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5"/>
  </p:notesMasterIdLst>
  <p:handoutMasterIdLst>
    <p:handoutMasterId r:id="rId66"/>
  </p:handoutMasterIdLst>
  <p:sldIdLst>
    <p:sldId id="604" r:id="rId2"/>
    <p:sldId id="654" r:id="rId3"/>
    <p:sldId id="722" r:id="rId4"/>
    <p:sldId id="723" r:id="rId5"/>
    <p:sldId id="661" r:id="rId6"/>
    <p:sldId id="662" r:id="rId7"/>
    <p:sldId id="663" r:id="rId8"/>
    <p:sldId id="664" r:id="rId9"/>
    <p:sldId id="655" r:id="rId10"/>
    <p:sldId id="665" r:id="rId11"/>
    <p:sldId id="724" r:id="rId12"/>
    <p:sldId id="666" r:id="rId13"/>
    <p:sldId id="667" r:id="rId14"/>
    <p:sldId id="668" r:id="rId15"/>
    <p:sldId id="672" r:id="rId16"/>
    <p:sldId id="656" r:id="rId17"/>
    <p:sldId id="673" r:id="rId18"/>
    <p:sldId id="674" r:id="rId19"/>
    <p:sldId id="675" r:id="rId20"/>
    <p:sldId id="676" r:id="rId21"/>
    <p:sldId id="714" r:id="rId22"/>
    <p:sldId id="715" r:id="rId23"/>
    <p:sldId id="716" r:id="rId24"/>
    <p:sldId id="717" r:id="rId25"/>
    <p:sldId id="718" r:id="rId26"/>
    <p:sldId id="719" r:id="rId27"/>
    <p:sldId id="720" r:id="rId28"/>
    <p:sldId id="721" r:id="rId29"/>
    <p:sldId id="657" r:id="rId30"/>
    <p:sldId id="686" r:id="rId31"/>
    <p:sldId id="726" r:id="rId32"/>
    <p:sldId id="687" r:id="rId33"/>
    <p:sldId id="688" r:id="rId34"/>
    <p:sldId id="689" r:id="rId35"/>
    <p:sldId id="690" r:id="rId36"/>
    <p:sldId id="658" r:id="rId37"/>
    <p:sldId id="691" r:id="rId38"/>
    <p:sldId id="725" r:id="rId39"/>
    <p:sldId id="692" r:id="rId40"/>
    <p:sldId id="693" r:id="rId41"/>
    <p:sldId id="694" r:id="rId42"/>
    <p:sldId id="695" r:id="rId43"/>
    <p:sldId id="696" r:id="rId44"/>
    <p:sldId id="697" r:id="rId45"/>
    <p:sldId id="698" r:id="rId46"/>
    <p:sldId id="699" r:id="rId47"/>
    <p:sldId id="700" r:id="rId48"/>
    <p:sldId id="702" r:id="rId49"/>
    <p:sldId id="703" r:id="rId50"/>
    <p:sldId id="704" r:id="rId51"/>
    <p:sldId id="705" r:id="rId52"/>
    <p:sldId id="706" r:id="rId53"/>
    <p:sldId id="707" r:id="rId54"/>
    <p:sldId id="659" r:id="rId55"/>
    <p:sldId id="708" r:id="rId56"/>
    <p:sldId id="727" r:id="rId57"/>
    <p:sldId id="709" r:id="rId58"/>
    <p:sldId id="710" r:id="rId59"/>
    <p:sldId id="660" r:id="rId60"/>
    <p:sldId id="711" r:id="rId61"/>
    <p:sldId id="712" r:id="rId62"/>
    <p:sldId id="713" r:id="rId63"/>
    <p:sldId id="619" r:id="rId64"/>
  </p:sldIdLst>
  <p:sldSz cx="9144000" cy="6858000" type="screen4x3"/>
  <p:notesSz cx="6858000" cy="92964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a Fernanda Millan Celis" initials="MFMC" lastIdx="6" clrIdx="0">
    <p:extLst>
      <p:ext uri="{19B8F6BF-5375-455C-9EA6-DF929625EA0E}">
        <p15:presenceInfo xmlns:p15="http://schemas.microsoft.com/office/powerpoint/2012/main" userId="S-1-5-21-157637412-3619192064-782502210-18720" providerId="AD"/>
      </p:ext>
    </p:extLst>
  </p:cmAuthor>
  <p:cmAuthor id="2" name="Salas" initials="S" lastIdx="1" clrIdx="1">
    <p:extLst>
      <p:ext uri="{19B8F6BF-5375-455C-9EA6-DF929625EA0E}">
        <p15:presenceInfo xmlns:p15="http://schemas.microsoft.com/office/powerpoint/2012/main" userId="Sala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B500"/>
    <a:srgbClr val="FFE389"/>
    <a:srgbClr val="FFD54F"/>
    <a:srgbClr val="E6E6E6"/>
    <a:srgbClr val="FFEDB3"/>
    <a:srgbClr val="FFEAA7"/>
    <a:srgbClr val="F0F4FA"/>
    <a:srgbClr val="E6EDF6"/>
    <a:srgbClr val="FFD13F"/>
    <a:srgbClr val="B489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77" autoAdjust="0"/>
    <p:restoredTop sz="95789" autoAdjust="0"/>
  </p:normalViewPr>
  <p:slideViewPr>
    <p:cSldViewPr snapToGrid="0" snapToObjects="1">
      <p:cViewPr varScale="1">
        <p:scale>
          <a:sx n="88" d="100"/>
          <a:sy n="88" d="100"/>
        </p:scale>
        <p:origin x="1806" y="84"/>
      </p:cViewPr>
      <p:guideLst>
        <p:guide orient="horz" pos="2160"/>
        <p:guide pos="2880"/>
      </p:guideLst>
    </p:cSldViewPr>
  </p:slideViewPr>
  <p:notesTextViewPr>
    <p:cViewPr>
      <p:scale>
        <a:sx n="50" d="100"/>
        <a:sy n="50" d="100"/>
      </p:scale>
      <p:origin x="0" y="0"/>
    </p:cViewPr>
  </p:notesTextViewPr>
  <p:notesViewPr>
    <p:cSldViewPr snapToGrid="0" snapToObjects="1">
      <p:cViewPr varScale="1">
        <p:scale>
          <a:sx n="84" d="100"/>
          <a:sy n="84" d="100"/>
        </p:scale>
        <p:origin x="3856" y="17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2" y="2"/>
            <a:ext cx="2972421" cy="466725"/>
          </a:xfrm>
          <a:prstGeom prst="rect">
            <a:avLst/>
          </a:prstGeom>
        </p:spPr>
        <p:txBody>
          <a:bodyPr vert="horz" lIns="91440" tIns="45720" rIns="91440" bIns="45720" rtlCol="0"/>
          <a:lstStyle>
            <a:lvl1pPr algn="l">
              <a:defRPr sz="1200"/>
            </a:lvl1pPr>
          </a:lstStyle>
          <a:p>
            <a:endParaRPr lang="es-ES_tradnl"/>
          </a:p>
        </p:txBody>
      </p:sp>
      <p:sp>
        <p:nvSpPr>
          <p:cNvPr id="3" name="Marcador de fecha 2"/>
          <p:cNvSpPr>
            <a:spLocks noGrp="1"/>
          </p:cNvSpPr>
          <p:nvPr>
            <p:ph type="dt" sz="quarter" idx="1"/>
          </p:nvPr>
        </p:nvSpPr>
        <p:spPr>
          <a:xfrm>
            <a:off x="3884027" y="2"/>
            <a:ext cx="2972421" cy="466725"/>
          </a:xfrm>
          <a:prstGeom prst="rect">
            <a:avLst/>
          </a:prstGeom>
        </p:spPr>
        <p:txBody>
          <a:bodyPr vert="horz" lIns="91440" tIns="45720" rIns="91440" bIns="45720" rtlCol="0"/>
          <a:lstStyle>
            <a:lvl1pPr algn="r">
              <a:defRPr sz="1200"/>
            </a:lvl1pPr>
          </a:lstStyle>
          <a:p>
            <a:fld id="{24058DCB-DC7F-3344-BA3A-6484493F17FB}" type="datetimeFigureOut">
              <a:rPr lang="es-ES_tradnl" smtClean="0"/>
              <a:t>05/04/2018</a:t>
            </a:fld>
            <a:endParaRPr lang="es-ES_tradnl"/>
          </a:p>
        </p:txBody>
      </p:sp>
      <p:sp>
        <p:nvSpPr>
          <p:cNvPr id="4" name="Marcador de pie de página 3"/>
          <p:cNvSpPr>
            <a:spLocks noGrp="1"/>
          </p:cNvSpPr>
          <p:nvPr>
            <p:ph type="ftr" sz="quarter" idx="2"/>
          </p:nvPr>
        </p:nvSpPr>
        <p:spPr>
          <a:xfrm>
            <a:off x="2" y="8829678"/>
            <a:ext cx="2972421" cy="466725"/>
          </a:xfrm>
          <a:prstGeom prst="rect">
            <a:avLst/>
          </a:prstGeom>
        </p:spPr>
        <p:txBody>
          <a:bodyPr vert="horz" lIns="91440" tIns="45720" rIns="91440" bIns="45720" rtlCol="0" anchor="b"/>
          <a:lstStyle>
            <a:lvl1pPr algn="l">
              <a:defRPr sz="1200"/>
            </a:lvl1pPr>
          </a:lstStyle>
          <a:p>
            <a:endParaRPr lang="es-ES_tradnl"/>
          </a:p>
        </p:txBody>
      </p:sp>
      <p:sp>
        <p:nvSpPr>
          <p:cNvPr id="5" name="Marcador de número de diapositiva 4"/>
          <p:cNvSpPr>
            <a:spLocks noGrp="1"/>
          </p:cNvSpPr>
          <p:nvPr>
            <p:ph type="sldNum" sz="quarter" idx="3"/>
          </p:nvPr>
        </p:nvSpPr>
        <p:spPr>
          <a:xfrm>
            <a:off x="3884027" y="8829678"/>
            <a:ext cx="2972421" cy="466725"/>
          </a:xfrm>
          <a:prstGeom prst="rect">
            <a:avLst/>
          </a:prstGeom>
        </p:spPr>
        <p:txBody>
          <a:bodyPr vert="horz" lIns="91440" tIns="45720" rIns="91440" bIns="45720" rtlCol="0" anchor="b"/>
          <a:lstStyle>
            <a:lvl1pPr algn="r">
              <a:defRPr sz="1200"/>
            </a:lvl1pPr>
          </a:lstStyle>
          <a:p>
            <a:fld id="{C5CD44D7-E6CA-A440-BC9B-55AB4424EF68}" type="slidenum">
              <a:rPr lang="es-ES_tradnl" smtClean="0"/>
              <a:t>‹Nº›</a:t>
            </a:fld>
            <a:endParaRPr lang="es-ES_tradnl"/>
          </a:p>
        </p:txBody>
      </p:sp>
    </p:spTree>
    <p:extLst>
      <p:ext uri="{BB962C8B-B14F-4D97-AF65-F5344CB8AC3E}">
        <p14:creationId xmlns:p14="http://schemas.microsoft.com/office/powerpoint/2010/main" val="20921253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2"/>
            <a:ext cx="2971800" cy="466433"/>
          </a:xfrm>
          <a:prstGeom prst="rect">
            <a:avLst/>
          </a:prstGeom>
        </p:spPr>
        <p:txBody>
          <a:bodyPr vert="horz" lIns="93177" tIns="46589" rIns="93177" bIns="46589" rtlCol="0"/>
          <a:lstStyle>
            <a:lvl1pPr algn="l">
              <a:defRPr sz="1200"/>
            </a:lvl1pPr>
          </a:lstStyle>
          <a:p>
            <a:endParaRPr lang="en-US"/>
          </a:p>
        </p:txBody>
      </p:sp>
      <p:sp>
        <p:nvSpPr>
          <p:cNvPr id="3" name="Marcador de fecha 2"/>
          <p:cNvSpPr>
            <a:spLocks noGrp="1"/>
          </p:cNvSpPr>
          <p:nvPr>
            <p:ph type="dt" idx="1"/>
          </p:nvPr>
        </p:nvSpPr>
        <p:spPr>
          <a:xfrm>
            <a:off x="3884613" y="2"/>
            <a:ext cx="2971800" cy="466433"/>
          </a:xfrm>
          <a:prstGeom prst="rect">
            <a:avLst/>
          </a:prstGeom>
        </p:spPr>
        <p:txBody>
          <a:bodyPr vert="horz" lIns="93177" tIns="46589" rIns="93177" bIns="46589" rtlCol="0"/>
          <a:lstStyle>
            <a:lvl1pPr algn="r">
              <a:defRPr sz="1200"/>
            </a:lvl1pPr>
          </a:lstStyle>
          <a:p>
            <a:fld id="{AC89483C-CB50-471E-BBDF-8673AF9DED1E}" type="datetimeFigureOut">
              <a:rPr lang="en-US" smtClean="0"/>
              <a:t>4/5/2018</a:t>
            </a:fld>
            <a:endParaRPr lang="en-US"/>
          </a:p>
        </p:txBody>
      </p:sp>
      <p:sp>
        <p:nvSpPr>
          <p:cNvPr id="4" name="Marcador de imagen de diapositiva 3"/>
          <p:cNvSpPr>
            <a:spLocks noGrp="1" noRot="1" noChangeAspect="1"/>
          </p:cNvSpPr>
          <p:nvPr>
            <p:ph type="sldImg" idx="2"/>
          </p:nvPr>
        </p:nvSpPr>
        <p:spPr>
          <a:xfrm>
            <a:off x="1336675" y="1162050"/>
            <a:ext cx="4184650" cy="3138488"/>
          </a:xfrm>
          <a:prstGeom prst="rect">
            <a:avLst/>
          </a:prstGeom>
          <a:noFill/>
          <a:ln w="12700">
            <a:solidFill>
              <a:prstClr val="black"/>
            </a:solidFill>
          </a:ln>
        </p:spPr>
        <p:txBody>
          <a:bodyPr vert="horz" lIns="93177" tIns="46589" rIns="93177" bIns="46589" rtlCol="0" anchor="ctr"/>
          <a:lstStyle/>
          <a:p>
            <a:endParaRPr lang="en-US"/>
          </a:p>
        </p:txBody>
      </p:sp>
      <p:sp>
        <p:nvSpPr>
          <p:cNvPr id="5" name="Marcador de notas 4"/>
          <p:cNvSpPr>
            <a:spLocks noGrp="1"/>
          </p:cNvSpPr>
          <p:nvPr>
            <p:ph type="body" sz="quarter" idx="3"/>
          </p:nvPr>
        </p:nvSpPr>
        <p:spPr>
          <a:xfrm>
            <a:off x="685801" y="4473892"/>
            <a:ext cx="5486400" cy="3660458"/>
          </a:xfrm>
          <a:prstGeom prst="rect">
            <a:avLst/>
          </a:prstGeom>
        </p:spPr>
        <p:txBody>
          <a:bodyPr vert="horz" lIns="93177" tIns="46589" rIns="93177" bIns="46589"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Marcador de pie de página 5"/>
          <p:cNvSpPr>
            <a:spLocks noGrp="1"/>
          </p:cNvSpPr>
          <p:nvPr>
            <p:ph type="ftr" sz="quarter" idx="4"/>
          </p:nvPr>
        </p:nvSpPr>
        <p:spPr>
          <a:xfrm>
            <a:off x="0" y="8829968"/>
            <a:ext cx="2971800" cy="466432"/>
          </a:xfrm>
          <a:prstGeom prst="rect">
            <a:avLst/>
          </a:prstGeom>
        </p:spPr>
        <p:txBody>
          <a:bodyPr vert="horz" lIns="93177" tIns="46589" rIns="93177" bIns="46589"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829968"/>
            <a:ext cx="2971800" cy="466432"/>
          </a:xfrm>
          <a:prstGeom prst="rect">
            <a:avLst/>
          </a:prstGeom>
        </p:spPr>
        <p:txBody>
          <a:bodyPr vert="horz" lIns="93177" tIns="46589" rIns="93177" bIns="46589" rtlCol="0" anchor="b"/>
          <a:lstStyle>
            <a:lvl1pPr algn="r">
              <a:defRPr sz="1200"/>
            </a:lvl1pPr>
          </a:lstStyle>
          <a:p>
            <a:fld id="{2B6F3500-29D8-435C-93BE-4A585D301721}" type="slidenum">
              <a:rPr lang="en-US" smtClean="0"/>
              <a:t>‹Nº›</a:t>
            </a:fld>
            <a:endParaRPr lang="en-US"/>
          </a:p>
        </p:txBody>
      </p:sp>
    </p:spTree>
    <p:extLst>
      <p:ext uri="{BB962C8B-B14F-4D97-AF65-F5344CB8AC3E}">
        <p14:creationId xmlns:p14="http://schemas.microsoft.com/office/powerpoint/2010/main" val="2380987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B6F3500-29D8-435C-93BE-4A585D301721}" type="slidenum">
              <a:rPr lang="en-US" smtClean="0"/>
              <a:t>3</a:t>
            </a:fld>
            <a:endParaRPr lang="en-US" dirty="0"/>
          </a:p>
        </p:txBody>
      </p:sp>
    </p:spTree>
    <p:extLst>
      <p:ext uri="{BB962C8B-B14F-4D97-AF65-F5344CB8AC3E}">
        <p14:creationId xmlns:p14="http://schemas.microsoft.com/office/powerpoint/2010/main" val="40191396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B6F3500-29D8-435C-93BE-4A585D301721}" type="slidenum">
              <a:rPr lang="en-US" smtClean="0"/>
              <a:t>13</a:t>
            </a:fld>
            <a:endParaRPr lang="en-US"/>
          </a:p>
        </p:txBody>
      </p:sp>
    </p:spTree>
    <p:extLst>
      <p:ext uri="{BB962C8B-B14F-4D97-AF65-F5344CB8AC3E}">
        <p14:creationId xmlns:p14="http://schemas.microsoft.com/office/powerpoint/2010/main" val="2467969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B6F3500-29D8-435C-93BE-4A585D301721}" type="slidenum">
              <a:rPr lang="en-US" smtClean="0"/>
              <a:t>14</a:t>
            </a:fld>
            <a:endParaRPr lang="en-US"/>
          </a:p>
        </p:txBody>
      </p:sp>
    </p:spTree>
    <p:extLst>
      <p:ext uri="{BB962C8B-B14F-4D97-AF65-F5344CB8AC3E}">
        <p14:creationId xmlns:p14="http://schemas.microsoft.com/office/powerpoint/2010/main" val="32543748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B6F3500-29D8-435C-93BE-4A585D301721}" type="slidenum">
              <a:rPr lang="en-US" smtClean="0"/>
              <a:t>15</a:t>
            </a:fld>
            <a:endParaRPr lang="en-US"/>
          </a:p>
        </p:txBody>
      </p:sp>
    </p:spTree>
    <p:extLst>
      <p:ext uri="{BB962C8B-B14F-4D97-AF65-F5344CB8AC3E}">
        <p14:creationId xmlns:p14="http://schemas.microsoft.com/office/powerpoint/2010/main" val="619542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B6F3500-29D8-435C-93BE-4A585D301721}" type="slidenum">
              <a:rPr lang="en-US" smtClean="0"/>
              <a:t>17</a:t>
            </a:fld>
            <a:endParaRPr lang="en-US"/>
          </a:p>
        </p:txBody>
      </p:sp>
    </p:spTree>
    <p:extLst>
      <p:ext uri="{BB962C8B-B14F-4D97-AF65-F5344CB8AC3E}">
        <p14:creationId xmlns:p14="http://schemas.microsoft.com/office/powerpoint/2010/main" val="41788870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B6F3500-29D8-435C-93BE-4A585D301721}" type="slidenum">
              <a:rPr lang="en-US" smtClean="0"/>
              <a:t>18</a:t>
            </a:fld>
            <a:endParaRPr lang="en-US"/>
          </a:p>
        </p:txBody>
      </p:sp>
    </p:spTree>
    <p:extLst>
      <p:ext uri="{BB962C8B-B14F-4D97-AF65-F5344CB8AC3E}">
        <p14:creationId xmlns:p14="http://schemas.microsoft.com/office/powerpoint/2010/main" val="19278816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B6F3500-29D8-435C-93BE-4A585D301721}" type="slidenum">
              <a:rPr lang="en-US" smtClean="0"/>
              <a:t>19</a:t>
            </a:fld>
            <a:endParaRPr lang="en-US"/>
          </a:p>
        </p:txBody>
      </p:sp>
    </p:spTree>
    <p:extLst>
      <p:ext uri="{BB962C8B-B14F-4D97-AF65-F5344CB8AC3E}">
        <p14:creationId xmlns:p14="http://schemas.microsoft.com/office/powerpoint/2010/main" val="37107035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B6F3500-29D8-435C-93BE-4A585D301721}" type="slidenum">
              <a:rPr lang="en-US" smtClean="0"/>
              <a:t>20</a:t>
            </a:fld>
            <a:endParaRPr lang="en-US"/>
          </a:p>
        </p:txBody>
      </p:sp>
    </p:spTree>
    <p:extLst>
      <p:ext uri="{BB962C8B-B14F-4D97-AF65-F5344CB8AC3E}">
        <p14:creationId xmlns:p14="http://schemas.microsoft.com/office/powerpoint/2010/main" val="27996407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B6F3500-29D8-435C-93BE-4A585D301721}" type="slidenum">
              <a:rPr lang="en-US" smtClean="0"/>
              <a:t>21</a:t>
            </a:fld>
            <a:endParaRPr lang="en-US"/>
          </a:p>
        </p:txBody>
      </p:sp>
    </p:spTree>
    <p:extLst>
      <p:ext uri="{BB962C8B-B14F-4D97-AF65-F5344CB8AC3E}">
        <p14:creationId xmlns:p14="http://schemas.microsoft.com/office/powerpoint/2010/main" val="9771405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B6F3500-29D8-435C-93BE-4A585D301721}" type="slidenum">
              <a:rPr lang="en-US" smtClean="0"/>
              <a:t>22</a:t>
            </a:fld>
            <a:endParaRPr lang="en-US"/>
          </a:p>
        </p:txBody>
      </p:sp>
    </p:spTree>
    <p:extLst>
      <p:ext uri="{BB962C8B-B14F-4D97-AF65-F5344CB8AC3E}">
        <p14:creationId xmlns:p14="http://schemas.microsoft.com/office/powerpoint/2010/main" val="42544426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B6F3500-29D8-435C-93BE-4A585D301721}" type="slidenum">
              <a:rPr lang="en-US" smtClean="0"/>
              <a:t>23</a:t>
            </a:fld>
            <a:endParaRPr lang="en-US"/>
          </a:p>
        </p:txBody>
      </p:sp>
    </p:spTree>
    <p:extLst>
      <p:ext uri="{BB962C8B-B14F-4D97-AF65-F5344CB8AC3E}">
        <p14:creationId xmlns:p14="http://schemas.microsoft.com/office/powerpoint/2010/main" val="268937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B6F3500-29D8-435C-93BE-4A585D301721}" type="slidenum">
              <a:rPr lang="en-US" smtClean="0"/>
              <a:t>4</a:t>
            </a:fld>
            <a:endParaRPr lang="en-US" dirty="0"/>
          </a:p>
        </p:txBody>
      </p:sp>
    </p:spTree>
    <p:extLst>
      <p:ext uri="{BB962C8B-B14F-4D97-AF65-F5344CB8AC3E}">
        <p14:creationId xmlns:p14="http://schemas.microsoft.com/office/powerpoint/2010/main" val="20945478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B6F3500-29D8-435C-93BE-4A585D301721}" type="slidenum">
              <a:rPr lang="en-US" smtClean="0"/>
              <a:t>24</a:t>
            </a:fld>
            <a:endParaRPr lang="en-US"/>
          </a:p>
        </p:txBody>
      </p:sp>
    </p:spTree>
    <p:extLst>
      <p:ext uri="{BB962C8B-B14F-4D97-AF65-F5344CB8AC3E}">
        <p14:creationId xmlns:p14="http://schemas.microsoft.com/office/powerpoint/2010/main" val="11432790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B6F3500-29D8-435C-93BE-4A585D301721}" type="slidenum">
              <a:rPr lang="en-US" smtClean="0"/>
              <a:t>25</a:t>
            </a:fld>
            <a:endParaRPr lang="en-US"/>
          </a:p>
        </p:txBody>
      </p:sp>
    </p:spTree>
    <p:extLst>
      <p:ext uri="{BB962C8B-B14F-4D97-AF65-F5344CB8AC3E}">
        <p14:creationId xmlns:p14="http://schemas.microsoft.com/office/powerpoint/2010/main" val="34073629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B6F3500-29D8-435C-93BE-4A585D301721}" type="slidenum">
              <a:rPr lang="en-US" smtClean="0"/>
              <a:t>26</a:t>
            </a:fld>
            <a:endParaRPr lang="en-US"/>
          </a:p>
        </p:txBody>
      </p:sp>
    </p:spTree>
    <p:extLst>
      <p:ext uri="{BB962C8B-B14F-4D97-AF65-F5344CB8AC3E}">
        <p14:creationId xmlns:p14="http://schemas.microsoft.com/office/powerpoint/2010/main" val="402014441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B6F3500-29D8-435C-93BE-4A585D301721}" type="slidenum">
              <a:rPr lang="en-US" smtClean="0"/>
              <a:t>27</a:t>
            </a:fld>
            <a:endParaRPr lang="en-US"/>
          </a:p>
        </p:txBody>
      </p:sp>
    </p:spTree>
    <p:extLst>
      <p:ext uri="{BB962C8B-B14F-4D97-AF65-F5344CB8AC3E}">
        <p14:creationId xmlns:p14="http://schemas.microsoft.com/office/powerpoint/2010/main" val="27302981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B6F3500-29D8-435C-93BE-4A585D301721}" type="slidenum">
              <a:rPr lang="en-US" smtClean="0"/>
              <a:t>28</a:t>
            </a:fld>
            <a:endParaRPr lang="en-US"/>
          </a:p>
        </p:txBody>
      </p:sp>
    </p:spTree>
    <p:extLst>
      <p:ext uri="{BB962C8B-B14F-4D97-AF65-F5344CB8AC3E}">
        <p14:creationId xmlns:p14="http://schemas.microsoft.com/office/powerpoint/2010/main" val="75571942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B6F3500-29D8-435C-93BE-4A585D301721}" type="slidenum">
              <a:rPr lang="en-US" smtClean="0"/>
              <a:t>30</a:t>
            </a:fld>
            <a:endParaRPr lang="en-US"/>
          </a:p>
        </p:txBody>
      </p:sp>
    </p:spTree>
    <p:extLst>
      <p:ext uri="{BB962C8B-B14F-4D97-AF65-F5344CB8AC3E}">
        <p14:creationId xmlns:p14="http://schemas.microsoft.com/office/powerpoint/2010/main" val="125982082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B6F3500-29D8-435C-93BE-4A585D301721}" type="slidenum">
              <a:rPr lang="en-US" smtClean="0"/>
              <a:t>31</a:t>
            </a:fld>
            <a:endParaRPr lang="en-US"/>
          </a:p>
        </p:txBody>
      </p:sp>
    </p:spTree>
    <p:extLst>
      <p:ext uri="{BB962C8B-B14F-4D97-AF65-F5344CB8AC3E}">
        <p14:creationId xmlns:p14="http://schemas.microsoft.com/office/powerpoint/2010/main" val="299676833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B6F3500-29D8-435C-93BE-4A585D301721}" type="slidenum">
              <a:rPr lang="en-US" smtClean="0"/>
              <a:t>32</a:t>
            </a:fld>
            <a:endParaRPr lang="en-US"/>
          </a:p>
        </p:txBody>
      </p:sp>
    </p:spTree>
    <p:extLst>
      <p:ext uri="{BB962C8B-B14F-4D97-AF65-F5344CB8AC3E}">
        <p14:creationId xmlns:p14="http://schemas.microsoft.com/office/powerpoint/2010/main" val="413826001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B6F3500-29D8-435C-93BE-4A585D301721}" type="slidenum">
              <a:rPr lang="en-US" smtClean="0"/>
              <a:t>33</a:t>
            </a:fld>
            <a:endParaRPr lang="en-US"/>
          </a:p>
        </p:txBody>
      </p:sp>
    </p:spTree>
    <p:extLst>
      <p:ext uri="{BB962C8B-B14F-4D97-AF65-F5344CB8AC3E}">
        <p14:creationId xmlns:p14="http://schemas.microsoft.com/office/powerpoint/2010/main" val="58953762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B6F3500-29D8-435C-93BE-4A585D301721}" type="slidenum">
              <a:rPr lang="en-US" smtClean="0"/>
              <a:t>34</a:t>
            </a:fld>
            <a:endParaRPr lang="en-US"/>
          </a:p>
        </p:txBody>
      </p:sp>
    </p:spTree>
    <p:extLst>
      <p:ext uri="{BB962C8B-B14F-4D97-AF65-F5344CB8AC3E}">
        <p14:creationId xmlns:p14="http://schemas.microsoft.com/office/powerpoint/2010/main" val="815516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B6F3500-29D8-435C-93BE-4A585D301721}" type="slidenum">
              <a:rPr lang="en-US" smtClean="0"/>
              <a:t>5</a:t>
            </a:fld>
            <a:endParaRPr lang="en-US"/>
          </a:p>
        </p:txBody>
      </p:sp>
    </p:spTree>
    <p:extLst>
      <p:ext uri="{BB962C8B-B14F-4D97-AF65-F5344CB8AC3E}">
        <p14:creationId xmlns:p14="http://schemas.microsoft.com/office/powerpoint/2010/main" val="69898363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B6F3500-29D8-435C-93BE-4A585D301721}" type="slidenum">
              <a:rPr lang="en-US" smtClean="0"/>
              <a:t>35</a:t>
            </a:fld>
            <a:endParaRPr lang="en-US"/>
          </a:p>
        </p:txBody>
      </p:sp>
    </p:spTree>
    <p:extLst>
      <p:ext uri="{BB962C8B-B14F-4D97-AF65-F5344CB8AC3E}">
        <p14:creationId xmlns:p14="http://schemas.microsoft.com/office/powerpoint/2010/main" val="208740041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B6F3500-29D8-435C-93BE-4A585D301721}" type="slidenum">
              <a:rPr lang="en-US" smtClean="0"/>
              <a:t>37</a:t>
            </a:fld>
            <a:endParaRPr lang="en-US"/>
          </a:p>
        </p:txBody>
      </p:sp>
    </p:spTree>
    <p:extLst>
      <p:ext uri="{BB962C8B-B14F-4D97-AF65-F5344CB8AC3E}">
        <p14:creationId xmlns:p14="http://schemas.microsoft.com/office/powerpoint/2010/main" val="404886523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B6F3500-29D8-435C-93BE-4A585D301721}" type="slidenum">
              <a:rPr lang="en-US" smtClean="0"/>
              <a:t>38</a:t>
            </a:fld>
            <a:endParaRPr lang="en-US"/>
          </a:p>
        </p:txBody>
      </p:sp>
    </p:spTree>
    <p:extLst>
      <p:ext uri="{BB962C8B-B14F-4D97-AF65-F5344CB8AC3E}">
        <p14:creationId xmlns:p14="http://schemas.microsoft.com/office/powerpoint/2010/main" val="170234742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B6F3500-29D8-435C-93BE-4A585D301721}" type="slidenum">
              <a:rPr lang="en-US" smtClean="0"/>
              <a:t>39</a:t>
            </a:fld>
            <a:endParaRPr lang="en-US"/>
          </a:p>
        </p:txBody>
      </p:sp>
    </p:spTree>
    <p:extLst>
      <p:ext uri="{BB962C8B-B14F-4D97-AF65-F5344CB8AC3E}">
        <p14:creationId xmlns:p14="http://schemas.microsoft.com/office/powerpoint/2010/main" val="207127864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B6F3500-29D8-435C-93BE-4A585D301721}" type="slidenum">
              <a:rPr lang="en-US" smtClean="0"/>
              <a:t>40</a:t>
            </a:fld>
            <a:endParaRPr lang="en-US"/>
          </a:p>
        </p:txBody>
      </p:sp>
    </p:spTree>
    <p:extLst>
      <p:ext uri="{BB962C8B-B14F-4D97-AF65-F5344CB8AC3E}">
        <p14:creationId xmlns:p14="http://schemas.microsoft.com/office/powerpoint/2010/main" val="163527658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B6F3500-29D8-435C-93BE-4A585D301721}" type="slidenum">
              <a:rPr lang="en-US" smtClean="0"/>
              <a:t>41</a:t>
            </a:fld>
            <a:endParaRPr lang="en-US"/>
          </a:p>
        </p:txBody>
      </p:sp>
    </p:spTree>
    <p:extLst>
      <p:ext uri="{BB962C8B-B14F-4D97-AF65-F5344CB8AC3E}">
        <p14:creationId xmlns:p14="http://schemas.microsoft.com/office/powerpoint/2010/main" val="384245203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B6F3500-29D8-435C-93BE-4A585D301721}" type="slidenum">
              <a:rPr lang="en-US" smtClean="0"/>
              <a:t>42</a:t>
            </a:fld>
            <a:endParaRPr lang="en-US"/>
          </a:p>
        </p:txBody>
      </p:sp>
    </p:spTree>
    <p:extLst>
      <p:ext uri="{BB962C8B-B14F-4D97-AF65-F5344CB8AC3E}">
        <p14:creationId xmlns:p14="http://schemas.microsoft.com/office/powerpoint/2010/main" val="424897774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B6F3500-29D8-435C-93BE-4A585D301721}" type="slidenum">
              <a:rPr lang="en-US" smtClean="0"/>
              <a:t>43</a:t>
            </a:fld>
            <a:endParaRPr lang="en-US"/>
          </a:p>
        </p:txBody>
      </p:sp>
    </p:spTree>
    <p:extLst>
      <p:ext uri="{BB962C8B-B14F-4D97-AF65-F5344CB8AC3E}">
        <p14:creationId xmlns:p14="http://schemas.microsoft.com/office/powerpoint/2010/main" val="29884621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B6F3500-29D8-435C-93BE-4A585D301721}" type="slidenum">
              <a:rPr lang="en-US" smtClean="0"/>
              <a:t>44</a:t>
            </a:fld>
            <a:endParaRPr lang="en-US"/>
          </a:p>
        </p:txBody>
      </p:sp>
    </p:spTree>
    <p:extLst>
      <p:ext uri="{BB962C8B-B14F-4D97-AF65-F5344CB8AC3E}">
        <p14:creationId xmlns:p14="http://schemas.microsoft.com/office/powerpoint/2010/main" val="263725843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B6F3500-29D8-435C-93BE-4A585D301721}" type="slidenum">
              <a:rPr lang="en-US" smtClean="0"/>
              <a:t>45</a:t>
            </a:fld>
            <a:endParaRPr lang="en-US"/>
          </a:p>
        </p:txBody>
      </p:sp>
    </p:spTree>
    <p:extLst>
      <p:ext uri="{BB962C8B-B14F-4D97-AF65-F5344CB8AC3E}">
        <p14:creationId xmlns:p14="http://schemas.microsoft.com/office/powerpoint/2010/main" val="29816008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B6F3500-29D8-435C-93BE-4A585D301721}" type="slidenum">
              <a:rPr lang="en-US" smtClean="0"/>
              <a:t>6</a:t>
            </a:fld>
            <a:endParaRPr lang="en-US"/>
          </a:p>
        </p:txBody>
      </p:sp>
    </p:spTree>
    <p:extLst>
      <p:ext uri="{BB962C8B-B14F-4D97-AF65-F5344CB8AC3E}">
        <p14:creationId xmlns:p14="http://schemas.microsoft.com/office/powerpoint/2010/main" val="425285192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B6F3500-29D8-435C-93BE-4A585D301721}" type="slidenum">
              <a:rPr lang="en-US" smtClean="0"/>
              <a:t>46</a:t>
            </a:fld>
            <a:endParaRPr lang="en-US"/>
          </a:p>
        </p:txBody>
      </p:sp>
    </p:spTree>
    <p:extLst>
      <p:ext uri="{BB962C8B-B14F-4D97-AF65-F5344CB8AC3E}">
        <p14:creationId xmlns:p14="http://schemas.microsoft.com/office/powerpoint/2010/main" val="311498948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B6F3500-29D8-435C-93BE-4A585D301721}" type="slidenum">
              <a:rPr lang="en-US" smtClean="0"/>
              <a:t>47</a:t>
            </a:fld>
            <a:endParaRPr lang="en-US"/>
          </a:p>
        </p:txBody>
      </p:sp>
    </p:spTree>
    <p:extLst>
      <p:ext uri="{BB962C8B-B14F-4D97-AF65-F5344CB8AC3E}">
        <p14:creationId xmlns:p14="http://schemas.microsoft.com/office/powerpoint/2010/main" val="420204857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B6F3500-29D8-435C-93BE-4A585D301721}" type="slidenum">
              <a:rPr lang="en-US" smtClean="0"/>
              <a:t>48</a:t>
            </a:fld>
            <a:endParaRPr lang="en-US"/>
          </a:p>
        </p:txBody>
      </p:sp>
    </p:spTree>
    <p:extLst>
      <p:ext uri="{BB962C8B-B14F-4D97-AF65-F5344CB8AC3E}">
        <p14:creationId xmlns:p14="http://schemas.microsoft.com/office/powerpoint/2010/main" val="279088862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B6F3500-29D8-435C-93BE-4A585D301721}" type="slidenum">
              <a:rPr lang="en-US" smtClean="0"/>
              <a:t>49</a:t>
            </a:fld>
            <a:endParaRPr lang="en-US"/>
          </a:p>
        </p:txBody>
      </p:sp>
    </p:spTree>
    <p:extLst>
      <p:ext uri="{BB962C8B-B14F-4D97-AF65-F5344CB8AC3E}">
        <p14:creationId xmlns:p14="http://schemas.microsoft.com/office/powerpoint/2010/main" val="379341839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B6F3500-29D8-435C-93BE-4A585D301721}" type="slidenum">
              <a:rPr lang="en-US" smtClean="0"/>
              <a:t>50</a:t>
            </a:fld>
            <a:endParaRPr lang="en-US"/>
          </a:p>
        </p:txBody>
      </p:sp>
    </p:spTree>
    <p:extLst>
      <p:ext uri="{BB962C8B-B14F-4D97-AF65-F5344CB8AC3E}">
        <p14:creationId xmlns:p14="http://schemas.microsoft.com/office/powerpoint/2010/main" val="367095979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B6F3500-29D8-435C-93BE-4A585D301721}" type="slidenum">
              <a:rPr lang="en-US" smtClean="0"/>
              <a:t>51</a:t>
            </a:fld>
            <a:endParaRPr lang="en-US"/>
          </a:p>
        </p:txBody>
      </p:sp>
    </p:spTree>
    <p:extLst>
      <p:ext uri="{BB962C8B-B14F-4D97-AF65-F5344CB8AC3E}">
        <p14:creationId xmlns:p14="http://schemas.microsoft.com/office/powerpoint/2010/main" val="64187075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B6F3500-29D8-435C-93BE-4A585D301721}" type="slidenum">
              <a:rPr lang="en-US" smtClean="0"/>
              <a:t>52</a:t>
            </a:fld>
            <a:endParaRPr lang="en-US"/>
          </a:p>
        </p:txBody>
      </p:sp>
    </p:spTree>
    <p:extLst>
      <p:ext uri="{BB962C8B-B14F-4D97-AF65-F5344CB8AC3E}">
        <p14:creationId xmlns:p14="http://schemas.microsoft.com/office/powerpoint/2010/main" val="5442156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B6F3500-29D8-435C-93BE-4A585D301721}" type="slidenum">
              <a:rPr lang="en-US" smtClean="0"/>
              <a:t>53</a:t>
            </a:fld>
            <a:endParaRPr lang="en-US"/>
          </a:p>
        </p:txBody>
      </p:sp>
    </p:spTree>
    <p:extLst>
      <p:ext uri="{BB962C8B-B14F-4D97-AF65-F5344CB8AC3E}">
        <p14:creationId xmlns:p14="http://schemas.microsoft.com/office/powerpoint/2010/main" val="329065139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B6F3500-29D8-435C-93BE-4A585D301721}" type="slidenum">
              <a:rPr lang="en-US" smtClean="0"/>
              <a:t>55</a:t>
            </a:fld>
            <a:endParaRPr lang="en-US"/>
          </a:p>
        </p:txBody>
      </p:sp>
    </p:spTree>
    <p:extLst>
      <p:ext uri="{BB962C8B-B14F-4D97-AF65-F5344CB8AC3E}">
        <p14:creationId xmlns:p14="http://schemas.microsoft.com/office/powerpoint/2010/main" val="175047845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B6F3500-29D8-435C-93BE-4A585D301721}" type="slidenum">
              <a:rPr lang="en-US" smtClean="0"/>
              <a:t>56</a:t>
            </a:fld>
            <a:endParaRPr lang="en-US"/>
          </a:p>
        </p:txBody>
      </p:sp>
    </p:spTree>
    <p:extLst>
      <p:ext uri="{BB962C8B-B14F-4D97-AF65-F5344CB8AC3E}">
        <p14:creationId xmlns:p14="http://schemas.microsoft.com/office/powerpoint/2010/main" val="26050203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B6F3500-29D8-435C-93BE-4A585D301721}" type="slidenum">
              <a:rPr lang="en-US" smtClean="0"/>
              <a:t>7</a:t>
            </a:fld>
            <a:endParaRPr lang="en-US"/>
          </a:p>
        </p:txBody>
      </p:sp>
    </p:spTree>
    <p:extLst>
      <p:ext uri="{BB962C8B-B14F-4D97-AF65-F5344CB8AC3E}">
        <p14:creationId xmlns:p14="http://schemas.microsoft.com/office/powerpoint/2010/main" val="3509069193"/>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B6F3500-29D8-435C-93BE-4A585D301721}" type="slidenum">
              <a:rPr lang="en-US" smtClean="0"/>
              <a:t>57</a:t>
            </a:fld>
            <a:endParaRPr lang="en-US"/>
          </a:p>
        </p:txBody>
      </p:sp>
    </p:spTree>
    <p:extLst>
      <p:ext uri="{BB962C8B-B14F-4D97-AF65-F5344CB8AC3E}">
        <p14:creationId xmlns:p14="http://schemas.microsoft.com/office/powerpoint/2010/main" val="192804186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B6F3500-29D8-435C-93BE-4A585D301721}" type="slidenum">
              <a:rPr lang="en-US" smtClean="0"/>
              <a:t>58</a:t>
            </a:fld>
            <a:endParaRPr lang="en-US"/>
          </a:p>
        </p:txBody>
      </p:sp>
    </p:spTree>
    <p:extLst>
      <p:ext uri="{BB962C8B-B14F-4D97-AF65-F5344CB8AC3E}">
        <p14:creationId xmlns:p14="http://schemas.microsoft.com/office/powerpoint/2010/main" val="372311918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B6F3500-29D8-435C-93BE-4A585D301721}" type="slidenum">
              <a:rPr lang="en-US" smtClean="0"/>
              <a:t>60</a:t>
            </a:fld>
            <a:endParaRPr lang="en-US"/>
          </a:p>
        </p:txBody>
      </p:sp>
    </p:spTree>
    <p:extLst>
      <p:ext uri="{BB962C8B-B14F-4D97-AF65-F5344CB8AC3E}">
        <p14:creationId xmlns:p14="http://schemas.microsoft.com/office/powerpoint/2010/main" val="4286333767"/>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B6F3500-29D8-435C-93BE-4A585D301721}" type="slidenum">
              <a:rPr lang="en-US" smtClean="0"/>
              <a:t>61</a:t>
            </a:fld>
            <a:endParaRPr lang="en-US"/>
          </a:p>
        </p:txBody>
      </p:sp>
    </p:spTree>
    <p:extLst>
      <p:ext uri="{BB962C8B-B14F-4D97-AF65-F5344CB8AC3E}">
        <p14:creationId xmlns:p14="http://schemas.microsoft.com/office/powerpoint/2010/main" val="3675671676"/>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B6F3500-29D8-435C-93BE-4A585D301721}" type="slidenum">
              <a:rPr lang="en-US" smtClean="0"/>
              <a:t>62</a:t>
            </a:fld>
            <a:endParaRPr lang="en-US"/>
          </a:p>
        </p:txBody>
      </p:sp>
    </p:spTree>
    <p:extLst>
      <p:ext uri="{BB962C8B-B14F-4D97-AF65-F5344CB8AC3E}">
        <p14:creationId xmlns:p14="http://schemas.microsoft.com/office/powerpoint/2010/main" val="3794515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B6F3500-29D8-435C-93BE-4A585D301721}" type="slidenum">
              <a:rPr lang="en-US" smtClean="0"/>
              <a:t>8</a:t>
            </a:fld>
            <a:endParaRPr lang="en-US"/>
          </a:p>
        </p:txBody>
      </p:sp>
    </p:spTree>
    <p:extLst>
      <p:ext uri="{BB962C8B-B14F-4D97-AF65-F5344CB8AC3E}">
        <p14:creationId xmlns:p14="http://schemas.microsoft.com/office/powerpoint/2010/main" val="15557467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B6F3500-29D8-435C-93BE-4A585D301721}" type="slidenum">
              <a:rPr lang="en-US" smtClean="0"/>
              <a:t>10</a:t>
            </a:fld>
            <a:endParaRPr lang="en-US"/>
          </a:p>
        </p:txBody>
      </p:sp>
    </p:spTree>
    <p:extLst>
      <p:ext uri="{BB962C8B-B14F-4D97-AF65-F5344CB8AC3E}">
        <p14:creationId xmlns:p14="http://schemas.microsoft.com/office/powerpoint/2010/main" val="34125689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B6F3500-29D8-435C-93BE-4A585D301721}" type="slidenum">
              <a:rPr lang="en-US" smtClean="0"/>
              <a:t>11</a:t>
            </a:fld>
            <a:endParaRPr lang="en-US"/>
          </a:p>
        </p:txBody>
      </p:sp>
    </p:spTree>
    <p:extLst>
      <p:ext uri="{BB962C8B-B14F-4D97-AF65-F5344CB8AC3E}">
        <p14:creationId xmlns:p14="http://schemas.microsoft.com/office/powerpoint/2010/main" val="37939659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2B6F3500-29D8-435C-93BE-4A585D301721}" type="slidenum">
              <a:rPr lang="en-US" smtClean="0"/>
              <a:t>12</a:t>
            </a:fld>
            <a:endParaRPr lang="en-US"/>
          </a:p>
        </p:txBody>
      </p:sp>
    </p:spTree>
    <p:extLst>
      <p:ext uri="{BB962C8B-B14F-4D97-AF65-F5344CB8AC3E}">
        <p14:creationId xmlns:p14="http://schemas.microsoft.com/office/powerpoint/2010/main" val="3610765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s-ES_tradnl" smtClean="0"/>
              <a:t>Clic para editar título</a:t>
            </a:r>
            <a:endParaRPr lang="es-ES"/>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F2573092-F1CD-B947-AE00-B12FB15B8F11}" type="datetimeFigureOut">
              <a:rPr lang="es-ES" smtClean="0"/>
              <a:t>05/04/2018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01956CD-7642-BC4F-9FF0-C56FAEA79280}" type="slidenum">
              <a:rPr lang="es-ES" smtClean="0"/>
              <a:t>‹Nº›</a:t>
            </a:fld>
            <a:endParaRPr lang="es-ES"/>
          </a:p>
        </p:txBody>
      </p:sp>
    </p:spTree>
    <p:extLst>
      <p:ext uri="{BB962C8B-B14F-4D97-AF65-F5344CB8AC3E}">
        <p14:creationId xmlns:p14="http://schemas.microsoft.com/office/powerpoint/2010/main" val="2024010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F2573092-F1CD-B947-AE00-B12FB15B8F11}" type="datetimeFigureOut">
              <a:rPr lang="es-ES" smtClean="0"/>
              <a:t>05/04/2018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01956CD-7642-BC4F-9FF0-C56FAEA79280}" type="slidenum">
              <a:rPr lang="es-ES" smtClean="0"/>
              <a:t>‹Nº›</a:t>
            </a:fld>
            <a:endParaRPr lang="es-ES"/>
          </a:p>
        </p:txBody>
      </p:sp>
    </p:spTree>
    <p:extLst>
      <p:ext uri="{BB962C8B-B14F-4D97-AF65-F5344CB8AC3E}">
        <p14:creationId xmlns:p14="http://schemas.microsoft.com/office/powerpoint/2010/main" val="3739392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_tradnl" smtClean="0"/>
              <a:t>Clic para editar título</a:t>
            </a:r>
            <a:endParaRPr lang="es-ES"/>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F2573092-F1CD-B947-AE00-B12FB15B8F11}" type="datetimeFigureOut">
              <a:rPr lang="es-ES" smtClean="0"/>
              <a:t>05/04/2018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01956CD-7642-BC4F-9FF0-C56FAEA79280}" type="slidenum">
              <a:rPr lang="es-ES" smtClean="0"/>
              <a:t>‹Nº›</a:t>
            </a:fld>
            <a:endParaRPr lang="es-ES"/>
          </a:p>
        </p:txBody>
      </p:sp>
    </p:spTree>
    <p:extLst>
      <p:ext uri="{BB962C8B-B14F-4D97-AF65-F5344CB8AC3E}">
        <p14:creationId xmlns:p14="http://schemas.microsoft.com/office/powerpoint/2010/main" val="237027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F2573092-F1CD-B947-AE00-B12FB15B8F11}" type="datetimeFigureOut">
              <a:rPr lang="es-ES" smtClean="0"/>
              <a:t>05/04/2018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01956CD-7642-BC4F-9FF0-C56FAEA79280}" type="slidenum">
              <a:rPr lang="es-ES" smtClean="0"/>
              <a:t>‹Nº›</a:t>
            </a:fld>
            <a:endParaRPr lang="es-ES"/>
          </a:p>
        </p:txBody>
      </p:sp>
    </p:spTree>
    <p:extLst>
      <p:ext uri="{BB962C8B-B14F-4D97-AF65-F5344CB8AC3E}">
        <p14:creationId xmlns:p14="http://schemas.microsoft.com/office/powerpoint/2010/main" val="3364722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smtClean="0"/>
              <a:t>Clic para editar título</a:t>
            </a:r>
            <a:endParaRPr lang="es-ES"/>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p>
            <a:fld id="{F2573092-F1CD-B947-AE00-B12FB15B8F11}" type="datetimeFigureOut">
              <a:rPr lang="es-ES" smtClean="0"/>
              <a:t>05/04/2018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601956CD-7642-BC4F-9FF0-C56FAEA79280}" type="slidenum">
              <a:rPr lang="es-ES" smtClean="0"/>
              <a:t>‹Nº›</a:t>
            </a:fld>
            <a:endParaRPr lang="es-ES"/>
          </a:p>
        </p:txBody>
      </p:sp>
    </p:spTree>
    <p:extLst>
      <p:ext uri="{BB962C8B-B14F-4D97-AF65-F5344CB8AC3E}">
        <p14:creationId xmlns:p14="http://schemas.microsoft.com/office/powerpoint/2010/main" val="3620330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fecha 4"/>
          <p:cNvSpPr>
            <a:spLocks noGrp="1"/>
          </p:cNvSpPr>
          <p:nvPr>
            <p:ph type="dt" sz="half" idx="10"/>
          </p:nvPr>
        </p:nvSpPr>
        <p:spPr/>
        <p:txBody>
          <a:bodyPr/>
          <a:lstStyle/>
          <a:p>
            <a:fld id="{F2573092-F1CD-B947-AE00-B12FB15B8F11}" type="datetimeFigureOut">
              <a:rPr lang="es-ES" smtClean="0"/>
              <a:t>05/04/2018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601956CD-7642-BC4F-9FF0-C56FAEA79280}" type="slidenum">
              <a:rPr lang="es-ES" smtClean="0"/>
              <a:t>‹Nº›</a:t>
            </a:fld>
            <a:endParaRPr lang="es-ES"/>
          </a:p>
        </p:txBody>
      </p:sp>
    </p:spTree>
    <p:extLst>
      <p:ext uri="{BB962C8B-B14F-4D97-AF65-F5344CB8AC3E}">
        <p14:creationId xmlns:p14="http://schemas.microsoft.com/office/powerpoint/2010/main" val="1943710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smtClean="0"/>
              <a:t>Clic para editar título</a:t>
            </a:r>
            <a:endParaRPr lang="es-ES"/>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7" name="Marcador de fecha 6"/>
          <p:cNvSpPr>
            <a:spLocks noGrp="1"/>
          </p:cNvSpPr>
          <p:nvPr>
            <p:ph type="dt" sz="half" idx="10"/>
          </p:nvPr>
        </p:nvSpPr>
        <p:spPr/>
        <p:txBody>
          <a:bodyPr/>
          <a:lstStyle/>
          <a:p>
            <a:fld id="{F2573092-F1CD-B947-AE00-B12FB15B8F11}" type="datetimeFigureOut">
              <a:rPr lang="es-ES" smtClean="0"/>
              <a:t>05/04/2018</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601956CD-7642-BC4F-9FF0-C56FAEA79280}" type="slidenum">
              <a:rPr lang="es-ES" smtClean="0"/>
              <a:t>‹Nº›</a:t>
            </a:fld>
            <a:endParaRPr lang="es-ES"/>
          </a:p>
        </p:txBody>
      </p:sp>
    </p:spTree>
    <p:extLst>
      <p:ext uri="{BB962C8B-B14F-4D97-AF65-F5344CB8AC3E}">
        <p14:creationId xmlns:p14="http://schemas.microsoft.com/office/powerpoint/2010/main" val="404178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fecha 2"/>
          <p:cNvSpPr>
            <a:spLocks noGrp="1"/>
          </p:cNvSpPr>
          <p:nvPr>
            <p:ph type="dt" sz="half" idx="10"/>
          </p:nvPr>
        </p:nvSpPr>
        <p:spPr/>
        <p:txBody>
          <a:bodyPr/>
          <a:lstStyle/>
          <a:p>
            <a:fld id="{F2573092-F1CD-B947-AE00-B12FB15B8F11}" type="datetimeFigureOut">
              <a:rPr lang="es-ES" smtClean="0"/>
              <a:t>05/04/2018</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601956CD-7642-BC4F-9FF0-C56FAEA79280}" type="slidenum">
              <a:rPr lang="es-ES" smtClean="0"/>
              <a:t>‹Nº›</a:t>
            </a:fld>
            <a:endParaRPr lang="es-ES"/>
          </a:p>
        </p:txBody>
      </p:sp>
    </p:spTree>
    <p:extLst>
      <p:ext uri="{BB962C8B-B14F-4D97-AF65-F5344CB8AC3E}">
        <p14:creationId xmlns:p14="http://schemas.microsoft.com/office/powerpoint/2010/main" val="3861509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2573092-F1CD-B947-AE00-B12FB15B8F11}" type="datetimeFigureOut">
              <a:rPr lang="es-ES" smtClean="0"/>
              <a:t>05/04/2018</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601956CD-7642-BC4F-9FF0-C56FAEA79280}" type="slidenum">
              <a:rPr lang="es-ES" smtClean="0"/>
              <a:t>‹Nº›</a:t>
            </a:fld>
            <a:endParaRPr lang="es-ES"/>
          </a:p>
        </p:txBody>
      </p:sp>
    </p:spTree>
    <p:extLst>
      <p:ext uri="{BB962C8B-B14F-4D97-AF65-F5344CB8AC3E}">
        <p14:creationId xmlns:p14="http://schemas.microsoft.com/office/powerpoint/2010/main" val="2824212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smtClean="0"/>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F2573092-F1CD-B947-AE00-B12FB15B8F11}" type="datetimeFigureOut">
              <a:rPr lang="es-ES" smtClean="0"/>
              <a:t>05/04/2018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601956CD-7642-BC4F-9FF0-C56FAEA79280}" type="slidenum">
              <a:rPr lang="es-ES" smtClean="0"/>
              <a:t>‹Nº›</a:t>
            </a:fld>
            <a:endParaRPr lang="es-ES"/>
          </a:p>
        </p:txBody>
      </p:sp>
    </p:spTree>
    <p:extLst>
      <p:ext uri="{BB962C8B-B14F-4D97-AF65-F5344CB8AC3E}">
        <p14:creationId xmlns:p14="http://schemas.microsoft.com/office/powerpoint/2010/main" val="23337264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smtClean="0"/>
              <a:t>Clic para editar título</a:t>
            </a:r>
            <a:endParaRPr lang="es-ES"/>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F2573092-F1CD-B947-AE00-B12FB15B8F11}" type="datetimeFigureOut">
              <a:rPr lang="es-ES" smtClean="0"/>
              <a:t>05/04/2018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601956CD-7642-BC4F-9FF0-C56FAEA79280}" type="slidenum">
              <a:rPr lang="es-ES" smtClean="0"/>
              <a:t>‹Nº›</a:t>
            </a:fld>
            <a:endParaRPr lang="es-ES"/>
          </a:p>
        </p:txBody>
      </p:sp>
    </p:spTree>
    <p:extLst>
      <p:ext uri="{BB962C8B-B14F-4D97-AF65-F5344CB8AC3E}">
        <p14:creationId xmlns:p14="http://schemas.microsoft.com/office/powerpoint/2010/main" val="17899172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smtClean="0"/>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573092-F1CD-B947-AE00-B12FB15B8F11}" type="datetimeFigureOut">
              <a:rPr lang="es-ES" smtClean="0"/>
              <a:t>05/04/2018</a:t>
            </a:fld>
            <a:endParaRPr lang="es-ES"/>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1956CD-7642-BC4F-9FF0-C56FAEA79280}" type="slidenum">
              <a:rPr lang="es-ES" smtClean="0"/>
              <a:t>‹Nº›</a:t>
            </a:fld>
            <a:endParaRPr lang="es-ES"/>
          </a:p>
        </p:txBody>
      </p:sp>
    </p:spTree>
    <p:extLst>
      <p:ext uri="{BB962C8B-B14F-4D97-AF65-F5344CB8AC3E}">
        <p14:creationId xmlns:p14="http://schemas.microsoft.com/office/powerpoint/2010/main" val="24941477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app.bde.es/clf_www/leyes.jsp?id=126631&amp;tipoEnt=0"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app.bde.es/clf_www/leyes.jsp?id=126631&amp;tipoEnt=0"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app.bde.es/clf_www/leyes.jsp?id=126631&amp;tipoEnt=0"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app.bde.es/clf_www/leyes.jsp?id=126631&amp;tipoEnt=0"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app.bde.es/clf_www/leyes.jsp?id=126631&amp;tipoEnt=0"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app.bde.es/clf_www/leyes.jsp?id=126631&amp;tipoEnt=0" TargetMode="Externa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intranet2.sbs.gob.pe/intranet/INT_CN/DV_INT_CN/1315/v1.0/Adjuntos/0445-2000.r.pdf"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intranet2.sbs.gob.pe/intranet/INT_CN/DV_INT_CN/1315/v1.0/Adjuntos/0445-2000.r.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Desktop/Resoluci&#243;n%20S.B.S..pdf"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intranet2.sbs.gob.pe/intranet/INT_CN/DV_INT_CN/1315/v1.0/Adjuntos/0445-2000.r.pdf" TargetMode="External"/><Relationship Id="rId5" Type="http://schemas.openxmlformats.org/officeDocument/2006/relationships/image" Target="../media/image6.png"/><Relationship Id="rId4" Type="http://schemas.openxmlformats.org/officeDocument/2006/relationships/hyperlink" Target="https://asobancaria1-09b58ab97348df.sharepoint.com/NewsSliderFREE/_layouts/15/silentSignIn.aspx?redirect_uri=https://asobancaria1-09b58ab97348df.sharepoint.com/NewsSliderFREE/Pages/NewsSliderWebPart.aspx?SPHostUrl%3Dhttps://asobancaria1.sharepoint.com%26SPAppWebUrl%3Dhttps://asobancaria1-09b58ab97348df.sharepoint.com/NewsSliderFREE%26SPLanguage%3Des-ES%26Theme%3DElegant%20navigation%26Category%3DNo%20Category%26editmode%3D0%26Width%3D950%26Height%3D321%26Responsive%3Dfalse%26Marginleft%3D_MarginLeft_%26AttenteImage%3D%26SenderId%3DDFB023020"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intranet2.sbs.gob.pe/intranet/INT_CN/DV_INT_CN/1143/v1.0/Adjuntos/11823-2010.r.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intranet2.sbs.gob.pe/intranet/INT_CN/DV_INT_CN/1143/v1.0/Adjuntos/11823-2010.r.pdf"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2.xml.rels><?xml version="1.0" encoding="UTF-8" standalone="yes"?>
<Relationships xmlns="http://schemas.openxmlformats.org/package/2006/relationships"><Relationship Id="rId3" Type="http://schemas.openxmlformats.org/officeDocument/2006/relationships/hyperlink" Target="https://intranet2.sbs.gob.pe/intranet/INT_CN/DV_INT_CN/1143/v1.0/Adjuntos/11823-2010.r.pdf"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3.xml.rels><?xml version="1.0" encoding="UTF-8" standalone="yes"?>
<Relationships xmlns="http://schemas.openxmlformats.org/package/2006/relationships"><Relationship Id="rId3" Type="http://schemas.openxmlformats.org/officeDocument/2006/relationships/hyperlink" Target="https://intranet2.sbs.gob.pe/intranet/INT_CN/DV_INT_CN/1143/v1.0/Adjuntos/11823-2010.r.pdf"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4.xml.rels><?xml version="1.0" encoding="UTF-8" standalone="yes"?>
<Relationships xmlns="http://schemas.openxmlformats.org/package/2006/relationships"><Relationship Id="rId3" Type="http://schemas.openxmlformats.org/officeDocument/2006/relationships/hyperlink" Target="https://intranet2.sbs.gob.pe/intranet/INT_CN/DV_INT_CN/1143/v1.0/Adjuntos/11823-2010.r.pdf"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5.xml.rels><?xml version="1.0" encoding="UTF-8" standalone="yes"?>
<Relationships xmlns="http://schemas.openxmlformats.org/package/2006/relationships"><Relationship Id="rId3" Type="http://schemas.openxmlformats.org/officeDocument/2006/relationships/hyperlink" Target="https://intranet2.sbs.gob.pe/intranet/INT_CN/DV_INT_CN/1143/v1.0/Adjuntos/11823-2010.r.pdf"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6.xml.rels><?xml version="1.0" encoding="UTF-8" standalone="yes"?>
<Relationships xmlns="http://schemas.openxmlformats.org/package/2006/relationships"><Relationship Id="rId3" Type="http://schemas.openxmlformats.org/officeDocument/2006/relationships/hyperlink" Target="https://intranet2.sbs.gob.pe/intranet/INT_CN/DV_INT_CN/1143/v1.0/Adjuntos/11823-2010.r.pdf"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7.xml.rels><?xml version="1.0" encoding="UTF-8" standalone="yes"?>
<Relationships xmlns="http://schemas.openxmlformats.org/package/2006/relationships"><Relationship Id="rId3" Type="http://schemas.openxmlformats.org/officeDocument/2006/relationships/hyperlink" Target="https://intranet2.sbs.gob.pe/intranet/INT_CN/DV_INT_CN/1143/v1.0/Adjuntos/11823-2010.r.pdf"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hyperlink" Target="https://intranet2.sbs.gob.pe/intranet/INT_CN/DV_INT_CN/1143/v1.0/Adjuntos/11823-2010.r.pdf" TargetMode="Externa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bis.org/" TargetMode="External"/></Relationships>
</file>

<file path=ppt/slides/_rels/slide3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hyperlink" Target="https://www.sbif.cl/" TargetMode="External"/></Relationships>
</file>

<file path=ppt/slides/_rels/slide3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hyperlink" Target="https://www.sbif.cl/"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www.sbif.cl/"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33.xml.rels><?xml version="1.0" encoding="UTF-8" standalone="yes"?>
<Relationships xmlns="http://schemas.openxmlformats.org/package/2006/relationships"><Relationship Id="rId3" Type="http://schemas.openxmlformats.org/officeDocument/2006/relationships/hyperlink" Target="https://www.sbif.cl/"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34.xml.rels><?xml version="1.0" encoding="UTF-8" standalone="yes"?>
<Relationships xmlns="http://schemas.openxmlformats.org/package/2006/relationships"><Relationship Id="rId3" Type="http://schemas.openxmlformats.org/officeDocument/2006/relationships/hyperlink" Target="https://www.sbif.cl/"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35.xml.rels><?xml version="1.0" encoding="UTF-8" standalone="yes"?>
<Relationships xmlns="http://schemas.openxmlformats.org/package/2006/relationships"><Relationship Id="rId3" Type="http://schemas.openxmlformats.org/officeDocument/2006/relationships/hyperlink" Target="https://www.sbif.cl/"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hyperlink" Target="http://www.ordenjuridico.gob.mx/Documentos/Federal/pdf/wo89834.pdf" TargetMode="External"/></Relationships>
</file>

<file path=ppt/slides/_rels/slide3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hyperlink" Target="http://www.ordenjuridico.gob.mx/Documentos/Federal/pdf/wo89834.pdf" TargetMode="External"/></Relationships>
</file>

<file path=ppt/slides/_rels/slide3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hyperlink" Target="http://www.ordenjuridico.gob.mx/Documentos/Federal/pdf/wo12.pdf"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www.bis.org/" TargetMode="External"/></Relationships>
</file>

<file path=ppt/slides/_rels/slide4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hyperlink" Target="http://www.ordenjuridico.gob.mx/Documentos/Federal/pdf/wo12.pdf" TargetMode="External"/></Relationships>
</file>

<file path=ppt/slides/_rels/slide4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5.xml"/><Relationship Id="rId1" Type="http://schemas.openxmlformats.org/officeDocument/2006/relationships/slideLayout" Target="../slideLayouts/slideLayout2.xml"/><Relationship Id="rId4" Type="http://schemas.openxmlformats.org/officeDocument/2006/relationships/hyperlink" Target="http://www.ordenjuridico.gob.mx/Documentos/Federal/pdf/wo12.pdf" TargetMode="External"/></Relationships>
</file>

<file path=ppt/slides/_rels/slide4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openxmlformats.org/officeDocument/2006/relationships/hyperlink" Target="http://www.ordenjuridico.gob.mx/Documentos/Federal/pdf/wo12.pdf" TargetMode="External"/></Relationships>
</file>

<file path=ppt/slides/_rels/slide4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7.xml"/><Relationship Id="rId1" Type="http://schemas.openxmlformats.org/officeDocument/2006/relationships/slideLayout" Target="../slideLayouts/slideLayout2.xml"/><Relationship Id="rId4" Type="http://schemas.openxmlformats.org/officeDocument/2006/relationships/hyperlink" Target="http://www.cnbv.gob.mx/Normatividad/Disposiciones%20de%20car%C3%A1cter%20general%20aplicables%20a%20las%20sociedades%20controladoras%20de%20grupos%20financieros%20que%20regulan%20las%20materias.pdf" TargetMode="External"/></Relationships>
</file>

<file path=ppt/slides/_rels/slide4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8.xml"/><Relationship Id="rId1" Type="http://schemas.openxmlformats.org/officeDocument/2006/relationships/slideLayout" Target="../slideLayouts/slideLayout2.xml"/><Relationship Id="rId4" Type="http://schemas.openxmlformats.org/officeDocument/2006/relationships/hyperlink" Target="http://www.cnbv.gob.mx/Normatividad/Disposiciones%20de%20car%C3%A1cter%20general%20aplicables%20a%20las%20sociedades%20controladoras%20de%20grupos%20financieros%20que%20regulan%20las%20materias.pdf" TargetMode="External"/></Relationships>
</file>

<file path=ppt/slides/_rels/slide4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9.xml"/><Relationship Id="rId1" Type="http://schemas.openxmlformats.org/officeDocument/2006/relationships/slideLayout" Target="../slideLayouts/slideLayout2.xml"/><Relationship Id="rId4" Type="http://schemas.openxmlformats.org/officeDocument/2006/relationships/hyperlink" Target="http://www.ordenjuridico.gob.mx/Documentos/Federal/pdf/wo12.pdf" TargetMode="External"/></Relationships>
</file>

<file path=ppt/slides/_rels/slide4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0.xml"/><Relationship Id="rId1" Type="http://schemas.openxmlformats.org/officeDocument/2006/relationships/slideLayout" Target="../slideLayouts/slideLayout2.xml"/><Relationship Id="rId4" Type="http://schemas.openxmlformats.org/officeDocument/2006/relationships/hyperlink" Target="http://www.ordenjuridico.gob.mx/Documentos/Federal/pdf/wo12.pdf" TargetMode="External"/></Relationships>
</file>

<file path=ppt/slides/_rels/slide4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1.xml"/><Relationship Id="rId1" Type="http://schemas.openxmlformats.org/officeDocument/2006/relationships/slideLayout" Target="../slideLayouts/slideLayout2.xml"/><Relationship Id="rId4" Type="http://schemas.openxmlformats.org/officeDocument/2006/relationships/hyperlink" Target="http://www.ordenjuridico.gob.mx/Documentos/Federal/pdf/wo12.pdf" TargetMode="External"/></Relationships>
</file>

<file path=ppt/slides/_rels/slide4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2.xml"/><Relationship Id="rId1" Type="http://schemas.openxmlformats.org/officeDocument/2006/relationships/slideLayout" Target="../slideLayouts/slideLayout2.xml"/><Relationship Id="rId4" Type="http://schemas.openxmlformats.org/officeDocument/2006/relationships/hyperlink" Target="http://www.dof.gob.mx/" TargetMode="External"/></Relationships>
</file>

<file path=ppt/slides/_rels/slide4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3.xml"/><Relationship Id="rId1" Type="http://schemas.openxmlformats.org/officeDocument/2006/relationships/slideLayout" Target="../slideLayouts/slideLayout2.xml"/><Relationship Id="rId4" Type="http://schemas.openxmlformats.org/officeDocument/2006/relationships/hyperlink" Target="http://www.dof.gob.m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bis.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4.xml"/><Relationship Id="rId1" Type="http://schemas.openxmlformats.org/officeDocument/2006/relationships/slideLayout" Target="../slideLayouts/slideLayout2.xml"/><Relationship Id="rId4" Type="http://schemas.openxmlformats.org/officeDocument/2006/relationships/hyperlink" Target="http://www.dof.gob.mx/" TargetMode="External"/></Relationships>
</file>

<file path=ppt/slides/_rels/slide5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5.xml"/><Relationship Id="rId1" Type="http://schemas.openxmlformats.org/officeDocument/2006/relationships/slideLayout" Target="../slideLayouts/slideLayout2.xml"/><Relationship Id="rId4" Type="http://schemas.openxmlformats.org/officeDocument/2006/relationships/hyperlink" Target="http://www.dof.gob.mx/" TargetMode="External"/></Relationships>
</file>

<file path=ppt/slides/_rels/slide5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6.xml"/><Relationship Id="rId1" Type="http://schemas.openxmlformats.org/officeDocument/2006/relationships/slideLayout" Target="../slideLayouts/slideLayout2.xml"/><Relationship Id="rId4" Type="http://schemas.openxmlformats.org/officeDocument/2006/relationships/hyperlink" Target="http://www.dof.gob.mx/" TargetMode="External"/></Relationships>
</file>

<file path=ppt/slides/_rels/slide5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7.xml"/><Relationship Id="rId1" Type="http://schemas.openxmlformats.org/officeDocument/2006/relationships/slideLayout" Target="../slideLayouts/slideLayout2.xml"/><Relationship Id="rId4" Type="http://schemas.openxmlformats.org/officeDocument/2006/relationships/hyperlink" Target="http://www.dof.gob.mx/" TargetMode="External"/></Relationships>
</file>

<file path=ppt/slides/_rels/slide5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8.xml"/><Relationship Id="rId1" Type="http://schemas.openxmlformats.org/officeDocument/2006/relationships/slideLayout" Target="../slideLayouts/slideLayout2.xml"/><Relationship Id="rId4" Type="http://schemas.openxmlformats.org/officeDocument/2006/relationships/hyperlink" Target="https://www.federalreserve.gov/publications/files/bhc.pdf" TargetMode="External"/></Relationships>
</file>

<file path=ppt/slides/_rels/slide5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9.xml"/><Relationship Id="rId1" Type="http://schemas.openxmlformats.org/officeDocument/2006/relationships/slideLayout" Target="../slideLayouts/slideLayout2.xml"/><Relationship Id="rId4" Type="http://schemas.openxmlformats.org/officeDocument/2006/relationships/hyperlink" Target="https://www.federalreserve.gov/publications/files/bhc.pdf" TargetMode="External"/></Relationships>
</file>

<file path=ppt/slides/_rels/slide5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0.xml"/><Relationship Id="rId1" Type="http://schemas.openxmlformats.org/officeDocument/2006/relationships/slideLayout" Target="../slideLayouts/slideLayout2.xml"/><Relationship Id="rId4" Type="http://schemas.openxmlformats.org/officeDocument/2006/relationships/hyperlink" Target="https://www.federalreserve.gov/publications/files/bhc.pdf" TargetMode="External"/></Relationships>
</file>

<file path=ppt/slides/_rels/slide5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1.xml"/><Relationship Id="rId1" Type="http://schemas.openxmlformats.org/officeDocument/2006/relationships/slideLayout" Target="../slideLayouts/slideLayout2.xml"/><Relationship Id="rId5" Type="http://schemas.openxmlformats.org/officeDocument/2006/relationships/hyperlink" Target="https://www.fdic.gov/regulations/laws/rules/6000-1880.html" TargetMode="External"/><Relationship Id="rId4" Type="http://schemas.openxmlformats.org/officeDocument/2006/relationships/hyperlink" Target="https://www.federalreserve.gov/" TargetMode="External"/></Relationships>
</file>

<file path=ppt/slides/_rels/slide5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www.bis.org/" TargetMode="External"/></Relationships>
</file>

<file path=ppt/slides/_rels/slide6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2.xml"/><Relationship Id="rId1" Type="http://schemas.openxmlformats.org/officeDocument/2006/relationships/slideLayout" Target="../slideLayouts/slideLayout2.xml"/><Relationship Id="rId4" Type="http://schemas.openxmlformats.org/officeDocument/2006/relationships/hyperlink" Target="http://www.bcb.gov.br/COSIF" TargetMode="External"/></Relationships>
</file>

<file path=ppt/slides/_rels/slide6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3.xml"/><Relationship Id="rId1" Type="http://schemas.openxmlformats.org/officeDocument/2006/relationships/slideLayout" Target="../slideLayouts/slideLayout2.xml"/><Relationship Id="rId4" Type="http://schemas.openxmlformats.org/officeDocument/2006/relationships/hyperlink" Target="http://www.bcb.gov.br/" TargetMode="External"/></Relationships>
</file>

<file path=ppt/slides/_rels/slide6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4.xml"/><Relationship Id="rId1" Type="http://schemas.openxmlformats.org/officeDocument/2006/relationships/slideLayout" Target="../slideLayouts/slideLayout2.xml"/><Relationship Id="rId5" Type="http://schemas.openxmlformats.org/officeDocument/2006/relationships/hyperlink" Target="http://www.loboeibeas.com.br/archives/1719" TargetMode="External"/><Relationship Id="rId4" Type="http://schemas.openxmlformats.org/officeDocument/2006/relationships/hyperlink" Target="http://www.bcb.gov.br/" TargetMode="External"/></Relationships>
</file>

<file path=ppt/slides/_rels/slide6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www.bis.org/"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www.bis.org/"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4 CuadroTexto"/>
          <p:cNvSpPr txBox="1">
            <a:spLocks noChangeArrowheads="1"/>
          </p:cNvSpPr>
          <p:nvPr/>
        </p:nvSpPr>
        <p:spPr bwMode="auto">
          <a:xfrm>
            <a:off x="596125" y="480596"/>
            <a:ext cx="8130448" cy="1077218"/>
          </a:xfrm>
          <a:prstGeom prst="rect">
            <a:avLst/>
          </a:prstGeom>
          <a:noFill/>
          <a:ln w="9525">
            <a:noFill/>
            <a:miter lim="800000"/>
            <a:headEnd/>
            <a:tailEnd/>
          </a:ln>
        </p:spPr>
        <p:txBody>
          <a:bodyPr wrap="square">
            <a:spAutoFit/>
          </a:bodyPr>
          <a:lstStyle/>
          <a:p>
            <a:pPr algn="r" fontAlgn="base">
              <a:spcBef>
                <a:spcPct val="0"/>
              </a:spcBef>
              <a:spcAft>
                <a:spcPct val="0"/>
              </a:spcAft>
            </a:pPr>
            <a:r>
              <a:rPr lang="es-CO" sz="3200" b="1" dirty="0" smtClean="0">
                <a:solidFill>
                  <a:srgbClr val="FFC000"/>
                </a:solidFill>
                <a:latin typeface="Helvetica LT Std" panose="020B0504020202020204"/>
                <a:cs typeface="Helvetica" panose="020B0604020202020204" pitchFamily="34" charset="0"/>
              </a:rPr>
              <a:t>Conglomerados Financieros</a:t>
            </a:r>
          </a:p>
          <a:p>
            <a:pPr algn="r" fontAlgn="base">
              <a:spcBef>
                <a:spcPct val="0"/>
              </a:spcBef>
              <a:spcAft>
                <a:spcPct val="0"/>
              </a:spcAft>
            </a:pPr>
            <a:r>
              <a:rPr lang="es-CO" sz="3200" b="1" dirty="0" smtClean="0">
                <a:solidFill>
                  <a:srgbClr val="FFC000"/>
                </a:solidFill>
                <a:latin typeface="Helvetica LT Std" panose="020B0504020202020204"/>
                <a:cs typeface="Helvetica" panose="020B0604020202020204" pitchFamily="34" charset="0"/>
              </a:rPr>
              <a:t>Revisión Internacional</a:t>
            </a:r>
            <a:endParaRPr lang="es-CO" sz="2400" b="1" dirty="0">
              <a:solidFill>
                <a:srgbClr val="FFC000"/>
              </a:solidFill>
              <a:latin typeface="Helvetica LT Std" panose="020B0504020202020204"/>
              <a:cs typeface="Helvetica" panose="020B0604020202020204" pitchFamily="34" charset="0"/>
            </a:endParaRPr>
          </a:p>
        </p:txBody>
      </p:sp>
    </p:spTree>
    <p:extLst>
      <p:ext uri="{BB962C8B-B14F-4D97-AF65-F5344CB8AC3E}">
        <p14:creationId xmlns:p14="http://schemas.microsoft.com/office/powerpoint/2010/main" val="3686897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5 CuadroTexto"/>
          <p:cNvSpPr txBox="1"/>
          <p:nvPr/>
        </p:nvSpPr>
        <p:spPr>
          <a:xfrm>
            <a:off x="573383" y="1042327"/>
            <a:ext cx="8113416" cy="340519"/>
          </a:xfrm>
          <a:prstGeom prst="roundRect">
            <a:avLst/>
          </a:prstGeom>
          <a:solidFill>
            <a:srgbClr val="E6EDF6"/>
          </a:solidFill>
          <a:ln w="19050">
            <a:solidFill>
              <a:schemeClr val="accent1">
                <a:lumMod val="50000"/>
              </a:schemeClr>
            </a:solidFill>
          </a:ln>
        </p:spPr>
        <p:txBody>
          <a:bodyPr wrap="square" rtlCol="0">
            <a:spAutoFit/>
          </a:bodyPr>
          <a:lstStyle/>
          <a:p>
            <a:pPr algn="ctr">
              <a:spcBef>
                <a:spcPct val="0"/>
              </a:spcBef>
            </a:pPr>
            <a:r>
              <a:rPr lang="es-CO" altLang="es-CO" sz="1400" b="1" dirty="0" smtClean="0">
                <a:solidFill>
                  <a:schemeClr val="tx2">
                    <a:lumMod val="75000"/>
                  </a:schemeClr>
                </a:solidFill>
                <a:latin typeface="Helvetica LT Std" panose="020B0504020202020204"/>
                <a:cs typeface="Helvetica" panose="020B0604020202020204" pitchFamily="34" charset="0"/>
              </a:rPr>
              <a:t>Requerimientos de Capital</a:t>
            </a:r>
            <a:endParaRPr lang="es-CO" altLang="es-CO" sz="1400" dirty="0" smtClean="0">
              <a:solidFill>
                <a:schemeClr val="tx2">
                  <a:lumMod val="75000"/>
                </a:schemeClr>
              </a:solidFill>
              <a:latin typeface="Helvetica LT Std" panose="020B0504020202020204"/>
              <a:cs typeface="Helvetica" panose="020B0604020202020204" pitchFamily="34" charset="0"/>
            </a:endParaRPr>
          </a:p>
        </p:txBody>
      </p:sp>
      <p:sp>
        <p:nvSpPr>
          <p:cNvPr id="7" name="8 CuadroTexto"/>
          <p:cNvSpPr txBox="1"/>
          <p:nvPr/>
        </p:nvSpPr>
        <p:spPr>
          <a:xfrm>
            <a:off x="638108" y="292653"/>
            <a:ext cx="8048691" cy="400110"/>
          </a:xfrm>
          <a:prstGeom prst="rect">
            <a:avLst/>
          </a:prstGeom>
          <a:noFill/>
        </p:spPr>
        <p:txBody>
          <a:bodyPr wrap="square" rtlCol="0">
            <a:spAutoFit/>
          </a:bodyPr>
          <a:lstStyle/>
          <a:p>
            <a:pPr algn="ctr" fontAlgn="base">
              <a:spcBef>
                <a:spcPct val="0"/>
              </a:spcBef>
              <a:spcAft>
                <a:spcPct val="0"/>
              </a:spcAft>
            </a:pPr>
            <a:r>
              <a:rPr lang="es-CO" sz="2000" b="1" dirty="0" smtClean="0">
                <a:solidFill>
                  <a:srgbClr val="002060"/>
                </a:solidFill>
                <a:latin typeface="Helvetica LT Std" panose="020B0504020202020204"/>
              </a:rPr>
              <a:t>España</a:t>
            </a:r>
            <a:endParaRPr lang="es-CO" sz="2000" b="1" dirty="0">
              <a:solidFill>
                <a:srgbClr val="002060"/>
              </a:solidFill>
              <a:latin typeface="Helvetica LT Std" panose="020B0504020202020204"/>
            </a:endParaRPr>
          </a:p>
        </p:txBody>
      </p:sp>
      <p:pic>
        <p:nvPicPr>
          <p:cNvPr id="8" name="Imagen 7"/>
          <p:cNvPicPr>
            <a:picLocks noChangeAspect="1"/>
          </p:cNvPicPr>
          <p:nvPr/>
        </p:nvPicPr>
        <p:blipFill>
          <a:blip r:embed="rId3"/>
          <a:stretch>
            <a:fillRect/>
          </a:stretch>
        </p:blipFill>
        <p:spPr>
          <a:xfrm>
            <a:off x="2962145" y="186060"/>
            <a:ext cx="1012696" cy="681485"/>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1" name="CuadroTexto 10"/>
          <p:cNvSpPr txBox="1"/>
          <p:nvPr/>
        </p:nvSpPr>
        <p:spPr>
          <a:xfrm>
            <a:off x="3947249" y="5841141"/>
            <a:ext cx="4739549" cy="600164"/>
          </a:xfrm>
          <a:prstGeom prst="rect">
            <a:avLst/>
          </a:prstGeom>
          <a:noFill/>
        </p:spPr>
        <p:txBody>
          <a:bodyPr wrap="square" rtlCol="0">
            <a:spAutoFit/>
          </a:bodyPr>
          <a:lstStyle/>
          <a:p>
            <a:pPr algn="just"/>
            <a:r>
              <a:rPr lang="es-CO" altLang="es-CO" sz="1100" b="1" dirty="0">
                <a:solidFill>
                  <a:schemeClr val="tx2">
                    <a:lumMod val="75000"/>
                  </a:schemeClr>
                </a:solidFill>
                <a:latin typeface="Helvetica LT Std" panose="020B0504020202020204"/>
                <a:cs typeface="Helvetica" panose="020B0604020202020204" pitchFamily="34" charset="0"/>
              </a:rPr>
              <a:t>Fuente: </a:t>
            </a:r>
            <a:r>
              <a:rPr lang="es-CO" sz="1100" dirty="0">
                <a:solidFill>
                  <a:schemeClr val="tx2">
                    <a:lumMod val="75000"/>
                  </a:schemeClr>
                </a:solidFill>
                <a:latin typeface="Helvetica LT Std" panose="020B0504020202020204"/>
                <a:cs typeface="Helvetica" panose="020B0604020202020204" pitchFamily="34" charset="0"/>
              </a:rPr>
              <a:t>Reglamento (UE) Nº 575/2013 del Parlamento Europeo y del Consejo, de 26 de junio de 2013 sobre los requisitos prudenciales de las entidades de crédito y las empresas de </a:t>
            </a:r>
            <a:r>
              <a:rPr lang="es-CO" sz="1100" dirty="0" smtClean="0">
                <a:solidFill>
                  <a:schemeClr val="tx2">
                    <a:lumMod val="75000"/>
                  </a:schemeClr>
                </a:solidFill>
                <a:latin typeface="Helvetica LT Std" panose="020B0504020202020204"/>
                <a:cs typeface="Helvetica" panose="020B0604020202020204" pitchFamily="34" charset="0"/>
              </a:rPr>
              <a:t>inversión. </a:t>
            </a:r>
            <a:r>
              <a:rPr lang="es-CO" sz="1100" dirty="0" smtClean="0">
                <a:solidFill>
                  <a:schemeClr val="tx2">
                    <a:lumMod val="75000"/>
                  </a:schemeClr>
                </a:solidFill>
                <a:latin typeface="Helvetica LT Std" panose="020B0504020202020204"/>
                <a:cs typeface="Helvetica" panose="020B0604020202020204" pitchFamily="34" charset="0"/>
                <a:hlinkClick r:id="rId4"/>
              </a:rPr>
              <a:t>http://app.bde.es</a:t>
            </a:r>
            <a:endParaRPr lang="es-CO" altLang="es-CO" sz="1050" dirty="0">
              <a:solidFill>
                <a:schemeClr val="tx2">
                  <a:lumMod val="75000"/>
                </a:schemeClr>
              </a:solidFill>
              <a:latin typeface="Helvetica LT Std" panose="020B0504020202020204"/>
              <a:cs typeface="Helvetica" panose="020B0604020202020204" pitchFamily="34" charset="0"/>
            </a:endParaRPr>
          </a:p>
        </p:txBody>
      </p:sp>
      <p:sp>
        <p:nvSpPr>
          <p:cNvPr id="10" name="5 CuadroTexto"/>
          <p:cNvSpPr txBox="1"/>
          <p:nvPr/>
        </p:nvSpPr>
        <p:spPr>
          <a:xfrm>
            <a:off x="738943" y="1227553"/>
            <a:ext cx="7847020" cy="1384995"/>
          </a:xfrm>
          <a:prstGeom prst="rect">
            <a:avLst/>
          </a:prstGeom>
          <a:noFill/>
        </p:spPr>
        <p:txBody>
          <a:bodyPr wrap="square" rtlCol="0">
            <a:spAutoFit/>
          </a:bodyPr>
          <a:lstStyle>
            <a:defPPr>
              <a:defRPr lang="es-ES"/>
            </a:defPPr>
            <a:lvl1pPr algn="just">
              <a:defRPr sz="1400">
                <a:solidFill>
                  <a:schemeClr val="accent1">
                    <a:lumMod val="50000"/>
                  </a:schemeClr>
                </a:solidFill>
                <a:latin typeface="Helvetica LT Std" panose="020B0504020202020204"/>
                <a:cs typeface="Helvetica" panose="020B0604020202020204" pitchFamily="34" charset="0"/>
              </a:defRPr>
            </a:lvl1pPr>
          </a:lstStyle>
          <a:p>
            <a:endParaRPr lang="es-CO" dirty="0"/>
          </a:p>
          <a:p>
            <a:endParaRPr lang="es-CO" dirty="0"/>
          </a:p>
          <a:p>
            <a:endParaRPr lang="es-CO" dirty="0"/>
          </a:p>
          <a:p>
            <a:r>
              <a:rPr lang="es-CO" dirty="0"/>
              <a:t> </a:t>
            </a:r>
            <a:r>
              <a:rPr lang="es-CO" dirty="0" smtClean="0"/>
              <a:t>Cuando </a:t>
            </a:r>
            <a:r>
              <a:rPr lang="es-CO" dirty="0"/>
              <a:t>la entidad dominante del conglomerado es una entidad regulada española o cuando todas las </a:t>
            </a:r>
            <a:r>
              <a:rPr lang="es-CO" dirty="0" smtClean="0"/>
              <a:t>autoridades </a:t>
            </a:r>
            <a:r>
              <a:rPr lang="es-CO" dirty="0"/>
              <a:t>competentes relevantes sean españolas</a:t>
            </a:r>
            <a:endParaRPr lang="es-CO" b="1" dirty="0" smtClean="0"/>
          </a:p>
          <a:p>
            <a:endParaRPr lang="es-CO" dirty="0"/>
          </a:p>
        </p:txBody>
      </p:sp>
      <p:sp>
        <p:nvSpPr>
          <p:cNvPr id="13" name="Rectángulo 12"/>
          <p:cNvSpPr/>
          <p:nvPr/>
        </p:nvSpPr>
        <p:spPr>
          <a:xfrm>
            <a:off x="799078" y="2610134"/>
            <a:ext cx="7726749" cy="2976155"/>
          </a:xfrm>
          <a:prstGeom prst="rect">
            <a:avLst/>
          </a:prstGeom>
          <a:solidFill>
            <a:schemeClr val="bg1"/>
          </a:solidFill>
          <a:ln>
            <a:solidFill>
              <a:srgbClr val="00206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00" b="1" dirty="0">
                <a:solidFill>
                  <a:srgbClr val="FFC000"/>
                </a:solidFill>
                <a:latin typeface="Helvetica LT Std"/>
              </a:rPr>
              <a:t>¿Qué incluye el cálculo?</a:t>
            </a:r>
          </a:p>
          <a:p>
            <a:pPr algn="just"/>
            <a:r>
              <a:rPr lang="es-CO" sz="1400" dirty="0">
                <a:solidFill>
                  <a:schemeClr val="accent1">
                    <a:lumMod val="50000"/>
                  </a:schemeClr>
                </a:solidFill>
                <a:latin typeface="Helvetica LT Std" panose="020B0504020202020204"/>
                <a:cs typeface="Helvetica" panose="020B0604020202020204" pitchFamily="34" charset="0"/>
              </a:rPr>
              <a:t>Los recursos propios computables del conglomerado financiero comprenderán el resultado de la suma de los recursos propios computables de la entidad de crédito / empresa de servicios de inversión / entidad aseguradora o grupo consolidable de estas entidades, que formen parte del conglomerado financiero.</a:t>
            </a:r>
          </a:p>
          <a:p>
            <a:pPr algn="just"/>
            <a:endParaRPr lang="es-CO" sz="1400" b="1" dirty="0" smtClean="0">
              <a:solidFill>
                <a:srgbClr val="FFC000"/>
              </a:solidFill>
              <a:latin typeface="Helvetica LT Std"/>
            </a:endParaRPr>
          </a:p>
          <a:p>
            <a:pPr algn="ctr"/>
            <a:r>
              <a:rPr lang="es-CO" sz="1400" b="1" dirty="0">
                <a:solidFill>
                  <a:srgbClr val="FFC000"/>
                </a:solidFill>
                <a:latin typeface="Helvetica LT Std"/>
              </a:rPr>
              <a:t>¿Qué excluye el cálculo</a:t>
            </a:r>
            <a:r>
              <a:rPr lang="es-CO" sz="1400" b="1" dirty="0" smtClean="0">
                <a:solidFill>
                  <a:srgbClr val="FFC000"/>
                </a:solidFill>
                <a:latin typeface="Helvetica LT Std"/>
              </a:rPr>
              <a:t>?</a:t>
            </a:r>
          </a:p>
          <a:p>
            <a:pPr algn="ctr"/>
            <a:endParaRPr lang="es-CO" sz="1400" b="1" dirty="0">
              <a:solidFill>
                <a:srgbClr val="FFC000"/>
              </a:solidFill>
              <a:latin typeface="Helvetica LT Std"/>
            </a:endParaRPr>
          </a:p>
          <a:p>
            <a:pPr algn="just"/>
            <a:r>
              <a:rPr lang="es-CO" sz="1400" dirty="0" smtClean="0">
                <a:solidFill>
                  <a:schemeClr val="accent1">
                    <a:lumMod val="50000"/>
                  </a:schemeClr>
                </a:solidFill>
                <a:latin typeface="Helvetica LT Std" panose="020B0504020202020204"/>
                <a:cs typeface="Helvetica" panose="020B0604020202020204" pitchFamily="34" charset="0"/>
              </a:rPr>
              <a:t>Las </a:t>
            </a:r>
            <a:r>
              <a:rPr lang="es-CO" sz="1400" dirty="0">
                <a:solidFill>
                  <a:schemeClr val="accent1">
                    <a:lumMod val="50000"/>
                  </a:schemeClr>
                </a:solidFill>
                <a:latin typeface="Helvetica LT Std" panose="020B0504020202020204"/>
                <a:cs typeface="Helvetica" panose="020B0604020202020204" pitchFamily="34" charset="0"/>
              </a:rPr>
              <a:t>participaciones accionariales entre entidades del conglomerado financiero, salvo que su importe haya sido ya eliminado por consolidación o deducido de los recursos propios computables de las entidades o grupos consolidables integrantes de </a:t>
            </a:r>
            <a:r>
              <a:rPr lang="es-CO" sz="1400" dirty="0" smtClean="0">
                <a:solidFill>
                  <a:schemeClr val="accent1">
                    <a:lumMod val="50000"/>
                  </a:schemeClr>
                </a:solidFill>
                <a:latin typeface="Helvetica LT Std" panose="020B0504020202020204"/>
                <a:cs typeface="Helvetica" panose="020B0604020202020204" pitchFamily="34" charset="0"/>
              </a:rPr>
              <a:t>aquél</a:t>
            </a:r>
          </a:p>
          <a:p>
            <a:pPr algn="just"/>
            <a:endParaRPr lang="es-CO" sz="1400" dirty="0">
              <a:solidFill>
                <a:schemeClr val="accent1">
                  <a:lumMod val="50000"/>
                </a:schemeClr>
              </a:solidFill>
              <a:latin typeface="Helvetica LT Std" panose="020B0504020202020204"/>
              <a:cs typeface="Helvetica" panose="020B0604020202020204" pitchFamily="34" charset="0"/>
            </a:endParaRPr>
          </a:p>
          <a:p>
            <a:pPr algn="just"/>
            <a:r>
              <a:rPr lang="es-CO" sz="1400" dirty="0" smtClean="0">
                <a:solidFill>
                  <a:schemeClr val="accent1">
                    <a:lumMod val="50000"/>
                  </a:schemeClr>
                </a:solidFill>
                <a:latin typeface="Helvetica LT Std" panose="020B0504020202020204"/>
                <a:cs typeface="Helvetica" panose="020B0604020202020204" pitchFamily="34" charset="0"/>
              </a:rPr>
              <a:t>Se ciñe a la misma metodología establecida por la Unión Europea. </a:t>
            </a:r>
          </a:p>
          <a:p>
            <a:pPr algn="just"/>
            <a:endParaRPr lang="es-CO" sz="1400" dirty="0" smtClean="0">
              <a:solidFill>
                <a:schemeClr val="accent1">
                  <a:lumMod val="50000"/>
                </a:schemeClr>
              </a:solidFill>
              <a:latin typeface="Helvetica LT Std" panose="020B0504020202020204"/>
              <a:cs typeface="Helvetica" panose="020B0604020202020204" pitchFamily="34" charset="0"/>
            </a:endParaRPr>
          </a:p>
        </p:txBody>
      </p:sp>
    </p:spTree>
    <p:extLst>
      <p:ext uri="{BB962C8B-B14F-4D97-AF65-F5344CB8AC3E}">
        <p14:creationId xmlns:p14="http://schemas.microsoft.com/office/powerpoint/2010/main" val="42743922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5 CuadroTexto"/>
          <p:cNvSpPr txBox="1"/>
          <p:nvPr/>
        </p:nvSpPr>
        <p:spPr>
          <a:xfrm>
            <a:off x="573383" y="1042327"/>
            <a:ext cx="8113416" cy="340519"/>
          </a:xfrm>
          <a:prstGeom prst="roundRect">
            <a:avLst/>
          </a:prstGeom>
          <a:solidFill>
            <a:srgbClr val="E6EDF6"/>
          </a:solidFill>
          <a:ln w="19050">
            <a:solidFill>
              <a:schemeClr val="accent1">
                <a:lumMod val="50000"/>
              </a:schemeClr>
            </a:solidFill>
          </a:ln>
        </p:spPr>
        <p:txBody>
          <a:bodyPr wrap="square" rtlCol="0">
            <a:spAutoFit/>
          </a:bodyPr>
          <a:lstStyle/>
          <a:p>
            <a:pPr algn="ctr">
              <a:spcBef>
                <a:spcPct val="0"/>
              </a:spcBef>
            </a:pPr>
            <a:r>
              <a:rPr lang="es-CO" altLang="es-CO" sz="1400" b="1" dirty="0" smtClean="0">
                <a:solidFill>
                  <a:schemeClr val="tx2">
                    <a:lumMod val="75000"/>
                  </a:schemeClr>
                </a:solidFill>
                <a:latin typeface="Helvetica LT Std" panose="020B0504020202020204"/>
                <a:cs typeface="Helvetica" panose="020B0604020202020204" pitchFamily="34" charset="0"/>
              </a:rPr>
              <a:t>Vinculado </a:t>
            </a:r>
            <a:endParaRPr lang="es-CO" altLang="es-CO" sz="1400" dirty="0" smtClean="0">
              <a:solidFill>
                <a:schemeClr val="tx2">
                  <a:lumMod val="75000"/>
                </a:schemeClr>
              </a:solidFill>
              <a:latin typeface="Helvetica LT Std" panose="020B0504020202020204"/>
              <a:cs typeface="Helvetica" panose="020B0604020202020204" pitchFamily="34" charset="0"/>
            </a:endParaRPr>
          </a:p>
        </p:txBody>
      </p:sp>
      <p:sp>
        <p:nvSpPr>
          <p:cNvPr id="12" name="5 CuadroTexto"/>
          <p:cNvSpPr txBox="1"/>
          <p:nvPr/>
        </p:nvSpPr>
        <p:spPr>
          <a:xfrm>
            <a:off x="567875" y="1647685"/>
            <a:ext cx="8118923" cy="4493538"/>
          </a:xfrm>
          <a:prstGeom prst="rect">
            <a:avLst/>
          </a:prstGeom>
          <a:noFill/>
          <a:ln w="12700">
            <a:noFill/>
          </a:ln>
        </p:spPr>
        <p:txBody>
          <a:bodyPr wrap="square" rtlCol="0">
            <a:spAutoFit/>
          </a:bodyPr>
          <a:lstStyle/>
          <a:p>
            <a:pPr algn="just">
              <a:spcBef>
                <a:spcPct val="0"/>
              </a:spcBef>
            </a:pPr>
            <a:r>
              <a:rPr lang="es-CO" altLang="es-CO" sz="1300" dirty="0">
                <a:solidFill>
                  <a:schemeClr val="tx2">
                    <a:lumMod val="75000"/>
                  </a:schemeClr>
                </a:solidFill>
                <a:latin typeface="Helvetica LT Std" panose="020B0504020202020204"/>
                <a:cs typeface="Helvetica" panose="020B0604020202020204" pitchFamily="34" charset="0"/>
              </a:rPr>
              <a:t>Articulo 39, reglamento (UE) n.° 575/2013, en el cual se define «Grupo de clientes vinculados entre sí» como:</a:t>
            </a:r>
          </a:p>
          <a:p>
            <a:pPr algn="just">
              <a:spcBef>
                <a:spcPct val="0"/>
              </a:spcBef>
            </a:pPr>
            <a:endParaRPr lang="es-CO" altLang="es-CO" sz="1300" dirty="0">
              <a:solidFill>
                <a:schemeClr val="tx2">
                  <a:lumMod val="75000"/>
                </a:schemeClr>
              </a:solidFill>
              <a:latin typeface="Helvetica LT Std" panose="020B0504020202020204"/>
              <a:cs typeface="Helvetica" panose="020B0604020202020204" pitchFamily="34" charset="0"/>
            </a:endParaRPr>
          </a:p>
          <a:p>
            <a:pPr marL="800100" lvl="1" indent="-342900" algn="just">
              <a:spcBef>
                <a:spcPct val="0"/>
              </a:spcBef>
              <a:buFont typeface="+mj-lt"/>
              <a:buAutoNum type="alphaLcPeriod"/>
            </a:pPr>
            <a:r>
              <a:rPr lang="es-CO" altLang="es-CO" sz="1300" dirty="0" smtClean="0">
                <a:solidFill>
                  <a:schemeClr val="tx2">
                    <a:lumMod val="75000"/>
                  </a:schemeClr>
                </a:solidFill>
                <a:latin typeface="Helvetica LT Std" panose="020B0504020202020204"/>
                <a:cs typeface="Helvetica" panose="020B0604020202020204" pitchFamily="34" charset="0"/>
              </a:rPr>
              <a:t>Dos </a:t>
            </a:r>
            <a:r>
              <a:rPr lang="es-CO" altLang="es-CO" sz="1300" dirty="0">
                <a:solidFill>
                  <a:schemeClr val="tx2">
                    <a:lumMod val="75000"/>
                  </a:schemeClr>
                </a:solidFill>
                <a:latin typeface="Helvetica LT Std" panose="020B0504020202020204"/>
                <a:cs typeface="Helvetica" panose="020B0604020202020204" pitchFamily="34" charset="0"/>
              </a:rPr>
              <a:t>o más personas físicas o jurídicas que, salvo prueba en contrario, constituyan un conjunto en lo que respecta al riesgo por el hecho de que una de ellas ejerza control directa o indirectamente sobre la otra o las </a:t>
            </a:r>
            <a:r>
              <a:rPr lang="es-CO" altLang="es-CO" sz="1300" dirty="0" smtClean="0">
                <a:solidFill>
                  <a:schemeClr val="tx2">
                    <a:lumMod val="75000"/>
                  </a:schemeClr>
                </a:solidFill>
                <a:latin typeface="Helvetica LT Std" panose="020B0504020202020204"/>
                <a:cs typeface="Helvetica" panose="020B0604020202020204" pitchFamily="34" charset="0"/>
              </a:rPr>
              <a:t>otras.</a:t>
            </a:r>
            <a:endParaRPr lang="es-CO" altLang="es-CO" sz="1300" dirty="0">
              <a:solidFill>
                <a:schemeClr val="tx2">
                  <a:lumMod val="75000"/>
                </a:schemeClr>
              </a:solidFill>
              <a:latin typeface="Helvetica LT Std" panose="020B0504020202020204"/>
              <a:cs typeface="Helvetica" panose="020B0604020202020204" pitchFamily="34" charset="0"/>
            </a:endParaRPr>
          </a:p>
          <a:p>
            <a:pPr marL="800100" lvl="1" indent="-342900" algn="just">
              <a:spcBef>
                <a:spcPct val="0"/>
              </a:spcBef>
              <a:buFont typeface="+mj-lt"/>
              <a:buAutoNum type="alphaLcPeriod"/>
            </a:pPr>
            <a:endParaRPr lang="es-CO" altLang="es-CO" sz="1300" dirty="0">
              <a:solidFill>
                <a:schemeClr val="tx2">
                  <a:lumMod val="75000"/>
                </a:schemeClr>
              </a:solidFill>
              <a:latin typeface="Helvetica LT Std" panose="020B0504020202020204"/>
              <a:cs typeface="Helvetica" panose="020B0604020202020204" pitchFamily="34" charset="0"/>
            </a:endParaRPr>
          </a:p>
          <a:p>
            <a:pPr marL="800100" lvl="1" indent="-342900" algn="just">
              <a:spcBef>
                <a:spcPct val="0"/>
              </a:spcBef>
              <a:buFont typeface="+mj-lt"/>
              <a:buAutoNum type="alphaLcPeriod"/>
            </a:pPr>
            <a:r>
              <a:rPr lang="es-CO" altLang="es-CO" sz="1300" dirty="0" smtClean="0">
                <a:solidFill>
                  <a:schemeClr val="tx2">
                    <a:lumMod val="75000"/>
                  </a:schemeClr>
                </a:solidFill>
                <a:latin typeface="Helvetica LT Std" panose="020B0504020202020204"/>
                <a:cs typeface="Helvetica" panose="020B0604020202020204" pitchFamily="34" charset="0"/>
              </a:rPr>
              <a:t>Dos </a:t>
            </a:r>
            <a:r>
              <a:rPr lang="es-CO" altLang="es-CO" sz="1300" dirty="0">
                <a:solidFill>
                  <a:schemeClr val="tx2">
                    <a:lumMod val="75000"/>
                  </a:schemeClr>
                </a:solidFill>
                <a:latin typeface="Helvetica LT Std" panose="020B0504020202020204"/>
                <a:cs typeface="Helvetica" panose="020B0604020202020204" pitchFamily="34" charset="0"/>
              </a:rPr>
              <a:t>o más personas físicas o jurídicas entre las cuales no </a:t>
            </a:r>
            <a:r>
              <a:rPr lang="es-CO" altLang="es-CO" sz="1300" dirty="0" smtClean="0">
                <a:solidFill>
                  <a:schemeClr val="tx2">
                    <a:lumMod val="75000"/>
                  </a:schemeClr>
                </a:solidFill>
                <a:latin typeface="Helvetica LT Std" panose="020B0504020202020204"/>
                <a:cs typeface="Helvetica" panose="020B0604020202020204" pitchFamily="34" charset="0"/>
              </a:rPr>
              <a:t>exista ninguna </a:t>
            </a:r>
            <a:r>
              <a:rPr lang="es-CO" altLang="es-CO" sz="1300" dirty="0">
                <a:solidFill>
                  <a:schemeClr val="tx2">
                    <a:lumMod val="75000"/>
                  </a:schemeClr>
                </a:solidFill>
                <a:latin typeface="Helvetica LT Std" panose="020B0504020202020204"/>
                <a:cs typeface="Helvetica" panose="020B0604020202020204" pitchFamily="34" charset="0"/>
              </a:rPr>
              <a:t>relación de control como la que se describe en la letra a), 	pero a las que se deba considerar como un conjunto en lo que </a:t>
            </a:r>
            <a:r>
              <a:rPr lang="es-CO" altLang="es-CO" sz="1300" dirty="0" smtClean="0">
                <a:solidFill>
                  <a:schemeClr val="tx2">
                    <a:lumMod val="75000"/>
                  </a:schemeClr>
                </a:solidFill>
                <a:latin typeface="Helvetica LT Std" panose="020B0504020202020204"/>
                <a:cs typeface="Helvetica" panose="020B0604020202020204" pitchFamily="34" charset="0"/>
              </a:rPr>
              <a:t>respecta </a:t>
            </a:r>
            <a:r>
              <a:rPr lang="es-CO" altLang="es-CO" sz="1300" dirty="0">
                <a:solidFill>
                  <a:schemeClr val="tx2">
                    <a:lumMod val="75000"/>
                  </a:schemeClr>
                </a:solidFill>
                <a:latin typeface="Helvetica LT Std" panose="020B0504020202020204"/>
                <a:cs typeface="Helvetica" panose="020B0604020202020204" pitchFamily="34" charset="0"/>
              </a:rPr>
              <a:t>al riesgo por el hecho de que, debido a los vínculos </a:t>
            </a:r>
            <a:r>
              <a:rPr lang="es-CO" altLang="es-CO" sz="1300" dirty="0" smtClean="0">
                <a:solidFill>
                  <a:schemeClr val="tx2">
                    <a:lumMod val="75000"/>
                  </a:schemeClr>
                </a:solidFill>
                <a:latin typeface="Helvetica LT Std" panose="020B0504020202020204"/>
                <a:cs typeface="Helvetica" panose="020B0604020202020204" pitchFamily="34" charset="0"/>
              </a:rPr>
              <a:t>existentes </a:t>
            </a:r>
            <a:r>
              <a:rPr lang="es-CO" altLang="es-CO" sz="1300" dirty="0">
                <a:solidFill>
                  <a:schemeClr val="tx2">
                    <a:lumMod val="75000"/>
                  </a:schemeClr>
                </a:solidFill>
                <a:latin typeface="Helvetica LT Std" panose="020B0504020202020204"/>
                <a:cs typeface="Helvetica" panose="020B0604020202020204" pitchFamily="34" charset="0"/>
              </a:rPr>
              <a:t>entre ellas, si una tuviera problemas financieros, en </a:t>
            </a:r>
            <a:r>
              <a:rPr lang="es-CO" altLang="es-CO" sz="1300" dirty="0" smtClean="0">
                <a:solidFill>
                  <a:schemeClr val="tx2">
                    <a:lumMod val="75000"/>
                  </a:schemeClr>
                </a:solidFill>
                <a:latin typeface="Helvetica LT Std" panose="020B0504020202020204"/>
                <a:cs typeface="Helvetica" panose="020B0604020202020204" pitchFamily="34" charset="0"/>
              </a:rPr>
              <a:t>particular </a:t>
            </a:r>
            <a:r>
              <a:rPr lang="es-CO" altLang="es-CO" sz="1300" dirty="0">
                <a:solidFill>
                  <a:schemeClr val="tx2">
                    <a:lumMod val="75000"/>
                  </a:schemeClr>
                </a:solidFill>
                <a:latin typeface="Helvetica LT Std" panose="020B0504020202020204"/>
                <a:cs typeface="Helvetica" panose="020B0604020202020204" pitchFamily="34" charset="0"/>
              </a:rPr>
              <a:t>dificultades de financiación o reembolso, la otra o las otras </a:t>
            </a:r>
            <a:r>
              <a:rPr lang="es-CO" altLang="es-CO" sz="1300" dirty="0" smtClean="0">
                <a:solidFill>
                  <a:schemeClr val="tx2">
                    <a:lumMod val="75000"/>
                  </a:schemeClr>
                </a:solidFill>
                <a:latin typeface="Helvetica LT Std" panose="020B0504020202020204"/>
                <a:cs typeface="Helvetica" panose="020B0604020202020204" pitchFamily="34" charset="0"/>
              </a:rPr>
              <a:t>también </a:t>
            </a:r>
            <a:r>
              <a:rPr lang="es-CO" altLang="es-CO" sz="1300" dirty="0">
                <a:solidFill>
                  <a:schemeClr val="tx2">
                    <a:lumMod val="75000"/>
                  </a:schemeClr>
                </a:solidFill>
                <a:latin typeface="Helvetica LT Std" panose="020B0504020202020204"/>
                <a:cs typeface="Helvetica" panose="020B0604020202020204" pitchFamily="34" charset="0"/>
              </a:rPr>
              <a:t>tendrían probablemente dificultades de financiación o </a:t>
            </a:r>
            <a:r>
              <a:rPr lang="es-CO" altLang="es-CO" sz="1300" dirty="0" smtClean="0">
                <a:solidFill>
                  <a:schemeClr val="tx2">
                    <a:lumMod val="75000"/>
                  </a:schemeClr>
                </a:solidFill>
                <a:latin typeface="Helvetica LT Std" panose="020B0504020202020204"/>
                <a:cs typeface="Helvetica" panose="020B0604020202020204" pitchFamily="34" charset="0"/>
              </a:rPr>
              <a:t>reembolso.</a:t>
            </a:r>
          </a:p>
          <a:p>
            <a:pPr marL="800100" lvl="1" indent="-342900" algn="just">
              <a:spcBef>
                <a:spcPct val="0"/>
              </a:spcBef>
              <a:buFont typeface="+mj-lt"/>
              <a:buAutoNum type="alphaLcPeriod"/>
            </a:pPr>
            <a:endParaRPr lang="es-CO" altLang="es-CO" sz="1300" dirty="0">
              <a:solidFill>
                <a:schemeClr val="tx2">
                  <a:lumMod val="75000"/>
                </a:schemeClr>
              </a:solidFill>
              <a:latin typeface="Helvetica LT Std" panose="020B0504020202020204"/>
              <a:cs typeface="Helvetica" panose="020B0604020202020204" pitchFamily="34" charset="0"/>
            </a:endParaRPr>
          </a:p>
          <a:p>
            <a:pPr marL="800100" lvl="1" indent="-342900" algn="just">
              <a:spcBef>
                <a:spcPct val="0"/>
              </a:spcBef>
              <a:buFont typeface="+mj-lt"/>
              <a:buAutoNum type="alphaLcPeriod"/>
            </a:pPr>
            <a:r>
              <a:rPr lang="es-CO" altLang="es-CO" sz="1300" dirty="0" smtClean="0">
                <a:solidFill>
                  <a:schemeClr val="tx2">
                    <a:lumMod val="75000"/>
                  </a:schemeClr>
                </a:solidFill>
                <a:latin typeface="Helvetica LT Std" panose="020B0504020202020204"/>
                <a:cs typeface="Helvetica" panose="020B0604020202020204" pitchFamily="34" charset="0"/>
              </a:rPr>
              <a:t>No </a:t>
            </a:r>
            <a:r>
              <a:rPr lang="es-CO" altLang="es-CO" sz="1300" dirty="0">
                <a:solidFill>
                  <a:schemeClr val="tx2">
                    <a:lumMod val="75000"/>
                  </a:schemeClr>
                </a:solidFill>
                <a:latin typeface="Helvetica LT Std" panose="020B0504020202020204"/>
                <a:cs typeface="Helvetica" panose="020B0604020202020204" pitchFamily="34" charset="0"/>
              </a:rPr>
              <a:t>obstante, lo dispuesto en la letra a) y b), cuando una administración central tenga un </a:t>
            </a:r>
            <a:r>
              <a:rPr lang="es-CO" altLang="es-CO" sz="1300" dirty="0" smtClean="0">
                <a:solidFill>
                  <a:schemeClr val="tx2">
                    <a:lumMod val="75000"/>
                  </a:schemeClr>
                </a:solidFill>
                <a:latin typeface="Helvetica LT Std" panose="020B0504020202020204"/>
                <a:cs typeface="Helvetica" panose="020B0604020202020204" pitchFamily="34" charset="0"/>
              </a:rPr>
              <a:t>control </a:t>
            </a:r>
            <a:r>
              <a:rPr lang="es-CO" altLang="es-CO" sz="1300" dirty="0">
                <a:solidFill>
                  <a:schemeClr val="tx2">
                    <a:lumMod val="75000"/>
                  </a:schemeClr>
                </a:solidFill>
                <a:latin typeface="Helvetica LT Std" panose="020B0504020202020204"/>
                <a:cs typeface="Helvetica" panose="020B0604020202020204" pitchFamily="34" charset="0"/>
              </a:rPr>
              <a:t>directo sobre más de una persona física o jurídica o tenga vínculos directos con las </a:t>
            </a:r>
            <a:r>
              <a:rPr lang="es-CO" altLang="es-CO" sz="1300" dirty="0" smtClean="0">
                <a:solidFill>
                  <a:schemeClr val="tx2">
                    <a:lumMod val="75000"/>
                  </a:schemeClr>
                </a:solidFill>
                <a:latin typeface="Helvetica LT Std" panose="020B0504020202020204"/>
                <a:cs typeface="Helvetica" panose="020B0604020202020204" pitchFamily="34" charset="0"/>
              </a:rPr>
              <a:t>mismas</a:t>
            </a:r>
            <a:r>
              <a:rPr lang="es-CO" altLang="es-CO" sz="1300" dirty="0">
                <a:solidFill>
                  <a:schemeClr val="tx2">
                    <a:lumMod val="75000"/>
                  </a:schemeClr>
                </a:solidFill>
                <a:latin typeface="Helvetica LT Std" panose="020B0504020202020204"/>
                <a:cs typeface="Helvetica" panose="020B0604020202020204" pitchFamily="34" charset="0"/>
              </a:rPr>
              <a:t>, podrá considerarse que el conjunto formado por la administración central y todas las 	personas físicas o jurídicas directa o indirectamente controladas por aquella con arreglo a la 	letra a), o vinculadas con aquella con arreglo a la letra b), no constituye un grupo de clientes 	vinculados entre sí.</a:t>
            </a:r>
          </a:p>
          <a:p>
            <a:pPr marL="800100" lvl="1" indent="-342900" algn="just">
              <a:spcBef>
                <a:spcPct val="0"/>
              </a:spcBef>
              <a:buFont typeface="+mj-lt"/>
              <a:buAutoNum type="alphaLcPeriod"/>
            </a:pPr>
            <a:endParaRPr lang="es-CO" altLang="es-CO" sz="1300" dirty="0" smtClean="0">
              <a:solidFill>
                <a:schemeClr val="tx2">
                  <a:lumMod val="75000"/>
                </a:schemeClr>
              </a:solidFill>
              <a:latin typeface="Helvetica LT Std" panose="020B0504020202020204"/>
              <a:cs typeface="Helvetica" panose="020B0604020202020204" pitchFamily="34" charset="0"/>
            </a:endParaRPr>
          </a:p>
          <a:p>
            <a:pPr marL="800100" lvl="1" indent="-342900" algn="just">
              <a:spcBef>
                <a:spcPct val="0"/>
              </a:spcBef>
              <a:buFont typeface="+mj-lt"/>
              <a:buAutoNum type="alphaLcPeriod"/>
            </a:pPr>
            <a:endParaRPr lang="es-CO" altLang="es-CO" sz="1300" dirty="0" smtClean="0">
              <a:solidFill>
                <a:schemeClr val="tx2">
                  <a:lumMod val="75000"/>
                </a:schemeClr>
              </a:solidFill>
              <a:latin typeface="Helvetica LT Std" panose="020B0504020202020204"/>
              <a:cs typeface="Helvetica" panose="020B0604020202020204" pitchFamily="34" charset="0"/>
            </a:endParaRPr>
          </a:p>
          <a:p>
            <a:pPr marL="800100" lvl="1" indent="-342900" algn="just">
              <a:spcBef>
                <a:spcPct val="0"/>
              </a:spcBef>
              <a:buFont typeface="+mj-lt"/>
              <a:buAutoNum type="alphaLcPeriod"/>
            </a:pPr>
            <a:endParaRPr lang="es-CO" altLang="es-CO" sz="1300" dirty="0" smtClean="0">
              <a:solidFill>
                <a:schemeClr val="tx2">
                  <a:lumMod val="75000"/>
                </a:schemeClr>
              </a:solidFill>
              <a:latin typeface="Helvetica LT Std" panose="020B0504020202020204"/>
              <a:cs typeface="Helvetica" panose="020B0604020202020204" pitchFamily="34" charset="0"/>
            </a:endParaRPr>
          </a:p>
        </p:txBody>
      </p:sp>
      <p:sp>
        <p:nvSpPr>
          <p:cNvPr id="7" name="8 CuadroTexto"/>
          <p:cNvSpPr txBox="1"/>
          <p:nvPr/>
        </p:nvSpPr>
        <p:spPr>
          <a:xfrm>
            <a:off x="638108" y="292653"/>
            <a:ext cx="8048691" cy="400110"/>
          </a:xfrm>
          <a:prstGeom prst="rect">
            <a:avLst/>
          </a:prstGeom>
          <a:noFill/>
        </p:spPr>
        <p:txBody>
          <a:bodyPr wrap="square" rtlCol="0">
            <a:spAutoFit/>
          </a:bodyPr>
          <a:lstStyle/>
          <a:p>
            <a:pPr algn="ctr" fontAlgn="base">
              <a:spcBef>
                <a:spcPct val="0"/>
              </a:spcBef>
              <a:spcAft>
                <a:spcPct val="0"/>
              </a:spcAft>
            </a:pPr>
            <a:r>
              <a:rPr lang="es-CO" sz="2000" b="1" dirty="0" smtClean="0">
                <a:solidFill>
                  <a:srgbClr val="002060"/>
                </a:solidFill>
                <a:latin typeface="Helvetica LT Std" panose="020B0504020202020204"/>
              </a:rPr>
              <a:t>España</a:t>
            </a:r>
            <a:endParaRPr lang="es-CO" sz="2000" b="1" dirty="0">
              <a:solidFill>
                <a:srgbClr val="002060"/>
              </a:solidFill>
              <a:latin typeface="Helvetica LT Std" panose="020B0504020202020204"/>
            </a:endParaRPr>
          </a:p>
        </p:txBody>
      </p:sp>
      <p:pic>
        <p:nvPicPr>
          <p:cNvPr id="8" name="Imagen 7"/>
          <p:cNvPicPr>
            <a:picLocks noChangeAspect="1"/>
          </p:cNvPicPr>
          <p:nvPr/>
        </p:nvPicPr>
        <p:blipFill>
          <a:blip r:embed="rId3"/>
          <a:stretch>
            <a:fillRect/>
          </a:stretch>
        </p:blipFill>
        <p:spPr>
          <a:xfrm>
            <a:off x="2962145" y="186060"/>
            <a:ext cx="1012696" cy="681485"/>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1" name="CuadroTexto 10"/>
          <p:cNvSpPr txBox="1"/>
          <p:nvPr/>
        </p:nvSpPr>
        <p:spPr>
          <a:xfrm>
            <a:off x="3947249" y="5841141"/>
            <a:ext cx="4739549" cy="600164"/>
          </a:xfrm>
          <a:prstGeom prst="rect">
            <a:avLst/>
          </a:prstGeom>
          <a:noFill/>
        </p:spPr>
        <p:txBody>
          <a:bodyPr wrap="square" rtlCol="0">
            <a:spAutoFit/>
          </a:bodyPr>
          <a:lstStyle/>
          <a:p>
            <a:pPr algn="just"/>
            <a:r>
              <a:rPr lang="es-CO" altLang="es-CO" sz="1100" b="1" dirty="0">
                <a:solidFill>
                  <a:schemeClr val="tx2">
                    <a:lumMod val="75000"/>
                  </a:schemeClr>
                </a:solidFill>
                <a:latin typeface="Helvetica LT Std" panose="020B0504020202020204"/>
                <a:cs typeface="Helvetica" panose="020B0604020202020204" pitchFamily="34" charset="0"/>
              </a:rPr>
              <a:t>Fuente: </a:t>
            </a:r>
            <a:r>
              <a:rPr lang="es-CO" sz="1100" dirty="0">
                <a:solidFill>
                  <a:schemeClr val="tx2">
                    <a:lumMod val="75000"/>
                  </a:schemeClr>
                </a:solidFill>
                <a:latin typeface="Helvetica LT Std" panose="020B0504020202020204"/>
                <a:cs typeface="Helvetica" panose="020B0604020202020204" pitchFamily="34" charset="0"/>
              </a:rPr>
              <a:t>Reglamento (UE) Nº 575/2013 del Parlamento Europeo y del Consejo, de 26 de junio de 2013 sobre los requisitos prudenciales de las entidades de crédito y las empresas de </a:t>
            </a:r>
            <a:r>
              <a:rPr lang="es-CO" sz="1100" dirty="0" smtClean="0">
                <a:solidFill>
                  <a:schemeClr val="tx2">
                    <a:lumMod val="75000"/>
                  </a:schemeClr>
                </a:solidFill>
                <a:latin typeface="Helvetica LT Std" panose="020B0504020202020204"/>
                <a:cs typeface="Helvetica" panose="020B0604020202020204" pitchFamily="34" charset="0"/>
              </a:rPr>
              <a:t>inversión. </a:t>
            </a:r>
            <a:r>
              <a:rPr lang="es-CO" sz="1100" dirty="0" smtClean="0">
                <a:solidFill>
                  <a:schemeClr val="tx2">
                    <a:lumMod val="75000"/>
                  </a:schemeClr>
                </a:solidFill>
                <a:latin typeface="Helvetica LT Std" panose="020B0504020202020204"/>
                <a:cs typeface="Helvetica" panose="020B0604020202020204" pitchFamily="34" charset="0"/>
                <a:hlinkClick r:id="rId4"/>
              </a:rPr>
              <a:t>http://app.bde.es</a:t>
            </a:r>
            <a:endParaRPr lang="es-CO" altLang="es-CO" sz="1050" dirty="0">
              <a:solidFill>
                <a:schemeClr val="tx2">
                  <a:lumMod val="75000"/>
                </a:schemeClr>
              </a:solidFill>
              <a:latin typeface="Helvetica LT Std" panose="020B0504020202020204"/>
              <a:cs typeface="Helvetica" panose="020B0604020202020204" pitchFamily="34" charset="0"/>
            </a:endParaRPr>
          </a:p>
        </p:txBody>
      </p:sp>
    </p:spTree>
    <p:extLst>
      <p:ext uri="{BB962C8B-B14F-4D97-AF65-F5344CB8AC3E}">
        <p14:creationId xmlns:p14="http://schemas.microsoft.com/office/powerpoint/2010/main" val="41828660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5 CuadroTexto"/>
          <p:cNvSpPr txBox="1"/>
          <p:nvPr/>
        </p:nvSpPr>
        <p:spPr>
          <a:xfrm>
            <a:off x="567876" y="1042327"/>
            <a:ext cx="8113416" cy="340519"/>
          </a:xfrm>
          <a:prstGeom prst="roundRect">
            <a:avLst/>
          </a:prstGeom>
          <a:solidFill>
            <a:srgbClr val="E6EDF6"/>
          </a:solidFill>
          <a:ln w="19050">
            <a:solidFill>
              <a:schemeClr val="accent1">
                <a:lumMod val="50000"/>
              </a:schemeClr>
            </a:solidFill>
          </a:ln>
        </p:spPr>
        <p:txBody>
          <a:bodyPr wrap="square" rtlCol="0">
            <a:spAutoFit/>
          </a:bodyPr>
          <a:lstStyle/>
          <a:p>
            <a:pPr algn="ctr">
              <a:spcBef>
                <a:spcPct val="0"/>
              </a:spcBef>
            </a:pPr>
            <a:r>
              <a:rPr lang="es-CO" altLang="es-CO" sz="1400" b="1" dirty="0" smtClean="0">
                <a:solidFill>
                  <a:schemeClr val="tx2">
                    <a:lumMod val="75000"/>
                  </a:schemeClr>
                </a:solidFill>
                <a:latin typeface="Helvetica LT Std" panose="020B0504020202020204"/>
                <a:cs typeface="Helvetica" panose="020B0604020202020204" pitchFamily="34" charset="0"/>
              </a:rPr>
              <a:t>Vinculado </a:t>
            </a:r>
            <a:endParaRPr lang="es-CO" altLang="es-CO" sz="1400" dirty="0" smtClean="0">
              <a:solidFill>
                <a:schemeClr val="tx2">
                  <a:lumMod val="75000"/>
                </a:schemeClr>
              </a:solidFill>
              <a:latin typeface="Helvetica LT Std" panose="020B0504020202020204"/>
              <a:cs typeface="Helvetica" panose="020B0604020202020204" pitchFamily="34" charset="0"/>
            </a:endParaRPr>
          </a:p>
        </p:txBody>
      </p:sp>
      <p:sp>
        <p:nvSpPr>
          <p:cNvPr id="12" name="5 CuadroTexto"/>
          <p:cNvSpPr txBox="1"/>
          <p:nvPr/>
        </p:nvSpPr>
        <p:spPr>
          <a:xfrm>
            <a:off x="562369" y="1647685"/>
            <a:ext cx="8113416" cy="1292662"/>
          </a:xfrm>
          <a:prstGeom prst="rect">
            <a:avLst/>
          </a:prstGeom>
          <a:noFill/>
          <a:ln w="12700">
            <a:noFill/>
          </a:ln>
        </p:spPr>
        <p:txBody>
          <a:bodyPr wrap="square" rtlCol="0">
            <a:spAutoFit/>
          </a:bodyPr>
          <a:lstStyle/>
          <a:p>
            <a:pPr algn="just">
              <a:spcBef>
                <a:spcPct val="0"/>
              </a:spcBef>
            </a:pPr>
            <a:r>
              <a:rPr lang="es-CO" altLang="es-CO" sz="1300" dirty="0" smtClean="0">
                <a:solidFill>
                  <a:schemeClr val="tx2">
                    <a:lumMod val="75000"/>
                  </a:schemeClr>
                </a:solidFill>
                <a:latin typeface="Helvetica LT Std" panose="020B0504020202020204"/>
                <a:cs typeface="Helvetica" panose="020B0604020202020204" pitchFamily="34" charset="0"/>
              </a:rPr>
              <a:t>Por </a:t>
            </a:r>
            <a:r>
              <a:rPr lang="es-CO" altLang="es-CO" sz="1300" dirty="0">
                <a:solidFill>
                  <a:schemeClr val="tx2">
                    <a:lumMod val="75000"/>
                  </a:schemeClr>
                </a:solidFill>
                <a:latin typeface="Helvetica LT Std" panose="020B0504020202020204"/>
                <a:cs typeface="Helvetica" panose="020B0604020202020204" pitchFamily="34" charset="0"/>
              </a:rPr>
              <a:t>el contrario, la existencia de un grupo de clientes vinculados entre sí formado por la administración central y cualesquiera otras personas físicas o jurídicas puede evaluarse por separado respecto de cada una de las personas directamente controladas por la administración central con arreglo a la letra a), o indirectamente vinculadas con la administración central con arreglo a la letra b) y todas las demás personas físicas y jurídicas controladas por dicha persona con arreglo a la letra a) o vinculadas con esa persona con arreglo a la letra b), incluida la administración </a:t>
            </a:r>
            <a:r>
              <a:rPr lang="es-CO" altLang="es-CO" sz="1300" dirty="0" smtClean="0">
                <a:solidFill>
                  <a:schemeClr val="tx2">
                    <a:lumMod val="75000"/>
                  </a:schemeClr>
                </a:solidFill>
                <a:latin typeface="Helvetica LT Std" panose="020B0504020202020204"/>
                <a:cs typeface="Helvetica" panose="020B0604020202020204" pitchFamily="34" charset="0"/>
              </a:rPr>
              <a:t>central.</a:t>
            </a:r>
            <a:endParaRPr lang="es-CO" altLang="es-CO" sz="1300" dirty="0">
              <a:solidFill>
                <a:schemeClr val="tx2">
                  <a:lumMod val="75000"/>
                </a:schemeClr>
              </a:solidFill>
              <a:latin typeface="Helvetica LT Std" panose="020B0504020202020204"/>
              <a:cs typeface="Helvetica" panose="020B0604020202020204" pitchFamily="34" charset="0"/>
            </a:endParaRPr>
          </a:p>
        </p:txBody>
      </p:sp>
      <p:sp>
        <p:nvSpPr>
          <p:cNvPr id="11" name="8 CuadroTexto"/>
          <p:cNvSpPr txBox="1"/>
          <p:nvPr/>
        </p:nvSpPr>
        <p:spPr>
          <a:xfrm>
            <a:off x="638108" y="292653"/>
            <a:ext cx="8048691" cy="400110"/>
          </a:xfrm>
          <a:prstGeom prst="rect">
            <a:avLst/>
          </a:prstGeom>
          <a:noFill/>
        </p:spPr>
        <p:txBody>
          <a:bodyPr wrap="square" rtlCol="0">
            <a:spAutoFit/>
          </a:bodyPr>
          <a:lstStyle/>
          <a:p>
            <a:pPr algn="ctr" fontAlgn="base">
              <a:spcBef>
                <a:spcPct val="0"/>
              </a:spcBef>
              <a:spcAft>
                <a:spcPct val="0"/>
              </a:spcAft>
            </a:pPr>
            <a:r>
              <a:rPr lang="es-CO" sz="2000" b="1" dirty="0" smtClean="0">
                <a:solidFill>
                  <a:srgbClr val="002060"/>
                </a:solidFill>
                <a:latin typeface="Helvetica LT Std" panose="020B0504020202020204"/>
              </a:rPr>
              <a:t>España</a:t>
            </a:r>
            <a:endParaRPr lang="es-CO" sz="2000" b="1" dirty="0">
              <a:solidFill>
                <a:srgbClr val="002060"/>
              </a:solidFill>
              <a:latin typeface="Helvetica LT Std" panose="020B0504020202020204"/>
            </a:endParaRPr>
          </a:p>
        </p:txBody>
      </p:sp>
      <p:pic>
        <p:nvPicPr>
          <p:cNvPr id="13" name="Imagen 12"/>
          <p:cNvPicPr>
            <a:picLocks noChangeAspect="1"/>
          </p:cNvPicPr>
          <p:nvPr/>
        </p:nvPicPr>
        <p:blipFill>
          <a:blip r:embed="rId3"/>
          <a:stretch>
            <a:fillRect/>
          </a:stretch>
        </p:blipFill>
        <p:spPr>
          <a:xfrm>
            <a:off x="2962145" y="186060"/>
            <a:ext cx="1012696" cy="681485"/>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4" name="CuadroTexto 13"/>
          <p:cNvSpPr txBox="1"/>
          <p:nvPr/>
        </p:nvSpPr>
        <p:spPr>
          <a:xfrm>
            <a:off x="3947249" y="5841141"/>
            <a:ext cx="4739549" cy="600164"/>
          </a:xfrm>
          <a:prstGeom prst="rect">
            <a:avLst/>
          </a:prstGeom>
          <a:noFill/>
        </p:spPr>
        <p:txBody>
          <a:bodyPr wrap="square" rtlCol="0">
            <a:spAutoFit/>
          </a:bodyPr>
          <a:lstStyle/>
          <a:p>
            <a:pPr algn="just"/>
            <a:r>
              <a:rPr lang="es-CO" altLang="es-CO" sz="1100" b="1" dirty="0">
                <a:solidFill>
                  <a:schemeClr val="tx2">
                    <a:lumMod val="75000"/>
                  </a:schemeClr>
                </a:solidFill>
                <a:latin typeface="Helvetica LT Std" panose="020B0504020202020204"/>
                <a:cs typeface="Helvetica" panose="020B0604020202020204" pitchFamily="34" charset="0"/>
              </a:rPr>
              <a:t>Fuente: </a:t>
            </a:r>
            <a:r>
              <a:rPr lang="es-CO" sz="1100" dirty="0">
                <a:solidFill>
                  <a:schemeClr val="tx2">
                    <a:lumMod val="75000"/>
                  </a:schemeClr>
                </a:solidFill>
                <a:latin typeface="Helvetica LT Std" panose="020B0504020202020204"/>
                <a:cs typeface="Helvetica" panose="020B0604020202020204" pitchFamily="34" charset="0"/>
              </a:rPr>
              <a:t>Reglamento (UE) Nº 575/2013 del Parlamento Europeo y del Consejo, de 26 de junio de 2013 sobre los requisitos prudenciales de las entidades de crédito y las empresas de </a:t>
            </a:r>
            <a:r>
              <a:rPr lang="es-CO" sz="1100" dirty="0" smtClean="0">
                <a:solidFill>
                  <a:schemeClr val="tx2">
                    <a:lumMod val="75000"/>
                  </a:schemeClr>
                </a:solidFill>
                <a:latin typeface="Helvetica LT Std" panose="020B0504020202020204"/>
                <a:cs typeface="Helvetica" panose="020B0604020202020204" pitchFamily="34" charset="0"/>
              </a:rPr>
              <a:t>inversión. </a:t>
            </a:r>
            <a:r>
              <a:rPr lang="es-CO" sz="1100" dirty="0" smtClean="0">
                <a:solidFill>
                  <a:schemeClr val="tx2">
                    <a:lumMod val="75000"/>
                  </a:schemeClr>
                </a:solidFill>
                <a:latin typeface="Helvetica LT Std" panose="020B0504020202020204"/>
                <a:cs typeface="Helvetica" panose="020B0604020202020204" pitchFamily="34" charset="0"/>
                <a:hlinkClick r:id="rId4"/>
              </a:rPr>
              <a:t>http://app.bde.es</a:t>
            </a:r>
            <a:endParaRPr lang="es-CO" altLang="es-CO" sz="1050" dirty="0">
              <a:solidFill>
                <a:schemeClr val="tx2">
                  <a:lumMod val="75000"/>
                </a:schemeClr>
              </a:solidFill>
              <a:latin typeface="Helvetica LT Std" panose="020B0504020202020204"/>
              <a:cs typeface="Helvetica" panose="020B0604020202020204" pitchFamily="34" charset="0"/>
            </a:endParaRPr>
          </a:p>
        </p:txBody>
      </p:sp>
      <p:sp>
        <p:nvSpPr>
          <p:cNvPr id="15" name="5 CuadroTexto"/>
          <p:cNvSpPr txBox="1"/>
          <p:nvPr/>
        </p:nvSpPr>
        <p:spPr>
          <a:xfrm>
            <a:off x="562369" y="3417808"/>
            <a:ext cx="8113416" cy="340519"/>
          </a:xfrm>
          <a:prstGeom prst="roundRect">
            <a:avLst/>
          </a:prstGeom>
          <a:solidFill>
            <a:srgbClr val="E6EDF6"/>
          </a:solidFill>
          <a:ln w="19050">
            <a:solidFill>
              <a:schemeClr val="accent1">
                <a:lumMod val="50000"/>
              </a:schemeClr>
            </a:solidFill>
          </a:ln>
        </p:spPr>
        <p:txBody>
          <a:bodyPr wrap="square" rtlCol="0">
            <a:spAutoFit/>
          </a:bodyPr>
          <a:lstStyle/>
          <a:p>
            <a:pPr algn="ctr">
              <a:spcBef>
                <a:spcPct val="0"/>
              </a:spcBef>
            </a:pPr>
            <a:r>
              <a:rPr lang="es-CO" altLang="es-CO" sz="1400" b="1" dirty="0" smtClean="0">
                <a:solidFill>
                  <a:schemeClr val="tx2">
                    <a:lumMod val="75000"/>
                  </a:schemeClr>
                </a:solidFill>
                <a:latin typeface="Helvetica LT Std" panose="020B0504020202020204"/>
                <a:cs typeface="Helvetica" panose="020B0604020202020204" pitchFamily="34" charset="0"/>
              </a:rPr>
              <a:t>Definición y Limites de exposición </a:t>
            </a:r>
            <a:endParaRPr lang="es-CO" altLang="es-CO" sz="1400" dirty="0" smtClean="0">
              <a:solidFill>
                <a:schemeClr val="tx2">
                  <a:lumMod val="75000"/>
                </a:schemeClr>
              </a:solidFill>
              <a:latin typeface="Helvetica LT Std" panose="020B0504020202020204"/>
              <a:cs typeface="Helvetica" panose="020B0604020202020204" pitchFamily="34" charset="0"/>
            </a:endParaRPr>
          </a:p>
        </p:txBody>
      </p:sp>
      <p:sp>
        <p:nvSpPr>
          <p:cNvPr id="17" name="5 CuadroTexto"/>
          <p:cNvSpPr txBox="1"/>
          <p:nvPr/>
        </p:nvSpPr>
        <p:spPr>
          <a:xfrm>
            <a:off x="562369" y="4107237"/>
            <a:ext cx="8113416" cy="692497"/>
          </a:xfrm>
          <a:prstGeom prst="rect">
            <a:avLst/>
          </a:prstGeom>
          <a:noFill/>
          <a:ln w="12700">
            <a:noFill/>
          </a:ln>
        </p:spPr>
        <p:txBody>
          <a:bodyPr wrap="square" rtlCol="0">
            <a:spAutoFit/>
          </a:bodyPr>
          <a:lstStyle/>
          <a:p>
            <a:pPr marL="285750" indent="-285750" algn="just">
              <a:spcBef>
                <a:spcPct val="0"/>
              </a:spcBef>
              <a:buFont typeface="Wingdings" panose="05000000000000000000" pitchFamily="2" charset="2"/>
              <a:buChar char="Ø"/>
            </a:pPr>
            <a:r>
              <a:rPr lang="es-CO" altLang="es-CO" sz="1300" dirty="0">
                <a:solidFill>
                  <a:schemeClr val="tx2">
                    <a:lumMod val="75000"/>
                  </a:schemeClr>
                </a:solidFill>
                <a:latin typeface="Helvetica LT Std" panose="020B0504020202020204"/>
                <a:cs typeface="Helvetica" panose="020B0604020202020204" pitchFamily="34" charset="0"/>
              </a:rPr>
              <a:t>Definición: A efectos de la presente parte, por «exposiciones» se entenderá cualquier activo o elemento fuera de balance contemplado en la parte tercera, título II, capítulo 2, sin aplicación de ponderaciones de riesgo ni grados de riesgo</a:t>
            </a:r>
            <a:r>
              <a:rPr lang="es-CO" altLang="es-CO" sz="1300" dirty="0" smtClean="0">
                <a:solidFill>
                  <a:schemeClr val="tx2">
                    <a:lumMod val="75000"/>
                  </a:schemeClr>
                </a:solidFill>
                <a:latin typeface="Helvetica LT Std" panose="020B0504020202020204"/>
                <a:cs typeface="Helvetica" panose="020B0604020202020204" pitchFamily="34" charset="0"/>
              </a:rPr>
              <a:t>.</a:t>
            </a:r>
            <a:endParaRPr lang="es-CO" altLang="es-CO" sz="1300" dirty="0">
              <a:solidFill>
                <a:schemeClr val="tx2">
                  <a:lumMod val="75000"/>
                </a:schemeClr>
              </a:solidFill>
              <a:latin typeface="Helvetica LT Std" panose="020B0504020202020204"/>
              <a:cs typeface="Helvetica" panose="020B0604020202020204" pitchFamily="34" charset="0"/>
            </a:endParaRPr>
          </a:p>
        </p:txBody>
      </p:sp>
    </p:spTree>
    <p:extLst>
      <p:ext uri="{BB962C8B-B14F-4D97-AF65-F5344CB8AC3E}">
        <p14:creationId xmlns:p14="http://schemas.microsoft.com/office/powerpoint/2010/main" val="8335911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5 CuadroTexto"/>
          <p:cNvSpPr txBox="1"/>
          <p:nvPr/>
        </p:nvSpPr>
        <p:spPr>
          <a:xfrm>
            <a:off x="567876" y="1042327"/>
            <a:ext cx="8113416" cy="340519"/>
          </a:xfrm>
          <a:prstGeom prst="roundRect">
            <a:avLst/>
          </a:prstGeom>
          <a:solidFill>
            <a:srgbClr val="E6EDF6"/>
          </a:solidFill>
          <a:ln w="19050">
            <a:solidFill>
              <a:schemeClr val="accent1">
                <a:lumMod val="50000"/>
              </a:schemeClr>
            </a:solidFill>
          </a:ln>
        </p:spPr>
        <p:txBody>
          <a:bodyPr wrap="square" rtlCol="0">
            <a:spAutoFit/>
          </a:bodyPr>
          <a:lstStyle/>
          <a:p>
            <a:pPr algn="ctr">
              <a:spcBef>
                <a:spcPct val="0"/>
              </a:spcBef>
            </a:pPr>
            <a:r>
              <a:rPr lang="es-CO" altLang="es-CO" sz="1400" b="1" dirty="0" smtClean="0">
                <a:solidFill>
                  <a:schemeClr val="tx2">
                    <a:lumMod val="75000"/>
                  </a:schemeClr>
                </a:solidFill>
                <a:latin typeface="Helvetica LT Std" panose="020B0504020202020204"/>
                <a:cs typeface="Helvetica" panose="020B0604020202020204" pitchFamily="34" charset="0"/>
              </a:rPr>
              <a:t>Definición y Limites de exposición </a:t>
            </a:r>
            <a:endParaRPr lang="es-CO" altLang="es-CO" sz="1400" dirty="0" smtClean="0">
              <a:solidFill>
                <a:schemeClr val="tx2">
                  <a:lumMod val="75000"/>
                </a:schemeClr>
              </a:solidFill>
              <a:latin typeface="Helvetica LT Std" panose="020B0504020202020204"/>
              <a:cs typeface="Helvetica" panose="020B0604020202020204" pitchFamily="34" charset="0"/>
            </a:endParaRPr>
          </a:p>
        </p:txBody>
      </p:sp>
      <p:sp>
        <p:nvSpPr>
          <p:cNvPr id="12" name="5 CuadroTexto"/>
          <p:cNvSpPr txBox="1"/>
          <p:nvPr/>
        </p:nvSpPr>
        <p:spPr>
          <a:xfrm>
            <a:off x="562369" y="1647685"/>
            <a:ext cx="8113416" cy="3893374"/>
          </a:xfrm>
          <a:prstGeom prst="rect">
            <a:avLst/>
          </a:prstGeom>
          <a:noFill/>
          <a:ln w="12700">
            <a:noFill/>
          </a:ln>
        </p:spPr>
        <p:txBody>
          <a:bodyPr wrap="square" rtlCol="0">
            <a:spAutoFit/>
          </a:bodyPr>
          <a:lstStyle/>
          <a:p>
            <a:pPr marL="285750" lvl="1" indent="-285750" algn="just">
              <a:spcBef>
                <a:spcPct val="0"/>
              </a:spcBef>
              <a:buFont typeface="Wingdings" panose="05000000000000000000" pitchFamily="2" charset="2"/>
              <a:buChar char="Ø"/>
            </a:pPr>
            <a:r>
              <a:rPr lang="es-CO" sz="1300" dirty="0">
                <a:solidFill>
                  <a:schemeClr val="tx2">
                    <a:lumMod val="75000"/>
                  </a:schemeClr>
                </a:solidFill>
                <a:latin typeface="Helvetica LT Std" panose="020B0504020202020204"/>
                <a:cs typeface="Helvetica" panose="020B0604020202020204" pitchFamily="34" charset="0"/>
              </a:rPr>
              <a:t>Artículo 395 Limitación de la gran </a:t>
            </a:r>
            <a:r>
              <a:rPr lang="es-CO" sz="1300" dirty="0" smtClean="0">
                <a:solidFill>
                  <a:schemeClr val="tx2">
                    <a:lumMod val="75000"/>
                  </a:schemeClr>
                </a:solidFill>
                <a:latin typeface="Helvetica LT Std" panose="020B0504020202020204"/>
                <a:cs typeface="Helvetica" panose="020B0604020202020204" pitchFamily="34" charset="0"/>
              </a:rPr>
              <a:t>exposición:</a:t>
            </a:r>
          </a:p>
          <a:p>
            <a:pPr marL="0" lvl="1" algn="just">
              <a:spcBef>
                <a:spcPct val="0"/>
              </a:spcBef>
            </a:pPr>
            <a:endParaRPr lang="es-CO" sz="1300" dirty="0">
              <a:solidFill>
                <a:schemeClr val="tx2">
                  <a:lumMod val="75000"/>
                </a:schemeClr>
              </a:solidFill>
              <a:latin typeface="Helvetica LT Std" panose="020B0504020202020204"/>
              <a:cs typeface="Helvetica" panose="020B0604020202020204" pitchFamily="34" charset="0"/>
            </a:endParaRPr>
          </a:p>
          <a:p>
            <a:pPr marL="742950" lvl="2" indent="-285750" algn="just">
              <a:spcBef>
                <a:spcPct val="0"/>
              </a:spcBef>
              <a:buFont typeface="Wingdings" panose="05000000000000000000" pitchFamily="2" charset="2"/>
              <a:buChar char="ü"/>
            </a:pPr>
            <a:r>
              <a:rPr lang="es-CO" sz="1300" dirty="0" smtClean="0">
                <a:solidFill>
                  <a:schemeClr val="tx2">
                    <a:lumMod val="75000"/>
                  </a:schemeClr>
                </a:solidFill>
                <a:latin typeface="Helvetica LT Std" panose="020B0504020202020204"/>
                <a:cs typeface="Helvetica" panose="020B0604020202020204" pitchFamily="34" charset="0"/>
              </a:rPr>
              <a:t>Ninguna </a:t>
            </a:r>
            <a:r>
              <a:rPr lang="es-CO" sz="1300" dirty="0">
                <a:solidFill>
                  <a:schemeClr val="tx2">
                    <a:lumMod val="75000"/>
                  </a:schemeClr>
                </a:solidFill>
                <a:latin typeface="Helvetica LT Std" panose="020B0504020202020204"/>
                <a:cs typeface="Helvetica" panose="020B0604020202020204" pitchFamily="34" charset="0"/>
              </a:rPr>
              <a:t>entidad podrá asumir frente a un cliente o grupo de clientes vinculados entre sí una exposición cuyo valor exceda del </a:t>
            </a:r>
            <a:r>
              <a:rPr lang="es-CO" sz="1300" dirty="0">
                <a:solidFill>
                  <a:srgbClr val="FF0000"/>
                </a:solidFill>
                <a:latin typeface="Helvetica LT Std" panose="020B0504020202020204"/>
                <a:cs typeface="Helvetica" panose="020B0604020202020204" pitchFamily="34" charset="0"/>
              </a:rPr>
              <a:t>25 %</a:t>
            </a:r>
            <a:r>
              <a:rPr lang="es-CO" sz="1300" dirty="0">
                <a:solidFill>
                  <a:schemeClr val="tx2">
                    <a:lumMod val="75000"/>
                  </a:schemeClr>
                </a:solidFill>
                <a:latin typeface="Helvetica LT Std" panose="020B0504020202020204"/>
                <a:cs typeface="Helvetica" panose="020B0604020202020204" pitchFamily="34" charset="0"/>
              </a:rPr>
              <a:t> de su capital admisible, después de tener en cuenta el efecto de la reducción del riesgo de crédito de conformidad con los artículos 399 a 403. Cuando ese cliente sea una entidad o cuando el grupo de clientes vinculados entre sí incluya una o varias entidades, dicho valor no deberá rebasar el 25 % del capital admisible de la entidad o 150 millones EUR, si esta cantidad fuera más elevada, siempre que la suma de los valores de las exposiciones frente a todos los clientes vinculados entre sí que no sean entidades, después de tener en cuenta el efecto de la reducción del riesgo de crédito de conformidad con los artículos 399 a 403, no rebase el 25 % del capital admisible de la </a:t>
            </a:r>
            <a:r>
              <a:rPr lang="es-CO" sz="1300" dirty="0" smtClean="0">
                <a:solidFill>
                  <a:schemeClr val="tx2">
                    <a:lumMod val="75000"/>
                  </a:schemeClr>
                </a:solidFill>
                <a:latin typeface="Helvetica LT Std" panose="020B0504020202020204"/>
                <a:cs typeface="Helvetica" panose="020B0604020202020204" pitchFamily="34" charset="0"/>
              </a:rPr>
              <a:t>entidad.</a:t>
            </a:r>
          </a:p>
          <a:p>
            <a:pPr marL="742950" lvl="2" indent="-285750" algn="just">
              <a:spcBef>
                <a:spcPct val="0"/>
              </a:spcBef>
              <a:buFont typeface="Wingdings" panose="05000000000000000000" pitchFamily="2" charset="2"/>
              <a:buChar char="ü"/>
            </a:pPr>
            <a:endParaRPr lang="es-CO" sz="1300" dirty="0" smtClean="0">
              <a:solidFill>
                <a:schemeClr val="tx2">
                  <a:lumMod val="75000"/>
                </a:schemeClr>
              </a:solidFill>
              <a:latin typeface="Helvetica LT Std" panose="020B0504020202020204"/>
              <a:cs typeface="Helvetica" panose="020B0604020202020204" pitchFamily="34" charset="0"/>
            </a:endParaRPr>
          </a:p>
          <a:p>
            <a:pPr marL="742950" lvl="2" indent="-285750" algn="just">
              <a:spcBef>
                <a:spcPct val="0"/>
              </a:spcBef>
              <a:buFont typeface="Wingdings" panose="05000000000000000000" pitchFamily="2" charset="2"/>
              <a:buChar char="ü"/>
            </a:pPr>
            <a:r>
              <a:rPr lang="es-CO" sz="1300" dirty="0" smtClean="0">
                <a:solidFill>
                  <a:schemeClr val="tx2">
                    <a:lumMod val="75000"/>
                  </a:schemeClr>
                </a:solidFill>
                <a:latin typeface="Helvetica LT Std" panose="020B0504020202020204"/>
                <a:cs typeface="Helvetica" panose="020B0604020202020204" pitchFamily="34" charset="0"/>
              </a:rPr>
              <a:t>Cuando </a:t>
            </a:r>
            <a:r>
              <a:rPr lang="es-CO" sz="1300" dirty="0">
                <a:solidFill>
                  <a:schemeClr val="tx2">
                    <a:lumMod val="75000"/>
                  </a:schemeClr>
                </a:solidFill>
                <a:latin typeface="Helvetica LT Std" panose="020B0504020202020204"/>
                <a:cs typeface="Helvetica" panose="020B0604020202020204" pitchFamily="34" charset="0"/>
              </a:rPr>
              <a:t>la cantidad de 150 millones EUR sea más elevada que el 25 % del capital admisible de la entidad, el valor de la exposición, después de tener en cuenta el efecto de la reducción del riesgo de crédito de conformidad con los artículos 399 a 403, no deberá rebasar un límite razonable en términos de capital admisible de la entidad. Este límite será determinado por las entidades, de conformidad con las políticas y los procedimientos mencionados en el artículo 81 de la Directiva 36/2013/UE, para afrontar y controlar el riesgo de concentración. Este límite no rebasará el 100 % del capital admisible de la entidad</a:t>
            </a:r>
            <a:r>
              <a:rPr lang="es-CO" sz="1300" dirty="0" smtClean="0">
                <a:solidFill>
                  <a:schemeClr val="tx2">
                    <a:lumMod val="75000"/>
                  </a:schemeClr>
                </a:solidFill>
                <a:latin typeface="Helvetica LT Std" panose="020B0504020202020204"/>
                <a:cs typeface="Helvetica" panose="020B0604020202020204" pitchFamily="34" charset="0"/>
              </a:rPr>
              <a:t>.</a:t>
            </a:r>
            <a:endParaRPr lang="es-CO" altLang="es-CO" sz="1300" dirty="0" smtClean="0">
              <a:solidFill>
                <a:schemeClr val="tx2">
                  <a:lumMod val="75000"/>
                </a:schemeClr>
              </a:solidFill>
              <a:latin typeface="Helvetica LT Std" panose="020B0504020202020204"/>
              <a:cs typeface="Helvetica" panose="020B0604020202020204" pitchFamily="34" charset="0"/>
            </a:endParaRPr>
          </a:p>
        </p:txBody>
      </p:sp>
      <p:sp>
        <p:nvSpPr>
          <p:cNvPr id="8" name="8 CuadroTexto"/>
          <p:cNvSpPr txBox="1"/>
          <p:nvPr/>
        </p:nvSpPr>
        <p:spPr>
          <a:xfrm>
            <a:off x="638108" y="292653"/>
            <a:ext cx="8048691" cy="400110"/>
          </a:xfrm>
          <a:prstGeom prst="rect">
            <a:avLst/>
          </a:prstGeom>
          <a:noFill/>
        </p:spPr>
        <p:txBody>
          <a:bodyPr wrap="square" rtlCol="0">
            <a:spAutoFit/>
          </a:bodyPr>
          <a:lstStyle/>
          <a:p>
            <a:pPr algn="ctr" fontAlgn="base">
              <a:spcBef>
                <a:spcPct val="0"/>
              </a:spcBef>
              <a:spcAft>
                <a:spcPct val="0"/>
              </a:spcAft>
            </a:pPr>
            <a:r>
              <a:rPr lang="es-CO" sz="2000" b="1" dirty="0" smtClean="0">
                <a:solidFill>
                  <a:srgbClr val="002060"/>
                </a:solidFill>
                <a:latin typeface="Helvetica LT Std" panose="020B0504020202020204"/>
              </a:rPr>
              <a:t>España</a:t>
            </a:r>
            <a:endParaRPr lang="es-CO" sz="2000" b="1" dirty="0">
              <a:solidFill>
                <a:srgbClr val="002060"/>
              </a:solidFill>
              <a:latin typeface="Helvetica LT Std" panose="020B0504020202020204"/>
            </a:endParaRPr>
          </a:p>
        </p:txBody>
      </p:sp>
      <p:pic>
        <p:nvPicPr>
          <p:cNvPr id="13" name="Imagen 12"/>
          <p:cNvPicPr>
            <a:picLocks noChangeAspect="1"/>
          </p:cNvPicPr>
          <p:nvPr/>
        </p:nvPicPr>
        <p:blipFill>
          <a:blip r:embed="rId3"/>
          <a:stretch>
            <a:fillRect/>
          </a:stretch>
        </p:blipFill>
        <p:spPr>
          <a:xfrm>
            <a:off x="2962145" y="186060"/>
            <a:ext cx="1012696" cy="681485"/>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4" name="CuadroTexto 13"/>
          <p:cNvSpPr txBox="1"/>
          <p:nvPr/>
        </p:nvSpPr>
        <p:spPr>
          <a:xfrm>
            <a:off x="3947249" y="5841141"/>
            <a:ext cx="4739549" cy="600164"/>
          </a:xfrm>
          <a:prstGeom prst="rect">
            <a:avLst/>
          </a:prstGeom>
          <a:noFill/>
        </p:spPr>
        <p:txBody>
          <a:bodyPr wrap="square" rtlCol="0">
            <a:spAutoFit/>
          </a:bodyPr>
          <a:lstStyle/>
          <a:p>
            <a:pPr algn="just"/>
            <a:r>
              <a:rPr lang="es-CO" altLang="es-CO" sz="1100" b="1" dirty="0">
                <a:solidFill>
                  <a:schemeClr val="tx2">
                    <a:lumMod val="75000"/>
                  </a:schemeClr>
                </a:solidFill>
                <a:latin typeface="Helvetica LT Std" panose="020B0504020202020204"/>
                <a:cs typeface="Helvetica" panose="020B0604020202020204" pitchFamily="34" charset="0"/>
              </a:rPr>
              <a:t>Fuente: </a:t>
            </a:r>
            <a:r>
              <a:rPr lang="es-CO" sz="1100" dirty="0">
                <a:solidFill>
                  <a:schemeClr val="tx2">
                    <a:lumMod val="75000"/>
                  </a:schemeClr>
                </a:solidFill>
                <a:latin typeface="Helvetica LT Std" panose="020B0504020202020204"/>
                <a:cs typeface="Helvetica" panose="020B0604020202020204" pitchFamily="34" charset="0"/>
              </a:rPr>
              <a:t>Reglamento (UE) Nº 575/2013 del Parlamento Europeo y del Consejo, de 26 de junio de 2013 sobre los requisitos prudenciales de las entidades de crédito y las empresas de </a:t>
            </a:r>
            <a:r>
              <a:rPr lang="es-CO" sz="1100" dirty="0" smtClean="0">
                <a:solidFill>
                  <a:schemeClr val="tx2">
                    <a:lumMod val="75000"/>
                  </a:schemeClr>
                </a:solidFill>
                <a:latin typeface="Helvetica LT Std" panose="020B0504020202020204"/>
                <a:cs typeface="Helvetica" panose="020B0604020202020204" pitchFamily="34" charset="0"/>
              </a:rPr>
              <a:t>inversión. </a:t>
            </a:r>
            <a:r>
              <a:rPr lang="es-CO" sz="1100" dirty="0" smtClean="0">
                <a:solidFill>
                  <a:schemeClr val="tx2">
                    <a:lumMod val="75000"/>
                  </a:schemeClr>
                </a:solidFill>
                <a:latin typeface="Helvetica LT Std" panose="020B0504020202020204"/>
                <a:cs typeface="Helvetica" panose="020B0604020202020204" pitchFamily="34" charset="0"/>
                <a:hlinkClick r:id="rId4"/>
              </a:rPr>
              <a:t>http://app.bde.es</a:t>
            </a:r>
            <a:endParaRPr lang="es-CO" altLang="es-CO" sz="1050" dirty="0">
              <a:solidFill>
                <a:schemeClr val="tx2">
                  <a:lumMod val="75000"/>
                </a:schemeClr>
              </a:solidFill>
              <a:latin typeface="Helvetica LT Std" panose="020B0504020202020204"/>
              <a:cs typeface="Helvetica" panose="020B0604020202020204" pitchFamily="34" charset="0"/>
            </a:endParaRPr>
          </a:p>
        </p:txBody>
      </p:sp>
    </p:spTree>
    <p:extLst>
      <p:ext uri="{BB962C8B-B14F-4D97-AF65-F5344CB8AC3E}">
        <p14:creationId xmlns:p14="http://schemas.microsoft.com/office/powerpoint/2010/main" val="15509855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5 CuadroTexto"/>
          <p:cNvSpPr txBox="1"/>
          <p:nvPr/>
        </p:nvSpPr>
        <p:spPr>
          <a:xfrm>
            <a:off x="567876" y="1042327"/>
            <a:ext cx="8113416" cy="340519"/>
          </a:xfrm>
          <a:prstGeom prst="roundRect">
            <a:avLst/>
          </a:prstGeom>
          <a:solidFill>
            <a:srgbClr val="E6EDF6"/>
          </a:solidFill>
          <a:ln w="19050">
            <a:solidFill>
              <a:schemeClr val="accent1">
                <a:lumMod val="50000"/>
              </a:schemeClr>
            </a:solidFill>
          </a:ln>
        </p:spPr>
        <p:txBody>
          <a:bodyPr wrap="square" rtlCol="0">
            <a:spAutoFit/>
          </a:bodyPr>
          <a:lstStyle/>
          <a:p>
            <a:pPr algn="ctr">
              <a:spcBef>
                <a:spcPct val="0"/>
              </a:spcBef>
            </a:pPr>
            <a:r>
              <a:rPr lang="es-CO" altLang="es-CO" sz="1400" b="1" dirty="0" smtClean="0">
                <a:solidFill>
                  <a:schemeClr val="tx2">
                    <a:lumMod val="75000"/>
                  </a:schemeClr>
                </a:solidFill>
                <a:latin typeface="Helvetica LT Std" panose="020B0504020202020204"/>
                <a:cs typeface="Helvetica" panose="020B0604020202020204" pitchFamily="34" charset="0"/>
              </a:rPr>
              <a:t>Definición y Limites de exposición </a:t>
            </a:r>
            <a:endParaRPr lang="es-CO" altLang="es-CO" sz="1400" dirty="0" smtClean="0">
              <a:solidFill>
                <a:schemeClr val="tx2">
                  <a:lumMod val="75000"/>
                </a:schemeClr>
              </a:solidFill>
              <a:latin typeface="Helvetica LT Std" panose="020B0504020202020204"/>
              <a:cs typeface="Helvetica" panose="020B0604020202020204" pitchFamily="34" charset="0"/>
            </a:endParaRPr>
          </a:p>
        </p:txBody>
      </p:sp>
      <p:sp>
        <p:nvSpPr>
          <p:cNvPr id="12" name="5 CuadroTexto"/>
          <p:cNvSpPr txBox="1"/>
          <p:nvPr/>
        </p:nvSpPr>
        <p:spPr>
          <a:xfrm>
            <a:off x="605745" y="1611102"/>
            <a:ext cx="8113416" cy="492443"/>
          </a:xfrm>
          <a:prstGeom prst="rect">
            <a:avLst/>
          </a:prstGeom>
          <a:noFill/>
          <a:ln w="12700">
            <a:noFill/>
          </a:ln>
        </p:spPr>
        <p:txBody>
          <a:bodyPr wrap="square" rtlCol="0">
            <a:spAutoFit/>
          </a:bodyPr>
          <a:lstStyle/>
          <a:p>
            <a:pPr marL="742950" lvl="2" indent="-285750" algn="just">
              <a:spcBef>
                <a:spcPct val="0"/>
              </a:spcBef>
              <a:buFont typeface="Wingdings" panose="05000000000000000000" pitchFamily="2" charset="2"/>
              <a:buChar char="ü"/>
            </a:pPr>
            <a:r>
              <a:rPr lang="es-CO" sz="1300" dirty="0">
                <a:solidFill>
                  <a:schemeClr val="tx2">
                    <a:lumMod val="75000"/>
                  </a:schemeClr>
                </a:solidFill>
                <a:latin typeface="Helvetica LT Std" panose="020B0504020202020204"/>
                <a:cs typeface="Helvetica" panose="020B0604020202020204" pitchFamily="34" charset="0"/>
              </a:rPr>
              <a:t>Las autoridades competentes podrán fijar un límite inferior a 150 millones EUR, en cuyo caso informarán de ello a la ABE y a la Comisión</a:t>
            </a:r>
            <a:r>
              <a:rPr lang="es-CO" sz="1300" dirty="0" smtClean="0">
                <a:solidFill>
                  <a:schemeClr val="tx2">
                    <a:lumMod val="75000"/>
                  </a:schemeClr>
                </a:solidFill>
                <a:latin typeface="Helvetica LT Std" panose="020B0504020202020204"/>
                <a:cs typeface="Helvetica" panose="020B0604020202020204" pitchFamily="34" charset="0"/>
              </a:rPr>
              <a:t>.</a:t>
            </a:r>
            <a:endParaRPr lang="es-CO" altLang="es-CO" sz="1300" dirty="0" smtClean="0">
              <a:solidFill>
                <a:schemeClr val="tx2">
                  <a:lumMod val="75000"/>
                </a:schemeClr>
              </a:solidFill>
              <a:latin typeface="Helvetica LT Std" panose="020B0504020202020204"/>
              <a:cs typeface="Helvetica" panose="020B0604020202020204" pitchFamily="34" charset="0"/>
            </a:endParaRPr>
          </a:p>
        </p:txBody>
      </p:sp>
      <p:sp>
        <p:nvSpPr>
          <p:cNvPr id="8" name="8 CuadroTexto"/>
          <p:cNvSpPr txBox="1"/>
          <p:nvPr/>
        </p:nvSpPr>
        <p:spPr>
          <a:xfrm>
            <a:off x="638108" y="292653"/>
            <a:ext cx="8048691" cy="400110"/>
          </a:xfrm>
          <a:prstGeom prst="rect">
            <a:avLst/>
          </a:prstGeom>
          <a:noFill/>
        </p:spPr>
        <p:txBody>
          <a:bodyPr wrap="square" rtlCol="0">
            <a:spAutoFit/>
          </a:bodyPr>
          <a:lstStyle/>
          <a:p>
            <a:pPr algn="ctr" fontAlgn="base">
              <a:spcBef>
                <a:spcPct val="0"/>
              </a:spcBef>
              <a:spcAft>
                <a:spcPct val="0"/>
              </a:spcAft>
            </a:pPr>
            <a:r>
              <a:rPr lang="es-CO" sz="2000" b="1" dirty="0" smtClean="0">
                <a:solidFill>
                  <a:srgbClr val="002060"/>
                </a:solidFill>
                <a:latin typeface="Helvetica LT Std" panose="020B0504020202020204"/>
              </a:rPr>
              <a:t>España</a:t>
            </a:r>
            <a:endParaRPr lang="es-CO" sz="2000" b="1" dirty="0">
              <a:solidFill>
                <a:srgbClr val="002060"/>
              </a:solidFill>
              <a:latin typeface="Helvetica LT Std" panose="020B0504020202020204"/>
            </a:endParaRPr>
          </a:p>
        </p:txBody>
      </p:sp>
      <p:pic>
        <p:nvPicPr>
          <p:cNvPr id="13" name="Imagen 12"/>
          <p:cNvPicPr>
            <a:picLocks noChangeAspect="1"/>
          </p:cNvPicPr>
          <p:nvPr/>
        </p:nvPicPr>
        <p:blipFill>
          <a:blip r:embed="rId3"/>
          <a:stretch>
            <a:fillRect/>
          </a:stretch>
        </p:blipFill>
        <p:spPr>
          <a:xfrm>
            <a:off x="2962145" y="186060"/>
            <a:ext cx="1012696" cy="681485"/>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4" name="CuadroTexto 13"/>
          <p:cNvSpPr txBox="1"/>
          <p:nvPr/>
        </p:nvSpPr>
        <p:spPr>
          <a:xfrm>
            <a:off x="3979612" y="5979137"/>
            <a:ext cx="4739549" cy="600164"/>
          </a:xfrm>
          <a:prstGeom prst="rect">
            <a:avLst/>
          </a:prstGeom>
          <a:noFill/>
        </p:spPr>
        <p:txBody>
          <a:bodyPr wrap="square" rtlCol="0">
            <a:spAutoFit/>
          </a:bodyPr>
          <a:lstStyle/>
          <a:p>
            <a:pPr algn="just"/>
            <a:r>
              <a:rPr lang="es-CO" altLang="es-CO" sz="1100" b="1" dirty="0">
                <a:solidFill>
                  <a:schemeClr val="tx2">
                    <a:lumMod val="75000"/>
                  </a:schemeClr>
                </a:solidFill>
                <a:latin typeface="Helvetica LT Std" panose="020B0504020202020204"/>
                <a:cs typeface="Helvetica" panose="020B0604020202020204" pitchFamily="34" charset="0"/>
              </a:rPr>
              <a:t>Fuente: </a:t>
            </a:r>
            <a:r>
              <a:rPr lang="es-CO" sz="1100" dirty="0">
                <a:solidFill>
                  <a:schemeClr val="tx2">
                    <a:lumMod val="75000"/>
                  </a:schemeClr>
                </a:solidFill>
                <a:latin typeface="Helvetica LT Std" panose="020B0504020202020204"/>
                <a:cs typeface="Helvetica" panose="020B0604020202020204" pitchFamily="34" charset="0"/>
              </a:rPr>
              <a:t>Reglamento (UE) Nº 575/2013 del Parlamento Europeo y del Consejo, de 26 de junio de 2013 sobre los requisitos prudenciales de las entidades de crédito y las empresas de </a:t>
            </a:r>
            <a:r>
              <a:rPr lang="es-CO" sz="1100" dirty="0" smtClean="0">
                <a:solidFill>
                  <a:schemeClr val="tx2">
                    <a:lumMod val="75000"/>
                  </a:schemeClr>
                </a:solidFill>
                <a:latin typeface="Helvetica LT Std" panose="020B0504020202020204"/>
                <a:cs typeface="Helvetica" panose="020B0604020202020204" pitchFamily="34" charset="0"/>
              </a:rPr>
              <a:t>inversión. </a:t>
            </a:r>
            <a:r>
              <a:rPr lang="es-CO" sz="1100" dirty="0" smtClean="0">
                <a:solidFill>
                  <a:schemeClr val="tx2">
                    <a:lumMod val="75000"/>
                  </a:schemeClr>
                </a:solidFill>
                <a:latin typeface="Helvetica LT Std" panose="020B0504020202020204"/>
                <a:cs typeface="Helvetica" panose="020B0604020202020204" pitchFamily="34" charset="0"/>
                <a:hlinkClick r:id="rId4"/>
              </a:rPr>
              <a:t>http://app.bde.es</a:t>
            </a:r>
            <a:endParaRPr lang="es-CO" altLang="es-CO" sz="1050" dirty="0">
              <a:solidFill>
                <a:schemeClr val="tx2">
                  <a:lumMod val="75000"/>
                </a:schemeClr>
              </a:solidFill>
              <a:latin typeface="Helvetica LT Std" panose="020B0504020202020204"/>
              <a:cs typeface="Helvetica" panose="020B0604020202020204" pitchFamily="34" charset="0"/>
            </a:endParaRPr>
          </a:p>
        </p:txBody>
      </p:sp>
      <p:sp>
        <p:nvSpPr>
          <p:cNvPr id="15" name="5 CuadroTexto"/>
          <p:cNvSpPr txBox="1"/>
          <p:nvPr/>
        </p:nvSpPr>
        <p:spPr>
          <a:xfrm>
            <a:off x="567876" y="2261850"/>
            <a:ext cx="8113416" cy="340519"/>
          </a:xfrm>
          <a:prstGeom prst="roundRect">
            <a:avLst/>
          </a:prstGeom>
          <a:solidFill>
            <a:srgbClr val="E6EDF6"/>
          </a:solidFill>
          <a:ln w="19050">
            <a:solidFill>
              <a:schemeClr val="accent1">
                <a:lumMod val="50000"/>
              </a:schemeClr>
            </a:solidFill>
          </a:ln>
        </p:spPr>
        <p:txBody>
          <a:bodyPr wrap="square" rtlCol="0">
            <a:spAutoFit/>
          </a:bodyPr>
          <a:lstStyle/>
          <a:p>
            <a:pPr algn="ctr">
              <a:spcBef>
                <a:spcPct val="0"/>
              </a:spcBef>
            </a:pPr>
            <a:r>
              <a:rPr lang="es-CO" altLang="es-CO" sz="1400" b="1" dirty="0">
                <a:solidFill>
                  <a:schemeClr val="tx2">
                    <a:lumMod val="75000"/>
                  </a:schemeClr>
                </a:solidFill>
                <a:latin typeface="Helvetica LT Std" panose="020B0504020202020204"/>
                <a:cs typeface="Helvetica" panose="020B0604020202020204" pitchFamily="34" charset="0"/>
              </a:rPr>
              <a:t>Cálculo de las exposiciones y operaciones con Contrapartes </a:t>
            </a:r>
          </a:p>
        </p:txBody>
      </p:sp>
      <p:sp>
        <p:nvSpPr>
          <p:cNvPr id="16" name="5 CuadroTexto"/>
          <p:cNvSpPr txBox="1"/>
          <p:nvPr/>
        </p:nvSpPr>
        <p:spPr>
          <a:xfrm>
            <a:off x="566056" y="2883782"/>
            <a:ext cx="8113416" cy="3093154"/>
          </a:xfrm>
          <a:prstGeom prst="rect">
            <a:avLst/>
          </a:prstGeom>
          <a:noFill/>
          <a:ln w="12700">
            <a:noFill/>
          </a:ln>
        </p:spPr>
        <p:txBody>
          <a:bodyPr wrap="square" rtlCol="0">
            <a:spAutoFit/>
          </a:bodyPr>
          <a:lstStyle/>
          <a:p>
            <a:pPr marL="285750" indent="-285750" algn="just">
              <a:spcBef>
                <a:spcPct val="0"/>
              </a:spcBef>
              <a:buFont typeface="Wingdings" panose="05000000000000000000" pitchFamily="2" charset="2"/>
              <a:buChar char="v"/>
            </a:pPr>
            <a:r>
              <a:rPr lang="es-CO" altLang="es-CO" sz="1300" dirty="0">
                <a:solidFill>
                  <a:schemeClr val="tx2">
                    <a:lumMod val="75000"/>
                  </a:schemeClr>
                </a:solidFill>
                <a:latin typeface="Helvetica LT Std" panose="020B0504020202020204"/>
                <a:cs typeface="Helvetica" panose="020B0604020202020204" pitchFamily="34" charset="0"/>
              </a:rPr>
              <a:t>Artículo 113 Cálculo de las exposiciones ponderadas por </a:t>
            </a:r>
            <a:r>
              <a:rPr lang="es-CO" altLang="es-CO" sz="1300" dirty="0" smtClean="0">
                <a:solidFill>
                  <a:schemeClr val="tx2">
                    <a:lumMod val="75000"/>
                  </a:schemeClr>
                </a:solidFill>
                <a:latin typeface="Helvetica LT Std" panose="020B0504020202020204"/>
                <a:cs typeface="Helvetica" panose="020B0604020202020204" pitchFamily="34" charset="0"/>
              </a:rPr>
              <a:t>riesgo</a:t>
            </a:r>
          </a:p>
          <a:p>
            <a:pPr algn="just">
              <a:spcBef>
                <a:spcPct val="0"/>
              </a:spcBef>
            </a:pPr>
            <a:endParaRPr lang="es-CO" altLang="es-CO" sz="1300" dirty="0">
              <a:solidFill>
                <a:schemeClr val="tx2">
                  <a:lumMod val="75000"/>
                </a:schemeClr>
              </a:solidFill>
              <a:latin typeface="Helvetica LT Std" panose="020B0504020202020204"/>
              <a:cs typeface="Helvetica" panose="020B0604020202020204" pitchFamily="34" charset="0"/>
            </a:endParaRPr>
          </a:p>
          <a:p>
            <a:pPr algn="just">
              <a:spcBef>
                <a:spcPct val="0"/>
              </a:spcBef>
            </a:pPr>
            <a:r>
              <a:rPr lang="es-CO" altLang="es-CO" sz="1300" dirty="0" smtClean="0">
                <a:solidFill>
                  <a:schemeClr val="tx2">
                    <a:lumMod val="75000"/>
                  </a:schemeClr>
                </a:solidFill>
                <a:latin typeface="Helvetica LT Std" panose="020B0504020202020204"/>
                <a:cs typeface="Helvetica" panose="020B0604020202020204" pitchFamily="34" charset="0"/>
              </a:rPr>
              <a:t>Con </a:t>
            </a:r>
            <a:r>
              <a:rPr lang="es-CO" altLang="es-CO" sz="1300" dirty="0">
                <a:solidFill>
                  <a:schemeClr val="tx2">
                    <a:lumMod val="75000"/>
                  </a:schemeClr>
                </a:solidFill>
                <a:latin typeface="Helvetica LT Std" panose="020B0504020202020204"/>
                <a:cs typeface="Helvetica" panose="020B0604020202020204" pitchFamily="34" charset="0"/>
              </a:rPr>
              <a:t>excepción de las exposiciones que den lugar a elementos del capital de nivel 1 ordinario, del capital de nivel 1 adicional o del capital de nivel 2, las entidades podrán, previa autorización de las autoridades competentes, optar por no aplicar los requisitos del apartado 1 del presente artículo a sus exposiciones frente a una contraparte que sea su empresa matriz, su filial, una filial de su empresa matriz, o bien una empresa que esté vinculada por una relación a tenor del artículo 12, apartado 1, de la Directiva 83/349/CEE. Las autoridades competentes estarán facultadas para conceder autorización cuando concurran las siguientes condiciones</a:t>
            </a:r>
            <a:r>
              <a:rPr lang="es-CO" altLang="es-CO" sz="1300" dirty="0" smtClean="0">
                <a:solidFill>
                  <a:schemeClr val="tx2">
                    <a:lumMod val="75000"/>
                  </a:schemeClr>
                </a:solidFill>
                <a:latin typeface="Helvetica LT Std" panose="020B0504020202020204"/>
                <a:cs typeface="Helvetica" panose="020B0604020202020204" pitchFamily="34" charset="0"/>
              </a:rPr>
              <a:t>:</a:t>
            </a:r>
          </a:p>
          <a:p>
            <a:pPr algn="just">
              <a:spcBef>
                <a:spcPct val="0"/>
              </a:spcBef>
            </a:pPr>
            <a:endParaRPr lang="es-CO" altLang="es-CO" sz="1300" dirty="0">
              <a:solidFill>
                <a:schemeClr val="tx2">
                  <a:lumMod val="75000"/>
                </a:schemeClr>
              </a:solidFill>
              <a:latin typeface="Helvetica LT Std" panose="020B0504020202020204"/>
              <a:cs typeface="Helvetica" panose="020B0604020202020204" pitchFamily="34" charset="0"/>
            </a:endParaRPr>
          </a:p>
          <a:p>
            <a:pPr marL="742950" lvl="1" indent="-285750" algn="just">
              <a:spcBef>
                <a:spcPct val="0"/>
              </a:spcBef>
              <a:buFont typeface="Wingdings" panose="05000000000000000000" pitchFamily="2" charset="2"/>
              <a:buChar char="ü"/>
            </a:pPr>
            <a:r>
              <a:rPr lang="es-CO" sz="1300" dirty="0">
                <a:solidFill>
                  <a:schemeClr val="tx2">
                    <a:lumMod val="75000"/>
                  </a:schemeClr>
                </a:solidFill>
                <a:latin typeface="Helvetica LT Std" panose="020B0504020202020204"/>
                <a:cs typeface="Helvetica" panose="020B0604020202020204" pitchFamily="34" charset="0"/>
              </a:rPr>
              <a:t>que la contraparte sea una entidad, una entidad financiera o una empresa de servicios auxiliares sujeta a los requisitos prudenciales apropiados</a:t>
            </a:r>
            <a:r>
              <a:rPr lang="es-CO" sz="1300" dirty="0" smtClean="0">
                <a:solidFill>
                  <a:schemeClr val="tx2">
                    <a:lumMod val="75000"/>
                  </a:schemeClr>
                </a:solidFill>
                <a:latin typeface="Helvetica LT Std" panose="020B0504020202020204"/>
                <a:cs typeface="Helvetica" panose="020B0604020202020204" pitchFamily="34" charset="0"/>
              </a:rPr>
              <a:t>.</a:t>
            </a:r>
          </a:p>
          <a:p>
            <a:pPr marL="742950" lvl="1" indent="-285750" algn="just">
              <a:spcBef>
                <a:spcPct val="0"/>
              </a:spcBef>
              <a:buFont typeface="Wingdings" panose="05000000000000000000" pitchFamily="2" charset="2"/>
              <a:buChar char="ü"/>
            </a:pPr>
            <a:endParaRPr lang="es-CO" sz="1300" dirty="0">
              <a:solidFill>
                <a:schemeClr val="tx2">
                  <a:lumMod val="75000"/>
                </a:schemeClr>
              </a:solidFill>
              <a:latin typeface="Helvetica LT Std" panose="020B0504020202020204"/>
              <a:cs typeface="Helvetica" panose="020B0604020202020204" pitchFamily="34" charset="0"/>
            </a:endParaRPr>
          </a:p>
          <a:p>
            <a:pPr marL="742950" lvl="1" indent="-285750" algn="just">
              <a:spcBef>
                <a:spcPct val="0"/>
              </a:spcBef>
              <a:buFont typeface="Wingdings" panose="05000000000000000000" pitchFamily="2" charset="2"/>
              <a:buChar char="ü"/>
            </a:pPr>
            <a:r>
              <a:rPr lang="es-CO" sz="1300" dirty="0">
                <a:solidFill>
                  <a:schemeClr val="tx2">
                    <a:lumMod val="75000"/>
                  </a:schemeClr>
                </a:solidFill>
                <a:latin typeface="Helvetica LT Std" panose="020B0504020202020204"/>
                <a:cs typeface="Helvetica" panose="020B0604020202020204" pitchFamily="34" charset="0"/>
              </a:rPr>
              <a:t>que la contraparte esté completamente incluida en la misma consolidación que la entidad.</a:t>
            </a:r>
          </a:p>
          <a:p>
            <a:pPr algn="just">
              <a:spcBef>
                <a:spcPct val="0"/>
              </a:spcBef>
            </a:pPr>
            <a:endParaRPr lang="es-CO" altLang="es-CO" sz="1300" dirty="0">
              <a:solidFill>
                <a:schemeClr val="tx2">
                  <a:lumMod val="75000"/>
                </a:schemeClr>
              </a:solidFill>
              <a:latin typeface="Helvetica LT Std" panose="020B0504020202020204"/>
              <a:cs typeface="Helvetica" panose="020B0604020202020204" pitchFamily="34" charset="0"/>
            </a:endParaRPr>
          </a:p>
        </p:txBody>
      </p:sp>
    </p:spTree>
    <p:extLst>
      <p:ext uri="{BB962C8B-B14F-4D97-AF65-F5344CB8AC3E}">
        <p14:creationId xmlns:p14="http://schemas.microsoft.com/office/powerpoint/2010/main" val="28284450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8 CuadroTexto"/>
          <p:cNvSpPr txBox="1"/>
          <p:nvPr/>
        </p:nvSpPr>
        <p:spPr>
          <a:xfrm>
            <a:off x="638108" y="292653"/>
            <a:ext cx="8048691" cy="400110"/>
          </a:xfrm>
          <a:prstGeom prst="rect">
            <a:avLst/>
          </a:prstGeom>
          <a:noFill/>
        </p:spPr>
        <p:txBody>
          <a:bodyPr wrap="square" rtlCol="0">
            <a:spAutoFit/>
          </a:bodyPr>
          <a:lstStyle/>
          <a:p>
            <a:pPr algn="ctr" fontAlgn="base">
              <a:spcBef>
                <a:spcPct val="0"/>
              </a:spcBef>
              <a:spcAft>
                <a:spcPct val="0"/>
              </a:spcAft>
            </a:pPr>
            <a:r>
              <a:rPr lang="es-CO" sz="2000" b="1" dirty="0" smtClean="0">
                <a:solidFill>
                  <a:srgbClr val="002060"/>
                </a:solidFill>
                <a:latin typeface="Helvetica LT Std" panose="020B0504020202020204"/>
              </a:rPr>
              <a:t>España</a:t>
            </a:r>
            <a:endParaRPr lang="es-CO" sz="2000" b="1" dirty="0">
              <a:solidFill>
                <a:srgbClr val="002060"/>
              </a:solidFill>
              <a:latin typeface="Helvetica LT Std" panose="020B0504020202020204"/>
            </a:endParaRPr>
          </a:p>
        </p:txBody>
      </p:sp>
      <p:pic>
        <p:nvPicPr>
          <p:cNvPr id="13" name="Imagen 12"/>
          <p:cNvPicPr>
            <a:picLocks noChangeAspect="1"/>
          </p:cNvPicPr>
          <p:nvPr/>
        </p:nvPicPr>
        <p:blipFill>
          <a:blip r:embed="rId3"/>
          <a:stretch>
            <a:fillRect/>
          </a:stretch>
        </p:blipFill>
        <p:spPr>
          <a:xfrm>
            <a:off x="2962145" y="186060"/>
            <a:ext cx="1012696" cy="681485"/>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4" name="CuadroTexto 13"/>
          <p:cNvSpPr txBox="1"/>
          <p:nvPr/>
        </p:nvSpPr>
        <p:spPr>
          <a:xfrm>
            <a:off x="3974841" y="5769817"/>
            <a:ext cx="4739549" cy="600164"/>
          </a:xfrm>
          <a:prstGeom prst="rect">
            <a:avLst/>
          </a:prstGeom>
          <a:noFill/>
        </p:spPr>
        <p:txBody>
          <a:bodyPr wrap="square" rtlCol="0">
            <a:spAutoFit/>
          </a:bodyPr>
          <a:lstStyle/>
          <a:p>
            <a:pPr algn="just"/>
            <a:r>
              <a:rPr lang="es-CO" altLang="es-CO" sz="1100" b="1" dirty="0">
                <a:solidFill>
                  <a:schemeClr val="tx2">
                    <a:lumMod val="75000"/>
                  </a:schemeClr>
                </a:solidFill>
                <a:latin typeface="Helvetica LT Std" panose="020B0504020202020204"/>
                <a:cs typeface="Helvetica" panose="020B0604020202020204" pitchFamily="34" charset="0"/>
              </a:rPr>
              <a:t>Fuente: </a:t>
            </a:r>
            <a:r>
              <a:rPr lang="es-CO" sz="1100" dirty="0">
                <a:solidFill>
                  <a:schemeClr val="tx2">
                    <a:lumMod val="75000"/>
                  </a:schemeClr>
                </a:solidFill>
                <a:latin typeface="Helvetica LT Std" panose="020B0504020202020204"/>
                <a:cs typeface="Helvetica" panose="020B0604020202020204" pitchFamily="34" charset="0"/>
              </a:rPr>
              <a:t>Reglamento (UE) Nº 575/2013 del Parlamento Europeo y del Consejo, de 26 de junio de 2013 sobre los requisitos prudenciales de las entidades de crédito y las empresas de </a:t>
            </a:r>
            <a:r>
              <a:rPr lang="es-CO" sz="1100" dirty="0" smtClean="0">
                <a:solidFill>
                  <a:schemeClr val="tx2">
                    <a:lumMod val="75000"/>
                  </a:schemeClr>
                </a:solidFill>
                <a:latin typeface="Helvetica LT Std" panose="020B0504020202020204"/>
                <a:cs typeface="Helvetica" panose="020B0604020202020204" pitchFamily="34" charset="0"/>
              </a:rPr>
              <a:t>inversión. </a:t>
            </a:r>
            <a:r>
              <a:rPr lang="es-CO" sz="1100" dirty="0" smtClean="0">
                <a:solidFill>
                  <a:schemeClr val="tx2">
                    <a:lumMod val="75000"/>
                  </a:schemeClr>
                </a:solidFill>
                <a:latin typeface="Helvetica LT Std" panose="020B0504020202020204"/>
                <a:cs typeface="Helvetica" panose="020B0604020202020204" pitchFamily="34" charset="0"/>
                <a:hlinkClick r:id="rId4"/>
              </a:rPr>
              <a:t>http://app.bde.es</a:t>
            </a:r>
            <a:endParaRPr lang="es-CO" altLang="es-CO" sz="1050" dirty="0">
              <a:solidFill>
                <a:schemeClr val="tx2">
                  <a:lumMod val="75000"/>
                </a:schemeClr>
              </a:solidFill>
              <a:latin typeface="Helvetica LT Std" panose="020B0504020202020204"/>
              <a:cs typeface="Helvetica" panose="020B0604020202020204" pitchFamily="34" charset="0"/>
            </a:endParaRPr>
          </a:p>
        </p:txBody>
      </p:sp>
      <p:sp>
        <p:nvSpPr>
          <p:cNvPr id="15" name="5 CuadroTexto"/>
          <p:cNvSpPr txBox="1"/>
          <p:nvPr/>
        </p:nvSpPr>
        <p:spPr>
          <a:xfrm>
            <a:off x="566056" y="1061011"/>
            <a:ext cx="8113416" cy="340519"/>
          </a:xfrm>
          <a:prstGeom prst="roundRect">
            <a:avLst/>
          </a:prstGeom>
          <a:solidFill>
            <a:srgbClr val="E6EDF6"/>
          </a:solidFill>
          <a:ln w="19050">
            <a:solidFill>
              <a:schemeClr val="accent1">
                <a:lumMod val="50000"/>
              </a:schemeClr>
            </a:solidFill>
          </a:ln>
        </p:spPr>
        <p:txBody>
          <a:bodyPr wrap="square" rtlCol="0">
            <a:spAutoFit/>
          </a:bodyPr>
          <a:lstStyle/>
          <a:p>
            <a:pPr algn="ctr">
              <a:spcBef>
                <a:spcPct val="0"/>
              </a:spcBef>
            </a:pPr>
            <a:r>
              <a:rPr lang="es-CO" altLang="es-CO" sz="1400" b="1" dirty="0">
                <a:solidFill>
                  <a:schemeClr val="tx2">
                    <a:lumMod val="75000"/>
                  </a:schemeClr>
                </a:solidFill>
                <a:latin typeface="Helvetica LT Std" panose="020B0504020202020204"/>
                <a:cs typeface="Helvetica" panose="020B0604020202020204" pitchFamily="34" charset="0"/>
              </a:rPr>
              <a:t>Cálculo de las exposiciones y operaciones con Contrapartes </a:t>
            </a:r>
          </a:p>
        </p:txBody>
      </p:sp>
      <p:sp>
        <p:nvSpPr>
          <p:cNvPr id="16" name="5 CuadroTexto"/>
          <p:cNvSpPr txBox="1"/>
          <p:nvPr/>
        </p:nvSpPr>
        <p:spPr>
          <a:xfrm>
            <a:off x="566056" y="1756124"/>
            <a:ext cx="8113416" cy="3093154"/>
          </a:xfrm>
          <a:prstGeom prst="rect">
            <a:avLst/>
          </a:prstGeom>
          <a:noFill/>
          <a:ln w="12700">
            <a:noFill/>
          </a:ln>
        </p:spPr>
        <p:txBody>
          <a:bodyPr wrap="square" rtlCol="0">
            <a:spAutoFit/>
          </a:bodyPr>
          <a:lstStyle/>
          <a:p>
            <a:pPr marL="742950" lvl="1" indent="-285750" algn="just">
              <a:spcBef>
                <a:spcPct val="0"/>
              </a:spcBef>
              <a:buFont typeface="Wingdings" panose="05000000000000000000" pitchFamily="2" charset="2"/>
              <a:buChar char="ü"/>
            </a:pPr>
            <a:r>
              <a:rPr lang="es-CO" sz="1300" dirty="0">
                <a:solidFill>
                  <a:schemeClr val="tx2">
                    <a:lumMod val="75000"/>
                  </a:schemeClr>
                </a:solidFill>
                <a:latin typeface="Helvetica LT Std" panose="020B0504020202020204"/>
                <a:cs typeface="Helvetica" panose="020B0604020202020204" pitchFamily="34" charset="0"/>
              </a:rPr>
              <a:t>que la contraparte esté sujeta a los mismos procedimientos de evaluación, medición y control de riesgos que la entidad</a:t>
            </a:r>
            <a:r>
              <a:rPr lang="es-CO" sz="1300" dirty="0" smtClean="0">
                <a:solidFill>
                  <a:schemeClr val="tx2">
                    <a:lumMod val="75000"/>
                  </a:schemeClr>
                </a:solidFill>
                <a:latin typeface="Helvetica LT Std" panose="020B0504020202020204"/>
                <a:cs typeface="Helvetica" panose="020B0604020202020204" pitchFamily="34" charset="0"/>
              </a:rPr>
              <a:t>.</a:t>
            </a:r>
          </a:p>
          <a:p>
            <a:pPr marL="742950" lvl="1" indent="-285750" algn="just">
              <a:spcBef>
                <a:spcPct val="0"/>
              </a:spcBef>
              <a:buFont typeface="Wingdings" panose="05000000000000000000" pitchFamily="2" charset="2"/>
              <a:buChar char="ü"/>
            </a:pPr>
            <a:endParaRPr lang="es-CO" sz="1300" dirty="0">
              <a:solidFill>
                <a:schemeClr val="tx2">
                  <a:lumMod val="75000"/>
                </a:schemeClr>
              </a:solidFill>
              <a:latin typeface="Helvetica LT Std" panose="020B0504020202020204"/>
              <a:cs typeface="Helvetica" panose="020B0604020202020204" pitchFamily="34" charset="0"/>
            </a:endParaRPr>
          </a:p>
          <a:p>
            <a:pPr marL="742950" lvl="1" indent="-285750" algn="just">
              <a:spcBef>
                <a:spcPct val="0"/>
              </a:spcBef>
              <a:buFont typeface="Wingdings" panose="05000000000000000000" pitchFamily="2" charset="2"/>
              <a:buChar char="ü"/>
            </a:pPr>
            <a:r>
              <a:rPr lang="es-CO" sz="1300" dirty="0">
                <a:solidFill>
                  <a:schemeClr val="tx2">
                    <a:lumMod val="75000"/>
                  </a:schemeClr>
                </a:solidFill>
                <a:latin typeface="Helvetica LT Std" panose="020B0504020202020204"/>
                <a:cs typeface="Helvetica" panose="020B0604020202020204" pitchFamily="34" charset="0"/>
              </a:rPr>
              <a:t>que la contraparte esté establecida en el mismo Estado miembro que la entidad</a:t>
            </a:r>
            <a:r>
              <a:rPr lang="es-CO" sz="1300" dirty="0" smtClean="0">
                <a:solidFill>
                  <a:schemeClr val="tx2">
                    <a:lumMod val="75000"/>
                  </a:schemeClr>
                </a:solidFill>
                <a:latin typeface="Helvetica LT Std" panose="020B0504020202020204"/>
                <a:cs typeface="Helvetica" panose="020B0604020202020204" pitchFamily="34" charset="0"/>
              </a:rPr>
              <a:t>.</a:t>
            </a:r>
          </a:p>
          <a:p>
            <a:pPr marL="742950" lvl="1" indent="-285750" algn="just">
              <a:spcBef>
                <a:spcPct val="0"/>
              </a:spcBef>
              <a:buFont typeface="Wingdings" panose="05000000000000000000" pitchFamily="2" charset="2"/>
              <a:buChar char="ü"/>
            </a:pPr>
            <a:endParaRPr lang="es-CO" sz="1300" dirty="0">
              <a:solidFill>
                <a:schemeClr val="tx2">
                  <a:lumMod val="75000"/>
                </a:schemeClr>
              </a:solidFill>
              <a:latin typeface="Helvetica LT Std" panose="020B0504020202020204"/>
              <a:cs typeface="Helvetica" panose="020B0604020202020204" pitchFamily="34" charset="0"/>
            </a:endParaRPr>
          </a:p>
          <a:p>
            <a:pPr marL="742950" lvl="1" indent="-285750" algn="just">
              <a:spcBef>
                <a:spcPct val="0"/>
              </a:spcBef>
              <a:buFont typeface="Wingdings" panose="05000000000000000000" pitchFamily="2" charset="2"/>
              <a:buChar char="ü"/>
            </a:pPr>
            <a:r>
              <a:rPr lang="es-CO" sz="1300" dirty="0">
                <a:solidFill>
                  <a:schemeClr val="tx2">
                    <a:lumMod val="75000"/>
                  </a:schemeClr>
                </a:solidFill>
                <a:latin typeface="Helvetica LT Std" panose="020B0504020202020204"/>
                <a:cs typeface="Helvetica" panose="020B0604020202020204" pitchFamily="34" charset="0"/>
              </a:rPr>
              <a:t>que no existan impedimentos importantes, actuales o previstos, de tipo práctico o jurídico para la inmediata transferencia de fondos propios o el rescate de pasivos por la contraparte a la entidad</a:t>
            </a:r>
            <a:r>
              <a:rPr lang="es-CO" sz="1300" dirty="0" smtClean="0">
                <a:solidFill>
                  <a:schemeClr val="tx2">
                    <a:lumMod val="75000"/>
                  </a:schemeClr>
                </a:solidFill>
                <a:latin typeface="Helvetica LT Std" panose="020B0504020202020204"/>
                <a:cs typeface="Helvetica" panose="020B0604020202020204" pitchFamily="34" charset="0"/>
              </a:rPr>
              <a:t>.</a:t>
            </a:r>
          </a:p>
          <a:p>
            <a:pPr marL="742950" lvl="1" indent="-285750" algn="just">
              <a:spcBef>
                <a:spcPct val="0"/>
              </a:spcBef>
              <a:buFont typeface="Wingdings" panose="05000000000000000000" pitchFamily="2" charset="2"/>
              <a:buChar char="ü"/>
            </a:pPr>
            <a:endParaRPr lang="es-CO" sz="1300" dirty="0">
              <a:solidFill>
                <a:schemeClr val="tx2">
                  <a:lumMod val="75000"/>
                </a:schemeClr>
              </a:solidFill>
              <a:latin typeface="Helvetica LT Std" panose="020B0504020202020204"/>
              <a:cs typeface="Helvetica" panose="020B0604020202020204" pitchFamily="34" charset="0"/>
            </a:endParaRPr>
          </a:p>
          <a:p>
            <a:pPr marL="742950" lvl="1" indent="-285750" algn="just">
              <a:spcBef>
                <a:spcPct val="0"/>
              </a:spcBef>
              <a:buFont typeface="Wingdings" panose="05000000000000000000" pitchFamily="2" charset="2"/>
              <a:buChar char="ü"/>
            </a:pPr>
            <a:r>
              <a:rPr lang="es-CO" sz="1300" dirty="0">
                <a:solidFill>
                  <a:schemeClr val="tx2">
                    <a:lumMod val="75000"/>
                  </a:schemeClr>
                </a:solidFill>
                <a:latin typeface="Helvetica LT Std" panose="020B0504020202020204"/>
                <a:cs typeface="Helvetica" panose="020B0604020202020204" pitchFamily="34" charset="0"/>
              </a:rPr>
              <a:t>que no existan impedimentos importantes, actuales o previstos, de tipo práctico o jurídico para la inmediata transferencia de fondos propios o el rescate de pasivos por la contraparte a la entidad.</a:t>
            </a:r>
          </a:p>
          <a:p>
            <a:pPr marL="285750" indent="-285750" algn="just">
              <a:spcBef>
                <a:spcPct val="0"/>
              </a:spcBef>
              <a:buFont typeface="Wingdings" panose="05000000000000000000" pitchFamily="2" charset="2"/>
              <a:buChar char="ü"/>
            </a:pPr>
            <a:endParaRPr lang="es-CO" sz="1300" dirty="0" smtClean="0">
              <a:solidFill>
                <a:schemeClr val="tx2">
                  <a:lumMod val="75000"/>
                </a:schemeClr>
              </a:solidFill>
              <a:latin typeface="Helvetica LT Std" panose="020B0504020202020204"/>
              <a:cs typeface="Helvetica" panose="020B0604020202020204" pitchFamily="34" charset="0"/>
            </a:endParaRPr>
          </a:p>
          <a:p>
            <a:pPr marL="285750" indent="-285750" algn="just">
              <a:spcBef>
                <a:spcPct val="0"/>
              </a:spcBef>
              <a:buFont typeface="Wingdings" panose="05000000000000000000" pitchFamily="2" charset="2"/>
              <a:buChar char="ü"/>
            </a:pPr>
            <a:endParaRPr lang="es-CO" sz="1300" dirty="0">
              <a:solidFill>
                <a:schemeClr val="tx2">
                  <a:lumMod val="75000"/>
                </a:schemeClr>
              </a:solidFill>
              <a:latin typeface="Helvetica LT Std" panose="020B0504020202020204"/>
              <a:cs typeface="Helvetica" panose="020B0604020202020204" pitchFamily="34" charset="0"/>
            </a:endParaRPr>
          </a:p>
          <a:p>
            <a:pPr algn="just">
              <a:spcBef>
                <a:spcPct val="0"/>
              </a:spcBef>
            </a:pPr>
            <a:r>
              <a:rPr lang="es-CO" sz="1300" b="1" u="sng" dirty="0">
                <a:solidFill>
                  <a:schemeClr val="tx2">
                    <a:lumMod val="75000"/>
                  </a:schemeClr>
                </a:solidFill>
                <a:latin typeface="Helvetica LT Std" panose="020B0504020202020204"/>
                <a:cs typeface="Helvetica" panose="020B0604020202020204" pitchFamily="34" charset="0"/>
              </a:rPr>
              <a:t>Cuando la entidad, conforme al presente apartado, esté autorizada a no aplicar lo dispuesto en el apartado 1, podrá asignar una ponderación de riesgo del 0 %.</a:t>
            </a:r>
          </a:p>
          <a:p>
            <a:pPr algn="just">
              <a:spcBef>
                <a:spcPct val="0"/>
              </a:spcBef>
            </a:pPr>
            <a:endParaRPr lang="es-CO" altLang="es-CO" sz="1300" dirty="0">
              <a:solidFill>
                <a:schemeClr val="tx2">
                  <a:lumMod val="75000"/>
                </a:schemeClr>
              </a:solidFill>
              <a:latin typeface="Helvetica LT Std" panose="020B0504020202020204"/>
              <a:cs typeface="Helvetica" panose="020B0604020202020204" pitchFamily="34" charset="0"/>
            </a:endParaRPr>
          </a:p>
        </p:txBody>
      </p:sp>
    </p:spTree>
    <p:extLst>
      <p:ext uri="{BB962C8B-B14F-4D97-AF65-F5344CB8AC3E}">
        <p14:creationId xmlns:p14="http://schemas.microsoft.com/office/powerpoint/2010/main" val="9891752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8 CuadroTexto"/>
          <p:cNvSpPr txBox="1"/>
          <p:nvPr/>
        </p:nvSpPr>
        <p:spPr>
          <a:xfrm>
            <a:off x="448047" y="998758"/>
            <a:ext cx="4895133" cy="707886"/>
          </a:xfrm>
          <a:prstGeom prst="rect">
            <a:avLst/>
          </a:prstGeom>
          <a:noFill/>
        </p:spPr>
        <p:txBody>
          <a:bodyPr wrap="square" rtlCol="0">
            <a:spAutoFit/>
          </a:bodyPr>
          <a:lstStyle/>
          <a:p>
            <a:pPr fontAlgn="base">
              <a:spcBef>
                <a:spcPct val="0"/>
              </a:spcBef>
              <a:spcAft>
                <a:spcPct val="0"/>
              </a:spcAft>
            </a:pPr>
            <a:r>
              <a:rPr lang="es-CO" sz="2000" b="1" dirty="0">
                <a:solidFill>
                  <a:srgbClr val="FFC000"/>
                </a:solidFill>
                <a:latin typeface="HelveticaNeueLT Std"/>
                <a:ea typeface="+mj-ea"/>
                <a:cs typeface="+mj-cs"/>
              </a:rPr>
              <a:t>Conglomerados Financieros</a:t>
            </a:r>
          </a:p>
          <a:p>
            <a:pPr fontAlgn="base">
              <a:spcBef>
                <a:spcPct val="0"/>
              </a:spcBef>
              <a:spcAft>
                <a:spcPct val="0"/>
              </a:spcAft>
            </a:pPr>
            <a:r>
              <a:rPr lang="es-CO" sz="2000" b="1" dirty="0">
                <a:solidFill>
                  <a:srgbClr val="FFC000"/>
                </a:solidFill>
                <a:latin typeface="HelveticaNeueLT Std"/>
                <a:ea typeface="+mj-ea"/>
                <a:cs typeface="+mj-cs"/>
              </a:rPr>
              <a:t>Revisión Internacional</a:t>
            </a:r>
          </a:p>
        </p:txBody>
      </p:sp>
      <p:sp>
        <p:nvSpPr>
          <p:cNvPr id="8" name="12 Elipse"/>
          <p:cNvSpPr/>
          <p:nvPr/>
        </p:nvSpPr>
        <p:spPr>
          <a:xfrm>
            <a:off x="765473" y="2829167"/>
            <a:ext cx="468016" cy="268261"/>
          </a:xfrm>
          <a:prstGeom prst="flowChartConnector">
            <a:avLst/>
          </a:prstGeom>
          <a:no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accent1">
                    <a:lumMod val="50000"/>
                  </a:schemeClr>
                </a:solidFill>
                <a:latin typeface="HelveticaNeueLT Std" pitchFamily="34" charset="0"/>
              </a:rPr>
              <a:t>2</a:t>
            </a:r>
            <a:endParaRPr lang="es-CO" dirty="0">
              <a:solidFill>
                <a:schemeClr val="accent1">
                  <a:lumMod val="50000"/>
                </a:schemeClr>
              </a:solidFill>
              <a:latin typeface="HelveticaNeueLT Std" pitchFamily="34" charset="0"/>
            </a:endParaRPr>
          </a:p>
        </p:txBody>
      </p:sp>
      <p:sp>
        <p:nvSpPr>
          <p:cNvPr id="9" name="8 Rectángulo"/>
          <p:cNvSpPr/>
          <p:nvPr/>
        </p:nvSpPr>
        <p:spPr>
          <a:xfrm>
            <a:off x="1498486" y="2776305"/>
            <a:ext cx="4869263" cy="373987"/>
          </a:xfrm>
          <a:prstGeom prst="roundRect">
            <a:avLst/>
          </a:prstGeom>
          <a:no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dirty="0" smtClean="0">
                <a:solidFill>
                  <a:schemeClr val="accent1">
                    <a:lumMod val="50000"/>
                  </a:schemeClr>
                </a:solidFill>
                <a:latin typeface="HelveticaNeueLT Std" pitchFamily="34" charset="0"/>
              </a:rPr>
              <a:t>España</a:t>
            </a:r>
          </a:p>
        </p:txBody>
      </p:sp>
      <p:sp>
        <p:nvSpPr>
          <p:cNvPr id="12" name="7 Elipse"/>
          <p:cNvSpPr/>
          <p:nvPr/>
        </p:nvSpPr>
        <p:spPr>
          <a:xfrm>
            <a:off x="765473" y="3488358"/>
            <a:ext cx="468016" cy="281079"/>
          </a:xfrm>
          <a:prstGeom prst="ellipse">
            <a:avLst/>
          </a:prstGeom>
          <a:solidFill>
            <a:schemeClr val="accent1">
              <a:lumMod val="50000"/>
            </a:schemeClr>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bg1"/>
                </a:solidFill>
                <a:latin typeface="HelveticaNeueLT Std" pitchFamily="34" charset="0"/>
              </a:rPr>
              <a:t>3</a:t>
            </a:r>
            <a:endParaRPr lang="es-CO" dirty="0">
              <a:solidFill>
                <a:schemeClr val="bg1"/>
              </a:solidFill>
              <a:latin typeface="HelveticaNeueLT Std" pitchFamily="34" charset="0"/>
            </a:endParaRPr>
          </a:p>
        </p:txBody>
      </p:sp>
      <p:sp>
        <p:nvSpPr>
          <p:cNvPr id="13" name="8 Rectángulo"/>
          <p:cNvSpPr/>
          <p:nvPr/>
        </p:nvSpPr>
        <p:spPr>
          <a:xfrm>
            <a:off x="1498486" y="3438700"/>
            <a:ext cx="4869263" cy="380396"/>
          </a:xfrm>
          <a:prstGeom prst="roundRect">
            <a:avLst/>
          </a:prstGeom>
          <a:solidFill>
            <a:schemeClr val="accent1">
              <a:lumMod val="50000"/>
            </a:schemeClr>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smtClean="0">
                <a:solidFill>
                  <a:schemeClr val="bg1"/>
                </a:solidFill>
                <a:latin typeface="HelveticaNeueLT Std" pitchFamily="34" charset="0"/>
              </a:rPr>
              <a:t>Perú</a:t>
            </a:r>
            <a:endParaRPr lang="es-CO" dirty="0">
              <a:solidFill>
                <a:schemeClr val="bg1"/>
              </a:solidFill>
              <a:latin typeface="HelveticaNeueLT Std" pitchFamily="34" charset="0"/>
            </a:endParaRPr>
          </a:p>
        </p:txBody>
      </p:sp>
      <p:sp>
        <p:nvSpPr>
          <p:cNvPr id="14" name="7 Elipse"/>
          <p:cNvSpPr/>
          <p:nvPr/>
        </p:nvSpPr>
        <p:spPr>
          <a:xfrm>
            <a:off x="765473" y="4115566"/>
            <a:ext cx="468016" cy="281079"/>
          </a:xfrm>
          <a:prstGeom prst="ellipse">
            <a:avLst/>
          </a:prstGeom>
          <a:solidFill>
            <a:schemeClr val="bg1"/>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schemeClr val="accent1">
                    <a:lumMod val="50000"/>
                  </a:schemeClr>
                </a:solidFill>
                <a:latin typeface="HelveticaNeueLT Std" pitchFamily="34" charset="0"/>
              </a:rPr>
              <a:t>4</a:t>
            </a:r>
            <a:endParaRPr lang="es-CO" dirty="0">
              <a:solidFill>
                <a:schemeClr val="accent1">
                  <a:lumMod val="50000"/>
                </a:schemeClr>
              </a:solidFill>
              <a:latin typeface="HelveticaNeueLT Std" pitchFamily="34" charset="0"/>
            </a:endParaRPr>
          </a:p>
        </p:txBody>
      </p:sp>
      <p:sp>
        <p:nvSpPr>
          <p:cNvPr id="15" name="8 Rectángulo"/>
          <p:cNvSpPr/>
          <p:nvPr/>
        </p:nvSpPr>
        <p:spPr>
          <a:xfrm>
            <a:off x="1498486" y="4065908"/>
            <a:ext cx="4869263" cy="378405"/>
          </a:xfrm>
          <a:prstGeom prst="roundRect">
            <a:avLst/>
          </a:prstGeom>
          <a:solidFill>
            <a:schemeClr val="bg1"/>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smtClean="0">
                <a:solidFill>
                  <a:schemeClr val="accent1">
                    <a:lumMod val="50000"/>
                  </a:schemeClr>
                </a:solidFill>
                <a:latin typeface="HelveticaNeueLT Std" pitchFamily="34" charset="0"/>
              </a:rPr>
              <a:t>Chile</a:t>
            </a:r>
            <a:endParaRPr lang="es-MX" dirty="0">
              <a:solidFill>
                <a:schemeClr val="accent1">
                  <a:lumMod val="50000"/>
                </a:schemeClr>
              </a:solidFill>
              <a:latin typeface="HelveticaNeueLT Std" pitchFamily="34" charset="0"/>
            </a:endParaRPr>
          </a:p>
        </p:txBody>
      </p:sp>
      <p:sp>
        <p:nvSpPr>
          <p:cNvPr id="10" name="7 Elipse"/>
          <p:cNvSpPr/>
          <p:nvPr/>
        </p:nvSpPr>
        <p:spPr>
          <a:xfrm>
            <a:off x="765473" y="4762025"/>
            <a:ext cx="468016" cy="281079"/>
          </a:xfrm>
          <a:prstGeom prst="ellipse">
            <a:avLst/>
          </a:prstGeom>
          <a:solidFill>
            <a:schemeClr val="bg1"/>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schemeClr val="accent1">
                    <a:lumMod val="50000"/>
                  </a:schemeClr>
                </a:solidFill>
                <a:latin typeface="HelveticaNeueLT Std" pitchFamily="34" charset="0"/>
              </a:rPr>
              <a:t>5</a:t>
            </a:r>
            <a:endParaRPr lang="es-CO" dirty="0">
              <a:solidFill>
                <a:schemeClr val="accent1">
                  <a:lumMod val="50000"/>
                </a:schemeClr>
              </a:solidFill>
              <a:latin typeface="HelveticaNeueLT Std" pitchFamily="34" charset="0"/>
            </a:endParaRPr>
          </a:p>
        </p:txBody>
      </p:sp>
      <p:sp>
        <p:nvSpPr>
          <p:cNvPr id="11" name="8 Rectángulo"/>
          <p:cNvSpPr/>
          <p:nvPr/>
        </p:nvSpPr>
        <p:spPr>
          <a:xfrm>
            <a:off x="1498486" y="4711434"/>
            <a:ext cx="4869263" cy="380396"/>
          </a:xfrm>
          <a:prstGeom prst="roundRect">
            <a:avLst/>
          </a:prstGeom>
          <a:solidFill>
            <a:schemeClr val="bg1"/>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smtClean="0">
                <a:solidFill>
                  <a:schemeClr val="accent1">
                    <a:lumMod val="50000"/>
                  </a:schemeClr>
                </a:solidFill>
                <a:latin typeface="HelveticaNeueLT Std" pitchFamily="34" charset="0"/>
              </a:rPr>
              <a:t>México</a:t>
            </a:r>
            <a:endParaRPr lang="es-MX" dirty="0">
              <a:solidFill>
                <a:schemeClr val="accent1">
                  <a:lumMod val="50000"/>
                </a:schemeClr>
              </a:solidFill>
              <a:latin typeface="HelveticaNeueLT Std" pitchFamily="34" charset="0"/>
            </a:endParaRPr>
          </a:p>
        </p:txBody>
      </p:sp>
      <p:sp>
        <p:nvSpPr>
          <p:cNvPr id="16" name="7 Elipse"/>
          <p:cNvSpPr/>
          <p:nvPr/>
        </p:nvSpPr>
        <p:spPr>
          <a:xfrm>
            <a:off x="765473" y="5381876"/>
            <a:ext cx="468016" cy="281079"/>
          </a:xfrm>
          <a:prstGeom prst="ellipse">
            <a:avLst/>
          </a:prstGeom>
          <a:solidFill>
            <a:schemeClr val="bg1"/>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schemeClr val="accent1">
                    <a:lumMod val="50000"/>
                  </a:schemeClr>
                </a:solidFill>
                <a:latin typeface="HelveticaNeueLT Std" pitchFamily="34" charset="0"/>
              </a:rPr>
              <a:t>6</a:t>
            </a:r>
            <a:endParaRPr lang="es-CO" dirty="0">
              <a:solidFill>
                <a:schemeClr val="accent1">
                  <a:lumMod val="50000"/>
                </a:schemeClr>
              </a:solidFill>
              <a:latin typeface="HelveticaNeueLT Std" pitchFamily="34" charset="0"/>
            </a:endParaRPr>
          </a:p>
        </p:txBody>
      </p:sp>
      <p:sp>
        <p:nvSpPr>
          <p:cNvPr id="17" name="8 Rectángulo"/>
          <p:cNvSpPr/>
          <p:nvPr/>
        </p:nvSpPr>
        <p:spPr>
          <a:xfrm>
            <a:off x="1498486" y="5338441"/>
            <a:ext cx="4869263" cy="380396"/>
          </a:xfrm>
          <a:prstGeom prst="roundRect">
            <a:avLst/>
          </a:prstGeom>
          <a:solidFill>
            <a:schemeClr val="bg1"/>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smtClean="0">
                <a:solidFill>
                  <a:schemeClr val="accent1">
                    <a:lumMod val="50000"/>
                  </a:schemeClr>
                </a:solidFill>
                <a:latin typeface="HelveticaNeueLT Std" pitchFamily="34" charset="0"/>
              </a:rPr>
              <a:t>Estados Unidos</a:t>
            </a:r>
            <a:endParaRPr lang="es-MX" dirty="0">
              <a:solidFill>
                <a:schemeClr val="accent1">
                  <a:lumMod val="50000"/>
                </a:schemeClr>
              </a:solidFill>
              <a:latin typeface="HelveticaNeueLT Std" pitchFamily="34" charset="0"/>
            </a:endParaRPr>
          </a:p>
        </p:txBody>
      </p:sp>
      <p:sp>
        <p:nvSpPr>
          <p:cNvPr id="18" name="7 Elipse"/>
          <p:cNvSpPr/>
          <p:nvPr/>
        </p:nvSpPr>
        <p:spPr>
          <a:xfrm>
            <a:off x="765473" y="6020213"/>
            <a:ext cx="468016" cy="281079"/>
          </a:xfrm>
          <a:prstGeom prst="ellipse">
            <a:avLst/>
          </a:prstGeom>
          <a:solidFill>
            <a:schemeClr val="bg1"/>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schemeClr val="accent1">
                    <a:lumMod val="50000"/>
                  </a:schemeClr>
                </a:solidFill>
                <a:latin typeface="HelveticaNeueLT Std" pitchFamily="34" charset="0"/>
              </a:rPr>
              <a:t>7</a:t>
            </a:r>
            <a:endParaRPr lang="es-CO" dirty="0">
              <a:solidFill>
                <a:schemeClr val="accent1">
                  <a:lumMod val="50000"/>
                </a:schemeClr>
              </a:solidFill>
              <a:latin typeface="HelveticaNeueLT Std" pitchFamily="34" charset="0"/>
            </a:endParaRPr>
          </a:p>
        </p:txBody>
      </p:sp>
      <p:sp>
        <p:nvSpPr>
          <p:cNvPr id="19" name="8 Rectángulo"/>
          <p:cNvSpPr/>
          <p:nvPr/>
        </p:nvSpPr>
        <p:spPr>
          <a:xfrm>
            <a:off x="1498486" y="5970555"/>
            <a:ext cx="4869263" cy="380396"/>
          </a:xfrm>
          <a:prstGeom prst="roundRect">
            <a:avLst/>
          </a:prstGeom>
          <a:solidFill>
            <a:schemeClr val="bg1"/>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smtClean="0">
                <a:solidFill>
                  <a:schemeClr val="accent1">
                    <a:lumMod val="50000"/>
                  </a:schemeClr>
                </a:solidFill>
                <a:latin typeface="HelveticaNeueLT Std" pitchFamily="34" charset="0"/>
              </a:rPr>
              <a:t>Brasil</a:t>
            </a:r>
            <a:endParaRPr lang="es-MX" dirty="0">
              <a:solidFill>
                <a:schemeClr val="accent1">
                  <a:lumMod val="50000"/>
                </a:schemeClr>
              </a:solidFill>
              <a:latin typeface="HelveticaNeueLT Std" pitchFamily="34" charset="0"/>
            </a:endParaRPr>
          </a:p>
        </p:txBody>
      </p:sp>
      <p:sp>
        <p:nvSpPr>
          <p:cNvPr id="20" name="12 Elipse"/>
          <p:cNvSpPr/>
          <p:nvPr/>
        </p:nvSpPr>
        <p:spPr>
          <a:xfrm>
            <a:off x="765473" y="2201585"/>
            <a:ext cx="468016" cy="268261"/>
          </a:xfrm>
          <a:prstGeom prst="flowChartConnector">
            <a:avLst/>
          </a:prstGeom>
          <a:no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accent1">
                    <a:lumMod val="50000"/>
                  </a:schemeClr>
                </a:solidFill>
                <a:latin typeface="HelveticaNeueLT Std" pitchFamily="34" charset="0"/>
              </a:rPr>
              <a:t>1</a:t>
            </a:r>
            <a:endParaRPr lang="es-CO" dirty="0">
              <a:solidFill>
                <a:schemeClr val="accent1">
                  <a:lumMod val="50000"/>
                </a:schemeClr>
              </a:solidFill>
              <a:latin typeface="HelveticaNeueLT Std" pitchFamily="34" charset="0"/>
            </a:endParaRPr>
          </a:p>
        </p:txBody>
      </p:sp>
      <p:sp>
        <p:nvSpPr>
          <p:cNvPr id="21" name="8 Rectángulo"/>
          <p:cNvSpPr/>
          <p:nvPr/>
        </p:nvSpPr>
        <p:spPr>
          <a:xfrm>
            <a:off x="1498486" y="2148723"/>
            <a:ext cx="4869263" cy="373987"/>
          </a:xfrm>
          <a:prstGeom prst="roundRect">
            <a:avLst/>
          </a:prstGeom>
          <a:no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dirty="0" smtClean="0">
                <a:solidFill>
                  <a:schemeClr val="accent1">
                    <a:lumMod val="50000"/>
                  </a:schemeClr>
                </a:solidFill>
                <a:latin typeface="HelveticaNeueLT Std" pitchFamily="34" charset="0"/>
              </a:rPr>
              <a:t>Basilea</a:t>
            </a:r>
          </a:p>
        </p:txBody>
      </p:sp>
    </p:spTree>
    <p:extLst>
      <p:ext uri="{BB962C8B-B14F-4D97-AF65-F5344CB8AC3E}">
        <p14:creationId xmlns:p14="http://schemas.microsoft.com/office/powerpoint/2010/main" val="41770867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8 CuadroTexto"/>
          <p:cNvSpPr txBox="1"/>
          <p:nvPr/>
        </p:nvSpPr>
        <p:spPr>
          <a:xfrm>
            <a:off x="567877" y="407104"/>
            <a:ext cx="8113416" cy="400110"/>
          </a:xfrm>
          <a:prstGeom prst="rect">
            <a:avLst/>
          </a:prstGeom>
          <a:noFill/>
        </p:spPr>
        <p:txBody>
          <a:bodyPr wrap="square" rtlCol="0">
            <a:spAutoFit/>
          </a:bodyPr>
          <a:lstStyle/>
          <a:p>
            <a:pPr algn="ctr" fontAlgn="base">
              <a:spcBef>
                <a:spcPct val="0"/>
              </a:spcBef>
              <a:spcAft>
                <a:spcPct val="0"/>
              </a:spcAft>
            </a:pPr>
            <a:r>
              <a:rPr lang="es-CO" sz="2000" b="1" dirty="0" smtClean="0">
                <a:solidFill>
                  <a:srgbClr val="002060"/>
                </a:solidFill>
                <a:latin typeface="Helvetica LT Std" panose="020B0504020202020204"/>
              </a:rPr>
              <a:t>Perú</a:t>
            </a:r>
            <a:endParaRPr lang="es-CO" sz="2000" b="1" dirty="0">
              <a:solidFill>
                <a:srgbClr val="002060"/>
              </a:solidFill>
              <a:latin typeface="Helvetica LT Std" panose="020B0504020202020204"/>
            </a:endParaRPr>
          </a:p>
        </p:txBody>
      </p:sp>
      <p:sp>
        <p:nvSpPr>
          <p:cNvPr id="9" name="5 CuadroTexto"/>
          <p:cNvSpPr txBox="1"/>
          <p:nvPr/>
        </p:nvSpPr>
        <p:spPr>
          <a:xfrm>
            <a:off x="567876" y="1250520"/>
            <a:ext cx="8113416" cy="340519"/>
          </a:xfrm>
          <a:prstGeom prst="roundRect">
            <a:avLst/>
          </a:prstGeom>
          <a:solidFill>
            <a:srgbClr val="E6EDF6"/>
          </a:solidFill>
          <a:ln w="19050">
            <a:solidFill>
              <a:schemeClr val="accent1">
                <a:lumMod val="50000"/>
              </a:schemeClr>
            </a:solidFill>
          </a:ln>
        </p:spPr>
        <p:txBody>
          <a:bodyPr wrap="square" rtlCol="0">
            <a:spAutoFit/>
          </a:bodyPr>
          <a:lstStyle/>
          <a:p>
            <a:pPr algn="ctr">
              <a:spcBef>
                <a:spcPct val="0"/>
              </a:spcBef>
            </a:pPr>
            <a:r>
              <a:rPr lang="es-CO" altLang="es-CO" sz="1400" b="1" dirty="0">
                <a:solidFill>
                  <a:schemeClr val="tx2">
                    <a:lumMod val="75000"/>
                  </a:schemeClr>
                </a:solidFill>
                <a:latin typeface="Helvetica LT Std" panose="020B0504020202020204"/>
                <a:cs typeface="Helvetica" panose="020B0604020202020204" pitchFamily="34" charset="0"/>
              </a:rPr>
              <a:t>Grupo económico</a:t>
            </a:r>
            <a:endParaRPr lang="es-CO" altLang="es-CO" sz="1400" b="1" dirty="0" smtClean="0">
              <a:solidFill>
                <a:schemeClr val="tx2">
                  <a:lumMod val="75000"/>
                </a:schemeClr>
              </a:solidFill>
              <a:latin typeface="Helvetica LT Std" panose="020B0504020202020204"/>
              <a:cs typeface="Helvetica" panose="020B0604020202020204" pitchFamily="34" charset="0"/>
            </a:endParaRPr>
          </a:p>
        </p:txBody>
      </p:sp>
      <p:sp>
        <p:nvSpPr>
          <p:cNvPr id="12" name="5 CuadroTexto"/>
          <p:cNvSpPr txBox="1"/>
          <p:nvPr/>
        </p:nvSpPr>
        <p:spPr>
          <a:xfrm>
            <a:off x="567876" y="1802654"/>
            <a:ext cx="8113416" cy="3693319"/>
          </a:xfrm>
          <a:prstGeom prst="rect">
            <a:avLst/>
          </a:prstGeom>
          <a:noFill/>
          <a:ln w="12700">
            <a:noFill/>
          </a:ln>
        </p:spPr>
        <p:txBody>
          <a:bodyPr wrap="square" rtlCol="0">
            <a:spAutoFit/>
          </a:bodyPr>
          <a:lstStyle/>
          <a:p>
            <a:pPr algn="just"/>
            <a:r>
              <a:rPr lang="es-PE" altLang="es-CO" sz="1300" dirty="0">
                <a:solidFill>
                  <a:schemeClr val="tx2">
                    <a:lumMod val="75000"/>
                  </a:schemeClr>
                </a:solidFill>
                <a:latin typeface="Helvetica LT Std" panose="020B0504020202020204"/>
                <a:cs typeface="Helvetica" panose="020B0604020202020204" pitchFamily="34" charset="0"/>
              </a:rPr>
              <a:t>Conjunto de PJ cuando alguna ejerce control sobre la o las demás, o cuando el control sobre las PJ corresponde a una o varias PN que actúan como una unidad de </a:t>
            </a:r>
            <a:r>
              <a:rPr lang="es-PE" altLang="es-CO" sz="1300" dirty="0" smtClean="0">
                <a:solidFill>
                  <a:schemeClr val="tx2">
                    <a:lumMod val="75000"/>
                  </a:schemeClr>
                </a:solidFill>
                <a:latin typeface="Helvetica LT Std" panose="020B0504020202020204"/>
                <a:cs typeface="Helvetica" panose="020B0604020202020204" pitchFamily="34" charset="0"/>
              </a:rPr>
              <a:t>decisión.</a:t>
            </a:r>
          </a:p>
          <a:p>
            <a:pPr algn="just"/>
            <a:endParaRPr lang="es-PE" altLang="es-CO" sz="1300" u="sng" dirty="0">
              <a:solidFill>
                <a:schemeClr val="tx2">
                  <a:lumMod val="75000"/>
                </a:schemeClr>
              </a:solidFill>
              <a:latin typeface="Helvetica LT Std" panose="020B0504020202020204"/>
              <a:cs typeface="Helvetica" panose="020B0604020202020204" pitchFamily="34" charset="0"/>
            </a:endParaRPr>
          </a:p>
          <a:p>
            <a:pPr marL="285750" indent="-285750" algn="just">
              <a:buFont typeface="Wingdings" panose="05000000000000000000" pitchFamily="2" charset="2"/>
              <a:buChar char="v"/>
            </a:pPr>
            <a:r>
              <a:rPr lang="es-PE" altLang="es-CO" sz="1300" u="sng" dirty="0" smtClean="0">
                <a:solidFill>
                  <a:schemeClr val="tx2">
                    <a:lumMod val="75000"/>
                  </a:schemeClr>
                </a:solidFill>
                <a:latin typeface="Helvetica LT Std" panose="020B0504020202020204"/>
                <a:cs typeface="Helvetica" panose="020B0604020202020204" pitchFamily="34" charset="0"/>
              </a:rPr>
              <a:t>conglomerado financiero:</a:t>
            </a:r>
          </a:p>
          <a:p>
            <a:pPr marL="742950" lvl="1" indent="-285750" algn="just">
              <a:buFont typeface="Wingdings" panose="05000000000000000000" pitchFamily="2" charset="2"/>
              <a:buChar char="§"/>
            </a:pPr>
            <a:endParaRPr lang="es-PE" altLang="es-CO" sz="1300" dirty="0" smtClean="0">
              <a:solidFill>
                <a:schemeClr val="tx2">
                  <a:lumMod val="75000"/>
                </a:schemeClr>
              </a:solidFill>
              <a:latin typeface="Helvetica LT Std" panose="020B0504020202020204"/>
              <a:cs typeface="Helvetica" panose="020B0604020202020204" pitchFamily="34" charset="0"/>
            </a:endParaRPr>
          </a:p>
          <a:p>
            <a:pPr marL="742950" lvl="1" indent="-285750" algn="just">
              <a:buFont typeface="Wingdings" panose="05000000000000000000" pitchFamily="2" charset="2"/>
              <a:buChar char="ü"/>
            </a:pPr>
            <a:r>
              <a:rPr lang="es-CO" altLang="es-CO" sz="1300" dirty="0">
                <a:solidFill>
                  <a:schemeClr val="tx2">
                    <a:lumMod val="75000"/>
                  </a:schemeClr>
                </a:solidFill>
                <a:latin typeface="Helvetica LT Std" panose="020B0504020202020204"/>
                <a:cs typeface="Helvetica" panose="020B0604020202020204" pitchFamily="34" charset="0"/>
              </a:rPr>
              <a:t>Grupo consolidable del sistema financiero (GCSF), conformado por empresas pertenecientes a un conglomerado financiero, con excepción de las empresas de seguros, empresas de reaseguros y/o entidades prestadoras de salud.</a:t>
            </a:r>
          </a:p>
          <a:p>
            <a:pPr marL="742950" lvl="1" indent="-285750" algn="just">
              <a:buFont typeface="Wingdings" panose="05000000000000000000" pitchFamily="2" charset="2"/>
              <a:buChar char="ü"/>
            </a:pPr>
            <a:endParaRPr lang="es-CO" altLang="es-CO" sz="1300" dirty="0">
              <a:solidFill>
                <a:schemeClr val="tx2">
                  <a:lumMod val="75000"/>
                </a:schemeClr>
              </a:solidFill>
              <a:latin typeface="Helvetica LT Std" panose="020B0504020202020204"/>
              <a:cs typeface="Helvetica" panose="020B0604020202020204" pitchFamily="34" charset="0"/>
            </a:endParaRPr>
          </a:p>
          <a:p>
            <a:pPr marL="742950" lvl="1" indent="-285750" algn="just">
              <a:buFont typeface="Wingdings" panose="05000000000000000000" pitchFamily="2" charset="2"/>
              <a:buChar char="ü"/>
            </a:pPr>
            <a:r>
              <a:rPr lang="es-CO" altLang="es-CO" sz="1300" dirty="0">
                <a:solidFill>
                  <a:schemeClr val="tx2">
                    <a:lumMod val="75000"/>
                  </a:schemeClr>
                </a:solidFill>
                <a:latin typeface="Helvetica LT Std" panose="020B0504020202020204"/>
                <a:cs typeface="Helvetica" panose="020B0604020202020204" pitchFamily="34" charset="0"/>
              </a:rPr>
              <a:t>Grupo consolidable del sistema de seguros (GCSS), integrado por empresas de seguros, empresas de reaseguros y/o entidades prestadoras de </a:t>
            </a:r>
            <a:r>
              <a:rPr lang="es-CO" altLang="es-CO" sz="1300" dirty="0" smtClean="0">
                <a:solidFill>
                  <a:schemeClr val="tx2">
                    <a:lumMod val="75000"/>
                  </a:schemeClr>
                </a:solidFill>
                <a:latin typeface="Helvetica LT Std" panose="020B0504020202020204"/>
                <a:cs typeface="Helvetica" panose="020B0604020202020204" pitchFamily="34" charset="0"/>
              </a:rPr>
              <a:t>salud</a:t>
            </a:r>
          </a:p>
          <a:p>
            <a:pPr marL="1200150" lvl="2" indent="-285750" algn="just">
              <a:buFont typeface="Wingdings" panose="05000000000000000000" pitchFamily="2" charset="2"/>
              <a:buChar char="ü"/>
            </a:pPr>
            <a:endParaRPr lang="es-CO" altLang="es-CO" sz="1300" u="sng" dirty="0">
              <a:solidFill>
                <a:schemeClr val="tx2">
                  <a:lumMod val="75000"/>
                </a:schemeClr>
              </a:solidFill>
              <a:latin typeface="Helvetica LT Std" panose="020B0504020202020204"/>
              <a:cs typeface="Helvetica" panose="020B0604020202020204" pitchFamily="34" charset="0"/>
            </a:endParaRPr>
          </a:p>
          <a:p>
            <a:pPr marL="285750" lvl="1" indent="-285750" algn="just">
              <a:buFont typeface="Wingdings" panose="05000000000000000000" pitchFamily="2" charset="2"/>
              <a:buChar char="v"/>
            </a:pPr>
            <a:r>
              <a:rPr lang="es-PE" altLang="es-CO" sz="1300" u="sng" dirty="0">
                <a:solidFill>
                  <a:schemeClr val="tx2">
                    <a:lumMod val="75000"/>
                  </a:schemeClr>
                </a:solidFill>
                <a:latin typeface="Helvetica LT Std" panose="020B0504020202020204"/>
                <a:cs typeface="Helvetica" panose="020B0604020202020204" pitchFamily="34" charset="0"/>
              </a:rPr>
              <a:t>conglomerado mixto:</a:t>
            </a:r>
            <a:r>
              <a:rPr lang="es-PE" altLang="es-CO" sz="1300" dirty="0">
                <a:solidFill>
                  <a:schemeClr val="tx2">
                    <a:lumMod val="75000"/>
                  </a:schemeClr>
                </a:solidFill>
                <a:latin typeface="Helvetica LT Std" panose="020B0504020202020204"/>
                <a:cs typeface="Helvetica" panose="020B0604020202020204" pitchFamily="34" charset="0"/>
              </a:rPr>
              <a:t> </a:t>
            </a:r>
            <a:r>
              <a:rPr lang="es-CO" altLang="es-CO" sz="1300" dirty="0">
                <a:solidFill>
                  <a:schemeClr val="tx2">
                    <a:lumMod val="75000"/>
                  </a:schemeClr>
                </a:solidFill>
                <a:latin typeface="Helvetica LT Std" panose="020B0504020202020204"/>
                <a:cs typeface="Helvetica" panose="020B0604020202020204" pitchFamily="34" charset="0"/>
              </a:rPr>
              <a:t>conformado al menos por dos personas jurídicas, cuando una de ellas se encuentre comprendida en un grupo Consolidable del sistema Financiero  y la otra en el grupo consolidable del sistema de seguros.</a:t>
            </a:r>
            <a:endParaRPr lang="es-PE" altLang="es-CO" sz="1300" dirty="0">
              <a:solidFill>
                <a:schemeClr val="tx2">
                  <a:lumMod val="75000"/>
                </a:schemeClr>
              </a:solidFill>
              <a:latin typeface="Helvetica LT Std" panose="020B0504020202020204"/>
              <a:cs typeface="Helvetica" panose="020B0604020202020204" pitchFamily="34" charset="0"/>
            </a:endParaRPr>
          </a:p>
          <a:p>
            <a:pPr marL="285750" lvl="2" indent="-285750" algn="just">
              <a:buFont typeface="Wingdings" panose="05000000000000000000" pitchFamily="2" charset="2"/>
              <a:buChar char="v"/>
            </a:pPr>
            <a:endParaRPr lang="es-PE" altLang="es-CO" sz="1300" u="sng" dirty="0">
              <a:solidFill>
                <a:schemeClr val="tx2">
                  <a:lumMod val="75000"/>
                </a:schemeClr>
              </a:solidFill>
              <a:latin typeface="Helvetica LT Std" panose="020B0504020202020204"/>
              <a:cs typeface="Helvetica" panose="020B0604020202020204" pitchFamily="34" charset="0"/>
            </a:endParaRPr>
          </a:p>
          <a:p>
            <a:pPr marL="285750" lvl="1" indent="-285750" algn="just">
              <a:buFont typeface="Wingdings" panose="05000000000000000000" pitchFamily="2" charset="2"/>
              <a:buChar char="v"/>
            </a:pPr>
            <a:r>
              <a:rPr lang="es-PE" altLang="es-CO" sz="1300" u="sng" dirty="0">
                <a:solidFill>
                  <a:schemeClr val="tx2">
                    <a:lumMod val="75000"/>
                  </a:schemeClr>
                </a:solidFill>
                <a:latin typeface="Helvetica LT Std" panose="020B0504020202020204"/>
                <a:cs typeface="Helvetica" panose="020B0604020202020204" pitchFamily="34" charset="0"/>
              </a:rPr>
              <a:t>conglomerado no financiero:</a:t>
            </a:r>
            <a:r>
              <a:rPr lang="es-PE" altLang="es-CO" sz="1300" dirty="0">
                <a:solidFill>
                  <a:schemeClr val="tx2">
                    <a:lumMod val="75000"/>
                  </a:schemeClr>
                </a:solidFill>
                <a:latin typeface="Helvetica LT Std" panose="020B0504020202020204"/>
                <a:cs typeface="Helvetica" panose="020B0604020202020204" pitchFamily="34" charset="0"/>
              </a:rPr>
              <a:t> </a:t>
            </a:r>
            <a:r>
              <a:rPr lang="es-CO" altLang="es-CO" sz="1300" dirty="0">
                <a:solidFill>
                  <a:schemeClr val="tx2">
                    <a:lumMod val="75000"/>
                  </a:schemeClr>
                </a:solidFill>
                <a:latin typeface="Helvetica LT Std" panose="020B0504020202020204"/>
                <a:cs typeface="Helvetica" panose="020B0604020202020204" pitchFamily="34" charset="0"/>
              </a:rPr>
              <a:t>grupo económico que integra al menos una persona jurídica que no se encuentran comprendidas en el grupo financiero o de valores</a:t>
            </a:r>
            <a:r>
              <a:rPr lang="es-CO" altLang="es-CO" sz="1300" dirty="0" smtClean="0">
                <a:solidFill>
                  <a:schemeClr val="tx2">
                    <a:lumMod val="75000"/>
                  </a:schemeClr>
                </a:solidFill>
                <a:latin typeface="Helvetica LT Std" panose="020B0504020202020204"/>
                <a:cs typeface="Helvetica" panose="020B0604020202020204" pitchFamily="34" charset="0"/>
              </a:rPr>
              <a:t>.</a:t>
            </a:r>
            <a:endParaRPr lang="es-CO" altLang="es-CO" sz="1300" b="1" dirty="0">
              <a:solidFill>
                <a:schemeClr val="tx2">
                  <a:lumMod val="75000"/>
                </a:schemeClr>
              </a:solidFill>
              <a:latin typeface="Helvetica LT Std" panose="020B0504020202020204"/>
              <a:cs typeface="Helvetica" panose="020B0604020202020204" pitchFamily="34" charset="0"/>
            </a:endParaRPr>
          </a:p>
        </p:txBody>
      </p:sp>
      <p:pic>
        <p:nvPicPr>
          <p:cNvPr id="3" name="Imagen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78585" y="280097"/>
            <a:ext cx="1059634" cy="682942"/>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7" name="CuadroTexto 6"/>
          <p:cNvSpPr txBox="1"/>
          <p:nvPr/>
        </p:nvSpPr>
        <p:spPr>
          <a:xfrm>
            <a:off x="5930948" y="5494529"/>
            <a:ext cx="2358076" cy="461665"/>
          </a:xfrm>
          <a:prstGeom prst="rect">
            <a:avLst/>
          </a:prstGeom>
          <a:ln>
            <a:solidFill>
              <a:srgbClr val="FFD54F"/>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just"/>
            <a:r>
              <a:rPr lang="es-CO" sz="1200" b="1" dirty="0" smtClean="0">
                <a:solidFill>
                  <a:schemeClr val="tx2">
                    <a:lumMod val="75000"/>
                  </a:schemeClr>
                </a:solidFill>
                <a:latin typeface="Helvetica LT Std" panose="020B0504020202020204"/>
                <a:cs typeface="Helvetica" panose="020B0604020202020204" pitchFamily="34" charset="0"/>
              </a:rPr>
              <a:t>*PJ: </a:t>
            </a:r>
            <a:r>
              <a:rPr lang="es-CO" sz="1200" dirty="0" smtClean="0">
                <a:solidFill>
                  <a:schemeClr val="tx2">
                    <a:lumMod val="75000"/>
                  </a:schemeClr>
                </a:solidFill>
                <a:latin typeface="Helvetica LT Std" panose="020B0504020202020204"/>
                <a:cs typeface="Helvetica" panose="020B0604020202020204" pitchFamily="34" charset="0"/>
              </a:rPr>
              <a:t>Personas Jurídicas</a:t>
            </a:r>
          </a:p>
          <a:p>
            <a:pPr algn="just"/>
            <a:r>
              <a:rPr lang="es-CO" sz="1200" b="1" dirty="0" smtClean="0">
                <a:solidFill>
                  <a:schemeClr val="tx2">
                    <a:lumMod val="75000"/>
                  </a:schemeClr>
                </a:solidFill>
                <a:latin typeface="Helvetica LT Std" panose="020B0504020202020204"/>
                <a:cs typeface="Helvetica" panose="020B0604020202020204" pitchFamily="34" charset="0"/>
              </a:rPr>
              <a:t>*PN: </a:t>
            </a:r>
            <a:r>
              <a:rPr lang="es-CO" sz="1200" dirty="0" smtClean="0">
                <a:solidFill>
                  <a:schemeClr val="tx2">
                    <a:lumMod val="75000"/>
                  </a:schemeClr>
                </a:solidFill>
                <a:latin typeface="Helvetica LT Std" panose="020B0504020202020204"/>
                <a:cs typeface="Helvetica" panose="020B0604020202020204" pitchFamily="34" charset="0"/>
              </a:rPr>
              <a:t>Personas Natural</a:t>
            </a:r>
            <a:endParaRPr lang="es-CO" dirty="0"/>
          </a:p>
        </p:txBody>
      </p:sp>
      <p:sp>
        <p:nvSpPr>
          <p:cNvPr id="8" name="CuadroTexto 7"/>
          <p:cNvSpPr txBox="1"/>
          <p:nvPr/>
        </p:nvSpPr>
        <p:spPr>
          <a:xfrm>
            <a:off x="5354198" y="6123973"/>
            <a:ext cx="3327096" cy="430887"/>
          </a:xfrm>
          <a:prstGeom prst="rect">
            <a:avLst/>
          </a:prstGeom>
          <a:noFill/>
        </p:spPr>
        <p:txBody>
          <a:bodyPr wrap="square" rtlCol="0">
            <a:spAutoFit/>
          </a:bodyPr>
          <a:lstStyle/>
          <a:p>
            <a:pPr algn="just"/>
            <a:r>
              <a:rPr lang="es-CO" sz="1100" b="1" dirty="0" smtClean="0">
                <a:solidFill>
                  <a:schemeClr val="tx2">
                    <a:lumMod val="75000"/>
                  </a:schemeClr>
                </a:solidFill>
                <a:latin typeface="Helvetica LT Std" panose="020B0504020202020204"/>
                <a:cs typeface="Helvetica" panose="020B0604020202020204" pitchFamily="34" charset="0"/>
              </a:rPr>
              <a:t>Fuente: </a:t>
            </a:r>
            <a:r>
              <a:rPr lang="es-CO" sz="1100" dirty="0" smtClean="0">
                <a:solidFill>
                  <a:schemeClr val="tx2">
                    <a:lumMod val="75000"/>
                  </a:schemeClr>
                </a:solidFill>
                <a:latin typeface="Helvetica LT Std" panose="020B0504020202020204"/>
                <a:cs typeface="Helvetica" panose="020B0604020202020204" pitchFamily="34" charset="0"/>
              </a:rPr>
              <a:t>Res</a:t>
            </a:r>
            <a:r>
              <a:rPr lang="es-CO" sz="1100" dirty="0">
                <a:solidFill>
                  <a:schemeClr val="tx2">
                    <a:lumMod val="75000"/>
                  </a:schemeClr>
                </a:solidFill>
                <a:latin typeface="Helvetica LT Std" panose="020B0504020202020204"/>
                <a:cs typeface="Helvetica" panose="020B0604020202020204" pitchFamily="34" charset="0"/>
              </a:rPr>
              <a:t>. Nº </a:t>
            </a:r>
            <a:r>
              <a:rPr lang="es-CO" sz="1100" dirty="0" smtClean="0">
                <a:solidFill>
                  <a:schemeClr val="tx2">
                    <a:lumMod val="75000"/>
                  </a:schemeClr>
                </a:solidFill>
                <a:latin typeface="Helvetica LT Std" panose="020B0504020202020204"/>
                <a:cs typeface="Helvetica" panose="020B0604020202020204" pitchFamily="34" charset="0"/>
              </a:rPr>
              <a:t>445-2000 (28 </a:t>
            </a:r>
            <a:r>
              <a:rPr lang="es-CO" sz="1100" dirty="0">
                <a:solidFill>
                  <a:schemeClr val="tx2">
                    <a:lumMod val="75000"/>
                  </a:schemeClr>
                </a:solidFill>
                <a:latin typeface="Helvetica LT Std" panose="020B0504020202020204"/>
                <a:cs typeface="Helvetica" panose="020B0604020202020204" pitchFamily="34" charset="0"/>
              </a:rPr>
              <a:t>de junio del </a:t>
            </a:r>
            <a:r>
              <a:rPr lang="es-CO" sz="1100" dirty="0" smtClean="0">
                <a:solidFill>
                  <a:schemeClr val="tx2">
                    <a:lumMod val="75000"/>
                  </a:schemeClr>
                </a:solidFill>
                <a:latin typeface="Helvetica LT Std" panose="020B0504020202020204"/>
                <a:cs typeface="Helvetica" panose="020B0604020202020204" pitchFamily="34" charset="0"/>
              </a:rPr>
              <a:t>2000) </a:t>
            </a:r>
            <a:r>
              <a:rPr lang="es-PE" altLang="es-CO" sz="1100" dirty="0" smtClean="0">
                <a:solidFill>
                  <a:schemeClr val="tx2">
                    <a:lumMod val="75000"/>
                  </a:schemeClr>
                </a:solidFill>
                <a:latin typeface="Helvetica LT Std" panose="020B0504020202020204"/>
                <a:cs typeface="Helvetica" panose="020B0604020202020204" pitchFamily="34" charset="0"/>
                <a:hlinkClick r:id="rId4"/>
              </a:rPr>
              <a:t>https://intranet2.sbs.gob.pe</a:t>
            </a:r>
            <a:endParaRPr lang="es-CO" sz="1100" dirty="0">
              <a:solidFill>
                <a:schemeClr val="tx2">
                  <a:lumMod val="75000"/>
                </a:schemeClr>
              </a:solidFill>
              <a:latin typeface="Helvetica LT Std" panose="020B0504020202020204"/>
              <a:cs typeface="Helvetica" panose="020B0604020202020204" pitchFamily="34" charset="0"/>
            </a:endParaRPr>
          </a:p>
        </p:txBody>
      </p:sp>
    </p:spTree>
    <p:extLst>
      <p:ext uri="{BB962C8B-B14F-4D97-AF65-F5344CB8AC3E}">
        <p14:creationId xmlns:p14="http://schemas.microsoft.com/office/powerpoint/2010/main" val="31131427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5 CuadroTexto"/>
          <p:cNvSpPr txBox="1"/>
          <p:nvPr/>
        </p:nvSpPr>
        <p:spPr>
          <a:xfrm>
            <a:off x="567876" y="1212587"/>
            <a:ext cx="8113416" cy="340519"/>
          </a:xfrm>
          <a:prstGeom prst="roundRect">
            <a:avLst/>
          </a:prstGeom>
          <a:solidFill>
            <a:srgbClr val="E6EDF6"/>
          </a:solidFill>
          <a:ln w="19050">
            <a:solidFill>
              <a:schemeClr val="accent1">
                <a:lumMod val="50000"/>
              </a:schemeClr>
            </a:solidFill>
          </a:ln>
        </p:spPr>
        <p:txBody>
          <a:bodyPr wrap="square" rtlCol="0">
            <a:spAutoFit/>
          </a:bodyPr>
          <a:lstStyle/>
          <a:p>
            <a:pPr algn="ctr">
              <a:spcBef>
                <a:spcPct val="0"/>
              </a:spcBef>
            </a:pPr>
            <a:r>
              <a:rPr lang="es-CO" altLang="es-CO" sz="1400" b="1" dirty="0" smtClean="0">
                <a:solidFill>
                  <a:schemeClr val="tx2">
                    <a:lumMod val="75000"/>
                  </a:schemeClr>
                </a:solidFill>
                <a:latin typeface="Helvetica LT Std" panose="020B0504020202020204"/>
                <a:cs typeface="Helvetica" panose="020B0604020202020204" pitchFamily="34" charset="0"/>
              </a:rPr>
              <a:t>Vinculado </a:t>
            </a:r>
            <a:endParaRPr lang="es-CO" altLang="es-CO" sz="1400" dirty="0" smtClean="0">
              <a:solidFill>
                <a:schemeClr val="tx2">
                  <a:lumMod val="75000"/>
                </a:schemeClr>
              </a:solidFill>
              <a:latin typeface="Helvetica LT Std" panose="020B0504020202020204"/>
              <a:cs typeface="Helvetica" panose="020B0604020202020204" pitchFamily="34" charset="0"/>
            </a:endParaRPr>
          </a:p>
        </p:txBody>
      </p:sp>
      <p:sp>
        <p:nvSpPr>
          <p:cNvPr id="12" name="5 CuadroTexto"/>
          <p:cNvSpPr txBox="1"/>
          <p:nvPr/>
        </p:nvSpPr>
        <p:spPr>
          <a:xfrm>
            <a:off x="598356" y="1817945"/>
            <a:ext cx="8113416" cy="3293209"/>
          </a:xfrm>
          <a:prstGeom prst="rect">
            <a:avLst/>
          </a:prstGeom>
          <a:noFill/>
          <a:ln w="12700">
            <a:noFill/>
          </a:ln>
        </p:spPr>
        <p:txBody>
          <a:bodyPr wrap="square" rtlCol="0">
            <a:spAutoFit/>
          </a:bodyPr>
          <a:lstStyle/>
          <a:p>
            <a:pPr algn="just">
              <a:spcBef>
                <a:spcPct val="0"/>
              </a:spcBef>
            </a:pPr>
            <a:r>
              <a:rPr lang="es-CO" altLang="es-CO" sz="1300" b="1" dirty="0" smtClean="0">
                <a:solidFill>
                  <a:schemeClr val="tx2">
                    <a:lumMod val="75000"/>
                  </a:schemeClr>
                </a:solidFill>
                <a:latin typeface="Helvetica LT Std" panose="020B0504020202020204"/>
                <a:cs typeface="Helvetica" panose="020B0604020202020204" pitchFamily="34" charset="0"/>
              </a:rPr>
              <a:t>Vinculación </a:t>
            </a:r>
            <a:r>
              <a:rPr lang="es-CO" altLang="es-CO" sz="1300" b="1" dirty="0">
                <a:solidFill>
                  <a:schemeClr val="tx2">
                    <a:lumMod val="75000"/>
                  </a:schemeClr>
                </a:solidFill>
                <a:latin typeface="Helvetica LT Std" panose="020B0504020202020204"/>
                <a:cs typeface="Helvetica" panose="020B0604020202020204" pitchFamily="34" charset="0"/>
              </a:rPr>
              <a:t>por Riesgo </a:t>
            </a:r>
            <a:r>
              <a:rPr lang="es-CO" altLang="es-CO" sz="1300" b="1" dirty="0" smtClean="0">
                <a:solidFill>
                  <a:schemeClr val="tx2">
                    <a:lumMod val="75000"/>
                  </a:schemeClr>
                </a:solidFill>
                <a:latin typeface="Helvetica LT Std" panose="020B0504020202020204"/>
                <a:cs typeface="Helvetica" panose="020B0604020202020204" pitchFamily="34" charset="0"/>
              </a:rPr>
              <a:t>Único</a:t>
            </a:r>
          </a:p>
          <a:p>
            <a:pPr algn="just">
              <a:spcBef>
                <a:spcPct val="0"/>
              </a:spcBef>
            </a:pPr>
            <a:endParaRPr lang="es-CO" altLang="es-CO" sz="1300" b="1" dirty="0">
              <a:solidFill>
                <a:schemeClr val="tx2">
                  <a:lumMod val="75000"/>
                </a:schemeClr>
              </a:solidFill>
              <a:latin typeface="Helvetica LT Std" panose="020B0504020202020204"/>
              <a:cs typeface="Helvetica" panose="020B0604020202020204" pitchFamily="34" charset="0"/>
            </a:endParaRPr>
          </a:p>
          <a:p>
            <a:pPr algn="just">
              <a:spcBef>
                <a:spcPct val="0"/>
              </a:spcBef>
            </a:pPr>
            <a:r>
              <a:rPr lang="es-CO" altLang="es-CO" sz="1300" dirty="0" smtClean="0">
                <a:solidFill>
                  <a:schemeClr val="tx2">
                    <a:lumMod val="75000"/>
                  </a:schemeClr>
                </a:solidFill>
                <a:latin typeface="Helvetica LT Std" panose="020B0504020202020204"/>
                <a:cs typeface="Helvetica" panose="020B0604020202020204" pitchFamily="34" charset="0"/>
              </a:rPr>
              <a:t>Relación </a:t>
            </a:r>
            <a:r>
              <a:rPr lang="es-CO" altLang="es-CO" sz="1300" dirty="0">
                <a:solidFill>
                  <a:schemeClr val="tx2">
                    <a:lumMod val="75000"/>
                  </a:schemeClr>
                </a:solidFill>
                <a:latin typeface="Helvetica LT Std" panose="020B0504020202020204"/>
                <a:cs typeface="Helvetica" panose="020B0604020202020204" pitchFamily="34" charset="0"/>
              </a:rPr>
              <a:t>entre dos o más personas (naturales o jurídicas), donde la situación financiera o económica de una repercute en la otra u otras personas, de tal manera, que cuando una de éstas tuviese problemas financieros o económicos, la otra u otras personas se podrían encontrar con dificultades para atender sus </a:t>
            </a:r>
            <a:r>
              <a:rPr lang="es-CO" altLang="es-CO" sz="1300" dirty="0" smtClean="0">
                <a:solidFill>
                  <a:schemeClr val="tx2">
                    <a:lumMod val="75000"/>
                  </a:schemeClr>
                </a:solidFill>
                <a:latin typeface="Helvetica LT Std" panose="020B0504020202020204"/>
                <a:cs typeface="Helvetica" panose="020B0604020202020204" pitchFamily="34" charset="0"/>
              </a:rPr>
              <a:t>obligaciones.</a:t>
            </a:r>
            <a:endParaRPr lang="es-CO" altLang="es-CO" sz="1300" dirty="0">
              <a:solidFill>
                <a:schemeClr val="tx2">
                  <a:lumMod val="75000"/>
                </a:schemeClr>
              </a:solidFill>
              <a:latin typeface="Helvetica LT Std" panose="020B0504020202020204"/>
              <a:cs typeface="Helvetica" panose="020B0604020202020204" pitchFamily="34" charset="0"/>
            </a:endParaRPr>
          </a:p>
          <a:p>
            <a:pPr marL="285750" indent="-285750" algn="just">
              <a:spcBef>
                <a:spcPct val="0"/>
              </a:spcBef>
              <a:buFont typeface="Wingdings" panose="05000000000000000000" pitchFamily="2" charset="2"/>
              <a:buChar char="v"/>
            </a:pPr>
            <a:endParaRPr lang="es-CO" altLang="es-CO" sz="1300" dirty="0">
              <a:solidFill>
                <a:schemeClr val="tx2">
                  <a:lumMod val="75000"/>
                </a:schemeClr>
              </a:solidFill>
              <a:latin typeface="Helvetica LT Std" panose="020B0504020202020204"/>
              <a:cs typeface="Helvetica" panose="020B0604020202020204" pitchFamily="34" charset="0"/>
            </a:endParaRPr>
          </a:p>
          <a:p>
            <a:pPr marL="285750" indent="-285750" algn="just">
              <a:buFont typeface="Wingdings" panose="05000000000000000000" pitchFamily="2" charset="2"/>
              <a:buChar char="v"/>
            </a:pPr>
            <a:r>
              <a:rPr lang="es-CO" sz="1300" u="sng" dirty="0">
                <a:solidFill>
                  <a:schemeClr val="tx2">
                    <a:lumMod val="75000"/>
                  </a:schemeClr>
                </a:solidFill>
                <a:latin typeface="Helvetica LT Std" panose="020B0504020202020204"/>
                <a:cs typeface="Helvetica" panose="020B0604020202020204" pitchFamily="34" charset="0"/>
              </a:rPr>
              <a:t>Existe vinculación por riesgo único entre</a:t>
            </a:r>
            <a:r>
              <a:rPr lang="es-CO" sz="1300" u="sng" dirty="0" smtClean="0">
                <a:solidFill>
                  <a:schemeClr val="tx2">
                    <a:lumMod val="75000"/>
                  </a:schemeClr>
                </a:solidFill>
                <a:latin typeface="Helvetica LT Std" panose="020B0504020202020204"/>
                <a:cs typeface="Helvetica" panose="020B0604020202020204" pitchFamily="34" charset="0"/>
              </a:rPr>
              <a:t>:</a:t>
            </a:r>
          </a:p>
          <a:p>
            <a:pPr marL="285750" indent="-285750" algn="just">
              <a:buFont typeface="Arial" panose="020B0604020202020204" pitchFamily="34" charset="0"/>
              <a:buChar char="•"/>
            </a:pPr>
            <a:endParaRPr lang="es-CO" sz="1300" b="1" dirty="0">
              <a:solidFill>
                <a:schemeClr val="tx2">
                  <a:lumMod val="75000"/>
                </a:schemeClr>
              </a:solidFill>
              <a:latin typeface="Helvetica LT Std" panose="020B0504020202020204"/>
              <a:cs typeface="Helvetica" panose="020B0604020202020204" pitchFamily="34" charset="0"/>
            </a:endParaRPr>
          </a:p>
          <a:p>
            <a:pPr marL="742950" lvl="1" indent="-285750" algn="just">
              <a:buFont typeface="Wingdings" panose="05000000000000000000" pitchFamily="2" charset="2"/>
              <a:buChar char="ü"/>
            </a:pPr>
            <a:r>
              <a:rPr lang="es-CO" sz="1300" dirty="0">
                <a:solidFill>
                  <a:schemeClr val="tx2">
                    <a:lumMod val="75000"/>
                  </a:schemeClr>
                </a:solidFill>
                <a:latin typeface="Helvetica LT Std" panose="020B0504020202020204"/>
                <a:cs typeface="Helvetica" panose="020B0604020202020204" pitchFamily="34" charset="0"/>
              </a:rPr>
              <a:t>las PJ que pertenecen a un grupo económico</a:t>
            </a:r>
          </a:p>
          <a:p>
            <a:pPr marL="742950" lvl="1" indent="-285750" algn="just">
              <a:buFont typeface="Wingdings" panose="05000000000000000000" pitchFamily="2" charset="2"/>
              <a:buChar char="ü"/>
            </a:pPr>
            <a:r>
              <a:rPr lang="es-CO" sz="1300" dirty="0">
                <a:solidFill>
                  <a:schemeClr val="tx2">
                    <a:lumMod val="75000"/>
                  </a:schemeClr>
                </a:solidFill>
                <a:latin typeface="Helvetica LT Std" panose="020B0504020202020204"/>
                <a:cs typeface="Helvetica" panose="020B0604020202020204" pitchFamily="34" charset="0"/>
              </a:rPr>
              <a:t>entre éstas y las PN que ejercen el control de dicho grupo </a:t>
            </a:r>
            <a:r>
              <a:rPr lang="es-CO" sz="1300" dirty="0" smtClean="0">
                <a:solidFill>
                  <a:schemeClr val="tx2">
                    <a:lumMod val="75000"/>
                  </a:schemeClr>
                </a:solidFill>
                <a:latin typeface="Helvetica LT Std" panose="020B0504020202020204"/>
                <a:cs typeface="Helvetica" panose="020B0604020202020204" pitchFamily="34" charset="0"/>
              </a:rPr>
              <a:t>económico</a:t>
            </a:r>
            <a:endParaRPr lang="es-CO" sz="1300" dirty="0">
              <a:solidFill>
                <a:schemeClr val="tx2">
                  <a:lumMod val="75000"/>
                </a:schemeClr>
              </a:solidFill>
              <a:latin typeface="Helvetica LT Std" panose="020B0504020202020204"/>
              <a:cs typeface="Helvetica" panose="020B0604020202020204" pitchFamily="34" charset="0"/>
            </a:endParaRPr>
          </a:p>
          <a:p>
            <a:pPr marL="0" lvl="1" algn="just"/>
            <a:endParaRPr lang="es-CO" sz="1300" dirty="0">
              <a:solidFill>
                <a:schemeClr val="tx2">
                  <a:lumMod val="75000"/>
                </a:schemeClr>
              </a:solidFill>
              <a:latin typeface="Helvetica LT Std" panose="020B0504020202020204"/>
              <a:cs typeface="Helvetica" panose="020B0604020202020204" pitchFamily="34" charset="0"/>
            </a:endParaRPr>
          </a:p>
          <a:p>
            <a:pPr marL="285750" indent="-285750" algn="just">
              <a:buFont typeface="Wingdings" panose="05000000000000000000" pitchFamily="2" charset="2"/>
              <a:buChar char="v"/>
            </a:pPr>
            <a:r>
              <a:rPr lang="es-CO" sz="1300" u="sng" dirty="0">
                <a:solidFill>
                  <a:schemeClr val="tx2">
                    <a:lumMod val="75000"/>
                  </a:schemeClr>
                </a:solidFill>
                <a:latin typeface="Helvetica LT Std" panose="020B0504020202020204"/>
                <a:cs typeface="Helvetica" panose="020B0604020202020204" pitchFamily="34" charset="0"/>
              </a:rPr>
              <a:t>Se presume vinculación por riesgo único entre:</a:t>
            </a:r>
          </a:p>
          <a:p>
            <a:pPr marL="285750" indent="-285750" algn="just">
              <a:buFont typeface="Arial" panose="020B0604020202020204" pitchFamily="34" charset="0"/>
              <a:buChar char="•"/>
            </a:pPr>
            <a:endParaRPr lang="es-CO" sz="1300" b="1" dirty="0">
              <a:solidFill>
                <a:schemeClr val="tx2">
                  <a:lumMod val="75000"/>
                </a:schemeClr>
              </a:solidFill>
              <a:latin typeface="Helvetica LT Std" panose="020B0504020202020204"/>
              <a:cs typeface="Helvetica" panose="020B0604020202020204" pitchFamily="34" charset="0"/>
            </a:endParaRPr>
          </a:p>
          <a:p>
            <a:pPr marL="742950" lvl="1" indent="-285750" algn="just">
              <a:buFont typeface="Wingdings" panose="05000000000000000000" pitchFamily="2" charset="2"/>
              <a:buChar char="ü"/>
            </a:pPr>
            <a:r>
              <a:rPr lang="es-CO" sz="1300" dirty="0">
                <a:solidFill>
                  <a:schemeClr val="tx2">
                    <a:lumMod val="75000"/>
                  </a:schemeClr>
                </a:solidFill>
                <a:latin typeface="Helvetica LT Std" panose="020B0504020202020204"/>
                <a:cs typeface="Helvetica" panose="020B0604020202020204" pitchFamily="34" charset="0"/>
              </a:rPr>
              <a:t>cónyuges</a:t>
            </a:r>
          </a:p>
          <a:p>
            <a:pPr marL="742950" lvl="1" indent="-285750" algn="just">
              <a:buFont typeface="Wingdings" panose="05000000000000000000" pitchFamily="2" charset="2"/>
              <a:buChar char="ü"/>
            </a:pPr>
            <a:r>
              <a:rPr lang="es-CO" sz="1300" dirty="0">
                <a:solidFill>
                  <a:schemeClr val="tx2">
                    <a:lumMod val="75000"/>
                  </a:schemeClr>
                </a:solidFill>
                <a:latin typeface="Helvetica LT Std" panose="020B0504020202020204"/>
                <a:cs typeface="Helvetica" panose="020B0604020202020204" pitchFamily="34" charset="0"/>
              </a:rPr>
              <a:t>PN y/o PJ que tienen relación de propiedad y/o de </a:t>
            </a:r>
            <a:r>
              <a:rPr lang="es-CO" sz="1300" dirty="0" smtClean="0">
                <a:solidFill>
                  <a:schemeClr val="tx2">
                    <a:lumMod val="75000"/>
                  </a:schemeClr>
                </a:solidFill>
                <a:latin typeface="Helvetica LT Std" panose="020B0504020202020204"/>
                <a:cs typeface="Helvetica" panose="020B0604020202020204" pitchFamily="34" charset="0"/>
              </a:rPr>
              <a:t>gestión</a:t>
            </a:r>
            <a:endParaRPr lang="es-CO" altLang="es-CO" sz="1300" dirty="0" smtClean="0">
              <a:solidFill>
                <a:schemeClr val="tx2">
                  <a:lumMod val="75000"/>
                </a:schemeClr>
              </a:solidFill>
              <a:latin typeface="Helvetica LT Std" panose="020B0504020202020204"/>
              <a:cs typeface="Helvetica" panose="020B0604020202020204" pitchFamily="34" charset="0"/>
            </a:endParaRPr>
          </a:p>
        </p:txBody>
      </p:sp>
      <p:sp>
        <p:nvSpPr>
          <p:cNvPr id="7" name="8 CuadroTexto"/>
          <p:cNvSpPr txBox="1"/>
          <p:nvPr/>
        </p:nvSpPr>
        <p:spPr>
          <a:xfrm>
            <a:off x="567877" y="407104"/>
            <a:ext cx="8113416" cy="400110"/>
          </a:xfrm>
          <a:prstGeom prst="rect">
            <a:avLst/>
          </a:prstGeom>
          <a:noFill/>
        </p:spPr>
        <p:txBody>
          <a:bodyPr wrap="square" rtlCol="0">
            <a:spAutoFit/>
          </a:bodyPr>
          <a:lstStyle/>
          <a:p>
            <a:pPr algn="ctr" fontAlgn="base">
              <a:spcBef>
                <a:spcPct val="0"/>
              </a:spcBef>
              <a:spcAft>
                <a:spcPct val="0"/>
              </a:spcAft>
            </a:pPr>
            <a:r>
              <a:rPr lang="es-CO" sz="2000" b="1" dirty="0" smtClean="0">
                <a:solidFill>
                  <a:srgbClr val="002060"/>
                </a:solidFill>
                <a:latin typeface="Helvetica LT Std" panose="020B0504020202020204"/>
              </a:rPr>
              <a:t>Perú</a:t>
            </a:r>
            <a:endParaRPr lang="es-CO" sz="2000" b="1" dirty="0">
              <a:solidFill>
                <a:srgbClr val="002060"/>
              </a:solidFill>
              <a:latin typeface="Helvetica LT Std" panose="020B0504020202020204"/>
            </a:endParaRPr>
          </a:p>
        </p:txBody>
      </p:sp>
      <p:pic>
        <p:nvPicPr>
          <p:cNvPr id="10" name="Imagen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78585" y="280097"/>
            <a:ext cx="1059634" cy="705138"/>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1" name="CuadroTexto 10"/>
          <p:cNvSpPr txBox="1"/>
          <p:nvPr/>
        </p:nvSpPr>
        <p:spPr>
          <a:xfrm>
            <a:off x="5354198" y="6123973"/>
            <a:ext cx="3327096" cy="430887"/>
          </a:xfrm>
          <a:prstGeom prst="rect">
            <a:avLst/>
          </a:prstGeom>
          <a:noFill/>
        </p:spPr>
        <p:txBody>
          <a:bodyPr wrap="square" rtlCol="0">
            <a:spAutoFit/>
          </a:bodyPr>
          <a:lstStyle/>
          <a:p>
            <a:pPr algn="just"/>
            <a:r>
              <a:rPr lang="es-CO" sz="1100" b="1" dirty="0" smtClean="0">
                <a:solidFill>
                  <a:schemeClr val="tx2">
                    <a:lumMod val="75000"/>
                  </a:schemeClr>
                </a:solidFill>
                <a:latin typeface="Helvetica LT Std" panose="020B0504020202020204"/>
                <a:cs typeface="Helvetica" panose="020B0604020202020204" pitchFamily="34" charset="0"/>
              </a:rPr>
              <a:t>Fuente: </a:t>
            </a:r>
            <a:r>
              <a:rPr lang="es-CO" sz="1100" dirty="0" smtClean="0">
                <a:solidFill>
                  <a:schemeClr val="tx2">
                    <a:lumMod val="75000"/>
                  </a:schemeClr>
                </a:solidFill>
                <a:latin typeface="Helvetica LT Std" panose="020B0504020202020204"/>
                <a:cs typeface="Helvetica" panose="020B0604020202020204" pitchFamily="34" charset="0"/>
              </a:rPr>
              <a:t>Res</a:t>
            </a:r>
            <a:r>
              <a:rPr lang="es-CO" sz="1100" dirty="0">
                <a:solidFill>
                  <a:schemeClr val="tx2">
                    <a:lumMod val="75000"/>
                  </a:schemeClr>
                </a:solidFill>
                <a:latin typeface="Helvetica LT Std" panose="020B0504020202020204"/>
                <a:cs typeface="Helvetica" panose="020B0604020202020204" pitchFamily="34" charset="0"/>
              </a:rPr>
              <a:t>. Nº </a:t>
            </a:r>
            <a:r>
              <a:rPr lang="es-CO" sz="1100" dirty="0" smtClean="0">
                <a:solidFill>
                  <a:schemeClr val="tx2">
                    <a:lumMod val="75000"/>
                  </a:schemeClr>
                </a:solidFill>
                <a:latin typeface="Helvetica LT Std" panose="020B0504020202020204"/>
                <a:cs typeface="Helvetica" panose="020B0604020202020204" pitchFamily="34" charset="0"/>
              </a:rPr>
              <a:t>445-2000 (28 </a:t>
            </a:r>
            <a:r>
              <a:rPr lang="es-CO" sz="1100" dirty="0">
                <a:solidFill>
                  <a:schemeClr val="tx2">
                    <a:lumMod val="75000"/>
                  </a:schemeClr>
                </a:solidFill>
                <a:latin typeface="Helvetica LT Std" panose="020B0504020202020204"/>
                <a:cs typeface="Helvetica" panose="020B0604020202020204" pitchFamily="34" charset="0"/>
              </a:rPr>
              <a:t>de junio del </a:t>
            </a:r>
            <a:r>
              <a:rPr lang="es-CO" sz="1100" dirty="0" smtClean="0">
                <a:solidFill>
                  <a:schemeClr val="tx2">
                    <a:lumMod val="75000"/>
                  </a:schemeClr>
                </a:solidFill>
                <a:latin typeface="Helvetica LT Std" panose="020B0504020202020204"/>
                <a:cs typeface="Helvetica" panose="020B0604020202020204" pitchFamily="34" charset="0"/>
              </a:rPr>
              <a:t>2000) </a:t>
            </a:r>
            <a:r>
              <a:rPr lang="es-PE" altLang="es-CO" sz="1100" dirty="0" smtClean="0">
                <a:solidFill>
                  <a:schemeClr val="tx2">
                    <a:lumMod val="75000"/>
                  </a:schemeClr>
                </a:solidFill>
                <a:latin typeface="Helvetica LT Std" panose="020B0504020202020204"/>
                <a:cs typeface="Helvetica" panose="020B0604020202020204" pitchFamily="34" charset="0"/>
                <a:hlinkClick r:id="rId4"/>
              </a:rPr>
              <a:t>https://intranet2.sbs.gob.pe</a:t>
            </a:r>
            <a:endParaRPr lang="es-CO" sz="1100" dirty="0">
              <a:solidFill>
                <a:schemeClr val="tx2">
                  <a:lumMod val="75000"/>
                </a:schemeClr>
              </a:solidFill>
              <a:latin typeface="Helvetica LT Std" panose="020B0504020202020204"/>
              <a:cs typeface="Helvetica" panose="020B0604020202020204" pitchFamily="34" charset="0"/>
            </a:endParaRPr>
          </a:p>
        </p:txBody>
      </p:sp>
    </p:spTree>
    <p:extLst>
      <p:ext uri="{BB962C8B-B14F-4D97-AF65-F5344CB8AC3E}">
        <p14:creationId xmlns:p14="http://schemas.microsoft.com/office/powerpoint/2010/main" val="19480282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5 CuadroTexto"/>
          <p:cNvSpPr txBox="1"/>
          <p:nvPr/>
        </p:nvSpPr>
        <p:spPr>
          <a:xfrm>
            <a:off x="567876" y="1212587"/>
            <a:ext cx="8113416" cy="340519"/>
          </a:xfrm>
          <a:prstGeom prst="roundRect">
            <a:avLst/>
          </a:prstGeom>
          <a:solidFill>
            <a:srgbClr val="E6EDF6"/>
          </a:solidFill>
          <a:ln w="19050">
            <a:solidFill>
              <a:schemeClr val="accent1">
                <a:lumMod val="50000"/>
              </a:schemeClr>
            </a:solidFill>
          </a:ln>
        </p:spPr>
        <p:txBody>
          <a:bodyPr wrap="square" rtlCol="0">
            <a:spAutoFit/>
          </a:bodyPr>
          <a:lstStyle/>
          <a:p>
            <a:pPr algn="ctr">
              <a:spcBef>
                <a:spcPct val="0"/>
              </a:spcBef>
            </a:pPr>
            <a:r>
              <a:rPr lang="es-CO" altLang="es-CO" sz="1400" b="1" dirty="0" smtClean="0">
                <a:solidFill>
                  <a:schemeClr val="tx2">
                    <a:lumMod val="75000"/>
                  </a:schemeClr>
                </a:solidFill>
                <a:latin typeface="Helvetica LT Std" panose="020B0504020202020204"/>
                <a:cs typeface="Helvetica" panose="020B0604020202020204" pitchFamily="34" charset="0"/>
              </a:rPr>
              <a:t>Vinculado </a:t>
            </a:r>
            <a:endParaRPr lang="es-CO" altLang="es-CO" sz="1400" dirty="0" smtClean="0">
              <a:solidFill>
                <a:schemeClr val="tx2">
                  <a:lumMod val="75000"/>
                </a:schemeClr>
              </a:solidFill>
              <a:latin typeface="Helvetica LT Std" panose="020B0504020202020204"/>
              <a:cs typeface="Helvetica" panose="020B0604020202020204" pitchFamily="34" charset="0"/>
            </a:endParaRPr>
          </a:p>
        </p:txBody>
      </p:sp>
      <p:sp>
        <p:nvSpPr>
          <p:cNvPr id="12" name="5 CuadroTexto"/>
          <p:cNvSpPr txBox="1"/>
          <p:nvPr/>
        </p:nvSpPr>
        <p:spPr>
          <a:xfrm>
            <a:off x="598356" y="1817945"/>
            <a:ext cx="8082936" cy="3893374"/>
          </a:xfrm>
          <a:prstGeom prst="rect">
            <a:avLst/>
          </a:prstGeom>
          <a:noFill/>
          <a:ln w="12700">
            <a:noFill/>
          </a:ln>
        </p:spPr>
        <p:txBody>
          <a:bodyPr wrap="square" rtlCol="0">
            <a:spAutoFit/>
          </a:bodyPr>
          <a:lstStyle/>
          <a:p>
            <a:pPr algn="just"/>
            <a:r>
              <a:rPr lang="es-CO" sz="1300" b="1" dirty="0" smtClean="0">
                <a:solidFill>
                  <a:schemeClr val="tx2">
                    <a:lumMod val="75000"/>
                  </a:schemeClr>
                </a:solidFill>
                <a:latin typeface="Helvetica LT Std" panose="020B0504020202020204"/>
                <a:cs typeface="Helvetica" panose="020B0604020202020204" pitchFamily="34" charset="0"/>
              </a:rPr>
              <a:t>Relación </a:t>
            </a:r>
            <a:r>
              <a:rPr lang="es-CO" sz="1300" b="1" dirty="0">
                <a:solidFill>
                  <a:schemeClr val="tx2">
                    <a:lumMod val="75000"/>
                  </a:schemeClr>
                </a:solidFill>
                <a:latin typeface="Helvetica LT Std" panose="020B0504020202020204"/>
                <a:cs typeface="Helvetica" panose="020B0604020202020204" pitchFamily="34" charset="0"/>
              </a:rPr>
              <a:t>de propiedad y </a:t>
            </a:r>
            <a:r>
              <a:rPr lang="es-CO" sz="1300" b="1" dirty="0" smtClean="0">
                <a:solidFill>
                  <a:schemeClr val="tx2">
                    <a:lumMod val="75000"/>
                  </a:schemeClr>
                </a:solidFill>
                <a:latin typeface="Helvetica LT Std" panose="020B0504020202020204"/>
                <a:cs typeface="Helvetica" panose="020B0604020202020204" pitchFamily="34" charset="0"/>
              </a:rPr>
              <a:t>control:</a:t>
            </a:r>
          </a:p>
          <a:p>
            <a:pPr algn="just"/>
            <a:endParaRPr lang="es-CO" sz="1300" b="1" u="sng" dirty="0">
              <a:solidFill>
                <a:schemeClr val="tx2">
                  <a:lumMod val="75000"/>
                </a:schemeClr>
              </a:solidFill>
              <a:latin typeface="Helvetica LT Std" panose="020B0504020202020204"/>
              <a:cs typeface="Helvetica" panose="020B0604020202020204" pitchFamily="34" charset="0"/>
            </a:endParaRPr>
          </a:p>
          <a:p>
            <a:pPr marL="285750" indent="-285750" algn="just">
              <a:buFont typeface="Wingdings" panose="05000000000000000000" pitchFamily="2" charset="2"/>
              <a:buChar char="v"/>
            </a:pPr>
            <a:r>
              <a:rPr lang="es-CO" sz="1300" u="sng" dirty="0" smtClean="0">
                <a:solidFill>
                  <a:schemeClr val="tx2">
                    <a:lumMod val="75000"/>
                  </a:schemeClr>
                </a:solidFill>
                <a:latin typeface="Helvetica LT Std" panose="020B0504020202020204"/>
                <a:cs typeface="Helvetica" panose="020B0604020202020204" pitchFamily="34" charset="0"/>
              </a:rPr>
              <a:t>Relación </a:t>
            </a:r>
            <a:r>
              <a:rPr lang="es-CO" sz="1300" u="sng" dirty="0">
                <a:solidFill>
                  <a:schemeClr val="tx2">
                    <a:lumMod val="75000"/>
                  </a:schemeClr>
                </a:solidFill>
                <a:latin typeface="Helvetica LT Std" panose="020B0504020202020204"/>
                <a:cs typeface="Helvetica" panose="020B0604020202020204" pitchFamily="34" charset="0"/>
              </a:rPr>
              <a:t>de Propiedad: </a:t>
            </a:r>
            <a:r>
              <a:rPr lang="es-CO" sz="1300" dirty="0">
                <a:solidFill>
                  <a:schemeClr val="tx2">
                    <a:lumMod val="75000"/>
                  </a:schemeClr>
                </a:solidFill>
                <a:latin typeface="Helvetica LT Std" panose="020B0504020202020204"/>
                <a:cs typeface="Helvetica" panose="020B0604020202020204" pitchFamily="34" charset="0"/>
              </a:rPr>
              <a:t>directa e indirectamente el 4% o más de las acciones o participaciones con derecho a </a:t>
            </a:r>
            <a:r>
              <a:rPr lang="es-CO" sz="1300" dirty="0" smtClean="0">
                <a:solidFill>
                  <a:schemeClr val="tx2">
                    <a:lumMod val="75000"/>
                  </a:schemeClr>
                </a:solidFill>
                <a:latin typeface="Helvetica LT Std" panose="020B0504020202020204"/>
                <a:cs typeface="Helvetica" panose="020B0604020202020204" pitchFamily="34" charset="0"/>
              </a:rPr>
              <a:t>voto.</a:t>
            </a:r>
          </a:p>
          <a:p>
            <a:pPr marL="285750" indent="-285750" algn="just">
              <a:buFont typeface="Wingdings" panose="05000000000000000000" pitchFamily="2" charset="2"/>
              <a:buChar char="v"/>
            </a:pPr>
            <a:endParaRPr lang="es-CO" sz="1300" u="sng" dirty="0">
              <a:solidFill>
                <a:schemeClr val="tx2">
                  <a:lumMod val="75000"/>
                </a:schemeClr>
              </a:solidFill>
              <a:latin typeface="Helvetica LT Std" panose="020B0504020202020204"/>
              <a:cs typeface="Helvetica" panose="020B0604020202020204" pitchFamily="34" charset="0"/>
            </a:endParaRPr>
          </a:p>
          <a:p>
            <a:pPr marL="285750" indent="-285750" algn="just">
              <a:buFont typeface="Wingdings" panose="05000000000000000000" pitchFamily="2" charset="2"/>
              <a:buChar char="v"/>
            </a:pPr>
            <a:r>
              <a:rPr lang="es-CO" sz="1300" u="sng" dirty="0" smtClean="0">
                <a:solidFill>
                  <a:schemeClr val="tx2">
                    <a:lumMod val="75000"/>
                  </a:schemeClr>
                </a:solidFill>
                <a:latin typeface="Helvetica LT Std" panose="020B0504020202020204"/>
                <a:cs typeface="Helvetica" panose="020B0604020202020204" pitchFamily="34" charset="0"/>
              </a:rPr>
              <a:t>Control</a:t>
            </a:r>
            <a:r>
              <a:rPr lang="es-CO" sz="1300" u="sng" dirty="0">
                <a:solidFill>
                  <a:schemeClr val="tx2">
                    <a:lumMod val="75000"/>
                  </a:schemeClr>
                </a:solidFill>
                <a:latin typeface="Helvetica LT Std" panose="020B0504020202020204"/>
                <a:cs typeface="Helvetica" panose="020B0604020202020204" pitchFamily="34" charset="0"/>
              </a:rPr>
              <a:t>:</a:t>
            </a:r>
            <a:r>
              <a:rPr lang="es-CO" sz="1300" dirty="0">
                <a:solidFill>
                  <a:schemeClr val="tx2">
                    <a:lumMod val="75000"/>
                  </a:schemeClr>
                </a:solidFill>
                <a:latin typeface="Helvetica LT Std" panose="020B0504020202020204"/>
                <a:cs typeface="Helvetica" panose="020B0604020202020204" pitchFamily="34" charset="0"/>
              </a:rPr>
              <a:t> influencia preponderante y continua en la toma de decisiones de los órganos de gobierno de una </a:t>
            </a:r>
            <a:r>
              <a:rPr lang="es-CO" sz="1300" dirty="0" smtClean="0">
                <a:solidFill>
                  <a:schemeClr val="tx2">
                    <a:lumMod val="75000"/>
                  </a:schemeClr>
                </a:solidFill>
                <a:latin typeface="Helvetica LT Std" panose="020B0504020202020204"/>
                <a:cs typeface="Helvetica" panose="020B0604020202020204" pitchFamily="34" charset="0"/>
              </a:rPr>
              <a:t>PJ</a:t>
            </a:r>
          </a:p>
          <a:p>
            <a:pPr marL="171450" lvl="2" algn="just"/>
            <a:endParaRPr lang="es-CO" sz="1300" dirty="0" smtClean="0">
              <a:solidFill>
                <a:schemeClr val="tx2">
                  <a:lumMod val="75000"/>
                </a:schemeClr>
              </a:solidFill>
              <a:latin typeface="Helvetica LT Std" panose="020B0504020202020204"/>
              <a:cs typeface="Helvetica" panose="020B0604020202020204" pitchFamily="34" charset="0"/>
            </a:endParaRPr>
          </a:p>
          <a:p>
            <a:pPr marL="742950" lvl="1" indent="-285750" algn="just">
              <a:buFont typeface="Wingdings" panose="05000000000000000000" pitchFamily="2" charset="2"/>
              <a:buChar char="ü"/>
            </a:pPr>
            <a:r>
              <a:rPr lang="es-CO" sz="1300" dirty="0">
                <a:solidFill>
                  <a:schemeClr val="tx2">
                    <a:lumMod val="75000"/>
                  </a:schemeClr>
                </a:solidFill>
                <a:latin typeface="Helvetica LT Std" panose="020B0504020202020204"/>
                <a:cs typeface="Helvetica" panose="020B0604020202020204" pitchFamily="34" charset="0"/>
              </a:rPr>
              <a:t>Control directo: cuando una persona ejerce más de la mitad del poder de voto en la junta general de accionistas o de socios de una persona jurídica a través de la propiedad directa o indirecta, contratos de usufructo, prenda, fideicomiso, sindicación u otro </a:t>
            </a:r>
            <a:r>
              <a:rPr lang="es-CO" sz="1300" dirty="0" smtClean="0">
                <a:solidFill>
                  <a:schemeClr val="tx2">
                    <a:lumMod val="75000"/>
                  </a:schemeClr>
                </a:solidFill>
                <a:latin typeface="Helvetica LT Std" panose="020B0504020202020204"/>
                <a:cs typeface="Helvetica" panose="020B0604020202020204" pitchFamily="34" charset="0"/>
              </a:rPr>
              <a:t>medio.</a:t>
            </a:r>
          </a:p>
          <a:p>
            <a:pPr marL="742950" lvl="1" indent="-285750" algn="just">
              <a:buFont typeface="Wingdings" panose="05000000000000000000" pitchFamily="2" charset="2"/>
              <a:buChar char="ü"/>
            </a:pPr>
            <a:endParaRPr lang="es-CO" sz="1300" dirty="0">
              <a:solidFill>
                <a:schemeClr val="tx2">
                  <a:lumMod val="75000"/>
                </a:schemeClr>
              </a:solidFill>
              <a:latin typeface="Helvetica LT Std" panose="020B0504020202020204"/>
              <a:cs typeface="Helvetica" panose="020B0604020202020204" pitchFamily="34" charset="0"/>
            </a:endParaRPr>
          </a:p>
          <a:p>
            <a:pPr marL="742950" lvl="1" indent="-285750" algn="just">
              <a:buFont typeface="Wingdings" panose="05000000000000000000" pitchFamily="2" charset="2"/>
              <a:buChar char="ü"/>
            </a:pPr>
            <a:r>
              <a:rPr lang="es-CO" sz="1300" dirty="0" smtClean="0">
                <a:solidFill>
                  <a:schemeClr val="tx2">
                    <a:lumMod val="75000"/>
                  </a:schemeClr>
                </a:solidFill>
                <a:latin typeface="Helvetica LT Std" panose="020B0504020202020204"/>
                <a:cs typeface="Helvetica" panose="020B0604020202020204" pitchFamily="34" charset="0"/>
              </a:rPr>
              <a:t>Control </a:t>
            </a:r>
            <a:r>
              <a:rPr lang="es-CO" sz="1300" dirty="0">
                <a:solidFill>
                  <a:schemeClr val="tx2">
                    <a:lumMod val="75000"/>
                  </a:schemeClr>
                </a:solidFill>
                <a:latin typeface="Helvetica LT Std" panose="020B0504020202020204"/>
                <a:cs typeface="Helvetica" panose="020B0604020202020204" pitchFamily="34" charset="0"/>
              </a:rPr>
              <a:t>indirecto: cuando una persona tiene facultad para designar, remover o vetar a la mayoría de los miembros del directorio u órgano equivalente, para ejercer la mayoría de los votos en las sesiones del directorio u órgano equivalente, o para gobernar las políticas operativas y/o financieras; aun cuando no ejerce más de la mitad del poder de voto en la junta general de accionistas o de socios. </a:t>
            </a:r>
            <a:r>
              <a:rPr lang="es-CO" sz="1300" dirty="0" smtClean="0">
                <a:solidFill>
                  <a:schemeClr val="tx2">
                    <a:lumMod val="75000"/>
                  </a:schemeClr>
                </a:solidFill>
                <a:latin typeface="Helvetica LT Std" panose="020B0504020202020204"/>
                <a:cs typeface="Helvetica" panose="020B0604020202020204" pitchFamily="34" charset="0"/>
              </a:rPr>
              <a:t>* </a:t>
            </a:r>
            <a:r>
              <a:rPr lang="es-CO" sz="1300" dirty="0" smtClean="0">
                <a:solidFill>
                  <a:schemeClr val="tx2">
                    <a:lumMod val="75000"/>
                  </a:schemeClr>
                </a:solidFill>
                <a:latin typeface="Helvetica LT Std" panose="020B0504020202020204"/>
                <a:cs typeface="Helvetica" panose="020B0604020202020204" pitchFamily="34" charset="0"/>
                <a:hlinkClick r:id="rId3" action="ppaction://hlinkfile"/>
              </a:rPr>
              <a:t>(</a:t>
            </a:r>
            <a:r>
              <a:rPr lang="es-CO" sz="1300" dirty="0" smtClean="0">
                <a:solidFill>
                  <a:schemeClr val="tx2">
                    <a:lumMod val="75000"/>
                  </a:schemeClr>
                </a:solidFill>
                <a:latin typeface="Helvetica LT Std" panose="020B0504020202020204"/>
                <a:cs typeface="Helvetica" panose="020B0604020202020204" pitchFamily="34" charset="0"/>
                <a:hlinkClick r:id="rId4"/>
              </a:rPr>
              <a:t>Ver Calculo control Indirecto – Anexo A) </a:t>
            </a:r>
            <a:endParaRPr lang="es-CO" sz="1300" dirty="0">
              <a:solidFill>
                <a:schemeClr val="tx2">
                  <a:lumMod val="75000"/>
                </a:schemeClr>
              </a:solidFill>
              <a:latin typeface="Helvetica LT Std" panose="020B0504020202020204"/>
              <a:cs typeface="Helvetica" panose="020B0604020202020204" pitchFamily="34" charset="0"/>
            </a:endParaRPr>
          </a:p>
          <a:p>
            <a:pPr marL="457200" lvl="2" indent="-285750">
              <a:buFont typeface="Wingdings" panose="05000000000000000000" pitchFamily="2" charset="2"/>
              <a:buChar char="ü"/>
            </a:pPr>
            <a:endParaRPr lang="es-CO" sz="1300" dirty="0">
              <a:solidFill>
                <a:schemeClr val="tx2">
                  <a:lumMod val="75000"/>
                </a:schemeClr>
              </a:solidFill>
              <a:latin typeface="Helvetica LT Std" panose="020B0504020202020204"/>
              <a:cs typeface="Helvetica" panose="020B0604020202020204" pitchFamily="34" charset="0"/>
            </a:endParaRPr>
          </a:p>
          <a:p>
            <a:pPr algn="just" defTabSz="360000">
              <a:spcBef>
                <a:spcPct val="0"/>
              </a:spcBef>
            </a:pPr>
            <a:endParaRPr lang="es-CO" altLang="es-CO" sz="1300" dirty="0" smtClean="0">
              <a:solidFill>
                <a:schemeClr val="tx2">
                  <a:lumMod val="75000"/>
                </a:schemeClr>
              </a:solidFill>
              <a:latin typeface="Helvetica LT Std" panose="020B0504020202020204"/>
              <a:cs typeface="Helvetica" panose="020B0604020202020204" pitchFamily="34" charset="0"/>
            </a:endParaRPr>
          </a:p>
        </p:txBody>
      </p:sp>
      <p:sp>
        <p:nvSpPr>
          <p:cNvPr id="7" name="8 CuadroTexto"/>
          <p:cNvSpPr txBox="1"/>
          <p:nvPr/>
        </p:nvSpPr>
        <p:spPr>
          <a:xfrm>
            <a:off x="567877" y="407104"/>
            <a:ext cx="8113416" cy="400110"/>
          </a:xfrm>
          <a:prstGeom prst="rect">
            <a:avLst/>
          </a:prstGeom>
          <a:noFill/>
        </p:spPr>
        <p:txBody>
          <a:bodyPr wrap="square" rtlCol="0">
            <a:spAutoFit/>
          </a:bodyPr>
          <a:lstStyle/>
          <a:p>
            <a:pPr algn="ctr" fontAlgn="base">
              <a:spcBef>
                <a:spcPct val="0"/>
              </a:spcBef>
              <a:spcAft>
                <a:spcPct val="0"/>
              </a:spcAft>
            </a:pPr>
            <a:r>
              <a:rPr lang="es-CO" sz="2000" b="1" dirty="0" smtClean="0">
                <a:solidFill>
                  <a:srgbClr val="002060"/>
                </a:solidFill>
                <a:latin typeface="Helvetica LT Std" panose="020B0504020202020204"/>
              </a:rPr>
              <a:t>Perú</a:t>
            </a:r>
            <a:endParaRPr lang="es-CO" sz="2000" b="1" dirty="0">
              <a:solidFill>
                <a:srgbClr val="002060"/>
              </a:solidFill>
              <a:latin typeface="Helvetica LT Std" panose="020B0504020202020204"/>
            </a:endParaRPr>
          </a:p>
        </p:txBody>
      </p:sp>
      <p:pic>
        <p:nvPicPr>
          <p:cNvPr id="10" name="Imagen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078585" y="280097"/>
            <a:ext cx="1059634" cy="705138"/>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1" name="CuadroTexto 10"/>
          <p:cNvSpPr txBox="1"/>
          <p:nvPr/>
        </p:nvSpPr>
        <p:spPr>
          <a:xfrm>
            <a:off x="5354198" y="6123973"/>
            <a:ext cx="3327096" cy="430887"/>
          </a:xfrm>
          <a:prstGeom prst="rect">
            <a:avLst/>
          </a:prstGeom>
          <a:noFill/>
        </p:spPr>
        <p:txBody>
          <a:bodyPr wrap="square" rtlCol="0">
            <a:spAutoFit/>
          </a:bodyPr>
          <a:lstStyle/>
          <a:p>
            <a:pPr algn="just"/>
            <a:r>
              <a:rPr lang="es-CO" sz="1100" b="1" dirty="0" smtClean="0">
                <a:solidFill>
                  <a:schemeClr val="tx2">
                    <a:lumMod val="75000"/>
                  </a:schemeClr>
                </a:solidFill>
                <a:latin typeface="Helvetica LT Std" panose="020B0504020202020204"/>
                <a:cs typeface="Helvetica" panose="020B0604020202020204" pitchFamily="34" charset="0"/>
              </a:rPr>
              <a:t>Fuente: </a:t>
            </a:r>
            <a:r>
              <a:rPr lang="es-CO" sz="1100" dirty="0" smtClean="0">
                <a:solidFill>
                  <a:schemeClr val="tx2">
                    <a:lumMod val="75000"/>
                  </a:schemeClr>
                </a:solidFill>
                <a:latin typeface="Helvetica LT Std" panose="020B0504020202020204"/>
                <a:cs typeface="Helvetica" panose="020B0604020202020204" pitchFamily="34" charset="0"/>
              </a:rPr>
              <a:t>Res</a:t>
            </a:r>
            <a:r>
              <a:rPr lang="es-CO" sz="1100" dirty="0">
                <a:solidFill>
                  <a:schemeClr val="tx2">
                    <a:lumMod val="75000"/>
                  </a:schemeClr>
                </a:solidFill>
                <a:latin typeface="Helvetica LT Std" panose="020B0504020202020204"/>
                <a:cs typeface="Helvetica" panose="020B0604020202020204" pitchFamily="34" charset="0"/>
              </a:rPr>
              <a:t>. Nº </a:t>
            </a:r>
            <a:r>
              <a:rPr lang="es-CO" sz="1100" dirty="0" smtClean="0">
                <a:solidFill>
                  <a:schemeClr val="tx2">
                    <a:lumMod val="75000"/>
                  </a:schemeClr>
                </a:solidFill>
                <a:latin typeface="Helvetica LT Std" panose="020B0504020202020204"/>
                <a:cs typeface="Helvetica" panose="020B0604020202020204" pitchFamily="34" charset="0"/>
              </a:rPr>
              <a:t>445-2000 (28 </a:t>
            </a:r>
            <a:r>
              <a:rPr lang="es-CO" sz="1100" dirty="0">
                <a:solidFill>
                  <a:schemeClr val="tx2">
                    <a:lumMod val="75000"/>
                  </a:schemeClr>
                </a:solidFill>
                <a:latin typeface="Helvetica LT Std" panose="020B0504020202020204"/>
                <a:cs typeface="Helvetica" panose="020B0604020202020204" pitchFamily="34" charset="0"/>
              </a:rPr>
              <a:t>de junio del </a:t>
            </a:r>
            <a:r>
              <a:rPr lang="es-CO" sz="1100" dirty="0" smtClean="0">
                <a:solidFill>
                  <a:schemeClr val="tx2">
                    <a:lumMod val="75000"/>
                  </a:schemeClr>
                </a:solidFill>
                <a:latin typeface="Helvetica LT Std" panose="020B0504020202020204"/>
                <a:cs typeface="Helvetica" panose="020B0604020202020204" pitchFamily="34" charset="0"/>
              </a:rPr>
              <a:t>2000) </a:t>
            </a:r>
            <a:r>
              <a:rPr lang="es-PE" altLang="es-CO" sz="1100" dirty="0" smtClean="0">
                <a:solidFill>
                  <a:schemeClr val="tx2">
                    <a:lumMod val="75000"/>
                  </a:schemeClr>
                </a:solidFill>
                <a:latin typeface="Helvetica LT Std" panose="020B0504020202020204"/>
                <a:cs typeface="Helvetica" panose="020B0604020202020204" pitchFamily="34" charset="0"/>
                <a:hlinkClick r:id="rId6"/>
              </a:rPr>
              <a:t>https://intranet2.sbs.gob.pe</a:t>
            </a:r>
            <a:endParaRPr lang="es-CO" sz="1100" dirty="0">
              <a:solidFill>
                <a:schemeClr val="tx2">
                  <a:lumMod val="75000"/>
                </a:schemeClr>
              </a:solidFill>
              <a:latin typeface="Helvetica LT Std" panose="020B0504020202020204"/>
              <a:cs typeface="Helvetica" panose="020B0604020202020204" pitchFamily="34" charset="0"/>
            </a:endParaRPr>
          </a:p>
        </p:txBody>
      </p:sp>
    </p:spTree>
    <p:extLst>
      <p:ext uri="{BB962C8B-B14F-4D97-AF65-F5344CB8AC3E}">
        <p14:creationId xmlns:p14="http://schemas.microsoft.com/office/powerpoint/2010/main" val="41679784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8 CuadroTexto"/>
          <p:cNvSpPr txBox="1"/>
          <p:nvPr/>
        </p:nvSpPr>
        <p:spPr>
          <a:xfrm>
            <a:off x="448047" y="998758"/>
            <a:ext cx="4895133" cy="707886"/>
          </a:xfrm>
          <a:prstGeom prst="rect">
            <a:avLst/>
          </a:prstGeom>
          <a:noFill/>
        </p:spPr>
        <p:txBody>
          <a:bodyPr wrap="square" rtlCol="0">
            <a:spAutoFit/>
          </a:bodyPr>
          <a:lstStyle/>
          <a:p>
            <a:pPr fontAlgn="base">
              <a:spcBef>
                <a:spcPct val="0"/>
              </a:spcBef>
              <a:spcAft>
                <a:spcPct val="0"/>
              </a:spcAft>
            </a:pPr>
            <a:r>
              <a:rPr lang="es-CO" sz="2000" b="1" dirty="0">
                <a:solidFill>
                  <a:srgbClr val="FFC000"/>
                </a:solidFill>
                <a:latin typeface="HelveticaNeueLT Std"/>
                <a:ea typeface="+mj-ea"/>
                <a:cs typeface="+mj-cs"/>
              </a:rPr>
              <a:t>Conglomerados Financieros</a:t>
            </a:r>
          </a:p>
          <a:p>
            <a:pPr fontAlgn="base">
              <a:spcBef>
                <a:spcPct val="0"/>
              </a:spcBef>
              <a:spcAft>
                <a:spcPct val="0"/>
              </a:spcAft>
            </a:pPr>
            <a:r>
              <a:rPr lang="es-CO" sz="2000" b="1" dirty="0">
                <a:solidFill>
                  <a:srgbClr val="FFC000"/>
                </a:solidFill>
                <a:latin typeface="HelveticaNeueLT Std"/>
                <a:ea typeface="+mj-ea"/>
                <a:cs typeface="+mj-cs"/>
              </a:rPr>
              <a:t>Revisión Internacional</a:t>
            </a:r>
          </a:p>
        </p:txBody>
      </p:sp>
      <p:sp>
        <p:nvSpPr>
          <p:cNvPr id="8" name="12 Elipse"/>
          <p:cNvSpPr/>
          <p:nvPr/>
        </p:nvSpPr>
        <p:spPr>
          <a:xfrm>
            <a:off x="765473" y="2829167"/>
            <a:ext cx="468016" cy="268261"/>
          </a:xfrm>
          <a:prstGeom prst="flowChartConnector">
            <a:avLst/>
          </a:prstGeom>
          <a:no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accent1">
                    <a:lumMod val="50000"/>
                  </a:schemeClr>
                </a:solidFill>
                <a:latin typeface="HelveticaNeueLT Std" pitchFamily="34" charset="0"/>
              </a:rPr>
              <a:t>2</a:t>
            </a:r>
            <a:endParaRPr lang="es-CO" dirty="0">
              <a:solidFill>
                <a:schemeClr val="accent1">
                  <a:lumMod val="50000"/>
                </a:schemeClr>
              </a:solidFill>
              <a:latin typeface="HelveticaNeueLT Std" pitchFamily="34" charset="0"/>
            </a:endParaRPr>
          </a:p>
        </p:txBody>
      </p:sp>
      <p:sp>
        <p:nvSpPr>
          <p:cNvPr id="9" name="8 Rectángulo"/>
          <p:cNvSpPr/>
          <p:nvPr/>
        </p:nvSpPr>
        <p:spPr>
          <a:xfrm>
            <a:off x="1498486" y="2776305"/>
            <a:ext cx="4869263" cy="373987"/>
          </a:xfrm>
          <a:prstGeom prst="roundRect">
            <a:avLst/>
          </a:prstGeom>
          <a:no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dirty="0" smtClean="0">
                <a:solidFill>
                  <a:schemeClr val="accent1">
                    <a:lumMod val="50000"/>
                  </a:schemeClr>
                </a:solidFill>
                <a:latin typeface="HelveticaNeueLT Std" pitchFamily="34" charset="0"/>
              </a:rPr>
              <a:t>España</a:t>
            </a:r>
          </a:p>
        </p:txBody>
      </p:sp>
      <p:sp>
        <p:nvSpPr>
          <p:cNvPr id="12" name="7 Elipse"/>
          <p:cNvSpPr/>
          <p:nvPr/>
        </p:nvSpPr>
        <p:spPr>
          <a:xfrm>
            <a:off x="765473" y="3488358"/>
            <a:ext cx="468016" cy="281079"/>
          </a:xfrm>
          <a:prstGeom prst="ellipse">
            <a:avLst/>
          </a:prstGeom>
          <a:solidFill>
            <a:schemeClr val="bg1"/>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accent1">
                    <a:lumMod val="50000"/>
                  </a:schemeClr>
                </a:solidFill>
                <a:latin typeface="HelveticaNeueLT Std" pitchFamily="34" charset="0"/>
              </a:rPr>
              <a:t>3</a:t>
            </a:r>
            <a:endParaRPr lang="es-CO" dirty="0">
              <a:solidFill>
                <a:schemeClr val="accent1">
                  <a:lumMod val="50000"/>
                </a:schemeClr>
              </a:solidFill>
              <a:latin typeface="HelveticaNeueLT Std" pitchFamily="34" charset="0"/>
            </a:endParaRPr>
          </a:p>
        </p:txBody>
      </p:sp>
      <p:sp>
        <p:nvSpPr>
          <p:cNvPr id="13" name="8 Rectángulo"/>
          <p:cNvSpPr/>
          <p:nvPr/>
        </p:nvSpPr>
        <p:spPr>
          <a:xfrm>
            <a:off x="1498486" y="3438700"/>
            <a:ext cx="4869263" cy="380396"/>
          </a:xfrm>
          <a:prstGeom prst="roundRect">
            <a:avLst/>
          </a:prstGeom>
          <a:solidFill>
            <a:schemeClr val="bg1"/>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smtClean="0">
                <a:solidFill>
                  <a:schemeClr val="accent1">
                    <a:lumMod val="50000"/>
                  </a:schemeClr>
                </a:solidFill>
                <a:latin typeface="HelveticaNeueLT Std" pitchFamily="34" charset="0"/>
              </a:rPr>
              <a:t>Perú</a:t>
            </a:r>
            <a:endParaRPr lang="es-CO" dirty="0">
              <a:solidFill>
                <a:schemeClr val="accent1">
                  <a:lumMod val="50000"/>
                </a:schemeClr>
              </a:solidFill>
              <a:latin typeface="HelveticaNeueLT Std" pitchFamily="34" charset="0"/>
            </a:endParaRPr>
          </a:p>
        </p:txBody>
      </p:sp>
      <p:sp>
        <p:nvSpPr>
          <p:cNvPr id="14" name="7 Elipse"/>
          <p:cNvSpPr/>
          <p:nvPr/>
        </p:nvSpPr>
        <p:spPr>
          <a:xfrm>
            <a:off x="765473" y="4115566"/>
            <a:ext cx="468016" cy="281079"/>
          </a:xfrm>
          <a:prstGeom prst="ellipse">
            <a:avLst/>
          </a:prstGeom>
          <a:solidFill>
            <a:schemeClr val="bg1"/>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schemeClr val="accent1">
                    <a:lumMod val="50000"/>
                  </a:schemeClr>
                </a:solidFill>
                <a:latin typeface="HelveticaNeueLT Std" pitchFamily="34" charset="0"/>
              </a:rPr>
              <a:t>4</a:t>
            </a:r>
            <a:endParaRPr lang="es-CO" dirty="0">
              <a:solidFill>
                <a:schemeClr val="accent1">
                  <a:lumMod val="50000"/>
                </a:schemeClr>
              </a:solidFill>
              <a:latin typeface="HelveticaNeueLT Std" pitchFamily="34" charset="0"/>
            </a:endParaRPr>
          </a:p>
        </p:txBody>
      </p:sp>
      <p:sp>
        <p:nvSpPr>
          <p:cNvPr id="15" name="8 Rectángulo"/>
          <p:cNvSpPr/>
          <p:nvPr/>
        </p:nvSpPr>
        <p:spPr>
          <a:xfrm>
            <a:off x="1498486" y="4065908"/>
            <a:ext cx="4869263" cy="378405"/>
          </a:xfrm>
          <a:prstGeom prst="roundRect">
            <a:avLst/>
          </a:prstGeom>
          <a:solidFill>
            <a:schemeClr val="bg1"/>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smtClean="0">
                <a:solidFill>
                  <a:schemeClr val="accent1">
                    <a:lumMod val="50000"/>
                  </a:schemeClr>
                </a:solidFill>
                <a:latin typeface="HelveticaNeueLT Std" pitchFamily="34" charset="0"/>
              </a:rPr>
              <a:t>Chile</a:t>
            </a:r>
            <a:endParaRPr lang="es-MX" dirty="0">
              <a:solidFill>
                <a:schemeClr val="accent1">
                  <a:lumMod val="50000"/>
                </a:schemeClr>
              </a:solidFill>
              <a:latin typeface="HelveticaNeueLT Std" pitchFamily="34" charset="0"/>
            </a:endParaRPr>
          </a:p>
        </p:txBody>
      </p:sp>
      <p:sp>
        <p:nvSpPr>
          <p:cNvPr id="10" name="7 Elipse"/>
          <p:cNvSpPr/>
          <p:nvPr/>
        </p:nvSpPr>
        <p:spPr>
          <a:xfrm>
            <a:off x="765473" y="4762025"/>
            <a:ext cx="468016" cy="281079"/>
          </a:xfrm>
          <a:prstGeom prst="ellipse">
            <a:avLst/>
          </a:prstGeom>
          <a:solidFill>
            <a:schemeClr val="bg1"/>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schemeClr val="accent1">
                    <a:lumMod val="50000"/>
                  </a:schemeClr>
                </a:solidFill>
                <a:latin typeface="HelveticaNeueLT Std" pitchFamily="34" charset="0"/>
              </a:rPr>
              <a:t>5</a:t>
            </a:r>
            <a:endParaRPr lang="es-CO" dirty="0">
              <a:solidFill>
                <a:schemeClr val="accent1">
                  <a:lumMod val="50000"/>
                </a:schemeClr>
              </a:solidFill>
              <a:latin typeface="HelveticaNeueLT Std" pitchFamily="34" charset="0"/>
            </a:endParaRPr>
          </a:p>
        </p:txBody>
      </p:sp>
      <p:sp>
        <p:nvSpPr>
          <p:cNvPr id="11" name="8 Rectángulo"/>
          <p:cNvSpPr/>
          <p:nvPr/>
        </p:nvSpPr>
        <p:spPr>
          <a:xfrm>
            <a:off x="1498486" y="4711434"/>
            <a:ext cx="4869263" cy="380396"/>
          </a:xfrm>
          <a:prstGeom prst="roundRect">
            <a:avLst/>
          </a:prstGeom>
          <a:solidFill>
            <a:schemeClr val="bg1"/>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smtClean="0">
                <a:solidFill>
                  <a:schemeClr val="accent1">
                    <a:lumMod val="50000"/>
                  </a:schemeClr>
                </a:solidFill>
                <a:latin typeface="HelveticaNeueLT Std" pitchFamily="34" charset="0"/>
              </a:rPr>
              <a:t>México</a:t>
            </a:r>
            <a:endParaRPr lang="es-MX" dirty="0">
              <a:solidFill>
                <a:schemeClr val="accent1">
                  <a:lumMod val="50000"/>
                </a:schemeClr>
              </a:solidFill>
              <a:latin typeface="HelveticaNeueLT Std" pitchFamily="34" charset="0"/>
            </a:endParaRPr>
          </a:p>
        </p:txBody>
      </p:sp>
      <p:sp>
        <p:nvSpPr>
          <p:cNvPr id="16" name="7 Elipse"/>
          <p:cNvSpPr/>
          <p:nvPr/>
        </p:nvSpPr>
        <p:spPr>
          <a:xfrm>
            <a:off x="765473" y="5381876"/>
            <a:ext cx="468016" cy="281079"/>
          </a:xfrm>
          <a:prstGeom prst="ellipse">
            <a:avLst/>
          </a:prstGeom>
          <a:solidFill>
            <a:schemeClr val="bg1"/>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schemeClr val="accent1">
                    <a:lumMod val="50000"/>
                  </a:schemeClr>
                </a:solidFill>
                <a:latin typeface="HelveticaNeueLT Std" pitchFamily="34" charset="0"/>
              </a:rPr>
              <a:t>6</a:t>
            </a:r>
            <a:endParaRPr lang="es-CO" dirty="0">
              <a:solidFill>
                <a:schemeClr val="accent1">
                  <a:lumMod val="50000"/>
                </a:schemeClr>
              </a:solidFill>
              <a:latin typeface="HelveticaNeueLT Std" pitchFamily="34" charset="0"/>
            </a:endParaRPr>
          </a:p>
        </p:txBody>
      </p:sp>
      <p:sp>
        <p:nvSpPr>
          <p:cNvPr id="17" name="8 Rectángulo"/>
          <p:cNvSpPr/>
          <p:nvPr/>
        </p:nvSpPr>
        <p:spPr>
          <a:xfrm>
            <a:off x="1498486" y="5338441"/>
            <a:ext cx="4869263" cy="380396"/>
          </a:xfrm>
          <a:prstGeom prst="roundRect">
            <a:avLst/>
          </a:prstGeom>
          <a:solidFill>
            <a:schemeClr val="bg1"/>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smtClean="0">
                <a:solidFill>
                  <a:schemeClr val="accent1">
                    <a:lumMod val="50000"/>
                  </a:schemeClr>
                </a:solidFill>
                <a:latin typeface="HelveticaNeueLT Std" pitchFamily="34" charset="0"/>
              </a:rPr>
              <a:t>Estados Unidos</a:t>
            </a:r>
            <a:endParaRPr lang="es-MX" dirty="0">
              <a:solidFill>
                <a:schemeClr val="accent1">
                  <a:lumMod val="50000"/>
                </a:schemeClr>
              </a:solidFill>
              <a:latin typeface="HelveticaNeueLT Std" pitchFamily="34" charset="0"/>
            </a:endParaRPr>
          </a:p>
        </p:txBody>
      </p:sp>
      <p:sp>
        <p:nvSpPr>
          <p:cNvPr id="18" name="7 Elipse"/>
          <p:cNvSpPr/>
          <p:nvPr/>
        </p:nvSpPr>
        <p:spPr>
          <a:xfrm>
            <a:off x="765473" y="6020213"/>
            <a:ext cx="468016" cy="281079"/>
          </a:xfrm>
          <a:prstGeom prst="ellipse">
            <a:avLst/>
          </a:prstGeom>
          <a:solidFill>
            <a:schemeClr val="bg1"/>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schemeClr val="accent1">
                    <a:lumMod val="50000"/>
                  </a:schemeClr>
                </a:solidFill>
                <a:latin typeface="HelveticaNeueLT Std" pitchFamily="34" charset="0"/>
              </a:rPr>
              <a:t>7</a:t>
            </a:r>
            <a:endParaRPr lang="es-CO" dirty="0">
              <a:solidFill>
                <a:schemeClr val="accent1">
                  <a:lumMod val="50000"/>
                </a:schemeClr>
              </a:solidFill>
              <a:latin typeface="HelveticaNeueLT Std" pitchFamily="34" charset="0"/>
            </a:endParaRPr>
          </a:p>
        </p:txBody>
      </p:sp>
      <p:sp>
        <p:nvSpPr>
          <p:cNvPr id="19" name="8 Rectángulo"/>
          <p:cNvSpPr/>
          <p:nvPr/>
        </p:nvSpPr>
        <p:spPr>
          <a:xfrm>
            <a:off x="1498486" y="5970555"/>
            <a:ext cx="4869263" cy="380396"/>
          </a:xfrm>
          <a:prstGeom prst="roundRect">
            <a:avLst/>
          </a:prstGeom>
          <a:solidFill>
            <a:schemeClr val="bg1"/>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smtClean="0">
                <a:solidFill>
                  <a:schemeClr val="accent1">
                    <a:lumMod val="50000"/>
                  </a:schemeClr>
                </a:solidFill>
                <a:latin typeface="HelveticaNeueLT Std" pitchFamily="34" charset="0"/>
              </a:rPr>
              <a:t>Brasil</a:t>
            </a:r>
            <a:endParaRPr lang="es-MX" dirty="0">
              <a:solidFill>
                <a:schemeClr val="accent1">
                  <a:lumMod val="50000"/>
                </a:schemeClr>
              </a:solidFill>
              <a:latin typeface="HelveticaNeueLT Std" pitchFamily="34" charset="0"/>
            </a:endParaRPr>
          </a:p>
        </p:txBody>
      </p:sp>
      <p:sp>
        <p:nvSpPr>
          <p:cNvPr id="20" name="12 Elipse"/>
          <p:cNvSpPr/>
          <p:nvPr/>
        </p:nvSpPr>
        <p:spPr>
          <a:xfrm>
            <a:off x="765473" y="2201585"/>
            <a:ext cx="468016" cy="268261"/>
          </a:xfrm>
          <a:prstGeom prst="flowChartConnector">
            <a:avLst/>
          </a:prstGeom>
          <a:solidFill>
            <a:schemeClr val="accent1">
              <a:lumMod val="50000"/>
            </a:schemeClr>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bg1"/>
                </a:solidFill>
                <a:latin typeface="HelveticaNeueLT Std" pitchFamily="34" charset="0"/>
              </a:rPr>
              <a:t>1</a:t>
            </a:r>
            <a:endParaRPr lang="es-CO" dirty="0">
              <a:solidFill>
                <a:schemeClr val="bg1"/>
              </a:solidFill>
              <a:latin typeface="HelveticaNeueLT Std" pitchFamily="34" charset="0"/>
            </a:endParaRPr>
          </a:p>
        </p:txBody>
      </p:sp>
      <p:sp>
        <p:nvSpPr>
          <p:cNvPr id="21" name="8 Rectángulo"/>
          <p:cNvSpPr/>
          <p:nvPr/>
        </p:nvSpPr>
        <p:spPr>
          <a:xfrm>
            <a:off x="1498486" y="2148723"/>
            <a:ext cx="4869263" cy="373987"/>
          </a:xfrm>
          <a:prstGeom prst="roundRect">
            <a:avLst/>
          </a:prstGeom>
          <a:solidFill>
            <a:schemeClr val="accent1">
              <a:lumMod val="50000"/>
            </a:schemeClr>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dirty="0" smtClean="0">
                <a:solidFill>
                  <a:schemeClr val="bg1"/>
                </a:solidFill>
                <a:latin typeface="HelveticaNeueLT Std" pitchFamily="34" charset="0"/>
              </a:rPr>
              <a:t>Basilea</a:t>
            </a:r>
          </a:p>
        </p:txBody>
      </p:sp>
    </p:spTree>
    <p:extLst>
      <p:ext uri="{BB962C8B-B14F-4D97-AF65-F5344CB8AC3E}">
        <p14:creationId xmlns:p14="http://schemas.microsoft.com/office/powerpoint/2010/main" val="35969222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5 CuadroTexto"/>
          <p:cNvSpPr txBox="1"/>
          <p:nvPr/>
        </p:nvSpPr>
        <p:spPr>
          <a:xfrm>
            <a:off x="567876" y="1212587"/>
            <a:ext cx="8113416" cy="340519"/>
          </a:xfrm>
          <a:prstGeom prst="roundRect">
            <a:avLst/>
          </a:prstGeom>
          <a:solidFill>
            <a:srgbClr val="E6EDF6"/>
          </a:solidFill>
          <a:ln w="19050">
            <a:solidFill>
              <a:schemeClr val="accent1">
                <a:lumMod val="50000"/>
              </a:schemeClr>
            </a:solidFill>
          </a:ln>
        </p:spPr>
        <p:txBody>
          <a:bodyPr wrap="square" rtlCol="0">
            <a:spAutoFit/>
          </a:bodyPr>
          <a:lstStyle/>
          <a:p>
            <a:pPr algn="ctr">
              <a:spcBef>
                <a:spcPct val="0"/>
              </a:spcBef>
            </a:pPr>
            <a:r>
              <a:rPr lang="es-CO" altLang="es-CO" sz="1400" b="1" dirty="0" smtClean="0">
                <a:solidFill>
                  <a:schemeClr val="tx2">
                    <a:lumMod val="75000"/>
                  </a:schemeClr>
                </a:solidFill>
                <a:latin typeface="Helvetica LT Std" panose="020B0504020202020204"/>
                <a:cs typeface="Helvetica" panose="020B0604020202020204" pitchFamily="34" charset="0"/>
              </a:rPr>
              <a:t>Límites de Exposición</a:t>
            </a:r>
            <a:endParaRPr lang="es-CO" altLang="es-CO" sz="1400" dirty="0" smtClean="0">
              <a:solidFill>
                <a:schemeClr val="tx2">
                  <a:lumMod val="75000"/>
                </a:schemeClr>
              </a:solidFill>
              <a:latin typeface="Helvetica LT Std" panose="020B0504020202020204"/>
              <a:cs typeface="Helvetica" panose="020B0604020202020204" pitchFamily="34" charset="0"/>
            </a:endParaRPr>
          </a:p>
        </p:txBody>
      </p:sp>
      <p:sp>
        <p:nvSpPr>
          <p:cNvPr id="12" name="5 CuadroTexto"/>
          <p:cNvSpPr txBox="1"/>
          <p:nvPr/>
        </p:nvSpPr>
        <p:spPr>
          <a:xfrm>
            <a:off x="598356" y="1817945"/>
            <a:ext cx="8082936" cy="3893374"/>
          </a:xfrm>
          <a:prstGeom prst="rect">
            <a:avLst/>
          </a:prstGeom>
          <a:noFill/>
          <a:ln w="12700">
            <a:noFill/>
          </a:ln>
        </p:spPr>
        <p:txBody>
          <a:bodyPr wrap="square" rtlCol="0">
            <a:spAutoFit/>
          </a:bodyPr>
          <a:lstStyle/>
          <a:p>
            <a:pPr algn="just"/>
            <a:r>
              <a:rPr lang="es-PE" altLang="es-CO" sz="1300" dirty="0">
                <a:solidFill>
                  <a:schemeClr val="tx2">
                    <a:lumMod val="75000"/>
                  </a:schemeClr>
                </a:solidFill>
                <a:latin typeface="Helvetica LT Std" panose="020B0504020202020204"/>
                <a:cs typeface="Helvetica" panose="020B0604020202020204" pitchFamily="34" charset="0"/>
              </a:rPr>
              <a:t>Res. Nº </a:t>
            </a:r>
            <a:r>
              <a:rPr lang="es-PE" altLang="es-CO" sz="1300" dirty="0" smtClean="0">
                <a:solidFill>
                  <a:schemeClr val="tx2">
                    <a:lumMod val="75000"/>
                  </a:schemeClr>
                </a:solidFill>
                <a:latin typeface="Helvetica LT Std" panose="020B0504020202020204"/>
                <a:cs typeface="Helvetica" panose="020B0604020202020204" pitchFamily="34" charset="0"/>
              </a:rPr>
              <a:t>446-2000, modificada por la </a:t>
            </a:r>
            <a:r>
              <a:rPr lang="es-PE" altLang="es-CO" sz="1300" dirty="0">
                <a:solidFill>
                  <a:schemeClr val="tx2">
                    <a:lumMod val="75000"/>
                  </a:schemeClr>
                </a:solidFill>
                <a:latin typeface="Helvetica LT Std" panose="020B0504020202020204"/>
                <a:cs typeface="Helvetica" panose="020B0604020202020204" pitchFamily="34" charset="0"/>
              </a:rPr>
              <a:t>Resolución </a:t>
            </a:r>
            <a:r>
              <a:rPr lang="es-PE" altLang="es-CO" sz="1300" dirty="0" smtClean="0">
                <a:solidFill>
                  <a:schemeClr val="tx2">
                    <a:lumMod val="75000"/>
                  </a:schemeClr>
                </a:solidFill>
                <a:latin typeface="Helvetica LT Std" panose="020B0504020202020204"/>
                <a:cs typeface="Helvetica" panose="020B0604020202020204" pitchFamily="34" charset="0"/>
              </a:rPr>
              <a:t>S.B.S. Nº 11823-2010 determina </a:t>
            </a:r>
            <a:r>
              <a:rPr lang="es-PE" altLang="es-CO" sz="1300" dirty="0">
                <a:solidFill>
                  <a:schemeClr val="tx2">
                    <a:lumMod val="75000"/>
                  </a:schemeClr>
                </a:solidFill>
                <a:latin typeface="Helvetica LT Std" panose="020B0504020202020204"/>
                <a:cs typeface="Helvetica" panose="020B0604020202020204" pitchFamily="34" charset="0"/>
              </a:rPr>
              <a:t>las medidas prudenciales aplicables a los conglomerados bajo </a:t>
            </a:r>
            <a:r>
              <a:rPr lang="es-PE" altLang="es-CO" sz="1300" dirty="0" smtClean="0">
                <a:solidFill>
                  <a:schemeClr val="tx2">
                    <a:lumMod val="75000"/>
                  </a:schemeClr>
                </a:solidFill>
                <a:latin typeface="Helvetica LT Std" panose="020B0504020202020204"/>
                <a:cs typeface="Helvetica" panose="020B0604020202020204" pitchFamily="34" charset="0"/>
              </a:rPr>
              <a:t>supervisión</a:t>
            </a:r>
            <a:r>
              <a:rPr lang="es-PE" altLang="es-CO" sz="1300" dirty="0">
                <a:solidFill>
                  <a:schemeClr val="tx2">
                    <a:lumMod val="75000"/>
                  </a:schemeClr>
                </a:solidFill>
                <a:latin typeface="Helvetica LT Std" panose="020B0504020202020204"/>
                <a:cs typeface="Helvetica" panose="020B0604020202020204" pitchFamily="34" charset="0"/>
              </a:rPr>
              <a:t>, en materia de</a:t>
            </a:r>
            <a:r>
              <a:rPr lang="es-PE" altLang="es-CO" sz="1300" dirty="0" smtClean="0">
                <a:solidFill>
                  <a:schemeClr val="tx2">
                    <a:lumMod val="75000"/>
                  </a:schemeClr>
                </a:solidFill>
                <a:latin typeface="Helvetica LT Std" panose="020B0504020202020204"/>
                <a:cs typeface="Helvetica" panose="020B0604020202020204" pitchFamily="34" charset="0"/>
              </a:rPr>
              <a:t>:</a:t>
            </a:r>
          </a:p>
          <a:p>
            <a:pPr algn="just"/>
            <a:endParaRPr lang="es-PE" altLang="es-CO" sz="1300" dirty="0" smtClean="0">
              <a:solidFill>
                <a:schemeClr val="tx2">
                  <a:lumMod val="75000"/>
                </a:schemeClr>
              </a:solidFill>
              <a:latin typeface="Helvetica LT Std" panose="020B0504020202020204"/>
              <a:cs typeface="Helvetica" panose="020B0604020202020204" pitchFamily="34" charset="0"/>
            </a:endParaRPr>
          </a:p>
          <a:p>
            <a:pPr marL="742950" lvl="1" indent="-285750" algn="just">
              <a:buFont typeface="Wingdings" panose="05000000000000000000" pitchFamily="2" charset="2"/>
              <a:buChar char="ü"/>
            </a:pPr>
            <a:r>
              <a:rPr lang="es-PE" altLang="es-CO" sz="1300" dirty="0">
                <a:solidFill>
                  <a:schemeClr val="tx2">
                    <a:lumMod val="75000"/>
                  </a:schemeClr>
                </a:solidFill>
                <a:latin typeface="Helvetica LT Std" panose="020B0504020202020204"/>
                <a:cs typeface="Helvetica" panose="020B0604020202020204" pitchFamily="34" charset="0"/>
              </a:rPr>
              <a:t>Requerimientos patrimoniales: usando un proxy del método de “</a:t>
            </a:r>
            <a:r>
              <a:rPr lang="es-PE" altLang="es-CO" sz="1300" dirty="0" err="1">
                <a:solidFill>
                  <a:schemeClr val="tx2">
                    <a:lumMod val="75000"/>
                  </a:schemeClr>
                </a:solidFill>
                <a:latin typeface="Helvetica LT Std" panose="020B0504020202020204"/>
                <a:cs typeface="Helvetica" panose="020B0604020202020204" pitchFamily="34" charset="0"/>
              </a:rPr>
              <a:t>building</a:t>
            </a:r>
            <a:r>
              <a:rPr lang="es-PE" altLang="es-CO" sz="1300" dirty="0">
                <a:solidFill>
                  <a:schemeClr val="tx2">
                    <a:lumMod val="75000"/>
                  </a:schemeClr>
                </a:solidFill>
                <a:latin typeface="Helvetica LT Std" panose="020B0504020202020204"/>
                <a:cs typeface="Helvetica" panose="020B0604020202020204" pitchFamily="34" charset="0"/>
              </a:rPr>
              <a:t> blocks”</a:t>
            </a:r>
          </a:p>
          <a:p>
            <a:pPr marL="742950" lvl="1" indent="-285750" algn="just">
              <a:buFont typeface="Wingdings" panose="05000000000000000000" pitchFamily="2" charset="2"/>
              <a:buChar char="ü"/>
            </a:pPr>
            <a:r>
              <a:rPr lang="es-PE" altLang="es-CO" sz="1300" dirty="0">
                <a:solidFill>
                  <a:schemeClr val="tx2">
                    <a:lumMod val="75000"/>
                  </a:schemeClr>
                </a:solidFill>
                <a:latin typeface="Helvetica LT Std" panose="020B0504020202020204"/>
                <a:cs typeface="Helvetica" panose="020B0604020202020204" pitchFamily="34" charset="0"/>
              </a:rPr>
              <a:t>Límites operacionales</a:t>
            </a:r>
          </a:p>
          <a:p>
            <a:pPr marL="742950" lvl="1" indent="-285750" algn="just">
              <a:buFont typeface="Wingdings" panose="05000000000000000000" pitchFamily="2" charset="2"/>
              <a:buChar char="§"/>
            </a:pPr>
            <a:endParaRPr lang="es-PE" altLang="es-CO" sz="1300" u="sng" dirty="0">
              <a:solidFill>
                <a:schemeClr val="tx2">
                  <a:lumMod val="75000"/>
                </a:schemeClr>
              </a:solidFill>
              <a:latin typeface="Helvetica LT Std" panose="020B0504020202020204"/>
              <a:cs typeface="Helvetica" panose="020B0604020202020204" pitchFamily="34" charset="0"/>
            </a:endParaRPr>
          </a:p>
          <a:p>
            <a:pPr algn="just"/>
            <a:r>
              <a:rPr lang="es-PE" altLang="es-CO" sz="1300" b="1" dirty="0">
                <a:solidFill>
                  <a:schemeClr val="tx2">
                    <a:lumMod val="75000"/>
                  </a:schemeClr>
                </a:solidFill>
                <a:latin typeface="Helvetica LT Std" panose="020B0504020202020204"/>
                <a:cs typeface="Helvetica" panose="020B0604020202020204" pitchFamily="34" charset="0"/>
              </a:rPr>
              <a:t>La Supervisión Consolidada (SC) </a:t>
            </a:r>
            <a:r>
              <a:rPr lang="es-PE" altLang="es-CO" sz="1300" dirty="0" smtClean="0">
                <a:solidFill>
                  <a:schemeClr val="tx2">
                    <a:lumMod val="75000"/>
                  </a:schemeClr>
                </a:solidFill>
                <a:latin typeface="Helvetica LT Std" panose="020B0504020202020204"/>
                <a:cs typeface="Helvetica" panose="020B0604020202020204" pitchFamily="34" charset="0"/>
              </a:rPr>
              <a:t>herramienta cuyo </a:t>
            </a:r>
            <a:r>
              <a:rPr lang="es-PE" altLang="es-CO" sz="1300" dirty="0">
                <a:solidFill>
                  <a:schemeClr val="tx2">
                    <a:lumMod val="75000"/>
                  </a:schemeClr>
                </a:solidFill>
                <a:latin typeface="Helvetica LT Std" panose="020B0504020202020204"/>
                <a:cs typeface="Helvetica" panose="020B0604020202020204" pitchFamily="34" charset="0"/>
              </a:rPr>
              <a:t>objetivo es supervisar la gestión de los riesgos que enfrentan las empresas por conformar parte de un </a:t>
            </a:r>
            <a:r>
              <a:rPr lang="es-PE" altLang="es-CO" sz="1300" dirty="0" smtClean="0">
                <a:solidFill>
                  <a:schemeClr val="tx2">
                    <a:lumMod val="75000"/>
                  </a:schemeClr>
                </a:solidFill>
                <a:latin typeface="Helvetica LT Std" panose="020B0504020202020204"/>
                <a:cs typeface="Helvetica" panose="020B0604020202020204" pitchFamily="34" charset="0"/>
              </a:rPr>
              <a:t>conglomerado. La SC permite verificar:</a:t>
            </a:r>
          </a:p>
          <a:p>
            <a:pPr algn="just"/>
            <a:endParaRPr lang="es-PE" altLang="es-CO" sz="1300" dirty="0" smtClean="0">
              <a:solidFill>
                <a:schemeClr val="tx2">
                  <a:lumMod val="75000"/>
                </a:schemeClr>
              </a:solidFill>
              <a:latin typeface="Helvetica LT Std" panose="020B0504020202020204"/>
              <a:cs typeface="Helvetica" panose="020B0604020202020204" pitchFamily="34" charset="0"/>
            </a:endParaRPr>
          </a:p>
          <a:p>
            <a:pPr marL="742950" lvl="1" indent="-285750" algn="just">
              <a:buFont typeface="Wingdings" panose="05000000000000000000" pitchFamily="2" charset="2"/>
              <a:buChar char="ü"/>
            </a:pPr>
            <a:r>
              <a:rPr lang="es-CO" altLang="es-CO" sz="1300" dirty="0">
                <a:solidFill>
                  <a:schemeClr val="tx2">
                    <a:lumMod val="75000"/>
                  </a:schemeClr>
                </a:solidFill>
                <a:latin typeface="Helvetica LT Std" panose="020B0504020202020204"/>
                <a:cs typeface="Helvetica" panose="020B0604020202020204" pitchFamily="34" charset="0"/>
              </a:rPr>
              <a:t>Inadecuado nivel de solvencia en el conglomerado  </a:t>
            </a:r>
            <a:r>
              <a:rPr lang="es-CO" altLang="es-CO" sz="1300" b="1" dirty="0">
                <a:solidFill>
                  <a:schemeClr val="tx2">
                    <a:lumMod val="75000"/>
                  </a:schemeClr>
                </a:solidFill>
                <a:latin typeface="Helvetica LT Std" panose="020B0504020202020204"/>
                <a:cs typeface="Helvetica" panose="020B0604020202020204" pitchFamily="34" charset="0"/>
              </a:rPr>
              <a:t>(doble o múltiple apalancamiento)</a:t>
            </a:r>
          </a:p>
          <a:p>
            <a:pPr marL="742950" lvl="1" indent="-285750" algn="just">
              <a:buFont typeface="Wingdings" panose="05000000000000000000" pitchFamily="2" charset="2"/>
              <a:buChar char="ü"/>
            </a:pPr>
            <a:r>
              <a:rPr lang="es-CO" altLang="es-CO" sz="1300" dirty="0">
                <a:solidFill>
                  <a:schemeClr val="tx2">
                    <a:lumMod val="75000"/>
                  </a:schemeClr>
                </a:solidFill>
                <a:latin typeface="Helvetica LT Std" panose="020B0504020202020204"/>
                <a:cs typeface="Helvetica" panose="020B0604020202020204" pitchFamily="34" charset="0"/>
              </a:rPr>
              <a:t>La transmisión de riesgos entre entidades vinculadas que podrían perjudicar a una empresa supervisada </a:t>
            </a:r>
            <a:r>
              <a:rPr lang="es-CO" altLang="es-CO" sz="1300" b="1" dirty="0">
                <a:solidFill>
                  <a:schemeClr val="tx2">
                    <a:lumMod val="75000"/>
                  </a:schemeClr>
                </a:solidFill>
                <a:latin typeface="Helvetica LT Std" panose="020B0504020202020204"/>
                <a:cs typeface="Helvetica" panose="020B0604020202020204" pitchFamily="34" charset="0"/>
              </a:rPr>
              <a:t>(operaciones intragrupo)</a:t>
            </a:r>
          </a:p>
          <a:p>
            <a:pPr marL="742950" lvl="1" indent="-285750" algn="just">
              <a:buFont typeface="Wingdings" panose="05000000000000000000" pitchFamily="2" charset="2"/>
              <a:buChar char="ü"/>
            </a:pPr>
            <a:r>
              <a:rPr lang="es-CO" altLang="es-CO" sz="1300" dirty="0">
                <a:solidFill>
                  <a:schemeClr val="tx2">
                    <a:lumMod val="75000"/>
                  </a:schemeClr>
                </a:solidFill>
                <a:latin typeface="Helvetica LT Std" panose="020B0504020202020204"/>
                <a:cs typeface="Helvetica" panose="020B0604020202020204" pitchFamily="34" charset="0"/>
              </a:rPr>
              <a:t>Situaciones de </a:t>
            </a:r>
            <a:r>
              <a:rPr lang="es-CO" altLang="es-CO" sz="1300" b="1" dirty="0">
                <a:solidFill>
                  <a:schemeClr val="tx2">
                    <a:lumMod val="75000"/>
                  </a:schemeClr>
                </a:solidFill>
                <a:latin typeface="Helvetica LT Std" panose="020B0504020202020204"/>
                <a:cs typeface="Helvetica" panose="020B0604020202020204" pitchFamily="34" charset="0"/>
              </a:rPr>
              <a:t>arbitraje regulatorio </a:t>
            </a:r>
            <a:r>
              <a:rPr lang="es-CO" altLang="es-CO" sz="1300" dirty="0">
                <a:solidFill>
                  <a:schemeClr val="tx2">
                    <a:lumMod val="75000"/>
                  </a:schemeClr>
                </a:solidFill>
                <a:latin typeface="Helvetica LT Std" panose="020B0504020202020204"/>
                <a:cs typeface="Helvetica" panose="020B0604020202020204" pitchFamily="34" charset="0"/>
              </a:rPr>
              <a:t>entre las empresas del conglomerado</a:t>
            </a:r>
          </a:p>
          <a:p>
            <a:pPr marL="742950" lvl="1" indent="-285750" algn="just">
              <a:buFont typeface="Wingdings" panose="05000000000000000000" pitchFamily="2" charset="2"/>
              <a:buChar char="ü"/>
            </a:pPr>
            <a:r>
              <a:rPr lang="es-CO" altLang="es-CO" sz="1300" b="1" dirty="0">
                <a:solidFill>
                  <a:schemeClr val="tx2">
                    <a:lumMod val="75000"/>
                  </a:schemeClr>
                </a:solidFill>
                <a:latin typeface="Helvetica LT Std" panose="020B0504020202020204"/>
                <a:cs typeface="Helvetica" panose="020B0604020202020204" pitchFamily="34" charset="0"/>
              </a:rPr>
              <a:t>Concentración de exposiciones en terceros </a:t>
            </a:r>
            <a:r>
              <a:rPr lang="es-CO" altLang="es-CO" sz="1300" dirty="0">
                <a:solidFill>
                  <a:schemeClr val="tx2">
                    <a:lumMod val="75000"/>
                  </a:schemeClr>
                </a:solidFill>
                <a:latin typeface="Helvetica LT Std" panose="020B0504020202020204"/>
                <a:cs typeface="Helvetica" panose="020B0604020202020204" pitchFamily="34" charset="0"/>
              </a:rPr>
              <a:t>a nivel conglomerado</a:t>
            </a:r>
          </a:p>
          <a:p>
            <a:pPr marL="742950" lvl="1" indent="-285750" algn="just">
              <a:buFont typeface="Wingdings" panose="05000000000000000000" pitchFamily="2" charset="2"/>
              <a:buChar char="ü"/>
            </a:pPr>
            <a:r>
              <a:rPr lang="es-CO" altLang="es-CO" sz="1300" b="1" dirty="0">
                <a:solidFill>
                  <a:schemeClr val="tx2">
                    <a:lumMod val="75000"/>
                  </a:schemeClr>
                </a:solidFill>
                <a:latin typeface="Helvetica LT Std" panose="020B0504020202020204"/>
                <a:cs typeface="Helvetica" panose="020B0604020202020204" pitchFamily="34" charset="0"/>
              </a:rPr>
              <a:t>Inadecuada gestión de riesgos </a:t>
            </a:r>
            <a:r>
              <a:rPr lang="es-CO" altLang="es-CO" sz="1300" dirty="0">
                <a:solidFill>
                  <a:schemeClr val="tx2">
                    <a:lumMod val="75000"/>
                  </a:schemeClr>
                </a:solidFill>
                <a:latin typeface="Helvetica LT Std" panose="020B0504020202020204"/>
                <a:cs typeface="Helvetica" panose="020B0604020202020204" pitchFamily="34" charset="0"/>
              </a:rPr>
              <a:t>a nivel conglomerado</a:t>
            </a:r>
          </a:p>
          <a:p>
            <a:pPr algn="just"/>
            <a:endParaRPr lang="es-PE" altLang="es-CO" sz="1300" dirty="0">
              <a:solidFill>
                <a:schemeClr val="tx2">
                  <a:lumMod val="75000"/>
                </a:schemeClr>
              </a:solidFill>
              <a:latin typeface="Helvetica LT Std" panose="020B0504020202020204"/>
              <a:cs typeface="Helvetica" panose="020B0604020202020204" pitchFamily="34" charset="0"/>
            </a:endParaRPr>
          </a:p>
          <a:p>
            <a:pPr algn="just"/>
            <a:r>
              <a:rPr lang="es-PE" altLang="es-CO" sz="1300" dirty="0" smtClean="0">
                <a:solidFill>
                  <a:schemeClr val="tx2">
                    <a:lumMod val="75000"/>
                  </a:schemeClr>
                </a:solidFill>
                <a:latin typeface="Helvetica LT Std" panose="020B0504020202020204"/>
                <a:cs typeface="Helvetica" panose="020B0604020202020204" pitchFamily="34" charset="0"/>
              </a:rPr>
              <a:t>*Se </a:t>
            </a:r>
            <a:r>
              <a:rPr lang="es-PE" altLang="es-CO" sz="1300" dirty="0">
                <a:solidFill>
                  <a:schemeClr val="tx2">
                    <a:lumMod val="75000"/>
                  </a:schemeClr>
                </a:solidFill>
                <a:latin typeface="Helvetica LT Std" panose="020B0504020202020204"/>
                <a:cs typeface="Helvetica" panose="020B0604020202020204" pitchFamily="34" charset="0"/>
              </a:rPr>
              <a:t>incluyen las Holding para efectos de consolidación (sin requerimientos patrimoniales</a:t>
            </a:r>
            <a:r>
              <a:rPr lang="es-PE" altLang="es-CO" sz="1300" dirty="0" smtClean="0">
                <a:solidFill>
                  <a:schemeClr val="tx2">
                    <a:lumMod val="75000"/>
                  </a:schemeClr>
                </a:solidFill>
                <a:latin typeface="Helvetica LT Std" panose="020B0504020202020204"/>
                <a:cs typeface="Helvetica" panose="020B0604020202020204" pitchFamily="34" charset="0"/>
              </a:rPr>
              <a:t>).</a:t>
            </a:r>
            <a:endParaRPr lang="es-PE" altLang="es-CO" sz="1300" dirty="0">
              <a:solidFill>
                <a:schemeClr val="tx2">
                  <a:lumMod val="75000"/>
                </a:schemeClr>
              </a:solidFill>
              <a:latin typeface="Helvetica LT Std" panose="020B0504020202020204"/>
              <a:cs typeface="Helvetica" panose="020B0604020202020204" pitchFamily="34" charset="0"/>
            </a:endParaRPr>
          </a:p>
          <a:p>
            <a:pPr algn="just"/>
            <a:r>
              <a:rPr lang="es-PE" altLang="es-CO" sz="1300" dirty="0" smtClean="0">
                <a:solidFill>
                  <a:schemeClr val="tx2">
                    <a:lumMod val="75000"/>
                  </a:schemeClr>
                </a:solidFill>
                <a:latin typeface="Helvetica LT Std" panose="020B0504020202020204"/>
                <a:cs typeface="Helvetica" panose="020B0604020202020204" pitchFamily="34" charset="0"/>
              </a:rPr>
              <a:t>*Se </a:t>
            </a:r>
            <a:r>
              <a:rPr lang="es-PE" altLang="es-CO" sz="1300" dirty="0">
                <a:solidFill>
                  <a:schemeClr val="tx2">
                    <a:lumMod val="75000"/>
                  </a:schemeClr>
                </a:solidFill>
                <a:latin typeface="Helvetica LT Std" panose="020B0504020202020204"/>
                <a:cs typeface="Helvetica" panose="020B0604020202020204" pitchFamily="34" charset="0"/>
              </a:rPr>
              <a:t>incluyen empresas no financieras en función a su impacto potencial sobre la </a:t>
            </a:r>
            <a:r>
              <a:rPr lang="es-PE" altLang="es-CO" sz="1300" dirty="0" smtClean="0">
                <a:solidFill>
                  <a:schemeClr val="tx2">
                    <a:lumMod val="75000"/>
                  </a:schemeClr>
                </a:solidFill>
                <a:latin typeface="Helvetica LT Std" panose="020B0504020202020204"/>
                <a:cs typeface="Helvetica" panose="020B0604020202020204" pitchFamily="34" charset="0"/>
              </a:rPr>
              <a:t>supervisadas.</a:t>
            </a:r>
          </a:p>
          <a:p>
            <a:pPr algn="just"/>
            <a:r>
              <a:rPr lang="es-CO" altLang="es-CO" sz="1300" dirty="0" smtClean="0">
                <a:solidFill>
                  <a:schemeClr val="tx2">
                    <a:lumMod val="75000"/>
                  </a:schemeClr>
                </a:solidFill>
                <a:latin typeface="Helvetica LT Std" panose="020B0504020202020204"/>
                <a:cs typeface="Helvetica" panose="020B0604020202020204" pitchFamily="34" charset="0"/>
              </a:rPr>
              <a:t>*Las empresas </a:t>
            </a:r>
            <a:r>
              <a:rPr lang="es-CO" altLang="es-CO" sz="1300" dirty="0">
                <a:solidFill>
                  <a:schemeClr val="tx2">
                    <a:lumMod val="75000"/>
                  </a:schemeClr>
                </a:solidFill>
                <a:latin typeface="Helvetica LT Std" panose="020B0504020202020204"/>
                <a:cs typeface="Helvetica" panose="020B0604020202020204" pitchFamily="34" charset="0"/>
              </a:rPr>
              <a:t>no supervisadas se toman en cuenta </a:t>
            </a:r>
            <a:r>
              <a:rPr lang="es-CO" altLang="es-CO" sz="1300" dirty="0" smtClean="0">
                <a:solidFill>
                  <a:schemeClr val="tx2">
                    <a:lumMod val="75000"/>
                  </a:schemeClr>
                </a:solidFill>
                <a:latin typeface="Helvetica LT Std" panose="020B0504020202020204"/>
                <a:cs typeface="Helvetica" panose="020B0604020202020204" pitchFamily="34" charset="0"/>
              </a:rPr>
              <a:t>porque puedan impactar en </a:t>
            </a:r>
            <a:r>
              <a:rPr lang="es-CO" altLang="es-CO" sz="1300" dirty="0">
                <a:solidFill>
                  <a:schemeClr val="tx2">
                    <a:lumMod val="75000"/>
                  </a:schemeClr>
                </a:solidFill>
                <a:latin typeface="Helvetica LT Std" panose="020B0504020202020204"/>
                <a:cs typeface="Helvetica" panose="020B0604020202020204" pitchFamily="34" charset="0"/>
              </a:rPr>
              <a:t>la situación de </a:t>
            </a:r>
            <a:r>
              <a:rPr lang="es-CO" altLang="es-CO" sz="1300" dirty="0" smtClean="0">
                <a:solidFill>
                  <a:schemeClr val="tx2">
                    <a:lumMod val="75000"/>
                  </a:schemeClr>
                </a:solidFill>
                <a:latin typeface="Helvetica LT Std" panose="020B0504020202020204"/>
                <a:cs typeface="Helvetica" panose="020B0604020202020204" pitchFamily="34" charset="0"/>
              </a:rPr>
              <a:t>las otras.</a:t>
            </a:r>
            <a:endParaRPr lang="es-CO" sz="1300" b="1" dirty="0" smtClean="0">
              <a:solidFill>
                <a:schemeClr val="tx2">
                  <a:lumMod val="75000"/>
                </a:schemeClr>
              </a:solidFill>
              <a:latin typeface="Helvetica LT Std" panose="020B0504020202020204"/>
              <a:cs typeface="Helvetica" panose="020B0604020202020204" pitchFamily="34" charset="0"/>
            </a:endParaRPr>
          </a:p>
        </p:txBody>
      </p:sp>
      <p:sp>
        <p:nvSpPr>
          <p:cNvPr id="8" name="8 CuadroTexto"/>
          <p:cNvSpPr txBox="1"/>
          <p:nvPr/>
        </p:nvSpPr>
        <p:spPr>
          <a:xfrm>
            <a:off x="567877" y="385070"/>
            <a:ext cx="8113416" cy="400110"/>
          </a:xfrm>
          <a:prstGeom prst="rect">
            <a:avLst/>
          </a:prstGeom>
          <a:noFill/>
        </p:spPr>
        <p:txBody>
          <a:bodyPr wrap="square" rtlCol="0">
            <a:spAutoFit/>
          </a:bodyPr>
          <a:lstStyle/>
          <a:p>
            <a:pPr algn="ctr" fontAlgn="base">
              <a:spcBef>
                <a:spcPct val="0"/>
              </a:spcBef>
              <a:spcAft>
                <a:spcPct val="0"/>
              </a:spcAft>
            </a:pPr>
            <a:r>
              <a:rPr lang="es-CO" sz="2000" b="1" dirty="0" smtClean="0">
                <a:solidFill>
                  <a:srgbClr val="002060"/>
                </a:solidFill>
                <a:latin typeface="Helvetica LT Std" panose="020B0504020202020204"/>
              </a:rPr>
              <a:t>Perú</a:t>
            </a:r>
            <a:endParaRPr lang="es-CO" sz="2000" b="1" dirty="0">
              <a:solidFill>
                <a:srgbClr val="002060"/>
              </a:solidFill>
              <a:latin typeface="Helvetica LT Std" panose="020B0504020202020204"/>
            </a:endParaRPr>
          </a:p>
        </p:txBody>
      </p:sp>
      <p:pic>
        <p:nvPicPr>
          <p:cNvPr id="10" name="Imagen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78585" y="280097"/>
            <a:ext cx="1059634" cy="705138"/>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1" name="CuadroTexto 10"/>
          <p:cNvSpPr txBox="1"/>
          <p:nvPr/>
        </p:nvSpPr>
        <p:spPr>
          <a:xfrm>
            <a:off x="5354198" y="6123973"/>
            <a:ext cx="3327096" cy="430887"/>
          </a:xfrm>
          <a:prstGeom prst="rect">
            <a:avLst/>
          </a:prstGeom>
          <a:noFill/>
        </p:spPr>
        <p:txBody>
          <a:bodyPr wrap="square" rtlCol="0">
            <a:spAutoFit/>
          </a:bodyPr>
          <a:lstStyle/>
          <a:p>
            <a:pPr algn="just"/>
            <a:r>
              <a:rPr lang="es-CO" sz="1100" b="1" dirty="0" smtClean="0">
                <a:solidFill>
                  <a:schemeClr val="tx2">
                    <a:lumMod val="75000"/>
                  </a:schemeClr>
                </a:solidFill>
                <a:latin typeface="Helvetica LT Std" panose="020B0504020202020204"/>
                <a:cs typeface="Helvetica" panose="020B0604020202020204" pitchFamily="34" charset="0"/>
              </a:rPr>
              <a:t>Fuente: </a:t>
            </a:r>
            <a:r>
              <a:rPr lang="es-CO" sz="1100" dirty="0">
                <a:solidFill>
                  <a:schemeClr val="tx2">
                    <a:lumMod val="75000"/>
                  </a:schemeClr>
                </a:solidFill>
                <a:latin typeface="Helvetica LT Std" panose="020B0504020202020204"/>
                <a:cs typeface="Helvetica" panose="020B0604020202020204" pitchFamily="34" charset="0"/>
              </a:rPr>
              <a:t>Resolución </a:t>
            </a:r>
            <a:r>
              <a:rPr lang="es-CO" sz="1100" dirty="0" smtClean="0">
                <a:solidFill>
                  <a:schemeClr val="tx2">
                    <a:lumMod val="75000"/>
                  </a:schemeClr>
                </a:solidFill>
                <a:latin typeface="Helvetica LT Std" panose="020B0504020202020204"/>
                <a:cs typeface="Helvetica" panose="020B0604020202020204" pitchFamily="34" charset="0"/>
              </a:rPr>
              <a:t>S.B.S. Nº </a:t>
            </a:r>
            <a:r>
              <a:rPr lang="es-CO" sz="1100" dirty="0">
                <a:solidFill>
                  <a:schemeClr val="tx2">
                    <a:lumMod val="75000"/>
                  </a:schemeClr>
                </a:solidFill>
                <a:latin typeface="Helvetica LT Std" panose="020B0504020202020204"/>
                <a:cs typeface="Helvetica" panose="020B0604020202020204" pitchFamily="34" charset="0"/>
              </a:rPr>
              <a:t>11823-2010</a:t>
            </a:r>
            <a:r>
              <a:rPr lang="es-CO" sz="1100" dirty="0" smtClean="0">
                <a:solidFill>
                  <a:schemeClr val="tx2">
                    <a:lumMod val="75000"/>
                  </a:schemeClr>
                </a:solidFill>
                <a:latin typeface="Helvetica LT Std" panose="020B0504020202020204"/>
                <a:cs typeface="Helvetica" panose="020B0604020202020204" pitchFamily="34" charset="0"/>
              </a:rPr>
              <a:t>. (29 </a:t>
            </a:r>
            <a:r>
              <a:rPr lang="es-CO" sz="1100" dirty="0">
                <a:solidFill>
                  <a:schemeClr val="tx2">
                    <a:lumMod val="75000"/>
                  </a:schemeClr>
                </a:solidFill>
                <a:latin typeface="Helvetica LT Std" panose="020B0504020202020204"/>
                <a:cs typeface="Helvetica" panose="020B0604020202020204" pitchFamily="34" charset="0"/>
              </a:rPr>
              <a:t>de setiembre de </a:t>
            </a:r>
            <a:r>
              <a:rPr lang="es-CO" sz="1100" dirty="0" smtClean="0">
                <a:solidFill>
                  <a:schemeClr val="tx2">
                    <a:lumMod val="75000"/>
                  </a:schemeClr>
                </a:solidFill>
                <a:latin typeface="Helvetica LT Std" panose="020B0504020202020204"/>
                <a:cs typeface="Helvetica" panose="020B0604020202020204" pitchFamily="34" charset="0"/>
              </a:rPr>
              <a:t>2010) </a:t>
            </a:r>
            <a:r>
              <a:rPr lang="es-CO" sz="1100" dirty="0" smtClean="0">
                <a:solidFill>
                  <a:schemeClr val="tx2">
                    <a:lumMod val="75000"/>
                  </a:schemeClr>
                </a:solidFill>
                <a:latin typeface="Helvetica LT Std" panose="020B0504020202020204"/>
                <a:cs typeface="Helvetica" panose="020B0604020202020204" pitchFamily="34" charset="0"/>
                <a:hlinkClick r:id="rId4"/>
              </a:rPr>
              <a:t>https://intranet2.sbs.gob.pe</a:t>
            </a:r>
            <a:endParaRPr lang="es-CO" sz="1100" b="1" dirty="0">
              <a:solidFill>
                <a:schemeClr val="tx2">
                  <a:lumMod val="75000"/>
                </a:schemeClr>
              </a:solidFill>
              <a:latin typeface="Helvetica LT Std" panose="020B0504020202020204"/>
              <a:cs typeface="Helvetica" panose="020B0604020202020204" pitchFamily="34" charset="0"/>
            </a:endParaRPr>
          </a:p>
        </p:txBody>
      </p:sp>
    </p:spTree>
    <p:extLst>
      <p:ext uri="{BB962C8B-B14F-4D97-AF65-F5344CB8AC3E}">
        <p14:creationId xmlns:p14="http://schemas.microsoft.com/office/powerpoint/2010/main" val="38945904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5 CuadroTexto"/>
          <p:cNvSpPr txBox="1"/>
          <p:nvPr/>
        </p:nvSpPr>
        <p:spPr>
          <a:xfrm>
            <a:off x="537398" y="1124452"/>
            <a:ext cx="8113416" cy="340519"/>
          </a:xfrm>
          <a:prstGeom prst="roundRect">
            <a:avLst/>
          </a:prstGeom>
          <a:solidFill>
            <a:srgbClr val="E6EDF6"/>
          </a:solidFill>
          <a:ln w="19050">
            <a:solidFill>
              <a:schemeClr val="accent1">
                <a:lumMod val="50000"/>
              </a:schemeClr>
            </a:solidFill>
          </a:ln>
        </p:spPr>
        <p:txBody>
          <a:bodyPr wrap="square" rtlCol="0">
            <a:spAutoFit/>
          </a:bodyPr>
          <a:lstStyle/>
          <a:p>
            <a:pPr algn="ctr">
              <a:spcBef>
                <a:spcPct val="0"/>
              </a:spcBef>
            </a:pPr>
            <a:r>
              <a:rPr lang="es-CO" altLang="es-CO" sz="1400" b="1" dirty="0" smtClean="0">
                <a:solidFill>
                  <a:schemeClr val="tx2">
                    <a:lumMod val="75000"/>
                  </a:schemeClr>
                </a:solidFill>
                <a:latin typeface="Helvetica LT Std" panose="020B0504020202020204"/>
                <a:cs typeface="Helvetica" panose="020B0604020202020204" pitchFamily="34" charset="0"/>
              </a:rPr>
              <a:t>Limites de Exposición</a:t>
            </a:r>
            <a:endParaRPr lang="es-CO" altLang="es-CO" sz="1400" dirty="0" smtClean="0">
              <a:solidFill>
                <a:schemeClr val="tx2">
                  <a:lumMod val="75000"/>
                </a:schemeClr>
              </a:solidFill>
              <a:latin typeface="Helvetica LT Std" panose="020B0504020202020204"/>
              <a:cs typeface="Helvetica" panose="020B0604020202020204" pitchFamily="34" charset="0"/>
            </a:endParaRPr>
          </a:p>
        </p:txBody>
      </p:sp>
      <p:sp>
        <p:nvSpPr>
          <p:cNvPr id="12" name="5 CuadroTexto"/>
          <p:cNvSpPr txBox="1"/>
          <p:nvPr/>
        </p:nvSpPr>
        <p:spPr>
          <a:xfrm>
            <a:off x="567878" y="1729810"/>
            <a:ext cx="8082936" cy="4093428"/>
          </a:xfrm>
          <a:prstGeom prst="rect">
            <a:avLst/>
          </a:prstGeom>
          <a:noFill/>
          <a:ln w="12700">
            <a:noFill/>
          </a:ln>
        </p:spPr>
        <p:txBody>
          <a:bodyPr wrap="square" rtlCol="0">
            <a:spAutoFit/>
          </a:bodyPr>
          <a:lstStyle/>
          <a:p>
            <a:pPr marL="285750" indent="-285750" algn="just">
              <a:spcBef>
                <a:spcPct val="0"/>
              </a:spcBef>
              <a:buFont typeface="Wingdings" panose="05000000000000000000" pitchFamily="2" charset="2"/>
              <a:buChar char="v"/>
            </a:pPr>
            <a:r>
              <a:rPr lang="es-CO" altLang="es-CO" sz="1300" b="1" dirty="0">
                <a:solidFill>
                  <a:schemeClr val="tx2">
                    <a:lumMod val="75000"/>
                  </a:schemeClr>
                </a:solidFill>
                <a:latin typeface="Helvetica LT Std" panose="020B0504020202020204"/>
                <a:cs typeface="Helvetica" panose="020B0604020202020204" pitchFamily="34" charset="0"/>
              </a:rPr>
              <a:t>Límite Global del grupo </a:t>
            </a:r>
            <a:r>
              <a:rPr lang="es-CO" altLang="es-CO" sz="1300" b="1" dirty="0" smtClean="0">
                <a:solidFill>
                  <a:schemeClr val="tx2">
                    <a:lumMod val="75000"/>
                  </a:schemeClr>
                </a:solidFill>
                <a:latin typeface="Helvetica LT Std" panose="020B0504020202020204"/>
                <a:cs typeface="Helvetica" panose="020B0604020202020204" pitchFamily="34" charset="0"/>
              </a:rPr>
              <a:t>consolidable:</a:t>
            </a:r>
            <a:endParaRPr lang="es-CO" altLang="es-CO" sz="1300" b="1" dirty="0">
              <a:solidFill>
                <a:schemeClr val="tx2">
                  <a:lumMod val="75000"/>
                </a:schemeClr>
              </a:solidFill>
              <a:latin typeface="Helvetica LT Std" panose="020B0504020202020204"/>
              <a:cs typeface="Helvetica" panose="020B0604020202020204" pitchFamily="34" charset="0"/>
            </a:endParaRPr>
          </a:p>
          <a:p>
            <a:pPr algn="just">
              <a:spcBef>
                <a:spcPct val="0"/>
              </a:spcBef>
            </a:pPr>
            <a:endParaRPr lang="es-CO" altLang="es-CO" sz="1300" dirty="0" smtClean="0">
              <a:solidFill>
                <a:schemeClr val="tx2">
                  <a:lumMod val="75000"/>
                </a:schemeClr>
              </a:solidFill>
              <a:latin typeface="Helvetica LT Std" panose="020B0504020202020204"/>
              <a:cs typeface="Helvetica" panose="020B0604020202020204" pitchFamily="34" charset="0"/>
            </a:endParaRPr>
          </a:p>
          <a:p>
            <a:pPr marL="0" lvl="1" algn="just">
              <a:spcBef>
                <a:spcPct val="0"/>
              </a:spcBef>
            </a:pPr>
            <a:r>
              <a:rPr lang="es-CO" altLang="es-CO" sz="1300" dirty="0">
                <a:solidFill>
                  <a:schemeClr val="tx2">
                    <a:lumMod val="75000"/>
                  </a:schemeClr>
                </a:solidFill>
                <a:latin typeface="Helvetica LT Std" panose="020B0504020202020204"/>
                <a:cs typeface="Helvetica" panose="020B0604020202020204" pitchFamily="34" charset="0"/>
              </a:rPr>
              <a:t>Patrimonio no deberá ser inferior a los requerimientos patrimoniales del grupo consolidable del sistema financiero o del grupo consolidable del sistema de seguros, según sea el </a:t>
            </a:r>
            <a:r>
              <a:rPr lang="es-CO" altLang="es-CO" sz="1300" dirty="0" smtClean="0">
                <a:solidFill>
                  <a:schemeClr val="tx2">
                    <a:lumMod val="75000"/>
                  </a:schemeClr>
                </a:solidFill>
                <a:latin typeface="Helvetica LT Std" panose="020B0504020202020204"/>
                <a:cs typeface="Helvetica" panose="020B0604020202020204" pitchFamily="34" charset="0"/>
              </a:rPr>
              <a:t>caso. Para </a:t>
            </a:r>
            <a:r>
              <a:rPr lang="es-CO" altLang="es-CO" sz="1300" dirty="0">
                <a:solidFill>
                  <a:schemeClr val="tx2">
                    <a:lumMod val="75000"/>
                  </a:schemeClr>
                </a:solidFill>
                <a:latin typeface="Helvetica LT Std" panose="020B0504020202020204"/>
                <a:cs typeface="Helvetica" panose="020B0604020202020204" pitchFamily="34" charset="0"/>
              </a:rPr>
              <a:t>el cómputo de este límite deberá emplearse el patrimonio efectivo correspondiente al mismo período que se remite la </a:t>
            </a:r>
            <a:r>
              <a:rPr lang="es-CO" altLang="es-CO" sz="1300" dirty="0" smtClean="0">
                <a:solidFill>
                  <a:schemeClr val="tx2">
                    <a:lumMod val="75000"/>
                  </a:schemeClr>
                </a:solidFill>
                <a:latin typeface="Helvetica LT Std" panose="020B0504020202020204"/>
                <a:cs typeface="Helvetica" panose="020B0604020202020204" pitchFamily="34" charset="0"/>
              </a:rPr>
              <a:t>información.</a:t>
            </a:r>
            <a:endParaRPr lang="es-CO" altLang="es-CO" sz="1300" dirty="0">
              <a:solidFill>
                <a:schemeClr val="tx2">
                  <a:lumMod val="75000"/>
                </a:schemeClr>
              </a:solidFill>
              <a:latin typeface="Helvetica LT Std" panose="020B0504020202020204"/>
              <a:cs typeface="Helvetica" panose="020B0604020202020204" pitchFamily="34" charset="0"/>
            </a:endParaRPr>
          </a:p>
          <a:p>
            <a:pPr algn="just">
              <a:spcBef>
                <a:spcPct val="0"/>
              </a:spcBef>
            </a:pPr>
            <a:endParaRPr lang="es-CO" altLang="es-CO" sz="1300" dirty="0">
              <a:solidFill>
                <a:schemeClr val="tx2">
                  <a:lumMod val="75000"/>
                </a:schemeClr>
              </a:solidFill>
              <a:latin typeface="Helvetica LT Std" panose="020B0504020202020204"/>
              <a:cs typeface="Helvetica" panose="020B0604020202020204" pitchFamily="34" charset="0"/>
            </a:endParaRPr>
          </a:p>
          <a:p>
            <a:pPr marL="285750" indent="-285750" algn="just">
              <a:spcBef>
                <a:spcPct val="0"/>
              </a:spcBef>
              <a:buFont typeface="Wingdings" panose="05000000000000000000" pitchFamily="2" charset="2"/>
              <a:buChar char="Ø"/>
            </a:pPr>
            <a:r>
              <a:rPr lang="es-CO" altLang="es-CO" sz="1300" b="1" dirty="0" smtClean="0">
                <a:solidFill>
                  <a:schemeClr val="tx2">
                    <a:lumMod val="75000"/>
                  </a:schemeClr>
                </a:solidFill>
                <a:latin typeface="Helvetica LT Std" panose="020B0504020202020204"/>
                <a:cs typeface="Helvetica" panose="020B0604020202020204" pitchFamily="34" charset="0"/>
              </a:rPr>
              <a:t>Cálculo </a:t>
            </a:r>
            <a:r>
              <a:rPr lang="es-CO" altLang="es-CO" sz="1300" b="1" dirty="0">
                <a:solidFill>
                  <a:schemeClr val="tx2">
                    <a:lumMod val="75000"/>
                  </a:schemeClr>
                </a:solidFill>
                <a:latin typeface="Helvetica LT Std" panose="020B0504020202020204"/>
                <a:cs typeface="Helvetica" panose="020B0604020202020204" pitchFamily="34" charset="0"/>
              </a:rPr>
              <a:t>del patrimonio efectivo del grupo </a:t>
            </a:r>
            <a:r>
              <a:rPr lang="es-CO" altLang="es-CO" sz="1300" b="1" dirty="0" smtClean="0">
                <a:solidFill>
                  <a:schemeClr val="tx2">
                    <a:lumMod val="75000"/>
                  </a:schemeClr>
                </a:solidFill>
                <a:latin typeface="Helvetica LT Std" panose="020B0504020202020204"/>
                <a:cs typeface="Helvetica" panose="020B0604020202020204" pitchFamily="34" charset="0"/>
              </a:rPr>
              <a:t>consolidable:</a:t>
            </a:r>
          </a:p>
          <a:p>
            <a:pPr marL="285750" indent="-285750" algn="just">
              <a:spcBef>
                <a:spcPct val="0"/>
              </a:spcBef>
              <a:buFont typeface="Arial" panose="020B0604020202020204" pitchFamily="34" charset="0"/>
              <a:buChar char="•"/>
            </a:pPr>
            <a:endParaRPr lang="es-CO" sz="1300" b="1" dirty="0">
              <a:solidFill>
                <a:schemeClr val="tx2">
                  <a:lumMod val="75000"/>
                </a:schemeClr>
              </a:solidFill>
              <a:latin typeface="Helvetica LT Std" panose="020B0504020202020204"/>
              <a:cs typeface="Helvetica" panose="020B0604020202020204" pitchFamily="34" charset="0"/>
            </a:endParaRPr>
          </a:p>
          <a:p>
            <a:pPr marL="0" lvl="1" algn="just">
              <a:spcBef>
                <a:spcPct val="0"/>
              </a:spcBef>
            </a:pPr>
            <a:r>
              <a:rPr lang="es-CO" sz="1300" dirty="0" smtClean="0">
                <a:solidFill>
                  <a:schemeClr val="tx2">
                    <a:lumMod val="75000"/>
                  </a:schemeClr>
                </a:solidFill>
                <a:latin typeface="Helvetica LT Std" panose="020B0504020202020204"/>
                <a:cs typeface="Helvetica" panose="020B0604020202020204" pitchFamily="34" charset="0"/>
              </a:rPr>
              <a:t>Se </a:t>
            </a:r>
            <a:r>
              <a:rPr lang="es-CO" sz="1300" dirty="0">
                <a:solidFill>
                  <a:schemeClr val="tx2">
                    <a:lumMod val="75000"/>
                  </a:schemeClr>
                </a:solidFill>
                <a:latin typeface="Helvetica LT Std" panose="020B0504020202020204"/>
                <a:cs typeface="Helvetica" panose="020B0604020202020204" pitchFamily="34" charset="0"/>
              </a:rPr>
              <a:t>deberán utilizar los estados financieros consolidados de las empresas que conforman el grupo consolidable, los cuales contienen la agregación de los estados financieros individuales elaborados en base al marco legal aplicable a cada empresa individual, pero eliminando los efectos de las operaciones entre empresas del mismo grupo consolidable. </a:t>
            </a:r>
            <a:endParaRPr lang="es-CO" sz="1300" dirty="0" smtClean="0">
              <a:solidFill>
                <a:schemeClr val="tx2">
                  <a:lumMod val="75000"/>
                </a:schemeClr>
              </a:solidFill>
              <a:latin typeface="Helvetica LT Std" panose="020B0504020202020204"/>
              <a:cs typeface="Helvetica" panose="020B0604020202020204" pitchFamily="34" charset="0"/>
            </a:endParaRPr>
          </a:p>
          <a:p>
            <a:pPr marL="0" lvl="1" algn="just">
              <a:spcBef>
                <a:spcPct val="0"/>
              </a:spcBef>
            </a:pPr>
            <a:endParaRPr lang="es-CO" sz="1300" dirty="0">
              <a:solidFill>
                <a:schemeClr val="tx2">
                  <a:lumMod val="75000"/>
                </a:schemeClr>
              </a:solidFill>
              <a:latin typeface="Helvetica LT Std" panose="020B0504020202020204"/>
              <a:cs typeface="Helvetica" panose="020B0604020202020204" pitchFamily="34" charset="0"/>
            </a:endParaRPr>
          </a:p>
          <a:p>
            <a:pPr algn="just">
              <a:spcBef>
                <a:spcPct val="0"/>
              </a:spcBef>
            </a:pPr>
            <a:r>
              <a:rPr lang="es-CO" sz="1300" dirty="0">
                <a:solidFill>
                  <a:schemeClr val="tx2">
                    <a:lumMod val="75000"/>
                  </a:schemeClr>
                </a:solidFill>
                <a:latin typeface="Helvetica LT Std" panose="020B0504020202020204"/>
                <a:cs typeface="Helvetica" panose="020B0604020202020204" pitchFamily="34" charset="0"/>
              </a:rPr>
              <a:t>El patrimonio básico o patrimonio de nivel 1 del grupo consolidable estará compuesto de la siguiente manera:</a:t>
            </a:r>
          </a:p>
          <a:p>
            <a:pPr algn="just">
              <a:spcBef>
                <a:spcPct val="0"/>
              </a:spcBef>
            </a:pPr>
            <a:endParaRPr lang="es-CO" sz="1300" dirty="0">
              <a:solidFill>
                <a:schemeClr val="tx2">
                  <a:lumMod val="75000"/>
                </a:schemeClr>
              </a:solidFill>
              <a:latin typeface="Helvetica LT Std" panose="020B0504020202020204"/>
              <a:cs typeface="Helvetica" panose="020B0604020202020204" pitchFamily="34" charset="0"/>
            </a:endParaRPr>
          </a:p>
          <a:p>
            <a:pPr marL="800100" lvl="1" indent="-342900" algn="just">
              <a:spcBef>
                <a:spcPct val="0"/>
              </a:spcBef>
              <a:buFont typeface="+mj-lt"/>
              <a:buAutoNum type="arabicPeriod"/>
            </a:pPr>
            <a:r>
              <a:rPr lang="es-CO" sz="1300" dirty="0" smtClean="0">
                <a:solidFill>
                  <a:schemeClr val="tx2">
                    <a:lumMod val="75000"/>
                  </a:schemeClr>
                </a:solidFill>
                <a:latin typeface="Helvetica LT Std" panose="020B0504020202020204"/>
                <a:cs typeface="Helvetica" panose="020B0604020202020204" pitchFamily="34" charset="0"/>
              </a:rPr>
              <a:t>Se </a:t>
            </a:r>
            <a:r>
              <a:rPr lang="es-CO" sz="1300" dirty="0">
                <a:solidFill>
                  <a:schemeClr val="tx2">
                    <a:lumMod val="75000"/>
                  </a:schemeClr>
                </a:solidFill>
                <a:latin typeface="Helvetica LT Std" panose="020B0504020202020204"/>
                <a:cs typeface="Helvetica" panose="020B0604020202020204" pitchFamily="34" charset="0"/>
              </a:rPr>
              <a:t>suma capital pagado, las reservas legales, la prima suplementaria de capital y las reservas facultativas, consolidados. Incluye las acciones comunes y las acciones preferentes perpetuas con derecho a dividendo no acumulativo</a:t>
            </a:r>
            <a:r>
              <a:rPr lang="es-CO" sz="1300" dirty="0" smtClean="0">
                <a:solidFill>
                  <a:schemeClr val="tx2">
                    <a:lumMod val="75000"/>
                  </a:schemeClr>
                </a:solidFill>
                <a:latin typeface="Helvetica LT Std" panose="020B0504020202020204"/>
                <a:cs typeface="Helvetica" panose="020B0604020202020204" pitchFamily="34" charset="0"/>
              </a:rPr>
              <a:t>.</a:t>
            </a:r>
            <a:endParaRPr lang="es-CO" sz="1300" b="1" dirty="0" smtClean="0">
              <a:solidFill>
                <a:schemeClr val="tx2">
                  <a:lumMod val="75000"/>
                </a:schemeClr>
              </a:solidFill>
              <a:latin typeface="Helvetica LT Std" panose="020B0504020202020204"/>
              <a:cs typeface="Helvetica" panose="020B0604020202020204" pitchFamily="34" charset="0"/>
            </a:endParaRPr>
          </a:p>
        </p:txBody>
      </p:sp>
      <p:sp>
        <p:nvSpPr>
          <p:cNvPr id="7" name="CuadroTexto 6"/>
          <p:cNvSpPr txBox="1"/>
          <p:nvPr/>
        </p:nvSpPr>
        <p:spPr>
          <a:xfrm>
            <a:off x="5354198" y="6123973"/>
            <a:ext cx="3327096" cy="430887"/>
          </a:xfrm>
          <a:prstGeom prst="rect">
            <a:avLst/>
          </a:prstGeom>
          <a:noFill/>
        </p:spPr>
        <p:txBody>
          <a:bodyPr wrap="square" rtlCol="0">
            <a:spAutoFit/>
          </a:bodyPr>
          <a:lstStyle/>
          <a:p>
            <a:pPr algn="just"/>
            <a:r>
              <a:rPr lang="es-CO" sz="1100" b="1" dirty="0" smtClean="0">
                <a:solidFill>
                  <a:schemeClr val="tx2">
                    <a:lumMod val="75000"/>
                  </a:schemeClr>
                </a:solidFill>
                <a:latin typeface="Helvetica LT Std" panose="020B0504020202020204"/>
                <a:cs typeface="Helvetica" panose="020B0604020202020204" pitchFamily="34" charset="0"/>
              </a:rPr>
              <a:t>Fuente: </a:t>
            </a:r>
            <a:r>
              <a:rPr lang="es-CO" sz="1100" dirty="0">
                <a:solidFill>
                  <a:schemeClr val="tx2">
                    <a:lumMod val="75000"/>
                  </a:schemeClr>
                </a:solidFill>
                <a:latin typeface="Helvetica LT Std" panose="020B0504020202020204"/>
                <a:cs typeface="Helvetica" panose="020B0604020202020204" pitchFamily="34" charset="0"/>
              </a:rPr>
              <a:t>Resolución </a:t>
            </a:r>
            <a:r>
              <a:rPr lang="es-CO" sz="1100" dirty="0" smtClean="0">
                <a:solidFill>
                  <a:schemeClr val="tx2">
                    <a:lumMod val="75000"/>
                  </a:schemeClr>
                </a:solidFill>
                <a:latin typeface="Helvetica LT Std" panose="020B0504020202020204"/>
                <a:cs typeface="Helvetica" panose="020B0604020202020204" pitchFamily="34" charset="0"/>
              </a:rPr>
              <a:t>S.B.S. Nº </a:t>
            </a:r>
            <a:r>
              <a:rPr lang="es-CO" sz="1100" dirty="0">
                <a:solidFill>
                  <a:schemeClr val="tx2">
                    <a:lumMod val="75000"/>
                  </a:schemeClr>
                </a:solidFill>
                <a:latin typeface="Helvetica LT Std" panose="020B0504020202020204"/>
                <a:cs typeface="Helvetica" panose="020B0604020202020204" pitchFamily="34" charset="0"/>
              </a:rPr>
              <a:t>11823-2010</a:t>
            </a:r>
            <a:r>
              <a:rPr lang="es-CO" sz="1100" dirty="0" smtClean="0">
                <a:solidFill>
                  <a:schemeClr val="tx2">
                    <a:lumMod val="75000"/>
                  </a:schemeClr>
                </a:solidFill>
                <a:latin typeface="Helvetica LT Std" panose="020B0504020202020204"/>
                <a:cs typeface="Helvetica" panose="020B0604020202020204" pitchFamily="34" charset="0"/>
              </a:rPr>
              <a:t>. (29 </a:t>
            </a:r>
            <a:r>
              <a:rPr lang="es-CO" sz="1100" dirty="0">
                <a:solidFill>
                  <a:schemeClr val="tx2">
                    <a:lumMod val="75000"/>
                  </a:schemeClr>
                </a:solidFill>
                <a:latin typeface="Helvetica LT Std" panose="020B0504020202020204"/>
                <a:cs typeface="Helvetica" panose="020B0604020202020204" pitchFamily="34" charset="0"/>
              </a:rPr>
              <a:t>de setiembre de </a:t>
            </a:r>
            <a:r>
              <a:rPr lang="es-CO" sz="1100" dirty="0" smtClean="0">
                <a:solidFill>
                  <a:schemeClr val="tx2">
                    <a:lumMod val="75000"/>
                  </a:schemeClr>
                </a:solidFill>
                <a:latin typeface="Helvetica LT Std" panose="020B0504020202020204"/>
                <a:cs typeface="Helvetica" panose="020B0604020202020204" pitchFamily="34" charset="0"/>
              </a:rPr>
              <a:t>2010) </a:t>
            </a:r>
            <a:r>
              <a:rPr lang="es-CO" sz="1100" dirty="0" smtClean="0">
                <a:solidFill>
                  <a:schemeClr val="tx2">
                    <a:lumMod val="75000"/>
                  </a:schemeClr>
                </a:solidFill>
                <a:latin typeface="Helvetica LT Std" panose="020B0504020202020204"/>
                <a:cs typeface="Helvetica" panose="020B0604020202020204" pitchFamily="34" charset="0"/>
                <a:hlinkClick r:id="rId3"/>
              </a:rPr>
              <a:t>https://intranet2.sbs.gob.pe</a:t>
            </a:r>
            <a:endParaRPr lang="es-CO" sz="1100" b="1" dirty="0">
              <a:solidFill>
                <a:schemeClr val="tx2">
                  <a:lumMod val="75000"/>
                </a:schemeClr>
              </a:solidFill>
              <a:latin typeface="Helvetica LT Std" panose="020B0504020202020204"/>
              <a:cs typeface="Helvetica" panose="020B0604020202020204" pitchFamily="34" charset="0"/>
            </a:endParaRPr>
          </a:p>
        </p:txBody>
      </p:sp>
      <p:sp>
        <p:nvSpPr>
          <p:cNvPr id="8" name="8 CuadroTexto"/>
          <p:cNvSpPr txBox="1"/>
          <p:nvPr/>
        </p:nvSpPr>
        <p:spPr>
          <a:xfrm>
            <a:off x="537399" y="318969"/>
            <a:ext cx="8113416" cy="400110"/>
          </a:xfrm>
          <a:prstGeom prst="rect">
            <a:avLst/>
          </a:prstGeom>
          <a:noFill/>
        </p:spPr>
        <p:txBody>
          <a:bodyPr wrap="square" rtlCol="0">
            <a:spAutoFit/>
          </a:bodyPr>
          <a:lstStyle/>
          <a:p>
            <a:pPr algn="ctr" fontAlgn="base">
              <a:spcBef>
                <a:spcPct val="0"/>
              </a:spcBef>
              <a:spcAft>
                <a:spcPct val="0"/>
              </a:spcAft>
            </a:pPr>
            <a:r>
              <a:rPr lang="es-CO" sz="2000" b="1" dirty="0" smtClean="0">
                <a:solidFill>
                  <a:srgbClr val="002060"/>
                </a:solidFill>
                <a:latin typeface="Helvetica LT Std" panose="020B0504020202020204"/>
              </a:rPr>
              <a:t>Perú</a:t>
            </a:r>
            <a:endParaRPr lang="es-CO" sz="2000" b="1" dirty="0">
              <a:solidFill>
                <a:srgbClr val="002060"/>
              </a:solidFill>
              <a:latin typeface="Helvetica LT Std" panose="020B0504020202020204"/>
            </a:endParaRPr>
          </a:p>
        </p:txBody>
      </p:sp>
      <p:pic>
        <p:nvPicPr>
          <p:cNvPr id="10" name="Imagen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48107" y="191962"/>
            <a:ext cx="1059634" cy="705138"/>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19535898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5 CuadroTexto"/>
          <p:cNvSpPr txBox="1"/>
          <p:nvPr/>
        </p:nvSpPr>
        <p:spPr>
          <a:xfrm>
            <a:off x="567876" y="1212587"/>
            <a:ext cx="8113416" cy="340519"/>
          </a:xfrm>
          <a:prstGeom prst="roundRect">
            <a:avLst/>
          </a:prstGeom>
          <a:solidFill>
            <a:srgbClr val="E6EDF6"/>
          </a:solidFill>
          <a:ln w="19050">
            <a:solidFill>
              <a:schemeClr val="accent1">
                <a:lumMod val="50000"/>
              </a:schemeClr>
            </a:solidFill>
          </a:ln>
        </p:spPr>
        <p:txBody>
          <a:bodyPr wrap="square" rtlCol="0">
            <a:spAutoFit/>
          </a:bodyPr>
          <a:lstStyle/>
          <a:p>
            <a:pPr algn="ctr">
              <a:spcBef>
                <a:spcPct val="0"/>
              </a:spcBef>
            </a:pPr>
            <a:r>
              <a:rPr lang="es-CO" altLang="es-CO" sz="1400" b="1" dirty="0" smtClean="0">
                <a:solidFill>
                  <a:schemeClr val="tx2">
                    <a:lumMod val="75000"/>
                  </a:schemeClr>
                </a:solidFill>
                <a:latin typeface="Helvetica LT Std" panose="020B0504020202020204"/>
                <a:cs typeface="Helvetica" panose="020B0604020202020204" pitchFamily="34" charset="0"/>
              </a:rPr>
              <a:t>Limites de Exposición</a:t>
            </a:r>
            <a:endParaRPr lang="es-CO" altLang="es-CO" sz="1400" dirty="0" smtClean="0">
              <a:solidFill>
                <a:schemeClr val="tx2">
                  <a:lumMod val="75000"/>
                </a:schemeClr>
              </a:solidFill>
              <a:latin typeface="Helvetica LT Std" panose="020B0504020202020204"/>
              <a:cs typeface="Helvetica" panose="020B0604020202020204" pitchFamily="34" charset="0"/>
            </a:endParaRPr>
          </a:p>
        </p:txBody>
      </p:sp>
      <p:sp>
        <p:nvSpPr>
          <p:cNvPr id="12" name="5 CuadroTexto"/>
          <p:cNvSpPr txBox="1"/>
          <p:nvPr/>
        </p:nvSpPr>
        <p:spPr>
          <a:xfrm>
            <a:off x="598356" y="1817945"/>
            <a:ext cx="8082936" cy="4093428"/>
          </a:xfrm>
          <a:prstGeom prst="rect">
            <a:avLst/>
          </a:prstGeom>
          <a:noFill/>
          <a:ln w="12700">
            <a:noFill/>
          </a:ln>
        </p:spPr>
        <p:txBody>
          <a:bodyPr wrap="square" rtlCol="0">
            <a:spAutoFit/>
          </a:bodyPr>
          <a:lstStyle/>
          <a:p>
            <a:pPr marL="342900" indent="-342900" algn="just">
              <a:buFont typeface="+mj-lt"/>
              <a:buAutoNum type="arabicPeriod" startAt="2"/>
            </a:pPr>
            <a:r>
              <a:rPr lang="es-CO" sz="1300" dirty="0">
                <a:solidFill>
                  <a:schemeClr val="tx2">
                    <a:lumMod val="75000"/>
                  </a:schemeClr>
                </a:solidFill>
                <a:latin typeface="Helvetica LT Std" panose="020B0504020202020204"/>
                <a:cs typeface="Helvetica" panose="020B0604020202020204" pitchFamily="34" charset="0"/>
              </a:rPr>
              <a:t>Se suman las utilidades consolidadas de ejercicios anteriores y del ejercicio en curso que cuenten con acuerdo de capitalización de los órganos societarios competentes de las empresas.</a:t>
            </a:r>
          </a:p>
          <a:p>
            <a:pPr algn="just"/>
            <a:endParaRPr lang="es-CO" sz="1300" dirty="0">
              <a:solidFill>
                <a:schemeClr val="tx2">
                  <a:lumMod val="75000"/>
                </a:schemeClr>
              </a:solidFill>
              <a:latin typeface="Helvetica LT Std" panose="020B0504020202020204"/>
              <a:cs typeface="Helvetica" panose="020B0604020202020204" pitchFamily="34" charset="0"/>
            </a:endParaRPr>
          </a:p>
          <a:p>
            <a:pPr lvl="1" algn="just"/>
            <a:r>
              <a:rPr lang="es-CO" sz="1300" dirty="0">
                <a:solidFill>
                  <a:schemeClr val="tx2">
                    <a:lumMod val="75000"/>
                  </a:schemeClr>
                </a:solidFill>
                <a:latin typeface="Helvetica LT Std" panose="020B0504020202020204"/>
                <a:cs typeface="Helvetica" panose="020B0604020202020204" pitchFamily="34" charset="0"/>
              </a:rPr>
              <a:t>En el caso de un grupo consolidable que se encuentre bajo una empresa controladora, se incluirán sólo las utilidades consolidadas comprometidas de la empresa controladora, así como las utilidades comprometidas correspondientes a los intereses no controladores (intereses minoritarios) de las empresas que conforman el grupo consolidable. </a:t>
            </a:r>
          </a:p>
          <a:p>
            <a:pPr algn="just"/>
            <a:endParaRPr lang="es-CO" sz="1300" dirty="0">
              <a:solidFill>
                <a:schemeClr val="tx2">
                  <a:lumMod val="75000"/>
                </a:schemeClr>
              </a:solidFill>
              <a:latin typeface="Helvetica LT Std" panose="020B0504020202020204"/>
              <a:cs typeface="Helvetica" panose="020B0604020202020204" pitchFamily="34" charset="0"/>
            </a:endParaRPr>
          </a:p>
          <a:p>
            <a:pPr lvl="1" algn="just"/>
            <a:r>
              <a:rPr lang="es-CO" sz="1300" dirty="0">
                <a:solidFill>
                  <a:schemeClr val="tx2">
                    <a:lumMod val="75000"/>
                  </a:schemeClr>
                </a:solidFill>
                <a:latin typeface="Helvetica LT Std" panose="020B0504020202020204"/>
                <a:cs typeface="Helvetica" panose="020B0604020202020204" pitchFamily="34" charset="0"/>
              </a:rPr>
              <a:t>Por otro lado, en el caso de un grupo consolidable que no se encuentre bajo una empresa controladora, se incluirá la suma de las utilidades comprometidas de cada empresa del grupo consolidable. No obstante ello, si dentro del grupo consolidable existiesen subgrupos bajo una empresa controladora, se empleará el método señalado en el caso anterior para determinar la existencia de utilidades o pérdidas a nivel de estos </a:t>
            </a:r>
            <a:r>
              <a:rPr lang="es-CO" sz="1300" dirty="0" smtClean="0">
                <a:solidFill>
                  <a:schemeClr val="tx2">
                    <a:lumMod val="75000"/>
                  </a:schemeClr>
                </a:solidFill>
                <a:latin typeface="Helvetica LT Std" panose="020B0504020202020204"/>
                <a:cs typeface="Helvetica" panose="020B0604020202020204" pitchFamily="34" charset="0"/>
              </a:rPr>
              <a:t>subgrupos.</a:t>
            </a:r>
          </a:p>
          <a:p>
            <a:pPr marL="342900" indent="-342900" algn="just">
              <a:buFont typeface="+mj-lt"/>
              <a:buAutoNum type="arabicPeriod" startAt="2"/>
            </a:pPr>
            <a:endParaRPr lang="es-CO" sz="1300" dirty="0">
              <a:solidFill>
                <a:schemeClr val="tx2">
                  <a:lumMod val="75000"/>
                </a:schemeClr>
              </a:solidFill>
              <a:latin typeface="Helvetica LT Std" panose="020B0504020202020204"/>
              <a:cs typeface="Helvetica" panose="020B0604020202020204" pitchFamily="34" charset="0"/>
            </a:endParaRPr>
          </a:p>
          <a:p>
            <a:pPr marL="342900" indent="-342900" algn="just">
              <a:buFont typeface="+mj-lt"/>
              <a:buAutoNum type="arabicPeriod" startAt="3"/>
            </a:pPr>
            <a:r>
              <a:rPr lang="es-CO" sz="1300" dirty="0">
                <a:solidFill>
                  <a:schemeClr val="tx2">
                    <a:lumMod val="75000"/>
                  </a:schemeClr>
                </a:solidFill>
                <a:latin typeface="Helvetica LT Std" panose="020B0504020202020204"/>
                <a:cs typeface="Helvetica" panose="020B0604020202020204" pitchFamily="34" charset="0"/>
              </a:rPr>
              <a:t>Se suman otros elementos consolidados que reúnan características de permanencia y absorción de pérdidas similares a los elementos del numeral 1.</a:t>
            </a:r>
          </a:p>
          <a:p>
            <a:pPr marL="342900" indent="-342900" algn="just">
              <a:buFont typeface="+mj-lt"/>
              <a:buAutoNum type="arabicPeriod" startAt="3"/>
            </a:pPr>
            <a:endParaRPr lang="es-CO" sz="1300" dirty="0">
              <a:solidFill>
                <a:schemeClr val="tx2">
                  <a:lumMod val="75000"/>
                </a:schemeClr>
              </a:solidFill>
              <a:latin typeface="Helvetica LT Std" panose="020B0504020202020204"/>
              <a:cs typeface="Helvetica" panose="020B0604020202020204" pitchFamily="34" charset="0"/>
            </a:endParaRPr>
          </a:p>
          <a:p>
            <a:pPr marL="342900" indent="-342900" algn="just">
              <a:buFont typeface="+mj-lt"/>
              <a:buAutoNum type="arabicPeriod" startAt="3"/>
            </a:pPr>
            <a:r>
              <a:rPr lang="es-CO" sz="1300" dirty="0">
                <a:solidFill>
                  <a:schemeClr val="tx2">
                    <a:lumMod val="75000"/>
                  </a:schemeClr>
                </a:solidFill>
                <a:latin typeface="Helvetica LT Std" panose="020B0504020202020204"/>
                <a:cs typeface="Helvetica" panose="020B0604020202020204" pitchFamily="34" charset="0"/>
              </a:rPr>
              <a:t>Se restan las pérdidas consolidadas de ejercicios anteriores y del ejercicio en curso, así como los déficit individuales de provisiones que se hayan determinado en las empresas del grupo consolidable.</a:t>
            </a:r>
          </a:p>
          <a:p>
            <a:pPr algn="just"/>
            <a:endParaRPr lang="es-CO" sz="1300" b="1" dirty="0" smtClean="0">
              <a:solidFill>
                <a:schemeClr val="tx2">
                  <a:lumMod val="75000"/>
                </a:schemeClr>
              </a:solidFill>
              <a:latin typeface="Helvetica LT Std" panose="020B0504020202020204"/>
              <a:cs typeface="Helvetica" panose="020B0604020202020204" pitchFamily="34" charset="0"/>
            </a:endParaRPr>
          </a:p>
        </p:txBody>
      </p:sp>
      <p:sp>
        <p:nvSpPr>
          <p:cNvPr id="7" name="CuadroTexto 6"/>
          <p:cNvSpPr txBox="1"/>
          <p:nvPr/>
        </p:nvSpPr>
        <p:spPr>
          <a:xfrm>
            <a:off x="5354198" y="6123973"/>
            <a:ext cx="3327096" cy="430887"/>
          </a:xfrm>
          <a:prstGeom prst="rect">
            <a:avLst/>
          </a:prstGeom>
          <a:noFill/>
        </p:spPr>
        <p:txBody>
          <a:bodyPr wrap="square" rtlCol="0">
            <a:spAutoFit/>
          </a:bodyPr>
          <a:lstStyle/>
          <a:p>
            <a:pPr algn="just"/>
            <a:r>
              <a:rPr lang="es-CO" sz="1100" b="1" dirty="0" smtClean="0">
                <a:solidFill>
                  <a:schemeClr val="tx2">
                    <a:lumMod val="75000"/>
                  </a:schemeClr>
                </a:solidFill>
                <a:latin typeface="Helvetica LT Std" panose="020B0504020202020204"/>
                <a:cs typeface="Helvetica" panose="020B0604020202020204" pitchFamily="34" charset="0"/>
              </a:rPr>
              <a:t>Fuente: </a:t>
            </a:r>
            <a:r>
              <a:rPr lang="es-CO" sz="1100" dirty="0">
                <a:solidFill>
                  <a:schemeClr val="tx2">
                    <a:lumMod val="75000"/>
                  </a:schemeClr>
                </a:solidFill>
                <a:latin typeface="Helvetica LT Std" panose="020B0504020202020204"/>
                <a:cs typeface="Helvetica" panose="020B0604020202020204" pitchFamily="34" charset="0"/>
              </a:rPr>
              <a:t>Resolución </a:t>
            </a:r>
            <a:r>
              <a:rPr lang="es-CO" sz="1100" dirty="0" smtClean="0">
                <a:solidFill>
                  <a:schemeClr val="tx2">
                    <a:lumMod val="75000"/>
                  </a:schemeClr>
                </a:solidFill>
                <a:latin typeface="Helvetica LT Std" panose="020B0504020202020204"/>
                <a:cs typeface="Helvetica" panose="020B0604020202020204" pitchFamily="34" charset="0"/>
              </a:rPr>
              <a:t>S.B.S. Nº </a:t>
            </a:r>
            <a:r>
              <a:rPr lang="es-CO" sz="1100" dirty="0">
                <a:solidFill>
                  <a:schemeClr val="tx2">
                    <a:lumMod val="75000"/>
                  </a:schemeClr>
                </a:solidFill>
                <a:latin typeface="Helvetica LT Std" panose="020B0504020202020204"/>
                <a:cs typeface="Helvetica" panose="020B0604020202020204" pitchFamily="34" charset="0"/>
              </a:rPr>
              <a:t>11823-2010</a:t>
            </a:r>
            <a:r>
              <a:rPr lang="es-CO" sz="1100" dirty="0" smtClean="0">
                <a:solidFill>
                  <a:schemeClr val="tx2">
                    <a:lumMod val="75000"/>
                  </a:schemeClr>
                </a:solidFill>
                <a:latin typeface="Helvetica LT Std" panose="020B0504020202020204"/>
                <a:cs typeface="Helvetica" panose="020B0604020202020204" pitchFamily="34" charset="0"/>
              </a:rPr>
              <a:t>. (29 </a:t>
            </a:r>
            <a:r>
              <a:rPr lang="es-CO" sz="1100" dirty="0">
                <a:solidFill>
                  <a:schemeClr val="tx2">
                    <a:lumMod val="75000"/>
                  </a:schemeClr>
                </a:solidFill>
                <a:latin typeface="Helvetica LT Std" panose="020B0504020202020204"/>
                <a:cs typeface="Helvetica" panose="020B0604020202020204" pitchFamily="34" charset="0"/>
              </a:rPr>
              <a:t>de setiembre de </a:t>
            </a:r>
            <a:r>
              <a:rPr lang="es-CO" sz="1100" dirty="0" smtClean="0">
                <a:solidFill>
                  <a:schemeClr val="tx2">
                    <a:lumMod val="75000"/>
                  </a:schemeClr>
                </a:solidFill>
                <a:latin typeface="Helvetica LT Std" panose="020B0504020202020204"/>
                <a:cs typeface="Helvetica" panose="020B0604020202020204" pitchFamily="34" charset="0"/>
              </a:rPr>
              <a:t>2010) </a:t>
            </a:r>
            <a:r>
              <a:rPr lang="es-CO" sz="1100" dirty="0" smtClean="0">
                <a:solidFill>
                  <a:schemeClr val="tx2">
                    <a:lumMod val="75000"/>
                  </a:schemeClr>
                </a:solidFill>
                <a:latin typeface="Helvetica LT Std" panose="020B0504020202020204"/>
                <a:cs typeface="Helvetica" panose="020B0604020202020204" pitchFamily="34" charset="0"/>
                <a:hlinkClick r:id="rId3"/>
              </a:rPr>
              <a:t>https://intranet2.sbs.gob.pe</a:t>
            </a:r>
            <a:endParaRPr lang="es-CO" sz="1100" b="1" dirty="0">
              <a:solidFill>
                <a:schemeClr val="tx2">
                  <a:lumMod val="75000"/>
                </a:schemeClr>
              </a:solidFill>
              <a:latin typeface="Helvetica LT Std" panose="020B0504020202020204"/>
              <a:cs typeface="Helvetica" panose="020B0604020202020204" pitchFamily="34" charset="0"/>
            </a:endParaRPr>
          </a:p>
        </p:txBody>
      </p:sp>
      <p:sp>
        <p:nvSpPr>
          <p:cNvPr id="8" name="8 CuadroTexto"/>
          <p:cNvSpPr txBox="1"/>
          <p:nvPr/>
        </p:nvSpPr>
        <p:spPr>
          <a:xfrm>
            <a:off x="567877" y="407104"/>
            <a:ext cx="8113416" cy="400110"/>
          </a:xfrm>
          <a:prstGeom prst="rect">
            <a:avLst/>
          </a:prstGeom>
          <a:noFill/>
        </p:spPr>
        <p:txBody>
          <a:bodyPr wrap="square" rtlCol="0">
            <a:spAutoFit/>
          </a:bodyPr>
          <a:lstStyle/>
          <a:p>
            <a:pPr algn="ctr" fontAlgn="base">
              <a:spcBef>
                <a:spcPct val="0"/>
              </a:spcBef>
              <a:spcAft>
                <a:spcPct val="0"/>
              </a:spcAft>
            </a:pPr>
            <a:r>
              <a:rPr lang="es-CO" sz="2000" b="1" dirty="0" smtClean="0">
                <a:solidFill>
                  <a:srgbClr val="002060"/>
                </a:solidFill>
                <a:latin typeface="Helvetica LT Std" panose="020B0504020202020204"/>
              </a:rPr>
              <a:t>Perú</a:t>
            </a:r>
            <a:endParaRPr lang="es-CO" sz="2000" b="1" dirty="0">
              <a:solidFill>
                <a:srgbClr val="002060"/>
              </a:solidFill>
              <a:latin typeface="Helvetica LT Std" panose="020B0504020202020204"/>
            </a:endParaRPr>
          </a:p>
        </p:txBody>
      </p:sp>
      <p:pic>
        <p:nvPicPr>
          <p:cNvPr id="11" name="Imagen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78585" y="280097"/>
            <a:ext cx="1059634" cy="705138"/>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97594153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5 CuadroTexto"/>
          <p:cNvSpPr txBox="1"/>
          <p:nvPr/>
        </p:nvSpPr>
        <p:spPr>
          <a:xfrm>
            <a:off x="567876" y="1212587"/>
            <a:ext cx="8113416" cy="340519"/>
          </a:xfrm>
          <a:prstGeom prst="roundRect">
            <a:avLst/>
          </a:prstGeom>
          <a:solidFill>
            <a:srgbClr val="E6EDF6"/>
          </a:solidFill>
          <a:ln w="19050">
            <a:solidFill>
              <a:schemeClr val="accent1">
                <a:lumMod val="50000"/>
              </a:schemeClr>
            </a:solidFill>
          </a:ln>
        </p:spPr>
        <p:txBody>
          <a:bodyPr wrap="square" rtlCol="0">
            <a:spAutoFit/>
          </a:bodyPr>
          <a:lstStyle/>
          <a:p>
            <a:pPr algn="ctr">
              <a:spcBef>
                <a:spcPct val="0"/>
              </a:spcBef>
            </a:pPr>
            <a:r>
              <a:rPr lang="es-CO" altLang="es-CO" sz="1400" b="1" dirty="0" smtClean="0">
                <a:solidFill>
                  <a:schemeClr val="tx2">
                    <a:lumMod val="75000"/>
                  </a:schemeClr>
                </a:solidFill>
                <a:latin typeface="Helvetica LT Std" panose="020B0504020202020204"/>
                <a:cs typeface="Helvetica" panose="020B0604020202020204" pitchFamily="34" charset="0"/>
              </a:rPr>
              <a:t>Limites de Exposición</a:t>
            </a:r>
            <a:endParaRPr lang="es-CO" altLang="es-CO" sz="1400" dirty="0" smtClean="0">
              <a:solidFill>
                <a:schemeClr val="tx2">
                  <a:lumMod val="75000"/>
                </a:schemeClr>
              </a:solidFill>
              <a:latin typeface="Helvetica LT Std" panose="020B0504020202020204"/>
              <a:cs typeface="Helvetica" panose="020B0604020202020204" pitchFamily="34" charset="0"/>
            </a:endParaRPr>
          </a:p>
        </p:txBody>
      </p:sp>
      <p:sp>
        <p:nvSpPr>
          <p:cNvPr id="12" name="5 CuadroTexto"/>
          <p:cNvSpPr txBox="1"/>
          <p:nvPr/>
        </p:nvSpPr>
        <p:spPr>
          <a:xfrm>
            <a:off x="567878" y="1958479"/>
            <a:ext cx="8113414" cy="3293209"/>
          </a:xfrm>
          <a:prstGeom prst="rect">
            <a:avLst/>
          </a:prstGeom>
          <a:noFill/>
          <a:ln w="12700">
            <a:noFill/>
          </a:ln>
        </p:spPr>
        <p:txBody>
          <a:bodyPr wrap="square" rtlCol="0">
            <a:spAutoFit/>
          </a:bodyPr>
          <a:lstStyle/>
          <a:p>
            <a:pPr marL="342900" indent="-342900" algn="just">
              <a:buFont typeface="+mj-lt"/>
              <a:buAutoNum type="arabicPeriod" startAt="5"/>
            </a:pPr>
            <a:r>
              <a:rPr lang="es-CO" sz="1300" dirty="0" smtClean="0">
                <a:solidFill>
                  <a:schemeClr val="tx2">
                    <a:lumMod val="75000"/>
                  </a:schemeClr>
                </a:solidFill>
                <a:latin typeface="Helvetica LT Std" panose="020B0504020202020204"/>
                <a:cs typeface="Helvetica" panose="020B0604020202020204" pitchFamily="34" charset="0"/>
              </a:rPr>
              <a:t>Se </a:t>
            </a:r>
            <a:r>
              <a:rPr lang="es-CO" sz="1300" dirty="0">
                <a:solidFill>
                  <a:schemeClr val="tx2">
                    <a:lumMod val="75000"/>
                  </a:schemeClr>
                </a:solidFill>
                <a:latin typeface="Helvetica LT Std" panose="020B0504020202020204"/>
                <a:cs typeface="Helvetica" panose="020B0604020202020204" pitchFamily="34" charset="0"/>
              </a:rPr>
              <a:t>resta el monto de la plusvalía mercantil o crédito mercantil (goodwill) producto de la reorganización de las empresas del grupo consolidable, así como de la adquisición de inversiones.</a:t>
            </a:r>
          </a:p>
          <a:p>
            <a:pPr marL="342900" indent="-342900" algn="just">
              <a:buFont typeface="+mj-lt"/>
              <a:buAutoNum type="arabicPeriod" startAt="5"/>
            </a:pPr>
            <a:endParaRPr lang="es-CO" sz="1300" dirty="0">
              <a:solidFill>
                <a:schemeClr val="tx2">
                  <a:lumMod val="75000"/>
                </a:schemeClr>
              </a:solidFill>
              <a:latin typeface="Helvetica LT Std" panose="020B0504020202020204"/>
              <a:cs typeface="Helvetica" panose="020B0604020202020204" pitchFamily="34" charset="0"/>
            </a:endParaRPr>
          </a:p>
          <a:p>
            <a:pPr marL="342900" indent="-342900" algn="just">
              <a:buFont typeface="+mj-lt"/>
              <a:buAutoNum type="arabicPeriod" startAt="5"/>
            </a:pPr>
            <a:r>
              <a:rPr lang="es-CO" sz="1300" dirty="0" smtClean="0">
                <a:solidFill>
                  <a:schemeClr val="tx2">
                    <a:lumMod val="75000"/>
                  </a:schemeClr>
                </a:solidFill>
                <a:latin typeface="Helvetica LT Std" panose="020B0504020202020204"/>
                <a:cs typeface="Helvetica" panose="020B0604020202020204" pitchFamily="34" charset="0"/>
              </a:rPr>
              <a:t>Se </a:t>
            </a:r>
            <a:r>
              <a:rPr lang="es-CO" sz="1300" dirty="0">
                <a:solidFill>
                  <a:schemeClr val="tx2">
                    <a:lumMod val="75000"/>
                  </a:schemeClr>
                </a:solidFill>
                <a:latin typeface="Helvetica LT Std" panose="020B0504020202020204"/>
                <a:cs typeface="Helvetica" panose="020B0604020202020204" pitchFamily="34" charset="0"/>
              </a:rPr>
              <a:t>resta:</a:t>
            </a:r>
          </a:p>
          <a:p>
            <a:pPr algn="just"/>
            <a:endParaRPr lang="es-CO" sz="1300" dirty="0">
              <a:solidFill>
                <a:schemeClr val="tx2">
                  <a:lumMod val="75000"/>
                </a:schemeClr>
              </a:solidFill>
              <a:latin typeface="Helvetica LT Std" panose="020B0504020202020204"/>
              <a:cs typeface="Helvetica" panose="020B0604020202020204" pitchFamily="34" charset="0"/>
            </a:endParaRPr>
          </a:p>
          <a:p>
            <a:pPr marL="800100" lvl="1" indent="-342900" algn="just">
              <a:buFont typeface="+mj-lt"/>
              <a:buAutoNum type="alphaLcPeriod"/>
            </a:pPr>
            <a:r>
              <a:rPr lang="es-CO" sz="1300" dirty="0">
                <a:solidFill>
                  <a:schemeClr val="tx2">
                    <a:lumMod val="75000"/>
                  </a:schemeClr>
                </a:solidFill>
                <a:latin typeface="Helvetica LT Std" panose="020B0504020202020204"/>
                <a:cs typeface="Helvetica" panose="020B0604020202020204" pitchFamily="34" charset="0"/>
              </a:rPr>
              <a:t>Grupo consolidable del sistema financiero: el monto de la inversión en instrumentos representativos de capital y en deuda subordinada emitidos por otras empresas del sistema financiero o del sistema de seguros del país o del exterior, que no pertenecen al conglomerado. </a:t>
            </a:r>
          </a:p>
          <a:p>
            <a:pPr marL="800100" lvl="1" indent="-342900" algn="just">
              <a:buFont typeface="+mj-lt"/>
              <a:buAutoNum type="alphaLcPeriod"/>
            </a:pPr>
            <a:endParaRPr lang="es-CO" sz="1300" dirty="0" smtClean="0">
              <a:solidFill>
                <a:schemeClr val="tx2">
                  <a:lumMod val="75000"/>
                </a:schemeClr>
              </a:solidFill>
              <a:latin typeface="Helvetica LT Std" panose="020B0504020202020204"/>
              <a:cs typeface="Helvetica" panose="020B0604020202020204" pitchFamily="34" charset="0"/>
            </a:endParaRPr>
          </a:p>
          <a:p>
            <a:pPr marL="800100" lvl="1" indent="-342900" algn="just">
              <a:buFont typeface="+mj-lt"/>
              <a:buAutoNum type="alphaLcPeriod"/>
            </a:pPr>
            <a:r>
              <a:rPr lang="es-CO" sz="1300" dirty="0" smtClean="0">
                <a:solidFill>
                  <a:schemeClr val="tx2">
                    <a:lumMod val="75000"/>
                  </a:schemeClr>
                </a:solidFill>
                <a:latin typeface="Helvetica LT Std" panose="020B0504020202020204"/>
                <a:cs typeface="Helvetica" panose="020B0604020202020204" pitchFamily="34" charset="0"/>
              </a:rPr>
              <a:t>Grupo </a:t>
            </a:r>
            <a:r>
              <a:rPr lang="es-CO" sz="1300" dirty="0">
                <a:solidFill>
                  <a:schemeClr val="tx2">
                    <a:lumMod val="75000"/>
                  </a:schemeClr>
                </a:solidFill>
                <a:latin typeface="Helvetica LT Std" panose="020B0504020202020204"/>
                <a:cs typeface="Helvetica" panose="020B0604020202020204" pitchFamily="34" charset="0"/>
              </a:rPr>
              <a:t>consolidable del sistema de seguros: el monto de la inversión en instrumentos representativos de capital y en deuda subordinada emitidos por otras empresas del sistema de seguros del país o del exterior, que no pertenecen al </a:t>
            </a:r>
            <a:r>
              <a:rPr lang="es-CO" sz="1300" dirty="0" smtClean="0">
                <a:solidFill>
                  <a:schemeClr val="tx2">
                    <a:lumMod val="75000"/>
                  </a:schemeClr>
                </a:solidFill>
                <a:latin typeface="Helvetica LT Std" panose="020B0504020202020204"/>
                <a:cs typeface="Helvetica" panose="020B0604020202020204" pitchFamily="34" charset="0"/>
              </a:rPr>
              <a:t>conglomerado.</a:t>
            </a:r>
          </a:p>
          <a:p>
            <a:pPr marL="800100" lvl="1" indent="-342900" algn="just">
              <a:buFont typeface="+mj-lt"/>
              <a:buAutoNum type="alphaLcPeriod"/>
            </a:pPr>
            <a:endParaRPr lang="es-CO" sz="1300" dirty="0">
              <a:solidFill>
                <a:schemeClr val="tx2">
                  <a:lumMod val="75000"/>
                </a:schemeClr>
              </a:solidFill>
              <a:latin typeface="Helvetica LT Std" panose="020B0504020202020204"/>
              <a:cs typeface="Helvetica" panose="020B0604020202020204" pitchFamily="34" charset="0"/>
            </a:endParaRPr>
          </a:p>
          <a:p>
            <a:pPr marL="800100" lvl="1" indent="-342900" algn="just">
              <a:buFont typeface="+mj-lt"/>
              <a:buAutoNum type="alphaLcPeriod"/>
            </a:pPr>
            <a:r>
              <a:rPr lang="es-CO" sz="1300" dirty="0" smtClean="0">
                <a:solidFill>
                  <a:schemeClr val="tx2">
                    <a:lumMod val="75000"/>
                  </a:schemeClr>
                </a:solidFill>
                <a:latin typeface="Helvetica LT Std" panose="020B0504020202020204"/>
                <a:cs typeface="Helvetica" panose="020B0604020202020204" pitchFamily="34" charset="0"/>
              </a:rPr>
              <a:t>El </a:t>
            </a:r>
            <a:r>
              <a:rPr lang="es-CO" sz="1300" dirty="0">
                <a:solidFill>
                  <a:schemeClr val="tx2">
                    <a:lumMod val="75000"/>
                  </a:schemeClr>
                </a:solidFill>
                <a:latin typeface="Helvetica LT Std" panose="020B0504020202020204"/>
                <a:cs typeface="Helvetica" panose="020B0604020202020204" pitchFamily="34" charset="0"/>
              </a:rPr>
              <a:t>monto de la inversión en instrumentos representativos de capital y en deuda subordinada hecha en otras empresas del conglomerado que no pertenecen al grupo consolidable. </a:t>
            </a:r>
          </a:p>
          <a:p>
            <a:pPr algn="just"/>
            <a:endParaRPr lang="es-CO" sz="1300" b="1" dirty="0" smtClean="0">
              <a:solidFill>
                <a:schemeClr val="tx2">
                  <a:lumMod val="75000"/>
                </a:schemeClr>
              </a:solidFill>
              <a:latin typeface="Helvetica LT Std" panose="020B0504020202020204"/>
              <a:cs typeface="Helvetica" panose="020B0604020202020204" pitchFamily="34" charset="0"/>
            </a:endParaRPr>
          </a:p>
        </p:txBody>
      </p:sp>
      <p:sp>
        <p:nvSpPr>
          <p:cNvPr id="8" name="CuadroTexto 7"/>
          <p:cNvSpPr txBox="1"/>
          <p:nvPr/>
        </p:nvSpPr>
        <p:spPr>
          <a:xfrm>
            <a:off x="5354198" y="6123973"/>
            <a:ext cx="3327096" cy="430887"/>
          </a:xfrm>
          <a:prstGeom prst="rect">
            <a:avLst/>
          </a:prstGeom>
          <a:noFill/>
        </p:spPr>
        <p:txBody>
          <a:bodyPr wrap="square" rtlCol="0">
            <a:spAutoFit/>
          </a:bodyPr>
          <a:lstStyle/>
          <a:p>
            <a:pPr algn="just"/>
            <a:r>
              <a:rPr lang="es-CO" sz="1100" b="1" dirty="0" smtClean="0">
                <a:solidFill>
                  <a:schemeClr val="tx2">
                    <a:lumMod val="75000"/>
                  </a:schemeClr>
                </a:solidFill>
                <a:latin typeface="Helvetica LT Std" panose="020B0504020202020204"/>
                <a:cs typeface="Helvetica" panose="020B0604020202020204" pitchFamily="34" charset="0"/>
              </a:rPr>
              <a:t>Fuente: </a:t>
            </a:r>
            <a:r>
              <a:rPr lang="es-CO" sz="1100" dirty="0">
                <a:solidFill>
                  <a:schemeClr val="tx2">
                    <a:lumMod val="75000"/>
                  </a:schemeClr>
                </a:solidFill>
                <a:latin typeface="Helvetica LT Std" panose="020B0504020202020204"/>
                <a:cs typeface="Helvetica" panose="020B0604020202020204" pitchFamily="34" charset="0"/>
              </a:rPr>
              <a:t>Resolución </a:t>
            </a:r>
            <a:r>
              <a:rPr lang="es-CO" sz="1100" dirty="0" smtClean="0">
                <a:solidFill>
                  <a:schemeClr val="tx2">
                    <a:lumMod val="75000"/>
                  </a:schemeClr>
                </a:solidFill>
                <a:latin typeface="Helvetica LT Std" panose="020B0504020202020204"/>
                <a:cs typeface="Helvetica" panose="020B0604020202020204" pitchFamily="34" charset="0"/>
              </a:rPr>
              <a:t>S.B.S. Nº </a:t>
            </a:r>
            <a:r>
              <a:rPr lang="es-CO" sz="1100" dirty="0">
                <a:solidFill>
                  <a:schemeClr val="tx2">
                    <a:lumMod val="75000"/>
                  </a:schemeClr>
                </a:solidFill>
                <a:latin typeface="Helvetica LT Std" panose="020B0504020202020204"/>
                <a:cs typeface="Helvetica" panose="020B0604020202020204" pitchFamily="34" charset="0"/>
              </a:rPr>
              <a:t>11823-2010</a:t>
            </a:r>
            <a:r>
              <a:rPr lang="es-CO" sz="1100" dirty="0" smtClean="0">
                <a:solidFill>
                  <a:schemeClr val="tx2">
                    <a:lumMod val="75000"/>
                  </a:schemeClr>
                </a:solidFill>
                <a:latin typeface="Helvetica LT Std" panose="020B0504020202020204"/>
                <a:cs typeface="Helvetica" panose="020B0604020202020204" pitchFamily="34" charset="0"/>
              </a:rPr>
              <a:t>. (29 </a:t>
            </a:r>
            <a:r>
              <a:rPr lang="es-CO" sz="1100" dirty="0">
                <a:solidFill>
                  <a:schemeClr val="tx2">
                    <a:lumMod val="75000"/>
                  </a:schemeClr>
                </a:solidFill>
                <a:latin typeface="Helvetica LT Std" panose="020B0504020202020204"/>
                <a:cs typeface="Helvetica" panose="020B0604020202020204" pitchFamily="34" charset="0"/>
              </a:rPr>
              <a:t>de setiembre de </a:t>
            </a:r>
            <a:r>
              <a:rPr lang="es-CO" sz="1100" dirty="0" smtClean="0">
                <a:solidFill>
                  <a:schemeClr val="tx2">
                    <a:lumMod val="75000"/>
                  </a:schemeClr>
                </a:solidFill>
                <a:latin typeface="Helvetica LT Std" panose="020B0504020202020204"/>
                <a:cs typeface="Helvetica" panose="020B0604020202020204" pitchFamily="34" charset="0"/>
              </a:rPr>
              <a:t>2010) </a:t>
            </a:r>
            <a:r>
              <a:rPr lang="es-CO" sz="1100" dirty="0" smtClean="0">
                <a:solidFill>
                  <a:schemeClr val="tx2">
                    <a:lumMod val="75000"/>
                  </a:schemeClr>
                </a:solidFill>
                <a:latin typeface="Helvetica LT Std" panose="020B0504020202020204"/>
                <a:cs typeface="Helvetica" panose="020B0604020202020204" pitchFamily="34" charset="0"/>
                <a:hlinkClick r:id="rId3"/>
              </a:rPr>
              <a:t>https://intranet2.sbs.gob.pe</a:t>
            </a:r>
            <a:endParaRPr lang="es-CO" sz="1100" b="1" dirty="0">
              <a:solidFill>
                <a:schemeClr val="tx2">
                  <a:lumMod val="75000"/>
                </a:schemeClr>
              </a:solidFill>
              <a:latin typeface="Helvetica LT Std" panose="020B0504020202020204"/>
              <a:cs typeface="Helvetica" panose="020B0604020202020204" pitchFamily="34" charset="0"/>
            </a:endParaRPr>
          </a:p>
        </p:txBody>
      </p:sp>
      <p:sp>
        <p:nvSpPr>
          <p:cNvPr id="10" name="8 CuadroTexto"/>
          <p:cNvSpPr txBox="1"/>
          <p:nvPr/>
        </p:nvSpPr>
        <p:spPr>
          <a:xfrm>
            <a:off x="567877" y="407104"/>
            <a:ext cx="8113416" cy="400110"/>
          </a:xfrm>
          <a:prstGeom prst="rect">
            <a:avLst/>
          </a:prstGeom>
          <a:noFill/>
        </p:spPr>
        <p:txBody>
          <a:bodyPr wrap="square" rtlCol="0">
            <a:spAutoFit/>
          </a:bodyPr>
          <a:lstStyle/>
          <a:p>
            <a:pPr algn="ctr" fontAlgn="base">
              <a:spcBef>
                <a:spcPct val="0"/>
              </a:spcBef>
              <a:spcAft>
                <a:spcPct val="0"/>
              </a:spcAft>
            </a:pPr>
            <a:r>
              <a:rPr lang="es-CO" sz="2000" b="1" dirty="0" smtClean="0">
                <a:solidFill>
                  <a:srgbClr val="002060"/>
                </a:solidFill>
                <a:latin typeface="Helvetica LT Std" panose="020B0504020202020204"/>
              </a:rPr>
              <a:t>Perú</a:t>
            </a:r>
            <a:endParaRPr lang="es-CO" sz="2000" b="1" dirty="0">
              <a:solidFill>
                <a:srgbClr val="002060"/>
              </a:solidFill>
              <a:latin typeface="Helvetica LT Std" panose="020B0504020202020204"/>
            </a:endParaRPr>
          </a:p>
        </p:txBody>
      </p:sp>
      <p:pic>
        <p:nvPicPr>
          <p:cNvPr id="11" name="Imagen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78585" y="280097"/>
            <a:ext cx="1059634" cy="705138"/>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34123391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5 CuadroTexto"/>
          <p:cNvSpPr txBox="1"/>
          <p:nvPr/>
        </p:nvSpPr>
        <p:spPr>
          <a:xfrm>
            <a:off x="567876" y="1212587"/>
            <a:ext cx="8113416" cy="340519"/>
          </a:xfrm>
          <a:prstGeom prst="roundRect">
            <a:avLst/>
          </a:prstGeom>
          <a:solidFill>
            <a:srgbClr val="E6EDF6"/>
          </a:solidFill>
          <a:ln w="19050">
            <a:solidFill>
              <a:schemeClr val="accent1">
                <a:lumMod val="50000"/>
              </a:schemeClr>
            </a:solidFill>
          </a:ln>
        </p:spPr>
        <p:txBody>
          <a:bodyPr wrap="square" rtlCol="0">
            <a:spAutoFit/>
          </a:bodyPr>
          <a:lstStyle/>
          <a:p>
            <a:pPr algn="ctr">
              <a:spcBef>
                <a:spcPct val="0"/>
              </a:spcBef>
            </a:pPr>
            <a:r>
              <a:rPr lang="es-CO" altLang="es-CO" sz="1400" b="1" dirty="0" smtClean="0">
                <a:solidFill>
                  <a:schemeClr val="tx2">
                    <a:lumMod val="75000"/>
                  </a:schemeClr>
                </a:solidFill>
                <a:latin typeface="Helvetica LT Std" panose="020B0504020202020204"/>
                <a:cs typeface="Helvetica" panose="020B0604020202020204" pitchFamily="34" charset="0"/>
              </a:rPr>
              <a:t>Limites de Exposición</a:t>
            </a:r>
            <a:endParaRPr lang="es-CO" altLang="es-CO" sz="1400" dirty="0" smtClean="0">
              <a:solidFill>
                <a:schemeClr val="tx2">
                  <a:lumMod val="75000"/>
                </a:schemeClr>
              </a:solidFill>
              <a:latin typeface="Helvetica LT Std" panose="020B0504020202020204"/>
              <a:cs typeface="Helvetica" panose="020B0604020202020204" pitchFamily="34" charset="0"/>
            </a:endParaRPr>
          </a:p>
        </p:txBody>
      </p:sp>
      <p:sp>
        <p:nvSpPr>
          <p:cNvPr id="12" name="5 CuadroTexto"/>
          <p:cNvSpPr txBox="1"/>
          <p:nvPr/>
        </p:nvSpPr>
        <p:spPr>
          <a:xfrm>
            <a:off x="598356" y="1817945"/>
            <a:ext cx="8113416" cy="3093154"/>
          </a:xfrm>
          <a:prstGeom prst="rect">
            <a:avLst/>
          </a:prstGeom>
          <a:noFill/>
          <a:ln w="12700">
            <a:noFill/>
          </a:ln>
        </p:spPr>
        <p:txBody>
          <a:bodyPr wrap="square" rtlCol="0">
            <a:spAutoFit/>
          </a:bodyPr>
          <a:lstStyle/>
          <a:p>
            <a:pPr marL="800100" lvl="1" indent="-342900" algn="just">
              <a:buFont typeface="+mj-lt"/>
              <a:buAutoNum type="alphaLcPeriod"/>
            </a:pPr>
            <a:endParaRPr lang="es-CO" sz="1300" dirty="0">
              <a:solidFill>
                <a:schemeClr val="tx2">
                  <a:lumMod val="75000"/>
                </a:schemeClr>
              </a:solidFill>
              <a:latin typeface="Helvetica LT Std" panose="020B0504020202020204"/>
              <a:cs typeface="Helvetica" panose="020B0604020202020204" pitchFamily="34" charset="0"/>
            </a:endParaRPr>
          </a:p>
          <a:p>
            <a:pPr marL="800100" lvl="1" indent="-342900" algn="just">
              <a:buFont typeface="+mj-lt"/>
              <a:buAutoNum type="alphaLcPeriod" startAt="4"/>
            </a:pPr>
            <a:r>
              <a:rPr lang="es-CO" sz="1300" dirty="0" smtClean="0">
                <a:solidFill>
                  <a:schemeClr val="tx2">
                    <a:lumMod val="75000"/>
                  </a:schemeClr>
                </a:solidFill>
                <a:latin typeface="Helvetica LT Std" panose="020B0504020202020204"/>
                <a:cs typeface="Helvetica" panose="020B0604020202020204" pitchFamily="34" charset="0"/>
              </a:rPr>
              <a:t>El </a:t>
            </a:r>
            <a:r>
              <a:rPr lang="es-CO" sz="1300" dirty="0">
                <a:solidFill>
                  <a:schemeClr val="tx2">
                    <a:lumMod val="75000"/>
                  </a:schemeClr>
                </a:solidFill>
                <a:latin typeface="Helvetica LT Std" panose="020B0504020202020204"/>
                <a:cs typeface="Helvetica" panose="020B0604020202020204" pitchFamily="34" charset="0"/>
              </a:rPr>
              <a:t>monto en que la inversión en instrumentos representativos de capital en una empresa del sector real no perteneciente al conglomerado y no considerada en la cartera de negociación exceda el quince por ciento (15%) del patrimonio efectivo del grupo consolidable; así como el monto en que la inversión total en instrumentos representativos de capital en empresas del sector real no pertenecientes al conglomerado y no consideradas en la cartera de negociación exceda el sesenta por ciento (60%) del patrimonio efectivo del grupo consolidable. El patrimonio efectivo a que se refiere este numeral se calculará sin incluir los numerales 3 ni 4 mencionados.</a:t>
            </a:r>
          </a:p>
          <a:p>
            <a:pPr marL="800100" lvl="1" indent="-342900" algn="just">
              <a:buFont typeface="+mj-lt"/>
              <a:buAutoNum type="alphaLcPeriod" startAt="4"/>
            </a:pPr>
            <a:endParaRPr lang="es-CO" sz="1300" dirty="0">
              <a:solidFill>
                <a:schemeClr val="tx2">
                  <a:lumMod val="75000"/>
                </a:schemeClr>
              </a:solidFill>
              <a:latin typeface="Helvetica LT Std" panose="020B0504020202020204"/>
              <a:cs typeface="Helvetica" panose="020B0604020202020204" pitchFamily="34" charset="0"/>
            </a:endParaRPr>
          </a:p>
          <a:p>
            <a:pPr marL="800100" lvl="1" indent="-342900" algn="just">
              <a:buFont typeface="+mj-lt"/>
              <a:buAutoNum type="alphaLcPeriod" startAt="4"/>
            </a:pPr>
            <a:r>
              <a:rPr lang="es-CO" sz="1300" dirty="0" smtClean="0">
                <a:solidFill>
                  <a:schemeClr val="tx2">
                    <a:lumMod val="75000"/>
                  </a:schemeClr>
                </a:solidFill>
                <a:latin typeface="Helvetica LT Std" panose="020B0504020202020204"/>
                <a:cs typeface="Helvetica" panose="020B0604020202020204" pitchFamily="34" charset="0"/>
              </a:rPr>
              <a:t>Tratándose </a:t>
            </a:r>
            <a:r>
              <a:rPr lang="es-CO" sz="1300" dirty="0">
                <a:solidFill>
                  <a:schemeClr val="tx2">
                    <a:lumMod val="75000"/>
                  </a:schemeClr>
                </a:solidFill>
                <a:latin typeface="Helvetica LT Std" panose="020B0504020202020204"/>
                <a:cs typeface="Helvetica" panose="020B0604020202020204" pitchFamily="34" charset="0"/>
              </a:rPr>
              <a:t>del grupo consolidable del sistema financiero, por aquellas empresas que apliquen modelos internos para el cálculo del requerimiento de patrimonio efectivo por riesgo de crédito, se deberá incluir la diferencia entre la pérdida esperada y el total de provisiones constituidas por riesgo de crédito, cuando esta diferencia resulte positiva</a:t>
            </a:r>
          </a:p>
          <a:p>
            <a:pPr marL="285750" indent="-285750" algn="just">
              <a:buFont typeface="Wingdings" panose="05000000000000000000" pitchFamily="2" charset="2"/>
              <a:buChar char="ü"/>
            </a:pPr>
            <a:endParaRPr lang="es-CO" sz="1200" dirty="0">
              <a:solidFill>
                <a:schemeClr val="tx2">
                  <a:lumMod val="75000"/>
                </a:schemeClr>
              </a:solidFill>
              <a:latin typeface="Helvetica LT Std" panose="020B0504020202020204"/>
              <a:cs typeface="Helvetica" panose="020B0604020202020204" pitchFamily="34" charset="0"/>
            </a:endParaRPr>
          </a:p>
          <a:p>
            <a:pPr algn="just"/>
            <a:endParaRPr lang="es-CO" sz="1400" b="1" dirty="0" smtClean="0">
              <a:solidFill>
                <a:schemeClr val="tx2">
                  <a:lumMod val="75000"/>
                </a:schemeClr>
              </a:solidFill>
              <a:latin typeface="Helvetica LT Std" panose="020B0504020202020204"/>
              <a:cs typeface="Helvetica" panose="020B0604020202020204" pitchFamily="34" charset="0"/>
            </a:endParaRPr>
          </a:p>
        </p:txBody>
      </p:sp>
      <p:sp>
        <p:nvSpPr>
          <p:cNvPr id="8" name="CuadroTexto 7"/>
          <p:cNvSpPr txBox="1"/>
          <p:nvPr/>
        </p:nvSpPr>
        <p:spPr>
          <a:xfrm>
            <a:off x="5354198" y="6123973"/>
            <a:ext cx="3327096" cy="430887"/>
          </a:xfrm>
          <a:prstGeom prst="rect">
            <a:avLst/>
          </a:prstGeom>
          <a:noFill/>
        </p:spPr>
        <p:txBody>
          <a:bodyPr wrap="square" rtlCol="0">
            <a:spAutoFit/>
          </a:bodyPr>
          <a:lstStyle/>
          <a:p>
            <a:pPr algn="just"/>
            <a:r>
              <a:rPr lang="es-CO" sz="1100" b="1" dirty="0" smtClean="0">
                <a:solidFill>
                  <a:schemeClr val="tx2">
                    <a:lumMod val="75000"/>
                  </a:schemeClr>
                </a:solidFill>
                <a:latin typeface="Helvetica LT Std" panose="020B0504020202020204"/>
                <a:cs typeface="Helvetica" panose="020B0604020202020204" pitchFamily="34" charset="0"/>
              </a:rPr>
              <a:t>Fuente: </a:t>
            </a:r>
            <a:r>
              <a:rPr lang="es-CO" sz="1100" dirty="0">
                <a:solidFill>
                  <a:schemeClr val="tx2">
                    <a:lumMod val="75000"/>
                  </a:schemeClr>
                </a:solidFill>
                <a:latin typeface="Helvetica LT Std" panose="020B0504020202020204"/>
                <a:cs typeface="Helvetica" panose="020B0604020202020204" pitchFamily="34" charset="0"/>
              </a:rPr>
              <a:t>Resolución </a:t>
            </a:r>
            <a:r>
              <a:rPr lang="es-CO" sz="1100" dirty="0" smtClean="0">
                <a:solidFill>
                  <a:schemeClr val="tx2">
                    <a:lumMod val="75000"/>
                  </a:schemeClr>
                </a:solidFill>
                <a:latin typeface="Helvetica LT Std" panose="020B0504020202020204"/>
                <a:cs typeface="Helvetica" panose="020B0604020202020204" pitchFamily="34" charset="0"/>
              </a:rPr>
              <a:t>S.B.S. Nº </a:t>
            </a:r>
            <a:r>
              <a:rPr lang="es-CO" sz="1100" dirty="0">
                <a:solidFill>
                  <a:schemeClr val="tx2">
                    <a:lumMod val="75000"/>
                  </a:schemeClr>
                </a:solidFill>
                <a:latin typeface="Helvetica LT Std" panose="020B0504020202020204"/>
                <a:cs typeface="Helvetica" panose="020B0604020202020204" pitchFamily="34" charset="0"/>
              </a:rPr>
              <a:t>11823-2010</a:t>
            </a:r>
            <a:r>
              <a:rPr lang="es-CO" sz="1100" dirty="0" smtClean="0">
                <a:solidFill>
                  <a:schemeClr val="tx2">
                    <a:lumMod val="75000"/>
                  </a:schemeClr>
                </a:solidFill>
                <a:latin typeface="Helvetica LT Std" panose="020B0504020202020204"/>
                <a:cs typeface="Helvetica" panose="020B0604020202020204" pitchFamily="34" charset="0"/>
              </a:rPr>
              <a:t>. (29 </a:t>
            </a:r>
            <a:r>
              <a:rPr lang="es-CO" sz="1100" dirty="0">
                <a:solidFill>
                  <a:schemeClr val="tx2">
                    <a:lumMod val="75000"/>
                  </a:schemeClr>
                </a:solidFill>
                <a:latin typeface="Helvetica LT Std" panose="020B0504020202020204"/>
                <a:cs typeface="Helvetica" panose="020B0604020202020204" pitchFamily="34" charset="0"/>
              </a:rPr>
              <a:t>de setiembre de </a:t>
            </a:r>
            <a:r>
              <a:rPr lang="es-CO" sz="1100" dirty="0" smtClean="0">
                <a:solidFill>
                  <a:schemeClr val="tx2">
                    <a:lumMod val="75000"/>
                  </a:schemeClr>
                </a:solidFill>
                <a:latin typeface="Helvetica LT Std" panose="020B0504020202020204"/>
                <a:cs typeface="Helvetica" panose="020B0604020202020204" pitchFamily="34" charset="0"/>
              </a:rPr>
              <a:t>2010) </a:t>
            </a:r>
            <a:r>
              <a:rPr lang="es-CO" sz="1100" dirty="0" smtClean="0">
                <a:solidFill>
                  <a:schemeClr val="tx2">
                    <a:lumMod val="75000"/>
                  </a:schemeClr>
                </a:solidFill>
                <a:latin typeface="Helvetica LT Std" panose="020B0504020202020204"/>
                <a:cs typeface="Helvetica" panose="020B0604020202020204" pitchFamily="34" charset="0"/>
                <a:hlinkClick r:id="rId3"/>
              </a:rPr>
              <a:t>https://intranet2.sbs.gob.pe</a:t>
            </a:r>
            <a:endParaRPr lang="es-CO" sz="1100" b="1" dirty="0">
              <a:solidFill>
                <a:schemeClr val="tx2">
                  <a:lumMod val="75000"/>
                </a:schemeClr>
              </a:solidFill>
              <a:latin typeface="Helvetica LT Std" panose="020B0504020202020204"/>
              <a:cs typeface="Helvetica" panose="020B0604020202020204" pitchFamily="34" charset="0"/>
            </a:endParaRPr>
          </a:p>
        </p:txBody>
      </p:sp>
      <p:sp>
        <p:nvSpPr>
          <p:cNvPr id="10" name="8 CuadroTexto"/>
          <p:cNvSpPr txBox="1"/>
          <p:nvPr/>
        </p:nvSpPr>
        <p:spPr>
          <a:xfrm>
            <a:off x="567877" y="407104"/>
            <a:ext cx="8113416" cy="400110"/>
          </a:xfrm>
          <a:prstGeom prst="rect">
            <a:avLst/>
          </a:prstGeom>
          <a:noFill/>
        </p:spPr>
        <p:txBody>
          <a:bodyPr wrap="square" rtlCol="0">
            <a:spAutoFit/>
          </a:bodyPr>
          <a:lstStyle/>
          <a:p>
            <a:pPr algn="ctr" fontAlgn="base">
              <a:spcBef>
                <a:spcPct val="0"/>
              </a:spcBef>
              <a:spcAft>
                <a:spcPct val="0"/>
              </a:spcAft>
            </a:pPr>
            <a:r>
              <a:rPr lang="es-CO" sz="2000" b="1" dirty="0" smtClean="0">
                <a:solidFill>
                  <a:srgbClr val="002060"/>
                </a:solidFill>
                <a:latin typeface="Helvetica LT Std" panose="020B0504020202020204"/>
              </a:rPr>
              <a:t>Perú</a:t>
            </a:r>
            <a:endParaRPr lang="es-CO" sz="2000" b="1" dirty="0">
              <a:solidFill>
                <a:srgbClr val="002060"/>
              </a:solidFill>
              <a:latin typeface="Helvetica LT Std" panose="020B0504020202020204"/>
            </a:endParaRPr>
          </a:p>
        </p:txBody>
      </p:sp>
      <p:pic>
        <p:nvPicPr>
          <p:cNvPr id="11" name="Imagen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78585" y="280097"/>
            <a:ext cx="1059634" cy="705138"/>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9030801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5 CuadroTexto"/>
          <p:cNvSpPr txBox="1"/>
          <p:nvPr/>
        </p:nvSpPr>
        <p:spPr>
          <a:xfrm>
            <a:off x="567876" y="963181"/>
            <a:ext cx="8113416" cy="340519"/>
          </a:xfrm>
          <a:prstGeom prst="roundRect">
            <a:avLst/>
          </a:prstGeom>
          <a:solidFill>
            <a:srgbClr val="E6EDF6"/>
          </a:solidFill>
          <a:ln w="19050">
            <a:solidFill>
              <a:schemeClr val="accent1">
                <a:lumMod val="50000"/>
              </a:schemeClr>
            </a:solidFill>
          </a:ln>
        </p:spPr>
        <p:txBody>
          <a:bodyPr wrap="square" rtlCol="0">
            <a:spAutoFit/>
          </a:bodyPr>
          <a:lstStyle/>
          <a:p>
            <a:pPr algn="ctr">
              <a:spcBef>
                <a:spcPct val="0"/>
              </a:spcBef>
            </a:pPr>
            <a:r>
              <a:rPr lang="es-CO" altLang="es-CO" sz="1400" b="1" dirty="0" smtClean="0">
                <a:solidFill>
                  <a:schemeClr val="tx2">
                    <a:lumMod val="75000"/>
                  </a:schemeClr>
                </a:solidFill>
                <a:latin typeface="Helvetica LT Std" panose="020B0504020202020204"/>
                <a:cs typeface="Helvetica" panose="020B0604020202020204" pitchFamily="34" charset="0"/>
              </a:rPr>
              <a:t>Limites de Exposición</a:t>
            </a:r>
            <a:endParaRPr lang="es-CO" altLang="es-CO" sz="1400" dirty="0" smtClean="0">
              <a:solidFill>
                <a:schemeClr val="tx2">
                  <a:lumMod val="75000"/>
                </a:schemeClr>
              </a:solidFill>
              <a:latin typeface="Helvetica LT Std" panose="020B0504020202020204"/>
              <a:cs typeface="Helvetica" panose="020B0604020202020204" pitchFamily="34" charset="0"/>
            </a:endParaRPr>
          </a:p>
        </p:txBody>
      </p:sp>
      <p:sp>
        <p:nvSpPr>
          <p:cNvPr id="12" name="5 CuadroTexto"/>
          <p:cNvSpPr txBox="1"/>
          <p:nvPr/>
        </p:nvSpPr>
        <p:spPr>
          <a:xfrm>
            <a:off x="598356" y="1460175"/>
            <a:ext cx="8113416" cy="4493538"/>
          </a:xfrm>
          <a:prstGeom prst="rect">
            <a:avLst/>
          </a:prstGeom>
          <a:noFill/>
          <a:ln w="12700">
            <a:noFill/>
          </a:ln>
        </p:spPr>
        <p:txBody>
          <a:bodyPr wrap="square" rtlCol="0">
            <a:spAutoFit/>
          </a:bodyPr>
          <a:lstStyle/>
          <a:p>
            <a:pPr algn="just">
              <a:spcBef>
                <a:spcPct val="0"/>
              </a:spcBef>
            </a:pPr>
            <a:r>
              <a:rPr lang="es-CO" sz="1300" dirty="0" smtClean="0">
                <a:solidFill>
                  <a:schemeClr val="tx2">
                    <a:lumMod val="75000"/>
                  </a:schemeClr>
                </a:solidFill>
                <a:latin typeface="Helvetica LT Std" panose="020B0504020202020204"/>
                <a:cs typeface="Helvetica" panose="020B0604020202020204" pitchFamily="34" charset="0"/>
              </a:rPr>
              <a:t>El </a:t>
            </a:r>
            <a:r>
              <a:rPr lang="es-CO" sz="1300" dirty="0">
                <a:solidFill>
                  <a:schemeClr val="tx2">
                    <a:lumMod val="75000"/>
                  </a:schemeClr>
                </a:solidFill>
                <a:latin typeface="Helvetica LT Std" panose="020B0504020202020204"/>
                <a:cs typeface="Helvetica" panose="020B0604020202020204" pitchFamily="34" charset="0"/>
              </a:rPr>
              <a:t>patrimonio suplementario del grupo consolidable estará constituido por la suma del patrimonio </a:t>
            </a:r>
            <a:r>
              <a:rPr lang="es-CO" sz="1300" dirty="0" smtClean="0">
                <a:solidFill>
                  <a:schemeClr val="tx2">
                    <a:lumMod val="75000"/>
                  </a:schemeClr>
                </a:solidFill>
                <a:latin typeface="Helvetica LT Std" panose="020B0504020202020204"/>
                <a:cs typeface="Helvetica" panose="020B0604020202020204" pitchFamily="34" charset="0"/>
              </a:rPr>
              <a:t>de nivel </a:t>
            </a:r>
            <a:r>
              <a:rPr lang="es-CO" sz="1300" dirty="0">
                <a:solidFill>
                  <a:schemeClr val="tx2">
                    <a:lumMod val="75000"/>
                  </a:schemeClr>
                </a:solidFill>
                <a:latin typeface="Helvetica LT Std" panose="020B0504020202020204"/>
                <a:cs typeface="Helvetica" panose="020B0604020202020204" pitchFamily="34" charset="0"/>
              </a:rPr>
              <a:t>2 y del patrimonio de nivel </a:t>
            </a:r>
            <a:r>
              <a:rPr lang="es-CO" sz="1300" dirty="0" smtClean="0">
                <a:solidFill>
                  <a:schemeClr val="tx2">
                    <a:lumMod val="75000"/>
                  </a:schemeClr>
                </a:solidFill>
                <a:latin typeface="Helvetica LT Std" panose="020B0504020202020204"/>
                <a:cs typeface="Helvetica" panose="020B0604020202020204" pitchFamily="34" charset="0"/>
              </a:rPr>
              <a:t>3 de </a:t>
            </a:r>
            <a:r>
              <a:rPr lang="es-CO" sz="1300" dirty="0">
                <a:solidFill>
                  <a:schemeClr val="tx2">
                    <a:lumMod val="75000"/>
                  </a:schemeClr>
                </a:solidFill>
                <a:latin typeface="Helvetica LT Std" panose="020B0504020202020204"/>
                <a:cs typeface="Helvetica" panose="020B0604020202020204" pitchFamily="34" charset="0"/>
              </a:rPr>
              <a:t>la </a:t>
            </a:r>
            <a:r>
              <a:rPr lang="es-CO" sz="1300" dirty="0" smtClean="0">
                <a:solidFill>
                  <a:schemeClr val="tx2">
                    <a:lumMod val="75000"/>
                  </a:schemeClr>
                </a:solidFill>
                <a:latin typeface="Helvetica LT Std" panose="020B0504020202020204"/>
                <a:cs typeface="Helvetica" panose="020B0604020202020204" pitchFamily="34" charset="0"/>
              </a:rPr>
              <a:t>siguiente manera:</a:t>
            </a:r>
          </a:p>
          <a:p>
            <a:pPr algn="just"/>
            <a:endParaRPr lang="es-CO" sz="1300" b="1" dirty="0">
              <a:solidFill>
                <a:schemeClr val="tx2">
                  <a:lumMod val="75000"/>
                </a:schemeClr>
              </a:solidFill>
              <a:latin typeface="Helvetica LT Std" panose="020B0504020202020204"/>
              <a:cs typeface="Helvetica" panose="020B0604020202020204" pitchFamily="34" charset="0"/>
            </a:endParaRPr>
          </a:p>
          <a:p>
            <a:pPr marL="285750" indent="-285750" algn="just">
              <a:buFont typeface="Wingdings" panose="05000000000000000000" pitchFamily="2" charset="2"/>
              <a:buChar char="v"/>
            </a:pPr>
            <a:r>
              <a:rPr lang="es-CO" sz="1300" u="sng" dirty="0">
                <a:solidFill>
                  <a:schemeClr val="tx2">
                    <a:lumMod val="75000"/>
                  </a:schemeClr>
                </a:solidFill>
                <a:latin typeface="Helvetica LT Std" panose="020B0504020202020204"/>
                <a:cs typeface="Helvetica" panose="020B0604020202020204" pitchFamily="34" charset="0"/>
              </a:rPr>
              <a:t>El patrimonio de nivel 2 del grupo consolidable se constituirá como sigue</a:t>
            </a:r>
            <a:r>
              <a:rPr lang="es-CO" sz="1300" u="sng" dirty="0" smtClean="0">
                <a:solidFill>
                  <a:schemeClr val="tx2">
                    <a:lumMod val="75000"/>
                  </a:schemeClr>
                </a:solidFill>
                <a:latin typeface="Helvetica LT Std" panose="020B0504020202020204"/>
                <a:cs typeface="Helvetica" panose="020B0604020202020204" pitchFamily="34" charset="0"/>
              </a:rPr>
              <a:t>:</a:t>
            </a:r>
          </a:p>
          <a:p>
            <a:pPr algn="just"/>
            <a:endParaRPr lang="es-CO" sz="1300" u="sng" dirty="0">
              <a:solidFill>
                <a:schemeClr val="tx2">
                  <a:lumMod val="75000"/>
                </a:schemeClr>
              </a:solidFill>
              <a:latin typeface="Helvetica LT Std" panose="020B0504020202020204"/>
              <a:cs typeface="Helvetica" panose="020B0604020202020204" pitchFamily="34" charset="0"/>
            </a:endParaRPr>
          </a:p>
          <a:p>
            <a:pPr marL="800100" lvl="1" indent="-342900" algn="just">
              <a:buAutoNum type="arabicPeriod"/>
            </a:pPr>
            <a:r>
              <a:rPr lang="es-CO" sz="1300" dirty="0">
                <a:solidFill>
                  <a:schemeClr val="tx2">
                    <a:lumMod val="75000"/>
                  </a:schemeClr>
                </a:solidFill>
                <a:latin typeface="Helvetica LT Std" panose="020B0504020202020204"/>
                <a:cs typeface="Helvetica" panose="020B0604020202020204" pitchFamily="34" charset="0"/>
              </a:rPr>
              <a:t>Se suman el capital pagado, las reservas legales, la prima suplementaria de capital y las reservas facultativas, consolidados, que pueden ser reducidos sin contar con la conformidad previa de la Superintendencia. </a:t>
            </a:r>
            <a:endParaRPr lang="es-CO" sz="1300" dirty="0" smtClean="0">
              <a:solidFill>
                <a:schemeClr val="tx2">
                  <a:lumMod val="75000"/>
                </a:schemeClr>
              </a:solidFill>
              <a:latin typeface="Helvetica LT Std" panose="020B0504020202020204"/>
              <a:cs typeface="Helvetica" panose="020B0604020202020204" pitchFamily="34" charset="0"/>
            </a:endParaRPr>
          </a:p>
          <a:p>
            <a:pPr marL="800100" lvl="1" indent="-342900" algn="just">
              <a:buAutoNum type="arabicPeriod"/>
            </a:pPr>
            <a:endParaRPr lang="es-CO" sz="1300" dirty="0">
              <a:solidFill>
                <a:schemeClr val="tx2">
                  <a:lumMod val="75000"/>
                </a:schemeClr>
              </a:solidFill>
              <a:latin typeface="Helvetica LT Std" panose="020B0504020202020204"/>
              <a:cs typeface="Helvetica" panose="020B0604020202020204" pitchFamily="34" charset="0"/>
            </a:endParaRPr>
          </a:p>
          <a:p>
            <a:pPr marL="800100" lvl="1" indent="-342900" algn="just">
              <a:buAutoNum type="arabicPeriod"/>
            </a:pPr>
            <a:r>
              <a:rPr lang="es-CO" sz="1300" dirty="0">
                <a:solidFill>
                  <a:schemeClr val="tx2">
                    <a:lumMod val="75000"/>
                  </a:schemeClr>
                </a:solidFill>
                <a:latin typeface="Helvetica LT Std" panose="020B0504020202020204"/>
                <a:cs typeface="Helvetica" panose="020B0604020202020204" pitchFamily="34" charset="0"/>
              </a:rPr>
              <a:t>Se suma la parte computable de la deuda subordinada redimible consolidada, y de los instrumentos con características de capital y de deuda consolidados, que indique la Superintendencia</a:t>
            </a:r>
            <a:r>
              <a:rPr lang="es-CO" sz="1300" dirty="0" smtClean="0">
                <a:solidFill>
                  <a:schemeClr val="tx2">
                    <a:lumMod val="75000"/>
                  </a:schemeClr>
                </a:solidFill>
                <a:latin typeface="Helvetica LT Std" panose="020B0504020202020204"/>
                <a:cs typeface="Helvetica" panose="020B0604020202020204" pitchFamily="34" charset="0"/>
              </a:rPr>
              <a:t>.</a:t>
            </a:r>
          </a:p>
          <a:p>
            <a:pPr marL="800100" lvl="1" indent="-342900" algn="just">
              <a:buAutoNum type="arabicPeriod"/>
            </a:pPr>
            <a:endParaRPr lang="es-CO" sz="1300" dirty="0">
              <a:solidFill>
                <a:schemeClr val="tx2">
                  <a:lumMod val="75000"/>
                </a:schemeClr>
              </a:solidFill>
              <a:latin typeface="Helvetica LT Std" panose="020B0504020202020204"/>
              <a:cs typeface="Helvetica" panose="020B0604020202020204" pitchFamily="34" charset="0"/>
            </a:endParaRPr>
          </a:p>
          <a:p>
            <a:pPr marL="800100" lvl="1" indent="-342900" algn="just">
              <a:buAutoNum type="arabicPeriod"/>
            </a:pPr>
            <a:r>
              <a:rPr lang="es-CO" sz="1300" dirty="0">
                <a:solidFill>
                  <a:schemeClr val="tx2">
                    <a:lumMod val="75000"/>
                  </a:schemeClr>
                </a:solidFill>
                <a:latin typeface="Helvetica LT Std" panose="020B0504020202020204"/>
                <a:cs typeface="Helvetica" panose="020B0604020202020204" pitchFamily="34" charset="0"/>
              </a:rPr>
              <a:t>Tratándose del grupo consolidable del sistema financiero, se suman las provisiones genéricas de las empresas del sistema financiero hasta el uno punto veinticinco por ciento (1.25%) de los activos y contingentes ponderados por riesgo de crédito por las carteras de activos sujetas a requerimiento de patrimonio efectivo por riesgo de crédito por el método estándar. Asimismo, por la diferencia entre la pérdida esperada total y las provisiones constituidas por riesgo de crédito, se sumarán hasta seis décimos por ciento (0.6%) de los activos y contingentes ponderados por riesgo de crédito por las carteras de activos sujetas a requerimiento de patrimonio efectivo por riesgo de crédito por modelos internos. Para este cálculo, no deberán incluirse las provisiones que correspondan a créditos realizados a otras empresas del mismo grupo consolidable. </a:t>
            </a:r>
          </a:p>
        </p:txBody>
      </p:sp>
      <p:sp>
        <p:nvSpPr>
          <p:cNvPr id="8" name="CuadroTexto 7"/>
          <p:cNvSpPr txBox="1"/>
          <p:nvPr/>
        </p:nvSpPr>
        <p:spPr>
          <a:xfrm>
            <a:off x="5354196" y="6194056"/>
            <a:ext cx="3327096" cy="430887"/>
          </a:xfrm>
          <a:prstGeom prst="rect">
            <a:avLst/>
          </a:prstGeom>
          <a:noFill/>
        </p:spPr>
        <p:txBody>
          <a:bodyPr wrap="square" rtlCol="0">
            <a:spAutoFit/>
          </a:bodyPr>
          <a:lstStyle/>
          <a:p>
            <a:pPr algn="just"/>
            <a:r>
              <a:rPr lang="es-CO" sz="1100" b="1" dirty="0" smtClean="0">
                <a:solidFill>
                  <a:schemeClr val="tx2">
                    <a:lumMod val="75000"/>
                  </a:schemeClr>
                </a:solidFill>
                <a:latin typeface="Helvetica LT Std" panose="020B0504020202020204"/>
                <a:cs typeface="Helvetica" panose="020B0604020202020204" pitchFamily="34" charset="0"/>
              </a:rPr>
              <a:t>Fuente: </a:t>
            </a:r>
            <a:r>
              <a:rPr lang="es-CO" sz="1100" dirty="0">
                <a:solidFill>
                  <a:schemeClr val="tx2">
                    <a:lumMod val="75000"/>
                  </a:schemeClr>
                </a:solidFill>
                <a:latin typeface="Helvetica LT Std" panose="020B0504020202020204"/>
                <a:cs typeface="Helvetica" panose="020B0604020202020204" pitchFamily="34" charset="0"/>
              </a:rPr>
              <a:t>Resolución </a:t>
            </a:r>
            <a:r>
              <a:rPr lang="es-CO" sz="1100" dirty="0" smtClean="0">
                <a:solidFill>
                  <a:schemeClr val="tx2">
                    <a:lumMod val="75000"/>
                  </a:schemeClr>
                </a:solidFill>
                <a:latin typeface="Helvetica LT Std" panose="020B0504020202020204"/>
                <a:cs typeface="Helvetica" panose="020B0604020202020204" pitchFamily="34" charset="0"/>
              </a:rPr>
              <a:t>S.B.S. Nº </a:t>
            </a:r>
            <a:r>
              <a:rPr lang="es-CO" sz="1100" dirty="0">
                <a:solidFill>
                  <a:schemeClr val="tx2">
                    <a:lumMod val="75000"/>
                  </a:schemeClr>
                </a:solidFill>
                <a:latin typeface="Helvetica LT Std" panose="020B0504020202020204"/>
                <a:cs typeface="Helvetica" panose="020B0604020202020204" pitchFamily="34" charset="0"/>
              </a:rPr>
              <a:t>11823-2010</a:t>
            </a:r>
            <a:r>
              <a:rPr lang="es-CO" sz="1100" dirty="0" smtClean="0">
                <a:solidFill>
                  <a:schemeClr val="tx2">
                    <a:lumMod val="75000"/>
                  </a:schemeClr>
                </a:solidFill>
                <a:latin typeface="Helvetica LT Std" panose="020B0504020202020204"/>
                <a:cs typeface="Helvetica" panose="020B0604020202020204" pitchFamily="34" charset="0"/>
              </a:rPr>
              <a:t>. (29 </a:t>
            </a:r>
            <a:r>
              <a:rPr lang="es-CO" sz="1100" dirty="0">
                <a:solidFill>
                  <a:schemeClr val="tx2">
                    <a:lumMod val="75000"/>
                  </a:schemeClr>
                </a:solidFill>
                <a:latin typeface="Helvetica LT Std" panose="020B0504020202020204"/>
                <a:cs typeface="Helvetica" panose="020B0604020202020204" pitchFamily="34" charset="0"/>
              </a:rPr>
              <a:t>de setiembre de </a:t>
            </a:r>
            <a:r>
              <a:rPr lang="es-CO" sz="1100" dirty="0" smtClean="0">
                <a:solidFill>
                  <a:schemeClr val="tx2">
                    <a:lumMod val="75000"/>
                  </a:schemeClr>
                </a:solidFill>
                <a:latin typeface="Helvetica LT Std" panose="020B0504020202020204"/>
                <a:cs typeface="Helvetica" panose="020B0604020202020204" pitchFamily="34" charset="0"/>
              </a:rPr>
              <a:t>2010) </a:t>
            </a:r>
            <a:r>
              <a:rPr lang="es-CO" sz="1100" dirty="0" smtClean="0">
                <a:solidFill>
                  <a:schemeClr val="tx2">
                    <a:lumMod val="75000"/>
                  </a:schemeClr>
                </a:solidFill>
                <a:latin typeface="Helvetica LT Std" panose="020B0504020202020204"/>
                <a:cs typeface="Helvetica" panose="020B0604020202020204" pitchFamily="34" charset="0"/>
                <a:hlinkClick r:id="rId3"/>
              </a:rPr>
              <a:t>https://intranet2.sbs.gob.pe</a:t>
            </a:r>
            <a:endParaRPr lang="es-CO" sz="1100" b="1" dirty="0">
              <a:solidFill>
                <a:schemeClr val="tx2">
                  <a:lumMod val="75000"/>
                </a:schemeClr>
              </a:solidFill>
              <a:latin typeface="Helvetica LT Std" panose="020B0504020202020204"/>
              <a:cs typeface="Helvetica" panose="020B0604020202020204" pitchFamily="34" charset="0"/>
            </a:endParaRPr>
          </a:p>
        </p:txBody>
      </p:sp>
      <p:sp>
        <p:nvSpPr>
          <p:cNvPr id="10" name="8 CuadroTexto"/>
          <p:cNvSpPr txBox="1"/>
          <p:nvPr/>
        </p:nvSpPr>
        <p:spPr>
          <a:xfrm>
            <a:off x="567877" y="236844"/>
            <a:ext cx="8113416" cy="400110"/>
          </a:xfrm>
          <a:prstGeom prst="rect">
            <a:avLst/>
          </a:prstGeom>
          <a:noFill/>
        </p:spPr>
        <p:txBody>
          <a:bodyPr wrap="square" rtlCol="0">
            <a:spAutoFit/>
          </a:bodyPr>
          <a:lstStyle/>
          <a:p>
            <a:pPr algn="ctr" fontAlgn="base">
              <a:spcBef>
                <a:spcPct val="0"/>
              </a:spcBef>
              <a:spcAft>
                <a:spcPct val="0"/>
              </a:spcAft>
            </a:pPr>
            <a:r>
              <a:rPr lang="es-CO" sz="2000" b="1" dirty="0" smtClean="0">
                <a:solidFill>
                  <a:srgbClr val="002060"/>
                </a:solidFill>
                <a:latin typeface="Helvetica LT Std" panose="020B0504020202020204"/>
              </a:rPr>
              <a:t>Perú</a:t>
            </a:r>
            <a:endParaRPr lang="es-CO" sz="2000" b="1" dirty="0">
              <a:solidFill>
                <a:srgbClr val="002060"/>
              </a:solidFill>
              <a:latin typeface="Helvetica LT Std" panose="020B0504020202020204"/>
            </a:endParaRPr>
          </a:p>
        </p:txBody>
      </p:sp>
      <p:pic>
        <p:nvPicPr>
          <p:cNvPr id="11" name="Imagen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78585" y="109837"/>
            <a:ext cx="1059634" cy="705138"/>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275030306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5 CuadroTexto"/>
          <p:cNvSpPr txBox="1"/>
          <p:nvPr/>
        </p:nvSpPr>
        <p:spPr>
          <a:xfrm>
            <a:off x="567876" y="1212587"/>
            <a:ext cx="8113416" cy="340519"/>
          </a:xfrm>
          <a:prstGeom prst="roundRect">
            <a:avLst/>
          </a:prstGeom>
          <a:solidFill>
            <a:srgbClr val="E6EDF6"/>
          </a:solidFill>
          <a:ln w="19050">
            <a:solidFill>
              <a:schemeClr val="accent1">
                <a:lumMod val="50000"/>
              </a:schemeClr>
            </a:solidFill>
          </a:ln>
        </p:spPr>
        <p:txBody>
          <a:bodyPr wrap="square" rtlCol="0">
            <a:spAutoFit/>
          </a:bodyPr>
          <a:lstStyle/>
          <a:p>
            <a:pPr algn="ctr">
              <a:spcBef>
                <a:spcPct val="0"/>
              </a:spcBef>
            </a:pPr>
            <a:r>
              <a:rPr lang="es-CO" altLang="es-CO" sz="1400" b="1" dirty="0" smtClean="0">
                <a:solidFill>
                  <a:schemeClr val="tx2">
                    <a:lumMod val="75000"/>
                  </a:schemeClr>
                </a:solidFill>
                <a:latin typeface="Helvetica LT Std" panose="020B0504020202020204"/>
                <a:cs typeface="Helvetica" panose="020B0604020202020204" pitchFamily="34" charset="0"/>
              </a:rPr>
              <a:t>Limites de Exposición</a:t>
            </a:r>
            <a:endParaRPr lang="es-CO" altLang="es-CO" sz="1400" dirty="0" smtClean="0">
              <a:solidFill>
                <a:schemeClr val="tx2">
                  <a:lumMod val="75000"/>
                </a:schemeClr>
              </a:solidFill>
              <a:latin typeface="Helvetica LT Std" panose="020B0504020202020204"/>
              <a:cs typeface="Helvetica" panose="020B0604020202020204" pitchFamily="34" charset="0"/>
            </a:endParaRPr>
          </a:p>
        </p:txBody>
      </p:sp>
      <p:sp>
        <p:nvSpPr>
          <p:cNvPr id="12" name="5 CuadroTexto"/>
          <p:cNvSpPr txBox="1"/>
          <p:nvPr/>
        </p:nvSpPr>
        <p:spPr>
          <a:xfrm>
            <a:off x="598356" y="1709581"/>
            <a:ext cx="8113416" cy="4093428"/>
          </a:xfrm>
          <a:prstGeom prst="rect">
            <a:avLst/>
          </a:prstGeom>
          <a:noFill/>
          <a:ln w="12700">
            <a:noFill/>
          </a:ln>
        </p:spPr>
        <p:txBody>
          <a:bodyPr wrap="square" rtlCol="0">
            <a:spAutoFit/>
          </a:bodyPr>
          <a:lstStyle/>
          <a:p>
            <a:pPr marL="800100" lvl="1" indent="-342900" algn="just">
              <a:buFont typeface="+mj-lt"/>
              <a:buAutoNum type="arabicPeriod" startAt="4"/>
            </a:pPr>
            <a:r>
              <a:rPr lang="es-CO" sz="1300" dirty="0">
                <a:solidFill>
                  <a:schemeClr val="tx2">
                    <a:lumMod val="75000"/>
                  </a:schemeClr>
                </a:solidFill>
                <a:latin typeface="Helvetica LT Std" panose="020B0504020202020204"/>
                <a:cs typeface="Helvetica" panose="020B0604020202020204" pitchFamily="34" charset="0"/>
              </a:rPr>
              <a:t>Se detrae la mitad del monto a que se refiere el literal C del presente artículo. En caso no exista patrimonio de nivel 2, el 100% (ciento por ciento) del literal C se deducirá del patrimonio de nivel 1. En caso exista patrimonio de nivel 2 pero éste sea insuficiente para cubrir las deducciones, se deducirá primero el monto del patrimonio de nivel 2 y el exceso pendiente será deducido del patrimonio de nivel 1.</a:t>
            </a:r>
          </a:p>
          <a:p>
            <a:pPr algn="just"/>
            <a:endParaRPr lang="es-CO" sz="1300" u="sng" dirty="0">
              <a:solidFill>
                <a:schemeClr val="tx2">
                  <a:lumMod val="75000"/>
                </a:schemeClr>
              </a:solidFill>
              <a:latin typeface="Helvetica LT Std" panose="020B0504020202020204"/>
              <a:cs typeface="Helvetica" panose="020B0604020202020204" pitchFamily="34" charset="0"/>
            </a:endParaRPr>
          </a:p>
          <a:p>
            <a:pPr marL="285750" indent="-285750" algn="just">
              <a:buFont typeface="Wingdings" panose="05000000000000000000" pitchFamily="2" charset="2"/>
              <a:buChar char="v"/>
            </a:pPr>
            <a:r>
              <a:rPr lang="es-CO" sz="1300" u="sng" dirty="0">
                <a:solidFill>
                  <a:schemeClr val="tx2">
                    <a:lumMod val="75000"/>
                  </a:schemeClr>
                </a:solidFill>
                <a:latin typeface="Helvetica LT Std" panose="020B0504020202020204"/>
                <a:cs typeface="Helvetica" panose="020B0604020202020204" pitchFamily="34" charset="0"/>
              </a:rPr>
              <a:t>El patrimonio de nivel </a:t>
            </a:r>
            <a:r>
              <a:rPr lang="es-CO" sz="1300" u="sng" dirty="0" smtClean="0">
                <a:solidFill>
                  <a:schemeClr val="tx2">
                    <a:lumMod val="75000"/>
                  </a:schemeClr>
                </a:solidFill>
                <a:latin typeface="Helvetica LT Std" panose="020B0504020202020204"/>
                <a:cs typeface="Helvetica" panose="020B0604020202020204" pitchFamily="34" charset="0"/>
              </a:rPr>
              <a:t>3 </a:t>
            </a:r>
            <a:r>
              <a:rPr lang="es-CO" sz="1300" u="sng" dirty="0">
                <a:solidFill>
                  <a:schemeClr val="tx2">
                    <a:lumMod val="75000"/>
                  </a:schemeClr>
                </a:solidFill>
                <a:latin typeface="Helvetica LT Std" panose="020B0504020202020204"/>
                <a:cs typeface="Helvetica" panose="020B0604020202020204" pitchFamily="34" charset="0"/>
              </a:rPr>
              <a:t>del grupo consolidable se constituirá como </a:t>
            </a:r>
            <a:r>
              <a:rPr lang="es-CO" sz="1300" u="sng" dirty="0" smtClean="0">
                <a:solidFill>
                  <a:schemeClr val="tx2">
                    <a:lumMod val="75000"/>
                  </a:schemeClr>
                </a:solidFill>
                <a:latin typeface="Helvetica LT Std" panose="020B0504020202020204"/>
                <a:cs typeface="Helvetica" panose="020B0604020202020204" pitchFamily="34" charset="0"/>
              </a:rPr>
              <a:t>sigue:</a:t>
            </a:r>
          </a:p>
          <a:p>
            <a:pPr algn="just"/>
            <a:endParaRPr lang="es-CO" sz="1300" u="sng" dirty="0">
              <a:solidFill>
                <a:schemeClr val="tx2">
                  <a:lumMod val="75000"/>
                </a:schemeClr>
              </a:solidFill>
              <a:latin typeface="Helvetica LT Std" panose="020B0504020202020204"/>
              <a:cs typeface="Helvetica" panose="020B0604020202020204" pitchFamily="34" charset="0"/>
            </a:endParaRPr>
          </a:p>
          <a:p>
            <a:pPr algn="just"/>
            <a:r>
              <a:rPr lang="es-CO" sz="1300" dirty="0" smtClean="0">
                <a:solidFill>
                  <a:schemeClr val="tx2">
                    <a:lumMod val="75000"/>
                  </a:schemeClr>
                </a:solidFill>
                <a:latin typeface="Helvetica LT Std" panose="020B0504020202020204"/>
                <a:cs typeface="Helvetica" panose="020B0604020202020204" pitchFamily="34" charset="0"/>
              </a:rPr>
              <a:t>El </a:t>
            </a:r>
            <a:r>
              <a:rPr lang="es-CO" sz="1300" dirty="0">
                <a:solidFill>
                  <a:schemeClr val="tx2">
                    <a:lumMod val="75000"/>
                  </a:schemeClr>
                </a:solidFill>
                <a:latin typeface="Helvetica LT Std" panose="020B0504020202020204"/>
                <a:cs typeface="Helvetica" panose="020B0604020202020204" pitchFamily="34" charset="0"/>
              </a:rPr>
              <a:t>patrimonio de nivel 3 del grupo consolidable estará constituido por la deuda subordinada redimible consolidada y de los instrumentos con características de capital y de deuda consolidados que indique la Superintendencia, exclusivos para soportar riesgo de </a:t>
            </a:r>
            <a:r>
              <a:rPr lang="es-CO" sz="1300" dirty="0" smtClean="0">
                <a:solidFill>
                  <a:schemeClr val="tx2">
                    <a:lumMod val="75000"/>
                  </a:schemeClr>
                </a:solidFill>
                <a:latin typeface="Helvetica LT Std" panose="020B0504020202020204"/>
                <a:cs typeface="Helvetica" panose="020B0604020202020204" pitchFamily="34" charset="0"/>
              </a:rPr>
              <a:t>mercado.</a:t>
            </a:r>
          </a:p>
          <a:p>
            <a:pPr algn="just"/>
            <a:endParaRPr lang="es-CO" altLang="es-CO" sz="1300" b="1" dirty="0">
              <a:solidFill>
                <a:schemeClr val="tx2">
                  <a:lumMod val="75000"/>
                </a:schemeClr>
              </a:solidFill>
              <a:latin typeface="Helvetica LT Std" panose="020B0504020202020204"/>
              <a:cs typeface="Helvetica" panose="020B0604020202020204" pitchFamily="34" charset="0"/>
            </a:endParaRPr>
          </a:p>
          <a:p>
            <a:pPr marL="285750" indent="-285750" algn="just">
              <a:buFont typeface="Wingdings" panose="05000000000000000000" pitchFamily="2" charset="2"/>
              <a:buChar char="v"/>
            </a:pPr>
            <a:r>
              <a:rPr lang="es-CO" altLang="es-CO" sz="1300" b="1" dirty="0" smtClean="0">
                <a:solidFill>
                  <a:schemeClr val="tx2">
                    <a:lumMod val="75000"/>
                  </a:schemeClr>
                </a:solidFill>
                <a:latin typeface="Helvetica LT Std" panose="020B0504020202020204"/>
                <a:cs typeface="Helvetica" panose="020B0604020202020204" pitchFamily="34" charset="0"/>
              </a:rPr>
              <a:t>Límites </a:t>
            </a:r>
            <a:r>
              <a:rPr lang="es-CO" altLang="es-CO" sz="1300" b="1" dirty="0">
                <a:solidFill>
                  <a:schemeClr val="tx2">
                    <a:lumMod val="75000"/>
                  </a:schemeClr>
                </a:solidFill>
                <a:latin typeface="Helvetica LT Std" panose="020B0504020202020204"/>
                <a:cs typeface="Helvetica" panose="020B0604020202020204" pitchFamily="34" charset="0"/>
              </a:rPr>
              <a:t>en el cómputo del patrimonio efectivo del grupo </a:t>
            </a:r>
            <a:r>
              <a:rPr lang="es-CO" altLang="es-CO" sz="1300" b="1" dirty="0" smtClean="0">
                <a:solidFill>
                  <a:schemeClr val="tx2">
                    <a:lumMod val="75000"/>
                  </a:schemeClr>
                </a:solidFill>
                <a:latin typeface="Helvetica LT Std" panose="020B0504020202020204"/>
                <a:cs typeface="Helvetica" panose="020B0604020202020204" pitchFamily="34" charset="0"/>
              </a:rPr>
              <a:t>consolidable:</a:t>
            </a:r>
          </a:p>
          <a:p>
            <a:pPr algn="just"/>
            <a:endParaRPr lang="es-CO" sz="1300" b="1" dirty="0">
              <a:solidFill>
                <a:schemeClr val="tx2">
                  <a:lumMod val="75000"/>
                </a:schemeClr>
              </a:solidFill>
              <a:latin typeface="Helvetica LT Std" panose="020B0504020202020204"/>
              <a:cs typeface="Helvetica" panose="020B0604020202020204" pitchFamily="34" charset="0"/>
            </a:endParaRPr>
          </a:p>
          <a:p>
            <a:pPr algn="just"/>
            <a:r>
              <a:rPr lang="es-CO" sz="1300" dirty="0" smtClean="0">
                <a:solidFill>
                  <a:schemeClr val="tx2">
                    <a:lumMod val="75000"/>
                  </a:schemeClr>
                </a:solidFill>
                <a:latin typeface="Helvetica LT Std" panose="020B0504020202020204"/>
                <a:cs typeface="Helvetica" panose="020B0604020202020204" pitchFamily="34" charset="0"/>
              </a:rPr>
              <a:t>Del </a:t>
            </a:r>
            <a:r>
              <a:rPr lang="es-CO" sz="1300" dirty="0">
                <a:solidFill>
                  <a:schemeClr val="tx2">
                    <a:lumMod val="75000"/>
                  </a:schemeClr>
                </a:solidFill>
                <a:latin typeface="Helvetica LT Std" panose="020B0504020202020204"/>
                <a:cs typeface="Helvetica" panose="020B0604020202020204" pitchFamily="34" charset="0"/>
              </a:rPr>
              <a:t>grupo consolidable del sistema financiero se deberán respetar los siguientes límites entre los componentes: </a:t>
            </a:r>
          </a:p>
          <a:p>
            <a:pPr lvl="1" algn="just">
              <a:spcBef>
                <a:spcPct val="0"/>
              </a:spcBef>
            </a:pPr>
            <a:endParaRPr lang="es-CO" sz="1300" dirty="0">
              <a:solidFill>
                <a:schemeClr val="tx2">
                  <a:lumMod val="75000"/>
                </a:schemeClr>
              </a:solidFill>
              <a:latin typeface="Helvetica LT Std" panose="020B0504020202020204"/>
              <a:cs typeface="Helvetica" panose="020B0604020202020204" pitchFamily="34" charset="0"/>
            </a:endParaRPr>
          </a:p>
          <a:p>
            <a:pPr marL="800100" lvl="1" indent="-342900" algn="just">
              <a:spcBef>
                <a:spcPct val="0"/>
              </a:spcBef>
              <a:buAutoNum type="arabicPeriod"/>
            </a:pPr>
            <a:r>
              <a:rPr lang="es-CO" sz="1300" dirty="0">
                <a:solidFill>
                  <a:schemeClr val="tx2">
                    <a:lumMod val="75000"/>
                  </a:schemeClr>
                </a:solidFill>
                <a:latin typeface="Helvetica LT Std" panose="020B0504020202020204"/>
                <a:cs typeface="Helvetica" panose="020B0604020202020204" pitchFamily="34" charset="0"/>
              </a:rPr>
              <a:t>El patrimonio suplementario no podrá ser superior al patrimonio básico. 2. La deuda subordinada redimible del patrimonio de </a:t>
            </a:r>
            <a:r>
              <a:rPr lang="es-CO" sz="1300" dirty="0" smtClean="0">
                <a:solidFill>
                  <a:schemeClr val="tx2">
                    <a:lumMod val="75000"/>
                  </a:schemeClr>
                </a:solidFill>
                <a:latin typeface="Helvetica LT Std" panose="020B0504020202020204"/>
                <a:cs typeface="Helvetica" panose="020B0604020202020204" pitchFamily="34" charset="0"/>
              </a:rPr>
              <a:t>nivel.</a:t>
            </a:r>
            <a:endParaRPr lang="es-CO" sz="1300" dirty="0">
              <a:solidFill>
                <a:schemeClr val="tx2">
                  <a:lumMod val="75000"/>
                </a:schemeClr>
              </a:solidFill>
              <a:latin typeface="Helvetica LT Std" panose="020B0504020202020204"/>
              <a:cs typeface="Helvetica" panose="020B0604020202020204" pitchFamily="34" charset="0"/>
            </a:endParaRPr>
          </a:p>
          <a:p>
            <a:pPr algn="just"/>
            <a:endParaRPr lang="es-CO" sz="1300" u="sng" dirty="0">
              <a:solidFill>
                <a:schemeClr val="tx2">
                  <a:lumMod val="75000"/>
                </a:schemeClr>
              </a:solidFill>
              <a:latin typeface="Helvetica LT Std" panose="020B0504020202020204"/>
              <a:cs typeface="Helvetica" panose="020B0604020202020204" pitchFamily="34" charset="0"/>
            </a:endParaRPr>
          </a:p>
        </p:txBody>
      </p:sp>
      <p:sp>
        <p:nvSpPr>
          <p:cNvPr id="8" name="CuadroTexto 7"/>
          <p:cNvSpPr txBox="1"/>
          <p:nvPr/>
        </p:nvSpPr>
        <p:spPr>
          <a:xfrm>
            <a:off x="5354198" y="6123973"/>
            <a:ext cx="3327096" cy="430887"/>
          </a:xfrm>
          <a:prstGeom prst="rect">
            <a:avLst/>
          </a:prstGeom>
          <a:noFill/>
        </p:spPr>
        <p:txBody>
          <a:bodyPr wrap="square" rtlCol="0">
            <a:spAutoFit/>
          </a:bodyPr>
          <a:lstStyle/>
          <a:p>
            <a:pPr algn="just"/>
            <a:r>
              <a:rPr lang="es-CO" sz="1100" b="1" dirty="0" smtClean="0">
                <a:solidFill>
                  <a:schemeClr val="tx2">
                    <a:lumMod val="75000"/>
                  </a:schemeClr>
                </a:solidFill>
                <a:latin typeface="Helvetica LT Std" panose="020B0504020202020204"/>
                <a:cs typeface="Helvetica" panose="020B0604020202020204" pitchFamily="34" charset="0"/>
              </a:rPr>
              <a:t>Fuente: </a:t>
            </a:r>
            <a:r>
              <a:rPr lang="es-CO" sz="1100" dirty="0">
                <a:solidFill>
                  <a:schemeClr val="tx2">
                    <a:lumMod val="75000"/>
                  </a:schemeClr>
                </a:solidFill>
                <a:latin typeface="Helvetica LT Std" panose="020B0504020202020204"/>
                <a:cs typeface="Helvetica" panose="020B0604020202020204" pitchFamily="34" charset="0"/>
              </a:rPr>
              <a:t>Resolución </a:t>
            </a:r>
            <a:r>
              <a:rPr lang="es-CO" sz="1100" dirty="0" smtClean="0">
                <a:solidFill>
                  <a:schemeClr val="tx2">
                    <a:lumMod val="75000"/>
                  </a:schemeClr>
                </a:solidFill>
                <a:latin typeface="Helvetica LT Std" panose="020B0504020202020204"/>
                <a:cs typeface="Helvetica" panose="020B0604020202020204" pitchFamily="34" charset="0"/>
              </a:rPr>
              <a:t>S.B.S. Nº </a:t>
            </a:r>
            <a:r>
              <a:rPr lang="es-CO" sz="1100" dirty="0">
                <a:solidFill>
                  <a:schemeClr val="tx2">
                    <a:lumMod val="75000"/>
                  </a:schemeClr>
                </a:solidFill>
                <a:latin typeface="Helvetica LT Std" panose="020B0504020202020204"/>
                <a:cs typeface="Helvetica" panose="020B0604020202020204" pitchFamily="34" charset="0"/>
              </a:rPr>
              <a:t>11823-2010</a:t>
            </a:r>
            <a:r>
              <a:rPr lang="es-CO" sz="1100" dirty="0" smtClean="0">
                <a:solidFill>
                  <a:schemeClr val="tx2">
                    <a:lumMod val="75000"/>
                  </a:schemeClr>
                </a:solidFill>
                <a:latin typeface="Helvetica LT Std" panose="020B0504020202020204"/>
                <a:cs typeface="Helvetica" panose="020B0604020202020204" pitchFamily="34" charset="0"/>
              </a:rPr>
              <a:t>. (29 </a:t>
            </a:r>
            <a:r>
              <a:rPr lang="es-CO" sz="1100" dirty="0">
                <a:solidFill>
                  <a:schemeClr val="tx2">
                    <a:lumMod val="75000"/>
                  </a:schemeClr>
                </a:solidFill>
                <a:latin typeface="Helvetica LT Std" panose="020B0504020202020204"/>
                <a:cs typeface="Helvetica" panose="020B0604020202020204" pitchFamily="34" charset="0"/>
              </a:rPr>
              <a:t>de setiembre de </a:t>
            </a:r>
            <a:r>
              <a:rPr lang="es-CO" sz="1100" dirty="0" smtClean="0">
                <a:solidFill>
                  <a:schemeClr val="tx2">
                    <a:lumMod val="75000"/>
                  </a:schemeClr>
                </a:solidFill>
                <a:latin typeface="Helvetica LT Std" panose="020B0504020202020204"/>
                <a:cs typeface="Helvetica" panose="020B0604020202020204" pitchFamily="34" charset="0"/>
              </a:rPr>
              <a:t>2010) </a:t>
            </a:r>
            <a:r>
              <a:rPr lang="es-CO" sz="1100" dirty="0" smtClean="0">
                <a:solidFill>
                  <a:schemeClr val="tx2">
                    <a:lumMod val="75000"/>
                  </a:schemeClr>
                </a:solidFill>
                <a:latin typeface="Helvetica LT Std" panose="020B0504020202020204"/>
                <a:cs typeface="Helvetica" panose="020B0604020202020204" pitchFamily="34" charset="0"/>
                <a:hlinkClick r:id="rId3"/>
              </a:rPr>
              <a:t>https://intranet2.sbs.gob.pe</a:t>
            </a:r>
            <a:endParaRPr lang="es-CO" sz="1100" b="1" dirty="0">
              <a:solidFill>
                <a:schemeClr val="tx2">
                  <a:lumMod val="75000"/>
                </a:schemeClr>
              </a:solidFill>
              <a:latin typeface="Helvetica LT Std" panose="020B0504020202020204"/>
              <a:cs typeface="Helvetica" panose="020B0604020202020204" pitchFamily="34" charset="0"/>
            </a:endParaRPr>
          </a:p>
        </p:txBody>
      </p:sp>
      <p:sp>
        <p:nvSpPr>
          <p:cNvPr id="10" name="8 CuadroTexto"/>
          <p:cNvSpPr txBox="1"/>
          <p:nvPr/>
        </p:nvSpPr>
        <p:spPr>
          <a:xfrm>
            <a:off x="567877" y="407104"/>
            <a:ext cx="8113416" cy="400110"/>
          </a:xfrm>
          <a:prstGeom prst="rect">
            <a:avLst/>
          </a:prstGeom>
          <a:noFill/>
        </p:spPr>
        <p:txBody>
          <a:bodyPr wrap="square" rtlCol="0">
            <a:spAutoFit/>
          </a:bodyPr>
          <a:lstStyle/>
          <a:p>
            <a:pPr algn="ctr" fontAlgn="base">
              <a:spcBef>
                <a:spcPct val="0"/>
              </a:spcBef>
              <a:spcAft>
                <a:spcPct val="0"/>
              </a:spcAft>
            </a:pPr>
            <a:r>
              <a:rPr lang="es-CO" sz="2000" b="1" dirty="0" smtClean="0">
                <a:solidFill>
                  <a:srgbClr val="002060"/>
                </a:solidFill>
                <a:latin typeface="Helvetica LT Std" panose="020B0504020202020204"/>
              </a:rPr>
              <a:t>Perú</a:t>
            </a:r>
            <a:endParaRPr lang="es-CO" sz="2000" b="1" dirty="0">
              <a:solidFill>
                <a:srgbClr val="002060"/>
              </a:solidFill>
              <a:latin typeface="Helvetica LT Std" panose="020B0504020202020204"/>
            </a:endParaRPr>
          </a:p>
        </p:txBody>
      </p:sp>
      <p:pic>
        <p:nvPicPr>
          <p:cNvPr id="11" name="Imagen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78585" y="280097"/>
            <a:ext cx="1059634" cy="705138"/>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59410810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5 CuadroTexto"/>
          <p:cNvSpPr txBox="1"/>
          <p:nvPr/>
        </p:nvSpPr>
        <p:spPr>
          <a:xfrm>
            <a:off x="567876" y="1212587"/>
            <a:ext cx="8113416" cy="340519"/>
          </a:xfrm>
          <a:prstGeom prst="roundRect">
            <a:avLst/>
          </a:prstGeom>
          <a:solidFill>
            <a:srgbClr val="E6EDF6"/>
          </a:solidFill>
          <a:ln w="19050">
            <a:solidFill>
              <a:schemeClr val="accent1">
                <a:lumMod val="50000"/>
              </a:schemeClr>
            </a:solidFill>
          </a:ln>
        </p:spPr>
        <p:txBody>
          <a:bodyPr wrap="square" rtlCol="0">
            <a:spAutoFit/>
          </a:bodyPr>
          <a:lstStyle/>
          <a:p>
            <a:pPr algn="ctr">
              <a:spcBef>
                <a:spcPct val="0"/>
              </a:spcBef>
            </a:pPr>
            <a:r>
              <a:rPr lang="es-CO" altLang="es-CO" sz="1400" b="1" dirty="0" smtClean="0">
                <a:solidFill>
                  <a:schemeClr val="tx2">
                    <a:lumMod val="75000"/>
                  </a:schemeClr>
                </a:solidFill>
                <a:latin typeface="Helvetica LT Std" panose="020B0504020202020204"/>
                <a:cs typeface="Helvetica" panose="020B0604020202020204" pitchFamily="34" charset="0"/>
              </a:rPr>
              <a:t>Limites de Exposición</a:t>
            </a:r>
            <a:endParaRPr lang="es-CO" altLang="es-CO" sz="1400" dirty="0" smtClean="0">
              <a:solidFill>
                <a:schemeClr val="tx2">
                  <a:lumMod val="75000"/>
                </a:schemeClr>
              </a:solidFill>
              <a:latin typeface="Helvetica LT Std" panose="020B0504020202020204"/>
              <a:cs typeface="Helvetica" panose="020B0604020202020204" pitchFamily="34" charset="0"/>
            </a:endParaRPr>
          </a:p>
        </p:txBody>
      </p:sp>
      <p:sp>
        <p:nvSpPr>
          <p:cNvPr id="12" name="5 CuadroTexto"/>
          <p:cNvSpPr txBox="1"/>
          <p:nvPr/>
        </p:nvSpPr>
        <p:spPr>
          <a:xfrm>
            <a:off x="598356" y="1817945"/>
            <a:ext cx="8082936" cy="3893374"/>
          </a:xfrm>
          <a:prstGeom prst="rect">
            <a:avLst/>
          </a:prstGeom>
          <a:noFill/>
          <a:ln w="12700">
            <a:noFill/>
          </a:ln>
        </p:spPr>
        <p:txBody>
          <a:bodyPr wrap="square" rtlCol="0">
            <a:spAutoFit/>
          </a:bodyPr>
          <a:lstStyle/>
          <a:p>
            <a:pPr marL="800100" lvl="1" indent="-342900" algn="just">
              <a:spcBef>
                <a:spcPct val="0"/>
              </a:spcBef>
              <a:buFont typeface="+mj-lt"/>
              <a:buAutoNum type="arabicPeriod" startAt="2"/>
            </a:pPr>
            <a:r>
              <a:rPr lang="es-CO" sz="1300" dirty="0">
                <a:solidFill>
                  <a:schemeClr val="tx2">
                    <a:lumMod val="75000"/>
                  </a:schemeClr>
                </a:solidFill>
                <a:latin typeface="Helvetica LT Std" panose="020B0504020202020204"/>
                <a:cs typeface="Helvetica" panose="020B0604020202020204" pitchFamily="34" charset="0"/>
              </a:rPr>
              <a:t>No podrá ser superior al cincuenta por ciento (50%) del monto correspondiente a los componentes del patrimonio básico considerados en los numerales 1, 2, 3, 4 y 5 anteriores asignados a cubrir riesgo de mercado</a:t>
            </a:r>
            <a:r>
              <a:rPr lang="es-CO" sz="1300" dirty="0" smtClean="0">
                <a:solidFill>
                  <a:schemeClr val="tx2">
                    <a:lumMod val="75000"/>
                  </a:schemeClr>
                </a:solidFill>
                <a:latin typeface="Helvetica LT Std" panose="020B0504020202020204"/>
                <a:cs typeface="Helvetica" panose="020B0604020202020204" pitchFamily="34" charset="0"/>
              </a:rPr>
              <a:t>.</a:t>
            </a:r>
          </a:p>
          <a:p>
            <a:pPr marL="800100" lvl="1" indent="-342900" algn="just">
              <a:spcBef>
                <a:spcPct val="0"/>
              </a:spcBef>
              <a:buFont typeface="+mj-lt"/>
              <a:buAutoNum type="arabicPeriod" startAt="2"/>
            </a:pPr>
            <a:endParaRPr lang="es-CO" sz="1300" dirty="0">
              <a:solidFill>
                <a:schemeClr val="tx2">
                  <a:lumMod val="75000"/>
                </a:schemeClr>
              </a:solidFill>
              <a:latin typeface="Helvetica LT Std" panose="020B0504020202020204"/>
              <a:cs typeface="Helvetica" panose="020B0604020202020204" pitchFamily="34" charset="0"/>
            </a:endParaRPr>
          </a:p>
          <a:p>
            <a:pPr marL="800100" lvl="1" indent="-342900" algn="just">
              <a:spcBef>
                <a:spcPct val="0"/>
              </a:spcBef>
              <a:buAutoNum type="arabicPeriod" startAt="2"/>
            </a:pPr>
            <a:r>
              <a:rPr lang="es-CO" sz="1300" dirty="0">
                <a:solidFill>
                  <a:schemeClr val="tx2">
                    <a:lumMod val="75000"/>
                  </a:schemeClr>
                </a:solidFill>
                <a:latin typeface="Helvetica LT Std" panose="020B0504020202020204"/>
                <a:cs typeface="Helvetica" panose="020B0604020202020204" pitchFamily="34" charset="0"/>
              </a:rPr>
              <a:t>El patrimonio de nivel 3 no podrá ser superior al doscientos cincuenta por ciento (250%) del monto correspondiente a los componentes del patrimonio básico considerados en los numerales 1, 2, 3, 4 y 5 anteriores asignados a cubrir riesgo de mercado.</a:t>
            </a:r>
            <a:endParaRPr lang="es-CO" altLang="es-CO" sz="1300" dirty="0">
              <a:solidFill>
                <a:schemeClr val="tx2">
                  <a:lumMod val="75000"/>
                </a:schemeClr>
              </a:solidFill>
              <a:latin typeface="Helvetica LT Std" panose="020B0504020202020204"/>
              <a:cs typeface="Helvetica" panose="020B0604020202020204" pitchFamily="34" charset="0"/>
            </a:endParaRPr>
          </a:p>
          <a:p>
            <a:pPr algn="just">
              <a:spcBef>
                <a:spcPct val="0"/>
              </a:spcBef>
            </a:pPr>
            <a:endParaRPr lang="es-CO" altLang="es-CO" sz="1300" b="1" dirty="0" smtClean="0">
              <a:solidFill>
                <a:schemeClr val="tx2">
                  <a:lumMod val="75000"/>
                </a:schemeClr>
              </a:solidFill>
              <a:latin typeface="Helvetica LT Std" panose="020B0504020202020204"/>
              <a:cs typeface="Helvetica" panose="020B0604020202020204" pitchFamily="34" charset="0"/>
            </a:endParaRPr>
          </a:p>
          <a:p>
            <a:pPr algn="just">
              <a:spcBef>
                <a:spcPct val="0"/>
              </a:spcBef>
            </a:pPr>
            <a:endParaRPr lang="es-CO" altLang="es-CO" sz="1300" b="1" dirty="0">
              <a:solidFill>
                <a:schemeClr val="tx2">
                  <a:lumMod val="75000"/>
                </a:schemeClr>
              </a:solidFill>
              <a:latin typeface="Helvetica LT Std" panose="020B0504020202020204"/>
              <a:cs typeface="Helvetica" panose="020B0604020202020204" pitchFamily="34" charset="0"/>
            </a:endParaRPr>
          </a:p>
          <a:p>
            <a:pPr marL="285750" indent="-285750" algn="just">
              <a:spcBef>
                <a:spcPct val="0"/>
              </a:spcBef>
              <a:buFont typeface="Wingdings" panose="05000000000000000000" pitchFamily="2" charset="2"/>
              <a:buChar char="v"/>
            </a:pPr>
            <a:r>
              <a:rPr lang="es-CO" altLang="es-CO" sz="1300" b="1" dirty="0">
                <a:solidFill>
                  <a:schemeClr val="tx2">
                    <a:lumMod val="75000"/>
                  </a:schemeClr>
                </a:solidFill>
                <a:latin typeface="Helvetica LT Std" panose="020B0504020202020204"/>
                <a:cs typeface="Helvetica" panose="020B0604020202020204" pitchFamily="34" charset="0"/>
              </a:rPr>
              <a:t>Límite al financiamiento a personas vinculadas al grupo consolidable:</a:t>
            </a:r>
          </a:p>
          <a:p>
            <a:pPr algn="just">
              <a:spcBef>
                <a:spcPct val="0"/>
              </a:spcBef>
            </a:pPr>
            <a:endParaRPr lang="es-CO" sz="1300" b="1" dirty="0">
              <a:solidFill>
                <a:schemeClr val="tx2">
                  <a:lumMod val="75000"/>
                </a:schemeClr>
              </a:solidFill>
              <a:latin typeface="Helvetica LT Std" panose="020B0504020202020204"/>
              <a:cs typeface="Helvetica" panose="020B0604020202020204" pitchFamily="34" charset="0"/>
            </a:endParaRPr>
          </a:p>
          <a:p>
            <a:pPr algn="just">
              <a:spcBef>
                <a:spcPct val="0"/>
              </a:spcBef>
            </a:pPr>
            <a:r>
              <a:rPr lang="es-CO" sz="1300" dirty="0">
                <a:solidFill>
                  <a:schemeClr val="tx2">
                    <a:lumMod val="75000"/>
                  </a:schemeClr>
                </a:solidFill>
                <a:latin typeface="Helvetica LT Std" panose="020B0504020202020204"/>
                <a:cs typeface="Helvetica" panose="020B0604020202020204" pitchFamily="34" charset="0"/>
              </a:rPr>
              <a:t>El total de financiamientos que las empresas de un grupo consolidable otorguen a personas naturales y jurídicas que tengan directa y/o indirectamente una proporción mayor al 4% de las acciones o participaciones con derecho a voto de dichas empresas, o a personas naturales o jurídicas que tengan influencia significativa en la gestión de alguna de las empresas del grupo consolidable, no puede superar un monto equivalente al treinta por ciento (30%) del patrimonio efectivo de dicho grupo consolidable. </a:t>
            </a:r>
          </a:p>
          <a:p>
            <a:pPr algn="just">
              <a:spcBef>
                <a:spcPct val="0"/>
              </a:spcBef>
            </a:pPr>
            <a:endParaRPr lang="es-CO" altLang="es-CO" sz="1300" b="1" dirty="0" smtClean="0">
              <a:solidFill>
                <a:schemeClr val="tx2">
                  <a:lumMod val="75000"/>
                </a:schemeClr>
              </a:solidFill>
              <a:latin typeface="Helvetica LT Std" panose="020B0504020202020204"/>
              <a:cs typeface="Helvetica" panose="020B0604020202020204" pitchFamily="34" charset="0"/>
            </a:endParaRPr>
          </a:p>
          <a:p>
            <a:pPr algn="just">
              <a:spcBef>
                <a:spcPct val="0"/>
              </a:spcBef>
            </a:pPr>
            <a:r>
              <a:rPr lang="es-CO" altLang="es-CO" sz="1300" b="1" dirty="0" smtClean="0">
                <a:solidFill>
                  <a:schemeClr val="tx2">
                    <a:lumMod val="75000"/>
                  </a:schemeClr>
                </a:solidFill>
                <a:latin typeface="Helvetica LT Std" panose="020B0504020202020204"/>
                <a:cs typeface="Helvetica" panose="020B0604020202020204" pitchFamily="34" charset="0"/>
              </a:rPr>
              <a:t> </a:t>
            </a:r>
            <a:endParaRPr lang="es-CO" sz="1300" b="1" dirty="0">
              <a:solidFill>
                <a:schemeClr val="tx2">
                  <a:lumMod val="75000"/>
                </a:schemeClr>
              </a:solidFill>
              <a:latin typeface="Helvetica LT Std" panose="020B0504020202020204"/>
              <a:cs typeface="Helvetica" panose="020B0604020202020204" pitchFamily="34" charset="0"/>
            </a:endParaRPr>
          </a:p>
          <a:p>
            <a:pPr algn="just"/>
            <a:endParaRPr lang="es-CO" sz="1300" b="1" dirty="0" smtClean="0">
              <a:solidFill>
                <a:schemeClr val="tx2">
                  <a:lumMod val="75000"/>
                </a:schemeClr>
              </a:solidFill>
              <a:latin typeface="Helvetica LT Std" panose="020B0504020202020204"/>
              <a:cs typeface="Helvetica" panose="020B0604020202020204" pitchFamily="34" charset="0"/>
            </a:endParaRPr>
          </a:p>
        </p:txBody>
      </p:sp>
      <p:sp>
        <p:nvSpPr>
          <p:cNvPr id="8" name="CuadroTexto 7"/>
          <p:cNvSpPr txBox="1"/>
          <p:nvPr/>
        </p:nvSpPr>
        <p:spPr>
          <a:xfrm>
            <a:off x="5354198" y="6123973"/>
            <a:ext cx="3327096" cy="430887"/>
          </a:xfrm>
          <a:prstGeom prst="rect">
            <a:avLst/>
          </a:prstGeom>
          <a:noFill/>
        </p:spPr>
        <p:txBody>
          <a:bodyPr wrap="square" rtlCol="0">
            <a:spAutoFit/>
          </a:bodyPr>
          <a:lstStyle/>
          <a:p>
            <a:pPr algn="just"/>
            <a:r>
              <a:rPr lang="es-CO" sz="1100" b="1" dirty="0" smtClean="0">
                <a:solidFill>
                  <a:schemeClr val="tx2">
                    <a:lumMod val="75000"/>
                  </a:schemeClr>
                </a:solidFill>
                <a:latin typeface="Helvetica LT Std" panose="020B0504020202020204"/>
                <a:cs typeface="Helvetica" panose="020B0604020202020204" pitchFamily="34" charset="0"/>
              </a:rPr>
              <a:t>Fuente: </a:t>
            </a:r>
            <a:r>
              <a:rPr lang="es-CO" sz="1100" dirty="0">
                <a:solidFill>
                  <a:schemeClr val="tx2">
                    <a:lumMod val="75000"/>
                  </a:schemeClr>
                </a:solidFill>
                <a:latin typeface="Helvetica LT Std" panose="020B0504020202020204"/>
                <a:cs typeface="Helvetica" panose="020B0604020202020204" pitchFamily="34" charset="0"/>
              </a:rPr>
              <a:t>Resolución </a:t>
            </a:r>
            <a:r>
              <a:rPr lang="es-CO" sz="1100" dirty="0" smtClean="0">
                <a:solidFill>
                  <a:schemeClr val="tx2">
                    <a:lumMod val="75000"/>
                  </a:schemeClr>
                </a:solidFill>
                <a:latin typeface="Helvetica LT Std" panose="020B0504020202020204"/>
                <a:cs typeface="Helvetica" panose="020B0604020202020204" pitchFamily="34" charset="0"/>
              </a:rPr>
              <a:t>S.B.S. Nº </a:t>
            </a:r>
            <a:r>
              <a:rPr lang="es-CO" sz="1100" dirty="0">
                <a:solidFill>
                  <a:schemeClr val="tx2">
                    <a:lumMod val="75000"/>
                  </a:schemeClr>
                </a:solidFill>
                <a:latin typeface="Helvetica LT Std" panose="020B0504020202020204"/>
                <a:cs typeface="Helvetica" panose="020B0604020202020204" pitchFamily="34" charset="0"/>
              </a:rPr>
              <a:t>11823-2010</a:t>
            </a:r>
            <a:r>
              <a:rPr lang="es-CO" sz="1100" dirty="0" smtClean="0">
                <a:solidFill>
                  <a:schemeClr val="tx2">
                    <a:lumMod val="75000"/>
                  </a:schemeClr>
                </a:solidFill>
                <a:latin typeface="Helvetica LT Std" panose="020B0504020202020204"/>
                <a:cs typeface="Helvetica" panose="020B0604020202020204" pitchFamily="34" charset="0"/>
              </a:rPr>
              <a:t>. (29 </a:t>
            </a:r>
            <a:r>
              <a:rPr lang="es-CO" sz="1100" dirty="0">
                <a:solidFill>
                  <a:schemeClr val="tx2">
                    <a:lumMod val="75000"/>
                  </a:schemeClr>
                </a:solidFill>
                <a:latin typeface="Helvetica LT Std" panose="020B0504020202020204"/>
                <a:cs typeface="Helvetica" panose="020B0604020202020204" pitchFamily="34" charset="0"/>
              </a:rPr>
              <a:t>de setiembre de </a:t>
            </a:r>
            <a:r>
              <a:rPr lang="es-CO" sz="1100" dirty="0" smtClean="0">
                <a:solidFill>
                  <a:schemeClr val="tx2">
                    <a:lumMod val="75000"/>
                  </a:schemeClr>
                </a:solidFill>
                <a:latin typeface="Helvetica LT Std" panose="020B0504020202020204"/>
                <a:cs typeface="Helvetica" panose="020B0604020202020204" pitchFamily="34" charset="0"/>
              </a:rPr>
              <a:t>2010) </a:t>
            </a:r>
            <a:r>
              <a:rPr lang="es-CO" sz="1100" dirty="0" smtClean="0">
                <a:solidFill>
                  <a:schemeClr val="tx2">
                    <a:lumMod val="75000"/>
                  </a:schemeClr>
                </a:solidFill>
                <a:latin typeface="Helvetica LT Std" panose="020B0504020202020204"/>
                <a:cs typeface="Helvetica" panose="020B0604020202020204" pitchFamily="34" charset="0"/>
                <a:hlinkClick r:id="rId3"/>
              </a:rPr>
              <a:t>https://intranet2.sbs.gob.pe</a:t>
            </a:r>
            <a:endParaRPr lang="es-CO" sz="1100" b="1" dirty="0">
              <a:solidFill>
                <a:schemeClr val="tx2">
                  <a:lumMod val="75000"/>
                </a:schemeClr>
              </a:solidFill>
              <a:latin typeface="Helvetica LT Std" panose="020B0504020202020204"/>
              <a:cs typeface="Helvetica" panose="020B0604020202020204" pitchFamily="34" charset="0"/>
            </a:endParaRPr>
          </a:p>
        </p:txBody>
      </p:sp>
      <p:sp>
        <p:nvSpPr>
          <p:cNvPr id="10" name="8 CuadroTexto"/>
          <p:cNvSpPr txBox="1"/>
          <p:nvPr/>
        </p:nvSpPr>
        <p:spPr>
          <a:xfrm>
            <a:off x="567877" y="407104"/>
            <a:ext cx="8113416" cy="400110"/>
          </a:xfrm>
          <a:prstGeom prst="rect">
            <a:avLst/>
          </a:prstGeom>
          <a:noFill/>
        </p:spPr>
        <p:txBody>
          <a:bodyPr wrap="square" rtlCol="0">
            <a:spAutoFit/>
          </a:bodyPr>
          <a:lstStyle/>
          <a:p>
            <a:pPr algn="ctr" fontAlgn="base">
              <a:spcBef>
                <a:spcPct val="0"/>
              </a:spcBef>
              <a:spcAft>
                <a:spcPct val="0"/>
              </a:spcAft>
            </a:pPr>
            <a:r>
              <a:rPr lang="es-CO" sz="2000" b="1" dirty="0" smtClean="0">
                <a:solidFill>
                  <a:srgbClr val="002060"/>
                </a:solidFill>
                <a:latin typeface="Helvetica LT Std" panose="020B0504020202020204"/>
              </a:rPr>
              <a:t>Perú</a:t>
            </a:r>
            <a:endParaRPr lang="es-CO" sz="2000" b="1" dirty="0">
              <a:solidFill>
                <a:srgbClr val="002060"/>
              </a:solidFill>
              <a:latin typeface="Helvetica LT Std" panose="020B0504020202020204"/>
            </a:endParaRPr>
          </a:p>
        </p:txBody>
      </p:sp>
      <p:pic>
        <p:nvPicPr>
          <p:cNvPr id="11" name="Imagen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78585" y="280097"/>
            <a:ext cx="1059634" cy="705138"/>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113969983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5 CuadroTexto"/>
          <p:cNvSpPr txBox="1"/>
          <p:nvPr/>
        </p:nvSpPr>
        <p:spPr>
          <a:xfrm>
            <a:off x="567876" y="1229328"/>
            <a:ext cx="8113416" cy="340519"/>
          </a:xfrm>
          <a:prstGeom prst="roundRect">
            <a:avLst/>
          </a:prstGeom>
          <a:solidFill>
            <a:srgbClr val="E6EDF6"/>
          </a:solidFill>
          <a:ln w="19050">
            <a:solidFill>
              <a:schemeClr val="accent1">
                <a:lumMod val="50000"/>
              </a:schemeClr>
            </a:solidFill>
          </a:ln>
        </p:spPr>
        <p:txBody>
          <a:bodyPr wrap="square" rtlCol="0">
            <a:spAutoFit/>
          </a:bodyPr>
          <a:lstStyle/>
          <a:p>
            <a:pPr algn="ctr">
              <a:spcBef>
                <a:spcPct val="0"/>
              </a:spcBef>
            </a:pPr>
            <a:r>
              <a:rPr lang="es-CO" altLang="es-CO" sz="1400" b="1" dirty="0" smtClean="0">
                <a:solidFill>
                  <a:schemeClr val="tx2">
                    <a:lumMod val="75000"/>
                  </a:schemeClr>
                </a:solidFill>
                <a:latin typeface="Helvetica LT Std" panose="020B0504020202020204"/>
                <a:cs typeface="Helvetica" panose="020B0604020202020204" pitchFamily="34" charset="0"/>
              </a:rPr>
              <a:t>Límites de Exposición</a:t>
            </a:r>
            <a:endParaRPr lang="es-CO" altLang="es-CO" sz="1400" dirty="0" smtClean="0">
              <a:solidFill>
                <a:schemeClr val="tx2">
                  <a:lumMod val="75000"/>
                </a:schemeClr>
              </a:solidFill>
              <a:latin typeface="Helvetica LT Std" panose="020B0504020202020204"/>
              <a:cs typeface="Helvetica" panose="020B0604020202020204" pitchFamily="34" charset="0"/>
            </a:endParaRPr>
          </a:p>
        </p:txBody>
      </p:sp>
      <p:sp>
        <p:nvSpPr>
          <p:cNvPr id="12" name="5 CuadroTexto"/>
          <p:cNvSpPr txBox="1"/>
          <p:nvPr/>
        </p:nvSpPr>
        <p:spPr>
          <a:xfrm>
            <a:off x="598356" y="1871985"/>
            <a:ext cx="8113416" cy="3893374"/>
          </a:xfrm>
          <a:prstGeom prst="rect">
            <a:avLst/>
          </a:prstGeom>
          <a:noFill/>
          <a:ln w="12700">
            <a:noFill/>
          </a:ln>
        </p:spPr>
        <p:txBody>
          <a:bodyPr wrap="square" rtlCol="0">
            <a:spAutoFit/>
          </a:bodyPr>
          <a:lstStyle/>
          <a:p>
            <a:pPr marL="285750" indent="-285750" algn="just">
              <a:buFont typeface="Wingdings" panose="05000000000000000000" pitchFamily="2" charset="2"/>
              <a:buChar char="v"/>
            </a:pPr>
            <a:r>
              <a:rPr lang="es-CO" sz="1300" b="1" dirty="0" smtClean="0">
                <a:solidFill>
                  <a:schemeClr val="tx2">
                    <a:lumMod val="75000"/>
                  </a:schemeClr>
                </a:solidFill>
                <a:latin typeface="Helvetica LT Std" panose="020B0504020202020204"/>
                <a:cs typeface="Helvetica" panose="020B0604020202020204" pitchFamily="34" charset="0"/>
              </a:rPr>
              <a:t>Límite </a:t>
            </a:r>
            <a:r>
              <a:rPr lang="es-CO" sz="1300" b="1" dirty="0">
                <a:solidFill>
                  <a:schemeClr val="tx2">
                    <a:lumMod val="75000"/>
                  </a:schemeClr>
                </a:solidFill>
                <a:latin typeface="Helvetica LT Std" panose="020B0504020202020204"/>
                <a:cs typeface="Helvetica" panose="020B0604020202020204" pitchFamily="34" charset="0"/>
              </a:rPr>
              <a:t>de concentración al financiamiento aplicable al grupo consolidable </a:t>
            </a:r>
            <a:r>
              <a:rPr lang="es-CO" sz="1300" b="1" dirty="0" smtClean="0">
                <a:solidFill>
                  <a:schemeClr val="tx2">
                    <a:lumMod val="75000"/>
                  </a:schemeClr>
                </a:solidFill>
                <a:latin typeface="Helvetica LT Std" panose="020B0504020202020204"/>
                <a:cs typeface="Helvetica" panose="020B0604020202020204" pitchFamily="34" charset="0"/>
              </a:rPr>
              <a:t>del sistema financiero:</a:t>
            </a:r>
          </a:p>
          <a:p>
            <a:pPr algn="just"/>
            <a:endParaRPr lang="es-CO" sz="1300" b="1" dirty="0">
              <a:solidFill>
                <a:schemeClr val="tx2">
                  <a:lumMod val="75000"/>
                </a:schemeClr>
              </a:solidFill>
              <a:latin typeface="Helvetica LT Std" panose="020B0504020202020204"/>
              <a:cs typeface="Helvetica" panose="020B0604020202020204" pitchFamily="34" charset="0"/>
            </a:endParaRPr>
          </a:p>
          <a:p>
            <a:pPr marL="0" lvl="1" algn="just">
              <a:spcBef>
                <a:spcPct val="0"/>
              </a:spcBef>
            </a:pPr>
            <a:r>
              <a:rPr lang="es-CO" sz="1300" dirty="0">
                <a:solidFill>
                  <a:schemeClr val="tx2">
                    <a:lumMod val="75000"/>
                  </a:schemeClr>
                </a:solidFill>
                <a:latin typeface="Helvetica LT Std" panose="020B0504020202020204"/>
                <a:cs typeface="Helvetica" panose="020B0604020202020204" pitchFamily="34" charset="0"/>
              </a:rPr>
              <a:t>No podrán exceder del treinta por ciento (30%) del patrimonio efectivo del grupo consolidable.</a:t>
            </a:r>
          </a:p>
          <a:p>
            <a:pPr lvl="1" indent="-342900" algn="just">
              <a:spcBef>
                <a:spcPct val="0"/>
              </a:spcBef>
              <a:buAutoNum type="arabicPeriod"/>
            </a:pPr>
            <a:endParaRPr lang="es-CO" sz="1300" dirty="0" smtClean="0">
              <a:solidFill>
                <a:schemeClr val="tx2">
                  <a:lumMod val="75000"/>
                </a:schemeClr>
              </a:solidFill>
              <a:latin typeface="Helvetica LT Std" panose="020B0504020202020204"/>
              <a:cs typeface="Helvetica" panose="020B0604020202020204" pitchFamily="34" charset="0"/>
            </a:endParaRPr>
          </a:p>
          <a:p>
            <a:pPr lvl="1" indent="-342900" algn="just">
              <a:spcBef>
                <a:spcPct val="0"/>
              </a:spcBef>
              <a:buAutoNum type="arabicPeriod"/>
            </a:pPr>
            <a:r>
              <a:rPr lang="es-CO" sz="1300" dirty="0" smtClean="0">
                <a:solidFill>
                  <a:schemeClr val="tx2">
                    <a:lumMod val="75000"/>
                  </a:schemeClr>
                </a:solidFill>
                <a:latin typeface="Helvetica LT Std" panose="020B0504020202020204"/>
                <a:cs typeface="Helvetica" panose="020B0604020202020204" pitchFamily="34" charset="0"/>
              </a:rPr>
              <a:t>El </a:t>
            </a:r>
            <a:r>
              <a:rPr lang="es-CO" sz="1300" dirty="0">
                <a:solidFill>
                  <a:schemeClr val="tx2">
                    <a:lumMod val="75000"/>
                  </a:schemeClr>
                </a:solidFill>
                <a:latin typeface="Helvetica LT Std" panose="020B0504020202020204"/>
                <a:cs typeface="Helvetica" panose="020B0604020202020204" pitchFamily="34" charset="0"/>
              </a:rPr>
              <a:t>total de financiamientos otorgados a una persona que no pertenezca al sistema financiero </a:t>
            </a:r>
            <a:r>
              <a:rPr lang="es-CO" sz="1300" b="1" dirty="0">
                <a:solidFill>
                  <a:schemeClr val="tx2">
                    <a:lumMod val="75000"/>
                  </a:schemeClr>
                </a:solidFill>
                <a:latin typeface="Helvetica LT Std" panose="020B0504020202020204"/>
                <a:cs typeface="Helvetica" panose="020B0604020202020204" pitchFamily="34" charset="0"/>
              </a:rPr>
              <a:t>no puede exceder del límite de veinte por ciento (20%).</a:t>
            </a:r>
            <a:r>
              <a:rPr lang="es-CO" sz="1300" dirty="0">
                <a:solidFill>
                  <a:schemeClr val="tx2">
                    <a:lumMod val="75000"/>
                  </a:schemeClr>
                </a:solidFill>
                <a:latin typeface="Helvetica LT Std" panose="020B0504020202020204"/>
                <a:cs typeface="Helvetica" panose="020B0604020202020204" pitchFamily="34" charset="0"/>
              </a:rPr>
              <a:t> Dicho límite podrá ser extendido hasta el equivalente al treinta por ciento (30%), siempre que cuando menos una cantidad equivalente al exceso sobre dicho límite corresponda a operaciones de arrendamiento financiero.</a:t>
            </a:r>
          </a:p>
          <a:p>
            <a:pPr marL="0" lvl="1" algn="just">
              <a:spcBef>
                <a:spcPct val="0"/>
              </a:spcBef>
            </a:pPr>
            <a:endParaRPr lang="es-CO" sz="1300" dirty="0">
              <a:solidFill>
                <a:schemeClr val="tx2">
                  <a:lumMod val="75000"/>
                </a:schemeClr>
              </a:solidFill>
              <a:latin typeface="Helvetica LT Std" panose="020B0504020202020204"/>
              <a:cs typeface="Helvetica" panose="020B0604020202020204" pitchFamily="34" charset="0"/>
            </a:endParaRPr>
          </a:p>
          <a:p>
            <a:pPr marL="742950" lvl="2" indent="-285750" algn="just">
              <a:spcBef>
                <a:spcPct val="0"/>
              </a:spcBef>
              <a:buFont typeface="Wingdings" panose="05000000000000000000" pitchFamily="2" charset="2"/>
              <a:buChar char="ü"/>
            </a:pPr>
            <a:r>
              <a:rPr lang="es-CO" sz="1300" dirty="0">
                <a:solidFill>
                  <a:schemeClr val="tx2">
                    <a:lumMod val="75000"/>
                  </a:schemeClr>
                </a:solidFill>
                <a:latin typeface="Helvetica LT Std" panose="020B0504020202020204"/>
                <a:cs typeface="Helvetica" panose="020B0604020202020204" pitchFamily="34" charset="0"/>
              </a:rPr>
              <a:t>El límite de treinta por ciento (30%) podrá extenderse a cincuenta por ciento (50%) del patrimonio efectivo del grupo consolidable cuando el exceso esté representado por cartas de crédito de empresas del sistema financiero del país o del exterior</a:t>
            </a:r>
            <a:r>
              <a:rPr lang="es-CO" sz="1300" dirty="0" smtClean="0">
                <a:solidFill>
                  <a:schemeClr val="tx2">
                    <a:lumMod val="75000"/>
                  </a:schemeClr>
                </a:solidFill>
                <a:latin typeface="Helvetica LT Std" panose="020B0504020202020204"/>
                <a:cs typeface="Helvetica" panose="020B0604020202020204" pitchFamily="34" charset="0"/>
              </a:rPr>
              <a:t>.</a:t>
            </a:r>
          </a:p>
          <a:p>
            <a:pPr marL="457200" lvl="2" algn="just">
              <a:spcBef>
                <a:spcPct val="0"/>
              </a:spcBef>
            </a:pPr>
            <a:endParaRPr lang="es-CO" sz="1300" dirty="0" smtClean="0">
              <a:solidFill>
                <a:schemeClr val="tx2">
                  <a:lumMod val="75000"/>
                </a:schemeClr>
              </a:solidFill>
              <a:latin typeface="Helvetica LT Std" panose="020B0504020202020204"/>
              <a:cs typeface="Helvetica" panose="020B0604020202020204" pitchFamily="34" charset="0"/>
            </a:endParaRPr>
          </a:p>
          <a:p>
            <a:pPr marL="285750" indent="-285750" algn="just">
              <a:spcBef>
                <a:spcPct val="0"/>
              </a:spcBef>
              <a:buFont typeface="Wingdings" panose="05000000000000000000" pitchFamily="2" charset="2"/>
              <a:buChar char="v"/>
            </a:pPr>
            <a:r>
              <a:rPr lang="es-CO" altLang="es-CO" sz="1300" b="1" dirty="0">
                <a:solidFill>
                  <a:schemeClr val="tx2">
                    <a:lumMod val="75000"/>
                  </a:schemeClr>
                </a:solidFill>
                <a:latin typeface="Helvetica LT Std" panose="020B0504020202020204"/>
                <a:cs typeface="Helvetica" panose="020B0604020202020204" pitchFamily="34" charset="0"/>
              </a:rPr>
              <a:t>Criterios aplicables para el cómputo de límites:</a:t>
            </a:r>
          </a:p>
          <a:p>
            <a:pPr algn="just">
              <a:spcBef>
                <a:spcPct val="0"/>
              </a:spcBef>
            </a:pPr>
            <a:endParaRPr lang="es-CO" sz="1300" b="1" dirty="0">
              <a:solidFill>
                <a:schemeClr val="tx2">
                  <a:lumMod val="75000"/>
                </a:schemeClr>
              </a:solidFill>
              <a:latin typeface="Helvetica LT Std" panose="020B0504020202020204"/>
              <a:cs typeface="Helvetica" panose="020B0604020202020204" pitchFamily="34" charset="0"/>
            </a:endParaRPr>
          </a:p>
          <a:p>
            <a:pPr algn="just">
              <a:spcBef>
                <a:spcPct val="0"/>
              </a:spcBef>
            </a:pPr>
            <a:r>
              <a:rPr lang="es-CO" sz="1300" dirty="0">
                <a:solidFill>
                  <a:schemeClr val="tx2">
                    <a:lumMod val="75000"/>
                  </a:schemeClr>
                </a:solidFill>
                <a:latin typeface="Helvetica LT Std" panose="020B0504020202020204"/>
                <a:cs typeface="Helvetica" panose="020B0604020202020204" pitchFamily="34" charset="0"/>
              </a:rPr>
              <a:t>Para la aplicación de los límites a cada grupo consolidable, no deberán incluirse las operaciones que se realicen entre empresas pertenecientes a dicho grupo consolidable ni las operaciones que hayan sido deducidas del patrimonio efectivo de dicho grupo consolidable.</a:t>
            </a:r>
            <a:endParaRPr lang="es-CO" sz="1300" b="1" dirty="0">
              <a:solidFill>
                <a:schemeClr val="tx2">
                  <a:lumMod val="75000"/>
                </a:schemeClr>
              </a:solidFill>
              <a:latin typeface="Helvetica LT Std" panose="020B0504020202020204"/>
              <a:cs typeface="Helvetica" panose="020B0604020202020204" pitchFamily="34" charset="0"/>
            </a:endParaRPr>
          </a:p>
          <a:p>
            <a:pPr marL="457200" lvl="2" algn="just">
              <a:spcBef>
                <a:spcPct val="0"/>
              </a:spcBef>
            </a:pPr>
            <a:endParaRPr lang="es-CO" sz="1300" dirty="0" smtClean="0">
              <a:solidFill>
                <a:schemeClr val="tx2">
                  <a:lumMod val="75000"/>
                </a:schemeClr>
              </a:solidFill>
              <a:latin typeface="Helvetica LT Std" panose="020B0504020202020204"/>
              <a:cs typeface="Helvetica" panose="020B0604020202020204" pitchFamily="34" charset="0"/>
            </a:endParaRPr>
          </a:p>
        </p:txBody>
      </p:sp>
      <p:sp>
        <p:nvSpPr>
          <p:cNvPr id="8" name="8 CuadroTexto"/>
          <p:cNvSpPr txBox="1"/>
          <p:nvPr/>
        </p:nvSpPr>
        <p:spPr>
          <a:xfrm>
            <a:off x="567877" y="490232"/>
            <a:ext cx="8113416" cy="400110"/>
          </a:xfrm>
          <a:prstGeom prst="rect">
            <a:avLst/>
          </a:prstGeom>
          <a:noFill/>
        </p:spPr>
        <p:txBody>
          <a:bodyPr wrap="square" rtlCol="0">
            <a:spAutoFit/>
          </a:bodyPr>
          <a:lstStyle/>
          <a:p>
            <a:pPr algn="ctr" fontAlgn="base">
              <a:spcBef>
                <a:spcPct val="0"/>
              </a:spcBef>
              <a:spcAft>
                <a:spcPct val="0"/>
              </a:spcAft>
            </a:pPr>
            <a:r>
              <a:rPr lang="es-CO" sz="2000" b="1" dirty="0" smtClean="0">
                <a:solidFill>
                  <a:srgbClr val="002060"/>
                </a:solidFill>
                <a:latin typeface="Helvetica LT Std" panose="020B0504020202020204"/>
              </a:rPr>
              <a:t>Perú</a:t>
            </a:r>
            <a:endParaRPr lang="es-CO" sz="2000" b="1" dirty="0">
              <a:solidFill>
                <a:srgbClr val="002060"/>
              </a:solidFill>
              <a:latin typeface="Helvetica LT Std" panose="020B0504020202020204"/>
            </a:endParaRPr>
          </a:p>
        </p:txBody>
      </p:sp>
      <p:pic>
        <p:nvPicPr>
          <p:cNvPr id="10" name="Imagen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78585" y="272907"/>
            <a:ext cx="1059634" cy="705138"/>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1" name="CuadroTexto 10"/>
          <p:cNvSpPr txBox="1"/>
          <p:nvPr/>
        </p:nvSpPr>
        <p:spPr>
          <a:xfrm>
            <a:off x="5384676" y="6169156"/>
            <a:ext cx="3327096" cy="430887"/>
          </a:xfrm>
          <a:prstGeom prst="rect">
            <a:avLst/>
          </a:prstGeom>
          <a:noFill/>
        </p:spPr>
        <p:txBody>
          <a:bodyPr wrap="square" rtlCol="0">
            <a:spAutoFit/>
          </a:bodyPr>
          <a:lstStyle/>
          <a:p>
            <a:pPr algn="just"/>
            <a:r>
              <a:rPr lang="es-CO" sz="1100" b="1" dirty="0" smtClean="0">
                <a:solidFill>
                  <a:schemeClr val="tx2">
                    <a:lumMod val="75000"/>
                  </a:schemeClr>
                </a:solidFill>
                <a:latin typeface="Helvetica LT Std" panose="020B0504020202020204"/>
                <a:cs typeface="Helvetica" panose="020B0604020202020204" pitchFamily="34" charset="0"/>
              </a:rPr>
              <a:t>Fuente: </a:t>
            </a:r>
            <a:r>
              <a:rPr lang="es-CO" sz="1100" dirty="0">
                <a:solidFill>
                  <a:schemeClr val="tx2">
                    <a:lumMod val="75000"/>
                  </a:schemeClr>
                </a:solidFill>
                <a:latin typeface="Helvetica LT Std" panose="020B0504020202020204"/>
                <a:cs typeface="Helvetica" panose="020B0604020202020204" pitchFamily="34" charset="0"/>
              </a:rPr>
              <a:t>Resolución </a:t>
            </a:r>
            <a:r>
              <a:rPr lang="es-CO" sz="1100" dirty="0" smtClean="0">
                <a:solidFill>
                  <a:schemeClr val="tx2">
                    <a:lumMod val="75000"/>
                  </a:schemeClr>
                </a:solidFill>
                <a:latin typeface="Helvetica LT Std" panose="020B0504020202020204"/>
                <a:cs typeface="Helvetica" panose="020B0604020202020204" pitchFamily="34" charset="0"/>
              </a:rPr>
              <a:t>S.B.S. Nº </a:t>
            </a:r>
            <a:r>
              <a:rPr lang="es-CO" sz="1100" dirty="0">
                <a:solidFill>
                  <a:schemeClr val="tx2">
                    <a:lumMod val="75000"/>
                  </a:schemeClr>
                </a:solidFill>
                <a:latin typeface="Helvetica LT Std" panose="020B0504020202020204"/>
                <a:cs typeface="Helvetica" panose="020B0604020202020204" pitchFamily="34" charset="0"/>
              </a:rPr>
              <a:t>11823-2010</a:t>
            </a:r>
            <a:r>
              <a:rPr lang="es-CO" sz="1100" dirty="0" smtClean="0">
                <a:solidFill>
                  <a:schemeClr val="tx2">
                    <a:lumMod val="75000"/>
                  </a:schemeClr>
                </a:solidFill>
                <a:latin typeface="Helvetica LT Std" panose="020B0504020202020204"/>
                <a:cs typeface="Helvetica" panose="020B0604020202020204" pitchFamily="34" charset="0"/>
              </a:rPr>
              <a:t>. (29 </a:t>
            </a:r>
            <a:r>
              <a:rPr lang="es-CO" sz="1100" dirty="0">
                <a:solidFill>
                  <a:schemeClr val="tx2">
                    <a:lumMod val="75000"/>
                  </a:schemeClr>
                </a:solidFill>
                <a:latin typeface="Helvetica LT Std" panose="020B0504020202020204"/>
                <a:cs typeface="Helvetica" panose="020B0604020202020204" pitchFamily="34" charset="0"/>
              </a:rPr>
              <a:t>de setiembre de </a:t>
            </a:r>
            <a:r>
              <a:rPr lang="es-CO" sz="1100" dirty="0" smtClean="0">
                <a:solidFill>
                  <a:schemeClr val="tx2">
                    <a:lumMod val="75000"/>
                  </a:schemeClr>
                </a:solidFill>
                <a:latin typeface="Helvetica LT Std" panose="020B0504020202020204"/>
                <a:cs typeface="Helvetica" panose="020B0604020202020204" pitchFamily="34" charset="0"/>
              </a:rPr>
              <a:t>2010) </a:t>
            </a:r>
            <a:r>
              <a:rPr lang="es-CO" sz="1100" dirty="0" smtClean="0">
                <a:solidFill>
                  <a:schemeClr val="tx2">
                    <a:lumMod val="75000"/>
                  </a:schemeClr>
                </a:solidFill>
                <a:latin typeface="Helvetica LT Std" panose="020B0504020202020204"/>
                <a:cs typeface="Helvetica" panose="020B0604020202020204" pitchFamily="34" charset="0"/>
                <a:hlinkClick r:id="rId4"/>
              </a:rPr>
              <a:t>https://intranet2.sbs.gob.pe</a:t>
            </a:r>
            <a:endParaRPr lang="es-CO" sz="1100" b="1" dirty="0">
              <a:solidFill>
                <a:schemeClr val="tx2">
                  <a:lumMod val="75000"/>
                </a:schemeClr>
              </a:solidFill>
              <a:latin typeface="Helvetica LT Std" panose="020B0504020202020204"/>
              <a:cs typeface="Helvetica" panose="020B0604020202020204" pitchFamily="34" charset="0"/>
            </a:endParaRPr>
          </a:p>
        </p:txBody>
      </p:sp>
    </p:spTree>
    <p:extLst>
      <p:ext uri="{BB962C8B-B14F-4D97-AF65-F5344CB8AC3E}">
        <p14:creationId xmlns:p14="http://schemas.microsoft.com/office/powerpoint/2010/main" val="417344679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8 CuadroTexto"/>
          <p:cNvSpPr txBox="1"/>
          <p:nvPr/>
        </p:nvSpPr>
        <p:spPr>
          <a:xfrm>
            <a:off x="448047" y="998758"/>
            <a:ext cx="4895133" cy="707886"/>
          </a:xfrm>
          <a:prstGeom prst="rect">
            <a:avLst/>
          </a:prstGeom>
          <a:noFill/>
        </p:spPr>
        <p:txBody>
          <a:bodyPr wrap="square" rtlCol="0">
            <a:spAutoFit/>
          </a:bodyPr>
          <a:lstStyle/>
          <a:p>
            <a:pPr fontAlgn="base">
              <a:spcBef>
                <a:spcPct val="0"/>
              </a:spcBef>
              <a:spcAft>
                <a:spcPct val="0"/>
              </a:spcAft>
            </a:pPr>
            <a:r>
              <a:rPr lang="es-CO" sz="2000" b="1" dirty="0">
                <a:solidFill>
                  <a:srgbClr val="FFC000"/>
                </a:solidFill>
                <a:latin typeface="HelveticaNeueLT Std"/>
                <a:ea typeface="+mj-ea"/>
                <a:cs typeface="+mj-cs"/>
              </a:rPr>
              <a:t>Conglomerados Financieros</a:t>
            </a:r>
          </a:p>
          <a:p>
            <a:pPr fontAlgn="base">
              <a:spcBef>
                <a:spcPct val="0"/>
              </a:spcBef>
              <a:spcAft>
                <a:spcPct val="0"/>
              </a:spcAft>
            </a:pPr>
            <a:r>
              <a:rPr lang="es-CO" sz="2000" b="1" dirty="0">
                <a:solidFill>
                  <a:srgbClr val="FFC000"/>
                </a:solidFill>
                <a:latin typeface="HelveticaNeueLT Std"/>
                <a:ea typeface="+mj-ea"/>
                <a:cs typeface="+mj-cs"/>
              </a:rPr>
              <a:t>Revisión Internacional</a:t>
            </a:r>
          </a:p>
        </p:txBody>
      </p:sp>
      <p:sp>
        <p:nvSpPr>
          <p:cNvPr id="8" name="12 Elipse"/>
          <p:cNvSpPr/>
          <p:nvPr/>
        </p:nvSpPr>
        <p:spPr>
          <a:xfrm>
            <a:off x="765473" y="2829167"/>
            <a:ext cx="468016" cy="268261"/>
          </a:xfrm>
          <a:prstGeom prst="flowChartConnector">
            <a:avLst/>
          </a:prstGeom>
          <a:no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accent1">
                    <a:lumMod val="50000"/>
                  </a:schemeClr>
                </a:solidFill>
                <a:latin typeface="HelveticaNeueLT Std" pitchFamily="34" charset="0"/>
              </a:rPr>
              <a:t>2</a:t>
            </a:r>
            <a:endParaRPr lang="es-CO" dirty="0">
              <a:solidFill>
                <a:schemeClr val="accent1">
                  <a:lumMod val="50000"/>
                </a:schemeClr>
              </a:solidFill>
              <a:latin typeface="HelveticaNeueLT Std" pitchFamily="34" charset="0"/>
            </a:endParaRPr>
          </a:p>
        </p:txBody>
      </p:sp>
      <p:sp>
        <p:nvSpPr>
          <p:cNvPr id="9" name="8 Rectángulo"/>
          <p:cNvSpPr/>
          <p:nvPr/>
        </p:nvSpPr>
        <p:spPr>
          <a:xfrm>
            <a:off x="1498486" y="2776305"/>
            <a:ext cx="4869263" cy="373987"/>
          </a:xfrm>
          <a:prstGeom prst="roundRect">
            <a:avLst/>
          </a:prstGeom>
          <a:no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dirty="0" smtClean="0">
                <a:solidFill>
                  <a:schemeClr val="accent1">
                    <a:lumMod val="50000"/>
                  </a:schemeClr>
                </a:solidFill>
                <a:latin typeface="HelveticaNeueLT Std" pitchFamily="34" charset="0"/>
              </a:rPr>
              <a:t>España</a:t>
            </a:r>
          </a:p>
        </p:txBody>
      </p:sp>
      <p:sp>
        <p:nvSpPr>
          <p:cNvPr id="12" name="7 Elipse"/>
          <p:cNvSpPr/>
          <p:nvPr/>
        </p:nvSpPr>
        <p:spPr>
          <a:xfrm>
            <a:off x="765473" y="3488358"/>
            <a:ext cx="468016" cy="281079"/>
          </a:xfrm>
          <a:prstGeom prst="ellipse">
            <a:avLst/>
          </a:prstGeom>
          <a:solidFill>
            <a:schemeClr val="bg1"/>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accent1">
                    <a:lumMod val="50000"/>
                  </a:schemeClr>
                </a:solidFill>
                <a:latin typeface="HelveticaNeueLT Std" pitchFamily="34" charset="0"/>
              </a:rPr>
              <a:t>3</a:t>
            </a:r>
            <a:endParaRPr lang="es-CO" dirty="0">
              <a:solidFill>
                <a:schemeClr val="accent1">
                  <a:lumMod val="50000"/>
                </a:schemeClr>
              </a:solidFill>
              <a:latin typeface="HelveticaNeueLT Std" pitchFamily="34" charset="0"/>
            </a:endParaRPr>
          </a:p>
        </p:txBody>
      </p:sp>
      <p:sp>
        <p:nvSpPr>
          <p:cNvPr id="13" name="8 Rectángulo"/>
          <p:cNvSpPr/>
          <p:nvPr/>
        </p:nvSpPr>
        <p:spPr>
          <a:xfrm>
            <a:off x="1498486" y="3438700"/>
            <a:ext cx="4869263" cy="380396"/>
          </a:xfrm>
          <a:prstGeom prst="roundRect">
            <a:avLst/>
          </a:prstGeom>
          <a:solidFill>
            <a:schemeClr val="bg1"/>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smtClean="0">
                <a:solidFill>
                  <a:schemeClr val="accent1">
                    <a:lumMod val="50000"/>
                  </a:schemeClr>
                </a:solidFill>
                <a:latin typeface="HelveticaNeueLT Std" pitchFamily="34" charset="0"/>
              </a:rPr>
              <a:t>Perú</a:t>
            </a:r>
            <a:endParaRPr lang="es-CO" dirty="0">
              <a:solidFill>
                <a:schemeClr val="accent1">
                  <a:lumMod val="50000"/>
                </a:schemeClr>
              </a:solidFill>
              <a:latin typeface="HelveticaNeueLT Std" pitchFamily="34" charset="0"/>
            </a:endParaRPr>
          </a:p>
        </p:txBody>
      </p:sp>
      <p:sp>
        <p:nvSpPr>
          <p:cNvPr id="14" name="7 Elipse"/>
          <p:cNvSpPr/>
          <p:nvPr/>
        </p:nvSpPr>
        <p:spPr>
          <a:xfrm>
            <a:off x="765473" y="4115566"/>
            <a:ext cx="468016" cy="281079"/>
          </a:xfrm>
          <a:prstGeom prst="ellipse">
            <a:avLst/>
          </a:prstGeom>
          <a:solidFill>
            <a:schemeClr val="accent1">
              <a:lumMod val="50000"/>
            </a:schemeClr>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schemeClr val="bg1"/>
                </a:solidFill>
                <a:latin typeface="HelveticaNeueLT Std" pitchFamily="34" charset="0"/>
              </a:rPr>
              <a:t>4</a:t>
            </a:r>
            <a:endParaRPr lang="es-CO" dirty="0">
              <a:solidFill>
                <a:schemeClr val="bg1"/>
              </a:solidFill>
              <a:latin typeface="HelveticaNeueLT Std" pitchFamily="34" charset="0"/>
            </a:endParaRPr>
          </a:p>
        </p:txBody>
      </p:sp>
      <p:sp>
        <p:nvSpPr>
          <p:cNvPr id="15" name="8 Rectángulo"/>
          <p:cNvSpPr/>
          <p:nvPr/>
        </p:nvSpPr>
        <p:spPr>
          <a:xfrm>
            <a:off x="1498486" y="4065908"/>
            <a:ext cx="4869263" cy="378405"/>
          </a:xfrm>
          <a:prstGeom prst="roundRect">
            <a:avLst/>
          </a:prstGeom>
          <a:solidFill>
            <a:schemeClr val="accent1">
              <a:lumMod val="50000"/>
            </a:schemeClr>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smtClean="0">
                <a:solidFill>
                  <a:schemeClr val="bg1"/>
                </a:solidFill>
                <a:latin typeface="HelveticaNeueLT Std" pitchFamily="34" charset="0"/>
              </a:rPr>
              <a:t>Chile</a:t>
            </a:r>
            <a:endParaRPr lang="es-MX" dirty="0">
              <a:solidFill>
                <a:schemeClr val="bg1"/>
              </a:solidFill>
              <a:latin typeface="HelveticaNeueLT Std" pitchFamily="34" charset="0"/>
            </a:endParaRPr>
          </a:p>
        </p:txBody>
      </p:sp>
      <p:sp>
        <p:nvSpPr>
          <p:cNvPr id="10" name="7 Elipse"/>
          <p:cNvSpPr/>
          <p:nvPr/>
        </p:nvSpPr>
        <p:spPr>
          <a:xfrm>
            <a:off x="765473" y="4762025"/>
            <a:ext cx="468016" cy="281079"/>
          </a:xfrm>
          <a:prstGeom prst="ellipse">
            <a:avLst/>
          </a:prstGeom>
          <a:solidFill>
            <a:schemeClr val="bg1"/>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schemeClr val="accent1">
                    <a:lumMod val="50000"/>
                  </a:schemeClr>
                </a:solidFill>
                <a:latin typeface="HelveticaNeueLT Std" pitchFamily="34" charset="0"/>
              </a:rPr>
              <a:t>5</a:t>
            </a:r>
            <a:endParaRPr lang="es-CO" dirty="0">
              <a:solidFill>
                <a:schemeClr val="accent1">
                  <a:lumMod val="50000"/>
                </a:schemeClr>
              </a:solidFill>
              <a:latin typeface="HelveticaNeueLT Std" pitchFamily="34" charset="0"/>
            </a:endParaRPr>
          </a:p>
        </p:txBody>
      </p:sp>
      <p:sp>
        <p:nvSpPr>
          <p:cNvPr id="11" name="8 Rectángulo"/>
          <p:cNvSpPr/>
          <p:nvPr/>
        </p:nvSpPr>
        <p:spPr>
          <a:xfrm>
            <a:off x="1498486" y="4711434"/>
            <a:ext cx="4869263" cy="380396"/>
          </a:xfrm>
          <a:prstGeom prst="roundRect">
            <a:avLst/>
          </a:prstGeom>
          <a:solidFill>
            <a:schemeClr val="bg1"/>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smtClean="0">
                <a:solidFill>
                  <a:schemeClr val="accent1">
                    <a:lumMod val="50000"/>
                  </a:schemeClr>
                </a:solidFill>
                <a:latin typeface="HelveticaNeueLT Std" pitchFamily="34" charset="0"/>
              </a:rPr>
              <a:t>México</a:t>
            </a:r>
            <a:endParaRPr lang="es-MX" dirty="0">
              <a:solidFill>
                <a:schemeClr val="accent1">
                  <a:lumMod val="50000"/>
                </a:schemeClr>
              </a:solidFill>
              <a:latin typeface="HelveticaNeueLT Std" pitchFamily="34" charset="0"/>
            </a:endParaRPr>
          </a:p>
        </p:txBody>
      </p:sp>
      <p:sp>
        <p:nvSpPr>
          <p:cNvPr id="16" name="7 Elipse"/>
          <p:cNvSpPr/>
          <p:nvPr/>
        </p:nvSpPr>
        <p:spPr>
          <a:xfrm>
            <a:off x="765473" y="5381876"/>
            <a:ext cx="468016" cy="281079"/>
          </a:xfrm>
          <a:prstGeom prst="ellipse">
            <a:avLst/>
          </a:prstGeom>
          <a:solidFill>
            <a:schemeClr val="bg1"/>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schemeClr val="accent1">
                    <a:lumMod val="50000"/>
                  </a:schemeClr>
                </a:solidFill>
                <a:latin typeface="HelveticaNeueLT Std" pitchFamily="34" charset="0"/>
              </a:rPr>
              <a:t>6</a:t>
            </a:r>
            <a:endParaRPr lang="es-CO" dirty="0">
              <a:solidFill>
                <a:schemeClr val="accent1">
                  <a:lumMod val="50000"/>
                </a:schemeClr>
              </a:solidFill>
              <a:latin typeface="HelveticaNeueLT Std" pitchFamily="34" charset="0"/>
            </a:endParaRPr>
          </a:p>
        </p:txBody>
      </p:sp>
      <p:sp>
        <p:nvSpPr>
          <p:cNvPr id="17" name="8 Rectángulo"/>
          <p:cNvSpPr/>
          <p:nvPr/>
        </p:nvSpPr>
        <p:spPr>
          <a:xfrm>
            <a:off x="1498486" y="5338441"/>
            <a:ext cx="4869263" cy="380396"/>
          </a:xfrm>
          <a:prstGeom prst="roundRect">
            <a:avLst/>
          </a:prstGeom>
          <a:solidFill>
            <a:schemeClr val="bg1"/>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smtClean="0">
                <a:solidFill>
                  <a:schemeClr val="accent1">
                    <a:lumMod val="50000"/>
                  </a:schemeClr>
                </a:solidFill>
                <a:latin typeface="HelveticaNeueLT Std" pitchFamily="34" charset="0"/>
              </a:rPr>
              <a:t>Estados Unidos</a:t>
            </a:r>
            <a:endParaRPr lang="es-MX" dirty="0">
              <a:solidFill>
                <a:schemeClr val="accent1">
                  <a:lumMod val="50000"/>
                </a:schemeClr>
              </a:solidFill>
              <a:latin typeface="HelveticaNeueLT Std" pitchFamily="34" charset="0"/>
            </a:endParaRPr>
          </a:p>
        </p:txBody>
      </p:sp>
      <p:sp>
        <p:nvSpPr>
          <p:cNvPr id="18" name="7 Elipse"/>
          <p:cNvSpPr/>
          <p:nvPr/>
        </p:nvSpPr>
        <p:spPr>
          <a:xfrm>
            <a:off x="765473" y="6020213"/>
            <a:ext cx="468016" cy="281079"/>
          </a:xfrm>
          <a:prstGeom prst="ellipse">
            <a:avLst/>
          </a:prstGeom>
          <a:solidFill>
            <a:schemeClr val="bg1"/>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schemeClr val="accent1">
                    <a:lumMod val="50000"/>
                  </a:schemeClr>
                </a:solidFill>
                <a:latin typeface="HelveticaNeueLT Std" pitchFamily="34" charset="0"/>
              </a:rPr>
              <a:t>7</a:t>
            </a:r>
            <a:endParaRPr lang="es-CO" dirty="0">
              <a:solidFill>
                <a:schemeClr val="accent1">
                  <a:lumMod val="50000"/>
                </a:schemeClr>
              </a:solidFill>
              <a:latin typeface="HelveticaNeueLT Std" pitchFamily="34" charset="0"/>
            </a:endParaRPr>
          </a:p>
        </p:txBody>
      </p:sp>
      <p:sp>
        <p:nvSpPr>
          <p:cNvPr id="19" name="8 Rectángulo"/>
          <p:cNvSpPr/>
          <p:nvPr/>
        </p:nvSpPr>
        <p:spPr>
          <a:xfrm>
            <a:off x="1498486" y="5970555"/>
            <a:ext cx="4869263" cy="380396"/>
          </a:xfrm>
          <a:prstGeom prst="roundRect">
            <a:avLst/>
          </a:prstGeom>
          <a:solidFill>
            <a:schemeClr val="bg1"/>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smtClean="0">
                <a:solidFill>
                  <a:schemeClr val="accent1">
                    <a:lumMod val="50000"/>
                  </a:schemeClr>
                </a:solidFill>
                <a:latin typeface="HelveticaNeueLT Std" pitchFamily="34" charset="0"/>
              </a:rPr>
              <a:t>Brasil</a:t>
            </a:r>
            <a:endParaRPr lang="es-MX" dirty="0">
              <a:solidFill>
                <a:schemeClr val="accent1">
                  <a:lumMod val="50000"/>
                </a:schemeClr>
              </a:solidFill>
              <a:latin typeface="HelveticaNeueLT Std" pitchFamily="34" charset="0"/>
            </a:endParaRPr>
          </a:p>
        </p:txBody>
      </p:sp>
      <p:sp>
        <p:nvSpPr>
          <p:cNvPr id="20" name="12 Elipse"/>
          <p:cNvSpPr/>
          <p:nvPr/>
        </p:nvSpPr>
        <p:spPr>
          <a:xfrm>
            <a:off x="765473" y="2201585"/>
            <a:ext cx="468016" cy="268261"/>
          </a:xfrm>
          <a:prstGeom prst="flowChartConnector">
            <a:avLst/>
          </a:prstGeom>
          <a:no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accent1">
                    <a:lumMod val="50000"/>
                  </a:schemeClr>
                </a:solidFill>
                <a:latin typeface="HelveticaNeueLT Std" pitchFamily="34" charset="0"/>
              </a:rPr>
              <a:t>1</a:t>
            </a:r>
            <a:endParaRPr lang="es-CO" dirty="0">
              <a:solidFill>
                <a:schemeClr val="accent1">
                  <a:lumMod val="50000"/>
                </a:schemeClr>
              </a:solidFill>
              <a:latin typeface="HelveticaNeueLT Std" pitchFamily="34" charset="0"/>
            </a:endParaRPr>
          </a:p>
        </p:txBody>
      </p:sp>
      <p:sp>
        <p:nvSpPr>
          <p:cNvPr id="21" name="8 Rectángulo"/>
          <p:cNvSpPr/>
          <p:nvPr/>
        </p:nvSpPr>
        <p:spPr>
          <a:xfrm>
            <a:off x="1498486" y="2148723"/>
            <a:ext cx="4869263" cy="373987"/>
          </a:xfrm>
          <a:prstGeom prst="roundRect">
            <a:avLst/>
          </a:prstGeom>
          <a:no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dirty="0" smtClean="0">
                <a:solidFill>
                  <a:schemeClr val="accent1">
                    <a:lumMod val="50000"/>
                  </a:schemeClr>
                </a:solidFill>
                <a:latin typeface="HelveticaNeueLT Std" pitchFamily="34" charset="0"/>
              </a:rPr>
              <a:t>Basilea</a:t>
            </a:r>
          </a:p>
        </p:txBody>
      </p:sp>
    </p:spTree>
    <p:extLst>
      <p:ext uri="{BB962C8B-B14F-4D97-AF65-F5344CB8AC3E}">
        <p14:creationId xmlns:p14="http://schemas.microsoft.com/office/powerpoint/2010/main" val="8464769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5 CuadroTexto"/>
          <p:cNvSpPr txBox="1"/>
          <p:nvPr/>
        </p:nvSpPr>
        <p:spPr>
          <a:xfrm>
            <a:off x="630843" y="1641565"/>
            <a:ext cx="7847020" cy="4493538"/>
          </a:xfrm>
          <a:prstGeom prst="rect">
            <a:avLst/>
          </a:prstGeom>
          <a:noFill/>
        </p:spPr>
        <p:txBody>
          <a:bodyPr wrap="square" rtlCol="0">
            <a:spAutoFit/>
          </a:bodyPr>
          <a:lstStyle>
            <a:defPPr>
              <a:defRPr lang="es-ES"/>
            </a:defPPr>
            <a:lvl1pPr algn="just">
              <a:defRPr b="0">
                <a:solidFill>
                  <a:schemeClr val="tx2">
                    <a:lumMod val="75000"/>
                  </a:schemeClr>
                </a:solidFill>
                <a:latin typeface="Helvetica LT Std" panose="020B0504020202020204"/>
                <a:cs typeface="Helvetica" panose="020B0604020202020204" pitchFamily="34" charset="0"/>
              </a:defRPr>
            </a:lvl1pPr>
          </a:lstStyle>
          <a:p>
            <a:pPr lvl="0"/>
            <a:endParaRPr lang="es-CO" sz="1300" dirty="0">
              <a:solidFill>
                <a:schemeClr val="accent1">
                  <a:lumMod val="50000"/>
                </a:schemeClr>
              </a:solidFill>
            </a:endParaRPr>
          </a:p>
          <a:p>
            <a:pPr lvl="0"/>
            <a:endParaRPr lang="es-CO" sz="1300" dirty="0" smtClean="0">
              <a:solidFill>
                <a:schemeClr val="accent1">
                  <a:lumMod val="50000"/>
                </a:schemeClr>
              </a:solidFill>
            </a:endParaRPr>
          </a:p>
          <a:p>
            <a:pPr lvl="0"/>
            <a:endParaRPr lang="es-CO" sz="1300" dirty="0">
              <a:solidFill>
                <a:schemeClr val="accent1">
                  <a:lumMod val="50000"/>
                </a:schemeClr>
              </a:solidFill>
            </a:endParaRPr>
          </a:p>
          <a:p>
            <a:pPr lvl="0"/>
            <a:r>
              <a:rPr lang="es-CO" sz="1300" dirty="0">
                <a:solidFill>
                  <a:schemeClr val="accent1">
                    <a:lumMod val="50000"/>
                  </a:schemeClr>
                </a:solidFill>
              </a:rPr>
              <a:t>Los principios para la supervisión de conglomerados financieros del Comité de Basilea, incluyen orientación para los responsables de las políticas sobre los poderes y la autoridad necesarios para los supervisores de los conglomerados financieros. También se centran en la supervisión de la responsabilidad y la orientación para los supervisores sobre los marcos de gobernanza, capital, liquidez y gestión de riesgos de los conglomerados financieros. </a:t>
            </a:r>
            <a:endParaRPr lang="es-CO" sz="1300" dirty="0" smtClean="0">
              <a:solidFill>
                <a:schemeClr val="accent1">
                  <a:lumMod val="50000"/>
                </a:schemeClr>
              </a:solidFill>
            </a:endParaRPr>
          </a:p>
          <a:p>
            <a:pPr lvl="0"/>
            <a:endParaRPr lang="es-CO" sz="1300" dirty="0">
              <a:solidFill>
                <a:schemeClr val="accent1">
                  <a:lumMod val="50000"/>
                </a:schemeClr>
              </a:solidFill>
            </a:endParaRPr>
          </a:p>
          <a:p>
            <a:r>
              <a:rPr lang="es-CO" sz="1300" dirty="0"/>
              <a:t>Las tres técnicas, que se describen a continuación, se reconocen como </a:t>
            </a:r>
            <a:r>
              <a:rPr lang="es-CO" sz="1300" b="1" u="sng" dirty="0"/>
              <a:t>metodologías alternativas útiles para evaluar la suficiencia de capital</a:t>
            </a:r>
            <a:r>
              <a:rPr lang="es-CO" sz="1300" dirty="0"/>
              <a:t>, y cada técnica, al analizar el capital desde diferentes perspectivas, debe proporcionar una conclusión similar con respecto a la suficiencia de capital.</a:t>
            </a:r>
          </a:p>
          <a:p>
            <a:pPr lvl="0"/>
            <a:endParaRPr lang="es-CO" sz="1300" dirty="0" smtClean="0">
              <a:solidFill>
                <a:schemeClr val="accent1">
                  <a:lumMod val="50000"/>
                </a:schemeClr>
              </a:solidFill>
            </a:endParaRPr>
          </a:p>
          <a:p>
            <a:pPr lvl="0"/>
            <a:endParaRPr lang="es-CO" sz="1300" dirty="0">
              <a:solidFill>
                <a:schemeClr val="accent1">
                  <a:lumMod val="50000"/>
                </a:schemeClr>
              </a:solidFill>
            </a:endParaRPr>
          </a:p>
          <a:p>
            <a:pPr lvl="0"/>
            <a:endParaRPr lang="es-CO" sz="1300" dirty="0" smtClean="0">
              <a:solidFill>
                <a:schemeClr val="accent1">
                  <a:lumMod val="50000"/>
                </a:schemeClr>
              </a:solidFill>
            </a:endParaRPr>
          </a:p>
          <a:p>
            <a:pPr lvl="0"/>
            <a:endParaRPr lang="es-CO" sz="1300" dirty="0">
              <a:solidFill>
                <a:schemeClr val="accent1">
                  <a:lumMod val="50000"/>
                </a:schemeClr>
              </a:solidFill>
            </a:endParaRPr>
          </a:p>
          <a:p>
            <a:pPr lvl="0"/>
            <a:endParaRPr lang="es-CO" sz="1300" dirty="0" smtClean="0">
              <a:solidFill>
                <a:schemeClr val="accent1">
                  <a:lumMod val="50000"/>
                </a:schemeClr>
              </a:solidFill>
            </a:endParaRPr>
          </a:p>
          <a:p>
            <a:pPr lvl="0"/>
            <a:endParaRPr lang="es-CO" sz="1300" dirty="0" smtClean="0">
              <a:solidFill>
                <a:schemeClr val="accent1">
                  <a:lumMod val="50000"/>
                </a:schemeClr>
              </a:solidFill>
            </a:endParaRPr>
          </a:p>
          <a:p>
            <a:pPr lvl="0"/>
            <a:endParaRPr lang="es-CO" sz="1300" dirty="0">
              <a:solidFill>
                <a:schemeClr val="accent1">
                  <a:lumMod val="50000"/>
                </a:schemeClr>
              </a:solidFill>
            </a:endParaRPr>
          </a:p>
          <a:p>
            <a:pPr lvl="0"/>
            <a:endParaRPr lang="es-CO" sz="1300" dirty="0" smtClean="0">
              <a:solidFill>
                <a:schemeClr val="accent1">
                  <a:lumMod val="50000"/>
                </a:schemeClr>
              </a:solidFill>
            </a:endParaRPr>
          </a:p>
          <a:p>
            <a:pPr lvl="0"/>
            <a:endParaRPr lang="es-CO" sz="1300" dirty="0">
              <a:solidFill>
                <a:schemeClr val="accent1">
                  <a:lumMod val="50000"/>
                </a:schemeClr>
              </a:solidFill>
            </a:endParaRPr>
          </a:p>
          <a:p>
            <a:pPr lvl="0"/>
            <a:endParaRPr lang="es-CO" sz="1300" dirty="0" smtClean="0">
              <a:solidFill>
                <a:schemeClr val="accent1">
                  <a:lumMod val="50000"/>
                </a:schemeClr>
              </a:solidFill>
            </a:endParaRPr>
          </a:p>
        </p:txBody>
      </p:sp>
      <p:grpSp>
        <p:nvGrpSpPr>
          <p:cNvPr id="2" name="Grupo 1"/>
          <p:cNvGrpSpPr/>
          <p:nvPr/>
        </p:nvGrpSpPr>
        <p:grpSpPr>
          <a:xfrm>
            <a:off x="630843" y="4265958"/>
            <a:ext cx="7847020" cy="1385208"/>
            <a:chOff x="665609" y="3245439"/>
            <a:chExt cx="7847020" cy="2160948"/>
          </a:xfrm>
        </p:grpSpPr>
        <p:sp>
          <p:nvSpPr>
            <p:cNvPr id="34" name="Rectángulo 33"/>
            <p:cNvSpPr/>
            <p:nvPr/>
          </p:nvSpPr>
          <p:spPr>
            <a:xfrm>
              <a:off x="665609" y="3245439"/>
              <a:ext cx="7847020" cy="632668"/>
            </a:xfrm>
            <a:prstGeom prst="rect">
              <a:avLst/>
            </a:prstGeom>
            <a:solidFill>
              <a:schemeClr val="bg1"/>
            </a:solidFill>
            <a:ln>
              <a:solidFill>
                <a:srgbClr val="002060"/>
              </a:solidFill>
            </a:ln>
          </p:spPr>
          <p:style>
            <a:lnRef idx="1">
              <a:schemeClr val="accent1"/>
            </a:lnRef>
            <a:fillRef idx="3">
              <a:schemeClr val="accent1"/>
            </a:fillRef>
            <a:effectRef idx="2">
              <a:schemeClr val="accent1"/>
            </a:effectRef>
            <a:fontRef idx="minor">
              <a:schemeClr val="lt1"/>
            </a:fontRef>
          </p:style>
          <p:txBody>
            <a:bodyPr rtlCol="0" anchor="ctr"/>
            <a:lstStyle/>
            <a:p>
              <a:pPr algn="just"/>
              <a:r>
                <a:rPr lang="es-CO" sz="1600" dirty="0">
                  <a:solidFill>
                    <a:schemeClr val="tx2">
                      <a:lumMod val="50000"/>
                    </a:schemeClr>
                  </a:solidFill>
                  <a:latin typeface="Helvetica LT Std"/>
                </a:rPr>
                <a:t>(</a:t>
              </a:r>
              <a:r>
                <a:rPr lang="es-CO" sz="1600" dirty="0" smtClean="0">
                  <a:solidFill>
                    <a:schemeClr val="tx2">
                      <a:lumMod val="50000"/>
                    </a:schemeClr>
                  </a:solidFill>
                  <a:latin typeface="Helvetica LT Std"/>
                </a:rPr>
                <a:t>i) </a:t>
              </a:r>
              <a:r>
                <a:rPr lang="es-CO" sz="1600" dirty="0" err="1" smtClean="0">
                  <a:solidFill>
                    <a:schemeClr val="tx2">
                      <a:lumMod val="50000"/>
                    </a:schemeClr>
                  </a:solidFill>
                  <a:latin typeface="Helvetica LT Std"/>
                </a:rPr>
                <a:t>Building</a:t>
              </a:r>
              <a:r>
                <a:rPr lang="es-CO" sz="1600" dirty="0" smtClean="0">
                  <a:solidFill>
                    <a:schemeClr val="tx2">
                      <a:lumMod val="50000"/>
                    </a:schemeClr>
                  </a:solidFill>
                  <a:latin typeface="Helvetica LT Std"/>
                </a:rPr>
                <a:t> </a:t>
              </a:r>
              <a:r>
                <a:rPr lang="es-CO" sz="1600" dirty="0">
                  <a:solidFill>
                    <a:schemeClr val="tx2">
                      <a:lumMod val="50000"/>
                    </a:schemeClr>
                  </a:solidFill>
                  <a:latin typeface="Helvetica LT Std"/>
                </a:rPr>
                <a:t>Block </a:t>
              </a:r>
              <a:r>
                <a:rPr lang="es-CO" sz="1600" dirty="0" err="1">
                  <a:solidFill>
                    <a:schemeClr val="tx2">
                      <a:lumMod val="50000"/>
                    </a:schemeClr>
                  </a:solidFill>
                  <a:latin typeface="Helvetica LT Std"/>
                </a:rPr>
                <a:t>Approach</a:t>
              </a:r>
              <a:r>
                <a:rPr lang="es-CO" sz="1600" dirty="0">
                  <a:solidFill>
                    <a:schemeClr val="tx2">
                      <a:lumMod val="50000"/>
                    </a:schemeClr>
                  </a:solidFill>
                  <a:latin typeface="Helvetica LT Std"/>
                </a:rPr>
                <a:t> </a:t>
              </a:r>
            </a:p>
          </p:txBody>
        </p:sp>
        <p:sp>
          <p:nvSpPr>
            <p:cNvPr id="37" name="Rectángulo 36"/>
            <p:cNvSpPr/>
            <p:nvPr/>
          </p:nvSpPr>
          <p:spPr>
            <a:xfrm>
              <a:off x="665609" y="4009579"/>
              <a:ext cx="7847020" cy="632668"/>
            </a:xfrm>
            <a:prstGeom prst="rect">
              <a:avLst/>
            </a:prstGeom>
            <a:solidFill>
              <a:schemeClr val="bg1"/>
            </a:solidFill>
            <a:ln>
              <a:solidFill>
                <a:srgbClr val="002060"/>
              </a:solidFill>
            </a:ln>
          </p:spPr>
          <p:style>
            <a:lnRef idx="1">
              <a:schemeClr val="accent1"/>
            </a:lnRef>
            <a:fillRef idx="3">
              <a:schemeClr val="accent1"/>
            </a:fillRef>
            <a:effectRef idx="2">
              <a:schemeClr val="accent1"/>
            </a:effectRef>
            <a:fontRef idx="minor">
              <a:schemeClr val="lt1"/>
            </a:fontRef>
          </p:style>
          <p:txBody>
            <a:bodyPr rtlCol="0" anchor="ctr"/>
            <a:lstStyle/>
            <a:p>
              <a:pPr algn="just"/>
              <a:r>
                <a:rPr lang="es-CO" sz="1600" dirty="0">
                  <a:solidFill>
                    <a:schemeClr val="tx2">
                      <a:lumMod val="50000"/>
                    </a:schemeClr>
                  </a:solidFill>
                  <a:latin typeface="Helvetica LT Std"/>
                </a:rPr>
                <a:t>(</a:t>
              </a:r>
              <a:r>
                <a:rPr lang="es-CO" sz="1600" dirty="0" smtClean="0">
                  <a:solidFill>
                    <a:schemeClr val="tx2">
                      <a:lumMod val="50000"/>
                    </a:schemeClr>
                  </a:solidFill>
                  <a:latin typeface="Helvetica LT Std"/>
                </a:rPr>
                <a:t>ii) </a:t>
              </a:r>
              <a:r>
                <a:rPr lang="es-CO" sz="1600" dirty="0" err="1" smtClean="0">
                  <a:solidFill>
                    <a:schemeClr val="tx2">
                      <a:lumMod val="50000"/>
                    </a:schemeClr>
                  </a:solidFill>
                  <a:latin typeface="Helvetica LT Std"/>
                </a:rPr>
                <a:t>Risk-Based</a:t>
              </a:r>
              <a:r>
                <a:rPr lang="es-CO" sz="1600" dirty="0" smtClean="0">
                  <a:solidFill>
                    <a:schemeClr val="tx2">
                      <a:lumMod val="50000"/>
                    </a:schemeClr>
                  </a:solidFill>
                  <a:latin typeface="Helvetica LT Std"/>
                </a:rPr>
                <a:t> </a:t>
              </a:r>
              <a:r>
                <a:rPr lang="es-CO" sz="1600" dirty="0" err="1">
                  <a:solidFill>
                    <a:schemeClr val="tx2">
                      <a:lumMod val="50000"/>
                    </a:schemeClr>
                  </a:solidFill>
                  <a:latin typeface="Helvetica LT Std"/>
                </a:rPr>
                <a:t>Aggregation</a:t>
              </a:r>
              <a:endParaRPr lang="es-CO" sz="1600" dirty="0">
                <a:solidFill>
                  <a:schemeClr val="tx2">
                    <a:lumMod val="50000"/>
                  </a:schemeClr>
                </a:solidFill>
                <a:latin typeface="Helvetica LT Std"/>
              </a:endParaRPr>
            </a:p>
          </p:txBody>
        </p:sp>
        <p:sp>
          <p:nvSpPr>
            <p:cNvPr id="38" name="Rectángulo 37"/>
            <p:cNvSpPr/>
            <p:nvPr/>
          </p:nvSpPr>
          <p:spPr>
            <a:xfrm>
              <a:off x="665609" y="4773719"/>
              <a:ext cx="7847020" cy="632668"/>
            </a:xfrm>
            <a:prstGeom prst="rect">
              <a:avLst/>
            </a:prstGeom>
            <a:solidFill>
              <a:schemeClr val="bg1"/>
            </a:solidFill>
            <a:ln>
              <a:solidFill>
                <a:srgbClr val="002060"/>
              </a:solidFill>
            </a:ln>
          </p:spPr>
          <p:style>
            <a:lnRef idx="1">
              <a:schemeClr val="accent1"/>
            </a:lnRef>
            <a:fillRef idx="3">
              <a:schemeClr val="accent1"/>
            </a:fillRef>
            <a:effectRef idx="2">
              <a:schemeClr val="accent1"/>
            </a:effectRef>
            <a:fontRef idx="minor">
              <a:schemeClr val="lt1"/>
            </a:fontRef>
          </p:style>
          <p:txBody>
            <a:bodyPr rtlCol="0" anchor="ctr"/>
            <a:lstStyle/>
            <a:p>
              <a:pPr algn="just"/>
              <a:r>
                <a:rPr lang="es-CO" sz="1600" dirty="0">
                  <a:solidFill>
                    <a:schemeClr val="tx2">
                      <a:lumMod val="50000"/>
                    </a:schemeClr>
                  </a:solidFill>
                  <a:latin typeface="Helvetica LT Std"/>
                </a:rPr>
                <a:t>(</a:t>
              </a:r>
              <a:r>
                <a:rPr lang="es-CO" sz="1600" dirty="0" smtClean="0">
                  <a:solidFill>
                    <a:schemeClr val="tx2">
                      <a:lumMod val="50000"/>
                    </a:schemeClr>
                  </a:solidFill>
                  <a:latin typeface="Helvetica LT Std"/>
                </a:rPr>
                <a:t>iii) </a:t>
              </a:r>
              <a:r>
                <a:rPr lang="es-CO" sz="1600" dirty="0" err="1" smtClean="0">
                  <a:solidFill>
                    <a:schemeClr val="tx2">
                      <a:lumMod val="50000"/>
                    </a:schemeClr>
                  </a:solidFill>
                  <a:latin typeface="Helvetica LT Std"/>
                </a:rPr>
                <a:t>Risk-Based</a:t>
              </a:r>
              <a:r>
                <a:rPr lang="es-CO" sz="1600" dirty="0" smtClean="0">
                  <a:solidFill>
                    <a:schemeClr val="tx2">
                      <a:lumMod val="50000"/>
                    </a:schemeClr>
                  </a:solidFill>
                  <a:latin typeface="Helvetica LT Std"/>
                </a:rPr>
                <a:t> </a:t>
              </a:r>
              <a:r>
                <a:rPr lang="es-CO" sz="1600" dirty="0" err="1">
                  <a:solidFill>
                    <a:schemeClr val="tx2">
                      <a:lumMod val="50000"/>
                    </a:schemeClr>
                  </a:solidFill>
                  <a:latin typeface="Helvetica LT Std"/>
                </a:rPr>
                <a:t>Deduction</a:t>
              </a:r>
              <a:r>
                <a:rPr lang="es-CO" sz="1600" dirty="0">
                  <a:solidFill>
                    <a:schemeClr val="tx2">
                      <a:lumMod val="50000"/>
                    </a:schemeClr>
                  </a:solidFill>
                  <a:latin typeface="Helvetica LT Std"/>
                </a:rPr>
                <a:t> </a:t>
              </a:r>
            </a:p>
          </p:txBody>
        </p:sp>
      </p:grpSp>
      <p:sp>
        <p:nvSpPr>
          <p:cNvPr id="8" name="5 CuadroTexto"/>
          <p:cNvSpPr txBox="1"/>
          <p:nvPr/>
        </p:nvSpPr>
        <p:spPr>
          <a:xfrm>
            <a:off x="497645" y="1471305"/>
            <a:ext cx="8113416" cy="340519"/>
          </a:xfrm>
          <a:prstGeom prst="roundRect">
            <a:avLst/>
          </a:prstGeom>
          <a:solidFill>
            <a:srgbClr val="E6EDF6"/>
          </a:solidFill>
          <a:ln w="19050">
            <a:solidFill>
              <a:schemeClr val="accent1">
                <a:lumMod val="50000"/>
              </a:schemeClr>
            </a:solidFill>
          </a:ln>
        </p:spPr>
        <p:txBody>
          <a:bodyPr wrap="square" rtlCol="0">
            <a:spAutoFit/>
          </a:bodyPr>
          <a:lstStyle/>
          <a:p>
            <a:pPr algn="ctr">
              <a:spcBef>
                <a:spcPct val="0"/>
              </a:spcBef>
            </a:pPr>
            <a:r>
              <a:rPr lang="es-CO" altLang="es-CO" sz="1400" b="1" dirty="0" smtClean="0">
                <a:solidFill>
                  <a:schemeClr val="tx2">
                    <a:lumMod val="75000"/>
                  </a:schemeClr>
                </a:solidFill>
                <a:latin typeface="Helvetica LT Std" panose="020B0504020202020204"/>
                <a:cs typeface="Helvetica" panose="020B0604020202020204" pitchFamily="34" charset="0"/>
              </a:rPr>
              <a:t>Requerimientos de Capital</a:t>
            </a:r>
            <a:endParaRPr lang="es-CO" altLang="es-CO" sz="1400" dirty="0" smtClean="0">
              <a:solidFill>
                <a:schemeClr val="tx2">
                  <a:lumMod val="75000"/>
                </a:schemeClr>
              </a:solidFill>
              <a:latin typeface="Helvetica LT Std" panose="020B0504020202020204"/>
              <a:cs typeface="Helvetica" panose="020B0604020202020204" pitchFamily="34" charset="0"/>
            </a:endParaRPr>
          </a:p>
        </p:txBody>
      </p:sp>
      <p:sp>
        <p:nvSpPr>
          <p:cNvPr id="10" name="8 CuadroTexto"/>
          <p:cNvSpPr txBox="1"/>
          <p:nvPr/>
        </p:nvSpPr>
        <p:spPr>
          <a:xfrm>
            <a:off x="567876" y="357451"/>
            <a:ext cx="8113416" cy="400110"/>
          </a:xfrm>
          <a:prstGeom prst="rect">
            <a:avLst/>
          </a:prstGeom>
          <a:noFill/>
        </p:spPr>
        <p:txBody>
          <a:bodyPr wrap="square" rtlCol="0">
            <a:spAutoFit/>
          </a:bodyPr>
          <a:lstStyle/>
          <a:p>
            <a:pPr algn="ctr" fontAlgn="base">
              <a:spcBef>
                <a:spcPct val="0"/>
              </a:spcBef>
              <a:spcAft>
                <a:spcPct val="0"/>
              </a:spcAft>
            </a:pPr>
            <a:r>
              <a:rPr lang="es-CO" sz="2000" b="1" dirty="0" smtClean="0">
                <a:solidFill>
                  <a:srgbClr val="002060"/>
                </a:solidFill>
                <a:latin typeface="Helvetica LT Std" panose="020B0504020202020204"/>
              </a:rPr>
              <a:t>Basilea</a:t>
            </a:r>
            <a:endParaRPr lang="es-CO" sz="2000" b="1" dirty="0">
              <a:solidFill>
                <a:srgbClr val="002060"/>
              </a:solidFill>
              <a:latin typeface="Helvetica LT Std" panose="020B0504020202020204"/>
            </a:endParaRPr>
          </a:p>
        </p:txBody>
      </p:sp>
      <p:pic>
        <p:nvPicPr>
          <p:cNvPr id="11" name="Picture 2" descr="Resultado de imagen para bank of international settlements logo"/>
          <p:cNvPicPr>
            <a:picLocks noChangeAspect="1" noChangeArrowheads="1"/>
          </p:cNvPicPr>
          <p:nvPr/>
        </p:nvPicPr>
        <p:blipFill rotWithShape="1">
          <a:blip r:embed="rId3">
            <a:extLst>
              <a:ext uri="{28A0092B-C50C-407E-A947-70E740481C1C}">
                <a14:useLocalDpi xmlns:a14="http://schemas.microsoft.com/office/drawing/2010/main" val="0"/>
              </a:ext>
            </a:extLst>
          </a:blip>
          <a:srcRect t="21778" b="22460"/>
          <a:stretch/>
        </p:blipFill>
        <p:spPr bwMode="auto">
          <a:xfrm>
            <a:off x="1952752" y="259735"/>
            <a:ext cx="2137717" cy="588119"/>
          </a:xfrm>
          <a:prstGeom prst="rect">
            <a:avLst/>
          </a:prstGeom>
          <a:noFill/>
          <a:extLst>
            <a:ext uri="{909E8E84-426E-40DD-AFC4-6F175D3DCCD1}">
              <a14:hiddenFill xmlns:a14="http://schemas.microsoft.com/office/drawing/2010/main">
                <a:solidFill>
                  <a:srgbClr val="FFFFFF"/>
                </a:solidFill>
              </a14:hiddenFill>
            </a:ext>
          </a:extLst>
        </p:spPr>
      </p:pic>
      <p:sp>
        <p:nvSpPr>
          <p:cNvPr id="12" name="CuadroTexto 11"/>
          <p:cNvSpPr txBox="1"/>
          <p:nvPr/>
        </p:nvSpPr>
        <p:spPr>
          <a:xfrm>
            <a:off x="4450814" y="6036391"/>
            <a:ext cx="4351663" cy="261610"/>
          </a:xfrm>
          <a:prstGeom prst="rect">
            <a:avLst/>
          </a:prstGeom>
          <a:noFill/>
        </p:spPr>
        <p:txBody>
          <a:bodyPr wrap="square" rtlCol="0">
            <a:spAutoFit/>
          </a:bodyPr>
          <a:lstStyle/>
          <a:p>
            <a:pPr algn="just">
              <a:spcBef>
                <a:spcPct val="0"/>
              </a:spcBef>
            </a:pPr>
            <a:r>
              <a:rPr lang="es-CO" altLang="es-CO" sz="1100" b="1" dirty="0" smtClean="0">
                <a:solidFill>
                  <a:schemeClr val="tx2">
                    <a:lumMod val="75000"/>
                  </a:schemeClr>
                </a:solidFill>
                <a:latin typeface="Helvetica LT Std" panose="020B0504020202020204"/>
                <a:cs typeface="Helvetica" panose="020B0604020202020204" pitchFamily="34" charset="0"/>
              </a:rPr>
              <a:t>Fuente: </a:t>
            </a:r>
            <a:r>
              <a:rPr lang="en-US" altLang="es-CO" sz="1100" dirty="0" smtClean="0">
                <a:solidFill>
                  <a:schemeClr val="tx2">
                    <a:lumMod val="75000"/>
                  </a:schemeClr>
                </a:solidFill>
                <a:latin typeface="Helvetica LT Std" panose="020B0504020202020204"/>
                <a:cs typeface="Helvetica" panose="020B0604020202020204" pitchFamily="34" charset="0"/>
              </a:rPr>
              <a:t>The Supervision </a:t>
            </a:r>
            <a:r>
              <a:rPr lang="en-US" altLang="es-CO" sz="1100" dirty="0">
                <a:solidFill>
                  <a:schemeClr val="tx2">
                    <a:lumMod val="75000"/>
                  </a:schemeClr>
                </a:solidFill>
                <a:latin typeface="Helvetica LT Std" panose="020B0504020202020204"/>
                <a:cs typeface="Helvetica" panose="020B0604020202020204" pitchFamily="34" charset="0"/>
              </a:rPr>
              <a:t>o</a:t>
            </a:r>
            <a:r>
              <a:rPr lang="en-US" altLang="es-CO" sz="1100" dirty="0" smtClean="0">
                <a:solidFill>
                  <a:schemeClr val="tx2">
                    <a:lumMod val="75000"/>
                  </a:schemeClr>
                </a:solidFill>
                <a:latin typeface="Helvetica LT Std" panose="020B0504020202020204"/>
                <a:cs typeface="Helvetica" panose="020B0604020202020204" pitchFamily="34" charset="0"/>
              </a:rPr>
              <a:t>f Financial Conglomerates. </a:t>
            </a:r>
            <a:r>
              <a:rPr lang="es-CO" altLang="es-CO" sz="1100" dirty="0" smtClean="0">
                <a:solidFill>
                  <a:schemeClr val="tx2">
                    <a:lumMod val="75000"/>
                  </a:schemeClr>
                </a:solidFill>
                <a:latin typeface="Helvetica LT Std" panose="020B0504020202020204"/>
                <a:cs typeface="Helvetica" panose="020B0604020202020204" pitchFamily="34" charset="0"/>
                <a:hlinkClick r:id="rId4"/>
              </a:rPr>
              <a:t>www.bis.org</a:t>
            </a:r>
            <a:r>
              <a:rPr lang="es-CO" altLang="es-CO" sz="1100" dirty="0" smtClean="0">
                <a:solidFill>
                  <a:schemeClr val="tx2">
                    <a:lumMod val="75000"/>
                  </a:schemeClr>
                </a:solidFill>
                <a:latin typeface="Helvetica LT Std" panose="020B0504020202020204"/>
                <a:cs typeface="Helvetica" panose="020B0604020202020204" pitchFamily="34" charset="0"/>
              </a:rPr>
              <a:t> </a:t>
            </a:r>
            <a:endParaRPr lang="es-CO" altLang="es-CO" sz="1100" dirty="0">
              <a:solidFill>
                <a:schemeClr val="tx2">
                  <a:lumMod val="75000"/>
                </a:schemeClr>
              </a:solidFill>
              <a:latin typeface="Helvetica LT Std" panose="020B0504020202020204"/>
              <a:cs typeface="Helvetica" panose="020B0604020202020204" pitchFamily="34" charset="0"/>
            </a:endParaRPr>
          </a:p>
        </p:txBody>
      </p:sp>
    </p:spTree>
    <p:extLst>
      <p:ext uri="{BB962C8B-B14F-4D97-AF65-F5344CB8AC3E}">
        <p14:creationId xmlns:p14="http://schemas.microsoft.com/office/powerpoint/2010/main" val="4038221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8 CuadroTexto"/>
          <p:cNvSpPr txBox="1"/>
          <p:nvPr/>
        </p:nvSpPr>
        <p:spPr>
          <a:xfrm>
            <a:off x="567876" y="468466"/>
            <a:ext cx="8113416" cy="400110"/>
          </a:xfrm>
          <a:prstGeom prst="rect">
            <a:avLst/>
          </a:prstGeom>
          <a:noFill/>
        </p:spPr>
        <p:txBody>
          <a:bodyPr wrap="square" rtlCol="0">
            <a:spAutoFit/>
          </a:bodyPr>
          <a:lstStyle/>
          <a:p>
            <a:pPr algn="ctr" fontAlgn="base">
              <a:spcBef>
                <a:spcPct val="0"/>
              </a:spcBef>
              <a:spcAft>
                <a:spcPct val="0"/>
              </a:spcAft>
            </a:pPr>
            <a:r>
              <a:rPr lang="es-CO" sz="2000" b="1" dirty="0" smtClean="0">
                <a:solidFill>
                  <a:srgbClr val="002060"/>
                </a:solidFill>
                <a:latin typeface="Helvetica LT Std" panose="020B0504020202020204"/>
              </a:rPr>
              <a:t>Chile</a:t>
            </a:r>
            <a:endParaRPr lang="es-CO" sz="2000" b="1" dirty="0">
              <a:solidFill>
                <a:srgbClr val="002060"/>
              </a:solidFill>
              <a:latin typeface="Helvetica LT Std" panose="020B0504020202020204"/>
            </a:endParaRPr>
          </a:p>
        </p:txBody>
      </p:sp>
      <p:sp>
        <p:nvSpPr>
          <p:cNvPr id="9" name="5 CuadroTexto"/>
          <p:cNvSpPr txBox="1"/>
          <p:nvPr/>
        </p:nvSpPr>
        <p:spPr>
          <a:xfrm>
            <a:off x="567876" y="1212587"/>
            <a:ext cx="8113416" cy="340519"/>
          </a:xfrm>
          <a:prstGeom prst="roundRect">
            <a:avLst/>
          </a:prstGeom>
          <a:solidFill>
            <a:srgbClr val="E6EDF6"/>
          </a:solidFill>
          <a:ln w="19050">
            <a:solidFill>
              <a:schemeClr val="accent1">
                <a:lumMod val="50000"/>
              </a:schemeClr>
            </a:solidFill>
          </a:ln>
        </p:spPr>
        <p:txBody>
          <a:bodyPr wrap="square" rtlCol="0">
            <a:spAutoFit/>
          </a:bodyPr>
          <a:lstStyle/>
          <a:p>
            <a:pPr algn="ctr">
              <a:spcBef>
                <a:spcPct val="0"/>
              </a:spcBef>
            </a:pPr>
            <a:r>
              <a:rPr lang="es-CO" altLang="es-CO" sz="1400" b="1" dirty="0" smtClean="0">
                <a:solidFill>
                  <a:schemeClr val="tx2">
                    <a:lumMod val="75000"/>
                  </a:schemeClr>
                </a:solidFill>
                <a:latin typeface="Helvetica LT Std" panose="020B0504020202020204"/>
                <a:cs typeface="Helvetica" panose="020B0604020202020204" pitchFamily="34" charset="0"/>
              </a:rPr>
              <a:t>Requerimientos de Capital</a:t>
            </a:r>
            <a:endParaRPr lang="es-CO" altLang="es-CO" sz="1400" dirty="0" smtClean="0">
              <a:solidFill>
                <a:schemeClr val="tx2">
                  <a:lumMod val="75000"/>
                </a:schemeClr>
              </a:solidFill>
              <a:latin typeface="Helvetica LT Std" panose="020B0504020202020204"/>
              <a:cs typeface="Helvetica" panose="020B0604020202020204" pitchFamily="34" charset="0"/>
            </a:endParaRPr>
          </a:p>
        </p:txBody>
      </p:sp>
      <p:pic>
        <p:nvPicPr>
          <p:cNvPr id="6" name="Imagen 5" descr="Resultado de imagen para chil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72595" y="233165"/>
            <a:ext cx="1117874" cy="730164"/>
          </a:xfrm>
          <a:prstGeom prst="ellipse">
            <a:avLst/>
          </a:prstGeom>
          <a:ln w="63500" cap="rnd">
            <a:noFill/>
          </a:ln>
          <a:effectLst/>
          <a:scene3d>
            <a:camera prst="orthographicFront"/>
            <a:lightRig rig="contrasting" dir="t">
              <a:rot lat="0" lon="0" rev="3000000"/>
            </a:lightRig>
          </a:scene3d>
          <a:sp3d contourW="7620">
            <a:bevelT w="95250" h="31750"/>
            <a:contourClr>
              <a:srgbClr val="333333"/>
            </a:contourClr>
          </a:sp3d>
        </p:spPr>
      </p:pic>
      <p:sp>
        <p:nvSpPr>
          <p:cNvPr id="7" name="CuadroTexto 6"/>
          <p:cNvSpPr txBox="1"/>
          <p:nvPr/>
        </p:nvSpPr>
        <p:spPr>
          <a:xfrm>
            <a:off x="4090469" y="5965770"/>
            <a:ext cx="4739549" cy="430887"/>
          </a:xfrm>
          <a:prstGeom prst="rect">
            <a:avLst/>
          </a:prstGeom>
          <a:noFill/>
        </p:spPr>
        <p:txBody>
          <a:bodyPr wrap="square" rtlCol="0">
            <a:spAutoFit/>
          </a:bodyPr>
          <a:lstStyle/>
          <a:p>
            <a:pPr algn="just">
              <a:spcBef>
                <a:spcPct val="0"/>
              </a:spcBef>
            </a:pPr>
            <a:r>
              <a:rPr lang="es-CO" altLang="es-CO" sz="1100" b="1" dirty="0" smtClean="0">
                <a:solidFill>
                  <a:schemeClr val="tx2">
                    <a:lumMod val="75000"/>
                  </a:schemeClr>
                </a:solidFill>
                <a:latin typeface="Helvetica LT Std" panose="020B0504020202020204"/>
                <a:cs typeface="Helvetica" panose="020B0604020202020204" pitchFamily="34" charset="0"/>
              </a:rPr>
              <a:t>Fuente: </a:t>
            </a:r>
            <a:r>
              <a:rPr lang="es-CO" altLang="es-CO" sz="1100" dirty="0">
                <a:solidFill>
                  <a:schemeClr val="tx2">
                    <a:lumMod val="75000"/>
                  </a:schemeClr>
                </a:solidFill>
                <a:latin typeface="Helvetica LT Std" panose="020B0504020202020204"/>
                <a:cs typeface="Helvetica" panose="020B0604020202020204" pitchFamily="34" charset="0"/>
              </a:rPr>
              <a:t>Ley de Mercado de Valores (Ley Nº 18 </a:t>
            </a:r>
            <a:r>
              <a:rPr lang="es-CO" altLang="es-CO" sz="1100" dirty="0" smtClean="0">
                <a:solidFill>
                  <a:schemeClr val="tx2">
                    <a:lumMod val="75000"/>
                  </a:schemeClr>
                </a:solidFill>
                <a:latin typeface="Helvetica LT Std" panose="020B0504020202020204"/>
                <a:cs typeface="Helvetica" panose="020B0604020202020204" pitchFamily="34" charset="0"/>
              </a:rPr>
              <a:t>045 - Artículo 100) </a:t>
            </a:r>
            <a:r>
              <a:rPr lang="es-CO" altLang="es-CO" sz="1100" dirty="0">
                <a:solidFill>
                  <a:schemeClr val="tx2">
                    <a:lumMod val="75000"/>
                  </a:schemeClr>
                </a:solidFill>
                <a:latin typeface="Helvetica LT Std" panose="020B0504020202020204"/>
                <a:cs typeface="Helvetica" panose="020B0604020202020204" pitchFamily="34" charset="0"/>
              </a:rPr>
              <a:t>- </a:t>
            </a:r>
            <a:r>
              <a:rPr lang="es-CO" altLang="es-CO" sz="1100" dirty="0">
                <a:solidFill>
                  <a:schemeClr val="tx2">
                    <a:lumMod val="75000"/>
                  </a:schemeClr>
                </a:solidFill>
                <a:latin typeface="Helvetica LT Std" panose="020B0504020202020204"/>
                <a:cs typeface="Helvetica" panose="020B0604020202020204" pitchFamily="34" charset="0"/>
                <a:hlinkClick r:id="rId4"/>
              </a:rPr>
              <a:t>https://</a:t>
            </a:r>
            <a:r>
              <a:rPr lang="es-CO" altLang="es-CO" sz="1100" dirty="0" smtClean="0">
                <a:solidFill>
                  <a:schemeClr val="tx2">
                    <a:lumMod val="75000"/>
                  </a:schemeClr>
                </a:solidFill>
                <a:latin typeface="Helvetica LT Std" panose="020B0504020202020204"/>
                <a:cs typeface="Helvetica" panose="020B0604020202020204" pitchFamily="34" charset="0"/>
                <a:hlinkClick r:id="rId4"/>
              </a:rPr>
              <a:t>www.sbif.cl</a:t>
            </a:r>
            <a:r>
              <a:rPr lang="es-CO" altLang="es-CO" sz="1100" dirty="0" smtClean="0">
                <a:solidFill>
                  <a:schemeClr val="tx2">
                    <a:lumMod val="75000"/>
                  </a:schemeClr>
                </a:solidFill>
                <a:latin typeface="Helvetica LT Std" panose="020B0504020202020204"/>
                <a:cs typeface="Helvetica" panose="020B0604020202020204" pitchFamily="34" charset="0"/>
              </a:rPr>
              <a:t> </a:t>
            </a:r>
            <a:endParaRPr lang="es-CO" altLang="es-CO" sz="1100" dirty="0">
              <a:solidFill>
                <a:schemeClr val="tx2">
                  <a:lumMod val="75000"/>
                </a:schemeClr>
              </a:solidFill>
              <a:latin typeface="Helvetica LT Std" panose="020B0504020202020204"/>
              <a:cs typeface="Helvetica" panose="020B0604020202020204" pitchFamily="34" charset="0"/>
            </a:endParaRPr>
          </a:p>
        </p:txBody>
      </p:sp>
      <p:sp>
        <p:nvSpPr>
          <p:cNvPr id="8" name="Rectángulo 7"/>
          <p:cNvSpPr/>
          <p:nvPr/>
        </p:nvSpPr>
        <p:spPr>
          <a:xfrm>
            <a:off x="761209" y="2024639"/>
            <a:ext cx="7726749" cy="2976155"/>
          </a:xfrm>
          <a:prstGeom prst="rect">
            <a:avLst/>
          </a:prstGeom>
          <a:solidFill>
            <a:schemeClr val="bg1"/>
          </a:solidFill>
          <a:ln>
            <a:solidFill>
              <a:srgbClr val="002060"/>
            </a:solidFill>
          </a:ln>
        </p:spPr>
        <p:style>
          <a:lnRef idx="1">
            <a:schemeClr val="accent1"/>
          </a:lnRef>
          <a:fillRef idx="3">
            <a:schemeClr val="accent1"/>
          </a:fillRef>
          <a:effectRef idx="2">
            <a:schemeClr val="accent1"/>
          </a:effectRef>
          <a:fontRef idx="minor">
            <a:schemeClr val="lt1"/>
          </a:fontRef>
        </p:style>
        <p:txBody>
          <a:bodyPr rtlCol="0" anchor="ctr"/>
          <a:lstStyle/>
          <a:p>
            <a:pPr algn="just"/>
            <a:r>
              <a:rPr lang="es-CO" sz="1400" dirty="0">
                <a:solidFill>
                  <a:schemeClr val="accent1">
                    <a:lumMod val="50000"/>
                  </a:schemeClr>
                </a:solidFill>
                <a:latin typeface="Helvetica LT Std" panose="020B0504020202020204"/>
                <a:cs typeface="Helvetica" panose="020B0604020202020204" pitchFamily="34" charset="0"/>
              </a:rPr>
              <a:t>Las leyes o las regulaciones establecen estándares prudenciales consolidados para una organización bancaria</a:t>
            </a:r>
            <a:r>
              <a:rPr lang="es-CO" sz="1400" dirty="0" smtClean="0">
                <a:solidFill>
                  <a:schemeClr val="accent1">
                    <a:lumMod val="50000"/>
                  </a:schemeClr>
                </a:solidFill>
                <a:latin typeface="Helvetica LT Std" panose="020B0504020202020204"/>
                <a:cs typeface="Helvetica" panose="020B0604020202020204" pitchFamily="34" charset="0"/>
              </a:rPr>
              <a:t>.</a:t>
            </a:r>
          </a:p>
          <a:p>
            <a:pPr algn="just"/>
            <a:endParaRPr lang="es-CO" sz="1400" dirty="0">
              <a:solidFill>
                <a:schemeClr val="accent1">
                  <a:lumMod val="50000"/>
                </a:schemeClr>
              </a:solidFill>
              <a:latin typeface="Helvetica LT Std" panose="020B0504020202020204"/>
              <a:cs typeface="Helvetica" panose="020B0604020202020204" pitchFamily="34" charset="0"/>
            </a:endParaRPr>
          </a:p>
          <a:p>
            <a:pPr marL="285750" indent="-285750" algn="just">
              <a:buFont typeface="Arial" panose="020B0604020202020204" pitchFamily="34" charset="0"/>
              <a:buChar char="•"/>
            </a:pPr>
            <a:r>
              <a:rPr lang="es-CO" sz="1400" dirty="0" smtClean="0">
                <a:solidFill>
                  <a:schemeClr val="accent1">
                    <a:lumMod val="50000"/>
                  </a:schemeClr>
                </a:solidFill>
                <a:latin typeface="Helvetica LT Std" panose="020B0504020202020204"/>
                <a:cs typeface="Helvetica" panose="020B0604020202020204" pitchFamily="34" charset="0"/>
              </a:rPr>
              <a:t>La </a:t>
            </a:r>
            <a:r>
              <a:rPr lang="es-CO" sz="1400" dirty="0">
                <a:solidFill>
                  <a:schemeClr val="accent1">
                    <a:lumMod val="50000"/>
                  </a:schemeClr>
                </a:solidFill>
                <a:latin typeface="Helvetica LT Std" panose="020B0504020202020204"/>
                <a:cs typeface="Helvetica" panose="020B0604020202020204" pitchFamily="34" charset="0"/>
              </a:rPr>
              <a:t>Superintendencia está facultada para determinar normas prudenciales a nivel consolidado, incluyendo adecuación de capital y límites de crédito.</a:t>
            </a:r>
          </a:p>
          <a:p>
            <a:pPr algn="just"/>
            <a:endParaRPr lang="es-CO" sz="1400" dirty="0">
              <a:solidFill>
                <a:schemeClr val="accent1">
                  <a:lumMod val="50000"/>
                </a:schemeClr>
              </a:solidFill>
              <a:latin typeface="Helvetica LT Std" panose="020B0504020202020204"/>
              <a:cs typeface="Helvetica" panose="020B0604020202020204" pitchFamily="34" charset="0"/>
            </a:endParaRPr>
          </a:p>
          <a:p>
            <a:pPr marL="285750" indent="-285750" algn="just">
              <a:buFont typeface="Arial" panose="020B0604020202020204" pitchFamily="34" charset="0"/>
              <a:buChar char="•"/>
            </a:pPr>
            <a:r>
              <a:rPr lang="es-CO" sz="1400" dirty="0" smtClean="0">
                <a:solidFill>
                  <a:schemeClr val="accent1">
                    <a:lumMod val="50000"/>
                  </a:schemeClr>
                </a:solidFill>
                <a:latin typeface="Helvetica LT Std" panose="020B0504020202020204"/>
                <a:cs typeface="Helvetica" panose="020B0604020202020204" pitchFamily="34" charset="0"/>
              </a:rPr>
              <a:t>Según </a:t>
            </a:r>
            <a:r>
              <a:rPr lang="es-CO" sz="1400" dirty="0">
                <a:solidFill>
                  <a:schemeClr val="accent1">
                    <a:lumMod val="50000"/>
                  </a:schemeClr>
                </a:solidFill>
                <a:latin typeface="Helvetica LT Std" panose="020B0504020202020204"/>
                <a:cs typeface="Helvetica" panose="020B0604020202020204" pitchFamily="34" charset="0"/>
              </a:rPr>
              <a:t>la ley, se debe deducir el capital básico asignado a filiales, subsidiarias (sucursales o extranjeras), para efectos del cálculo del patrimonio efectivo válido para medición de índice de adecuación de capital. </a:t>
            </a:r>
          </a:p>
          <a:p>
            <a:pPr algn="just"/>
            <a:endParaRPr lang="es-CO" sz="1400" dirty="0">
              <a:solidFill>
                <a:schemeClr val="accent1">
                  <a:lumMod val="50000"/>
                </a:schemeClr>
              </a:solidFill>
              <a:latin typeface="Helvetica LT Std" panose="020B0504020202020204"/>
              <a:cs typeface="Helvetica" panose="020B0604020202020204" pitchFamily="34" charset="0"/>
            </a:endParaRPr>
          </a:p>
        </p:txBody>
      </p:sp>
    </p:spTree>
    <p:extLst>
      <p:ext uri="{BB962C8B-B14F-4D97-AF65-F5344CB8AC3E}">
        <p14:creationId xmlns:p14="http://schemas.microsoft.com/office/powerpoint/2010/main" val="248650887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8 CuadroTexto"/>
          <p:cNvSpPr txBox="1"/>
          <p:nvPr/>
        </p:nvSpPr>
        <p:spPr>
          <a:xfrm>
            <a:off x="567876" y="468466"/>
            <a:ext cx="8113416" cy="400110"/>
          </a:xfrm>
          <a:prstGeom prst="rect">
            <a:avLst/>
          </a:prstGeom>
          <a:noFill/>
        </p:spPr>
        <p:txBody>
          <a:bodyPr wrap="square" rtlCol="0">
            <a:spAutoFit/>
          </a:bodyPr>
          <a:lstStyle/>
          <a:p>
            <a:pPr algn="ctr" fontAlgn="base">
              <a:spcBef>
                <a:spcPct val="0"/>
              </a:spcBef>
              <a:spcAft>
                <a:spcPct val="0"/>
              </a:spcAft>
            </a:pPr>
            <a:r>
              <a:rPr lang="es-CO" sz="2000" b="1" dirty="0" smtClean="0">
                <a:solidFill>
                  <a:srgbClr val="002060"/>
                </a:solidFill>
                <a:latin typeface="Helvetica LT Std" panose="020B0504020202020204"/>
              </a:rPr>
              <a:t>Chile</a:t>
            </a:r>
            <a:endParaRPr lang="es-CO" sz="2000" b="1" dirty="0">
              <a:solidFill>
                <a:srgbClr val="002060"/>
              </a:solidFill>
              <a:latin typeface="Helvetica LT Std" panose="020B0504020202020204"/>
            </a:endParaRPr>
          </a:p>
        </p:txBody>
      </p:sp>
      <p:sp>
        <p:nvSpPr>
          <p:cNvPr id="9" name="5 CuadroTexto"/>
          <p:cNvSpPr txBox="1"/>
          <p:nvPr/>
        </p:nvSpPr>
        <p:spPr>
          <a:xfrm>
            <a:off x="567876" y="1212587"/>
            <a:ext cx="8113416" cy="340519"/>
          </a:xfrm>
          <a:prstGeom prst="roundRect">
            <a:avLst/>
          </a:prstGeom>
          <a:solidFill>
            <a:srgbClr val="E6EDF6"/>
          </a:solidFill>
          <a:ln w="19050">
            <a:solidFill>
              <a:schemeClr val="accent1">
                <a:lumMod val="50000"/>
              </a:schemeClr>
            </a:solidFill>
          </a:ln>
        </p:spPr>
        <p:txBody>
          <a:bodyPr wrap="square" rtlCol="0">
            <a:spAutoFit/>
          </a:bodyPr>
          <a:lstStyle/>
          <a:p>
            <a:pPr algn="ctr">
              <a:spcBef>
                <a:spcPct val="0"/>
              </a:spcBef>
            </a:pPr>
            <a:r>
              <a:rPr lang="es-CO" altLang="es-CO" sz="1400" b="1" dirty="0" smtClean="0">
                <a:solidFill>
                  <a:schemeClr val="tx2">
                    <a:lumMod val="75000"/>
                  </a:schemeClr>
                </a:solidFill>
                <a:latin typeface="Helvetica LT Std" panose="020B0504020202020204"/>
                <a:cs typeface="Helvetica" panose="020B0604020202020204" pitchFamily="34" charset="0"/>
              </a:rPr>
              <a:t>Vinculado </a:t>
            </a:r>
            <a:endParaRPr lang="es-CO" altLang="es-CO" sz="1400" dirty="0" smtClean="0">
              <a:solidFill>
                <a:schemeClr val="tx2">
                  <a:lumMod val="75000"/>
                </a:schemeClr>
              </a:solidFill>
              <a:latin typeface="Helvetica LT Std" panose="020B0504020202020204"/>
              <a:cs typeface="Helvetica" panose="020B0604020202020204" pitchFamily="34" charset="0"/>
            </a:endParaRPr>
          </a:p>
        </p:txBody>
      </p:sp>
      <p:sp>
        <p:nvSpPr>
          <p:cNvPr id="12" name="5 CuadroTexto"/>
          <p:cNvSpPr txBox="1"/>
          <p:nvPr/>
        </p:nvSpPr>
        <p:spPr>
          <a:xfrm>
            <a:off x="567876" y="1817945"/>
            <a:ext cx="8113416" cy="3293209"/>
          </a:xfrm>
          <a:prstGeom prst="rect">
            <a:avLst/>
          </a:prstGeom>
          <a:noFill/>
          <a:ln w="12700">
            <a:noFill/>
          </a:ln>
        </p:spPr>
        <p:txBody>
          <a:bodyPr wrap="square" rtlCol="0">
            <a:spAutoFit/>
          </a:bodyPr>
          <a:lstStyle/>
          <a:p>
            <a:pPr marL="285750" indent="-285750" algn="just">
              <a:spcBef>
                <a:spcPct val="0"/>
              </a:spcBef>
              <a:buFont typeface="Wingdings" panose="05000000000000000000" pitchFamily="2" charset="2"/>
              <a:buChar char="v"/>
            </a:pPr>
            <a:r>
              <a:rPr lang="es-CO" altLang="es-CO" sz="1300" dirty="0">
                <a:solidFill>
                  <a:schemeClr val="tx2">
                    <a:lumMod val="75000"/>
                  </a:schemeClr>
                </a:solidFill>
                <a:latin typeface="Helvetica LT Std" panose="020B0504020202020204"/>
                <a:cs typeface="Helvetica" panose="020B0604020202020204" pitchFamily="34" charset="0"/>
              </a:rPr>
              <a:t>El concepto de Vinculado, en la regulación chilena, está definido en la Ley de Mercado de Valores (Ley Nº 18 045) en el Artículo 100. Se define como relacionadas o vinculadas con una sociedad las siguientes personas: </a:t>
            </a:r>
          </a:p>
          <a:p>
            <a:pPr algn="just">
              <a:spcBef>
                <a:spcPct val="0"/>
              </a:spcBef>
            </a:pPr>
            <a:endParaRPr lang="es-CO" altLang="es-CO" sz="1300" dirty="0">
              <a:solidFill>
                <a:schemeClr val="tx2">
                  <a:lumMod val="75000"/>
                </a:schemeClr>
              </a:solidFill>
              <a:latin typeface="Helvetica LT Std" panose="020B0504020202020204"/>
              <a:cs typeface="Helvetica" panose="020B0604020202020204" pitchFamily="34" charset="0"/>
            </a:endParaRPr>
          </a:p>
          <a:p>
            <a:pPr marL="800100" lvl="1" indent="-360000" algn="just" defTabSz="360000">
              <a:spcBef>
                <a:spcPct val="0"/>
              </a:spcBef>
              <a:buAutoNum type="alphaLcParenR"/>
            </a:pPr>
            <a:r>
              <a:rPr lang="es-CO" altLang="es-CO" sz="1300" dirty="0">
                <a:solidFill>
                  <a:schemeClr val="tx2">
                    <a:lumMod val="75000"/>
                  </a:schemeClr>
                </a:solidFill>
                <a:latin typeface="Helvetica LT Std" panose="020B0504020202020204"/>
                <a:cs typeface="Helvetica" panose="020B0604020202020204" pitchFamily="34" charset="0"/>
              </a:rPr>
              <a:t>Las entidades del grupo empresarial al que pertenece la sociedad; </a:t>
            </a:r>
          </a:p>
          <a:p>
            <a:pPr marL="800100" lvl="1" indent="-360000" algn="just" defTabSz="360000">
              <a:spcBef>
                <a:spcPct val="0"/>
              </a:spcBef>
              <a:buAutoNum type="alphaLcParenR"/>
            </a:pPr>
            <a:endParaRPr lang="es-CO" altLang="es-CO" sz="1300" dirty="0">
              <a:solidFill>
                <a:schemeClr val="tx2">
                  <a:lumMod val="75000"/>
                </a:schemeClr>
              </a:solidFill>
              <a:latin typeface="Helvetica LT Std" panose="020B0504020202020204"/>
              <a:cs typeface="Helvetica" panose="020B0604020202020204" pitchFamily="34" charset="0"/>
            </a:endParaRPr>
          </a:p>
          <a:p>
            <a:pPr marL="800100" lvl="1" indent="-360000" algn="just" defTabSz="360000">
              <a:spcBef>
                <a:spcPct val="0"/>
              </a:spcBef>
              <a:buAutoNum type="alphaLcParenR"/>
            </a:pPr>
            <a:r>
              <a:rPr lang="es-CO" altLang="es-CO" sz="1300" dirty="0" smtClean="0">
                <a:solidFill>
                  <a:schemeClr val="tx2">
                    <a:lumMod val="75000"/>
                  </a:schemeClr>
                </a:solidFill>
                <a:latin typeface="Helvetica LT Std" panose="020B0504020202020204"/>
                <a:cs typeface="Helvetica" panose="020B0604020202020204" pitchFamily="34" charset="0"/>
              </a:rPr>
              <a:t>Las </a:t>
            </a:r>
            <a:r>
              <a:rPr lang="es-CO" altLang="es-CO" sz="1300" dirty="0">
                <a:solidFill>
                  <a:schemeClr val="tx2">
                    <a:lumMod val="75000"/>
                  </a:schemeClr>
                </a:solidFill>
                <a:latin typeface="Helvetica LT Std" panose="020B0504020202020204"/>
                <a:cs typeface="Helvetica" panose="020B0604020202020204" pitchFamily="34" charset="0"/>
              </a:rPr>
              <a:t>personas jurídicas que tengan, respecto de la sociedad, la calidad de matriz, coligante, filial o coligada, en conformidad a las definiciones contenidas en la ley Nº 18.046; </a:t>
            </a:r>
          </a:p>
          <a:p>
            <a:pPr marL="800100" lvl="1" indent="-360000" algn="just" defTabSz="360000">
              <a:spcBef>
                <a:spcPct val="0"/>
              </a:spcBef>
              <a:buAutoNum type="alphaLcParenR"/>
            </a:pPr>
            <a:endParaRPr lang="es-CO" altLang="es-CO" sz="1300" dirty="0">
              <a:solidFill>
                <a:schemeClr val="tx2">
                  <a:lumMod val="75000"/>
                </a:schemeClr>
              </a:solidFill>
              <a:latin typeface="Helvetica LT Std" panose="020B0504020202020204"/>
              <a:cs typeface="Helvetica" panose="020B0604020202020204" pitchFamily="34" charset="0"/>
            </a:endParaRPr>
          </a:p>
          <a:p>
            <a:pPr marL="800100" lvl="1" indent="-360000" algn="just" defTabSz="360000">
              <a:spcBef>
                <a:spcPct val="0"/>
              </a:spcBef>
              <a:buAutoNum type="alphaLcParenR"/>
            </a:pPr>
            <a:r>
              <a:rPr lang="es-CO" altLang="es-CO" sz="1300" dirty="0" smtClean="0">
                <a:solidFill>
                  <a:schemeClr val="tx2">
                    <a:lumMod val="75000"/>
                  </a:schemeClr>
                </a:solidFill>
                <a:latin typeface="Helvetica LT Std" panose="020B0504020202020204"/>
                <a:cs typeface="Helvetica" panose="020B0604020202020204" pitchFamily="34" charset="0"/>
              </a:rPr>
              <a:t>Quienes </a:t>
            </a:r>
            <a:r>
              <a:rPr lang="es-CO" altLang="es-CO" sz="1300" dirty="0">
                <a:solidFill>
                  <a:schemeClr val="tx2">
                    <a:lumMod val="75000"/>
                  </a:schemeClr>
                </a:solidFill>
                <a:latin typeface="Helvetica LT Std" panose="020B0504020202020204"/>
                <a:cs typeface="Helvetica" panose="020B0604020202020204" pitchFamily="34" charset="0"/>
              </a:rPr>
              <a:t>sean directores, gerentes, administradores, ejecutivos principales o liquidadores de la sociedad, y sus cónyuges o sus parientes hasta el segundo grado de consanguinidad, así como toda entidad controlada, directamente o a través de otras personas, por cualquiera de ellos, y </a:t>
            </a:r>
          </a:p>
          <a:p>
            <a:pPr marL="800100" lvl="1" indent="-360000" algn="just" defTabSz="360000">
              <a:spcBef>
                <a:spcPct val="0"/>
              </a:spcBef>
              <a:buAutoNum type="alphaLcParenR"/>
            </a:pPr>
            <a:endParaRPr lang="es-CO" altLang="es-CO" sz="1300" dirty="0">
              <a:solidFill>
                <a:schemeClr val="tx2">
                  <a:lumMod val="75000"/>
                </a:schemeClr>
              </a:solidFill>
              <a:latin typeface="Helvetica LT Std" panose="020B0504020202020204"/>
              <a:cs typeface="Helvetica" panose="020B0604020202020204" pitchFamily="34" charset="0"/>
            </a:endParaRPr>
          </a:p>
          <a:p>
            <a:pPr marL="800100" lvl="1" indent="-360000" algn="just" defTabSz="360000">
              <a:spcBef>
                <a:spcPct val="0"/>
              </a:spcBef>
              <a:buAutoNum type="alphaLcParenR"/>
            </a:pPr>
            <a:r>
              <a:rPr lang="es-CO" altLang="es-CO" sz="1300" dirty="0" smtClean="0">
                <a:solidFill>
                  <a:schemeClr val="tx2">
                    <a:lumMod val="75000"/>
                  </a:schemeClr>
                </a:solidFill>
                <a:latin typeface="Helvetica LT Std" panose="020B0504020202020204"/>
                <a:cs typeface="Helvetica" panose="020B0604020202020204" pitchFamily="34" charset="0"/>
              </a:rPr>
              <a:t>Toda </a:t>
            </a:r>
            <a:r>
              <a:rPr lang="es-CO" altLang="es-CO" sz="1300" dirty="0">
                <a:solidFill>
                  <a:schemeClr val="tx2">
                    <a:lumMod val="75000"/>
                  </a:schemeClr>
                </a:solidFill>
                <a:latin typeface="Helvetica LT Std" panose="020B0504020202020204"/>
                <a:cs typeface="Helvetica" panose="020B0604020202020204" pitchFamily="34" charset="0"/>
              </a:rPr>
              <a:t>persona que, por sí sola o con otras con que tenga acuerdo de actuación conjunta, pueda designar al menos un miembro de la administración de la sociedad o controle un 10% o más del capital o del capital con derecho a voto si se tratare de una sociedad por acciones</a:t>
            </a:r>
            <a:r>
              <a:rPr lang="es-CO" altLang="es-CO" sz="1300" dirty="0" smtClean="0">
                <a:solidFill>
                  <a:schemeClr val="tx2">
                    <a:lumMod val="75000"/>
                  </a:schemeClr>
                </a:solidFill>
                <a:latin typeface="Helvetica LT Std" panose="020B0504020202020204"/>
                <a:cs typeface="Helvetica" panose="020B0604020202020204" pitchFamily="34" charset="0"/>
              </a:rPr>
              <a:t>.</a:t>
            </a:r>
            <a:endParaRPr lang="es-CO" altLang="es-CO" sz="1300" dirty="0">
              <a:solidFill>
                <a:schemeClr val="tx2">
                  <a:lumMod val="75000"/>
                </a:schemeClr>
              </a:solidFill>
              <a:latin typeface="Helvetica LT Std" panose="020B0504020202020204"/>
              <a:cs typeface="Helvetica" panose="020B0604020202020204" pitchFamily="34" charset="0"/>
            </a:endParaRPr>
          </a:p>
        </p:txBody>
      </p:sp>
      <p:pic>
        <p:nvPicPr>
          <p:cNvPr id="6" name="Imagen 5" descr="Resultado de imagen para chil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72595" y="233165"/>
            <a:ext cx="1117874" cy="730164"/>
          </a:xfrm>
          <a:prstGeom prst="ellipse">
            <a:avLst/>
          </a:prstGeom>
          <a:ln w="63500" cap="rnd">
            <a:noFill/>
          </a:ln>
          <a:effectLst/>
          <a:scene3d>
            <a:camera prst="orthographicFront"/>
            <a:lightRig rig="contrasting" dir="t">
              <a:rot lat="0" lon="0" rev="3000000"/>
            </a:lightRig>
          </a:scene3d>
          <a:sp3d contourW="7620">
            <a:bevelT w="95250" h="31750"/>
            <a:contourClr>
              <a:srgbClr val="333333"/>
            </a:contourClr>
          </a:sp3d>
        </p:spPr>
      </p:pic>
      <p:sp>
        <p:nvSpPr>
          <p:cNvPr id="7" name="CuadroTexto 6"/>
          <p:cNvSpPr txBox="1"/>
          <p:nvPr/>
        </p:nvSpPr>
        <p:spPr>
          <a:xfrm>
            <a:off x="4090469" y="5965770"/>
            <a:ext cx="4739549" cy="430887"/>
          </a:xfrm>
          <a:prstGeom prst="rect">
            <a:avLst/>
          </a:prstGeom>
          <a:noFill/>
        </p:spPr>
        <p:txBody>
          <a:bodyPr wrap="square" rtlCol="0">
            <a:spAutoFit/>
          </a:bodyPr>
          <a:lstStyle/>
          <a:p>
            <a:pPr algn="just">
              <a:spcBef>
                <a:spcPct val="0"/>
              </a:spcBef>
            </a:pPr>
            <a:r>
              <a:rPr lang="es-CO" altLang="es-CO" sz="1100" b="1" dirty="0" smtClean="0">
                <a:solidFill>
                  <a:schemeClr val="tx2">
                    <a:lumMod val="75000"/>
                  </a:schemeClr>
                </a:solidFill>
                <a:latin typeface="Helvetica LT Std" panose="020B0504020202020204"/>
                <a:cs typeface="Helvetica" panose="020B0604020202020204" pitchFamily="34" charset="0"/>
              </a:rPr>
              <a:t>Fuente: </a:t>
            </a:r>
            <a:r>
              <a:rPr lang="es-CO" altLang="es-CO" sz="1100" dirty="0">
                <a:solidFill>
                  <a:schemeClr val="tx2">
                    <a:lumMod val="75000"/>
                  </a:schemeClr>
                </a:solidFill>
                <a:latin typeface="Helvetica LT Std" panose="020B0504020202020204"/>
                <a:cs typeface="Helvetica" panose="020B0604020202020204" pitchFamily="34" charset="0"/>
              </a:rPr>
              <a:t>Ley de Mercado de Valores (Ley Nº 18 </a:t>
            </a:r>
            <a:r>
              <a:rPr lang="es-CO" altLang="es-CO" sz="1100" dirty="0" smtClean="0">
                <a:solidFill>
                  <a:schemeClr val="tx2">
                    <a:lumMod val="75000"/>
                  </a:schemeClr>
                </a:solidFill>
                <a:latin typeface="Helvetica LT Std" panose="020B0504020202020204"/>
                <a:cs typeface="Helvetica" panose="020B0604020202020204" pitchFamily="34" charset="0"/>
              </a:rPr>
              <a:t>045 - Artículo 100) </a:t>
            </a:r>
            <a:r>
              <a:rPr lang="es-CO" altLang="es-CO" sz="1100" dirty="0">
                <a:solidFill>
                  <a:schemeClr val="tx2">
                    <a:lumMod val="75000"/>
                  </a:schemeClr>
                </a:solidFill>
                <a:latin typeface="Helvetica LT Std" panose="020B0504020202020204"/>
                <a:cs typeface="Helvetica" panose="020B0604020202020204" pitchFamily="34" charset="0"/>
              </a:rPr>
              <a:t>- </a:t>
            </a:r>
            <a:r>
              <a:rPr lang="es-CO" altLang="es-CO" sz="1100" dirty="0">
                <a:solidFill>
                  <a:schemeClr val="tx2">
                    <a:lumMod val="75000"/>
                  </a:schemeClr>
                </a:solidFill>
                <a:latin typeface="Helvetica LT Std" panose="020B0504020202020204"/>
                <a:cs typeface="Helvetica" panose="020B0604020202020204" pitchFamily="34" charset="0"/>
                <a:hlinkClick r:id="rId4"/>
              </a:rPr>
              <a:t>https://</a:t>
            </a:r>
            <a:r>
              <a:rPr lang="es-CO" altLang="es-CO" sz="1100" dirty="0" smtClean="0">
                <a:solidFill>
                  <a:schemeClr val="tx2">
                    <a:lumMod val="75000"/>
                  </a:schemeClr>
                </a:solidFill>
                <a:latin typeface="Helvetica LT Std" panose="020B0504020202020204"/>
                <a:cs typeface="Helvetica" panose="020B0604020202020204" pitchFamily="34" charset="0"/>
                <a:hlinkClick r:id="rId4"/>
              </a:rPr>
              <a:t>www.sbif.cl</a:t>
            </a:r>
            <a:r>
              <a:rPr lang="es-CO" altLang="es-CO" sz="1100" dirty="0" smtClean="0">
                <a:solidFill>
                  <a:schemeClr val="tx2">
                    <a:lumMod val="75000"/>
                  </a:schemeClr>
                </a:solidFill>
                <a:latin typeface="Helvetica LT Std" panose="020B0504020202020204"/>
                <a:cs typeface="Helvetica" panose="020B0604020202020204" pitchFamily="34" charset="0"/>
              </a:rPr>
              <a:t> </a:t>
            </a:r>
            <a:endParaRPr lang="es-CO" altLang="es-CO" sz="1100" dirty="0">
              <a:solidFill>
                <a:schemeClr val="tx2">
                  <a:lumMod val="75000"/>
                </a:schemeClr>
              </a:solidFill>
              <a:latin typeface="Helvetica LT Std" panose="020B0504020202020204"/>
              <a:cs typeface="Helvetica" panose="020B0604020202020204" pitchFamily="34" charset="0"/>
            </a:endParaRPr>
          </a:p>
        </p:txBody>
      </p:sp>
    </p:spTree>
    <p:extLst>
      <p:ext uri="{BB962C8B-B14F-4D97-AF65-F5344CB8AC3E}">
        <p14:creationId xmlns:p14="http://schemas.microsoft.com/office/powerpoint/2010/main" val="358103664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5 CuadroTexto"/>
          <p:cNvSpPr txBox="1"/>
          <p:nvPr/>
        </p:nvSpPr>
        <p:spPr>
          <a:xfrm>
            <a:off x="567876" y="1212587"/>
            <a:ext cx="8113416" cy="340519"/>
          </a:xfrm>
          <a:prstGeom prst="roundRect">
            <a:avLst/>
          </a:prstGeom>
          <a:solidFill>
            <a:srgbClr val="E6EDF6"/>
          </a:solidFill>
          <a:ln w="19050">
            <a:solidFill>
              <a:schemeClr val="accent1">
                <a:lumMod val="50000"/>
              </a:schemeClr>
            </a:solidFill>
          </a:ln>
        </p:spPr>
        <p:txBody>
          <a:bodyPr wrap="square" rtlCol="0">
            <a:spAutoFit/>
          </a:bodyPr>
          <a:lstStyle/>
          <a:p>
            <a:pPr algn="ctr">
              <a:spcBef>
                <a:spcPct val="0"/>
              </a:spcBef>
            </a:pPr>
            <a:r>
              <a:rPr lang="es-CO" altLang="es-CO" sz="1400" b="1" dirty="0" smtClean="0">
                <a:solidFill>
                  <a:schemeClr val="tx2">
                    <a:lumMod val="75000"/>
                  </a:schemeClr>
                </a:solidFill>
                <a:latin typeface="Helvetica LT Std" panose="020B0504020202020204"/>
                <a:cs typeface="Helvetica" panose="020B0604020202020204" pitchFamily="34" charset="0"/>
              </a:rPr>
              <a:t>Vinculado </a:t>
            </a:r>
            <a:endParaRPr lang="es-CO" altLang="es-CO" sz="1400" dirty="0" smtClean="0">
              <a:solidFill>
                <a:schemeClr val="tx2">
                  <a:lumMod val="75000"/>
                </a:schemeClr>
              </a:solidFill>
              <a:latin typeface="Helvetica LT Std" panose="020B0504020202020204"/>
              <a:cs typeface="Helvetica" panose="020B0604020202020204" pitchFamily="34" charset="0"/>
            </a:endParaRPr>
          </a:p>
        </p:txBody>
      </p:sp>
      <p:sp>
        <p:nvSpPr>
          <p:cNvPr id="12" name="5 CuadroTexto"/>
          <p:cNvSpPr txBox="1"/>
          <p:nvPr/>
        </p:nvSpPr>
        <p:spPr>
          <a:xfrm>
            <a:off x="567876" y="1817945"/>
            <a:ext cx="8113416" cy="3893374"/>
          </a:xfrm>
          <a:prstGeom prst="rect">
            <a:avLst/>
          </a:prstGeom>
          <a:noFill/>
          <a:ln w="12700">
            <a:noFill/>
          </a:ln>
        </p:spPr>
        <p:txBody>
          <a:bodyPr wrap="square" rtlCol="0">
            <a:spAutoFit/>
          </a:bodyPr>
          <a:lstStyle/>
          <a:p>
            <a:pPr marL="285750" indent="-285750" algn="just">
              <a:spcBef>
                <a:spcPct val="0"/>
              </a:spcBef>
              <a:buFont typeface="Wingdings" panose="05000000000000000000" pitchFamily="2" charset="2"/>
              <a:buChar char="v"/>
            </a:pPr>
            <a:r>
              <a:rPr lang="es-CO" altLang="es-CO" sz="1300" dirty="0">
                <a:solidFill>
                  <a:schemeClr val="tx2">
                    <a:lumMod val="75000"/>
                  </a:schemeClr>
                </a:solidFill>
                <a:latin typeface="Helvetica LT Std" panose="020B0504020202020204"/>
                <a:cs typeface="Helvetica" panose="020B0604020202020204" pitchFamily="34" charset="0"/>
              </a:rPr>
              <a:t>La Superintendencia podrá establecer mediante norma de carácter general, que es relacionada a una sociedad toda persona natural o jurídica que por relaciones patrimoniales, de administración, de parentesco, de responsabilidad o de subordinación, haga presumir que: </a:t>
            </a:r>
          </a:p>
          <a:p>
            <a:pPr marL="285750" indent="-285750" algn="just">
              <a:spcBef>
                <a:spcPct val="0"/>
              </a:spcBef>
              <a:buFont typeface="Wingdings" panose="05000000000000000000" pitchFamily="2" charset="2"/>
              <a:buChar char="v"/>
            </a:pPr>
            <a:endParaRPr lang="es-CO" altLang="es-CO" sz="1300" dirty="0">
              <a:solidFill>
                <a:schemeClr val="tx2">
                  <a:lumMod val="75000"/>
                </a:schemeClr>
              </a:solidFill>
              <a:latin typeface="Helvetica LT Std" panose="020B0504020202020204"/>
              <a:cs typeface="Helvetica" panose="020B0604020202020204" pitchFamily="34" charset="0"/>
            </a:endParaRPr>
          </a:p>
          <a:p>
            <a:pPr marL="800100" lvl="1" indent="-342900" algn="just">
              <a:spcBef>
                <a:spcPct val="0"/>
              </a:spcBef>
              <a:buFont typeface="+mj-lt"/>
              <a:buAutoNum type="arabicPeriod"/>
            </a:pPr>
            <a:r>
              <a:rPr lang="es-CO" altLang="es-CO" sz="1300" dirty="0" smtClean="0">
                <a:solidFill>
                  <a:schemeClr val="tx2">
                    <a:lumMod val="75000"/>
                  </a:schemeClr>
                </a:solidFill>
                <a:latin typeface="Helvetica LT Std" panose="020B0504020202020204"/>
                <a:cs typeface="Helvetica" panose="020B0604020202020204" pitchFamily="34" charset="0"/>
              </a:rPr>
              <a:t>Por </a:t>
            </a:r>
            <a:r>
              <a:rPr lang="es-CO" altLang="es-CO" sz="1300" dirty="0">
                <a:solidFill>
                  <a:schemeClr val="tx2">
                    <a:lumMod val="75000"/>
                  </a:schemeClr>
                </a:solidFill>
                <a:latin typeface="Helvetica LT Std" panose="020B0504020202020204"/>
                <a:cs typeface="Helvetica" panose="020B0604020202020204" pitchFamily="34" charset="0"/>
              </a:rPr>
              <a:t>sí sola, o con otras con quienes tenga acuerdo de actuación conjunta, tiene poder de voto suficiente para influir en la gestión de la sociedad; </a:t>
            </a:r>
          </a:p>
          <a:p>
            <a:pPr marL="800100" lvl="1" indent="-342900" algn="just">
              <a:spcBef>
                <a:spcPct val="0"/>
              </a:spcBef>
              <a:buFont typeface="+mj-lt"/>
              <a:buAutoNum type="arabicPeriod"/>
            </a:pPr>
            <a:endParaRPr lang="es-CO" altLang="es-CO" sz="1300" dirty="0">
              <a:solidFill>
                <a:schemeClr val="tx2">
                  <a:lumMod val="75000"/>
                </a:schemeClr>
              </a:solidFill>
              <a:latin typeface="Helvetica LT Std" panose="020B0504020202020204"/>
              <a:cs typeface="Helvetica" panose="020B0604020202020204" pitchFamily="34" charset="0"/>
            </a:endParaRPr>
          </a:p>
          <a:p>
            <a:pPr marL="800100" lvl="1" indent="-342900" algn="just">
              <a:spcBef>
                <a:spcPct val="0"/>
              </a:spcBef>
              <a:buFont typeface="+mj-lt"/>
              <a:buAutoNum type="arabicPeriod"/>
            </a:pPr>
            <a:r>
              <a:rPr lang="es-CO" altLang="es-CO" sz="1300" dirty="0" smtClean="0">
                <a:solidFill>
                  <a:schemeClr val="tx2">
                    <a:lumMod val="75000"/>
                  </a:schemeClr>
                </a:solidFill>
                <a:latin typeface="Helvetica LT Std" panose="020B0504020202020204"/>
                <a:cs typeface="Helvetica" panose="020B0604020202020204" pitchFamily="34" charset="0"/>
              </a:rPr>
              <a:t>Sus </a:t>
            </a:r>
            <a:r>
              <a:rPr lang="es-CO" altLang="es-CO" sz="1300" dirty="0">
                <a:solidFill>
                  <a:schemeClr val="tx2">
                    <a:lumMod val="75000"/>
                  </a:schemeClr>
                </a:solidFill>
                <a:latin typeface="Helvetica LT Std" panose="020B0504020202020204"/>
                <a:cs typeface="Helvetica" panose="020B0604020202020204" pitchFamily="34" charset="0"/>
              </a:rPr>
              <a:t>negocios con la sociedad originan conflictos de interés; </a:t>
            </a:r>
          </a:p>
          <a:p>
            <a:pPr marL="800100" lvl="1" indent="-342900" algn="just">
              <a:spcBef>
                <a:spcPct val="0"/>
              </a:spcBef>
              <a:buFont typeface="+mj-lt"/>
              <a:buAutoNum type="arabicPeriod"/>
            </a:pPr>
            <a:endParaRPr lang="es-CO" altLang="es-CO" sz="1300" dirty="0">
              <a:solidFill>
                <a:schemeClr val="tx2">
                  <a:lumMod val="75000"/>
                </a:schemeClr>
              </a:solidFill>
              <a:latin typeface="Helvetica LT Std" panose="020B0504020202020204"/>
              <a:cs typeface="Helvetica" panose="020B0604020202020204" pitchFamily="34" charset="0"/>
            </a:endParaRPr>
          </a:p>
          <a:p>
            <a:pPr marL="800100" lvl="1" indent="-342900" algn="just">
              <a:spcBef>
                <a:spcPct val="0"/>
              </a:spcBef>
              <a:buFont typeface="+mj-lt"/>
              <a:buAutoNum type="arabicPeriod"/>
            </a:pPr>
            <a:r>
              <a:rPr lang="es-CO" altLang="es-CO" sz="1300" dirty="0" smtClean="0">
                <a:solidFill>
                  <a:schemeClr val="tx2">
                    <a:lumMod val="75000"/>
                  </a:schemeClr>
                </a:solidFill>
                <a:latin typeface="Helvetica LT Std" panose="020B0504020202020204"/>
                <a:cs typeface="Helvetica" panose="020B0604020202020204" pitchFamily="34" charset="0"/>
              </a:rPr>
              <a:t>Su </a:t>
            </a:r>
            <a:r>
              <a:rPr lang="es-CO" altLang="es-CO" sz="1300" dirty="0">
                <a:solidFill>
                  <a:schemeClr val="tx2">
                    <a:lumMod val="75000"/>
                  </a:schemeClr>
                </a:solidFill>
                <a:latin typeface="Helvetica LT Std" panose="020B0504020202020204"/>
                <a:cs typeface="Helvetica" panose="020B0604020202020204" pitchFamily="34" charset="0"/>
              </a:rPr>
              <a:t>gestión es influenciada por la sociedad, si se trata de una persona jurídica, o </a:t>
            </a:r>
          </a:p>
          <a:p>
            <a:pPr marL="800100" lvl="1" indent="-342900" algn="just">
              <a:spcBef>
                <a:spcPct val="0"/>
              </a:spcBef>
              <a:buFont typeface="+mj-lt"/>
              <a:buAutoNum type="arabicPeriod"/>
            </a:pPr>
            <a:endParaRPr lang="es-CO" altLang="es-CO" sz="1300" dirty="0">
              <a:solidFill>
                <a:schemeClr val="tx2">
                  <a:lumMod val="75000"/>
                </a:schemeClr>
              </a:solidFill>
              <a:latin typeface="Helvetica LT Std" panose="020B0504020202020204"/>
              <a:cs typeface="Helvetica" panose="020B0604020202020204" pitchFamily="34" charset="0"/>
            </a:endParaRPr>
          </a:p>
          <a:p>
            <a:pPr marL="800100" lvl="1" indent="-342900" algn="just">
              <a:spcBef>
                <a:spcPct val="0"/>
              </a:spcBef>
              <a:buFont typeface="+mj-lt"/>
              <a:buAutoNum type="arabicPeriod"/>
            </a:pPr>
            <a:r>
              <a:rPr lang="es-CO" altLang="es-CO" sz="1300" dirty="0">
                <a:solidFill>
                  <a:schemeClr val="tx2">
                    <a:lumMod val="75000"/>
                  </a:schemeClr>
                </a:solidFill>
                <a:latin typeface="Helvetica LT Std" panose="020B0504020202020204"/>
                <a:cs typeface="Helvetica" panose="020B0604020202020204" pitchFamily="34" charset="0"/>
              </a:rPr>
              <a:t>La referencia utilizada por la Unidad de Regulación Financiera (URF) es la que aparece en la </a:t>
            </a:r>
            <a:r>
              <a:rPr lang="es-CO" altLang="es-CO" sz="1300" b="1" i="1" dirty="0">
                <a:solidFill>
                  <a:schemeClr val="tx2">
                    <a:lumMod val="75000"/>
                  </a:schemeClr>
                </a:solidFill>
                <a:latin typeface="Helvetica LT Std" panose="020B0504020202020204"/>
                <a:cs typeface="Helvetica" panose="020B0604020202020204" pitchFamily="34" charset="0"/>
              </a:rPr>
              <a:t>“Ley </a:t>
            </a:r>
            <a:r>
              <a:rPr lang="es-CO" altLang="es-CO" sz="1300" b="1" i="1" dirty="0" smtClean="0">
                <a:solidFill>
                  <a:schemeClr val="tx2">
                    <a:lumMod val="75000"/>
                  </a:schemeClr>
                </a:solidFill>
                <a:latin typeface="Helvetica LT Std" panose="020B0504020202020204"/>
                <a:cs typeface="Helvetica" panose="020B0604020202020204" pitchFamily="34" charset="0"/>
              </a:rPr>
              <a:t>General de Bancos”, </a:t>
            </a:r>
            <a:r>
              <a:rPr lang="es-CO" altLang="es-CO" sz="1300" dirty="0">
                <a:solidFill>
                  <a:schemeClr val="tx2">
                    <a:lumMod val="75000"/>
                  </a:schemeClr>
                </a:solidFill>
                <a:latin typeface="Helvetica LT Std" panose="020B0504020202020204"/>
                <a:cs typeface="Helvetica" panose="020B0604020202020204" pitchFamily="34" charset="0"/>
              </a:rPr>
              <a:t>en la cual se establece que </a:t>
            </a:r>
            <a:r>
              <a:rPr lang="es-CO" altLang="es-CO" sz="1300" b="1" dirty="0">
                <a:solidFill>
                  <a:schemeClr val="tx2">
                    <a:lumMod val="75000"/>
                  </a:schemeClr>
                </a:solidFill>
                <a:latin typeface="Helvetica LT Std" panose="020B0504020202020204"/>
                <a:cs typeface="Helvetica" panose="020B0604020202020204" pitchFamily="34" charset="0"/>
              </a:rPr>
              <a:t>para efectos de esta </a:t>
            </a:r>
            <a:r>
              <a:rPr lang="es-CO" altLang="es-CO" sz="1300" b="1" dirty="0" smtClean="0">
                <a:solidFill>
                  <a:schemeClr val="tx2">
                    <a:lumMod val="75000"/>
                  </a:schemeClr>
                </a:solidFill>
                <a:latin typeface="Helvetica LT Std" panose="020B0504020202020204"/>
                <a:cs typeface="Helvetica" panose="020B0604020202020204" pitchFamily="34" charset="0"/>
              </a:rPr>
              <a:t>Ley, se </a:t>
            </a:r>
            <a:r>
              <a:rPr lang="es-CO" altLang="es-CO" sz="1300" dirty="0" smtClean="0">
                <a:solidFill>
                  <a:schemeClr val="tx2">
                    <a:lumMod val="75000"/>
                  </a:schemeClr>
                </a:solidFill>
                <a:latin typeface="Helvetica LT Std" panose="020B0504020202020204"/>
                <a:cs typeface="Helvetica" panose="020B0604020202020204" pitchFamily="34" charset="0"/>
              </a:rPr>
              <a:t>entenderá si </a:t>
            </a:r>
            <a:r>
              <a:rPr lang="es-CO" altLang="es-CO" sz="1300" dirty="0">
                <a:solidFill>
                  <a:schemeClr val="tx2">
                    <a:lumMod val="75000"/>
                  </a:schemeClr>
                </a:solidFill>
                <a:latin typeface="Helvetica LT Std" panose="020B0504020202020204"/>
                <a:cs typeface="Helvetica" panose="020B0604020202020204" pitchFamily="34" charset="0"/>
              </a:rPr>
              <a:t>por su cargo o posición está en situación de disponer de información de la sociedad y de sus negocios, que no haya sido divulgada públicamente al mercado, y que sea capaz de influir en la cotización de los valores de la sociedad. </a:t>
            </a:r>
            <a:r>
              <a:rPr lang="es-CO" altLang="es-CO" sz="1300" b="1" u="sng" dirty="0">
                <a:solidFill>
                  <a:schemeClr val="tx2">
                    <a:lumMod val="75000"/>
                  </a:schemeClr>
                </a:solidFill>
                <a:latin typeface="Helvetica LT Std" panose="020B0504020202020204"/>
                <a:cs typeface="Helvetica" panose="020B0604020202020204" pitchFamily="34" charset="0"/>
              </a:rPr>
              <a:t>No se considerará relacionada a la sociedad una persona por el sólo hecho de participar hasta en un 5% del capital o 5% del capital con derecho a voto si se tratare de una sociedad por acciones, o si sólo es empleado no directivo de esa sociedad.</a:t>
            </a:r>
          </a:p>
        </p:txBody>
      </p:sp>
      <p:sp>
        <p:nvSpPr>
          <p:cNvPr id="7" name="CuadroTexto 6"/>
          <p:cNvSpPr txBox="1"/>
          <p:nvPr/>
        </p:nvSpPr>
        <p:spPr>
          <a:xfrm>
            <a:off x="4090469" y="5965770"/>
            <a:ext cx="4739549" cy="430887"/>
          </a:xfrm>
          <a:prstGeom prst="rect">
            <a:avLst/>
          </a:prstGeom>
          <a:noFill/>
        </p:spPr>
        <p:txBody>
          <a:bodyPr wrap="square" rtlCol="0">
            <a:spAutoFit/>
          </a:bodyPr>
          <a:lstStyle/>
          <a:p>
            <a:pPr algn="just">
              <a:spcBef>
                <a:spcPct val="0"/>
              </a:spcBef>
            </a:pPr>
            <a:r>
              <a:rPr lang="es-CO" altLang="es-CO" sz="1100" b="1" dirty="0" smtClean="0">
                <a:solidFill>
                  <a:schemeClr val="tx2">
                    <a:lumMod val="75000"/>
                  </a:schemeClr>
                </a:solidFill>
                <a:latin typeface="Helvetica LT Std" panose="020B0504020202020204"/>
                <a:cs typeface="Helvetica" panose="020B0604020202020204" pitchFamily="34" charset="0"/>
              </a:rPr>
              <a:t>Fuente: </a:t>
            </a:r>
            <a:r>
              <a:rPr lang="es-CO" altLang="es-CO" sz="1100" dirty="0">
                <a:solidFill>
                  <a:schemeClr val="tx2">
                    <a:lumMod val="75000"/>
                  </a:schemeClr>
                </a:solidFill>
                <a:latin typeface="Helvetica LT Std" panose="020B0504020202020204"/>
                <a:cs typeface="Helvetica" panose="020B0604020202020204" pitchFamily="34" charset="0"/>
              </a:rPr>
              <a:t>Ley de Mercado de Valores (Ley Nº 18 </a:t>
            </a:r>
            <a:r>
              <a:rPr lang="es-CO" altLang="es-CO" sz="1100" dirty="0" smtClean="0">
                <a:solidFill>
                  <a:schemeClr val="tx2">
                    <a:lumMod val="75000"/>
                  </a:schemeClr>
                </a:solidFill>
                <a:latin typeface="Helvetica LT Std" panose="020B0504020202020204"/>
                <a:cs typeface="Helvetica" panose="020B0604020202020204" pitchFamily="34" charset="0"/>
              </a:rPr>
              <a:t>045 - Artículo 100) </a:t>
            </a:r>
            <a:r>
              <a:rPr lang="es-CO" altLang="es-CO" sz="1100" dirty="0">
                <a:solidFill>
                  <a:schemeClr val="tx2">
                    <a:lumMod val="75000"/>
                  </a:schemeClr>
                </a:solidFill>
                <a:latin typeface="Helvetica LT Std" panose="020B0504020202020204"/>
                <a:cs typeface="Helvetica" panose="020B0604020202020204" pitchFamily="34" charset="0"/>
              </a:rPr>
              <a:t>- </a:t>
            </a:r>
            <a:r>
              <a:rPr lang="es-CO" altLang="es-CO" sz="1100" dirty="0">
                <a:solidFill>
                  <a:schemeClr val="tx2">
                    <a:lumMod val="75000"/>
                  </a:schemeClr>
                </a:solidFill>
                <a:latin typeface="Helvetica LT Std" panose="020B0504020202020204"/>
                <a:cs typeface="Helvetica" panose="020B0604020202020204" pitchFamily="34" charset="0"/>
                <a:hlinkClick r:id="rId3"/>
              </a:rPr>
              <a:t>https://</a:t>
            </a:r>
            <a:r>
              <a:rPr lang="es-CO" altLang="es-CO" sz="1100" dirty="0" smtClean="0">
                <a:solidFill>
                  <a:schemeClr val="tx2">
                    <a:lumMod val="75000"/>
                  </a:schemeClr>
                </a:solidFill>
                <a:latin typeface="Helvetica LT Std" panose="020B0504020202020204"/>
                <a:cs typeface="Helvetica" panose="020B0604020202020204" pitchFamily="34" charset="0"/>
                <a:hlinkClick r:id="rId3"/>
              </a:rPr>
              <a:t>www.sbif.cl</a:t>
            </a:r>
            <a:r>
              <a:rPr lang="es-CO" altLang="es-CO" sz="1100" dirty="0" smtClean="0">
                <a:solidFill>
                  <a:schemeClr val="tx2">
                    <a:lumMod val="75000"/>
                  </a:schemeClr>
                </a:solidFill>
                <a:latin typeface="Helvetica LT Std" panose="020B0504020202020204"/>
                <a:cs typeface="Helvetica" panose="020B0604020202020204" pitchFamily="34" charset="0"/>
              </a:rPr>
              <a:t> </a:t>
            </a:r>
            <a:endParaRPr lang="es-CO" altLang="es-CO" sz="1100" dirty="0">
              <a:solidFill>
                <a:schemeClr val="tx2">
                  <a:lumMod val="75000"/>
                </a:schemeClr>
              </a:solidFill>
              <a:latin typeface="Helvetica LT Std" panose="020B0504020202020204"/>
              <a:cs typeface="Helvetica" panose="020B0604020202020204" pitchFamily="34" charset="0"/>
            </a:endParaRPr>
          </a:p>
        </p:txBody>
      </p:sp>
      <p:sp>
        <p:nvSpPr>
          <p:cNvPr id="8" name="8 CuadroTexto"/>
          <p:cNvSpPr txBox="1"/>
          <p:nvPr/>
        </p:nvSpPr>
        <p:spPr>
          <a:xfrm>
            <a:off x="567876" y="468466"/>
            <a:ext cx="8113416" cy="400110"/>
          </a:xfrm>
          <a:prstGeom prst="rect">
            <a:avLst/>
          </a:prstGeom>
          <a:noFill/>
        </p:spPr>
        <p:txBody>
          <a:bodyPr wrap="square" rtlCol="0">
            <a:spAutoFit/>
          </a:bodyPr>
          <a:lstStyle/>
          <a:p>
            <a:pPr algn="ctr" fontAlgn="base">
              <a:spcBef>
                <a:spcPct val="0"/>
              </a:spcBef>
              <a:spcAft>
                <a:spcPct val="0"/>
              </a:spcAft>
            </a:pPr>
            <a:r>
              <a:rPr lang="es-CO" sz="2000" b="1" dirty="0" smtClean="0">
                <a:solidFill>
                  <a:srgbClr val="002060"/>
                </a:solidFill>
                <a:latin typeface="Helvetica LT Std" panose="020B0504020202020204"/>
              </a:rPr>
              <a:t>Chile</a:t>
            </a:r>
            <a:endParaRPr lang="es-CO" sz="2000" b="1" dirty="0">
              <a:solidFill>
                <a:srgbClr val="002060"/>
              </a:solidFill>
              <a:latin typeface="Helvetica LT Std" panose="020B0504020202020204"/>
            </a:endParaRPr>
          </a:p>
        </p:txBody>
      </p:sp>
      <p:pic>
        <p:nvPicPr>
          <p:cNvPr id="10" name="Imagen 9" descr="Resultado de imagen para chile"/>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72595" y="233165"/>
            <a:ext cx="1117874" cy="730164"/>
          </a:xfrm>
          <a:prstGeom prst="ellipse">
            <a:avLst/>
          </a:prstGeom>
          <a:ln w="63500" cap="rnd">
            <a:noFill/>
          </a:ln>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71155517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5 CuadroTexto"/>
          <p:cNvSpPr txBox="1"/>
          <p:nvPr/>
        </p:nvSpPr>
        <p:spPr>
          <a:xfrm>
            <a:off x="567876" y="1212587"/>
            <a:ext cx="8113416" cy="340519"/>
          </a:xfrm>
          <a:prstGeom prst="roundRect">
            <a:avLst/>
          </a:prstGeom>
          <a:solidFill>
            <a:srgbClr val="E6EDF6"/>
          </a:solidFill>
          <a:ln w="19050">
            <a:solidFill>
              <a:schemeClr val="accent1">
                <a:lumMod val="50000"/>
              </a:schemeClr>
            </a:solidFill>
          </a:ln>
        </p:spPr>
        <p:txBody>
          <a:bodyPr wrap="square" rtlCol="0">
            <a:spAutoFit/>
          </a:bodyPr>
          <a:lstStyle/>
          <a:p>
            <a:pPr algn="ctr">
              <a:spcBef>
                <a:spcPct val="0"/>
              </a:spcBef>
            </a:pPr>
            <a:r>
              <a:rPr lang="es-CO" altLang="es-CO" sz="1400" b="1" dirty="0">
                <a:solidFill>
                  <a:schemeClr val="tx2">
                    <a:lumMod val="75000"/>
                  </a:schemeClr>
                </a:solidFill>
                <a:latin typeface="Helvetica LT Std" panose="020B0504020202020204"/>
                <a:cs typeface="Helvetica" panose="020B0604020202020204" pitchFamily="34" charset="0"/>
              </a:rPr>
              <a:t>Operaciones con Contrapartes y límites de </a:t>
            </a:r>
            <a:r>
              <a:rPr lang="es-CO" altLang="es-CO" sz="1400" b="1" dirty="0" smtClean="0">
                <a:solidFill>
                  <a:schemeClr val="tx2">
                    <a:lumMod val="75000"/>
                  </a:schemeClr>
                </a:solidFill>
                <a:latin typeface="Helvetica LT Std" panose="020B0504020202020204"/>
                <a:cs typeface="Helvetica" panose="020B0604020202020204" pitchFamily="34" charset="0"/>
              </a:rPr>
              <a:t>exposición</a:t>
            </a:r>
            <a:endParaRPr lang="es-CO" altLang="es-CO" sz="1400" b="1" dirty="0">
              <a:solidFill>
                <a:schemeClr val="tx2">
                  <a:lumMod val="75000"/>
                </a:schemeClr>
              </a:solidFill>
              <a:latin typeface="Helvetica LT Std" panose="020B0504020202020204"/>
              <a:cs typeface="Helvetica" panose="020B0604020202020204" pitchFamily="34" charset="0"/>
            </a:endParaRPr>
          </a:p>
        </p:txBody>
      </p:sp>
      <p:sp>
        <p:nvSpPr>
          <p:cNvPr id="12" name="5 CuadroTexto"/>
          <p:cNvSpPr txBox="1"/>
          <p:nvPr/>
        </p:nvSpPr>
        <p:spPr>
          <a:xfrm>
            <a:off x="567876" y="1817945"/>
            <a:ext cx="8113416" cy="3493264"/>
          </a:xfrm>
          <a:prstGeom prst="rect">
            <a:avLst/>
          </a:prstGeom>
          <a:noFill/>
          <a:ln w="12700">
            <a:noFill/>
          </a:ln>
        </p:spPr>
        <p:txBody>
          <a:bodyPr wrap="square" rtlCol="0">
            <a:spAutoFit/>
          </a:bodyPr>
          <a:lstStyle/>
          <a:p>
            <a:pPr marL="285750" indent="-285750" algn="just">
              <a:spcBef>
                <a:spcPct val="0"/>
              </a:spcBef>
              <a:buFont typeface="Wingdings" panose="05000000000000000000" pitchFamily="2" charset="2"/>
              <a:buChar char="v"/>
            </a:pPr>
            <a:r>
              <a:rPr lang="es-CO" altLang="es-CO" sz="1300" dirty="0">
                <a:solidFill>
                  <a:schemeClr val="tx2">
                    <a:lumMod val="75000"/>
                  </a:schemeClr>
                </a:solidFill>
                <a:latin typeface="Helvetica LT Std" panose="020B0504020202020204"/>
                <a:cs typeface="Helvetica" panose="020B0604020202020204" pitchFamily="34" charset="0"/>
              </a:rPr>
              <a:t>Existen disposiciones legales que limitan las operaciones que pueden realizarse entre entidades que pertenecen al mismo grupo empresarial. La normativa vigente sobre operaciones entre partes relacionadas para las distintas industrias muestra que: </a:t>
            </a:r>
          </a:p>
          <a:p>
            <a:pPr marL="285750" indent="-285750" algn="just">
              <a:spcBef>
                <a:spcPct val="0"/>
              </a:spcBef>
              <a:buFont typeface="Wingdings" panose="05000000000000000000" pitchFamily="2" charset="2"/>
              <a:buChar char="v"/>
            </a:pPr>
            <a:endParaRPr lang="es-CO" altLang="es-CO" sz="1300" dirty="0">
              <a:solidFill>
                <a:schemeClr val="tx2">
                  <a:lumMod val="75000"/>
                </a:schemeClr>
              </a:solidFill>
              <a:latin typeface="Helvetica LT Std" panose="020B0504020202020204"/>
              <a:cs typeface="Helvetica" panose="020B0604020202020204" pitchFamily="34" charset="0"/>
            </a:endParaRPr>
          </a:p>
          <a:p>
            <a:pPr marL="742950" lvl="1" indent="-285750" algn="just">
              <a:spcBef>
                <a:spcPct val="0"/>
              </a:spcBef>
              <a:buFont typeface="Wingdings" panose="05000000000000000000" pitchFamily="2" charset="2"/>
              <a:buChar char="ü"/>
            </a:pPr>
            <a:r>
              <a:rPr lang="es-CO" altLang="es-CO" sz="1300" dirty="0">
                <a:solidFill>
                  <a:schemeClr val="tx2">
                    <a:lumMod val="75000"/>
                  </a:schemeClr>
                </a:solidFill>
                <a:latin typeface="Helvetica LT Std" panose="020B0504020202020204"/>
                <a:cs typeface="Helvetica" panose="020B0604020202020204" pitchFamily="34" charset="0"/>
              </a:rPr>
              <a:t>En el sistema bancario, los límites existentes regulan la concentración crediticia, y los créditos a personas vinculadas o relacionadas por propiedad o gestión. Existen también límites a la inversión en acciones y participación en sociedad filial así como sobre las inversiones en depósitos, préstamos u otras acreencias en bancos de los que sean accionistas o filiales del exterior. </a:t>
            </a:r>
          </a:p>
          <a:p>
            <a:pPr marL="742950" lvl="1" indent="-285750" algn="just">
              <a:spcBef>
                <a:spcPct val="0"/>
              </a:spcBef>
              <a:buFont typeface="Wingdings" panose="05000000000000000000" pitchFamily="2" charset="2"/>
              <a:buChar char="ü"/>
            </a:pPr>
            <a:endParaRPr lang="es-CO" altLang="es-CO" sz="1300" dirty="0">
              <a:solidFill>
                <a:schemeClr val="tx2">
                  <a:lumMod val="75000"/>
                </a:schemeClr>
              </a:solidFill>
              <a:latin typeface="Helvetica LT Std" panose="020B0504020202020204"/>
              <a:cs typeface="Helvetica" panose="020B0604020202020204" pitchFamily="34" charset="0"/>
            </a:endParaRPr>
          </a:p>
          <a:p>
            <a:pPr marL="742950" lvl="1" indent="-285750" algn="just">
              <a:spcBef>
                <a:spcPct val="0"/>
              </a:spcBef>
              <a:buFont typeface="Wingdings" panose="05000000000000000000" pitchFamily="2" charset="2"/>
              <a:buChar char="ü"/>
            </a:pPr>
            <a:r>
              <a:rPr lang="es-CO" altLang="es-CO" sz="1300" dirty="0">
                <a:solidFill>
                  <a:schemeClr val="tx2">
                    <a:lumMod val="75000"/>
                  </a:schemeClr>
                </a:solidFill>
                <a:latin typeface="Helvetica LT Std" panose="020B0504020202020204"/>
                <a:cs typeface="Helvetica" panose="020B0604020202020204" pitchFamily="34" charset="0"/>
              </a:rPr>
              <a:t>Los fondos de mutuos pueden invertir hasta un 10% de sus activos en títulos representativos de deuda emitidos o garantizados por un relacionado, títulos que deben ostentar una cierta clasificación de riesgo. </a:t>
            </a:r>
          </a:p>
          <a:p>
            <a:pPr marL="742950" lvl="1" indent="-285750" algn="just">
              <a:spcBef>
                <a:spcPct val="0"/>
              </a:spcBef>
              <a:buFont typeface="Wingdings" panose="05000000000000000000" pitchFamily="2" charset="2"/>
              <a:buChar char="ü"/>
            </a:pPr>
            <a:endParaRPr lang="es-CO" altLang="es-CO" sz="1300" dirty="0">
              <a:solidFill>
                <a:schemeClr val="tx2">
                  <a:lumMod val="75000"/>
                </a:schemeClr>
              </a:solidFill>
              <a:latin typeface="Helvetica LT Std" panose="020B0504020202020204"/>
              <a:cs typeface="Helvetica" panose="020B0604020202020204" pitchFamily="34" charset="0"/>
            </a:endParaRPr>
          </a:p>
          <a:p>
            <a:pPr marL="742950" lvl="1" indent="-285750" algn="just">
              <a:spcBef>
                <a:spcPct val="0"/>
              </a:spcBef>
              <a:buFont typeface="Wingdings" panose="05000000000000000000" pitchFamily="2" charset="2"/>
              <a:buChar char="ü"/>
            </a:pPr>
            <a:r>
              <a:rPr lang="es-CO" altLang="es-CO" sz="1300" dirty="0">
                <a:solidFill>
                  <a:schemeClr val="tx2">
                    <a:lumMod val="75000"/>
                  </a:schemeClr>
                </a:solidFill>
                <a:latin typeface="Helvetica LT Std" panose="020B0504020202020204"/>
                <a:cs typeface="Helvetica" panose="020B0604020202020204" pitchFamily="34" charset="0"/>
              </a:rPr>
              <a:t>Por su parte, los fondos de inversión tienen la prohibición de invertir en instrumentos emitidos o garantizados por personas relacionadas a la sociedad administradora de éste, de igual modo para el caso de acciones. </a:t>
            </a:r>
          </a:p>
        </p:txBody>
      </p:sp>
      <p:sp>
        <p:nvSpPr>
          <p:cNvPr id="7" name="CuadroTexto 6"/>
          <p:cNvSpPr txBox="1"/>
          <p:nvPr/>
        </p:nvSpPr>
        <p:spPr>
          <a:xfrm>
            <a:off x="4090469" y="5965770"/>
            <a:ext cx="4739549" cy="430887"/>
          </a:xfrm>
          <a:prstGeom prst="rect">
            <a:avLst/>
          </a:prstGeom>
          <a:noFill/>
        </p:spPr>
        <p:txBody>
          <a:bodyPr wrap="square" rtlCol="0">
            <a:spAutoFit/>
          </a:bodyPr>
          <a:lstStyle/>
          <a:p>
            <a:pPr algn="just">
              <a:spcBef>
                <a:spcPct val="0"/>
              </a:spcBef>
            </a:pPr>
            <a:r>
              <a:rPr lang="es-CO" altLang="es-CO" sz="1100" b="1" dirty="0" smtClean="0">
                <a:solidFill>
                  <a:schemeClr val="tx2">
                    <a:lumMod val="75000"/>
                  </a:schemeClr>
                </a:solidFill>
                <a:latin typeface="Helvetica LT Std" panose="020B0504020202020204"/>
                <a:cs typeface="Helvetica" panose="020B0604020202020204" pitchFamily="34" charset="0"/>
              </a:rPr>
              <a:t>Fuente: </a:t>
            </a:r>
            <a:r>
              <a:rPr lang="es-CO" altLang="es-CO" sz="1100" dirty="0">
                <a:solidFill>
                  <a:schemeClr val="tx2">
                    <a:lumMod val="75000"/>
                  </a:schemeClr>
                </a:solidFill>
                <a:latin typeface="Helvetica LT Std" panose="020B0504020202020204"/>
                <a:cs typeface="Helvetica" panose="020B0604020202020204" pitchFamily="34" charset="0"/>
              </a:rPr>
              <a:t>Ley de Mercado de Valores (Ley Nº 18 </a:t>
            </a:r>
            <a:r>
              <a:rPr lang="es-CO" altLang="es-CO" sz="1100" dirty="0" smtClean="0">
                <a:solidFill>
                  <a:schemeClr val="tx2">
                    <a:lumMod val="75000"/>
                  </a:schemeClr>
                </a:solidFill>
                <a:latin typeface="Helvetica LT Std" panose="020B0504020202020204"/>
                <a:cs typeface="Helvetica" panose="020B0604020202020204" pitchFamily="34" charset="0"/>
              </a:rPr>
              <a:t>045 - Artículo 100) </a:t>
            </a:r>
            <a:r>
              <a:rPr lang="es-CO" altLang="es-CO" sz="1100" dirty="0">
                <a:solidFill>
                  <a:schemeClr val="tx2">
                    <a:lumMod val="75000"/>
                  </a:schemeClr>
                </a:solidFill>
                <a:latin typeface="Helvetica LT Std" panose="020B0504020202020204"/>
                <a:cs typeface="Helvetica" panose="020B0604020202020204" pitchFamily="34" charset="0"/>
              </a:rPr>
              <a:t>- </a:t>
            </a:r>
            <a:r>
              <a:rPr lang="es-CO" altLang="es-CO" sz="1100" dirty="0">
                <a:solidFill>
                  <a:schemeClr val="tx2">
                    <a:lumMod val="75000"/>
                  </a:schemeClr>
                </a:solidFill>
                <a:latin typeface="Helvetica LT Std" panose="020B0504020202020204"/>
                <a:cs typeface="Helvetica" panose="020B0604020202020204" pitchFamily="34" charset="0"/>
                <a:hlinkClick r:id="rId3"/>
              </a:rPr>
              <a:t>https://</a:t>
            </a:r>
            <a:r>
              <a:rPr lang="es-CO" altLang="es-CO" sz="1100" dirty="0" smtClean="0">
                <a:solidFill>
                  <a:schemeClr val="tx2">
                    <a:lumMod val="75000"/>
                  </a:schemeClr>
                </a:solidFill>
                <a:latin typeface="Helvetica LT Std" panose="020B0504020202020204"/>
                <a:cs typeface="Helvetica" panose="020B0604020202020204" pitchFamily="34" charset="0"/>
                <a:hlinkClick r:id="rId3"/>
              </a:rPr>
              <a:t>www.sbif.cl</a:t>
            </a:r>
            <a:r>
              <a:rPr lang="es-CO" altLang="es-CO" sz="1100" dirty="0" smtClean="0">
                <a:solidFill>
                  <a:schemeClr val="tx2">
                    <a:lumMod val="75000"/>
                  </a:schemeClr>
                </a:solidFill>
                <a:latin typeface="Helvetica LT Std" panose="020B0504020202020204"/>
                <a:cs typeface="Helvetica" panose="020B0604020202020204" pitchFamily="34" charset="0"/>
              </a:rPr>
              <a:t> </a:t>
            </a:r>
            <a:endParaRPr lang="es-CO" altLang="es-CO" sz="1100" dirty="0">
              <a:solidFill>
                <a:schemeClr val="tx2">
                  <a:lumMod val="75000"/>
                </a:schemeClr>
              </a:solidFill>
              <a:latin typeface="Helvetica LT Std" panose="020B0504020202020204"/>
              <a:cs typeface="Helvetica" panose="020B0604020202020204" pitchFamily="34" charset="0"/>
            </a:endParaRPr>
          </a:p>
        </p:txBody>
      </p:sp>
      <p:sp>
        <p:nvSpPr>
          <p:cNvPr id="8" name="8 CuadroTexto"/>
          <p:cNvSpPr txBox="1"/>
          <p:nvPr/>
        </p:nvSpPr>
        <p:spPr>
          <a:xfrm>
            <a:off x="567876" y="468466"/>
            <a:ext cx="8113416" cy="400110"/>
          </a:xfrm>
          <a:prstGeom prst="rect">
            <a:avLst/>
          </a:prstGeom>
          <a:noFill/>
        </p:spPr>
        <p:txBody>
          <a:bodyPr wrap="square" rtlCol="0">
            <a:spAutoFit/>
          </a:bodyPr>
          <a:lstStyle/>
          <a:p>
            <a:pPr algn="ctr" fontAlgn="base">
              <a:spcBef>
                <a:spcPct val="0"/>
              </a:spcBef>
              <a:spcAft>
                <a:spcPct val="0"/>
              </a:spcAft>
            </a:pPr>
            <a:r>
              <a:rPr lang="es-CO" sz="2000" b="1" dirty="0" smtClean="0">
                <a:solidFill>
                  <a:srgbClr val="002060"/>
                </a:solidFill>
                <a:latin typeface="Helvetica LT Std" panose="020B0504020202020204"/>
              </a:rPr>
              <a:t>Chile</a:t>
            </a:r>
            <a:endParaRPr lang="es-CO" sz="2000" b="1" dirty="0">
              <a:solidFill>
                <a:srgbClr val="002060"/>
              </a:solidFill>
              <a:latin typeface="Helvetica LT Std" panose="020B0504020202020204"/>
            </a:endParaRPr>
          </a:p>
        </p:txBody>
      </p:sp>
      <p:pic>
        <p:nvPicPr>
          <p:cNvPr id="10" name="Imagen 9" descr="Resultado de imagen para chile"/>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72595" y="233165"/>
            <a:ext cx="1117874" cy="730164"/>
          </a:xfrm>
          <a:prstGeom prst="ellipse">
            <a:avLst/>
          </a:prstGeom>
          <a:ln w="63500" cap="rnd">
            <a:noFill/>
          </a:ln>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262997956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5 CuadroTexto"/>
          <p:cNvSpPr txBox="1"/>
          <p:nvPr/>
        </p:nvSpPr>
        <p:spPr>
          <a:xfrm>
            <a:off x="567876" y="1212587"/>
            <a:ext cx="8113416" cy="340519"/>
          </a:xfrm>
          <a:prstGeom prst="roundRect">
            <a:avLst/>
          </a:prstGeom>
          <a:solidFill>
            <a:srgbClr val="E6EDF6"/>
          </a:solidFill>
          <a:ln w="19050">
            <a:solidFill>
              <a:schemeClr val="accent1">
                <a:lumMod val="50000"/>
              </a:schemeClr>
            </a:solidFill>
          </a:ln>
        </p:spPr>
        <p:txBody>
          <a:bodyPr wrap="square" rtlCol="0">
            <a:spAutoFit/>
          </a:bodyPr>
          <a:lstStyle/>
          <a:p>
            <a:pPr algn="ctr">
              <a:spcBef>
                <a:spcPct val="0"/>
              </a:spcBef>
            </a:pPr>
            <a:r>
              <a:rPr lang="es-CO" altLang="es-CO" sz="1400" b="1" dirty="0">
                <a:solidFill>
                  <a:schemeClr val="tx2">
                    <a:lumMod val="75000"/>
                  </a:schemeClr>
                </a:solidFill>
                <a:latin typeface="Helvetica LT Std" panose="020B0504020202020204"/>
                <a:cs typeface="Helvetica" panose="020B0604020202020204" pitchFamily="34" charset="0"/>
              </a:rPr>
              <a:t>Operaciones con Contrapartes y límites de </a:t>
            </a:r>
            <a:r>
              <a:rPr lang="es-CO" altLang="es-CO" sz="1400" b="1" dirty="0" smtClean="0">
                <a:solidFill>
                  <a:schemeClr val="tx2">
                    <a:lumMod val="75000"/>
                  </a:schemeClr>
                </a:solidFill>
                <a:latin typeface="Helvetica LT Std" panose="020B0504020202020204"/>
                <a:cs typeface="Helvetica" panose="020B0604020202020204" pitchFamily="34" charset="0"/>
              </a:rPr>
              <a:t>exposición</a:t>
            </a:r>
            <a:endParaRPr lang="es-CO" altLang="es-CO" sz="1400" b="1" dirty="0">
              <a:solidFill>
                <a:schemeClr val="tx2">
                  <a:lumMod val="75000"/>
                </a:schemeClr>
              </a:solidFill>
              <a:latin typeface="Helvetica LT Std" panose="020B0504020202020204"/>
              <a:cs typeface="Helvetica" panose="020B0604020202020204" pitchFamily="34" charset="0"/>
            </a:endParaRPr>
          </a:p>
        </p:txBody>
      </p:sp>
      <p:sp>
        <p:nvSpPr>
          <p:cNvPr id="12" name="5 CuadroTexto"/>
          <p:cNvSpPr txBox="1"/>
          <p:nvPr/>
        </p:nvSpPr>
        <p:spPr>
          <a:xfrm>
            <a:off x="567876" y="1817945"/>
            <a:ext cx="8113416" cy="3093154"/>
          </a:xfrm>
          <a:prstGeom prst="rect">
            <a:avLst/>
          </a:prstGeom>
          <a:noFill/>
          <a:ln w="12700">
            <a:noFill/>
          </a:ln>
        </p:spPr>
        <p:txBody>
          <a:bodyPr wrap="square" rtlCol="0">
            <a:spAutoFit/>
          </a:bodyPr>
          <a:lstStyle/>
          <a:p>
            <a:pPr marL="742950" lvl="1" indent="-285750" algn="just">
              <a:spcBef>
                <a:spcPct val="0"/>
              </a:spcBef>
              <a:buFont typeface="Wingdings" panose="05000000000000000000" pitchFamily="2" charset="2"/>
              <a:buChar char="ü"/>
            </a:pPr>
            <a:r>
              <a:rPr lang="es-CO" altLang="es-CO" sz="1300" dirty="0">
                <a:solidFill>
                  <a:schemeClr val="tx2">
                    <a:lumMod val="75000"/>
                  </a:schemeClr>
                </a:solidFill>
                <a:latin typeface="Helvetica LT Std" panose="020B0504020202020204"/>
                <a:cs typeface="Helvetica" panose="020B0604020202020204" pitchFamily="34" charset="0"/>
              </a:rPr>
              <a:t>En el caso de los fondos de pensiones, la regulación prohíbe invertir en títulos emitidos o garantizados por la administradora del fondo respectivo o por sus personas relacionadas. </a:t>
            </a:r>
          </a:p>
          <a:p>
            <a:pPr marL="742950" lvl="1" indent="-285750" algn="just">
              <a:spcBef>
                <a:spcPct val="0"/>
              </a:spcBef>
              <a:buFont typeface="Wingdings" panose="05000000000000000000" pitchFamily="2" charset="2"/>
              <a:buChar char="ü"/>
            </a:pPr>
            <a:endParaRPr lang="es-CO" altLang="es-CO" sz="1300" dirty="0">
              <a:solidFill>
                <a:schemeClr val="tx2">
                  <a:lumMod val="75000"/>
                </a:schemeClr>
              </a:solidFill>
              <a:latin typeface="Helvetica LT Std" panose="020B0504020202020204"/>
              <a:cs typeface="Helvetica" panose="020B0604020202020204" pitchFamily="34" charset="0"/>
            </a:endParaRPr>
          </a:p>
          <a:p>
            <a:pPr marL="742950" lvl="1" indent="-285750" algn="just">
              <a:spcBef>
                <a:spcPct val="0"/>
              </a:spcBef>
              <a:buFont typeface="Wingdings" panose="05000000000000000000" pitchFamily="2" charset="2"/>
              <a:buChar char="ü"/>
            </a:pPr>
            <a:r>
              <a:rPr lang="es-CO" altLang="es-CO" sz="1300" dirty="0">
                <a:solidFill>
                  <a:schemeClr val="tx2">
                    <a:lumMod val="75000"/>
                  </a:schemeClr>
                </a:solidFill>
                <a:latin typeface="Helvetica LT Std" panose="020B0504020202020204"/>
                <a:cs typeface="Helvetica" panose="020B0604020202020204" pitchFamily="34" charset="0"/>
              </a:rPr>
              <a:t>Las compañías de seguros de vida presentan límites a inversiones en relacionados del mismo grupo, que se encuentran en función a la suma de las reservas técnicas y el patrimonio en riesgo (suma que resulta similar al total de activos). </a:t>
            </a:r>
          </a:p>
          <a:p>
            <a:pPr marL="285750" indent="-285750" algn="just">
              <a:spcBef>
                <a:spcPct val="0"/>
              </a:spcBef>
              <a:buFont typeface="Wingdings" panose="05000000000000000000" pitchFamily="2" charset="2"/>
              <a:buChar char="v"/>
            </a:pPr>
            <a:endParaRPr lang="es-CO" altLang="es-CO" sz="1300" dirty="0">
              <a:solidFill>
                <a:schemeClr val="tx2">
                  <a:lumMod val="75000"/>
                </a:schemeClr>
              </a:solidFill>
              <a:latin typeface="Helvetica LT Std" panose="020B0504020202020204"/>
              <a:cs typeface="Helvetica" panose="020B0604020202020204" pitchFamily="34" charset="0"/>
            </a:endParaRPr>
          </a:p>
          <a:p>
            <a:pPr marL="285750" indent="-285750" algn="just">
              <a:spcBef>
                <a:spcPct val="0"/>
              </a:spcBef>
              <a:buFont typeface="Wingdings" panose="05000000000000000000" pitchFamily="2" charset="2"/>
              <a:buChar char="v"/>
            </a:pPr>
            <a:r>
              <a:rPr lang="es-CO" altLang="es-CO" sz="1300" b="1" dirty="0">
                <a:solidFill>
                  <a:schemeClr val="tx2">
                    <a:lumMod val="75000"/>
                  </a:schemeClr>
                </a:solidFill>
                <a:latin typeface="Helvetica LT Std" panose="020B0504020202020204"/>
                <a:cs typeface="Helvetica" panose="020B0604020202020204" pitchFamily="34" charset="0"/>
              </a:rPr>
              <a:t>Operaciones con grupos económicos: </a:t>
            </a:r>
            <a:r>
              <a:rPr lang="es-CO" altLang="es-CO" sz="1300" dirty="0">
                <a:solidFill>
                  <a:schemeClr val="tx2">
                    <a:lumMod val="75000"/>
                  </a:schemeClr>
                </a:solidFill>
                <a:latin typeface="Helvetica LT Std" panose="020B0504020202020204"/>
                <a:cs typeface="Helvetica" panose="020B0604020202020204" pitchFamily="34" charset="0"/>
              </a:rPr>
              <a:t>existen además leyes que establecen límites o restricciones a las inversiones realizadas por inversionistas institucionales en títulos emitidos o garantizados por entidades pertenecientes a otro conglomerado, que apuntan a evitar la concentración, limitando la importancia sistémica de los conglomerados. Una revisión de la normativa vigente sobre operaciones con grupos económicos para las distintas industrias muestra que, por ejemplo:</a:t>
            </a:r>
          </a:p>
          <a:p>
            <a:pPr marL="285750" indent="-285750" algn="just">
              <a:spcBef>
                <a:spcPct val="0"/>
              </a:spcBef>
              <a:buFont typeface="Wingdings" panose="05000000000000000000" pitchFamily="2" charset="2"/>
              <a:buChar char="v"/>
            </a:pPr>
            <a:endParaRPr lang="es-CO" altLang="es-CO" sz="1300" dirty="0">
              <a:solidFill>
                <a:schemeClr val="tx2">
                  <a:lumMod val="75000"/>
                </a:schemeClr>
              </a:solidFill>
              <a:latin typeface="Helvetica LT Std" panose="020B0504020202020204"/>
              <a:cs typeface="Helvetica" panose="020B0604020202020204" pitchFamily="34" charset="0"/>
            </a:endParaRPr>
          </a:p>
          <a:p>
            <a:pPr marL="742950" lvl="1" indent="-285750" algn="just">
              <a:spcBef>
                <a:spcPct val="0"/>
              </a:spcBef>
              <a:buFont typeface="Wingdings" panose="05000000000000000000" pitchFamily="2" charset="2"/>
              <a:buChar char="ü"/>
            </a:pPr>
            <a:r>
              <a:rPr lang="es-CO" altLang="es-CO" sz="1300" dirty="0">
                <a:solidFill>
                  <a:schemeClr val="tx2">
                    <a:lumMod val="75000"/>
                  </a:schemeClr>
                </a:solidFill>
                <a:latin typeface="Helvetica LT Std" panose="020B0504020202020204"/>
                <a:cs typeface="Helvetica" panose="020B0604020202020204" pitchFamily="34" charset="0"/>
              </a:rPr>
              <a:t>Los fondos de Inversión tienen límites de inversión, respecto su total de activos, en función de cada grupo empresarial.</a:t>
            </a:r>
          </a:p>
        </p:txBody>
      </p:sp>
      <p:sp>
        <p:nvSpPr>
          <p:cNvPr id="7" name="CuadroTexto 6"/>
          <p:cNvSpPr txBox="1"/>
          <p:nvPr/>
        </p:nvSpPr>
        <p:spPr>
          <a:xfrm>
            <a:off x="4090469" y="5965770"/>
            <a:ext cx="4739549" cy="430887"/>
          </a:xfrm>
          <a:prstGeom prst="rect">
            <a:avLst/>
          </a:prstGeom>
          <a:noFill/>
        </p:spPr>
        <p:txBody>
          <a:bodyPr wrap="square" rtlCol="0">
            <a:spAutoFit/>
          </a:bodyPr>
          <a:lstStyle/>
          <a:p>
            <a:pPr algn="just">
              <a:spcBef>
                <a:spcPct val="0"/>
              </a:spcBef>
            </a:pPr>
            <a:r>
              <a:rPr lang="es-CO" altLang="es-CO" sz="1100" b="1" dirty="0" smtClean="0">
                <a:solidFill>
                  <a:schemeClr val="tx2">
                    <a:lumMod val="75000"/>
                  </a:schemeClr>
                </a:solidFill>
                <a:latin typeface="Helvetica LT Std" panose="020B0504020202020204"/>
                <a:cs typeface="Helvetica" panose="020B0604020202020204" pitchFamily="34" charset="0"/>
              </a:rPr>
              <a:t>Fuente: </a:t>
            </a:r>
            <a:r>
              <a:rPr lang="es-CO" altLang="es-CO" sz="1100" dirty="0">
                <a:solidFill>
                  <a:schemeClr val="tx2">
                    <a:lumMod val="75000"/>
                  </a:schemeClr>
                </a:solidFill>
                <a:latin typeface="Helvetica LT Std" panose="020B0504020202020204"/>
                <a:cs typeface="Helvetica" panose="020B0604020202020204" pitchFamily="34" charset="0"/>
              </a:rPr>
              <a:t>Ley de Mercado de Valores (Ley Nº 18 </a:t>
            </a:r>
            <a:r>
              <a:rPr lang="es-CO" altLang="es-CO" sz="1100" dirty="0" smtClean="0">
                <a:solidFill>
                  <a:schemeClr val="tx2">
                    <a:lumMod val="75000"/>
                  </a:schemeClr>
                </a:solidFill>
                <a:latin typeface="Helvetica LT Std" panose="020B0504020202020204"/>
                <a:cs typeface="Helvetica" panose="020B0604020202020204" pitchFamily="34" charset="0"/>
              </a:rPr>
              <a:t>045 - Artículo 100) </a:t>
            </a:r>
            <a:r>
              <a:rPr lang="es-CO" altLang="es-CO" sz="1100" dirty="0">
                <a:solidFill>
                  <a:schemeClr val="tx2">
                    <a:lumMod val="75000"/>
                  </a:schemeClr>
                </a:solidFill>
                <a:latin typeface="Helvetica LT Std" panose="020B0504020202020204"/>
                <a:cs typeface="Helvetica" panose="020B0604020202020204" pitchFamily="34" charset="0"/>
              </a:rPr>
              <a:t>- </a:t>
            </a:r>
            <a:r>
              <a:rPr lang="es-CO" altLang="es-CO" sz="1100" dirty="0">
                <a:solidFill>
                  <a:schemeClr val="tx2">
                    <a:lumMod val="75000"/>
                  </a:schemeClr>
                </a:solidFill>
                <a:latin typeface="Helvetica LT Std" panose="020B0504020202020204"/>
                <a:cs typeface="Helvetica" panose="020B0604020202020204" pitchFamily="34" charset="0"/>
                <a:hlinkClick r:id="rId3"/>
              </a:rPr>
              <a:t>https://</a:t>
            </a:r>
            <a:r>
              <a:rPr lang="es-CO" altLang="es-CO" sz="1100" dirty="0" smtClean="0">
                <a:solidFill>
                  <a:schemeClr val="tx2">
                    <a:lumMod val="75000"/>
                  </a:schemeClr>
                </a:solidFill>
                <a:latin typeface="Helvetica LT Std" panose="020B0504020202020204"/>
                <a:cs typeface="Helvetica" panose="020B0604020202020204" pitchFamily="34" charset="0"/>
                <a:hlinkClick r:id="rId3"/>
              </a:rPr>
              <a:t>www.sbif.cl</a:t>
            </a:r>
            <a:r>
              <a:rPr lang="es-CO" altLang="es-CO" sz="1100" dirty="0" smtClean="0">
                <a:solidFill>
                  <a:schemeClr val="tx2">
                    <a:lumMod val="75000"/>
                  </a:schemeClr>
                </a:solidFill>
                <a:latin typeface="Helvetica LT Std" panose="020B0504020202020204"/>
                <a:cs typeface="Helvetica" panose="020B0604020202020204" pitchFamily="34" charset="0"/>
              </a:rPr>
              <a:t> </a:t>
            </a:r>
            <a:endParaRPr lang="es-CO" altLang="es-CO" sz="1100" dirty="0">
              <a:solidFill>
                <a:schemeClr val="tx2">
                  <a:lumMod val="75000"/>
                </a:schemeClr>
              </a:solidFill>
              <a:latin typeface="Helvetica LT Std" panose="020B0504020202020204"/>
              <a:cs typeface="Helvetica" panose="020B0604020202020204" pitchFamily="34" charset="0"/>
            </a:endParaRPr>
          </a:p>
        </p:txBody>
      </p:sp>
      <p:sp>
        <p:nvSpPr>
          <p:cNvPr id="8" name="8 CuadroTexto"/>
          <p:cNvSpPr txBox="1"/>
          <p:nvPr/>
        </p:nvSpPr>
        <p:spPr>
          <a:xfrm>
            <a:off x="567876" y="468466"/>
            <a:ext cx="8113416" cy="400110"/>
          </a:xfrm>
          <a:prstGeom prst="rect">
            <a:avLst/>
          </a:prstGeom>
          <a:noFill/>
        </p:spPr>
        <p:txBody>
          <a:bodyPr wrap="square" rtlCol="0">
            <a:spAutoFit/>
          </a:bodyPr>
          <a:lstStyle/>
          <a:p>
            <a:pPr algn="ctr" fontAlgn="base">
              <a:spcBef>
                <a:spcPct val="0"/>
              </a:spcBef>
              <a:spcAft>
                <a:spcPct val="0"/>
              </a:spcAft>
            </a:pPr>
            <a:r>
              <a:rPr lang="es-CO" sz="2000" b="1" dirty="0" smtClean="0">
                <a:solidFill>
                  <a:srgbClr val="002060"/>
                </a:solidFill>
                <a:latin typeface="Helvetica LT Std" panose="020B0504020202020204"/>
              </a:rPr>
              <a:t>Chile</a:t>
            </a:r>
            <a:endParaRPr lang="es-CO" sz="2000" b="1" dirty="0">
              <a:solidFill>
                <a:srgbClr val="002060"/>
              </a:solidFill>
              <a:latin typeface="Helvetica LT Std" panose="020B0504020202020204"/>
            </a:endParaRPr>
          </a:p>
        </p:txBody>
      </p:sp>
      <p:pic>
        <p:nvPicPr>
          <p:cNvPr id="10" name="Imagen 9" descr="Resultado de imagen para chile"/>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72595" y="233165"/>
            <a:ext cx="1117874" cy="730164"/>
          </a:xfrm>
          <a:prstGeom prst="ellipse">
            <a:avLst/>
          </a:prstGeom>
          <a:ln w="63500" cap="rnd">
            <a:noFill/>
          </a:ln>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42061887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5 CuadroTexto"/>
          <p:cNvSpPr txBox="1"/>
          <p:nvPr/>
        </p:nvSpPr>
        <p:spPr>
          <a:xfrm>
            <a:off x="567876" y="1212587"/>
            <a:ext cx="8113416" cy="340519"/>
          </a:xfrm>
          <a:prstGeom prst="roundRect">
            <a:avLst/>
          </a:prstGeom>
          <a:solidFill>
            <a:srgbClr val="E6EDF6"/>
          </a:solidFill>
          <a:ln w="19050">
            <a:solidFill>
              <a:schemeClr val="accent1">
                <a:lumMod val="50000"/>
              </a:schemeClr>
            </a:solidFill>
          </a:ln>
        </p:spPr>
        <p:txBody>
          <a:bodyPr wrap="square" rtlCol="0">
            <a:spAutoFit/>
          </a:bodyPr>
          <a:lstStyle/>
          <a:p>
            <a:pPr algn="ctr">
              <a:spcBef>
                <a:spcPct val="0"/>
              </a:spcBef>
            </a:pPr>
            <a:r>
              <a:rPr lang="es-CO" altLang="es-CO" sz="1400" b="1" dirty="0">
                <a:solidFill>
                  <a:schemeClr val="tx2">
                    <a:lumMod val="75000"/>
                  </a:schemeClr>
                </a:solidFill>
                <a:latin typeface="Helvetica LT Std" panose="020B0504020202020204"/>
                <a:cs typeface="Helvetica" panose="020B0604020202020204" pitchFamily="34" charset="0"/>
              </a:rPr>
              <a:t>Operaciones con Contrapartes y límites de </a:t>
            </a:r>
            <a:r>
              <a:rPr lang="es-CO" altLang="es-CO" sz="1400" b="1" dirty="0" smtClean="0">
                <a:solidFill>
                  <a:schemeClr val="tx2">
                    <a:lumMod val="75000"/>
                  </a:schemeClr>
                </a:solidFill>
                <a:latin typeface="Helvetica LT Std" panose="020B0504020202020204"/>
                <a:cs typeface="Helvetica" panose="020B0604020202020204" pitchFamily="34" charset="0"/>
              </a:rPr>
              <a:t>exposición</a:t>
            </a:r>
            <a:endParaRPr lang="es-CO" altLang="es-CO" sz="1400" b="1" dirty="0">
              <a:solidFill>
                <a:schemeClr val="tx2">
                  <a:lumMod val="75000"/>
                </a:schemeClr>
              </a:solidFill>
              <a:latin typeface="Helvetica LT Std" panose="020B0504020202020204"/>
              <a:cs typeface="Helvetica" panose="020B0604020202020204" pitchFamily="34" charset="0"/>
            </a:endParaRPr>
          </a:p>
        </p:txBody>
      </p:sp>
      <p:sp>
        <p:nvSpPr>
          <p:cNvPr id="12" name="5 CuadroTexto"/>
          <p:cNvSpPr txBox="1"/>
          <p:nvPr/>
        </p:nvSpPr>
        <p:spPr>
          <a:xfrm>
            <a:off x="567876" y="1917585"/>
            <a:ext cx="8113416" cy="2292935"/>
          </a:xfrm>
          <a:prstGeom prst="rect">
            <a:avLst/>
          </a:prstGeom>
          <a:noFill/>
          <a:ln w="12700">
            <a:noFill/>
          </a:ln>
        </p:spPr>
        <p:txBody>
          <a:bodyPr wrap="square" rtlCol="0">
            <a:spAutoFit/>
          </a:bodyPr>
          <a:lstStyle/>
          <a:p>
            <a:pPr marL="742950" lvl="1" indent="-285750" algn="just">
              <a:spcBef>
                <a:spcPct val="0"/>
              </a:spcBef>
              <a:buFont typeface="Wingdings" panose="05000000000000000000" pitchFamily="2" charset="2"/>
              <a:buChar char="ü"/>
            </a:pPr>
            <a:r>
              <a:rPr lang="es-CO" altLang="es-CO" sz="1300" dirty="0">
                <a:solidFill>
                  <a:schemeClr val="tx2">
                    <a:lumMod val="75000"/>
                  </a:schemeClr>
                </a:solidFill>
                <a:latin typeface="Helvetica LT Std" panose="020B0504020202020204"/>
                <a:cs typeface="Helvetica" panose="020B0604020202020204" pitchFamily="34" charset="0"/>
              </a:rPr>
              <a:t>Para los fondos mutuos, existe prohibición de invertir en títulos emitidos o garantizados por sociedades de un grupo empresarial cuando este controla 20% o más de las acciones de la sociedad administradora del Fondo Mutuo en cuestión. Además, se limita el total de inversiones en valores emitidos o garantizados por entidades de un mismo grupo.</a:t>
            </a:r>
          </a:p>
          <a:p>
            <a:pPr marL="742950" lvl="1" indent="-285750" algn="just">
              <a:spcBef>
                <a:spcPct val="0"/>
              </a:spcBef>
              <a:buFont typeface="Wingdings" panose="05000000000000000000" pitchFamily="2" charset="2"/>
              <a:buChar char="ü"/>
            </a:pPr>
            <a:endParaRPr lang="es-CO" altLang="es-CO" sz="1300" dirty="0">
              <a:solidFill>
                <a:schemeClr val="tx2">
                  <a:lumMod val="75000"/>
                </a:schemeClr>
              </a:solidFill>
              <a:latin typeface="Helvetica LT Std" panose="020B0504020202020204"/>
              <a:cs typeface="Helvetica" panose="020B0604020202020204" pitchFamily="34" charset="0"/>
            </a:endParaRPr>
          </a:p>
          <a:p>
            <a:pPr marL="742950" lvl="1" indent="-285750" algn="just">
              <a:spcBef>
                <a:spcPct val="0"/>
              </a:spcBef>
              <a:buFont typeface="Wingdings" panose="05000000000000000000" pitchFamily="2" charset="2"/>
              <a:buChar char="ü"/>
            </a:pPr>
            <a:r>
              <a:rPr lang="es-CO" altLang="es-CO" sz="1300" dirty="0">
                <a:solidFill>
                  <a:schemeClr val="tx2">
                    <a:lumMod val="75000"/>
                  </a:schemeClr>
                </a:solidFill>
                <a:latin typeface="Helvetica LT Std" panose="020B0504020202020204"/>
                <a:cs typeface="Helvetica" panose="020B0604020202020204" pitchFamily="34" charset="0"/>
              </a:rPr>
              <a:t>En el caso de los fondos de pensiones, el concepto de Grupo Empresarial definido en la SVS es utilizado para limitar la inversión, en base al valor del fondo, en acciones, bonos y efectos de comercio emitidos o garantizados por sociedades pertenecientes a un mismo grupo empresarial.</a:t>
            </a:r>
          </a:p>
          <a:p>
            <a:pPr marL="742950" lvl="1" indent="-285750" algn="just">
              <a:spcBef>
                <a:spcPct val="0"/>
              </a:spcBef>
              <a:buFont typeface="Wingdings" panose="05000000000000000000" pitchFamily="2" charset="2"/>
              <a:buChar char="ü"/>
            </a:pPr>
            <a:endParaRPr lang="es-CO" altLang="es-CO" sz="1300" dirty="0">
              <a:solidFill>
                <a:schemeClr val="tx2">
                  <a:lumMod val="75000"/>
                </a:schemeClr>
              </a:solidFill>
              <a:latin typeface="Helvetica LT Std" panose="020B0504020202020204"/>
              <a:cs typeface="Helvetica" panose="020B0604020202020204" pitchFamily="34" charset="0"/>
            </a:endParaRPr>
          </a:p>
          <a:p>
            <a:pPr marL="742950" lvl="1" indent="-285750" algn="just">
              <a:spcBef>
                <a:spcPct val="0"/>
              </a:spcBef>
              <a:buFont typeface="Wingdings" panose="05000000000000000000" pitchFamily="2" charset="2"/>
              <a:buChar char="ü"/>
            </a:pPr>
            <a:r>
              <a:rPr lang="es-CO" altLang="es-CO" sz="1300" dirty="0">
                <a:solidFill>
                  <a:schemeClr val="tx2">
                    <a:lumMod val="75000"/>
                  </a:schemeClr>
                </a:solidFill>
                <a:latin typeface="Helvetica LT Std" panose="020B0504020202020204"/>
                <a:cs typeface="Helvetica" panose="020B0604020202020204" pitchFamily="34" charset="0"/>
              </a:rPr>
              <a:t>Asimismo, en seguros, existen límites que regulan el total de inversión en instrumentos emitidos por sociedades pertenecientes a un mismo grupo empresarial.</a:t>
            </a:r>
          </a:p>
        </p:txBody>
      </p:sp>
      <p:sp>
        <p:nvSpPr>
          <p:cNvPr id="7" name="CuadroTexto 6"/>
          <p:cNvSpPr txBox="1"/>
          <p:nvPr/>
        </p:nvSpPr>
        <p:spPr>
          <a:xfrm>
            <a:off x="4090469" y="5965770"/>
            <a:ext cx="4739549" cy="477054"/>
          </a:xfrm>
          <a:prstGeom prst="rect">
            <a:avLst/>
          </a:prstGeom>
          <a:noFill/>
        </p:spPr>
        <p:txBody>
          <a:bodyPr wrap="square" rtlCol="0">
            <a:spAutoFit/>
          </a:bodyPr>
          <a:lstStyle/>
          <a:p>
            <a:pPr algn="just">
              <a:spcBef>
                <a:spcPct val="0"/>
              </a:spcBef>
            </a:pPr>
            <a:r>
              <a:rPr lang="es-CO" altLang="es-CO" sz="1200" b="1" dirty="0" smtClean="0">
                <a:solidFill>
                  <a:schemeClr val="tx2">
                    <a:lumMod val="75000"/>
                  </a:schemeClr>
                </a:solidFill>
                <a:latin typeface="Helvetica LT Std" panose="020B0504020202020204"/>
                <a:cs typeface="Helvetica" panose="020B0604020202020204" pitchFamily="34" charset="0"/>
              </a:rPr>
              <a:t>Fuente: </a:t>
            </a:r>
            <a:r>
              <a:rPr lang="es-CO" altLang="es-CO" sz="1200" dirty="0">
                <a:solidFill>
                  <a:schemeClr val="tx2">
                    <a:lumMod val="75000"/>
                  </a:schemeClr>
                </a:solidFill>
                <a:latin typeface="Helvetica LT Std" panose="020B0504020202020204"/>
                <a:cs typeface="Helvetica" panose="020B0604020202020204" pitchFamily="34" charset="0"/>
              </a:rPr>
              <a:t>Ley de Mercado de Valores (Ley Nº 18 </a:t>
            </a:r>
            <a:r>
              <a:rPr lang="es-CO" altLang="es-CO" sz="1200" dirty="0" smtClean="0">
                <a:solidFill>
                  <a:schemeClr val="tx2">
                    <a:lumMod val="75000"/>
                  </a:schemeClr>
                </a:solidFill>
                <a:latin typeface="Helvetica LT Std" panose="020B0504020202020204"/>
                <a:cs typeface="Helvetica" panose="020B0604020202020204" pitchFamily="34" charset="0"/>
              </a:rPr>
              <a:t>045 - Artículo 100) </a:t>
            </a:r>
            <a:r>
              <a:rPr lang="es-CO" altLang="es-CO" sz="1200" dirty="0">
                <a:solidFill>
                  <a:schemeClr val="tx2">
                    <a:lumMod val="75000"/>
                  </a:schemeClr>
                </a:solidFill>
                <a:latin typeface="Helvetica LT Std" panose="020B0504020202020204"/>
                <a:cs typeface="Helvetica" panose="020B0604020202020204" pitchFamily="34" charset="0"/>
              </a:rPr>
              <a:t>- </a:t>
            </a:r>
            <a:r>
              <a:rPr lang="es-CO" altLang="es-CO" sz="1200" dirty="0">
                <a:solidFill>
                  <a:schemeClr val="tx2">
                    <a:lumMod val="75000"/>
                  </a:schemeClr>
                </a:solidFill>
                <a:latin typeface="Helvetica LT Std" panose="020B0504020202020204"/>
                <a:cs typeface="Helvetica" panose="020B0604020202020204" pitchFamily="34" charset="0"/>
                <a:hlinkClick r:id="rId3"/>
              </a:rPr>
              <a:t>https://</a:t>
            </a:r>
            <a:r>
              <a:rPr lang="es-CO" altLang="es-CO" sz="1200" dirty="0" smtClean="0">
                <a:solidFill>
                  <a:schemeClr val="tx2">
                    <a:lumMod val="75000"/>
                  </a:schemeClr>
                </a:solidFill>
                <a:latin typeface="Helvetica LT Std" panose="020B0504020202020204"/>
                <a:cs typeface="Helvetica" panose="020B0604020202020204" pitchFamily="34" charset="0"/>
                <a:hlinkClick r:id="rId3"/>
              </a:rPr>
              <a:t>www.sbif.cl</a:t>
            </a:r>
            <a:r>
              <a:rPr lang="es-CO" altLang="es-CO" sz="1200" dirty="0" smtClean="0">
                <a:solidFill>
                  <a:schemeClr val="tx2">
                    <a:lumMod val="75000"/>
                  </a:schemeClr>
                </a:solidFill>
                <a:latin typeface="Helvetica LT Std" panose="020B0504020202020204"/>
                <a:cs typeface="Helvetica" panose="020B0604020202020204" pitchFamily="34" charset="0"/>
              </a:rPr>
              <a:t> </a:t>
            </a:r>
            <a:endParaRPr lang="es-CO" altLang="es-CO" sz="1200" dirty="0">
              <a:solidFill>
                <a:schemeClr val="tx2">
                  <a:lumMod val="75000"/>
                </a:schemeClr>
              </a:solidFill>
              <a:latin typeface="Helvetica LT Std" panose="020B0504020202020204"/>
              <a:cs typeface="Helvetica" panose="020B0604020202020204" pitchFamily="34" charset="0"/>
            </a:endParaRPr>
          </a:p>
        </p:txBody>
      </p:sp>
      <p:sp>
        <p:nvSpPr>
          <p:cNvPr id="8" name="8 CuadroTexto"/>
          <p:cNvSpPr txBox="1"/>
          <p:nvPr/>
        </p:nvSpPr>
        <p:spPr>
          <a:xfrm>
            <a:off x="567876" y="468466"/>
            <a:ext cx="8113416" cy="400110"/>
          </a:xfrm>
          <a:prstGeom prst="rect">
            <a:avLst/>
          </a:prstGeom>
          <a:noFill/>
        </p:spPr>
        <p:txBody>
          <a:bodyPr wrap="square" rtlCol="0">
            <a:spAutoFit/>
          </a:bodyPr>
          <a:lstStyle/>
          <a:p>
            <a:pPr algn="ctr" fontAlgn="base">
              <a:spcBef>
                <a:spcPct val="0"/>
              </a:spcBef>
              <a:spcAft>
                <a:spcPct val="0"/>
              </a:spcAft>
            </a:pPr>
            <a:r>
              <a:rPr lang="es-CO" sz="2000" b="1" dirty="0" smtClean="0">
                <a:solidFill>
                  <a:srgbClr val="002060"/>
                </a:solidFill>
                <a:latin typeface="Helvetica LT Std" panose="020B0504020202020204"/>
              </a:rPr>
              <a:t>Chile</a:t>
            </a:r>
            <a:endParaRPr lang="es-CO" sz="2000" b="1" dirty="0">
              <a:solidFill>
                <a:srgbClr val="002060"/>
              </a:solidFill>
              <a:latin typeface="Helvetica LT Std" panose="020B0504020202020204"/>
            </a:endParaRPr>
          </a:p>
        </p:txBody>
      </p:sp>
      <p:pic>
        <p:nvPicPr>
          <p:cNvPr id="10" name="Imagen 9" descr="Resultado de imagen para chile"/>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72595" y="233165"/>
            <a:ext cx="1117874" cy="730164"/>
          </a:xfrm>
          <a:prstGeom prst="ellipse">
            <a:avLst/>
          </a:prstGeom>
          <a:ln w="63500" cap="rnd">
            <a:noFill/>
          </a:ln>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8039081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8 CuadroTexto"/>
          <p:cNvSpPr txBox="1"/>
          <p:nvPr/>
        </p:nvSpPr>
        <p:spPr>
          <a:xfrm>
            <a:off x="448047" y="998758"/>
            <a:ext cx="4895133" cy="707886"/>
          </a:xfrm>
          <a:prstGeom prst="rect">
            <a:avLst/>
          </a:prstGeom>
          <a:noFill/>
        </p:spPr>
        <p:txBody>
          <a:bodyPr wrap="square" rtlCol="0">
            <a:spAutoFit/>
          </a:bodyPr>
          <a:lstStyle/>
          <a:p>
            <a:pPr fontAlgn="base">
              <a:spcBef>
                <a:spcPct val="0"/>
              </a:spcBef>
              <a:spcAft>
                <a:spcPct val="0"/>
              </a:spcAft>
            </a:pPr>
            <a:r>
              <a:rPr lang="es-CO" sz="2000" b="1" dirty="0">
                <a:solidFill>
                  <a:srgbClr val="FFC000"/>
                </a:solidFill>
                <a:latin typeface="HelveticaNeueLT Std"/>
                <a:ea typeface="+mj-ea"/>
                <a:cs typeface="+mj-cs"/>
              </a:rPr>
              <a:t>Conglomerados Financieros</a:t>
            </a:r>
          </a:p>
          <a:p>
            <a:pPr fontAlgn="base">
              <a:spcBef>
                <a:spcPct val="0"/>
              </a:spcBef>
              <a:spcAft>
                <a:spcPct val="0"/>
              </a:spcAft>
            </a:pPr>
            <a:r>
              <a:rPr lang="es-CO" sz="2000" b="1" dirty="0">
                <a:solidFill>
                  <a:srgbClr val="FFC000"/>
                </a:solidFill>
                <a:latin typeface="HelveticaNeueLT Std"/>
                <a:ea typeface="+mj-ea"/>
                <a:cs typeface="+mj-cs"/>
              </a:rPr>
              <a:t>Revisión Internacional</a:t>
            </a:r>
          </a:p>
        </p:txBody>
      </p:sp>
      <p:sp>
        <p:nvSpPr>
          <p:cNvPr id="8" name="12 Elipse"/>
          <p:cNvSpPr/>
          <p:nvPr/>
        </p:nvSpPr>
        <p:spPr>
          <a:xfrm>
            <a:off x="765473" y="2829167"/>
            <a:ext cx="468016" cy="268261"/>
          </a:xfrm>
          <a:prstGeom prst="flowChartConnector">
            <a:avLst/>
          </a:prstGeom>
          <a:no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accent1">
                    <a:lumMod val="50000"/>
                  </a:schemeClr>
                </a:solidFill>
                <a:latin typeface="HelveticaNeueLT Std" pitchFamily="34" charset="0"/>
              </a:rPr>
              <a:t>2</a:t>
            </a:r>
            <a:endParaRPr lang="es-CO" dirty="0">
              <a:solidFill>
                <a:schemeClr val="accent1">
                  <a:lumMod val="50000"/>
                </a:schemeClr>
              </a:solidFill>
              <a:latin typeface="HelveticaNeueLT Std" pitchFamily="34" charset="0"/>
            </a:endParaRPr>
          </a:p>
        </p:txBody>
      </p:sp>
      <p:sp>
        <p:nvSpPr>
          <p:cNvPr id="9" name="8 Rectángulo"/>
          <p:cNvSpPr/>
          <p:nvPr/>
        </p:nvSpPr>
        <p:spPr>
          <a:xfrm>
            <a:off x="1498486" y="2776305"/>
            <a:ext cx="4869263" cy="373987"/>
          </a:xfrm>
          <a:prstGeom prst="roundRect">
            <a:avLst/>
          </a:prstGeom>
          <a:no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dirty="0" smtClean="0">
                <a:solidFill>
                  <a:schemeClr val="accent1">
                    <a:lumMod val="50000"/>
                  </a:schemeClr>
                </a:solidFill>
                <a:latin typeface="HelveticaNeueLT Std" pitchFamily="34" charset="0"/>
              </a:rPr>
              <a:t>España</a:t>
            </a:r>
          </a:p>
        </p:txBody>
      </p:sp>
      <p:sp>
        <p:nvSpPr>
          <p:cNvPr id="12" name="7 Elipse"/>
          <p:cNvSpPr/>
          <p:nvPr/>
        </p:nvSpPr>
        <p:spPr>
          <a:xfrm>
            <a:off x="765473" y="3488358"/>
            <a:ext cx="468016" cy="281079"/>
          </a:xfrm>
          <a:prstGeom prst="ellipse">
            <a:avLst/>
          </a:prstGeom>
          <a:solidFill>
            <a:schemeClr val="bg1"/>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accent1">
                    <a:lumMod val="50000"/>
                  </a:schemeClr>
                </a:solidFill>
                <a:latin typeface="HelveticaNeueLT Std" pitchFamily="34" charset="0"/>
              </a:rPr>
              <a:t>3</a:t>
            </a:r>
            <a:endParaRPr lang="es-CO" dirty="0">
              <a:solidFill>
                <a:schemeClr val="accent1">
                  <a:lumMod val="50000"/>
                </a:schemeClr>
              </a:solidFill>
              <a:latin typeface="HelveticaNeueLT Std" pitchFamily="34" charset="0"/>
            </a:endParaRPr>
          </a:p>
        </p:txBody>
      </p:sp>
      <p:sp>
        <p:nvSpPr>
          <p:cNvPr id="13" name="8 Rectángulo"/>
          <p:cNvSpPr/>
          <p:nvPr/>
        </p:nvSpPr>
        <p:spPr>
          <a:xfrm>
            <a:off x="1498486" y="3438700"/>
            <a:ext cx="4869263" cy="380396"/>
          </a:xfrm>
          <a:prstGeom prst="roundRect">
            <a:avLst/>
          </a:prstGeom>
          <a:solidFill>
            <a:schemeClr val="bg1"/>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smtClean="0">
                <a:solidFill>
                  <a:schemeClr val="accent1">
                    <a:lumMod val="50000"/>
                  </a:schemeClr>
                </a:solidFill>
                <a:latin typeface="HelveticaNeueLT Std" pitchFamily="34" charset="0"/>
              </a:rPr>
              <a:t>Perú</a:t>
            </a:r>
            <a:endParaRPr lang="es-CO" dirty="0">
              <a:solidFill>
                <a:schemeClr val="accent1">
                  <a:lumMod val="50000"/>
                </a:schemeClr>
              </a:solidFill>
              <a:latin typeface="HelveticaNeueLT Std" pitchFamily="34" charset="0"/>
            </a:endParaRPr>
          </a:p>
        </p:txBody>
      </p:sp>
      <p:sp>
        <p:nvSpPr>
          <p:cNvPr id="14" name="7 Elipse"/>
          <p:cNvSpPr/>
          <p:nvPr/>
        </p:nvSpPr>
        <p:spPr>
          <a:xfrm>
            <a:off x="765473" y="4115566"/>
            <a:ext cx="468016" cy="281079"/>
          </a:xfrm>
          <a:prstGeom prst="ellipse">
            <a:avLst/>
          </a:prstGeom>
          <a:solidFill>
            <a:schemeClr val="bg1"/>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schemeClr val="accent1">
                    <a:lumMod val="50000"/>
                  </a:schemeClr>
                </a:solidFill>
                <a:latin typeface="HelveticaNeueLT Std" pitchFamily="34" charset="0"/>
              </a:rPr>
              <a:t>4</a:t>
            </a:r>
            <a:endParaRPr lang="es-CO" dirty="0">
              <a:solidFill>
                <a:schemeClr val="accent1">
                  <a:lumMod val="50000"/>
                </a:schemeClr>
              </a:solidFill>
              <a:latin typeface="HelveticaNeueLT Std" pitchFamily="34" charset="0"/>
            </a:endParaRPr>
          </a:p>
        </p:txBody>
      </p:sp>
      <p:sp>
        <p:nvSpPr>
          <p:cNvPr id="15" name="8 Rectángulo"/>
          <p:cNvSpPr/>
          <p:nvPr/>
        </p:nvSpPr>
        <p:spPr>
          <a:xfrm>
            <a:off x="1498486" y="4065908"/>
            <a:ext cx="4869263" cy="378405"/>
          </a:xfrm>
          <a:prstGeom prst="roundRect">
            <a:avLst/>
          </a:prstGeom>
          <a:solidFill>
            <a:schemeClr val="bg1"/>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smtClean="0">
                <a:solidFill>
                  <a:schemeClr val="accent1">
                    <a:lumMod val="50000"/>
                  </a:schemeClr>
                </a:solidFill>
                <a:latin typeface="HelveticaNeueLT Std" pitchFamily="34" charset="0"/>
              </a:rPr>
              <a:t>Chile</a:t>
            </a:r>
            <a:endParaRPr lang="es-MX" dirty="0">
              <a:solidFill>
                <a:schemeClr val="accent1">
                  <a:lumMod val="50000"/>
                </a:schemeClr>
              </a:solidFill>
              <a:latin typeface="HelveticaNeueLT Std" pitchFamily="34" charset="0"/>
            </a:endParaRPr>
          </a:p>
        </p:txBody>
      </p:sp>
      <p:sp>
        <p:nvSpPr>
          <p:cNvPr id="10" name="7 Elipse"/>
          <p:cNvSpPr/>
          <p:nvPr/>
        </p:nvSpPr>
        <p:spPr>
          <a:xfrm>
            <a:off x="765473" y="4762025"/>
            <a:ext cx="468016" cy="281079"/>
          </a:xfrm>
          <a:prstGeom prst="ellipse">
            <a:avLst/>
          </a:prstGeom>
          <a:solidFill>
            <a:schemeClr val="accent1">
              <a:lumMod val="50000"/>
            </a:schemeClr>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schemeClr val="bg1"/>
                </a:solidFill>
                <a:latin typeface="HelveticaNeueLT Std" pitchFamily="34" charset="0"/>
              </a:rPr>
              <a:t>5</a:t>
            </a:r>
            <a:endParaRPr lang="es-CO" dirty="0">
              <a:solidFill>
                <a:schemeClr val="bg1"/>
              </a:solidFill>
              <a:latin typeface="HelveticaNeueLT Std" pitchFamily="34" charset="0"/>
            </a:endParaRPr>
          </a:p>
        </p:txBody>
      </p:sp>
      <p:sp>
        <p:nvSpPr>
          <p:cNvPr id="11" name="8 Rectángulo"/>
          <p:cNvSpPr/>
          <p:nvPr/>
        </p:nvSpPr>
        <p:spPr>
          <a:xfrm>
            <a:off x="1498486" y="4711434"/>
            <a:ext cx="4869263" cy="380396"/>
          </a:xfrm>
          <a:prstGeom prst="roundRect">
            <a:avLst/>
          </a:prstGeom>
          <a:solidFill>
            <a:schemeClr val="accent1">
              <a:lumMod val="50000"/>
            </a:schemeClr>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smtClean="0">
                <a:solidFill>
                  <a:schemeClr val="bg1"/>
                </a:solidFill>
                <a:latin typeface="HelveticaNeueLT Std" pitchFamily="34" charset="0"/>
              </a:rPr>
              <a:t>México</a:t>
            </a:r>
            <a:endParaRPr lang="es-MX" dirty="0">
              <a:solidFill>
                <a:schemeClr val="bg1"/>
              </a:solidFill>
              <a:latin typeface="HelveticaNeueLT Std" pitchFamily="34" charset="0"/>
            </a:endParaRPr>
          </a:p>
        </p:txBody>
      </p:sp>
      <p:sp>
        <p:nvSpPr>
          <p:cNvPr id="16" name="7 Elipse"/>
          <p:cNvSpPr/>
          <p:nvPr/>
        </p:nvSpPr>
        <p:spPr>
          <a:xfrm>
            <a:off x="765473" y="5381876"/>
            <a:ext cx="468016" cy="281079"/>
          </a:xfrm>
          <a:prstGeom prst="ellipse">
            <a:avLst/>
          </a:prstGeom>
          <a:solidFill>
            <a:schemeClr val="bg1"/>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schemeClr val="accent1">
                    <a:lumMod val="50000"/>
                  </a:schemeClr>
                </a:solidFill>
                <a:latin typeface="HelveticaNeueLT Std" pitchFamily="34" charset="0"/>
              </a:rPr>
              <a:t>6</a:t>
            </a:r>
            <a:endParaRPr lang="es-CO" dirty="0">
              <a:solidFill>
                <a:schemeClr val="accent1">
                  <a:lumMod val="50000"/>
                </a:schemeClr>
              </a:solidFill>
              <a:latin typeface="HelveticaNeueLT Std" pitchFamily="34" charset="0"/>
            </a:endParaRPr>
          </a:p>
        </p:txBody>
      </p:sp>
      <p:sp>
        <p:nvSpPr>
          <p:cNvPr id="17" name="8 Rectángulo"/>
          <p:cNvSpPr/>
          <p:nvPr/>
        </p:nvSpPr>
        <p:spPr>
          <a:xfrm>
            <a:off x="1498486" y="5338441"/>
            <a:ext cx="4869263" cy="380396"/>
          </a:xfrm>
          <a:prstGeom prst="roundRect">
            <a:avLst/>
          </a:prstGeom>
          <a:solidFill>
            <a:schemeClr val="bg1"/>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smtClean="0">
                <a:solidFill>
                  <a:schemeClr val="accent1">
                    <a:lumMod val="50000"/>
                  </a:schemeClr>
                </a:solidFill>
                <a:latin typeface="HelveticaNeueLT Std" pitchFamily="34" charset="0"/>
              </a:rPr>
              <a:t>Estados Unidos</a:t>
            </a:r>
            <a:endParaRPr lang="es-MX" dirty="0">
              <a:solidFill>
                <a:schemeClr val="accent1">
                  <a:lumMod val="50000"/>
                </a:schemeClr>
              </a:solidFill>
              <a:latin typeface="HelveticaNeueLT Std" pitchFamily="34" charset="0"/>
            </a:endParaRPr>
          </a:p>
        </p:txBody>
      </p:sp>
      <p:sp>
        <p:nvSpPr>
          <p:cNvPr id="18" name="7 Elipse"/>
          <p:cNvSpPr/>
          <p:nvPr/>
        </p:nvSpPr>
        <p:spPr>
          <a:xfrm>
            <a:off x="765473" y="6020213"/>
            <a:ext cx="468016" cy="281079"/>
          </a:xfrm>
          <a:prstGeom prst="ellipse">
            <a:avLst/>
          </a:prstGeom>
          <a:solidFill>
            <a:schemeClr val="bg1"/>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schemeClr val="accent1">
                    <a:lumMod val="50000"/>
                  </a:schemeClr>
                </a:solidFill>
                <a:latin typeface="HelveticaNeueLT Std" pitchFamily="34" charset="0"/>
              </a:rPr>
              <a:t>7</a:t>
            </a:r>
            <a:endParaRPr lang="es-CO" dirty="0">
              <a:solidFill>
                <a:schemeClr val="accent1">
                  <a:lumMod val="50000"/>
                </a:schemeClr>
              </a:solidFill>
              <a:latin typeface="HelveticaNeueLT Std" pitchFamily="34" charset="0"/>
            </a:endParaRPr>
          </a:p>
        </p:txBody>
      </p:sp>
      <p:sp>
        <p:nvSpPr>
          <p:cNvPr id="19" name="8 Rectángulo"/>
          <p:cNvSpPr/>
          <p:nvPr/>
        </p:nvSpPr>
        <p:spPr>
          <a:xfrm>
            <a:off x="1498486" y="5970555"/>
            <a:ext cx="4869263" cy="380396"/>
          </a:xfrm>
          <a:prstGeom prst="roundRect">
            <a:avLst/>
          </a:prstGeom>
          <a:solidFill>
            <a:schemeClr val="bg1"/>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smtClean="0">
                <a:solidFill>
                  <a:schemeClr val="accent1">
                    <a:lumMod val="50000"/>
                  </a:schemeClr>
                </a:solidFill>
                <a:latin typeface="HelveticaNeueLT Std" pitchFamily="34" charset="0"/>
              </a:rPr>
              <a:t>Brasil</a:t>
            </a:r>
            <a:endParaRPr lang="es-MX" dirty="0">
              <a:solidFill>
                <a:schemeClr val="accent1">
                  <a:lumMod val="50000"/>
                </a:schemeClr>
              </a:solidFill>
              <a:latin typeface="HelveticaNeueLT Std" pitchFamily="34" charset="0"/>
            </a:endParaRPr>
          </a:p>
        </p:txBody>
      </p:sp>
      <p:sp>
        <p:nvSpPr>
          <p:cNvPr id="20" name="12 Elipse"/>
          <p:cNvSpPr/>
          <p:nvPr/>
        </p:nvSpPr>
        <p:spPr>
          <a:xfrm>
            <a:off x="765473" y="2201585"/>
            <a:ext cx="468016" cy="268261"/>
          </a:xfrm>
          <a:prstGeom prst="flowChartConnector">
            <a:avLst/>
          </a:prstGeom>
          <a:no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accent1">
                    <a:lumMod val="50000"/>
                  </a:schemeClr>
                </a:solidFill>
                <a:latin typeface="HelveticaNeueLT Std" pitchFamily="34" charset="0"/>
              </a:rPr>
              <a:t>1</a:t>
            </a:r>
            <a:endParaRPr lang="es-CO" dirty="0">
              <a:solidFill>
                <a:schemeClr val="accent1">
                  <a:lumMod val="50000"/>
                </a:schemeClr>
              </a:solidFill>
              <a:latin typeface="HelveticaNeueLT Std" pitchFamily="34" charset="0"/>
            </a:endParaRPr>
          </a:p>
        </p:txBody>
      </p:sp>
      <p:sp>
        <p:nvSpPr>
          <p:cNvPr id="21" name="8 Rectángulo"/>
          <p:cNvSpPr/>
          <p:nvPr/>
        </p:nvSpPr>
        <p:spPr>
          <a:xfrm>
            <a:off x="1498486" y="2148723"/>
            <a:ext cx="4869263" cy="373987"/>
          </a:xfrm>
          <a:prstGeom prst="roundRect">
            <a:avLst/>
          </a:prstGeom>
          <a:no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dirty="0" smtClean="0">
                <a:solidFill>
                  <a:schemeClr val="accent1">
                    <a:lumMod val="50000"/>
                  </a:schemeClr>
                </a:solidFill>
                <a:latin typeface="HelveticaNeueLT Std" pitchFamily="34" charset="0"/>
              </a:rPr>
              <a:t>Basilea</a:t>
            </a:r>
          </a:p>
        </p:txBody>
      </p:sp>
    </p:spTree>
    <p:extLst>
      <p:ext uri="{BB962C8B-B14F-4D97-AF65-F5344CB8AC3E}">
        <p14:creationId xmlns:p14="http://schemas.microsoft.com/office/powerpoint/2010/main" val="43435619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5 CuadroTexto"/>
          <p:cNvSpPr txBox="1"/>
          <p:nvPr/>
        </p:nvSpPr>
        <p:spPr>
          <a:xfrm>
            <a:off x="573383" y="1042327"/>
            <a:ext cx="8113416" cy="340519"/>
          </a:xfrm>
          <a:prstGeom prst="roundRect">
            <a:avLst/>
          </a:prstGeom>
          <a:solidFill>
            <a:srgbClr val="E6EDF6"/>
          </a:solidFill>
          <a:ln w="19050">
            <a:solidFill>
              <a:schemeClr val="accent1">
                <a:lumMod val="50000"/>
              </a:schemeClr>
            </a:solidFill>
          </a:ln>
        </p:spPr>
        <p:txBody>
          <a:bodyPr wrap="square" rtlCol="0">
            <a:spAutoFit/>
          </a:bodyPr>
          <a:lstStyle/>
          <a:p>
            <a:pPr algn="ctr">
              <a:spcBef>
                <a:spcPct val="0"/>
              </a:spcBef>
            </a:pPr>
            <a:r>
              <a:rPr lang="es-CO" altLang="es-CO" sz="1400" b="1" dirty="0" smtClean="0">
                <a:solidFill>
                  <a:schemeClr val="tx2">
                    <a:lumMod val="75000"/>
                  </a:schemeClr>
                </a:solidFill>
                <a:latin typeface="Helvetica LT Std" panose="020B0504020202020204"/>
                <a:cs typeface="Helvetica" panose="020B0604020202020204" pitchFamily="34" charset="0"/>
              </a:rPr>
              <a:t>Requerimientos de Capital</a:t>
            </a:r>
            <a:endParaRPr lang="es-CO" altLang="es-CO" sz="1400" dirty="0" smtClean="0">
              <a:solidFill>
                <a:schemeClr val="tx2">
                  <a:lumMod val="75000"/>
                </a:schemeClr>
              </a:solidFill>
              <a:latin typeface="Helvetica LT Std" panose="020B0504020202020204"/>
              <a:cs typeface="Helvetica" panose="020B0604020202020204" pitchFamily="34" charset="0"/>
            </a:endParaRPr>
          </a:p>
        </p:txBody>
      </p:sp>
      <p:pic>
        <p:nvPicPr>
          <p:cNvPr id="6" name="Picture 2" descr="Resultado de imagen para bandera mexic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10927" y="271090"/>
            <a:ext cx="836323" cy="522702"/>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
        <p:nvSpPr>
          <p:cNvPr id="7" name="8 CuadroTexto"/>
          <p:cNvSpPr txBox="1"/>
          <p:nvPr/>
        </p:nvSpPr>
        <p:spPr>
          <a:xfrm>
            <a:off x="494889" y="332386"/>
            <a:ext cx="8191910" cy="400110"/>
          </a:xfrm>
          <a:prstGeom prst="rect">
            <a:avLst/>
          </a:prstGeom>
          <a:noFill/>
        </p:spPr>
        <p:txBody>
          <a:bodyPr wrap="square" rtlCol="0">
            <a:spAutoFit/>
          </a:bodyPr>
          <a:lstStyle/>
          <a:p>
            <a:pPr algn="ctr" fontAlgn="base">
              <a:spcBef>
                <a:spcPct val="0"/>
              </a:spcBef>
              <a:spcAft>
                <a:spcPct val="0"/>
              </a:spcAft>
            </a:pPr>
            <a:r>
              <a:rPr lang="es-CO" sz="2000" b="1" dirty="0" smtClean="0">
                <a:solidFill>
                  <a:srgbClr val="002060"/>
                </a:solidFill>
                <a:latin typeface="Helvetica LT Std" panose="020B0504020202020204"/>
              </a:rPr>
              <a:t>México</a:t>
            </a:r>
            <a:endParaRPr lang="es-CO" sz="2000" b="1" dirty="0">
              <a:solidFill>
                <a:srgbClr val="002060"/>
              </a:solidFill>
              <a:latin typeface="Helvetica LT Std" panose="020B0504020202020204"/>
            </a:endParaRPr>
          </a:p>
        </p:txBody>
      </p:sp>
      <p:sp>
        <p:nvSpPr>
          <p:cNvPr id="10" name="CuadroTexto 9"/>
          <p:cNvSpPr txBox="1"/>
          <p:nvPr/>
        </p:nvSpPr>
        <p:spPr>
          <a:xfrm>
            <a:off x="3947250" y="5949381"/>
            <a:ext cx="4739549" cy="430887"/>
          </a:xfrm>
          <a:prstGeom prst="rect">
            <a:avLst/>
          </a:prstGeom>
          <a:noFill/>
        </p:spPr>
        <p:txBody>
          <a:bodyPr wrap="square" rtlCol="0">
            <a:spAutoFit/>
          </a:bodyPr>
          <a:lstStyle/>
          <a:p>
            <a:pPr algn="just">
              <a:spcBef>
                <a:spcPct val="0"/>
              </a:spcBef>
            </a:pPr>
            <a:r>
              <a:rPr lang="es-CO" altLang="es-CO" sz="1100" b="1" dirty="0" smtClean="0">
                <a:solidFill>
                  <a:schemeClr val="tx2">
                    <a:lumMod val="75000"/>
                  </a:schemeClr>
                </a:solidFill>
                <a:latin typeface="Helvetica LT Std" panose="020B0504020202020204"/>
                <a:cs typeface="Helvetica" panose="020B0604020202020204" pitchFamily="34" charset="0"/>
              </a:rPr>
              <a:t>Fuente: </a:t>
            </a:r>
            <a:r>
              <a:rPr lang="es-CO" altLang="es-CO" sz="1100" dirty="0" smtClean="0">
                <a:solidFill>
                  <a:schemeClr val="tx2">
                    <a:lumMod val="75000"/>
                  </a:schemeClr>
                </a:solidFill>
                <a:latin typeface="Helvetica LT Std" panose="020B0504020202020204"/>
                <a:cs typeface="Helvetica" panose="020B0604020202020204" pitchFamily="34" charset="0"/>
              </a:rPr>
              <a:t>Ley </a:t>
            </a:r>
            <a:r>
              <a:rPr lang="es-CO" altLang="es-CO" sz="1100" dirty="0">
                <a:solidFill>
                  <a:schemeClr val="tx2">
                    <a:lumMod val="75000"/>
                  </a:schemeClr>
                </a:solidFill>
                <a:latin typeface="Helvetica LT Std" panose="020B0504020202020204"/>
                <a:cs typeface="Helvetica" panose="020B0604020202020204" pitchFamily="34" charset="0"/>
              </a:rPr>
              <a:t>para Regular las Agrupaciones Financieras (10 de enero de 2014) - </a:t>
            </a:r>
            <a:r>
              <a:rPr lang="es-CO" altLang="es-CO" sz="1100" dirty="0" smtClean="0">
                <a:solidFill>
                  <a:schemeClr val="tx2">
                    <a:lumMod val="75000"/>
                  </a:schemeClr>
                </a:solidFill>
                <a:latin typeface="Helvetica LT Std" panose="020B0504020202020204"/>
                <a:cs typeface="Helvetica" panose="020B0604020202020204" pitchFamily="34" charset="0"/>
                <a:hlinkClick r:id="rId4"/>
              </a:rPr>
              <a:t>http://www.ordenjuridico.gob.mx</a:t>
            </a:r>
            <a:endParaRPr lang="es-CO" altLang="es-CO" sz="1100" dirty="0">
              <a:solidFill>
                <a:schemeClr val="tx2">
                  <a:lumMod val="75000"/>
                </a:schemeClr>
              </a:solidFill>
              <a:latin typeface="Helvetica LT Std" panose="020B0504020202020204"/>
              <a:cs typeface="Helvetica" panose="020B0604020202020204" pitchFamily="34" charset="0"/>
            </a:endParaRPr>
          </a:p>
        </p:txBody>
      </p:sp>
      <p:sp>
        <p:nvSpPr>
          <p:cNvPr id="8" name="Rectángulo 7"/>
          <p:cNvSpPr/>
          <p:nvPr/>
        </p:nvSpPr>
        <p:spPr>
          <a:xfrm>
            <a:off x="727469" y="1830586"/>
            <a:ext cx="7726749" cy="2976155"/>
          </a:xfrm>
          <a:prstGeom prst="rect">
            <a:avLst/>
          </a:prstGeom>
          <a:solidFill>
            <a:schemeClr val="bg1"/>
          </a:solidFill>
          <a:ln>
            <a:solidFill>
              <a:srgbClr val="00206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400" b="1" dirty="0">
                <a:solidFill>
                  <a:srgbClr val="FFC000"/>
                </a:solidFill>
                <a:latin typeface="Helvetica LT Std" panose="020B0504020202020204"/>
                <a:cs typeface="Helvetica" panose="020B0604020202020204" pitchFamily="34" charset="0"/>
              </a:rPr>
              <a:t>¿Qué incluye el cálculo?</a:t>
            </a:r>
          </a:p>
          <a:p>
            <a:pPr algn="ctr"/>
            <a:endParaRPr lang="es-CO" sz="1400" dirty="0">
              <a:solidFill>
                <a:schemeClr val="accent1">
                  <a:lumMod val="50000"/>
                </a:schemeClr>
              </a:solidFill>
              <a:latin typeface="Helvetica LT Std" panose="020B0504020202020204"/>
              <a:cs typeface="Helvetica" panose="020B0604020202020204" pitchFamily="34" charset="0"/>
            </a:endParaRPr>
          </a:p>
          <a:p>
            <a:pPr algn="just"/>
            <a:r>
              <a:rPr lang="es-CO" sz="1400" dirty="0">
                <a:solidFill>
                  <a:schemeClr val="accent1">
                    <a:lumMod val="50000"/>
                  </a:schemeClr>
                </a:solidFill>
                <a:latin typeface="Helvetica LT Std" panose="020B0504020202020204"/>
                <a:cs typeface="Helvetica" panose="020B0604020202020204" pitchFamily="34" charset="0"/>
              </a:rPr>
              <a:t>Las Sociedades Controladoras deberán mantener un capital neto, que no podrá ser inferior a la cantidad que resulte de sumar las inversiones permanentes valuadas por el método de participación que se tengan en las sociedades subsidiarias del Grupo Financiero.</a:t>
            </a:r>
          </a:p>
          <a:p>
            <a:pPr algn="just"/>
            <a:r>
              <a:rPr lang="es-CO" sz="1400" dirty="0">
                <a:solidFill>
                  <a:schemeClr val="accent1">
                    <a:lumMod val="50000"/>
                  </a:schemeClr>
                </a:solidFill>
                <a:latin typeface="Helvetica LT Std" panose="020B0504020202020204"/>
                <a:cs typeface="Helvetica" panose="020B0604020202020204" pitchFamily="34" charset="0"/>
              </a:rPr>
              <a:t>El capital neto estará compuesto por:</a:t>
            </a:r>
          </a:p>
          <a:p>
            <a:pPr algn="just"/>
            <a:r>
              <a:rPr lang="es-CO" sz="1400" dirty="0">
                <a:solidFill>
                  <a:schemeClr val="accent1">
                    <a:lumMod val="50000"/>
                  </a:schemeClr>
                </a:solidFill>
                <a:latin typeface="Helvetica LT Std" panose="020B0504020202020204"/>
                <a:cs typeface="Helvetica" panose="020B0604020202020204" pitchFamily="34" charset="0"/>
              </a:rPr>
              <a:t>1.	Capital Contable de la Sociedad Controladora sin consolidar. </a:t>
            </a:r>
          </a:p>
          <a:p>
            <a:pPr algn="just"/>
            <a:r>
              <a:rPr lang="es-CO" sz="1400" dirty="0">
                <a:solidFill>
                  <a:schemeClr val="accent1">
                    <a:lumMod val="50000"/>
                  </a:schemeClr>
                </a:solidFill>
                <a:latin typeface="Helvetica LT Std" panose="020B0504020202020204"/>
                <a:cs typeface="Helvetica" panose="020B0604020202020204" pitchFamily="34" charset="0"/>
              </a:rPr>
              <a:t>2.	Obligaciones subordinadas de conversión forzosa a capital reconocidas en el pasivo.</a:t>
            </a:r>
          </a:p>
          <a:p>
            <a:pPr algn="ctr"/>
            <a:endParaRPr lang="es-CO" sz="1400" b="1" dirty="0" smtClean="0">
              <a:solidFill>
                <a:srgbClr val="FFC000"/>
              </a:solidFill>
              <a:latin typeface="Helvetica LT Std" panose="020B0504020202020204"/>
              <a:cs typeface="Helvetica" panose="020B0604020202020204" pitchFamily="34" charset="0"/>
            </a:endParaRPr>
          </a:p>
          <a:p>
            <a:pPr algn="ctr"/>
            <a:r>
              <a:rPr lang="es-CO" sz="1400" b="1" dirty="0" smtClean="0">
                <a:solidFill>
                  <a:srgbClr val="FFC000"/>
                </a:solidFill>
                <a:latin typeface="Helvetica LT Std" panose="020B0504020202020204"/>
                <a:cs typeface="Helvetica" panose="020B0604020202020204" pitchFamily="34" charset="0"/>
              </a:rPr>
              <a:t>¿</a:t>
            </a:r>
            <a:r>
              <a:rPr lang="es-CO" sz="1400" b="1" dirty="0">
                <a:solidFill>
                  <a:srgbClr val="FFC000"/>
                </a:solidFill>
                <a:latin typeface="Helvetica LT Std" panose="020B0504020202020204"/>
                <a:cs typeface="Helvetica" panose="020B0604020202020204" pitchFamily="34" charset="0"/>
              </a:rPr>
              <a:t>Qué excluye el cálculo</a:t>
            </a:r>
            <a:r>
              <a:rPr lang="es-CO" sz="1400" b="1" dirty="0" smtClean="0">
                <a:solidFill>
                  <a:srgbClr val="FFC000"/>
                </a:solidFill>
                <a:latin typeface="Helvetica LT Std" panose="020B0504020202020204"/>
                <a:cs typeface="Helvetica" panose="020B0604020202020204" pitchFamily="34" charset="0"/>
              </a:rPr>
              <a:t>?</a:t>
            </a:r>
          </a:p>
          <a:p>
            <a:pPr algn="ctr"/>
            <a:endParaRPr lang="es-CO" sz="1400" b="1" dirty="0">
              <a:solidFill>
                <a:srgbClr val="FFC000"/>
              </a:solidFill>
              <a:latin typeface="Helvetica LT Std" panose="020B0504020202020204"/>
              <a:cs typeface="Helvetica" panose="020B0604020202020204" pitchFamily="34" charset="0"/>
            </a:endParaRPr>
          </a:p>
          <a:p>
            <a:pPr algn="ctr"/>
            <a:r>
              <a:rPr lang="es-CO" sz="1400" dirty="0">
                <a:solidFill>
                  <a:schemeClr val="accent1">
                    <a:lumMod val="50000"/>
                  </a:schemeClr>
                </a:solidFill>
                <a:latin typeface="Helvetica LT Std" panose="020B0504020202020204"/>
                <a:cs typeface="Helvetica" panose="020B0604020202020204" pitchFamily="34" charset="0"/>
              </a:rPr>
              <a:t>1.	Los pasivos distintos a las obligaciones subordinadas de conversión forzosa a capital.</a:t>
            </a:r>
          </a:p>
          <a:p>
            <a:pPr algn="just"/>
            <a:endParaRPr lang="es-CO" sz="1400" dirty="0">
              <a:solidFill>
                <a:schemeClr val="accent1">
                  <a:lumMod val="50000"/>
                </a:schemeClr>
              </a:solidFill>
              <a:latin typeface="Helvetica LT Std" panose="020B0504020202020204"/>
              <a:cs typeface="Helvetica" panose="020B0604020202020204" pitchFamily="34" charset="0"/>
            </a:endParaRPr>
          </a:p>
        </p:txBody>
      </p:sp>
    </p:spTree>
    <p:extLst>
      <p:ext uri="{BB962C8B-B14F-4D97-AF65-F5344CB8AC3E}">
        <p14:creationId xmlns:p14="http://schemas.microsoft.com/office/powerpoint/2010/main" val="89296585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5 CuadroTexto"/>
          <p:cNvSpPr txBox="1"/>
          <p:nvPr/>
        </p:nvSpPr>
        <p:spPr>
          <a:xfrm>
            <a:off x="573383" y="1042327"/>
            <a:ext cx="8113416" cy="340519"/>
          </a:xfrm>
          <a:prstGeom prst="roundRect">
            <a:avLst/>
          </a:prstGeom>
          <a:solidFill>
            <a:srgbClr val="E6EDF6"/>
          </a:solidFill>
          <a:ln w="19050">
            <a:solidFill>
              <a:schemeClr val="accent1">
                <a:lumMod val="50000"/>
              </a:schemeClr>
            </a:solidFill>
          </a:ln>
        </p:spPr>
        <p:txBody>
          <a:bodyPr wrap="square" rtlCol="0">
            <a:spAutoFit/>
          </a:bodyPr>
          <a:lstStyle/>
          <a:p>
            <a:pPr algn="ctr">
              <a:spcBef>
                <a:spcPct val="0"/>
              </a:spcBef>
            </a:pPr>
            <a:r>
              <a:rPr lang="es-CO" altLang="es-CO" sz="1400" b="1" dirty="0" smtClean="0">
                <a:solidFill>
                  <a:schemeClr val="tx2">
                    <a:lumMod val="75000"/>
                  </a:schemeClr>
                </a:solidFill>
                <a:latin typeface="Helvetica LT Std" panose="020B0504020202020204"/>
                <a:cs typeface="Helvetica" panose="020B0604020202020204" pitchFamily="34" charset="0"/>
              </a:rPr>
              <a:t>Vinculado </a:t>
            </a:r>
            <a:endParaRPr lang="es-CO" altLang="es-CO" sz="1400" dirty="0" smtClean="0">
              <a:solidFill>
                <a:schemeClr val="tx2">
                  <a:lumMod val="75000"/>
                </a:schemeClr>
              </a:solidFill>
              <a:latin typeface="Helvetica LT Std" panose="020B0504020202020204"/>
              <a:cs typeface="Helvetica" panose="020B0604020202020204" pitchFamily="34" charset="0"/>
            </a:endParaRPr>
          </a:p>
        </p:txBody>
      </p:sp>
      <p:sp>
        <p:nvSpPr>
          <p:cNvPr id="12" name="5 CuadroTexto"/>
          <p:cNvSpPr txBox="1"/>
          <p:nvPr/>
        </p:nvSpPr>
        <p:spPr>
          <a:xfrm>
            <a:off x="567876" y="1647685"/>
            <a:ext cx="8113416" cy="3893374"/>
          </a:xfrm>
          <a:prstGeom prst="rect">
            <a:avLst/>
          </a:prstGeom>
          <a:noFill/>
          <a:ln w="12700">
            <a:noFill/>
          </a:ln>
        </p:spPr>
        <p:txBody>
          <a:bodyPr wrap="square" rtlCol="0">
            <a:spAutoFit/>
          </a:bodyPr>
          <a:lstStyle/>
          <a:p>
            <a:pPr marL="285750" indent="-285750" algn="just">
              <a:spcBef>
                <a:spcPct val="0"/>
              </a:spcBef>
              <a:buFont typeface="Wingdings" panose="05000000000000000000" pitchFamily="2" charset="2"/>
              <a:buChar char="v"/>
            </a:pPr>
            <a:r>
              <a:rPr lang="es-CO" altLang="es-CO" sz="1300" dirty="0">
                <a:solidFill>
                  <a:schemeClr val="tx2">
                    <a:lumMod val="75000"/>
                  </a:schemeClr>
                </a:solidFill>
                <a:latin typeface="Helvetica LT Std" panose="020B0504020202020204"/>
                <a:cs typeface="Helvetica" panose="020B0604020202020204" pitchFamily="34" charset="0"/>
              </a:rPr>
              <a:t>En la </a:t>
            </a:r>
            <a:r>
              <a:rPr lang="es-CO" altLang="es-CO" sz="1300" b="1" i="1" dirty="0">
                <a:solidFill>
                  <a:schemeClr val="tx2">
                    <a:lumMod val="75000"/>
                  </a:schemeClr>
                </a:solidFill>
                <a:latin typeface="Helvetica LT Std" panose="020B0504020202020204"/>
                <a:cs typeface="Helvetica" panose="020B0604020202020204" pitchFamily="34" charset="0"/>
              </a:rPr>
              <a:t>“Ley para Regular las Agrupaciones Financieras” </a:t>
            </a:r>
            <a:r>
              <a:rPr lang="es-CO" altLang="es-CO" sz="1300" dirty="0" smtClean="0">
                <a:solidFill>
                  <a:schemeClr val="tx2">
                    <a:lumMod val="75000"/>
                  </a:schemeClr>
                </a:solidFill>
                <a:latin typeface="Helvetica LT Std" panose="020B0504020202020204"/>
                <a:cs typeface="Helvetica" panose="020B0604020202020204" pitchFamily="34" charset="0"/>
              </a:rPr>
              <a:t>se hace </a:t>
            </a:r>
            <a:r>
              <a:rPr lang="es-CO" altLang="es-CO" sz="1300" dirty="0">
                <a:solidFill>
                  <a:schemeClr val="tx2">
                    <a:lumMod val="75000"/>
                  </a:schemeClr>
                </a:solidFill>
                <a:latin typeface="Helvetica LT Std" panose="020B0504020202020204"/>
                <a:cs typeface="Helvetica" panose="020B0604020202020204" pitchFamily="34" charset="0"/>
              </a:rPr>
              <a:t>referencia </a:t>
            </a:r>
            <a:r>
              <a:rPr lang="es-CO" altLang="es-CO" sz="1300" dirty="0" smtClean="0">
                <a:solidFill>
                  <a:schemeClr val="tx2">
                    <a:lumMod val="75000"/>
                  </a:schemeClr>
                </a:solidFill>
                <a:latin typeface="Helvetica LT Std" panose="020B0504020202020204"/>
                <a:cs typeface="Helvetica" panose="020B0604020202020204" pitchFamily="34" charset="0"/>
              </a:rPr>
              <a:t>a </a:t>
            </a:r>
            <a:r>
              <a:rPr lang="es-CO" altLang="es-CO" sz="1300" b="1" dirty="0" smtClean="0">
                <a:solidFill>
                  <a:schemeClr val="tx2">
                    <a:lumMod val="75000"/>
                  </a:schemeClr>
                </a:solidFill>
                <a:latin typeface="Helvetica LT Std" panose="020B0504020202020204"/>
                <a:cs typeface="Helvetica" panose="020B0604020202020204" pitchFamily="34" charset="0"/>
              </a:rPr>
              <a:t>Personas Relacionadas</a:t>
            </a:r>
            <a:r>
              <a:rPr lang="es-CO" altLang="es-CO" sz="1300" dirty="0" smtClean="0">
                <a:solidFill>
                  <a:schemeClr val="tx2">
                    <a:lumMod val="75000"/>
                  </a:schemeClr>
                </a:solidFill>
                <a:latin typeface="Helvetica LT Std" panose="020B0504020202020204"/>
                <a:cs typeface="Helvetica" panose="020B0604020202020204" pitchFamily="34" charset="0"/>
              </a:rPr>
              <a:t> </a:t>
            </a:r>
            <a:r>
              <a:rPr lang="es-CO" altLang="es-CO" sz="1300" dirty="0">
                <a:solidFill>
                  <a:schemeClr val="tx2">
                    <a:lumMod val="75000"/>
                  </a:schemeClr>
                </a:solidFill>
                <a:latin typeface="Helvetica LT Std" panose="020B0504020202020204"/>
                <a:cs typeface="Helvetica" panose="020B0604020202020204" pitchFamily="34" charset="0"/>
              </a:rPr>
              <a:t>respecto de la Sociedad </a:t>
            </a:r>
            <a:r>
              <a:rPr lang="es-CO" altLang="es-CO" sz="1300" dirty="0" smtClean="0">
                <a:solidFill>
                  <a:schemeClr val="tx2">
                    <a:lumMod val="75000"/>
                  </a:schemeClr>
                </a:solidFill>
                <a:latin typeface="Helvetica LT Std" panose="020B0504020202020204"/>
                <a:cs typeface="Helvetica" panose="020B0604020202020204" pitchFamily="34" charset="0"/>
              </a:rPr>
              <a:t>Controladora a </a:t>
            </a:r>
            <a:r>
              <a:rPr lang="es-CO" altLang="es-CO" sz="1300" dirty="0">
                <a:solidFill>
                  <a:schemeClr val="tx2">
                    <a:lumMod val="75000"/>
                  </a:schemeClr>
                </a:solidFill>
                <a:latin typeface="Helvetica LT Std" panose="020B0504020202020204"/>
                <a:cs typeface="Helvetica" panose="020B0604020202020204" pitchFamily="34" charset="0"/>
              </a:rPr>
              <a:t>quienes cumplen </a:t>
            </a:r>
            <a:r>
              <a:rPr lang="es-CO" altLang="es-CO" sz="1300" dirty="0" smtClean="0">
                <a:solidFill>
                  <a:schemeClr val="tx2">
                    <a:lumMod val="75000"/>
                  </a:schemeClr>
                </a:solidFill>
                <a:latin typeface="Helvetica LT Std" panose="020B0504020202020204"/>
                <a:cs typeface="Helvetica" panose="020B0604020202020204" pitchFamily="34" charset="0"/>
              </a:rPr>
              <a:t>con alguno </a:t>
            </a:r>
            <a:r>
              <a:rPr lang="es-CO" altLang="es-CO" sz="1300" dirty="0">
                <a:solidFill>
                  <a:schemeClr val="tx2">
                    <a:lumMod val="75000"/>
                  </a:schemeClr>
                </a:solidFill>
                <a:latin typeface="Helvetica LT Std" panose="020B0504020202020204"/>
                <a:cs typeface="Helvetica" panose="020B0604020202020204" pitchFamily="34" charset="0"/>
              </a:rPr>
              <a:t>de los siguientes </a:t>
            </a:r>
            <a:r>
              <a:rPr lang="es-CO" altLang="es-CO" sz="1300" dirty="0" smtClean="0">
                <a:solidFill>
                  <a:schemeClr val="tx2">
                    <a:lumMod val="75000"/>
                  </a:schemeClr>
                </a:solidFill>
                <a:latin typeface="Helvetica LT Std" panose="020B0504020202020204"/>
                <a:cs typeface="Helvetica" panose="020B0604020202020204" pitchFamily="34" charset="0"/>
              </a:rPr>
              <a:t>criterios:</a:t>
            </a:r>
          </a:p>
          <a:p>
            <a:pPr algn="just">
              <a:spcBef>
                <a:spcPct val="0"/>
              </a:spcBef>
            </a:pPr>
            <a:endParaRPr lang="es-CO" altLang="es-CO" sz="1300" dirty="0">
              <a:solidFill>
                <a:schemeClr val="tx2">
                  <a:lumMod val="75000"/>
                </a:schemeClr>
              </a:solidFill>
              <a:latin typeface="Helvetica LT Std" panose="020B0504020202020204"/>
              <a:cs typeface="Helvetica" panose="020B0604020202020204" pitchFamily="34" charset="0"/>
            </a:endParaRPr>
          </a:p>
          <a:p>
            <a:pPr marL="800100" lvl="1" indent="-342900" algn="just">
              <a:spcBef>
                <a:spcPct val="0"/>
              </a:spcBef>
              <a:buFont typeface="+mj-lt"/>
              <a:buAutoNum type="alphaLcPeriod"/>
            </a:pPr>
            <a:r>
              <a:rPr lang="es-CO" altLang="es-CO" sz="1300" dirty="0">
                <a:solidFill>
                  <a:schemeClr val="tx2">
                    <a:lumMod val="75000"/>
                  </a:schemeClr>
                </a:solidFill>
                <a:latin typeface="Helvetica LT Std" panose="020B0504020202020204"/>
                <a:cs typeface="Helvetica" panose="020B0604020202020204" pitchFamily="34" charset="0"/>
              </a:rPr>
              <a:t>Las personas que ejerzan el Control en una entidad financiera o persona moral que forme parte del Grupo Empresarial o Consorcio al que la Sociedad Controladora pertenezca, así como los consejeros o administradores de las integrantes del Grupo Financiero y los Directivos Relevantes</a:t>
            </a:r>
            <a:r>
              <a:rPr lang="es-CO" altLang="es-CO" sz="1300" dirty="0" smtClean="0">
                <a:solidFill>
                  <a:schemeClr val="tx2">
                    <a:lumMod val="75000"/>
                  </a:schemeClr>
                </a:solidFill>
                <a:latin typeface="Helvetica LT Std" panose="020B0504020202020204"/>
                <a:cs typeface="Helvetica" panose="020B0604020202020204" pitchFamily="34" charset="0"/>
              </a:rPr>
              <a:t>.</a:t>
            </a:r>
          </a:p>
          <a:p>
            <a:pPr marL="800100" lvl="1" indent="-342900" algn="just">
              <a:spcBef>
                <a:spcPct val="0"/>
              </a:spcBef>
              <a:buFont typeface="+mj-lt"/>
              <a:buAutoNum type="alphaLcPeriod"/>
            </a:pPr>
            <a:endParaRPr lang="es-CO" altLang="es-CO" sz="1300" dirty="0">
              <a:solidFill>
                <a:schemeClr val="tx2">
                  <a:lumMod val="75000"/>
                </a:schemeClr>
              </a:solidFill>
              <a:latin typeface="Helvetica LT Std" panose="020B0504020202020204"/>
              <a:cs typeface="Helvetica" panose="020B0604020202020204" pitchFamily="34" charset="0"/>
            </a:endParaRPr>
          </a:p>
          <a:p>
            <a:pPr marL="800100" lvl="1" indent="-342900" algn="just">
              <a:spcBef>
                <a:spcPct val="0"/>
              </a:spcBef>
              <a:buFont typeface="+mj-lt"/>
              <a:buAutoNum type="alphaLcPeriod"/>
            </a:pPr>
            <a:r>
              <a:rPr lang="es-CO" altLang="es-CO" sz="1300" dirty="0" smtClean="0">
                <a:solidFill>
                  <a:schemeClr val="tx2">
                    <a:lumMod val="75000"/>
                  </a:schemeClr>
                </a:solidFill>
                <a:latin typeface="Helvetica LT Std" panose="020B0504020202020204"/>
                <a:cs typeface="Helvetica" panose="020B0604020202020204" pitchFamily="34" charset="0"/>
              </a:rPr>
              <a:t>Las </a:t>
            </a:r>
            <a:r>
              <a:rPr lang="es-CO" altLang="es-CO" sz="1300" dirty="0">
                <a:solidFill>
                  <a:schemeClr val="tx2">
                    <a:lumMod val="75000"/>
                  </a:schemeClr>
                </a:solidFill>
                <a:latin typeface="Helvetica LT Std" panose="020B0504020202020204"/>
                <a:cs typeface="Helvetica" panose="020B0604020202020204" pitchFamily="34" charset="0"/>
              </a:rPr>
              <a:t>personas que tengan Poder de Mando en una entidad financiera o persona moral que forme parte del Grupo Empresarial o Consorcio al que pertenezca la Sociedad Controladora</a:t>
            </a:r>
            <a:r>
              <a:rPr lang="es-CO" altLang="es-CO" sz="1300" dirty="0" smtClean="0">
                <a:solidFill>
                  <a:schemeClr val="tx2">
                    <a:lumMod val="75000"/>
                  </a:schemeClr>
                </a:solidFill>
                <a:latin typeface="Helvetica LT Std" panose="020B0504020202020204"/>
                <a:cs typeface="Helvetica" panose="020B0604020202020204" pitchFamily="34" charset="0"/>
              </a:rPr>
              <a:t>.</a:t>
            </a:r>
          </a:p>
          <a:p>
            <a:pPr marL="800100" lvl="1" indent="-342900" algn="just">
              <a:spcBef>
                <a:spcPct val="0"/>
              </a:spcBef>
              <a:buFont typeface="+mj-lt"/>
              <a:buAutoNum type="alphaLcPeriod"/>
            </a:pPr>
            <a:endParaRPr lang="es-CO" altLang="es-CO" sz="1300" dirty="0">
              <a:solidFill>
                <a:schemeClr val="tx2">
                  <a:lumMod val="75000"/>
                </a:schemeClr>
              </a:solidFill>
              <a:latin typeface="Helvetica LT Std" panose="020B0504020202020204"/>
              <a:cs typeface="Helvetica" panose="020B0604020202020204" pitchFamily="34" charset="0"/>
            </a:endParaRPr>
          </a:p>
          <a:p>
            <a:pPr marL="800100" lvl="1" indent="-342900" algn="just">
              <a:spcBef>
                <a:spcPct val="0"/>
              </a:spcBef>
              <a:buFont typeface="+mj-lt"/>
              <a:buAutoNum type="alphaLcPeriod"/>
            </a:pPr>
            <a:r>
              <a:rPr lang="es-CO" altLang="es-CO" sz="1300" dirty="0" smtClean="0">
                <a:solidFill>
                  <a:schemeClr val="tx2">
                    <a:lumMod val="75000"/>
                  </a:schemeClr>
                </a:solidFill>
                <a:latin typeface="Helvetica LT Std" panose="020B0504020202020204"/>
                <a:cs typeface="Helvetica" panose="020B0604020202020204" pitchFamily="34" charset="0"/>
              </a:rPr>
              <a:t>El </a:t>
            </a:r>
            <a:r>
              <a:rPr lang="es-CO" altLang="es-CO" sz="1300" dirty="0">
                <a:solidFill>
                  <a:schemeClr val="tx2">
                    <a:lumMod val="75000"/>
                  </a:schemeClr>
                </a:solidFill>
                <a:latin typeface="Helvetica LT Std" panose="020B0504020202020204"/>
                <a:cs typeface="Helvetica" panose="020B0604020202020204" pitchFamily="34" charset="0"/>
              </a:rPr>
              <a:t>cónyuge, la concubina o el concubinario y las personas que tengan parentesco por consanguinidad, afinidad o civil hasta el cuarto grado, con personas físicas que se ubiquen en alguno de los supuestos señalados en los incisos a) y b) anteriores, así como los socios y copropietarios de las personas físicas mencionadas en dichos incisos con los que mantengan relaciones de negocios</a:t>
            </a:r>
            <a:r>
              <a:rPr lang="es-CO" altLang="es-CO" sz="1300" dirty="0" smtClean="0">
                <a:solidFill>
                  <a:schemeClr val="tx2">
                    <a:lumMod val="75000"/>
                  </a:schemeClr>
                </a:solidFill>
                <a:latin typeface="Helvetica LT Std" panose="020B0504020202020204"/>
                <a:cs typeface="Helvetica" panose="020B0604020202020204" pitchFamily="34" charset="0"/>
              </a:rPr>
              <a:t>.</a:t>
            </a:r>
          </a:p>
          <a:p>
            <a:pPr marL="800100" lvl="1" indent="-342900" algn="just">
              <a:spcBef>
                <a:spcPct val="0"/>
              </a:spcBef>
              <a:buFont typeface="+mj-lt"/>
              <a:buAutoNum type="alphaLcPeriod"/>
            </a:pPr>
            <a:endParaRPr lang="es-CO" altLang="es-CO" sz="1300" dirty="0" smtClean="0">
              <a:solidFill>
                <a:schemeClr val="tx2">
                  <a:lumMod val="75000"/>
                </a:schemeClr>
              </a:solidFill>
              <a:latin typeface="Helvetica LT Std" panose="020B0504020202020204"/>
              <a:cs typeface="Helvetica" panose="020B0604020202020204" pitchFamily="34" charset="0"/>
            </a:endParaRPr>
          </a:p>
          <a:p>
            <a:pPr marL="800100" lvl="1" indent="-342900" algn="just">
              <a:spcBef>
                <a:spcPct val="0"/>
              </a:spcBef>
              <a:buFont typeface="+mj-lt"/>
              <a:buAutoNum type="alphaLcPeriod"/>
            </a:pPr>
            <a:r>
              <a:rPr lang="es-CO" altLang="es-CO" sz="1300" dirty="0">
                <a:solidFill>
                  <a:schemeClr val="tx2">
                    <a:lumMod val="75000"/>
                  </a:schemeClr>
                </a:solidFill>
                <a:latin typeface="Helvetica LT Std" panose="020B0504020202020204"/>
                <a:cs typeface="Helvetica" panose="020B0604020202020204" pitchFamily="34" charset="0"/>
              </a:rPr>
              <a:t>Las entidades financieras y personas morales que sean parte del Grupo Empresarial o Consorcio al que pertenezca la Sociedad Controladora</a:t>
            </a:r>
            <a:r>
              <a:rPr lang="es-CO" altLang="es-CO" sz="1300" dirty="0" smtClean="0">
                <a:solidFill>
                  <a:schemeClr val="tx2">
                    <a:lumMod val="75000"/>
                  </a:schemeClr>
                </a:solidFill>
                <a:latin typeface="Helvetica LT Std" panose="020B0504020202020204"/>
                <a:cs typeface="Helvetica" panose="020B0604020202020204" pitchFamily="34" charset="0"/>
              </a:rPr>
              <a:t>.</a:t>
            </a:r>
            <a:endParaRPr lang="es-CO" altLang="es-CO" sz="1300" dirty="0">
              <a:solidFill>
                <a:schemeClr val="tx2">
                  <a:lumMod val="75000"/>
                </a:schemeClr>
              </a:solidFill>
              <a:latin typeface="Helvetica LT Std" panose="020B0504020202020204"/>
              <a:cs typeface="Helvetica" panose="020B0604020202020204" pitchFamily="34" charset="0"/>
            </a:endParaRPr>
          </a:p>
        </p:txBody>
      </p:sp>
      <p:pic>
        <p:nvPicPr>
          <p:cNvPr id="6" name="Picture 2" descr="Resultado de imagen para bandera mexic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10927" y="271090"/>
            <a:ext cx="836323" cy="522702"/>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
        <p:nvSpPr>
          <p:cNvPr id="7" name="8 CuadroTexto"/>
          <p:cNvSpPr txBox="1"/>
          <p:nvPr/>
        </p:nvSpPr>
        <p:spPr>
          <a:xfrm>
            <a:off x="494889" y="332386"/>
            <a:ext cx="8191910" cy="400110"/>
          </a:xfrm>
          <a:prstGeom prst="rect">
            <a:avLst/>
          </a:prstGeom>
          <a:noFill/>
        </p:spPr>
        <p:txBody>
          <a:bodyPr wrap="square" rtlCol="0">
            <a:spAutoFit/>
          </a:bodyPr>
          <a:lstStyle/>
          <a:p>
            <a:pPr algn="ctr" fontAlgn="base">
              <a:spcBef>
                <a:spcPct val="0"/>
              </a:spcBef>
              <a:spcAft>
                <a:spcPct val="0"/>
              </a:spcAft>
            </a:pPr>
            <a:r>
              <a:rPr lang="es-CO" sz="2000" b="1" dirty="0" smtClean="0">
                <a:solidFill>
                  <a:srgbClr val="002060"/>
                </a:solidFill>
                <a:latin typeface="Helvetica LT Std" panose="020B0504020202020204"/>
              </a:rPr>
              <a:t>México</a:t>
            </a:r>
            <a:endParaRPr lang="es-CO" sz="2000" b="1" dirty="0">
              <a:solidFill>
                <a:srgbClr val="002060"/>
              </a:solidFill>
              <a:latin typeface="Helvetica LT Std" panose="020B0504020202020204"/>
            </a:endParaRPr>
          </a:p>
        </p:txBody>
      </p:sp>
      <p:sp>
        <p:nvSpPr>
          <p:cNvPr id="10" name="CuadroTexto 9"/>
          <p:cNvSpPr txBox="1"/>
          <p:nvPr/>
        </p:nvSpPr>
        <p:spPr>
          <a:xfrm>
            <a:off x="3947250" y="5949381"/>
            <a:ext cx="4739549" cy="430887"/>
          </a:xfrm>
          <a:prstGeom prst="rect">
            <a:avLst/>
          </a:prstGeom>
          <a:noFill/>
        </p:spPr>
        <p:txBody>
          <a:bodyPr wrap="square" rtlCol="0">
            <a:spAutoFit/>
          </a:bodyPr>
          <a:lstStyle/>
          <a:p>
            <a:pPr algn="just">
              <a:spcBef>
                <a:spcPct val="0"/>
              </a:spcBef>
            </a:pPr>
            <a:r>
              <a:rPr lang="es-CO" altLang="es-CO" sz="1100" b="1" dirty="0" smtClean="0">
                <a:solidFill>
                  <a:schemeClr val="tx2">
                    <a:lumMod val="75000"/>
                  </a:schemeClr>
                </a:solidFill>
                <a:latin typeface="Helvetica LT Std" panose="020B0504020202020204"/>
                <a:cs typeface="Helvetica" panose="020B0604020202020204" pitchFamily="34" charset="0"/>
              </a:rPr>
              <a:t>Fuente: </a:t>
            </a:r>
            <a:r>
              <a:rPr lang="es-CO" altLang="es-CO" sz="1100" dirty="0" smtClean="0">
                <a:solidFill>
                  <a:schemeClr val="tx2">
                    <a:lumMod val="75000"/>
                  </a:schemeClr>
                </a:solidFill>
                <a:latin typeface="Helvetica LT Std" panose="020B0504020202020204"/>
                <a:cs typeface="Helvetica" panose="020B0604020202020204" pitchFamily="34" charset="0"/>
              </a:rPr>
              <a:t>Ley </a:t>
            </a:r>
            <a:r>
              <a:rPr lang="es-CO" altLang="es-CO" sz="1100" dirty="0">
                <a:solidFill>
                  <a:schemeClr val="tx2">
                    <a:lumMod val="75000"/>
                  </a:schemeClr>
                </a:solidFill>
                <a:latin typeface="Helvetica LT Std" panose="020B0504020202020204"/>
                <a:cs typeface="Helvetica" panose="020B0604020202020204" pitchFamily="34" charset="0"/>
              </a:rPr>
              <a:t>para Regular las Agrupaciones Financieras (10 de enero de 2014) - </a:t>
            </a:r>
            <a:r>
              <a:rPr lang="es-CO" altLang="es-CO" sz="1100" dirty="0" smtClean="0">
                <a:solidFill>
                  <a:schemeClr val="tx2">
                    <a:lumMod val="75000"/>
                  </a:schemeClr>
                </a:solidFill>
                <a:latin typeface="Helvetica LT Std" panose="020B0504020202020204"/>
                <a:cs typeface="Helvetica" panose="020B0604020202020204" pitchFamily="34" charset="0"/>
                <a:hlinkClick r:id="rId4"/>
              </a:rPr>
              <a:t>http://www.ordenjuridico.gob.mx</a:t>
            </a:r>
            <a:endParaRPr lang="es-CO" altLang="es-CO" sz="1100" dirty="0">
              <a:solidFill>
                <a:schemeClr val="tx2">
                  <a:lumMod val="75000"/>
                </a:schemeClr>
              </a:solidFill>
              <a:latin typeface="Helvetica LT Std" panose="020B0504020202020204"/>
              <a:cs typeface="Helvetica" panose="020B0604020202020204" pitchFamily="34" charset="0"/>
            </a:endParaRPr>
          </a:p>
        </p:txBody>
      </p:sp>
    </p:spTree>
    <p:extLst>
      <p:ext uri="{BB962C8B-B14F-4D97-AF65-F5344CB8AC3E}">
        <p14:creationId xmlns:p14="http://schemas.microsoft.com/office/powerpoint/2010/main" val="378424493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5 CuadroTexto"/>
          <p:cNvSpPr txBox="1"/>
          <p:nvPr/>
        </p:nvSpPr>
        <p:spPr>
          <a:xfrm>
            <a:off x="567876" y="1042327"/>
            <a:ext cx="8113416" cy="340519"/>
          </a:xfrm>
          <a:prstGeom prst="roundRect">
            <a:avLst/>
          </a:prstGeom>
          <a:solidFill>
            <a:srgbClr val="E6EDF6"/>
          </a:solidFill>
          <a:ln w="19050">
            <a:solidFill>
              <a:schemeClr val="accent1">
                <a:lumMod val="50000"/>
              </a:schemeClr>
            </a:solidFill>
          </a:ln>
        </p:spPr>
        <p:txBody>
          <a:bodyPr wrap="square" rtlCol="0">
            <a:spAutoFit/>
          </a:bodyPr>
          <a:lstStyle/>
          <a:p>
            <a:pPr algn="ctr">
              <a:spcBef>
                <a:spcPct val="0"/>
              </a:spcBef>
            </a:pPr>
            <a:r>
              <a:rPr lang="es-CO" altLang="es-CO" sz="1400" b="1" dirty="0" smtClean="0">
                <a:solidFill>
                  <a:schemeClr val="tx2">
                    <a:lumMod val="75000"/>
                  </a:schemeClr>
                </a:solidFill>
                <a:latin typeface="Helvetica LT Std" panose="020B0504020202020204"/>
                <a:cs typeface="Helvetica" panose="020B0604020202020204" pitchFamily="34" charset="0"/>
              </a:rPr>
              <a:t>Vinculado </a:t>
            </a:r>
            <a:endParaRPr lang="es-CO" altLang="es-CO" sz="1400" dirty="0" smtClean="0">
              <a:solidFill>
                <a:schemeClr val="tx2">
                  <a:lumMod val="75000"/>
                </a:schemeClr>
              </a:solidFill>
              <a:latin typeface="Helvetica LT Std" panose="020B0504020202020204"/>
              <a:cs typeface="Helvetica" panose="020B0604020202020204" pitchFamily="34" charset="0"/>
            </a:endParaRPr>
          </a:p>
        </p:txBody>
      </p:sp>
      <p:sp>
        <p:nvSpPr>
          <p:cNvPr id="12" name="5 CuadroTexto"/>
          <p:cNvSpPr txBox="1"/>
          <p:nvPr/>
        </p:nvSpPr>
        <p:spPr>
          <a:xfrm>
            <a:off x="562369" y="1647685"/>
            <a:ext cx="8113416" cy="3693319"/>
          </a:xfrm>
          <a:prstGeom prst="rect">
            <a:avLst/>
          </a:prstGeom>
          <a:noFill/>
          <a:ln w="12700">
            <a:noFill/>
          </a:ln>
        </p:spPr>
        <p:txBody>
          <a:bodyPr wrap="square" rtlCol="0">
            <a:spAutoFit/>
          </a:bodyPr>
          <a:lstStyle/>
          <a:p>
            <a:pPr marL="800100" lvl="1" indent="-342900" algn="just">
              <a:spcBef>
                <a:spcPct val="0"/>
              </a:spcBef>
              <a:buFont typeface="+mj-lt"/>
              <a:buAutoNum type="alphaLcPeriod" startAt="5"/>
            </a:pPr>
            <a:r>
              <a:rPr lang="es-CO" altLang="es-CO" sz="1300" dirty="0" smtClean="0">
                <a:solidFill>
                  <a:schemeClr val="tx2">
                    <a:lumMod val="75000"/>
                  </a:schemeClr>
                </a:solidFill>
                <a:latin typeface="Helvetica LT Std" panose="020B0504020202020204"/>
                <a:cs typeface="Helvetica" panose="020B0604020202020204" pitchFamily="34" charset="0"/>
              </a:rPr>
              <a:t>Las </a:t>
            </a:r>
            <a:r>
              <a:rPr lang="es-CO" altLang="es-CO" sz="1300" dirty="0">
                <a:solidFill>
                  <a:schemeClr val="tx2">
                    <a:lumMod val="75000"/>
                  </a:schemeClr>
                </a:solidFill>
                <a:latin typeface="Helvetica LT Std" panose="020B0504020202020204"/>
                <a:cs typeface="Helvetica" panose="020B0604020202020204" pitchFamily="34" charset="0"/>
              </a:rPr>
              <a:t>personas morales sobre las cuales alguna de las personas a que se refieren los incisos a) a c) anteriores, ejerzan el Control</a:t>
            </a:r>
            <a:r>
              <a:rPr lang="es-CO" altLang="es-CO" sz="1300" dirty="0" smtClean="0">
                <a:solidFill>
                  <a:schemeClr val="tx2">
                    <a:lumMod val="75000"/>
                  </a:schemeClr>
                </a:solidFill>
                <a:latin typeface="Helvetica LT Std" panose="020B0504020202020204"/>
                <a:cs typeface="Helvetica" panose="020B0604020202020204" pitchFamily="34" charset="0"/>
              </a:rPr>
              <a:t>.</a:t>
            </a:r>
          </a:p>
          <a:p>
            <a:pPr algn="just">
              <a:spcBef>
                <a:spcPct val="0"/>
              </a:spcBef>
            </a:pPr>
            <a:endParaRPr lang="es-CO" altLang="es-CO" sz="1300" dirty="0" smtClean="0">
              <a:solidFill>
                <a:schemeClr val="tx2">
                  <a:lumMod val="75000"/>
                </a:schemeClr>
              </a:solidFill>
              <a:latin typeface="Helvetica LT Std" panose="020B0504020202020204"/>
              <a:cs typeface="Helvetica" panose="020B0604020202020204" pitchFamily="34" charset="0"/>
            </a:endParaRPr>
          </a:p>
          <a:p>
            <a:pPr marL="285750" indent="-285750" algn="just">
              <a:spcBef>
                <a:spcPct val="0"/>
              </a:spcBef>
              <a:buFont typeface="Wingdings" panose="05000000000000000000" pitchFamily="2" charset="2"/>
              <a:buChar char="v"/>
            </a:pPr>
            <a:r>
              <a:rPr lang="es-CO" altLang="es-CO" sz="1300" dirty="0" smtClean="0">
                <a:solidFill>
                  <a:schemeClr val="tx2">
                    <a:lumMod val="75000"/>
                  </a:schemeClr>
                </a:solidFill>
                <a:latin typeface="Helvetica LT Std" panose="020B0504020202020204"/>
                <a:cs typeface="Helvetica" panose="020B0604020202020204" pitchFamily="34" charset="0"/>
              </a:rPr>
              <a:t>La referencia utilizada por la Unidad de Regulación Financiera (URF) es la que aparece en la </a:t>
            </a:r>
            <a:r>
              <a:rPr lang="es-CO" altLang="es-CO" sz="1300" b="1" i="1" dirty="0">
                <a:solidFill>
                  <a:schemeClr val="tx2">
                    <a:lumMod val="75000"/>
                  </a:schemeClr>
                </a:solidFill>
                <a:latin typeface="Helvetica LT Std" panose="020B0504020202020204"/>
                <a:cs typeface="Helvetica" panose="020B0604020202020204" pitchFamily="34" charset="0"/>
              </a:rPr>
              <a:t>“Ley </a:t>
            </a:r>
            <a:r>
              <a:rPr lang="es-CO" altLang="es-CO" sz="1300" b="1" i="1" dirty="0" smtClean="0">
                <a:solidFill>
                  <a:schemeClr val="tx2">
                    <a:lumMod val="75000"/>
                  </a:schemeClr>
                </a:solidFill>
                <a:latin typeface="Helvetica LT Std" panose="020B0504020202020204"/>
                <a:cs typeface="Helvetica" panose="020B0604020202020204" pitchFamily="34" charset="0"/>
              </a:rPr>
              <a:t>de Instituciones de Crédito”, </a:t>
            </a:r>
            <a:r>
              <a:rPr lang="es-CO" altLang="es-CO" sz="1300" dirty="0">
                <a:solidFill>
                  <a:schemeClr val="tx2">
                    <a:lumMod val="75000"/>
                  </a:schemeClr>
                </a:solidFill>
                <a:latin typeface="Helvetica LT Std" panose="020B0504020202020204"/>
                <a:cs typeface="Helvetica" panose="020B0604020202020204" pitchFamily="34" charset="0"/>
              </a:rPr>
              <a:t>en la cual se establece que </a:t>
            </a:r>
            <a:r>
              <a:rPr lang="es-CO" altLang="es-CO" sz="1300" dirty="0" smtClean="0">
                <a:solidFill>
                  <a:schemeClr val="tx2">
                    <a:lumMod val="75000"/>
                  </a:schemeClr>
                </a:solidFill>
                <a:latin typeface="Helvetica LT Std" panose="020B0504020202020204"/>
                <a:cs typeface="Helvetica" panose="020B0604020202020204" pitchFamily="34" charset="0"/>
              </a:rPr>
              <a:t>para </a:t>
            </a:r>
            <a:r>
              <a:rPr lang="es-CO" altLang="es-CO" sz="1300" dirty="0">
                <a:solidFill>
                  <a:schemeClr val="tx2">
                    <a:lumMod val="75000"/>
                  </a:schemeClr>
                </a:solidFill>
                <a:latin typeface="Helvetica LT Std" panose="020B0504020202020204"/>
                <a:cs typeface="Helvetica" panose="020B0604020202020204" pitchFamily="34" charset="0"/>
              </a:rPr>
              <a:t>efectos de esta Ley, se entenderá como </a:t>
            </a:r>
            <a:r>
              <a:rPr lang="es-CO" altLang="es-CO" sz="1300" b="1" dirty="0">
                <a:solidFill>
                  <a:schemeClr val="tx2">
                    <a:lumMod val="75000"/>
                  </a:schemeClr>
                </a:solidFill>
                <a:latin typeface="Helvetica LT Std" panose="020B0504020202020204"/>
                <a:cs typeface="Helvetica" panose="020B0604020202020204" pitchFamily="34" charset="0"/>
              </a:rPr>
              <a:t>operaciones con </a:t>
            </a:r>
            <a:r>
              <a:rPr lang="es-CO" altLang="es-CO" sz="1300" b="1" dirty="0" smtClean="0">
                <a:solidFill>
                  <a:schemeClr val="tx2">
                    <a:lumMod val="75000"/>
                  </a:schemeClr>
                </a:solidFill>
                <a:latin typeface="Helvetica LT Std" panose="020B0504020202020204"/>
                <a:cs typeface="Helvetica" panose="020B0604020202020204" pitchFamily="34" charset="0"/>
              </a:rPr>
              <a:t>Personas </a:t>
            </a:r>
            <a:r>
              <a:rPr lang="es-CO" altLang="es-CO" sz="1300" b="1" dirty="0">
                <a:solidFill>
                  <a:schemeClr val="tx2">
                    <a:lumMod val="75000"/>
                  </a:schemeClr>
                </a:solidFill>
                <a:latin typeface="Helvetica LT Std" panose="020B0504020202020204"/>
                <a:cs typeface="Helvetica" panose="020B0604020202020204" pitchFamily="34" charset="0"/>
              </a:rPr>
              <a:t>R</a:t>
            </a:r>
            <a:r>
              <a:rPr lang="es-CO" altLang="es-CO" sz="1300" b="1" dirty="0" smtClean="0">
                <a:solidFill>
                  <a:schemeClr val="tx2">
                    <a:lumMod val="75000"/>
                  </a:schemeClr>
                </a:solidFill>
                <a:latin typeface="Helvetica LT Std" panose="020B0504020202020204"/>
                <a:cs typeface="Helvetica" panose="020B0604020202020204" pitchFamily="34" charset="0"/>
              </a:rPr>
              <a:t>elacionadas </a:t>
            </a:r>
            <a:r>
              <a:rPr lang="es-CO" altLang="es-CO" sz="1300" dirty="0">
                <a:solidFill>
                  <a:schemeClr val="tx2">
                    <a:lumMod val="75000"/>
                  </a:schemeClr>
                </a:solidFill>
                <a:latin typeface="Helvetica LT Std" panose="020B0504020202020204"/>
                <a:cs typeface="Helvetica" panose="020B0604020202020204" pitchFamily="34" charset="0"/>
              </a:rPr>
              <a:t>aquéllas en las que resulten o puedan resultar deudoras de las instituciones de banca múltiple, cuando se trate, entre otras, de operaciones de depósito u otras disponibilidades o de préstamo, crédito o descuento, otorgadas en forma revocable o irrevocable y documentadas mediante títulos de crédito o convenio, reestructuración, renovación o modificación, quedando incluidas las posiciones netas a favor de la institución por operaciones derivadas y las inversiones en valores distintos a acciones. </a:t>
            </a:r>
            <a:endParaRPr lang="es-CO" altLang="es-CO" sz="1300" dirty="0" smtClean="0">
              <a:solidFill>
                <a:schemeClr val="tx2">
                  <a:lumMod val="75000"/>
                </a:schemeClr>
              </a:solidFill>
              <a:latin typeface="Helvetica LT Std" panose="020B0504020202020204"/>
              <a:cs typeface="Helvetica" panose="020B0604020202020204" pitchFamily="34" charset="0"/>
            </a:endParaRPr>
          </a:p>
          <a:p>
            <a:pPr algn="just">
              <a:spcBef>
                <a:spcPct val="0"/>
              </a:spcBef>
            </a:pPr>
            <a:endParaRPr lang="es-CO" altLang="es-CO" sz="1300" dirty="0">
              <a:solidFill>
                <a:schemeClr val="tx2">
                  <a:lumMod val="75000"/>
                </a:schemeClr>
              </a:solidFill>
              <a:latin typeface="Helvetica LT Std" panose="020B0504020202020204"/>
              <a:cs typeface="Helvetica" panose="020B0604020202020204" pitchFamily="34" charset="0"/>
            </a:endParaRPr>
          </a:p>
          <a:p>
            <a:pPr algn="just">
              <a:spcBef>
                <a:spcPct val="0"/>
              </a:spcBef>
            </a:pPr>
            <a:r>
              <a:rPr lang="es-CO" altLang="es-CO" sz="1300" dirty="0" smtClean="0">
                <a:solidFill>
                  <a:schemeClr val="tx2">
                    <a:lumMod val="75000"/>
                  </a:schemeClr>
                </a:solidFill>
                <a:latin typeface="Helvetica LT Std" panose="020B0504020202020204"/>
                <a:cs typeface="Helvetica" panose="020B0604020202020204" pitchFamily="34" charset="0"/>
              </a:rPr>
              <a:t>Serán personas </a:t>
            </a:r>
            <a:r>
              <a:rPr lang="es-CO" altLang="es-CO" sz="1300" dirty="0">
                <a:solidFill>
                  <a:schemeClr val="tx2">
                    <a:lumMod val="75000"/>
                  </a:schemeClr>
                </a:solidFill>
                <a:latin typeface="Helvetica LT Std" panose="020B0504020202020204"/>
                <a:cs typeface="Helvetica" panose="020B0604020202020204" pitchFamily="34" charset="0"/>
              </a:rPr>
              <a:t>relacionadas </a:t>
            </a:r>
            <a:r>
              <a:rPr lang="es-CO" altLang="es-CO" sz="1300" dirty="0" smtClean="0">
                <a:solidFill>
                  <a:schemeClr val="tx2">
                    <a:lumMod val="75000"/>
                  </a:schemeClr>
                </a:solidFill>
                <a:latin typeface="Helvetica LT Std" panose="020B0504020202020204"/>
                <a:cs typeface="Helvetica" panose="020B0604020202020204" pitchFamily="34" charset="0"/>
              </a:rPr>
              <a:t>las que se indican a continuación:</a:t>
            </a:r>
            <a:endParaRPr lang="es-CO" altLang="es-CO" sz="1300" dirty="0">
              <a:solidFill>
                <a:schemeClr val="tx2">
                  <a:lumMod val="75000"/>
                </a:schemeClr>
              </a:solidFill>
              <a:latin typeface="Helvetica LT Std" panose="020B0504020202020204"/>
              <a:cs typeface="Helvetica" panose="020B0604020202020204" pitchFamily="34" charset="0"/>
            </a:endParaRPr>
          </a:p>
          <a:p>
            <a:pPr algn="just">
              <a:spcBef>
                <a:spcPct val="0"/>
              </a:spcBef>
            </a:pPr>
            <a:endParaRPr lang="es-CO" altLang="es-CO" sz="1300" dirty="0" smtClean="0">
              <a:solidFill>
                <a:schemeClr val="tx2">
                  <a:lumMod val="75000"/>
                </a:schemeClr>
              </a:solidFill>
              <a:latin typeface="Helvetica LT Std" panose="020B0504020202020204"/>
              <a:cs typeface="Helvetica" panose="020B0604020202020204" pitchFamily="34" charset="0"/>
            </a:endParaRPr>
          </a:p>
          <a:p>
            <a:pPr marL="800100" lvl="1" indent="-342900" algn="just">
              <a:spcBef>
                <a:spcPct val="0"/>
              </a:spcBef>
              <a:buFont typeface="+mj-lt"/>
              <a:buAutoNum type="alphaLcPeriod"/>
            </a:pPr>
            <a:r>
              <a:rPr lang="es-CO" altLang="es-CO" sz="1300" dirty="0" smtClean="0">
                <a:solidFill>
                  <a:schemeClr val="tx2">
                    <a:lumMod val="75000"/>
                  </a:schemeClr>
                </a:solidFill>
                <a:latin typeface="Helvetica LT Std" panose="020B0504020202020204"/>
                <a:cs typeface="Helvetica" panose="020B0604020202020204" pitchFamily="34" charset="0"/>
              </a:rPr>
              <a:t>Las </a:t>
            </a:r>
            <a:r>
              <a:rPr lang="es-CO" altLang="es-CO" sz="1300" dirty="0">
                <a:solidFill>
                  <a:schemeClr val="tx2">
                    <a:lumMod val="75000"/>
                  </a:schemeClr>
                </a:solidFill>
                <a:latin typeface="Helvetica LT Std" panose="020B0504020202020204"/>
                <a:cs typeface="Helvetica" panose="020B0604020202020204" pitchFamily="34" charset="0"/>
              </a:rPr>
              <a:t>personas físicas o morales que </a:t>
            </a:r>
            <a:r>
              <a:rPr lang="es-CO" altLang="es-CO" sz="1300" b="1" u="sng" dirty="0">
                <a:solidFill>
                  <a:schemeClr val="tx2">
                    <a:lumMod val="75000"/>
                  </a:schemeClr>
                </a:solidFill>
                <a:latin typeface="Helvetica LT Std" panose="020B0504020202020204"/>
                <a:cs typeface="Helvetica" panose="020B0604020202020204" pitchFamily="34" charset="0"/>
              </a:rPr>
              <a:t>posean directa o indirectamente el control del dos por ciento o más de los títulos representativos del capital</a:t>
            </a:r>
            <a:r>
              <a:rPr lang="es-CO" altLang="es-CO" sz="1300" dirty="0">
                <a:solidFill>
                  <a:schemeClr val="tx2">
                    <a:lumMod val="75000"/>
                  </a:schemeClr>
                </a:solidFill>
                <a:latin typeface="Helvetica LT Std" panose="020B0504020202020204"/>
                <a:cs typeface="Helvetica" panose="020B0604020202020204" pitchFamily="34" charset="0"/>
              </a:rPr>
              <a:t> de la institución, de la sociedad controladora o de las entidades financieras y empresas integrantes del grupo financiero al que, en su caso, pertenezca la propia institución, de acuerdo al registro de accionistas más reciente; </a:t>
            </a:r>
          </a:p>
        </p:txBody>
      </p:sp>
      <p:pic>
        <p:nvPicPr>
          <p:cNvPr id="6" name="Picture 2" descr="Resultado de imagen para bandera mexic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10927" y="271090"/>
            <a:ext cx="836323" cy="522702"/>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
        <p:nvSpPr>
          <p:cNvPr id="7" name="8 CuadroTexto"/>
          <p:cNvSpPr txBox="1"/>
          <p:nvPr/>
        </p:nvSpPr>
        <p:spPr>
          <a:xfrm>
            <a:off x="494889" y="332386"/>
            <a:ext cx="8191910" cy="400110"/>
          </a:xfrm>
          <a:prstGeom prst="rect">
            <a:avLst/>
          </a:prstGeom>
          <a:noFill/>
        </p:spPr>
        <p:txBody>
          <a:bodyPr wrap="square" rtlCol="0">
            <a:spAutoFit/>
          </a:bodyPr>
          <a:lstStyle/>
          <a:p>
            <a:pPr algn="ctr" fontAlgn="base">
              <a:spcBef>
                <a:spcPct val="0"/>
              </a:spcBef>
              <a:spcAft>
                <a:spcPct val="0"/>
              </a:spcAft>
            </a:pPr>
            <a:r>
              <a:rPr lang="es-CO" sz="2000" b="1" dirty="0" smtClean="0">
                <a:solidFill>
                  <a:srgbClr val="002060"/>
                </a:solidFill>
                <a:latin typeface="Helvetica LT Std" panose="020B0504020202020204"/>
              </a:rPr>
              <a:t>México</a:t>
            </a:r>
            <a:endParaRPr lang="es-CO" sz="2000" b="1" dirty="0">
              <a:solidFill>
                <a:srgbClr val="002060"/>
              </a:solidFill>
              <a:latin typeface="Helvetica LT Std" panose="020B0504020202020204"/>
            </a:endParaRPr>
          </a:p>
        </p:txBody>
      </p:sp>
      <p:sp>
        <p:nvSpPr>
          <p:cNvPr id="8" name="CuadroTexto 7"/>
          <p:cNvSpPr txBox="1"/>
          <p:nvPr/>
        </p:nvSpPr>
        <p:spPr>
          <a:xfrm>
            <a:off x="3947250" y="5949381"/>
            <a:ext cx="4739549" cy="430887"/>
          </a:xfrm>
          <a:prstGeom prst="rect">
            <a:avLst/>
          </a:prstGeom>
          <a:noFill/>
        </p:spPr>
        <p:txBody>
          <a:bodyPr wrap="square" rtlCol="0">
            <a:spAutoFit/>
          </a:bodyPr>
          <a:lstStyle/>
          <a:p>
            <a:pPr algn="just">
              <a:spcBef>
                <a:spcPct val="0"/>
              </a:spcBef>
            </a:pPr>
            <a:r>
              <a:rPr lang="es-CO" altLang="es-CO" sz="1100" b="1" dirty="0" smtClean="0">
                <a:solidFill>
                  <a:schemeClr val="tx2">
                    <a:lumMod val="75000"/>
                  </a:schemeClr>
                </a:solidFill>
                <a:latin typeface="Helvetica LT Std" panose="020B0504020202020204"/>
                <a:cs typeface="Helvetica" panose="020B0604020202020204" pitchFamily="34" charset="0"/>
              </a:rPr>
              <a:t>Fuente: </a:t>
            </a:r>
            <a:r>
              <a:rPr lang="es-CO" altLang="es-CO" sz="1100" dirty="0" smtClean="0">
                <a:solidFill>
                  <a:schemeClr val="tx2">
                    <a:lumMod val="75000"/>
                  </a:schemeClr>
                </a:solidFill>
                <a:latin typeface="Helvetica LT Std" panose="020B0504020202020204"/>
                <a:cs typeface="Helvetica" panose="020B0604020202020204" pitchFamily="34" charset="0"/>
              </a:rPr>
              <a:t>Ley de Instituciones de </a:t>
            </a:r>
            <a:r>
              <a:rPr lang="es-CO" altLang="es-CO" sz="1100" dirty="0">
                <a:solidFill>
                  <a:schemeClr val="tx2">
                    <a:lumMod val="75000"/>
                  </a:schemeClr>
                </a:solidFill>
                <a:latin typeface="Helvetica LT Std" panose="020B0504020202020204"/>
                <a:cs typeface="Helvetica" panose="020B0604020202020204" pitchFamily="34" charset="0"/>
              </a:rPr>
              <a:t>Crédito (18 de julio de 1990) - </a:t>
            </a:r>
            <a:r>
              <a:rPr lang="es-CO" altLang="es-CO" sz="1100" dirty="0" smtClean="0">
                <a:solidFill>
                  <a:schemeClr val="tx2">
                    <a:lumMod val="75000"/>
                  </a:schemeClr>
                </a:solidFill>
                <a:latin typeface="Helvetica LT Std" panose="020B0504020202020204"/>
                <a:cs typeface="Helvetica" panose="020B0604020202020204" pitchFamily="34" charset="0"/>
                <a:hlinkClick r:id="rId4"/>
              </a:rPr>
              <a:t>http://www.ordenjuridico.gob.mx</a:t>
            </a:r>
            <a:endParaRPr lang="es-CO" altLang="es-CO" sz="1100" dirty="0">
              <a:solidFill>
                <a:schemeClr val="tx2">
                  <a:lumMod val="75000"/>
                </a:schemeClr>
              </a:solidFill>
              <a:latin typeface="Helvetica LT Std" panose="020B0504020202020204"/>
              <a:cs typeface="Helvetica" panose="020B0604020202020204" pitchFamily="34" charset="0"/>
            </a:endParaRPr>
          </a:p>
        </p:txBody>
      </p:sp>
    </p:spTree>
    <p:extLst>
      <p:ext uri="{BB962C8B-B14F-4D97-AF65-F5344CB8AC3E}">
        <p14:creationId xmlns:p14="http://schemas.microsoft.com/office/powerpoint/2010/main" val="30834617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5 CuadroTexto"/>
          <p:cNvSpPr txBox="1"/>
          <p:nvPr/>
        </p:nvSpPr>
        <p:spPr>
          <a:xfrm>
            <a:off x="630843" y="342083"/>
            <a:ext cx="7847020" cy="830997"/>
          </a:xfrm>
          <a:prstGeom prst="rect">
            <a:avLst/>
          </a:prstGeom>
          <a:noFill/>
        </p:spPr>
        <p:txBody>
          <a:bodyPr wrap="square" rtlCol="0">
            <a:spAutoFit/>
          </a:bodyPr>
          <a:lstStyle>
            <a:defPPr>
              <a:defRPr lang="es-ES"/>
            </a:defPPr>
            <a:lvl1pPr algn="just">
              <a:defRPr b="0">
                <a:solidFill>
                  <a:schemeClr val="tx2">
                    <a:lumMod val="75000"/>
                  </a:schemeClr>
                </a:solidFill>
                <a:latin typeface="Helvetica LT Std" panose="020B0504020202020204"/>
                <a:cs typeface="Helvetica" panose="020B0604020202020204" pitchFamily="34" charset="0"/>
              </a:defRPr>
            </a:lvl1pPr>
          </a:lstStyle>
          <a:p>
            <a:pPr lvl="0"/>
            <a:endParaRPr lang="es-CO" sz="1600" dirty="0">
              <a:solidFill>
                <a:schemeClr val="accent1">
                  <a:lumMod val="50000"/>
                </a:schemeClr>
              </a:solidFill>
            </a:endParaRPr>
          </a:p>
          <a:p>
            <a:pPr lvl="0"/>
            <a:endParaRPr lang="es-CO" sz="1600" dirty="0" smtClean="0">
              <a:solidFill>
                <a:schemeClr val="accent1">
                  <a:lumMod val="50000"/>
                </a:schemeClr>
              </a:solidFill>
            </a:endParaRPr>
          </a:p>
          <a:p>
            <a:pPr lvl="0"/>
            <a:endParaRPr lang="es-CO" sz="1600" dirty="0">
              <a:solidFill>
                <a:schemeClr val="accent1">
                  <a:lumMod val="50000"/>
                </a:schemeClr>
              </a:solidFill>
            </a:endParaRPr>
          </a:p>
        </p:txBody>
      </p:sp>
      <p:grpSp>
        <p:nvGrpSpPr>
          <p:cNvPr id="3" name="Grupo 2"/>
          <p:cNvGrpSpPr/>
          <p:nvPr/>
        </p:nvGrpSpPr>
        <p:grpSpPr>
          <a:xfrm>
            <a:off x="701074" y="1393207"/>
            <a:ext cx="7847020" cy="4505182"/>
            <a:chOff x="96388" y="1812418"/>
            <a:chExt cx="8915929" cy="1132348"/>
          </a:xfrm>
        </p:grpSpPr>
        <p:sp>
          <p:nvSpPr>
            <p:cNvPr id="34" name="Rectángulo 33"/>
            <p:cNvSpPr/>
            <p:nvPr/>
          </p:nvSpPr>
          <p:spPr>
            <a:xfrm>
              <a:off x="96388" y="1812418"/>
              <a:ext cx="2885243" cy="1119087"/>
            </a:xfrm>
            <a:prstGeom prst="rect">
              <a:avLst/>
            </a:prstGeom>
            <a:solidFill>
              <a:schemeClr val="bg1"/>
            </a:solidFill>
            <a:ln>
              <a:solidFill>
                <a:srgbClr val="002060"/>
              </a:solidFill>
            </a:ln>
          </p:spPr>
          <p:style>
            <a:lnRef idx="1">
              <a:schemeClr val="accent1"/>
            </a:lnRef>
            <a:fillRef idx="3">
              <a:schemeClr val="accent1"/>
            </a:fillRef>
            <a:effectRef idx="2">
              <a:schemeClr val="accent1"/>
            </a:effectRef>
            <a:fontRef idx="minor">
              <a:schemeClr val="lt1"/>
            </a:fontRef>
          </p:style>
          <p:txBody>
            <a:bodyPr rtlCol="0" anchor="ctr"/>
            <a:lstStyle/>
            <a:p>
              <a:pPr marL="400050" indent="-400050" algn="ctr">
                <a:buAutoNum type="romanLcParenBoth"/>
              </a:pPr>
              <a:r>
                <a:rPr lang="es-CO" sz="1400" b="1" dirty="0" err="1" smtClean="0">
                  <a:solidFill>
                    <a:srgbClr val="FFC000"/>
                  </a:solidFill>
                  <a:latin typeface="Helvetica LT Std"/>
                </a:rPr>
                <a:t>Building</a:t>
              </a:r>
              <a:r>
                <a:rPr lang="es-CO" sz="1400" b="1" dirty="0" smtClean="0">
                  <a:solidFill>
                    <a:srgbClr val="FFC000"/>
                  </a:solidFill>
                  <a:latin typeface="Helvetica LT Std"/>
                </a:rPr>
                <a:t> </a:t>
              </a:r>
              <a:r>
                <a:rPr lang="es-CO" sz="1400" b="1" dirty="0">
                  <a:solidFill>
                    <a:srgbClr val="FFC000"/>
                  </a:solidFill>
                  <a:latin typeface="Helvetica LT Std"/>
                </a:rPr>
                <a:t>Block </a:t>
              </a:r>
              <a:r>
                <a:rPr lang="es-CO" sz="1400" b="1" dirty="0" err="1" smtClean="0">
                  <a:solidFill>
                    <a:srgbClr val="FFC000"/>
                  </a:solidFill>
                  <a:latin typeface="Helvetica LT Std"/>
                </a:rPr>
                <a:t>Approach</a:t>
              </a:r>
              <a:endParaRPr lang="es-CO" sz="1400" b="1" dirty="0" smtClean="0">
                <a:solidFill>
                  <a:srgbClr val="FFC000"/>
                </a:solidFill>
                <a:latin typeface="Helvetica LT Std"/>
              </a:endParaRPr>
            </a:p>
            <a:p>
              <a:pPr marL="400050" indent="-400050" algn="just">
                <a:buAutoNum type="romanLcParenBoth"/>
              </a:pPr>
              <a:endParaRPr lang="es-CO" sz="1400" dirty="0" smtClean="0">
                <a:solidFill>
                  <a:schemeClr val="tx2">
                    <a:lumMod val="50000"/>
                  </a:schemeClr>
                </a:solidFill>
                <a:latin typeface="Helvetica LT Std"/>
              </a:endParaRPr>
            </a:p>
            <a:p>
              <a:pPr algn="just"/>
              <a:endParaRPr lang="es-CO" sz="1400" dirty="0" smtClean="0">
                <a:solidFill>
                  <a:schemeClr val="tx2">
                    <a:lumMod val="50000"/>
                  </a:schemeClr>
                </a:solidFill>
                <a:latin typeface="Helvetica LT Std"/>
              </a:endParaRPr>
            </a:p>
            <a:p>
              <a:pPr algn="just"/>
              <a:r>
                <a:rPr lang="es-CO" sz="1400" dirty="0">
                  <a:solidFill>
                    <a:schemeClr val="tx2">
                      <a:lumMod val="50000"/>
                    </a:schemeClr>
                  </a:solidFill>
                  <a:latin typeface="Helvetica LT Std"/>
                </a:rPr>
                <a:t>•	Utiliza el estado financiero consolidado</a:t>
              </a:r>
            </a:p>
            <a:p>
              <a:pPr algn="just"/>
              <a:r>
                <a:rPr lang="es-CO" sz="1400" dirty="0">
                  <a:solidFill>
                    <a:schemeClr val="tx2">
                      <a:lumMod val="50000"/>
                    </a:schemeClr>
                  </a:solidFill>
                  <a:latin typeface="Helvetica LT Std"/>
                </a:rPr>
                <a:t>•	Divide declaración en sectores o bloques individuales</a:t>
              </a:r>
            </a:p>
            <a:p>
              <a:pPr algn="just"/>
              <a:r>
                <a:rPr lang="es-CO" sz="1400" dirty="0">
                  <a:solidFill>
                    <a:schemeClr val="tx2">
                      <a:lumMod val="50000"/>
                    </a:schemeClr>
                  </a:solidFill>
                  <a:latin typeface="Helvetica LT Std"/>
                </a:rPr>
                <a:t>•	Agrega requisitos de capital solos / proxy de cada miembro</a:t>
              </a:r>
            </a:p>
            <a:p>
              <a:pPr algn="just"/>
              <a:r>
                <a:rPr lang="es-CO" sz="1400" dirty="0">
                  <a:solidFill>
                    <a:schemeClr val="tx2">
                      <a:lumMod val="50000"/>
                    </a:schemeClr>
                  </a:solidFill>
                  <a:latin typeface="Helvetica LT Std"/>
                </a:rPr>
                <a:t>•	Compara el requerimiento / proxy de capital agregado con el capital consolidado</a:t>
              </a:r>
            </a:p>
            <a:p>
              <a:pPr algn="r"/>
              <a:r>
                <a:rPr lang="es-CO" sz="1400" dirty="0" smtClean="0">
                  <a:solidFill>
                    <a:schemeClr val="tx2">
                      <a:lumMod val="50000"/>
                    </a:schemeClr>
                  </a:solidFill>
                  <a:latin typeface="Helvetica LT Std"/>
                </a:rPr>
                <a:t> </a:t>
              </a:r>
              <a:endParaRPr lang="es-CO" sz="1400" dirty="0">
                <a:solidFill>
                  <a:schemeClr val="tx2">
                    <a:lumMod val="50000"/>
                  </a:schemeClr>
                </a:solidFill>
                <a:latin typeface="Helvetica LT Std"/>
              </a:endParaRPr>
            </a:p>
          </p:txBody>
        </p:sp>
        <p:sp>
          <p:nvSpPr>
            <p:cNvPr id="37" name="Rectángulo 36"/>
            <p:cNvSpPr/>
            <p:nvPr/>
          </p:nvSpPr>
          <p:spPr>
            <a:xfrm>
              <a:off x="3111731" y="1813313"/>
              <a:ext cx="2885243" cy="1119087"/>
            </a:xfrm>
            <a:prstGeom prst="rect">
              <a:avLst/>
            </a:prstGeom>
            <a:solidFill>
              <a:schemeClr val="bg1"/>
            </a:solidFill>
            <a:ln>
              <a:solidFill>
                <a:srgbClr val="002060"/>
              </a:solidFill>
            </a:ln>
          </p:spPr>
          <p:style>
            <a:lnRef idx="1">
              <a:schemeClr val="accent1"/>
            </a:lnRef>
            <a:fillRef idx="3">
              <a:schemeClr val="accent1"/>
            </a:fillRef>
            <a:effectRef idx="2">
              <a:schemeClr val="accent1"/>
            </a:effectRef>
            <a:fontRef idx="minor">
              <a:schemeClr val="lt1"/>
            </a:fontRef>
          </p:style>
          <p:txBody>
            <a:bodyPr rtlCol="0" anchor="ctr"/>
            <a:lstStyle/>
            <a:p>
              <a:pPr algn="just"/>
              <a:r>
                <a:rPr lang="es-CO" sz="1400" b="1" dirty="0" smtClean="0">
                  <a:solidFill>
                    <a:srgbClr val="FFC000"/>
                  </a:solidFill>
                  <a:latin typeface="Helvetica LT Std"/>
                </a:rPr>
                <a:t>(ii) </a:t>
              </a:r>
              <a:r>
                <a:rPr lang="es-CO" sz="1400" b="1" dirty="0" err="1" smtClean="0">
                  <a:solidFill>
                    <a:srgbClr val="FFC000"/>
                  </a:solidFill>
                  <a:latin typeface="Helvetica LT Std"/>
                </a:rPr>
                <a:t>Risk-Based</a:t>
              </a:r>
              <a:r>
                <a:rPr lang="es-CO" sz="1400" b="1" dirty="0" smtClean="0">
                  <a:solidFill>
                    <a:srgbClr val="FFC000"/>
                  </a:solidFill>
                  <a:latin typeface="Helvetica LT Std"/>
                </a:rPr>
                <a:t> </a:t>
              </a:r>
              <a:r>
                <a:rPr lang="es-CO" sz="1400" b="1" dirty="0" err="1" smtClean="0">
                  <a:solidFill>
                    <a:srgbClr val="FFC000"/>
                  </a:solidFill>
                  <a:latin typeface="Helvetica LT Std"/>
                </a:rPr>
                <a:t>Aggregation</a:t>
              </a:r>
              <a:endParaRPr lang="es-CO" sz="1400" b="1" dirty="0" smtClean="0">
                <a:solidFill>
                  <a:srgbClr val="FFC000"/>
                </a:solidFill>
                <a:latin typeface="Helvetica LT Std"/>
              </a:endParaRPr>
            </a:p>
            <a:p>
              <a:pPr algn="just"/>
              <a:endParaRPr lang="es-CO" sz="1400" b="1" dirty="0" smtClean="0">
                <a:solidFill>
                  <a:srgbClr val="FFC000"/>
                </a:solidFill>
                <a:latin typeface="Helvetica LT Std"/>
              </a:endParaRPr>
            </a:p>
            <a:p>
              <a:pPr algn="just"/>
              <a:r>
                <a:rPr lang="es-CO" sz="1400" dirty="0">
                  <a:solidFill>
                    <a:schemeClr val="tx2">
                      <a:lumMod val="50000"/>
                    </a:schemeClr>
                  </a:solidFill>
                  <a:latin typeface="Helvetica LT Std"/>
                </a:rPr>
                <a:t>•	</a:t>
              </a:r>
              <a:r>
                <a:rPr lang="es-CO" sz="1200" dirty="0">
                  <a:solidFill>
                    <a:schemeClr val="tx2">
                      <a:lumMod val="50000"/>
                    </a:schemeClr>
                  </a:solidFill>
                  <a:latin typeface="Helvetica LT Std"/>
                </a:rPr>
                <a:t>Utiliza declaraciones no consolidadas</a:t>
              </a:r>
            </a:p>
            <a:p>
              <a:pPr algn="just"/>
              <a:r>
                <a:rPr lang="es-CO" sz="1200" dirty="0">
                  <a:solidFill>
                    <a:schemeClr val="tx2">
                      <a:lumMod val="50000"/>
                    </a:schemeClr>
                  </a:solidFill>
                  <a:latin typeface="Helvetica LT Std"/>
                </a:rPr>
                <a:t>•	Agrega el capital de cada entidad en el grupo</a:t>
              </a:r>
            </a:p>
            <a:p>
              <a:pPr algn="just"/>
              <a:r>
                <a:rPr lang="es-CO" sz="1200" dirty="0">
                  <a:solidFill>
                    <a:schemeClr val="tx2">
                      <a:lumMod val="50000"/>
                    </a:schemeClr>
                  </a:solidFill>
                  <a:latin typeface="Helvetica LT Std"/>
                </a:rPr>
                <a:t>•	Resta las tenencias </a:t>
              </a:r>
              <a:r>
                <a:rPr lang="es-CO" sz="1200" dirty="0" err="1">
                  <a:solidFill>
                    <a:schemeClr val="tx2">
                      <a:lumMod val="50000"/>
                    </a:schemeClr>
                  </a:solidFill>
                  <a:latin typeface="Helvetica LT Std"/>
                </a:rPr>
                <a:t>intragrupales</a:t>
              </a:r>
              <a:r>
                <a:rPr lang="es-CO" sz="1200" dirty="0">
                  <a:solidFill>
                    <a:schemeClr val="tx2">
                      <a:lumMod val="50000"/>
                    </a:schemeClr>
                  </a:solidFill>
                  <a:latin typeface="Helvetica LT Std"/>
                </a:rPr>
                <a:t> de capital regulatorio para ajustar el doble endeudamiento</a:t>
              </a:r>
            </a:p>
            <a:p>
              <a:pPr algn="just"/>
              <a:r>
                <a:rPr lang="es-CO" sz="1200" dirty="0">
                  <a:solidFill>
                    <a:schemeClr val="tx2">
                      <a:lumMod val="50000"/>
                    </a:schemeClr>
                  </a:solidFill>
                  <a:latin typeface="Helvetica LT Std"/>
                </a:rPr>
                <a:t>•	Agrega los requisitos de capital de cada entidad en el grupo para llegar a un requisito de capital agregado</a:t>
              </a:r>
            </a:p>
            <a:p>
              <a:pPr algn="just"/>
              <a:r>
                <a:rPr lang="es-CO" sz="1200" dirty="0">
                  <a:solidFill>
                    <a:schemeClr val="tx2">
                      <a:lumMod val="50000"/>
                    </a:schemeClr>
                  </a:solidFill>
                  <a:latin typeface="Helvetica LT Std"/>
                </a:rPr>
                <a:t>•	Resta el capital/requisito de capital agregado del capital ajustado para todo el grupo a calcular el superávit o el déficit. </a:t>
              </a:r>
            </a:p>
            <a:p>
              <a:pPr algn="just"/>
              <a:endParaRPr lang="es-CO" sz="1400" b="1" dirty="0">
                <a:solidFill>
                  <a:srgbClr val="FFC000"/>
                </a:solidFill>
                <a:latin typeface="Helvetica LT Std"/>
              </a:endParaRPr>
            </a:p>
          </p:txBody>
        </p:sp>
        <p:sp>
          <p:nvSpPr>
            <p:cNvPr id="38" name="Rectángulo 37"/>
            <p:cNvSpPr/>
            <p:nvPr/>
          </p:nvSpPr>
          <p:spPr>
            <a:xfrm>
              <a:off x="6127074" y="1825679"/>
              <a:ext cx="2885243" cy="1119087"/>
            </a:xfrm>
            <a:prstGeom prst="rect">
              <a:avLst/>
            </a:prstGeom>
            <a:solidFill>
              <a:schemeClr val="bg1"/>
            </a:solidFill>
            <a:ln>
              <a:solidFill>
                <a:srgbClr val="002060"/>
              </a:solidFill>
            </a:ln>
          </p:spPr>
          <p:style>
            <a:lnRef idx="1">
              <a:schemeClr val="accent1"/>
            </a:lnRef>
            <a:fillRef idx="3">
              <a:schemeClr val="accent1"/>
            </a:fillRef>
            <a:effectRef idx="2">
              <a:schemeClr val="accent1"/>
            </a:effectRef>
            <a:fontRef idx="minor">
              <a:schemeClr val="lt1"/>
            </a:fontRef>
          </p:style>
          <p:txBody>
            <a:bodyPr rtlCol="0" anchor="ctr"/>
            <a:lstStyle/>
            <a:p>
              <a:pPr algn="just"/>
              <a:endParaRPr lang="es-CO" sz="1400" b="1" dirty="0" smtClean="0">
                <a:solidFill>
                  <a:srgbClr val="FFC000"/>
                </a:solidFill>
                <a:latin typeface="Helvetica LT Std"/>
              </a:endParaRPr>
            </a:p>
            <a:p>
              <a:pPr algn="just"/>
              <a:endParaRPr lang="es-CO" sz="1400" b="1" dirty="0">
                <a:solidFill>
                  <a:srgbClr val="FFC000"/>
                </a:solidFill>
                <a:latin typeface="Helvetica LT Std"/>
              </a:endParaRPr>
            </a:p>
            <a:p>
              <a:pPr algn="just"/>
              <a:endParaRPr lang="es-CO" sz="1400" b="1" dirty="0" smtClean="0">
                <a:solidFill>
                  <a:srgbClr val="FFC000"/>
                </a:solidFill>
                <a:latin typeface="Helvetica LT Std"/>
              </a:endParaRPr>
            </a:p>
            <a:p>
              <a:pPr algn="just"/>
              <a:r>
                <a:rPr lang="es-CO" sz="1400" b="1" dirty="0" smtClean="0">
                  <a:solidFill>
                    <a:srgbClr val="FFC000"/>
                  </a:solidFill>
                  <a:latin typeface="Helvetica LT Std"/>
                </a:rPr>
                <a:t>(iii) </a:t>
              </a:r>
              <a:r>
                <a:rPr lang="es-CO" sz="1400" b="1" dirty="0" err="1" smtClean="0">
                  <a:solidFill>
                    <a:srgbClr val="FFC000"/>
                  </a:solidFill>
                  <a:latin typeface="Helvetica LT Std"/>
                </a:rPr>
                <a:t>Risk-Based</a:t>
              </a:r>
              <a:r>
                <a:rPr lang="es-CO" sz="1400" b="1" dirty="0" smtClean="0">
                  <a:solidFill>
                    <a:srgbClr val="FFC000"/>
                  </a:solidFill>
                  <a:latin typeface="Helvetica LT Std"/>
                </a:rPr>
                <a:t> </a:t>
              </a:r>
              <a:r>
                <a:rPr lang="es-CO" sz="1400" b="1" dirty="0" err="1" smtClean="0">
                  <a:solidFill>
                    <a:srgbClr val="FFC000"/>
                  </a:solidFill>
                  <a:latin typeface="Helvetica LT Std"/>
                </a:rPr>
                <a:t>Deduction</a:t>
              </a:r>
              <a:endParaRPr lang="es-CO" sz="1400" b="1" dirty="0" smtClean="0">
                <a:solidFill>
                  <a:srgbClr val="FFC000"/>
                </a:solidFill>
                <a:latin typeface="Helvetica LT Std"/>
              </a:endParaRPr>
            </a:p>
            <a:p>
              <a:pPr algn="just"/>
              <a:endParaRPr lang="es-CO" sz="1400" b="1" dirty="0" smtClean="0">
                <a:solidFill>
                  <a:srgbClr val="FFC000"/>
                </a:solidFill>
                <a:latin typeface="Helvetica LT Std"/>
              </a:endParaRPr>
            </a:p>
            <a:p>
              <a:pPr algn="just"/>
              <a:r>
                <a:rPr lang="es-CO" sz="1200" dirty="0">
                  <a:solidFill>
                    <a:schemeClr val="tx2">
                      <a:lumMod val="50000"/>
                    </a:schemeClr>
                  </a:solidFill>
                  <a:latin typeface="Helvetica LT Std"/>
                </a:rPr>
                <a:t>•	Utiliza declaraciones no consolidadas</a:t>
              </a:r>
            </a:p>
            <a:p>
              <a:pPr algn="just"/>
              <a:r>
                <a:rPr lang="es-CO" sz="1200" dirty="0">
                  <a:solidFill>
                    <a:schemeClr val="tx2">
                      <a:lumMod val="50000"/>
                    </a:schemeClr>
                  </a:solidFill>
                  <a:latin typeface="Helvetica LT Std"/>
                </a:rPr>
                <a:t>•	Análisis realizado desde la perspectiva de la empresa matriz</a:t>
              </a:r>
            </a:p>
            <a:p>
              <a:pPr algn="just"/>
              <a:r>
                <a:rPr lang="es-CO" sz="1200" dirty="0">
                  <a:solidFill>
                    <a:schemeClr val="tx2">
                      <a:lumMod val="50000"/>
                    </a:schemeClr>
                  </a:solidFill>
                  <a:latin typeface="Helvetica LT Std"/>
                </a:rPr>
                <a:t>•	Predicado en la consolidación pro rata de dependientes </a:t>
              </a:r>
            </a:p>
            <a:p>
              <a:pPr algn="just"/>
              <a:r>
                <a:rPr lang="es-CO" sz="1200" dirty="0">
                  <a:solidFill>
                    <a:schemeClr val="tx2">
                      <a:lumMod val="50000"/>
                    </a:schemeClr>
                  </a:solidFill>
                  <a:latin typeface="Helvetica LT Std"/>
                </a:rPr>
                <a:t>•	Capital primario reducido por cantidad de inversiones en dependientes</a:t>
              </a:r>
            </a:p>
            <a:p>
              <a:pPr algn="just"/>
              <a:r>
                <a:rPr lang="es-CO" sz="1200" dirty="0">
                  <a:solidFill>
                    <a:schemeClr val="tx2">
                      <a:lumMod val="50000"/>
                    </a:schemeClr>
                  </a:solidFill>
                  <a:latin typeface="Helvetica LT Std"/>
                </a:rPr>
                <a:t>•	Capital primario aumentado/(disminuido) por superávit de capital superávit/déficits de dependientes</a:t>
              </a:r>
            </a:p>
            <a:p>
              <a:pPr algn="just"/>
              <a:r>
                <a:rPr lang="es-CO" sz="1200" dirty="0">
                  <a:solidFill>
                    <a:schemeClr val="tx2">
                      <a:lumMod val="50000"/>
                    </a:schemeClr>
                  </a:solidFill>
                  <a:latin typeface="Helvetica LT Std"/>
                </a:rPr>
                <a:t>•	Requisito de capital solista de los padres restado del capital primario ajustado a</a:t>
              </a:r>
            </a:p>
            <a:p>
              <a:pPr algn="just"/>
              <a:r>
                <a:rPr lang="es-CO" sz="1200" dirty="0">
                  <a:solidFill>
                    <a:schemeClr val="tx2">
                      <a:lumMod val="50000"/>
                    </a:schemeClr>
                  </a:solidFill>
                  <a:latin typeface="Helvetica LT Std"/>
                </a:rPr>
                <a:t>•	determinar el excedente o el déficit del grupo.</a:t>
              </a:r>
            </a:p>
            <a:p>
              <a:pPr algn="just"/>
              <a:r>
                <a:rPr lang="es-CO" sz="1400" b="1" dirty="0">
                  <a:solidFill>
                    <a:srgbClr val="FFC000"/>
                  </a:solidFill>
                  <a:latin typeface="Helvetica LT Std"/>
                </a:rPr>
                <a:t> </a:t>
              </a:r>
            </a:p>
            <a:p>
              <a:pPr algn="just"/>
              <a:r>
                <a:rPr lang="es-CO" sz="1400" b="1" dirty="0" smtClean="0">
                  <a:solidFill>
                    <a:srgbClr val="FFC000"/>
                  </a:solidFill>
                  <a:latin typeface="Helvetica LT Std"/>
                </a:rPr>
                <a:t> </a:t>
              </a:r>
              <a:endParaRPr lang="es-CO" sz="1400" b="1" dirty="0">
                <a:solidFill>
                  <a:srgbClr val="FFC000"/>
                </a:solidFill>
                <a:latin typeface="Helvetica LT Std"/>
              </a:endParaRPr>
            </a:p>
          </p:txBody>
        </p:sp>
      </p:grpSp>
      <p:sp>
        <p:nvSpPr>
          <p:cNvPr id="8" name="5 CuadroTexto"/>
          <p:cNvSpPr txBox="1"/>
          <p:nvPr/>
        </p:nvSpPr>
        <p:spPr>
          <a:xfrm>
            <a:off x="497645" y="916197"/>
            <a:ext cx="8113416" cy="340519"/>
          </a:xfrm>
          <a:prstGeom prst="roundRect">
            <a:avLst/>
          </a:prstGeom>
          <a:solidFill>
            <a:srgbClr val="E6EDF6"/>
          </a:solidFill>
          <a:ln w="19050">
            <a:solidFill>
              <a:schemeClr val="accent1">
                <a:lumMod val="50000"/>
              </a:schemeClr>
            </a:solidFill>
          </a:ln>
        </p:spPr>
        <p:txBody>
          <a:bodyPr wrap="square" rtlCol="0">
            <a:spAutoFit/>
          </a:bodyPr>
          <a:lstStyle/>
          <a:p>
            <a:pPr algn="ctr">
              <a:spcBef>
                <a:spcPct val="0"/>
              </a:spcBef>
            </a:pPr>
            <a:r>
              <a:rPr lang="es-CO" altLang="es-CO" sz="1400" b="1" dirty="0" smtClean="0">
                <a:solidFill>
                  <a:schemeClr val="tx2">
                    <a:lumMod val="75000"/>
                  </a:schemeClr>
                </a:solidFill>
                <a:latin typeface="Helvetica LT Std" panose="020B0504020202020204"/>
                <a:cs typeface="Helvetica" panose="020B0604020202020204" pitchFamily="34" charset="0"/>
              </a:rPr>
              <a:t>Requerimientos de Capital</a:t>
            </a:r>
            <a:endParaRPr lang="es-CO" altLang="es-CO" sz="1400" dirty="0" smtClean="0">
              <a:solidFill>
                <a:schemeClr val="tx2">
                  <a:lumMod val="75000"/>
                </a:schemeClr>
              </a:solidFill>
              <a:latin typeface="Helvetica LT Std" panose="020B0504020202020204"/>
              <a:cs typeface="Helvetica" panose="020B0604020202020204" pitchFamily="34" charset="0"/>
            </a:endParaRPr>
          </a:p>
        </p:txBody>
      </p:sp>
      <p:sp>
        <p:nvSpPr>
          <p:cNvPr id="10" name="8 CuadroTexto"/>
          <p:cNvSpPr txBox="1"/>
          <p:nvPr/>
        </p:nvSpPr>
        <p:spPr>
          <a:xfrm>
            <a:off x="567876" y="357451"/>
            <a:ext cx="8113416" cy="400110"/>
          </a:xfrm>
          <a:prstGeom prst="rect">
            <a:avLst/>
          </a:prstGeom>
          <a:noFill/>
        </p:spPr>
        <p:txBody>
          <a:bodyPr wrap="square" rtlCol="0">
            <a:spAutoFit/>
          </a:bodyPr>
          <a:lstStyle/>
          <a:p>
            <a:pPr algn="ctr" fontAlgn="base">
              <a:spcBef>
                <a:spcPct val="0"/>
              </a:spcBef>
              <a:spcAft>
                <a:spcPct val="0"/>
              </a:spcAft>
            </a:pPr>
            <a:r>
              <a:rPr lang="es-CO" sz="2000" b="1" dirty="0" smtClean="0">
                <a:solidFill>
                  <a:srgbClr val="002060"/>
                </a:solidFill>
                <a:latin typeface="Helvetica LT Std" panose="020B0504020202020204"/>
              </a:rPr>
              <a:t>Basilea</a:t>
            </a:r>
            <a:endParaRPr lang="es-CO" sz="2000" b="1" dirty="0">
              <a:solidFill>
                <a:srgbClr val="002060"/>
              </a:solidFill>
              <a:latin typeface="Helvetica LT Std" panose="020B0504020202020204"/>
            </a:endParaRPr>
          </a:p>
        </p:txBody>
      </p:sp>
      <p:pic>
        <p:nvPicPr>
          <p:cNvPr id="11" name="Picture 2" descr="Resultado de imagen para bank of international settlements logo"/>
          <p:cNvPicPr>
            <a:picLocks noChangeAspect="1" noChangeArrowheads="1"/>
          </p:cNvPicPr>
          <p:nvPr/>
        </p:nvPicPr>
        <p:blipFill rotWithShape="1">
          <a:blip r:embed="rId3">
            <a:extLst>
              <a:ext uri="{28A0092B-C50C-407E-A947-70E740481C1C}">
                <a14:useLocalDpi xmlns:a14="http://schemas.microsoft.com/office/drawing/2010/main" val="0"/>
              </a:ext>
            </a:extLst>
          </a:blip>
          <a:srcRect t="21778" b="22460"/>
          <a:stretch/>
        </p:blipFill>
        <p:spPr bwMode="auto">
          <a:xfrm>
            <a:off x="1952752" y="259735"/>
            <a:ext cx="2137717" cy="588119"/>
          </a:xfrm>
          <a:prstGeom prst="rect">
            <a:avLst/>
          </a:prstGeom>
          <a:noFill/>
          <a:extLst>
            <a:ext uri="{909E8E84-426E-40DD-AFC4-6F175D3DCCD1}">
              <a14:hiddenFill xmlns:a14="http://schemas.microsoft.com/office/drawing/2010/main">
                <a:solidFill>
                  <a:srgbClr val="FFFFFF"/>
                </a:solidFill>
              </a14:hiddenFill>
            </a:ext>
          </a:extLst>
        </p:spPr>
      </p:pic>
      <p:sp>
        <p:nvSpPr>
          <p:cNvPr id="12" name="CuadroTexto 11"/>
          <p:cNvSpPr txBox="1"/>
          <p:nvPr/>
        </p:nvSpPr>
        <p:spPr>
          <a:xfrm>
            <a:off x="4450814" y="6036391"/>
            <a:ext cx="4351663" cy="261610"/>
          </a:xfrm>
          <a:prstGeom prst="rect">
            <a:avLst/>
          </a:prstGeom>
          <a:noFill/>
        </p:spPr>
        <p:txBody>
          <a:bodyPr wrap="square" rtlCol="0">
            <a:spAutoFit/>
          </a:bodyPr>
          <a:lstStyle/>
          <a:p>
            <a:pPr algn="just">
              <a:spcBef>
                <a:spcPct val="0"/>
              </a:spcBef>
            </a:pPr>
            <a:r>
              <a:rPr lang="es-CO" altLang="es-CO" sz="1100" b="1" dirty="0" smtClean="0">
                <a:solidFill>
                  <a:schemeClr val="tx2">
                    <a:lumMod val="75000"/>
                  </a:schemeClr>
                </a:solidFill>
                <a:latin typeface="Helvetica LT Std" panose="020B0504020202020204"/>
                <a:cs typeface="Helvetica" panose="020B0604020202020204" pitchFamily="34" charset="0"/>
              </a:rPr>
              <a:t>Fuente: </a:t>
            </a:r>
            <a:r>
              <a:rPr lang="en-US" altLang="es-CO" sz="1100" dirty="0" smtClean="0">
                <a:solidFill>
                  <a:schemeClr val="tx2">
                    <a:lumMod val="75000"/>
                  </a:schemeClr>
                </a:solidFill>
                <a:latin typeface="Helvetica LT Std" panose="020B0504020202020204"/>
                <a:cs typeface="Helvetica" panose="020B0604020202020204" pitchFamily="34" charset="0"/>
              </a:rPr>
              <a:t>The Supervision </a:t>
            </a:r>
            <a:r>
              <a:rPr lang="en-US" altLang="es-CO" sz="1100" dirty="0">
                <a:solidFill>
                  <a:schemeClr val="tx2">
                    <a:lumMod val="75000"/>
                  </a:schemeClr>
                </a:solidFill>
                <a:latin typeface="Helvetica LT Std" panose="020B0504020202020204"/>
                <a:cs typeface="Helvetica" panose="020B0604020202020204" pitchFamily="34" charset="0"/>
              </a:rPr>
              <a:t>o</a:t>
            </a:r>
            <a:r>
              <a:rPr lang="en-US" altLang="es-CO" sz="1100" dirty="0" smtClean="0">
                <a:solidFill>
                  <a:schemeClr val="tx2">
                    <a:lumMod val="75000"/>
                  </a:schemeClr>
                </a:solidFill>
                <a:latin typeface="Helvetica LT Std" panose="020B0504020202020204"/>
                <a:cs typeface="Helvetica" panose="020B0604020202020204" pitchFamily="34" charset="0"/>
              </a:rPr>
              <a:t>f Financial Conglomerates. </a:t>
            </a:r>
            <a:r>
              <a:rPr lang="es-CO" altLang="es-CO" sz="1100" dirty="0" smtClean="0">
                <a:solidFill>
                  <a:schemeClr val="tx2">
                    <a:lumMod val="75000"/>
                  </a:schemeClr>
                </a:solidFill>
                <a:latin typeface="Helvetica LT Std" panose="020B0504020202020204"/>
                <a:cs typeface="Helvetica" panose="020B0604020202020204" pitchFamily="34" charset="0"/>
                <a:hlinkClick r:id="rId4"/>
              </a:rPr>
              <a:t>www.bis.org</a:t>
            </a:r>
            <a:r>
              <a:rPr lang="es-CO" altLang="es-CO" sz="1100" dirty="0" smtClean="0">
                <a:solidFill>
                  <a:schemeClr val="tx2">
                    <a:lumMod val="75000"/>
                  </a:schemeClr>
                </a:solidFill>
                <a:latin typeface="Helvetica LT Std" panose="020B0504020202020204"/>
                <a:cs typeface="Helvetica" panose="020B0604020202020204" pitchFamily="34" charset="0"/>
              </a:rPr>
              <a:t> </a:t>
            </a:r>
            <a:endParaRPr lang="es-CO" altLang="es-CO" sz="1100" dirty="0">
              <a:solidFill>
                <a:schemeClr val="tx2">
                  <a:lumMod val="75000"/>
                </a:schemeClr>
              </a:solidFill>
              <a:latin typeface="Helvetica LT Std" panose="020B0504020202020204"/>
              <a:cs typeface="Helvetica" panose="020B0604020202020204" pitchFamily="34" charset="0"/>
            </a:endParaRPr>
          </a:p>
        </p:txBody>
      </p:sp>
    </p:spTree>
    <p:extLst>
      <p:ext uri="{BB962C8B-B14F-4D97-AF65-F5344CB8AC3E}">
        <p14:creationId xmlns:p14="http://schemas.microsoft.com/office/powerpoint/2010/main" val="191251572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5 CuadroTexto"/>
          <p:cNvSpPr txBox="1"/>
          <p:nvPr/>
        </p:nvSpPr>
        <p:spPr>
          <a:xfrm>
            <a:off x="567876" y="1042327"/>
            <a:ext cx="8113416" cy="340519"/>
          </a:xfrm>
          <a:prstGeom prst="roundRect">
            <a:avLst/>
          </a:prstGeom>
          <a:solidFill>
            <a:srgbClr val="E6EDF6"/>
          </a:solidFill>
          <a:ln w="19050">
            <a:solidFill>
              <a:schemeClr val="accent1">
                <a:lumMod val="50000"/>
              </a:schemeClr>
            </a:solidFill>
          </a:ln>
        </p:spPr>
        <p:txBody>
          <a:bodyPr wrap="square" rtlCol="0">
            <a:spAutoFit/>
          </a:bodyPr>
          <a:lstStyle/>
          <a:p>
            <a:pPr algn="ctr">
              <a:spcBef>
                <a:spcPct val="0"/>
              </a:spcBef>
            </a:pPr>
            <a:r>
              <a:rPr lang="es-CO" altLang="es-CO" sz="1400" b="1" dirty="0" smtClean="0">
                <a:solidFill>
                  <a:schemeClr val="tx2">
                    <a:lumMod val="75000"/>
                  </a:schemeClr>
                </a:solidFill>
                <a:latin typeface="Helvetica LT Std" panose="020B0504020202020204"/>
                <a:cs typeface="Helvetica" panose="020B0604020202020204" pitchFamily="34" charset="0"/>
              </a:rPr>
              <a:t>Vinculado </a:t>
            </a:r>
            <a:endParaRPr lang="es-CO" altLang="es-CO" sz="1400" dirty="0" smtClean="0">
              <a:solidFill>
                <a:schemeClr val="tx2">
                  <a:lumMod val="75000"/>
                </a:schemeClr>
              </a:solidFill>
              <a:latin typeface="Helvetica LT Std" panose="020B0504020202020204"/>
              <a:cs typeface="Helvetica" panose="020B0604020202020204" pitchFamily="34" charset="0"/>
            </a:endParaRPr>
          </a:p>
        </p:txBody>
      </p:sp>
      <p:sp>
        <p:nvSpPr>
          <p:cNvPr id="12" name="5 CuadroTexto"/>
          <p:cNvSpPr txBox="1"/>
          <p:nvPr/>
        </p:nvSpPr>
        <p:spPr>
          <a:xfrm>
            <a:off x="562369" y="1647685"/>
            <a:ext cx="8113416" cy="4293483"/>
          </a:xfrm>
          <a:prstGeom prst="rect">
            <a:avLst/>
          </a:prstGeom>
          <a:noFill/>
          <a:ln w="12700">
            <a:noFill/>
          </a:ln>
        </p:spPr>
        <p:txBody>
          <a:bodyPr wrap="square" rtlCol="0">
            <a:spAutoFit/>
          </a:bodyPr>
          <a:lstStyle/>
          <a:p>
            <a:pPr marL="800100" lvl="1" indent="-342900" algn="just">
              <a:spcBef>
                <a:spcPct val="0"/>
              </a:spcBef>
              <a:buFont typeface="+mj-lt"/>
              <a:buAutoNum type="alphaLcPeriod" startAt="2"/>
            </a:pPr>
            <a:r>
              <a:rPr lang="es-CO" altLang="es-CO" sz="1300" dirty="0" smtClean="0">
                <a:solidFill>
                  <a:schemeClr val="tx2">
                    <a:lumMod val="75000"/>
                  </a:schemeClr>
                </a:solidFill>
                <a:latin typeface="Helvetica LT Std" panose="020B0504020202020204"/>
                <a:cs typeface="Helvetica" panose="020B0604020202020204" pitchFamily="34" charset="0"/>
              </a:rPr>
              <a:t>Los </a:t>
            </a:r>
            <a:r>
              <a:rPr lang="es-CO" altLang="es-CO" sz="1300" dirty="0">
                <a:solidFill>
                  <a:schemeClr val="tx2">
                    <a:lumMod val="75000"/>
                  </a:schemeClr>
                </a:solidFill>
                <a:latin typeface="Helvetica LT Std" panose="020B0504020202020204"/>
                <a:cs typeface="Helvetica" panose="020B0604020202020204" pitchFamily="34" charset="0"/>
              </a:rPr>
              <a:t>miembros del consejo de administración, de la institución, de la sociedad controladora o de las entidades financieras y empresas integrantes del grupo financiero al que, en su caso, ésta </a:t>
            </a:r>
            <a:r>
              <a:rPr lang="es-CO" altLang="es-CO" sz="1300" dirty="0" smtClean="0">
                <a:solidFill>
                  <a:schemeClr val="tx2">
                    <a:lumMod val="75000"/>
                  </a:schemeClr>
                </a:solidFill>
                <a:latin typeface="Helvetica LT Std" panose="020B0504020202020204"/>
                <a:cs typeface="Helvetica" panose="020B0604020202020204" pitchFamily="34" charset="0"/>
              </a:rPr>
              <a:t>pertenezca</a:t>
            </a:r>
          </a:p>
          <a:p>
            <a:pPr marL="800100" lvl="1" indent="-342900" algn="just">
              <a:spcBef>
                <a:spcPct val="0"/>
              </a:spcBef>
              <a:buFont typeface="+mj-lt"/>
              <a:buAutoNum type="alphaLcPeriod" startAt="2"/>
            </a:pPr>
            <a:endParaRPr lang="es-CO" altLang="es-CO" sz="1300" dirty="0">
              <a:solidFill>
                <a:schemeClr val="tx2">
                  <a:lumMod val="75000"/>
                </a:schemeClr>
              </a:solidFill>
              <a:latin typeface="Helvetica LT Std" panose="020B0504020202020204"/>
              <a:cs typeface="Helvetica" panose="020B0604020202020204" pitchFamily="34" charset="0"/>
            </a:endParaRPr>
          </a:p>
          <a:p>
            <a:pPr marL="800100" lvl="1" indent="-342900" algn="just">
              <a:spcBef>
                <a:spcPct val="0"/>
              </a:spcBef>
              <a:buFont typeface="+mj-lt"/>
              <a:buAutoNum type="alphaLcPeriod" startAt="2"/>
            </a:pPr>
            <a:r>
              <a:rPr lang="es-CO" altLang="es-CO" sz="1300" dirty="0" smtClean="0">
                <a:solidFill>
                  <a:schemeClr val="tx2">
                    <a:lumMod val="75000"/>
                  </a:schemeClr>
                </a:solidFill>
                <a:latin typeface="Helvetica LT Std" panose="020B0504020202020204"/>
                <a:cs typeface="Helvetica" panose="020B0604020202020204" pitchFamily="34" charset="0"/>
              </a:rPr>
              <a:t>Los </a:t>
            </a:r>
            <a:r>
              <a:rPr lang="es-CO" altLang="es-CO" sz="1300" dirty="0">
                <a:solidFill>
                  <a:schemeClr val="tx2">
                    <a:lumMod val="75000"/>
                  </a:schemeClr>
                </a:solidFill>
                <a:latin typeface="Helvetica LT Std" panose="020B0504020202020204"/>
                <a:cs typeface="Helvetica" panose="020B0604020202020204" pitchFamily="34" charset="0"/>
              </a:rPr>
              <a:t>cónyuges y las personas que tengan parentesco con las personas señaladas en las fracciones anteriores; </a:t>
            </a:r>
            <a:endParaRPr lang="es-CO" altLang="es-CO" sz="1300" dirty="0" smtClean="0">
              <a:solidFill>
                <a:schemeClr val="tx2">
                  <a:lumMod val="75000"/>
                </a:schemeClr>
              </a:solidFill>
              <a:latin typeface="Helvetica LT Std" panose="020B0504020202020204"/>
              <a:cs typeface="Helvetica" panose="020B0604020202020204" pitchFamily="34" charset="0"/>
            </a:endParaRPr>
          </a:p>
          <a:p>
            <a:pPr marL="800100" lvl="1" indent="-342900" algn="just">
              <a:spcBef>
                <a:spcPct val="0"/>
              </a:spcBef>
              <a:buFont typeface="+mj-lt"/>
              <a:buAutoNum type="alphaLcPeriod" startAt="2"/>
            </a:pPr>
            <a:endParaRPr lang="es-CO" altLang="es-CO" sz="1300" dirty="0">
              <a:solidFill>
                <a:schemeClr val="tx2">
                  <a:lumMod val="75000"/>
                </a:schemeClr>
              </a:solidFill>
              <a:latin typeface="Helvetica LT Std" panose="020B0504020202020204"/>
              <a:cs typeface="Helvetica" panose="020B0604020202020204" pitchFamily="34" charset="0"/>
            </a:endParaRPr>
          </a:p>
          <a:p>
            <a:pPr marL="800100" lvl="1" indent="-342900" algn="just">
              <a:spcBef>
                <a:spcPct val="0"/>
              </a:spcBef>
              <a:buFont typeface="+mj-lt"/>
              <a:buAutoNum type="alphaLcPeriod" startAt="2"/>
            </a:pPr>
            <a:r>
              <a:rPr lang="es-CO" altLang="es-CO" sz="1300" dirty="0" smtClean="0">
                <a:solidFill>
                  <a:schemeClr val="tx2">
                    <a:lumMod val="75000"/>
                  </a:schemeClr>
                </a:solidFill>
                <a:latin typeface="Helvetica LT Std" panose="020B0504020202020204"/>
                <a:cs typeface="Helvetica" panose="020B0604020202020204" pitchFamily="34" charset="0"/>
              </a:rPr>
              <a:t>Las </a:t>
            </a:r>
            <a:r>
              <a:rPr lang="es-CO" altLang="es-CO" sz="1300" dirty="0">
                <a:solidFill>
                  <a:schemeClr val="tx2">
                    <a:lumMod val="75000"/>
                  </a:schemeClr>
                </a:solidFill>
                <a:latin typeface="Helvetica LT Std" panose="020B0504020202020204"/>
                <a:cs typeface="Helvetica" panose="020B0604020202020204" pitchFamily="34" charset="0"/>
              </a:rPr>
              <a:t>personas distintas a los funcionarios o empleados que con su firma puedan obligar a la institución; </a:t>
            </a:r>
            <a:endParaRPr lang="es-CO" altLang="es-CO" sz="1300" dirty="0" smtClean="0">
              <a:solidFill>
                <a:schemeClr val="tx2">
                  <a:lumMod val="75000"/>
                </a:schemeClr>
              </a:solidFill>
              <a:latin typeface="Helvetica LT Std" panose="020B0504020202020204"/>
              <a:cs typeface="Helvetica" panose="020B0604020202020204" pitchFamily="34" charset="0"/>
            </a:endParaRPr>
          </a:p>
          <a:p>
            <a:pPr marL="800100" lvl="1" indent="-342900" algn="just">
              <a:spcBef>
                <a:spcPct val="0"/>
              </a:spcBef>
              <a:buFont typeface="+mj-lt"/>
              <a:buAutoNum type="alphaLcPeriod" startAt="2"/>
            </a:pPr>
            <a:endParaRPr lang="es-CO" altLang="es-CO" sz="1300" dirty="0">
              <a:solidFill>
                <a:schemeClr val="tx2">
                  <a:lumMod val="75000"/>
                </a:schemeClr>
              </a:solidFill>
              <a:latin typeface="Helvetica LT Std" panose="020B0504020202020204"/>
              <a:cs typeface="Helvetica" panose="020B0604020202020204" pitchFamily="34" charset="0"/>
            </a:endParaRPr>
          </a:p>
          <a:p>
            <a:pPr marL="800100" lvl="1" indent="-342900" algn="just">
              <a:spcBef>
                <a:spcPct val="0"/>
              </a:spcBef>
              <a:buFont typeface="+mj-lt"/>
              <a:buAutoNum type="alphaLcPeriod" startAt="2"/>
            </a:pPr>
            <a:r>
              <a:rPr lang="es-CO" altLang="es-CO" sz="1300" dirty="0" smtClean="0">
                <a:solidFill>
                  <a:schemeClr val="tx2">
                    <a:lumMod val="75000"/>
                  </a:schemeClr>
                </a:solidFill>
                <a:latin typeface="Helvetica LT Std" panose="020B0504020202020204"/>
                <a:cs typeface="Helvetica" panose="020B0604020202020204" pitchFamily="34" charset="0"/>
              </a:rPr>
              <a:t>Las </a:t>
            </a:r>
            <a:r>
              <a:rPr lang="es-CO" altLang="es-CO" sz="1300" dirty="0">
                <a:solidFill>
                  <a:schemeClr val="tx2">
                    <a:lumMod val="75000"/>
                  </a:schemeClr>
                </a:solidFill>
                <a:latin typeface="Helvetica LT Std" panose="020B0504020202020204"/>
                <a:cs typeface="Helvetica" panose="020B0604020202020204" pitchFamily="34" charset="0"/>
              </a:rPr>
              <a:t>personas morales, así como los consejeros y funcionarios de éstas, en las que la institución o la sociedad controladora del grupo financiero al que, en su caso, pertenezca la propia institución, posean directa o indirectamente el control del diez por ciento o más de los títulos representativos de su </a:t>
            </a:r>
            <a:r>
              <a:rPr lang="es-CO" altLang="es-CO" sz="1300" dirty="0" smtClean="0">
                <a:solidFill>
                  <a:schemeClr val="tx2">
                    <a:lumMod val="75000"/>
                  </a:schemeClr>
                </a:solidFill>
                <a:latin typeface="Helvetica LT Std" panose="020B0504020202020204"/>
                <a:cs typeface="Helvetica" panose="020B0604020202020204" pitchFamily="34" charset="0"/>
              </a:rPr>
              <a:t>capital. La </a:t>
            </a:r>
            <a:r>
              <a:rPr lang="es-CO" altLang="es-CO" sz="1300" dirty="0">
                <a:solidFill>
                  <a:schemeClr val="tx2">
                    <a:lumMod val="75000"/>
                  </a:schemeClr>
                </a:solidFill>
                <a:latin typeface="Helvetica LT Std" panose="020B0504020202020204"/>
                <a:cs typeface="Helvetica" panose="020B0604020202020204" pitchFamily="34" charset="0"/>
              </a:rPr>
              <a:t>participación indirecta de las instituciones de banca múltiple y de las sociedades controladoras a través de los inversionistas institucionales que prevé el artículo 15 de esta Ley no computarán para considerar a la empresa emisora como relacionada; </a:t>
            </a:r>
          </a:p>
          <a:p>
            <a:pPr marL="800100" lvl="1" indent="-342900" algn="just">
              <a:spcBef>
                <a:spcPct val="0"/>
              </a:spcBef>
              <a:buFont typeface="+mj-lt"/>
              <a:buAutoNum type="alphaLcPeriod" startAt="5"/>
            </a:pPr>
            <a:endParaRPr lang="es-CO" altLang="es-CO" sz="1300" dirty="0" smtClean="0">
              <a:solidFill>
                <a:schemeClr val="tx2">
                  <a:lumMod val="75000"/>
                </a:schemeClr>
              </a:solidFill>
              <a:latin typeface="Helvetica LT Std" panose="020B0504020202020204"/>
              <a:cs typeface="Helvetica" panose="020B0604020202020204" pitchFamily="34" charset="0"/>
            </a:endParaRPr>
          </a:p>
          <a:p>
            <a:pPr marL="800100" lvl="1" indent="-342900" algn="just">
              <a:spcBef>
                <a:spcPct val="0"/>
              </a:spcBef>
              <a:buFont typeface="+mj-lt"/>
              <a:buAutoNum type="alphaLcPeriod" startAt="5"/>
            </a:pPr>
            <a:r>
              <a:rPr lang="es-CO" altLang="es-CO" sz="1300" dirty="0" smtClean="0">
                <a:solidFill>
                  <a:schemeClr val="tx2">
                    <a:lumMod val="75000"/>
                  </a:schemeClr>
                </a:solidFill>
                <a:latin typeface="Helvetica LT Std" panose="020B0504020202020204"/>
                <a:cs typeface="Helvetica" panose="020B0604020202020204" pitchFamily="34" charset="0"/>
              </a:rPr>
              <a:t>Las </a:t>
            </a:r>
            <a:r>
              <a:rPr lang="es-CO" altLang="es-CO" sz="1300" dirty="0">
                <a:solidFill>
                  <a:schemeClr val="tx2">
                    <a:lumMod val="75000"/>
                  </a:schemeClr>
                </a:solidFill>
                <a:latin typeface="Helvetica LT Std" panose="020B0504020202020204"/>
                <a:cs typeface="Helvetica" panose="020B0604020202020204" pitchFamily="34" charset="0"/>
              </a:rPr>
              <a:t>personas morales en las que los funcionarios de las instituciones sean consejeros o administradores u ocupen cualquiera de los tres primeros niveles jerárquicos en dichas personas morales, y </a:t>
            </a:r>
          </a:p>
          <a:p>
            <a:pPr marL="800100" lvl="1" indent="-342900" algn="just">
              <a:spcBef>
                <a:spcPct val="0"/>
              </a:spcBef>
              <a:buFont typeface="+mj-lt"/>
              <a:buAutoNum type="alphaLcPeriod" startAt="5"/>
            </a:pPr>
            <a:endParaRPr lang="es-CO" altLang="es-CO" sz="1300" dirty="0" smtClean="0">
              <a:solidFill>
                <a:schemeClr val="tx2">
                  <a:lumMod val="75000"/>
                </a:schemeClr>
              </a:solidFill>
              <a:latin typeface="Helvetica LT Std" panose="020B0504020202020204"/>
              <a:cs typeface="Helvetica" panose="020B0604020202020204" pitchFamily="34" charset="0"/>
            </a:endParaRPr>
          </a:p>
        </p:txBody>
      </p:sp>
      <p:pic>
        <p:nvPicPr>
          <p:cNvPr id="6" name="Picture 2" descr="Resultado de imagen para bandera mexic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10927" y="271090"/>
            <a:ext cx="836323" cy="522702"/>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
        <p:nvSpPr>
          <p:cNvPr id="7" name="8 CuadroTexto"/>
          <p:cNvSpPr txBox="1"/>
          <p:nvPr/>
        </p:nvSpPr>
        <p:spPr>
          <a:xfrm>
            <a:off x="494889" y="332386"/>
            <a:ext cx="8191910" cy="400110"/>
          </a:xfrm>
          <a:prstGeom prst="rect">
            <a:avLst/>
          </a:prstGeom>
          <a:noFill/>
        </p:spPr>
        <p:txBody>
          <a:bodyPr wrap="square" rtlCol="0">
            <a:spAutoFit/>
          </a:bodyPr>
          <a:lstStyle/>
          <a:p>
            <a:pPr algn="ctr" fontAlgn="base">
              <a:spcBef>
                <a:spcPct val="0"/>
              </a:spcBef>
              <a:spcAft>
                <a:spcPct val="0"/>
              </a:spcAft>
            </a:pPr>
            <a:r>
              <a:rPr lang="es-CO" sz="2000" b="1" dirty="0" smtClean="0">
                <a:solidFill>
                  <a:srgbClr val="002060"/>
                </a:solidFill>
                <a:latin typeface="Helvetica LT Std" panose="020B0504020202020204"/>
              </a:rPr>
              <a:t>México</a:t>
            </a:r>
            <a:endParaRPr lang="es-CO" sz="2000" b="1" dirty="0">
              <a:solidFill>
                <a:srgbClr val="002060"/>
              </a:solidFill>
              <a:latin typeface="Helvetica LT Std" panose="020B0504020202020204"/>
            </a:endParaRPr>
          </a:p>
        </p:txBody>
      </p:sp>
      <p:sp>
        <p:nvSpPr>
          <p:cNvPr id="8" name="CuadroTexto 7"/>
          <p:cNvSpPr txBox="1"/>
          <p:nvPr/>
        </p:nvSpPr>
        <p:spPr>
          <a:xfrm>
            <a:off x="3947250" y="5965770"/>
            <a:ext cx="4739549" cy="430887"/>
          </a:xfrm>
          <a:prstGeom prst="rect">
            <a:avLst/>
          </a:prstGeom>
          <a:noFill/>
        </p:spPr>
        <p:txBody>
          <a:bodyPr wrap="square" rtlCol="0">
            <a:spAutoFit/>
          </a:bodyPr>
          <a:lstStyle/>
          <a:p>
            <a:pPr algn="just">
              <a:spcBef>
                <a:spcPct val="0"/>
              </a:spcBef>
            </a:pPr>
            <a:r>
              <a:rPr lang="es-CO" altLang="es-CO" sz="1100" b="1" dirty="0" smtClean="0">
                <a:solidFill>
                  <a:schemeClr val="tx2">
                    <a:lumMod val="75000"/>
                  </a:schemeClr>
                </a:solidFill>
                <a:latin typeface="Helvetica LT Std" panose="020B0504020202020204"/>
                <a:cs typeface="Helvetica" panose="020B0604020202020204" pitchFamily="34" charset="0"/>
              </a:rPr>
              <a:t>Fuente: </a:t>
            </a:r>
            <a:r>
              <a:rPr lang="es-CO" altLang="es-CO" sz="1100" dirty="0" smtClean="0">
                <a:solidFill>
                  <a:schemeClr val="tx2">
                    <a:lumMod val="75000"/>
                  </a:schemeClr>
                </a:solidFill>
                <a:latin typeface="Helvetica LT Std" panose="020B0504020202020204"/>
                <a:cs typeface="Helvetica" panose="020B0604020202020204" pitchFamily="34" charset="0"/>
              </a:rPr>
              <a:t>Ley de Instituciones de </a:t>
            </a:r>
            <a:r>
              <a:rPr lang="es-CO" altLang="es-CO" sz="1100" dirty="0">
                <a:solidFill>
                  <a:schemeClr val="tx2">
                    <a:lumMod val="75000"/>
                  </a:schemeClr>
                </a:solidFill>
                <a:latin typeface="Helvetica LT Std" panose="020B0504020202020204"/>
                <a:cs typeface="Helvetica" panose="020B0604020202020204" pitchFamily="34" charset="0"/>
              </a:rPr>
              <a:t>Crédito (18 de julio de 1990) - </a:t>
            </a:r>
            <a:r>
              <a:rPr lang="es-CO" altLang="es-CO" sz="1100" dirty="0" smtClean="0">
                <a:solidFill>
                  <a:schemeClr val="tx2">
                    <a:lumMod val="75000"/>
                  </a:schemeClr>
                </a:solidFill>
                <a:latin typeface="Helvetica LT Std" panose="020B0504020202020204"/>
                <a:cs typeface="Helvetica" panose="020B0604020202020204" pitchFamily="34" charset="0"/>
                <a:hlinkClick r:id="rId4"/>
              </a:rPr>
              <a:t>http://www.ordenjuridico.gob.mx</a:t>
            </a:r>
            <a:endParaRPr lang="es-CO" altLang="es-CO" sz="1100" dirty="0">
              <a:solidFill>
                <a:schemeClr val="tx2">
                  <a:lumMod val="75000"/>
                </a:schemeClr>
              </a:solidFill>
              <a:latin typeface="Helvetica LT Std" panose="020B0504020202020204"/>
              <a:cs typeface="Helvetica" panose="020B0604020202020204" pitchFamily="34" charset="0"/>
            </a:endParaRPr>
          </a:p>
        </p:txBody>
      </p:sp>
    </p:spTree>
    <p:extLst>
      <p:ext uri="{BB962C8B-B14F-4D97-AF65-F5344CB8AC3E}">
        <p14:creationId xmlns:p14="http://schemas.microsoft.com/office/powerpoint/2010/main" val="347004277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5 CuadroTexto"/>
          <p:cNvSpPr txBox="1"/>
          <p:nvPr/>
        </p:nvSpPr>
        <p:spPr>
          <a:xfrm>
            <a:off x="567876" y="1042327"/>
            <a:ext cx="8113416" cy="340519"/>
          </a:xfrm>
          <a:prstGeom prst="roundRect">
            <a:avLst/>
          </a:prstGeom>
          <a:solidFill>
            <a:srgbClr val="E6EDF6"/>
          </a:solidFill>
          <a:ln w="19050">
            <a:solidFill>
              <a:schemeClr val="accent1">
                <a:lumMod val="50000"/>
              </a:schemeClr>
            </a:solidFill>
          </a:ln>
        </p:spPr>
        <p:txBody>
          <a:bodyPr wrap="square" rtlCol="0">
            <a:spAutoFit/>
          </a:bodyPr>
          <a:lstStyle/>
          <a:p>
            <a:pPr algn="ctr">
              <a:spcBef>
                <a:spcPct val="0"/>
              </a:spcBef>
            </a:pPr>
            <a:r>
              <a:rPr lang="es-CO" altLang="es-CO" sz="1400" b="1" dirty="0" smtClean="0">
                <a:solidFill>
                  <a:schemeClr val="tx2">
                    <a:lumMod val="75000"/>
                  </a:schemeClr>
                </a:solidFill>
                <a:latin typeface="Helvetica LT Std" panose="020B0504020202020204"/>
                <a:cs typeface="Helvetica" panose="020B0604020202020204" pitchFamily="34" charset="0"/>
              </a:rPr>
              <a:t>Vinculado </a:t>
            </a:r>
            <a:endParaRPr lang="es-CO" altLang="es-CO" sz="1400" dirty="0" smtClean="0">
              <a:solidFill>
                <a:schemeClr val="tx2">
                  <a:lumMod val="75000"/>
                </a:schemeClr>
              </a:solidFill>
              <a:latin typeface="Helvetica LT Std" panose="020B0504020202020204"/>
              <a:cs typeface="Helvetica" panose="020B0604020202020204" pitchFamily="34" charset="0"/>
            </a:endParaRPr>
          </a:p>
        </p:txBody>
      </p:sp>
      <p:sp>
        <p:nvSpPr>
          <p:cNvPr id="12" name="5 CuadroTexto"/>
          <p:cNvSpPr txBox="1"/>
          <p:nvPr/>
        </p:nvSpPr>
        <p:spPr>
          <a:xfrm>
            <a:off x="562369" y="1647685"/>
            <a:ext cx="8113416" cy="3693319"/>
          </a:xfrm>
          <a:prstGeom prst="rect">
            <a:avLst/>
          </a:prstGeom>
          <a:noFill/>
          <a:ln w="12700">
            <a:noFill/>
          </a:ln>
        </p:spPr>
        <p:txBody>
          <a:bodyPr wrap="square" rtlCol="0">
            <a:spAutoFit/>
          </a:bodyPr>
          <a:lstStyle/>
          <a:p>
            <a:pPr marL="800100" lvl="1" indent="-342900" algn="just">
              <a:spcBef>
                <a:spcPct val="0"/>
              </a:spcBef>
              <a:buFont typeface="+mj-lt"/>
              <a:buAutoNum type="alphaLcPeriod" startAt="6"/>
            </a:pPr>
            <a:r>
              <a:rPr lang="es-CO" altLang="es-CO" sz="1300" dirty="0" smtClean="0">
                <a:solidFill>
                  <a:schemeClr val="tx2">
                    <a:lumMod val="75000"/>
                  </a:schemeClr>
                </a:solidFill>
                <a:latin typeface="Helvetica LT Std" panose="020B0504020202020204"/>
                <a:cs typeface="Helvetica" panose="020B0604020202020204" pitchFamily="34" charset="0"/>
              </a:rPr>
              <a:t>Las </a:t>
            </a:r>
            <a:r>
              <a:rPr lang="es-CO" altLang="es-CO" sz="1300" dirty="0">
                <a:solidFill>
                  <a:schemeClr val="tx2">
                    <a:lumMod val="75000"/>
                  </a:schemeClr>
                </a:solidFill>
                <a:latin typeface="Helvetica LT Std" panose="020B0504020202020204"/>
                <a:cs typeface="Helvetica" panose="020B0604020202020204" pitchFamily="34" charset="0"/>
              </a:rPr>
              <a:t>personas morales en las que cualquiera de las personas señaladas en las fracciones anteriores, así como las personas a las que se refiere el artículo 46 Bis 3 de este ordenamiento, posean directa o indirectamente el control del diez por ciento o más de los títulos representativos del capital de dichas personas morales, o bien, en las que tengan poder de </a:t>
            </a:r>
            <a:r>
              <a:rPr lang="es-CO" altLang="es-CO" sz="1300" dirty="0" smtClean="0">
                <a:solidFill>
                  <a:schemeClr val="tx2">
                    <a:lumMod val="75000"/>
                  </a:schemeClr>
                </a:solidFill>
                <a:latin typeface="Helvetica LT Std" panose="020B0504020202020204"/>
                <a:cs typeface="Helvetica" panose="020B0604020202020204" pitchFamily="34" charset="0"/>
              </a:rPr>
              <a:t>mando.</a:t>
            </a:r>
          </a:p>
          <a:p>
            <a:pPr algn="just">
              <a:spcBef>
                <a:spcPct val="0"/>
              </a:spcBef>
            </a:pPr>
            <a:endParaRPr lang="es-CO" altLang="es-CO" sz="1300" dirty="0" smtClean="0">
              <a:solidFill>
                <a:schemeClr val="tx2">
                  <a:lumMod val="75000"/>
                </a:schemeClr>
              </a:solidFill>
              <a:latin typeface="Helvetica LT Std" panose="020B0504020202020204"/>
              <a:cs typeface="Helvetica" panose="020B0604020202020204" pitchFamily="34" charset="0"/>
            </a:endParaRPr>
          </a:p>
          <a:p>
            <a:pPr algn="just">
              <a:spcBef>
                <a:spcPct val="0"/>
              </a:spcBef>
            </a:pPr>
            <a:r>
              <a:rPr lang="es-CO" altLang="es-CO" sz="1300" dirty="0" smtClean="0">
                <a:solidFill>
                  <a:schemeClr val="tx2">
                    <a:lumMod val="75000"/>
                  </a:schemeClr>
                </a:solidFill>
                <a:latin typeface="Helvetica LT Std" panose="020B0504020202020204"/>
                <a:cs typeface="Helvetica" panose="020B0604020202020204" pitchFamily="34" charset="0"/>
              </a:rPr>
              <a:t>Asimismo</a:t>
            </a:r>
            <a:r>
              <a:rPr lang="es-CO" altLang="es-CO" sz="1300" dirty="0">
                <a:solidFill>
                  <a:schemeClr val="tx2">
                    <a:lumMod val="75000"/>
                  </a:schemeClr>
                </a:solidFill>
                <a:latin typeface="Helvetica LT Std" panose="020B0504020202020204"/>
                <a:cs typeface="Helvetica" panose="020B0604020202020204" pitchFamily="34" charset="0"/>
              </a:rPr>
              <a:t>, se considerará una operación con personas relacionadas aquélla que se realice a través de cualquier persona o fideicomiso, cuando la contraparte y fuente de pago de dicha operación dependa de una de las personas relacionadas a que se refiere este artículo. </a:t>
            </a:r>
            <a:r>
              <a:rPr lang="es-CO" altLang="es-CO" sz="1300" dirty="0" smtClean="0">
                <a:solidFill>
                  <a:schemeClr val="tx2">
                    <a:lumMod val="75000"/>
                  </a:schemeClr>
                </a:solidFill>
                <a:latin typeface="Helvetica LT Std" panose="020B0504020202020204"/>
                <a:cs typeface="Helvetica" panose="020B0604020202020204" pitchFamily="34" charset="0"/>
              </a:rPr>
              <a:t>Los </a:t>
            </a:r>
            <a:r>
              <a:rPr lang="es-CO" altLang="es-CO" sz="1300" dirty="0">
                <a:solidFill>
                  <a:schemeClr val="tx2">
                    <a:lumMod val="75000"/>
                  </a:schemeClr>
                </a:solidFill>
                <a:latin typeface="Helvetica LT Std" panose="020B0504020202020204"/>
                <a:cs typeface="Helvetica" panose="020B0604020202020204" pitchFamily="34" charset="0"/>
              </a:rPr>
              <a:t>consejeros y funcionarios se excusarán de participar en las discusiones y se abstendrán de votar en los casos en que tengan un interés </a:t>
            </a:r>
            <a:r>
              <a:rPr lang="es-CO" altLang="es-CO" sz="1300" dirty="0" smtClean="0">
                <a:solidFill>
                  <a:schemeClr val="tx2">
                    <a:lumMod val="75000"/>
                  </a:schemeClr>
                </a:solidFill>
                <a:latin typeface="Helvetica LT Std" panose="020B0504020202020204"/>
                <a:cs typeface="Helvetica" panose="020B0604020202020204" pitchFamily="34" charset="0"/>
              </a:rPr>
              <a:t>directo.</a:t>
            </a:r>
          </a:p>
          <a:p>
            <a:pPr algn="just">
              <a:spcBef>
                <a:spcPct val="0"/>
              </a:spcBef>
            </a:pPr>
            <a:endParaRPr lang="es-CO" altLang="es-CO" sz="1300" dirty="0">
              <a:solidFill>
                <a:schemeClr val="tx2">
                  <a:lumMod val="75000"/>
                </a:schemeClr>
              </a:solidFill>
              <a:latin typeface="Helvetica LT Std" panose="020B0504020202020204"/>
              <a:cs typeface="Helvetica" panose="020B0604020202020204" pitchFamily="34" charset="0"/>
            </a:endParaRPr>
          </a:p>
          <a:p>
            <a:pPr algn="just">
              <a:spcBef>
                <a:spcPct val="0"/>
              </a:spcBef>
            </a:pPr>
            <a:r>
              <a:rPr lang="es-CO" altLang="es-CO" sz="1300" dirty="0" smtClean="0">
                <a:solidFill>
                  <a:schemeClr val="tx2">
                    <a:lumMod val="75000"/>
                  </a:schemeClr>
                </a:solidFill>
                <a:latin typeface="Helvetica LT Std" panose="020B0504020202020204"/>
                <a:cs typeface="Helvetica" panose="020B0604020202020204" pitchFamily="34" charset="0"/>
              </a:rPr>
              <a:t>En </a:t>
            </a:r>
            <a:r>
              <a:rPr lang="es-CO" altLang="es-CO" sz="1300" dirty="0">
                <a:solidFill>
                  <a:schemeClr val="tx2">
                    <a:lumMod val="75000"/>
                  </a:schemeClr>
                </a:solidFill>
                <a:latin typeface="Helvetica LT Std" panose="020B0504020202020204"/>
                <a:cs typeface="Helvetica" panose="020B0604020202020204" pitchFamily="34" charset="0"/>
              </a:rPr>
              <a:t>todo caso, las operaciones con personas relacionadas no deberán celebrarse en términos y condiciones más favorables, que las operaciones de la misma naturaleza que se realicen con el público en general</a:t>
            </a:r>
            <a:r>
              <a:rPr lang="es-CO" altLang="es-CO" sz="1300" dirty="0" smtClean="0">
                <a:solidFill>
                  <a:schemeClr val="tx2">
                    <a:lumMod val="75000"/>
                  </a:schemeClr>
                </a:solidFill>
                <a:latin typeface="Helvetica LT Std" panose="020B0504020202020204"/>
                <a:cs typeface="Helvetica" panose="020B0604020202020204" pitchFamily="34" charset="0"/>
              </a:rPr>
              <a:t>.</a:t>
            </a:r>
          </a:p>
          <a:p>
            <a:pPr algn="just">
              <a:spcBef>
                <a:spcPct val="0"/>
              </a:spcBef>
            </a:pPr>
            <a:endParaRPr lang="es-CO" altLang="es-CO" sz="1300" dirty="0">
              <a:solidFill>
                <a:schemeClr val="tx2">
                  <a:lumMod val="75000"/>
                </a:schemeClr>
              </a:solidFill>
              <a:latin typeface="Helvetica LT Std" panose="020B0504020202020204"/>
              <a:cs typeface="Helvetica" panose="020B0604020202020204" pitchFamily="34" charset="0"/>
            </a:endParaRPr>
          </a:p>
          <a:p>
            <a:pPr algn="just">
              <a:spcBef>
                <a:spcPct val="0"/>
              </a:spcBef>
            </a:pPr>
            <a:r>
              <a:rPr lang="es-CO" altLang="es-CO" sz="1300" dirty="0">
                <a:solidFill>
                  <a:schemeClr val="tx2">
                    <a:lumMod val="75000"/>
                  </a:schemeClr>
                </a:solidFill>
                <a:latin typeface="Helvetica LT Std" panose="020B0504020202020204"/>
                <a:cs typeface="Helvetica" panose="020B0604020202020204" pitchFamily="34" charset="0"/>
              </a:rPr>
              <a:t>No se considerarán operaciones con personas relacionadas, las celebradas con: </a:t>
            </a:r>
          </a:p>
          <a:p>
            <a:pPr algn="just">
              <a:spcBef>
                <a:spcPct val="0"/>
              </a:spcBef>
            </a:pPr>
            <a:endParaRPr lang="es-CO" altLang="es-CO" sz="1300" dirty="0">
              <a:solidFill>
                <a:schemeClr val="tx2">
                  <a:lumMod val="75000"/>
                </a:schemeClr>
              </a:solidFill>
              <a:latin typeface="Helvetica LT Std" panose="020B0504020202020204"/>
              <a:cs typeface="Helvetica" panose="020B0604020202020204" pitchFamily="34" charset="0"/>
            </a:endParaRPr>
          </a:p>
          <a:p>
            <a:pPr marL="800100" lvl="1" indent="-342900" algn="just">
              <a:spcBef>
                <a:spcPct val="0"/>
              </a:spcBef>
              <a:buFont typeface="+mj-lt"/>
              <a:buAutoNum type="alphaLcPeriod"/>
            </a:pPr>
            <a:r>
              <a:rPr lang="es-CO" altLang="es-CO" sz="1300" dirty="0">
                <a:solidFill>
                  <a:schemeClr val="tx2">
                    <a:lumMod val="75000"/>
                  </a:schemeClr>
                </a:solidFill>
                <a:latin typeface="Helvetica LT Std" panose="020B0504020202020204"/>
                <a:cs typeface="Helvetica" panose="020B0604020202020204" pitchFamily="34" charset="0"/>
              </a:rPr>
              <a:t>El Gobierno Federal y el Instituto para la Protección al Ahorro Bancario; </a:t>
            </a:r>
          </a:p>
          <a:p>
            <a:pPr algn="just">
              <a:spcBef>
                <a:spcPct val="0"/>
              </a:spcBef>
            </a:pPr>
            <a:endParaRPr lang="es-CO" altLang="es-CO" sz="1300" dirty="0">
              <a:solidFill>
                <a:schemeClr val="tx2">
                  <a:lumMod val="75000"/>
                </a:schemeClr>
              </a:solidFill>
              <a:latin typeface="Helvetica LT Std" panose="020B0504020202020204"/>
              <a:cs typeface="Helvetica" panose="020B0604020202020204" pitchFamily="34" charset="0"/>
            </a:endParaRPr>
          </a:p>
          <a:p>
            <a:pPr lvl="1" algn="just">
              <a:spcBef>
                <a:spcPct val="0"/>
              </a:spcBef>
            </a:pPr>
            <a:endParaRPr lang="es-CO" altLang="es-CO" sz="1300" dirty="0">
              <a:solidFill>
                <a:schemeClr val="tx2">
                  <a:lumMod val="75000"/>
                </a:schemeClr>
              </a:solidFill>
              <a:latin typeface="Helvetica LT Std" panose="020B0504020202020204"/>
              <a:cs typeface="Helvetica" panose="020B0604020202020204" pitchFamily="34" charset="0"/>
            </a:endParaRPr>
          </a:p>
        </p:txBody>
      </p:sp>
      <p:pic>
        <p:nvPicPr>
          <p:cNvPr id="6" name="Picture 2" descr="Resultado de imagen para bandera mexic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10927" y="271090"/>
            <a:ext cx="836323" cy="522702"/>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
        <p:nvSpPr>
          <p:cNvPr id="7" name="8 CuadroTexto"/>
          <p:cNvSpPr txBox="1"/>
          <p:nvPr/>
        </p:nvSpPr>
        <p:spPr>
          <a:xfrm>
            <a:off x="494889" y="332386"/>
            <a:ext cx="8191910" cy="400110"/>
          </a:xfrm>
          <a:prstGeom prst="rect">
            <a:avLst/>
          </a:prstGeom>
          <a:noFill/>
        </p:spPr>
        <p:txBody>
          <a:bodyPr wrap="square" rtlCol="0">
            <a:spAutoFit/>
          </a:bodyPr>
          <a:lstStyle/>
          <a:p>
            <a:pPr algn="ctr" fontAlgn="base">
              <a:spcBef>
                <a:spcPct val="0"/>
              </a:spcBef>
              <a:spcAft>
                <a:spcPct val="0"/>
              </a:spcAft>
            </a:pPr>
            <a:r>
              <a:rPr lang="es-CO" sz="2000" b="1" dirty="0" smtClean="0">
                <a:solidFill>
                  <a:srgbClr val="002060"/>
                </a:solidFill>
                <a:latin typeface="Helvetica LT Std" panose="020B0504020202020204"/>
              </a:rPr>
              <a:t>México</a:t>
            </a:r>
            <a:endParaRPr lang="es-CO" sz="2000" b="1" dirty="0">
              <a:solidFill>
                <a:srgbClr val="002060"/>
              </a:solidFill>
              <a:latin typeface="Helvetica LT Std" panose="020B0504020202020204"/>
            </a:endParaRPr>
          </a:p>
        </p:txBody>
      </p:sp>
      <p:sp>
        <p:nvSpPr>
          <p:cNvPr id="8" name="CuadroTexto 7"/>
          <p:cNvSpPr txBox="1"/>
          <p:nvPr/>
        </p:nvSpPr>
        <p:spPr>
          <a:xfrm>
            <a:off x="3947250" y="5965770"/>
            <a:ext cx="4739549" cy="430887"/>
          </a:xfrm>
          <a:prstGeom prst="rect">
            <a:avLst/>
          </a:prstGeom>
          <a:noFill/>
        </p:spPr>
        <p:txBody>
          <a:bodyPr wrap="square" rtlCol="0">
            <a:spAutoFit/>
          </a:bodyPr>
          <a:lstStyle/>
          <a:p>
            <a:pPr algn="just">
              <a:spcBef>
                <a:spcPct val="0"/>
              </a:spcBef>
            </a:pPr>
            <a:r>
              <a:rPr lang="es-CO" altLang="es-CO" sz="1100" b="1" dirty="0" smtClean="0">
                <a:solidFill>
                  <a:schemeClr val="tx2">
                    <a:lumMod val="75000"/>
                  </a:schemeClr>
                </a:solidFill>
                <a:latin typeface="Helvetica LT Std" panose="020B0504020202020204"/>
                <a:cs typeface="Helvetica" panose="020B0604020202020204" pitchFamily="34" charset="0"/>
              </a:rPr>
              <a:t>Fuente: </a:t>
            </a:r>
            <a:r>
              <a:rPr lang="es-CO" altLang="es-CO" sz="1100" dirty="0" smtClean="0">
                <a:solidFill>
                  <a:schemeClr val="tx2">
                    <a:lumMod val="75000"/>
                  </a:schemeClr>
                </a:solidFill>
                <a:latin typeface="Helvetica LT Std" panose="020B0504020202020204"/>
                <a:cs typeface="Helvetica" panose="020B0604020202020204" pitchFamily="34" charset="0"/>
              </a:rPr>
              <a:t>Ley de Instituciones de </a:t>
            </a:r>
            <a:r>
              <a:rPr lang="es-CO" altLang="es-CO" sz="1100" dirty="0">
                <a:solidFill>
                  <a:schemeClr val="tx2">
                    <a:lumMod val="75000"/>
                  </a:schemeClr>
                </a:solidFill>
                <a:latin typeface="Helvetica LT Std" panose="020B0504020202020204"/>
                <a:cs typeface="Helvetica" panose="020B0604020202020204" pitchFamily="34" charset="0"/>
              </a:rPr>
              <a:t>Crédito (18 de julio de 1990) - </a:t>
            </a:r>
            <a:r>
              <a:rPr lang="es-CO" altLang="es-CO" sz="1100" dirty="0" smtClean="0">
                <a:solidFill>
                  <a:schemeClr val="tx2">
                    <a:lumMod val="75000"/>
                  </a:schemeClr>
                </a:solidFill>
                <a:latin typeface="Helvetica LT Std" panose="020B0504020202020204"/>
                <a:cs typeface="Helvetica" panose="020B0604020202020204" pitchFamily="34" charset="0"/>
                <a:hlinkClick r:id="rId4"/>
              </a:rPr>
              <a:t>http://www.ordenjuridico.gob.mx</a:t>
            </a:r>
            <a:endParaRPr lang="es-CO" altLang="es-CO" sz="1100" dirty="0">
              <a:solidFill>
                <a:schemeClr val="tx2">
                  <a:lumMod val="75000"/>
                </a:schemeClr>
              </a:solidFill>
              <a:latin typeface="Helvetica LT Std" panose="020B0504020202020204"/>
              <a:cs typeface="Helvetica" panose="020B0604020202020204" pitchFamily="34" charset="0"/>
            </a:endParaRPr>
          </a:p>
        </p:txBody>
      </p:sp>
    </p:spTree>
    <p:extLst>
      <p:ext uri="{BB962C8B-B14F-4D97-AF65-F5344CB8AC3E}">
        <p14:creationId xmlns:p14="http://schemas.microsoft.com/office/powerpoint/2010/main" val="2670264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5 CuadroTexto"/>
          <p:cNvSpPr txBox="1"/>
          <p:nvPr/>
        </p:nvSpPr>
        <p:spPr>
          <a:xfrm>
            <a:off x="567876" y="1042327"/>
            <a:ext cx="8113416" cy="340519"/>
          </a:xfrm>
          <a:prstGeom prst="roundRect">
            <a:avLst/>
          </a:prstGeom>
          <a:solidFill>
            <a:srgbClr val="E6EDF6"/>
          </a:solidFill>
          <a:ln w="19050">
            <a:solidFill>
              <a:schemeClr val="accent1">
                <a:lumMod val="50000"/>
              </a:schemeClr>
            </a:solidFill>
          </a:ln>
        </p:spPr>
        <p:txBody>
          <a:bodyPr wrap="square" rtlCol="0">
            <a:spAutoFit/>
          </a:bodyPr>
          <a:lstStyle/>
          <a:p>
            <a:pPr algn="ctr">
              <a:spcBef>
                <a:spcPct val="0"/>
              </a:spcBef>
            </a:pPr>
            <a:r>
              <a:rPr lang="es-CO" altLang="es-CO" sz="1400" b="1" dirty="0" smtClean="0">
                <a:solidFill>
                  <a:schemeClr val="tx2">
                    <a:lumMod val="75000"/>
                  </a:schemeClr>
                </a:solidFill>
                <a:latin typeface="Helvetica LT Std" panose="020B0504020202020204"/>
                <a:cs typeface="Helvetica" panose="020B0604020202020204" pitchFamily="34" charset="0"/>
              </a:rPr>
              <a:t>Vinculado </a:t>
            </a:r>
            <a:endParaRPr lang="es-CO" altLang="es-CO" sz="1400" dirty="0" smtClean="0">
              <a:solidFill>
                <a:schemeClr val="tx2">
                  <a:lumMod val="75000"/>
                </a:schemeClr>
              </a:solidFill>
              <a:latin typeface="Helvetica LT Std" panose="020B0504020202020204"/>
              <a:cs typeface="Helvetica" panose="020B0604020202020204" pitchFamily="34" charset="0"/>
            </a:endParaRPr>
          </a:p>
        </p:txBody>
      </p:sp>
      <p:sp>
        <p:nvSpPr>
          <p:cNvPr id="12" name="5 CuadroTexto"/>
          <p:cNvSpPr txBox="1"/>
          <p:nvPr/>
        </p:nvSpPr>
        <p:spPr>
          <a:xfrm>
            <a:off x="562369" y="1647685"/>
            <a:ext cx="8113416" cy="3893374"/>
          </a:xfrm>
          <a:prstGeom prst="rect">
            <a:avLst/>
          </a:prstGeom>
          <a:noFill/>
          <a:ln w="12700">
            <a:noFill/>
          </a:ln>
        </p:spPr>
        <p:txBody>
          <a:bodyPr wrap="square" rtlCol="0">
            <a:spAutoFit/>
          </a:bodyPr>
          <a:lstStyle/>
          <a:p>
            <a:pPr marL="342900" indent="-342900" algn="just">
              <a:spcBef>
                <a:spcPct val="0"/>
              </a:spcBef>
              <a:buFont typeface="+mj-lt"/>
              <a:buAutoNum type="alphaLcPeriod"/>
            </a:pPr>
            <a:endParaRPr lang="es-CO" altLang="es-CO" sz="1300" dirty="0" smtClean="0">
              <a:solidFill>
                <a:schemeClr val="tx2">
                  <a:lumMod val="75000"/>
                </a:schemeClr>
              </a:solidFill>
              <a:latin typeface="Helvetica LT Std" panose="020B0504020202020204"/>
              <a:cs typeface="Helvetica" panose="020B0604020202020204" pitchFamily="34" charset="0"/>
            </a:endParaRPr>
          </a:p>
          <a:p>
            <a:pPr marL="800100" lvl="1" indent="-342900" algn="just">
              <a:spcBef>
                <a:spcPct val="0"/>
              </a:spcBef>
              <a:buFont typeface="+mj-lt"/>
              <a:buAutoNum type="alphaLcPeriod" startAt="2"/>
            </a:pPr>
            <a:r>
              <a:rPr lang="es-CO" altLang="es-CO" sz="1300" dirty="0" smtClean="0">
                <a:solidFill>
                  <a:schemeClr val="tx2">
                    <a:lumMod val="75000"/>
                  </a:schemeClr>
                </a:solidFill>
                <a:latin typeface="Helvetica LT Std" panose="020B0504020202020204"/>
                <a:cs typeface="Helvetica" panose="020B0604020202020204" pitchFamily="34" charset="0"/>
              </a:rPr>
              <a:t>Las empresas de servicios complementarios o auxiliares de la banca, a que se refiere el artículo 88 de esta Ley;</a:t>
            </a:r>
          </a:p>
          <a:p>
            <a:pPr marL="800100" lvl="1" indent="-342900" algn="just">
              <a:spcBef>
                <a:spcPct val="0"/>
              </a:spcBef>
              <a:buFont typeface="+mj-lt"/>
              <a:buAutoNum type="alphaLcPeriod" startAt="2"/>
            </a:pPr>
            <a:endParaRPr lang="es-CO" altLang="es-CO" sz="1300" dirty="0">
              <a:solidFill>
                <a:schemeClr val="tx2">
                  <a:lumMod val="75000"/>
                </a:schemeClr>
              </a:solidFill>
              <a:latin typeface="Helvetica LT Std" panose="020B0504020202020204"/>
              <a:cs typeface="Helvetica" panose="020B0604020202020204" pitchFamily="34" charset="0"/>
            </a:endParaRPr>
          </a:p>
          <a:p>
            <a:pPr marL="800100" lvl="1" indent="-342900" algn="just">
              <a:spcBef>
                <a:spcPct val="0"/>
              </a:spcBef>
              <a:buFont typeface="+mj-lt"/>
              <a:buAutoNum type="alphaLcPeriod" startAt="2"/>
            </a:pPr>
            <a:r>
              <a:rPr lang="es-CO" altLang="es-CO" sz="1300" dirty="0" smtClean="0">
                <a:solidFill>
                  <a:schemeClr val="tx2">
                    <a:lumMod val="75000"/>
                  </a:schemeClr>
                </a:solidFill>
                <a:latin typeface="Helvetica LT Std" panose="020B0504020202020204"/>
                <a:cs typeface="Helvetica" panose="020B0604020202020204" pitchFamily="34" charset="0"/>
              </a:rPr>
              <a:t>Las </a:t>
            </a:r>
            <a:r>
              <a:rPr lang="es-CO" altLang="es-CO" sz="1300" dirty="0">
                <a:solidFill>
                  <a:schemeClr val="tx2">
                    <a:lumMod val="75000"/>
                  </a:schemeClr>
                </a:solidFill>
                <a:latin typeface="Helvetica LT Std" panose="020B0504020202020204"/>
                <a:cs typeface="Helvetica" panose="020B0604020202020204" pitchFamily="34" charset="0"/>
              </a:rPr>
              <a:t>entidades financieras que formen parte del grupo financiero al que, en su caso, pertenezca la institución de banca múltiple, o aquéllas entidades financieras en las que la institución de banca múltiple tenga una participación accionaria, a menos que dichas entidades a su vez otorguen cualquier tipo de financiamiento a las personas señaladas en las fracciones I a VII del artículo 73 y por el monto de dicho financiamiento. </a:t>
            </a:r>
            <a:endParaRPr lang="es-CO" altLang="es-CO" sz="1300" dirty="0" smtClean="0">
              <a:solidFill>
                <a:schemeClr val="tx2">
                  <a:lumMod val="75000"/>
                </a:schemeClr>
              </a:solidFill>
              <a:latin typeface="Helvetica LT Std" panose="020B0504020202020204"/>
              <a:cs typeface="Helvetica" panose="020B0604020202020204" pitchFamily="34" charset="0"/>
            </a:endParaRPr>
          </a:p>
          <a:p>
            <a:pPr marL="800100" lvl="1" indent="-342900" algn="just">
              <a:spcBef>
                <a:spcPct val="0"/>
              </a:spcBef>
              <a:buFont typeface="+mj-lt"/>
              <a:buAutoNum type="alphaLcPeriod" startAt="2"/>
            </a:pPr>
            <a:endParaRPr lang="es-CO" altLang="es-CO" sz="1300" dirty="0">
              <a:solidFill>
                <a:schemeClr val="tx2">
                  <a:lumMod val="75000"/>
                </a:schemeClr>
              </a:solidFill>
              <a:latin typeface="Helvetica LT Std" panose="020B0504020202020204"/>
              <a:cs typeface="Helvetica" panose="020B0604020202020204" pitchFamily="34" charset="0"/>
            </a:endParaRPr>
          </a:p>
          <a:p>
            <a:pPr marL="800100" lvl="1" indent="-342900" algn="just">
              <a:spcBef>
                <a:spcPct val="0"/>
              </a:spcBef>
              <a:buFont typeface="+mj-lt"/>
              <a:buAutoNum type="alphaLcPeriod" startAt="2"/>
            </a:pPr>
            <a:r>
              <a:rPr lang="es-CO" altLang="es-CO" sz="1300" dirty="0" smtClean="0">
                <a:solidFill>
                  <a:schemeClr val="tx2">
                    <a:lumMod val="75000"/>
                  </a:schemeClr>
                </a:solidFill>
                <a:latin typeface="Helvetica LT Std" panose="020B0504020202020204"/>
                <a:cs typeface="Helvetica" panose="020B0604020202020204" pitchFamily="34" charset="0"/>
              </a:rPr>
              <a:t>Cualquiera </a:t>
            </a:r>
            <a:r>
              <a:rPr lang="es-CO" altLang="es-CO" sz="1300" dirty="0">
                <a:solidFill>
                  <a:schemeClr val="tx2">
                    <a:lumMod val="75000"/>
                  </a:schemeClr>
                </a:solidFill>
                <a:latin typeface="Helvetica LT Std" panose="020B0504020202020204"/>
                <a:cs typeface="Helvetica" panose="020B0604020202020204" pitchFamily="34" charset="0"/>
              </a:rPr>
              <a:t>de las personas relacionadas señaladas en el artículo 73, que se aprueben utilizando los mismos parámetros aplicables a la clientela en general, hasta por un monto que no exceda del equivalente a 400,000 Unidades de Inversión por persona, y </a:t>
            </a:r>
            <a:endParaRPr lang="es-CO" altLang="es-CO" sz="1300" dirty="0" smtClean="0">
              <a:solidFill>
                <a:schemeClr val="tx2">
                  <a:lumMod val="75000"/>
                </a:schemeClr>
              </a:solidFill>
              <a:latin typeface="Helvetica LT Std" panose="020B0504020202020204"/>
              <a:cs typeface="Helvetica" panose="020B0604020202020204" pitchFamily="34" charset="0"/>
            </a:endParaRPr>
          </a:p>
          <a:p>
            <a:pPr marL="800100" lvl="1" indent="-342900" algn="just">
              <a:spcBef>
                <a:spcPct val="0"/>
              </a:spcBef>
              <a:buFont typeface="+mj-lt"/>
              <a:buAutoNum type="alphaLcPeriod" startAt="2"/>
            </a:pPr>
            <a:endParaRPr lang="es-CO" altLang="es-CO" sz="1300" dirty="0">
              <a:solidFill>
                <a:schemeClr val="tx2">
                  <a:lumMod val="75000"/>
                </a:schemeClr>
              </a:solidFill>
              <a:latin typeface="Helvetica LT Std" panose="020B0504020202020204"/>
              <a:cs typeface="Helvetica" panose="020B0604020202020204" pitchFamily="34" charset="0"/>
            </a:endParaRPr>
          </a:p>
          <a:p>
            <a:pPr marL="800100" lvl="1" indent="-342900" algn="just">
              <a:spcBef>
                <a:spcPct val="0"/>
              </a:spcBef>
              <a:buFont typeface="+mj-lt"/>
              <a:buAutoNum type="alphaLcPeriod" startAt="2"/>
            </a:pPr>
            <a:r>
              <a:rPr lang="es-CO" altLang="es-CO" sz="1300" dirty="0" smtClean="0">
                <a:solidFill>
                  <a:schemeClr val="tx2">
                    <a:lumMod val="75000"/>
                  </a:schemeClr>
                </a:solidFill>
                <a:latin typeface="Helvetica LT Std" panose="020B0504020202020204"/>
                <a:cs typeface="Helvetica" panose="020B0604020202020204" pitchFamily="34" charset="0"/>
              </a:rPr>
              <a:t>Personas </a:t>
            </a:r>
            <a:r>
              <a:rPr lang="es-CO" altLang="es-CO" sz="1300" dirty="0">
                <a:solidFill>
                  <a:schemeClr val="tx2">
                    <a:lumMod val="75000"/>
                  </a:schemeClr>
                </a:solidFill>
                <a:latin typeface="Helvetica LT Std" panose="020B0504020202020204"/>
                <a:cs typeface="Helvetica" panose="020B0604020202020204" pitchFamily="34" charset="0"/>
              </a:rPr>
              <a:t>no relacionadas que otorguen en garantía derechos de crédito o valores cuyo obligado sea alguna de las personas a que se refiere el artículo 73 de esta Ley, hasta en tanto no se ejecute dicha garantía, siempre y cuando cuenten con una fuente primaria de pago que sea independiente a la garantía otorgada.</a:t>
            </a:r>
          </a:p>
          <a:p>
            <a:pPr lvl="1" algn="just">
              <a:spcBef>
                <a:spcPct val="0"/>
              </a:spcBef>
            </a:pPr>
            <a:endParaRPr lang="es-CO" altLang="es-CO" sz="1300" dirty="0">
              <a:solidFill>
                <a:schemeClr val="tx2">
                  <a:lumMod val="75000"/>
                </a:schemeClr>
              </a:solidFill>
              <a:latin typeface="Helvetica LT Std" panose="020B0504020202020204"/>
              <a:cs typeface="Helvetica" panose="020B0604020202020204" pitchFamily="34" charset="0"/>
            </a:endParaRPr>
          </a:p>
        </p:txBody>
      </p:sp>
      <p:pic>
        <p:nvPicPr>
          <p:cNvPr id="6" name="Picture 2" descr="Resultado de imagen para bandera mexic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10927" y="271090"/>
            <a:ext cx="836323" cy="522702"/>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
        <p:nvSpPr>
          <p:cNvPr id="7" name="8 CuadroTexto"/>
          <p:cNvSpPr txBox="1"/>
          <p:nvPr/>
        </p:nvSpPr>
        <p:spPr>
          <a:xfrm>
            <a:off x="494889" y="332386"/>
            <a:ext cx="8191910" cy="400110"/>
          </a:xfrm>
          <a:prstGeom prst="rect">
            <a:avLst/>
          </a:prstGeom>
          <a:noFill/>
        </p:spPr>
        <p:txBody>
          <a:bodyPr wrap="square" rtlCol="0">
            <a:spAutoFit/>
          </a:bodyPr>
          <a:lstStyle/>
          <a:p>
            <a:pPr algn="ctr" fontAlgn="base">
              <a:spcBef>
                <a:spcPct val="0"/>
              </a:spcBef>
              <a:spcAft>
                <a:spcPct val="0"/>
              </a:spcAft>
            </a:pPr>
            <a:r>
              <a:rPr lang="es-CO" sz="2000" b="1" dirty="0" smtClean="0">
                <a:solidFill>
                  <a:srgbClr val="002060"/>
                </a:solidFill>
                <a:latin typeface="Helvetica LT Std" panose="020B0504020202020204"/>
              </a:rPr>
              <a:t>México</a:t>
            </a:r>
            <a:endParaRPr lang="es-CO" sz="2000" b="1" dirty="0">
              <a:solidFill>
                <a:srgbClr val="002060"/>
              </a:solidFill>
              <a:latin typeface="Helvetica LT Std" panose="020B0504020202020204"/>
            </a:endParaRPr>
          </a:p>
        </p:txBody>
      </p:sp>
      <p:sp>
        <p:nvSpPr>
          <p:cNvPr id="8" name="CuadroTexto 7"/>
          <p:cNvSpPr txBox="1"/>
          <p:nvPr/>
        </p:nvSpPr>
        <p:spPr>
          <a:xfrm>
            <a:off x="3947250" y="5965770"/>
            <a:ext cx="4739549" cy="430887"/>
          </a:xfrm>
          <a:prstGeom prst="rect">
            <a:avLst/>
          </a:prstGeom>
          <a:noFill/>
        </p:spPr>
        <p:txBody>
          <a:bodyPr wrap="square" rtlCol="0">
            <a:spAutoFit/>
          </a:bodyPr>
          <a:lstStyle/>
          <a:p>
            <a:pPr algn="just">
              <a:spcBef>
                <a:spcPct val="0"/>
              </a:spcBef>
            </a:pPr>
            <a:r>
              <a:rPr lang="es-CO" altLang="es-CO" sz="1100" b="1" dirty="0" smtClean="0">
                <a:solidFill>
                  <a:schemeClr val="tx2">
                    <a:lumMod val="75000"/>
                  </a:schemeClr>
                </a:solidFill>
                <a:latin typeface="Helvetica LT Std" panose="020B0504020202020204"/>
                <a:cs typeface="Helvetica" panose="020B0604020202020204" pitchFamily="34" charset="0"/>
              </a:rPr>
              <a:t>Fuente: </a:t>
            </a:r>
            <a:r>
              <a:rPr lang="es-CO" altLang="es-CO" sz="1100" dirty="0" smtClean="0">
                <a:solidFill>
                  <a:schemeClr val="tx2">
                    <a:lumMod val="75000"/>
                  </a:schemeClr>
                </a:solidFill>
                <a:latin typeface="Helvetica LT Std" panose="020B0504020202020204"/>
                <a:cs typeface="Helvetica" panose="020B0604020202020204" pitchFamily="34" charset="0"/>
              </a:rPr>
              <a:t>Ley de Instituciones de </a:t>
            </a:r>
            <a:r>
              <a:rPr lang="es-CO" altLang="es-CO" sz="1100" dirty="0">
                <a:solidFill>
                  <a:schemeClr val="tx2">
                    <a:lumMod val="75000"/>
                  </a:schemeClr>
                </a:solidFill>
                <a:latin typeface="Helvetica LT Std" panose="020B0504020202020204"/>
                <a:cs typeface="Helvetica" panose="020B0604020202020204" pitchFamily="34" charset="0"/>
              </a:rPr>
              <a:t>Crédito (18 de julio de 1990) - </a:t>
            </a:r>
            <a:r>
              <a:rPr lang="es-CO" altLang="es-CO" sz="1100" dirty="0" smtClean="0">
                <a:solidFill>
                  <a:schemeClr val="tx2">
                    <a:lumMod val="75000"/>
                  </a:schemeClr>
                </a:solidFill>
                <a:latin typeface="Helvetica LT Std" panose="020B0504020202020204"/>
                <a:cs typeface="Helvetica" panose="020B0604020202020204" pitchFamily="34" charset="0"/>
                <a:hlinkClick r:id="rId4"/>
              </a:rPr>
              <a:t>http://www.ordenjuridico.gob.mx</a:t>
            </a:r>
            <a:endParaRPr lang="es-CO" altLang="es-CO" sz="1100" dirty="0">
              <a:solidFill>
                <a:schemeClr val="tx2">
                  <a:lumMod val="75000"/>
                </a:schemeClr>
              </a:solidFill>
              <a:latin typeface="Helvetica LT Std" panose="020B0504020202020204"/>
              <a:cs typeface="Helvetica" panose="020B0604020202020204" pitchFamily="34" charset="0"/>
            </a:endParaRPr>
          </a:p>
        </p:txBody>
      </p:sp>
    </p:spTree>
    <p:extLst>
      <p:ext uri="{BB962C8B-B14F-4D97-AF65-F5344CB8AC3E}">
        <p14:creationId xmlns:p14="http://schemas.microsoft.com/office/powerpoint/2010/main" val="1550437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5 CuadroTexto"/>
          <p:cNvSpPr txBox="1"/>
          <p:nvPr/>
        </p:nvSpPr>
        <p:spPr>
          <a:xfrm>
            <a:off x="567876" y="1042327"/>
            <a:ext cx="8113416" cy="340519"/>
          </a:xfrm>
          <a:prstGeom prst="roundRect">
            <a:avLst/>
          </a:prstGeom>
          <a:solidFill>
            <a:srgbClr val="E6EDF6"/>
          </a:solidFill>
          <a:ln w="19050">
            <a:solidFill>
              <a:schemeClr val="accent1">
                <a:lumMod val="50000"/>
              </a:schemeClr>
            </a:solidFill>
          </a:ln>
        </p:spPr>
        <p:txBody>
          <a:bodyPr wrap="square" rtlCol="0">
            <a:spAutoFit/>
          </a:bodyPr>
          <a:lstStyle/>
          <a:p>
            <a:pPr algn="ctr">
              <a:spcBef>
                <a:spcPct val="0"/>
              </a:spcBef>
            </a:pPr>
            <a:r>
              <a:rPr lang="es-CO" altLang="es-CO" sz="1400" b="1" dirty="0" smtClean="0">
                <a:solidFill>
                  <a:schemeClr val="tx2">
                    <a:lumMod val="75000"/>
                  </a:schemeClr>
                </a:solidFill>
                <a:latin typeface="Helvetica LT Std" panose="020B0504020202020204"/>
                <a:cs typeface="Helvetica" panose="020B0604020202020204" pitchFamily="34" charset="0"/>
              </a:rPr>
              <a:t>Límites de Exposición y Concentración de Riesgos </a:t>
            </a:r>
            <a:endParaRPr lang="es-CO" altLang="es-CO" sz="1400" dirty="0" smtClean="0">
              <a:solidFill>
                <a:schemeClr val="tx2">
                  <a:lumMod val="75000"/>
                </a:schemeClr>
              </a:solidFill>
              <a:latin typeface="Helvetica LT Std" panose="020B0504020202020204"/>
              <a:cs typeface="Helvetica" panose="020B0604020202020204" pitchFamily="34" charset="0"/>
            </a:endParaRPr>
          </a:p>
        </p:txBody>
      </p:sp>
      <p:sp>
        <p:nvSpPr>
          <p:cNvPr id="12" name="5 CuadroTexto"/>
          <p:cNvSpPr txBox="1"/>
          <p:nvPr/>
        </p:nvSpPr>
        <p:spPr>
          <a:xfrm>
            <a:off x="562369" y="1647685"/>
            <a:ext cx="8113416" cy="3493264"/>
          </a:xfrm>
          <a:prstGeom prst="rect">
            <a:avLst/>
          </a:prstGeom>
          <a:noFill/>
          <a:ln w="12700">
            <a:noFill/>
          </a:ln>
        </p:spPr>
        <p:txBody>
          <a:bodyPr wrap="square" rtlCol="0">
            <a:spAutoFit/>
          </a:bodyPr>
          <a:lstStyle/>
          <a:p>
            <a:pPr marL="285750" indent="-285750" algn="just">
              <a:spcBef>
                <a:spcPct val="0"/>
              </a:spcBef>
              <a:buFont typeface="Wingdings" panose="05000000000000000000" pitchFamily="2" charset="2"/>
              <a:buChar char="v"/>
            </a:pPr>
            <a:r>
              <a:rPr lang="es-CO" altLang="es-CO" sz="1300" dirty="0" smtClean="0">
                <a:solidFill>
                  <a:schemeClr val="tx2">
                    <a:lumMod val="75000"/>
                  </a:schemeClr>
                </a:solidFill>
                <a:latin typeface="Helvetica LT Std" panose="020B0504020202020204"/>
                <a:cs typeface="Helvetica" panose="020B0604020202020204" pitchFamily="34" charset="0"/>
              </a:rPr>
              <a:t>En las </a:t>
            </a:r>
            <a:r>
              <a:rPr lang="es-CO" altLang="es-CO" sz="1300" b="1" i="1" dirty="0" smtClean="0">
                <a:solidFill>
                  <a:schemeClr val="tx2">
                    <a:lumMod val="75000"/>
                  </a:schemeClr>
                </a:solidFill>
                <a:latin typeface="Helvetica LT Std" panose="020B0504020202020204"/>
                <a:cs typeface="Helvetica" panose="020B0604020202020204" pitchFamily="34" charset="0"/>
              </a:rPr>
              <a:t>“Disposiciones de carácter general aplicables a las Sociedades Controladoras de Grupos Financieros que regulan las materias que corresponden de manera conjunta a las Comisiones Nacionales Supervisoras” </a:t>
            </a:r>
            <a:r>
              <a:rPr lang="es-CO" altLang="es-CO" sz="1300" dirty="0" smtClean="0">
                <a:solidFill>
                  <a:schemeClr val="tx2">
                    <a:lumMod val="75000"/>
                  </a:schemeClr>
                </a:solidFill>
                <a:latin typeface="Helvetica LT Std" panose="020B0504020202020204"/>
                <a:cs typeface="Helvetica" panose="020B0604020202020204" pitchFamily="34" charset="0"/>
              </a:rPr>
              <a:t>se establece que las </a:t>
            </a:r>
            <a:r>
              <a:rPr lang="es-CO" altLang="es-CO" sz="1300" dirty="0">
                <a:solidFill>
                  <a:schemeClr val="tx2">
                    <a:lumMod val="75000"/>
                  </a:schemeClr>
                </a:solidFill>
                <a:latin typeface="Helvetica LT Std" panose="020B0504020202020204"/>
                <a:cs typeface="Helvetica" panose="020B0604020202020204" pitchFamily="34" charset="0"/>
              </a:rPr>
              <a:t>Sociedades Controladoras deberán documentar en manuales, previamente aprobados por su consejo de administración, las políticas, objetivos y lineamientos en relación con las siguientes materias:</a:t>
            </a:r>
          </a:p>
          <a:p>
            <a:pPr algn="just">
              <a:spcBef>
                <a:spcPct val="0"/>
              </a:spcBef>
            </a:pPr>
            <a:endParaRPr lang="es-CO" altLang="es-CO" sz="1300" dirty="0">
              <a:solidFill>
                <a:schemeClr val="tx2">
                  <a:lumMod val="75000"/>
                </a:schemeClr>
              </a:solidFill>
              <a:latin typeface="Helvetica LT Std" panose="020B0504020202020204"/>
              <a:cs typeface="Helvetica" panose="020B0604020202020204" pitchFamily="34" charset="0"/>
            </a:endParaRPr>
          </a:p>
          <a:p>
            <a:pPr marL="857250" lvl="1" indent="-400050" algn="just">
              <a:spcBef>
                <a:spcPct val="0"/>
              </a:spcBef>
              <a:buFont typeface="+mj-lt"/>
              <a:buAutoNum type="romanLcPeriod"/>
            </a:pPr>
            <a:r>
              <a:rPr lang="es-CO" altLang="es-CO" sz="1300" dirty="0" smtClean="0">
                <a:solidFill>
                  <a:schemeClr val="tx2">
                    <a:lumMod val="75000"/>
                  </a:schemeClr>
                </a:solidFill>
                <a:latin typeface="Helvetica LT Std" panose="020B0504020202020204"/>
                <a:cs typeface="Helvetica" panose="020B0604020202020204" pitchFamily="34" charset="0"/>
              </a:rPr>
              <a:t>Establecimiento </a:t>
            </a:r>
            <a:r>
              <a:rPr lang="es-CO" altLang="es-CO" sz="1300" dirty="0">
                <a:solidFill>
                  <a:schemeClr val="tx2">
                    <a:lumMod val="75000"/>
                  </a:schemeClr>
                </a:solidFill>
                <a:latin typeface="Helvetica LT Std" panose="020B0504020202020204"/>
                <a:cs typeface="Helvetica" panose="020B0604020202020204" pitchFamily="34" charset="0"/>
              </a:rPr>
              <a:t>de estrategias generales para la gestión, conducción y ejecución de los negocios del Grupo Financiero.</a:t>
            </a:r>
          </a:p>
          <a:p>
            <a:pPr marL="857250" lvl="1" indent="-400050" algn="just">
              <a:spcBef>
                <a:spcPct val="0"/>
              </a:spcBef>
              <a:buFont typeface="+mj-lt"/>
              <a:buAutoNum type="romanLcPeriod"/>
            </a:pPr>
            <a:endParaRPr lang="es-CO" altLang="es-CO" sz="1300" dirty="0">
              <a:solidFill>
                <a:schemeClr val="tx2">
                  <a:lumMod val="75000"/>
                </a:schemeClr>
              </a:solidFill>
              <a:latin typeface="Helvetica LT Std" panose="020B0504020202020204"/>
              <a:cs typeface="Helvetica" panose="020B0604020202020204" pitchFamily="34" charset="0"/>
            </a:endParaRPr>
          </a:p>
          <a:p>
            <a:pPr marL="857250" lvl="1" indent="-400050" algn="just">
              <a:spcBef>
                <a:spcPct val="0"/>
              </a:spcBef>
              <a:buFont typeface="+mj-lt"/>
              <a:buAutoNum type="romanLcPeriod"/>
            </a:pPr>
            <a:r>
              <a:rPr lang="es-CO" altLang="es-CO" sz="1300" dirty="0" smtClean="0">
                <a:solidFill>
                  <a:schemeClr val="tx2">
                    <a:lumMod val="75000"/>
                  </a:schemeClr>
                </a:solidFill>
                <a:latin typeface="Helvetica LT Std" panose="020B0504020202020204"/>
                <a:cs typeface="Helvetica" panose="020B0604020202020204" pitchFamily="34" charset="0"/>
              </a:rPr>
              <a:t>Control </a:t>
            </a:r>
            <a:r>
              <a:rPr lang="es-CO" altLang="es-CO" sz="1300" dirty="0">
                <a:solidFill>
                  <a:schemeClr val="tx2">
                    <a:lumMod val="75000"/>
                  </a:schemeClr>
                </a:solidFill>
                <a:latin typeface="Helvetica LT Std" panose="020B0504020202020204"/>
                <a:cs typeface="Helvetica" panose="020B0604020202020204" pitchFamily="34" charset="0"/>
              </a:rPr>
              <a:t>interno.</a:t>
            </a:r>
          </a:p>
          <a:p>
            <a:pPr marL="857250" lvl="1" indent="-400050" algn="just">
              <a:spcBef>
                <a:spcPct val="0"/>
              </a:spcBef>
              <a:buFont typeface="+mj-lt"/>
              <a:buAutoNum type="romanLcPeriod"/>
            </a:pPr>
            <a:endParaRPr lang="es-CO" altLang="es-CO" sz="1300" dirty="0">
              <a:solidFill>
                <a:schemeClr val="tx2">
                  <a:lumMod val="75000"/>
                </a:schemeClr>
              </a:solidFill>
              <a:latin typeface="Helvetica LT Std" panose="020B0504020202020204"/>
              <a:cs typeface="Helvetica" panose="020B0604020202020204" pitchFamily="34" charset="0"/>
            </a:endParaRPr>
          </a:p>
          <a:p>
            <a:pPr marL="857250" lvl="1" indent="-400050" algn="just">
              <a:spcBef>
                <a:spcPct val="0"/>
              </a:spcBef>
              <a:buFont typeface="+mj-lt"/>
              <a:buAutoNum type="romanLcPeriod"/>
            </a:pPr>
            <a:r>
              <a:rPr lang="es-CO" altLang="es-CO" sz="1300" b="1" u="sng" dirty="0" smtClean="0">
                <a:solidFill>
                  <a:schemeClr val="tx2">
                    <a:lumMod val="75000"/>
                  </a:schemeClr>
                </a:solidFill>
                <a:latin typeface="Helvetica LT Std" panose="020B0504020202020204"/>
                <a:cs typeface="Helvetica" panose="020B0604020202020204" pitchFamily="34" charset="0"/>
              </a:rPr>
              <a:t>Administración </a:t>
            </a:r>
            <a:r>
              <a:rPr lang="es-CO" altLang="es-CO" sz="1300" b="1" u="sng" dirty="0">
                <a:solidFill>
                  <a:schemeClr val="tx2">
                    <a:lumMod val="75000"/>
                  </a:schemeClr>
                </a:solidFill>
                <a:latin typeface="Helvetica LT Std" panose="020B0504020202020204"/>
                <a:cs typeface="Helvetica" panose="020B0604020202020204" pitchFamily="34" charset="0"/>
              </a:rPr>
              <a:t>integral de riesgos.</a:t>
            </a:r>
          </a:p>
          <a:p>
            <a:pPr marL="857250" lvl="1" indent="-400050" algn="just">
              <a:spcBef>
                <a:spcPct val="0"/>
              </a:spcBef>
              <a:buFont typeface="+mj-lt"/>
              <a:buAutoNum type="romanLcPeriod"/>
            </a:pPr>
            <a:endParaRPr lang="es-CO" altLang="es-CO" sz="1300" dirty="0">
              <a:solidFill>
                <a:schemeClr val="tx2">
                  <a:lumMod val="75000"/>
                </a:schemeClr>
              </a:solidFill>
              <a:latin typeface="Helvetica LT Std" panose="020B0504020202020204"/>
              <a:cs typeface="Helvetica" panose="020B0604020202020204" pitchFamily="34" charset="0"/>
            </a:endParaRPr>
          </a:p>
          <a:p>
            <a:pPr marL="857250" lvl="1" indent="-400050" algn="just">
              <a:spcBef>
                <a:spcPct val="0"/>
              </a:spcBef>
              <a:buFont typeface="+mj-lt"/>
              <a:buAutoNum type="romanLcPeriod"/>
            </a:pPr>
            <a:r>
              <a:rPr lang="es-CO" altLang="es-CO" sz="1300" dirty="0" smtClean="0">
                <a:solidFill>
                  <a:schemeClr val="tx2">
                    <a:lumMod val="75000"/>
                  </a:schemeClr>
                </a:solidFill>
                <a:latin typeface="Helvetica LT Std" panose="020B0504020202020204"/>
                <a:cs typeface="Helvetica" panose="020B0604020202020204" pitchFamily="34" charset="0"/>
              </a:rPr>
              <a:t>Auditoría </a:t>
            </a:r>
            <a:r>
              <a:rPr lang="es-CO" altLang="es-CO" sz="1300" dirty="0">
                <a:solidFill>
                  <a:schemeClr val="tx2">
                    <a:lumMod val="75000"/>
                  </a:schemeClr>
                </a:solidFill>
                <a:latin typeface="Helvetica LT Std" panose="020B0504020202020204"/>
                <a:cs typeface="Helvetica" panose="020B0604020202020204" pitchFamily="34" charset="0"/>
              </a:rPr>
              <a:t>interna y contratación servicios de auditoría externa y, en su caso, de servicios adicionales o complementarios a estos</a:t>
            </a:r>
            <a:r>
              <a:rPr lang="es-CO" altLang="es-CO" sz="1300" dirty="0" smtClean="0">
                <a:solidFill>
                  <a:schemeClr val="tx2">
                    <a:lumMod val="75000"/>
                  </a:schemeClr>
                </a:solidFill>
                <a:latin typeface="Helvetica LT Std" panose="020B0504020202020204"/>
                <a:cs typeface="Helvetica" panose="020B0604020202020204" pitchFamily="34" charset="0"/>
              </a:rPr>
              <a:t>.</a:t>
            </a:r>
          </a:p>
          <a:p>
            <a:pPr marL="857250" lvl="1" indent="-400050" algn="just">
              <a:spcBef>
                <a:spcPct val="0"/>
              </a:spcBef>
              <a:buFont typeface="+mj-lt"/>
              <a:buAutoNum type="romanLcPeriod"/>
            </a:pPr>
            <a:endParaRPr lang="es-CO" altLang="es-CO" sz="1300" dirty="0" smtClean="0">
              <a:solidFill>
                <a:schemeClr val="tx2">
                  <a:lumMod val="75000"/>
                </a:schemeClr>
              </a:solidFill>
              <a:latin typeface="Helvetica LT Std" panose="020B0504020202020204"/>
              <a:cs typeface="Helvetica" panose="020B0604020202020204" pitchFamily="34" charset="0"/>
            </a:endParaRPr>
          </a:p>
          <a:p>
            <a:pPr marL="857250" lvl="1" indent="-400050" algn="just">
              <a:spcBef>
                <a:spcPct val="0"/>
              </a:spcBef>
              <a:buFont typeface="+mj-lt"/>
              <a:buAutoNum type="romanLcPeriod"/>
            </a:pPr>
            <a:r>
              <a:rPr lang="es-CO" altLang="es-CO" sz="1300" dirty="0">
                <a:solidFill>
                  <a:schemeClr val="tx2">
                    <a:lumMod val="75000"/>
                  </a:schemeClr>
                </a:solidFill>
                <a:latin typeface="Helvetica LT Std" panose="020B0504020202020204"/>
                <a:cs typeface="Helvetica" panose="020B0604020202020204" pitchFamily="34" charset="0"/>
              </a:rPr>
              <a:t>Contabilidad</a:t>
            </a:r>
            <a:r>
              <a:rPr lang="es-CO" altLang="es-CO" sz="1300" dirty="0" smtClean="0">
                <a:solidFill>
                  <a:schemeClr val="tx2">
                    <a:lumMod val="75000"/>
                  </a:schemeClr>
                </a:solidFill>
                <a:latin typeface="Helvetica LT Std" panose="020B0504020202020204"/>
                <a:cs typeface="Helvetica" panose="020B0604020202020204" pitchFamily="34" charset="0"/>
              </a:rPr>
              <a:t>.</a:t>
            </a:r>
            <a:endParaRPr lang="es-CO" altLang="es-CO" sz="1300" dirty="0">
              <a:solidFill>
                <a:schemeClr val="tx2">
                  <a:lumMod val="75000"/>
                </a:schemeClr>
              </a:solidFill>
              <a:latin typeface="Helvetica LT Std" panose="020B0504020202020204"/>
              <a:cs typeface="Helvetica" panose="020B0604020202020204" pitchFamily="34" charset="0"/>
            </a:endParaRPr>
          </a:p>
        </p:txBody>
      </p:sp>
      <p:pic>
        <p:nvPicPr>
          <p:cNvPr id="6" name="Picture 2" descr="Resultado de imagen para bandera mexic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10927" y="271090"/>
            <a:ext cx="836323" cy="522702"/>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
        <p:nvSpPr>
          <p:cNvPr id="7" name="8 CuadroTexto"/>
          <p:cNvSpPr txBox="1"/>
          <p:nvPr/>
        </p:nvSpPr>
        <p:spPr>
          <a:xfrm>
            <a:off x="494889" y="332386"/>
            <a:ext cx="8191910" cy="400110"/>
          </a:xfrm>
          <a:prstGeom prst="rect">
            <a:avLst/>
          </a:prstGeom>
          <a:noFill/>
        </p:spPr>
        <p:txBody>
          <a:bodyPr wrap="square" rtlCol="0">
            <a:spAutoFit/>
          </a:bodyPr>
          <a:lstStyle/>
          <a:p>
            <a:pPr algn="ctr" fontAlgn="base">
              <a:spcBef>
                <a:spcPct val="0"/>
              </a:spcBef>
              <a:spcAft>
                <a:spcPct val="0"/>
              </a:spcAft>
            </a:pPr>
            <a:r>
              <a:rPr lang="es-CO" sz="2000" b="1" dirty="0" smtClean="0">
                <a:solidFill>
                  <a:srgbClr val="002060"/>
                </a:solidFill>
                <a:latin typeface="Helvetica LT Std" panose="020B0504020202020204"/>
              </a:rPr>
              <a:t>México</a:t>
            </a:r>
            <a:endParaRPr lang="es-CO" sz="2000" b="1" dirty="0">
              <a:solidFill>
                <a:srgbClr val="002060"/>
              </a:solidFill>
              <a:latin typeface="Helvetica LT Std" panose="020B0504020202020204"/>
            </a:endParaRPr>
          </a:p>
        </p:txBody>
      </p:sp>
      <p:sp>
        <p:nvSpPr>
          <p:cNvPr id="8" name="CuadroTexto 7"/>
          <p:cNvSpPr txBox="1"/>
          <p:nvPr/>
        </p:nvSpPr>
        <p:spPr>
          <a:xfrm>
            <a:off x="3947250" y="5671417"/>
            <a:ext cx="4739549" cy="769441"/>
          </a:xfrm>
          <a:prstGeom prst="rect">
            <a:avLst/>
          </a:prstGeom>
          <a:noFill/>
        </p:spPr>
        <p:txBody>
          <a:bodyPr wrap="square" rtlCol="0">
            <a:spAutoFit/>
          </a:bodyPr>
          <a:lstStyle/>
          <a:p>
            <a:pPr algn="just">
              <a:spcBef>
                <a:spcPct val="0"/>
              </a:spcBef>
            </a:pPr>
            <a:r>
              <a:rPr lang="es-CO" altLang="es-CO" sz="1100" b="1" dirty="0" smtClean="0">
                <a:solidFill>
                  <a:schemeClr val="tx2">
                    <a:lumMod val="75000"/>
                  </a:schemeClr>
                </a:solidFill>
                <a:latin typeface="Helvetica LT Std" panose="020B0504020202020204"/>
                <a:cs typeface="Helvetica" panose="020B0604020202020204" pitchFamily="34" charset="0"/>
              </a:rPr>
              <a:t>Fuente: </a:t>
            </a:r>
            <a:r>
              <a:rPr lang="es-CO" altLang="es-CO" sz="1100" dirty="0">
                <a:solidFill>
                  <a:schemeClr val="tx2">
                    <a:lumMod val="75000"/>
                  </a:schemeClr>
                </a:solidFill>
                <a:latin typeface="Helvetica LT Std" panose="020B0504020202020204"/>
                <a:cs typeface="Helvetica" panose="020B0604020202020204" pitchFamily="34" charset="0"/>
              </a:rPr>
              <a:t>Disposiciones de carácter general aplicables a las Sociedades Controladoras de Grupos Financieros que regulan las materias que corresponden de manera conjunta a las Comisiones Nacionales </a:t>
            </a:r>
            <a:r>
              <a:rPr lang="es-CO" altLang="es-CO" sz="1100" dirty="0" smtClean="0">
                <a:solidFill>
                  <a:schemeClr val="tx2">
                    <a:lumMod val="75000"/>
                  </a:schemeClr>
                </a:solidFill>
                <a:latin typeface="Helvetica LT Std" panose="020B0504020202020204"/>
                <a:cs typeface="Helvetica" panose="020B0604020202020204" pitchFamily="34" charset="0"/>
              </a:rPr>
              <a:t>Supervisoras (9 </a:t>
            </a:r>
            <a:r>
              <a:rPr lang="es-CO" altLang="es-CO" sz="1100" dirty="0">
                <a:solidFill>
                  <a:schemeClr val="tx2">
                    <a:lumMod val="75000"/>
                  </a:schemeClr>
                </a:solidFill>
                <a:latin typeface="Helvetica LT Std" panose="020B0504020202020204"/>
                <a:cs typeface="Helvetica" panose="020B0604020202020204" pitchFamily="34" charset="0"/>
              </a:rPr>
              <a:t>de </a:t>
            </a:r>
            <a:r>
              <a:rPr lang="es-CO" altLang="es-CO" sz="1100" dirty="0" smtClean="0">
                <a:solidFill>
                  <a:schemeClr val="tx2">
                    <a:lumMod val="75000"/>
                  </a:schemeClr>
                </a:solidFill>
                <a:latin typeface="Helvetica LT Std" panose="020B0504020202020204"/>
                <a:cs typeface="Helvetica" panose="020B0604020202020204" pitchFamily="34" charset="0"/>
              </a:rPr>
              <a:t>enero </a:t>
            </a:r>
            <a:r>
              <a:rPr lang="es-CO" altLang="es-CO" sz="1100" dirty="0">
                <a:solidFill>
                  <a:schemeClr val="tx2">
                    <a:lumMod val="75000"/>
                  </a:schemeClr>
                </a:solidFill>
                <a:latin typeface="Helvetica LT Std" panose="020B0504020202020204"/>
                <a:cs typeface="Helvetica" panose="020B0604020202020204" pitchFamily="34" charset="0"/>
              </a:rPr>
              <a:t>de </a:t>
            </a:r>
            <a:r>
              <a:rPr lang="es-CO" altLang="es-CO" sz="1100" dirty="0" smtClean="0">
                <a:solidFill>
                  <a:schemeClr val="tx2">
                    <a:lumMod val="75000"/>
                  </a:schemeClr>
                </a:solidFill>
                <a:latin typeface="Helvetica LT Std" panose="020B0504020202020204"/>
                <a:cs typeface="Helvetica" panose="020B0604020202020204" pitchFamily="34" charset="0"/>
              </a:rPr>
              <a:t>2015) </a:t>
            </a:r>
            <a:r>
              <a:rPr lang="es-CO" altLang="es-CO" sz="1100" dirty="0">
                <a:solidFill>
                  <a:schemeClr val="tx2">
                    <a:lumMod val="75000"/>
                  </a:schemeClr>
                </a:solidFill>
                <a:latin typeface="Helvetica LT Std" panose="020B0504020202020204"/>
                <a:cs typeface="Helvetica" panose="020B0604020202020204" pitchFamily="34" charset="0"/>
              </a:rPr>
              <a:t>- </a:t>
            </a:r>
            <a:r>
              <a:rPr lang="es-CO" altLang="es-CO" sz="1100" dirty="0" smtClean="0">
                <a:solidFill>
                  <a:schemeClr val="tx2">
                    <a:lumMod val="75000"/>
                  </a:schemeClr>
                </a:solidFill>
                <a:latin typeface="Helvetica LT Std" panose="020B0504020202020204"/>
                <a:cs typeface="Helvetica" panose="020B0604020202020204" pitchFamily="34" charset="0"/>
                <a:hlinkClick r:id="rId4"/>
              </a:rPr>
              <a:t>http://www.cnbv.gob.mx</a:t>
            </a:r>
            <a:endParaRPr lang="es-CO" altLang="es-CO" sz="1100" dirty="0">
              <a:solidFill>
                <a:schemeClr val="tx2">
                  <a:lumMod val="75000"/>
                </a:schemeClr>
              </a:solidFill>
              <a:latin typeface="Helvetica LT Std" panose="020B0504020202020204"/>
              <a:cs typeface="Helvetica" panose="020B0604020202020204" pitchFamily="34" charset="0"/>
            </a:endParaRPr>
          </a:p>
        </p:txBody>
      </p:sp>
    </p:spTree>
    <p:extLst>
      <p:ext uri="{BB962C8B-B14F-4D97-AF65-F5344CB8AC3E}">
        <p14:creationId xmlns:p14="http://schemas.microsoft.com/office/powerpoint/2010/main" val="18020611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5 CuadroTexto"/>
          <p:cNvSpPr txBox="1"/>
          <p:nvPr/>
        </p:nvSpPr>
        <p:spPr>
          <a:xfrm>
            <a:off x="567876" y="1042327"/>
            <a:ext cx="8113416" cy="340519"/>
          </a:xfrm>
          <a:prstGeom prst="roundRect">
            <a:avLst/>
          </a:prstGeom>
          <a:solidFill>
            <a:srgbClr val="E6EDF6"/>
          </a:solidFill>
          <a:ln w="19050">
            <a:solidFill>
              <a:schemeClr val="accent1">
                <a:lumMod val="50000"/>
              </a:schemeClr>
            </a:solidFill>
          </a:ln>
        </p:spPr>
        <p:txBody>
          <a:bodyPr wrap="square" rtlCol="0">
            <a:spAutoFit/>
          </a:bodyPr>
          <a:lstStyle/>
          <a:p>
            <a:pPr algn="ctr">
              <a:spcBef>
                <a:spcPct val="0"/>
              </a:spcBef>
            </a:pPr>
            <a:r>
              <a:rPr lang="es-CO" altLang="es-CO" sz="1400" b="1" dirty="0" smtClean="0">
                <a:solidFill>
                  <a:schemeClr val="tx2">
                    <a:lumMod val="75000"/>
                  </a:schemeClr>
                </a:solidFill>
                <a:latin typeface="Helvetica LT Std" panose="020B0504020202020204"/>
                <a:cs typeface="Helvetica" panose="020B0604020202020204" pitchFamily="34" charset="0"/>
              </a:rPr>
              <a:t>Límites de Exposición y Concentración de Riesgos </a:t>
            </a:r>
            <a:endParaRPr lang="es-CO" altLang="es-CO" sz="1400" dirty="0" smtClean="0">
              <a:solidFill>
                <a:schemeClr val="tx2">
                  <a:lumMod val="75000"/>
                </a:schemeClr>
              </a:solidFill>
              <a:latin typeface="Helvetica LT Std" panose="020B0504020202020204"/>
              <a:cs typeface="Helvetica" panose="020B0604020202020204" pitchFamily="34" charset="0"/>
            </a:endParaRPr>
          </a:p>
        </p:txBody>
      </p:sp>
      <p:sp>
        <p:nvSpPr>
          <p:cNvPr id="12" name="5 CuadroTexto"/>
          <p:cNvSpPr txBox="1"/>
          <p:nvPr/>
        </p:nvSpPr>
        <p:spPr>
          <a:xfrm>
            <a:off x="562369" y="1647685"/>
            <a:ext cx="8113416" cy="2693045"/>
          </a:xfrm>
          <a:prstGeom prst="rect">
            <a:avLst/>
          </a:prstGeom>
          <a:noFill/>
          <a:ln w="12700">
            <a:noFill/>
          </a:ln>
        </p:spPr>
        <p:txBody>
          <a:bodyPr wrap="square" rtlCol="0">
            <a:spAutoFit/>
          </a:bodyPr>
          <a:lstStyle/>
          <a:p>
            <a:pPr marL="857250" lvl="1" indent="-400050" algn="just">
              <a:spcBef>
                <a:spcPct val="0"/>
              </a:spcBef>
              <a:buFont typeface="+mj-lt"/>
              <a:buAutoNum type="romanLcPeriod" startAt="6"/>
            </a:pPr>
            <a:endParaRPr lang="es-CO" altLang="es-CO" sz="1300" dirty="0" smtClean="0">
              <a:solidFill>
                <a:schemeClr val="tx2">
                  <a:lumMod val="75000"/>
                </a:schemeClr>
              </a:solidFill>
              <a:latin typeface="Helvetica LT Std" panose="020B0504020202020204"/>
              <a:cs typeface="Helvetica" panose="020B0604020202020204" pitchFamily="34" charset="0"/>
            </a:endParaRPr>
          </a:p>
          <a:p>
            <a:pPr marL="857250" lvl="1" indent="-400050" algn="just">
              <a:spcBef>
                <a:spcPct val="0"/>
              </a:spcBef>
              <a:buFont typeface="+mj-lt"/>
              <a:buAutoNum type="romanLcPeriod" startAt="6"/>
            </a:pPr>
            <a:r>
              <a:rPr lang="es-CO" altLang="es-CO" sz="1300" b="1" u="sng" dirty="0">
                <a:solidFill>
                  <a:schemeClr val="tx2">
                    <a:lumMod val="75000"/>
                  </a:schemeClr>
                </a:solidFill>
                <a:latin typeface="Helvetica LT Std" panose="020B0504020202020204"/>
                <a:cs typeface="Helvetica" panose="020B0604020202020204" pitchFamily="34" charset="0"/>
              </a:rPr>
              <a:t>Vigilancia de las entidades financieras que formen parte del Grupo Financiero </a:t>
            </a:r>
            <a:r>
              <a:rPr lang="es-CO" altLang="es-CO" sz="1300" dirty="0">
                <a:solidFill>
                  <a:schemeClr val="tx2">
                    <a:lumMod val="75000"/>
                  </a:schemeClr>
                </a:solidFill>
                <a:latin typeface="Helvetica LT Std" panose="020B0504020202020204"/>
                <a:cs typeface="Helvetica" panose="020B0604020202020204" pitchFamily="34" charset="0"/>
              </a:rPr>
              <a:t>para que cuenten con manuales actualizados de políticas y procedimientos relativos a las operaciones propias de su objeto.</a:t>
            </a:r>
          </a:p>
          <a:p>
            <a:pPr marL="857250" lvl="1" indent="-400050" algn="just">
              <a:spcBef>
                <a:spcPct val="0"/>
              </a:spcBef>
              <a:buFont typeface="+mj-lt"/>
              <a:buAutoNum type="romanLcPeriod" startAt="6"/>
            </a:pPr>
            <a:endParaRPr lang="es-CO" altLang="es-CO" sz="1300" b="1" u="sng" dirty="0" smtClean="0">
              <a:solidFill>
                <a:schemeClr val="tx2">
                  <a:lumMod val="75000"/>
                </a:schemeClr>
              </a:solidFill>
              <a:latin typeface="Helvetica LT Std" panose="020B0504020202020204"/>
              <a:cs typeface="Helvetica" panose="020B0604020202020204" pitchFamily="34" charset="0"/>
            </a:endParaRPr>
          </a:p>
          <a:p>
            <a:pPr marL="857250" lvl="1" indent="-400050" algn="just">
              <a:spcBef>
                <a:spcPct val="0"/>
              </a:spcBef>
              <a:buFont typeface="+mj-lt"/>
              <a:buAutoNum type="romanLcPeriod" startAt="6"/>
            </a:pPr>
            <a:r>
              <a:rPr lang="es-CO" altLang="es-CO" sz="1300" dirty="0" smtClean="0">
                <a:solidFill>
                  <a:schemeClr val="tx2">
                    <a:lumMod val="75000"/>
                  </a:schemeClr>
                </a:solidFill>
                <a:latin typeface="Helvetica LT Std" panose="020B0504020202020204"/>
                <a:cs typeface="Helvetica" panose="020B0604020202020204" pitchFamily="34" charset="0"/>
              </a:rPr>
              <a:t>Detección </a:t>
            </a:r>
            <a:r>
              <a:rPr lang="es-CO" altLang="es-CO" sz="1300" dirty="0">
                <a:solidFill>
                  <a:schemeClr val="tx2">
                    <a:lumMod val="75000"/>
                  </a:schemeClr>
                </a:solidFill>
                <a:latin typeface="Helvetica LT Std" panose="020B0504020202020204"/>
                <a:cs typeface="Helvetica" panose="020B0604020202020204" pitchFamily="34" charset="0"/>
              </a:rPr>
              <a:t>y corrección de irregularidades relevantes, así como la </a:t>
            </a:r>
            <a:r>
              <a:rPr lang="es-CO" altLang="es-CO" sz="1300" b="1" u="sng" dirty="0">
                <a:solidFill>
                  <a:schemeClr val="tx2">
                    <a:lumMod val="75000"/>
                  </a:schemeClr>
                </a:solidFill>
                <a:latin typeface="Helvetica LT Std" panose="020B0504020202020204"/>
                <a:cs typeface="Helvetica" panose="020B0604020202020204" pitchFamily="34" charset="0"/>
              </a:rPr>
              <a:t>implementación de las medidas correctivas correspondientes al interior del Grupo Financiero.</a:t>
            </a:r>
          </a:p>
          <a:p>
            <a:pPr marL="857250" lvl="1" indent="-400050" algn="just">
              <a:spcBef>
                <a:spcPct val="0"/>
              </a:spcBef>
              <a:buFont typeface="+mj-lt"/>
              <a:buAutoNum type="romanLcPeriod" startAt="6"/>
            </a:pPr>
            <a:endParaRPr lang="es-CO" altLang="es-CO" sz="1300" dirty="0">
              <a:solidFill>
                <a:schemeClr val="tx2">
                  <a:lumMod val="75000"/>
                </a:schemeClr>
              </a:solidFill>
              <a:latin typeface="Helvetica LT Std" panose="020B0504020202020204"/>
              <a:cs typeface="Helvetica" panose="020B0604020202020204" pitchFamily="34" charset="0"/>
            </a:endParaRPr>
          </a:p>
          <a:p>
            <a:pPr algn="just">
              <a:spcBef>
                <a:spcPct val="0"/>
              </a:spcBef>
            </a:pPr>
            <a:r>
              <a:rPr lang="es-CO" altLang="es-CO" sz="1300" dirty="0">
                <a:solidFill>
                  <a:schemeClr val="tx2">
                    <a:lumMod val="75000"/>
                  </a:schemeClr>
                </a:solidFill>
                <a:latin typeface="Helvetica LT Std" panose="020B0504020202020204"/>
                <a:cs typeface="Helvetica" panose="020B0604020202020204" pitchFamily="34" charset="0"/>
              </a:rPr>
              <a:t>Los manuales mencionados </a:t>
            </a:r>
            <a:r>
              <a:rPr lang="es-CO" altLang="es-CO" sz="1300" b="1" u="sng" dirty="0">
                <a:solidFill>
                  <a:schemeClr val="tx2">
                    <a:lumMod val="75000"/>
                  </a:schemeClr>
                </a:solidFill>
                <a:latin typeface="Helvetica LT Std" panose="020B0504020202020204"/>
                <a:cs typeface="Helvetica" panose="020B0604020202020204" pitchFamily="34" charset="0"/>
              </a:rPr>
              <a:t>deberán considerar al funcionamiento del Grupo Financiero como una sola unidad económica y deberán guardar congruencia con aquellos que establezcan las entidades financieras que lo integran.</a:t>
            </a:r>
            <a:r>
              <a:rPr lang="es-CO" altLang="es-CO" sz="1300" dirty="0">
                <a:solidFill>
                  <a:schemeClr val="tx2">
                    <a:lumMod val="75000"/>
                  </a:schemeClr>
                </a:solidFill>
                <a:latin typeface="Helvetica LT Std" panose="020B0504020202020204"/>
                <a:cs typeface="Helvetica" panose="020B0604020202020204" pitchFamily="34" charset="0"/>
              </a:rPr>
              <a:t> Asimismo, los citados manuales deberán hacerse del conocimiento de los consejeros, directivos, empleados y personal de las Sociedades Controladoras.</a:t>
            </a:r>
          </a:p>
          <a:p>
            <a:pPr lvl="1" algn="just">
              <a:spcBef>
                <a:spcPct val="0"/>
              </a:spcBef>
            </a:pPr>
            <a:endParaRPr lang="es-CO" altLang="es-CO" sz="1300" dirty="0">
              <a:solidFill>
                <a:schemeClr val="tx2">
                  <a:lumMod val="75000"/>
                </a:schemeClr>
              </a:solidFill>
              <a:latin typeface="Helvetica LT Std" panose="020B0504020202020204"/>
              <a:cs typeface="Helvetica" panose="020B0604020202020204" pitchFamily="34" charset="0"/>
            </a:endParaRPr>
          </a:p>
        </p:txBody>
      </p:sp>
      <p:pic>
        <p:nvPicPr>
          <p:cNvPr id="6" name="Picture 2" descr="Resultado de imagen para bandera mexic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10927" y="271090"/>
            <a:ext cx="836323" cy="522702"/>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
        <p:nvSpPr>
          <p:cNvPr id="7" name="8 CuadroTexto"/>
          <p:cNvSpPr txBox="1"/>
          <p:nvPr/>
        </p:nvSpPr>
        <p:spPr>
          <a:xfrm>
            <a:off x="494889" y="332386"/>
            <a:ext cx="8191910" cy="400110"/>
          </a:xfrm>
          <a:prstGeom prst="rect">
            <a:avLst/>
          </a:prstGeom>
          <a:noFill/>
        </p:spPr>
        <p:txBody>
          <a:bodyPr wrap="square" rtlCol="0">
            <a:spAutoFit/>
          </a:bodyPr>
          <a:lstStyle/>
          <a:p>
            <a:pPr algn="ctr" fontAlgn="base">
              <a:spcBef>
                <a:spcPct val="0"/>
              </a:spcBef>
              <a:spcAft>
                <a:spcPct val="0"/>
              </a:spcAft>
            </a:pPr>
            <a:r>
              <a:rPr lang="es-CO" sz="2000" b="1" dirty="0" smtClean="0">
                <a:solidFill>
                  <a:srgbClr val="002060"/>
                </a:solidFill>
                <a:latin typeface="Helvetica LT Std" panose="020B0504020202020204"/>
              </a:rPr>
              <a:t>México</a:t>
            </a:r>
            <a:endParaRPr lang="es-CO" sz="2000" b="1" dirty="0">
              <a:solidFill>
                <a:srgbClr val="002060"/>
              </a:solidFill>
              <a:latin typeface="Helvetica LT Std" panose="020B0504020202020204"/>
            </a:endParaRPr>
          </a:p>
        </p:txBody>
      </p:sp>
      <p:sp>
        <p:nvSpPr>
          <p:cNvPr id="11" name="CuadroTexto 10"/>
          <p:cNvSpPr txBox="1"/>
          <p:nvPr/>
        </p:nvSpPr>
        <p:spPr>
          <a:xfrm>
            <a:off x="3947250" y="5548306"/>
            <a:ext cx="4739549" cy="769441"/>
          </a:xfrm>
          <a:prstGeom prst="rect">
            <a:avLst/>
          </a:prstGeom>
          <a:noFill/>
        </p:spPr>
        <p:txBody>
          <a:bodyPr wrap="square" rtlCol="0">
            <a:spAutoFit/>
          </a:bodyPr>
          <a:lstStyle/>
          <a:p>
            <a:pPr algn="just">
              <a:spcBef>
                <a:spcPct val="0"/>
              </a:spcBef>
            </a:pPr>
            <a:r>
              <a:rPr lang="es-CO" altLang="es-CO" sz="1100" b="1" dirty="0" smtClean="0">
                <a:solidFill>
                  <a:schemeClr val="tx2">
                    <a:lumMod val="75000"/>
                  </a:schemeClr>
                </a:solidFill>
                <a:latin typeface="Helvetica LT Std" panose="020B0504020202020204"/>
                <a:cs typeface="Helvetica" panose="020B0604020202020204" pitchFamily="34" charset="0"/>
              </a:rPr>
              <a:t>Fuente: </a:t>
            </a:r>
            <a:r>
              <a:rPr lang="es-CO" altLang="es-CO" sz="1100" dirty="0">
                <a:solidFill>
                  <a:schemeClr val="tx2">
                    <a:lumMod val="75000"/>
                  </a:schemeClr>
                </a:solidFill>
                <a:latin typeface="Helvetica LT Std" panose="020B0504020202020204"/>
                <a:cs typeface="Helvetica" panose="020B0604020202020204" pitchFamily="34" charset="0"/>
              </a:rPr>
              <a:t>Disposiciones de carácter general aplicables a las Sociedades Controladoras de Grupos Financieros que regulan las materias que corresponden de manera conjunta a las Comisiones Nacionales </a:t>
            </a:r>
            <a:r>
              <a:rPr lang="es-CO" altLang="es-CO" sz="1100" dirty="0" smtClean="0">
                <a:solidFill>
                  <a:schemeClr val="tx2">
                    <a:lumMod val="75000"/>
                  </a:schemeClr>
                </a:solidFill>
                <a:latin typeface="Helvetica LT Std" panose="020B0504020202020204"/>
                <a:cs typeface="Helvetica" panose="020B0604020202020204" pitchFamily="34" charset="0"/>
              </a:rPr>
              <a:t>Supervisoras (9 </a:t>
            </a:r>
            <a:r>
              <a:rPr lang="es-CO" altLang="es-CO" sz="1100" dirty="0">
                <a:solidFill>
                  <a:schemeClr val="tx2">
                    <a:lumMod val="75000"/>
                  </a:schemeClr>
                </a:solidFill>
                <a:latin typeface="Helvetica LT Std" panose="020B0504020202020204"/>
                <a:cs typeface="Helvetica" panose="020B0604020202020204" pitchFamily="34" charset="0"/>
              </a:rPr>
              <a:t>de </a:t>
            </a:r>
            <a:r>
              <a:rPr lang="es-CO" altLang="es-CO" sz="1100" dirty="0" smtClean="0">
                <a:solidFill>
                  <a:schemeClr val="tx2">
                    <a:lumMod val="75000"/>
                  </a:schemeClr>
                </a:solidFill>
                <a:latin typeface="Helvetica LT Std" panose="020B0504020202020204"/>
                <a:cs typeface="Helvetica" panose="020B0604020202020204" pitchFamily="34" charset="0"/>
              </a:rPr>
              <a:t>enero </a:t>
            </a:r>
            <a:r>
              <a:rPr lang="es-CO" altLang="es-CO" sz="1100" dirty="0">
                <a:solidFill>
                  <a:schemeClr val="tx2">
                    <a:lumMod val="75000"/>
                  </a:schemeClr>
                </a:solidFill>
                <a:latin typeface="Helvetica LT Std" panose="020B0504020202020204"/>
                <a:cs typeface="Helvetica" panose="020B0604020202020204" pitchFamily="34" charset="0"/>
              </a:rPr>
              <a:t>de </a:t>
            </a:r>
            <a:r>
              <a:rPr lang="es-CO" altLang="es-CO" sz="1100" dirty="0" smtClean="0">
                <a:solidFill>
                  <a:schemeClr val="tx2">
                    <a:lumMod val="75000"/>
                  </a:schemeClr>
                </a:solidFill>
                <a:latin typeface="Helvetica LT Std" panose="020B0504020202020204"/>
                <a:cs typeface="Helvetica" panose="020B0604020202020204" pitchFamily="34" charset="0"/>
              </a:rPr>
              <a:t>2015) </a:t>
            </a:r>
            <a:r>
              <a:rPr lang="es-CO" altLang="es-CO" sz="1100" dirty="0">
                <a:solidFill>
                  <a:schemeClr val="tx2">
                    <a:lumMod val="75000"/>
                  </a:schemeClr>
                </a:solidFill>
                <a:latin typeface="Helvetica LT Std" panose="020B0504020202020204"/>
                <a:cs typeface="Helvetica" panose="020B0604020202020204" pitchFamily="34" charset="0"/>
              </a:rPr>
              <a:t>- </a:t>
            </a:r>
            <a:r>
              <a:rPr lang="es-CO" altLang="es-CO" sz="1100" dirty="0" smtClean="0">
                <a:solidFill>
                  <a:schemeClr val="tx2">
                    <a:lumMod val="75000"/>
                  </a:schemeClr>
                </a:solidFill>
                <a:latin typeface="Helvetica LT Std" panose="020B0504020202020204"/>
                <a:cs typeface="Helvetica" panose="020B0604020202020204" pitchFamily="34" charset="0"/>
                <a:hlinkClick r:id="rId4"/>
              </a:rPr>
              <a:t>http://www.cnbv.gob.mx</a:t>
            </a:r>
            <a:endParaRPr lang="es-CO" altLang="es-CO" sz="1100" dirty="0">
              <a:solidFill>
                <a:schemeClr val="tx2">
                  <a:lumMod val="75000"/>
                </a:schemeClr>
              </a:solidFill>
              <a:latin typeface="Helvetica LT Std" panose="020B0504020202020204"/>
              <a:cs typeface="Helvetica" panose="020B0604020202020204" pitchFamily="34" charset="0"/>
            </a:endParaRPr>
          </a:p>
        </p:txBody>
      </p:sp>
    </p:spTree>
    <p:extLst>
      <p:ext uri="{BB962C8B-B14F-4D97-AF65-F5344CB8AC3E}">
        <p14:creationId xmlns:p14="http://schemas.microsoft.com/office/powerpoint/2010/main" val="267735238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5 CuadroTexto"/>
          <p:cNvSpPr txBox="1"/>
          <p:nvPr/>
        </p:nvSpPr>
        <p:spPr>
          <a:xfrm>
            <a:off x="567876" y="1042327"/>
            <a:ext cx="8113416" cy="340519"/>
          </a:xfrm>
          <a:prstGeom prst="roundRect">
            <a:avLst/>
          </a:prstGeom>
          <a:solidFill>
            <a:srgbClr val="E6EDF6"/>
          </a:solidFill>
          <a:ln w="19050">
            <a:solidFill>
              <a:schemeClr val="accent1">
                <a:lumMod val="50000"/>
              </a:schemeClr>
            </a:solidFill>
          </a:ln>
        </p:spPr>
        <p:txBody>
          <a:bodyPr wrap="square" rtlCol="0">
            <a:spAutoFit/>
          </a:bodyPr>
          <a:lstStyle/>
          <a:p>
            <a:pPr algn="ctr">
              <a:spcBef>
                <a:spcPct val="0"/>
              </a:spcBef>
            </a:pPr>
            <a:r>
              <a:rPr lang="es-CO" altLang="es-CO" sz="1400" b="1" dirty="0" smtClean="0">
                <a:solidFill>
                  <a:schemeClr val="tx2">
                    <a:lumMod val="75000"/>
                  </a:schemeClr>
                </a:solidFill>
                <a:latin typeface="Helvetica LT Std" panose="020B0504020202020204"/>
                <a:cs typeface="Helvetica" panose="020B0604020202020204" pitchFamily="34" charset="0"/>
              </a:rPr>
              <a:t>Límites de Exposición y Concentración de Riesgos </a:t>
            </a:r>
            <a:endParaRPr lang="es-CO" altLang="es-CO" sz="1400" dirty="0" smtClean="0">
              <a:solidFill>
                <a:schemeClr val="tx2">
                  <a:lumMod val="75000"/>
                </a:schemeClr>
              </a:solidFill>
              <a:latin typeface="Helvetica LT Std" panose="020B0504020202020204"/>
              <a:cs typeface="Helvetica" panose="020B0604020202020204" pitchFamily="34" charset="0"/>
            </a:endParaRPr>
          </a:p>
        </p:txBody>
      </p:sp>
      <p:sp>
        <p:nvSpPr>
          <p:cNvPr id="12" name="5 CuadroTexto"/>
          <p:cNvSpPr txBox="1"/>
          <p:nvPr/>
        </p:nvSpPr>
        <p:spPr>
          <a:xfrm>
            <a:off x="562369" y="1615519"/>
            <a:ext cx="8113416" cy="4293483"/>
          </a:xfrm>
          <a:prstGeom prst="rect">
            <a:avLst/>
          </a:prstGeom>
          <a:noFill/>
          <a:ln w="12700">
            <a:noFill/>
          </a:ln>
        </p:spPr>
        <p:txBody>
          <a:bodyPr wrap="square" rtlCol="0">
            <a:spAutoFit/>
          </a:bodyPr>
          <a:lstStyle/>
          <a:p>
            <a:pPr marL="285750" indent="-285750" algn="just">
              <a:spcBef>
                <a:spcPct val="0"/>
              </a:spcBef>
              <a:buFont typeface="Wingdings" panose="05000000000000000000" pitchFamily="2" charset="2"/>
              <a:buChar char="v"/>
            </a:pPr>
            <a:r>
              <a:rPr lang="es-CO" altLang="es-CO" sz="1300" dirty="0" smtClean="0">
                <a:solidFill>
                  <a:schemeClr val="tx2">
                    <a:lumMod val="75000"/>
                  </a:schemeClr>
                </a:solidFill>
                <a:latin typeface="Helvetica LT Std" panose="020B0504020202020204"/>
                <a:cs typeface="Helvetica" panose="020B0604020202020204" pitchFamily="34" charset="0"/>
              </a:rPr>
              <a:t>En </a:t>
            </a:r>
            <a:r>
              <a:rPr lang="es-CO" altLang="es-CO" sz="1300" dirty="0">
                <a:solidFill>
                  <a:schemeClr val="tx2">
                    <a:lumMod val="75000"/>
                  </a:schemeClr>
                </a:solidFill>
                <a:latin typeface="Helvetica LT Std" panose="020B0504020202020204"/>
                <a:cs typeface="Helvetica" panose="020B0604020202020204" pitchFamily="34" charset="0"/>
              </a:rPr>
              <a:t>la </a:t>
            </a:r>
            <a:r>
              <a:rPr lang="es-CO" altLang="es-CO" sz="1300" b="1" i="1" dirty="0">
                <a:solidFill>
                  <a:schemeClr val="tx2">
                    <a:lumMod val="75000"/>
                  </a:schemeClr>
                </a:solidFill>
                <a:latin typeface="Helvetica LT Std" panose="020B0504020202020204"/>
                <a:cs typeface="Helvetica" panose="020B0604020202020204" pitchFamily="34" charset="0"/>
              </a:rPr>
              <a:t>“Ley de Instituciones de Crédito</a:t>
            </a:r>
            <a:r>
              <a:rPr lang="es-CO" altLang="es-CO" sz="1300" b="1" i="1" dirty="0" smtClean="0">
                <a:solidFill>
                  <a:schemeClr val="tx2">
                    <a:lumMod val="75000"/>
                  </a:schemeClr>
                </a:solidFill>
                <a:latin typeface="Helvetica LT Std" panose="020B0504020202020204"/>
                <a:cs typeface="Helvetica" panose="020B0604020202020204" pitchFamily="34" charset="0"/>
              </a:rPr>
              <a:t>”,  </a:t>
            </a:r>
            <a:r>
              <a:rPr lang="es-CO" altLang="es-CO" sz="1300" dirty="0" smtClean="0">
                <a:solidFill>
                  <a:schemeClr val="tx2">
                    <a:lumMod val="75000"/>
                  </a:schemeClr>
                </a:solidFill>
                <a:latin typeface="Helvetica LT Std" panose="020B0504020202020204"/>
                <a:cs typeface="Helvetica" panose="020B0604020202020204" pitchFamily="34" charset="0"/>
              </a:rPr>
              <a:t>se establece que al </a:t>
            </a:r>
            <a:r>
              <a:rPr lang="es-CO" altLang="es-CO" sz="1300" dirty="0">
                <a:solidFill>
                  <a:schemeClr val="tx2">
                    <a:lumMod val="75000"/>
                  </a:schemeClr>
                </a:solidFill>
                <a:latin typeface="Helvetica LT Std" panose="020B0504020202020204"/>
                <a:cs typeface="Helvetica" panose="020B0604020202020204" pitchFamily="34" charset="0"/>
              </a:rPr>
              <a:t>realizar sus operaciones las instituciones de crédito deben diversificar sus riesgos. La Comisión Nacional Bancaria y de Valores con acuerdo de su Junta de Gobierno determinará mediante disposiciones de carácter general: </a:t>
            </a:r>
          </a:p>
          <a:p>
            <a:pPr algn="just">
              <a:spcBef>
                <a:spcPct val="0"/>
              </a:spcBef>
            </a:pPr>
            <a:endParaRPr lang="es-CO" altLang="es-CO" sz="1300" dirty="0">
              <a:solidFill>
                <a:schemeClr val="tx2">
                  <a:lumMod val="75000"/>
                </a:schemeClr>
              </a:solidFill>
              <a:latin typeface="Helvetica LT Std" panose="020B0504020202020204"/>
              <a:cs typeface="Helvetica" panose="020B0604020202020204" pitchFamily="34" charset="0"/>
            </a:endParaRPr>
          </a:p>
          <a:p>
            <a:pPr marL="857250" lvl="1" indent="-400050" algn="just">
              <a:spcBef>
                <a:spcPct val="0"/>
              </a:spcBef>
              <a:buFont typeface="+mj-lt"/>
              <a:buAutoNum type="romanLcPeriod"/>
            </a:pPr>
            <a:r>
              <a:rPr lang="es-CO" altLang="es-CO" sz="1300" dirty="0" smtClean="0">
                <a:solidFill>
                  <a:schemeClr val="tx2">
                    <a:lumMod val="75000"/>
                  </a:schemeClr>
                </a:solidFill>
                <a:latin typeface="Helvetica LT Std" panose="020B0504020202020204"/>
                <a:cs typeface="Helvetica" panose="020B0604020202020204" pitchFamily="34" charset="0"/>
              </a:rPr>
              <a:t>Los </a:t>
            </a:r>
            <a:r>
              <a:rPr lang="es-CO" altLang="es-CO" sz="1300" dirty="0">
                <a:solidFill>
                  <a:schemeClr val="tx2">
                    <a:lumMod val="75000"/>
                  </a:schemeClr>
                </a:solidFill>
                <a:latin typeface="Helvetica LT Std" panose="020B0504020202020204"/>
                <a:cs typeface="Helvetica" panose="020B0604020202020204" pitchFamily="34" charset="0"/>
              </a:rPr>
              <a:t>porcentajes máximos de los pasivos a cargo de una institución que correspondan a obligaciones directas o contingentes en favor de una misma persona, entidad o grupo de personas que de acuerdo con las mismas disposiciones deban considerarse para estos efectos, como un solo acreedor, y </a:t>
            </a:r>
          </a:p>
          <a:p>
            <a:pPr marL="857250" lvl="1" indent="-400050" algn="just">
              <a:spcBef>
                <a:spcPct val="0"/>
              </a:spcBef>
              <a:buFont typeface="+mj-lt"/>
              <a:buAutoNum type="romanLcPeriod"/>
            </a:pPr>
            <a:endParaRPr lang="es-CO" altLang="es-CO" sz="1300" dirty="0">
              <a:solidFill>
                <a:schemeClr val="tx2">
                  <a:lumMod val="75000"/>
                </a:schemeClr>
              </a:solidFill>
              <a:latin typeface="Helvetica LT Std" panose="020B0504020202020204"/>
              <a:cs typeface="Helvetica" panose="020B0604020202020204" pitchFamily="34" charset="0"/>
            </a:endParaRPr>
          </a:p>
          <a:p>
            <a:pPr marL="857250" lvl="1" indent="-400050" algn="just">
              <a:spcBef>
                <a:spcPct val="0"/>
              </a:spcBef>
              <a:buFont typeface="+mj-lt"/>
              <a:buAutoNum type="romanLcPeriod"/>
            </a:pPr>
            <a:r>
              <a:rPr lang="es-CO" altLang="es-CO" sz="1300" dirty="0" smtClean="0">
                <a:solidFill>
                  <a:schemeClr val="tx2">
                    <a:lumMod val="75000"/>
                  </a:schemeClr>
                </a:solidFill>
                <a:latin typeface="Helvetica LT Std" panose="020B0504020202020204"/>
                <a:cs typeface="Helvetica" panose="020B0604020202020204" pitchFamily="34" charset="0"/>
              </a:rPr>
              <a:t>Los </a:t>
            </a:r>
            <a:r>
              <a:rPr lang="es-CO" altLang="es-CO" sz="1300" dirty="0">
                <a:solidFill>
                  <a:schemeClr val="tx2">
                    <a:lumMod val="75000"/>
                  </a:schemeClr>
                </a:solidFill>
                <a:latin typeface="Helvetica LT Std" panose="020B0504020202020204"/>
                <a:cs typeface="Helvetica" panose="020B0604020202020204" pitchFamily="34" charset="0"/>
              </a:rPr>
              <a:t>límites máximos del importe de las responsabilidades directas y contingentes incluyendo las inversiones en títulos representativos de capital, de una misma persona, entidad o grupo de personas que por sus nexos patrimoniales o de responsabilidad, constituyan riesgos comunes para una institución de crédito. </a:t>
            </a:r>
          </a:p>
          <a:p>
            <a:pPr algn="just">
              <a:spcBef>
                <a:spcPct val="0"/>
              </a:spcBef>
            </a:pPr>
            <a:endParaRPr lang="es-CO" altLang="es-CO" sz="1300" dirty="0" smtClean="0">
              <a:solidFill>
                <a:schemeClr val="tx2">
                  <a:lumMod val="75000"/>
                </a:schemeClr>
              </a:solidFill>
              <a:latin typeface="Helvetica LT Std" panose="020B0504020202020204"/>
              <a:cs typeface="Helvetica" panose="020B0604020202020204" pitchFamily="34" charset="0"/>
            </a:endParaRPr>
          </a:p>
          <a:p>
            <a:pPr algn="just">
              <a:spcBef>
                <a:spcPct val="0"/>
              </a:spcBef>
            </a:pPr>
            <a:r>
              <a:rPr lang="es-CO" altLang="es-CO" sz="1300" dirty="0" smtClean="0">
                <a:solidFill>
                  <a:schemeClr val="tx2">
                    <a:lumMod val="75000"/>
                  </a:schemeClr>
                </a:solidFill>
                <a:latin typeface="Helvetica LT Std" panose="020B0504020202020204"/>
                <a:cs typeface="Helvetica" panose="020B0604020202020204" pitchFamily="34" charset="0"/>
              </a:rPr>
              <a:t>En </a:t>
            </a:r>
            <a:r>
              <a:rPr lang="es-CO" altLang="es-CO" sz="1300" dirty="0">
                <a:solidFill>
                  <a:schemeClr val="tx2">
                    <a:lumMod val="75000"/>
                  </a:schemeClr>
                </a:solidFill>
                <a:latin typeface="Helvetica LT Std" panose="020B0504020202020204"/>
                <a:cs typeface="Helvetica" panose="020B0604020202020204" pitchFamily="34" charset="0"/>
              </a:rPr>
              <a:t>adición a los límites señalados en las fracciones I a II de este artículo, las citadas disposiciones de carácter general podrán referirse a límites por entidades o segmentos del mercado que representen una concentración de riesgos de crédito, de mercado o incluso de operación. Para este último caso, </a:t>
            </a:r>
            <a:r>
              <a:rPr lang="es-CO" altLang="es-CO" sz="1300" b="1" u="sng" dirty="0">
                <a:solidFill>
                  <a:schemeClr val="tx2">
                    <a:lumMod val="75000"/>
                  </a:schemeClr>
                </a:solidFill>
                <a:latin typeface="Helvetica LT Std" panose="020B0504020202020204"/>
                <a:cs typeface="Helvetica" panose="020B0604020202020204" pitchFamily="34" charset="0"/>
              </a:rPr>
              <a:t>también podrán preverse límites máximos para transacciones efectuadas con una o más personas que formen parte de un consorcio o grupo empresarial, y que impliquen la adquisición o el derecho al uso, goce o disfrute de bienes o servicios de cualquier tipo, bajo cualquier título jurídico, incluso con motivo de operaciones de fideicomiso.</a:t>
            </a:r>
            <a:r>
              <a:rPr lang="es-CO" altLang="es-CO" sz="1300" dirty="0">
                <a:solidFill>
                  <a:schemeClr val="tx2">
                    <a:lumMod val="75000"/>
                  </a:schemeClr>
                </a:solidFill>
                <a:latin typeface="Helvetica LT Std" panose="020B0504020202020204"/>
                <a:cs typeface="Helvetica" panose="020B0604020202020204" pitchFamily="34" charset="0"/>
              </a:rPr>
              <a:t> </a:t>
            </a:r>
            <a:endParaRPr lang="es-CO" altLang="es-CO" sz="1300" dirty="0" smtClean="0">
              <a:solidFill>
                <a:schemeClr val="tx2">
                  <a:lumMod val="75000"/>
                </a:schemeClr>
              </a:solidFill>
              <a:latin typeface="Helvetica LT Std" panose="020B0504020202020204"/>
              <a:cs typeface="Helvetica" panose="020B0604020202020204" pitchFamily="34" charset="0"/>
            </a:endParaRPr>
          </a:p>
        </p:txBody>
      </p:sp>
      <p:pic>
        <p:nvPicPr>
          <p:cNvPr id="6" name="Picture 2" descr="Resultado de imagen para bandera mexic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10927" y="271090"/>
            <a:ext cx="836323" cy="522702"/>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
        <p:nvSpPr>
          <p:cNvPr id="7" name="8 CuadroTexto"/>
          <p:cNvSpPr txBox="1"/>
          <p:nvPr/>
        </p:nvSpPr>
        <p:spPr>
          <a:xfrm>
            <a:off x="494889" y="332386"/>
            <a:ext cx="8191910" cy="400110"/>
          </a:xfrm>
          <a:prstGeom prst="rect">
            <a:avLst/>
          </a:prstGeom>
          <a:noFill/>
        </p:spPr>
        <p:txBody>
          <a:bodyPr wrap="square" rtlCol="0">
            <a:spAutoFit/>
          </a:bodyPr>
          <a:lstStyle/>
          <a:p>
            <a:pPr algn="ctr" fontAlgn="base">
              <a:spcBef>
                <a:spcPct val="0"/>
              </a:spcBef>
              <a:spcAft>
                <a:spcPct val="0"/>
              </a:spcAft>
            </a:pPr>
            <a:r>
              <a:rPr lang="es-CO" sz="2000" b="1" dirty="0" smtClean="0">
                <a:solidFill>
                  <a:srgbClr val="002060"/>
                </a:solidFill>
                <a:latin typeface="Helvetica LT Std" panose="020B0504020202020204"/>
              </a:rPr>
              <a:t>México</a:t>
            </a:r>
            <a:endParaRPr lang="es-CO" sz="2000" b="1" dirty="0">
              <a:solidFill>
                <a:srgbClr val="002060"/>
              </a:solidFill>
              <a:latin typeface="Helvetica LT Std" panose="020B0504020202020204"/>
            </a:endParaRPr>
          </a:p>
        </p:txBody>
      </p:sp>
      <p:sp>
        <p:nvSpPr>
          <p:cNvPr id="10" name="CuadroTexto 9"/>
          <p:cNvSpPr txBox="1"/>
          <p:nvPr/>
        </p:nvSpPr>
        <p:spPr>
          <a:xfrm>
            <a:off x="3947250" y="5965770"/>
            <a:ext cx="4739549" cy="430887"/>
          </a:xfrm>
          <a:prstGeom prst="rect">
            <a:avLst/>
          </a:prstGeom>
          <a:noFill/>
        </p:spPr>
        <p:txBody>
          <a:bodyPr wrap="square" rtlCol="0">
            <a:spAutoFit/>
          </a:bodyPr>
          <a:lstStyle/>
          <a:p>
            <a:pPr algn="just">
              <a:spcBef>
                <a:spcPct val="0"/>
              </a:spcBef>
            </a:pPr>
            <a:r>
              <a:rPr lang="es-CO" altLang="es-CO" sz="1100" b="1" dirty="0" smtClean="0">
                <a:solidFill>
                  <a:schemeClr val="tx2">
                    <a:lumMod val="75000"/>
                  </a:schemeClr>
                </a:solidFill>
                <a:latin typeface="Helvetica LT Std" panose="020B0504020202020204"/>
                <a:cs typeface="Helvetica" panose="020B0604020202020204" pitchFamily="34" charset="0"/>
              </a:rPr>
              <a:t>Fuente: </a:t>
            </a:r>
            <a:r>
              <a:rPr lang="es-CO" altLang="es-CO" sz="1100" dirty="0" smtClean="0">
                <a:solidFill>
                  <a:schemeClr val="tx2">
                    <a:lumMod val="75000"/>
                  </a:schemeClr>
                </a:solidFill>
                <a:latin typeface="Helvetica LT Std" panose="020B0504020202020204"/>
                <a:cs typeface="Helvetica" panose="020B0604020202020204" pitchFamily="34" charset="0"/>
              </a:rPr>
              <a:t>Ley de Instituciones de </a:t>
            </a:r>
            <a:r>
              <a:rPr lang="es-CO" altLang="es-CO" sz="1100" dirty="0">
                <a:solidFill>
                  <a:schemeClr val="tx2">
                    <a:lumMod val="75000"/>
                  </a:schemeClr>
                </a:solidFill>
                <a:latin typeface="Helvetica LT Std" panose="020B0504020202020204"/>
                <a:cs typeface="Helvetica" panose="020B0604020202020204" pitchFamily="34" charset="0"/>
              </a:rPr>
              <a:t>Crédito (18 de julio de 1990) - </a:t>
            </a:r>
            <a:r>
              <a:rPr lang="es-CO" altLang="es-CO" sz="1100" dirty="0" smtClean="0">
                <a:solidFill>
                  <a:schemeClr val="tx2">
                    <a:lumMod val="75000"/>
                  </a:schemeClr>
                </a:solidFill>
                <a:latin typeface="Helvetica LT Std" panose="020B0504020202020204"/>
                <a:cs typeface="Helvetica" panose="020B0604020202020204" pitchFamily="34" charset="0"/>
                <a:hlinkClick r:id="rId4"/>
              </a:rPr>
              <a:t>http://www.ordenjuridico.gob.mx</a:t>
            </a:r>
            <a:endParaRPr lang="es-CO" altLang="es-CO" sz="1100" dirty="0">
              <a:solidFill>
                <a:schemeClr val="tx2">
                  <a:lumMod val="75000"/>
                </a:schemeClr>
              </a:solidFill>
              <a:latin typeface="Helvetica LT Std" panose="020B0504020202020204"/>
              <a:cs typeface="Helvetica" panose="020B0604020202020204" pitchFamily="34" charset="0"/>
            </a:endParaRPr>
          </a:p>
        </p:txBody>
      </p:sp>
    </p:spTree>
    <p:extLst>
      <p:ext uri="{BB962C8B-B14F-4D97-AF65-F5344CB8AC3E}">
        <p14:creationId xmlns:p14="http://schemas.microsoft.com/office/powerpoint/2010/main" val="204099781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5 CuadroTexto"/>
          <p:cNvSpPr txBox="1"/>
          <p:nvPr/>
        </p:nvSpPr>
        <p:spPr>
          <a:xfrm>
            <a:off x="567876" y="1042327"/>
            <a:ext cx="8113416" cy="340519"/>
          </a:xfrm>
          <a:prstGeom prst="roundRect">
            <a:avLst/>
          </a:prstGeom>
          <a:solidFill>
            <a:srgbClr val="E6EDF6"/>
          </a:solidFill>
          <a:ln w="19050">
            <a:solidFill>
              <a:schemeClr val="accent1">
                <a:lumMod val="50000"/>
              </a:schemeClr>
            </a:solidFill>
          </a:ln>
        </p:spPr>
        <p:txBody>
          <a:bodyPr wrap="square" rtlCol="0">
            <a:spAutoFit/>
          </a:bodyPr>
          <a:lstStyle/>
          <a:p>
            <a:pPr algn="ctr">
              <a:spcBef>
                <a:spcPct val="0"/>
              </a:spcBef>
            </a:pPr>
            <a:r>
              <a:rPr lang="es-CO" altLang="es-CO" sz="1400" b="1" dirty="0" smtClean="0">
                <a:solidFill>
                  <a:schemeClr val="tx2">
                    <a:lumMod val="75000"/>
                  </a:schemeClr>
                </a:solidFill>
                <a:latin typeface="Helvetica LT Std" panose="020B0504020202020204"/>
                <a:cs typeface="Helvetica" panose="020B0604020202020204" pitchFamily="34" charset="0"/>
              </a:rPr>
              <a:t>Límites de Exposición y Concentración de Riesgos </a:t>
            </a:r>
            <a:endParaRPr lang="es-CO" altLang="es-CO" sz="1400" dirty="0" smtClean="0">
              <a:solidFill>
                <a:schemeClr val="tx2">
                  <a:lumMod val="75000"/>
                </a:schemeClr>
              </a:solidFill>
              <a:latin typeface="Helvetica LT Std" panose="020B0504020202020204"/>
              <a:cs typeface="Helvetica" panose="020B0604020202020204" pitchFamily="34" charset="0"/>
            </a:endParaRPr>
          </a:p>
        </p:txBody>
      </p:sp>
      <p:sp>
        <p:nvSpPr>
          <p:cNvPr id="12" name="5 CuadroTexto"/>
          <p:cNvSpPr txBox="1"/>
          <p:nvPr/>
        </p:nvSpPr>
        <p:spPr>
          <a:xfrm>
            <a:off x="562369" y="1647685"/>
            <a:ext cx="8113416" cy="3893374"/>
          </a:xfrm>
          <a:prstGeom prst="rect">
            <a:avLst/>
          </a:prstGeom>
          <a:noFill/>
          <a:ln w="12700">
            <a:noFill/>
          </a:ln>
        </p:spPr>
        <p:txBody>
          <a:bodyPr wrap="square" rtlCol="0">
            <a:spAutoFit/>
          </a:bodyPr>
          <a:lstStyle/>
          <a:p>
            <a:pPr marL="342900" indent="-342900" algn="just">
              <a:spcBef>
                <a:spcPct val="0"/>
              </a:spcBef>
              <a:buFont typeface="Wingdings" panose="05000000000000000000" pitchFamily="2" charset="2"/>
              <a:buChar char="Ø"/>
            </a:pPr>
            <a:r>
              <a:rPr lang="es-CO" altLang="es-CO" sz="1300" b="1" dirty="0" smtClean="0">
                <a:solidFill>
                  <a:schemeClr val="tx2">
                    <a:lumMod val="75000"/>
                  </a:schemeClr>
                </a:solidFill>
                <a:latin typeface="Helvetica LT Std" panose="020B0504020202020204"/>
                <a:cs typeface="Helvetica" panose="020B0604020202020204" pitchFamily="34" charset="0"/>
              </a:rPr>
              <a:t>Operaciones pasivas:</a:t>
            </a:r>
          </a:p>
          <a:p>
            <a:pPr algn="just">
              <a:spcBef>
                <a:spcPct val="0"/>
              </a:spcBef>
            </a:pPr>
            <a:endParaRPr lang="es-CO" altLang="es-CO" sz="1300" dirty="0">
              <a:solidFill>
                <a:schemeClr val="tx2">
                  <a:lumMod val="75000"/>
                </a:schemeClr>
              </a:solidFill>
              <a:latin typeface="Helvetica LT Std" panose="020B0504020202020204"/>
              <a:cs typeface="Helvetica" panose="020B0604020202020204" pitchFamily="34" charset="0"/>
            </a:endParaRPr>
          </a:p>
          <a:p>
            <a:pPr marL="285750" indent="-285750" algn="just">
              <a:spcBef>
                <a:spcPct val="0"/>
              </a:spcBef>
              <a:buFont typeface="Wingdings" panose="05000000000000000000" pitchFamily="2" charset="2"/>
              <a:buChar char="ü"/>
            </a:pPr>
            <a:r>
              <a:rPr lang="es-CO" altLang="es-CO" sz="1300" dirty="0" smtClean="0">
                <a:solidFill>
                  <a:schemeClr val="tx2">
                    <a:lumMod val="75000"/>
                  </a:schemeClr>
                </a:solidFill>
                <a:latin typeface="Helvetica LT Std" panose="020B0504020202020204"/>
                <a:cs typeface="Helvetica" panose="020B0604020202020204" pitchFamily="34" charset="0"/>
              </a:rPr>
              <a:t>Se establece que </a:t>
            </a:r>
            <a:r>
              <a:rPr lang="es-CO" altLang="es-CO" sz="1300" b="1" u="sng" dirty="0" smtClean="0">
                <a:solidFill>
                  <a:schemeClr val="tx2">
                    <a:lumMod val="75000"/>
                  </a:schemeClr>
                </a:solidFill>
                <a:latin typeface="Helvetica LT Std" panose="020B0504020202020204"/>
                <a:cs typeface="Helvetica" panose="020B0604020202020204" pitchFamily="34" charset="0"/>
              </a:rPr>
              <a:t>las </a:t>
            </a:r>
            <a:r>
              <a:rPr lang="es-CO" altLang="es-CO" sz="1300" b="1" u="sng" dirty="0">
                <a:solidFill>
                  <a:schemeClr val="tx2">
                    <a:lumMod val="75000"/>
                  </a:schemeClr>
                </a:solidFill>
                <a:latin typeface="Helvetica LT Std" panose="020B0504020202020204"/>
                <a:cs typeface="Helvetica" panose="020B0604020202020204" pitchFamily="34" charset="0"/>
              </a:rPr>
              <a:t>operaciones con personas relacionadas que deban ser sometidas a la aprobación del consejo de administración,</a:t>
            </a:r>
            <a:r>
              <a:rPr lang="es-CO" altLang="es-CO" sz="1300" dirty="0">
                <a:solidFill>
                  <a:schemeClr val="tx2">
                    <a:lumMod val="75000"/>
                  </a:schemeClr>
                </a:solidFill>
                <a:latin typeface="Helvetica LT Std" panose="020B0504020202020204"/>
                <a:cs typeface="Helvetica" panose="020B0604020202020204" pitchFamily="34" charset="0"/>
              </a:rPr>
              <a:t> se presentarán por conducto y con la opinión favorable del comité de crédito respectivo. De otorgarse la aprobación, la institución deberá presentar a la Comisión Nacional Bancaria y de Valores, copia certificada del acuerdo en el que conste la aprobación del consejo e informarle del otorgamiento y, en su caso, renovación, así como la forma de pago o extinción de estos créditos, en los términos que señale la propia Comisión. </a:t>
            </a:r>
          </a:p>
          <a:p>
            <a:pPr algn="just">
              <a:spcBef>
                <a:spcPct val="0"/>
              </a:spcBef>
            </a:pPr>
            <a:endParaRPr lang="es-CO" altLang="es-CO" sz="1300" dirty="0">
              <a:solidFill>
                <a:schemeClr val="tx2">
                  <a:lumMod val="75000"/>
                </a:schemeClr>
              </a:solidFill>
              <a:latin typeface="Helvetica LT Std" panose="020B0504020202020204"/>
              <a:cs typeface="Helvetica" panose="020B0604020202020204" pitchFamily="34" charset="0"/>
            </a:endParaRPr>
          </a:p>
          <a:p>
            <a:pPr marL="285750" indent="-285750" algn="just">
              <a:spcBef>
                <a:spcPct val="0"/>
              </a:spcBef>
              <a:buFont typeface="Wingdings" panose="05000000000000000000" pitchFamily="2" charset="2"/>
              <a:buChar char="ü"/>
            </a:pPr>
            <a:r>
              <a:rPr lang="es-CO" altLang="es-CO" sz="1300" b="1" u="sng" dirty="0">
                <a:solidFill>
                  <a:schemeClr val="tx2">
                    <a:lumMod val="75000"/>
                  </a:schemeClr>
                </a:solidFill>
                <a:latin typeface="Helvetica LT Std" panose="020B0504020202020204"/>
                <a:cs typeface="Helvetica" panose="020B0604020202020204" pitchFamily="34" charset="0"/>
              </a:rPr>
              <a:t>Las operaciones con personas relacionadas cuyo importe en su conjunto no exceda de dos millones de Unidades de Inversión o el uno por ciento de la parte básica del capital neto de la institución, </a:t>
            </a:r>
            <a:r>
              <a:rPr lang="es-CO" altLang="es-CO" sz="1300" dirty="0">
                <a:solidFill>
                  <a:schemeClr val="tx2">
                    <a:lumMod val="75000"/>
                  </a:schemeClr>
                </a:solidFill>
                <a:latin typeface="Helvetica LT Std" panose="020B0504020202020204"/>
                <a:cs typeface="Helvetica" panose="020B0604020202020204" pitchFamily="34" charset="0"/>
              </a:rPr>
              <a:t>el que sea mayor, a otorgarse en favor de una misma persona física o moral o grupo de personas físicas o morales que por sus nexos patrimoniales o de responsabilidad, constituyan riesgos comunes para una institución de crédito, no requerirán de la aprobación del consejo de administración, sin embargo, deberán hacerse de su conocimiento y poner a su disposición toda la información relativa a las mismas. </a:t>
            </a:r>
          </a:p>
          <a:p>
            <a:pPr algn="just">
              <a:spcBef>
                <a:spcPct val="0"/>
              </a:spcBef>
            </a:pPr>
            <a:endParaRPr lang="es-CO" altLang="es-CO" sz="1300" dirty="0">
              <a:solidFill>
                <a:schemeClr val="tx2">
                  <a:lumMod val="75000"/>
                </a:schemeClr>
              </a:solidFill>
              <a:latin typeface="Helvetica LT Std" panose="020B0504020202020204"/>
              <a:cs typeface="Helvetica" panose="020B0604020202020204" pitchFamily="34" charset="0"/>
            </a:endParaRPr>
          </a:p>
          <a:p>
            <a:pPr algn="just">
              <a:spcBef>
                <a:spcPct val="0"/>
              </a:spcBef>
            </a:pPr>
            <a:endParaRPr lang="es-CO" altLang="es-CO" sz="1300" dirty="0" smtClean="0">
              <a:solidFill>
                <a:schemeClr val="tx2">
                  <a:lumMod val="75000"/>
                </a:schemeClr>
              </a:solidFill>
              <a:latin typeface="Helvetica LT Std" panose="020B0504020202020204"/>
              <a:cs typeface="Helvetica" panose="020B0604020202020204" pitchFamily="34" charset="0"/>
            </a:endParaRPr>
          </a:p>
          <a:p>
            <a:pPr algn="just">
              <a:spcBef>
                <a:spcPct val="0"/>
              </a:spcBef>
            </a:pPr>
            <a:endParaRPr lang="es-CO" altLang="es-CO" sz="1300" dirty="0">
              <a:solidFill>
                <a:schemeClr val="tx2">
                  <a:lumMod val="75000"/>
                </a:schemeClr>
              </a:solidFill>
              <a:latin typeface="Helvetica LT Std" panose="020B0504020202020204"/>
              <a:cs typeface="Helvetica" panose="020B0604020202020204" pitchFamily="34" charset="0"/>
            </a:endParaRPr>
          </a:p>
          <a:p>
            <a:pPr algn="just">
              <a:spcBef>
                <a:spcPct val="0"/>
              </a:spcBef>
            </a:pPr>
            <a:endParaRPr lang="es-CO" altLang="es-CO" sz="1300" dirty="0" smtClean="0">
              <a:solidFill>
                <a:schemeClr val="tx2">
                  <a:lumMod val="75000"/>
                </a:schemeClr>
              </a:solidFill>
              <a:latin typeface="Helvetica LT Std" panose="020B0504020202020204"/>
              <a:cs typeface="Helvetica" panose="020B0604020202020204" pitchFamily="34" charset="0"/>
            </a:endParaRPr>
          </a:p>
        </p:txBody>
      </p:sp>
      <p:pic>
        <p:nvPicPr>
          <p:cNvPr id="6" name="Picture 2" descr="Resultado de imagen para bandera mexic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10927" y="271090"/>
            <a:ext cx="836323" cy="522702"/>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
        <p:nvSpPr>
          <p:cNvPr id="7" name="8 CuadroTexto"/>
          <p:cNvSpPr txBox="1"/>
          <p:nvPr/>
        </p:nvSpPr>
        <p:spPr>
          <a:xfrm>
            <a:off x="494889" y="332386"/>
            <a:ext cx="8191910" cy="400110"/>
          </a:xfrm>
          <a:prstGeom prst="rect">
            <a:avLst/>
          </a:prstGeom>
          <a:noFill/>
        </p:spPr>
        <p:txBody>
          <a:bodyPr wrap="square" rtlCol="0">
            <a:spAutoFit/>
          </a:bodyPr>
          <a:lstStyle/>
          <a:p>
            <a:pPr algn="ctr" fontAlgn="base">
              <a:spcBef>
                <a:spcPct val="0"/>
              </a:spcBef>
              <a:spcAft>
                <a:spcPct val="0"/>
              </a:spcAft>
            </a:pPr>
            <a:r>
              <a:rPr lang="es-CO" sz="2000" b="1" dirty="0" smtClean="0">
                <a:solidFill>
                  <a:srgbClr val="002060"/>
                </a:solidFill>
                <a:latin typeface="Helvetica LT Std" panose="020B0504020202020204"/>
              </a:rPr>
              <a:t>México</a:t>
            </a:r>
            <a:endParaRPr lang="es-CO" sz="2000" b="1" dirty="0">
              <a:solidFill>
                <a:srgbClr val="002060"/>
              </a:solidFill>
              <a:latin typeface="Helvetica LT Std" panose="020B0504020202020204"/>
            </a:endParaRPr>
          </a:p>
        </p:txBody>
      </p:sp>
      <p:sp>
        <p:nvSpPr>
          <p:cNvPr id="10" name="CuadroTexto 9"/>
          <p:cNvSpPr txBox="1"/>
          <p:nvPr/>
        </p:nvSpPr>
        <p:spPr>
          <a:xfrm>
            <a:off x="3947250" y="5938364"/>
            <a:ext cx="4739549" cy="430887"/>
          </a:xfrm>
          <a:prstGeom prst="rect">
            <a:avLst/>
          </a:prstGeom>
          <a:noFill/>
        </p:spPr>
        <p:txBody>
          <a:bodyPr wrap="square" rtlCol="0">
            <a:spAutoFit/>
          </a:bodyPr>
          <a:lstStyle/>
          <a:p>
            <a:pPr algn="just">
              <a:spcBef>
                <a:spcPct val="0"/>
              </a:spcBef>
            </a:pPr>
            <a:r>
              <a:rPr lang="es-CO" altLang="es-CO" sz="1100" b="1" dirty="0" smtClean="0">
                <a:solidFill>
                  <a:schemeClr val="tx2">
                    <a:lumMod val="75000"/>
                  </a:schemeClr>
                </a:solidFill>
                <a:latin typeface="Helvetica LT Std" panose="020B0504020202020204"/>
                <a:cs typeface="Helvetica" panose="020B0604020202020204" pitchFamily="34" charset="0"/>
              </a:rPr>
              <a:t>Fuente: </a:t>
            </a:r>
            <a:r>
              <a:rPr lang="es-CO" altLang="es-CO" sz="1100" dirty="0" smtClean="0">
                <a:solidFill>
                  <a:schemeClr val="tx2">
                    <a:lumMod val="75000"/>
                  </a:schemeClr>
                </a:solidFill>
                <a:latin typeface="Helvetica LT Std" panose="020B0504020202020204"/>
                <a:cs typeface="Helvetica" panose="020B0604020202020204" pitchFamily="34" charset="0"/>
              </a:rPr>
              <a:t>Ley de Instituciones de </a:t>
            </a:r>
            <a:r>
              <a:rPr lang="es-CO" altLang="es-CO" sz="1100" dirty="0">
                <a:solidFill>
                  <a:schemeClr val="tx2">
                    <a:lumMod val="75000"/>
                  </a:schemeClr>
                </a:solidFill>
                <a:latin typeface="Helvetica LT Std" panose="020B0504020202020204"/>
                <a:cs typeface="Helvetica" panose="020B0604020202020204" pitchFamily="34" charset="0"/>
              </a:rPr>
              <a:t>Crédito (18 de julio de 1990) - </a:t>
            </a:r>
            <a:r>
              <a:rPr lang="es-CO" altLang="es-CO" sz="1100" dirty="0" smtClean="0">
                <a:solidFill>
                  <a:schemeClr val="tx2">
                    <a:lumMod val="75000"/>
                  </a:schemeClr>
                </a:solidFill>
                <a:latin typeface="Helvetica LT Std" panose="020B0504020202020204"/>
                <a:cs typeface="Helvetica" panose="020B0604020202020204" pitchFamily="34" charset="0"/>
                <a:hlinkClick r:id="rId4"/>
              </a:rPr>
              <a:t>http://www.ordenjuridico.gob.mx</a:t>
            </a:r>
            <a:endParaRPr lang="es-CO" altLang="es-CO" sz="1100" dirty="0">
              <a:solidFill>
                <a:schemeClr val="tx2">
                  <a:lumMod val="75000"/>
                </a:schemeClr>
              </a:solidFill>
              <a:latin typeface="Helvetica LT Std" panose="020B0504020202020204"/>
              <a:cs typeface="Helvetica" panose="020B0604020202020204" pitchFamily="34" charset="0"/>
            </a:endParaRPr>
          </a:p>
        </p:txBody>
      </p:sp>
    </p:spTree>
    <p:extLst>
      <p:ext uri="{BB962C8B-B14F-4D97-AF65-F5344CB8AC3E}">
        <p14:creationId xmlns:p14="http://schemas.microsoft.com/office/powerpoint/2010/main" val="27674045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5 CuadroTexto"/>
          <p:cNvSpPr txBox="1"/>
          <p:nvPr/>
        </p:nvSpPr>
        <p:spPr>
          <a:xfrm>
            <a:off x="567876" y="1042327"/>
            <a:ext cx="8113416" cy="340519"/>
          </a:xfrm>
          <a:prstGeom prst="roundRect">
            <a:avLst/>
          </a:prstGeom>
          <a:solidFill>
            <a:srgbClr val="E6EDF6"/>
          </a:solidFill>
          <a:ln w="19050">
            <a:solidFill>
              <a:schemeClr val="accent1">
                <a:lumMod val="50000"/>
              </a:schemeClr>
            </a:solidFill>
          </a:ln>
        </p:spPr>
        <p:txBody>
          <a:bodyPr wrap="square" rtlCol="0">
            <a:spAutoFit/>
          </a:bodyPr>
          <a:lstStyle/>
          <a:p>
            <a:pPr algn="ctr">
              <a:spcBef>
                <a:spcPct val="0"/>
              </a:spcBef>
            </a:pPr>
            <a:r>
              <a:rPr lang="es-CO" altLang="es-CO" sz="1400" b="1" dirty="0" smtClean="0">
                <a:solidFill>
                  <a:schemeClr val="tx2">
                    <a:lumMod val="75000"/>
                  </a:schemeClr>
                </a:solidFill>
                <a:latin typeface="Helvetica LT Std" panose="020B0504020202020204"/>
                <a:cs typeface="Helvetica" panose="020B0604020202020204" pitchFamily="34" charset="0"/>
              </a:rPr>
              <a:t>Límites de Exposición y Concentración de Riesgos </a:t>
            </a:r>
            <a:endParaRPr lang="es-CO" altLang="es-CO" sz="1400" dirty="0" smtClean="0">
              <a:solidFill>
                <a:schemeClr val="tx2">
                  <a:lumMod val="75000"/>
                </a:schemeClr>
              </a:solidFill>
              <a:latin typeface="Helvetica LT Std" panose="020B0504020202020204"/>
              <a:cs typeface="Helvetica" panose="020B0604020202020204" pitchFamily="34" charset="0"/>
            </a:endParaRPr>
          </a:p>
        </p:txBody>
      </p:sp>
      <p:sp>
        <p:nvSpPr>
          <p:cNvPr id="12" name="5 CuadroTexto"/>
          <p:cNvSpPr txBox="1"/>
          <p:nvPr/>
        </p:nvSpPr>
        <p:spPr>
          <a:xfrm>
            <a:off x="562369" y="1616444"/>
            <a:ext cx="8113416" cy="4293483"/>
          </a:xfrm>
          <a:prstGeom prst="rect">
            <a:avLst/>
          </a:prstGeom>
          <a:noFill/>
          <a:ln w="12700">
            <a:noFill/>
          </a:ln>
        </p:spPr>
        <p:txBody>
          <a:bodyPr wrap="square" rtlCol="0">
            <a:spAutoFit/>
          </a:bodyPr>
          <a:lstStyle/>
          <a:p>
            <a:pPr marL="285750" indent="-285750" algn="just">
              <a:spcBef>
                <a:spcPct val="0"/>
              </a:spcBef>
              <a:buFont typeface="Wingdings" panose="05000000000000000000" pitchFamily="2" charset="2"/>
              <a:buChar char="ü"/>
            </a:pPr>
            <a:r>
              <a:rPr lang="es-CO" altLang="es-CO" sz="1300" dirty="0">
                <a:solidFill>
                  <a:schemeClr val="tx2">
                    <a:lumMod val="75000"/>
                  </a:schemeClr>
                </a:solidFill>
                <a:latin typeface="Helvetica LT Std" panose="020B0504020202020204"/>
                <a:cs typeface="Helvetica" panose="020B0604020202020204" pitchFamily="34" charset="0"/>
              </a:rPr>
              <a:t>El consejo de administración de las instituciones podrá delegar sus facultades a un comité </a:t>
            </a:r>
            <a:r>
              <a:rPr lang="es-CO" altLang="es-CO" sz="1300" dirty="0" smtClean="0">
                <a:solidFill>
                  <a:schemeClr val="tx2">
                    <a:lumMod val="75000"/>
                  </a:schemeClr>
                </a:solidFill>
                <a:latin typeface="Helvetica LT Std" panose="020B0504020202020204"/>
                <a:cs typeface="Helvetica" panose="020B0604020202020204" pitchFamily="34" charset="0"/>
              </a:rPr>
              <a:t>de consejeros</a:t>
            </a:r>
            <a:r>
              <a:rPr lang="es-CO" altLang="es-CO" sz="1300" dirty="0">
                <a:solidFill>
                  <a:schemeClr val="tx2">
                    <a:lumMod val="75000"/>
                  </a:schemeClr>
                </a:solidFill>
                <a:latin typeface="Helvetica LT Std" panose="020B0504020202020204"/>
                <a:cs typeface="Helvetica" panose="020B0604020202020204" pitchFamily="34" charset="0"/>
              </a:rPr>
              <a:t>, cuya función será exclusivamente la aprobación de operaciones con personas </a:t>
            </a:r>
            <a:r>
              <a:rPr lang="es-CO" altLang="es-CO" sz="1300" dirty="0" smtClean="0">
                <a:solidFill>
                  <a:schemeClr val="tx2">
                    <a:lumMod val="75000"/>
                  </a:schemeClr>
                </a:solidFill>
                <a:latin typeface="Helvetica LT Std" panose="020B0504020202020204"/>
                <a:cs typeface="Helvetica" panose="020B0604020202020204" pitchFamily="34" charset="0"/>
              </a:rPr>
              <a:t>relacionadas, en </a:t>
            </a:r>
            <a:r>
              <a:rPr lang="es-CO" altLang="es-CO" sz="1300" dirty="0">
                <a:solidFill>
                  <a:schemeClr val="tx2">
                    <a:lumMod val="75000"/>
                  </a:schemeClr>
                </a:solidFill>
                <a:latin typeface="Helvetica LT Std" panose="020B0504020202020204"/>
                <a:cs typeface="Helvetica" panose="020B0604020202020204" pitchFamily="34" charset="0"/>
              </a:rPr>
              <a:t>aquellas operaciones donde el importe no exceda de seis millones de Unidades de Inversión o el </a:t>
            </a:r>
            <a:r>
              <a:rPr lang="es-CO" altLang="es-CO" sz="1300" dirty="0" smtClean="0">
                <a:solidFill>
                  <a:schemeClr val="tx2">
                    <a:lumMod val="75000"/>
                  </a:schemeClr>
                </a:solidFill>
                <a:latin typeface="Helvetica LT Std" panose="020B0504020202020204"/>
                <a:cs typeface="Helvetica" panose="020B0604020202020204" pitchFamily="34" charset="0"/>
              </a:rPr>
              <a:t>cinco por </a:t>
            </a:r>
            <a:r>
              <a:rPr lang="es-CO" altLang="es-CO" sz="1300" dirty="0">
                <a:solidFill>
                  <a:schemeClr val="tx2">
                    <a:lumMod val="75000"/>
                  </a:schemeClr>
                </a:solidFill>
                <a:latin typeface="Helvetica LT Std" panose="020B0504020202020204"/>
                <a:cs typeface="Helvetica" panose="020B0604020202020204" pitchFamily="34" charset="0"/>
              </a:rPr>
              <a:t>ciento de la parte básica del capital neto. Dicho comité se integrará por un mínimo de cuatro y </a:t>
            </a:r>
            <a:r>
              <a:rPr lang="es-CO" altLang="es-CO" sz="1300" dirty="0" smtClean="0">
                <a:solidFill>
                  <a:schemeClr val="tx2">
                    <a:lumMod val="75000"/>
                  </a:schemeClr>
                </a:solidFill>
                <a:latin typeface="Helvetica LT Std" panose="020B0504020202020204"/>
                <a:cs typeface="Helvetica" panose="020B0604020202020204" pitchFamily="34" charset="0"/>
              </a:rPr>
              <a:t>un máximo </a:t>
            </a:r>
            <a:r>
              <a:rPr lang="es-CO" altLang="es-CO" sz="1300" dirty="0">
                <a:solidFill>
                  <a:schemeClr val="tx2">
                    <a:lumMod val="75000"/>
                  </a:schemeClr>
                </a:solidFill>
                <a:latin typeface="Helvetica LT Std" panose="020B0504020202020204"/>
                <a:cs typeface="Helvetica" panose="020B0604020202020204" pitchFamily="34" charset="0"/>
              </a:rPr>
              <a:t>de siete consejeros, de los cuales, por lo menos, una tercera parte deberán ser </a:t>
            </a:r>
            <a:r>
              <a:rPr lang="es-CO" altLang="es-CO" sz="1300" dirty="0" smtClean="0">
                <a:solidFill>
                  <a:schemeClr val="tx2">
                    <a:lumMod val="75000"/>
                  </a:schemeClr>
                </a:solidFill>
                <a:latin typeface="Helvetica LT Std" panose="020B0504020202020204"/>
                <a:cs typeface="Helvetica" panose="020B0604020202020204" pitchFamily="34" charset="0"/>
              </a:rPr>
              <a:t>consejeros independientes</a:t>
            </a:r>
            <a:r>
              <a:rPr lang="es-CO" altLang="es-CO" sz="1300" dirty="0">
                <a:solidFill>
                  <a:schemeClr val="tx2">
                    <a:lumMod val="75000"/>
                  </a:schemeClr>
                </a:solidFill>
                <a:latin typeface="Helvetica LT Std" panose="020B0504020202020204"/>
                <a:cs typeface="Helvetica" panose="020B0604020202020204" pitchFamily="34" charset="0"/>
              </a:rPr>
              <a:t>, en términos de lo dispuesto en el artículo 22 de la presente Ley</a:t>
            </a:r>
            <a:r>
              <a:rPr lang="es-CO" altLang="es-CO" sz="1300" dirty="0" smtClean="0">
                <a:solidFill>
                  <a:schemeClr val="tx2">
                    <a:lumMod val="75000"/>
                  </a:schemeClr>
                </a:solidFill>
                <a:latin typeface="Helvetica LT Std" panose="020B0504020202020204"/>
                <a:cs typeface="Helvetica" panose="020B0604020202020204" pitchFamily="34" charset="0"/>
              </a:rPr>
              <a:t>.</a:t>
            </a:r>
          </a:p>
          <a:p>
            <a:pPr algn="just">
              <a:spcBef>
                <a:spcPct val="0"/>
              </a:spcBef>
            </a:pPr>
            <a:endParaRPr lang="es-CO" altLang="es-CO" sz="1300" dirty="0">
              <a:solidFill>
                <a:schemeClr val="tx2">
                  <a:lumMod val="75000"/>
                </a:schemeClr>
              </a:solidFill>
              <a:latin typeface="Helvetica LT Std" panose="020B0504020202020204"/>
              <a:cs typeface="Helvetica" panose="020B0604020202020204" pitchFamily="34" charset="0"/>
            </a:endParaRPr>
          </a:p>
          <a:p>
            <a:pPr lvl="1" algn="just">
              <a:spcBef>
                <a:spcPct val="0"/>
              </a:spcBef>
            </a:pPr>
            <a:r>
              <a:rPr lang="es-CO" altLang="es-CO" sz="1300" dirty="0">
                <a:solidFill>
                  <a:schemeClr val="tx2">
                    <a:lumMod val="75000"/>
                  </a:schemeClr>
                </a:solidFill>
                <a:latin typeface="Helvetica LT Std" panose="020B0504020202020204"/>
                <a:cs typeface="Helvetica" panose="020B0604020202020204" pitchFamily="34" charset="0"/>
              </a:rPr>
              <a:t>En dicho comité no podrá haber más de un consejero que, a la vez, sea funcionario o empleado de </a:t>
            </a:r>
            <a:r>
              <a:rPr lang="es-CO" altLang="es-CO" sz="1300" dirty="0" smtClean="0">
                <a:solidFill>
                  <a:schemeClr val="tx2">
                    <a:lumMod val="75000"/>
                  </a:schemeClr>
                </a:solidFill>
                <a:latin typeface="Helvetica LT Std" panose="020B0504020202020204"/>
                <a:cs typeface="Helvetica" panose="020B0604020202020204" pitchFamily="34" charset="0"/>
              </a:rPr>
              <a:t>la institución</a:t>
            </a:r>
            <a:r>
              <a:rPr lang="es-CO" altLang="es-CO" sz="1300" dirty="0">
                <a:solidFill>
                  <a:schemeClr val="tx2">
                    <a:lumMod val="75000"/>
                  </a:schemeClr>
                </a:solidFill>
                <a:latin typeface="Helvetica LT Std" panose="020B0504020202020204"/>
                <a:cs typeface="Helvetica" panose="020B0604020202020204" pitchFamily="34" charset="0"/>
              </a:rPr>
              <a:t>, de los integrantes del grupo financiero al que ésta pertenezca, o de la propia </a:t>
            </a:r>
            <a:r>
              <a:rPr lang="es-CO" altLang="es-CO" sz="1300" dirty="0" smtClean="0">
                <a:solidFill>
                  <a:schemeClr val="tx2">
                    <a:lumMod val="75000"/>
                  </a:schemeClr>
                </a:solidFill>
                <a:latin typeface="Helvetica LT Std" panose="020B0504020202020204"/>
                <a:cs typeface="Helvetica" panose="020B0604020202020204" pitchFamily="34" charset="0"/>
              </a:rPr>
              <a:t>sociedad controladora.</a:t>
            </a:r>
          </a:p>
          <a:p>
            <a:pPr algn="just">
              <a:spcBef>
                <a:spcPct val="0"/>
              </a:spcBef>
            </a:pPr>
            <a:endParaRPr lang="es-CO" altLang="es-CO" sz="1300" dirty="0">
              <a:solidFill>
                <a:schemeClr val="tx2">
                  <a:lumMod val="75000"/>
                </a:schemeClr>
              </a:solidFill>
              <a:latin typeface="Helvetica LT Std" panose="020B0504020202020204"/>
              <a:cs typeface="Helvetica" panose="020B0604020202020204" pitchFamily="34" charset="0"/>
            </a:endParaRPr>
          </a:p>
          <a:p>
            <a:pPr marL="285750" indent="-285750" algn="just">
              <a:spcBef>
                <a:spcPct val="0"/>
              </a:spcBef>
              <a:buFont typeface="Wingdings" panose="05000000000000000000" pitchFamily="2" charset="2"/>
              <a:buChar char="ü"/>
            </a:pPr>
            <a:r>
              <a:rPr lang="es-CO" altLang="es-CO" sz="1300" b="1" u="sng" dirty="0">
                <a:solidFill>
                  <a:schemeClr val="tx2">
                    <a:lumMod val="75000"/>
                  </a:schemeClr>
                </a:solidFill>
                <a:latin typeface="Helvetica LT Std" panose="020B0504020202020204"/>
                <a:cs typeface="Helvetica" panose="020B0604020202020204" pitchFamily="34" charset="0"/>
              </a:rPr>
              <a:t>La suma total de las operaciones con personas relacionadas no podrá exceder del treinta y cinco por ciento de la parte básica del capital neto de la institución,</a:t>
            </a:r>
            <a:r>
              <a:rPr lang="es-CO" altLang="es-CO" sz="1300" dirty="0">
                <a:solidFill>
                  <a:schemeClr val="tx2">
                    <a:lumMod val="75000"/>
                  </a:schemeClr>
                </a:solidFill>
                <a:latin typeface="Helvetica LT Std" panose="020B0504020202020204"/>
                <a:cs typeface="Helvetica" panose="020B0604020202020204" pitchFamily="34" charset="0"/>
              </a:rPr>
              <a:t> señalado en el artículo 50 de la presente Ley. Tratándose de préstamos o créditos revocables, computará para este límite únicamente la parte dispuesta. </a:t>
            </a:r>
          </a:p>
          <a:p>
            <a:pPr algn="just">
              <a:spcBef>
                <a:spcPct val="0"/>
              </a:spcBef>
            </a:pPr>
            <a:endParaRPr lang="es-CO" altLang="es-CO" sz="1300" dirty="0" smtClean="0">
              <a:solidFill>
                <a:schemeClr val="tx2">
                  <a:lumMod val="75000"/>
                </a:schemeClr>
              </a:solidFill>
              <a:latin typeface="Helvetica LT Std" panose="020B0504020202020204"/>
              <a:cs typeface="Helvetica" panose="020B0604020202020204" pitchFamily="34" charset="0"/>
            </a:endParaRPr>
          </a:p>
          <a:p>
            <a:pPr marL="285750" indent="-285750" algn="just">
              <a:spcBef>
                <a:spcPct val="0"/>
              </a:spcBef>
              <a:buFont typeface="Wingdings" panose="05000000000000000000" pitchFamily="2" charset="2"/>
              <a:buChar char="ü"/>
            </a:pPr>
            <a:r>
              <a:rPr lang="es-CO" altLang="es-CO" sz="1300" dirty="0" smtClean="0">
                <a:solidFill>
                  <a:schemeClr val="tx2">
                    <a:lumMod val="75000"/>
                  </a:schemeClr>
                </a:solidFill>
                <a:latin typeface="Helvetica LT Std" panose="020B0504020202020204"/>
                <a:cs typeface="Helvetica" panose="020B0604020202020204" pitchFamily="34" charset="0"/>
              </a:rPr>
              <a:t>En </a:t>
            </a:r>
            <a:r>
              <a:rPr lang="es-CO" altLang="es-CO" sz="1300" dirty="0">
                <a:solidFill>
                  <a:schemeClr val="tx2">
                    <a:lumMod val="75000"/>
                  </a:schemeClr>
                </a:solidFill>
                <a:latin typeface="Helvetica LT Std" panose="020B0504020202020204"/>
                <a:cs typeface="Helvetica" panose="020B0604020202020204" pitchFamily="34" charset="0"/>
              </a:rPr>
              <a:t>todos los casos de operaciones con personas relacionadas, se informará al comité de crédito de la institución de que se trate o al consejo de administración, según sea el caso, el monto agregado de otras operaciones de crédito otorgadas a personas que sean consideradas como relacionadas con el funcionario, consejero o accionista de que se trate. </a:t>
            </a:r>
            <a:endParaRPr lang="es-CO" altLang="es-CO" sz="1300" dirty="0" smtClean="0">
              <a:solidFill>
                <a:schemeClr val="tx2">
                  <a:lumMod val="75000"/>
                </a:schemeClr>
              </a:solidFill>
              <a:latin typeface="Helvetica LT Std" panose="020B0504020202020204"/>
              <a:cs typeface="Helvetica" panose="020B0604020202020204" pitchFamily="34" charset="0"/>
            </a:endParaRPr>
          </a:p>
        </p:txBody>
      </p:sp>
      <p:pic>
        <p:nvPicPr>
          <p:cNvPr id="6" name="Picture 2" descr="Resultado de imagen para bandera mexic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10927" y="271090"/>
            <a:ext cx="836323" cy="522702"/>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
        <p:nvSpPr>
          <p:cNvPr id="7" name="8 CuadroTexto"/>
          <p:cNvSpPr txBox="1"/>
          <p:nvPr/>
        </p:nvSpPr>
        <p:spPr>
          <a:xfrm>
            <a:off x="494889" y="332386"/>
            <a:ext cx="8191910" cy="400110"/>
          </a:xfrm>
          <a:prstGeom prst="rect">
            <a:avLst/>
          </a:prstGeom>
          <a:noFill/>
        </p:spPr>
        <p:txBody>
          <a:bodyPr wrap="square" rtlCol="0">
            <a:spAutoFit/>
          </a:bodyPr>
          <a:lstStyle/>
          <a:p>
            <a:pPr algn="ctr" fontAlgn="base">
              <a:spcBef>
                <a:spcPct val="0"/>
              </a:spcBef>
              <a:spcAft>
                <a:spcPct val="0"/>
              </a:spcAft>
            </a:pPr>
            <a:r>
              <a:rPr lang="es-CO" sz="2000" b="1" dirty="0" smtClean="0">
                <a:solidFill>
                  <a:srgbClr val="002060"/>
                </a:solidFill>
                <a:latin typeface="Helvetica LT Std" panose="020B0504020202020204"/>
              </a:rPr>
              <a:t>México</a:t>
            </a:r>
            <a:endParaRPr lang="es-CO" sz="2000" b="1" dirty="0">
              <a:solidFill>
                <a:srgbClr val="002060"/>
              </a:solidFill>
              <a:latin typeface="Helvetica LT Std" panose="020B0504020202020204"/>
            </a:endParaRPr>
          </a:p>
        </p:txBody>
      </p:sp>
      <p:sp>
        <p:nvSpPr>
          <p:cNvPr id="10" name="CuadroTexto 9"/>
          <p:cNvSpPr txBox="1"/>
          <p:nvPr/>
        </p:nvSpPr>
        <p:spPr>
          <a:xfrm>
            <a:off x="4057419" y="6150435"/>
            <a:ext cx="4739549" cy="430887"/>
          </a:xfrm>
          <a:prstGeom prst="rect">
            <a:avLst/>
          </a:prstGeom>
          <a:noFill/>
        </p:spPr>
        <p:txBody>
          <a:bodyPr wrap="square" rtlCol="0">
            <a:spAutoFit/>
          </a:bodyPr>
          <a:lstStyle/>
          <a:p>
            <a:pPr algn="just">
              <a:spcBef>
                <a:spcPct val="0"/>
              </a:spcBef>
            </a:pPr>
            <a:r>
              <a:rPr lang="es-CO" altLang="es-CO" sz="1100" b="1" dirty="0" smtClean="0">
                <a:solidFill>
                  <a:schemeClr val="tx2">
                    <a:lumMod val="75000"/>
                  </a:schemeClr>
                </a:solidFill>
                <a:latin typeface="Helvetica LT Std" panose="020B0504020202020204"/>
                <a:cs typeface="Helvetica" panose="020B0604020202020204" pitchFamily="34" charset="0"/>
              </a:rPr>
              <a:t>Fuente: </a:t>
            </a:r>
            <a:r>
              <a:rPr lang="es-CO" altLang="es-CO" sz="1100" dirty="0" smtClean="0">
                <a:solidFill>
                  <a:schemeClr val="tx2">
                    <a:lumMod val="75000"/>
                  </a:schemeClr>
                </a:solidFill>
                <a:latin typeface="Helvetica LT Std" panose="020B0504020202020204"/>
                <a:cs typeface="Helvetica" panose="020B0604020202020204" pitchFamily="34" charset="0"/>
              </a:rPr>
              <a:t>Ley de Instituciones de </a:t>
            </a:r>
            <a:r>
              <a:rPr lang="es-CO" altLang="es-CO" sz="1100" dirty="0">
                <a:solidFill>
                  <a:schemeClr val="tx2">
                    <a:lumMod val="75000"/>
                  </a:schemeClr>
                </a:solidFill>
                <a:latin typeface="Helvetica LT Std" panose="020B0504020202020204"/>
                <a:cs typeface="Helvetica" panose="020B0604020202020204" pitchFamily="34" charset="0"/>
              </a:rPr>
              <a:t>Crédito (18 de julio de 1990) - </a:t>
            </a:r>
            <a:r>
              <a:rPr lang="es-CO" altLang="es-CO" sz="1100" dirty="0" smtClean="0">
                <a:solidFill>
                  <a:schemeClr val="tx2">
                    <a:lumMod val="75000"/>
                  </a:schemeClr>
                </a:solidFill>
                <a:latin typeface="Helvetica LT Std" panose="020B0504020202020204"/>
                <a:cs typeface="Helvetica" panose="020B0604020202020204" pitchFamily="34" charset="0"/>
                <a:hlinkClick r:id="rId4"/>
              </a:rPr>
              <a:t>http://www.ordenjuridico.gob.mx</a:t>
            </a:r>
            <a:endParaRPr lang="es-CO" altLang="es-CO" sz="1100" dirty="0">
              <a:solidFill>
                <a:schemeClr val="tx2">
                  <a:lumMod val="75000"/>
                </a:schemeClr>
              </a:solidFill>
              <a:latin typeface="Helvetica LT Std" panose="020B0504020202020204"/>
              <a:cs typeface="Helvetica" panose="020B0604020202020204" pitchFamily="34" charset="0"/>
            </a:endParaRPr>
          </a:p>
        </p:txBody>
      </p:sp>
    </p:spTree>
    <p:extLst>
      <p:ext uri="{BB962C8B-B14F-4D97-AF65-F5344CB8AC3E}">
        <p14:creationId xmlns:p14="http://schemas.microsoft.com/office/powerpoint/2010/main" val="122595818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5 CuadroTexto"/>
          <p:cNvSpPr txBox="1"/>
          <p:nvPr/>
        </p:nvSpPr>
        <p:spPr>
          <a:xfrm>
            <a:off x="567876" y="1042327"/>
            <a:ext cx="8113416" cy="340519"/>
          </a:xfrm>
          <a:prstGeom prst="roundRect">
            <a:avLst/>
          </a:prstGeom>
          <a:solidFill>
            <a:srgbClr val="E6EDF6"/>
          </a:solidFill>
          <a:ln w="19050">
            <a:solidFill>
              <a:schemeClr val="accent1">
                <a:lumMod val="50000"/>
              </a:schemeClr>
            </a:solidFill>
          </a:ln>
        </p:spPr>
        <p:txBody>
          <a:bodyPr wrap="square" rtlCol="0">
            <a:spAutoFit/>
          </a:bodyPr>
          <a:lstStyle/>
          <a:p>
            <a:pPr algn="ctr">
              <a:spcBef>
                <a:spcPct val="0"/>
              </a:spcBef>
            </a:pPr>
            <a:r>
              <a:rPr lang="es-CO" altLang="es-CO" sz="1400" b="1" dirty="0" smtClean="0">
                <a:solidFill>
                  <a:schemeClr val="tx2">
                    <a:lumMod val="75000"/>
                  </a:schemeClr>
                </a:solidFill>
                <a:latin typeface="Helvetica LT Std" panose="020B0504020202020204"/>
                <a:cs typeface="Helvetica" panose="020B0604020202020204" pitchFamily="34" charset="0"/>
              </a:rPr>
              <a:t>Conflictos de Interés</a:t>
            </a:r>
            <a:endParaRPr lang="es-CO" altLang="es-CO" sz="1400" dirty="0" smtClean="0">
              <a:solidFill>
                <a:schemeClr val="tx2">
                  <a:lumMod val="75000"/>
                </a:schemeClr>
              </a:solidFill>
              <a:latin typeface="Helvetica LT Std" panose="020B0504020202020204"/>
              <a:cs typeface="Helvetica" panose="020B0604020202020204" pitchFamily="34" charset="0"/>
            </a:endParaRPr>
          </a:p>
        </p:txBody>
      </p:sp>
      <p:sp>
        <p:nvSpPr>
          <p:cNvPr id="12" name="5 CuadroTexto"/>
          <p:cNvSpPr txBox="1"/>
          <p:nvPr/>
        </p:nvSpPr>
        <p:spPr>
          <a:xfrm>
            <a:off x="567876" y="1555558"/>
            <a:ext cx="8113416" cy="4293483"/>
          </a:xfrm>
          <a:prstGeom prst="rect">
            <a:avLst/>
          </a:prstGeom>
          <a:noFill/>
          <a:ln w="12700">
            <a:noFill/>
          </a:ln>
        </p:spPr>
        <p:txBody>
          <a:bodyPr wrap="square" rtlCol="0">
            <a:spAutoFit/>
          </a:bodyPr>
          <a:lstStyle/>
          <a:p>
            <a:pPr algn="just">
              <a:spcBef>
                <a:spcPct val="0"/>
              </a:spcBef>
            </a:pPr>
            <a:r>
              <a:rPr lang="es-CO" altLang="es-CO" sz="1300" dirty="0" smtClean="0">
                <a:solidFill>
                  <a:schemeClr val="tx2">
                    <a:lumMod val="75000"/>
                  </a:schemeClr>
                </a:solidFill>
                <a:latin typeface="Helvetica LT Std" panose="020B0504020202020204"/>
                <a:cs typeface="Helvetica" panose="020B0604020202020204" pitchFamily="34" charset="0"/>
              </a:rPr>
              <a:t>En las </a:t>
            </a:r>
            <a:r>
              <a:rPr lang="es-CO" altLang="es-CO" sz="1300" b="1" i="1" dirty="0" smtClean="0">
                <a:solidFill>
                  <a:schemeClr val="tx2">
                    <a:lumMod val="75000"/>
                  </a:schemeClr>
                </a:solidFill>
                <a:latin typeface="Helvetica LT Std" panose="020B0504020202020204"/>
                <a:cs typeface="Helvetica" panose="020B0604020202020204" pitchFamily="34" charset="0"/>
              </a:rPr>
              <a:t>“Reglas Generales de Grupos Financieros”  </a:t>
            </a:r>
            <a:r>
              <a:rPr lang="es-CO" altLang="es-CO" sz="1300" dirty="0" smtClean="0">
                <a:solidFill>
                  <a:schemeClr val="tx2">
                    <a:lumMod val="75000"/>
                  </a:schemeClr>
                </a:solidFill>
                <a:latin typeface="Helvetica LT Std" panose="020B0504020202020204"/>
                <a:cs typeface="Helvetica" panose="020B0604020202020204" pitchFamily="34" charset="0"/>
              </a:rPr>
              <a:t>se establece que para </a:t>
            </a:r>
            <a:r>
              <a:rPr lang="es-CO" altLang="es-CO" sz="1300" dirty="0">
                <a:solidFill>
                  <a:schemeClr val="tx2">
                    <a:lumMod val="75000"/>
                  </a:schemeClr>
                </a:solidFill>
                <a:latin typeface="Helvetica LT Std" panose="020B0504020202020204"/>
                <a:cs typeface="Helvetica" panose="020B0604020202020204" pitchFamily="34" charset="0"/>
              </a:rPr>
              <a:t>efectos de </a:t>
            </a:r>
            <a:r>
              <a:rPr lang="es-CO" altLang="es-CO" sz="1300" dirty="0" smtClean="0">
                <a:solidFill>
                  <a:schemeClr val="tx2">
                    <a:lumMod val="75000"/>
                  </a:schemeClr>
                </a:solidFill>
                <a:latin typeface="Helvetica LT Std" panose="020B0504020202020204"/>
                <a:cs typeface="Helvetica" panose="020B0604020202020204" pitchFamily="34" charset="0"/>
              </a:rPr>
              <a:t>estas Reglas</a:t>
            </a:r>
            <a:r>
              <a:rPr lang="es-CO" altLang="es-CO" sz="1300" dirty="0">
                <a:solidFill>
                  <a:schemeClr val="tx2">
                    <a:lumMod val="75000"/>
                  </a:schemeClr>
                </a:solidFill>
                <a:latin typeface="Helvetica LT Std" panose="020B0504020202020204"/>
                <a:cs typeface="Helvetica" panose="020B0604020202020204" pitchFamily="34" charset="0"/>
              </a:rPr>
              <a:t>, existe Conflicto de Interés en la ejecución de las facultades de administración, gestión, conducción y ejecución de los negocios de una o más de las Entidades Financieras que integran un Grupo Financiero, cuando la Entidad Financiera se encuentre, en alguno de los supuestos siguientes</a:t>
            </a:r>
            <a:r>
              <a:rPr lang="es-CO" altLang="es-CO" sz="1300" dirty="0" smtClean="0">
                <a:solidFill>
                  <a:schemeClr val="tx2">
                    <a:lumMod val="75000"/>
                  </a:schemeClr>
                </a:solidFill>
                <a:latin typeface="Helvetica LT Std" panose="020B0504020202020204"/>
                <a:cs typeface="Helvetica" panose="020B0604020202020204" pitchFamily="34" charset="0"/>
              </a:rPr>
              <a:t>:</a:t>
            </a:r>
          </a:p>
          <a:p>
            <a:pPr algn="just">
              <a:spcBef>
                <a:spcPct val="0"/>
              </a:spcBef>
            </a:pPr>
            <a:endParaRPr lang="es-CO" altLang="es-CO" sz="1300" dirty="0">
              <a:solidFill>
                <a:schemeClr val="tx2">
                  <a:lumMod val="75000"/>
                </a:schemeClr>
              </a:solidFill>
              <a:latin typeface="Helvetica LT Std" panose="020B0504020202020204"/>
              <a:cs typeface="Helvetica" panose="020B0604020202020204" pitchFamily="34" charset="0"/>
            </a:endParaRPr>
          </a:p>
          <a:p>
            <a:pPr marL="857250" lvl="1" indent="-400050" algn="just">
              <a:spcBef>
                <a:spcPct val="0"/>
              </a:spcBef>
              <a:buFont typeface="+mj-lt"/>
              <a:buAutoNum type="romanLcPeriod"/>
            </a:pPr>
            <a:r>
              <a:rPr lang="es-CO" altLang="es-CO" sz="1300" dirty="0" smtClean="0">
                <a:solidFill>
                  <a:schemeClr val="tx2">
                    <a:lumMod val="75000"/>
                  </a:schemeClr>
                </a:solidFill>
                <a:latin typeface="Helvetica LT Std" panose="020B0504020202020204"/>
                <a:cs typeface="Helvetica" panose="020B0604020202020204" pitchFamily="34" charset="0"/>
              </a:rPr>
              <a:t>La </a:t>
            </a:r>
            <a:r>
              <a:rPr lang="es-CO" altLang="es-CO" sz="1300" dirty="0">
                <a:solidFill>
                  <a:schemeClr val="tx2">
                    <a:lumMod val="75000"/>
                  </a:schemeClr>
                </a:solidFill>
                <a:latin typeface="Helvetica LT Std" panose="020B0504020202020204"/>
                <a:cs typeface="Helvetica" panose="020B0604020202020204" pitchFamily="34" charset="0"/>
              </a:rPr>
              <a:t>Entidad Financiera pueda obtener un beneficio financiero o evitar una pérdida financiera, a expensas de otra Entidad Financiera integrante del mismo Grupo Financiero</a:t>
            </a:r>
            <a:r>
              <a:rPr lang="es-CO" altLang="es-CO" sz="1300" dirty="0" smtClean="0">
                <a:solidFill>
                  <a:schemeClr val="tx2">
                    <a:lumMod val="75000"/>
                  </a:schemeClr>
                </a:solidFill>
                <a:latin typeface="Helvetica LT Std" panose="020B0504020202020204"/>
                <a:cs typeface="Helvetica" panose="020B0604020202020204" pitchFamily="34" charset="0"/>
              </a:rPr>
              <a:t>;</a:t>
            </a:r>
          </a:p>
          <a:p>
            <a:pPr marL="857250" lvl="1" indent="-400050" algn="just">
              <a:spcBef>
                <a:spcPct val="0"/>
              </a:spcBef>
              <a:buFont typeface="+mj-lt"/>
              <a:buAutoNum type="romanLcPeriod"/>
            </a:pPr>
            <a:endParaRPr lang="es-CO" altLang="es-CO" sz="1300" dirty="0">
              <a:solidFill>
                <a:schemeClr val="tx2">
                  <a:lumMod val="75000"/>
                </a:schemeClr>
              </a:solidFill>
              <a:latin typeface="Helvetica LT Std" panose="020B0504020202020204"/>
              <a:cs typeface="Helvetica" panose="020B0604020202020204" pitchFamily="34" charset="0"/>
            </a:endParaRPr>
          </a:p>
          <a:p>
            <a:pPr marL="857250" lvl="1" indent="-400050" algn="just">
              <a:spcBef>
                <a:spcPct val="0"/>
              </a:spcBef>
              <a:buFont typeface="+mj-lt"/>
              <a:buAutoNum type="romanLcPeriod"/>
            </a:pPr>
            <a:r>
              <a:rPr lang="es-CO" altLang="es-CO" sz="1300" dirty="0" smtClean="0">
                <a:solidFill>
                  <a:schemeClr val="tx2">
                    <a:lumMod val="75000"/>
                  </a:schemeClr>
                </a:solidFill>
                <a:latin typeface="Helvetica LT Std" panose="020B0504020202020204"/>
                <a:cs typeface="Helvetica" panose="020B0604020202020204" pitchFamily="34" charset="0"/>
              </a:rPr>
              <a:t>La </a:t>
            </a:r>
            <a:r>
              <a:rPr lang="es-CO" altLang="es-CO" sz="1300" dirty="0">
                <a:solidFill>
                  <a:schemeClr val="tx2">
                    <a:lumMod val="75000"/>
                  </a:schemeClr>
                </a:solidFill>
                <a:latin typeface="Helvetica LT Std" panose="020B0504020202020204"/>
                <a:cs typeface="Helvetica" panose="020B0604020202020204" pitchFamily="34" charset="0"/>
              </a:rPr>
              <a:t>Entidad Financiera tenga incentivos financieros o de otro tipo para favorecer los intereses de un Tercero frente a los intereses del Grupo Financiero</a:t>
            </a:r>
            <a:r>
              <a:rPr lang="es-CO" altLang="es-CO" sz="1300" dirty="0" smtClean="0">
                <a:solidFill>
                  <a:schemeClr val="tx2">
                    <a:lumMod val="75000"/>
                  </a:schemeClr>
                </a:solidFill>
                <a:latin typeface="Helvetica LT Std" panose="020B0504020202020204"/>
                <a:cs typeface="Helvetica" panose="020B0604020202020204" pitchFamily="34" charset="0"/>
              </a:rPr>
              <a:t>;</a:t>
            </a:r>
          </a:p>
          <a:p>
            <a:pPr marL="857250" lvl="1" indent="-400050" algn="just">
              <a:spcBef>
                <a:spcPct val="0"/>
              </a:spcBef>
              <a:buFont typeface="+mj-lt"/>
              <a:buAutoNum type="romanLcPeriod"/>
            </a:pPr>
            <a:endParaRPr lang="es-CO" altLang="es-CO" sz="1300" dirty="0">
              <a:solidFill>
                <a:schemeClr val="tx2">
                  <a:lumMod val="75000"/>
                </a:schemeClr>
              </a:solidFill>
              <a:latin typeface="Helvetica LT Std" panose="020B0504020202020204"/>
              <a:cs typeface="Helvetica" panose="020B0604020202020204" pitchFamily="34" charset="0"/>
            </a:endParaRPr>
          </a:p>
          <a:p>
            <a:pPr marL="857250" lvl="1" indent="-400050" algn="just">
              <a:spcBef>
                <a:spcPct val="0"/>
              </a:spcBef>
              <a:buFont typeface="+mj-lt"/>
              <a:buAutoNum type="romanLcPeriod"/>
            </a:pPr>
            <a:r>
              <a:rPr lang="es-CO" altLang="es-CO" sz="1300" dirty="0" smtClean="0">
                <a:solidFill>
                  <a:schemeClr val="tx2">
                    <a:lumMod val="75000"/>
                  </a:schemeClr>
                </a:solidFill>
                <a:latin typeface="Helvetica LT Std" panose="020B0504020202020204"/>
                <a:cs typeface="Helvetica" panose="020B0604020202020204" pitchFamily="34" charset="0"/>
              </a:rPr>
              <a:t>La </a:t>
            </a:r>
            <a:r>
              <a:rPr lang="es-CO" altLang="es-CO" sz="1300" dirty="0">
                <a:solidFill>
                  <a:schemeClr val="tx2">
                    <a:lumMod val="75000"/>
                  </a:schemeClr>
                </a:solidFill>
                <a:latin typeface="Helvetica LT Std" panose="020B0504020202020204"/>
                <a:cs typeface="Helvetica" panose="020B0604020202020204" pitchFamily="34" charset="0"/>
              </a:rPr>
              <a:t>Entidad Financiera reciba o pretenda recibir de un Tercero un incentivo o contraprestación adicional y diverso de la comisión o retribución habitual por ese servicio, para desarrollar ese negocio en perjuicio de otra Entidad Financiera; </a:t>
            </a:r>
            <a:r>
              <a:rPr lang="es-CO" altLang="es-CO" sz="1300" dirty="0" smtClean="0">
                <a:solidFill>
                  <a:schemeClr val="tx2">
                    <a:lumMod val="75000"/>
                  </a:schemeClr>
                </a:solidFill>
                <a:latin typeface="Helvetica LT Std" panose="020B0504020202020204"/>
                <a:cs typeface="Helvetica" panose="020B0604020202020204" pitchFamily="34" charset="0"/>
              </a:rPr>
              <a:t>o</a:t>
            </a:r>
          </a:p>
          <a:p>
            <a:pPr marL="857250" lvl="1" indent="-400050" algn="just">
              <a:spcBef>
                <a:spcPct val="0"/>
              </a:spcBef>
              <a:buFont typeface="+mj-lt"/>
              <a:buAutoNum type="romanLcPeriod"/>
            </a:pPr>
            <a:endParaRPr lang="es-CO" altLang="es-CO" sz="1300" dirty="0">
              <a:solidFill>
                <a:schemeClr val="tx2">
                  <a:lumMod val="75000"/>
                </a:schemeClr>
              </a:solidFill>
              <a:latin typeface="Helvetica LT Std" panose="020B0504020202020204"/>
              <a:cs typeface="Helvetica" panose="020B0604020202020204" pitchFamily="34" charset="0"/>
            </a:endParaRPr>
          </a:p>
          <a:p>
            <a:pPr marL="857250" lvl="1" indent="-400050" algn="just">
              <a:spcBef>
                <a:spcPct val="0"/>
              </a:spcBef>
              <a:buFont typeface="+mj-lt"/>
              <a:buAutoNum type="romanLcPeriod"/>
            </a:pPr>
            <a:r>
              <a:rPr lang="es-CO" altLang="es-CO" sz="1300" dirty="0" smtClean="0">
                <a:solidFill>
                  <a:schemeClr val="tx2">
                    <a:lumMod val="75000"/>
                  </a:schemeClr>
                </a:solidFill>
                <a:latin typeface="Helvetica LT Std" panose="020B0504020202020204"/>
                <a:cs typeface="Helvetica" panose="020B0604020202020204" pitchFamily="34" charset="0"/>
              </a:rPr>
              <a:t>Cualquier </a:t>
            </a:r>
            <a:r>
              <a:rPr lang="es-CO" altLang="es-CO" sz="1300" dirty="0">
                <a:solidFill>
                  <a:schemeClr val="tx2">
                    <a:lumMod val="75000"/>
                  </a:schemeClr>
                </a:solidFill>
                <a:latin typeface="Helvetica LT Std" panose="020B0504020202020204"/>
                <a:cs typeface="Helvetica" panose="020B0604020202020204" pitchFamily="34" charset="0"/>
              </a:rPr>
              <a:t>acción u omisión que privilegie los intereses de cualquiera de los integrantes del Grupo Financiero a costa de los intereses de cualquier otro integrante</a:t>
            </a:r>
            <a:r>
              <a:rPr lang="es-CO" altLang="es-CO" sz="1300" dirty="0" smtClean="0">
                <a:solidFill>
                  <a:schemeClr val="tx2">
                    <a:lumMod val="75000"/>
                  </a:schemeClr>
                </a:solidFill>
                <a:latin typeface="Helvetica LT Std" panose="020B0504020202020204"/>
                <a:cs typeface="Helvetica" panose="020B0604020202020204" pitchFamily="34" charset="0"/>
              </a:rPr>
              <a:t>.</a:t>
            </a:r>
          </a:p>
          <a:p>
            <a:pPr marL="400050" indent="-400050" algn="just">
              <a:spcBef>
                <a:spcPct val="0"/>
              </a:spcBef>
              <a:buAutoNum type="romanLcPeriod"/>
            </a:pPr>
            <a:endParaRPr lang="es-CO" altLang="es-CO" sz="1300" dirty="0">
              <a:solidFill>
                <a:schemeClr val="tx2">
                  <a:lumMod val="75000"/>
                </a:schemeClr>
              </a:solidFill>
              <a:latin typeface="Helvetica LT Std" panose="020B0504020202020204"/>
              <a:cs typeface="Helvetica" panose="020B0604020202020204" pitchFamily="34" charset="0"/>
            </a:endParaRPr>
          </a:p>
          <a:p>
            <a:pPr algn="just">
              <a:spcBef>
                <a:spcPct val="0"/>
              </a:spcBef>
            </a:pPr>
            <a:r>
              <a:rPr lang="es-CO" altLang="es-CO" sz="1300" dirty="0">
                <a:solidFill>
                  <a:schemeClr val="tx2">
                    <a:lumMod val="75000"/>
                  </a:schemeClr>
                </a:solidFill>
                <a:latin typeface="Helvetica LT Std" panose="020B0504020202020204"/>
                <a:cs typeface="Helvetica" panose="020B0604020202020204" pitchFamily="34" charset="0"/>
              </a:rPr>
              <a:t>En la identificación y gestión de Conflictos de Interés se tendrán en cuenta aquellos que pudieran surgir en relación con las diversas líneas de negocio y actividades de las Entidades Financieras integrantes del Grupo Financiero</a:t>
            </a:r>
            <a:r>
              <a:rPr lang="es-CO" altLang="es-CO" sz="1300" dirty="0" smtClean="0">
                <a:solidFill>
                  <a:schemeClr val="tx2">
                    <a:lumMod val="75000"/>
                  </a:schemeClr>
                </a:solidFill>
                <a:latin typeface="Helvetica LT Std" panose="020B0504020202020204"/>
                <a:cs typeface="Helvetica" panose="020B0604020202020204" pitchFamily="34" charset="0"/>
              </a:rPr>
              <a:t>.</a:t>
            </a:r>
            <a:endParaRPr lang="es-CO" altLang="es-CO" sz="1300" b="1" i="1" dirty="0" smtClean="0">
              <a:solidFill>
                <a:schemeClr val="tx2">
                  <a:lumMod val="75000"/>
                </a:schemeClr>
              </a:solidFill>
              <a:latin typeface="Helvetica LT Std" panose="020B0504020202020204"/>
              <a:cs typeface="Helvetica" panose="020B0604020202020204" pitchFamily="34" charset="0"/>
            </a:endParaRPr>
          </a:p>
        </p:txBody>
      </p:sp>
      <p:pic>
        <p:nvPicPr>
          <p:cNvPr id="6" name="Picture 2" descr="Resultado de imagen para bandera mexic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10927" y="271090"/>
            <a:ext cx="836323" cy="522702"/>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
        <p:nvSpPr>
          <p:cNvPr id="7" name="8 CuadroTexto"/>
          <p:cNvSpPr txBox="1"/>
          <p:nvPr/>
        </p:nvSpPr>
        <p:spPr>
          <a:xfrm>
            <a:off x="494889" y="332386"/>
            <a:ext cx="8191910" cy="400110"/>
          </a:xfrm>
          <a:prstGeom prst="rect">
            <a:avLst/>
          </a:prstGeom>
          <a:noFill/>
        </p:spPr>
        <p:txBody>
          <a:bodyPr wrap="square" rtlCol="0">
            <a:spAutoFit/>
          </a:bodyPr>
          <a:lstStyle/>
          <a:p>
            <a:pPr algn="ctr" fontAlgn="base">
              <a:spcBef>
                <a:spcPct val="0"/>
              </a:spcBef>
              <a:spcAft>
                <a:spcPct val="0"/>
              </a:spcAft>
            </a:pPr>
            <a:r>
              <a:rPr lang="es-CO" sz="2000" b="1" dirty="0" smtClean="0">
                <a:solidFill>
                  <a:srgbClr val="002060"/>
                </a:solidFill>
                <a:latin typeface="Helvetica LT Std" panose="020B0504020202020204"/>
              </a:rPr>
              <a:t>México</a:t>
            </a:r>
            <a:endParaRPr lang="es-CO" sz="2000" b="1" dirty="0">
              <a:solidFill>
                <a:srgbClr val="002060"/>
              </a:solidFill>
              <a:latin typeface="Helvetica LT Std" panose="020B0504020202020204"/>
            </a:endParaRPr>
          </a:p>
        </p:txBody>
      </p:sp>
      <p:sp>
        <p:nvSpPr>
          <p:cNvPr id="10" name="CuadroTexto 9"/>
          <p:cNvSpPr txBox="1"/>
          <p:nvPr/>
        </p:nvSpPr>
        <p:spPr>
          <a:xfrm>
            <a:off x="3947250" y="5971415"/>
            <a:ext cx="4739549" cy="430887"/>
          </a:xfrm>
          <a:prstGeom prst="rect">
            <a:avLst/>
          </a:prstGeom>
          <a:noFill/>
        </p:spPr>
        <p:txBody>
          <a:bodyPr wrap="square" rtlCol="0">
            <a:spAutoFit/>
          </a:bodyPr>
          <a:lstStyle/>
          <a:p>
            <a:pPr algn="just">
              <a:spcBef>
                <a:spcPct val="0"/>
              </a:spcBef>
            </a:pPr>
            <a:r>
              <a:rPr lang="es-CO" altLang="es-CO" sz="1100" b="1" dirty="0" smtClean="0">
                <a:solidFill>
                  <a:schemeClr val="tx2">
                    <a:lumMod val="75000"/>
                  </a:schemeClr>
                </a:solidFill>
                <a:latin typeface="Helvetica LT Std" panose="020B0504020202020204"/>
                <a:cs typeface="Helvetica" panose="020B0604020202020204" pitchFamily="34" charset="0"/>
              </a:rPr>
              <a:t>Fuente: </a:t>
            </a:r>
            <a:r>
              <a:rPr lang="es-CO" altLang="es-CO" sz="1100" dirty="0" smtClean="0">
                <a:solidFill>
                  <a:schemeClr val="tx2">
                    <a:lumMod val="75000"/>
                  </a:schemeClr>
                </a:solidFill>
                <a:latin typeface="Helvetica LT Std" panose="020B0504020202020204"/>
                <a:cs typeface="Helvetica" panose="020B0604020202020204" pitchFamily="34" charset="0"/>
              </a:rPr>
              <a:t>Reglas Generales </a:t>
            </a:r>
            <a:r>
              <a:rPr lang="es-CO" altLang="es-CO" sz="1100" dirty="0">
                <a:solidFill>
                  <a:schemeClr val="tx2">
                    <a:lumMod val="75000"/>
                  </a:schemeClr>
                </a:solidFill>
                <a:latin typeface="Helvetica LT Std" panose="020B0504020202020204"/>
                <a:cs typeface="Helvetica" panose="020B0604020202020204" pitchFamily="34" charset="0"/>
              </a:rPr>
              <a:t>de </a:t>
            </a:r>
            <a:r>
              <a:rPr lang="es-CO" altLang="es-CO" sz="1100" dirty="0" smtClean="0">
                <a:solidFill>
                  <a:schemeClr val="tx2">
                    <a:lumMod val="75000"/>
                  </a:schemeClr>
                </a:solidFill>
                <a:latin typeface="Helvetica LT Std" panose="020B0504020202020204"/>
                <a:cs typeface="Helvetica" panose="020B0604020202020204" pitchFamily="34" charset="0"/>
              </a:rPr>
              <a:t>Grupos Financieros</a:t>
            </a:r>
            <a:r>
              <a:rPr lang="es-CO" altLang="es-CO" sz="1100" dirty="0">
                <a:solidFill>
                  <a:schemeClr val="tx2">
                    <a:lumMod val="75000"/>
                  </a:schemeClr>
                </a:solidFill>
                <a:latin typeface="Helvetica LT Std" panose="020B0504020202020204"/>
                <a:cs typeface="Helvetica" panose="020B0604020202020204" pitchFamily="34" charset="0"/>
              </a:rPr>
              <a:t>. </a:t>
            </a:r>
            <a:r>
              <a:rPr lang="es-CO" altLang="es-CO" sz="1100" dirty="0" smtClean="0">
                <a:solidFill>
                  <a:schemeClr val="tx2">
                    <a:lumMod val="75000"/>
                  </a:schemeClr>
                </a:solidFill>
                <a:latin typeface="Helvetica LT Std" panose="020B0504020202020204"/>
                <a:cs typeface="Helvetica" panose="020B0604020202020204" pitchFamily="34" charset="0"/>
              </a:rPr>
              <a:t>(31 de diciembre </a:t>
            </a:r>
            <a:r>
              <a:rPr lang="es-CO" altLang="es-CO" sz="1100" dirty="0">
                <a:solidFill>
                  <a:schemeClr val="tx2">
                    <a:lumMod val="75000"/>
                  </a:schemeClr>
                </a:solidFill>
                <a:latin typeface="Helvetica LT Std" panose="020B0504020202020204"/>
                <a:cs typeface="Helvetica" panose="020B0604020202020204" pitchFamily="34" charset="0"/>
              </a:rPr>
              <a:t>de </a:t>
            </a:r>
            <a:r>
              <a:rPr lang="es-CO" altLang="es-CO" sz="1100" dirty="0" smtClean="0">
                <a:solidFill>
                  <a:schemeClr val="tx2">
                    <a:lumMod val="75000"/>
                  </a:schemeClr>
                </a:solidFill>
                <a:latin typeface="Helvetica LT Std" panose="020B0504020202020204"/>
                <a:cs typeface="Helvetica" panose="020B0604020202020204" pitchFamily="34" charset="0"/>
              </a:rPr>
              <a:t>2014) </a:t>
            </a:r>
            <a:r>
              <a:rPr lang="es-CO" altLang="es-CO" sz="1100" dirty="0">
                <a:solidFill>
                  <a:schemeClr val="tx2">
                    <a:lumMod val="75000"/>
                  </a:schemeClr>
                </a:solidFill>
                <a:latin typeface="Helvetica LT Std" panose="020B0504020202020204"/>
                <a:cs typeface="Helvetica" panose="020B0604020202020204" pitchFamily="34" charset="0"/>
              </a:rPr>
              <a:t>- </a:t>
            </a:r>
            <a:r>
              <a:rPr lang="es-CO" altLang="es-CO" sz="1100" dirty="0" smtClean="0">
                <a:solidFill>
                  <a:schemeClr val="tx2">
                    <a:lumMod val="75000"/>
                  </a:schemeClr>
                </a:solidFill>
                <a:latin typeface="Helvetica LT Std" panose="020B0504020202020204"/>
                <a:cs typeface="Helvetica" panose="020B0604020202020204" pitchFamily="34" charset="0"/>
                <a:hlinkClick r:id="rId4"/>
              </a:rPr>
              <a:t>http://www.dof.gob.mx</a:t>
            </a:r>
            <a:endParaRPr lang="es-CO" altLang="es-CO" sz="1100" dirty="0">
              <a:solidFill>
                <a:schemeClr val="tx2">
                  <a:lumMod val="75000"/>
                </a:schemeClr>
              </a:solidFill>
              <a:latin typeface="Helvetica LT Std" panose="020B0504020202020204"/>
              <a:cs typeface="Helvetica" panose="020B0604020202020204" pitchFamily="34" charset="0"/>
            </a:endParaRPr>
          </a:p>
        </p:txBody>
      </p:sp>
    </p:spTree>
    <p:extLst>
      <p:ext uri="{BB962C8B-B14F-4D97-AF65-F5344CB8AC3E}">
        <p14:creationId xmlns:p14="http://schemas.microsoft.com/office/powerpoint/2010/main" val="260579844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5 CuadroTexto"/>
          <p:cNvSpPr txBox="1"/>
          <p:nvPr/>
        </p:nvSpPr>
        <p:spPr>
          <a:xfrm>
            <a:off x="567876" y="1042327"/>
            <a:ext cx="8113416" cy="340519"/>
          </a:xfrm>
          <a:prstGeom prst="roundRect">
            <a:avLst/>
          </a:prstGeom>
          <a:solidFill>
            <a:srgbClr val="E6EDF6"/>
          </a:solidFill>
          <a:ln w="19050">
            <a:solidFill>
              <a:schemeClr val="accent1">
                <a:lumMod val="50000"/>
              </a:schemeClr>
            </a:solidFill>
          </a:ln>
        </p:spPr>
        <p:txBody>
          <a:bodyPr wrap="square" rtlCol="0">
            <a:spAutoFit/>
          </a:bodyPr>
          <a:lstStyle/>
          <a:p>
            <a:pPr algn="ctr">
              <a:spcBef>
                <a:spcPct val="0"/>
              </a:spcBef>
            </a:pPr>
            <a:r>
              <a:rPr lang="es-CO" altLang="es-CO" sz="1400" b="1" dirty="0" smtClean="0">
                <a:solidFill>
                  <a:schemeClr val="tx2">
                    <a:lumMod val="75000"/>
                  </a:schemeClr>
                </a:solidFill>
                <a:latin typeface="Helvetica LT Std" panose="020B0504020202020204"/>
                <a:cs typeface="Helvetica" panose="020B0604020202020204" pitchFamily="34" charset="0"/>
              </a:rPr>
              <a:t>Conflictos de Interés</a:t>
            </a:r>
            <a:endParaRPr lang="es-CO" altLang="es-CO" sz="1400" dirty="0" smtClean="0">
              <a:solidFill>
                <a:schemeClr val="tx2">
                  <a:lumMod val="75000"/>
                </a:schemeClr>
              </a:solidFill>
              <a:latin typeface="Helvetica LT Std" panose="020B0504020202020204"/>
              <a:cs typeface="Helvetica" panose="020B0604020202020204" pitchFamily="34" charset="0"/>
            </a:endParaRPr>
          </a:p>
        </p:txBody>
      </p:sp>
      <p:sp>
        <p:nvSpPr>
          <p:cNvPr id="12" name="5 CuadroTexto"/>
          <p:cNvSpPr txBox="1"/>
          <p:nvPr/>
        </p:nvSpPr>
        <p:spPr>
          <a:xfrm>
            <a:off x="573383" y="1530702"/>
            <a:ext cx="8113416" cy="4093428"/>
          </a:xfrm>
          <a:prstGeom prst="rect">
            <a:avLst/>
          </a:prstGeom>
          <a:noFill/>
          <a:ln w="12700">
            <a:noFill/>
          </a:ln>
        </p:spPr>
        <p:txBody>
          <a:bodyPr wrap="square" rtlCol="0">
            <a:spAutoFit/>
          </a:bodyPr>
          <a:lstStyle/>
          <a:p>
            <a:pPr marL="285750" indent="-285750" algn="just">
              <a:spcBef>
                <a:spcPct val="0"/>
              </a:spcBef>
              <a:buFont typeface="Wingdings" panose="05000000000000000000" pitchFamily="2" charset="2"/>
              <a:buChar char="Ø"/>
            </a:pPr>
            <a:r>
              <a:rPr lang="es-CO" altLang="es-CO" sz="1300" dirty="0" smtClean="0">
                <a:solidFill>
                  <a:schemeClr val="tx2">
                    <a:lumMod val="75000"/>
                  </a:schemeClr>
                </a:solidFill>
                <a:latin typeface="Helvetica LT Std" panose="020B0504020202020204"/>
                <a:cs typeface="Helvetica" panose="020B0604020202020204" pitchFamily="34" charset="0"/>
              </a:rPr>
              <a:t>Las </a:t>
            </a:r>
            <a:r>
              <a:rPr lang="es-CO" altLang="es-CO" sz="1300" dirty="0">
                <a:solidFill>
                  <a:schemeClr val="tx2">
                    <a:lumMod val="75000"/>
                  </a:schemeClr>
                </a:solidFill>
                <a:latin typeface="Helvetica LT Std" panose="020B0504020202020204"/>
                <a:cs typeface="Helvetica" panose="020B0604020202020204" pitchFamily="34" charset="0"/>
              </a:rPr>
              <a:t>Sociedades Controladoras mantendrán y aplicarán políticas preventivas en su administración y organización con el fin de adoptar todas las medidas razonables destinadas a impedir la generación de Conflictos de Interés que perjudiquen las facultades de administración, gestión, conducción y ejecución de los negocios de cualquiera de las Entidades Financieras que formen parte del Grupo Financiero</a:t>
            </a:r>
            <a:r>
              <a:rPr lang="es-CO" altLang="es-CO" sz="1300" dirty="0" smtClean="0">
                <a:solidFill>
                  <a:schemeClr val="tx2">
                    <a:lumMod val="75000"/>
                  </a:schemeClr>
                </a:solidFill>
                <a:latin typeface="Helvetica LT Std" panose="020B0504020202020204"/>
                <a:cs typeface="Helvetica" panose="020B0604020202020204" pitchFamily="34" charset="0"/>
              </a:rPr>
              <a:t>.</a:t>
            </a:r>
          </a:p>
          <a:p>
            <a:pPr marL="285750" indent="-285750" algn="just">
              <a:spcBef>
                <a:spcPct val="0"/>
              </a:spcBef>
              <a:buFont typeface="Wingdings" panose="05000000000000000000" pitchFamily="2" charset="2"/>
              <a:buChar char="Ø"/>
            </a:pPr>
            <a:endParaRPr lang="es-CO" altLang="es-CO" sz="1300" dirty="0" smtClean="0">
              <a:solidFill>
                <a:schemeClr val="tx2">
                  <a:lumMod val="75000"/>
                </a:schemeClr>
              </a:solidFill>
              <a:latin typeface="Helvetica LT Std" panose="020B0504020202020204"/>
              <a:cs typeface="Helvetica" panose="020B0604020202020204" pitchFamily="34" charset="0"/>
            </a:endParaRPr>
          </a:p>
          <a:p>
            <a:pPr marL="285750" indent="-285750" algn="just">
              <a:spcBef>
                <a:spcPct val="0"/>
              </a:spcBef>
              <a:buFont typeface="Wingdings" panose="05000000000000000000" pitchFamily="2" charset="2"/>
              <a:buChar char="Ø"/>
            </a:pPr>
            <a:r>
              <a:rPr lang="es-CO" altLang="es-CO" sz="1300" dirty="0" smtClean="0">
                <a:solidFill>
                  <a:schemeClr val="tx2">
                    <a:lumMod val="75000"/>
                  </a:schemeClr>
                </a:solidFill>
                <a:latin typeface="Helvetica LT Std" panose="020B0504020202020204"/>
                <a:cs typeface="Helvetica" panose="020B0604020202020204" pitchFamily="34" charset="0"/>
              </a:rPr>
              <a:t>Las </a:t>
            </a:r>
            <a:r>
              <a:rPr lang="es-CO" altLang="es-CO" sz="1300" dirty="0">
                <a:solidFill>
                  <a:schemeClr val="tx2">
                    <a:lumMod val="75000"/>
                  </a:schemeClr>
                </a:solidFill>
                <a:latin typeface="Helvetica LT Std" panose="020B0504020202020204"/>
                <a:cs typeface="Helvetica" panose="020B0604020202020204" pitchFamily="34" charset="0"/>
              </a:rPr>
              <a:t>Entidades Financieras deberán observar los lineamientos mínimos mencionados en estas Reglas para implementar un adecuado sistema de prevención de Conflictos de Interés. Al efecto, deberán establecerse objetivos, políticas, planes, métodos, procedimientos, información, registros y otras medidas en materia de Conflictos de Interés que prevean, por lo menos, lo siguiente</a:t>
            </a:r>
            <a:r>
              <a:rPr lang="es-CO" altLang="es-CO" sz="1300" dirty="0" smtClean="0">
                <a:solidFill>
                  <a:schemeClr val="tx2">
                    <a:lumMod val="75000"/>
                  </a:schemeClr>
                </a:solidFill>
                <a:latin typeface="Helvetica LT Std" panose="020B0504020202020204"/>
                <a:cs typeface="Helvetica" panose="020B0604020202020204" pitchFamily="34" charset="0"/>
              </a:rPr>
              <a:t>:</a:t>
            </a:r>
          </a:p>
          <a:p>
            <a:pPr marL="285750" indent="-285750" algn="just">
              <a:spcBef>
                <a:spcPct val="0"/>
              </a:spcBef>
              <a:buFont typeface="Wingdings" panose="05000000000000000000" pitchFamily="2" charset="2"/>
              <a:buChar char="Ø"/>
            </a:pPr>
            <a:endParaRPr lang="es-CO" altLang="es-CO" sz="1300" dirty="0">
              <a:solidFill>
                <a:schemeClr val="tx2">
                  <a:lumMod val="75000"/>
                </a:schemeClr>
              </a:solidFill>
              <a:latin typeface="Helvetica LT Std" panose="020B0504020202020204"/>
              <a:cs typeface="Helvetica" panose="020B0604020202020204" pitchFamily="34" charset="0"/>
            </a:endParaRPr>
          </a:p>
          <a:p>
            <a:pPr marL="857250" lvl="1" indent="-400050" algn="just">
              <a:spcBef>
                <a:spcPct val="0"/>
              </a:spcBef>
              <a:buFont typeface="+mj-lt"/>
              <a:buAutoNum type="romanLcPeriod"/>
            </a:pPr>
            <a:r>
              <a:rPr lang="es-CO" altLang="es-CO" sz="1300" dirty="0" smtClean="0">
                <a:solidFill>
                  <a:schemeClr val="tx2">
                    <a:lumMod val="75000"/>
                  </a:schemeClr>
                </a:solidFill>
                <a:latin typeface="Helvetica LT Std" panose="020B0504020202020204"/>
                <a:cs typeface="Helvetica" panose="020B0604020202020204" pitchFamily="34" charset="0"/>
              </a:rPr>
              <a:t>La </a:t>
            </a:r>
            <a:r>
              <a:rPr lang="es-CO" altLang="es-CO" sz="1300" dirty="0">
                <a:solidFill>
                  <a:schemeClr val="tx2">
                    <a:lumMod val="75000"/>
                  </a:schemeClr>
                </a:solidFill>
                <a:latin typeface="Helvetica LT Std" panose="020B0504020202020204"/>
                <a:cs typeface="Helvetica" panose="020B0604020202020204" pitchFamily="34" charset="0"/>
              </a:rPr>
              <a:t>separación de las Unidades de Negocio que, por su naturaleza, puedan generar Conflicto de Interés</a:t>
            </a:r>
            <a:r>
              <a:rPr lang="es-CO" altLang="es-CO" sz="1300" dirty="0" smtClean="0">
                <a:solidFill>
                  <a:schemeClr val="tx2">
                    <a:lumMod val="75000"/>
                  </a:schemeClr>
                </a:solidFill>
                <a:latin typeface="Helvetica LT Std" panose="020B0504020202020204"/>
                <a:cs typeface="Helvetica" panose="020B0604020202020204" pitchFamily="34" charset="0"/>
              </a:rPr>
              <a:t>;</a:t>
            </a:r>
          </a:p>
          <a:p>
            <a:pPr marL="857250" lvl="1" indent="-400050" algn="just">
              <a:spcBef>
                <a:spcPct val="0"/>
              </a:spcBef>
              <a:buFont typeface="+mj-lt"/>
              <a:buAutoNum type="romanLcPeriod"/>
            </a:pPr>
            <a:endParaRPr lang="es-CO" altLang="es-CO" sz="1300" dirty="0">
              <a:solidFill>
                <a:schemeClr val="tx2">
                  <a:lumMod val="75000"/>
                </a:schemeClr>
              </a:solidFill>
              <a:latin typeface="Helvetica LT Std" panose="020B0504020202020204"/>
              <a:cs typeface="Helvetica" panose="020B0604020202020204" pitchFamily="34" charset="0"/>
            </a:endParaRPr>
          </a:p>
          <a:p>
            <a:pPr marL="857250" lvl="1" indent="-400050" algn="just">
              <a:spcBef>
                <a:spcPct val="0"/>
              </a:spcBef>
              <a:buFont typeface="+mj-lt"/>
              <a:buAutoNum type="romanLcPeriod"/>
            </a:pPr>
            <a:r>
              <a:rPr lang="es-CO" altLang="es-CO" sz="1300" dirty="0" smtClean="0">
                <a:solidFill>
                  <a:schemeClr val="tx2">
                    <a:lumMod val="75000"/>
                  </a:schemeClr>
                </a:solidFill>
                <a:latin typeface="Helvetica LT Std" panose="020B0504020202020204"/>
                <a:cs typeface="Helvetica" panose="020B0604020202020204" pitchFamily="34" charset="0"/>
              </a:rPr>
              <a:t>La </a:t>
            </a:r>
            <a:r>
              <a:rPr lang="es-CO" altLang="es-CO" sz="1300" dirty="0">
                <a:solidFill>
                  <a:schemeClr val="tx2">
                    <a:lumMod val="75000"/>
                  </a:schemeClr>
                </a:solidFill>
                <a:latin typeface="Helvetica LT Std" panose="020B0504020202020204"/>
                <a:cs typeface="Helvetica" panose="020B0604020202020204" pitchFamily="34" charset="0"/>
              </a:rPr>
              <a:t>supervisión del flujo de información y, en su caso, establecimiento de límites por tipo de información, y del grado de detalle de la misma, que las distintas Unidades de Negocio de las </a:t>
            </a:r>
            <a:r>
              <a:rPr lang="es-CO" altLang="es-CO" sz="1300" dirty="0" smtClean="0">
                <a:solidFill>
                  <a:schemeClr val="tx2">
                    <a:lumMod val="75000"/>
                  </a:schemeClr>
                </a:solidFill>
                <a:latin typeface="Helvetica LT Std" panose="020B0504020202020204"/>
                <a:cs typeface="Helvetica" panose="020B0604020202020204" pitchFamily="34" charset="0"/>
              </a:rPr>
              <a:t>Entidades Financieras </a:t>
            </a:r>
            <a:r>
              <a:rPr lang="es-CO" altLang="es-CO" sz="1300" dirty="0">
                <a:solidFill>
                  <a:schemeClr val="tx2">
                    <a:lumMod val="75000"/>
                  </a:schemeClr>
                </a:solidFill>
                <a:latin typeface="Helvetica LT Std" panose="020B0504020202020204"/>
                <a:cs typeface="Helvetica" panose="020B0604020202020204" pitchFamily="34" charset="0"/>
              </a:rPr>
              <a:t>podrán compartir con Unidades de Negocio de otras Entidades Financieras integrantes del Grupo Financiero, y con ello prevenir Conflictos de Interés en el actuar de las Entidades Financieras respecto de otras;</a:t>
            </a:r>
          </a:p>
          <a:p>
            <a:pPr marL="285750" indent="-285750" algn="just">
              <a:spcBef>
                <a:spcPct val="0"/>
              </a:spcBef>
              <a:buFont typeface="Wingdings" panose="05000000000000000000" pitchFamily="2" charset="2"/>
              <a:buChar char="Ø"/>
            </a:pPr>
            <a:endParaRPr lang="es-CO" altLang="es-CO" sz="1300" dirty="0" smtClean="0">
              <a:solidFill>
                <a:schemeClr val="tx2">
                  <a:lumMod val="75000"/>
                </a:schemeClr>
              </a:solidFill>
              <a:latin typeface="Helvetica LT Std" panose="020B0504020202020204"/>
              <a:cs typeface="Helvetica" panose="020B0604020202020204" pitchFamily="34" charset="0"/>
            </a:endParaRPr>
          </a:p>
          <a:p>
            <a:pPr marL="285750" indent="-285750" algn="just">
              <a:spcBef>
                <a:spcPct val="0"/>
              </a:spcBef>
              <a:buFont typeface="Wingdings" panose="05000000000000000000" pitchFamily="2" charset="2"/>
              <a:buChar char="Ø"/>
            </a:pPr>
            <a:endParaRPr lang="es-CO" altLang="es-CO" sz="1300" dirty="0">
              <a:solidFill>
                <a:schemeClr val="tx2">
                  <a:lumMod val="75000"/>
                </a:schemeClr>
              </a:solidFill>
              <a:latin typeface="Helvetica LT Std" panose="020B0504020202020204"/>
              <a:cs typeface="Helvetica" panose="020B0604020202020204" pitchFamily="34" charset="0"/>
            </a:endParaRPr>
          </a:p>
        </p:txBody>
      </p:sp>
      <p:pic>
        <p:nvPicPr>
          <p:cNvPr id="6" name="Picture 2" descr="Resultado de imagen para bandera mexic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10927" y="271090"/>
            <a:ext cx="836323" cy="522702"/>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
        <p:nvSpPr>
          <p:cNvPr id="7" name="8 CuadroTexto"/>
          <p:cNvSpPr txBox="1"/>
          <p:nvPr/>
        </p:nvSpPr>
        <p:spPr>
          <a:xfrm>
            <a:off x="494889" y="332386"/>
            <a:ext cx="8191910" cy="400110"/>
          </a:xfrm>
          <a:prstGeom prst="rect">
            <a:avLst/>
          </a:prstGeom>
          <a:noFill/>
        </p:spPr>
        <p:txBody>
          <a:bodyPr wrap="square" rtlCol="0">
            <a:spAutoFit/>
          </a:bodyPr>
          <a:lstStyle/>
          <a:p>
            <a:pPr algn="ctr" fontAlgn="base">
              <a:spcBef>
                <a:spcPct val="0"/>
              </a:spcBef>
              <a:spcAft>
                <a:spcPct val="0"/>
              </a:spcAft>
            </a:pPr>
            <a:r>
              <a:rPr lang="es-CO" sz="2000" b="1" dirty="0" smtClean="0">
                <a:solidFill>
                  <a:srgbClr val="002060"/>
                </a:solidFill>
                <a:latin typeface="Helvetica LT Std" panose="020B0504020202020204"/>
              </a:rPr>
              <a:t>México</a:t>
            </a:r>
            <a:endParaRPr lang="es-CO" sz="2000" b="1" dirty="0">
              <a:solidFill>
                <a:srgbClr val="002060"/>
              </a:solidFill>
              <a:latin typeface="Helvetica LT Std" panose="020B0504020202020204"/>
            </a:endParaRPr>
          </a:p>
        </p:txBody>
      </p:sp>
      <p:sp>
        <p:nvSpPr>
          <p:cNvPr id="10" name="CuadroTexto 9"/>
          <p:cNvSpPr txBox="1"/>
          <p:nvPr/>
        </p:nvSpPr>
        <p:spPr>
          <a:xfrm>
            <a:off x="3947250" y="5941263"/>
            <a:ext cx="4739549" cy="430887"/>
          </a:xfrm>
          <a:prstGeom prst="rect">
            <a:avLst/>
          </a:prstGeom>
          <a:noFill/>
        </p:spPr>
        <p:txBody>
          <a:bodyPr wrap="square" rtlCol="0">
            <a:spAutoFit/>
          </a:bodyPr>
          <a:lstStyle/>
          <a:p>
            <a:pPr algn="just">
              <a:spcBef>
                <a:spcPct val="0"/>
              </a:spcBef>
            </a:pPr>
            <a:r>
              <a:rPr lang="es-CO" altLang="es-CO" sz="1100" b="1" dirty="0" smtClean="0">
                <a:solidFill>
                  <a:schemeClr val="tx2">
                    <a:lumMod val="75000"/>
                  </a:schemeClr>
                </a:solidFill>
                <a:latin typeface="Helvetica LT Std" panose="020B0504020202020204"/>
                <a:cs typeface="Helvetica" panose="020B0604020202020204" pitchFamily="34" charset="0"/>
              </a:rPr>
              <a:t>Fuente: </a:t>
            </a:r>
            <a:r>
              <a:rPr lang="es-CO" altLang="es-CO" sz="1100" dirty="0" smtClean="0">
                <a:solidFill>
                  <a:schemeClr val="tx2">
                    <a:lumMod val="75000"/>
                  </a:schemeClr>
                </a:solidFill>
                <a:latin typeface="Helvetica LT Std" panose="020B0504020202020204"/>
                <a:cs typeface="Helvetica" panose="020B0604020202020204" pitchFamily="34" charset="0"/>
              </a:rPr>
              <a:t>Reglas Generales </a:t>
            </a:r>
            <a:r>
              <a:rPr lang="es-CO" altLang="es-CO" sz="1100" dirty="0">
                <a:solidFill>
                  <a:schemeClr val="tx2">
                    <a:lumMod val="75000"/>
                  </a:schemeClr>
                </a:solidFill>
                <a:latin typeface="Helvetica LT Std" panose="020B0504020202020204"/>
                <a:cs typeface="Helvetica" panose="020B0604020202020204" pitchFamily="34" charset="0"/>
              </a:rPr>
              <a:t>de </a:t>
            </a:r>
            <a:r>
              <a:rPr lang="es-CO" altLang="es-CO" sz="1100" dirty="0" smtClean="0">
                <a:solidFill>
                  <a:schemeClr val="tx2">
                    <a:lumMod val="75000"/>
                  </a:schemeClr>
                </a:solidFill>
                <a:latin typeface="Helvetica LT Std" panose="020B0504020202020204"/>
                <a:cs typeface="Helvetica" panose="020B0604020202020204" pitchFamily="34" charset="0"/>
              </a:rPr>
              <a:t>Grupos Financieros</a:t>
            </a:r>
            <a:r>
              <a:rPr lang="es-CO" altLang="es-CO" sz="1100" dirty="0">
                <a:solidFill>
                  <a:schemeClr val="tx2">
                    <a:lumMod val="75000"/>
                  </a:schemeClr>
                </a:solidFill>
                <a:latin typeface="Helvetica LT Std" panose="020B0504020202020204"/>
                <a:cs typeface="Helvetica" panose="020B0604020202020204" pitchFamily="34" charset="0"/>
              </a:rPr>
              <a:t>. </a:t>
            </a:r>
            <a:r>
              <a:rPr lang="es-CO" altLang="es-CO" sz="1100" dirty="0" smtClean="0">
                <a:solidFill>
                  <a:schemeClr val="tx2">
                    <a:lumMod val="75000"/>
                  </a:schemeClr>
                </a:solidFill>
                <a:latin typeface="Helvetica LT Std" panose="020B0504020202020204"/>
                <a:cs typeface="Helvetica" panose="020B0604020202020204" pitchFamily="34" charset="0"/>
              </a:rPr>
              <a:t>(31 de diciembre </a:t>
            </a:r>
            <a:r>
              <a:rPr lang="es-CO" altLang="es-CO" sz="1100" dirty="0">
                <a:solidFill>
                  <a:schemeClr val="tx2">
                    <a:lumMod val="75000"/>
                  </a:schemeClr>
                </a:solidFill>
                <a:latin typeface="Helvetica LT Std" panose="020B0504020202020204"/>
                <a:cs typeface="Helvetica" panose="020B0604020202020204" pitchFamily="34" charset="0"/>
              </a:rPr>
              <a:t>de </a:t>
            </a:r>
            <a:r>
              <a:rPr lang="es-CO" altLang="es-CO" sz="1100" dirty="0" smtClean="0">
                <a:solidFill>
                  <a:schemeClr val="tx2">
                    <a:lumMod val="75000"/>
                  </a:schemeClr>
                </a:solidFill>
                <a:latin typeface="Helvetica LT Std" panose="020B0504020202020204"/>
                <a:cs typeface="Helvetica" panose="020B0604020202020204" pitchFamily="34" charset="0"/>
              </a:rPr>
              <a:t>2014) </a:t>
            </a:r>
            <a:r>
              <a:rPr lang="es-CO" altLang="es-CO" sz="1100" dirty="0">
                <a:solidFill>
                  <a:schemeClr val="tx2">
                    <a:lumMod val="75000"/>
                  </a:schemeClr>
                </a:solidFill>
                <a:latin typeface="Helvetica LT Std" panose="020B0504020202020204"/>
                <a:cs typeface="Helvetica" panose="020B0604020202020204" pitchFamily="34" charset="0"/>
              </a:rPr>
              <a:t>- </a:t>
            </a:r>
            <a:r>
              <a:rPr lang="es-CO" altLang="es-CO" sz="1100" dirty="0" smtClean="0">
                <a:solidFill>
                  <a:schemeClr val="tx2">
                    <a:lumMod val="75000"/>
                  </a:schemeClr>
                </a:solidFill>
                <a:latin typeface="Helvetica LT Std" panose="020B0504020202020204"/>
                <a:cs typeface="Helvetica" panose="020B0604020202020204" pitchFamily="34" charset="0"/>
                <a:hlinkClick r:id="rId4"/>
              </a:rPr>
              <a:t>http://www.dof.gob.mx</a:t>
            </a:r>
            <a:endParaRPr lang="es-CO" altLang="es-CO" sz="1100" dirty="0">
              <a:solidFill>
                <a:schemeClr val="tx2">
                  <a:lumMod val="75000"/>
                </a:schemeClr>
              </a:solidFill>
              <a:latin typeface="Helvetica LT Std" panose="020B0504020202020204"/>
              <a:cs typeface="Helvetica" panose="020B0604020202020204" pitchFamily="34" charset="0"/>
            </a:endParaRPr>
          </a:p>
        </p:txBody>
      </p:sp>
    </p:spTree>
    <p:extLst>
      <p:ext uri="{BB962C8B-B14F-4D97-AF65-F5344CB8AC3E}">
        <p14:creationId xmlns:p14="http://schemas.microsoft.com/office/powerpoint/2010/main" val="9454120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8 CuadroTexto"/>
          <p:cNvSpPr txBox="1"/>
          <p:nvPr/>
        </p:nvSpPr>
        <p:spPr>
          <a:xfrm>
            <a:off x="567876" y="357451"/>
            <a:ext cx="8113416" cy="400110"/>
          </a:xfrm>
          <a:prstGeom prst="rect">
            <a:avLst/>
          </a:prstGeom>
          <a:noFill/>
        </p:spPr>
        <p:txBody>
          <a:bodyPr wrap="square" rtlCol="0">
            <a:spAutoFit/>
          </a:bodyPr>
          <a:lstStyle/>
          <a:p>
            <a:pPr algn="ctr" fontAlgn="base">
              <a:spcBef>
                <a:spcPct val="0"/>
              </a:spcBef>
              <a:spcAft>
                <a:spcPct val="0"/>
              </a:spcAft>
            </a:pPr>
            <a:r>
              <a:rPr lang="es-CO" sz="2000" b="1" dirty="0" smtClean="0">
                <a:solidFill>
                  <a:srgbClr val="002060"/>
                </a:solidFill>
                <a:latin typeface="Helvetica LT Std" panose="020B0504020202020204"/>
              </a:rPr>
              <a:t>Basilea</a:t>
            </a:r>
            <a:endParaRPr lang="es-CO" sz="2000" b="1" dirty="0">
              <a:solidFill>
                <a:srgbClr val="002060"/>
              </a:solidFill>
              <a:latin typeface="Helvetica LT Std" panose="020B0504020202020204"/>
            </a:endParaRPr>
          </a:p>
        </p:txBody>
      </p:sp>
      <p:sp>
        <p:nvSpPr>
          <p:cNvPr id="9" name="5 CuadroTexto"/>
          <p:cNvSpPr txBox="1"/>
          <p:nvPr/>
        </p:nvSpPr>
        <p:spPr>
          <a:xfrm>
            <a:off x="567876" y="1212587"/>
            <a:ext cx="8113416" cy="340519"/>
          </a:xfrm>
          <a:prstGeom prst="roundRect">
            <a:avLst/>
          </a:prstGeom>
          <a:solidFill>
            <a:srgbClr val="E6EDF6"/>
          </a:solidFill>
          <a:ln w="19050">
            <a:solidFill>
              <a:schemeClr val="accent1">
                <a:lumMod val="50000"/>
              </a:schemeClr>
            </a:solidFill>
          </a:ln>
        </p:spPr>
        <p:txBody>
          <a:bodyPr wrap="square" rtlCol="0">
            <a:spAutoFit/>
          </a:bodyPr>
          <a:lstStyle/>
          <a:p>
            <a:pPr algn="ctr">
              <a:spcBef>
                <a:spcPct val="0"/>
              </a:spcBef>
            </a:pPr>
            <a:r>
              <a:rPr lang="es-CO" altLang="es-CO" sz="1400" b="1" dirty="0" smtClean="0">
                <a:solidFill>
                  <a:schemeClr val="tx2">
                    <a:lumMod val="75000"/>
                  </a:schemeClr>
                </a:solidFill>
                <a:latin typeface="Helvetica LT Std" panose="020B0504020202020204"/>
                <a:cs typeface="Helvetica" panose="020B0604020202020204" pitchFamily="34" charset="0"/>
              </a:rPr>
              <a:t>Vinculados</a:t>
            </a:r>
            <a:endParaRPr lang="es-CO" altLang="es-CO" sz="1400" dirty="0" smtClean="0">
              <a:solidFill>
                <a:schemeClr val="tx2">
                  <a:lumMod val="75000"/>
                </a:schemeClr>
              </a:solidFill>
              <a:latin typeface="Helvetica LT Std" panose="020B0504020202020204"/>
              <a:cs typeface="Helvetica" panose="020B0604020202020204" pitchFamily="34" charset="0"/>
            </a:endParaRPr>
          </a:p>
        </p:txBody>
      </p:sp>
      <p:sp>
        <p:nvSpPr>
          <p:cNvPr id="12" name="5 CuadroTexto"/>
          <p:cNvSpPr txBox="1"/>
          <p:nvPr/>
        </p:nvSpPr>
        <p:spPr>
          <a:xfrm>
            <a:off x="567876" y="1907125"/>
            <a:ext cx="8113416" cy="3293209"/>
          </a:xfrm>
          <a:prstGeom prst="rect">
            <a:avLst/>
          </a:prstGeom>
          <a:noFill/>
          <a:ln w="12700">
            <a:noFill/>
          </a:ln>
        </p:spPr>
        <p:txBody>
          <a:bodyPr wrap="square" rtlCol="0">
            <a:spAutoFit/>
          </a:bodyPr>
          <a:lstStyle/>
          <a:p>
            <a:pPr marL="285750" indent="-285750" algn="just">
              <a:spcBef>
                <a:spcPct val="0"/>
              </a:spcBef>
              <a:buFont typeface="Wingdings" panose="05000000000000000000" pitchFamily="2" charset="2"/>
              <a:buChar char="v"/>
            </a:pPr>
            <a:r>
              <a:rPr lang="es-CO" altLang="es-CO" sz="1300" dirty="0">
                <a:solidFill>
                  <a:schemeClr val="tx2">
                    <a:lumMod val="75000"/>
                  </a:schemeClr>
                </a:solidFill>
                <a:latin typeface="Helvetica LT Std" panose="020B0504020202020204"/>
                <a:cs typeface="Helvetica" panose="020B0604020202020204" pitchFamily="34" charset="0"/>
              </a:rPr>
              <a:t>Se consideró detalladamente la forma en que los supervisores deben considerar la participación de una institución matriz de menos del 100% en una subsidiaria financiera a los efectos de evaluar la suficiencia de capital del grupo. Se acordó que las acciones minoritarias simples sobre las cuales el grupo no tiene control ni influencia significativa (es decir, menos del 20% de las acciones o derechos de voto de propiedad) no deben tomarse en cuenta para fines de adecuación del capital </a:t>
            </a:r>
            <a:r>
              <a:rPr lang="es-CO" altLang="es-CO" sz="1300" dirty="0" smtClean="0">
                <a:solidFill>
                  <a:schemeClr val="tx2">
                    <a:lumMod val="75000"/>
                  </a:schemeClr>
                </a:solidFill>
                <a:latin typeface="Helvetica LT Std" panose="020B0504020202020204"/>
                <a:cs typeface="Helvetica" panose="020B0604020202020204" pitchFamily="34" charset="0"/>
              </a:rPr>
              <a:t>grupal. Normalmente</a:t>
            </a:r>
            <a:r>
              <a:rPr lang="es-CO" altLang="es-CO" sz="1300" dirty="0">
                <a:solidFill>
                  <a:schemeClr val="tx2">
                    <a:lumMod val="75000"/>
                  </a:schemeClr>
                </a:solidFill>
                <a:latin typeface="Helvetica LT Std" panose="020B0504020202020204"/>
                <a:cs typeface="Helvetica" panose="020B0604020202020204" pitchFamily="34" charset="0"/>
              </a:rPr>
              <a:t>, se los consideraría inversiones de cartera y serían tratados por el supervisor de los padres de acuerdo con las reglas individuales relevantes. Solo en circunstancias excepcionales, los supervisores esperan integrar dichas participaciones en una evaluación de la suficiencia de capital desde una perspectiva grupal</a:t>
            </a:r>
            <a:r>
              <a:rPr lang="es-CO" altLang="es-CO" sz="1300" dirty="0" smtClean="0">
                <a:solidFill>
                  <a:schemeClr val="tx2">
                    <a:lumMod val="75000"/>
                  </a:schemeClr>
                </a:solidFill>
                <a:latin typeface="Helvetica LT Std" panose="020B0504020202020204"/>
                <a:cs typeface="Helvetica" panose="020B0604020202020204" pitchFamily="34" charset="0"/>
              </a:rPr>
              <a:t>.</a:t>
            </a:r>
          </a:p>
          <a:p>
            <a:pPr marL="285750" indent="-285750" algn="just">
              <a:spcBef>
                <a:spcPct val="0"/>
              </a:spcBef>
              <a:buFont typeface="Wingdings" panose="05000000000000000000" pitchFamily="2" charset="2"/>
              <a:buChar char="v"/>
            </a:pPr>
            <a:endParaRPr lang="es-CO" altLang="es-CO" sz="1300" dirty="0">
              <a:solidFill>
                <a:schemeClr val="tx2">
                  <a:lumMod val="75000"/>
                </a:schemeClr>
              </a:solidFill>
              <a:latin typeface="Helvetica LT Std" panose="020B0504020202020204"/>
              <a:cs typeface="Helvetica" panose="020B0604020202020204" pitchFamily="34" charset="0"/>
            </a:endParaRPr>
          </a:p>
          <a:p>
            <a:pPr marL="285750" indent="-285750" algn="just">
              <a:spcBef>
                <a:spcPct val="0"/>
              </a:spcBef>
              <a:buFont typeface="Wingdings" panose="05000000000000000000" pitchFamily="2" charset="2"/>
              <a:buChar char="v"/>
            </a:pPr>
            <a:r>
              <a:rPr lang="es-CO" altLang="es-CO" sz="1300" dirty="0">
                <a:solidFill>
                  <a:schemeClr val="tx2">
                    <a:lumMod val="75000"/>
                  </a:schemeClr>
                </a:solidFill>
                <a:latin typeface="Helvetica LT Std" panose="020B0504020202020204"/>
                <a:cs typeface="Helvetica" panose="020B0604020202020204" pitchFamily="34" charset="0"/>
              </a:rPr>
              <a:t>Cuando el grupo tenga lo que se considera una "influencia significativa" (es decir, la propiedad de entre el 20% y el 50% de las acciones o derechos de voto) sobre una empresa subsidiaria, se recomienda un enfoque prorrateado con respecto a la inclusión de capital en la evaluación grupal. En lo que respecta a las empresas filiales que no son de su entera propiedad, pero sobre las cuales el grupo tiene control efectivo (es decir, más del 50% de las acciones o derechos de voto de propiedad), la mayoría de los miembros del Grupo Tripartito acordaron que cualquier déficit debe atribuirse al grupo. </a:t>
            </a:r>
          </a:p>
        </p:txBody>
      </p:sp>
      <p:sp>
        <p:nvSpPr>
          <p:cNvPr id="7" name="CuadroTexto 6"/>
          <p:cNvSpPr txBox="1"/>
          <p:nvPr/>
        </p:nvSpPr>
        <p:spPr>
          <a:xfrm>
            <a:off x="4450814" y="6036391"/>
            <a:ext cx="4351663" cy="261610"/>
          </a:xfrm>
          <a:prstGeom prst="rect">
            <a:avLst/>
          </a:prstGeom>
          <a:noFill/>
        </p:spPr>
        <p:txBody>
          <a:bodyPr wrap="square" rtlCol="0">
            <a:spAutoFit/>
          </a:bodyPr>
          <a:lstStyle/>
          <a:p>
            <a:pPr algn="just">
              <a:spcBef>
                <a:spcPct val="0"/>
              </a:spcBef>
            </a:pPr>
            <a:r>
              <a:rPr lang="es-CO" altLang="es-CO" sz="1100" b="1" dirty="0" smtClean="0">
                <a:solidFill>
                  <a:schemeClr val="tx2">
                    <a:lumMod val="75000"/>
                  </a:schemeClr>
                </a:solidFill>
                <a:latin typeface="Helvetica LT Std" panose="020B0504020202020204"/>
                <a:cs typeface="Helvetica" panose="020B0604020202020204" pitchFamily="34" charset="0"/>
              </a:rPr>
              <a:t>Fuente: </a:t>
            </a:r>
            <a:r>
              <a:rPr lang="en-US" altLang="es-CO" sz="1100" dirty="0" smtClean="0">
                <a:solidFill>
                  <a:schemeClr val="tx2">
                    <a:lumMod val="75000"/>
                  </a:schemeClr>
                </a:solidFill>
                <a:latin typeface="Helvetica LT Std" panose="020B0504020202020204"/>
                <a:cs typeface="Helvetica" panose="020B0604020202020204" pitchFamily="34" charset="0"/>
              </a:rPr>
              <a:t>The Supervision </a:t>
            </a:r>
            <a:r>
              <a:rPr lang="en-US" altLang="es-CO" sz="1100" dirty="0">
                <a:solidFill>
                  <a:schemeClr val="tx2">
                    <a:lumMod val="75000"/>
                  </a:schemeClr>
                </a:solidFill>
                <a:latin typeface="Helvetica LT Std" panose="020B0504020202020204"/>
                <a:cs typeface="Helvetica" panose="020B0604020202020204" pitchFamily="34" charset="0"/>
              </a:rPr>
              <a:t>o</a:t>
            </a:r>
            <a:r>
              <a:rPr lang="en-US" altLang="es-CO" sz="1100" dirty="0" smtClean="0">
                <a:solidFill>
                  <a:schemeClr val="tx2">
                    <a:lumMod val="75000"/>
                  </a:schemeClr>
                </a:solidFill>
                <a:latin typeface="Helvetica LT Std" panose="020B0504020202020204"/>
                <a:cs typeface="Helvetica" panose="020B0604020202020204" pitchFamily="34" charset="0"/>
              </a:rPr>
              <a:t>f Financial Conglomerates. </a:t>
            </a:r>
            <a:r>
              <a:rPr lang="es-CO" altLang="es-CO" sz="1100" dirty="0" smtClean="0">
                <a:solidFill>
                  <a:schemeClr val="tx2">
                    <a:lumMod val="75000"/>
                  </a:schemeClr>
                </a:solidFill>
                <a:latin typeface="Helvetica LT Std" panose="020B0504020202020204"/>
                <a:cs typeface="Helvetica" panose="020B0604020202020204" pitchFamily="34" charset="0"/>
                <a:hlinkClick r:id="rId3"/>
              </a:rPr>
              <a:t>www.bis.org</a:t>
            </a:r>
            <a:r>
              <a:rPr lang="es-CO" altLang="es-CO" sz="1100" dirty="0" smtClean="0">
                <a:solidFill>
                  <a:schemeClr val="tx2">
                    <a:lumMod val="75000"/>
                  </a:schemeClr>
                </a:solidFill>
                <a:latin typeface="Helvetica LT Std" panose="020B0504020202020204"/>
                <a:cs typeface="Helvetica" panose="020B0604020202020204" pitchFamily="34" charset="0"/>
              </a:rPr>
              <a:t> </a:t>
            </a:r>
            <a:endParaRPr lang="es-CO" altLang="es-CO" sz="1100" dirty="0">
              <a:solidFill>
                <a:schemeClr val="tx2">
                  <a:lumMod val="75000"/>
                </a:schemeClr>
              </a:solidFill>
              <a:latin typeface="Helvetica LT Std" panose="020B0504020202020204"/>
              <a:cs typeface="Helvetica" panose="020B0604020202020204" pitchFamily="34" charset="0"/>
            </a:endParaRPr>
          </a:p>
        </p:txBody>
      </p:sp>
      <p:pic>
        <p:nvPicPr>
          <p:cNvPr id="1026" name="Picture 2" descr="Resultado de imagen para bank of international settlements logo"/>
          <p:cNvPicPr>
            <a:picLocks noChangeAspect="1" noChangeArrowheads="1"/>
          </p:cNvPicPr>
          <p:nvPr/>
        </p:nvPicPr>
        <p:blipFill rotWithShape="1">
          <a:blip r:embed="rId4">
            <a:extLst>
              <a:ext uri="{28A0092B-C50C-407E-A947-70E740481C1C}">
                <a14:useLocalDpi xmlns:a14="http://schemas.microsoft.com/office/drawing/2010/main" val="0"/>
              </a:ext>
            </a:extLst>
          </a:blip>
          <a:srcRect t="21778" b="22460"/>
          <a:stretch/>
        </p:blipFill>
        <p:spPr bwMode="auto">
          <a:xfrm>
            <a:off x="1952752" y="259735"/>
            <a:ext cx="2137717" cy="5881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783846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5 CuadroTexto"/>
          <p:cNvSpPr txBox="1"/>
          <p:nvPr/>
        </p:nvSpPr>
        <p:spPr>
          <a:xfrm>
            <a:off x="567876" y="1042327"/>
            <a:ext cx="8113416" cy="340519"/>
          </a:xfrm>
          <a:prstGeom prst="roundRect">
            <a:avLst/>
          </a:prstGeom>
          <a:solidFill>
            <a:srgbClr val="E6EDF6"/>
          </a:solidFill>
          <a:ln w="19050">
            <a:solidFill>
              <a:schemeClr val="accent1">
                <a:lumMod val="50000"/>
              </a:schemeClr>
            </a:solidFill>
          </a:ln>
        </p:spPr>
        <p:txBody>
          <a:bodyPr wrap="square" rtlCol="0">
            <a:spAutoFit/>
          </a:bodyPr>
          <a:lstStyle/>
          <a:p>
            <a:pPr algn="ctr">
              <a:spcBef>
                <a:spcPct val="0"/>
              </a:spcBef>
            </a:pPr>
            <a:r>
              <a:rPr lang="es-CO" altLang="es-CO" sz="1400" b="1" dirty="0" smtClean="0">
                <a:solidFill>
                  <a:schemeClr val="tx2">
                    <a:lumMod val="75000"/>
                  </a:schemeClr>
                </a:solidFill>
                <a:latin typeface="Helvetica LT Std" panose="020B0504020202020204"/>
                <a:cs typeface="Helvetica" panose="020B0604020202020204" pitchFamily="34" charset="0"/>
              </a:rPr>
              <a:t>Conflictos de Interés</a:t>
            </a:r>
            <a:endParaRPr lang="es-CO" altLang="es-CO" sz="1400" dirty="0" smtClean="0">
              <a:solidFill>
                <a:schemeClr val="tx2">
                  <a:lumMod val="75000"/>
                </a:schemeClr>
              </a:solidFill>
              <a:latin typeface="Helvetica LT Std" panose="020B0504020202020204"/>
              <a:cs typeface="Helvetica" panose="020B0604020202020204" pitchFamily="34" charset="0"/>
            </a:endParaRPr>
          </a:p>
        </p:txBody>
      </p:sp>
      <p:sp>
        <p:nvSpPr>
          <p:cNvPr id="12" name="5 CuadroTexto"/>
          <p:cNvSpPr txBox="1"/>
          <p:nvPr/>
        </p:nvSpPr>
        <p:spPr>
          <a:xfrm>
            <a:off x="573383" y="1530702"/>
            <a:ext cx="8113416" cy="4293483"/>
          </a:xfrm>
          <a:prstGeom prst="rect">
            <a:avLst/>
          </a:prstGeom>
          <a:noFill/>
          <a:ln w="12700">
            <a:noFill/>
          </a:ln>
        </p:spPr>
        <p:txBody>
          <a:bodyPr wrap="square" rtlCol="0">
            <a:spAutoFit/>
          </a:bodyPr>
          <a:lstStyle/>
          <a:p>
            <a:pPr marL="400050" indent="-400050" algn="just">
              <a:spcBef>
                <a:spcPct val="0"/>
              </a:spcBef>
              <a:buFont typeface="+mj-lt"/>
              <a:buAutoNum type="romanLcPeriod" startAt="3"/>
            </a:pPr>
            <a:r>
              <a:rPr lang="es-CO" altLang="es-CO" sz="1300" dirty="0" smtClean="0">
                <a:solidFill>
                  <a:schemeClr val="tx2">
                    <a:lumMod val="75000"/>
                  </a:schemeClr>
                </a:solidFill>
                <a:latin typeface="Helvetica LT Std" panose="020B0504020202020204"/>
                <a:cs typeface="Helvetica" panose="020B0604020202020204" pitchFamily="34" charset="0"/>
              </a:rPr>
              <a:t>La </a:t>
            </a:r>
            <a:r>
              <a:rPr lang="es-CO" altLang="es-CO" sz="1300" dirty="0">
                <a:solidFill>
                  <a:schemeClr val="tx2">
                    <a:lumMod val="75000"/>
                  </a:schemeClr>
                </a:solidFill>
                <a:latin typeface="Helvetica LT Std" panose="020B0504020202020204"/>
                <a:cs typeface="Helvetica" panose="020B0604020202020204" pitchFamily="34" charset="0"/>
              </a:rPr>
              <a:t>prohibición para ejercer cualquier presión, persuasión o transmisión de información confidencial, privilegiada, o relevante por parte del personal que labore en alguna Unidad de Negocio de una Entidad Financiera hacia el personal de otra Entidad Financiera integrante del Grupo Financiero que pudiera generar un Conflicto de Interés entre las referidas Entidades Financieras</a:t>
            </a:r>
            <a:r>
              <a:rPr lang="es-CO" altLang="es-CO" sz="1300" dirty="0" smtClean="0">
                <a:solidFill>
                  <a:schemeClr val="tx2">
                    <a:lumMod val="75000"/>
                  </a:schemeClr>
                </a:solidFill>
                <a:latin typeface="Helvetica LT Std" panose="020B0504020202020204"/>
                <a:cs typeface="Helvetica" panose="020B0604020202020204" pitchFamily="34" charset="0"/>
              </a:rPr>
              <a:t>;</a:t>
            </a:r>
          </a:p>
          <a:p>
            <a:pPr marL="400050" indent="-400050" algn="just">
              <a:spcBef>
                <a:spcPct val="0"/>
              </a:spcBef>
              <a:buFont typeface="+mj-lt"/>
              <a:buAutoNum type="romanLcPeriod" startAt="3"/>
            </a:pPr>
            <a:endParaRPr lang="es-CO" altLang="es-CO" sz="1300" dirty="0">
              <a:solidFill>
                <a:schemeClr val="tx2">
                  <a:lumMod val="75000"/>
                </a:schemeClr>
              </a:solidFill>
              <a:latin typeface="Helvetica LT Std" panose="020B0504020202020204"/>
              <a:cs typeface="Helvetica" panose="020B0604020202020204" pitchFamily="34" charset="0"/>
            </a:endParaRPr>
          </a:p>
          <a:p>
            <a:pPr marL="400050" indent="-400050" algn="just">
              <a:spcBef>
                <a:spcPct val="0"/>
              </a:spcBef>
              <a:buFont typeface="+mj-lt"/>
              <a:buAutoNum type="romanLcPeriod" startAt="3"/>
            </a:pPr>
            <a:r>
              <a:rPr lang="es-CO" altLang="es-CO" sz="1300" dirty="0" smtClean="0">
                <a:solidFill>
                  <a:schemeClr val="tx2">
                    <a:lumMod val="75000"/>
                  </a:schemeClr>
                </a:solidFill>
                <a:latin typeface="Helvetica LT Std" panose="020B0504020202020204"/>
                <a:cs typeface="Helvetica" panose="020B0604020202020204" pitchFamily="34" charset="0"/>
              </a:rPr>
              <a:t>El </a:t>
            </a:r>
            <a:r>
              <a:rPr lang="es-CO" altLang="es-CO" sz="1300" dirty="0">
                <a:solidFill>
                  <a:schemeClr val="tx2">
                    <a:lumMod val="75000"/>
                  </a:schemeClr>
                </a:solidFill>
                <a:latin typeface="Helvetica LT Std" panose="020B0504020202020204"/>
                <a:cs typeface="Helvetica" panose="020B0604020202020204" pitchFamily="34" charset="0"/>
              </a:rPr>
              <a:t>control del intercambio de información entre directivos y empleados de las Unidades de Negocio de las Entidades Financieras, cuando tal intercambio de información pueda ir en detrimento de los intereses de uno o más negocios del Grupo Financiero o de los clientes de las Entidades Financieras</a:t>
            </a:r>
            <a:r>
              <a:rPr lang="es-CO" altLang="es-CO" sz="1300" dirty="0" smtClean="0">
                <a:solidFill>
                  <a:schemeClr val="tx2">
                    <a:lumMod val="75000"/>
                  </a:schemeClr>
                </a:solidFill>
                <a:latin typeface="Helvetica LT Std" panose="020B0504020202020204"/>
                <a:cs typeface="Helvetica" panose="020B0604020202020204" pitchFamily="34" charset="0"/>
              </a:rPr>
              <a:t>;</a:t>
            </a:r>
          </a:p>
          <a:p>
            <a:pPr marL="400050" indent="-400050" algn="just">
              <a:spcBef>
                <a:spcPct val="0"/>
              </a:spcBef>
              <a:buFont typeface="+mj-lt"/>
              <a:buAutoNum type="romanLcPeriod" startAt="3"/>
            </a:pPr>
            <a:endParaRPr lang="es-CO" altLang="es-CO" sz="1300" dirty="0">
              <a:solidFill>
                <a:schemeClr val="tx2">
                  <a:lumMod val="75000"/>
                </a:schemeClr>
              </a:solidFill>
              <a:latin typeface="Helvetica LT Std" panose="020B0504020202020204"/>
              <a:cs typeface="Helvetica" panose="020B0604020202020204" pitchFamily="34" charset="0"/>
            </a:endParaRPr>
          </a:p>
          <a:p>
            <a:pPr marL="400050" indent="-400050" algn="just">
              <a:spcBef>
                <a:spcPct val="0"/>
              </a:spcBef>
              <a:buFont typeface="+mj-lt"/>
              <a:buAutoNum type="romanLcPeriod" startAt="3"/>
            </a:pPr>
            <a:r>
              <a:rPr lang="es-CO" altLang="es-CO" sz="1300" dirty="0" smtClean="0">
                <a:solidFill>
                  <a:schemeClr val="tx2">
                    <a:lumMod val="75000"/>
                  </a:schemeClr>
                </a:solidFill>
                <a:latin typeface="Helvetica LT Std" panose="020B0504020202020204"/>
                <a:cs typeface="Helvetica" panose="020B0604020202020204" pitchFamily="34" charset="0"/>
              </a:rPr>
              <a:t>La </a:t>
            </a:r>
            <a:r>
              <a:rPr lang="es-CO" altLang="es-CO" sz="1300" dirty="0">
                <a:solidFill>
                  <a:schemeClr val="tx2">
                    <a:lumMod val="75000"/>
                  </a:schemeClr>
                </a:solidFill>
                <a:latin typeface="Helvetica LT Std" panose="020B0504020202020204"/>
                <a:cs typeface="Helvetica" panose="020B0604020202020204" pitchFamily="34" charset="0"/>
              </a:rPr>
              <a:t>guarda de registros de los servicios y actividades de las Unidades de Negocio de las Entidades Financieras, cuando se presuma o se demuestre que éstas actuaron con Conflictos de Interés, con el fin de facilitar la identificación y la gestión de cualquier Conflicto de Intereses potencial</a:t>
            </a:r>
            <a:r>
              <a:rPr lang="es-CO" altLang="es-CO" sz="1300" dirty="0" smtClean="0">
                <a:solidFill>
                  <a:schemeClr val="tx2">
                    <a:lumMod val="75000"/>
                  </a:schemeClr>
                </a:solidFill>
                <a:latin typeface="Helvetica LT Std" panose="020B0504020202020204"/>
                <a:cs typeface="Helvetica" panose="020B0604020202020204" pitchFamily="34" charset="0"/>
              </a:rPr>
              <a:t>;</a:t>
            </a:r>
          </a:p>
          <a:p>
            <a:pPr marL="400050" indent="-400050" algn="just">
              <a:spcBef>
                <a:spcPct val="0"/>
              </a:spcBef>
              <a:buFont typeface="+mj-lt"/>
              <a:buAutoNum type="romanLcPeriod" startAt="3"/>
            </a:pPr>
            <a:endParaRPr lang="es-CO" altLang="es-CO" sz="1300" dirty="0">
              <a:solidFill>
                <a:schemeClr val="tx2">
                  <a:lumMod val="75000"/>
                </a:schemeClr>
              </a:solidFill>
              <a:latin typeface="Helvetica LT Std" panose="020B0504020202020204"/>
              <a:cs typeface="Helvetica" panose="020B0604020202020204" pitchFamily="34" charset="0"/>
            </a:endParaRPr>
          </a:p>
          <a:p>
            <a:pPr marL="400050" indent="-400050" algn="just">
              <a:spcBef>
                <a:spcPct val="0"/>
              </a:spcBef>
              <a:buFont typeface="+mj-lt"/>
              <a:buAutoNum type="romanLcPeriod" startAt="3"/>
            </a:pPr>
            <a:r>
              <a:rPr lang="es-CO" altLang="es-CO" sz="1300" dirty="0" smtClean="0">
                <a:solidFill>
                  <a:schemeClr val="tx2">
                    <a:lumMod val="75000"/>
                  </a:schemeClr>
                </a:solidFill>
                <a:latin typeface="Helvetica LT Std" panose="020B0504020202020204"/>
                <a:cs typeface="Helvetica" panose="020B0604020202020204" pitchFamily="34" charset="0"/>
              </a:rPr>
              <a:t>El </a:t>
            </a:r>
            <a:r>
              <a:rPr lang="es-CO" altLang="es-CO" sz="1300" dirty="0">
                <a:solidFill>
                  <a:schemeClr val="tx2">
                    <a:lumMod val="75000"/>
                  </a:schemeClr>
                </a:solidFill>
                <a:latin typeface="Helvetica LT Std" panose="020B0504020202020204"/>
                <a:cs typeface="Helvetica" panose="020B0604020202020204" pitchFamily="34" charset="0"/>
              </a:rPr>
              <a:t>establecimiento de obligaciones y responsabilidades de los consejeros, directivos y empleados de los integrantes del Grupo Financiero de abstenerse de tomar cualquier decisión o realizar cualquier acto que le genere un Conflicto de Interés</a:t>
            </a:r>
            <a:r>
              <a:rPr lang="es-CO" altLang="es-CO" sz="1300" dirty="0" smtClean="0">
                <a:solidFill>
                  <a:schemeClr val="tx2">
                    <a:lumMod val="75000"/>
                  </a:schemeClr>
                </a:solidFill>
                <a:latin typeface="Helvetica LT Std" panose="020B0504020202020204"/>
                <a:cs typeface="Helvetica" panose="020B0604020202020204" pitchFamily="34" charset="0"/>
              </a:rPr>
              <a:t>;</a:t>
            </a:r>
          </a:p>
          <a:p>
            <a:pPr marL="400050" indent="-400050" algn="just">
              <a:spcBef>
                <a:spcPct val="0"/>
              </a:spcBef>
              <a:buFont typeface="+mj-lt"/>
              <a:buAutoNum type="romanLcPeriod" startAt="3"/>
            </a:pPr>
            <a:endParaRPr lang="es-CO" altLang="es-CO" sz="1300" dirty="0">
              <a:solidFill>
                <a:schemeClr val="tx2">
                  <a:lumMod val="75000"/>
                </a:schemeClr>
              </a:solidFill>
              <a:latin typeface="Helvetica LT Std" panose="020B0504020202020204"/>
              <a:cs typeface="Helvetica" panose="020B0604020202020204" pitchFamily="34" charset="0"/>
            </a:endParaRPr>
          </a:p>
          <a:p>
            <a:pPr marL="400050" indent="-400050" algn="just">
              <a:spcBef>
                <a:spcPct val="0"/>
              </a:spcBef>
              <a:buFont typeface="+mj-lt"/>
              <a:buAutoNum type="romanLcPeriod" startAt="3"/>
            </a:pPr>
            <a:r>
              <a:rPr lang="es-CO" altLang="es-CO" sz="1300" dirty="0" smtClean="0">
                <a:solidFill>
                  <a:schemeClr val="tx2">
                    <a:lumMod val="75000"/>
                  </a:schemeClr>
                </a:solidFill>
                <a:latin typeface="Helvetica LT Std" panose="020B0504020202020204"/>
                <a:cs typeface="Helvetica" panose="020B0604020202020204" pitchFamily="34" charset="0"/>
              </a:rPr>
              <a:t>Las </a:t>
            </a:r>
            <a:r>
              <a:rPr lang="es-CO" altLang="es-CO" sz="1300" dirty="0">
                <a:solidFill>
                  <a:schemeClr val="tx2">
                    <a:lumMod val="75000"/>
                  </a:schemeClr>
                </a:solidFill>
                <a:latin typeface="Helvetica LT Std" panose="020B0504020202020204"/>
                <a:cs typeface="Helvetica" panose="020B0604020202020204" pitchFamily="34" charset="0"/>
              </a:rPr>
              <a:t>pautas para la resolución de los Conflictos de Interés que se presenten, no obstante, las medidas preventivas establecidas</a:t>
            </a:r>
            <a:r>
              <a:rPr lang="es-CO" altLang="es-CO" sz="1300" dirty="0" smtClean="0">
                <a:solidFill>
                  <a:schemeClr val="tx2">
                    <a:lumMod val="75000"/>
                  </a:schemeClr>
                </a:solidFill>
                <a:latin typeface="Helvetica LT Std" panose="020B0504020202020204"/>
                <a:cs typeface="Helvetica" panose="020B0604020202020204" pitchFamily="34" charset="0"/>
              </a:rPr>
              <a:t>;</a:t>
            </a:r>
          </a:p>
          <a:p>
            <a:pPr algn="just">
              <a:spcBef>
                <a:spcPct val="0"/>
              </a:spcBef>
            </a:pPr>
            <a:endParaRPr lang="es-CO" altLang="es-CO" sz="1300" dirty="0" smtClean="0">
              <a:solidFill>
                <a:schemeClr val="tx2">
                  <a:lumMod val="75000"/>
                </a:schemeClr>
              </a:solidFill>
              <a:latin typeface="Helvetica LT Std" panose="020B0504020202020204"/>
              <a:cs typeface="Helvetica" panose="020B0604020202020204" pitchFamily="34" charset="0"/>
            </a:endParaRPr>
          </a:p>
          <a:p>
            <a:pPr marL="285750" indent="-285750" algn="just">
              <a:spcBef>
                <a:spcPct val="0"/>
              </a:spcBef>
              <a:buFont typeface="Wingdings" panose="05000000000000000000" pitchFamily="2" charset="2"/>
              <a:buChar char="Ø"/>
            </a:pPr>
            <a:endParaRPr lang="es-CO" altLang="es-CO" sz="1300" dirty="0">
              <a:solidFill>
                <a:schemeClr val="tx2">
                  <a:lumMod val="75000"/>
                </a:schemeClr>
              </a:solidFill>
              <a:latin typeface="Helvetica LT Std" panose="020B0504020202020204"/>
              <a:cs typeface="Helvetica" panose="020B0604020202020204" pitchFamily="34" charset="0"/>
            </a:endParaRPr>
          </a:p>
        </p:txBody>
      </p:sp>
      <p:pic>
        <p:nvPicPr>
          <p:cNvPr id="6" name="Picture 2" descr="Resultado de imagen para bandera mexic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10927" y="271090"/>
            <a:ext cx="836323" cy="522702"/>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
        <p:nvSpPr>
          <p:cNvPr id="7" name="8 CuadroTexto"/>
          <p:cNvSpPr txBox="1"/>
          <p:nvPr/>
        </p:nvSpPr>
        <p:spPr>
          <a:xfrm>
            <a:off x="494889" y="332386"/>
            <a:ext cx="8191910" cy="400110"/>
          </a:xfrm>
          <a:prstGeom prst="rect">
            <a:avLst/>
          </a:prstGeom>
          <a:noFill/>
        </p:spPr>
        <p:txBody>
          <a:bodyPr wrap="square" rtlCol="0">
            <a:spAutoFit/>
          </a:bodyPr>
          <a:lstStyle/>
          <a:p>
            <a:pPr algn="ctr" fontAlgn="base">
              <a:spcBef>
                <a:spcPct val="0"/>
              </a:spcBef>
              <a:spcAft>
                <a:spcPct val="0"/>
              </a:spcAft>
            </a:pPr>
            <a:r>
              <a:rPr lang="es-CO" sz="2000" b="1" dirty="0" smtClean="0">
                <a:solidFill>
                  <a:srgbClr val="002060"/>
                </a:solidFill>
                <a:latin typeface="Helvetica LT Std" panose="020B0504020202020204"/>
              </a:rPr>
              <a:t>México</a:t>
            </a:r>
            <a:endParaRPr lang="es-CO" sz="2000" b="1" dirty="0">
              <a:solidFill>
                <a:srgbClr val="002060"/>
              </a:solidFill>
              <a:latin typeface="Helvetica LT Std" panose="020B0504020202020204"/>
            </a:endParaRPr>
          </a:p>
        </p:txBody>
      </p:sp>
      <p:sp>
        <p:nvSpPr>
          <p:cNvPr id="10" name="CuadroTexto 9"/>
          <p:cNvSpPr txBox="1"/>
          <p:nvPr/>
        </p:nvSpPr>
        <p:spPr>
          <a:xfrm>
            <a:off x="3947250" y="5965770"/>
            <a:ext cx="4739549" cy="430887"/>
          </a:xfrm>
          <a:prstGeom prst="rect">
            <a:avLst/>
          </a:prstGeom>
          <a:noFill/>
        </p:spPr>
        <p:txBody>
          <a:bodyPr wrap="square" rtlCol="0">
            <a:spAutoFit/>
          </a:bodyPr>
          <a:lstStyle/>
          <a:p>
            <a:pPr algn="just">
              <a:spcBef>
                <a:spcPct val="0"/>
              </a:spcBef>
            </a:pPr>
            <a:r>
              <a:rPr lang="es-CO" altLang="es-CO" sz="1100" b="1" dirty="0" smtClean="0">
                <a:solidFill>
                  <a:schemeClr val="tx2">
                    <a:lumMod val="75000"/>
                  </a:schemeClr>
                </a:solidFill>
                <a:latin typeface="Helvetica LT Std" panose="020B0504020202020204"/>
                <a:cs typeface="Helvetica" panose="020B0604020202020204" pitchFamily="34" charset="0"/>
              </a:rPr>
              <a:t>Fuente: </a:t>
            </a:r>
            <a:r>
              <a:rPr lang="es-CO" altLang="es-CO" sz="1100" dirty="0" smtClean="0">
                <a:solidFill>
                  <a:schemeClr val="tx2">
                    <a:lumMod val="75000"/>
                  </a:schemeClr>
                </a:solidFill>
                <a:latin typeface="Helvetica LT Std" panose="020B0504020202020204"/>
                <a:cs typeface="Helvetica" panose="020B0604020202020204" pitchFamily="34" charset="0"/>
              </a:rPr>
              <a:t>Reglas Generales </a:t>
            </a:r>
            <a:r>
              <a:rPr lang="es-CO" altLang="es-CO" sz="1100" dirty="0">
                <a:solidFill>
                  <a:schemeClr val="tx2">
                    <a:lumMod val="75000"/>
                  </a:schemeClr>
                </a:solidFill>
                <a:latin typeface="Helvetica LT Std" panose="020B0504020202020204"/>
                <a:cs typeface="Helvetica" panose="020B0604020202020204" pitchFamily="34" charset="0"/>
              </a:rPr>
              <a:t>de </a:t>
            </a:r>
            <a:r>
              <a:rPr lang="es-CO" altLang="es-CO" sz="1100" dirty="0" smtClean="0">
                <a:solidFill>
                  <a:schemeClr val="tx2">
                    <a:lumMod val="75000"/>
                  </a:schemeClr>
                </a:solidFill>
                <a:latin typeface="Helvetica LT Std" panose="020B0504020202020204"/>
                <a:cs typeface="Helvetica" panose="020B0604020202020204" pitchFamily="34" charset="0"/>
              </a:rPr>
              <a:t>Grupos Financieros</a:t>
            </a:r>
            <a:r>
              <a:rPr lang="es-CO" altLang="es-CO" sz="1100" dirty="0">
                <a:solidFill>
                  <a:schemeClr val="tx2">
                    <a:lumMod val="75000"/>
                  </a:schemeClr>
                </a:solidFill>
                <a:latin typeface="Helvetica LT Std" panose="020B0504020202020204"/>
                <a:cs typeface="Helvetica" panose="020B0604020202020204" pitchFamily="34" charset="0"/>
              </a:rPr>
              <a:t>. </a:t>
            </a:r>
            <a:r>
              <a:rPr lang="es-CO" altLang="es-CO" sz="1100" dirty="0" smtClean="0">
                <a:solidFill>
                  <a:schemeClr val="tx2">
                    <a:lumMod val="75000"/>
                  </a:schemeClr>
                </a:solidFill>
                <a:latin typeface="Helvetica LT Std" panose="020B0504020202020204"/>
                <a:cs typeface="Helvetica" panose="020B0604020202020204" pitchFamily="34" charset="0"/>
              </a:rPr>
              <a:t>(31 de diciembre </a:t>
            </a:r>
            <a:r>
              <a:rPr lang="es-CO" altLang="es-CO" sz="1100" dirty="0">
                <a:solidFill>
                  <a:schemeClr val="tx2">
                    <a:lumMod val="75000"/>
                  </a:schemeClr>
                </a:solidFill>
                <a:latin typeface="Helvetica LT Std" panose="020B0504020202020204"/>
                <a:cs typeface="Helvetica" panose="020B0604020202020204" pitchFamily="34" charset="0"/>
              </a:rPr>
              <a:t>de </a:t>
            </a:r>
            <a:r>
              <a:rPr lang="es-CO" altLang="es-CO" sz="1100" dirty="0" smtClean="0">
                <a:solidFill>
                  <a:schemeClr val="tx2">
                    <a:lumMod val="75000"/>
                  </a:schemeClr>
                </a:solidFill>
                <a:latin typeface="Helvetica LT Std" panose="020B0504020202020204"/>
                <a:cs typeface="Helvetica" panose="020B0604020202020204" pitchFamily="34" charset="0"/>
              </a:rPr>
              <a:t>2014) </a:t>
            </a:r>
            <a:r>
              <a:rPr lang="es-CO" altLang="es-CO" sz="1100" dirty="0">
                <a:solidFill>
                  <a:schemeClr val="tx2">
                    <a:lumMod val="75000"/>
                  </a:schemeClr>
                </a:solidFill>
                <a:latin typeface="Helvetica LT Std" panose="020B0504020202020204"/>
                <a:cs typeface="Helvetica" panose="020B0604020202020204" pitchFamily="34" charset="0"/>
              </a:rPr>
              <a:t>- </a:t>
            </a:r>
            <a:r>
              <a:rPr lang="es-CO" altLang="es-CO" sz="1100" dirty="0" smtClean="0">
                <a:solidFill>
                  <a:schemeClr val="tx2">
                    <a:lumMod val="75000"/>
                  </a:schemeClr>
                </a:solidFill>
                <a:latin typeface="Helvetica LT Std" panose="020B0504020202020204"/>
                <a:cs typeface="Helvetica" panose="020B0604020202020204" pitchFamily="34" charset="0"/>
                <a:hlinkClick r:id="rId4"/>
              </a:rPr>
              <a:t>http://www.dof.gob.mx</a:t>
            </a:r>
            <a:endParaRPr lang="es-CO" altLang="es-CO" sz="1100" dirty="0">
              <a:solidFill>
                <a:schemeClr val="tx2">
                  <a:lumMod val="75000"/>
                </a:schemeClr>
              </a:solidFill>
              <a:latin typeface="Helvetica LT Std" panose="020B0504020202020204"/>
              <a:cs typeface="Helvetica" panose="020B0604020202020204" pitchFamily="34" charset="0"/>
            </a:endParaRPr>
          </a:p>
        </p:txBody>
      </p:sp>
    </p:spTree>
    <p:extLst>
      <p:ext uri="{BB962C8B-B14F-4D97-AF65-F5344CB8AC3E}">
        <p14:creationId xmlns:p14="http://schemas.microsoft.com/office/powerpoint/2010/main" val="182828811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5 CuadroTexto"/>
          <p:cNvSpPr txBox="1"/>
          <p:nvPr/>
        </p:nvSpPr>
        <p:spPr>
          <a:xfrm>
            <a:off x="567876" y="1042327"/>
            <a:ext cx="8113416" cy="340519"/>
          </a:xfrm>
          <a:prstGeom prst="roundRect">
            <a:avLst/>
          </a:prstGeom>
          <a:solidFill>
            <a:srgbClr val="E6EDF6"/>
          </a:solidFill>
          <a:ln w="19050">
            <a:solidFill>
              <a:schemeClr val="accent1">
                <a:lumMod val="50000"/>
              </a:schemeClr>
            </a:solidFill>
          </a:ln>
        </p:spPr>
        <p:txBody>
          <a:bodyPr wrap="square" rtlCol="0">
            <a:spAutoFit/>
          </a:bodyPr>
          <a:lstStyle/>
          <a:p>
            <a:pPr algn="ctr">
              <a:spcBef>
                <a:spcPct val="0"/>
              </a:spcBef>
            </a:pPr>
            <a:r>
              <a:rPr lang="es-CO" altLang="es-CO" sz="1400" b="1" dirty="0" smtClean="0">
                <a:solidFill>
                  <a:schemeClr val="tx2">
                    <a:lumMod val="75000"/>
                  </a:schemeClr>
                </a:solidFill>
                <a:latin typeface="Helvetica LT Std" panose="020B0504020202020204"/>
                <a:cs typeface="Helvetica" panose="020B0604020202020204" pitchFamily="34" charset="0"/>
              </a:rPr>
              <a:t>Conflictos de Interés</a:t>
            </a:r>
            <a:endParaRPr lang="es-CO" altLang="es-CO" sz="1400" dirty="0" smtClean="0">
              <a:solidFill>
                <a:schemeClr val="tx2">
                  <a:lumMod val="75000"/>
                </a:schemeClr>
              </a:solidFill>
              <a:latin typeface="Helvetica LT Std" panose="020B0504020202020204"/>
              <a:cs typeface="Helvetica" panose="020B0604020202020204" pitchFamily="34" charset="0"/>
            </a:endParaRPr>
          </a:p>
        </p:txBody>
      </p:sp>
      <p:sp>
        <p:nvSpPr>
          <p:cNvPr id="12" name="5 CuadroTexto"/>
          <p:cNvSpPr txBox="1"/>
          <p:nvPr/>
        </p:nvSpPr>
        <p:spPr>
          <a:xfrm>
            <a:off x="573383" y="1530702"/>
            <a:ext cx="8113416" cy="4693593"/>
          </a:xfrm>
          <a:prstGeom prst="rect">
            <a:avLst/>
          </a:prstGeom>
          <a:noFill/>
          <a:ln w="12700">
            <a:noFill/>
          </a:ln>
        </p:spPr>
        <p:txBody>
          <a:bodyPr wrap="square" rtlCol="0">
            <a:spAutoFit/>
          </a:bodyPr>
          <a:lstStyle/>
          <a:p>
            <a:pPr marL="400050" indent="-400050" algn="just">
              <a:spcBef>
                <a:spcPct val="0"/>
              </a:spcBef>
              <a:buFont typeface="+mj-lt"/>
              <a:buAutoNum type="romanLcPeriod" startAt="8"/>
            </a:pPr>
            <a:r>
              <a:rPr lang="es-CO" altLang="es-CO" sz="1300" dirty="0" smtClean="0">
                <a:solidFill>
                  <a:schemeClr val="tx2">
                    <a:lumMod val="75000"/>
                  </a:schemeClr>
                </a:solidFill>
                <a:latin typeface="Helvetica LT Std" panose="020B0504020202020204"/>
                <a:cs typeface="Helvetica" panose="020B0604020202020204" pitchFamily="34" charset="0"/>
              </a:rPr>
              <a:t>El </a:t>
            </a:r>
            <a:r>
              <a:rPr lang="es-CO" altLang="es-CO" sz="1300" dirty="0">
                <a:solidFill>
                  <a:schemeClr val="tx2">
                    <a:lumMod val="75000"/>
                  </a:schemeClr>
                </a:solidFill>
                <a:latin typeface="Helvetica LT Std" panose="020B0504020202020204"/>
                <a:cs typeface="Helvetica" panose="020B0604020202020204" pitchFamily="34" charset="0"/>
              </a:rPr>
              <a:t>establecimiento de una revisión periódica de la adecuación de los sistemas y controles entre las Unidades de Negocio de las Entidades Financieras, para prevenir Conflictos de Interés; </a:t>
            </a:r>
            <a:r>
              <a:rPr lang="es-CO" altLang="es-CO" sz="1300" dirty="0" smtClean="0">
                <a:solidFill>
                  <a:schemeClr val="tx2">
                    <a:lumMod val="75000"/>
                  </a:schemeClr>
                </a:solidFill>
                <a:latin typeface="Helvetica LT Std" panose="020B0504020202020204"/>
                <a:cs typeface="Helvetica" panose="020B0604020202020204" pitchFamily="34" charset="0"/>
              </a:rPr>
              <a:t>y</a:t>
            </a:r>
          </a:p>
          <a:p>
            <a:pPr marL="400050" indent="-400050" algn="just">
              <a:spcBef>
                <a:spcPct val="0"/>
              </a:spcBef>
              <a:buFont typeface="+mj-lt"/>
              <a:buAutoNum type="romanLcPeriod" startAt="8"/>
            </a:pPr>
            <a:endParaRPr lang="es-CO" altLang="es-CO" sz="1300" dirty="0">
              <a:solidFill>
                <a:schemeClr val="tx2">
                  <a:lumMod val="75000"/>
                </a:schemeClr>
              </a:solidFill>
              <a:latin typeface="Helvetica LT Std" panose="020B0504020202020204"/>
              <a:cs typeface="Helvetica" panose="020B0604020202020204" pitchFamily="34" charset="0"/>
            </a:endParaRPr>
          </a:p>
          <a:p>
            <a:pPr marL="400050" indent="-400050" algn="just">
              <a:spcBef>
                <a:spcPct val="0"/>
              </a:spcBef>
              <a:buFont typeface="+mj-lt"/>
              <a:buAutoNum type="romanLcPeriod" startAt="8"/>
            </a:pPr>
            <a:r>
              <a:rPr lang="es-CO" altLang="es-CO" sz="1300" dirty="0" smtClean="0">
                <a:solidFill>
                  <a:schemeClr val="tx2">
                    <a:lumMod val="75000"/>
                  </a:schemeClr>
                </a:solidFill>
                <a:latin typeface="Helvetica LT Std" panose="020B0504020202020204"/>
                <a:cs typeface="Helvetica" panose="020B0604020202020204" pitchFamily="34" charset="0"/>
              </a:rPr>
              <a:t>Establecer </a:t>
            </a:r>
            <a:r>
              <a:rPr lang="es-CO" altLang="es-CO" sz="1300" dirty="0">
                <a:solidFill>
                  <a:schemeClr val="tx2">
                    <a:lumMod val="75000"/>
                  </a:schemeClr>
                </a:solidFill>
                <a:latin typeface="Helvetica LT Std" panose="020B0504020202020204"/>
                <a:cs typeface="Helvetica" panose="020B0604020202020204" pitchFamily="34" charset="0"/>
              </a:rPr>
              <a:t>políticas claras que aseguren que las operaciones que lleven a cabo las Entidades Financieras entre sí, no se aparten de manera significativa de las condiciones prevalecientes en el mercado para el tipo de operación de que se trate, esto es, con referencias de precios de mercado o soportadas en valuaciones realizadas por agentes externos especialistas.</a:t>
            </a:r>
          </a:p>
          <a:p>
            <a:pPr algn="just">
              <a:spcBef>
                <a:spcPct val="0"/>
              </a:spcBef>
            </a:pPr>
            <a:endParaRPr lang="es-CO" altLang="es-CO" sz="1300" dirty="0" smtClean="0">
              <a:solidFill>
                <a:schemeClr val="tx2">
                  <a:lumMod val="75000"/>
                </a:schemeClr>
              </a:solidFill>
              <a:latin typeface="Helvetica LT Std" panose="020B0504020202020204"/>
              <a:cs typeface="Helvetica" panose="020B0604020202020204" pitchFamily="34" charset="0"/>
            </a:endParaRPr>
          </a:p>
          <a:p>
            <a:pPr algn="just">
              <a:spcBef>
                <a:spcPct val="0"/>
              </a:spcBef>
            </a:pPr>
            <a:r>
              <a:rPr lang="es-CO" altLang="es-CO" sz="1300" dirty="0">
                <a:solidFill>
                  <a:schemeClr val="tx2">
                    <a:lumMod val="75000"/>
                  </a:schemeClr>
                </a:solidFill>
                <a:latin typeface="Helvetica LT Std" panose="020B0504020202020204"/>
                <a:cs typeface="Helvetica" panose="020B0604020202020204" pitchFamily="34" charset="0"/>
              </a:rPr>
              <a:t>En adición a lo previsto en este artículo, las Entidades Financieras deberán cumplir con las leyes especiales y demás disposiciones que les resulten aplicables, en materia de prevención de conflictos de interés</a:t>
            </a:r>
            <a:r>
              <a:rPr lang="es-CO" altLang="es-CO" sz="1300" dirty="0" smtClean="0">
                <a:solidFill>
                  <a:schemeClr val="tx2">
                    <a:lumMod val="75000"/>
                  </a:schemeClr>
                </a:solidFill>
                <a:latin typeface="Helvetica LT Std" panose="020B0504020202020204"/>
                <a:cs typeface="Helvetica" panose="020B0604020202020204" pitchFamily="34" charset="0"/>
              </a:rPr>
              <a:t>.</a:t>
            </a:r>
          </a:p>
          <a:p>
            <a:pPr algn="just">
              <a:spcBef>
                <a:spcPct val="0"/>
              </a:spcBef>
            </a:pPr>
            <a:endParaRPr lang="es-CO" altLang="es-CO" sz="1300" dirty="0">
              <a:solidFill>
                <a:schemeClr val="tx2">
                  <a:lumMod val="75000"/>
                </a:schemeClr>
              </a:solidFill>
              <a:latin typeface="Helvetica LT Std" panose="020B0504020202020204"/>
              <a:cs typeface="Helvetica" panose="020B0604020202020204" pitchFamily="34" charset="0"/>
            </a:endParaRPr>
          </a:p>
          <a:p>
            <a:pPr marL="285750" indent="-285750" algn="just">
              <a:spcBef>
                <a:spcPct val="0"/>
              </a:spcBef>
              <a:buFont typeface="Wingdings" panose="05000000000000000000" pitchFamily="2" charset="2"/>
              <a:buChar char="Ø"/>
            </a:pPr>
            <a:r>
              <a:rPr lang="es-CO" altLang="es-CO" sz="1300" dirty="0" smtClean="0">
                <a:solidFill>
                  <a:schemeClr val="tx2">
                    <a:lumMod val="75000"/>
                  </a:schemeClr>
                </a:solidFill>
                <a:latin typeface="Helvetica LT Std" panose="020B0504020202020204"/>
                <a:cs typeface="Helvetica" panose="020B0604020202020204" pitchFamily="34" charset="0"/>
              </a:rPr>
              <a:t>Las </a:t>
            </a:r>
            <a:r>
              <a:rPr lang="es-CO" altLang="es-CO" sz="1300" dirty="0">
                <a:solidFill>
                  <a:schemeClr val="tx2">
                    <a:lumMod val="75000"/>
                  </a:schemeClr>
                </a:solidFill>
                <a:latin typeface="Helvetica LT Std" panose="020B0504020202020204"/>
                <a:cs typeface="Helvetica" panose="020B0604020202020204" pitchFamily="34" charset="0"/>
              </a:rPr>
              <a:t>Entidades Financieras integrantes de un Grupo Financiero podrán ofrecer productos y servicios financieros de otras Entidades Financieras del mismo Grupo Financiero, pero en ningún caso podrán condicionar o imponer al cliente que contrata operaciones o solicita servicios, la contratación de otra operación o servicio ofrecido por otra Entidad Financiera del Grupo Financiero</a:t>
            </a:r>
            <a:r>
              <a:rPr lang="es-CO" altLang="es-CO" sz="1300" dirty="0" smtClean="0">
                <a:solidFill>
                  <a:schemeClr val="tx2">
                    <a:lumMod val="75000"/>
                  </a:schemeClr>
                </a:solidFill>
                <a:latin typeface="Helvetica LT Std" panose="020B0504020202020204"/>
                <a:cs typeface="Helvetica" panose="020B0604020202020204" pitchFamily="34" charset="0"/>
              </a:rPr>
              <a:t>.</a:t>
            </a:r>
          </a:p>
          <a:p>
            <a:pPr marL="285750" indent="-285750" algn="just">
              <a:spcBef>
                <a:spcPct val="0"/>
              </a:spcBef>
              <a:buFont typeface="Wingdings" panose="05000000000000000000" pitchFamily="2" charset="2"/>
              <a:buChar char="Ø"/>
            </a:pPr>
            <a:endParaRPr lang="es-CO" altLang="es-CO" sz="1300" dirty="0">
              <a:solidFill>
                <a:schemeClr val="tx2">
                  <a:lumMod val="75000"/>
                </a:schemeClr>
              </a:solidFill>
              <a:latin typeface="Helvetica LT Std" panose="020B0504020202020204"/>
              <a:cs typeface="Helvetica" panose="020B0604020202020204" pitchFamily="34" charset="0"/>
            </a:endParaRPr>
          </a:p>
          <a:p>
            <a:pPr marL="285750" indent="-285750" algn="just">
              <a:spcBef>
                <a:spcPct val="0"/>
              </a:spcBef>
              <a:buFont typeface="Wingdings" panose="05000000000000000000" pitchFamily="2" charset="2"/>
              <a:buChar char="Ø"/>
            </a:pPr>
            <a:r>
              <a:rPr lang="es-CO" altLang="es-CO" sz="1300" dirty="0" smtClean="0">
                <a:solidFill>
                  <a:schemeClr val="tx2">
                    <a:lumMod val="75000"/>
                  </a:schemeClr>
                </a:solidFill>
                <a:latin typeface="Helvetica LT Std" panose="020B0504020202020204"/>
                <a:cs typeface="Helvetica" panose="020B0604020202020204" pitchFamily="34" charset="0"/>
              </a:rPr>
              <a:t>Las </a:t>
            </a:r>
            <a:r>
              <a:rPr lang="es-CO" altLang="es-CO" sz="1300" dirty="0">
                <a:solidFill>
                  <a:schemeClr val="tx2">
                    <a:lumMod val="75000"/>
                  </a:schemeClr>
                </a:solidFill>
                <a:latin typeface="Helvetica LT Std" panose="020B0504020202020204"/>
                <a:cs typeface="Helvetica" panose="020B0604020202020204" pitchFamily="34" charset="0"/>
              </a:rPr>
              <a:t>Entidades Financieras integrantes de un Grupo Financiero podrán ofrecer productos y servicios financieros de otras Entidades Financieras del mismo Grupo Financiero a través de paquetes, siempre y cuando estos productos y servicios no se ofrezcan en un precio mayor a la suma del precio de aquellos en lo individual y no restrinjan la capacidad de elegir de los clientes.</a:t>
            </a:r>
          </a:p>
          <a:p>
            <a:pPr algn="just">
              <a:spcBef>
                <a:spcPct val="0"/>
              </a:spcBef>
            </a:pPr>
            <a:endParaRPr lang="es-CO" altLang="es-CO" sz="1300" dirty="0" smtClean="0">
              <a:solidFill>
                <a:schemeClr val="tx2">
                  <a:lumMod val="75000"/>
                </a:schemeClr>
              </a:solidFill>
              <a:latin typeface="Helvetica LT Std" panose="020B0504020202020204"/>
              <a:cs typeface="Helvetica" panose="020B0604020202020204" pitchFamily="34" charset="0"/>
            </a:endParaRPr>
          </a:p>
          <a:p>
            <a:pPr marL="285750" indent="-285750" algn="just">
              <a:spcBef>
                <a:spcPct val="0"/>
              </a:spcBef>
              <a:buFont typeface="Wingdings" panose="05000000000000000000" pitchFamily="2" charset="2"/>
              <a:buChar char="Ø"/>
            </a:pPr>
            <a:endParaRPr lang="es-CO" altLang="es-CO" sz="1300" dirty="0">
              <a:solidFill>
                <a:schemeClr val="tx2">
                  <a:lumMod val="75000"/>
                </a:schemeClr>
              </a:solidFill>
              <a:latin typeface="Helvetica LT Std" panose="020B0504020202020204"/>
              <a:cs typeface="Helvetica" panose="020B0604020202020204" pitchFamily="34" charset="0"/>
            </a:endParaRPr>
          </a:p>
        </p:txBody>
      </p:sp>
      <p:pic>
        <p:nvPicPr>
          <p:cNvPr id="6" name="Picture 2" descr="Resultado de imagen para bandera mexic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10927" y="271090"/>
            <a:ext cx="836323" cy="522702"/>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
        <p:nvSpPr>
          <p:cNvPr id="7" name="8 CuadroTexto"/>
          <p:cNvSpPr txBox="1"/>
          <p:nvPr/>
        </p:nvSpPr>
        <p:spPr>
          <a:xfrm>
            <a:off x="494889" y="332386"/>
            <a:ext cx="8191910" cy="400110"/>
          </a:xfrm>
          <a:prstGeom prst="rect">
            <a:avLst/>
          </a:prstGeom>
          <a:noFill/>
        </p:spPr>
        <p:txBody>
          <a:bodyPr wrap="square" rtlCol="0">
            <a:spAutoFit/>
          </a:bodyPr>
          <a:lstStyle/>
          <a:p>
            <a:pPr algn="ctr" fontAlgn="base">
              <a:spcBef>
                <a:spcPct val="0"/>
              </a:spcBef>
              <a:spcAft>
                <a:spcPct val="0"/>
              </a:spcAft>
            </a:pPr>
            <a:r>
              <a:rPr lang="es-CO" sz="2000" b="1" dirty="0" smtClean="0">
                <a:solidFill>
                  <a:srgbClr val="002060"/>
                </a:solidFill>
                <a:latin typeface="Helvetica LT Std" panose="020B0504020202020204"/>
              </a:rPr>
              <a:t>México</a:t>
            </a:r>
            <a:endParaRPr lang="es-CO" sz="2000" b="1" dirty="0">
              <a:solidFill>
                <a:srgbClr val="002060"/>
              </a:solidFill>
              <a:latin typeface="Helvetica LT Std" panose="020B0504020202020204"/>
            </a:endParaRPr>
          </a:p>
        </p:txBody>
      </p:sp>
      <p:sp>
        <p:nvSpPr>
          <p:cNvPr id="10" name="CuadroTexto 9"/>
          <p:cNvSpPr txBox="1"/>
          <p:nvPr/>
        </p:nvSpPr>
        <p:spPr>
          <a:xfrm>
            <a:off x="3947250" y="5965770"/>
            <a:ext cx="4739549" cy="430887"/>
          </a:xfrm>
          <a:prstGeom prst="rect">
            <a:avLst/>
          </a:prstGeom>
          <a:noFill/>
        </p:spPr>
        <p:txBody>
          <a:bodyPr wrap="square" rtlCol="0">
            <a:spAutoFit/>
          </a:bodyPr>
          <a:lstStyle/>
          <a:p>
            <a:pPr algn="just">
              <a:spcBef>
                <a:spcPct val="0"/>
              </a:spcBef>
            </a:pPr>
            <a:r>
              <a:rPr lang="es-CO" altLang="es-CO" sz="1100" b="1" dirty="0" smtClean="0">
                <a:solidFill>
                  <a:schemeClr val="tx2">
                    <a:lumMod val="75000"/>
                  </a:schemeClr>
                </a:solidFill>
                <a:latin typeface="Helvetica LT Std" panose="020B0504020202020204"/>
                <a:cs typeface="Helvetica" panose="020B0604020202020204" pitchFamily="34" charset="0"/>
              </a:rPr>
              <a:t>Fuente: </a:t>
            </a:r>
            <a:r>
              <a:rPr lang="es-CO" altLang="es-CO" sz="1100" dirty="0" smtClean="0">
                <a:solidFill>
                  <a:schemeClr val="tx2">
                    <a:lumMod val="75000"/>
                  </a:schemeClr>
                </a:solidFill>
                <a:latin typeface="Helvetica LT Std" panose="020B0504020202020204"/>
                <a:cs typeface="Helvetica" panose="020B0604020202020204" pitchFamily="34" charset="0"/>
              </a:rPr>
              <a:t>Reglas Generales </a:t>
            </a:r>
            <a:r>
              <a:rPr lang="es-CO" altLang="es-CO" sz="1100" dirty="0">
                <a:solidFill>
                  <a:schemeClr val="tx2">
                    <a:lumMod val="75000"/>
                  </a:schemeClr>
                </a:solidFill>
                <a:latin typeface="Helvetica LT Std" panose="020B0504020202020204"/>
                <a:cs typeface="Helvetica" panose="020B0604020202020204" pitchFamily="34" charset="0"/>
              </a:rPr>
              <a:t>de </a:t>
            </a:r>
            <a:r>
              <a:rPr lang="es-CO" altLang="es-CO" sz="1100" dirty="0" smtClean="0">
                <a:solidFill>
                  <a:schemeClr val="tx2">
                    <a:lumMod val="75000"/>
                  </a:schemeClr>
                </a:solidFill>
                <a:latin typeface="Helvetica LT Std" panose="020B0504020202020204"/>
                <a:cs typeface="Helvetica" panose="020B0604020202020204" pitchFamily="34" charset="0"/>
              </a:rPr>
              <a:t>Grupos Financieros</a:t>
            </a:r>
            <a:r>
              <a:rPr lang="es-CO" altLang="es-CO" sz="1100" dirty="0">
                <a:solidFill>
                  <a:schemeClr val="tx2">
                    <a:lumMod val="75000"/>
                  </a:schemeClr>
                </a:solidFill>
                <a:latin typeface="Helvetica LT Std" panose="020B0504020202020204"/>
                <a:cs typeface="Helvetica" panose="020B0604020202020204" pitchFamily="34" charset="0"/>
              </a:rPr>
              <a:t>. </a:t>
            </a:r>
            <a:r>
              <a:rPr lang="es-CO" altLang="es-CO" sz="1100" dirty="0" smtClean="0">
                <a:solidFill>
                  <a:schemeClr val="tx2">
                    <a:lumMod val="75000"/>
                  </a:schemeClr>
                </a:solidFill>
                <a:latin typeface="Helvetica LT Std" panose="020B0504020202020204"/>
                <a:cs typeface="Helvetica" panose="020B0604020202020204" pitchFamily="34" charset="0"/>
              </a:rPr>
              <a:t>(31 de diciembre </a:t>
            </a:r>
            <a:r>
              <a:rPr lang="es-CO" altLang="es-CO" sz="1100" dirty="0">
                <a:solidFill>
                  <a:schemeClr val="tx2">
                    <a:lumMod val="75000"/>
                  </a:schemeClr>
                </a:solidFill>
                <a:latin typeface="Helvetica LT Std" panose="020B0504020202020204"/>
                <a:cs typeface="Helvetica" panose="020B0604020202020204" pitchFamily="34" charset="0"/>
              </a:rPr>
              <a:t>de </a:t>
            </a:r>
            <a:r>
              <a:rPr lang="es-CO" altLang="es-CO" sz="1100" dirty="0" smtClean="0">
                <a:solidFill>
                  <a:schemeClr val="tx2">
                    <a:lumMod val="75000"/>
                  </a:schemeClr>
                </a:solidFill>
                <a:latin typeface="Helvetica LT Std" panose="020B0504020202020204"/>
                <a:cs typeface="Helvetica" panose="020B0604020202020204" pitchFamily="34" charset="0"/>
              </a:rPr>
              <a:t>2014) </a:t>
            </a:r>
            <a:r>
              <a:rPr lang="es-CO" altLang="es-CO" sz="1100" dirty="0">
                <a:solidFill>
                  <a:schemeClr val="tx2">
                    <a:lumMod val="75000"/>
                  </a:schemeClr>
                </a:solidFill>
                <a:latin typeface="Helvetica LT Std" panose="020B0504020202020204"/>
                <a:cs typeface="Helvetica" panose="020B0604020202020204" pitchFamily="34" charset="0"/>
              </a:rPr>
              <a:t>- </a:t>
            </a:r>
            <a:r>
              <a:rPr lang="es-CO" altLang="es-CO" sz="1100" dirty="0" smtClean="0">
                <a:solidFill>
                  <a:schemeClr val="tx2">
                    <a:lumMod val="75000"/>
                  </a:schemeClr>
                </a:solidFill>
                <a:latin typeface="Helvetica LT Std" panose="020B0504020202020204"/>
                <a:cs typeface="Helvetica" panose="020B0604020202020204" pitchFamily="34" charset="0"/>
                <a:hlinkClick r:id="rId4"/>
              </a:rPr>
              <a:t>http://www.dof.gob.mx</a:t>
            </a:r>
            <a:endParaRPr lang="es-CO" altLang="es-CO" sz="1100" dirty="0">
              <a:solidFill>
                <a:schemeClr val="tx2">
                  <a:lumMod val="75000"/>
                </a:schemeClr>
              </a:solidFill>
              <a:latin typeface="Helvetica LT Std" panose="020B0504020202020204"/>
              <a:cs typeface="Helvetica" panose="020B0604020202020204" pitchFamily="34" charset="0"/>
            </a:endParaRPr>
          </a:p>
        </p:txBody>
      </p:sp>
    </p:spTree>
    <p:extLst>
      <p:ext uri="{BB962C8B-B14F-4D97-AF65-F5344CB8AC3E}">
        <p14:creationId xmlns:p14="http://schemas.microsoft.com/office/powerpoint/2010/main" val="337690971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5 CuadroTexto"/>
          <p:cNvSpPr txBox="1"/>
          <p:nvPr/>
        </p:nvSpPr>
        <p:spPr>
          <a:xfrm>
            <a:off x="567876" y="1042327"/>
            <a:ext cx="8113416" cy="340519"/>
          </a:xfrm>
          <a:prstGeom prst="roundRect">
            <a:avLst/>
          </a:prstGeom>
          <a:solidFill>
            <a:srgbClr val="E6EDF6"/>
          </a:solidFill>
          <a:ln w="19050">
            <a:solidFill>
              <a:schemeClr val="accent1">
                <a:lumMod val="50000"/>
              </a:schemeClr>
            </a:solidFill>
          </a:ln>
        </p:spPr>
        <p:txBody>
          <a:bodyPr wrap="square" rtlCol="0">
            <a:spAutoFit/>
          </a:bodyPr>
          <a:lstStyle/>
          <a:p>
            <a:pPr algn="ctr">
              <a:spcBef>
                <a:spcPct val="0"/>
              </a:spcBef>
            </a:pPr>
            <a:r>
              <a:rPr lang="es-CO" altLang="es-CO" sz="1400" b="1" dirty="0" smtClean="0">
                <a:solidFill>
                  <a:schemeClr val="tx2">
                    <a:lumMod val="75000"/>
                  </a:schemeClr>
                </a:solidFill>
                <a:latin typeface="Helvetica LT Std" panose="020B0504020202020204"/>
                <a:cs typeface="Helvetica" panose="020B0604020202020204" pitchFamily="34" charset="0"/>
              </a:rPr>
              <a:t>Conflictos de Interés</a:t>
            </a:r>
            <a:endParaRPr lang="es-CO" altLang="es-CO" sz="1400" dirty="0" smtClean="0">
              <a:solidFill>
                <a:schemeClr val="tx2">
                  <a:lumMod val="75000"/>
                </a:schemeClr>
              </a:solidFill>
              <a:latin typeface="Helvetica LT Std" panose="020B0504020202020204"/>
              <a:cs typeface="Helvetica" panose="020B0604020202020204" pitchFamily="34" charset="0"/>
            </a:endParaRPr>
          </a:p>
        </p:txBody>
      </p:sp>
      <p:sp>
        <p:nvSpPr>
          <p:cNvPr id="12" name="5 CuadroTexto"/>
          <p:cNvSpPr txBox="1"/>
          <p:nvPr/>
        </p:nvSpPr>
        <p:spPr>
          <a:xfrm>
            <a:off x="573383" y="1530702"/>
            <a:ext cx="8113416" cy="3893374"/>
          </a:xfrm>
          <a:prstGeom prst="rect">
            <a:avLst/>
          </a:prstGeom>
          <a:noFill/>
          <a:ln w="12700">
            <a:noFill/>
          </a:ln>
        </p:spPr>
        <p:txBody>
          <a:bodyPr wrap="square" rtlCol="0">
            <a:spAutoFit/>
          </a:bodyPr>
          <a:lstStyle/>
          <a:p>
            <a:pPr marL="285750" indent="-285750" algn="just">
              <a:spcBef>
                <a:spcPct val="0"/>
              </a:spcBef>
              <a:buFont typeface="Wingdings" panose="05000000000000000000" pitchFamily="2" charset="2"/>
              <a:buChar char="Ø"/>
            </a:pPr>
            <a:r>
              <a:rPr lang="es-CO" altLang="es-CO" sz="1300" dirty="0" smtClean="0">
                <a:solidFill>
                  <a:schemeClr val="tx2">
                    <a:lumMod val="75000"/>
                  </a:schemeClr>
                </a:solidFill>
                <a:latin typeface="Helvetica LT Std" panose="020B0504020202020204"/>
                <a:cs typeface="Helvetica" panose="020B0604020202020204" pitchFamily="34" charset="0"/>
              </a:rPr>
              <a:t>Las </a:t>
            </a:r>
            <a:r>
              <a:rPr lang="es-CO" altLang="es-CO" sz="1300" dirty="0">
                <a:solidFill>
                  <a:schemeClr val="tx2">
                    <a:lumMod val="75000"/>
                  </a:schemeClr>
                </a:solidFill>
                <a:latin typeface="Helvetica LT Std" panose="020B0504020202020204"/>
                <a:cs typeface="Helvetica" panose="020B0604020202020204" pitchFamily="34" charset="0"/>
              </a:rPr>
              <a:t>operaciones conjuntas que lleven a cabo las Entidades Financieras de un mismo Grupo Financiero no deberán ser estructuradas como acuerdos condicionados, de exclusividad o de reciprocidad con los clientes, para supeditar el ofrecimiento de productos o servicios financieros solicitados por éstos, a la adquisición de otros adicionales, o ligados, que sean empaquetados.</a:t>
            </a:r>
          </a:p>
          <a:p>
            <a:pPr marL="285750" indent="-285750" algn="just">
              <a:spcBef>
                <a:spcPct val="0"/>
              </a:spcBef>
              <a:buFont typeface="Wingdings" panose="05000000000000000000" pitchFamily="2" charset="2"/>
              <a:buChar char="Ø"/>
            </a:pPr>
            <a:endParaRPr lang="es-CO" altLang="es-CO" sz="1300" dirty="0" smtClean="0">
              <a:solidFill>
                <a:schemeClr val="tx2">
                  <a:lumMod val="75000"/>
                </a:schemeClr>
              </a:solidFill>
              <a:latin typeface="Helvetica LT Std" panose="020B0504020202020204"/>
              <a:cs typeface="Helvetica" panose="020B0604020202020204" pitchFamily="34" charset="0"/>
            </a:endParaRPr>
          </a:p>
          <a:p>
            <a:pPr lvl="1" algn="just">
              <a:spcBef>
                <a:spcPct val="0"/>
              </a:spcBef>
            </a:pPr>
            <a:r>
              <a:rPr lang="es-CO" altLang="es-CO" sz="1300" dirty="0" smtClean="0">
                <a:solidFill>
                  <a:schemeClr val="tx2">
                    <a:lumMod val="75000"/>
                  </a:schemeClr>
                </a:solidFill>
                <a:latin typeface="Helvetica LT Std" panose="020B0504020202020204"/>
                <a:cs typeface="Helvetica" panose="020B0604020202020204" pitchFamily="34" charset="0"/>
              </a:rPr>
              <a:t>El </a:t>
            </a:r>
            <a:r>
              <a:rPr lang="es-CO" altLang="es-CO" sz="1300" dirty="0">
                <a:solidFill>
                  <a:schemeClr val="tx2">
                    <a:lumMod val="75000"/>
                  </a:schemeClr>
                </a:solidFill>
                <a:latin typeface="Helvetica LT Std" panose="020B0504020202020204"/>
                <a:cs typeface="Helvetica" panose="020B0604020202020204" pitchFamily="34" charset="0"/>
              </a:rPr>
              <a:t>ofrecimiento de productos y servicios conjuntos, o empaquetados, deberá aumentar las opciones de los clientes, y representarle un beneficio económico, y no limitar o condicionar su capacidad de elección y contratación de productos o servicios, adicionales o ligados, con cualquier otro </a:t>
            </a:r>
            <a:r>
              <a:rPr lang="es-CO" altLang="es-CO" sz="1300" dirty="0" smtClean="0">
                <a:solidFill>
                  <a:schemeClr val="tx2">
                    <a:lumMod val="75000"/>
                  </a:schemeClr>
                </a:solidFill>
                <a:latin typeface="Helvetica LT Std" panose="020B0504020202020204"/>
                <a:cs typeface="Helvetica" panose="020B0604020202020204" pitchFamily="34" charset="0"/>
              </a:rPr>
              <a:t>tercero.</a:t>
            </a:r>
          </a:p>
          <a:p>
            <a:pPr lvl="1" algn="just">
              <a:spcBef>
                <a:spcPct val="0"/>
              </a:spcBef>
            </a:pPr>
            <a:endParaRPr lang="es-CO" altLang="es-CO" sz="1300" dirty="0">
              <a:solidFill>
                <a:schemeClr val="tx2">
                  <a:lumMod val="75000"/>
                </a:schemeClr>
              </a:solidFill>
              <a:latin typeface="Helvetica LT Std" panose="020B0504020202020204"/>
              <a:cs typeface="Helvetica" panose="020B0604020202020204" pitchFamily="34" charset="0"/>
            </a:endParaRPr>
          </a:p>
          <a:p>
            <a:pPr lvl="1" algn="just">
              <a:spcBef>
                <a:spcPct val="0"/>
              </a:spcBef>
            </a:pPr>
            <a:r>
              <a:rPr lang="es-CO" altLang="es-CO" sz="1300" dirty="0" smtClean="0">
                <a:solidFill>
                  <a:schemeClr val="tx2">
                    <a:lumMod val="75000"/>
                  </a:schemeClr>
                </a:solidFill>
                <a:latin typeface="Helvetica LT Std" panose="020B0504020202020204"/>
                <a:cs typeface="Helvetica" panose="020B0604020202020204" pitchFamily="34" charset="0"/>
              </a:rPr>
              <a:t>Los </a:t>
            </a:r>
            <a:r>
              <a:rPr lang="es-CO" altLang="es-CO" sz="1300" dirty="0">
                <a:solidFill>
                  <a:schemeClr val="tx2">
                    <a:lumMod val="75000"/>
                  </a:schemeClr>
                </a:solidFill>
                <a:latin typeface="Helvetica LT Std" panose="020B0504020202020204"/>
                <a:cs typeface="Helvetica" panose="020B0604020202020204" pitchFamily="34" charset="0"/>
              </a:rPr>
              <a:t>productos y servicios conjuntos, o empaquetados, que ofrezcan las Entidades Financieras podrán ser siempre adquiridos en lo individual por los clientes, y en ningún caso su venta podrá estar condicionada a la adquisición de otro producto o servicio ofrecido por las propias Entidades Financieras,</a:t>
            </a:r>
          </a:p>
          <a:p>
            <a:pPr marL="285750" indent="-285750" algn="just">
              <a:spcBef>
                <a:spcPct val="0"/>
              </a:spcBef>
              <a:buFont typeface="Wingdings" panose="05000000000000000000" pitchFamily="2" charset="2"/>
              <a:buChar char="Ø"/>
            </a:pPr>
            <a:endParaRPr lang="es-CO" altLang="es-CO" sz="1300" dirty="0" smtClean="0">
              <a:solidFill>
                <a:schemeClr val="tx2">
                  <a:lumMod val="75000"/>
                </a:schemeClr>
              </a:solidFill>
              <a:latin typeface="Helvetica LT Std" panose="020B0504020202020204"/>
              <a:cs typeface="Helvetica" panose="020B0604020202020204" pitchFamily="34" charset="0"/>
            </a:endParaRPr>
          </a:p>
          <a:p>
            <a:pPr marL="285750" indent="-285750" algn="just">
              <a:spcBef>
                <a:spcPct val="0"/>
              </a:spcBef>
              <a:buFont typeface="Wingdings" panose="05000000000000000000" pitchFamily="2" charset="2"/>
              <a:buChar char="Ø"/>
            </a:pPr>
            <a:r>
              <a:rPr lang="es-CO" altLang="es-CO" sz="1300" dirty="0" smtClean="0">
                <a:solidFill>
                  <a:schemeClr val="tx2">
                    <a:lumMod val="75000"/>
                  </a:schemeClr>
                </a:solidFill>
                <a:latin typeface="Helvetica LT Std" panose="020B0504020202020204"/>
                <a:cs typeface="Helvetica" panose="020B0604020202020204" pitchFamily="34" charset="0"/>
              </a:rPr>
              <a:t>Las </a:t>
            </a:r>
            <a:r>
              <a:rPr lang="es-CO" altLang="es-CO" sz="1300" dirty="0">
                <a:solidFill>
                  <a:schemeClr val="tx2">
                    <a:lumMod val="75000"/>
                  </a:schemeClr>
                </a:solidFill>
                <a:latin typeface="Helvetica LT Std" panose="020B0504020202020204"/>
                <a:cs typeface="Helvetica" panose="020B0604020202020204" pitchFamily="34" charset="0"/>
              </a:rPr>
              <a:t>Entidades Financieras de un Grupo Financiero que ofrezcan productos o servicios financieros de otra u otras Entidades Financieras integrantes del mismo Grupo Financiero deberán establecer sistemas de seguridad para establecer controles para la protección de la información de los clientes, y la realización de las operaciones conjuntas que lleven a cabo dentro del Grupo Financiero.</a:t>
            </a:r>
          </a:p>
          <a:p>
            <a:pPr marL="285750" indent="-285750" algn="just">
              <a:spcBef>
                <a:spcPct val="0"/>
              </a:spcBef>
              <a:buFont typeface="Wingdings" panose="05000000000000000000" pitchFamily="2" charset="2"/>
              <a:buChar char="Ø"/>
            </a:pPr>
            <a:endParaRPr lang="es-CO" altLang="es-CO" sz="1300" dirty="0" smtClean="0">
              <a:solidFill>
                <a:schemeClr val="tx2">
                  <a:lumMod val="75000"/>
                </a:schemeClr>
              </a:solidFill>
              <a:latin typeface="Helvetica LT Std" panose="020B0504020202020204"/>
              <a:cs typeface="Helvetica" panose="020B0604020202020204" pitchFamily="34" charset="0"/>
            </a:endParaRPr>
          </a:p>
        </p:txBody>
      </p:sp>
      <p:pic>
        <p:nvPicPr>
          <p:cNvPr id="6" name="Picture 2" descr="Resultado de imagen para bandera mexic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10927" y="271090"/>
            <a:ext cx="836323" cy="522702"/>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
        <p:nvSpPr>
          <p:cNvPr id="7" name="8 CuadroTexto"/>
          <p:cNvSpPr txBox="1"/>
          <p:nvPr/>
        </p:nvSpPr>
        <p:spPr>
          <a:xfrm>
            <a:off x="494889" y="332386"/>
            <a:ext cx="8191910" cy="400110"/>
          </a:xfrm>
          <a:prstGeom prst="rect">
            <a:avLst/>
          </a:prstGeom>
          <a:noFill/>
        </p:spPr>
        <p:txBody>
          <a:bodyPr wrap="square" rtlCol="0">
            <a:spAutoFit/>
          </a:bodyPr>
          <a:lstStyle/>
          <a:p>
            <a:pPr algn="ctr" fontAlgn="base">
              <a:spcBef>
                <a:spcPct val="0"/>
              </a:spcBef>
              <a:spcAft>
                <a:spcPct val="0"/>
              </a:spcAft>
            </a:pPr>
            <a:r>
              <a:rPr lang="es-CO" sz="2000" b="1" dirty="0" smtClean="0">
                <a:solidFill>
                  <a:srgbClr val="002060"/>
                </a:solidFill>
                <a:latin typeface="Helvetica LT Std" panose="020B0504020202020204"/>
              </a:rPr>
              <a:t>México</a:t>
            </a:r>
            <a:endParaRPr lang="es-CO" sz="2000" b="1" dirty="0">
              <a:solidFill>
                <a:srgbClr val="002060"/>
              </a:solidFill>
              <a:latin typeface="Helvetica LT Std" panose="020B0504020202020204"/>
            </a:endParaRPr>
          </a:p>
        </p:txBody>
      </p:sp>
      <p:sp>
        <p:nvSpPr>
          <p:cNvPr id="10" name="CuadroTexto 9"/>
          <p:cNvSpPr txBox="1"/>
          <p:nvPr/>
        </p:nvSpPr>
        <p:spPr>
          <a:xfrm>
            <a:off x="3947250" y="5965770"/>
            <a:ext cx="4739549" cy="430887"/>
          </a:xfrm>
          <a:prstGeom prst="rect">
            <a:avLst/>
          </a:prstGeom>
          <a:noFill/>
        </p:spPr>
        <p:txBody>
          <a:bodyPr wrap="square" rtlCol="0">
            <a:spAutoFit/>
          </a:bodyPr>
          <a:lstStyle/>
          <a:p>
            <a:pPr algn="just">
              <a:spcBef>
                <a:spcPct val="0"/>
              </a:spcBef>
            </a:pPr>
            <a:r>
              <a:rPr lang="es-CO" altLang="es-CO" sz="1100" b="1" dirty="0" smtClean="0">
                <a:solidFill>
                  <a:schemeClr val="tx2">
                    <a:lumMod val="75000"/>
                  </a:schemeClr>
                </a:solidFill>
                <a:latin typeface="Helvetica LT Std" panose="020B0504020202020204"/>
                <a:cs typeface="Helvetica" panose="020B0604020202020204" pitchFamily="34" charset="0"/>
              </a:rPr>
              <a:t>Fuente: </a:t>
            </a:r>
            <a:r>
              <a:rPr lang="es-CO" altLang="es-CO" sz="1100" dirty="0" smtClean="0">
                <a:solidFill>
                  <a:schemeClr val="tx2">
                    <a:lumMod val="75000"/>
                  </a:schemeClr>
                </a:solidFill>
                <a:latin typeface="Helvetica LT Std" panose="020B0504020202020204"/>
                <a:cs typeface="Helvetica" panose="020B0604020202020204" pitchFamily="34" charset="0"/>
              </a:rPr>
              <a:t>Reglas Generales </a:t>
            </a:r>
            <a:r>
              <a:rPr lang="es-CO" altLang="es-CO" sz="1100" dirty="0">
                <a:solidFill>
                  <a:schemeClr val="tx2">
                    <a:lumMod val="75000"/>
                  </a:schemeClr>
                </a:solidFill>
                <a:latin typeface="Helvetica LT Std" panose="020B0504020202020204"/>
                <a:cs typeface="Helvetica" panose="020B0604020202020204" pitchFamily="34" charset="0"/>
              </a:rPr>
              <a:t>de </a:t>
            </a:r>
            <a:r>
              <a:rPr lang="es-CO" altLang="es-CO" sz="1100" dirty="0" smtClean="0">
                <a:solidFill>
                  <a:schemeClr val="tx2">
                    <a:lumMod val="75000"/>
                  </a:schemeClr>
                </a:solidFill>
                <a:latin typeface="Helvetica LT Std" panose="020B0504020202020204"/>
                <a:cs typeface="Helvetica" panose="020B0604020202020204" pitchFamily="34" charset="0"/>
              </a:rPr>
              <a:t>Grupos Financieros</a:t>
            </a:r>
            <a:r>
              <a:rPr lang="es-CO" altLang="es-CO" sz="1100" dirty="0">
                <a:solidFill>
                  <a:schemeClr val="tx2">
                    <a:lumMod val="75000"/>
                  </a:schemeClr>
                </a:solidFill>
                <a:latin typeface="Helvetica LT Std" panose="020B0504020202020204"/>
                <a:cs typeface="Helvetica" panose="020B0604020202020204" pitchFamily="34" charset="0"/>
              </a:rPr>
              <a:t>. </a:t>
            </a:r>
            <a:r>
              <a:rPr lang="es-CO" altLang="es-CO" sz="1100" dirty="0" smtClean="0">
                <a:solidFill>
                  <a:schemeClr val="tx2">
                    <a:lumMod val="75000"/>
                  </a:schemeClr>
                </a:solidFill>
                <a:latin typeface="Helvetica LT Std" panose="020B0504020202020204"/>
                <a:cs typeface="Helvetica" panose="020B0604020202020204" pitchFamily="34" charset="0"/>
              </a:rPr>
              <a:t>(31 de diciembre </a:t>
            </a:r>
            <a:r>
              <a:rPr lang="es-CO" altLang="es-CO" sz="1100" dirty="0">
                <a:solidFill>
                  <a:schemeClr val="tx2">
                    <a:lumMod val="75000"/>
                  </a:schemeClr>
                </a:solidFill>
                <a:latin typeface="Helvetica LT Std" panose="020B0504020202020204"/>
                <a:cs typeface="Helvetica" panose="020B0604020202020204" pitchFamily="34" charset="0"/>
              </a:rPr>
              <a:t>de </a:t>
            </a:r>
            <a:r>
              <a:rPr lang="es-CO" altLang="es-CO" sz="1100" dirty="0" smtClean="0">
                <a:solidFill>
                  <a:schemeClr val="tx2">
                    <a:lumMod val="75000"/>
                  </a:schemeClr>
                </a:solidFill>
                <a:latin typeface="Helvetica LT Std" panose="020B0504020202020204"/>
                <a:cs typeface="Helvetica" panose="020B0604020202020204" pitchFamily="34" charset="0"/>
              </a:rPr>
              <a:t>2014) </a:t>
            </a:r>
            <a:r>
              <a:rPr lang="es-CO" altLang="es-CO" sz="1100" dirty="0">
                <a:solidFill>
                  <a:schemeClr val="tx2">
                    <a:lumMod val="75000"/>
                  </a:schemeClr>
                </a:solidFill>
                <a:latin typeface="Helvetica LT Std" panose="020B0504020202020204"/>
                <a:cs typeface="Helvetica" panose="020B0604020202020204" pitchFamily="34" charset="0"/>
              </a:rPr>
              <a:t>- </a:t>
            </a:r>
            <a:r>
              <a:rPr lang="es-CO" altLang="es-CO" sz="1100" dirty="0" smtClean="0">
                <a:solidFill>
                  <a:schemeClr val="tx2">
                    <a:lumMod val="75000"/>
                  </a:schemeClr>
                </a:solidFill>
                <a:latin typeface="Helvetica LT Std" panose="020B0504020202020204"/>
                <a:cs typeface="Helvetica" panose="020B0604020202020204" pitchFamily="34" charset="0"/>
                <a:hlinkClick r:id="rId4"/>
              </a:rPr>
              <a:t>http://www.dof.gob.mx</a:t>
            </a:r>
            <a:endParaRPr lang="es-CO" altLang="es-CO" sz="1100" dirty="0">
              <a:solidFill>
                <a:schemeClr val="tx2">
                  <a:lumMod val="75000"/>
                </a:schemeClr>
              </a:solidFill>
              <a:latin typeface="Helvetica LT Std" panose="020B0504020202020204"/>
              <a:cs typeface="Helvetica" panose="020B0604020202020204" pitchFamily="34" charset="0"/>
            </a:endParaRPr>
          </a:p>
        </p:txBody>
      </p:sp>
    </p:spTree>
    <p:extLst>
      <p:ext uri="{BB962C8B-B14F-4D97-AF65-F5344CB8AC3E}">
        <p14:creationId xmlns:p14="http://schemas.microsoft.com/office/powerpoint/2010/main" val="143003794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5 CuadroTexto"/>
          <p:cNvSpPr txBox="1"/>
          <p:nvPr/>
        </p:nvSpPr>
        <p:spPr>
          <a:xfrm>
            <a:off x="567876" y="1042327"/>
            <a:ext cx="8113416" cy="340519"/>
          </a:xfrm>
          <a:prstGeom prst="roundRect">
            <a:avLst/>
          </a:prstGeom>
          <a:solidFill>
            <a:srgbClr val="E6EDF6"/>
          </a:solidFill>
          <a:ln w="19050">
            <a:solidFill>
              <a:schemeClr val="accent1">
                <a:lumMod val="50000"/>
              </a:schemeClr>
            </a:solidFill>
          </a:ln>
        </p:spPr>
        <p:txBody>
          <a:bodyPr wrap="square" rtlCol="0">
            <a:spAutoFit/>
          </a:bodyPr>
          <a:lstStyle/>
          <a:p>
            <a:pPr algn="ctr">
              <a:spcBef>
                <a:spcPct val="0"/>
              </a:spcBef>
            </a:pPr>
            <a:r>
              <a:rPr lang="es-CO" altLang="es-CO" sz="1400" b="1" dirty="0" smtClean="0">
                <a:solidFill>
                  <a:schemeClr val="tx2">
                    <a:lumMod val="75000"/>
                  </a:schemeClr>
                </a:solidFill>
                <a:latin typeface="Helvetica LT Std" panose="020B0504020202020204"/>
                <a:cs typeface="Helvetica" panose="020B0604020202020204" pitchFamily="34" charset="0"/>
              </a:rPr>
              <a:t>Conflictos de Interés</a:t>
            </a:r>
            <a:endParaRPr lang="es-CO" altLang="es-CO" sz="1400" dirty="0" smtClean="0">
              <a:solidFill>
                <a:schemeClr val="tx2">
                  <a:lumMod val="75000"/>
                </a:schemeClr>
              </a:solidFill>
              <a:latin typeface="Helvetica LT Std" panose="020B0504020202020204"/>
              <a:cs typeface="Helvetica" panose="020B0604020202020204" pitchFamily="34" charset="0"/>
            </a:endParaRPr>
          </a:p>
        </p:txBody>
      </p:sp>
      <p:sp>
        <p:nvSpPr>
          <p:cNvPr id="12" name="5 CuadroTexto"/>
          <p:cNvSpPr txBox="1"/>
          <p:nvPr/>
        </p:nvSpPr>
        <p:spPr>
          <a:xfrm>
            <a:off x="567876" y="1857288"/>
            <a:ext cx="8113416" cy="2092881"/>
          </a:xfrm>
          <a:prstGeom prst="rect">
            <a:avLst/>
          </a:prstGeom>
          <a:noFill/>
          <a:ln w="12700">
            <a:noFill/>
          </a:ln>
        </p:spPr>
        <p:txBody>
          <a:bodyPr wrap="square" rtlCol="0">
            <a:spAutoFit/>
          </a:bodyPr>
          <a:lstStyle/>
          <a:p>
            <a:pPr marL="285750" indent="-285750" algn="just">
              <a:spcBef>
                <a:spcPct val="0"/>
              </a:spcBef>
              <a:buFont typeface="Wingdings" panose="05000000000000000000" pitchFamily="2" charset="2"/>
              <a:buChar char="Ø"/>
            </a:pPr>
            <a:r>
              <a:rPr lang="es-CO" altLang="es-CO" sz="1300" dirty="0" smtClean="0">
                <a:solidFill>
                  <a:schemeClr val="tx2">
                    <a:lumMod val="75000"/>
                  </a:schemeClr>
                </a:solidFill>
                <a:latin typeface="Helvetica LT Std" panose="020B0504020202020204"/>
                <a:cs typeface="Helvetica" panose="020B0604020202020204" pitchFamily="34" charset="0"/>
              </a:rPr>
              <a:t>En </a:t>
            </a:r>
            <a:r>
              <a:rPr lang="es-CO" altLang="es-CO" sz="1300" dirty="0">
                <a:solidFill>
                  <a:schemeClr val="tx2">
                    <a:lumMod val="75000"/>
                  </a:schemeClr>
                </a:solidFill>
                <a:latin typeface="Helvetica LT Std" panose="020B0504020202020204"/>
                <a:cs typeface="Helvetica" panose="020B0604020202020204" pitchFamily="34" charset="0"/>
              </a:rPr>
              <a:t>ningún caso podrá ser compartida entre Entidades Financieras la información contenida en la Base de Datos Nacional del Sistema de Ahorro para el Retiro, para fines comerciales. Las Entidades Financieras integrantes de un Grupo Financiero podrán intercambiar información entre ellas, en términos de sus respectivas leyes especiales y demás disposiciones de carácter general aplicables, con el fin de fortalecer las medidas para prevenir y detectar actos, omisiones u operaciones que pudieran favorecer, prestar ayuda, auxilio o cooperación de cualquier especie para la comisión de los delitos previstos en los artículos 139 y 148 Bis del Código Penal Federal, o que pudieran ubicarse en los supuestos del artículo 400 Bis del mismo Código.</a:t>
            </a:r>
          </a:p>
          <a:p>
            <a:pPr algn="just">
              <a:spcBef>
                <a:spcPct val="0"/>
              </a:spcBef>
            </a:pPr>
            <a:endParaRPr lang="es-CO" altLang="es-CO" sz="1300" dirty="0" smtClean="0">
              <a:solidFill>
                <a:schemeClr val="tx2">
                  <a:lumMod val="75000"/>
                </a:schemeClr>
              </a:solidFill>
              <a:latin typeface="Helvetica LT Std" panose="020B0504020202020204"/>
              <a:cs typeface="Helvetica" panose="020B0604020202020204" pitchFamily="34" charset="0"/>
            </a:endParaRPr>
          </a:p>
          <a:p>
            <a:pPr marL="285750" indent="-285750" algn="just">
              <a:spcBef>
                <a:spcPct val="0"/>
              </a:spcBef>
              <a:buFont typeface="Wingdings" panose="05000000000000000000" pitchFamily="2" charset="2"/>
              <a:buChar char="Ø"/>
            </a:pPr>
            <a:endParaRPr lang="es-CO" altLang="es-CO" sz="1300" dirty="0">
              <a:solidFill>
                <a:schemeClr val="tx2">
                  <a:lumMod val="75000"/>
                </a:schemeClr>
              </a:solidFill>
              <a:latin typeface="Helvetica LT Std" panose="020B0504020202020204"/>
              <a:cs typeface="Helvetica" panose="020B0604020202020204" pitchFamily="34" charset="0"/>
            </a:endParaRPr>
          </a:p>
        </p:txBody>
      </p:sp>
      <p:pic>
        <p:nvPicPr>
          <p:cNvPr id="6" name="Picture 2" descr="Resultado de imagen para bandera mexic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10927" y="271090"/>
            <a:ext cx="836323" cy="522702"/>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
        <p:nvSpPr>
          <p:cNvPr id="7" name="8 CuadroTexto"/>
          <p:cNvSpPr txBox="1"/>
          <p:nvPr/>
        </p:nvSpPr>
        <p:spPr>
          <a:xfrm>
            <a:off x="494889" y="332386"/>
            <a:ext cx="8191910" cy="400110"/>
          </a:xfrm>
          <a:prstGeom prst="rect">
            <a:avLst/>
          </a:prstGeom>
          <a:noFill/>
        </p:spPr>
        <p:txBody>
          <a:bodyPr wrap="square" rtlCol="0">
            <a:spAutoFit/>
          </a:bodyPr>
          <a:lstStyle/>
          <a:p>
            <a:pPr algn="ctr" fontAlgn="base">
              <a:spcBef>
                <a:spcPct val="0"/>
              </a:spcBef>
              <a:spcAft>
                <a:spcPct val="0"/>
              </a:spcAft>
            </a:pPr>
            <a:r>
              <a:rPr lang="es-CO" sz="2000" b="1" dirty="0" smtClean="0">
                <a:solidFill>
                  <a:srgbClr val="002060"/>
                </a:solidFill>
                <a:latin typeface="Helvetica LT Std" panose="020B0504020202020204"/>
              </a:rPr>
              <a:t>México</a:t>
            </a:r>
            <a:endParaRPr lang="es-CO" sz="2000" b="1" dirty="0">
              <a:solidFill>
                <a:srgbClr val="002060"/>
              </a:solidFill>
              <a:latin typeface="Helvetica LT Std" panose="020B0504020202020204"/>
            </a:endParaRPr>
          </a:p>
        </p:txBody>
      </p:sp>
      <p:sp>
        <p:nvSpPr>
          <p:cNvPr id="10" name="CuadroTexto 9"/>
          <p:cNvSpPr txBox="1"/>
          <p:nvPr/>
        </p:nvSpPr>
        <p:spPr>
          <a:xfrm>
            <a:off x="3947250" y="5965770"/>
            <a:ext cx="4739549" cy="430887"/>
          </a:xfrm>
          <a:prstGeom prst="rect">
            <a:avLst/>
          </a:prstGeom>
          <a:noFill/>
        </p:spPr>
        <p:txBody>
          <a:bodyPr wrap="square" rtlCol="0">
            <a:spAutoFit/>
          </a:bodyPr>
          <a:lstStyle/>
          <a:p>
            <a:pPr algn="just">
              <a:spcBef>
                <a:spcPct val="0"/>
              </a:spcBef>
            </a:pPr>
            <a:r>
              <a:rPr lang="es-CO" altLang="es-CO" sz="1100" b="1" dirty="0" smtClean="0">
                <a:solidFill>
                  <a:schemeClr val="tx2">
                    <a:lumMod val="75000"/>
                  </a:schemeClr>
                </a:solidFill>
                <a:latin typeface="Helvetica LT Std" panose="020B0504020202020204"/>
                <a:cs typeface="Helvetica" panose="020B0604020202020204" pitchFamily="34" charset="0"/>
              </a:rPr>
              <a:t>Fuente: </a:t>
            </a:r>
            <a:r>
              <a:rPr lang="es-CO" altLang="es-CO" sz="1100" dirty="0" smtClean="0">
                <a:solidFill>
                  <a:schemeClr val="tx2">
                    <a:lumMod val="75000"/>
                  </a:schemeClr>
                </a:solidFill>
                <a:latin typeface="Helvetica LT Std" panose="020B0504020202020204"/>
                <a:cs typeface="Helvetica" panose="020B0604020202020204" pitchFamily="34" charset="0"/>
              </a:rPr>
              <a:t>Reglas Generales </a:t>
            </a:r>
            <a:r>
              <a:rPr lang="es-CO" altLang="es-CO" sz="1100" dirty="0">
                <a:solidFill>
                  <a:schemeClr val="tx2">
                    <a:lumMod val="75000"/>
                  </a:schemeClr>
                </a:solidFill>
                <a:latin typeface="Helvetica LT Std" panose="020B0504020202020204"/>
                <a:cs typeface="Helvetica" panose="020B0604020202020204" pitchFamily="34" charset="0"/>
              </a:rPr>
              <a:t>de </a:t>
            </a:r>
            <a:r>
              <a:rPr lang="es-CO" altLang="es-CO" sz="1100" dirty="0" smtClean="0">
                <a:solidFill>
                  <a:schemeClr val="tx2">
                    <a:lumMod val="75000"/>
                  </a:schemeClr>
                </a:solidFill>
                <a:latin typeface="Helvetica LT Std" panose="020B0504020202020204"/>
                <a:cs typeface="Helvetica" panose="020B0604020202020204" pitchFamily="34" charset="0"/>
              </a:rPr>
              <a:t>Grupos Financieros</a:t>
            </a:r>
            <a:r>
              <a:rPr lang="es-CO" altLang="es-CO" sz="1100" dirty="0">
                <a:solidFill>
                  <a:schemeClr val="tx2">
                    <a:lumMod val="75000"/>
                  </a:schemeClr>
                </a:solidFill>
                <a:latin typeface="Helvetica LT Std" panose="020B0504020202020204"/>
                <a:cs typeface="Helvetica" panose="020B0604020202020204" pitchFamily="34" charset="0"/>
              </a:rPr>
              <a:t>. </a:t>
            </a:r>
            <a:r>
              <a:rPr lang="es-CO" altLang="es-CO" sz="1100" dirty="0" smtClean="0">
                <a:solidFill>
                  <a:schemeClr val="tx2">
                    <a:lumMod val="75000"/>
                  </a:schemeClr>
                </a:solidFill>
                <a:latin typeface="Helvetica LT Std" panose="020B0504020202020204"/>
                <a:cs typeface="Helvetica" panose="020B0604020202020204" pitchFamily="34" charset="0"/>
              </a:rPr>
              <a:t>(31 de diciembre </a:t>
            </a:r>
            <a:r>
              <a:rPr lang="es-CO" altLang="es-CO" sz="1100" dirty="0">
                <a:solidFill>
                  <a:schemeClr val="tx2">
                    <a:lumMod val="75000"/>
                  </a:schemeClr>
                </a:solidFill>
                <a:latin typeface="Helvetica LT Std" panose="020B0504020202020204"/>
                <a:cs typeface="Helvetica" panose="020B0604020202020204" pitchFamily="34" charset="0"/>
              </a:rPr>
              <a:t>de </a:t>
            </a:r>
            <a:r>
              <a:rPr lang="es-CO" altLang="es-CO" sz="1100" dirty="0" smtClean="0">
                <a:solidFill>
                  <a:schemeClr val="tx2">
                    <a:lumMod val="75000"/>
                  </a:schemeClr>
                </a:solidFill>
                <a:latin typeface="Helvetica LT Std" panose="020B0504020202020204"/>
                <a:cs typeface="Helvetica" panose="020B0604020202020204" pitchFamily="34" charset="0"/>
              </a:rPr>
              <a:t>2014) </a:t>
            </a:r>
            <a:r>
              <a:rPr lang="es-CO" altLang="es-CO" sz="1100" dirty="0">
                <a:solidFill>
                  <a:schemeClr val="tx2">
                    <a:lumMod val="75000"/>
                  </a:schemeClr>
                </a:solidFill>
                <a:latin typeface="Helvetica LT Std" panose="020B0504020202020204"/>
                <a:cs typeface="Helvetica" panose="020B0604020202020204" pitchFamily="34" charset="0"/>
              </a:rPr>
              <a:t>- </a:t>
            </a:r>
            <a:r>
              <a:rPr lang="es-CO" altLang="es-CO" sz="1100" dirty="0" smtClean="0">
                <a:solidFill>
                  <a:schemeClr val="tx2">
                    <a:lumMod val="75000"/>
                  </a:schemeClr>
                </a:solidFill>
                <a:latin typeface="Helvetica LT Std" panose="020B0504020202020204"/>
                <a:cs typeface="Helvetica" panose="020B0604020202020204" pitchFamily="34" charset="0"/>
                <a:hlinkClick r:id="rId4"/>
              </a:rPr>
              <a:t>http://www.dof.gob.mx</a:t>
            </a:r>
            <a:endParaRPr lang="es-CO" altLang="es-CO" sz="1100" dirty="0">
              <a:solidFill>
                <a:schemeClr val="tx2">
                  <a:lumMod val="75000"/>
                </a:schemeClr>
              </a:solidFill>
              <a:latin typeface="Helvetica LT Std" panose="020B0504020202020204"/>
              <a:cs typeface="Helvetica" panose="020B0604020202020204" pitchFamily="34" charset="0"/>
            </a:endParaRPr>
          </a:p>
        </p:txBody>
      </p:sp>
    </p:spTree>
    <p:extLst>
      <p:ext uri="{BB962C8B-B14F-4D97-AF65-F5344CB8AC3E}">
        <p14:creationId xmlns:p14="http://schemas.microsoft.com/office/powerpoint/2010/main" val="369730252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8 CuadroTexto"/>
          <p:cNvSpPr txBox="1"/>
          <p:nvPr/>
        </p:nvSpPr>
        <p:spPr>
          <a:xfrm>
            <a:off x="448047" y="998758"/>
            <a:ext cx="4895133" cy="707886"/>
          </a:xfrm>
          <a:prstGeom prst="rect">
            <a:avLst/>
          </a:prstGeom>
          <a:noFill/>
        </p:spPr>
        <p:txBody>
          <a:bodyPr wrap="square" rtlCol="0">
            <a:spAutoFit/>
          </a:bodyPr>
          <a:lstStyle/>
          <a:p>
            <a:pPr fontAlgn="base">
              <a:spcBef>
                <a:spcPct val="0"/>
              </a:spcBef>
              <a:spcAft>
                <a:spcPct val="0"/>
              </a:spcAft>
            </a:pPr>
            <a:r>
              <a:rPr lang="es-CO" sz="2000" b="1" dirty="0">
                <a:solidFill>
                  <a:srgbClr val="FFC000"/>
                </a:solidFill>
                <a:latin typeface="HelveticaNeueLT Std"/>
                <a:ea typeface="+mj-ea"/>
                <a:cs typeface="+mj-cs"/>
              </a:rPr>
              <a:t>Conglomerados Financieros</a:t>
            </a:r>
          </a:p>
          <a:p>
            <a:pPr fontAlgn="base">
              <a:spcBef>
                <a:spcPct val="0"/>
              </a:spcBef>
              <a:spcAft>
                <a:spcPct val="0"/>
              </a:spcAft>
            </a:pPr>
            <a:r>
              <a:rPr lang="es-CO" sz="2000" b="1" dirty="0">
                <a:solidFill>
                  <a:srgbClr val="FFC000"/>
                </a:solidFill>
                <a:latin typeface="HelveticaNeueLT Std"/>
                <a:ea typeface="+mj-ea"/>
                <a:cs typeface="+mj-cs"/>
              </a:rPr>
              <a:t>Revisión Internacional</a:t>
            </a:r>
          </a:p>
        </p:txBody>
      </p:sp>
      <p:sp>
        <p:nvSpPr>
          <p:cNvPr id="8" name="12 Elipse"/>
          <p:cNvSpPr/>
          <p:nvPr/>
        </p:nvSpPr>
        <p:spPr>
          <a:xfrm>
            <a:off x="765473" y="2829167"/>
            <a:ext cx="468016" cy="268261"/>
          </a:xfrm>
          <a:prstGeom prst="flowChartConnector">
            <a:avLst/>
          </a:prstGeom>
          <a:no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accent1">
                    <a:lumMod val="50000"/>
                  </a:schemeClr>
                </a:solidFill>
                <a:latin typeface="HelveticaNeueLT Std" pitchFamily="34" charset="0"/>
              </a:rPr>
              <a:t>2</a:t>
            </a:r>
            <a:endParaRPr lang="es-CO" dirty="0">
              <a:solidFill>
                <a:schemeClr val="accent1">
                  <a:lumMod val="50000"/>
                </a:schemeClr>
              </a:solidFill>
              <a:latin typeface="HelveticaNeueLT Std" pitchFamily="34" charset="0"/>
            </a:endParaRPr>
          </a:p>
        </p:txBody>
      </p:sp>
      <p:sp>
        <p:nvSpPr>
          <p:cNvPr id="9" name="8 Rectángulo"/>
          <p:cNvSpPr/>
          <p:nvPr/>
        </p:nvSpPr>
        <p:spPr>
          <a:xfrm>
            <a:off x="1498486" y="2776305"/>
            <a:ext cx="4869263" cy="373987"/>
          </a:xfrm>
          <a:prstGeom prst="roundRect">
            <a:avLst/>
          </a:prstGeom>
          <a:no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dirty="0" smtClean="0">
                <a:solidFill>
                  <a:schemeClr val="accent1">
                    <a:lumMod val="50000"/>
                  </a:schemeClr>
                </a:solidFill>
                <a:latin typeface="HelveticaNeueLT Std" pitchFamily="34" charset="0"/>
              </a:rPr>
              <a:t>España</a:t>
            </a:r>
          </a:p>
        </p:txBody>
      </p:sp>
      <p:sp>
        <p:nvSpPr>
          <p:cNvPr id="12" name="7 Elipse"/>
          <p:cNvSpPr/>
          <p:nvPr/>
        </p:nvSpPr>
        <p:spPr>
          <a:xfrm>
            <a:off x="765473" y="3488358"/>
            <a:ext cx="468016" cy="281079"/>
          </a:xfrm>
          <a:prstGeom prst="ellipse">
            <a:avLst/>
          </a:prstGeom>
          <a:solidFill>
            <a:schemeClr val="bg1"/>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accent1">
                    <a:lumMod val="50000"/>
                  </a:schemeClr>
                </a:solidFill>
                <a:latin typeface="HelveticaNeueLT Std" pitchFamily="34" charset="0"/>
              </a:rPr>
              <a:t>3</a:t>
            </a:r>
            <a:endParaRPr lang="es-CO" dirty="0">
              <a:solidFill>
                <a:schemeClr val="accent1">
                  <a:lumMod val="50000"/>
                </a:schemeClr>
              </a:solidFill>
              <a:latin typeface="HelveticaNeueLT Std" pitchFamily="34" charset="0"/>
            </a:endParaRPr>
          </a:p>
        </p:txBody>
      </p:sp>
      <p:sp>
        <p:nvSpPr>
          <p:cNvPr id="13" name="8 Rectángulo"/>
          <p:cNvSpPr/>
          <p:nvPr/>
        </p:nvSpPr>
        <p:spPr>
          <a:xfrm>
            <a:off x="1498486" y="3438700"/>
            <a:ext cx="4869263" cy="380396"/>
          </a:xfrm>
          <a:prstGeom prst="roundRect">
            <a:avLst/>
          </a:prstGeom>
          <a:solidFill>
            <a:schemeClr val="bg1"/>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smtClean="0">
                <a:solidFill>
                  <a:schemeClr val="accent1">
                    <a:lumMod val="50000"/>
                  </a:schemeClr>
                </a:solidFill>
                <a:latin typeface="HelveticaNeueLT Std" pitchFamily="34" charset="0"/>
              </a:rPr>
              <a:t>Perú</a:t>
            </a:r>
            <a:endParaRPr lang="es-CO" dirty="0">
              <a:solidFill>
                <a:schemeClr val="accent1">
                  <a:lumMod val="50000"/>
                </a:schemeClr>
              </a:solidFill>
              <a:latin typeface="HelveticaNeueLT Std" pitchFamily="34" charset="0"/>
            </a:endParaRPr>
          </a:p>
        </p:txBody>
      </p:sp>
      <p:sp>
        <p:nvSpPr>
          <p:cNvPr id="14" name="7 Elipse"/>
          <p:cNvSpPr/>
          <p:nvPr/>
        </p:nvSpPr>
        <p:spPr>
          <a:xfrm>
            <a:off x="765473" y="4115566"/>
            <a:ext cx="468016" cy="281079"/>
          </a:xfrm>
          <a:prstGeom prst="ellipse">
            <a:avLst/>
          </a:prstGeom>
          <a:solidFill>
            <a:schemeClr val="bg1"/>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schemeClr val="accent1">
                    <a:lumMod val="50000"/>
                  </a:schemeClr>
                </a:solidFill>
                <a:latin typeface="HelveticaNeueLT Std" pitchFamily="34" charset="0"/>
              </a:rPr>
              <a:t>4</a:t>
            </a:r>
            <a:endParaRPr lang="es-CO" dirty="0">
              <a:solidFill>
                <a:schemeClr val="accent1">
                  <a:lumMod val="50000"/>
                </a:schemeClr>
              </a:solidFill>
              <a:latin typeface="HelveticaNeueLT Std" pitchFamily="34" charset="0"/>
            </a:endParaRPr>
          </a:p>
        </p:txBody>
      </p:sp>
      <p:sp>
        <p:nvSpPr>
          <p:cNvPr id="15" name="8 Rectángulo"/>
          <p:cNvSpPr/>
          <p:nvPr/>
        </p:nvSpPr>
        <p:spPr>
          <a:xfrm>
            <a:off x="1498486" y="4065908"/>
            <a:ext cx="4869263" cy="378405"/>
          </a:xfrm>
          <a:prstGeom prst="roundRect">
            <a:avLst/>
          </a:prstGeom>
          <a:solidFill>
            <a:schemeClr val="bg1"/>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smtClean="0">
                <a:solidFill>
                  <a:schemeClr val="accent1">
                    <a:lumMod val="50000"/>
                  </a:schemeClr>
                </a:solidFill>
                <a:latin typeface="HelveticaNeueLT Std" pitchFamily="34" charset="0"/>
              </a:rPr>
              <a:t>Chile</a:t>
            </a:r>
            <a:endParaRPr lang="es-MX" dirty="0">
              <a:solidFill>
                <a:schemeClr val="accent1">
                  <a:lumMod val="50000"/>
                </a:schemeClr>
              </a:solidFill>
              <a:latin typeface="HelveticaNeueLT Std" pitchFamily="34" charset="0"/>
            </a:endParaRPr>
          </a:p>
        </p:txBody>
      </p:sp>
      <p:sp>
        <p:nvSpPr>
          <p:cNvPr id="10" name="7 Elipse"/>
          <p:cNvSpPr/>
          <p:nvPr/>
        </p:nvSpPr>
        <p:spPr>
          <a:xfrm>
            <a:off x="765473" y="4762025"/>
            <a:ext cx="468016" cy="281079"/>
          </a:xfrm>
          <a:prstGeom prst="ellipse">
            <a:avLst/>
          </a:prstGeom>
          <a:solidFill>
            <a:schemeClr val="bg1"/>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schemeClr val="accent1">
                    <a:lumMod val="50000"/>
                  </a:schemeClr>
                </a:solidFill>
                <a:latin typeface="HelveticaNeueLT Std" pitchFamily="34" charset="0"/>
              </a:rPr>
              <a:t>5</a:t>
            </a:r>
            <a:endParaRPr lang="es-CO" dirty="0">
              <a:solidFill>
                <a:schemeClr val="accent1">
                  <a:lumMod val="50000"/>
                </a:schemeClr>
              </a:solidFill>
              <a:latin typeface="HelveticaNeueLT Std" pitchFamily="34" charset="0"/>
            </a:endParaRPr>
          </a:p>
        </p:txBody>
      </p:sp>
      <p:sp>
        <p:nvSpPr>
          <p:cNvPr id="11" name="8 Rectángulo"/>
          <p:cNvSpPr/>
          <p:nvPr/>
        </p:nvSpPr>
        <p:spPr>
          <a:xfrm>
            <a:off x="1498486" y="4711434"/>
            <a:ext cx="4869263" cy="380396"/>
          </a:xfrm>
          <a:prstGeom prst="roundRect">
            <a:avLst/>
          </a:prstGeom>
          <a:solidFill>
            <a:schemeClr val="bg1"/>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smtClean="0">
                <a:solidFill>
                  <a:schemeClr val="accent1">
                    <a:lumMod val="50000"/>
                  </a:schemeClr>
                </a:solidFill>
                <a:latin typeface="HelveticaNeueLT Std" pitchFamily="34" charset="0"/>
              </a:rPr>
              <a:t>México</a:t>
            </a:r>
            <a:endParaRPr lang="es-MX" dirty="0">
              <a:solidFill>
                <a:schemeClr val="accent1">
                  <a:lumMod val="50000"/>
                </a:schemeClr>
              </a:solidFill>
              <a:latin typeface="HelveticaNeueLT Std" pitchFamily="34" charset="0"/>
            </a:endParaRPr>
          </a:p>
        </p:txBody>
      </p:sp>
      <p:sp>
        <p:nvSpPr>
          <p:cNvPr id="16" name="7 Elipse"/>
          <p:cNvSpPr/>
          <p:nvPr/>
        </p:nvSpPr>
        <p:spPr>
          <a:xfrm>
            <a:off x="765473" y="5381876"/>
            <a:ext cx="468016" cy="281079"/>
          </a:xfrm>
          <a:prstGeom prst="ellipse">
            <a:avLst/>
          </a:prstGeom>
          <a:solidFill>
            <a:schemeClr val="accent1">
              <a:lumMod val="50000"/>
            </a:schemeClr>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schemeClr val="bg1"/>
                </a:solidFill>
                <a:latin typeface="HelveticaNeueLT Std" pitchFamily="34" charset="0"/>
              </a:rPr>
              <a:t>6</a:t>
            </a:r>
            <a:endParaRPr lang="es-CO" dirty="0">
              <a:solidFill>
                <a:schemeClr val="bg1"/>
              </a:solidFill>
              <a:latin typeface="HelveticaNeueLT Std" pitchFamily="34" charset="0"/>
            </a:endParaRPr>
          </a:p>
        </p:txBody>
      </p:sp>
      <p:sp>
        <p:nvSpPr>
          <p:cNvPr id="17" name="8 Rectángulo"/>
          <p:cNvSpPr/>
          <p:nvPr/>
        </p:nvSpPr>
        <p:spPr>
          <a:xfrm>
            <a:off x="1498486" y="5338441"/>
            <a:ext cx="4869263" cy="380396"/>
          </a:xfrm>
          <a:prstGeom prst="roundRect">
            <a:avLst/>
          </a:prstGeom>
          <a:solidFill>
            <a:schemeClr val="accent1">
              <a:lumMod val="50000"/>
            </a:schemeClr>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smtClean="0">
                <a:solidFill>
                  <a:schemeClr val="bg1"/>
                </a:solidFill>
                <a:latin typeface="HelveticaNeueLT Std" pitchFamily="34" charset="0"/>
              </a:rPr>
              <a:t>Estados Unidos</a:t>
            </a:r>
            <a:endParaRPr lang="es-MX" dirty="0">
              <a:solidFill>
                <a:schemeClr val="bg1"/>
              </a:solidFill>
              <a:latin typeface="HelveticaNeueLT Std" pitchFamily="34" charset="0"/>
            </a:endParaRPr>
          </a:p>
        </p:txBody>
      </p:sp>
      <p:sp>
        <p:nvSpPr>
          <p:cNvPr id="18" name="7 Elipse"/>
          <p:cNvSpPr/>
          <p:nvPr/>
        </p:nvSpPr>
        <p:spPr>
          <a:xfrm>
            <a:off x="765473" y="6020213"/>
            <a:ext cx="468016" cy="281079"/>
          </a:xfrm>
          <a:prstGeom prst="ellipse">
            <a:avLst/>
          </a:prstGeom>
          <a:solidFill>
            <a:schemeClr val="bg1"/>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schemeClr val="accent1">
                    <a:lumMod val="50000"/>
                  </a:schemeClr>
                </a:solidFill>
                <a:latin typeface="HelveticaNeueLT Std" pitchFamily="34" charset="0"/>
              </a:rPr>
              <a:t>7</a:t>
            </a:r>
            <a:endParaRPr lang="es-CO" dirty="0">
              <a:solidFill>
                <a:schemeClr val="accent1">
                  <a:lumMod val="50000"/>
                </a:schemeClr>
              </a:solidFill>
              <a:latin typeface="HelveticaNeueLT Std" pitchFamily="34" charset="0"/>
            </a:endParaRPr>
          </a:p>
        </p:txBody>
      </p:sp>
      <p:sp>
        <p:nvSpPr>
          <p:cNvPr id="19" name="8 Rectángulo"/>
          <p:cNvSpPr/>
          <p:nvPr/>
        </p:nvSpPr>
        <p:spPr>
          <a:xfrm>
            <a:off x="1498486" y="5970555"/>
            <a:ext cx="4869263" cy="380396"/>
          </a:xfrm>
          <a:prstGeom prst="roundRect">
            <a:avLst/>
          </a:prstGeom>
          <a:solidFill>
            <a:schemeClr val="bg1"/>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smtClean="0">
                <a:solidFill>
                  <a:schemeClr val="accent1">
                    <a:lumMod val="50000"/>
                  </a:schemeClr>
                </a:solidFill>
                <a:latin typeface="HelveticaNeueLT Std" pitchFamily="34" charset="0"/>
              </a:rPr>
              <a:t>Brasil</a:t>
            </a:r>
            <a:endParaRPr lang="es-MX" dirty="0">
              <a:solidFill>
                <a:schemeClr val="accent1">
                  <a:lumMod val="50000"/>
                </a:schemeClr>
              </a:solidFill>
              <a:latin typeface="HelveticaNeueLT Std" pitchFamily="34" charset="0"/>
            </a:endParaRPr>
          </a:p>
        </p:txBody>
      </p:sp>
      <p:sp>
        <p:nvSpPr>
          <p:cNvPr id="20" name="12 Elipse"/>
          <p:cNvSpPr/>
          <p:nvPr/>
        </p:nvSpPr>
        <p:spPr>
          <a:xfrm>
            <a:off x="765473" y="2201585"/>
            <a:ext cx="468016" cy="268261"/>
          </a:xfrm>
          <a:prstGeom prst="flowChartConnector">
            <a:avLst/>
          </a:prstGeom>
          <a:no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accent1">
                    <a:lumMod val="50000"/>
                  </a:schemeClr>
                </a:solidFill>
                <a:latin typeface="HelveticaNeueLT Std" pitchFamily="34" charset="0"/>
              </a:rPr>
              <a:t>1</a:t>
            </a:r>
            <a:endParaRPr lang="es-CO" dirty="0">
              <a:solidFill>
                <a:schemeClr val="accent1">
                  <a:lumMod val="50000"/>
                </a:schemeClr>
              </a:solidFill>
              <a:latin typeface="HelveticaNeueLT Std" pitchFamily="34" charset="0"/>
            </a:endParaRPr>
          </a:p>
        </p:txBody>
      </p:sp>
      <p:sp>
        <p:nvSpPr>
          <p:cNvPr id="21" name="8 Rectángulo"/>
          <p:cNvSpPr/>
          <p:nvPr/>
        </p:nvSpPr>
        <p:spPr>
          <a:xfrm>
            <a:off x="1498486" y="2148723"/>
            <a:ext cx="4869263" cy="373987"/>
          </a:xfrm>
          <a:prstGeom prst="roundRect">
            <a:avLst/>
          </a:prstGeom>
          <a:no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dirty="0" smtClean="0">
                <a:solidFill>
                  <a:schemeClr val="accent1">
                    <a:lumMod val="50000"/>
                  </a:schemeClr>
                </a:solidFill>
                <a:latin typeface="HelveticaNeueLT Std" pitchFamily="34" charset="0"/>
              </a:rPr>
              <a:t>Basilea</a:t>
            </a:r>
          </a:p>
        </p:txBody>
      </p:sp>
    </p:spTree>
    <p:extLst>
      <p:ext uri="{BB962C8B-B14F-4D97-AF65-F5344CB8AC3E}">
        <p14:creationId xmlns:p14="http://schemas.microsoft.com/office/powerpoint/2010/main" val="384381160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8 CuadroTexto"/>
          <p:cNvSpPr txBox="1"/>
          <p:nvPr/>
        </p:nvSpPr>
        <p:spPr>
          <a:xfrm>
            <a:off x="712177" y="407104"/>
            <a:ext cx="7693201" cy="400110"/>
          </a:xfrm>
          <a:prstGeom prst="rect">
            <a:avLst/>
          </a:prstGeom>
          <a:noFill/>
        </p:spPr>
        <p:txBody>
          <a:bodyPr wrap="square" rtlCol="0">
            <a:spAutoFit/>
          </a:bodyPr>
          <a:lstStyle/>
          <a:p>
            <a:pPr algn="ctr" fontAlgn="base">
              <a:spcBef>
                <a:spcPct val="0"/>
              </a:spcBef>
              <a:spcAft>
                <a:spcPct val="0"/>
              </a:spcAft>
            </a:pPr>
            <a:r>
              <a:rPr lang="es-CO" sz="2000" b="1" dirty="0">
                <a:solidFill>
                  <a:srgbClr val="002060"/>
                </a:solidFill>
                <a:latin typeface="Helvetica LT Std" panose="020B0504020202020204"/>
              </a:rPr>
              <a:t>Estados </a:t>
            </a:r>
            <a:r>
              <a:rPr lang="es-CO" sz="2000" b="1" dirty="0" smtClean="0">
                <a:solidFill>
                  <a:srgbClr val="002060"/>
                </a:solidFill>
                <a:latin typeface="Helvetica LT Std" panose="020B0504020202020204"/>
              </a:rPr>
              <a:t>Unidos</a:t>
            </a:r>
            <a:endParaRPr lang="es-CO" sz="2000" b="1" dirty="0">
              <a:solidFill>
                <a:srgbClr val="002060"/>
              </a:solidFill>
              <a:latin typeface="Helvetica LT Std" panose="020B0504020202020204"/>
            </a:endParaRPr>
          </a:p>
        </p:txBody>
      </p:sp>
      <p:sp>
        <p:nvSpPr>
          <p:cNvPr id="9" name="5 CuadroTexto"/>
          <p:cNvSpPr txBox="1"/>
          <p:nvPr/>
        </p:nvSpPr>
        <p:spPr>
          <a:xfrm>
            <a:off x="567876" y="1212587"/>
            <a:ext cx="8113416" cy="340519"/>
          </a:xfrm>
          <a:prstGeom prst="roundRect">
            <a:avLst/>
          </a:prstGeom>
          <a:solidFill>
            <a:srgbClr val="E6EDF6"/>
          </a:solidFill>
          <a:ln w="19050">
            <a:solidFill>
              <a:schemeClr val="accent1">
                <a:lumMod val="50000"/>
              </a:schemeClr>
            </a:solidFill>
          </a:ln>
        </p:spPr>
        <p:txBody>
          <a:bodyPr wrap="square" rtlCol="0">
            <a:spAutoFit/>
          </a:bodyPr>
          <a:lstStyle/>
          <a:p>
            <a:pPr algn="ctr">
              <a:spcBef>
                <a:spcPct val="0"/>
              </a:spcBef>
            </a:pPr>
            <a:r>
              <a:rPr lang="es-CO" altLang="es-CO" sz="1400" b="1" dirty="0" smtClean="0">
                <a:solidFill>
                  <a:schemeClr val="tx2">
                    <a:lumMod val="75000"/>
                  </a:schemeClr>
                </a:solidFill>
                <a:latin typeface="Helvetica LT Std" panose="020B0504020202020204"/>
                <a:cs typeface="Helvetica" panose="020B0604020202020204" pitchFamily="34" charset="0"/>
              </a:rPr>
              <a:t>Requerimientos de Capital</a:t>
            </a:r>
            <a:endParaRPr lang="es-CO" altLang="es-CO" sz="1400" dirty="0" smtClean="0">
              <a:solidFill>
                <a:schemeClr val="tx2">
                  <a:lumMod val="75000"/>
                </a:schemeClr>
              </a:solidFill>
              <a:latin typeface="Helvetica LT Std" panose="020B0504020202020204"/>
              <a:cs typeface="Helvetica" panose="020B0604020202020204" pitchFamily="34" charset="0"/>
            </a:endParaRPr>
          </a:p>
        </p:txBody>
      </p:sp>
      <p:pic>
        <p:nvPicPr>
          <p:cNvPr id="6" name="Picture 2" descr="Resultado de imagen para bandera estados unido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5634" y="352511"/>
            <a:ext cx="917675" cy="482855"/>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
        <p:nvSpPr>
          <p:cNvPr id="7" name="CuadroTexto 6"/>
          <p:cNvSpPr txBox="1"/>
          <p:nvPr/>
        </p:nvSpPr>
        <p:spPr>
          <a:xfrm>
            <a:off x="4836405" y="6086550"/>
            <a:ext cx="4043190" cy="430887"/>
          </a:xfrm>
          <a:prstGeom prst="rect">
            <a:avLst/>
          </a:prstGeom>
          <a:noFill/>
        </p:spPr>
        <p:txBody>
          <a:bodyPr wrap="square" rtlCol="0">
            <a:spAutoFit/>
          </a:bodyPr>
          <a:lstStyle/>
          <a:p>
            <a:pPr lvl="0" algn="just">
              <a:spcBef>
                <a:spcPct val="0"/>
              </a:spcBef>
            </a:pPr>
            <a:r>
              <a:rPr lang="es-CO" altLang="es-CO" sz="1100" b="1" dirty="0">
                <a:solidFill>
                  <a:srgbClr val="1F497D">
                    <a:lumMod val="75000"/>
                  </a:srgbClr>
                </a:solidFill>
                <a:latin typeface="Helvetica LT Std" panose="020B0504020202020204"/>
                <a:cs typeface="Helvetica" panose="020B0604020202020204" pitchFamily="34" charset="0"/>
              </a:rPr>
              <a:t>Fuente</a:t>
            </a:r>
            <a:r>
              <a:rPr lang="es-CO" altLang="es-CO" sz="1100" b="1" dirty="0" smtClean="0">
                <a:solidFill>
                  <a:srgbClr val="1F497D">
                    <a:lumMod val="75000"/>
                  </a:srgbClr>
                </a:solidFill>
                <a:latin typeface="Helvetica LT Std" panose="020B0504020202020204"/>
                <a:cs typeface="Helvetica" panose="020B0604020202020204" pitchFamily="34" charset="0"/>
              </a:rPr>
              <a:t>: </a:t>
            </a:r>
            <a:r>
              <a:rPr lang="es-CO" altLang="es-CO" sz="1100" dirty="0" smtClean="0">
                <a:solidFill>
                  <a:srgbClr val="1F497D">
                    <a:lumMod val="75000"/>
                  </a:srgbClr>
                </a:solidFill>
                <a:latin typeface="Helvetica LT Std" panose="020B0504020202020204"/>
                <a:cs typeface="Helvetica" panose="020B0604020202020204" pitchFamily="34" charset="0"/>
              </a:rPr>
              <a:t>Manual de Supervisión de Holding Bancario </a:t>
            </a:r>
            <a:endParaRPr lang="es-CO" altLang="es-CO" sz="1100" b="1" dirty="0" smtClean="0">
              <a:solidFill>
                <a:srgbClr val="1F497D">
                  <a:lumMod val="75000"/>
                </a:srgbClr>
              </a:solidFill>
              <a:latin typeface="Helvetica LT Std" panose="020B0504020202020204"/>
              <a:cs typeface="Helvetica" panose="020B0604020202020204" pitchFamily="34" charset="0"/>
            </a:endParaRPr>
          </a:p>
          <a:p>
            <a:pPr lvl="0" algn="just">
              <a:spcBef>
                <a:spcPct val="0"/>
              </a:spcBef>
            </a:pPr>
            <a:r>
              <a:rPr lang="es-CO" altLang="es-CO" sz="1100" b="1" dirty="0" smtClean="0">
                <a:solidFill>
                  <a:srgbClr val="1F497D">
                    <a:lumMod val="75000"/>
                  </a:srgbClr>
                </a:solidFill>
                <a:latin typeface="Helvetica LT Std" panose="020B0504020202020204"/>
                <a:cs typeface="Helvetica" panose="020B0604020202020204" pitchFamily="34" charset="0"/>
              </a:rPr>
              <a:t> </a:t>
            </a:r>
            <a:r>
              <a:rPr lang="es-CO" altLang="es-CO" sz="1100" dirty="0" smtClean="0">
                <a:solidFill>
                  <a:srgbClr val="1F497D">
                    <a:lumMod val="75000"/>
                  </a:srgbClr>
                </a:solidFill>
                <a:latin typeface="Helvetica LT Std" panose="020B0504020202020204"/>
                <a:cs typeface="Helvetica" panose="020B0604020202020204" pitchFamily="34" charset="0"/>
                <a:hlinkClick r:id="rId4"/>
              </a:rPr>
              <a:t>https://www.federalreserve.gov</a:t>
            </a:r>
            <a:endParaRPr lang="es-CO" altLang="es-CO" sz="1100" dirty="0">
              <a:solidFill>
                <a:srgbClr val="1F497D">
                  <a:lumMod val="75000"/>
                </a:srgbClr>
              </a:solidFill>
              <a:latin typeface="Helvetica LT Std" panose="020B0504020202020204"/>
              <a:cs typeface="Helvetica" panose="020B0604020202020204" pitchFamily="34" charset="0"/>
            </a:endParaRPr>
          </a:p>
        </p:txBody>
      </p:sp>
      <p:sp>
        <p:nvSpPr>
          <p:cNvPr id="8" name="5 CuadroTexto"/>
          <p:cNvSpPr txBox="1"/>
          <p:nvPr/>
        </p:nvSpPr>
        <p:spPr>
          <a:xfrm>
            <a:off x="628011" y="1174765"/>
            <a:ext cx="7847020" cy="1892826"/>
          </a:xfrm>
          <a:prstGeom prst="rect">
            <a:avLst/>
          </a:prstGeom>
          <a:noFill/>
        </p:spPr>
        <p:txBody>
          <a:bodyPr wrap="square" rtlCol="0">
            <a:spAutoFit/>
          </a:bodyPr>
          <a:lstStyle>
            <a:defPPr>
              <a:defRPr lang="es-ES"/>
            </a:defPPr>
            <a:lvl1pPr algn="just">
              <a:defRPr sz="1400">
                <a:solidFill>
                  <a:schemeClr val="accent1">
                    <a:lumMod val="50000"/>
                  </a:schemeClr>
                </a:solidFill>
                <a:latin typeface="Helvetica LT Std" panose="020B0504020202020204"/>
                <a:cs typeface="Helvetica" panose="020B0604020202020204" pitchFamily="34" charset="0"/>
              </a:defRPr>
            </a:lvl1pPr>
          </a:lstStyle>
          <a:p>
            <a:endParaRPr lang="es-CO" sz="1300" dirty="0"/>
          </a:p>
          <a:p>
            <a:endParaRPr lang="es-CO" sz="1300" dirty="0"/>
          </a:p>
          <a:p>
            <a:endParaRPr lang="es-CO" sz="1300" dirty="0"/>
          </a:p>
          <a:p>
            <a:r>
              <a:rPr lang="es-CO" sz="1300" dirty="0" smtClean="0"/>
              <a:t>Es </a:t>
            </a:r>
            <a:r>
              <a:rPr lang="es-CO" sz="1300" dirty="0"/>
              <a:t>de resaltar que la regulación estadounidense establece la definición de Conglomerado Financiero de la siguiente manera:</a:t>
            </a:r>
          </a:p>
          <a:p>
            <a:r>
              <a:rPr lang="es-CO" sz="1300" dirty="0"/>
              <a:t>Conglomerado cuya actividad principal es financiera y cuyas entidades reguladas participan en gran medida en al menos dos de las actividades de banca, seguros y negocio de valores y que no están sujetos a uniforme requisitos de adecuación de capital.</a:t>
            </a:r>
          </a:p>
          <a:p>
            <a:endParaRPr lang="es-CO" sz="1300" dirty="0"/>
          </a:p>
        </p:txBody>
      </p:sp>
      <p:sp>
        <p:nvSpPr>
          <p:cNvPr id="10" name="Rectángulo 9"/>
          <p:cNvSpPr/>
          <p:nvPr/>
        </p:nvSpPr>
        <p:spPr>
          <a:xfrm>
            <a:off x="695402" y="2904586"/>
            <a:ext cx="7726749" cy="2687473"/>
          </a:xfrm>
          <a:prstGeom prst="rect">
            <a:avLst/>
          </a:prstGeom>
          <a:solidFill>
            <a:schemeClr val="bg1"/>
          </a:solidFill>
          <a:ln>
            <a:solidFill>
              <a:srgbClr val="00206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300" b="1" dirty="0" smtClean="0">
                <a:solidFill>
                  <a:srgbClr val="FFC000"/>
                </a:solidFill>
                <a:latin typeface="Helvetica LT Std"/>
              </a:rPr>
              <a:t>Modelo </a:t>
            </a:r>
            <a:r>
              <a:rPr lang="es-CO" sz="1300" b="1" dirty="0">
                <a:solidFill>
                  <a:srgbClr val="FFC000"/>
                </a:solidFill>
                <a:latin typeface="Helvetica LT Std"/>
              </a:rPr>
              <a:t>de cálculo del capital mínimo requerido en el holding según la reglamentación actual:</a:t>
            </a:r>
          </a:p>
          <a:p>
            <a:pPr algn="just"/>
            <a:r>
              <a:rPr lang="es-CO" sz="1300" dirty="0">
                <a:solidFill>
                  <a:schemeClr val="accent1">
                    <a:lumMod val="50000"/>
                  </a:schemeClr>
                </a:solidFill>
                <a:latin typeface="Helvetica LT Std" panose="020B0504020202020204"/>
                <a:cs typeface="Helvetica" panose="020B0604020202020204" pitchFamily="34" charset="0"/>
              </a:rPr>
              <a:t>La reglamentación estadounidense establece un método lineal para el cálculo del capital total adicional requerido por el conglomerado para hacer frente a las adversidades del negocio. Es decir, el capital agregado del holding debe ser al menos la suma de: el total del capital mínimo mantenido en cada subsidiaria más el capital mínimo necesario para respaldar las actividades propias de la matriz.</a:t>
            </a:r>
          </a:p>
          <a:p>
            <a:pPr algn="just"/>
            <a:endParaRPr lang="es-CO" sz="1300" b="1" dirty="0" smtClean="0">
              <a:solidFill>
                <a:srgbClr val="FFC000"/>
              </a:solidFill>
              <a:latin typeface="Helvetica LT Std"/>
            </a:endParaRPr>
          </a:p>
          <a:p>
            <a:pPr algn="ctr"/>
            <a:r>
              <a:rPr lang="es-CO" sz="1300" b="1" dirty="0">
                <a:solidFill>
                  <a:srgbClr val="FFC000"/>
                </a:solidFill>
                <a:latin typeface="Helvetica LT Std"/>
              </a:rPr>
              <a:t>Consideraciones sobre modelo de cálculo del capital:</a:t>
            </a:r>
          </a:p>
          <a:p>
            <a:pPr algn="just"/>
            <a:r>
              <a:rPr lang="es-CO" sz="1300" dirty="0">
                <a:solidFill>
                  <a:schemeClr val="accent1">
                    <a:lumMod val="50000"/>
                  </a:schemeClr>
                </a:solidFill>
                <a:latin typeface="Helvetica LT Std" panose="020B0504020202020204"/>
                <a:cs typeface="Helvetica" panose="020B0604020202020204" pitchFamily="34" charset="0"/>
              </a:rPr>
              <a:t>El supervisor evita el doble endeudamiento del conglomerado, esto lo logra estableciendo un piso mínimo de capital libre para cubrir el riesgo asociado a sus subsidiarias. El mecanismo para establecer este límite es descontar en el procedimiento del cálculo el capital de reserva propio aportado por las subsidiarias que pertenezcan al sector seguros, de esta manera se reduce contablemente el capital del conglomerado ajustándolo con su nivel de riesgos</a:t>
            </a:r>
            <a:r>
              <a:rPr lang="es-CO" sz="1300" dirty="0" smtClean="0">
                <a:solidFill>
                  <a:schemeClr val="accent1">
                    <a:lumMod val="50000"/>
                  </a:schemeClr>
                </a:solidFill>
                <a:latin typeface="Helvetica LT Std" panose="020B0504020202020204"/>
                <a:cs typeface="Helvetica" panose="020B0604020202020204" pitchFamily="34" charset="0"/>
              </a:rPr>
              <a:t>.</a:t>
            </a:r>
            <a:endParaRPr lang="es-CO" sz="1300" dirty="0">
              <a:solidFill>
                <a:schemeClr val="accent1">
                  <a:lumMod val="50000"/>
                </a:schemeClr>
              </a:solidFill>
              <a:latin typeface="Helvetica LT Std" panose="020B0504020202020204"/>
              <a:cs typeface="Helvetica" panose="020B0604020202020204" pitchFamily="34" charset="0"/>
            </a:endParaRPr>
          </a:p>
        </p:txBody>
      </p:sp>
    </p:spTree>
    <p:extLst>
      <p:ext uri="{BB962C8B-B14F-4D97-AF65-F5344CB8AC3E}">
        <p14:creationId xmlns:p14="http://schemas.microsoft.com/office/powerpoint/2010/main" val="418477601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8 CuadroTexto"/>
          <p:cNvSpPr txBox="1"/>
          <p:nvPr/>
        </p:nvSpPr>
        <p:spPr>
          <a:xfrm>
            <a:off x="712177" y="407104"/>
            <a:ext cx="7693201" cy="400110"/>
          </a:xfrm>
          <a:prstGeom prst="rect">
            <a:avLst/>
          </a:prstGeom>
          <a:noFill/>
        </p:spPr>
        <p:txBody>
          <a:bodyPr wrap="square" rtlCol="0">
            <a:spAutoFit/>
          </a:bodyPr>
          <a:lstStyle/>
          <a:p>
            <a:pPr algn="ctr" fontAlgn="base">
              <a:spcBef>
                <a:spcPct val="0"/>
              </a:spcBef>
              <a:spcAft>
                <a:spcPct val="0"/>
              </a:spcAft>
            </a:pPr>
            <a:r>
              <a:rPr lang="es-CO" sz="2000" b="1" dirty="0">
                <a:solidFill>
                  <a:srgbClr val="002060"/>
                </a:solidFill>
                <a:latin typeface="Helvetica LT Std" panose="020B0504020202020204"/>
              </a:rPr>
              <a:t>Estados </a:t>
            </a:r>
            <a:r>
              <a:rPr lang="es-CO" sz="2000" b="1" dirty="0" smtClean="0">
                <a:solidFill>
                  <a:srgbClr val="002060"/>
                </a:solidFill>
                <a:latin typeface="Helvetica LT Std" panose="020B0504020202020204"/>
              </a:rPr>
              <a:t>Unidos</a:t>
            </a:r>
            <a:endParaRPr lang="es-CO" sz="2000" b="1" dirty="0">
              <a:solidFill>
                <a:srgbClr val="002060"/>
              </a:solidFill>
              <a:latin typeface="Helvetica LT Std" panose="020B0504020202020204"/>
            </a:endParaRPr>
          </a:p>
        </p:txBody>
      </p:sp>
      <p:sp>
        <p:nvSpPr>
          <p:cNvPr id="9" name="5 CuadroTexto"/>
          <p:cNvSpPr txBox="1"/>
          <p:nvPr/>
        </p:nvSpPr>
        <p:spPr>
          <a:xfrm>
            <a:off x="567876" y="1212587"/>
            <a:ext cx="8113416" cy="340519"/>
          </a:xfrm>
          <a:prstGeom prst="roundRect">
            <a:avLst/>
          </a:prstGeom>
          <a:solidFill>
            <a:srgbClr val="E6EDF6"/>
          </a:solidFill>
          <a:ln w="19050">
            <a:solidFill>
              <a:schemeClr val="accent1">
                <a:lumMod val="50000"/>
              </a:schemeClr>
            </a:solidFill>
          </a:ln>
        </p:spPr>
        <p:txBody>
          <a:bodyPr wrap="square" rtlCol="0">
            <a:spAutoFit/>
          </a:bodyPr>
          <a:lstStyle/>
          <a:p>
            <a:pPr algn="ctr">
              <a:spcBef>
                <a:spcPct val="0"/>
              </a:spcBef>
            </a:pPr>
            <a:r>
              <a:rPr lang="es-CO" altLang="es-CO" sz="1400" b="1" dirty="0" smtClean="0">
                <a:solidFill>
                  <a:schemeClr val="tx2">
                    <a:lumMod val="75000"/>
                  </a:schemeClr>
                </a:solidFill>
                <a:latin typeface="Helvetica LT Std" panose="020B0504020202020204"/>
                <a:cs typeface="Helvetica" panose="020B0604020202020204" pitchFamily="34" charset="0"/>
              </a:rPr>
              <a:t>Vinculado </a:t>
            </a:r>
            <a:endParaRPr lang="es-CO" altLang="es-CO" sz="1400" dirty="0" smtClean="0">
              <a:solidFill>
                <a:schemeClr val="tx2">
                  <a:lumMod val="75000"/>
                </a:schemeClr>
              </a:solidFill>
              <a:latin typeface="Helvetica LT Std" panose="020B0504020202020204"/>
              <a:cs typeface="Helvetica" panose="020B0604020202020204" pitchFamily="34" charset="0"/>
            </a:endParaRPr>
          </a:p>
        </p:txBody>
      </p:sp>
      <p:sp>
        <p:nvSpPr>
          <p:cNvPr id="12" name="5 CuadroTexto"/>
          <p:cNvSpPr txBox="1"/>
          <p:nvPr/>
        </p:nvSpPr>
        <p:spPr>
          <a:xfrm>
            <a:off x="567876" y="1817945"/>
            <a:ext cx="8113416" cy="4478149"/>
          </a:xfrm>
          <a:prstGeom prst="rect">
            <a:avLst/>
          </a:prstGeom>
          <a:noFill/>
          <a:ln w="12700">
            <a:noFill/>
          </a:ln>
        </p:spPr>
        <p:txBody>
          <a:bodyPr wrap="square" rtlCol="0">
            <a:spAutoFit/>
          </a:bodyPr>
          <a:lstStyle/>
          <a:p>
            <a:pPr marL="285750" lvl="0" indent="-285750" algn="just">
              <a:spcBef>
                <a:spcPct val="0"/>
              </a:spcBef>
              <a:buFont typeface="Wingdings" panose="05000000000000000000" pitchFamily="2" charset="2"/>
              <a:buChar char="v"/>
            </a:pPr>
            <a:r>
              <a:rPr lang="es-CO" altLang="es-CO" sz="1300" dirty="0">
                <a:solidFill>
                  <a:srgbClr val="1F497D">
                    <a:lumMod val="75000"/>
                  </a:srgbClr>
                </a:solidFill>
                <a:latin typeface="Helvetica LT Std" panose="020B0504020202020204"/>
                <a:cs typeface="Helvetica" panose="020B0604020202020204" pitchFamily="34" charset="0"/>
              </a:rPr>
              <a:t>El concepto de Vinculado se encuentra definido en el Manual de Supervisión de Holding Bancario de la Reserva </a:t>
            </a:r>
            <a:r>
              <a:rPr lang="es-CO" altLang="es-CO" sz="1300" dirty="0" smtClean="0">
                <a:solidFill>
                  <a:srgbClr val="1F497D">
                    <a:lumMod val="75000"/>
                  </a:srgbClr>
                </a:solidFill>
                <a:latin typeface="Helvetica LT Std" panose="020B0504020202020204"/>
                <a:cs typeface="Helvetica" panose="020B0604020202020204" pitchFamily="34" charset="0"/>
              </a:rPr>
              <a:t>Federal, de acuerdo a la Regulación W:</a:t>
            </a:r>
            <a:endParaRPr lang="es-CO" altLang="es-CO" sz="1300" dirty="0">
              <a:solidFill>
                <a:srgbClr val="1F497D">
                  <a:lumMod val="75000"/>
                </a:srgbClr>
              </a:solidFill>
              <a:latin typeface="Helvetica LT Std" panose="020B0504020202020204"/>
              <a:cs typeface="Helvetica" panose="020B0604020202020204" pitchFamily="34" charset="0"/>
            </a:endParaRPr>
          </a:p>
          <a:p>
            <a:pPr lvl="0" algn="just">
              <a:spcBef>
                <a:spcPct val="0"/>
              </a:spcBef>
            </a:pPr>
            <a:endParaRPr lang="es-CO" altLang="es-CO" sz="1300" dirty="0">
              <a:solidFill>
                <a:srgbClr val="1F497D">
                  <a:lumMod val="75000"/>
                </a:srgbClr>
              </a:solidFill>
              <a:latin typeface="Helvetica LT Std" panose="020B0504020202020204"/>
              <a:cs typeface="Helvetica" panose="020B0604020202020204" pitchFamily="34" charset="0"/>
            </a:endParaRPr>
          </a:p>
          <a:p>
            <a:pPr marL="342900" lvl="0" indent="-342900" algn="just">
              <a:spcBef>
                <a:spcPct val="0"/>
              </a:spcBef>
              <a:buFont typeface="Arial" panose="020B0604020202020204" pitchFamily="34" charset="0"/>
              <a:buChar char="•"/>
            </a:pPr>
            <a:r>
              <a:rPr lang="es-CO" altLang="es-CO" sz="1300" dirty="0">
                <a:solidFill>
                  <a:srgbClr val="1F497D">
                    <a:lumMod val="75000"/>
                  </a:srgbClr>
                </a:solidFill>
                <a:latin typeface="Helvetica LT Std" panose="020B0504020202020204"/>
                <a:cs typeface="Helvetica" panose="020B0604020202020204" pitchFamily="34" charset="0"/>
              </a:rPr>
              <a:t>Cualquier compañía que controle la IDI y cualquier otra compañía que esté controlada por la compañía que controla la IDI</a:t>
            </a:r>
            <a:r>
              <a:rPr lang="es-CO" altLang="es-CO" sz="1300" dirty="0" smtClean="0">
                <a:solidFill>
                  <a:srgbClr val="1F497D">
                    <a:lumMod val="75000"/>
                  </a:srgbClr>
                </a:solidFill>
                <a:latin typeface="Helvetica LT Std" panose="020B0504020202020204"/>
                <a:cs typeface="Helvetica" panose="020B0604020202020204" pitchFamily="34" charset="0"/>
              </a:rPr>
              <a:t>.</a:t>
            </a:r>
          </a:p>
          <a:p>
            <a:pPr marL="342900" lvl="0" indent="-342900" algn="just">
              <a:spcBef>
                <a:spcPct val="0"/>
              </a:spcBef>
              <a:buFontTx/>
              <a:buAutoNum type="arabicPeriod"/>
            </a:pPr>
            <a:endParaRPr lang="es-CO" altLang="es-CO" sz="1300" dirty="0">
              <a:solidFill>
                <a:srgbClr val="1F497D">
                  <a:lumMod val="75000"/>
                </a:srgbClr>
              </a:solidFill>
              <a:latin typeface="Helvetica LT Std" panose="020B0504020202020204"/>
              <a:cs typeface="Helvetica" panose="020B0604020202020204" pitchFamily="34" charset="0"/>
            </a:endParaRPr>
          </a:p>
          <a:p>
            <a:pPr marL="342900" lvl="0" indent="-342900" algn="just">
              <a:spcBef>
                <a:spcPct val="0"/>
              </a:spcBef>
              <a:buFont typeface="Arial" panose="020B0604020202020204" pitchFamily="34" charset="0"/>
              <a:buChar char="•"/>
            </a:pPr>
            <a:r>
              <a:rPr lang="es-CO" altLang="es-CO" sz="1300" dirty="0">
                <a:solidFill>
                  <a:srgbClr val="1F497D">
                    <a:lumMod val="75000"/>
                  </a:srgbClr>
                </a:solidFill>
                <a:latin typeface="Helvetica LT Std" panose="020B0504020202020204"/>
                <a:cs typeface="Helvetica" panose="020B0604020202020204" pitchFamily="34" charset="0"/>
              </a:rPr>
              <a:t>Cualquier filial bancaria de la IDI</a:t>
            </a:r>
            <a:r>
              <a:rPr lang="es-CO" altLang="es-CO" sz="1300" dirty="0" smtClean="0">
                <a:solidFill>
                  <a:srgbClr val="1F497D">
                    <a:lumMod val="75000"/>
                  </a:srgbClr>
                </a:solidFill>
                <a:latin typeface="Helvetica LT Std" panose="020B0504020202020204"/>
                <a:cs typeface="Helvetica" panose="020B0604020202020204" pitchFamily="34" charset="0"/>
              </a:rPr>
              <a:t>.</a:t>
            </a:r>
          </a:p>
          <a:p>
            <a:pPr marL="342900" lvl="0" indent="-342900" algn="just">
              <a:spcBef>
                <a:spcPct val="0"/>
              </a:spcBef>
              <a:buFontTx/>
              <a:buAutoNum type="arabicPeriod"/>
            </a:pPr>
            <a:endParaRPr lang="es-CO" altLang="es-CO" sz="1300" dirty="0">
              <a:solidFill>
                <a:srgbClr val="1F497D">
                  <a:lumMod val="75000"/>
                </a:srgbClr>
              </a:solidFill>
              <a:latin typeface="Helvetica LT Std" panose="020B0504020202020204"/>
              <a:cs typeface="Helvetica" panose="020B0604020202020204" pitchFamily="34" charset="0"/>
            </a:endParaRPr>
          </a:p>
          <a:p>
            <a:pPr marL="342900" lvl="0" indent="-342900" algn="just">
              <a:spcBef>
                <a:spcPct val="0"/>
              </a:spcBef>
              <a:buFont typeface="Arial" panose="020B0604020202020204" pitchFamily="34" charset="0"/>
              <a:buChar char="•"/>
            </a:pPr>
            <a:r>
              <a:rPr lang="es-CO" altLang="es-CO" sz="1300" dirty="0">
                <a:solidFill>
                  <a:srgbClr val="1F497D">
                    <a:lumMod val="75000"/>
                  </a:srgbClr>
                </a:solidFill>
                <a:latin typeface="Helvetica LT Std" panose="020B0504020202020204"/>
                <a:cs typeface="Helvetica" panose="020B0604020202020204" pitchFamily="34" charset="0"/>
              </a:rPr>
              <a:t>Cualquier compañía: </a:t>
            </a:r>
          </a:p>
          <a:p>
            <a:pPr marL="800100" lvl="1" indent="-342900" algn="just">
              <a:spcBef>
                <a:spcPct val="0"/>
              </a:spcBef>
              <a:buFont typeface="Arial" panose="020B0604020202020204" pitchFamily="34" charset="0"/>
              <a:buChar char="•"/>
            </a:pPr>
            <a:r>
              <a:rPr lang="es-CO" altLang="es-CO" sz="1300" dirty="0">
                <a:solidFill>
                  <a:srgbClr val="1F497D">
                    <a:lumMod val="75000"/>
                  </a:srgbClr>
                </a:solidFill>
                <a:latin typeface="Helvetica LT Std" panose="020B0504020202020204"/>
                <a:cs typeface="Helvetica" panose="020B0604020202020204" pitchFamily="34" charset="0"/>
              </a:rPr>
              <a:t>que sea controlada directa o indirectamente, por un fideicomiso 	o de otra manera, por o para el beneficio de los accionistas que de manera beneficiosa o de otra forma controlan, directa o indirectamente, el banco miembro o cualquier compañía que controla la IDI.</a:t>
            </a:r>
          </a:p>
          <a:p>
            <a:pPr marL="800100" lvl="1" indent="-342900" algn="just">
              <a:spcBef>
                <a:spcPct val="0"/>
              </a:spcBef>
              <a:buFont typeface="Arial" panose="020B0604020202020204" pitchFamily="34" charset="0"/>
              <a:buChar char="•"/>
            </a:pPr>
            <a:r>
              <a:rPr lang="es-CO" altLang="es-CO" sz="1300" dirty="0">
                <a:solidFill>
                  <a:srgbClr val="1F497D">
                    <a:lumMod val="75000"/>
                  </a:srgbClr>
                </a:solidFill>
                <a:latin typeface="Helvetica LT Std" panose="020B0504020202020204"/>
                <a:cs typeface="Helvetica" panose="020B0604020202020204" pitchFamily="34" charset="0"/>
              </a:rPr>
              <a:t>en la que la mayoría de sus directores o fideicomisarios constituyen la mayoría de las personas que ocupan tal puesto 	en la IDI o en cualquier empresa que controla la IDI</a:t>
            </a:r>
            <a:r>
              <a:rPr lang="es-CO" altLang="es-CO" sz="1300" dirty="0" smtClean="0">
                <a:solidFill>
                  <a:srgbClr val="1F497D">
                    <a:lumMod val="75000"/>
                  </a:srgbClr>
                </a:solidFill>
                <a:latin typeface="Helvetica LT Std" panose="020B0504020202020204"/>
                <a:cs typeface="Helvetica" panose="020B0604020202020204" pitchFamily="34" charset="0"/>
              </a:rPr>
              <a:t>.</a:t>
            </a:r>
          </a:p>
          <a:p>
            <a:pPr marL="800100" lvl="1" indent="-342900" algn="just">
              <a:spcBef>
                <a:spcPct val="0"/>
              </a:spcBef>
              <a:buFont typeface="Arial" panose="020B0604020202020204" pitchFamily="34" charset="0"/>
              <a:buChar char="•"/>
            </a:pPr>
            <a:endParaRPr lang="es-CO" altLang="es-CO" sz="1300" dirty="0">
              <a:solidFill>
                <a:srgbClr val="1F497D">
                  <a:lumMod val="75000"/>
                </a:srgbClr>
              </a:solidFill>
              <a:latin typeface="Helvetica LT Std" panose="020B0504020202020204"/>
              <a:cs typeface="Helvetica" panose="020B0604020202020204" pitchFamily="34" charset="0"/>
            </a:endParaRPr>
          </a:p>
          <a:p>
            <a:pPr marL="342900" lvl="0" indent="-342900" algn="just">
              <a:spcBef>
                <a:spcPct val="0"/>
              </a:spcBef>
              <a:buFont typeface="Arial" panose="020B0604020202020204" pitchFamily="34" charset="0"/>
              <a:buChar char="•"/>
            </a:pPr>
            <a:r>
              <a:rPr lang="es-CO" altLang="es-CO" sz="1300" dirty="0">
                <a:solidFill>
                  <a:srgbClr val="1F497D">
                    <a:lumMod val="75000"/>
                  </a:srgbClr>
                </a:solidFill>
                <a:latin typeface="Helvetica LT Std" panose="020B0504020202020204"/>
                <a:cs typeface="Helvetica" panose="020B0604020202020204" pitchFamily="34" charset="0"/>
              </a:rPr>
              <a:t>Cualquier empresa (incluido un fideicomiso de inversión inmobiliaria)      patrocinada y asesorada en forma contractual por la IDI o cualquier subsidiaria o filial de la IDI</a:t>
            </a:r>
            <a:r>
              <a:rPr lang="es-CO" altLang="es-CO" sz="1300" dirty="0" smtClean="0">
                <a:solidFill>
                  <a:srgbClr val="1F497D">
                    <a:lumMod val="75000"/>
                  </a:srgbClr>
                </a:solidFill>
                <a:latin typeface="Helvetica LT Std" panose="020B0504020202020204"/>
                <a:cs typeface="Helvetica" panose="020B0604020202020204" pitchFamily="34" charset="0"/>
              </a:rPr>
              <a:t>.</a:t>
            </a:r>
          </a:p>
          <a:p>
            <a:pPr lvl="0" algn="just">
              <a:spcBef>
                <a:spcPct val="0"/>
              </a:spcBef>
            </a:pPr>
            <a:endParaRPr lang="es-CO" altLang="es-CO" sz="1200" dirty="0" smtClean="0">
              <a:solidFill>
                <a:srgbClr val="1F497D">
                  <a:lumMod val="75000"/>
                </a:srgbClr>
              </a:solidFill>
              <a:latin typeface="Helvetica LT Std" panose="020B0504020202020204"/>
              <a:cs typeface="Helvetica" panose="020B0604020202020204" pitchFamily="34" charset="0"/>
            </a:endParaRPr>
          </a:p>
          <a:p>
            <a:pPr lvl="0" algn="just">
              <a:spcBef>
                <a:spcPct val="0"/>
              </a:spcBef>
            </a:pPr>
            <a:r>
              <a:rPr lang="es-CO" altLang="es-CO" sz="1200" i="1" dirty="0">
                <a:solidFill>
                  <a:srgbClr val="1F497D">
                    <a:lumMod val="75000"/>
                  </a:srgbClr>
                </a:solidFill>
                <a:latin typeface="Helvetica LT Std" panose="020B0504020202020204"/>
                <a:cs typeface="Helvetica" panose="020B0604020202020204" pitchFamily="34" charset="0"/>
              </a:rPr>
              <a:t>*</a:t>
            </a:r>
            <a:r>
              <a:rPr lang="es-CO" altLang="es-CO" sz="1100" i="1" dirty="0">
                <a:solidFill>
                  <a:srgbClr val="1F497D">
                    <a:lumMod val="75000"/>
                  </a:srgbClr>
                </a:solidFill>
                <a:latin typeface="Helvetica LT Std" panose="020B0504020202020204"/>
                <a:cs typeface="Helvetica" panose="020B0604020202020204" pitchFamily="34" charset="0"/>
              </a:rPr>
              <a:t>IDI (</a:t>
            </a:r>
            <a:r>
              <a:rPr lang="es-CO" altLang="es-CO" sz="1100" i="1" dirty="0" err="1">
                <a:solidFill>
                  <a:srgbClr val="1F497D">
                    <a:lumMod val="75000"/>
                  </a:srgbClr>
                </a:solidFill>
                <a:latin typeface="Helvetica LT Std" panose="020B0504020202020204"/>
                <a:cs typeface="Helvetica" panose="020B0604020202020204" pitchFamily="34" charset="0"/>
              </a:rPr>
              <a:t>Insured</a:t>
            </a:r>
            <a:r>
              <a:rPr lang="es-CO" altLang="es-CO" sz="1100" i="1" dirty="0">
                <a:solidFill>
                  <a:srgbClr val="1F497D">
                    <a:lumMod val="75000"/>
                  </a:srgbClr>
                </a:solidFill>
                <a:latin typeface="Helvetica LT Std" panose="020B0504020202020204"/>
                <a:cs typeface="Helvetica" panose="020B0604020202020204" pitchFamily="34" charset="0"/>
              </a:rPr>
              <a:t> </a:t>
            </a:r>
            <a:r>
              <a:rPr lang="es-CO" altLang="es-CO" sz="1100" i="1" dirty="0" err="1">
                <a:solidFill>
                  <a:srgbClr val="1F497D">
                    <a:lumMod val="75000"/>
                  </a:srgbClr>
                </a:solidFill>
                <a:latin typeface="Helvetica LT Std" panose="020B0504020202020204"/>
                <a:cs typeface="Helvetica" panose="020B0604020202020204" pitchFamily="34" charset="0"/>
              </a:rPr>
              <a:t>Depository</a:t>
            </a:r>
            <a:r>
              <a:rPr lang="es-CO" altLang="es-CO" sz="1100" i="1" dirty="0">
                <a:solidFill>
                  <a:srgbClr val="1F497D">
                    <a:lumMod val="75000"/>
                  </a:srgbClr>
                </a:solidFill>
                <a:latin typeface="Helvetica LT Std" panose="020B0504020202020204"/>
                <a:cs typeface="Helvetica" panose="020B0604020202020204" pitchFamily="34" charset="0"/>
              </a:rPr>
              <a:t> </a:t>
            </a:r>
            <a:r>
              <a:rPr lang="es-CO" altLang="es-CO" sz="1100" i="1" dirty="0" err="1">
                <a:solidFill>
                  <a:srgbClr val="1F497D">
                    <a:lumMod val="75000"/>
                  </a:srgbClr>
                </a:solidFill>
                <a:latin typeface="Helvetica LT Std" panose="020B0504020202020204"/>
                <a:cs typeface="Helvetica" panose="020B0604020202020204" pitchFamily="34" charset="0"/>
              </a:rPr>
              <a:t>Institution</a:t>
            </a:r>
            <a:r>
              <a:rPr lang="es-CO" altLang="es-CO" sz="1100" i="1" dirty="0">
                <a:solidFill>
                  <a:srgbClr val="1F497D">
                    <a:lumMod val="75000"/>
                  </a:srgbClr>
                </a:solidFill>
                <a:latin typeface="Helvetica LT Std" panose="020B0504020202020204"/>
                <a:cs typeface="Helvetica" panose="020B0604020202020204" pitchFamily="34" charset="0"/>
              </a:rPr>
              <a:t>): Se refiere a cualquier banco o asociación de ahorro cuyos depósitos estén asegurados por la Corporación de conformidad la Ley</a:t>
            </a:r>
            <a:r>
              <a:rPr lang="es-CO" altLang="es-CO" sz="1200" i="1" dirty="0">
                <a:solidFill>
                  <a:srgbClr val="1F497D">
                    <a:lumMod val="75000"/>
                  </a:srgbClr>
                </a:solidFill>
                <a:latin typeface="Helvetica LT Std" panose="020B0504020202020204"/>
                <a:cs typeface="Helvetica" panose="020B0604020202020204" pitchFamily="34" charset="0"/>
              </a:rPr>
              <a:t>.</a:t>
            </a:r>
          </a:p>
          <a:p>
            <a:pPr marL="342900" lvl="0" indent="-342900" algn="just">
              <a:spcBef>
                <a:spcPct val="0"/>
              </a:spcBef>
              <a:buFontTx/>
              <a:buAutoNum type="alphaLcParenR"/>
            </a:pPr>
            <a:endParaRPr lang="es-CO" altLang="es-CO" sz="1400" dirty="0">
              <a:solidFill>
                <a:srgbClr val="1F497D">
                  <a:lumMod val="75000"/>
                </a:srgbClr>
              </a:solidFill>
              <a:latin typeface="Helvetica LT Std" panose="020B0504020202020204"/>
              <a:cs typeface="Helvetica" panose="020B0604020202020204" pitchFamily="34" charset="0"/>
            </a:endParaRPr>
          </a:p>
          <a:p>
            <a:pPr marL="342900" lvl="0" indent="-342900" algn="just">
              <a:spcBef>
                <a:spcPct val="0"/>
              </a:spcBef>
              <a:buFontTx/>
              <a:buAutoNum type="alphaLcParenR"/>
            </a:pPr>
            <a:endParaRPr lang="es-CO" altLang="es-CO" sz="1400" dirty="0">
              <a:solidFill>
                <a:srgbClr val="1F497D">
                  <a:lumMod val="75000"/>
                </a:srgbClr>
              </a:solidFill>
              <a:latin typeface="Helvetica LT Std" panose="020B0504020202020204"/>
              <a:cs typeface="Helvetica" panose="020B0604020202020204" pitchFamily="34" charset="0"/>
            </a:endParaRPr>
          </a:p>
        </p:txBody>
      </p:sp>
      <p:pic>
        <p:nvPicPr>
          <p:cNvPr id="6" name="Picture 2" descr="Resultado de imagen para bandera estados unido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5634" y="352511"/>
            <a:ext cx="917675" cy="482855"/>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
        <p:nvSpPr>
          <p:cNvPr id="7" name="CuadroTexto 6"/>
          <p:cNvSpPr txBox="1"/>
          <p:nvPr/>
        </p:nvSpPr>
        <p:spPr>
          <a:xfrm>
            <a:off x="4836405" y="6086550"/>
            <a:ext cx="4043190" cy="430887"/>
          </a:xfrm>
          <a:prstGeom prst="rect">
            <a:avLst/>
          </a:prstGeom>
          <a:noFill/>
        </p:spPr>
        <p:txBody>
          <a:bodyPr wrap="square" rtlCol="0">
            <a:spAutoFit/>
          </a:bodyPr>
          <a:lstStyle/>
          <a:p>
            <a:pPr lvl="0" algn="just">
              <a:spcBef>
                <a:spcPct val="0"/>
              </a:spcBef>
            </a:pPr>
            <a:r>
              <a:rPr lang="es-CO" altLang="es-CO" sz="1100" b="1" dirty="0">
                <a:solidFill>
                  <a:srgbClr val="1F497D">
                    <a:lumMod val="75000"/>
                  </a:srgbClr>
                </a:solidFill>
                <a:latin typeface="Helvetica LT Std" panose="020B0504020202020204"/>
                <a:cs typeface="Helvetica" panose="020B0604020202020204" pitchFamily="34" charset="0"/>
              </a:rPr>
              <a:t>Fuente</a:t>
            </a:r>
            <a:r>
              <a:rPr lang="es-CO" altLang="es-CO" sz="1100" b="1" dirty="0" smtClean="0">
                <a:solidFill>
                  <a:srgbClr val="1F497D">
                    <a:lumMod val="75000"/>
                  </a:srgbClr>
                </a:solidFill>
                <a:latin typeface="Helvetica LT Std" panose="020B0504020202020204"/>
                <a:cs typeface="Helvetica" panose="020B0604020202020204" pitchFamily="34" charset="0"/>
              </a:rPr>
              <a:t>: </a:t>
            </a:r>
            <a:r>
              <a:rPr lang="es-CO" altLang="es-CO" sz="1100" dirty="0" smtClean="0">
                <a:solidFill>
                  <a:srgbClr val="1F497D">
                    <a:lumMod val="75000"/>
                  </a:srgbClr>
                </a:solidFill>
                <a:latin typeface="Helvetica LT Std" panose="020B0504020202020204"/>
                <a:cs typeface="Helvetica" panose="020B0604020202020204" pitchFamily="34" charset="0"/>
              </a:rPr>
              <a:t>Manual de Supervisión de Holding Bancario </a:t>
            </a:r>
            <a:endParaRPr lang="es-CO" altLang="es-CO" sz="1100" b="1" dirty="0" smtClean="0">
              <a:solidFill>
                <a:srgbClr val="1F497D">
                  <a:lumMod val="75000"/>
                </a:srgbClr>
              </a:solidFill>
              <a:latin typeface="Helvetica LT Std" panose="020B0504020202020204"/>
              <a:cs typeface="Helvetica" panose="020B0604020202020204" pitchFamily="34" charset="0"/>
            </a:endParaRPr>
          </a:p>
          <a:p>
            <a:pPr lvl="0" algn="just">
              <a:spcBef>
                <a:spcPct val="0"/>
              </a:spcBef>
            </a:pPr>
            <a:r>
              <a:rPr lang="es-CO" altLang="es-CO" sz="1100" b="1" dirty="0" smtClean="0">
                <a:solidFill>
                  <a:srgbClr val="1F497D">
                    <a:lumMod val="75000"/>
                  </a:srgbClr>
                </a:solidFill>
                <a:latin typeface="Helvetica LT Std" panose="020B0504020202020204"/>
                <a:cs typeface="Helvetica" panose="020B0604020202020204" pitchFamily="34" charset="0"/>
              </a:rPr>
              <a:t> </a:t>
            </a:r>
            <a:r>
              <a:rPr lang="es-CO" altLang="es-CO" sz="1100" dirty="0" smtClean="0">
                <a:solidFill>
                  <a:srgbClr val="1F497D">
                    <a:lumMod val="75000"/>
                  </a:srgbClr>
                </a:solidFill>
                <a:latin typeface="Helvetica LT Std" panose="020B0504020202020204"/>
                <a:cs typeface="Helvetica" panose="020B0604020202020204" pitchFamily="34" charset="0"/>
                <a:hlinkClick r:id="rId4"/>
              </a:rPr>
              <a:t>https://www.federalreserve.gov</a:t>
            </a:r>
            <a:endParaRPr lang="es-CO" altLang="es-CO" sz="1100" dirty="0">
              <a:solidFill>
                <a:srgbClr val="1F497D">
                  <a:lumMod val="75000"/>
                </a:srgbClr>
              </a:solidFill>
              <a:latin typeface="Helvetica LT Std" panose="020B0504020202020204"/>
              <a:cs typeface="Helvetica" panose="020B0604020202020204" pitchFamily="34" charset="0"/>
            </a:endParaRPr>
          </a:p>
        </p:txBody>
      </p:sp>
    </p:spTree>
    <p:extLst>
      <p:ext uri="{BB962C8B-B14F-4D97-AF65-F5344CB8AC3E}">
        <p14:creationId xmlns:p14="http://schemas.microsoft.com/office/powerpoint/2010/main" val="77330324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8 CuadroTexto"/>
          <p:cNvSpPr txBox="1"/>
          <p:nvPr/>
        </p:nvSpPr>
        <p:spPr>
          <a:xfrm>
            <a:off x="712177" y="407104"/>
            <a:ext cx="7693201" cy="400110"/>
          </a:xfrm>
          <a:prstGeom prst="rect">
            <a:avLst/>
          </a:prstGeom>
          <a:noFill/>
        </p:spPr>
        <p:txBody>
          <a:bodyPr wrap="square" rtlCol="0">
            <a:spAutoFit/>
          </a:bodyPr>
          <a:lstStyle/>
          <a:p>
            <a:pPr algn="ctr" fontAlgn="base">
              <a:spcBef>
                <a:spcPct val="0"/>
              </a:spcBef>
              <a:spcAft>
                <a:spcPct val="0"/>
              </a:spcAft>
            </a:pPr>
            <a:r>
              <a:rPr lang="es-CO" sz="2000" b="1" dirty="0">
                <a:solidFill>
                  <a:srgbClr val="002060"/>
                </a:solidFill>
                <a:latin typeface="Helvetica LT Std" panose="020B0504020202020204"/>
              </a:rPr>
              <a:t>Estados </a:t>
            </a:r>
            <a:r>
              <a:rPr lang="es-CO" sz="2000" b="1" dirty="0" smtClean="0">
                <a:solidFill>
                  <a:srgbClr val="002060"/>
                </a:solidFill>
                <a:latin typeface="Helvetica LT Std" panose="020B0504020202020204"/>
              </a:rPr>
              <a:t>Unidos</a:t>
            </a:r>
            <a:endParaRPr lang="es-CO" sz="2000" b="1" dirty="0">
              <a:solidFill>
                <a:srgbClr val="002060"/>
              </a:solidFill>
              <a:latin typeface="Helvetica LT Std" panose="020B0504020202020204"/>
            </a:endParaRPr>
          </a:p>
        </p:txBody>
      </p:sp>
      <p:sp>
        <p:nvSpPr>
          <p:cNvPr id="9" name="5 CuadroTexto"/>
          <p:cNvSpPr txBox="1"/>
          <p:nvPr/>
        </p:nvSpPr>
        <p:spPr>
          <a:xfrm>
            <a:off x="567876" y="1212587"/>
            <a:ext cx="8113416" cy="340519"/>
          </a:xfrm>
          <a:prstGeom prst="roundRect">
            <a:avLst/>
          </a:prstGeom>
          <a:solidFill>
            <a:srgbClr val="E6EDF6"/>
          </a:solidFill>
          <a:ln w="19050">
            <a:solidFill>
              <a:schemeClr val="accent1">
                <a:lumMod val="50000"/>
              </a:schemeClr>
            </a:solidFill>
          </a:ln>
        </p:spPr>
        <p:txBody>
          <a:bodyPr wrap="square" rtlCol="0">
            <a:spAutoFit/>
          </a:bodyPr>
          <a:lstStyle/>
          <a:p>
            <a:pPr algn="ctr">
              <a:spcBef>
                <a:spcPct val="0"/>
              </a:spcBef>
            </a:pPr>
            <a:r>
              <a:rPr lang="es-CO" altLang="es-CO" sz="1400" b="1" dirty="0" smtClean="0">
                <a:solidFill>
                  <a:schemeClr val="tx2">
                    <a:lumMod val="75000"/>
                  </a:schemeClr>
                </a:solidFill>
                <a:latin typeface="Helvetica LT Std" panose="020B0504020202020204"/>
                <a:cs typeface="Helvetica" panose="020B0604020202020204" pitchFamily="34" charset="0"/>
              </a:rPr>
              <a:t>Vinculado </a:t>
            </a:r>
            <a:endParaRPr lang="es-CO" altLang="es-CO" sz="1400" dirty="0" smtClean="0">
              <a:solidFill>
                <a:schemeClr val="tx2">
                  <a:lumMod val="75000"/>
                </a:schemeClr>
              </a:solidFill>
              <a:latin typeface="Helvetica LT Std" panose="020B0504020202020204"/>
              <a:cs typeface="Helvetica" panose="020B0604020202020204" pitchFamily="34" charset="0"/>
            </a:endParaRPr>
          </a:p>
        </p:txBody>
      </p:sp>
      <p:sp>
        <p:nvSpPr>
          <p:cNvPr id="12" name="5 CuadroTexto"/>
          <p:cNvSpPr txBox="1"/>
          <p:nvPr/>
        </p:nvSpPr>
        <p:spPr>
          <a:xfrm>
            <a:off x="567876" y="1802955"/>
            <a:ext cx="8113416" cy="4124206"/>
          </a:xfrm>
          <a:prstGeom prst="rect">
            <a:avLst/>
          </a:prstGeom>
          <a:noFill/>
          <a:ln w="12700">
            <a:noFill/>
          </a:ln>
        </p:spPr>
        <p:txBody>
          <a:bodyPr wrap="square" rtlCol="0">
            <a:spAutoFit/>
          </a:bodyPr>
          <a:lstStyle/>
          <a:p>
            <a:pPr marL="342900" lvl="0" indent="-342900" algn="just">
              <a:spcBef>
                <a:spcPct val="0"/>
              </a:spcBef>
              <a:buFont typeface="Arial" panose="020B0604020202020204" pitchFamily="34" charset="0"/>
              <a:buChar char="•"/>
            </a:pPr>
            <a:r>
              <a:rPr lang="es-CO" altLang="es-CO" sz="1300" dirty="0" smtClean="0">
                <a:solidFill>
                  <a:srgbClr val="1F497D">
                    <a:lumMod val="75000"/>
                  </a:srgbClr>
                </a:solidFill>
                <a:latin typeface="Helvetica LT Std" panose="020B0504020202020204"/>
                <a:cs typeface="Helvetica" panose="020B0604020202020204" pitchFamily="34" charset="0"/>
              </a:rPr>
              <a:t>Cualquier compañía de inversión, con respecto a la cual una IDI o cualquier filial de la misma sea un asesor de inversiones.</a:t>
            </a:r>
          </a:p>
          <a:p>
            <a:pPr marL="342900" lvl="0" indent="-342900" algn="just">
              <a:spcBef>
                <a:spcPct val="0"/>
              </a:spcBef>
              <a:buFont typeface="Arial" panose="020B0604020202020204" pitchFamily="34" charset="0"/>
              <a:buChar char="•"/>
            </a:pPr>
            <a:endParaRPr lang="es-CO" altLang="es-CO" sz="1300" dirty="0" smtClean="0">
              <a:solidFill>
                <a:schemeClr val="tx2">
                  <a:lumMod val="75000"/>
                </a:schemeClr>
              </a:solidFill>
              <a:latin typeface="Helvetica LT Std" panose="020B0504020202020204"/>
              <a:cs typeface="Helvetica" panose="020B0604020202020204" pitchFamily="34" charset="0"/>
            </a:endParaRPr>
          </a:p>
          <a:p>
            <a:pPr marL="342900" indent="-342900" algn="just">
              <a:spcBef>
                <a:spcPct val="0"/>
              </a:spcBef>
              <a:buFont typeface="Arial" panose="020B0604020202020204" pitchFamily="34" charset="0"/>
              <a:buChar char="•"/>
            </a:pPr>
            <a:r>
              <a:rPr lang="es-CO" altLang="es-CO" sz="1300" dirty="0" smtClean="0">
                <a:solidFill>
                  <a:schemeClr val="tx2">
                    <a:lumMod val="75000"/>
                  </a:schemeClr>
                </a:solidFill>
                <a:latin typeface="Helvetica LT Std" panose="020B0504020202020204"/>
                <a:cs typeface="Helvetica" panose="020B0604020202020204" pitchFamily="34" charset="0"/>
              </a:rPr>
              <a:t>Cualquier </a:t>
            </a:r>
            <a:r>
              <a:rPr lang="es-CO" altLang="es-CO" sz="1300" dirty="0">
                <a:solidFill>
                  <a:schemeClr val="tx2">
                    <a:lumMod val="75000"/>
                  </a:schemeClr>
                </a:solidFill>
                <a:latin typeface="Helvetica LT Std" panose="020B0504020202020204"/>
                <a:cs typeface="Helvetica" panose="020B0604020202020204" pitchFamily="34" charset="0"/>
              </a:rPr>
              <a:t>fondo de inversión para el cual la IDI o cualquier filial de la IDI sirve como asesor de inversiones, si la IDI y sus filiales poseen o controlan, en conjunto, más del 5% de cualquier clase de valores con derecho a voto o del capital social de la IDI</a:t>
            </a:r>
            <a:r>
              <a:rPr lang="es-CO" altLang="es-CO" sz="1300" dirty="0" smtClean="0">
                <a:solidFill>
                  <a:schemeClr val="tx2">
                    <a:lumMod val="75000"/>
                  </a:schemeClr>
                </a:solidFill>
                <a:latin typeface="Helvetica LT Std" panose="020B0504020202020204"/>
                <a:cs typeface="Helvetica" panose="020B0604020202020204" pitchFamily="34" charset="0"/>
              </a:rPr>
              <a:t>.</a:t>
            </a:r>
          </a:p>
          <a:p>
            <a:pPr marL="342900" indent="-342900" algn="just">
              <a:spcBef>
                <a:spcPct val="0"/>
              </a:spcBef>
              <a:buFont typeface="Arial" panose="020B0604020202020204" pitchFamily="34" charset="0"/>
              <a:buChar char="•"/>
            </a:pPr>
            <a:endParaRPr lang="es-CO" altLang="es-CO" sz="1300" dirty="0">
              <a:solidFill>
                <a:schemeClr val="tx2">
                  <a:lumMod val="75000"/>
                </a:schemeClr>
              </a:solidFill>
              <a:latin typeface="Helvetica LT Std" panose="020B0504020202020204"/>
              <a:cs typeface="Helvetica" panose="020B0604020202020204" pitchFamily="34" charset="0"/>
            </a:endParaRPr>
          </a:p>
          <a:p>
            <a:pPr marL="342900" indent="-342900" algn="just">
              <a:spcBef>
                <a:spcPct val="0"/>
              </a:spcBef>
              <a:buFont typeface="Arial" panose="020B0604020202020204" pitchFamily="34" charset="0"/>
              <a:buChar char="•"/>
            </a:pPr>
            <a:r>
              <a:rPr lang="es-CO" altLang="es-CO" sz="1300" dirty="0">
                <a:solidFill>
                  <a:schemeClr val="tx2">
                    <a:lumMod val="75000"/>
                  </a:schemeClr>
                </a:solidFill>
                <a:latin typeface="Helvetica LT Std" panose="020B0504020202020204"/>
                <a:cs typeface="Helvetica" panose="020B0604020202020204" pitchFamily="34" charset="0"/>
              </a:rPr>
              <a:t>Una institución de depósito que es una subsidiaria de la IDI</a:t>
            </a:r>
            <a:r>
              <a:rPr lang="es-CO" altLang="es-CO" sz="1300" dirty="0" smtClean="0">
                <a:solidFill>
                  <a:schemeClr val="tx2">
                    <a:lumMod val="75000"/>
                  </a:schemeClr>
                </a:solidFill>
                <a:latin typeface="Helvetica LT Std" panose="020B0504020202020204"/>
                <a:cs typeface="Helvetica" panose="020B0604020202020204" pitchFamily="34" charset="0"/>
              </a:rPr>
              <a:t>.</a:t>
            </a:r>
          </a:p>
          <a:p>
            <a:pPr marL="342900" indent="-342900" algn="just">
              <a:spcBef>
                <a:spcPct val="0"/>
              </a:spcBef>
              <a:buFont typeface="Arial" panose="020B0604020202020204" pitchFamily="34" charset="0"/>
              <a:buChar char="•"/>
            </a:pPr>
            <a:endParaRPr lang="es-CO" altLang="es-CO" sz="1300" dirty="0">
              <a:solidFill>
                <a:schemeClr val="tx2">
                  <a:lumMod val="75000"/>
                </a:schemeClr>
              </a:solidFill>
              <a:latin typeface="Helvetica LT Std" panose="020B0504020202020204"/>
              <a:cs typeface="Helvetica" panose="020B0604020202020204" pitchFamily="34" charset="0"/>
            </a:endParaRPr>
          </a:p>
          <a:p>
            <a:pPr marL="342900" indent="-342900" algn="just">
              <a:spcBef>
                <a:spcPct val="0"/>
              </a:spcBef>
              <a:buFont typeface="Arial" panose="020B0604020202020204" pitchFamily="34" charset="0"/>
              <a:buChar char="•"/>
            </a:pPr>
            <a:r>
              <a:rPr lang="es-CO" altLang="es-CO" sz="1300" dirty="0">
                <a:solidFill>
                  <a:schemeClr val="tx2">
                    <a:lumMod val="75000"/>
                  </a:schemeClr>
                </a:solidFill>
                <a:latin typeface="Helvetica LT Std" panose="020B0504020202020204"/>
                <a:cs typeface="Helvetica" panose="020B0604020202020204" pitchFamily="34" charset="0"/>
              </a:rPr>
              <a:t>Una subsidiaria financiera del banco miembro</a:t>
            </a:r>
            <a:r>
              <a:rPr lang="es-CO" altLang="es-CO" sz="1300" dirty="0" smtClean="0">
                <a:solidFill>
                  <a:schemeClr val="tx2">
                    <a:lumMod val="75000"/>
                  </a:schemeClr>
                </a:solidFill>
                <a:latin typeface="Helvetica LT Std" panose="020B0504020202020204"/>
                <a:cs typeface="Helvetica" panose="020B0604020202020204" pitchFamily="34" charset="0"/>
              </a:rPr>
              <a:t>.</a:t>
            </a:r>
          </a:p>
          <a:p>
            <a:pPr marL="342900" indent="-342900" algn="just">
              <a:spcBef>
                <a:spcPct val="0"/>
              </a:spcBef>
              <a:buFont typeface="Arial" panose="020B0604020202020204" pitchFamily="34" charset="0"/>
              <a:buChar char="•"/>
            </a:pPr>
            <a:endParaRPr lang="es-CO" altLang="es-CO" sz="1300" dirty="0">
              <a:solidFill>
                <a:schemeClr val="tx2">
                  <a:lumMod val="75000"/>
                </a:schemeClr>
              </a:solidFill>
              <a:latin typeface="Helvetica LT Std" panose="020B0504020202020204"/>
              <a:cs typeface="Helvetica" panose="020B0604020202020204" pitchFamily="34" charset="0"/>
            </a:endParaRPr>
          </a:p>
          <a:p>
            <a:pPr marL="342900" indent="-342900" algn="just">
              <a:spcBef>
                <a:spcPct val="0"/>
              </a:spcBef>
              <a:buFont typeface="Arial" panose="020B0604020202020204" pitchFamily="34" charset="0"/>
              <a:buChar char="•"/>
            </a:pPr>
            <a:r>
              <a:rPr lang="es-CO" altLang="es-CO" sz="1300" dirty="0">
                <a:solidFill>
                  <a:schemeClr val="tx2">
                    <a:lumMod val="75000"/>
                  </a:schemeClr>
                </a:solidFill>
                <a:latin typeface="Helvetica LT Std" panose="020B0504020202020204"/>
                <a:cs typeface="Helvetica" panose="020B0604020202020204" pitchFamily="34" charset="0"/>
              </a:rPr>
              <a:t>Cualquier empresa en la que una Holding de la IDI posee o controla, directa o indirectamente, o actúa a través de una o más personas, el 15 % o más del capital social de conformidad con la autoridad bancaria mercantil</a:t>
            </a:r>
            <a:r>
              <a:rPr lang="es-CO" altLang="es-CO" sz="1300" dirty="0" smtClean="0">
                <a:solidFill>
                  <a:schemeClr val="tx2">
                    <a:lumMod val="75000"/>
                  </a:schemeClr>
                </a:solidFill>
                <a:latin typeface="Helvetica LT Std" panose="020B0504020202020204"/>
                <a:cs typeface="Helvetica" panose="020B0604020202020204" pitchFamily="34" charset="0"/>
              </a:rPr>
              <a:t>.</a:t>
            </a:r>
          </a:p>
          <a:p>
            <a:pPr marL="342900" indent="-342900" algn="just">
              <a:spcBef>
                <a:spcPct val="0"/>
              </a:spcBef>
              <a:buFont typeface="Arial" panose="020B0604020202020204" pitchFamily="34" charset="0"/>
              <a:buChar char="•"/>
            </a:pPr>
            <a:endParaRPr lang="es-CO" altLang="es-CO" sz="1300" dirty="0">
              <a:solidFill>
                <a:schemeClr val="tx2">
                  <a:lumMod val="75000"/>
                </a:schemeClr>
              </a:solidFill>
              <a:latin typeface="Helvetica LT Std" panose="020B0504020202020204"/>
              <a:cs typeface="Helvetica" panose="020B0604020202020204" pitchFamily="34" charset="0"/>
            </a:endParaRPr>
          </a:p>
          <a:p>
            <a:pPr marL="342900" indent="-342900" algn="just">
              <a:spcBef>
                <a:spcPct val="0"/>
              </a:spcBef>
              <a:buFont typeface="Arial" panose="020B0604020202020204" pitchFamily="34" charset="0"/>
              <a:buChar char="•"/>
            </a:pPr>
            <a:r>
              <a:rPr lang="es-CO" altLang="es-CO" sz="1300" dirty="0">
                <a:solidFill>
                  <a:schemeClr val="tx2">
                    <a:lumMod val="75000"/>
                  </a:schemeClr>
                </a:solidFill>
                <a:latin typeface="Helvetica LT Std" panose="020B0504020202020204"/>
                <a:cs typeface="Helvetica" panose="020B0604020202020204" pitchFamily="34" charset="0"/>
              </a:rPr>
              <a:t>Cualquier sociedad para la cual la IDI o cualquier afiliado de la IDI sirve como socio general o para la cual la IDI o cualquier afiliado de la IDI hace que un director, funcionario o empleado del banco miembro o afiliado sirva como socio general</a:t>
            </a:r>
            <a:r>
              <a:rPr lang="es-CO" altLang="es-CO" sz="1300" dirty="0" smtClean="0">
                <a:solidFill>
                  <a:schemeClr val="tx2">
                    <a:lumMod val="75000"/>
                  </a:schemeClr>
                </a:solidFill>
                <a:latin typeface="Helvetica LT Std" panose="020B0504020202020204"/>
                <a:cs typeface="Helvetica" panose="020B0604020202020204" pitchFamily="34" charset="0"/>
              </a:rPr>
              <a:t>.</a:t>
            </a:r>
          </a:p>
          <a:p>
            <a:pPr lvl="0" algn="just">
              <a:spcBef>
                <a:spcPct val="0"/>
              </a:spcBef>
            </a:pPr>
            <a:endParaRPr lang="es-CO" altLang="es-CO" sz="1400" dirty="0" smtClean="0">
              <a:solidFill>
                <a:srgbClr val="1F497D">
                  <a:lumMod val="75000"/>
                </a:srgbClr>
              </a:solidFill>
              <a:latin typeface="Helvetica LT Std" panose="020B0504020202020204"/>
              <a:cs typeface="Helvetica" panose="020B0604020202020204" pitchFamily="34" charset="0"/>
            </a:endParaRPr>
          </a:p>
          <a:p>
            <a:pPr lvl="0" algn="just">
              <a:spcBef>
                <a:spcPct val="0"/>
              </a:spcBef>
            </a:pPr>
            <a:endParaRPr lang="es-CO" altLang="es-CO" sz="1400" dirty="0">
              <a:solidFill>
                <a:srgbClr val="1F497D">
                  <a:lumMod val="75000"/>
                </a:srgbClr>
              </a:solidFill>
              <a:latin typeface="Helvetica LT Std" panose="020B0504020202020204"/>
              <a:cs typeface="Helvetica" panose="020B0604020202020204" pitchFamily="34" charset="0"/>
            </a:endParaRPr>
          </a:p>
        </p:txBody>
      </p:sp>
      <p:pic>
        <p:nvPicPr>
          <p:cNvPr id="6" name="Picture 2" descr="Resultado de imagen para bandera estados unido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5634" y="352511"/>
            <a:ext cx="917675" cy="482855"/>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
        <p:nvSpPr>
          <p:cNvPr id="2" name="CuadroTexto 1"/>
          <p:cNvSpPr txBox="1"/>
          <p:nvPr/>
        </p:nvSpPr>
        <p:spPr>
          <a:xfrm>
            <a:off x="4836405" y="6086550"/>
            <a:ext cx="4043190" cy="430887"/>
          </a:xfrm>
          <a:prstGeom prst="rect">
            <a:avLst/>
          </a:prstGeom>
          <a:noFill/>
        </p:spPr>
        <p:txBody>
          <a:bodyPr wrap="square" rtlCol="0">
            <a:spAutoFit/>
          </a:bodyPr>
          <a:lstStyle/>
          <a:p>
            <a:pPr lvl="0" algn="just">
              <a:spcBef>
                <a:spcPct val="0"/>
              </a:spcBef>
            </a:pPr>
            <a:r>
              <a:rPr lang="es-CO" altLang="es-CO" sz="1100" b="1" dirty="0">
                <a:solidFill>
                  <a:srgbClr val="1F497D">
                    <a:lumMod val="75000"/>
                  </a:srgbClr>
                </a:solidFill>
                <a:latin typeface="Helvetica LT Std" panose="020B0504020202020204"/>
                <a:cs typeface="Helvetica" panose="020B0604020202020204" pitchFamily="34" charset="0"/>
              </a:rPr>
              <a:t>Fuente</a:t>
            </a:r>
            <a:r>
              <a:rPr lang="es-CO" altLang="es-CO" sz="1100" b="1" dirty="0" smtClean="0">
                <a:solidFill>
                  <a:srgbClr val="1F497D">
                    <a:lumMod val="75000"/>
                  </a:srgbClr>
                </a:solidFill>
                <a:latin typeface="Helvetica LT Std" panose="020B0504020202020204"/>
                <a:cs typeface="Helvetica" panose="020B0604020202020204" pitchFamily="34" charset="0"/>
              </a:rPr>
              <a:t>: </a:t>
            </a:r>
            <a:r>
              <a:rPr lang="es-CO" altLang="es-CO" sz="1100" dirty="0" smtClean="0">
                <a:solidFill>
                  <a:srgbClr val="1F497D">
                    <a:lumMod val="75000"/>
                  </a:srgbClr>
                </a:solidFill>
                <a:latin typeface="Helvetica LT Std" panose="020B0504020202020204"/>
                <a:cs typeface="Helvetica" panose="020B0604020202020204" pitchFamily="34" charset="0"/>
              </a:rPr>
              <a:t>Manual de Supervisión de Holding Bancario </a:t>
            </a:r>
            <a:endParaRPr lang="es-CO" altLang="es-CO" sz="1100" b="1" dirty="0" smtClean="0">
              <a:solidFill>
                <a:srgbClr val="1F497D">
                  <a:lumMod val="75000"/>
                </a:srgbClr>
              </a:solidFill>
              <a:latin typeface="Helvetica LT Std" panose="020B0504020202020204"/>
              <a:cs typeface="Helvetica" panose="020B0604020202020204" pitchFamily="34" charset="0"/>
            </a:endParaRPr>
          </a:p>
          <a:p>
            <a:pPr lvl="0" algn="just">
              <a:spcBef>
                <a:spcPct val="0"/>
              </a:spcBef>
            </a:pPr>
            <a:r>
              <a:rPr lang="es-CO" altLang="es-CO" sz="1100" b="1" dirty="0" smtClean="0">
                <a:solidFill>
                  <a:srgbClr val="1F497D">
                    <a:lumMod val="75000"/>
                  </a:srgbClr>
                </a:solidFill>
                <a:latin typeface="Helvetica LT Std" panose="020B0504020202020204"/>
                <a:cs typeface="Helvetica" panose="020B0604020202020204" pitchFamily="34" charset="0"/>
              </a:rPr>
              <a:t> </a:t>
            </a:r>
            <a:r>
              <a:rPr lang="es-CO" altLang="es-CO" sz="1100" dirty="0" smtClean="0">
                <a:solidFill>
                  <a:srgbClr val="1F497D">
                    <a:lumMod val="75000"/>
                  </a:srgbClr>
                </a:solidFill>
                <a:latin typeface="Helvetica LT Std" panose="020B0504020202020204"/>
                <a:cs typeface="Helvetica" panose="020B0604020202020204" pitchFamily="34" charset="0"/>
                <a:hlinkClick r:id="rId4"/>
              </a:rPr>
              <a:t>https://www.federalreserve.gov</a:t>
            </a:r>
            <a:endParaRPr lang="es-CO" altLang="es-CO" sz="1100" dirty="0">
              <a:solidFill>
                <a:srgbClr val="1F497D">
                  <a:lumMod val="75000"/>
                </a:srgbClr>
              </a:solidFill>
              <a:latin typeface="Helvetica LT Std" panose="020B0504020202020204"/>
              <a:cs typeface="Helvetica" panose="020B0604020202020204" pitchFamily="34" charset="0"/>
            </a:endParaRPr>
          </a:p>
        </p:txBody>
      </p:sp>
    </p:spTree>
    <p:extLst>
      <p:ext uri="{BB962C8B-B14F-4D97-AF65-F5344CB8AC3E}">
        <p14:creationId xmlns:p14="http://schemas.microsoft.com/office/powerpoint/2010/main" val="81655939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8 CuadroTexto"/>
          <p:cNvSpPr txBox="1"/>
          <p:nvPr/>
        </p:nvSpPr>
        <p:spPr>
          <a:xfrm>
            <a:off x="712177" y="231796"/>
            <a:ext cx="7693201" cy="400110"/>
          </a:xfrm>
          <a:prstGeom prst="rect">
            <a:avLst/>
          </a:prstGeom>
          <a:noFill/>
        </p:spPr>
        <p:txBody>
          <a:bodyPr wrap="square" rtlCol="0">
            <a:spAutoFit/>
          </a:bodyPr>
          <a:lstStyle/>
          <a:p>
            <a:pPr algn="ctr" fontAlgn="base">
              <a:spcBef>
                <a:spcPct val="0"/>
              </a:spcBef>
              <a:spcAft>
                <a:spcPct val="0"/>
              </a:spcAft>
            </a:pPr>
            <a:r>
              <a:rPr lang="es-CO" sz="2000" b="1" dirty="0">
                <a:solidFill>
                  <a:srgbClr val="002060"/>
                </a:solidFill>
                <a:latin typeface="Helvetica LT Std" panose="020B0504020202020204"/>
              </a:rPr>
              <a:t>Estados </a:t>
            </a:r>
            <a:r>
              <a:rPr lang="es-CO" sz="2000" b="1" dirty="0" smtClean="0">
                <a:solidFill>
                  <a:srgbClr val="002060"/>
                </a:solidFill>
                <a:latin typeface="Helvetica LT Std" panose="020B0504020202020204"/>
              </a:rPr>
              <a:t>Unidos</a:t>
            </a:r>
            <a:endParaRPr lang="es-CO" sz="2000" b="1" dirty="0">
              <a:solidFill>
                <a:srgbClr val="002060"/>
              </a:solidFill>
              <a:latin typeface="Helvetica LT Std" panose="020B0504020202020204"/>
            </a:endParaRPr>
          </a:p>
        </p:txBody>
      </p:sp>
      <p:sp>
        <p:nvSpPr>
          <p:cNvPr id="9" name="5 CuadroTexto"/>
          <p:cNvSpPr txBox="1"/>
          <p:nvPr/>
        </p:nvSpPr>
        <p:spPr>
          <a:xfrm>
            <a:off x="567876" y="832789"/>
            <a:ext cx="8113416" cy="340519"/>
          </a:xfrm>
          <a:prstGeom prst="roundRect">
            <a:avLst/>
          </a:prstGeom>
          <a:solidFill>
            <a:srgbClr val="E6EDF6"/>
          </a:solidFill>
          <a:ln w="19050">
            <a:solidFill>
              <a:schemeClr val="accent1">
                <a:lumMod val="50000"/>
              </a:schemeClr>
            </a:solidFill>
          </a:ln>
        </p:spPr>
        <p:txBody>
          <a:bodyPr wrap="square" rtlCol="0">
            <a:spAutoFit/>
          </a:bodyPr>
          <a:lstStyle/>
          <a:p>
            <a:pPr algn="ctr">
              <a:spcBef>
                <a:spcPct val="0"/>
              </a:spcBef>
            </a:pPr>
            <a:r>
              <a:rPr lang="es-CO" altLang="es-CO" sz="1400" b="1" dirty="0" smtClean="0">
                <a:solidFill>
                  <a:schemeClr val="tx2">
                    <a:lumMod val="75000"/>
                  </a:schemeClr>
                </a:solidFill>
                <a:latin typeface="Helvetica LT Std" panose="020B0504020202020204"/>
                <a:cs typeface="Helvetica" panose="020B0604020202020204" pitchFamily="34" charset="0"/>
              </a:rPr>
              <a:t>Vinculado </a:t>
            </a:r>
            <a:endParaRPr lang="es-CO" altLang="es-CO" sz="1400" dirty="0" smtClean="0">
              <a:solidFill>
                <a:schemeClr val="tx2">
                  <a:lumMod val="75000"/>
                </a:schemeClr>
              </a:solidFill>
              <a:latin typeface="Helvetica LT Std" panose="020B0504020202020204"/>
              <a:cs typeface="Helvetica" panose="020B0604020202020204" pitchFamily="34" charset="0"/>
            </a:endParaRPr>
          </a:p>
        </p:txBody>
      </p:sp>
      <p:pic>
        <p:nvPicPr>
          <p:cNvPr id="6" name="Picture 2" descr="Resultado de imagen para bandera estados unido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5634" y="177203"/>
            <a:ext cx="917675" cy="482855"/>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
        <p:nvSpPr>
          <p:cNvPr id="2" name="CuadroTexto 1"/>
          <p:cNvSpPr txBox="1"/>
          <p:nvPr/>
        </p:nvSpPr>
        <p:spPr>
          <a:xfrm>
            <a:off x="4946574" y="6168904"/>
            <a:ext cx="3734718" cy="600164"/>
          </a:xfrm>
          <a:prstGeom prst="rect">
            <a:avLst/>
          </a:prstGeom>
          <a:noFill/>
        </p:spPr>
        <p:txBody>
          <a:bodyPr wrap="square" rtlCol="0">
            <a:spAutoFit/>
          </a:bodyPr>
          <a:lstStyle/>
          <a:p>
            <a:pPr lvl="0" algn="just">
              <a:spcBef>
                <a:spcPct val="0"/>
              </a:spcBef>
            </a:pPr>
            <a:r>
              <a:rPr lang="es-CO" altLang="es-CO" sz="1100" b="1" dirty="0">
                <a:solidFill>
                  <a:srgbClr val="1F497D">
                    <a:lumMod val="75000"/>
                  </a:srgbClr>
                </a:solidFill>
                <a:latin typeface="Helvetica LT Std" panose="020B0504020202020204"/>
                <a:cs typeface="Helvetica" panose="020B0604020202020204" pitchFamily="34" charset="0"/>
              </a:rPr>
              <a:t>Fuente</a:t>
            </a:r>
            <a:r>
              <a:rPr lang="es-CO" altLang="es-CO" sz="1100" b="1" dirty="0" smtClean="0">
                <a:solidFill>
                  <a:srgbClr val="1F497D">
                    <a:lumMod val="75000"/>
                  </a:srgbClr>
                </a:solidFill>
                <a:latin typeface="Helvetica LT Std" panose="020B0504020202020204"/>
                <a:cs typeface="Helvetica" panose="020B0604020202020204" pitchFamily="34" charset="0"/>
              </a:rPr>
              <a:t>: </a:t>
            </a:r>
            <a:r>
              <a:rPr lang="es-CO" altLang="es-CO" sz="1100" dirty="0" smtClean="0">
                <a:solidFill>
                  <a:srgbClr val="1F497D">
                    <a:lumMod val="75000"/>
                  </a:srgbClr>
                </a:solidFill>
                <a:latin typeface="Helvetica LT Std" panose="020B0504020202020204"/>
                <a:cs typeface="Helvetica" panose="020B0604020202020204" pitchFamily="34" charset="0"/>
              </a:rPr>
              <a:t>Manual de Supervisión de Holding Bancario </a:t>
            </a:r>
            <a:endParaRPr lang="es-CO" altLang="es-CO" sz="1100" b="1" dirty="0" smtClean="0">
              <a:solidFill>
                <a:srgbClr val="1F497D">
                  <a:lumMod val="75000"/>
                </a:srgbClr>
              </a:solidFill>
              <a:latin typeface="Helvetica LT Std" panose="020B0504020202020204"/>
              <a:cs typeface="Helvetica" panose="020B0604020202020204" pitchFamily="34" charset="0"/>
            </a:endParaRPr>
          </a:p>
          <a:p>
            <a:pPr lvl="0" algn="just">
              <a:spcBef>
                <a:spcPct val="0"/>
              </a:spcBef>
            </a:pPr>
            <a:r>
              <a:rPr lang="es-CO" altLang="es-CO" sz="1100" dirty="0" smtClean="0">
                <a:solidFill>
                  <a:srgbClr val="1F497D">
                    <a:lumMod val="75000"/>
                  </a:srgbClr>
                </a:solidFill>
                <a:latin typeface="Helvetica LT Std" panose="020B0504020202020204"/>
                <a:cs typeface="Helvetica" panose="020B0604020202020204" pitchFamily="34" charset="0"/>
                <a:hlinkClick r:id="rId4"/>
              </a:rPr>
              <a:t>https://www.federalreserve.gov</a:t>
            </a:r>
            <a:r>
              <a:rPr lang="es-CO" altLang="es-CO" sz="1100" dirty="0">
                <a:solidFill>
                  <a:srgbClr val="1F497D">
                    <a:lumMod val="75000"/>
                  </a:srgbClr>
                </a:solidFill>
                <a:latin typeface="Helvetica LT Std" panose="020B0504020202020204"/>
                <a:cs typeface="Helvetica" panose="020B0604020202020204" pitchFamily="34" charset="0"/>
              </a:rPr>
              <a:t> </a:t>
            </a:r>
            <a:r>
              <a:rPr lang="es-CO" altLang="es-CO" sz="1100" dirty="0" smtClean="0">
                <a:solidFill>
                  <a:srgbClr val="1F497D">
                    <a:lumMod val="75000"/>
                  </a:srgbClr>
                </a:solidFill>
                <a:latin typeface="Helvetica LT Std" panose="020B0504020202020204"/>
                <a:cs typeface="Helvetica" panose="020B0604020202020204" pitchFamily="34" charset="0"/>
              </a:rPr>
              <a:t>- Ley </a:t>
            </a:r>
            <a:r>
              <a:rPr lang="es-CO" altLang="es-CO" sz="1100" dirty="0">
                <a:solidFill>
                  <a:srgbClr val="1F497D">
                    <a:lumMod val="75000"/>
                  </a:srgbClr>
                </a:solidFill>
                <a:latin typeface="Helvetica LT Std" panose="020B0504020202020204"/>
                <a:cs typeface="Helvetica" panose="020B0604020202020204" pitchFamily="34" charset="0"/>
              </a:rPr>
              <a:t>de Holding </a:t>
            </a:r>
            <a:r>
              <a:rPr lang="es-CO" altLang="es-CO" sz="1100" dirty="0" smtClean="0">
                <a:solidFill>
                  <a:srgbClr val="1F497D">
                    <a:lumMod val="75000"/>
                  </a:srgbClr>
                </a:solidFill>
                <a:latin typeface="Helvetica LT Std" panose="020B0504020202020204"/>
                <a:cs typeface="Helvetica" panose="020B0604020202020204" pitchFamily="34" charset="0"/>
              </a:rPr>
              <a:t>Bancario </a:t>
            </a:r>
            <a:r>
              <a:rPr lang="es-CO" altLang="es-CO" sz="1100" dirty="0" smtClean="0">
                <a:solidFill>
                  <a:srgbClr val="1F497D">
                    <a:lumMod val="75000"/>
                  </a:srgbClr>
                </a:solidFill>
                <a:latin typeface="Helvetica LT Std" panose="020B0504020202020204"/>
                <a:cs typeface="Helvetica" panose="020B0604020202020204" pitchFamily="34" charset="0"/>
                <a:hlinkClick r:id="rId5"/>
              </a:rPr>
              <a:t>https</a:t>
            </a:r>
            <a:r>
              <a:rPr lang="es-CO" altLang="es-CO" sz="1100" dirty="0">
                <a:solidFill>
                  <a:srgbClr val="1F497D">
                    <a:lumMod val="75000"/>
                  </a:srgbClr>
                </a:solidFill>
                <a:latin typeface="Helvetica LT Std" panose="020B0504020202020204"/>
                <a:cs typeface="Helvetica" panose="020B0604020202020204" pitchFamily="34" charset="0"/>
                <a:hlinkClick r:id="rId5"/>
              </a:rPr>
              <a:t>://</a:t>
            </a:r>
            <a:r>
              <a:rPr lang="es-CO" altLang="es-CO" sz="1100" dirty="0" smtClean="0">
                <a:solidFill>
                  <a:srgbClr val="1F497D">
                    <a:lumMod val="75000"/>
                  </a:srgbClr>
                </a:solidFill>
                <a:latin typeface="Helvetica LT Std" panose="020B0504020202020204"/>
                <a:cs typeface="Helvetica" panose="020B0604020202020204" pitchFamily="34" charset="0"/>
                <a:hlinkClick r:id="rId5"/>
              </a:rPr>
              <a:t>www.fdic.gov</a:t>
            </a:r>
            <a:endParaRPr lang="es-CO" altLang="es-CO" sz="1100" dirty="0">
              <a:solidFill>
                <a:srgbClr val="1F497D">
                  <a:lumMod val="75000"/>
                </a:srgbClr>
              </a:solidFill>
              <a:latin typeface="Helvetica LT Std" panose="020B0504020202020204"/>
              <a:cs typeface="Helvetica" panose="020B0604020202020204" pitchFamily="34" charset="0"/>
            </a:endParaRPr>
          </a:p>
        </p:txBody>
      </p:sp>
      <p:sp>
        <p:nvSpPr>
          <p:cNvPr id="3" name="CuadroTexto 2"/>
          <p:cNvSpPr txBox="1"/>
          <p:nvPr/>
        </p:nvSpPr>
        <p:spPr>
          <a:xfrm>
            <a:off x="567876" y="1348616"/>
            <a:ext cx="8113416" cy="1492716"/>
          </a:xfrm>
          <a:prstGeom prst="rect">
            <a:avLst/>
          </a:prstGeom>
          <a:noFill/>
        </p:spPr>
        <p:txBody>
          <a:bodyPr wrap="square" rtlCol="0">
            <a:spAutoFit/>
          </a:bodyPr>
          <a:lstStyle/>
          <a:p>
            <a:pPr marL="342900" lvl="0" indent="-342900" algn="just">
              <a:spcBef>
                <a:spcPct val="0"/>
              </a:spcBef>
              <a:buFont typeface="Arial" panose="020B0604020202020204" pitchFamily="34" charset="0"/>
              <a:buChar char="•"/>
            </a:pPr>
            <a:r>
              <a:rPr lang="es-CO" altLang="es-CO" sz="1300" dirty="0" smtClean="0">
                <a:solidFill>
                  <a:srgbClr val="1F497D">
                    <a:lumMod val="75000"/>
                  </a:srgbClr>
                </a:solidFill>
                <a:latin typeface="Helvetica LT Std" panose="020B0504020202020204"/>
                <a:cs typeface="Helvetica" panose="020B0604020202020204" pitchFamily="34" charset="0"/>
              </a:rPr>
              <a:t>Cualquier </a:t>
            </a:r>
            <a:r>
              <a:rPr lang="es-CO" altLang="es-CO" sz="1300" dirty="0">
                <a:solidFill>
                  <a:srgbClr val="1F497D">
                    <a:lumMod val="75000"/>
                  </a:srgbClr>
                </a:solidFill>
                <a:latin typeface="Helvetica LT Std" panose="020B0504020202020204"/>
                <a:cs typeface="Helvetica" panose="020B0604020202020204" pitchFamily="34" charset="0"/>
              </a:rPr>
              <a:t>subsidiaria de una filial descrita en los párrafos (a) (1) a (10) de la sección 223.2 de la Regulación W</a:t>
            </a:r>
            <a:r>
              <a:rPr lang="es-CO" altLang="es-CO" sz="1300" dirty="0" smtClean="0">
                <a:solidFill>
                  <a:srgbClr val="1F497D">
                    <a:lumMod val="75000"/>
                  </a:srgbClr>
                </a:solidFill>
                <a:latin typeface="Helvetica LT Std" panose="020B0504020202020204"/>
                <a:cs typeface="Helvetica" panose="020B0604020202020204" pitchFamily="34" charset="0"/>
              </a:rPr>
              <a:t>.</a:t>
            </a:r>
          </a:p>
          <a:p>
            <a:pPr marL="285750" lvl="0" indent="-285750" algn="just">
              <a:spcBef>
                <a:spcPct val="0"/>
              </a:spcBef>
              <a:buFont typeface="Arial" panose="020B0604020202020204" pitchFamily="34" charset="0"/>
              <a:buChar char="•"/>
            </a:pPr>
            <a:endParaRPr lang="es-CO" altLang="es-CO" sz="1300" dirty="0">
              <a:solidFill>
                <a:srgbClr val="1F497D">
                  <a:lumMod val="75000"/>
                </a:srgbClr>
              </a:solidFill>
              <a:latin typeface="Helvetica LT Std" panose="020B0504020202020204"/>
              <a:cs typeface="Helvetica" panose="020B0604020202020204" pitchFamily="34" charset="0"/>
            </a:endParaRPr>
          </a:p>
          <a:p>
            <a:pPr marL="342900" lvl="0" indent="-342900" algn="just">
              <a:spcBef>
                <a:spcPct val="0"/>
              </a:spcBef>
              <a:buFont typeface="Arial" panose="020B0604020202020204" pitchFamily="34" charset="0"/>
              <a:buChar char="•"/>
            </a:pPr>
            <a:r>
              <a:rPr lang="es-CO" altLang="es-CO" sz="1300" dirty="0">
                <a:solidFill>
                  <a:srgbClr val="1F497D">
                    <a:lumMod val="75000"/>
                  </a:srgbClr>
                </a:solidFill>
                <a:latin typeface="Helvetica LT Std" panose="020B0504020202020204"/>
                <a:cs typeface="Helvetica" panose="020B0604020202020204" pitchFamily="34" charset="0"/>
              </a:rPr>
              <a:t>Cualquier empresa que la Junta, o la Agencia Bancaria Federal apropiada para la IDI, determine por reglamento u orden tenga una relación con la IDI o cualquier subsidiaria o afiliada del banco miembro, de modo que las transacciones cubiertas por el banco miembro o su filial con esa empresa puedan verse afectadas por la relación, en detrimento de la IDI o su filial</a:t>
            </a:r>
            <a:r>
              <a:rPr lang="es-CO" altLang="es-CO" sz="1300" dirty="0" smtClean="0">
                <a:solidFill>
                  <a:srgbClr val="1F497D">
                    <a:lumMod val="75000"/>
                  </a:srgbClr>
                </a:solidFill>
                <a:latin typeface="Helvetica LT Std" panose="020B0504020202020204"/>
                <a:cs typeface="Helvetica" panose="020B0604020202020204" pitchFamily="34" charset="0"/>
              </a:rPr>
              <a:t>.</a:t>
            </a:r>
            <a:endParaRPr lang="es-CO" altLang="es-CO" sz="1400" dirty="0">
              <a:solidFill>
                <a:srgbClr val="1F497D">
                  <a:lumMod val="75000"/>
                </a:srgbClr>
              </a:solidFill>
              <a:latin typeface="Helvetica LT Std" panose="020B0504020202020204"/>
              <a:cs typeface="Helvetica" panose="020B0604020202020204" pitchFamily="34" charset="0"/>
            </a:endParaRPr>
          </a:p>
        </p:txBody>
      </p:sp>
      <p:sp>
        <p:nvSpPr>
          <p:cNvPr id="7" name="5 CuadroTexto"/>
          <p:cNvSpPr txBox="1"/>
          <p:nvPr/>
        </p:nvSpPr>
        <p:spPr>
          <a:xfrm>
            <a:off x="567876" y="3065316"/>
            <a:ext cx="8113416" cy="340519"/>
          </a:xfrm>
          <a:prstGeom prst="roundRect">
            <a:avLst/>
          </a:prstGeom>
          <a:solidFill>
            <a:srgbClr val="E6EDF6"/>
          </a:solidFill>
          <a:ln w="19050">
            <a:solidFill>
              <a:schemeClr val="accent1">
                <a:lumMod val="50000"/>
              </a:schemeClr>
            </a:solidFill>
          </a:ln>
        </p:spPr>
        <p:txBody>
          <a:bodyPr wrap="square" rtlCol="0">
            <a:spAutoFit/>
          </a:bodyPr>
          <a:lstStyle/>
          <a:p>
            <a:pPr algn="ctr">
              <a:spcBef>
                <a:spcPct val="0"/>
              </a:spcBef>
            </a:pPr>
            <a:r>
              <a:rPr lang="es-CO" altLang="es-CO" sz="1400" b="1" dirty="0">
                <a:solidFill>
                  <a:schemeClr val="tx2">
                    <a:lumMod val="75000"/>
                  </a:schemeClr>
                </a:solidFill>
                <a:latin typeface="Helvetica LT Std" panose="020B0504020202020204"/>
                <a:cs typeface="Helvetica" panose="020B0604020202020204" pitchFamily="34" charset="0"/>
              </a:rPr>
              <a:t>Operaciones con Contrapartes y límites de </a:t>
            </a:r>
            <a:r>
              <a:rPr lang="es-CO" altLang="es-CO" sz="1400" b="1" dirty="0" smtClean="0">
                <a:solidFill>
                  <a:schemeClr val="tx2">
                    <a:lumMod val="75000"/>
                  </a:schemeClr>
                </a:solidFill>
                <a:latin typeface="Helvetica LT Std" panose="020B0504020202020204"/>
                <a:cs typeface="Helvetica" panose="020B0604020202020204" pitchFamily="34" charset="0"/>
              </a:rPr>
              <a:t>exposición </a:t>
            </a:r>
            <a:endParaRPr lang="es-CO" altLang="es-CO" sz="1400" dirty="0" smtClean="0">
              <a:solidFill>
                <a:schemeClr val="tx2">
                  <a:lumMod val="75000"/>
                </a:schemeClr>
              </a:solidFill>
              <a:latin typeface="Helvetica LT Std" panose="020B0504020202020204"/>
              <a:cs typeface="Helvetica" panose="020B0604020202020204" pitchFamily="34" charset="0"/>
            </a:endParaRPr>
          </a:p>
        </p:txBody>
      </p:sp>
      <p:sp>
        <p:nvSpPr>
          <p:cNvPr id="8" name="5 CuadroTexto"/>
          <p:cNvSpPr txBox="1"/>
          <p:nvPr/>
        </p:nvSpPr>
        <p:spPr>
          <a:xfrm>
            <a:off x="567876" y="3640902"/>
            <a:ext cx="8113416" cy="2292935"/>
          </a:xfrm>
          <a:prstGeom prst="rect">
            <a:avLst/>
          </a:prstGeom>
          <a:noFill/>
          <a:ln w="12700">
            <a:noFill/>
          </a:ln>
        </p:spPr>
        <p:txBody>
          <a:bodyPr wrap="square" rtlCol="0">
            <a:spAutoFit/>
          </a:bodyPr>
          <a:lstStyle/>
          <a:p>
            <a:pPr marL="285750" lvl="0" indent="-285750" algn="just">
              <a:spcBef>
                <a:spcPct val="0"/>
              </a:spcBef>
              <a:buFont typeface="Wingdings" panose="05000000000000000000" pitchFamily="2" charset="2"/>
              <a:buChar char="v"/>
            </a:pPr>
            <a:r>
              <a:rPr lang="es-CO" altLang="es-CO" sz="1300" dirty="0">
                <a:solidFill>
                  <a:srgbClr val="1F497D">
                    <a:lumMod val="75000"/>
                  </a:srgbClr>
                </a:solidFill>
                <a:latin typeface="Helvetica LT Std" panose="020B0504020202020204"/>
                <a:cs typeface="Helvetica" panose="020B0604020202020204" pitchFamily="34" charset="0"/>
              </a:rPr>
              <a:t>Aplicabilidad del límite del 10% a las transacciones con una subsidiaria financiera. Dicho límite se aplica con respecto a las transacciones cubiertas entre un banco miembro y cualquier filial financiera del banco</a:t>
            </a:r>
            <a:r>
              <a:rPr lang="es-CO" altLang="es-CO" sz="1300" dirty="0" smtClean="0">
                <a:solidFill>
                  <a:srgbClr val="1F497D">
                    <a:lumMod val="75000"/>
                  </a:srgbClr>
                </a:solidFill>
                <a:latin typeface="Helvetica LT Std" panose="020B0504020202020204"/>
                <a:cs typeface="Helvetica" panose="020B0604020202020204" pitchFamily="34" charset="0"/>
              </a:rPr>
              <a:t>.</a:t>
            </a:r>
          </a:p>
          <a:p>
            <a:pPr lvl="0" algn="just">
              <a:spcBef>
                <a:spcPct val="0"/>
              </a:spcBef>
            </a:pPr>
            <a:endParaRPr lang="es-CO" altLang="es-CO" sz="1300" dirty="0" smtClean="0">
              <a:solidFill>
                <a:srgbClr val="1F497D">
                  <a:lumMod val="75000"/>
                </a:srgbClr>
              </a:solidFill>
              <a:latin typeface="Helvetica LT Std" panose="020B0504020202020204"/>
              <a:cs typeface="Helvetica" panose="020B0604020202020204" pitchFamily="34" charset="0"/>
            </a:endParaRPr>
          </a:p>
          <a:p>
            <a:pPr marL="285750" lvl="0" indent="-285750" algn="just">
              <a:spcBef>
                <a:spcPct val="0"/>
              </a:spcBef>
              <a:buFont typeface="Wingdings" panose="05000000000000000000" pitchFamily="2" charset="2"/>
              <a:buChar char="v"/>
            </a:pPr>
            <a:r>
              <a:rPr lang="es-CO" altLang="es-CO" sz="1300" dirty="0" smtClean="0">
                <a:solidFill>
                  <a:srgbClr val="1F497D">
                    <a:lumMod val="75000"/>
                  </a:srgbClr>
                </a:solidFill>
                <a:latin typeface="Helvetica LT Std" panose="020B0504020202020204"/>
                <a:cs typeface="Helvetica" panose="020B0604020202020204" pitchFamily="34" charset="0"/>
              </a:rPr>
              <a:t>De acuerdo con la Sección 5136A de los Estatutos Revisados de Estados Unidos, una subsidiaria financiera de define como cualquier compañía que se encuentra controlada por uno o más bancos miembros.</a:t>
            </a:r>
          </a:p>
          <a:p>
            <a:pPr marL="285750" lvl="0" indent="-285750" algn="just">
              <a:spcBef>
                <a:spcPct val="0"/>
              </a:spcBef>
              <a:buFont typeface="Wingdings" panose="05000000000000000000" pitchFamily="2" charset="2"/>
              <a:buChar char="v"/>
            </a:pPr>
            <a:endParaRPr lang="es-CO" altLang="es-CO" sz="1300" dirty="0">
              <a:solidFill>
                <a:srgbClr val="1F497D">
                  <a:lumMod val="75000"/>
                </a:srgbClr>
              </a:solidFill>
              <a:latin typeface="Helvetica LT Std" panose="020B0504020202020204"/>
              <a:cs typeface="Helvetica" panose="020B0604020202020204" pitchFamily="34" charset="0"/>
            </a:endParaRPr>
          </a:p>
          <a:p>
            <a:pPr marL="285750" lvl="0" indent="-285750" algn="just">
              <a:spcBef>
                <a:spcPct val="0"/>
              </a:spcBef>
              <a:buFont typeface="Wingdings" panose="05000000000000000000" pitchFamily="2" charset="2"/>
              <a:buChar char="v"/>
            </a:pPr>
            <a:r>
              <a:rPr lang="es-CO" altLang="es-CO" sz="1300" dirty="0" smtClean="0">
                <a:solidFill>
                  <a:srgbClr val="1F497D">
                    <a:lumMod val="75000"/>
                  </a:srgbClr>
                </a:solidFill>
                <a:latin typeface="Helvetica LT Std" panose="020B0504020202020204"/>
                <a:cs typeface="Helvetica" panose="020B0604020202020204" pitchFamily="34" charset="0"/>
              </a:rPr>
              <a:t>De acuerdo con la Ley de Holding Bancario, cada Holding o banco extranjero deberá hacer que los bancos subsidiarios adopten políticas y procedimientos, incluyendo los límites apropiados de exposición, para regir su participación en transacciones suscritas en la sección 20 sobre afiliados.</a:t>
            </a:r>
            <a:endParaRPr lang="es-CO" altLang="es-CO" sz="1400" dirty="0">
              <a:solidFill>
                <a:srgbClr val="1F497D">
                  <a:lumMod val="75000"/>
                </a:srgbClr>
              </a:solidFill>
              <a:latin typeface="Helvetica LT Std" panose="020B0504020202020204"/>
              <a:cs typeface="Helvetica" panose="020B0604020202020204" pitchFamily="34" charset="0"/>
            </a:endParaRPr>
          </a:p>
        </p:txBody>
      </p:sp>
    </p:spTree>
    <p:extLst>
      <p:ext uri="{BB962C8B-B14F-4D97-AF65-F5344CB8AC3E}">
        <p14:creationId xmlns:p14="http://schemas.microsoft.com/office/powerpoint/2010/main" val="273308969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8 CuadroTexto"/>
          <p:cNvSpPr txBox="1"/>
          <p:nvPr/>
        </p:nvSpPr>
        <p:spPr>
          <a:xfrm>
            <a:off x="448047" y="998758"/>
            <a:ext cx="4895133" cy="707886"/>
          </a:xfrm>
          <a:prstGeom prst="rect">
            <a:avLst/>
          </a:prstGeom>
          <a:noFill/>
        </p:spPr>
        <p:txBody>
          <a:bodyPr wrap="square" rtlCol="0">
            <a:spAutoFit/>
          </a:bodyPr>
          <a:lstStyle/>
          <a:p>
            <a:pPr fontAlgn="base">
              <a:spcBef>
                <a:spcPct val="0"/>
              </a:spcBef>
              <a:spcAft>
                <a:spcPct val="0"/>
              </a:spcAft>
            </a:pPr>
            <a:r>
              <a:rPr lang="es-CO" sz="2000" b="1" dirty="0">
                <a:solidFill>
                  <a:srgbClr val="FFC000"/>
                </a:solidFill>
                <a:latin typeface="HelveticaNeueLT Std"/>
                <a:ea typeface="+mj-ea"/>
                <a:cs typeface="+mj-cs"/>
              </a:rPr>
              <a:t>Conglomerados Financieros</a:t>
            </a:r>
          </a:p>
          <a:p>
            <a:pPr fontAlgn="base">
              <a:spcBef>
                <a:spcPct val="0"/>
              </a:spcBef>
              <a:spcAft>
                <a:spcPct val="0"/>
              </a:spcAft>
            </a:pPr>
            <a:r>
              <a:rPr lang="es-CO" sz="2000" b="1" dirty="0">
                <a:solidFill>
                  <a:srgbClr val="FFC000"/>
                </a:solidFill>
                <a:latin typeface="HelveticaNeueLT Std"/>
                <a:ea typeface="+mj-ea"/>
                <a:cs typeface="+mj-cs"/>
              </a:rPr>
              <a:t>Revisión Internacional</a:t>
            </a:r>
          </a:p>
        </p:txBody>
      </p:sp>
      <p:sp>
        <p:nvSpPr>
          <p:cNvPr id="8" name="12 Elipse"/>
          <p:cNvSpPr/>
          <p:nvPr/>
        </p:nvSpPr>
        <p:spPr>
          <a:xfrm>
            <a:off x="765473" y="2829167"/>
            <a:ext cx="468016" cy="268261"/>
          </a:xfrm>
          <a:prstGeom prst="flowChartConnector">
            <a:avLst/>
          </a:prstGeom>
          <a:no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accent1">
                    <a:lumMod val="50000"/>
                  </a:schemeClr>
                </a:solidFill>
                <a:latin typeface="HelveticaNeueLT Std" pitchFamily="34" charset="0"/>
              </a:rPr>
              <a:t>2</a:t>
            </a:r>
            <a:endParaRPr lang="es-CO" dirty="0">
              <a:solidFill>
                <a:schemeClr val="accent1">
                  <a:lumMod val="50000"/>
                </a:schemeClr>
              </a:solidFill>
              <a:latin typeface="HelveticaNeueLT Std" pitchFamily="34" charset="0"/>
            </a:endParaRPr>
          </a:p>
        </p:txBody>
      </p:sp>
      <p:sp>
        <p:nvSpPr>
          <p:cNvPr id="9" name="8 Rectángulo"/>
          <p:cNvSpPr/>
          <p:nvPr/>
        </p:nvSpPr>
        <p:spPr>
          <a:xfrm>
            <a:off x="1498486" y="2776305"/>
            <a:ext cx="4869263" cy="373987"/>
          </a:xfrm>
          <a:prstGeom prst="roundRect">
            <a:avLst/>
          </a:prstGeom>
          <a:no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dirty="0" smtClean="0">
                <a:solidFill>
                  <a:schemeClr val="accent1">
                    <a:lumMod val="50000"/>
                  </a:schemeClr>
                </a:solidFill>
                <a:latin typeface="HelveticaNeueLT Std" pitchFamily="34" charset="0"/>
              </a:rPr>
              <a:t>España</a:t>
            </a:r>
          </a:p>
        </p:txBody>
      </p:sp>
      <p:sp>
        <p:nvSpPr>
          <p:cNvPr id="12" name="7 Elipse"/>
          <p:cNvSpPr/>
          <p:nvPr/>
        </p:nvSpPr>
        <p:spPr>
          <a:xfrm>
            <a:off x="765473" y="3488358"/>
            <a:ext cx="468016" cy="281079"/>
          </a:xfrm>
          <a:prstGeom prst="ellipse">
            <a:avLst/>
          </a:prstGeom>
          <a:solidFill>
            <a:schemeClr val="bg1"/>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accent1">
                    <a:lumMod val="50000"/>
                  </a:schemeClr>
                </a:solidFill>
                <a:latin typeface="HelveticaNeueLT Std" pitchFamily="34" charset="0"/>
              </a:rPr>
              <a:t>3</a:t>
            </a:r>
            <a:endParaRPr lang="es-CO" dirty="0">
              <a:solidFill>
                <a:schemeClr val="accent1">
                  <a:lumMod val="50000"/>
                </a:schemeClr>
              </a:solidFill>
              <a:latin typeface="HelveticaNeueLT Std" pitchFamily="34" charset="0"/>
            </a:endParaRPr>
          </a:p>
        </p:txBody>
      </p:sp>
      <p:sp>
        <p:nvSpPr>
          <p:cNvPr id="13" name="8 Rectángulo"/>
          <p:cNvSpPr/>
          <p:nvPr/>
        </p:nvSpPr>
        <p:spPr>
          <a:xfrm>
            <a:off x="1498486" y="3438700"/>
            <a:ext cx="4869263" cy="380396"/>
          </a:xfrm>
          <a:prstGeom prst="roundRect">
            <a:avLst/>
          </a:prstGeom>
          <a:solidFill>
            <a:schemeClr val="bg1"/>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smtClean="0">
                <a:solidFill>
                  <a:schemeClr val="accent1">
                    <a:lumMod val="50000"/>
                  </a:schemeClr>
                </a:solidFill>
                <a:latin typeface="HelveticaNeueLT Std" pitchFamily="34" charset="0"/>
              </a:rPr>
              <a:t>Perú</a:t>
            </a:r>
            <a:endParaRPr lang="es-CO" dirty="0">
              <a:solidFill>
                <a:schemeClr val="accent1">
                  <a:lumMod val="50000"/>
                </a:schemeClr>
              </a:solidFill>
              <a:latin typeface="HelveticaNeueLT Std" pitchFamily="34" charset="0"/>
            </a:endParaRPr>
          </a:p>
        </p:txBody>
      </p:sp>
      <p:sp>
        <p:nvSpPr>
          <p:cNvPr id="14" name="7 Elipse"/>
          <p:cNvSpPr/>
          <p:nvPr/>
        </p:nvSpPr>
        <p:spPr>
          <a:xfrm>
            <a:off x="765473" y="4115566"/>
            <a:ext cx="468016" cy="281079"/>
          </a:xfrm>
          <a:prstGeom prst="ellipse">
            <a:avLst/>
          </a:prstGeom>
          <a:solidFill>
            <a:schemeClr val="bg1"/>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schemeClr val="accent1">
                    <a:lumMod val="50000"/>
                  </a:schemeClr>
                </a:solidFill>
                <a:latin typeface="HelveticaNeueLT Std" pitchFamily="34" charset="0"/>
              </a:rPr>
              <a:t>4</a:t>
            </a:r>
            <a:endParaRPr lang="es-CO" dirty="0">
              <a:solidFill>
                <a:schemeClr val="accent1">
                  <a:lumMod val="50000"/>
                </a:schemeClr>
              </a:solidFill>
              <a:latin typeface="HelveticaNeueLT Std" pitchFamily="34" charset="0"/>
            </a:endParaRPr>
          </a:p>
        </p:txBody>
      </p:sp>
      <p:sp>
        <p:nvSpPr>
          <p:cNvPr id="15" name="8 Rectángulo"/>
          <p:cNvSpPr/>
          <p:nvPr/>
        </p:nvSpPr>
        <p:spPr>
          <a:xfrm>
            <a:off x="1498486" y="4065908"/>
            <a:ext cx="4869263" cy="378405"/>
          </a:xfrm>
          <a:prstGeom prst="roundRect">
            <a:avLst/>
          </a:prstGeom>
          <a:solidFill>
            <a:schemeClr val="bg1"/>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smtClean="0">
                <a:solidFill>
                  <a:schemeClr val="accent1">
                    <a:lumMod val="50000"/>
                  </a:schemeClr>
                </a:solidFill>
                <a:latin typeface="HelveticaNeueLT Std" pitchFamily="34" charset="0"/>
              </a:rPr>
              <a:t>Chile</a:t>
            </a:r>
            <a:endParaRPr lang="es-MX" dirty="0">
              <a:solidFill>
                <a:schemeClr val="accent1">
                  <a:lumMod val="50000"/>
                </a:schemeClr>
              </a:solidFill>
              <a:latin typeface="HelveticaNeueLT Std" pitchFamily="34" charset="0"/>
            </a:endParaRPr>
          </a:p>
        </p:txBody>
      </p:sp>
      <p:sp>
        <p:nvSpPr>
          <p:cNvPr id="10" name="7 Elipse"/>
          <p:cNvSpPr/>
          <p:nvPr/>
        </p:nvSpPr>
        <p:spPr>
          <a:xfrm>
            <a:off x="765473" y="4762025"/>
            <a:ext cx="468016" cy="281079"/>
          </a:xfrm>
          <a:prstGeom prst="ellipse">
            <a:avLst/>
          </a:prstGeom>
          <a:solidFill>
            <a:schemeClr val="bg1"/>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schemeClr val="accent1">
                    <a:lumMod val="50000"/>
                  </a:schemeClr>
                </a:solidFill>
                <a:latin typeface="HelveticaNeueLT Std" pitchFamily="34" charset="0"/>
              </a:rPr>
              <a:t>5</a:t>
            </a:r>
            <a:endParaRPr lang="es-CO" dirty="0">
              <a:solidFill>
                <a:schemeClr val="accent1">
                  <a:lumMod val="50000"/>
                </a:schemeClr>
              </a:solidFill>
              <a:latin typeface="HelveticaNeueLT Std" pitchFamily="34" charset="0"/>
            </a:endParaRPr>
          </a:p>
        </p:txBody>
      </p:sp>
      <p:sp>
        <p:nvSpPr>
          <p:cNvPr id="11" name="8 Rectángulo"/>
          <p:cNvSpPr/>
          <p:nvPr/>
        </p:nvSpPr>
        <p:spPr>
          <a:xfrm>
            <a:off x="1498486" y="4711434"/>
            <a:ext cx="4869263" cy="380396"/>
          </a:xfrm>
          <a:prstGeom prst="roundRect">
            <a:avLst/>
          </a:prstGeom>
          <a:solidFill>
            <a:schemeClr val="bg1"/>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smtClean="0">
                <a:solidFill>
                  <a:schemeClr val="accent1">
                    <a:lumMod val="50000"/>
                  </a:schemeClr>
                </a:solidFill>
                <a:latin typeface="HelveticaNeueLT Std" pitchFamily="34" charset="0"/>
              </a:rPr>
              <a:t>México</a:t>
            </a:r>
            <a:endParaRPr lang="es-MX" dirty="0">
              <a:solidFill>
                <a:schemeClr val="accent1">
                  <a:lumMod val="50000"/>
                </a:schemeClr>
              </a:solidFill>
              <a:latin typeface="HelveticaNeueLT Std" pitchFamily="34" charset="0"/>
            </a:endParaRPr>
          </a:p>
        </p:txBody>
      </p:sp>
      <p:sp>
        <p:nvSpPr>
          <p:cNvPr id="16" name="7 Elipse"/>
          <p:cNvSpPr/>
          <p:nvPr/>
        </p:nvSpPr>
        <p:spPr>
          <a:xfrm>
            <a:off x="765473" y="5381876"/>
            <a:ext cx="468016" cy="281079"/>
          </a:xfrm>
          <a:prstGeom prst="ellipse">
            <a:avLst/>
          </a:prstGeom>
          <a:no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schemeClr val="accent1">
                    <a:lumMod val="50000"/>
                  </a:schemeClr>
                </a:solidFill>
                <a:latin typeface="HelveticaNeueLT Std" pitchFamily="34" charset="0"/>
              </a:rPr>
              <a:t>6</a:t>
            </a:r>
            <a:endParaRPr lang="es-CO" dirty="0">
              <a:solidFill>
                <a:schemeClr val="accent1">
                  <a:lumMod val="50000"/>
                </a:schemeClr>
              </a:solidFill>
              <a:latin typeface="HelveticaNeueLT Std" pitchFamily="34" charset="0"/>
            </a:endParaRPr>
          </a:p>
        </p:txBody>
      </p:sp>
      <p:sp>
        <p:nvSpPr>
          <p:cNvPr id="17" name="8 Rectángulo"/>
          <p:cNvSpPr/>
          <p:nvPr/>
        </p:nvSpPr>
        <p:spPr>
          <a:xfrm>
            <a:off x="1498486" y="5338441"/>
            <a:ext cx="4869263" cy="380396"/>
          </a:xfrm>
          <a:prstGeom prst="roundRect">
            <a:avLst/>
          </a:prstGeom>
          <a:no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smtClean="0">
                <a:solidFill>
                  <a:schemeClr val="accent1">
                    <a:lumMod val="50000"/>
                  </a:schemeClr>
                </a:solidFill>
                <a:latin typeface="HelveticaNeueLT Std" pitchFamily="34" charset="0"/>
              </a:rPr>
              <a:t>Estados Unidos</a:t>
            </a:r>
            <a:endParaRPr lang="es-MX" dirty="0">
              <a:solidFill>
                <a:schemeClr val="accent1">
                  <a:lumMod val="50000"/>
                </a:schemeClr>
              </a:solidFill>
              <a:latin typeface="HelveticaNeueLT Std" pitchFamily="34" charset="0"/>
            </a:endParaRPr>
          </a:p>
        </p:txBody>
      </p:sp>
      <p:sp>
        <p:nvSpPr>
          <p:cNvPr id="18" name="7 Elipse"/>
          <p:cNvSpPr/>
          <p:nvPr/>
        </p:nvSpPr>
        <p:spPr>
          <a:xfrm>
            <a:off x="765473" y="6020213"/>
            <a:ext cx="468016" cy="281079"/>
          </a:xfrm>
          <a:prstGeom prst="ellipse">
            <a:avLst/>
          </a:prstGeom>
          <a:solidFill>
            <a:schemeClr val="accent1">
              <a:lumMod val="50000"/>
            </a:schemeClr>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schemeClr val="bg1"/>
                </a:solidFill>
                <a:latin typeface="HelveticaNeueLT Std" pitchFamily="34" charset="0"/>
              </a:rPr>
              <a:t>7</a:t>
            </a:r>
            <a:endParaRPr lang="es-CO" dirty="0">
              <a:solidFill>
                <a:schemeClr val="bg1"/>
              </a:solidFill>
              <a:latin typeface="HelveticaNeueLT Std" pitchFamily="34" charset="0"/>
            </a:endParaRPr>
          </a:p>
        </p:txBody>
      </p:sp>
      <p:sp>
        <p:nvSpPr>
          <p:cNvPr id="19" name="8 Rectángulo"/>
          <p:cNvSpPr/>
          <p:nvPr/>
        </p:nvSpPr>
        <p:spPr>
          <a:xfrm>
            <a:off x="1498486" y="5970555"/>
            <a:ext cx="4869263" cy="380396"/>
          </a:xfrm>
          <a:prstGeom prst="roundRect">
            <a:avLst/>
          </a:prstGeom>
          <a:solidFill>
            <a:schemeClr val="accent1">
              <a:lumMod val="50000"/>
            </a:schemeClr>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smtClean="0">
                <a:solidFill>
                  <a:schemeClr val="bg1"/>
                </a:solidFill>
                <a:latin typeface="HelveticaNeueLT Std" pitchFamily="34" charset="0"/>
              </a:rPr>
              <a:t>Brasil</a:t>
            </a:r>
            <a:endParaRPr lang="es-MX" dirty="0">
              <a:solidFill>
                <a:schemeClr val="bg1"/>
              </a:solidFill>
              <a:latin typeface="HelveticaNeueLT Std" pitchFamily="34" charset="0"/>
            </a:endParaRPr>
          </a:p>
        </p:txBody>
      </p:sp>
      <p:sp>
        <p:nvSpPr>
          <p:cNvPr id="20" name="12 Elipse"/>
          <p:cNvSpPr/>
          <p:nvPr/>
        </p:nvSpPr>
        <p:spPr>
          <a:xfrm>
            <a:off x="765473" y="2201585"/>
            <a:ext cx="468016" cy="268261"/>
          </a:xfrm>
          <a:prstGeom prst="flowChartConnector">
            <a:avLst/>
          </a:prstGeom>
          <a:no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accent1">
                    <a:lumMod val="50000"/>
                  </a:schemeClr>
                </a:solidFill>
                <a:latin typeface="HelveticaNeueLT Std" pitchFamily="34" charset="0"/>
              </a:rPr>
              <a:t>1</a:t>
            </a:r>
            <a:endParaRPr lang="es-CO" dirty="0">
              <a:solidFill>
                <a:schemeClr val="accent1">
                  <a:lumMod val="50000"/>
                </a:schemeClr>
              </a:solidFill>
              <a:latin typeface="HelveticaNeueLT Std" pitchFamily="34" charset="0"/>
            </a:endParaRPr>
          </a:p>
        </p:txBody>
      </p:sp>
      <p:sp>
        <p:nvSpPr>
          <p:cNvPr id="21" name="8 Rectángulo"/>
          <p:cNvSpPr/>
          <p:nvPr/>
        </p:nvSpPr>
        <p:spPr>
          <a:xfrm>
            <a:off x="1498486" y="2148723"/>
            <a:ext cx="4869263" cy="373987"/>
          </a:xfrm>
          <a:prstGeom prst="roundRect">
            <a:avLst/>
          </a:prstGeom>
          <a:no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dirty="0" smtClean="0">
                <a:solidFill>
                  <a:schemeClr val="accent1">
                    <a:lumMod val="50000"/>
                  </a:schemeClr>
                </a:solidFill>
                <a:latin typeface="HelveticaNeueLT Std" pitchFamily="34" charset="0"/>
              </a:rPr>
              <a:t>Basilea</a:t>
            </a:r>
          </a:p>
        </p:txBody>
      </p:sp>
    </p:spTree>
    <p:extLst>
      <p:ext uri="{BB962C8B-B14F-4D97-AF65-F5344CB8AC3E}">
        <p14:creationId xmlns:p14="http://schemas.microsoft.com/office/powerpoint/2010/main" val="35347691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5 CuadroTexto"/>
          <p:cNvSpPr txBox="1"/>
          <p:nvPr/>
        </p:nvSpPr>
        <p:spPr>
          <a:xfrm>
            <a:off x="567876" y="1212587"/>
            <a:ext cx="8113416" cy="340519"/>
          </a:xfrm>
          <a:prstGeom prst="roundRect">
            <a:avLst/>
          </a:prstGeom>
          <a:solidFill>
            <a:srgbClr val="E6EDF6"/>
          </a:solidFill>
          <a:ln w="19050">
            <a:solidFill>
              <a:schemeClr val="accent1">
                <a:lumMod val="50000"/>
              </a:schemeClr>
            </a:solidFill>
          </a:ln>
        </p:spPr>
        <p:txBody>
          <a:bodyPr wrap="square" rtlCol="0">
            <a:spAutoFit/>
          </a:bodyPr>
          <a:lstStyle/>
          <a:p>
            <a:pPr algn="ctr">
              <a:spcBef>
                <a:spcPct val="0"/>
              </a:spcBef>
            </a:pPr>
            <a:r>
              <a:rPr lang="es-CO" altLang="es-CO" sz="1400" b="1" dirty="0">
                <a:solidFill>
                  <a:schemeClr val="tx2">
                    <a:lumMod val="75000"/>
                  </a:schemeClr>
                </a:solidFill>
                <a:latin typeface="Helvetica LT Std" panose="020B0504020202020204"/>
                <a:cs typeface="Helvetica" panose="020B0604020202020204" pitchFamily="34" charset="0"/>
              </a:rPr>
              <a:t>Exposiciones </a:t>
            </a:r>
            <a:r>
              <a:rPr lang="es-CO" altLang="es-CO" sz="1400" b="1" dirty="0" smtClean="0">
                <a:solidFill>
                  <a:schemeClr val="tx2">
                    <a:lumMod val="75000"/>
                  </a:schemeClr>
                </a:solidFill>
                <a:latin typeface="Helvetica LT Std" panose="020B0504020202020204"/>
                <a:cs typeface="Helvetica" panose="020B0604020202020204" pitchFamily="34" charset="0"/>
              </a:rPr>
              <a:t>intergrupales (Contrapartes)</a:t>
            </a:r>
            <a:endParaRPr lang="es-CO" altLang="es-CO" sz="1400" dirty="0" smtClean="0">
              <a:solidFill>
                <a:schemeClr val="tx2">
                  <a:lumMod val="75000"/>
                </a:schemeClr>
              </a:solidFill>
              <a:latin typeface="Helvetica LT Std" panose="020B0504020202020204"/>
              <a:cs typeface="Helvetica" panose="020B0604020202020204" pitchFamily="34" charset="0"/>
            </a:endParaRPr>
          </a:p>
        </p:txBody>
      </p:sp>
      <p:sp>
        <p:nvSpPr>
          <p:cNvPr id="12" name="5 CuadroTexto"/>
          <p:cNvSpPr txBox="1"/>
          <p:nvPr/>
        </p:nvSpPr>
        <p:spPr>
          <a:xfrm>
            <a:off x="567876" y="1917839"/>
            <a:ext cx="8113416" cy="2693045"/>
          </a:xfrm>
          <a:prstGeom prst="rect">
            <a:avLst/>
          </a:prstGeom>
          <a:noFill/>
          <a:ln w="12700">
            <a:noFill/>
          </a:ln>
        </p:spPr>
        <p:txBody>
          <a:bodyPr wrap="square" rtlCol="0">
            <a:spAutoFit/>
          </a:bodyPr>
          <a:lstStyle/>
          <a:p>
            <a:pPr marL="285750" indent="-285750" algn="just">
              <a:spcBef>
                <a:spcPct val="0"/>
              </a:spcBef>
              <a:buFont typeface="Wingdings" panose="05000000000000000000" pitchFamily="2" charset="2"/>
              <a:buChar char="v"/>
            </a:pPr>
            <a:r>
              <a:rPr lang="es-CO" altLang="es-CO" sz="1300" dirty="0">
                <a:solidFill>
                  <a:schemeClr val="tx2">
                    <a:lumMod val="75000"/>
                  </a:schemeClr>
                </a:solidFill>
                <a:latin typeface="Helvetica LT Std" panose="020B0504020202020204"/>
                <a:cs typeface="Helvetica" panose="020B0604020202020204" pitchFamily="34" charset="0"/>
              </a:rPr>
              <a:t>El </a:t>
            </a:r>
            <a:r>
              <a:rPr lang="es-CO" altLang="es-CO" sz="1300" dirty="0" smtClean="0">
                <a:solidFill>
                  <a:schemeClr val="tx2">
                    <a:lumMod val="75000"/>
                  </a:schemeClr>
                </a:solidFill>
                <a:latin typeface="Helvetica LT Std" panose="020B0504020202020204"/>
                <a:cs typeface="Helvetica" panose="020B0604020202020204" pitchFamily="34" charset="0"/>
              </a:rPr>
              <a:t>consejo considera </a:t>
            </a:r>
            <a:r>
              <a:rPr lang="es-CO" altLang="es-CO" sz="1300" dirty="0">
                <a:solidFill>
                  <a:schemeClr val="tx2">
                    <a:lumMod val="75000"/>
                  </a:schemeClr>
                </a:solidFill>
                <a:latin typeface="Helvetica LT Std" panose="020B0504020202020204"/>
                <a:cs typeface="Helvetica" panose="020B0604020202020204" pitchFamily="34" charset="0"/>
              </a:rPr>
              <a:t>que los problemas potenciales de las exposiciones intragrupales se abordan mejor como un elemento de supervisión individual, sobre todo porque la perspectiva del regulador matriz probablemente sea bastante diferente de la del regulador de una subsidiaria. Los reguladores solo deben asegurarse de que el patrón de actividad y exposición agregada entre la entidad regulada de la que son responsables y otras compañías del grupo no sea tal que el fracaso de otra empresa del grupo (o la mera existencia de tales transacciones intragrupo) socave la regulación entidad. </a:t>
            </a:r>
            <a:endParaRPr lang="es-CO" altLang="es-CO" sz="1300" dirty="0" smtClean="0">
              <a:solidFill>
                <a:schemeClr val="tx2">
                  <a:lumMod val="75000"/>
                </a:schemeClr>
              </a:solidFill>
              <a:latin typeface="Helvetica LT Std" panose="020B0504020202020204"/>
              <a:cs typeface="Helvetica" panose="020B0604020202020204" pitchFamily="34" charset="0"/>
            </a:endParaRPr>
          </a:p>
          <a:p>
            <a:pPr marL="285750" indent="-285750" algn="just">
              <a:spcBef>
                <a:spcPct val="0"/>
              </a:spcBef>
              <a:buFont typeface="Wingdings" panose="05000000000000000000" pitchFamily="2" charset="2"/>
              <a:buChar char="v"/>
            </a:pPr>
            <a:endParaRPr lang="es-CO" altLang="es-CO" sz="1300" dirty="0">
              <a:solidFill>
                <a:schemeClr val="tx2">
                  <a:lumMod val="75000"/>
                </a:schemeClr>
              </a:solidFill>
              <a:latin typeface="Helvetica LT Std" panose="020B0504020202020204"/>
              <a:cs typeface="Helvetica" panose="020B0604020202020204" pitchFamily="34" charset="0"/>
            </a:endParaRPr>
          </a:p>
          <a:p>
            <a:pPr marL="285750" indent="-285750" algn="just">
              <a:spcBef>
                <a:spcPct val="0"/>
              </a:spcBef>
              <a:buFont typeface="Wingdings" panose="05000000000000000000" pitchFamily="2" charset="2"/>
              <a:buChar char="v"/>
            </a:pPr>
            <a:r>
              <a:rPr lang="es-CO" altLang="es-CO" sz="1300" dirty="0" smtClean="0">
                <a:solidFill>
                  <a:schemeClr val="tx2">
                    <a:lumMod val="75000"/>
                  </a:schemeClr>
                </a:solidFill>
                <a:latin typeface="Helvetica LT Std" panose="020B0504020202020204"/>
                <a:cs typeface="Helvetica" panose="020B0604020202020204" pitchFamily="34" charset="0"/>
              </a:rPr>
              <a:t>Los </a:t>
            </a:r>
            <a:r>
              <a:rPr lang="es-CO" altLang="es-CO" sz="1300" dirty="0">
                <a:solidFill>
                  <a:schemeClr val="tx2">
                    <a:lumMod val="75000"/>
                  </a:schemeClr>
                </a:solidFill>
                <a:latin typeface="Helvetica LT Std" panose="020B0504020202020204"/>
                <a:cs typeface="Helvetica" panose="020B0604020202020204" pitchFamily="34" charset="0"/>
              </a:rPr>
              <a:t>supervisores </a:t>
            </a:r>
            <a:r>
              <a:rPr lang="es-CO" altLang="es-CO" sz="1300" dirty="0" smtClean="0">
                <a:solidFill>
                  <a:schemeClr val="tx2">
                    <a:lumMod val="75000"/>
                  </a:schemeClr>
                </a:solidFill>
                <a:latin typeface="Helvetica LT Std" panose="020B0504020202020204"/>
                <a:cs typeface="Helvetica" panose="020B0604020202020204" pitchFamily="34" charset="0"/>
              </a:rPr>
              <a:t>también </a:t>
            </a:r>
            <a:r>
              <a:rPr lang="es-CO" altLang="es-CO" sz="1300" dirty="0">
                <a:solidFill>
                  <a:schemeClr val="tx2">
                    <a:lumMod val="75000"/>
                  </a:schemeClr>
                </a:solidFill>
                <a:latin typeface="Helvetica LT Std" panose="020B0504020202020204"/>
                <a:cs typeface="Helvetica" panose="020B0604020202020204" pitchFamily="34" charset="0"/>
              </a:rPr>
              <a:t>necesitan mantener un estrecho contacto con otros supervisores </a:t>
            </a:r>
            <a:r>
              <a:rPr lang="es-CO" altLang="es-CO" sz="1300" dirty="0" smtClean="0">
                <a:solidFill>
                  <a:schemeClr val="tx2">
                    <a:lumMod val="75000"/>
                  </a:schemeClr>
                </a:solidFill>
                <a:latin typeface="Helvetica LT Std" panose="020B0504020202020204"/>
                <a:cs typeface="Helvetica" panose="020B0604020202020204" pitchFamily="34" charset="0"/>
              </a:rPr>
              <a:t>del </a:t>
            </a:r>
            <a:r>
              <a:rPr lang="es-CO" altLang="es-CO" sz="1300" dirty="0">
                <a:solidFill>
                  <a:schemeClr val="tx2">
                    <a:lumMod val="75000"/>
                  </a:schemeClr>
                </a:solidFill>
                <a:latin typeface="Helvetica LT Std" panose="020B0504020202020204"/>
                <a:cs typeface="Helvetica" panose="020B0604020202020204" pitchFamily="34" charset="0"/>
              </a:rPr>
              <a:t>grupo cuando surgen incertidumbres; necesitan poderes para limitar o prohibir las exposiciones intragrupales cuando sea necesario; y deberían estar especialmente preocupados por las situaciones en que los fondos son invertidos por una subsidiaria en valores emitidos por un padre, o están siendo depositados directamente con uno de los </a:t>
            </a:r>
            <a:r>
              <a:rPr lang="es-CO" altLang="es-CO" sz="1300" dirty="0" smtClean="0">
                <a:solidFill>
                  <a:schemeClr val="tx2">
                    <a:lumMod val="75000"/>
                  </a:schemeClr>
                </a:solidFill>
                <a:latin typeface="Helvetica LT Std" panose="020B0504020202020204"/>
                <a:cs typeface="Helvetica" panose="020B0604020202020204" pitchFamily="34" charset="0"/>
              </a:rPr>
              <a:t>padres, el </a:t>
            </a:r>
            <a:r>
              <a:rPr lang="es-CO" altLang="es-CO" sz="1300" dirty="0">
                <a:solidFill>
                  <a:schemeClr val="tx2">
                    <a:lumMod val="75000"/>
                  </a:schemeClr>
                </a:solidFill>
                <a:latin typeface="Helvetica LT Std" panose="020B0504020202020204"/>
                <a:cs typeface="Helvetica" panose="020B0604020202020204" pitchFamily="34" charset="0"/>
              </a:rPr>
              <a:t>supervisor tiene el deber de </a:t>
            </a:r>
            <a:r>
              <a:rPr lang="es-CO" altLang="es-CO" sz="1300" dirty="0" smtClean="0">
                <a:solidFill>
                  <a:schemeClr val="tx2">
                    <a:lumMod val="75000"/>
                  </a:schemeClr>
                </a:solidFill>
                <a:latin typeface="Helvetica LT Std" panose="020B0504020202020204"/>
                <a:cs typeface="Helvetica" panose="020B0604020202020204" pitchFamily="34" charset="0"/>
              </a:rPr>
              <a:t>proteger.</a:t>
            </a:r>
          </a:p>
          <a:p>
            <a:pPr marL="285750" indent="-285750" algn="just">
              <a:spcBef>
                <a:spcPct val="0"/>
              </a:spcBef>
              <a:buFont typeface="Wingdings" panose="05000000000000000000" pitchFamily="2" charset="2"/>
              <a:buChar char="v"/>
            </a:pPr>
            <a:endParaRPr lang="es-CO" altLang="es-CO" sz="1300" dirty="0">
              <a:solidFill>
                <a:schemeClr val="tx2">
                  <a:lumMod val="75000"/>
                </a:schemeClr>
              </a:solidFill>
              <a:latin typeface="Helvetica LT Std" panose="020B0504020202020204"/>
              <a:cs typeface="Helvetica" panose="020B0604020202020204" pitchFamily="34" charset="0"/>
            </a:endParaRPr>
          </a:p>
        </p:txBody>
      </p:sp>
      <p:sp>
        <p:nvSpPr>
          <p:cNvPr id="8" name="8 CuadroTexto"/>
          <p:cNvSpPr txBox="1"/>
          <p:nvPr/>
        </p:nvSpPr>
        <p:spPr>
          <a:xfrm>
            <a:off x="567876" y="357451"/>
            <a:ext cx="8113416" cy="400110"/>
          </a:xfrm>
          <a:prstGeom prst="rect">
            <a:avLst/>
          </a:prstGeom>
          <a:noFill/>
        </p:spPr>
        <p:txBody>
          <a:bodyPr wrap="square" rtlCol="0">
            <a:spAutoFit/>
          </a:bodyPr>
          <a:lstStyle/>
          <a:p>
            <a:pPr algn="ctr" fontAlgn="base">
              <a:spcBef>
                <a:spcPct val="0"/>
              </a:spcBef>
              <a:spcAft>
                <a:spcPct val="0"/>
              </a:spcAft>
            </a:pPr>
            <a:r>
              <a:rPr lang="es-CO" sz="2000" b="1" dirty="0" smtClean="0">
                <a:solidFill>
                  <a:srgbClr val="002060"/>
                </a:solidFill>
                <a:latin typeface="Helvetica LT Std" panose="020B0504020202020204"/>
              </a:rPr>
              <a:t>Basilea</a:t>
            </a:r>
            <a:endParaRPr lang="es-CO" sz="2000" b="1" dirty="0">
              <a:solidFill>
                <a:srgbClr val="002060"/>
              </a:solidFill>
              <a:latin typeface="Helvetica LT Std" panose="020B0504020202020204"/>
            </a:endParaRPr>
          </a:p>
        </p:txBody>
      </p:sp>
      <p:pic>
        <p:nvPicPr>
          <p:cNvPr id="10" name="Picture 2" descr="Resultado de imagen para bank of international settlements logo"/>
          <p:cNvPicPr>
            <a:picLocks noChangeAspect="1" noChangeArrowheads="1"/>
          </p:cNvPicPr>
          <p:nvPr/>
        </p:nvPicPr>
        <p:blipFill rotWithShape="1">
          <a:blip r:embed="rId3">
            <a:extLst>
              <a:ext uri="{28A0092B-C50C-407E-A947-70E740481C1C}">
                <a14:useLocalDpi xmlns:a14="http://schemas.microsoft.com/office/drawing/2010/main" val="0"/>
              </a:ext>
            </a:extLst>
          </a:blip>
          <a:srcRect t="21778" b="22460"/>
          <a:stretch/>
        </p:blipFill>
        <p:spPr bwMode="auto">
          <a:xfrm>
            <a:off x="1952752" y="259735"/>
            <a:ext cx="2137717" cy="588119"/>
          </a:xfrm>
          <a:prstGeom prst="rect">
            <a:avLst/>
          </a:prstGeom>
          <a:noFill/>
          <a:extLst>
            <a:ext uri="{909E8E84-426E-40DD-AFC4-6F175D3DCCD1}">
              <a14:hiddenFill xmlns:a14="http://schemas.microsoft.com/office/drawing/2010/main">
                <a:solidFill>
                  <a:srgbClr val="FFFFFF"/>
                </a:solidFill>
              </a14:hiddenFill>
            </a:ext>
          </a:extLst>
        </p:spPr>
      </p:pic>
      <p:sp>
        <p:nvSpPr>
          <p:cNvPr id="11" name="CuadroTexto 10"/>
          <p:cNvSpPr txBox="1"/>
          <p:nvPr/>
        </p:nvSpPr>
        <p:spPr>
          <a:xfrm>
            <a:off x="4450814" y="6036391"/>
            <a:ext cx="4351663" cy="261610"/>
          </a:xfrm>
          <a:prstGeom prst="rect">
            <a:avLst/>
          </a:prstGeom>
          <a:noFill/>
        </p:spPr>
        <p:txBody>
          <a:bodyPr wrap="square" rtlCol="0">
            <a:spAutoFit/>
          </a:bodyPr>
          <a:lstStyle/>
          <a:p>
            <a:pPr algn="just">
              <a:spcBef>
                <a:spcPct val="0"/>
              </a:spcBef>
            </a:pPr>
            <a:r>
              <a:rPr lang="es-CO" altLang="es-CO" sz="1100" b="1" dirty="0" smtClean="0">
                <a:solidFill>
                  <a:schemeClr val="tx2">
                    <a:lumMod val="75000"/>
                  </a:schemeClr>
                </a:solidFill>
                <a:latin typeface="Helvetica LT Std" panose="020B0504020202020204"/>
                <a:cs typeface="Helvetica" panose="020B0604020202020204" pitchFamily="34" charset="0"/>
              </a:rPr>
              <a:t>Fuente: </a:t>
            </a:r>
            <a:r>
              <a:rPr lang="en-US" altLang="es-CO" sz="1100" dirty="0" smtClean="0">
                <a:solidFill>
                  <a:schemeClr val="tx2">
                    <a:lumMod val="75000"/>
                  </a:schemeClr>
                </a:solidFill>
                <a:latin typeface="Helvetica LT Std" panose="020B0504020202020204"/>
                <a:cs typeface="Helvetica" panose="020B0604020202020204" pitchFamily="34" charset="0"/>
              </a:rPr>
              <a:t>The Supervision </a:t>
            </a:r>
            <a:r>
              <a:rPr lang="en-US" altLang="es-CO" sz="1100" dirty="0">
                <a:solidFill>
                  <a:schemeClr val="tx2">
                    <a:lumMod val="75000"/>
                  </a:schemeClr>
                </a:solidFill>
                <a:latin typeface="Helvetica LT Std" panose="020B0504020202020204"/>
                <a:cs typeface="Helvetica" panose="020B0604020202020204" pitchFamily="34" charset="0"/>
              </a:rPr>
              <a:t>o</a:t>
            </a:r>
            <a:r>
              <a:rPr lang="en-US" altLang="es-CO" sz="1100" dirty="0" smtClean="0">
                <a:solidFill>
                  <a:schemeClr val="tx2">
                    <a:lumMod val="75000"/>
                  </a:schemeClr>
                </a:solidFill>
                <a:latin typeface="Helvetica LT Std" panose="020B0504020202020204"/>
                <a:cs typeface="Helvetica" panose="020B0604020202020204" pitchFamily="34" charset="0"/>
              </a:rPr>
              <a:t>f Financial Conglomerates. </a:t>
            </a:r>
            <a:r>
              <a:rPr lang="es-CO" altLang="es-CO" sz="1100" dirty="0" smtClean="0">
                <a:solidFill>
                  <a:schemeClr val="tx2">
                    <a:lumMod val="75000"/>
                  </a:schemeClr>
                </a:solidFill>
                <a:latin typeface="Helvetica LT Std" panose="020B0504020202020204"/>
                <a:cs typeface="Helvetica" panose="020B0604020202020204" pitchFamily="34" charset="0"/>
                <a:hlinkClick r:id="rId4"/>
              </a:rPr>
              <a:t>www.bis.org</a:t>
            </a:r>
            <a:r>
              <a:rPr lang="es-CO" altLang="es-CO" sz="1100" dirty="0" smtClean="0">
                <a:solidFill>
                  <a:schemeClr val="tx2">
                    <a:lumMod val="75000"/>
                  </a:schemeClr>
                </a:solidFill>
                <a:latin typeface="Helvetica LT Std" panose="020B0504020202020204"/>
                <a:cs typeface="Helvetica" panose="020B0604020202020204" pitchFamily="34" charset="0"/>
              </a:rPr>
              <a:t> </a:t>
            </a:r>
            <a:endParaRPr lang="es-CO" altLang="es-CO" sz="1100" dirty="0">
              <a:solidFill>
                <a:schemeClr val="tx2">
                  <a:lumMod val="75000"/>
                </a:schemeClr>
              </a:solidFill>
              <a:latin typeface="Helvetica LT Std" panose="020B0504020202020204"/>
              <a:cs typeface="Helvetica" panose="020B0604020202020204" pitchFamily="34" charset="0"/>
            </a:endParaRPr>
          </a:p>
        </p:txBody>
      </p:sp>
    </p:spTree>
    <p:extLst>
      <p:ext uri="{BB962C8B-B14F-4D97-AF65-F5344CB8AC3E}">
        <p14:creationId xmlns:p14="http://schemas.microsoft.com/office/powerpoint/2010/main" val="116388880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8 CuadroTexto"/>
          <p:cNvSpPr txBox="1"/>
          <p:nvPr/>
        </p:nvSpPr>
        <p:spPr>
          <a:xfrm>
            <a:off x="494889" y="497165"/>
            <a:ext cx="8191910" cy="400110"/>
          </a:xfrm>
          <a:prstGeom prst="rect">
            <a:avLst/>
          </a:prstGeom>
          <a:noFill/>
        </p:spPr>
        <p:txBody>
          <a:bodyPr wrap="square" rtlCol="0">
            <a:spAutoFit/>
          </a:bodyPr>
          <a:lstStyle/>
          <a:p>
            <a:pPr algn="ctr" fontAlgn="base">
              <a:spcBef>
                <a:spcPct val="0"/>
              </a:spcBef>
              <a:spcAft>
                <a:spcPct val="0"/>
              </a:spcAft>
            </a:pPr>
            <a:r>
              <a:rPr lang="es-CO" sz="2000" b="1" dirty="0" smtClean="0">
                <a:solidFill>
                  <a:srgbClr val="002060"/>
                </a:solidFill>
                <a:latin typeface="Helvetica LT Std" panose="020B0504020202020204"/>
              </a:rPr>
              <a:t>Brasil</a:t>
            </a:r>
            <a:endParaRPr lang="es-CO" sz="2000" b="1" dirty="0">
              <a:solidFill>
                <a:srgbClr val="002060"/>
              </a:solidFill>
              <a:latin typeface="Helvetica LT Std" panose="020B0504020202020204"/>
            </a:endParaRPr>
          </a:p>
        </p:txBody>
      </p:sp>
      <p:pic>
        <p:nvPicPr>
          <p:cNvPr id="1026" name="Picture 2" descr="Resultado de imagen para bandera de brasi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35927" y="454065"/>
            <a:ext cx="694728" cy="486310"/>
          </a:xfrm>
          <a:prstGeom prst="ellipse">
            <a:avLst/>
          </a:prstGeom>
          <a:noFill/>
          <a:extLst>
            <a:ext uri="{909E8E84-426E-40DD-AFC4-6F175D3DCCD1}">
              <a14:hiddenFill xmlns:a14="http://schemas.microsoft.com/office/drawing/2010/main">
                <a:solidFill>
                  <a:srgbClr val="FFFFFF"/>
                </a:solidFill>
              </a14:hiddenFill>
            </a:ext>
          </a:extLst>
        </p:spPr>
      </p:pic>
      <p:sp>
        <p:nvSpPr>
          <p:cNvPr id="6" name="5 CuadroTexto"/>
          <p:cNvSpPr txBox="1"/>
          <p:nvPr/>
        </p:nvSpPr>
        <p:spPr>
          <a:xfrm>
            <a:off x="534136" y="1127426"/>
            <a:ext cx="8113416" cy="340519"/>
          </a:xfrm>
          <a:prstGeom prst="roundRect">
            <a:avLst/>
          </a:prstGeom>
          <a:solidFill>
            <a:srgbClr val="E6EDF6"/>
          </a:solidFill>
          <a:ln w="19050">
            <a:solidFill>
              <a:schemeClr val="accent1">
                <a:lumMod val="50000"/>
              </a:schemeClr>
            </a:solidFill>
          </a:ln>
        </p:spPr>
        <p:txBody>
          <a:bodyPr wrap="square" rtlCol="0">
            <a:spAutoFit/>
          </a:bodyPr>
          <a:lstStyle/>
          <a:p>
            <a:pPr algn="ctr">
              <a:spcBef>
                <a:spcPct val="0"/>
              </a:spcBef>
            </a:pPr>
            <a:r>
              <a:rPr lang="es-CO" altLang="es-CO" sz="1400" b="1" dirty="0" smtClean="0">
                <a:solidFill>
                  <a:schemeClr val="tx2">
                    <a:lumMod val="75000"/>
                  </a:schemeClr>
                </a:solidFill>
                <a:latin typeface="Helvetica LT Std" panose="020B0504020202020204"/>
                <a:cs typeface="Helvetica" panose="020B0604020202020204" pitchFamily="34" charset="0"/>
              </a:rPr>
              <a:t>Vinculado </a:t>
            </a:r>
            <a:endParaRPr lang="es-CO" altLang="es-CO" sz="1400" dirty="0" smtClean="0">
              <a:solidFill>
                <a:schemeClr val="tx2">
                  <a:lumMod val="75000"/>
                </a:schemeClr>
              </a:solidFill>
              <a:latin typeface="Helvetica LT Std" panose="020B0504020202020204"/>
              <a:cs typeface="Helvetica" panose="020B0604020202020204" pitchFamily="34" charset="0"/>
            </a:endParaRPr>
          </a:p>
        </p:txBody>
      </p:sp>
      <p:sp>
        <p:nvSpPr>
          <p:cNvPr id="2" name="Rectángulo 1"/>
          <p:cNvSpPr/>
          <p:nvPr/>
        </p:nvSpPr>
        <p:spPr>
          <a:xfrm>
            <a:off x="534136" y="1698096"/>
            <a:ext cx="8113416" cy="3893374"/>
          </a:xfrm>
          <a:prstGeom prst="rect">
            <a:avLst/>
          </a:prstGeom>
        </p:spPr>
        <p:txBody>
          <a:bodyPr wrap="square">
            <a:spAutoFit/>
          </a:bodyPr>
          <a:lstStyle/>
          <a:p>
            <a:pPr marL="285750" indent="-285750" algn="just">
              <a:spcBef>
                <a:spcPct val="0"/>
              </a:spcBef>
              <a:buFont typeface="Wingdings" panose="05000000000000000000" pitchFamily="2" charset="2"/>
              <a:buChar char="v"/>
            </a:pPr>
            <a:r>
              <a:rPr lang="es-CO" altLang="es-CO" sz="1300" dirty="0">
                <a:solidFill>
                  <a:schemeClr val="tx2">
                    <a:lumMod val="75000"/>
                  </a:schemeClr>
                </a:solidFill>
                <a:latin typeface="Helvetica LT Std" panose="020B0504020202020204"/>
                <a:cs typeface="Helvetica" panose="020B0604020202020204" pitchFamily="34" charset="0"/>
              </a:rPr>
              <a:t>El concepto de </a:t>
            </a:r>
            <a:r>
              <a:rPr lang="es-CO" altLang="es-CO" sz="1300" dirty="0" smtClean="0">
                <a:solidFill>
                  <a:schemeClr val="tx2">
                    <a:lumMod val="75000"/>
                  </a:schemeClr>
                </a:solidFill>
                <a:latin typeface="Helvetica LT Std" panose="020B0504020202020204"/>
                <a:cs typeface="Helvetica" panose="020B0604020202020204" pitchFamily="34" charset="0"/>
              </a:rPr>
              <a:t>Vinculado </a:t>
            </a:r>
            <a:r>
              <a:rPr lang="es-CO" altLang="es-CO" sz="1300" dirty="0">
                <a:solidFill>
                  <a:schemeClr val="tx2">
                    <a:lumMod val="75000"/>
                  </a:schemeClr>
                </a:solidFill>
                <a:latin typeface="Helvetica LT Std" panose="020B0504020202020204"/>
                <a:cs typeface="Helvetica" panose="020B0604020202020204" pitchFamily="34" charset="0"/>
              </a:rPr>
              <a:t>en la regulación brasilera, está definido en COSIF </a:t>
            </a:r>
            <a:r>
              <a:rPr lang="es-CO" altLang="es-CO" sz="1300" dirty="0" smtClean="0">
                <a:solidFill>
                  <a:schemeClr val="tx2">
                    <a:lumMod val="75000"/>
                  </a:schemeClr>
                </a:solidFill>
                <a:latin typeface="Helvetica LT Std" panose="020B0504020202020204"/>
                <a:cs typeface="Helvetica" panose="020B0604020202020204" pitchFamily="34" charset="0"/>
              </a:rPr>
              <a:t>“</a:t>
            </a:r>
            <a:r>
              <a:rPr lang="pt-BR" altLang="es-CO" sz="1300" dirty="0" smtClean="0">
                <a:solidFill>
                  <a:schemeClr val="tx2">
                    <a:lumMod val="75000"/>
                  </a:schemeClr>
                </a:solidFill>
                <a:latin typeface="Helvetica LT Std" panose="020B0504020202020204"/>
                <a:cs typeface="Helvetica" panose="020B0604020202020204" pitchFamily="34" charset="0"/>
              </a:rPr>
              <a:t>Plano </a:t>
            </a:r>
            <a:r>
              <a:rPr lang="pt-BR" altLang="es-CO" sz="1300" dirty="0">
                <a:solidFill>
                  <a:schemeClr val="tx2">
                    <a:lumMod val="75000"/>
                  </a:schemeClr>
                </a:solidFill>
                <a:latin typeface="Helvetica LT Std" panose="020B0504020202020204"/>
                <a:cs typeface="Helvetica" panose="020B0604020202020204" pitchFamily="34" charset="0"/>
              </a:rPr>
              <a:t>Contábil das Instituições do Sistema Financeiro </a:t>
            </a:r>
            <a:r>
              <a:rPr lang="pt-BR" altLang="es-CO" sz="1300" dirty="0" smtClean="0">
                <a:solidFill>
                  <a:schemeClr val="tx2">
                    <a:lumMod val="75000"/>
                  </a:schemeClr>
                </a:solidFill>
                <a:latin typeface="Helvetica LT Std" panose="020B0504020202020204"/>
                <a:cs typeface="Helvetica" panose="020B0604020202020204" pitchFamily="34" charset="0"/>
              </a:rPr>
              <a:t>Nacional” </a:t>
            </a:r>
            <a:r>
              <a:rPr lang="es-CO" altLang="es-CO" sz="1300" dirty="0">
                <a:solidFill>
                  <a:schemeClr val="tx2">
                    <a:lumMod val="75000"/>
                  </a:schemeClr>
                </a:solidFill>
                <a:latin typeface="Helvetica LT Std" panose="020B0504020202020204"/>
                <a:cs typeface="Helvetica" panose="020B0604020202020204" pitchFamily="34" charset="0"/>
              </a:rPr>
              <a:t>1.21.1.2. Se define como </a:t>
            </a:r>
            <a:r>
              <a:rPr lang="es-ES" altLang="es-CO" sz="1300" dirty="0">
                <a:solidFill>
                  <a:schemeClr val="tx2">
                    <a:lumMod val="75000"/>
                  </a:schemeClr>
                </a:solidFill>
                <a:latin typeface="Helvetica LT Std" panose="020B0504020202020204"/>
                <a:cs typeface="Helvetica" panose="020B0604020202020204" pitchFamily="34" charset="0"/>
              </a:rPr>
              <a:t>el conjunto de entidades financieras vinculadas directamente o no, por participación accionaria o por control operacional efectivo, caracterizado por la administración o gerencia común, o por la actuación en el mercado bajo la misma marca o nombre comercial.</a:t>
            </a:r>
          </a:p>
          <a:p>
            <a:pPr marL="285750" indent="-285750" algn="just">
              <a:spcBef>
                <a:spcPct val="0"/>
              </a:spcBef>
              <a:buFont typeface="Wingdings" panose="05000000000000000000" pitchFamily="2" charset="2"/>
              <a:buChar char="v"/>
            </a:pPr>
            <a:endParaRPr lang="es-ES" altLang="es-CO" sz="1300" dirty="0">
              <a:solidFill>
                <a:schemeClr val="tx2">
                  <a:lumMod val="75000"/>
                </a:schemeClr>
              </a:solidFill>
              <a:latin typeface="Helvetica LT Std" panose="020B0504020202020204"/>
              <a:cs typeface="Helvetica" panose="020B0604020202020204" pitchFamily="34" charset="0"/>
            </a:endParaRPr>
          </a:p>
          <a:p>
            <a:pPr algn="just">
              <a:spcBef>
                <a:spcPct val="0"/>
              </a:spcBef>
            </a:pPr>
            <a:r>
              <a:rPr lang="es-ES" altLang="es-CO" sz="1300" b="1" dirty="0">
                <a:solidFill>
                  <a:schemeClr val="tx2">
                    <a:lumMod val="75000"/>
                  </a:schemeClr>
                </a:solidFill>
                <a:latin typeface="Helvetica LT Std" panose="020B0504020202020204"/>
                <a:cs typeface="Helvetica" panose="020B0604020202020204" pitchFamily="34" charset="0"/>
              </a:rPr>
              <a:t>Características de Control:</a:t>
            </a:r>
          </a:p>
          <a:p>
            <a:pPr algn="just">
              <a:spcBef>
                <a:spcPct val="0"/>
              </a:spcBef>
            </a:pPr>
            <a:endParaRPr lang="es-ES" altLang="es-CO" sz="1300" dirty="0">
              <a:solidFill>
                <a:schemeClr val="tx2">
                  <a:lumMod val="75000"/>
                </a:schemeClr>
              </a:solidFill>
              <a:latin typeface="Helvetica LT Std" panose="020B0504020202020204"/>
              <a:cs typeface="Helvetica" panose="020B0604020202020204" pitchFamily="34" charset="0"/>
            </a:endParaRPr>
          </a:p>
          <a:p>
            <a:pPr marL="857250" lvl="1" indent="-400050" algn="just">
              <a:spcBef>
                <a:spcPct val="0"/>
              </a:spcBef>
              <a:buFont typeface="+mj-lt"/>
              <a:buAutoNum type="romanLcPeriod"/>
            </a:pPr>
            <a:r>
              <a:rPr lang="es-ES" altLang="es-CO" sz="1300" dirty="0" smtClean="0">
                <a:solidFill>
                  <a:schemeClr val="tx2">
                    <a:lumMod val="75000"/>
                  </a:schemeClr>
                </a:solidFill>
                <a:latin typeface="Helvetica LT Std" panose="020B0504020202020204"/>
                <a:cs typeface="Helvetica" panose="020B0604020202020204" pitchFamily="34" charset="0"/>
              </a:rPr>
              <a:t>participaciones </a:t>
            </a:r>
            <a:r>
              <a:rPr lang="es-ES" altLang="es-CO" sz="1300" dirty="0">
                <a:solidFill>
                  <a:schemeClr val="tx2">
                    <a:lumMod val="75000"/>
                  </a:schemeClr>
                </a:solidFill>
                <a:latin typeface="Helvetica LT Std" panose="020B0504020202020204"/>
                <a:cs typeface="Helvetica" panose="020B0604020202020204" pitchFamily="34" charset="0"/>
              </a:rPr>
              <a:t>en empresas en las que la institución detenga, directamente o no, aisladamente o en conjunto con otros socios, incluso en función de la existencia de acuerdos de votos, derechos de socio que le aseguran preponderancia en las deliberaciones sociales o el poder de elegir o destituir a la mayoría de los administradores.</a:t>
            </a:r>
          </a:p>
          <a:p>
            <a:pPr marL="857250" lvl="1" indent="-400050" algn="just">
              <a:spcBef>
                <a:spcPct val="0"/>
              </a:spcBef>
              <a:buFont typeface="+mj-lt"/>
              <a:buAutoNum type="romanLcPeriod"/>
            </a:pPr>
            <a:endParaRPr lang="es-ES" altLang="es-CO" sz="1300" dirty="0">
              <a:solidFill>
                <a:schemeClr val="tx2">
                  <a:lumMod val="75000"/>
                </a:schemeClr>
              </a:solidFill>
              <a:latin typeface="Helvetica LT Std" panose="020B0504020202020204"/>
              <a:cs typeface="Helvetica" panose="020B0604020202020204" pitchFamily="34" charset="0"/>
            </a:endParaRPr>
          </a:p>
          <a:p>
            <a:pPr marL="857250" lvl="1" indent="-400050" algn="just">
              <a:spcBef>
                <a:spcPct val="0"/>
              </a:spcBef>
              <a:buFont typeface="+mj-lt"/>
              <a:buAutoNum type="romanLcPeriod"/>
            </a:pPr>
            <a:r>
              <a:rPr lang="es-ES" altLang="es-CO" sz="1300" dirty="0" smtClean="0">
                <a:solidFill>
                  <a:schemeClr val="tx2">
                    <a:lumMod val="75000"/>
                  </a:schemeClr>
                </a:solidFill>
                <a:latin typeface="Helvetica LT Std" panose="020B0504020202020204"/>
                <a:cs typeface="Helvetica" panose="020B0604020202020204" pitchFamily="34" charset="0"/>
              </a:rPr>
              <a:t>control </a:t>
            </a:r>
            <a:r>
              <a:rPr lang="es-ES" altLang="es-CO" sz="1300" dirty="0">
                <a:solidFill>
                  <a:schemeClr val="tx2">
                    <a:lumMod val="75000"/>
                  </a:schemeClr>
                </a:solidFill>
                <a:latin typeface="Helvetica LT Std" panose="020B0504020202020204"/>
                <a:cs typeface="Helvetica" panose="020B0604020202020204" pitchFamily="34" charset="0"/>
              </a:rPr>
              <a:t>operacional efectivo, caracterizado por la administración </a:t>
            </a:r>
            <a:r>
              <a:rPr lang="es-ES" altLang="es-CO" sz="1300" dirty="0" smtClean="0">
                <a:solidFill>
                  <a:schemeClr val="tx2">
                    <a:lumMod val="75000"/>
                  </a:schemeClr>
                </a:solidFill>
                <a:latin typeface="Helvetica LT Std" panose="020B0504020202020204"/>
                <a:cs typeface="Helvetica" panose="020B0604020202020204" pitchFamily="34" charset="0"/>
              </a:rPr>
              <a:t>o gestión </a:t>
            </a:r>
            <a:r>
              <a:rPr lang="es-ES" altLang="es-CO" sz="1300" dirty="0">
                <a:solidFill>
                  <a:schemeClr val="tx2">
                    <a:lumMod val="75000"/>
                  </a:schemeClr>
                </a:solidFill>
                <a:latin typeface="Helvetica LT Std" panose="020B0504020202020204"/>
                <a:cs typeface="Helvetica" panose="020B0604020202020204" pitchFamily="34" charset="0"/>
              </a:rPr>
              <a:t>común o por la actuación en el mercado bajo la misma marca </a:t>
            </a:r>
            <a:r>
              <a:rPr lang="es-ES" altLang="es-CO" sz="1300" dirty="0" smtClean="0">
                <a:solidFill>
                  <a:schemeClr val="tx2">
                    <a:lumMod val="75000"/>
                  </a:schemeClr>
                </a:solidFill>
                <a:latin typeface="Helvetica LT Std" panose="020B0504020202020204"/>
                <a:cs typeface="Helvetica" panose="020B0604020202020204" pitchFamily="34" charset="0"/>
              </a:rPr>
              <a:t>o nombre comercial.</a:t>
            </a:r>
          </a:p>
          <a:p>
            <a:pPr algn="just">
              <a:spcBef>
                <a:spcPct val="0"/>
              </a:spcBef>
            </a:pPr>
            <a:endParaRPr lang="es-ES" altLang="es-CO" sz="1300" dirty="0">
              <a:solidFill>
                <a:schemeClr val="tx2">
                  <a:lumMod val="75000"/>
                </a:schemeClr>
              </a:solidFill>
              <a:latin typeface="Helvetica LT Std" panose="020B0504020202020204"/>
              <a:cs typeface="Helvetica" panose="020B0604020202020204" pitchFamily="34" charset="0"/>
            </a:endParaRPr>
          </a:p>
          <a:p>
            <a:pPr algn="just">
              <a:spcBef>
                <a:spcPct val="0"/>
              </a:spcBef>
            </a:pPr>
            <a:endParaRPr lang="es-ES" altLang="es-CO" sz="1300" dirty="0" smtClean="0">
              <a:solidFill>
                <a:schemeClr val="tx2">
                  <a:lumMod val="75000"/>
                </a:schemeClr>
              </a:solidFill>
              <a:latin typeface="Helvetica LT Std" panose="020B0504020202020204"/>
              <a:cs typeface="Helvetica" panose="020B0604020202020204" pitchFamily="34" charset="0"/>
            </a:endParaRPr>
          </a:p>
          <a:p>
            <a:pPr algn="just">
              <a:spcBef>
                <a:spcPct val="0"/>
              </a:spcBef>
            </a:pPr>
            <a:endParaRPr lang="es-ES" altLang="es-CO" sz="1300" dirty="0">
              <a:solidFill>
                <a:schemeClr val="tx2">
                  <a:lumMod val="75000"/>
                </a:schemeClr>
              </a:solidFill>
              <a:latin typeface="Helvetica LT Std" panose="020B0504020202020204"/>
              <a:cs typeface="Helvetica" panose="020B0604020202020204" pitchFamily="34" charset="0"/>
            </a:endParaRPr>
          </a:p>
          <a:p>
            <a:pPr algn="just">
              <a:spcBef>
                <a:spcPct val="0"/>
              </a:spcBef>
            </a:pPr>
            <a:r>
              <a:rPr lang="es-ES" altLang="es-CO" sz="1300" dirty="0" smtClean="0">
                <a:solidFill>
                  <a:schemeClr val="tx2">
                    <a:lumMod val="75000"/>
                  </a:schemeClr>
                </a:solidFill>
                <a:latin typeface="Helvetica LT Std" panose="020B0504020202020204"/>
                <a:cs typeface="Helvetica" panose="020B0604020202020204" pitchFamily="34" charset="0"/>
              </a:rPr>
              <a:t>								</a:t>
            </a:r>
            <a:endParaRPr lang="es-CO" altLang="es-CO" sz="1300" dirty="0">
              <a:solidFill>
                <a:schemeClr val="tx2">
                  <a:lumMod val="75000"/>
                </a:schemeClr>
              </a:solidFill>
              <a:latin typeface="Helvetica LT Std" panose="020B0504020202020204"/>
              <a:cs typeface="Helvetica" panose="020B0604020202020204" pitchFamily="34" charset="0"/>
            </a:endParaRPr>
          </a:p>
        </p:txBody>
      </p:sp>
      <p:sp>
        <p:nvSpPr>
          <p:cNvPr id="7" name="CuadroTexto 6"/>
          <p:cNvSpPr txBox="1"/>
          <p:nvPr/>
        </p:nvSpPr>
        <p:spPr>
          <a:xfrm>
            <a:off x="4946574" y="6168904"/>
            <a:ext cx="3734718" cy="261610"/>
          </a:xfrm>
          <a:prstGeom prst="rect">
            <a:avLst/>
          </a:prstGeom>
          <a:noFill/>
        </p:spPr>
        <p:txBody>
          <a:bodyPr wrap="square" rtlCol="0">
            <a:spAutoFit/>
          </a:bodyPr>
          <a:lstStyle/>
          <a:p>
            <a:pPr algn="just">
              <a:spcBef>
                <a:spcPct val="0"/>
              </a:spcBef>
            </a:pPr>
            <a:r>
              <a:rPr lang="es-ES" altLang="es-CO" sz="1100" b="1" dirty="0">
                <a:solidFill>
                  <a:schemeClr val="tx2">
                    <a:lumMod val="75000"/>
                  </a:schemeClr>
                </a:solidFill>
                <a:latin typeface="Helvetica LT Std" panose="020B0504020202020204"/>
                <a:cs typeface="Helvetica" panose="020B0604020202020204" pitchFamily="34" charset="0"/>
              </a:rPr>
              <a:t>Fuente:</a:t>
            </a:r>
            <a:r>
              <a:rPr lang="es-ES" altLang="es-CO" sz="1100" dirty="0">
                <a:solidFill>
                  <a:schemeClr val="tx2">
                    <a:lumMod val="75000"/>
                  </a:schemeClr>
                </a:solidFill>
                <a:latin typeface="Helvetica LT Std" panose="020B0504020202020204"/>
                <a:cs typeface="Helvetica" panose="020B0604020202020204" pitchFamily="34" charset="0"/>
              </a:rPr>
              <a:t> Banco Central do Brasil. </a:t>
            </a:r>
            <a:r>
              <a:rPr lang="es-ES" altLang="es-CO" sz="1100" dirty="0" smtClean="0">
                <a:solidFill>
                  <a:schemeClr val="tx2">
                    <a:lumMod val="75000"/>
                  </a:schemeClr>
                </a:solidFill>
                <a:latin typeface="Helvetica LT Std" panose="020B0504020202020204"/>
                <a:cs typeface="Helvetica" panose="020B0604020202020204" pitchFamily="34" charset="0"/>
                <a:hlinkClick r:id="rId4"/>
              </a:rPr>
              <a:t>www.bcb.gov.br</a:t>
            </a:r>
            <a:endParaRPr lang="es-ES" altLang="es-CO" sz="1100" dirty="0">
              <a:solidFill>
                <a:schemeClr val="tx2">
                  <a:lumMod val="75000"/>
                </a:schemeClr>
              </a:solidFill>
              <a:latin typeface="Helvetica LT Std" panose="020B0504020202020204"/>
              <a:cs typeface="Helvetica" panose="020B0604020202020204" pitchFamily="34" charset="0"/>
            </a:endParaRPr>
          </a:p>
        </p:txBody>
      </p:sp>
    </p:spTree>
    <p:extLst>
      <p:ext uri="{BB962C8B-B14F-4D97-AF65-F5344CB8AC3E}">
        <p14:creationId xmlns:p14="http://schemas.microsoft.com/office/powerpoint/2010/main" val="229487500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8 CuadroTexto"/>
          <p:cNvSpPr txBox="1"/>
          <p:nvPr/>
        </p:nvSpPr>
        <p:spPr>
          <a:xfrm>
            <a:off x="494889" y="497165"/>
            <a:ext cx="8191910" cy="400110"/>
          </a:xfrm>
          <a:prstGeom prst="rect">
            <a:avLst/>
          </a:prstGeom>
          <a:noFill/>
        </p:spPr>
        <p:txBody>
          <a:bodyPr wrap="square" rtlCol="0">
            <a:spAutoFit/>
          </a:bodyPr>
          <a:lstStyle/>
          <a:p>
            <a:pPr algn="ctr" fontAlgn="base">
              <a:spcBef>
                <a:spcPct val="0"/>
              </a:spcBef>
              <a:spcAft>
                <a:spcPct val="0"/>
              </a:spcAft>
            </a:pPr>
            <a:r>
              <a:rPr lang="es-CO" sz="2000" b="1" dirty="0" smtClean="0">
                <a:solidFill>
                  <a:srgbClr val="002060"/>
                </a:solidFill>
                <a:latin typeface="Helvetica LT Std" panose="020B0504020202020204"/>
              </a:rPr>
              <a:t>Brasil</a:t>
            </a:r>
            <a:endParaRPr lang="es-CO" sz="2000" b="1" dirty="0">
              <a:solidFill>
                <a:srgbClr val="002060"/>
              </a:solidFill>
              <a:latin typeface="Helvetica LT Std" panose="020B0504020202020204"/>
            </a:endParaRPr>
          </a:p>
        </p:txBody>
      </p:sp>
      <p:pic>
        <p:nvPicPr>
          <p:cNvPr id="1026" name="Picture 2" descr="Resultado de imagen para bandera de brasi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35927" y="454065"/>
            <a:ext cx="694728" cy="486310"/>
          </a:xfrm>
          <a:prstGeom prst="ellipse">
            <a:avLst/>
          </a:prstGeom>
          <a:noFill/>
          <a:extLst>
            <a:ext uri="{909E8E84-426E-40DD-AFC4-6F175D3DCCD1}">
              <a14:hiddenFill xmlns:a14="http://schemas.microsoft.com/office/drawing/2010/main">
                <a:solidFill>
                  <a:srgbClr val="FFFFFF"/>
                </a:solidFill>
              </a14:hiddenFill>
            </a:ext>
          </a:extLst>
        </p:spPr>
      </p:pic>
      <p:sp>
        <p:nvSpPr>
          <p:cNvPr id="6" name="5 CuadroTexto"/>
          <p:cNvSpPr txBox="1"/>
          <p:nvPr/>
        </p:nvSpPr>
        <p:spPr>
          <a:xfrm>
            <a:off x="534136" y="1127426"/>
            <a:ext cx="8113416" cy="340519"/>
          </a:xfrm>
          <a:prstGeom prst="roundRect">
            <a:avLst/>
          </a:prstGeom>
          <a:solidFill>
            <a:srgbClr val="E6EDF6"/>
          </a:solidFill>
          <a:ln w="19050">
            <a:solidFill>
              <a:schemeClr val="accent1">
                <a:lumMod val="50000"/>
              </a:schemeClr>
            </a:solidFill>
          </a:ln>
        </p:spPr>
        <p:txBody>
          <a:bodyPr wrap="square" rtlCol="0">
            <a:spAutoFit/>
          </a:bodyPr>
          <a:lstStyle/>
          <a:p>
            <a:pPr algn="ctr">
              <a:spcBef>
                <a:spcPct val="0"/>
              </a:spcBef>
            </a:pPr>
            <a:r>
              <a:rPr lang="es-CO" altLang="es-CO" sz="1400" b="1" dirty="0">
                <a:solidFill>
                  <a:schemeClr val="tx2">
                    <a:lumMod val="75000"/>
                  </a:schemeClr>
                </a:solidFill>
                <a:latin typeface="Helvetica LT Std" panose="020B0504020202020204"/>
                <a:cs typeface="Helvetica" panose="020B0604020202020204" pitchFamily="34" charset="0"/>
              </a:rPr>
              <a:t>Límites de </a:t>
            </a:r>
            <a:r>
              <a:rPr lang="es-CO" altLang="es-CO" sz="1400" b="1" dirty="0" smtClean="0">
                <a:solidFill>
                  <a:schemeClr val="tx2">
                    <a:lumMod val="75000"/>
                  </a:schemeClr>
                </a:solidFill>
                <a:latin typeface="Helvetica LT Std" panose="020B0504020202020204"/>
                <a:cs typeface="Helvetica" panose="020B0604020202020204" pitchFamily="34" charset="0"/>
              </a:rPr>
              <a:t>exposición</a:t>
            </a:r>
            <a:endParaRPr lang="es-CO" altLang="es-CO" sz="1400" dirty="0">
              <a:solidFill>
                <a:schemeClr val="tx2">
                  <a:lumMod val="75000"/>
                </a:schemeClr>
              </a:solidFill>
              <a:latin typeface="Helvetica LT Std" panose="020B0504020202020204"/>
              <a:cs typeface="Helvetica" panose="020B0604020202020204" pitchFamily="34" charset="0"/>
            </a:endParaRPr>
          </a:p>
        </p:txBody>
      </p:sp>
      <p:sp>
        <p:nvSpPr>
          <p:cNvPr id="2" name="Rectángulo 1"/>
          <p:cNvSpPr/>
          <p:nvPr/>
        </p:nvSpPr>
        <p:spPr>
          <a:xfrm>
            <a:off x="534137" y="1858808"/>
            <a:ext cx="8113416" cy="4293483"/>
          </a:xfrm>
          <a:prstGeom prst="rect">
            <a:avLst/>
          </a:prstGeom>
        </p:spPr>
        <p:txBody>
          <a:bodyPr wrap="square">
            <a:spAutoFit/>
          </a:bodyPr>
          <a:lstStyle/>
          <a:p>
            <a:pPr marL="285750" indent="-285750" algn="just">
              <a:spcBef>
                <a:spcPct val="0"/>
              </a:spcBef>
              <a:buFont typeface="Wingdings" panose="05000000000000000000" pitchFamily="2" charset="2"/>
              <a:buChar char="v"/>
            </a:pPr>
            <a:r>
              <a:rPr lang="es-CO" altLang="es-CO" sz="1300" dirty="0">
                <a:solidFill>
                  <a:schemeClr val="tx2">
                    <a:lumMod val="75000"/>
                  </a:schemeClr>
                </a:solidFill>
                <a:latin typeface="Helvetica LT Std" panose="020B0504020202020204"/>
                <a:cs typeface="Helvetica" panose="020B0604020202020204" pitchFamily="34" charset="0"/>
              </a:rPr>
              <a:t>Los limites de </a:t>
            </a:r>
            <a:r>
              <a:rPr lang="es-CO" altLang="es-CO" sz="1300" dirty="0" smtClean="0">
                <a:solidFill>
                  <a:schemeClr val="tx2">
                    <a:lumMod val="75000"/>
                  </a:schemeClr>
                </a:solidFill>
                <a:latin typeface="Helvetica LT Std" panose="020B0504020202020204"/>
                <a:cs typeface="Helvetica" panose="020B0604020202020204" pitchFamily="34" charset="0"/>
              </a:rPr>
              <a:t>exposición de acuerdo a la </a:t>
            </a:r>
            <a:r>
              <a:rPr lang="pt-BR" altLang="es-CO" sz="1300" dirty="0" smtClean="0">
                <a:solidFill>
                  <a:schemeClr val="tx2">
                    <a:lumMod val="75000"/>
                  </a:schemeClr>
                </a:solidFill>
                <a:latin typeface="Helvetica LT Std" panose="020B0504020202020204"/>
                <a:cs typeface="Helvetica" panose="020B0604020202020204" pitchFamily="34" charset="0"/>
              </a:rPr>
              <a:t>CIRCULAR </a:t>
            </a:r>
            <a:r>
              <a:rPr lang="pt-BR" altLang="es-CO" sz="1300" dirty="0">
                <a:solidFill>
                  <a:schemeClr val="tx2">
                    <a:lumMod val="75000"/>
                  </a:schemeClr>
                </a:solidFill>
                <a:latin typeface="Helvetica LT Std" panose="020B0504020202020204"/>
                <a:cs typeface="Helvetica" panose="020B0604020202020204" pitchFamily="34" charset="0"/>
              </a:rPr>
              <a:t>Nº 3.784, DE 26 DE JANEIRO DE </a:t>
            </a:r>
            <a:r>
              <a:rPr lang="pt-BR" altLang="es-CO" sz="1300" dirty="0" smtClean="0">
                <a:solidFill>
                  <a:schemeClr val="tx2">
                    <a:lumMod val="75000"/>
                  </a:schemeClr>
                </a:solidFill>
                <a:latin typeface="Helvetica LT Std" panose="020B0504020202020204"/>
                <a:cs typeface="Helvetica" panose="020B0604020202020204" pitchFamily="34" charset="0"/>
              </a:rPr>
              <a:t>2016, </a:t>
            </a:r>
            <a:r>
              <a:rPr lang="es-CO" altLang="es-CO" sz="1300" dirty="0" smtClean="0">
                <a:solidFill>
                  <a:schemeClr val="tx2">
                    <a:lumMod val="75000"/>
                  </a:schemeClr>
                </a:solidFill>
                <a:latin typeface="Helvetica LT Std" panose="020B0504020202020204"/>
                <a:cs typeface="Helvetica" panose="020B0604020202020204" pitchFamily="34" charset="0"/>
              </a:rPr>
              <a:t>las operaciones entre empresas pertenecientes al mismo conglomerado financiero, no deben ser superiores al 10% del capital principal de la institución autorizada por el Banco Central de Brasil, considerando las deducciones especificas por tipo de operación mencionadas en el Título I, </a:t>
            </a:r>
            <a:r>
              <a:rPr lang="es-ES" altLang="es-CO" sz="1300" dirty="0" smtClean="0">
                <a:solidFill>
                  <a:schemeClr val="tx2">
                    <a:lumMod val="75000"/>
                  </a:schemeClr>
                </a:solidFill>
                <a:latin typeface="Helvetica LT Std" panose="020B0504020202020204"/>
                <a:cs typeface="Helvetica" panose="020B0604020202020204" pitchFamily="34" charset="0"/>
              </a:rPr>
              <a:t>capítulo III y el Título II,  capítulos I y II de </a:t>
            </a:r>
            <a:r>
              <a:rPr lang="es-ES" altLang="es-CO" sz="1300" dirty="0">
                <a:solidFill>
                  <a:schemeClr val="tx2">
                    <a:lumMod val="75000"/>
                  </a:schemeClr>
                </a:solidFill>
                <a:latin typeface="Helvetica LT Std" panose="020B0504020202020204"/>
                <a:cs typeface="Helvetica" panose="020B0604020202020204" pitchFamily="34" charset="0"/>
              </a:rPr>
              <a:t>la Resolución nº 4.192, de 2013. </a:t>
            </a:r>
            <a:r>
              <a:rPr lang="es-ES" altLang="es-CO" sz="1300" dirty="0" smtClean="0">
                <a:solidFill>
                  <a:schemeClr val="tx2">
                    <a:lumMod val="75000"/>
                  </a:schemeClr>
                </a:solidFill>
                <a:latin typeface="Helvetica LT Std" panose="020B0504020202020204"/>
                <a:cs typeface="Helvetica" panose="020B0604020202020204" pitchFamily="34" charset="0"/>
              </a:rPr>
              <a:t>Disposiciones sobre </a:t>
            </a:r>
            <a:r>
              <a:rPr lang="es-ES" altLang="es-CO" sz="1300" dirty="0">
                <a:solidFill>
                  <a:schemeClr val="tx2">
                    <a:lumMod val="75000"/>
                  </a:schemeClr>
                </a:solidFill>
                <a:latin typeface="Helvetica LT Std" panose="020B0504020202020204"/>
                <a:cs typeface="Helvetica" panose="020B0604020202020204" pitchFamily="34" charset="0"/>
              </a:rPr>
              <a:t>la metodología para el </a:t>
            </a:r>
            <a:r>
              <a:rPr lang="es-ES" altLang="es-CO" sz="1300" dirty="0" smtClean="0">
                <a:solidFill>
                  <a:schemeClr val="tx2">
                    <a:lumMod val="75000"/>
                  </a:schemeClr>
                </a:solidFill>
                <a:latin typeface="Helvetica LT Std" panose="020B0504020202020204"/>
                <a:cs typeface="Helvetica" panose="020B0604020202020204" pitchFamily="34" charset="0"/>
              </a:rPr>
              <a:t>análisis del Patrimonio </a:t>
            </a:r>
            <a:r>
              <a:rPr lang="es-ES" altLang="es-CO" sz="1300" dirty="0">
                <a:solidFill>
                  <a:schemeClr val="tx2">
                    <a:lumMod val="75000"/>
                  </a:schemeClr>
                </a:solidFill>
                <a:latin typeface="Helvetica LT Std" panose="020B0504020202020204"/>
                <a:cs typeface="Helvetica" panose="020B0604020202020204" pitchFamily="34" charset="0"/>
              </a:rPr>
              <a:t>de Referencia (PR). </a:t>
            </a:r>
            <a:endParaRPr lang="es-ES" altLang="es-CO" sz="1300" dirty="0" smtClean="0">
              <a:solidFill>
                <a:schemeClr val="tx2">
                  <a:lumMod val="75000"/>
                </a:schemeClr>
              </a:solidFill>
              <a:latin typeface="Helvetica LT Std" panose="020B0504020202020204"/>
              <a:cs typeface="Helvetica" panose="020B0604020202020204" pitchFamily="34" charset="0"/>
            </a:endParaRPr>
          </a:p>
          <a:p>
            <a:pPr marL="285750" indent="-285750" algn="just">
              <a:spcBef>
                <a:spcPct val="0"/>
              </a:spcBef>
              <a:buFont typeface="Wingdings" panose="05000000000000000000" pitchFamily="2" charset="2"/>
              <a:buChar char="v"/>
            </a:pPr>
            <a:endParaRPr lang="es-ES" altLang="es-CO" sz="1300" dirty="0">
              <a:solidFill>
                <a:schemeClr val="tx2">
                  <a:lumMod val="75000"/>
                </a:schemeClr>
              </a:solidFill>
              <a:latin typeface="Helvetica LT Std" panose="020B0504020202020204"/>
              <a:cs typeface="Helvetica" panose="020B0604020202020204" pitchFamily="34" charset="0"/>
            </a:endParaRPr>
          </a:p>
          <a:p>
            <a:pPr marL="285750" indent="-285750" algn="just">
              <a:spcBef>
                <a:spcPct val="0"/>
              </a:spcBef>
              <a:buFont typeface="Wingdings" panose="05000000000000000000" pitchFamily="2" charset="2"/>
              <a:buChar char="v"/>
            </a:pPr>
            <a:endParaRPr lang="es-ES" altLang="es-CO" sz="1300" dirty="0" smtClean="0">
              <a:solidFill>
                <a:schemeClr val="tx2">
                  <a:lumMod val="75000"/>
                </a:schemeClr>
              </a:solidFill>
              <a:latin typeface="Helvetica LT Std" panose="020B0504020202020204"/>
              <a:cs typeface="Helvetica" panose="020B0604020202020204" pitchFamily="34" charset="0"/>
            </a:endParaRPr>
          </a:p>
          <a:p>
            <a:pPr marL="285750" indent="-285750" algn="just">
              <a:spcBef>
                <a:spcPct val="0"/>
              </a:spcBef>
              <a:buFont typeface="Wingdings" panose="05000000000000000000" pitchFamily="2" charset="2"/>
              <a:buChar char="v"/>
            </a:pPr>
            <a:r>
              <a:rPr lang="es-ES" altLang="es-CO" sz="1300" dirty="0" smtClean="0">
                <a:solidFill>
                  <a:schemeClr val="tx2">
                    <a:lumMod val="75000"/>
                  </a:schemeClr>
                </a:solidFill>
                <a:latin typeface="Helvetica LT Std" panose="020B0504020202020204"/>
                <a:cs typeface="Helvetica" panose="020B0604020202020204" pitchFamily="34" charset="0"/>
              </a:rPr>
              <a:t>Titulo I Disposiciones preliminares</a:t>
            </a:r>
          </a:p>
          <a:p>
            <a:pPr algn="just">
              <a:spcBef>
                <a:spcPct val="0"/>
              </a:spcBef>
            </a:pPr>
            <a:endParaRPr lang="es-ES" altLang="es-CO" sz="1300" dirty="0">
              <a:solidFill>
                <a:schemeClr val="tx2">
                  <a:lumMod val="75000"/>
                </a:schemeClr>
              </a:solidFill>
              <a:latin typeface="Helvetica LT Std" panose="020B0504020202020204"/>
              <a:cs typeface="Helvetica" panose="020B0604020202020204" pitchFamily="34" charset="0"/>
            </a:endParaRPr>
          </a:p>
          <a:p>
            <a:pPr marL="742950" lvl="1" indent="-285750" algn="just">
              <a:spcBef>
                <a:spcPct val="0"/>
              </a:spcBef>
              <a:buFont typeface="Wingdings" panose="05000000000000000000" pitchFamily="2" charset="2"/>
              <a:buChar char="ü"/>
            </a:pPr>
            <a:r>
              <a:rPr lang="es-ES" altLang="es-CO" sz="1300" dirty="0" smtClean="0">
                <a:solidFill>
                  <a:schemeClr val="tx2">
                    <a:lumMod val="75000"/>
                  </a:schemeClr>
                </a:solidFill>
                <a:latin typeface="Helvetica LT Std" panose="020B0504020202020204"/>
                <a:cs typeface="Helvetica" panose="020B0604020202020204" pitchFamily="34" charset="0"/>
              </a:rPr>
              <a:t>Capitulo II Definiciones</a:t>
            </a:r>
            <a:endParaRPr lang="es-ES" altLang="es-CO" sz="1300" dirty="0">
              <a:solidFill>
                <a:schemeClr val="tx2">
                  <a:lumMod val="75000"/>
                </a:schemeClr>
              </a:solidFill>
              <a:latin typeface="Helvetica LT Std" panose="020B0504020202020204"/>
              <a:cs typeface="Helvetica" panose="020B0604020202020204" pitchFamily="34" charset="0"/>
            </a:endParaRPr>
          </a:p>
          <a:p>
            <a:pPr marL="285750" indent="-285750" algn="just">
              <a:spcBef>
                <a:spcPct val="0"/>
              </a:spcBef>
              <a:buFont typeface="Wingdings" panose="05000000000000000000" pitchFamily="2" charset="2"/>
              <a:buChar char="v"/>
            </a:pPr>
            <a:endParaRPr lang="es-ES" altLang="es-CO" sz="1300" dirty="0" smtClean="0">
              <a:solidFill>
                <a:schemeClr val="tx2">
                  <a:lumMod val="75000"/>
                </a:schemeClr>
              </a:solidFill>
              <a:latin typeface="Helvetica LT Std" panose="020B0504020202020204"/>
              <a:cs typeface="Helvetica" panose="020B0604020202020204" pitchFamily="34" charset="0"/>
            </a:endParaRPr>
          </a:p>
          <a:p>
            <a:pPr marL="285750" indent="-285750" algn="just">
              <a:spcBef>
                <a:spcPct val="0"/>
              </a:spcBef>
              <a:buFont typeface="Wingdings" panose="05000000000000000000" pitchFamily="2" charset="2"/>
              <a:buChar char="v"/>
            </a:pPr>
            <a:r>
              <a:rPr lang="es-ES" altLang="es-CO" sz="1300" dirty="0" smtClean="0">
                <a:solidFill>
                  <a:schemeClr val="tx2">
                    <a:lumMod val="75000"/>
                  </a:schemeClr>
                </a:solidFill>
                <a:latin typeface="Helvetica LT Std" panose="020B0504020202020204"/>
                <a:cs typeface="Helvetica" panose="020B0604020202020204" pitchFamily="34" charset="0"/>
              </a:rPr>
              <a:t>Titulo II Cálculo del Patrimonio de Referencia</a:t>
            </a:r>
          </a:p>
          <a:p>
            <a:pPr algn="just">
              <a:spcBef>
                <a:spcPct val="0"/>
              </a:spcBef>
            </a:pPr>
            <a:endParaRPr lang="es-ES" altLang="es-CO" sz="1300" dirty="0" smtClean="0">
              <a:solidFill>
                <a:schemeClr val="tx2">
                  <a:lumMod val="75000"/>
                </a:schemeClr>
              </a:solidFill>
              <a:latin typeface="Helvetica LT Std" panose="020B0504020202020204"/>
              <a:cs typeface="Helvetica" panose="020B0604020202020204" pitchFamily="34" charset="0"/>
            </a:endParaRPr>
          </a:p>
          <a:p>
            <a:pPr marL="742950" lvl="1" indent="-285750" algn="just">
              <a:spcBef>
                <a:spcPct val="0"/>
              </a:spcBef>
              <a:buFont typeface="Wingdings" panose="05000000000000000000" pitchFamily="2" charset="2"/>
              <a:buChar char="ü"/>
            </a:pPr>
            <a:r>
              <a:rPr lang="es-ES" altLang="es-CO" sz="1300" dirty="0">
                <a:solidFill>
                  <a:schemeClr val="tx2">
                    <a:lumMod val="75000"/>
                  </a:schemeClr>
                </a:solidFill>
                <a:latin typeface="Helvetica LT Std" panose="020B0504020202020204"/>
                <a:cs typeface="Helvetica" panose="020B0604020202020204" pitchFamily="34" charset="0"/>
              </a:rPr>
              <a:t>Capitulo I Del patrimonio de referencia del conglomerado</a:t>
            </a:r>
          </a:p>
          <a:p>
            <a:pPr marL="742950" lvl="1" indent="-285750" algn="just">
              <a:spcBef>
                <a:spcPct val="0"/>
              </a:spcBef>
              <a:buFont typeface="Wingdings" panose="05000000000000000000" pitchFamily="2" charset="2"/>
              <a:buChar char="ü"/>
            </a:pPr>
            <a:r>
              <a:rPr lang="es-ES" altLang="es-CO" sz="1300" dirty="0">
                <a:solidFill>
                  <a:schemeClr val="tx2">
                    <a:lumMod val="75000"/>
                  </a:schemeClr>
                </a:solidFill>
                <a:latin typeface="Helvetica LT Std" panose="020B0504020202020204"/>
                <a:cs typeface="Helvetica" panose="020B0604020202020204" pitchFamily="34" charset="0"/>
              </a:rPr>
              <a:t>Capitulo II Calculo del nivel I</a:t>
            </a:r>
          </a:p>
          <a:p>
            <a:pPr marL="742950" lvl="1" indent="-285750" algn="just">
              <a:spcBef>
                <a:spcPct val="0"/>
              </a:spcBef>
              <a:buFont typeface="Wingdings" panose="05000000000000000000" pitchFamily="2" charset="2"/>
              <a:buChar char="v"/>
            </a:pPr>
            <a:endParaRPr lang="es-ES" altLang="es-CO" sz="1300" b="1" dirty="0">
              <a:solidFill>
                <a:schemeClr val="tx2">
                  <a:lumMod val="75000"/>
                </a:schemeClr>
              </a:solidFill>
              <a:latin typeface="Helvetica LT Std" panose="020B0504020202020204"/>
              <a:cs typeface="Helvetica" panose="020B0604020202020204" pitchFamily="34" charset="0"/>
            </a:endParaRPr>
          </a:p>
          <a:p>
            <a:pPr marL="742950" lvl="1" indent="-285750" algn="just">
              <a:spcBef>
                <a:spcPct val="0"/>
              </a:spcBef>
              <a:buFont typeface="Wingdings" panose="05000000000000000000" pitchFamily="2" charset="2"/>
              <a:buChar char="v"/>
            </a:pPr>
            <a:endParaRPr lang="es-ES" altLang="es-CO" sz="1300" b="1" dirty="0" smtClean="0">
              <a:solidFill>
                <a:schemeClr val="tx2">
                  <a:lumMod val="75000"/>
                </a:schemeClr>
              </a:solidFill>
              <a:latin typeface="Helvetica LT Std" panose="020B0504020202020204"/>
              <a:cs typeface="Helvetica" panose="020B0604020202020204" pitchFamily="34" charset="0"/>
            </a:endParaRPr>
          </a:p>
          <a:p>
            <a:pPr algn="just">
              <a:spcBef>
                <a:spcPct val="0"/>
              </a:spcBef>
            </a:pPr>
            <a:endParaRPr lang="es-ES" altLang="es-CO" sz="1300" dirty="0">
              <a:solidFill>
                <a:schemeClr val="tx2">
                  <a:lumMod val="75000"/>
                </a:schemeClr>
              </a:solidFill>
              <a:latin typeface="Helvetica LT Std" panose="020B0504020202020204"/>
              <a:cs typeface="Helvetica" panose="020B0604020202020204" pitchFamily="34" charset="0"/>
            </a:endParaRPr>
          </a:p>
          <a:p>
            <a:pPr marL="285750" indent="-285750" algn="just">
              <a:spcBef>
                <a:spcPct val="0"/>
              </a:spcBef>
              <a:buFont typeface="Wingdings" panose="05000000000000000000" pitchFamily="2" charset="2"/>
              <a:buChar char="v"/>
            </a:pPr>
            <a:endParaRPr lang="es-ES" altLang="es-CO" sz="1300" dirty="0">
              <a:solidFill>
                <a:schemeClr val="tx2">
                  <a:lumMod val="75000"/>
                </a:schemeClr>
              </a:solidFill>
              <a:latin typeface="Helvetica LT Std" panose="020B0504020202020204"/>
              <a:cs typeface="Helvetica" panose="020B0604020202020204" pitchFamily="34" charset="0"/>
            </a:endParaRPr>
          </a:p>
          <a:p>
            <a:pPr marL="285750" indent="-285750" algn="just">
              <a:spcBef>
                <a:spcPct val="0"/>
              </a:spcBef>
              <a:buFont typeface="Wingdings" panose="05000000000000000000" pitchFamily="2" charset="2"/>
              <a:buChar char="v"/>
            </a:pPr>
            <a:endParaRPr lang="es-ES" altLang="es-CO" sz="1300" dirty="0">
              <a:solidFill>
                <a:schemeClr val="tx2">
                  <a:lumMod val="75000"/>
                </a:schemeClr>
              </a:solidFill>
              <a:latin typeface="Helvetica LT Std" panose="020B0504020202020204"/>
              <a:cs typeface="Helvetica" panose="020B0604020202020204" pitchFamily="34" charset="0"/>
            </a:endParaRPr>
          </a:p>
        </p:txBody>
      </p:sp>
      <p:sp>
        <p:nvSpPr>
          <p:cNvPr id="7" name="CuadroTexto 6"/>
          <p:cNvSpPr txBox="1"/>
          <p:nvPr/>
        </p:nvSpPr>
        <p:spPr>
          <a:xfrm>
            <a:off x="4946574" y="6168904"/>
            <a:ext cx="3734718" cy="261610"/>
          </a:xfrm>
          <a:prstGeom prst="rect">
            <a:avLst/>
          </a:prstGeom>
          <a:noFill/>
        </p:spPr>
        <p:txBody>
          <a:bodyPr wrap="square" rtlCol="0">
            <a:spAutoFit/>
          </a:bodyPr>
          <a:lstStyle>
            <a:defPPr>
              <a:defRPr lang="es-ES"/>
            </a:defPPr>
            <a:lvl1pPr algn="just">
              <a:spcBef>
                <a:spcPct val="0"/>
              </a:spcBef>
              <a:defRPr sz="1100" b="1">
                <a:solidFill>
                  <a:schemeClr val="tx2">
                    <a:lumMod val="75000"/>
                  </a:schemeClr>
                </a:solidFill>
                <a:latin typeface="Helvetica LT Std" panose="020B0504020202020204"/>
                <a:cs typeface="Helvetica" panose="020B0604020202020204" pitchFamily="34" charset="0"/>
              </a:defRPr>
            </a:lvl1pPr>
          </a:lstStyle>
          <a:p>
            <a:pPr lvl="1" algn="just">
              <a:spcBef>
                <a:spcPct val="0"/>
              </a:spcBef>
            </a:pPr>
            <a:r>
              <a:rPr lang="es-ES" altLang="es-CO" sz="1100" b="1" dirty="0">
                <a:solidFill>
                  <a:schemeClr val="tx2">
                    <a:lumMod val="75000"/>
                  </a:schemeClr>
                </a:solidFill>
                <a:latin typeface="Helvetica LT Std" panose="020B0504020202020204"/>
                <a:cs typeface="Helvetica" panose="020B0604020202020204" pitchFamily="34" charset="0"/>
              </a:rPr>
              <a:t>Fuente: </a:t>
            </a:r>
            <a:r>
              <a:rPr lang="es-ES" altLang="es-CO" sz="1100" dirty="0">
                <a:solidFill>
                  <a:schemeClr val="tx2">
                    <a:lumMod val="75000"/>
                  </a:schemeClr>
                </a:solidFill>
                <a:latin typeface="Helvetica LT Std" panose="020B0504020202020204"/>
                <a:cs typeface="Helvetica" panose="020B0604020202020204" pitchFamily="34" charset="0"/>
              </a:rPr>
              <a:t>Banco Central do Brasil. </a:t>
            </a:r>
            <a:r>
              <a:rPr lang="es-ES" altLang="es-CO" sz="1100" dirty="0">
                <a:solidFill>
                  <a:schemeClr val="tx2">
                    <a:lumMod val="75000"/>
                  </a:schemeClr>
                </a:solidFill>
                <a:latin typeface="Helvetica LT Std" panose="020B0504020202020204"/>
                <a:cs typeface="Helvetica" panose="020B0604020202020204" pitchFamily="34" charset="0"/>
                <a:hlinkClick r:id="rId4"/>
              </a:rPr>
              <a:t>www.bcb.gov.br</a:t>
            </a:r>
            <a:endParaRPr lang="es-ES" altLang="es-CO" sz="1100" dirty="0">
              <a:solidFill>
                <a:schemeClr val="tx2">
                  <a:lumMod val="75000"/>
                </a:schemeClr>
              </a:solidFill>
              <a:latin typeface="Helvetica LT Std" panose="020B0504020202020204"/>
              <a:cs typeface="Helvetica" panose="020B0604020202020204" pitchFamily="34" charset="0"/>
            </a:endParaRPr>
          </a:p>
        </p:txBody>
      </p:sp>
    </p:spTree>
    <p:extLst>
      <p:ext uri="{BB962C8B-B14F-4D97-AF65-F5344CB8AC3E}">
        <p14:creationId xmlns:p14="http://schemas.microsoft.com/office/powerpoint/2010/main" val="425948096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8 CuadroTexto"/>
          <p:cNvSpPr txBox="1"/>
          <p:nvPr/>
        </p:nvSpPr>
        <p:spPr>
          <a:xfrm>
            <a:off x="494889" y="497165"/>
            <a:ext cx="8191910" cy="400110"/>
          </a:xfrm>
          <a:prstGeom prst="rect">
            <a:avLst/>
          </a:prstGeom>
          <a:noFill/>
        </p:spPr>
        <p:txBody>
          <a:bodyPr wrap="square" rtlCol="0">
            <a:spAutoFit/>
          </a:bodyPr>
          <a:lstStyle/>
          <a:p>
            <a:pPr algn="ctr" fontAlgn="base">
              <a:spcBef>
                <a:spcPct val="0"/>
              </a:spcBef>
              <a:spcAft>
                <a:spcPct val="0"/>
              </a:spcAft>
            </a:pPr>
            <a:r>
              <a:rPr lang="es-CO" sz="2000" b="1" dirty="0" smtClean="0">
                <a:solidFill>
                  <a:srgbClr val="002060"/>
                </a:solidFill>
                <a:latin typeface="Helvetica LT Std" panose="020B0504020202020204"/>
              </a:rPr>
              <a:t>Brasil</a:t>
            </a:r>
            <a:endParaRPr lang="es-CO" sz="2000" b="1" dirty="0">
              <a:solidFill>
                <a:srgbClr val="002060"/>
              </a:solidFill>
              <a:latin typeface="Helvetica LT Std" panose="020B0504020202020204"/>
            </a:endParaRPr>
          </a:p>
        </p:txBody>
      </p:sp>
      <p:pic>
        <p:nvPicPr>
          <p:cNvPr id="1026" name="Picture 2" descr="Resultado de imagen para bandera de brasi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35927" y="454065"/>
            <a:ext cx="694728" cy="486310"/>
          </a:xfrm>
          <a:prstGeom prst="ellipse">
            <a:avLst/>
          </a:prstGeom>
          <a:noFill/>
          <a:extLst>
            <a:ext uri="{909E8E84-426E-40DD-AFC4-6F175D3DCCD1}">
              <a14:hiddenFill xmlns:a14="http://schemas.microsoft.com/office/drawing/2010/main">
                <a:solidFill>
                  <a:srgbClr val="FFFFFF"/>
                </a:solidFill>
              </a14:hiddenFill>
            </a:ext>
          </a:extLst>
        </p:spPr>
      </p:pic>
      <p:sp>
        <p:nvSpPr>
          <p:cNvPr id="6" name="5 CuadroTexto"/>
          <p:cNvSpPr txBox="1"/>
          <p:nvPr/>
        </p:nvSpPr>
        <p:spPr>
          <a:xfrm>
            <a:off x="534136" y="1127426"/>
            <a:ext cx="8113416" cy="340519"/>
          </a:xfrm>
          <a:prstGeom prst="roundRect">
            <a:avLst/>
          </a:prstGeom>
          <a:solidFill>
            <a:srgbClr val="E6EDF6"/>
          </a:solidFill>
          <a:ln w="19050">
            <a:solidFill>
              <a:schemeClr val="accent1">
                <a:lumMod val="50000"/>
              </a:schemeClr>
            </a:solidFill>
          </a:ln>
        </p:spPr>
        <p:txBody>
          <a:bodyPr wrap="square" rtlCol="0">
            <a:spAutoFit/>
          </a:bodyPr>
          <a:lstStyle/>
          <a:p>
            <a:pPr algn="ctr">
              <a:spcBef>
                <a:spcPct val="0"/>
              </a:spcBef>
            </a:pPr>
            <a:r>
              <a:rPr lang="es-CO" altLang="es-CO" sz="1400" b="1" dirty="0">
                <a:solidFill>
                  <a:schemeClr val="tx2">
                    <a:lumMod val="75000"/>
                  </a:schemeClr>
                </a:solidFill>
                <a:latin typeface="Helvetica LT Std" panose="020B0504020202020204"/>
                <a:cs typeface="Helvetica" panose="020B0604020202020204" pitchFamily="34" charset="0"/>
              </a:rPr>
              <a:t>Conflicto de Intereses  </a:t>
            </a:r>
            <a:endParaRPr lang="es-CO" altLang="es-CO" sz="1400" dirty="0">
              <a:solidFill>
                <a:schemeClr val="tx2">
                  <a:lumMod val="75000"/>
                </a:schemeClr>
              </a:solidFill>
              <a:latin typeface="Helvetica LT Std" panose="020B0504020202020204"/>
              <a:cs typeface="Helvetica" panose="020B0604020202020204" pitchFamily="34" charset="0"/>
            </a:endParaRPr>
          </a:p>
        </p:txBody>
      </p:sp>
      <p:sp>
        <p:nvSpPr>
          <p:cNvPr id="2" name="Rectángulo 1"/>
          <p:cNvSpPr/>
          <p:nvPr/>
        </p:nvSpPr>
        <p:spPr>
          <a:xfrm>
            <a:off x="534137" y="2112196"/>
            <a:ext cx="8025970" cy="2292935"/>
          </a:xfrm>
          <a:prstGeom prst="rect">
            <a:avLst/>
          </a:prstGeom>
        </p:spPr>
        <p:txBody>
          <a:bodyPr wrap="square">
            <a:spAutoFit/>
          </a:bodyPr>
          <a:lstStyle/>
          <a:p>
            <a:pPr marL="285750" indent="-285750" algn="just">
              <a:spcBef>
                <a:spcPct val="0"/>
              </a:spcBef>
              <a:buFont typeface="Wingdings" panose="05000000000000000000" pitchFamily="2" charset="2"/>
              <a:buChar char="v"/>
            </a:pPr>
            <a:r>
              <a:rPr lang="es-ES" altLang="es-CO" sz="1300" dirty="0">
                <a:solidFill>
                  <a:schemeClr val="tx2">
                    <a:lumMod val="75000"/>
                  </a:schemeClr>
                </a:solidFill>
                <a:latin typeface="Helvetica LT Std" panose="020B0504020202020204"/>
                <a:cs typeface="Helvetica" panose="020B0604020202020204" pitchFamily="34" charset="0"/>
              </a:rPr>
              <a:t>Las políticas del manejo del conflicto de interés, en la regulación brasilera, está definido en la RESOLUÇÃO N° 2554, que dispone la </a:t>
            </a:r>
            <a:r>
              <a:rPr lang="es-ES" altLang="es-CO" sz="1300" dirty="0" smtClean="0">
                <a:solidFill>
                  <a:schemeClr val="tx2">
                    <a:lumMod val="75000"/>
                  </a:schemeClr>
                </a:solidFill>
                <a:latin typeface="Helvetica LT Std" panose="020B0504020202020204"/>
                <a:cs typeface="Helvetica" panose="020B0604020202020204" pitchFamily="34" charset="0"/>
              </a:rPr>
              <a:t>implementación </a:t>
            </a:r>
            <a:r>
              <a:rPr lang="es-ES" altLang="es-CO" sz="1300" dirty="0">
                <a:solidFill>
                  <a:schemeClr val="tx2">
                    <a:lumMod val="75000"/>
                  </a:schemeClr>
                </a:solidFill>
                <a:latin typeface="Helvetica LT Std" panose="020B0504020202020204"/>
                <a:cs typeface="Helvetica" panose="020B0604020202020204" pitchFamily="34" charset="0"/>
              </a:rPr>
              <a:t>de sistemas de controles internos y  define el conflicto de interés como la situación generada por la confrontación entre intereses públicos y privados, que pueda comprometer el interés colectivo o influenciar de manera inapropiada el desempeño de la función pública</a:t>
            </a:r>
            <a:r>
              <a:rPr lang="es-ES" altLang="es-CO" sz="1300" dirty="0" smtClean="0">
                <a:solidFill>
                  <a:schemeClr val="tx2">
                    <a:lumMod val="75000"/>
                  </a:schemeClr>
                </a:solidFill>
                <a:latin typeface="Helvetica LT Std" panose="020B0504020202020204"/>
                <a:cs typeface="Helvetica" panose="020B0604020202020204" pitchFamily="34" charset="0"/>
              </a:rPr>
              <a:t>.</a:t>
            </a:r>
          </a:p>
          <a:p>
            <a:pPr marL="285750" indent="-285750" algn="just">
              <a:spcBef>
                <a:spcPct val="0"/>
              </a:spcBef>
              <a:buFont typeface="Wingdings" panose="05000000000000000000" pitchFamily="2" charset="2"/>
              <a:buChar char="v"/>
            </a:pPr>
            <a:endParaRPr lang="es-ES" altLang="es-CO" sz="1300" dirty="0">
              <a:solidFill>
                <a:schemeClr val="tx2">
                  <a:lumMod val="75000"/>
                </a:schemeClr>
              </a:solidFill>
              <a:latin typeface="Helvetica LT Std" panose="020B0504020202020204"/>
              <a:cs typeface="Helvetica" panose="020B0604020202020204" pitchFamily="34" charset="0"/>
            </a:endParaRPr>
          </a:p>
          <a:p>
            <a:pPr marL="285750" indent="-285750" algn="just">
              <a:spcBef>
                <a:spcPct val="0"/>
              </a:spcBef>
              <a:buFont typeface="Wingdings" panose="05000000000000000000" pitchFamily="2" charset="2"/>
              <a:buChar char="v"/>
            </a:pPr>
            <a:r>
              <a:rPr lang="es-ES" altLang="es-CO" sz="1300" dirty="0" smtClean="0">
                <a:solidFill>
                  <a:schemeClr val="tx2">
                    <a:lumMod val="75000"/>
                  </a:schemeClr>
                </a:solidFill>
                <a:latin typeface="Helvetica LT Std" panose="020B0504020202020204"/>
                <a:cs typeface="Helvetica" panose="020B0604020202020204" pitchFamily="34" charset="0"/>
              </a:rPr>
              <a:t>De igual forma de acuerdo al concepto del artículo</a:t>
            </a:r>
            <a:r>
              <a:rPr lang="pt-BR" altLang="es-CO" sz="1300" dirty="0">
                <a:solidFill>
                  <a:schemeClr val="tx2">
                    <a:lumMod val="75000"/>
                  </a:schemeClr>
                </a:solidFill>
                <a:latin typeface="Helvetica LT Std" panose="020B0504020202020204"/>
                <a:cs typeface="Helvetica" panose="020B0604020202020204" pitchFamily="34" charset="0"/>
              </a:rPr>
              <a:t>156 </a:t>
            </a:r>
            <a:r>
              <a:rPr lang="pt-BR" altLang="es-CO" sz="1300" dirty="0" smtClean="0">
                <a:solidFill>
                  <a:schemeClr val="tx2">
                    <a:lumMod val="75000"/>
                  </a:schemeClr>
                </a:solidFill>
                <a:latin typeface="Helvetica LT Std" panose="020B0504020202020204"/>
                <a:cs typeface="Helvetica" panose="020B0604020202020204" pitchFamily="34" charset="0"/>
              </a:rPr>
              <a:t>de la Lei </a:t>
            </a:r>
            <a:r>
              <a:rPr lang="pt-BR" altLang="es-CO" sz="1300" dirty="0">
                <a:solidFill>
                  <a:schemeClr val="tx2">
                    <a:lumMod val="75000"/>
                  </a:schemeClr>
                </a:solidFill>
                <a:latin typeface="Helvetica LT Std" panose="020B0504020202020204"/>
                <a:cs typeface="Helvetica" panose="020B0604020202020204" pitchFamily="34" charset="0"/>
              </a:rPr>
              <a:t>n° 6.404/76</a:t>
            </a:r>
            <a:r>
              <a:rPr lang="es-ES" altLang="es-CO" sz="1300" dirty="0">
                <a:solidFill>
                  <a:schemeClr val="tx2">
                    <a:lumMod val="75000"/>
                  </a:schemeClr>
                </a:solidFill>
                <a:latin typeface="Helvetica LT Std" panose="020B0504020202020204"/>
                <a:cs typeface="Helvetica" panose="020B0604020202020204" pitchFamily="34" charset="0"/>
              </a:rPr>
              <a:t> </a:t>
            </a:r>
            <a:r>
              <a:rPr lang="es-ES" altLang="es-CO" sz="1300" dirty="0" smtClean="0">
                <a:solidFill>
                  <a:schemeClr val="tx2">
                    <a:lumMod val="75000"/>
                  </a:schemeClr>
                </a:solidFill>
                <a:latin typeface="Helvetica LT Std" panose="020B0504020202020204"/>
                <a:cs typeface="Helvetica" panose="020B0604020202020204" pitchFamily="34" charset="0"/>
              </a:rPr>
              <a:t>se </a:t>
            </a:r>
            <a:r>
              <a:rPr lang="es-ES" altLang="es-CO" sz="1300" dirty="0">
                <a:solidFill>
                  <a:schemeClr val="tx2">
                    <a:lumMod val="75000"/>
                  </a:schemeClr>
                </a:solidFill>
                <a:latin typeface="Helvetica LT Std" panose="020B0504020202020204"/>
                <a:cs typeface="Helvetica" panose="020B0604020202020204" pitchFamily="34" charset="0"/>
              </a:rPr>
              <a:t>prohíbe al </a:t>
            </a:r>
            <a:r>
              <a:rPr lang="es-ES" altLang="es-CO" sz="1300" dirty="0" smtClean="0">
                <a:solidFill>
                  <a:schemeClr val="tx2">
                    <a:lumMod val="75000"/>
                  </a:schemeClr>
                </a:solidFill>
                <a:latin typeface="Helvetica LT Std" panose="020B0504020202020204"/>
                <a:cs typeface="Helvetica" panose="020B0604020202020204" pitchFamily="34" charset="0"/>
              </a:rPr>
              <a:t>ente administrador </a:t>
            </a:r>
            <a:r>
              <a:rPr lang="es-ES" altLang="es-CO" sz="1300" dirty="0">
                <a:solidFill>
                  <a:schemeClr val="tx2">
                    <a:lumMod val="75000"/>
                  </a:schemeClr>
                </a:solidFill>
                <a:latin typeface="Helvetica LT Std" panose="020B0504020202020204"/>
                <a:cs typeface="Helvetica" panose="020B0604020202020204" pitchFamily="34" charset="0"/>
              </a:rPr>
              <a:t>intervenir en cualquier operación en que tenga un interés conflictivo con el de la Compañía, así como en la deliberación que al respecto </a:t>
            </a:r>
            <a:r>
              <a:rPr lang="es-ES" altLang="es-CO" sz="1300" dirty="0" smtClean="0">
                <a:solidFill>
                  <a:schemeClr val="tx2">
                    <a:lumMod val="75000"/>
                  </a:schemeClr>
                </a:solidFill>
                <a:latin typeface="Helvetica LT Std" panose="020B0504020202020204"/>
                <a:cs typeface="Helvetica" panose="020B0604020202020204" pitchFamily="34" charset="0"/>
              </a:rPr>
              <a:t>debiesen tomar  los </a:t>
            </a:r>
            <a:r>
              <a:rPr lang="es-ES" altLang="es-CO" sz="1300" dirty="0">
                <a:solidFill>
                  <a:schemeClr val="tx2">
                    <a:lumMod val="75000"/>
                  </a:schemeClr>
                </a:solidFill>
                <a:latin typeface="Helvetica LT Std" panose="020B0504020202020204"/>
                <a:cs typeface="Helvetica" panose="020B0604020202020204" pitchFamily="34" charset="0"/>
              </a:rPr>
              <a:t>demás administradores, cumpliéndole </a:t>
            </a:r>
            <a:r>
              <a:rPr lang="es-ES" altLang="es-CO" sz="1300" dirty="0" smtClean="0">
                <a:solidFill>
                  <a:schemeClr val="tx2">
                    <a:lumMod val="75000"/>
                  </a:schemeClr>
                </a:solidFill>
                <a:latin typeface="Helvetica LT Std" panose="020B0504020202020204"/>
                <a:cs typeface="Helvetica" panose="020B0604020202020204" pitchFamily="34" charset="0"/>
              </a:rPr>
              <a:t>su </a:t>
            </a:r>
            <a:r>
              <a:rPr lang="es-ES" altLang="es-CO" sz="1300" dirty="0">
                <a:solidFill>
                  <a:schemeClr val="tx2">
                    <a:lumMod val="75000"/>
                  </a:schemeClr>
                </a:solidFill>
                <a:latin typeface="Helvetica LT Std" panose="020B0504020202020204"/>
                <a:cs typeface="Helvetica" panose="020B0604020202020204" pitchFamily="34" charset="0"/>
              </a:rPr>
              <a:t>impedimento y </a:t>
            </a:r>
            <a:r>
              <a:rPr lang="es-ES" altLang="es-CO" sz="1300" dirty="0" smtClean="0">
                <a:solidFill>
                  <a:schemeClr val="tx2">
                    <a:lumMod val="75000"/>
                  </a:schemeClr>
                </a:solidFill>
                <a:latin typeface="Helvetica LT Std" panose="020B0504020202020204"/>
                <a:cs typeface="Helvetica" panose="020B0604020202020204" pitchFamily="34" charset="0"/>
              </a:rPr>
              <a:t>consignándola </a:t>
            </a:r>
            <a:r>
              <a:rPr lang="es-ES" altLang="es-CO" sz="1300" dirty="0">
                <a:solidFill>
                  <a:schemeClr val="tx2">
                    <a:lumMod val="75000"/>
                  </a:schemeClr>
                </a:solidFill>
                <a:latin typeface="Helvetica LT Std" panose="020B0504020202020204"/>
                <a:cs typeface="Helvetica" panose="020B0604020202020204" pitchFamily="34" charset="0"/>
              </a:rPr>
              <a:t>en acta de reunión del consejo de la administración o la dirección, la naturaleza y la extensión de su interés</a:t>
            </a:r>
            <a:r>
              <a:rPr lang="es-ES" altLang="es-CO" sz="1300" dirty="0" smtClean="0">
                <a:solidFill>
                  <a:schemeClr val="tx2">
                    <a:lumMod val="75000"/>
                  </a:schemeClr>
                </a:solidFill>
                <a:latin typeface="Helvetica LT Std" panose="020B0504020202020204"/>
                <a:cs typeface="Helvetica" panose="020B0604020202020204" pitchFamily="34" charset="0"/>
              </a:rPr>
              <a:t>.</a:t>
            </a:r>
            <a:endParaRPr lang="es-ES" altLang="es-CO" sz="1300" dirty="0">
              <a:solidFill>
                <a:schemeClr val="tx2">
                  <a:lumMod val="75000"/>
                </a:schemeClr>
              </a:solidFill>
              <a:latin typeface="Helvetica LT Std" panose="020B0504020202020204"/>
              <a:cs typeface="Helvetica" panose="020B0604020202020204" pitchFamily="34" charset="0"/>
            </a:endParaRPr>
          </a:p>
        </p:txBody>
      </p:sp>
      <p:sp>
        <p:nvSpPr>
          <p:cNvPr id="7" name="CuadroTexto 6"/>
          <p:cNvSpPr txBox="1"/>
          <p:nvPr/>
        </p:nvSpPr>
        <p:spPr>
          <a:xfrm>
            <a:off x="4946574" y="5992634"/>
            <a:ext cx="3734718" cy="430887"/>
          </a:xfrm>
          <a:prstGeom prst="rect">
            <a:avLst/>
          </a:prstGeom>
          <a:noFill/>
        </p:spPr>
        <p:txBody>
          <a:bodyPr wrap="square" rtlCol="0">
            <a:spAutoFit/>
          </a:bodyPr>
          <a:lstStyle>
            <a:defPPr>
              <a:defRPr lang="es-ES"/>
            </a:defPPr>
            <a:lvl1pPr algn="just">
              <a:spcBef>
                <a:spcPct val="0"/>
              </a:spcBef>
              <a:defRPr sz="1100" b="1">
                <a:solidFill>
                  <a:schemeClr val="tx2">
                    <a:lumMod val="75000"/>
                  </a:schemeClr>
                </a:solidFill>
                <a:latin typeface="Helvetica LT Std" panose="020B0504020202020204"/>
                <a:cs typeface="Helvetica" panose="020B0604020202020204" pitchFamily="34" charset="0"/>
              </a:defRPr>
            </a:lvl1pPr>
          </a:lstStyle>
          <a:p>
            <a:r>
              <a:rPr lang="es-ES" altLang="es-CO" dirty="0"/>
              <a:t>Fuente: </a:t>
            </a:r>
            <a:r>
              <a:rPr lang="es-ES" altLang="es-CO" b="0" dirty="0"/>
              <a:t>Banco Central do Brasil. </a:t>
            </a:r>
            <a:r>
              <a:rPr lang="es-ES" altLang="es-CO" b="0" dirty="0">
                <a:hlinkClick r:id="rId4"/>
              </a:rPr>
              <a:t>www.bcb.gov.br</a:t>
            </a:r>
            <a:r>
              <a:rPr lang="es-ES" altLang="es-CO" b="0" dirty="0"/>
              <a:t>; </a:t>
            </a:r>
            <a:r>
              <a:rPr lang="es-ES" altLang="es-CO" b="0" dirty="0" smtClean="0">
                <a:hlinkClick r:id="rId5"/>
              </a:rPr>
              <a:t>http://www.loboeibeas.com.br</a:t>
            </a:r>
            <a:endParaRPr lang="es-ES" altLang="es-CO" b="0" dirty="0"/>
          </a:p>
        </p:txBody>
      </p:sp>
    </p:spTree>
    <p:extLst>
      <p:ext uri="{BB962C8B-B14F-4D97-AF65-F5344CB8AC3E}">
        <p14:creationId xmlns:p14="http://schemas.microsoft.com/office/powerpoint/2010/main" val="1115874713"/>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398807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5 CuadroTexto"/>
          <p:cNvSpPr txBox="1"/>
          <p:nvPr/>
        </p:nvSpPr>
        <p:spPr>
          <a:xfrm>
            <a:off x="567876" y="1212587"/>
            <a:ext cx="8113416" cy="340519"/>
          </a:xfrm>
          <a:prstGeom prst="roundRect">
            <a:avLst/>
          </a:prstGeom>
          <a:solidFill>
            <a:srgbClr val="E6EDF6"/>
          </a:solidFill>
          <a:ln w="19050">
            <a:solidFill>
              <a:schemeClr val="accent1">
                <a:lumMod val="50000"/>
              </a:schemeClr>
            </a:solidFill>
          </a:ln>
        </p:spPr>
        <p:txBody>
          <a:bodyPr wrap="square" rtlCol="0">
            <a:spAutoFit/>
          </a:bodyPr>
          <a:lstStyle/>
          <a:p>
            <a:pPr algn="ctr">
              <a:spcBef>
                <a:spcPct val="0"/>
              </a:spcBef>
            </a:pPr>
            <a:r>
              <a:rPr lang="es-CO" altLang="es-CO" sz="1400" b="1" dirty="0">
                <a:solidFill>
                  <a:schemeClr val="tx2">
                    <a:lumMod val="75000"/>
                  </a:schemeClr>
                </a:solidFill>
                <a:latin typeface="Helvetica LT Std" panose="020B0504020202020204"/>
                <a:cs typeface="Helvetica" panose="020B0604020202020204" pitchFamily="34" charset="0"/>
              </a:rPr>
              <a:t>Exposiciones </a:t>
            </a:r>
            <a:r>
              <a:rPr lang="es-CO" altLang="es-CO" sz="1400" b="1" dirty="0" smtClean="0">
                <a:solidFill>
                  <a:schemeClr val="tx2">
                    <a:lumMod val="75000"/>
                  </a:schemeClr>
                </a:solidFill>
                <a:latin typeface="Helvetica LT Std" panose="020B0504020202020204"/>
                <a:cs typeface="Helvetica" panose="020B0604020202020204" pitchFamily="34" charset="0"/>
              </a:rPr>
              <a:t>intergrupales (Contrapartes) - Principios</a:t>
            </a:r>
            <a:endParaRPr lang="es-CO" altLang="es-CO" sz="1400" dirty="0" smtClean="0">
              <a:solidFill>
                <a:schemeClr val="tx2">
                  <a:lumMod val="75000"/>
                </a:schemeClr>
              </a:solidFill>
              <a:latin typeface="Helvetica LT Std" panose="020B0504020202020204"/>
              <a:cs typeface="Helvetica" panose="020B0604020202020204" pitchFamily="34" charset="0"/>
            </a:endParaRPr>
          </a:p>
        </p:txBody>
      </p:sp>
      <p:sp>
        <p:nvSpPr>
          <p:cNvPr id="12" name="5 CuadroTexto"/>
          <p:cNvSpPr txBox="1"/>
          <p:nvPr/>
        </p:nvSpPr>
        <p:spPr>
          <a:xfrm>
            <a:off x="567876" y="1817945"/>
            <a:ext cx="8113416" cy="3693319"/>
          </a:xfrm>
          <a:prstGeom prst="rect">
            <a:avLst/>
          </a:prstGeom>
          <a:noFill/>
          <a:ln w="12700">
            <a:noFill/>
          </a:ln>
        </p:spPr>
        <p:txBody>
          <a:bodyPr wrap="square" rtlCol="0">
            <a:spAutoFit/>
          </a:bodyPr>
          <a:lstStyle/>
          <a:p>
            <a:pPr marL="342900" indent="-342900" algn="just">
              <a:spcBef>
                <a:spcPct val="0"/>
              </a:spcBef>
              <a:buFont typeface="+mj-lt"/>
              <a:buAutoNum type="arabicPeriod"/>
            </a:pPr>
            <a:r>
              <a:rPr lang="es-CO" altLang="es-CO" sz="1300" dirty="0">
                <a:solidFill>
                  <a:schemeClr val="tx2">
                    <a:lumMod val="75000"/>
                  </a:schemeClr>
                </a:solidFill>
                <a:latin typeface="Helvetica LT Std" panose="020B0504020202020204"/>
                <a:cs typeface="Helvetica" panose="020B0604020202020204" pitchFamily="34" charset="0"/>
              </a:rPr>
              <a:t>Los supervisores deben tomar medidas, directamente o a través de entidades reguladas, para proporcionar que los conglomerados tengan procesos de gestión de riesgos adecuados, incluidos </a:t>
            </a:r>
            <a:r>
              <a:rPr lang="es-CO" altLang="es-CO" sz="1300" dirty="0" smtClean="0">
                <a:solidFill>
                  <a:schemeClr val="tx2">
                    <a:lumMod val="75000"/>
                  </a:schemeClr>
                </a:solidFill>
                <a:latin typeface="Helvetica LT Std" panose="020B0504020202020204"/>
                <a:cs typeface="Helvetica" panose="020B0604020202020204" pitchFamily="34" charset="0"/>
              </a:rPr>
              <a:t>sus contraparte, </a:t>
            </a:r>
            <a:r>
              <a:rPr lang="es-CO" altLang="es-CO" sz="1300" dirty="0">
                <a:solidFill>
                  <a:schemeClr val="tx2">
                    <a:lumMod val="75000"/>
                  </a:schemeClr>
                </a:solidFill>
                <a:latin typeface="Helvetica LT Std" panose="020B0504020202020204"/>
                <a:cs typeface="Helvetica" panose="020B0604020202020204" pitchFamily="34" charset="0"/>
              </a:rPr>
              <a:t>para el conglomerado en general. Cuando sea necesario, los supervisores deben considerar medidas apropiadas, tales como reforzar estos procesos con límites de supervisión</a:t>
            </a:r>
            <a:r>
              <a:rPr lang="es-CO" altLang="es-CO" sz="1300" dirty="0" smtClean="0">
                <a:solidFill>
                  <a:schemeClr val="tx2">
                    <a:lumMod val="75000"/>
                  </a:schemeClr>
                </a:solidFill>
                <a:latin typeface="Helvetica LT Std" panose="020B0504020202020204"/>
                <a:cs typeface="Helvetica" panose="020B0604020202020204" pitchFamily="34" charset="0"/>
              </a:rPr>
              <a:t>.</a:t>
            </a:r>
          </a:p>
          <a:p>
            <a:pPr marL="342900" indent="-342900" algn="just">
              <a:spcBef>
                <a:spcPct val="0"/>
              </a:spcBef>
              <a:buFont typeface="+mj-lt"/>
              <a:buAutoNum type="arabicPeriod"/>
            </a:pPr>
            <a:endParaRPr lang="es-CO" altLang="es-CO" sz="1300" dirty="0">
              <a:solidFill>
                <a:schemeClr val="tx2">
                  <a:lumMod val="75000"/>
                </a:schemeClr>
              </a:solidFill>
              <a:latin typeface="Helvetica LT Std" panose="020B0504020202020204"/>
              <a:cs typeface="Helvetica" panose="020B0604020202020204" pitchFamily="34" charset="0"/>
            </a:endParaRPr>
          </a:p>
          <a:p>
            <a:pPr marL="342900" indent="-342900" algn="just">
              <a:spcBef>
                <a:spcPct val="0"/>
              </a:spcBef>
              <a:buFont typeface="+mj-lt"/>
              <a:buAutoNum type="arabicPeriod"/>
            </a:pPr>
            <a:r>
              <a:rPr lang="es-CO" altLang="es-CO" sz="1300" dirty="0">
                <a:solidFill>
                  <a:schemeClr val="tx2">
                    <a:lumMod val="75000"/>
                  </a:schemeClr>
                </a:solidFill>
                <a:latin typeface="Helvetica LT Std" panose="020B0504020202020204"/>
                <a:cs typeface="Helvetica" panose="020B0604020202020204" pitchFamily="34" charset="0"/>
              </a:rPr>
              <a:t>Los supervisores deben monitorear </a:t>
            </a:r>
            <a:r>
              <a:rPr lang="es-CO" altLang="es-CO" sz="1300" dirty="0" smtClean="0">
                <a:solidFill>
                  <a:schemeClr val="tx2">
                    <a:lumMod val="75000"/>
                  </a:schemeClr>
                </a:solidFill>
                <a:latin typeface="Helvetica LT Std" panose="020B0504020202020204"/>
                <a:cs typeface="Helvetica" panose="020B0604020202020204" pitchFamily="34" charset="0"/>
              </a:rPr>
              <a:t>las exposiciones </a:t>
            </a:r>
            <a:r>
              <a:rPr lang="es-CO" altLang="es-CO" sz="1300" dirty="0">
                <a:solidFill>
                  <a:schemeClr val="tx2">
                    <a:lumMod val="75000"/>
                  </a:schemeClr>
                </a:solidFill>
                <a:latin typeface="Helvetica LT Std" panose="020B0504020202020204"/>
                <a:cs typeface="Helvetica" panose="020B0604020202020204" pitchFamily="34" charset="0"/>
              </a:rPr>
              <a:t>intergrupales </a:t>
            </a:r>
            <a:r>
              <a:rPr lang="es-CO" altLang="es-CO" sz="1300" dirty="0" smtClean="0">
                <a:solidFill>
                  <a:schemeClr val="tx2">
                    <a:lumMod val="75000"/>
                  </a:schemeClr>
                </a:solidFill>
                <a:latin typeface="Helvetica LT Std" panose="020B0504020202020204"/>
                <a:cs typeface="Helvetica" panose="020B0604020202020204" pitchFamily="34" charset="0"/>
              </a:rPr>
              <a:t>de </a:t>
            </a:r>
            <a:r>
              <a:rPr lang="es-CO" altLang="es-CO" sz="1300" dirty="0">
                <a:solidFill>
                  <a:schemeClr val="tx2">
                    <a:lumMod val="75000"/>
                  </a:schemeClr>
                </a:solidFill>
                <a:latin typeface="Helvetica LT Std" panose="020B0504020202020204"/>
                <a:cs typeface="Helvetica" panose="020B0604020202020204" pitchFamily="34" charset="0"/>
              </a:rPr>
              <a:t>las entidades financieras reguladas de manera oportuna, según sea necesario, a través de informes periódicos o por otros medios para ayudar a formar una comprensión clara de los ITE del conglomerado financiero</a:t>
            </a:r>
            <a:r>
              <a:rPr lang="es-CO" altLang="es-CO" sz="1300" dirty="0" smtClean="0">
                <a:solidFill>
                  <a:schemeClr val="tx2">
                    <a:lumMod val="75000"/>
                  </a:schemeClr>
                </a:solidFill>
                <a:latin typeface="Helvetica LT Std" panose="020B0504020202020204"/>
                <a:cs typeface="Helvetica" panose="020B0604020202020204" pitchFamily="34" charset="0"/>
              </a:rPr>
              <a:t>.</a:t>
            </a:r>
          </a:p>
          <a:p>
            <a:pPr marL="342900" indent="-342900" algn="just">
              <a:spcBef>
                <a:spcPct val="0"/>
              </a:spcBef>
              <a:buFont typeface="+mj-lt"/>
              <a:buAutoNum type="arabicPeriod"/>
            </a:pPr>
            <a:endParaRPr lang="es-CO" altLang="es-CO" sz="1300" dirty="0">
              <a:solidFill>
                <a:schemeClr val="tx2">
                  <a:lumMod val="75000"/>
                </a:schemeClr>
              </a:solidFill>
              <a:latin typeface="Helvetica LT Std" panose="020B0504020202020204"/>
              <a:cs typeface="Helvetica" panose="020B0604020202020204" pitchFamily="34" charset="0"/>
            </a:endParaRPr>
          </a:p>
          <a:p>
            <a:pPr marL="342900" indent="-342900" algn="just">
              <a:spcBef>
                <a:spcPct val="0"/>
              </a:spcBef>
              <a:buFont typeface="+mj-lt"/>
              <a:buAutoNum type="arabicPeriod"/>
            </a:pPr>
            <a:r>
              <a:rPr lang="es-CO" altLang="es-CO" sz="1300" dirty="0">
                <a:solidFill>
                  <a:schemeClr val="tx2">
                    <a:lumMod val="75000"/>
                  </a:schemeClr>
                </a:solidFill>
                <a:latin typeface="Helvetica LT Std" panose="020B0504020202020204"/>
                <a:cs typeface="Helvetica" panose="020B0604020202020204" pitchFamily="34" charset="0"/>
              </a:rPr>
              <a:t>Los supervisores deben alentar la divulgación pública </a:t>
            </a:r>
            <a:r>
              <a:rPr lang="es-CO" altLang="es-CO" sz="1300" dirty="0" smtClean="0">
                <a:solidFill>
                  <a:schemeClr val="tx2">
                    <a:lumMod val="75000"/>
                  </a:schemeClr>
                </a:solidFill>
                <a:latin typeface="Helvetica LT Std" panose="020B0504020202020204"/>
                <a:cs typeface="Helvetica" panose="020B0604020202020204" pitchFamily="34" charset="0"/>
              </a:rPr>
              <a:t>de las </a:t>
            </a:r>
            <a:r>
              <a:rPr lang="es-CO" altLang="es-CO" sz="1300" dirty="0">
                <a:solidFill>
                  <a:schemeClr val="tx2">
                    <a:lumMod val="75000"/>
                  </a:schemeClr>
                </a:solidFill>
                <a:latin typeface="Helvetica LT Std" panose="020B0504020202020204"/>
                <a:cs typeface="Helvetica" panose="020B0604020202020204" pitchFamily="34" charset="0"/>
              </a:rPr>
              <a:t>exposiciones </a:t>
            </a:r>
            <a:r>
              <a:rPr lang="es-CO" altLang="es-CO" sz="1300" dirty="0" smtClean="0">
                <a:solidFill>
                  <a:schemeClr val="tx2">
                    <a:lumMod val="75000"/>
                  </a:schemeClr>
                </a:solidFill>
                <a:latin typeface="Helvetica LT Std" panose="020B0504020202020204"/>
                <a:cs typeface="Helvetica" panose="020B0604020202020204" pitchFamily="34" charset="0"/>
              </a:rPr>
              <a:t>intergrupales.</a:t>
            </a:r>
          </a:p>
          <a:p>
            <a:pPr marL="342900" indent="-342900" algn="just">
              <a:spcBef>
                <a:spcPct val="0"/>
              </a:spcBef>
              <a:buFont typeface="+mj-lt"/>
              <a:buAutoNum type="arabicPeriod"/>
            </a:pPr>
            <a:endParaRPr lang="es-CO" altLang="es-CO" sz="1300" dirty="0">
              <a:solidFill>
                <a:schemeClr val="tx2">
                  <a:lumMod val="75000"/>
                </a:schemeClr>
              </a:solidFill>
              <a:latin typeface="Helvetica LT Std" panose="020B0504020202020204"/>
              <a:cs typeface="Helvetica" panose="020B0604020202020204" pitchFamily="34" charset="0"/>
            </a:endParaRPr>
          </a:p>
          <a:p>
            <a:pPr marL="342900" indent="-342900" algn="just">
              <a:spcBef>
                <a:spcPct val="0"/>
              </a:spcBef>
              <a:buFont typeface="+mj-lt"/>
              <a:buAutoNum type="arabicPeriod"/>
            </a:pPr>
            <a:r>
              <a:rPr lang="es-CO" altLang="es-CO" sz="1300" dirty="0">
                <a:solidFill>
                  <a:schemeClr val="tx2">
                    <a:lumMod val="75000"/>
                  </a:schemeClr>
                </a:solidFill>
                <a:latin typeface="Helvetica LT Std" panose="020B0504020202020204"/>
                <a:cs typeface="Helvetica" panose="020B0604020202020204" pitchFamily="34" charset="0"/>
              </a:rPr>
              <a:t>Los supervisores deben mantener un estrecho contacto entre ellos para conocer las inquietudes de los demás y coordinar, cuando se considere apropiado, cualquier acción de supervisión relativa a las </a:t>
            </a:r>
            <a:r>
              <a:rPr lang="es-CO" altLang="es-CO" sz="1200" dirty="0" smtClean="0">
                <a:solidFill>
                  <a:schemeClr val="tx2">
                    <a:lumMod val="75000"/>
                  </a:schemeClr>
                </a:solidFill>
                <a:latin typeface="Helvetica LT Std" panose="020B0504020202020204"/>
                <a:cs typeface="Helvetica" panose="020B0604020202020204" pitchFamily="34" charset="0"/>
              </a:rPr>
              <a:t>exposiciones </a:t>
            </a:r>
            <a:r>
              <a:rPr lang="es-CO" altLang="es-CO" sz="1200" dirty="0">
                <a:solidFill>
                  <a:schemeClr val="tx2">
                    <a:lumMod val="75000"/>
                  </a:schemeClr>
                </a:solidFill>
                <a:latin typeface="Helvetica LT Std" panose="020B0504020202020204"/>
                <a:cs typeface="Helvetica" panose="020B0604020202020204" pitchFamily="34" charset="0"/>
              </a:rPr>
              <a:t>intergrupales </a:t>
            </a:r>
            <a:r>
              <a:rPr lang="es-CO" altLang="es-CO" sz="1300" dirty="0" smtClean="0">
                <a:solidFill>
                  <a:schemeClr val="tx2">
                    <a:lumMod val="75000"/>
                  </a:schemeClr>
                </a:solidFill>
                <a:latin typeface="Helvetica LT Std" panose="020B0504020202020204"/>
                <a:cs typeface="Helvetica" panose="020B0604020202020204" pitchFamily="34" charset="0"/>
              </a:rPr>
              <a:t>dentro </a:t>
            </a:r>
            <a:r>
              <a:rPr lang="es-CO" altLang="es-CO" sz="1300" dirty="0">
                <a:solidFill>
                  <a:schemeClr val="tx2">
                    <a:lumMod val="75000"/>
                  </a:schemeClr>
                </a:solidFill>
                <a:latin typeface="Helvetica LT Std" panose="020B0504020202020204"/>
                <a:cs typeface="Helvetica" panose="020B0604020202020204" pitchFamily="34" charset="0"/>
              </a:rPr>
              <a:t>del </a:t>
            </a:r>
            <a:r>
              <a:rPr lang="es-CO" altLang="es-CO" sz="1300" dirty="0" smtClean="0">
                <a:solidFill>
                  <a:schemeClr val="tx2">
                    <a:lumMod val="75000"/>
                  </a:schemeClr>
                </a:solidFill>
                <a:latin typeface="Helvetica LT Std" panose="020B0504020202020204"/>
                <a:cs typeface="Helvetica" panose="020B0604020202020204" pitchFamily="34" charset="0"/>
              </a:rPr>
              <a:t>conglomerado.</a:t>
            </a:r>
          </a:p>
          <a:p>
            <a:pPr marL="342900" indent="-342900" algn="just">
              <a:spcBef>
                <a:spcPct val="0"/>
              </a:spcBef>
              <a:buFont typeface="+mj-lt"/>
              <a:buAutoNum type="arabicPeriod"/>
            </a:pPr>
            <a:endParaRPr lang="es-CO" altLang="es-CO" sz="1300" dirty="0" smtClean="0">
              <a:solidFill>
                <a:schemeClr val="tx2">
                  <a:lumMod val="75000"/>
                </a:schemeClr>
              </a:solidFill>
              <a:latin typeface="Helvetica LT Std" panose="020B0504020202020204"/>
              <a:cs typeface="Helvetica" panose="020B0604020202020204" pitchFamily="34" charset="0"/>
            </a:endParaRPr>
          </a:p>
          <a:p>
            <a:pPr marL="342900" indent="-342900" algn="just">
              <a:spcBef>
                <a:spcPct val="0"/>
              </a:spcBef>
              <a:buFont typeface="+mj-lt"/>
              <a:buAutoNum type="arabicPeriod"/>
            </a:pPr>
            <a:r>
              <a:rPr lang="es-CO" altLang="es-CO" sz="1300" dirty="0">
                <a:solidFill>
                  <a:schemeClr val="tx2">
                    <a:lumMod val="75000"/>
                  </a:schemeClr>
                </a:solidFill>
                <a:latin typeface="Helvetica LT Std" panose="020B0504020202020204"/>
                <a:cs typeface="Helvetica" panose="020B0604020202020204" pitchFamily="34" charset="0"/>
              </a:rPr>
              <a:t>Los supervisores deben tratar eficaz y apropiadamente con </a:t>
            </a:r>
            <a:r>
              <a:rPr lang="es-CO" altLang="es-CO" sz="1300" dirty="0" smtClean="0">
                <a:solidFill>
                  <a:schemeClr val="tx2">
                    <a:lumMod val="75000"/>
                  </a:schemeClr>
                </a:solidFill>
                <a:latin typeface="Helvetica LT Std" panose="020B0504020202020204"/>
                <a:cs typeface="Helvetica" panose="020B0604020202020204" pitchFamily="34" charset="0"/>
              </a:rPr>
              <a:t>exposiciones </a:t>
            </a:r>
            <a:r>
              <a:rPr lang="es-CO" altLang="es-CO" sz="1300" dirty="0">
                <a:solidFill>
                  <a:schemeClr val="tx2">
                    <a:lumMod val="75000"/>
                  </a:schemeClr>
                </a:solidFill>
                <a:latin typeface="Helvetica LT Std" panose="020B0504020202020204"/>
                <a:cs typeface="Helvetica" panose="020B0604020202020204" pitchFamily="34" charset="0"/>
              </a:rPr>
              <a:t>intergrupales </a:t>
            </a:r>
            <a:r>
              <a:rPr lang="es-CO" altLang="es-CO" sz="1300" dirty="0" smtClean="0">
                <a:solidFill>
                  <a:schemeClr val="tx2">
                    <a:lumMod val="75000"/>
                  </a:schemeClr>
                </a:solidFill>
                <a:latin typeface="Helvetica LT Std" panose="020B0504020202020204"/>
                <a:cs typeface="Helvetica" panose="020B0604020202020204" pitchFamily="34" charset="0"/>
              </a:rPr>
              <a:t>que </a:t>
            </a:r>
            <a:r>
              <a:rPr lang="es-CO" altLang="es-CO" sz="1300" dirty="0">
                <a:solidFill>
                  <a:schemeClr val="tx2">
                    <a:lumMod val="75000"/>
                  </a:schemeClr>
                </a:solidFill>
                <a:latin typeface="Helvetica LT Std" panose="020B0504020202020204"/>
                <a:cs typeface="Helvetica" panose="020B0604020202020204" pitchFamily="34" charset="0"/>
              </a:rPr>
              <a:t>se </a:t>
            </a:r>
            <a:r>
              <a:rPr lang="es-CO" altLang="es-CO" sz="1300" dirty="0" smtClean="0">
                <a:solidFill>
                  <a:schemeClr val="tx2">
                    <a:lumMod val="75000"/>
                  </a:schemeClr>
                </a:solidFill>
                <a:latin typeface="Helvetica LT Std" panose="020B0504020202020204"/>
                <a:cs typeface="Helvetica" panose="020B0604020202020204" pitchFamily="34" charset="0"/>
              </a:rPr>
              <a:t>consideran </a:t>
            </a:r>
            <a:r>
              <a:rPr lang="es-CO" altLang="es-CO" sz="1300" dirty="0">
                <a:solidFill>
                  <a:schemeClr val="tx2">
                    <a:lumMod val="75000"/>
                  </a:schemeClr>
                </a:solidFill>
                <a:latin typeface="Helvetica LT Std" panose="020B0504020202020204"/>
                <a:cs typeface="Helvetica" panose="020B0604020202020204" pitchFamily="34" charset="0"/>
              </a:rPr>
              <a:t>que tienen un efecto perjudicial sobre las entidades reguladas, ya sea directamente o a través de un efecto perjudicial general sobre el grupo.</a:t>
            </a:r>
          </a:p>
        </p:txBody>
      </p:sp>
      <p:sp>
        <p:nvSpPr>
          <p:cNvPr id="8" name="8 CuadroTexto"/>
          <p:cNvSpPr txBox="1"/>
          <p:nvPr/>
        </p:nvSpPr>
        <p:spPr>
          <a:xfrm>
            <a:off x="567876" y="357451"/>
            <a:ext cx="8113416" cy="400110"/>
          </a:xfrm>
          <a:prstGeom prst="rect">
            <a:avLst/>
          </a:prstGeom>
          <a:noFill/>
        </p:spPr>
        <p:txBody>
          <a:bodyPr wrap="square" rtlCol="0">
            <a:spAutoFit/>
          </a:bodyPr>
          <a:lstStyle/>
          <a:p>
            <a:pPr algn="ctr" fontAlgn="base">
              <a:spcBef>
                <a:spcPct val="0"/>
              </a:spcBef>
              <a:spcAft>
                <a:spcPct val="0"/>
              </a:spcAft>
            </a:pPr>
            <a:r>
              <a:rPr lang="es-CO" sz="2000" b="1" dirty="0" smtClean="0">
                <a:solidFill>
                  <a:srgbClr val="002060"/>
                </a:solidFill>
                <a:latin typeface="Helvetica LT Std" panose="020B0504020202020204"/>
              </a:rPr>
              <a:t>Basilea</a:t>
            </a:r>
            <a:endParaRPr lang="es-CO" sz="2000" b="1" dirty="0">
              <a:solidFill>
                <a:srgbClr val="002060"/>
              </a:solidFill>
              <a:latin typeface="Helvetica LT Std" panose="020B0504020202020204"/>
            </a:endParaRPr>
          </a:p>
        </p:txBody>
      </p:sp>
      <p:pic>
        <p:nvPicPr>
          <p:cNvPr id="10" name="Picture 2" descr="Resultado de imagen para bank of international settlements logo"/>
          <p:cNvPicPr>
            <a:picLocks noChangeAspect="1" noChangeArrowheads="1"/>
          </p:cNvPicPr>
          <p:nvPr/>
        </p:nvPicPr>
        <p:blipFill rotWithShape="1">
          <a:blip r:embed="rId3">
            <a:extLst>
              <a:ext uri="{28A0092B-C50C-407E-A947-70E740481C1C}">
                <a14:useLocalDpi xmlns:a14="http://schemas.microsoft.com/office/drawing/2010/main" val="0"/>
              </a:ext>
            </a:extLst>
          </a:blip>
          <a:srcRect t="21778" b="22460"/>
          <a:stretch/>
        </p:blipFill>
        <p:spPr bwMode="auto">
          <a:xfrm>
            <a:off x="1952752" y="259735"/>
            <a:ext cx="2137717" cy="588119"/>
          </a:xfrm>
          <a:prstGeom prst="rect">
            <a:avLst/>
          </a:prstGeom>
          <a:noFill/>
          <a:extLst>
            <a:ext uri="{909E8E84-426E-40DD-AFC4-6F175D3DCCD1}">
              <a14:hiddenFill xmlns:a14="http://schemas.microsoft.com/office/drawing/2010/main">
                <a:solidFill>
                  <a:srgbClr val="FFFFFF"/>
                </a:solidFill>
              </a14:hiddenFill>
            </a:ext>
          </a:extLst>
        </p:spPr>
      </p:pic>
      <p:sp>
        <p:nvSpPr>
          <p:cNvPr id="11" name="CuadroTexto 10"/>
          <p:cNvSpPr txBox="1"/>
          <p:nvPr/>
        </p:nvSpPr>
        <p:spPr>
          <a:xfrm>
            <a:off x="4450814" y="6036391"/>
            <a:ext cx="4351663" cy="261610"/>
          </a:xfrm>
          <a:prstGeom prst="rect">
            <a:avLst/>
          </a:prstGeom>
          <a:noFill/>
        </p:spPr>
        <p:txBody>
          <a:bodyPr wrap="square" rtlCol="0">
            <a:spAutoFit/>
          </a:bodyPr>
          <a:lstStyle/>
          <a:p>
            <a:pPr algn="just">
              <a:spcBef>
                <a:spcPct val="0"/>
              </a:spcBef>
            </a:pPr>
            <a:r>
              <a:rPr lang="es-CO" altLang="es-CO" sz="1100" b="1" dirty="0" smtClean="0">
                <a:solidFill>
                  <a:schemeClr val="tx2">
                    <a:lumMod val="75000"/>
                  </a:schemeClr>
                </a:solidFill>
                <a:latin typeface="Helvetica LT Std" panose="020B0504020202020204"/>
                <a:cs typeface="Helvetica" panose="020B0604020202020204" pitchFamily="34" charset="0"/>
              </a:rPr>
              <a:t>Fuente: </a:t>
            </a:r>
            <a:r>
              <a:rPr lang="en-US" altLang="es-CO" sz="1100" dirty="0" smtClean="0">
                <a:solidFill>
                  <a:schemeClr val="tx2">
                    <a:lumMod val="75000"/>
                  </a:schemeClr>
                </a:solidFill>
                <a:latin typeface="Helvetica LT Std" panose="020B0504020202020204"/>
                <a:cs typeface="Helvetica" panose="020B0604020202020204" pitchFamily="34" charset="0"/>
              </a:rPr>
              <a:t>The Supervision </a:t>
            </a:r>
            <a:r>
              <a:rPr lang="en-US" altLang="es-CO" sz="1100" dirty="0">
                <a:solidFill>
                  <a:schemeClr val="tx2">
                    <a:lumMod val="75000"/>
                  </a:schemeClr>
                </a:solidFill>
                <a:latin typeface="Helvetica LT Std" panose="020B0504020202020204"/>
                <a:cs typeface="Helvetica" panose="020B0604020202020204" pitchFamily="34" charset="0"/>
              </a:rPr>
              <a:t>o</a:t>
            </a:r>
            <a:r>
              <a:rPr lang="en-US" altLang="es-CO" sz="1100" dirty="0" smtClean="0">
                <a:solidFill>
                  <a:schemeClr val="tx2">
                    <a:lumMod val="75000"/>
                  </a:schemeClr>
                </a:solidFill>
                <a:latin typeface="Helvetica LT Std" panose="020B0504020202020204"/>
                <a:cs typeface="Helvetica" panose="020B0604020202020204" pitchFamily="34" charset="0"/>
              </a:rPr>
              <a:t>f Financial Conglomerates. </a:t>
            </a:r>
            <a:r>
              <a:rPr lang="es-CO" altLang="es-CO" sz="1100" dirty="0" smtClean="0">
                <a:solidFill>
                  <a:schemeClr val="tx2">
                    <a:lumMod val="75000"/>
                  </a:schemeClr>
                </a:solidFill>
                <a:latin typeface="Helvetica LT Std" panose="020B0504020202020204"/>
                <a:cs typeface="Helvetica" panose="020B0604020202020204" pitchFamily="34" charset="0"/>
                <a:hlinkClick r:id="rId4"/>
              </a:rPr>
              <a:t>www.bis.org</a:t>
            </a:r>
            <a:r>
              <a:rPr lang="es-CO" altLang="es-CO" sz="1100" dirty="0" smtClean="0">
                <a:solidFill>
                  <a:schemeClr val="tx2">
                    <a:lumMod val="75000"/>
                  </a:schemeClr>
                </a:solidFill>
                <a:latin typeface="Helvetica LT Std" panose="020B0504020202020204"/>
                <a:cs typeface="Helvetica" panose="020B0604020202020204" pitchFamily="34" charset="0"/>
              </a:rPr>
              <a:t> </a:t>
            </a:r>
            <a:endParaRPr lang="es-CO" altLang="es-CO" sz="1100" dirty="0">
              <a:solidFill>
                <a:schemeClr val="tx2">
                  <a:lumMod val="75000"/>
                </a:schemeClr>
              </a:solidFill>
              <a:latin typeface="Helvetica LT Std" panose="020B0504020202020204"/>
              <a:cs typeface="Helvetica" panose="020B0604020202020204" pitchFamily="34" charset="0"/>
            </a:endParaRPr>
          </a:p>
        </p:txBody>
      </p:sp>
    </p:spTree>
    <p:extLst>
      <p:ext uri="{BB962C8B-B14F-4D97-AF65-F5344CB8AC3E}">
        <p14:creationId xmlns:p14="http://schemas.microsoft.com/office/powerpoint/2010/main" val="28935770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5 CuadroTexto"/>
          <p:cNvSpPr txBox="1"/>
          <p:nvPr/>
        </p:nvSpPr>
        <p:spPr>
          <a:xfrm>
            <a:off x="567876" y="1212587"/>
            <a:ext cx="8113416" cy="340519"/>
          </a:xfrm>
          <a:prstGeom prst="roundRect">
            <a:avLst/>
          </a:prstGeom>
          <a:solidFill>
            <a:srgbClr val="E6EDF6"/>
          </a:solidFill>
          <a:ln w="19050">
            <a:solidFill>
              <a:schemeClr val="accent1">
                <a:lumMod val="50000"/>
              </a:schemeClr>
            </a:solidFill>
          </a:ln>
        </p:spPr>
        <p:txBody>
          <a:bodyPr wrap="square" rtlCol="0">
            <a:spAutoFit/>
          </a:bodyPr>
          <a:lstStyle/>
          <a:p>
            <a:pPr algn="ctr">
              <a:spcBef>
                <a:spcPct val="0"/>
              </a:spcBef>
            </a:pPr>
            <a:r>
              <a:rPr lang="es-CO" altLang="es-CO" sz="1400" b="1" dirty="0" smtClean="0">
                <a:solidFill>
                  <a:schemeClr val="tx2">
                    <a:lumMod val="75000"/>
                  </a:schemeClr>
                </a:solidFill>
                <a:latin typeface="Helvetica LT Std" panose="020B0504020202020204"/>
                <a:cs typeface="Helvetica" panose="020B0604020202020204" pitchFamily="34" charset="0"/>
              </a:rPr>
              <a:t>Conflicto de Intereses</a:t>
            </a:r>
            <a:endParaRPr lang="es-CO" altLang="es-CO" sz="1400" dirty="0" smtClean="0">
              <a:solidFill>
                <a:schemeClr val="tx2">
                  <a:lumMod val="75000"/>
                </a:schemeClr>
              </a:solidFill>
              <a:latin typeface="Helvetica LT Std" panose="020B0504020202020204"/>
              <a:cs typeface="Helvetica" panose="020B0604020202020204" pitchFamily="34" charset="0"/>
            </a:endParaRPr>
          </a:p>
        </p:txBody>
      </p:sp>
      <p:sp>
        <p:nvSpPr>
          <p:cNvPr id="12" name="5 CuadroTexto"/>
          <p:cNvSpPr txBox="1"/>
          <p:nvPr/>
        </p:nvSpPr>
        <p:spPr>
          <a:xfrm>
            <a:off x="567876" y="1997277"/>
            <a:ext cx="8113416" cy="3293209"/>
          </a:xfrm>
          <a:prstGeom prst="rect">
            <a:avLst/>
          </a:prstGeom>
          <a:noFill/>
          <a:ln w="12700">
            <a:noFill/>
          </a:ln>
        </p:spPr>
        <p:txBody>
          <a:bodyPr wrap="square" rtlCol="0">
            <a:spAutoFit/>
          </a:bodyPr>
          <a:lstStyle/>
          <a:p>
            <a:pPr marL="285750" indent="-285750" algn="just">
              <a:spcBef>
                <a:spcPct val="0"/>
              </a:spcBef>
              <a:buFont typeface="Wingdings" panose="05000000000000000000" pitchFamily="2" charset="2"/>
              <a:buChar char="v"/>
            </a:pPr>
            <a:r>
              <a:rPr lang="es-CO" altLang="es-CO" sz="1300" dirty="0">
                <a:solidFill>
                  <a:schemeClr val="tx2">
                    <a:lumMod val="75000"/>
                  </a:schemeClr>
                </a:solidFill>
                <a:latin typeface="Helvetica LT Std" panose="020B0504020202020204"/>
                <a:cs typeface="Helvetica" panose="020B0604020202020204" pitchFamily="34" charset="0"/>
              </a:rPr>
              <a:t>Los conflictos de intereses pueden surgir cuando una unidad en un conglomerado, como un banco, presta a </a:t>
            </a:r>
            <a:r>
              <a:rPr lang="es-CO" altLang="es-CO" sz="1300" dirty="0" smtClean="0">
                <a:solidFill>
                  <a:schemeClr val="tx2">
                    <a:lumMod val="75000"/>
                  </a:schemeClr>
                </a:solidFill>
                <a:latin typeface="Helvetica LT Std" panose="020B0504020202020204"/>
                <a:cs typeface="Helvetica" panose="020B0604020202020204" pitchFamily="34" charset="0"/>
              </a:rPr>
              <a:t>una parte </a:t>
            </a:r>
            <a:r>
              <a:rPr lang="es-CO" altLang="es-CO" sz="1300" dirty="0">
                <a:solidFill>
                  <a:schemeClr val="tx2">
                    <a:lumMod val="75000"/>
                  </a:schemeClr>
                </a:solidFill>
                <a:latin typeface="Helvetica LT Std" panose="020B0504020202020204"/>
                <a:cs typeface="Helvetica" panose="020B0604020202020204" pitchFamily="34" charset="0"/>
              </a:rPr>
              <a:t>no </a:t>
            </a:r>
            <a:r>
              <a:rPr lang="es-CO" altLang="es-CO" sz="1300" dirty="0" smtClean="0">
                <a:solidFill>
                  <a:schemeClr val="tx2">
                    <a:lumMod val="75000"/>
                  </a:schemeClr>
                </a:solidFill>
                <a:latin typeface="Helvetica LT Std" panose="020B0504020202020204"/>
                <a:cs typeface="Helvetica" panose="020B0604020202020204" pitchFamily="34" charset="0"/>
              </a:rPr>
              <a:t>bancaria o </a:t>
            </a:r>
            <a:r>
              <a:rPr lang="es-CO" altLang="es-CO" sz="1300" dirty="0">
                <a:solidFill>
                  <a:schemeClr val="tx2">
                    <a:lumMod val="75000"/>
                  </a:schemeClr>
                </a:solidFill>
                <a:latin typeface="Helvetica LT Std" panose="020B0504020202020204"/>
                <a:cs typeface="Helvetica" panose="020B0604020202020204" pitchFamily="34" charset="0"/>
              </a:rPr>
              <a:t>otra entidad dentro del grupo; o cuando se requiere que una aseguradora coloque dinero dentro del grupo en lugar de invertir más ampliamente en otros activos más apropiados. En estas circunstancias, existe el peligro de que el banco (o asegurador) tome sus decisiones de préstamo (o inversión) fuera de los procesos de aprobación usuales y que estas decisiones puedan ser el resultado de conflictos de intereses o conduzcan a ellos. Este peligro puede </a:t>
            </a:r>
            <a:r>
              <a:rPr lang="es-CO" altLang="es-CO" sz="1300" b="1" u="sng" dirty="0">
                <a:solidFill>
                  <a:schemeClr val="tx2">
                    <a:lumMod val="75000"/>
                  </a:schemeClr>
                </a:solidFill>
                <a:latin typeface="Helvetica LT Std" panose="020B0504020202020204"/>
                <a:cs typeface="Helvetica" panose="020B0604020202020204" pitchFamily="34" charset="0"/>
              </a:rPr>
              <a:t>ser particularmente grave en un conglomerado financiero débilmente estructurado y en conglomerados donde se practica la gestión matricial (es decir, donde las líneas de responsabilidad se organizan sobre una base funcional que abarca diferentes entidades corporativas, en contraste con una estructura piramidal dentro de cada entidad </a:t>
            </a:r>
            <a:r>
              <a:rPr lang="es-CO" altLang="es-CO" sz="1300" b="1" u="sng" dirty="0" smtClean="0">
                <a:solidFill>
                  <a:schemeClr val="tx2">
                    <a:lumMod val="75000"/>
                  </a:schemeClr>
                </a:solidFill>
                <a:latin typeface="Helvetica LT Std" panose="020B0504020202020204"/>
                <a:cs typeface="Helvetica" panose="020B0604020202020204" pitchFamily="34" charset="0"/>
              </a:rPr>
              <a:t>corporativa)</a:t>
            </a:r>
          </a:p>
          <a:p>
            <a:pPr marL="285750" indent="-285750" algn="just">
              <a:spcBef>
                <a:spcPct val="0"/>
              </a:spcBef>
              <a:buFont typeface="Wingdings" panose="05000000000000000000" pitchFamily="2" charset="2"/>
              <a:buChar char="v"/>
            </a:pPr>
            <a:endParaRPr lang="es-CO" altLang="es-CO" sz="1300" b="1" u="sng" dirty="0">
              <a:solidFill>
                <a:schemeClr val="tx2">
                  <a:lumMod val="75000"/>
                </a:schemeClr>
              </a:solidFill>
              <a:latin typeface="Helvetica LT Std" panose="020B0504020202020204"/>
              <a:cs typeface="Helvetica" panose="020B0604020202020204" pitchFamily="34" charset="0"/>
            </a:endParaRPr>
          </a:p>
          <a:p>
            <a:pPr marL="285750" indent="-285750" algn="just">
              <a:spcBef>
                <a:spcPct val="0"/>
              </a:spcBef>
              <a:buFont typeface="Wingdings" panose="05000000000000000000" pitchFamily="2" charset="2"/>
              <a:buChar char="v"/>
            </a:pPr>
            <a:r>
              <a:rPr lang="es-CO" altLang="es-CO" sz="1300" dirty="0">
                <a:solidFill>
                  <a:schemeClr val="tx2">
                    <a:lumMod val="75000"/>
                  </a:schemeClr>
                </a:solidFill>
                <a:latin typeface="Helvetica LT Std" panose="020B0504020202020204"/>
                <a:cs typeface="Helvetica" panose="020B0604020202020204" pitchFamily="34" charset="0"/>
              </a:rPr>
              <a:t>Se intensifica el potencial de conflictos de intereses en un conglomerado </a:t>
            </a:r>
            <a:r>
              <a:rPr lang="es-CO" altLang="es-CO" sz="1300" dirty="0" smtClean="0">
                <a:solidFill>
                  <a:schemeClr val="tx2">
                    <a:lumMod val="75000"/>
                  </a:schemeClr>
                </a:solidFill>
                <a:latin typeface="Helvetica LT Std" panose="020B0504020202020204"/>
                <a:cs typeface="Helvetica" panose="020B0604020202020204" pitchFamily="34" charset="0"/>
              </a:rPr>
              <a:t>financiero cuando </a:t>
            </a:r>
            <a:r>
              <a:rPr lang="es-CO" altLang="es-CO" sz="1300" dirty="0">
                <a:solidFill>
                  <a:schemeClr val="tx2">
                    <a:lumMod val="75000"/>
                  </a:schemeClr>
                </a:solidFill>
                <a:latin typeface="Helvetica LT Std" panose="020B0504020202020204"/>
                <a:cs typeface="Helvetica" panose="020B0604020202020204" pitchFamily="34" charset="0"/>
              </a:rPr>
              <a:t>los inversores con participaciones sustanciales en el conglomerado tienen relaciones contractuales con las empresas del grupo. En muchos conglomerados financieros, aunque no necesariamente confinados a ellos, existe una clara posibilidad de que los intereses de los accionistas entren en conflicto con los intereses de los acreedores, en particular aquellos a quienes el supervisor tiene el deber de proteger</a:t>
            </a:r>
          </a:p>
        </p:txBody>
      </p:sp>
      <p:sp>
        <p:nvSpPr>
          <p:cNvPr id="8" name="8 CuadroTexto"/>
          <p:cNvSpPr txBox="1"/>
          <p:nvPr/>
        </p:nvSpPr>
        <p:spPr>
          <a:xfrm>
            <a:off x="567876" y="357451"/>
            <a:ext cx="8113416" cy="400110"/>
          </a:xfrm>
          <a:prstGeom prst="rect">
            <a:avLst/>
          </a:prstGeom>
          <a:noFill/>
        </p:spPr>
        <p:txBody>
          <a:bodyPr wrap="square" rtlCol="0">
            <a:spAutoFit/>
          </a:bodyPr>
          <a:lstStyle/>
          <a:p>
            <a:pPr algn="ctr" fontAlgn="base">
              <a:spcBef>
                <a:spcPct val="0"/>
              </a:spcBef>
              <a:spcAft>
                <a:spcPct val="0"/>
              </a:spcAft>
            </a:pPr>
            <a:r>
              <a:rPr lang="es-CO" sz="2000" b="1" dirty="0" smtClean="0">
                <a:solidFill>
                  <a:srgbClr val="002060"/>
                </a:solidFill>
                <a:latin typeface="Helvetica LT Std" panose="020B0504020202020204"/>
              </a:rPr>
              <a:t>Basilea</a:t>
            </a:r>
            <a:endParaRPr lang="es-CO" sz="2000" b="1" dirty="0">
              <a:solidFill>
                <a:srgbClr val="002060"/>
              </a:solidFill>
              <a:latin typeface="Helvetica LT Std" panose="020B0504020202020204"/>
            </a:endParaRPr>
          </a:p>
        </p:txBody>
      </p:sp>
      <p:pic>
        <p:nvPicPr>
          <p:cNvPr id="10" name="Picture 2" descr="Resultado de imagen para bank of international settlements logo"/>
          <p:cNvPicPr>
            <a:picLocks noChangeAspect="1" noChangeArrowheads="1"/>
          </p:cNvPicPr>
          <p:nvPr/>
        </p:nvPicPr>
        <p:blipFill rotWithShape="1">
          <a:blip r:embed="rId3">
            <a:extLst>
              <a:ext uri="{28A0092B-C50C-407E-A947-70E740481C1C}">
                <a14:useLocalDpi xmlns:a14="http://schemas.microsoft.com/office/drawing/2010/main" val="0"/>
              </a:ext>
            </a:extLst>
          </a:blip>
          <a:srcRect t="21778" b="22460"/>
          <a:stretch/>
        </p:blipFill>
        <p:spPr bwMode="auto">
          <a:xfrm>
            <a:off x="1952752" y="259735"/>
            <a:ext cx="2137717" cy="588119"/>
          </a:xfrm>
          <a:prstGeom prst="rect">
            <a:avLst/>
          </a:prstGeom>
          <a:noFill/>
          <a:extLst>
            <a:ext uri="{909E8E84-426E-40DD-AFC4-6F175D3DCCD1}">
              <a14:hiddenFill xmlns:a14="http://schemas.microsoft.com/office/drawing/2010/main">
                <a:solidFill>
                  <a:srgbClr val="FFFFFF"/>
                </a:solidFill>
              </a14:hiddenFill>
            </a:ext>
          </a:extLst>
        </p:spPr>
      </p:pic>
      <p:sp>
        <p:nvSpPr>
          <p:cNvPr id="11" name="CuadroTexto 10"/>
          <p:cNvSpPr txBox="1"/>
          <p:nvPr/>
        </p:nvSpPr>
        <p:spPr>
          <a:xfrm>
            <a:off x="4450814" y="6036391"/>
            <a:ext cx="4351663" cy="261610"/>
          </a:xfrm>
          <a:prstGeom prst="rect">
            <a:avLst/>
          </a:prstGeom>
          <a:noFill/>
        </p:spPr>
        <p:txBody>
          <a:bodyPr wrap="square" rtlCol="0">
            <a:spAutoFit/>
          </a:bodyPr>
          <a:lstStyle/>
          <a:p>
            <a:pPr algn="just">
              <a:spcBef>
                <a:spcPct val="0"/>
              </a:spcBef>
            </a:pPr>
            <a:r>
              <a:rPr lang="es-CO" altLang="es-CO" sz="1100" b="1" dirty="0" smtClean="0">
                <a:solidFill>
                  <a:schemeClr val="tx2">
                    <a:lumMod val="75000"/>
                  </a:schemeClr>
                </a:solidFill>
                <a:latin typeface="Helvetica LT Std" panose="020B0504020202020204"/>
                <a:cs typeface="Helvetica" panose="020B0604020202020204" pitchFamily="34" charset="0"/>
              </a:rPr>
              <a:t>Fuente: </a:t>
            </a:r>
            <a:r>
              <a:rPr lang="en-US" altLang="es-CO" sz="1100" dirty="0" smtClean="0">
                <a:solidFill>
                  <a:schemeClr val="tx2">
                    <a:lumMod val="75000"/>
                  </a:schemeClr>
                </a:solidFill>
                <a:latin typeface="Helvetica LT Std" panose="020B0504020202020204"/>
                <a:cs typeface="Helvetica" panose="020B0604020202020204" pitchFamily="34" charset="0"/>
              </a:rPr>
              <a:t>The Supervision </a:t>
            </a:r>
            <a:r>
              <a:rPr lang="en-US" altLang="es-CO" sz="1100" dirty="0">
                <a:solidFill>
                  <a:schemeClr val="tx2">
                    <a:lumMod val="75000"/>
                  </a:schemeClr>
                </a:solidFill>
                <a:latin typeface="Helvetica LT Std" panose="020B0504020202020204"/>
                <a:cs typeface="Helvetica" panose="020B0604020202020204" pitchFamily="34" charset="0"/>
              </a:rPr>
              <a:t>o</a:t>
            </a:r>
            <a:r>
              <a:rPr lang="en-US" altLang="es-CO" sz="1100" dirty="0" smtClean="0">
                <a:solidFill>
                  <a:schemeClr val="tx2">
                    <a:lumMod val="75000"/>
                  </a:schemeClr>
                </a:solidFill>
                <a:latin typeface="Helvetica LT Std" panose="020B0504020202020204"/>
                <a:cs typeface="Helvetica" panose="020B0604020202020204" pitchFamily="34" charset="0"/>
              </a:rPr>
              <a:t>f Financial Conglomerates. </a:t>
            </a:r>
            <a:r>
              <a:rPr lang="es-CO" altLang="es-CO" sz="1100" dirty="0" smtClean="0">
                <a:solidFill>
                  <a:schemeClr val="tx2">
                    <a:lumMod val="75000"/>
                  </a:schemeClr>
                </a:solidFill>
                <a:latin typeface="Helvetica LT Std" panose="020B0504020202020204"/>
                <a:cs typeface="Helvetica" panose="020B0604020202020204" pitchFamily="34" charset="0"/>
                <a:hlinkClick r:id="rId4"/>
              </a:rPr>
              <a:t>www.bis.org</a:t>
            </a:r>
            <a:r>
              <a:rPr lang="es-CO" altLang="es-CO" sz="1100" dirty="0" smtClean="0">
                <a:solidFill>
                  <a:schemeClr val="tx2">
                    <a:lumMod val="75000"/>
                  </a:schemeClr>
                </a:solidFill>
                <a:latin typeface="Helvetica LT Std" panose="020B0504020202020204"/>
                <a:cs typeface="Helvetica" panose="020B0604020202020204" pitchFamily="34" charset="0"/>
              </a:rPr>
              <a:t> </a:t>
            </a:r>
            <a:endParaRPr lang="es-CO" altLang="es-CO" sz="1100" dirty="0">
              <a:solidFill>
                <a:schemeClr val="tx2">
                  <a:lumMod val="75000"/>
                </a:schemeClr>
              </a:solidFill>
              <a:latin typeface="Helvetica LT Std" panose="020B0504020202020204"/>
              <a:cs typeface="Helvetica" panose="020B0604020202020204" pitchFamily="34" charset="0"/>
            </a:endParaRPr>
          </a:p>
        </p:txBody>
      </p:sp>
    </p:spTree>
    <p:extLst>
      <p:ext uri="{BB962C8B-B14F-4D97-AF65-F5344CB8AC3E}">
        <p14:creationId xmlns:p14="http://schemas.microsoft.com/office/powerpoint/2010/main" val="38474589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8 CuadroTexto"/>
          <p:cNvSpPr txBox="1"/>
          <p:nvPr/>
        </p:nvSpPr>
        <p:spPr>
          <a:xfrm>
            <a:off x="448047" y="998758"/>
            <a:ext cx="4895133" cy="707886"/>
          </a:xfrm>
          <a:prstGeom prst="rect">
            <a:avLst/>
          </a:prstGeom>
          <a:noFill/>
        </p:spPr>
        <p:txBody>
          <a:bodyPr wrap="square" rtlCol="0">
            <a:spAutoFit/>
          </a:bodyPr>
          <a:lstStyle/>
          <a:p>
            <a:pPr fontAlgn="base">
              <a:spcBef>
                <a:spcPct val="0"/>
              </a:spcBef>
              <a:spcAft>
                <a:spcPct val="0"/>
              </a:spcAft>
            </a:pPr>
            <a:r>
              <a:rPr lang="es-CO" sz="2000" b="1" dirty="0">
                <a:solidFill>
                  <a:srgbClr val="FFC000"/>
                </a:solidFill>
                <a:latin typeface="HelveticaNeueLT Std"/>
                <a:ea typeface="+mj-ea"/>
                <a:cs typeface="+mj-cs"/>
              </a:rPr>
              <a:t>Conglomerados Financieros</a:t>
            </a:r>
          </a:p>
          <a:p>
            <a:pPr fontAlgn="base">
              <a:spcBef>
                <a:spcPct val="0"/>
              </a:spcBef>
              <a:spcAft>
                <a:spcPct val="0"/>
              </a:spcAft>
            </a:pPr>
            <a:r>
              <a:rPr lang="es-CO" sz="2000" b="1" dirty="0">
                <a:solidFill>
                  <a:srgbClr val="FFC000"/>
                </a:solidFill>
                <a:latin typeface="HelveticaNeueLT Std"/>
                <a:ea typeface="+mj-ea"/>
                <a:cs typeface="+mj-cs"/>
              </a:rPr>
              <a:t>Revisión Internacional</a:t>
            </a:r>
          </a:p>
        </p:txBody>
      </p:sp>
      <p:sp>
        <p:nvSpPr>
          <p:cNvPr id="8" name="12 Elipse"/>
          <p:cNvSpPr/>
          <p:nvPr/>
        </p:nvSpPr>
        <p:spPr>
          <a:xfrm>
            <a:off x="765473" y="2829167"/>
            <a:ext cx="468016" cy="268261"/>
          </a:xfrm>
          <a:prstGeom prst="flowChartConnector">
            <a:avLst/>
          </a:prstGeom>
          <a:solidFill>
            <a:schemeClr val="accent1">
              <a:lumMod val="50000"/>
            </a:schemeClr>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bg1"/>
                </a:solidFill>
                <a:latin typeface="HelveticaNeueLT Std" pitchFamily="34" charset="0"/>
              </a:rPr>
              <a:t>2</a:t>
            </a:r>
            <a:endParaRPr lang="es-CO" dirty="0">
              <a:solidFill>
                <a:schemeClr val="bg1"/>
              </a:solidFill>
              <a:latin typeface="HelveticaNeueLT Std" pitchFamily="34" charset="0"/>
            </a:endParaRPr>
          </a:p>
        </p:txBody>
      </p:sp>
      <p:sp>
        <p:nvSpPr>
          <p:cNvPr id="9" name="8 Rectángulo"/>
          <p:cNvSpPr/>
          <p:nvPr/>
        </p:nvSpPr>
        <p:spPr>
          <a:xfrm>
            <a:off x="1498486" y="2776305"/>
            <a:ext cx="4869263" cy="373987"/>
          </a:xfrm>
          <a:prstGeom prst="roundRect">
            <a:avLst/>
          </a:prstGeom>
          <a:solidFill>
            <a:schemeClr val="accent1">
              <a:lumMod val="50000"/>
            </a:schemeClr>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dirty="0" smtClean="0">
                <a:solidFill>
                  <a:schemeClr val="bg1"/>
                </a:solidFill>
                <a:latin typeface="HelveticaNeueLT Std" pitchFamily="34" charset="0"/>
              </a:rPr>
              <a:t>España</a:t>
            </a:r>
          </a:p>
        </p:txBody>
      </p:sp>
      <p:sp>
        <p:nvSpPr>
          <p:cNvPr id="12" name="7 Elipse"/>
          <p:cNvSpPr/>
          <p:nvPr/>
        </p:nvSpPr>
        <p:spPr>
          <a:xfrm>
            <a:off x="765473" y="3488358"/>
            <a:ext cx="468016" cy="281079"/>
          </a:xfrm>
          <a:prstGeom prst="ellipse">
            <a:avLst/>
          </a:prstGeom>
          <a:solidFill>
            <a:schemeClr val="bg1"/>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accent1">
                    <a:lumMod val="50000"/>
                  </a:schemeClr>
                </a:solidFill>
                <a:latin typeface="HelveticaNeueLT Std" pitchFamily="34" charset="0"/>
              </a:rPr>
              <a:t>3</a:t>
            </a:r>
            <a:endParaRPr lang="es-CO" dirty="0">
              <a:solidFill>
                <a:schemeClr val="accent1">
                  <a:lumMod val="50000"/>
                </a:schemeClr>
              </a:solidFill>
              <a:latin typeface="HelveticaNeueLT Std" pitchFamily="34" charset="0"/>
            </a:endParaRPr>
          </a:p>
        </p:txBody>
      </p:sp>
      <p:sp>
        <p:nvSpPr>
          <p:cNvPr id="13" name="8 Rectángulo"/>
          <p:cNvSpPr/>
          <p:nvPr/>
        </p:nvSpPr>
        <p:spPr>
          <a:xfrm>
            <a:off x="1498486" y="3438700"/>
            <a:ext cx="4869263" cy="380396"/>
          </a:xfrm>
          <a:prstGeom prst="roundRect">
            <a:avLst/>
          </a:prstGeom>
          <a:solidFill>
            <a:schemeClr val="bg1"/>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smtClean="0">
                <a:solidFill>
                  <a:schemeClr val="accent1">
                    <a:lumMod val="50000"/>
                  </a:schemeClr>
                </a:solidFill>
                <a:latin typeface="HelveticaNeueLT Std" pitchFamily="34" charset="0"/>
              </a:rPr>
              <a:t>Perú</a:t>
            </a:r>
            <a:endParaRPr lang="es-CO" dirty="0">
              <a:solidFill>
                <a:schemeClr val="accent1">
                  <a:lumMod val="50000"/>
                </a:schemeClr>
              </a:solidFill>
              <a:latin typeface="HelveticaNeueLT Std" pitchFamily="34" charset="0"/>
            </a:endParaRPr>
          </a:p>
        </p:txBody>
      </p:sp>
      <p:sp>
        <p:nvSpPr>
          <p:cNvPr id="14" name="7 Elipse"/>
          <p:cNvSpPr/>
          <p:nvPr/>
        </p:nvSpPr>
        <p:spPr>
          <a:xfrm>
            <a:off x="765473" y="4115566"/>
            <a:ext cx="468016" cy="281079"/>
          </a:xfrm>
          <a:prstGeom prst="ellipse">
            <a:avLst/>
          </a:prstGeom>
          <a:solidFill>
            <a:schemeClr val="bg1"/>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schemeClr val="accent1">
                    <a:lumMod val="50000"/>
                  </a:schemeClr>
                </a:solidFill>
                <a:latin typeface="HelveticaNeueLT Std" pitchFamily="34" charset="0"/>
              </a:rPr>
              <a:t>4</a:t>
            </a:r>
            <a:endParaRPr lang="es-CO" dirty="0">
              <a:solidFill>
                <a:schemeClr val="accent1">
                  <a:lumMod val="50000"/>
                </a:schemeClr>
              </a:solidFill>
              <a:latin typeface="HelveticaNeueLT Std" pitchFamily="34" charset="0"/>
            </a:endParaRPr>
          </a:p>
        </p:txBody>
      </p:sp>
      <p:sp>
        <p:nvSpPr>
          <p:cNvPr id="15" name="8 Rectángulo"/>
          <p:cNvSpPr/>
          <p:nvPr/>
        </p:nvSpPr>
        <p:spPr>
          <a:xfrm>
            <a:off x="1498486" y="4065908"/>
            <a:ext cx="4869263" cy="378405"/>
          </a:xfrm>
          <a:prstGeom prst="roundRect">
            <a:avLst/>
          </a:prstGeom>
          <a:solidFill>
            <a:schemeClr val="bg1"/>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smtClean="0">
                <a:solidFill>
                  <a:schemeClr val="accent1">
                    <a:lumMod val="50000"/>
                  </a:schemeClr>
                </a:solidFill>
                <a:latin typeface="HelveticaNeueLT Std" pitchFamily="34" charset="0"/>
              </a:rPr>
              <a:t>Chile</a:t>
            </a:r>
            <a:endParaRPr lang="es-MX" dirty="0">
              <a:solidFill>
                <a:schemeClr val="accent1">
                  <a:lumMod val="50000"/>
                </a:schemeClr>
              </a:solidFill>
              <a:latin typeface="HelveticaNeueLT Std" pitchFamily="34" charset="0"/>
            </a:endParaRPr>
          </a:p>
        </p:txBody>
      </p:sp>
      <p:sp>
        <p:nvSpPr>
          <p:cNvPr id="10" name="7 Elipse"/>
          <p:cNvSpPr/>
          <p:nvPr/>
        </p:nvSpPr>
        <p:spPr>
          <a:xfrm>
            <a:off x="765473" y="4762025"/>
            <a:ext cx="468016" cy="281079"/>
          </a:xfrm>
          <a:prstGeom prst="ellipse">
            <a:avLst/>
          </a:prstGeom>
          <a:solidFill>
            <a:schemeClr val="bg1"/>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schemeClr val="accent1">
                    <a:lumMod val="50000"/>
                  </a:schemeClr>
                </a:solidFill>
                <a:latin typeface="HelveticaNeueLT Std" pitchFamily="34" charset="0"/>
              </a:rPr>
              <a:t>5</a:t>
            </a:r>
            <a:endParaRPr lang="es-CO" dirty="0">
              <a:solidFill>
                <a:schemeClr val="accent1">
                  <a:lumMod val="50000"/>
                </a:schemeClr>
              </a:solidFill>
              <a:latin typeface="HelveticaNeueLT Std" pitchFamily="34" charset="0"/>
            </a:endParaRPr>
          </a:p>
        </p:txBody>
      </p:sp>
      <p:sp>
        <p:nvSpPr>
          <p:cNvPr id="11" name="8 Rectángulo"/>
          <p:cNvSpPr/>
          <p:nvPr/>
        </p:nvSpPr>
        <p:spPr>
          <a:xfrm>
            <a:off x="1498486" y="4711434"/>
            <a:ext cx="4869263" cy="380396"/>
          </a:xfrm>
          <a:prstGeom prst="roundRect">
            <a:avLst/>
          </a:prstGeom>
          <a:solidFill>
            <a:schemeClr val="bg1"/>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smtClean="0">
                <a:solidFill>
                  <a:schemeClr val="accent1">
                    <a:lumMod val="50000"/>
                  </a:schemeClr>
                </a:solidFill>
                <a:latin typeface="HelveticaNeueLT Std" pitchFamily="34" charset="0"/>
              </a:rPr>
              <a:t>México</a:t>
            </a:r>
            <a:endParaRPr lang="es-MX" dirty="0">
              <a:solidFill>
                <a:schemeClr val="accent1">
                  <a:lumMod val="50000"/>
                </a:schemeClr>
              </a:solidFill>
              <a:latin typeface="HelveticaNeueLT Std" pitchFamily="34" charset="0"/>
            </a:endParaRPr>
          </a:p>
        </p:txBody>
      </p:sp>
      <p:sp>
        <p:nvSpPr>
          <p:cNvPr id="16" name="7 Elipse"/>
          <p:cNvSpPr/>
          <p:nvPr/>
        </p:nvSpPr>
        <p:spPr>
          <a:xfrm>
            <a:off x="765473" y="5381876"/>
            <a:ext cx="468016" cy="281079"/>
          </a:xfrm>
          <a:prstGeom prst="ellipse">
            <a:avLst/>
          </a:prstGeom>
          <a:solidFill>
            <a:schemeClr val="bg1"/>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schemeClr val="accent1">
                    <a:lumMod val="50000"/>
                  </a:schemeClr>
                </a:solidFill>
                <a:latin typeface="HelveticaNeueLT Std" pitchFamily="34" charset="0"/>
              </a:rPr>
              <a:t>6</a:t>
            </a:r>
            <a:endParaRPr lang="es-CO" dirty="0">
              <a:solidFill>
                <a:schemeClr val="accent1">
                  <a:lumMod val="50000"/>
                </a:schemeClr>
              </a:solidFill>
              <a:latin typeface="HelveticaNeueLT Std" pitchFamily="34" charset="0"/>
            </a:endParaRPr>
          </a:p>
        </p:txBody>
      </p:sp>
      <p:sp>
        <p:nvSpPr>
          <p:cNvPr id="17" name="8 Rectángulo"/>
          <p:cNvSpPr/>
          <p:nvPr/>
        </p:nvSpPr>
        <p:spPr>
          <a:xfrm>
            <a:off x="1498486" y="5338441"/>
            <a:ext cx="4869263" cy="380396"/>
          </a:xfrm>
          <a:prstGeom prst="roundRect">
            <a:avLst/>
          </a:prstGeom>
          <a:solidFill>
            <a:schemeClr val="bg1"/>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smtClean="0">
                <a:solidFill>
                  <a:schemeClr val="accent1">
                    <a:lumMod val="50000"/>
                  </a:schemeClr>
                </a:solidFill>
                <a:latin typeface="HelveticaNeueLT Std" pitchFamily="34" charset="0"/>
              </a:rPr>
              <a:t>Estados Unidos</a:t>
            </a:r>
            <a:endParaRPr lang="es-MX" dirty="0">
              <a:solidFill>
                <a:schemeClr val="accent1">
                  <a:lumMod val="50000"/>
                </a:schemeClr>
              </a:solidFill>
              <a:latin typeface="HelveticaNeueLT Std" pitchFamily="34" charset="0"/>
            </a:endParaRPr>
          </a:p>
        </p:txBody>
      </p:sp>
      <p:sp>
        <p:nvSpPr>
          <p:cNvPr id="18" name="7 Elipse"/>
          <p:cNvSpPr/>
          <p:nvPr/>
        </p:nvSpPr>
        <p:spPr>
          <a:xfrm>
            <a:off x="765473" y="6020213"/>
            <a:ext cx="468016" cy="281079"/>
          </a:xfrm>
          <a:prstGeom prst="ellipse">
            <a:avLst/>
          </a:prstGeom>
          <a:solidFill>
            <a:schemeClr val="bg1"/>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solidFill>
                  <a:schemeClr val="accent1">
                    <a:lumMod val="50000"/>
                  </a:schemeClr>
                </a:solidFill>
                <a:latin typeface="HelveticaNeueLT Std" pitchFamily="34" charset="0"/>
              </a:rPr>
              <a:t>7</a:t>
            </a:r>
            <a:endParaRPr lang="es-CO" dirty="0">
              <a:solidFill>
                <a:schemeClr val="accent1">
                  <a:lumMod val="50000"/>
                </a:schemeClr>
              </a:solidFill>
              <a:latin typeface="HelveticaNeueLT Std" pitchFamily="34" charset="0"/>
            </a:endParaRPr>
          </a:p>
        </p:txBody>
      </p:sp>
      <p:sp>
        <p:nvSpPr>
          <p:cNvPr id="19" name="8 Rectángulo"/>
          <p:cNvSpPr/>
          <p:nvPr/>
        </p:nvSpPr>
        <p:spPr>
          <a:xfrm>
            <a:off x="1498486" y="5970555"/>
            <a:ext cx="4869263" cy="380396"/>
          </a:xfrm>
          <a:prstGeom prst="roundRect">
            <a:avLst/>
          </a:prstGeom>
          <a:solidFill>
            <a:schemeClr val="bg1"/>
          </a:solid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smtClean="0">
                <a:solidFill>
                  <a:schemeClr val="accent1">
                    <a:lumMod val="50000"/>
                  </a:schemeClr>
                </a:solidFill>
                <a:latin typeface="HelveticaNeueLT Std" pitchFamily="34" charset="0"/>
              </a:rPr>
              <a:t>Brasil</a:t>
            </a:r>
            <a:endParaRPr lang="es-MX" dirty="0">
              <a:solidFill>
                <a:schemeClr val="accent1">
                  <a:lumMod val="50000"/>
                </a:schemeClr>
              </a:solidFill>
              <a:latin typeface="HelveticaNeueLT Std" pitchFamily="34" charset="0"/>
            </a:endParaRPr>
          </a:p>
        </p:txBody>
      </p:sp>
      <p:sp>
        <p:nvSpPr>
          <p:cNvPr id="20" name="12 Elipse"/>
          <p:cNvSpPr/>
          <p:nvPr/>
        </p:nvSpPr>
        <p:spPr>
          <a:xfrm>
            <a:off x="765473" y="2201585"/>
            <a:ext cx="468016" cy="268261"/>
          </a:xfrm>
          <a:prstGeom prst="flowChartConnector">
            <a:avLst/>
          </a:prstGeom>
          <a:no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accent1">
                    <a:lumMod val="50000"/>
                  </a:schemeClr>
                </a:solidFill>
                <a:latin typeface="HelveticaNeueLT Std" pitchFamily="34" charset="0"/>
              </a:rPr>
              <a:t>1</a:t>
            </a:r>
            <a:endParaRPr lang="es-CO" dirty="0">
              <a:solidFill>
                <a:schemeClr val="accent1">
                  <a:lumMod val="50000"/>
                </a:schemeClr>
              </a:solidFill>
              <a:latin typeface="HelveticaNeueLT Std" pitchFamily="34" charset="0"/>
            </a:endParaRPr>
          </a:p>
        </p:txBody>
      </p:sp>
      <p:sp>
        <p:nvSpPr>
          <p:cNvPr id="21" name="8 Rectángulo"/>
          <p:cNvSpPr/>
          <p:nvPr/>
        </p:nvSpPr>
        <p:spPr>
          <a:xfrm>
            <a:off x="1498486" y="2148723"/>
            <a:ext cx="4869263" cy="373987"/>
          </a:xfrm>
          <a:prstGeom prst="roundRect">
            <a:avLst/>
          </a:prstGeom>
          <a:noFill/>
          <a:ln w="952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dirty="0" smtClean="0">
                <a:solidFill>
                  <a:schemeClr val="accent1">
                    <a:lumMod val="50000"/>
                  </a:schemeClr>
                </a:solidFill>
                <a:latin typeface="HelveticaNeueLT Std" pitchFamily="34" charset="0"/>
              </a:rPr>
              <a:t>Basilea</a:t>
            </a:r>
          </a:p>
        </p:txBody>
      </p:sp>
    </p:spTree>
    <p:extLst>
      <p:ext uri="{BB962C8B-B14F-4D97-AF65-F5344CB8AC3E}">
        <p14:creationId xmlns:p14="http://schemas.microsoft.com/office/powerpoint/2010/main" val="227589855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24386</TotalTime>
  <Words>10898</Words>
  <Application>Microsoft Office PowerPoint</Application>
  <PresentationFormat>Presentación en pantalla (4:3)</PresentationFormat>
  <Paragraphs>818</Paragraphs>
  <Slides>63</Slides>
  <Notes>54</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63</vt:i4>
      </vt:variant>
    </vt:vector>
  </HeadingPairs>
  <TitlesOfParts>
    <vt:vector size="70" baseType="lpstr">
      <vt:lpstr>Arial</vt:lpstr>
      <vt:lpstr>Calibri</vt:lpstr>
      <vt:lpstr>Helvetica</vt:lpstr>
      <vt:lpstr>Helvetica LT Std</vt:lpstr>
      <vt:lpstr>HelveticaNeueLT Std</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BABEL_GROUP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DISEÑO_1</dc:creator>
  <cp:lastModifiedBy>Christian Andres Palencia Hernandez</cp:lastModifiedBy>
  <cp:revision>1412</cp:revision>
  <cp:lastPrinted>2018-02-14T19:10:47Z</cp:lastPrinted>
  <dcterms:created xsi:type="dcterms:W3CDTF">2017-01-11T22:39:10Z</dcterms:created>
  <dcterms:modified xsi:type="dcterms:W3CDTF">2018-04-05T16:48:19Z</dcterms:modified>
</cp:coreProperties>
</file>