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2" r:id="rId3"/>
  </p:sldMasterIdLst>
  <p:notesMasterIdLst>
    <p:notesMasterId r:id="rId10"/>
  </p:notesMasterIdLst>
  <p:handoutMasterIdLst>
    <p:handoutMasterId r:id="rId11"/>
  </p:handoutMasterIdLst>
  <p:sldIdLst>
    <p:sldId id="399" r:id="rId4"/>
    <p:sldId id="392" r:id="rId5"/>
    <p:sldId id="402" r:id="rId6"/>
    <p:sldId id="403" r:id="rId7"/>
    <p:sldId id="404" r:id="rId8"/>
    <p:sldId id="408" r:id="rId9"/>
  </p:sldIdLst>
  <p:sldSz cx="9144000" cy="6858000" type="screen4x3"/>
  <p:notesSz cx="6797675" cy="9856788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ela Maria Vaca Bernal" initials="AMVB" lastIdx="3" clrIdx="0">
    <p:extLst>
      <p:ext uri="{19B8F6BF-5375-455C-9EA6-DF929625EA0E}">
        <p15:presenceInfo xmlns:p15="http://schemas.microsoft.com/office/powerpoint/2012/main" userId="S-1-5-21-157637412-3619192064-782502210-155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7734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6401" autoAdjust="0"/>
  </p:normalViewPr>
  <p:slideViewPr>
    <p:cSldViewPr snapToGrid="0" snapToObjects="1">
      <p:cViewPr varScale="1">
        <p:scale>
          <a:sx n="42" d="100"/>
          <a:sy n="42" d="100"/>
        </p:scale>
        <p:origin x="1332" y="54"/>
      </p:cViewPr>
      <p:guideLst>
        <p:guide orient="horz" pos="2137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40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DF264-0771-4906-8DAD-8D5C6F6F7961}" type="datetimeFigureOut">
              <a:rPr lang="es-ES" smtClean="0"/>
              <a:t>21/05/2018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976C2-3576-4A85-BBEA-6B32ABA631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2674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4F1E1-FEB8-4675-95BE-F2475A0BF8FB}" type="datetimeFigureOut">
              <a:rPr lang="es-CO" smtClean="0"/>
              <a:t>21/05/2018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C5E4E-8891-4EF4-A24D-69B4976BF4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476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C5E4E-8891-4EF4-A24D-69B4976BF419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9597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3092-F1CD-B947-AE00-B12FB15B8F11}" type="datetimeFigureOut">
              <a:rPr lang="es-ES" smtClean="0"/>
              <a:t>21/05/2018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56CD-7642-BC4F-9FF0-C56FAEA792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010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3092-F1CD-B947-AE00-B12FB15B8F11}" type="datetimeFigureOut">
              <a:rPr lang="es-ES" smtClean="0"/>
              <a:t>21/05/2018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56CD-7642-BC4F-9FF0-C56FAEA792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939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3092-F1CD-B947-AE00-B12FB15B8F11}" type="datetimeFigureOut">
              <a:rPr lang="es-ES" smtClean="0"/>
              <a:t>21/05/2018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56CD-7642-BC4F-9FF0-C56FAEA792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27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/>
          <p:cNvSpPr>
            <a:spLocks noGrp="1"/>
          </p:cNvSpPr>
          <p:nvPr>
            <p:ph type="title"/>
          </p:nvPr>
        </p:nvSpPr>
        <p:spPr>
          <a:xfrm>
            <a:off x="457200" y="5216525"/>
            <a:ext cx="8229600" cy="729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8243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31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1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001520" y="6350953"/>
            <a:ext cx="6437313" cy="242887"/>
          </a:xfrm>
        </p:spPr>
        <p:txBody>
          <a:bodyPr>
            <a:noAutofit/>
          </a:bodyPr>
          <a:lstStyle>
            <a:lvl1pPr marL="0" indent="0" algn="r">
              <a:buNone/>
              <a:defRPr sz="13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_tradnl" dirty="0"/>
              <a:t>TÍTULO DEL DOCUMENTO </a:t>
            </a:r>
          </a:p>
        </p:txBody>
      </p:sp>
    </p:spTree>
    <p:extLst>
      <p:ext uri="{BB962C8B-B14F-4D97-AF65-F5344CB8AC3E}">
        <p14:creationId xmlns:p14="http://schemas.microsoft.com/office/powerpoint/2010/main" val="3412810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41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41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1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001520" y="6350953"/>
            <a:ext cx="6437313" cy="242887"/>
          </a:xfrm>
        </p:spPr>
        <p:txBody>
          <a:bodyPr>
            <a:noAutofit/>
          </a:bodyPr>
          <a:lstStyle>
            <a:lvl1pPr marL="0" indent="0" algn="r">
              <a:buNone/>
              <a:defRPr sz="13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_tradnl" dirty="0"/>
              <a:t>TÍTULO DEL DOCUMENTO </a:t>
            </a:r>
          </a:p>
        </p:txBody>
      </p:sp>
    </p:spTree>
    <p:extLst>
      <p:ext uri="{BB962C8B-B14F-4D97-AF65-F5344CB8AC3E}">
        <p14:creationId xmlns:p14="http://schemas.microsoft.com/office/powerpoint/2010/main" val="1687986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39017"/>
            <a:ext cx="4041775" cy="535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Roboto Condensed Regular"/>
                <a:cs typeface="Roboto Condensed Regular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26105"/>
            <a:ext cx="4041775" cy="35057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39017"/>
            <a:ext cx="4040188" cy="5358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Roboto Condensed Regular"/>
                <a:cs typeface="Roboto Condensed Regular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1"/>
          </p:nvPr>
        </p:nvSpPr>
        <p:spPr>
          <a:xfrm>
            <a:off x="457200" y="2326105"/>
            <a:ext cx="4040188" cy="35043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1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001520" y="6350953"/>
            <a:ext cx="6437313" cy="242887"/>
          </a:xfrm>
        </p:spPr>
        <p:txBody>
          <a:bodyPr>
            <a:noAutofit/>
          </a:bodyPr>
          <a:lstStyle>
            <a:lvl1pPr marL="0" indent="0" algn="r">
              <a:buNone/>
              <a:defRPr sz="13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_tradnl" dirty="0"/>
              <a:t>TÍTULO DEL DOCUMENTO </a:t>
            </a:r>
          </a:p>
        </p:txBody>
      </p:sp>
    </p:spTree>
    <p:extLst>
      <p:ext uri="{BB962C8B-B14F-4D97-AF65-F5344CB8AC3E}">
        <p14:creationId xmlns:p14="http://schemas.microsoft.com/office/powerpoint/2010/main" val="355468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1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001520" y="6350953"/>
            <a:ext cx="6437313" cy="242887"/>
          </a:xfrm>
        </p:spPr>
        <p:txBody>
          <a:bodyPr>
            <a:noAutofit/>
          </a:bodyPr>
          <a:lstStyle>
            <a:lvl1pPr marL="0" indent="0" algn="r">
              <a:buNone/>
              <a:defRPr sz="13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_tradnl" dirty="0"/>
              <a:t>TÍTULO DEL DOCUMENTO </a:t>
            </a:r>
          </a:p>
        </p:txBody>
      </p:sp>
    </p:spTree>
    <p:extLst>
      <p:ext uri="{BB962C8B-B14F-4D97-AF65-F5344CB8AC3E}">
        <p14:creationId xmlns:p14="http://schemas.microsoft.com/office/powerpoint/2010/main" val="419577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84960"/>
            <a:ext cx="5111750" cy="425704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84960"/>
            <a:ext cx="3008313" cy="4257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1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001520" y="6350953"/>
            <a:ext cx="6437313" cy="242887"/>
          </a:xfrm>
        </p:spPr>
        <p:txBody>
          <a:bodyPr>
            <a:noAutofit/>
          </a:bodyPr>
          <a:lstStyle>
            <a:lvl1pPr marL="0" indent="0" algn="r">
              <a:buNone/>
              <a:defRPr sz="13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_tradnl" dirty="0"/>
              <a:t>TÍTULO DEL DOCUMENTO </a:t>
            </a:r>
          </a:p>
        </p:txBody>
      </p:sp>
    </p:spTree>
    <p:extLst>
      <p:ext uri="{BB962C8B-B14F-4D97-AF65-F5344CB8AC3E}">
        <p14:creationId xmlns:p14="http://schemas.microsoft.com/office/powerpoint/2010/main" val="4178575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3092-F1CD-B947-AE00-B12FB15B8F11}" type="datetimeFigureOut">
              <a:rPr lang="es-ES" smtClean="0"/>
              <a:t>21/05/2018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56CD-7642-BC4F-9FF0-C56FAEA792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72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3092-F1CD-B947-AE00-B12FB15B8F11}" type="datetimeFigureOut">
              <a:rPr lang="es-ES" smtClean="0"/>
              <a:t>21/05/2018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56CD-7642-BC4F-9FF0-C56FAEA792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330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3092-F1CD-B947-AE00-B12FB15B8F11}" type="datetimeFigureOut">
              <a:rPr lang="es-ES" smtClean="0"/>
              <a:t>21/05/2018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56CD-7642-BC4F-9FF0-C56FAEA792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371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3092-F1CD-B947-AE00-B12FB15B8F11}" type="datetimeFigureOut">
              <a:rPr lang="es-ES" smtClean="0"/>
              <a:t>21/05/2018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56CD-7642-BC4F-9FF0-C56FAEA792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17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3092-F1CD-B947-AE00-B12FB15B8F11}" type="datetimeFigureOut">
              <a:rPr lang="es-ES" smtClean="0"/>
              <a:t>21/05/2018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56CD-7642-BC4F-9FF0-C56FAEA792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150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3092-F1CD-B947-AE00-B12FB15B8F11}" type="datetimeFigureOut">
              <a:rPr lang="es-ES" smtClean="0"/>
              <a:t>21/05/2018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56CD-7642-BC4F-9FF0-C56FAEA792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421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3092-F1CD-B947-AE00-B12FB15B8F11}" type="datetimeFigureOut">
              <a:rPr lang="es-ES" smtClean="0"/>
              <a:t>21/05/2018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56CD-7642-BC4F-9FF0-C56FAEA792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372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3092-F1CD-B947-AE00-B12FB15B8F11}" type="datetimeFigureOut">
              <a:rPr lang="es-ES" smtClean="0"/>
              <a:t>21/05/2018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56CD-7642-BC4F-9FF0-C56FAEA792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91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73092-F1CD-B947-AE00-B12FB15B8F11}" type="datetimeFigureOut">
              <a:rPr lang="es-ES" smtClean="0"/>
              <a:t>21/05/2018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956CD-7642-BC4F-9FF0-C56FAEA792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414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n título-1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9" name="Marcador de título 1"/>
          <p:cNvSpPr>
            <a:spLocks noGrp="1"/>
          </p:cNvSpPr>
          <p:nvPr>
            <p:ph type="title"/>
          </p:nvPr>
        </p:nvSpPr>
        <p:spPr>
          <a:xfrm>
            <a:off x="457200" y="5216525"/>
            <a:ext cx="8229600" cy="729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801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Roboto Condensed Regular"/>
          <a:ea typeface="+mj-ea"/>
          <a:cs typeface="Roboto Condensed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n título-3.ai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4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pic>
        <p:nvPicPr>
          <p:cNvPr id="8" name="Picture 7" descr="LOGO_MNEMO.ai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 t="38295" r="30373" b="37401"/>
          <a:stretch/>
        </p:blipFill>
        <p:spPr>
          <a:xfrm>
            <a:off x="364281" y="6327503"/>
            <a:ext cx="1172664" cy="360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57200" y="6120923"/>
            <a:ext cx="8229600" cy="36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68640" y="6361805"/>
            <a:ext cx="524066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tabLst>
                <a:tab pos="3048000" algn="l"/>
              </a:tabLst>
            </a:pPr>
            <a:r>
              <a:rPr lang="en-US" sz="13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 </a:t>
            </a:r>
            <a:fld id="{03FEBD2C-4FC9-3246-9E81-0BD1952D89D0}" type="slidenum">
              <a:rPr lang="en-US" sz="1300" b="1" smtClean="0">
                <a:solidFill>
                  <a:srgbClr val="000000"/>
                </a:solidFill>
                <a:latin typeface="Roboto Condensed Light"/>
                <a:cs typeface="Roboto Condensed Light"/>
              </a:rPr>
              <a:pPr algn="r">
                <a:tabLst>
                  <a:tab pos="3048000" algn="l"/>
                </a:tabLst>
              </a:pPr>
              <a:t>‹Nº›</a:t>
            </a:fld>
            <a:endParaRPr lang="en-US" sz="1300" b="1" dirty="0">
              <a:solidFill>
                <a:srgbClr val="000000"/>
              </a:solidFill>
              <a:latin typeface="Roboto Condensed Light"/>
              <a:cs typeface="Roboto Condensed Light"/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1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Roboto Condensed Regular"/>
          <a:ea typeface="+mj-ea"/>
          <a:cs typeface="Roboto Condensed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Roboto Condensed Light"/>
          <a:ea typeface="+mn-ea"/>
          <a:cs typeface="Roboto Condensed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Roboto Condensed Light"/>
          <a:ea typeface="+mn-ea"/>
          <a:cs typeface="Roboto Condensed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Roboto Condensed Light"/>
          <a:ea typeface="+mn-ea"/>
          <a:cs typeface="Roboto Condensed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Roboto Condensed Light"/>
          <a:ea typeface="+mn-ea"/>
          <a:cs typeface="Roboto Condensed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Roboto Condensed Light"/>
          <a:ea typeface="+mn-ea"/>
          <a:cs typeface="Roboto Condensed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Título"/>
          <p:cNvSpPr txBox="1">
            <a:spLocks/>
          </p:cNvSpPr>
          <p:nvPr/>
        </p:nvSpPr>
        <p:spPr>
          <a:xfrm>
            <a:off x="377302" y="407747"/>
            <a:ext cx="8229600" cy="51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CO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946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Título"/>
          <p:cNvSpPr txBox="1">
            <a:spLocks/>
          </p:cNvSpPr>
          <p:nvPr/>
        </p:nvSpPr>
        <p:spPr>
          <a:xfrm>
            <a:off x="377302" y="407747"/>
            <a:ext cx="8229600" cy="51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CO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2 Título"/>
          <p:cNvSpPr txBox="1">
            <a:spLocks/>
          </p:cNvSpPr>
          <p:nvPr/>
        </p:nvSpPr>
        <p:spPr>
          <a:xfrm>
            <a:off x="177834" y="1545268"/>
            <a:ext cx="8856984" cy="6340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s-ES" sz="4800" b="1" dirty="0" smtClean="0">
                <a:solidFill>
                  <a:srgbClr val="203A58"/>
                </a:solidFill>
                <a:latin typeface="+mn-lt"/>
                <a:cs typeface="Helvetica"/>
              </a:rPr>
              <a:t>Autenticación biométrica para usuarios del sistema financiero colombiano</a:t>
            </a:r>
          </a:p>
          <a:p>
            <a:pPr fontAlgn="base">
              <a:spcAft>
                <a:spcPct val="0"/>
              </a:spcAft>
            </a:pPr>
            <a:endParaRPr lang="es-ES" sz="2800" b="1" dirty="0" smtClean="0">
              <a:solidFill>
                <a:srgbClr val="203A58"/>
              </a:solidFill>
              <a:latin typeface="+mn-lt"/>
              <a:cs typeface="Helvetica"/>
            </a:endParaRPr>
          </a:p>
          <a:p>
            <a:pPr fontAlgn="base">
              <a:spcAft>
                <a:spcPct val="0"/>
              </a:spcAft>
            </a:pPr>
            <a:r>
              <a:rPr lang="es-CO" sz="2800" b="1" dirty="0" smtClean="0">
                <a:solidFill>
                  <a:srgbClr val="FFC000"/>
                </a:solidFill>
                <a:latin typeface="+mn-lt"/>
                <a:cs typeface="Helvetica"/>
              </a:rPr>
              <a:t>Dirección de Nuevos Negocios </a:t>
            </a:r>
            <a:endParaRPr lang="es-CO" sz="2800" b="1" dirty="0">
              <a:solidFill>
                <a:srgbClr val="FFC000"/>
              </a:solidFill>
              <a:latin typeface="+mn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703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3"/>
          <p:cNvGrpSpPr/>
          <p:nvPr/>
        </p:nvGrpSpPr>
        <p:grpSpPr>
          <a:xfrm>
            <a:off x="268941" y="2063522"/>
            <a:ext cx="7324235" cy="828000"/>
            <a:chOff x="268941" y="2770088"/>
            <a:chExt cx="7324235" cy="828000"/>
          </a:xfrm>
        </p:grpSpPr>
        <p:sp>
          <p:nvSpPr>
            <p:cNvPr id="51" name="Rectangle 69"/>
            <p:cNvSpPr/>
            <p:nvPr/>
          </p:nvSpPr>
          <p:spPr bwMode="auto">
            <a:xfrm>
              <a:off x="1412755" y="2770088"/>
              <a:ext cx="6180421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Ins="576000" rtlCol="0" anchor="ctr"/>
            <a:lstStyle/>
            <a:p>
              <a:pPr fontAlgn="base">
                <a:lnSpc>
                  <a:spcPct val="90000"/>
                </a:lnSpc>
                <a:spcAft>
                  <a:spcPts val="600"/>
                </a:spcAft>
              </a:pPr>
              <a:r>
                <a:rPr lang="es-CL" sz="1400" kern="0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Contrato 027 de 2016, permite a las entidades </a:t>
              </a:r>
            </a:p>
            <a:p>
              <a:pPr fontAlgn="base">
                <a:lnSpc>
                  <a:spcPct val="90000"/>
                </a:lnSpc>
                <a:spcAft>
                  <a:spcPts val="600"/>
                </a:spcAft>
              </a:pPr>
              <a:r>
                <a:rPr lang="es-CL" sz="1400" kern="0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Suscribir por medio de mandato un solo contrato a</a:t>
              </a:r>
            </a:p>
            <a:p>
              <a:pPr fontAlgn="base">
                <a:lnSpc>
                  <a:spcPct val="90000"/>
                </a:lnSpc>
                <a:spcAft>
                  <a:spcPts val="600"/>
                </a:spcAft>
              </a:pPr>
              <a:r>
                <a:rPr lang="es-CL" sz="1400" kern="0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través de Asobancaria.</a:t>
              </a:r>
              <a:endParaRPr lang="es-CL" sz="14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Pentagon 51"/>
            <p:cNvSpPr/>
            <p:nvPr/>
          </p:nvSpPr>
          <p:spPr bwMode="auto">
            <a:xfrm>
              <a:off x="268941" y="2770088"/>
              <a:ext cx="1452283" cy="828000"/>
            </a:xfrm>
            <a:prstGeom prst="homePlate">
              <a:avLst>
                <a:gd name="adj" fmla="val 2198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CL" sz="1400" b="1" dirty="0" smtClean="0">
                  <a:latin typeface="+mj-lt"/>
                </a:rPr>
                <a:t>Convenio RNEC</a:t>
              </a:r>
              <a:endParaRPr lang="es-CL" sz="1400" b="1" dirty="0">
                <a:latin typeface="+mj-lt"/>
              </a:endParaRPr>
            </a:p>
          </p:txBody>
        </p:sp>
      </p:grpSp>
      <p:grpSp>
        <p:nvGrpSpPr>
          <p:cNvPr id="53" name="Group 4"/>
          <p:cNvGrpSpPr/>
          <p:nvPr/>
        </p:nvGrpSpPr>
        <p:grpSpPr>
          <a:xfrm>
            <a:off x="268941" y="2963439"/>
            <a:ext cx="7324235" cy="854612"/>
            <a:chOff x="268941" y="3670005"/>
            <a:chExt cx="7324235" cy="854612"/>
          </a:xfrm>
        </p:grpSpPr>
        <p:sp>
          <p:nvSpPr>
            <p:cNvPr id="54" name="Rectangle 68"/>
            <p:cNvSpPr/>
            <p:nvPr/>
          </p:nvSpPr>
          <p:spPr bwMode="auto">
            <a:xfrm>
              <a:off x="1412755" y="3670005"/>
              <a:ext cx="6180421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Ins="576000" numCol="1" rtlCol="0" anchor="ctr"/>
            <a:lstStyle/>
            <a:p>
              <a:pPr fontAlgn="base">
                <a:lnSpc>
                  <a:spcPct val="90000"/>
                </a:lnSpc>
                <a:spcAft>
                  <a:spcPts val="600"/>
                </a:spcAft>
              </a:pPr>
              <a:r>
                <a:rPr lang="es-CL" sz="1400" dirty="0" smtClean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Gremio que representa los intereses del sector ante </a:t>
              </a:r>
            </a:p>
            <a:p>
              <a:pPr fontAlgn="base">
                <a:lnSpc>
                  <a:spcPct val="90000"/>
                </a:lnSpc>
                <a:spcAft>
                  <a:spcPts val="600"/>
                </a:spcAft>
              </a:pPr>
              <a:r>
                <a:rPr lang="es-CL" sz="1400" dirty="0" smtClean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RNEC y los servicios de acceso a sus base de datos </a:t>
              </a:r>
            </a:p>
            <a:p>
              <a:pPr fontAlgn="base">
                <a:lnSpc>
                  <a:spcPct val="90000"/>
                </a:lnSpc>
                <a:spcAft>
                  <a:spcPts val="600"/>
                </a:spcAft>
              </a:pPr>
              <a:r>
                <a:rPr lang="es-CL" sz="1400" dirty="0" smtClean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Biográfica y Biométrica. </a:t>
              </a:r>
            </a:p>
          </p:txBody>
        </p:sp>
        <p:sp>
          <p:nvSpPr>
            <p:cNvPr id="56" name="Pentagon 52"/>
            <p:cNvSpPr/>
            <p:nvPr/>
          </p:nvSpPr>
          <p:spPr bwMode="auto">
            <a:xfrm>
              <a:off x="268941" y="3696617"/>
              <a:ext cx="1452283" cy="828000"/>
            </a:xfrm>
            <a:prstGeom prst="homePlate">
              <a:avLst>
                <a:gd name="adj" fmla="val 2198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CL" sz="1400" b="1" dirty="0" smtClean="0">
                  <a:latin typeface="+mj-lt"/>
                </a:rPr>
                <a:t>Respaldo </a:t>
              </a:r>
              <a:endParaRPr lang="es-CL" sz="1400" b="1" dirty="0">
                <a:latin typeface="+mj-lt"/>
              </a:endParaRPr>
            </a:p>
          </p:txBody>
        </p:sp>
      </p:grpSp>
      <p:grpSp>
        <p:nvGrpSpPr>
          <p:cNvPr id="57" name="Group 6"/>
          <p:cNvGrpSpPr/>
          <p:nvPr/>
        </p:nvGrpSpPr>
        <p:grpSpPr>
          <a:xfrm>
            <a:off x="268941" y="3896213"/>
            <a:ext cx="6062061" cy="838640"/>
            <a:chOff x="268941" y="4602779"/>
            <a:chExt cx="6062061" cy="838640"/>
          </a:xfrm>
        </p:grpSpPr>
        <p:sp>
          <p:nvSpPr>
            <p:cNvPr id="58" name="Rectangle 70"/>
            <p:cNvSpPr/>
            <p:nvPr/>
          </p:nvSpPr>
          <p:spPr bwMode="auto">
            <a:xfrm>
              <a:off x="1321241" y="4602779"/>
              <a:ext cx="5009761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Ins="576000" rtlCol="0" anchor="ctr"/>
            <a:lstStyle/>
            <a:p>
              <a:pPr fontAlgn="base">
                <a:lnSpc>
                  <a:spcPct val="90000"/>
                </a:lnSpc>
                <a:spcAft>
                  <a:spcPts val="600"/>
                </a:spcAft>
              </a:pPr>
              <a:r>
                <a:rPr lang="es-CL" sz="1400" dirty="0">
                  <a:solidFill>
                    <a:schemeClr val="tx1"/>
                  </a:solidFill>
                  <a:cs typeface="Arial" pitchFamily="34" charset="0"/>
                </a:rPr>
                <a:t> </a:t>
              </a:r>
              <a:r>
                <a:rPr lang="es-CL" sz="1400" dirty="0" smtClean="0">
                  <a:solidFill>
                    <a:schemeClr val="tx1"/>
                  </a:solidFill>
                  <a:cs typeface="Arial" pitchFamily="34" charset="0"/>
                </a:rPr>
                <a:t>  </a:t>
              </a:r>
            </a:p>
            <a:p>
              <a:pPr fontAlgn="base">
                <a:lnSpc>
                  <a:spcPct val="90000"/>
                </a:lnSpc>
                <a:spcAft>
                  <a:spcPts val="600"/>
                </a:spcAft>
              </a:pPr>
              <a:r>
                <a:rPr lang="es-CL" sz="1400" dirty="0">
                  <a:solidFill>
                    <a:schemeClr val="tx1"/>
                  </a:solidFill>
                  <a:cs typeface="Arial" pitchFamily="34" charset="0"/>
                </a:rPr>
                <a:t> </a:t>
              </a:r>
              <a:r>
                <a:rPr lang="es-CL" sz="1400" dirty="0" smtClean="0">
                  <a:solidFill>
                    <a:schemeClr val="tx1"/>
                  </a:solidFill>
                  <a:cs typeface="Arial" pitchFamily="34" charset="0"/>
                </a:rPr>
                <a:t>  </a:t>
              </a:r>
              <a:r>
                <a:rPr lang="es-CL" sz="1400" dirty="0" smtClean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El sector cuenta con la experiencia y el respaldo del </a:t>
              </a:r>
            </a:p>
            <a:p>
              <a:pPr fontAlgn="base">
                <a:lnSpc>
                  <a:spcPct val="90000"/>
                </a:lnSpc>
                <a:spcAft>
                  <a:spcPts val="600"/>
                </a:spcAft>
              </a:pPr>
              <a:r>
                <a:rPr lang="es-CL" sz="1400" dirty="0" smtClean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   operador biométrico con mayor trayectoria en la </a:t>
              </a:r>
            </a:p>
            <a:p>
              <a:pPr fontAlgn="base">
                <a:lnSpc>
                  <a:spcPct val="90000"/>
                </a:lnSpc>
                <a:spcAft>
                  <a:spcPts val="600"/>
                </a:spcAft>
              </a:pPr>
              <a:r>
                <a:rPr lang="es-CL" sz="1400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 </a:t>
              </a:r>
              <a:r>
                <a:rPr lang="es-CL" sz="1400" dirty="0" smtClean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  prestación de servicios biométricos (Certicámara) </a:t>
              </a:r>
            </a:p>
            <a:p>
              <a:pPr fontAlgn="base">
                <a:lnSpc>
                  <a:spcPct val="90000"/>
                </a:lnSpc>
                <a:spcAft>
                  <a:spcPts val="600"/>
                </a:spcAft>
              </a:pPr>
              <a:r>
                <a:rPr lang="es-CL" sz="1400" dirty="0">
                  <a:solidFill>
                    <a:schemeClr val="tx1"/>
                  </a:solidFill>
                  <a:cs typeface="Arial" pitchFamily="34" charset="0"/>
                </a:rPr>
                <a:t> </a:t>
              </a:r>
              <a:r>
                <a:rPr lang="es-CL" sz="1400" dirty="0" smtClean="0">
                  <a:solidFill>
                    <a:schemeClr val="tx1"/>
                  </a:solidFill>
                  <a:cs typeface="Arial" pitchFamily="34" charset="0"/>
                </a:rPr>
                <a:t>   </a:t>
              </a:r>
              <a:endParaRPr lang="es-CL" sz="14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59" name="Pentagon 53"/>
            <p:cNvSpPr/>
            <p:nvPr/>
          </p:nvSpPr>
          <p:spPr bwMode="auto">
            <a:xfrm>
              <a:off x="268941" y="4613419"/>
              <a:ext cx="1452283" cy="828000"/>
            </a:xfrm>
            <a:prstGeom prst="homePlate">
              <a:avLst>
                <a:gd name="adj" fmla="val 2198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CL" sz="1400" b="1" dirty="0" smtClean="0">
                  <a:latin typeface="+mj-lt"/>
                </a:rPr>
                <a:t>Aliado Tecnológico </a:t>
              </a:r>
              <a:endParaRPr lang="es-CL" sz="1400" b="1" dirty="0">
                <a:latin typeface="+mj-lt"/>
              </a:endParaRPr>
            </a:p>
          </p:txBody>
        </p:sp>
      </p:grpSp>
      <p:grpSp>
        <p:nvGrpSpPr>
          <p:cNvPr id="60" name="Group 7"/>
          <p:cNvGrpSpPr/>
          <p:nvPr/>
        </p:nvGrpSpPr>
        <p:grpSpPr>
          <a:xfrm>
            <a:off x="268941" y="4826533"/>
            <a:ext cx="7324235" cy="833331"/>
            <a:chOff x="268941" y="5533099"/>
            <a:chExt cx="7324235" cy="833331"/>
          </a:xfrm>
        </p:grpSpPr>
        <p:sp>
          <p:nvSpPr>
            <p:cNvPr id="61" name="Rectangle 47"/>
            <p:cNvSpPr/>
            <p:nvPr/>
          </p:nvSpPr>
          <p:spPr bwMode="auto">
            <a:xfrm>
              <a:off x="1412755" y="5538430"/>
              <a:ext cx="6180421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Ins="576000" rtlCol="0" anchor="ctr"/>
            <a:lstStyle/>
            <a:p>
              <a:pPr fontAlgn="base">
                <a:lnSpc>
                  <a:spcPct val="90000"/>
                </a:lnSpc>
                <a:spcAft>
                  <a:spcPts val="600"/>
                </a:spcAft>
              </a:pPr>
              <a:r>
                <a:rPr lang="es-CL" sz="1400" dirty="0" smtClean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Servicios de autenticación biométrica que permite consolidar </a:t>
              </a:r>
            </a:p>
            <a:p>
              <a:pPr fontAlgn="base">
                <a:lnSpc>
                  <a:spcPct val="90000"/>
                </a:lnSpc>
                <a:spcAft>
                  <a:spcPts val="600"/>
                </a:spcAft>
              </a:pPr>
              <a:r>
                <a:rPr lang="es-CL" sz="1400" dirty="0" smtClean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Proyectos de Inmaterialización en los procesos financieros. </a:t>
              </a:r>
              <a:endParaRPr lang="es-CL" sz="14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Pentagon 54"/>
            <p:cNvSpPr/>
            <p:nvPr/>
          </p:nvSpPr>
          <p:spPr bwMode="auto">
            <a:xfrm>
              <a:off x="268941" y="5533099"/>
              <a:ext cx="1452283" cy="828000"/>
            </a:xfrm>
            <a:prstGeom prst="homePlate">
              <a:avLst>
                <a:gd name="adj" fmla="val 2198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CL" sz="1400" b="1" dirty="0" smtClean="0"/>
                <a:t>Servicios</a:t>
              </a:r>
              <a:endParaRPr lang="es-CL" sz="1050" b="1" dirty="0"/>
            </a:p>
          </p:txBody>
        </p:sp>
      </p:grpSp>
      <p:grpSp>
        <p:nvGrpSpPr>
          <p:cNvPr id="63" name="Group 2"/>
          <p:cNvGrpSpPr/>
          <p:nvPr/>
        </p:nvGrpSpPr>
        <p:grpSpPr>
          <a:xfrm>
            <a:off x="268941" y="1143000"/>
            <a:ext cx="7324235" cy="828000"/>
            <a:chOff x="268941" y="1849566"/>
            <a:chExt cx="7324235" cy="828000"/>
          </a:xfrm>
        </p:grpSpPr>
        <p:sp>
          <p:nvSpPr>
            <p:cNvPr id="64" name="Rectangle 64"/>
            <p:cNvSpPr/>
            <p:nvPr/>
          </p:nvSpPr>
          <p:spPr bwMode="auto">
            <a:xfrm>
              <a:off x="1412755" y="1849566"/>
              <a:ext cx="6180421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Ins="576000" rtlCol="0" anchor="ctr"/>
            <a:lstStyle/>
            <a:p>
              <a:pPr fontAlgn="base">
                <a:lnSpc>
                  <a:spcPct val="90000"/>
                </a:lnSpc>
                <a:spcAft>
                  <a:spcPts val="600"/>
                </a:spcAft>
              </a:pPr>
              <a:r>
                <a:rPr lang="es-CL" sz="1400" kern="0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Asobancaria representa ante la RNEC a las entidades</a:t>
              </a:r>
            </a:p>
            <a:p>
              <a:pPr fontAlgn="base">
                <a:lnSpc>
                  <a:spcPct val="90000"/>
                </a:lnSpc>
                <a:spcAft>
                  <a:spcPts val="600"/>
                </a:spcAft>
              </a:pPr>
              <a:r>
                <a:rPr lang="es-CL" sz="1400" kern="0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Bancarias y Financieras que deseen suscribir servicios de </a:t>
              </a:r>
              <a:endParaRPr lang="es-CL" sz="14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  <a:p>
              <a:pPr fontAlgn="base">
                <a:lnSpc>
                  <a:spcPct val="90000"/>
                </a:lnSpc>
                <a:spcAft>
                  <a:spcPts val="600"/>
                </a:spcAft>
              </a:pPr>
              <a:r>
                <a:rPr lang="es-CL" sz="1400" kern="0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Autenticación Biométrica. </a:t>
              </a:r>
            </a:p>
          </p:txBody>
        </p:sp>
        <p:sp>
          <p:nvSpPr>
            <p:cNvPr id="65" name="Pentagon 76"/>
            <p:cNvSpPr/>
            <p:nvPr/>
          </p:nvSpPr>
          <p:spPr bwMode="auto">
            <a:xfrm>
              <a:off x="268941" y="1849566"/>
              <a:ext cx="1452283" cy="828000"/>
            </a:xfrm>
            <a:prstGeom prst="homePlate">
              <a:avLst>
                <a:gd name="adj" fmla="val 2198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CL" sz="1400" b="1" dirty="0" smtClean="0">
                  <a:latin typeface="+mj-lt"/>
                </a:rPr>
                <a:t>Representación </a:t>
              </a:r>
              <a:endParaRPr lang="es-CL" sz="1200" b="1" dirty="0">
                <a:latin typeface="+mj-lt"/>
              </a:endParaRPr>
            </a:p>
          </p:txBody>
        </p:sp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228600" y="234950"/>
            <a:ext cx="847994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" algn="ctr">
              <a:lnSpc>
                <a:spcPct val="100000"/>
              </a:lnSpc>
            </a:pPr>
            <a:r>
              <a:rPr lang="es-CO" sz="2800" dirty="0" smtClean="0">
                <a:latin typeface="Arial"/>
                <a:cs typeface="Arial"/>
              </a:rPr>
              <a:t>CONVENIO ASOBANCARIA 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4294967295"/>
          </p:nvPr>
        </p:nvSpPr>
        <p:spPr>
          <a:xfrm>
            <a:off x="8414257" y="6464985"/>
            <a:ext cx="206375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grpSp>
        <p:nvGrpSpPr>
          <p:cNvPr id="16" name="Gruppieren 18"/>
          <p:cNvGrpSpPr/>
          <p:nvPr/>
        </p:nvGrpSpPr>
        <p:grpSpPr bwMode="auto">
          <a:xfrm flipH="1">
            <a:off x="5548582" y="1066800"/>
            <a:ext cx="3372437" cy="4811634"/>
            <a:chOff x="322198" y="1842437"/>
            <a:chExt cx="3058904" cy="4248000"/>
          </a:xfrm>
        </p:grpSpPr>
        <p:sp>
          <p:nvSpPr>
            <p:cNvPr id="17" name="Freihandform 45"/>
            <p:cNvSpPr/>
            <p:nvPr/>
          </p:nvSpPr>
          <p:spPr bwMode="auto">
            <a:xfrm>
              <a:off x="1683330" y="1939498"/>
              <a:ext cx="1488101" cy="4053881"/>
            </a:xfrm>
            <a:custGeom>
              <a:avLst/>
              <a:gdLst>
                <a:gd name="connsiteX0" fmla="*/ 0 w 1488101"/>
                <a:gd name="connsiteY0" fmla="*/ 0 h 4053881"/>
                <a:gd name="connsiteX1" fmla="*/ 190858 w 1488101"/>
                <a:gd name="connsiteY1" fmla="*/ 69854 h 4053881"/>
                <a:gd name="connsiteX2" fmla="*/ 1488101 w 1488101"/>
                <a:gd name="connsiteY2" fmla="*/ 2026940 h 4053881"/>
                <a:gd name="connsiteX3" fmla="*/ 190858 w 1488101"/>
                <a:gd name="connsiteY3" fmla="*/ 3984026 h 4053881"/>
                <a:gd name="connsiteX4" fmla="*/ 0 w 1488101"/>
                <a:gd name="connsiteY4" fmla="*/ 4053881 h 4053881"/>
                <a:gd name="connsiteX5" fmla="*/ 0 w 1488101"/>
                <a:gd name="connsiteY5" fmla="*/ 0 h 405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8101" h="4053881">
                  <a:moveTo>
                    <a:pt x="0" y="0"/>
                  </a:moveTo>
                  <a:lnTo>
                    <a:pt x="190858" y="69854"/>
                  </a:lnTo>
                  <a:cubicBezTo>
                    <a:pt x="953193" y="392295"/>
                    <a:pt x="1488101" y="1147150"/>
                    <a:pt x="1488101" y="2026940"/>
                  </a:cubicBezTo>
                  <a:cubicBezTo>
                    <a:pt x="1488101" y="2906730"/>
                    <a:pt x="953193" y="3661585"/>
                    <a:pt x="190858" y="3984026"/>
                  </a:cubicBezTo>
                  <a:lnTo>
                    <a:pt x="0" y="4053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smtClean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Freihandform 49"/>
            <p:cNvSpPr/>
            <p:nvPr/>
          </p:nvSpPr>
          <p:spPr bwMode="auto">
            <a:xfrm>
              <a:off x="322198" y="1842437"/>
              <a:ext cx="1374780" cy="4248000"/>
            </a:xfrm>
            <a:custGeom>
              <a:avLst/>
              <a:gdLst>
                <a:gd name="connsiteX0" fmla="*/ 2124000 w 2759899"/>
                <a:gd name="connsiteY0" fmla="*/ 0 h 4248000"/>
                <a:gd name="connsiteX1" fmla="*/ 2755613 w 2759899"/>
                <a:gd name="connsiteY1" fmla="*/ 95491 h 4248000"/>
                <a:gd name="connsiteX2" fmla="*/ 2759899 w 2759899"/>
                <a:gd name="connsiteY2" fmla="*/ 97060 h 4248000"/>
                <a:gd name="connsiteX3" fmla="*/ 2759899 w 2759899"/>
                <a:gd name="connsiteY3" fmla="*/ 4150941 h 4248000"/>
                <a:gd name="connsiteX4" fmla="*/ 2755613 w 2759899"/>
                <a:gd name="connsiteY4" fmla="*/ 4152509 h 4248000"/>
                <a:gd name="connsiteX5" fmla="*/ 2124000 w 2759899"/>
                <a:gd name="connsiteY5" fmla="*/ 4248000 h 4248000"/>
                <a:gd name="connsiteX6" fmla="*/ 0 w 2759899"/>
                <a:gd name="connsiteY6" fmla="*/ 2124000 h 4248000"/>
                <a:gd name="connsiteX7" fmla="*/ 2124000 w 2759899"/>
                <a:gd name="connsiteY7" fmla="*/ 0 h 42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9899" h="4248000">
                  <a:moveTo>
                    <a:pt x="2124000" y="0"/>
                  </a:moveTo>
                  <a:cubicBezTo>
                    <a:pt x="2343948" y="0"/>
                    <a:pt x="2556087" y="33432"/>
                    <a:pt x="2755613" y="95491"/>
                  </a:cubicBezTo>
                  <a:lnTo>
                    <a:pt x="2759899" y="97060"/>
                  </a:lnTo>
                  <a:lnTo>
                    <a:pt x="2759899" y="4150941"/>
                  </a:lnTo>
                  <a:lnTo>
                    <a:pt x="2755613" y="4152509"/>
                  </a:lnTo>
                  <a:cubicBezTo>
                    <a:pt x="2556087" y="4214569"/>
                    <a:pt x="2343948" y="4248000"/>
                    <a:pt x="2124000" y="4248000"/>
                  </a:cubicBezTo>
                  <a:cubicBezTo>
                    <a:pt x="950947" y="4248000"/>
                    <a:pt x="0" y="3297053"/>
                    <a:pt x="0" y="2124000"/>
                  </a:cubicBezTo>
                  <a:cubicBezTo>
                    <a:pt x="0" y="950947"/>
                    <a:pt x="950947" y="0"/>
                    <a:pt x="212400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smtClean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Oval 96"/>
            <p:cNvSpPr/>
            <p:nvPr/>
          </p:nvSpPr>
          <p:spPr bwMode="auto">
            <a:xfrm>
              <a:off x="1635907" y="1897029"/>
              <a:ext cx="108000" cy="108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0" name="Oval 97"/>
            <p:cNvSpPr/>
            <p:nvPr/>
          </p:nvSpPr>
          <p:spPr bwMode="auto">
            <a:xfrm>
              <a:off x="1635907" y="5939109"/>
              <a:ext cx="108000" cy="108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cxnSp>
          <p:nvCxnSpPr>
            <p:cNvPr id="21" name="Straight Arrow Connector 98"/>
            <p:cNvCxnSpPr/>
            <p:nvPr/>
          </p:nvCxnSpPr>
          <p:spPr bwMode="auto">
            <a:xfrm flipV="1">
              <a:off x="2382682" y="2307931"/>
              <a:ext cx="216000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99"/>
            <p:cNvCxnSpPr/>
            <p:nvPr/>
          </p:nvCxnSpPr>
          <p:spPr bwMode="auto">
            <a:xfrm flipV="1">
              <a:off x="2999805" y="3127732"/>
              <a:ext cx="216000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100"/>
            <p:cNvCxnSpPr/>
            <p:nvPr/>
          </p:nvCxnSpPr>
          <p:spPr bwMode="auto">
            <a:xfrm flipV="1">
              <a:off x="3165102" y="3951297"/>
              <a:ext cx="216000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101"/>
            <p:cNvCxnSpPr/>
            <p:nvPr/>
          </p:nvCxnSpPr>
          <p:spPr bwMode="auto">
            <a:xfrm flipV="1">
              <a:off x="3019977" y="4774862"/>
              <a:ext cx="216000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102"/>
            <p:cNvCxnSpPr/>
            <p:nvPr/>
          </p:nvCxnSpPr>
          <p:spPr bwMode="auto">
            <a:xfrm flipV="1">
              <a:off x="2334594" y="5643576"/>
              <a:ext cx="216000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40"/>
          <p:cNvGrpSpPr/>
          <p:nvPr/>
        </p:nvGrpSpPr>
        <p:grpSpPr>
          <a:xfrm>
            <a:off x="6331002" y="2004738"/>
            <a:ext cx="1863753" cy="1830615"/>
            <a:chOff x="1371685" y="674740"/>
            <a:chExt cx="1826714" cy="1713340"/>
          </a:xfrm>
        </p:grpSpPr>
        <p:sp>
          <p:nvSpPr>
            <p:cNvPr id="27" name="Oval 41"/>
            <p:cNvSpPr/>
            <p:nvPr/>
          </p:nvSpPr>
          <p:spPr>
            <a:xfrm>
              <a:off x="1371685" y="674740"/>
              <a:ext cx="1826714" cy="17133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42"/>
            <p:cNvGrpSpPr/>
            <p:nvPr/>
          </p:nvGrpSpPr>
          <p:grpSpPr bwMode="gray">
            <a:xfrm>
              <a:off x="1622072" y="970058"/>
              <a:ext cx="1325940" cy="1122717"/>
              <a:chOff x="1260230" y="2635018"/>
              <a:chExt cx="1868487" cy="1632419"/>
            </a:xfrm>
            <a:solidFill>
              <a:schemeClr val="bg1"/>
            </a:solidFill>
          </p:grpSpPr>
          <p:sp>
            <p:nvSpPr>
              <p:cNvPr id="29" name="Freeform 7"/>
              <p:cNvSpPr>
                <a:spLocks noEditPoints="1"/>
              </p:cNvSpPr>
              <p:nvPr/>
            </p:nvSpPr>
            <p:spPr bwMode="gray">
              <a:xfrm>
                <a:off x="1260230" y="2635018"/>
                <a:ext cx="1868487" cy="677859"/>
              </a:xfrm>
              <a:custGeom>
                <a:avLst/>
                <a:gdLst>
                  <a:gd name="T0" fmla="*/ 1980 w 1995"/>
                  <a:gd name="T1" fmla="*/ 556 h 723"/>
                  <a:gd name="T2" fmla="*/ 1968 w 1995"/>
                  <a:gd name="T3" fmla="*/ 692 h 723"/>
                  <a:gd name="T4" fmla="*/ 1732 w 1995"/>
                  <a:gd name="T5" fmla="*/ 704 h 723"/>
                  <a:gd name="T6" fmla="*/ 248 w 1995"/>
                  <a:gd name="T7" fmla="*/ 704 h 723"/>
                  <a:gd name="T8" fmla="*/ 0 w 1995"/>
                  <a:gd name="T9" fmla="*/ 668 h 723"/>
                  <a:gd name="T10" fmla="*/ 0 w 1995"/>
                  <a:gd name="T11" fmla="*/ 568 h 723"/>
                  <a:gd name="T12" fmla="*/ 36 w 1995"/>
                  <a:gd name="T13" fmla="*/ 528 h 723"/>
                  <a:gd name="T14" fmla="*/ 268 w 1995"/>
                  <a:gd name="T15" fmla="*/ 396 h 723"/>
                  <a:gd name="T16" fmla="*/ 980 w 1995"/>
                  <a:gd name="T17" fmla="*/ 0 h 723"/>
                  <a:gd name="T18" fmla="*/ 1004 w 1995"/>
                  <a:gd name="T19" fmla="*/ 0 h 723"/>
                  <a:gd name="T20" fmla="*/ 1864 w 1995"/>
                  <a:gd name="T21" fmla="*/ 484 h 723"/>
                  <a:gd name="T22" fmla="*/ 1980 w 1995"/>
                  <a:gd name="T23" fmla="*/ 556 h 723"/>
                  <a:gd name="T24" fmla="*/ 964 w 1995"/>
                  <a:gd name="T25" fmla="*/ 524 h 723"/>
                  <a:gd name="T26" fmla="*/ 964 w 1995"/>
                  <a:gd name="T27" fmla="*/ 312 h 723"/>
                  <a:gd name="T28" fmla="*/ 964 w 1995"/>
                  <a:gd name="T29" fmla="*/ 524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95" h="723">
                    <a:moveTo>
                      <a:pt x="1980" y="556"/>
                    </a:moveTo>
                    <a:cubicBezTo>
                      <a:pt x="1995" y="592"/>
                      <a:pt x="1984" y="678"/>
                      <a:pt x="1968" y="692"/>
                    </a:cubicBezTo>
                    <a:cubicBezTo>
                      <a:pt x="1942" y="715"/>
                      <a:pt x="1805" y="704"/>
                      <a:pt x="1732" y="704"/>
                    </a:cubicBezTo>
                    <a:cubicBezTo>
                      <a:pt x="1239" y="704"/>
                      <a:pt x="754" y="704"/>
                      <a:pt x="248" y="704"/>
                    </a:cubicBezTo>
                    <a:cubicBezTo>
                      <a:pt x="156" y="704"/>
                      <a:pt x="16" y="723"/>
                      <a:pt x="0" y="668"/>
                    </a:cubicBezTo>
                    <a:cubicBezTo>
                      <a:pt x="0" y="635"/>
                      <a:pt x="0" y="601"/>
                      <a:pt x="0" y="568"/>
                    </a:cubicBezTo>
                    <a:cubicBezTo>
                      <a:pt x="8" y="545"/>
                      <a:pt x="22" y="537"/>
                      <a:pt x="36" y="528"/>
                    </a:cubicBezTo>
                    <a:cubicBezTo>
                      <a:pt x="104" y="481"/>
                      <a:pt x="188" y="441"/>
                      <a:pt x="268" y="396"/>
                    </a:cubicBezTo>
                    <a:cubicBezTo>
                      <a:pt x="495" y="267"/>
                      <a:pt x="752" y="122"/>
                      <a:pt x="980" y="0"/>
                    </a:cubicBezTo>
                    <a:cubicBezTo>
                      <a:pt x="988" y="0"/>
                      <a:pt x="996" y="0"/>
                      <a:pt x="1004" y="0"/>
                    </a:cubicBezTo>
                    <a:cubicBezTo>
                      <a:pt x="1282" y="145"/>
                      <a:pt x="1576" y="323"/>
                      <a:pt x="1864" y="484"/>
                    </a:cubicBezTo>
                    <a:cubicBezTo>
                      <a:pt x="1902" y="505"/>
                      <a:pt x="1968" y="529"/>
                      <a:pt x="1980" y="556"/>
                    </a:cubicBezTo>
                    <a:close/>
                    <a:moveTo>
                      <a:pt x="964" y="524"/>
                    </a:moveTo>
                    <a:cubicBezTo>
                      <a:pt x="1138" y="558"/>
                      <a:pt x="1143" y="272"/>
                      <a:pt x="964" y="312"/>
                    </a:cubicBezTo>
                    <a:cubicBezTo>
                      <a:pt x="842" y="340"/>
                      <a:pt x="881" y="508"/>
                      <a:pt x="964" y="5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gray">
              <a:xfrm>
                <a:off x="1365004" y="4005025"/>
                <a:ext cx="1644652" cy="106496"/>
              </a:xfrm>
              <a:custGeom>
                <a:avLst/>
                <a:gdLst>
                  <a:gd name="T0" fmla="*/ 1729 w 1757"/>
                  <a:gd name="T1" fmla="*/ 22 h 213"/>
                  <a:gd name="T2" fmla="*/ 1729 w 1757"/>
                  <a:gd name="T3" fmla="*/ 190 h 213"/>
                  <a:gd name="T4" fmla="*/ 1525 w 1757"/>
                  <a:gd name="T5" fmla="*/ 202 h 213"/>
                  <a:gd name="T6" fmla="*/ 233 w 1757"/>
                  <a:gd name="T7" fmla="*/ 202 h 213"/>
                  <a:gd name="T8" fmla="*/ 33 w 1757"/>
                  <a:gd name="T9" fmla="*/ 190 h 213"/>
                  <a:gd name="T10" fmla="*/ 53 w 1757"/>
                  <a:gd name="T11" fmla="*/ 14 h 213"/>
                  <a:gd name="T12" fmla="*/ 269 w 1757"/>
                  <a:gd name="T13" fmla="*/ 10 h 213"/>
                  <a:gd name="T14" fmla="*/ 901 w 1757"/>
                  <a:gd name="T15" fmla="*/ 10 h 213"/>
                  <a:gd name="T16" fmla="*/ 1321 w 1757"/>
                  <a:gd name="T17" fmla="*/ 10 h 213"/>
                  <a:gd name="T18" fmla="*/ 1533 w 1757"/>
                  <a:gd name="T19" fmla="*/ 10 h 213"/>
                  <a:gd name="T20" fmla="*/ 1729 w 1757"/>
                  <a:gd name="T21" fmla="*/ 22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57" h="213">
                    <a:moveTo>
                      <a:pt x="1729" y="22"/>
                    </a:moveTo>
                    <a:cubicBezTo>
                      <a:pt x="1757" y="47"/>
                      <a:pt x="1751" y="171"/>
                      <a:pt x="1729" y="190"/>
                    </a:cubicBezTo>
                    <a:cubicBezTo>
                      <a:pt x="1704" y="212"/>
                      <a:pt x="1589" y="202"/>
                      <a:pt x="1525" y="202"/>
                    </a:cubicBezTo>
                    <a:cubicBezTo>
                      <a:pt x="1086" y="202"/>
                      <a:pt x="674" y="202"/>
                      <a:pt x="233" y="202"/>
                    </a:cubicBezTo>
                    <a:cubicBezTo>
                      <a:pt x="176" y="202"/>
                      <a:pt x="60" y="213"/>
                      <a:pt x="33" y="190"/>
                    </a:cubicBezTo>
                    <a:cubicBezTo>
                      <a:pt x="0" y="161"/>
                      <a:pt x="8" y="29"/>
                      <a:pt x="53" y="14"/>
                    </a:cubicBezTo>
                    <a:cubicBezTo>
                      <a:pt x="93" y="0"/>
                      <a:pt x="204" y="10"/>
                      <a:pt x="269" y="10"/>
                    </a:cubicBezTo>
                    <a:cubicBezTo>
                      <a:pt x="481" y="10"/>
                      <a:pt x="690" y="10"/>
                      <a:pt x="901" y="10"/>
                    </a:cubicBezTo>
                    <a:cubicBezTo>
                      <a:pt x="1035" y="10"/>
                      <a:pt x="1134" y="10"/>
                      <a:pt x="1321" y="10"/>
                    </a:cubicBezTo>
                    <a:cubicBezTo>
                      <a:pt x="1363" y="10"/>
                      <a:pt x="1456" y="10"/>
                      <a:pt x="1533" y="10"/>
                    </a:cubicBezTo>
                    <a:cubicBezTo>
                      <a:pt x="1593" y="10"/>
                      <a:pt x="1708" y="3"/>
                      <a:pt x="1729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gray">
              <a:xfrm>
                <a:off x="2504829" y="3352565"/>
                <a:ext cx="446087" cy="604835"/>
              </a:xfrm>
              <a:custGeom>
                <a:avLst/>
                <a:gdLst>
                  <a:gd name="T0" fmla="*/ 460 w 477"/>
                  <a:gd name="T1" fmla="*/ 7 h 646"/>
                  <a:gd name="T2" fmla="*/ 400 w 477"/>
                  <a:gd name="T3" fmla="*/ 135 h 646"/>
                  <a:gd name="T4" fmla="*/ 396 w 477"/>
                  <a:gd name="T5" fmla="*/ 639 h 646"/>
                  <a:gd name="T6" fmla="*/ 84 w 477"/>
                  <a:gd name="T7" fmla="*/ 639 h 646"/>
                  <a:gd name="T8" fmla="*/ 80 w 477"/>
                  <a:gd name="T9" fmla="*/ 139 h 646"/>
                  <a:gd name="T10" fmla="*/ 20 w 477"/>
                  <a:gd name="T11" fmla="*/ 7 h 646"/>
                  <a:gd name="T12" fmla="*/ 460 w 477"/>
                  <a:gd name="T13" fmla="*/ 7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7" h="646">
                    <a:moveTo>
                      <a:pt x="460" y="7"/>
                    </a:moveTo>
                    <a:cubicBezTo>
                      <a:pt x="477" y="71"/>
                      <a:pt x="453" y="128"/>
                      <a:pt x="400" y="135"/>
                    </a:cubicBezTo>
                    <a:cubicBezTo>
                      <a:pt x="397" y="302"/>
                      <a:pt x="405" y="479"/>
                      <a:pt x="396" y="639"/>
                    </a:cubicBezTo>
                    <a:cubicBezTo>
                      <a:pt x="301" y="646"/>
                      <a:pt x="179" y="646"/>
                      <a:pt x="84" y="639"/>
                    </a:cubicBezTo>
                    <a:cubicBezTo>
                      <a:pt x="75" y="480"/>
                      <a:pt x="83" y="304"/>
                      <a:pt x="80" y="139"/>
                    </a:cubicBezTo>
                    <a:cubicBezTo>
                      <a:pt x="32" y="125"/>
                      <a:pt x="0" y="75"/>
                      <a:pt x="20" y="7"/>
                    </a:cubicBezTo>
                    <a:cubicBezTo>
                      <a:pt x="157" y="0"/>
                      <a:pt x="323" y="0"/>
                      <a:pt x="46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gray">
              <a:xfrm>
                <a:off x="1965079" y="3352565"/>
                <a:ext cx="446087" cy="604835"/>
              </a:xfrm>
              <a:custGeom>
                <a:avLst/>
                <a:gdLst>
                  <a:gd name="T0" fmla="*/ 460 w 477"/>
                  <a:gd name="T1" fmla="*/ 7 h 646"/>
                  <a:gd name="T2" fmla="*/ 400 w 477"/>
                  <a:gd name="T3" fmla="*/ 135 h 646"/>
                  <a:gd name="T4" fmla="*/ 396 w 477"/>
                  <a:gd name="T5" fmla="*/ 639 h 646"/>
                  <a:gd name="T6" fmla="*/ 84 w 477"/>
                  <a:gd name="T7" fmla="*/ 639 h 646"/>
                  <a:gd name="T8" fmla="*/ 80 w 477"/>
                  <a:gd name="T9" fmla="*/ 139 h 646"/>
                  <a:gd name="T10" fmla="*/ 20 w 477"/>
                  <a:gd name="T11" fmla="*/ 7 h 646"/>
                  <a:gd name="T12" fmla="*/ 460 w 477"/>
                  <a:gd name="T13" fmla="*/ 7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7" h="646">
                    <a:moveTo>
                      <a:pt x="460" y="7"/>
                    </a:moveTo>
                    <a:cubicBezTo>
                      <a:pt x="477" y="71"/>
                      <a:pt x="453" y="128"/>
                      <a:pt x="400" y="135"/>
                    </a:cubicBezTo>
                    <a:cubicBezTo>
                      <a:pt x="397" y="302"/>
                      <a:pt x="405" y="479"/>
                      <a:pt x="396" y="639"/>
                    </a:cubicBezTo>
                    <a:cubicBezTo>
                      <a:pt x="301" y="646"/>
                      <a:pt x="179" y="646"/>
                      <a:pt x="84" y="639"/>
                    </a:cubicBezTo>
                    <a:cubicBezTo>
                      <a:pt x="75" y="480"/>
                      <a:pt x="83" y="304"/>
                      <a:pt x="80" y="139"/>
                    </a:cubicBezTo>
                    <a:cubicBezTo>
                      <a:pt x="32" y="125"/>
                      <a:pt x="0" y="75"/>
                      <a:pt x="20" y="7"/>
                    </a:cubicBezTo>
                    <a:cubicBezTo>
                      <a:pt x="157" y="0"/>
                      <a:pt x="323" y="0"/>
                      <a:pt x="46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gray">
              <a:xfrm>
                <a:off x="1425330" y="3352565"/>
                <a:ext cx="447675" cy="604835"/>
              </a:xfrm>
              <a:custGeom>
                <a:avLst/>
                <a:gdLst>
                  <a:gd name="T0" fmla="*/ 460 w 477"/>
                  <a:gd name="T1" fmla="*/ 7 h 646"/>
                  <a:gd name="T2" fmla="*/ 400 w 477"/>
                  <a:gd name="T3" fmla="*/ 135 h 646"/>
                  <a:gd name="T4" fmla="*/ 396 w 477"/>
                  <a:gd name="T5" fmla="*/ 639 h 646"/>
                  <a:gd name="T6" fmla="*/ 84 w 477"/>
                  <a:gd name="T7" fmla="*/ 639 h 646"/>
                  <a:gd name="T8" fmla="*/ 80 w 477"/>
                  <a:gd name="T9" fmla="*/ 139 h 646"/>
                  <a:gd name="T10" fmla="*/ 20 w 477"/>
                  <a:gd name="T11" fmla="*/ 7 h 646"/>
                  <a:gd name="T12" fmla="*/ 460 w 477"/>
                  <a:gd name="T13" fmla="*/ 7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7" h="646">
                    <a:moveTo>
                      <a:pt x="460" y="7"/>
                    </a:moveTo>
                    <a:cubicBezTo>
                      <a:pt x="477" y="71"/>
                      <a:pt x="453" y="128"/>
                      <a:pt x="400" y="135"/>
                    </a:cubicBezTo>
                    <a:cubicBezTo>
                      <a:pt x="397" y="302"/>
                      <a:pt x="405" y="479"/>
                      <a:pt x="396" y="639"/>
                    </a:cubicBezTo>
                    <a:cubicBezTo>
                      <a:pt x="301" y="646"/>
                      <a:pt x="179" y="646"/>
                      <a:pt x="84" y="639"/>
                    </a:cubicBezTo>
                    <a:cubicBezTo>
                      <a:pt x="75" y="480"/>
                      <a:pt x="83" y="304"/>
                      <a:pt x="80" y="139"/>
                    </a:cubicBezTo>
                    <a:cubicBezTo>
                      <a:pt x="32" y="125"/>
                      <a:pt x="0" y="75"/>
                      <a:pt x="20" y="7"/>
                    </a:cubicBezTo>
                    <a:cubicBezTo>
                      <a:pt x="157" y="0"/>
                      <a:pt x="323" y="0"/>
                      <a:pt x="46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9"/>
              <p:cNvSpPr>
                <a:spLocks/>
              </p:cNvSpPr>
              <p:nvPr/>
            </p:nvSpPr>
            <p:spPr bwMode="gray">
              <a:xfrm>
                <a:off x="1365004" y="4160941"/>
                <a:ext cx="1644652" cy="106496"/>
              </a:xfrm>
              <a:custGeom>
                <a:avLst/>
                <a:gdLst>
                  <a:gd name="T0" fmla="*/ 1729 w 1757"/>
                  <a:gd name="T1" fmla="*/ 22 h 213"/>
                  <a:gd name="T2" fmla="*/ 1729 w 1757"/>
                  <a:gd name="T3" fmla="*/ 190 h 213"/>
                  <a:gd name="T4" fmla="*/ 1525 w 1757"/>
                  <a:gd name="T5" fmla="*/ 202 h 213"/>
                  <a:gd name="T6" fmla="*/ 233 w 1757"/>
                  <a:gd name="T7" fmla="*/ 202 h 213"/>
                  <a:gd name="T8" fmla="*/ 33 w 1757"/>
                  <a:gd name="T9" fmla="*/ 190 h 213"/>
                  <a:gd name="T10" fmla="*/ 53 w 1757"/>
                  <a:gd name="T11" fmla="*/ 14 h 213"/>
                  <a:gd name="T12" fmla="*/ 269 w 1757"/>
                  <a:gd name="T13" fmla="*/ 10 h 213"/>
                  <a:gd name="T14" fmla="*/ 901 w 1757"/>
                  <a:gd name="T15" fmla="*/ 10 h 213"/>
                  <a:gd name="T16" fmla="*/ 1321 w 1757"/>
                  <a:gd name="T17" fmla="*/ 10 h 213"/>
                  <a:gd name="T18" fmla="*/ 1533 w 1757"/>
                  <a:gd name="T19" fmla="*/ 10 h 213"/>
                  <a:gd name="T20" fmla="*/ 1729 w 1757"/>
                  <a:gd name="T21" fmla="*/ 22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57" h="213">
                    <a:moveTo>
                      <a:pt x="1729" y="22"/>
                    </a:moveTo>
                    <a:cubicBezTo>
                      <a:pt x="1757" y="47"/>
                      <a:pt x="1751" y="171"/>
                      <a:pt x="1729" y="190"/>
                    </a:cubicBezTo>
                    <a:cubicBezTo>
                      <a:pt x="1704" y="212"/>
                      <a:pt x="1589" y="202"/>
                      <a:pt x="1525" y="202"/>
                    </a:cubicBezTo>
                    <a:cubicBezTo>
                      <a:pt x="1086" y="202"/>
                      <a:pt x="674" y="202"/>
                      <a:pt x="233" y="202"/>
                    </a:cubicBezTo>
                    <a:cubicBezTo>
                      <a:pt x="176" y="202"/>
                      <a:pt x="60" y="213"/>
                      <a:pt x="33" y="190"/>
                    </a:cubicBezTo>
                    <a:cubicBezTo>
                      <a:pt x="0" y="161"/>
                      <a:pt x="8" y="29"/>
                      <a:pt x="53" y="14"/>
                    </a:cubicBezTo>
                    <a:cubicBezTo>
                      <a:pt x="93" y="0"/>
                      <a:pt x="204" y="10"/>
                      <a:pt x="269" y="10"/>
                    </a:cubicBezTo>
                    <a:cubicBezTo>
                      <a:pt x="481" y="10"/>
                      <a:pt x="690" y="10"/>
                      <a:pt x="901" y="10"/>
                    </a:cubicBezTo>
                    <a:cubicBezTo>
                      <a:pt x="1035" y="10"/>
                      <a:pt x="1134" y="10"/>
                      <a:pt x="1321" y="10"/>
                    </a:cubicBezTo>
                    <a:cubicBezTo>
                      <a:pt x="1363" y="10"/>
                      <a:pt x="1456" y="10"/>
                      <a:pt x="1533" y="10"/>
                    </a:cubicBezTo>
                    <a:cubicBezTo>
                      <a:pt x="1593" y="10"/>
                      <a:pt x="1708" y="3"/>
                      <a:pt x="1729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49" name="Rectángulo 48"/>
          <p:cNvSpPr/>
          <p:nvPr/>
        </p:nvSpPr>
        <p:spPr>
          <a:xfrm>
            <a:off x="5791200" y="4038600"/>
            <a:ext cx="31298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 smtClean="0">
                <a:solidFill>
                  <a:srgbClr val="808080"/>
                </a:solidFill>
                <a:latin typeface="Montserrat"/>
              </a:rPr>
              <a:t>Entidades Bancarias y Sector Financiero</a:t>
            </a:r>
            <a:endParaRPr lang="es-CO" sz="1600" b="0" i="0" dirty="0">
              <a:solidFill>
                <a:srgbClr val="808080"/>
              </a:solidFill>
              <a:effectLst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80313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544060" y="954024"/>
            <a:ext cx="1225550" cy="1221105"/>
          </a:xfrm>
          <a:custGeom>
            <a:avLst/>
            <a:gdLst/>
            <a:ahLst/>
            <a:cxnLst/>
            <a:rect l="l" t="t" r="r" b="b"/>
            <a:pathLst>
              <a:path w="1225550" h="1221105">
                <a:moveTo>
                  <a:pt x="0" y="610362"/>
                </a:moveTo>
                <a:lnTo>
                  <a:pt x="1843" y="562667"/>
                </a:lnTo>
                <a:lnTo>
                  <a:pt x="7282" y="515975"/>
                </a:lnTo>
                <a:lnTo>
                  <a:pt x="16181" y="470422"/>
                </a:lnTo>
                <a:lnTo>
                  <a:pt x="28404" y="426144"/>
                </a:lnTo>
                <a:lnTo>
                  <a:pt x="43814" y="383277"/>
                </a:lnTo>
                <a:lnTo>
                  <a:pt x="62275" y="341955"/>
                </a:lnTo>
                <a:lnTo>
                  <a:pt x="83650" y="302316"/>
                </a:lnTo>
                <a:lnTo>
                  <a:pt x="107804" y="264494"/>
                </a:lnTo>
                <a:lnTo>
                  <a:pt x="134600" y="228626"/>
                </a:lnTo>
                <a:lnTo>
                  <a:pt x="163902" y="194847"/>
                </a:lnTo>
                <a:lnTo>
                  <a:pt x="195574" y="163293"/>
                </a:lnTo>
                <a:lnTo>
                  <a:pt x="229479" y="134100"/>
                </a:lnTo>
                <a:lnTo>
                  <a:pt x="265482" y="107404"/>
                </a:lnTo>
                <a:lnTo>
                  <a:pt x="303445" y="83340"/>
                </a:lnTo>
                <a:lnTo>
                  <a:pt x="343233" y="62044"/>
                </a:lnTo>
                <a:lnTo>
                  <a:pt x="384709" y="43651"/>
                </a:lnTo>
                <a:lnTo>
                  <a:pt x="427737" y="28299"/>
                </a:lnTo>
                <a:lnTo>
                  <a:pt x="472182" y="16121"/>
                </a:lnTo>
                <a:lnTo>
                  <a:pt x="517906" y="7255"/>
                </a:lnTo>
                <a:lnTo>
                  <a:pt x="564773" y="1836"/>
                </a:lnTo>
                <a:lnTo>
                  <a:pt x="612648" y="0"/>
                </a:lnTo>
                <a:lnTo>
                  <a:pt x="660522" y="1836"/>
                </a:lnTo>
                <a:lnTo>
                  <a:pt x="707389" y="7255"/>
                </a:lnTo>
                <a:lnTo>
                  <a:pt x="753113" y="16121"/>
                </a:lnTo>
                <a:lnTo>
                  <a:pt x="797558" y="28299"/>
                </a:lnTo>
                <a:lnTo>
                  <a:pt x="840586" y="43651"/>
                </a:lnTo>
                <a:lnTo>
                  <a:pt x="882062" y="62044"/>
                </a:lnTo>
                <a:lnTo>
                  <a:pt x="921850" y="83340"/>
                </a:lnTo>
                <a:lnTo>
                  <a:pt x="959813" y="107404"/>
                </a:lnTo>
                <a:lnTo>
                  <a:pt x="995816" y="134100"/>
                </a:lnTo>
                <a:lnTo>
                  <a:pt x="1029721" y="163293"/>
                </a:lnTo>
                <a:lnTo>
                  <a:pt x="1061393" y="194847"/>
                </a:lnTo>
                <a:lnTo>
                  <a:pt x="1090695" y="228626"/>
                </a:lnTo>
                <a:lnTo>
                  <a:pt x="1117491" y="264494"/>
                </a:lnTo>
                <a:lnTo>
                  <a:pt x="1141645" y="302316"/>
                </a:lnTo>
                <a:lnTo>
                  <a:pt x="1163020" y="341955"/>
                </a:lnTo>
                <a:lnTo>
                  <a:pt x="1181481" y="383277"/>
                </a:lnTo>
                <a:lnTo>
                  <a:pt x="1196891" y="426144"/>
                </a:lnTo>
                <a:lnTo>
                  <a:pt x="1209114" y="470422"/>
                </a:lnTo>
                <a:lnTo>
                  <a:pt x="1218013" y="515975"/>
                </a:lnTo>
                <a:lnTo>
                  <a:pt x="1223452" y="562667"/>
                </a:lnTo>
                <a:lnTo>
                  <a:pt x="1225296" y="610362"/>
                </a:lnTo>
                <a:lnTo>
                  <a:pt x="1223452" y="658056"/>
                </a:lnTo>
                <a:lnTo>
                  <a:pt x="1218013" y="704748"/>
                </a:lnTo>
                <a:lnTo>
                  <a:pt x="1209114" y="750301"/>
                </a:lnTo>
                <a:lnTo>
                  <a:pt x="1196891" y="794579"/>
                </a:lnTo>
                <a:lnTo>
                  <a:pt x="1181481" y="837446"/>
                </a:lnTo>
                <a:lnTo>
                  <a:pt x="1163020" y="878768"/>
                </a:lnTo>
                <a:lnTo>
                  <a:pt x="1141645" y="918407"/>
                </a:lnTo>
                <a:lnTo>
                  <a:pt x="1117491" y="956229"/>
                </a:lnTo>
                <a:lnTo>
                  <a:pt x="1090695" y="992097"/>
                </a:lnTo>
                <a:lnTo>
                  <a:pt x="1061393" y="1025876"/>
                </a:lnTo>
                <a:lnTo>
                  <a:pt x="1029721" y="1057430"/>
                </a:lnTo>
                <a:lnTo>
                  <a:pt x="995816" y="1086623"/>
                </a:lnTo>
                <a:lnTo>
                  <a:pt x="959813" y="1113319"/>
                </a:lnTo>
                <a:lnTo>
                  <a:pt x="921850" y="1137383"/>
                </a:lnTo>
                <a:lnTo>
                  <a:pt x="882062" y="1158679"/>
                </a:lnTo>
                <a:lnTo>
                  <a:pt x="840586" y="1177072"/>
                </a:lnTo>
                <a:lnTo>
                  <a:pt x="797558" y="1192424"/>
                </a:lnTo>
                <a:lnTo>
                  <a:pt x="753113" y="1204602"/>
                </a:lnTo>
                <a:lnTo>
                  <a:pt x="707389" y="1213468"/>
                </a:lnTo>
                <a:lnTo>
                  <a:pt x="660522" y="1218887"/>
                </a:lnTo>
                <a:lnTo>
                  <a:pt x="612648" y="1220724"/>
                </a:lnTo>
                <a:lnTo>
                  <a:pt x="564773" y="1218887"/>
                </a:lnTo>
                <a:lnTo>
                  <a:pt x="517906" y="1213468"/>
                </a:lnTo>
                <a:lnTo>
                  <a:pt x="472182" y="1204602"/>
                </a:lnTo>
                <a:lnTo>
                  <a:pt x="427737" y="1192424"/>
                </a:lnTo>
                <a:lnTo>
                  <a:pt x="384709" y="1177072"/>
                </a:lnTo>
                <a:lnTo>
                  <a:pt x="343233" y="1158679"/>
                </a:lnTo>
                <a:lnTo>
                  <a:pt x="303445" y="1137383"/>
                </a:lnTo>
                <a:lnTo>
                  <a:pt x="265482" y="1113319"/>
                </a:lnTo>
                <a:lnTo>
                  <a:pt x="229479" y="1086623"/>
                </a:lnTo>
                <a:lnTo>
                  <a:pt x="195574" y="1057430"/>
                </a:lnTo>
                <a:lnTo>
                  <a:pt x="163902" y="1025876"/>
                </a:lnTo>
                <a:lnTo>
                  <a:pt x="134600" y="992097"/>
                </a:lnTo>
                <a:lnTo>
                  <a:pt x="107804" y="956229"/>
                </a:lnTo>
                <a:lnTo>
                  <a:pt x="83650" y="918407"/>
                </a:lnTo>
                <a:lnTo>
                  <a:pt x="62275" y="878768"/>
                </a:lnTo>
                <a:lnTo>
                  <a:pt x="43814" y="837446"/>
                </a:lnTo>
                <a:lnTo>
                  <a:pt x="28404" y="794579"/>
                </a:lnTo>
                <a:lnTo>
                  <a:pt x="16181" y="750301"/>
                </a:lnTo>
                <a:lnTo>
                  <a:pt x="7282" y="704748"/>
                </a:lnTo>
                <a:lnTo>
                  <a:pt x="1843" y="658056"/>
                </a:lnTo>
                <a:lnTo>
                  <a:pt x="0" y="61036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35116" y="2087880"/>
            <a:ext cx="1370330" cy="1370330"/>
          </a:xfrm>
          <a:custGeom>
            <a:avLst/>
            <a:gdLst/>
            <a:ahLst/>
            <a:cxnLst/>
            <a:rect l="l" t="t" r="r" b="b"/>
            <a:pathLst>
              <a:path w="1370329" h="1370329">
                <a:moveTo>
                  <a:pt x="0" y="685038"/>
                </a:moveTo>
                <a:lnTo>
                  <a:pt x="1720" y="636115"/>
                </a:lnTo>
                <a:lnTo>
                  <a:pt x="6802" y="588121"/>
                </a:lnTo>
                <a:lnTo>
                  <a:pt x="15132" y="541172"/>
                </a:lnTo>
                <a:lnTo>
                  <a:pt x="26593" y="495382"/>
                </a:lnTo>
                <a:lnTo>
                  <a:pt x="41068" y="450869"/>
                </a:lnTo>
                <a:lnTo>
                  <a:pt x="58443" y="407748"/>
                </a:lnTo>
                <a:lnTo>
                  <a:pt x="78600" y="366134"/>
                </a:lnTo>
                <a:lnTo>
                  <a:pt x="101425" y="326145"/>
                </a:lnTo>
                <a:lnTo>
                  <a:pt x="126802" y="287895"/>
                </a:lnTo>
                <a:lnTo>
                  <a:pt x="154613" y="251501"/>
                </a:lnTo>
                <a:lnTo>
                  <a:pt x="184745" y="217079"/>
                </a:lnTo>
                <a:lnTo>
                  <a:pt x="217079" y="184745"/>
                </a:lnTo>
                <a:lnTo>
                  <a:pt x="251501" y="154613"/>
                </a:lnTo>
                <a:lnTo>
                  <a:pt x="287895" y="126802"/>
                </a:lnTo>
                <a:lnTo>
                  <a:pt x="326145" y="101425"/>
                </a:lnTo>
                <a:lnTo>
                  <a:pt x="366134" y="78600"/>
                </a:lnTo>
                <a:lnTo>
                  <a:pt x="407748" y="58443"/>
                </a:lnTo>
                <a:lnTo>
                  <a:pt x="450869" y="41068"/>
                </a:lnTo>
                <a:lnTo>
                  <a:pt x="495382" y="26593"/>
                </a:lnTo>
                <a:lnTo>
                  <a:pt x="541172" y="15132"/>
                </a:lnTo>
                <a:lnTo>
                  <a:pt x="588121" y="6802"/>
                </a:lnTo>
                <a:lnTo>
                  <a:pt x="636115" y="1720"/>
                </a:lnTo>
                <a:lnTo>
                  <a:pt x="685038" y="0"/>
                </a:lnTo>
                <a:lnTo>
                  <a:pt x="733960" y="1720"/>
                </a:lnTo>
                <a:lnTo>
                  <a:pt x="781954" y="6802"/>
                </a:lnTo>
                <a:lnTo>
                  <a:pt x="828903" y="15132"/>
                </a:lnTo>
                <a:lnTo>
                  <a:pt x="874693" y="26593"/>
                </a:lnTo>
                <a:lnTo>
                  <a:pt x="919206" y="41068"/>
                </a:lnTo>
                <a:lnTo>
                  <a:pt x="962327" y="58443"/>
                </a:lnTo>
                <a:lnTo>
                  <a:pt x="1003941" y="78600"/>
                </a:lnTo>
                <a:lnTo>
                  <a:pt x="1043930" y="101425"/>
                </a:lnTo>
                <a:lnTo>
                  <a:pt x="1082180" y="126802"/>
                </a:lnTo>
                <a:lnTo>
                  <a:pt x="1118574" y="154613"/>
                </a:lnTo>
                <a:lnTo>
                  <a:pt x="1152996" y="184745"/>
                </a:lnTo>
                <a:lnTo>
                  <a:pt x="1185330" y="217079"/>
                </a:lnTo>
                <a:lnTo>
                  <a:pt x="1215462" y="251501"/>
                </a:lnTo>
                <a:lnTo>
                  <a:pt x="1243273" y="287895"/>
                </a:lnTo>
                <a:lnTo>
                  <a:pt x="1268650" y="326145"/>
                </a:lnTo>
                <a:lnTo>
                  <a:pt x="1291475" y="366134"/>
                </a:lnTo>
                <a:lnTo>
                  <a:pt x="1311632" y="407748"/>
                </a:lnTo>
                <a:lnTo>
                  <a:pt x="1329007" y="450869"/>
                </a:lnTo>
                <a:lnTo>
                  <a:pt x="1343482" y="495382"/>
                </a:lnTo>
                <a:lnTo>
                  <a:pt x="1354943" y="541172"/>
                </a:lnTo>
                <a:lnTo>
                  <a:pt x="1363273" y="588121"/>
                </a:lnTo>
                <a:lnTo>
                  <a:pt x="1368355" y="636115"/>
                </a:lnTo>
                <a:lnTo>
                  <a:pt x="1370076" y="685038"/>
                </a:lnTo>
                <a:lnTo>
                  <a:pt x="1368355" y="733960"/>
                </a:lnTo>
                <a:lnTo>
                  <a:pt x="1363273" y="781954"/>
                </a:lnTo>
                <a:lnTo>
                  <a:pt x="1354943" y="828903"/>
                </a:lnTo>
                <a:lnTo>
                  <a:pt x="1343482" y="874693"/>
                </a:lnTo>
                <a:lnTo>
                  <a:pt x="1329007" y="919206"/>
                </a:lnTo>
                <a:lnTo>
                  <a:pt x="1311632" y="962327"/>
                </a:lnTo>
                <a:lnTo>
                  <a:pt x="1291475" y="1003941"/>
                </a:lnTo>
                <a:lnTo>
                  <a:pt x="1268650" y="1043930"/>
                </a:lnTo>
                <a:lnTo>
                  <a:pt x="1243273" y="1082180"/>
                </a:lnTo>
                <a:lnTo>
                  <a:pt x="1215462" y="1118574"/>
                </a:lnTo>
                <a:lnTo>
                  <a:pt x="1185330" y="1152996"/>
                </a:lnTo>
                <a:lnTo>
                  <a:pt x="1152996" y="1185330"/>
                </a:lnTo>
                <a:lnTo>
                  <a:pt x="1118574" y="1215462"/>
                </a:lnTo>
                <a:lnTo>
                  <a:pt x="1082180" y="1243273"/>
                </a:lnTo>
                <a:lnTo>
                  <a:pt x="1043930" y="1268650"/>
                </a:lnTo>
                <a:lnTo>
                  <a:pt x="1003941" y="1291475"/>
                </a:lnTo>
                <a:lnTo>
                  <a:pt x="962327" y="1311632"/>
                </a:lnTo>
                <a:lnTo>
                  <a:pt x="919206" y="1329007"/>
                </a:lnTo>
                <a:lnTo>
                  <a:pt x="874693" y="1343482"/>
                </a:lnTo>
                <a:lnTo>
                  <a:pt x="828903" y="1354943"/>
                </a:lnTo>
                <a:lnTo>
                  <a:pt x="781954" y="1363273"/>
                </a:lnTo>
                <a:lnTo>
                  <a:pt x="733960" y="1368355"/>
                </a:lnTo>
                <a:lnTo>
                  <a:pt x="685038" y="1370076"/>
                </a:lnTo>
                <a:lnTo>
                  <a:pt x="636115" y="1368355"/>
                </a:lnTo>
                <a:lnTo>
                  <a:pt x="588121" y="1363273"/>
                </a:lnTo>
                <a:lnTo>
                  <a:pt x="541172" y="1354943"/>
                </a:lnTo>
                <a:lnTo>
                  <a:pt x="495382" y="1343482"/>
                </a:lnTo>
                <a:lnTo>
                  <a:pt x="450869" y="1329007"/>
                </a:lnTo>
                <a:lnTo>
                  <a:pt x="407748" y="1311632"/>
                </a:lnTo>
                <a:lnTo>
                  <a:pt x="366134" y="1291475"/>
                </a:lnTo>
                <a:lnTo>
                  <a:pt x="326145" y="1268650"/>
                </a:lnTo>
                <a:lnTo>
                  <a:pt x="287895" y="1243273"/>
                </a:lnTo>
                <a:lnTo>
                  <a:pt x="251501" y="1215462"/>
                </a:lnTo>
                <a:lnTo>
                  <a:pt x="217079" y="1185330"/>
                </a:lnTo>
                <a:lnTo>
                  <a:pt x="184745" y="1152996"/>
                </a:lnTo>
                <a:lnTo>
                  <a:pt x="154613" y="1118574"/>
                </a:lnTo>
                <a:lnTo>
                  <a:pt x="126802" y="1082180"/>
                </a:lnTo>
                <a:lnTo>
                  <a:pt x="101425" y="1043930"/>
                </a:lnTo>
                <a:lnTo>
                  <a:pt x="78600" y="1003941"/>
                </a:lnTo>
                <a:lnTo>
                  <a:pt x="58443" y="962327"/>
                </a:lnTo>
                <a:lnTo>
                  <a:pt x="41068" y="919206"/>
                </a:lnTo>
                <a:lnTo>
                  <a:pt x="26593" y="874693"/>
                </a:lnTo>
                <a:lnTo>
                  <a:pt x="15132" y="828903"/>
                </a:lnTo>
                <a:lnTo>
                  <a:pt x="6802" y="781954"/>
                </a:lnTo>
                <a:lnTo>
                  <a:pt x="1720" y="733960"/>
                </a:lnTo>
                <a:lnTo>
                  <a:pt x="0" y="685038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49053" y="4426077"/>
            <a:ext cx="1050290" cy="1036319"/>
          </a:xfrm>
          <a:custGeom>
            <a:avLst/>
            <a:gdLst/>
            <a:ahLst/>
            <a:cxnLst/>
            <a:rect l="l" t="t" r="r" b="b"/>
            <a:pathLst>
              <a:path w="1050289" h="1036320">
                <a:moveTo>
                  <a:pt x="0" y="518159"/>
                </a:moveTo>
                <a:lnTo>
                  <a:pt x="2145" y="471002"/>
                </a:lnTo>
                <a:lnTo>
                  <a:pt x="8459" y="425030"/>
                </a:lnTo>
                <a:lnTo>
                  <a:pt x="18755" y="380426"/>
                </a:lnTo>
                <a:lnTo>
                  <a:pt x="32848" y="337373"/>
                </a:lnTo>
                <a:lnTo>
                  <a:pt x="50553" y="296054"/>
                </a:lnTo>
                <a:lnTo>
                  <a:pt x="71684" y="256652"/>
                </a:lnTo>
                <a:lnTo>
                  <a:pt x="96056" y="219351"/>
                </a:lnTo>
                <a:lnTo>
                  <a:pt x="123483" y="184332"/>
                </a:lnTo>
                <a:lnTo>
                  <a:pt x="153781" y="151780"/>
                </a:lnTo>
                <a:lnTo>
                  <a:pt x="186763" y="121878"/>
                </a:lnTo>
                <a:lnTo>
                  <a:pt x="222244" y="94807"/>
                </a:lnTo>
                <a:lnTo>
                  <a:pt x="260039" y="70753"/>
                </a:lnTo>
                <a:lnTo>
                  <a:pt x="299963" y="49896"/>
                </a:lnTo>
                <a:lnTo>
                  <a:pt x="341829" y="32422"/>
                </a:lnTo>
                <a:lnTo>
                  <a:pt x="385453" y="18512"/>
                </a:lnTo>
                <a:lnTo>
                  <a:pt x="430650" y="8349"/>
                </a:lnTo>
                <a:lnTo>
                  <a:pt x="477233" y="2117"/>
                </a:lnTo>
                <a:lnTo>
                  <a:pt x="525018" y="0"/>
                </a:lnTo>
                <a:lnTo>
                  <a:pt x="572802" y="2117"/>
                </a:lnTo>
                <a:lnTo>
                  <a:pt x="619385" y="8349"/>
                </a:lnTo>
                <a:lnTo>
                  <a:pt x="664582" y="18512"/>
                </a:lnTo>
                <a:lnTo>
                  <a:pt x="708206" y="32422"/>
                </a:lnTo>
                <a:lnTo>
                  <a:pt x="750072" y="49896"/>
                </a:lnTo>
                <a:lnTo>
                  <a:pt x="789996" y="70753"/>
                </a:lnTo>
                <a:lnTo>
                  <a:pt x="827791" y="94807"/>
                </a:lnTo>
                <a:lnTo>
                  <a:pt x="863272" y="121878"/>
                </a:lnTo>
                <a:lnTo>
                  <a:pt x="896254" y="151780"/>
                </a:lnTo>
                <a:lnTo>
                  <a:pt x="926552" y="184332"/>
                </a:lnTo>
                <a:lnTo>
                  <a:pt x="953979" y="219351"/>
                </a:lnTo>
                <a:lnTo>
                  <a:pt x="978351" y="256652"/>
                </a:lnTo>
                <a:lnTo>
                  <a:pt x="999482" y="296054"/>
                </a:lnTo>
                <a:lnTo>
                  <a:pt x="1017187" y="337373"/>
                </a:lnTo>
                <a:lnTo>
                  <a:pt x="1031280" y="380426"/>
                </a:lnTo>
                <a:lnTo>
                  <a:pt x="1041576" y="425030"/>
                </a:lnTo>
                <a:lnTo>
                  <a:pt x="1047890" y="471002"/>
                </a:lnTo>
                <a:lnTo>
                  <a:pt x="1050036" y="518159"/>
                </a:lnTo>
                <a:lnTo>
                  <a:pt x="1047890" y="565317"/>
                </a:lnTo>
                <a:lnTo>
                  <a:pt x="1041576" y="611289"/>
                </a:lnTo>
                <a:lnTo>
                  <a:pt x="1031280" y="655893"/>
                </a:lnTo>
                <a:lnTo>
                  <a:pt x="1017187" y="698946"/>
                </a:lnTo>
                <a:lnTo>
                  <a:pt x="999482" y="740265"/>
                </a:lnTo>
                <a:lnTo>
                  <a:pt x="978351" y="779667"/>
                </a:lnTo>
                <a:lnTo>
                  <a:pt x="953979" y="816968"/>
                </a:lnTo>
                <a:lnTo>
                  <a:pt x="926552" y="851987"/>
                </a:lnTo>
                <a:lnTo>
                  <a:pt x="896254" y="884539"/>
                </a:lnTo>
                <a:lnTo>
                  <a:pt x="863272" y="914441"/>
                </a:lnTo>
                <a:lnTo>
                  <a:pt x="827791" y="941512"/>
                </a:lnTo>
                <a:lnTo>
                  <a:pt x="789996" y="965566"/>
                </a:lnTo>
                <a:lnTo>
                  <a:pt x="750072" y="986423"/>
                </a:lnTo>
                <a:lnTo>
                  <a:pt x="708206" y="1003897"/>
                </a:lnTo>
                <a:lnTo>
                  <a:pt x="664582" y="1017807"/>
                </a:lnTo>
                <a:lnTo>
                  <a:pt x="619385" y="1027970"/>
                </a:lnTo>
                <a:lnTo>
                  <a:pt x="572802" y="1034202"/>
                </a:lnTo>
                <a:lnTo>
                  <a:pt x="525018" y="1036319"/>
                </a:lnTo>
                <a:lnTo>
                  <a:pt x="477233" y="1034202"/>
                </a:lnTo>
                <a:lnTo>
                  <a:pt x="430650" y="1027970"/>
                </a:lnTo>
                <a:lnTo>
                  <a:pt x="385453" y="1017807"/>
                </a:lnTo>
                <a:lnTo>
                  <a:pt x="341829" y="1003897"/>
                </a:lnTo>
                <a:lnTo>
                  <a:pt x="299963" y="986423"/>
                </a:lnTo>
                <a:lnTo>
                  <a:pt x="260039" y="965566"/>
                </a:lnTo>
                <a:lnTo>
                  <a:pt x="222244" y="941512"/>
                </a:lnTo>
                <a:lnTo>
                  <a:pt x="186763" y="914441"/>
                </a:lnTo>
                <a:lnTo>
                  <a:pt x="153781" y="884539"/>
                </a:lnTo>
                <a:lnTo>
                  <a:pt x="123483" y="851987"/>
                </a:lnTo>
                <a:lnTo>
                  <a:pt x="96056" y="816968"/>
                </a:lnTo>
                <a:lnTo>
                  <a:pt x="71684" y="779667"/>
                </a:lnTo>
                <a:lnTo>
                  <a:pt x="50553" y="740265"/>
                </a:lnTo>
                <a:lnTo>
                  <a:pt x="32848" y="698946"/>
                </a:lnTo>
                <a:lnTo>
                  <a:pt x="18755" y="655893"/>
                </a:lnTo>
                <a:lnTo>
                  <a:pt x="8459" y="611289"/>
                </a:lnTo>
                <a:lnTo>
                  <a:pt x="2145" y="565317"/>
                </a:lnTo>
                <a:lnTo>
                  <a:pt x="0" y="51815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43732" y="4044696"/>
            <a:ext cx="1369060" cy="1369060"/>
          </a:xfrm>
          <a:custGeom>
            <a:avLst/>
            <a:gdLst/>
            <a:ahLst/>
            <a:cxnLst/>
            <a:rect l="l" t="t" r="r" b="b"/>
            <a:pathLst>
              <a:path w="1369060" h="1369060">
                <a:moveTo>
                  <a:pt x="0" y="684276"/>
                </a:moveTo>
                <a:lnTo>
                  <a:pt x="1717" y="635403"/>
                </a:lnTo>
                <a:lnTo>
                  <a:pt x="6794" y="587458"/>
                </a:lnTo>
                <a:lnTo>
                  <a:pt x="15113" y="540558"/>
                </a:lnTo>
                <a:lnTo>
                  <a:pt x="26560" y="494817"/>
                </a:lnTo>
                <a:lnTo>
                  <a:pt x="41018" y="450351"/>
                </a:lnTo>
                <a:lnTo>
                  <a:pt x="58372" y="407277"/>
                </a:lnTo>
                <a:lnTo>
                  <a:pt x="78505" y="365709"/>
                </a:lnTo>
                <a:lnTo>
                  <a:pt x="101303" y="325764"/>
                </a:lnTo>
                <a:lnTo>
                  <a:pt x="126650" y="287558"/>
                </a:lnTo>
                <a:lnTo>
                  <a:pt x="154429" y="251205"/>
                </a:lnTo>
                <a:lnTo>
                  <a:pt x="184525" y="216822"/>
                </a:lnTo>
                <a:lnTo>
                  <a:pt x="216822" y="184525"/>
                </a:lnTo>
                <a:lnTo>
                  <a:pt x="251205" y="154429"/>
                </a:lnTo>
                <a:lnTo>
                  <a:pt x="287558" y="126650"/>
                </a:lnTo>
                <a:lnTo>
                  <a:pt x="325764" y="101303"/>
                </a:lnTo>
                <a:lnTo>
                  <a:pt x="365709" y="78505"/>
                </a:lnTo>
                <a:lnTo>
                  <a:pt x="407277" y="58372"/>
                </a:lnTo>
                <a:lnTo>
                  <a:pt x="450351" y="41018"/>
                </a:lnTo>
                <a:lnTo>
                  <a:pt x="494817" y="26560"/>
                </a:lnTo>
                <a:lnTo>
                  <a:pt x="540558" y="15113"/>
                </a:lnTo>
                <a:lnTo>
                  <a:pt x="587458" y="6794"/>
                </a:lnTo>
                <a:lnTo>
                  <a:pt x="635403" y="1717"/>
                </a:lnTo>
                <a:lnTo>
                  <a:pt x="684276" y="0"/>
                </a:lnTo>
                <a:lnTo>
                  <a:pt x="733148" y="1717"/>
                </a:lnTo>
                <a:lnTo>
                  <a:pt x="781093" y="6794"/>
                </a:lnTo>
                <a:lnTo>
                  <a:pt x="827993" y="15113"/>
                </a:lnTo>
                <a:lnTo>
                  <a:pt x="873734" y="26560"/>
                </a:lnTo>
                <a:lnTo>
                  <a:pt x="918200" y="41018"/>
                </a:lnTo>
                <a:lnTo>
                  <a:pt x="961274" y="58372"/>
                </a:lnTo>
                <a:lnTo>
                  <a:pt x="1002842" y="78505"/>
                </a:lnTo>
                <a:lnTo>
                  <a:pt x="1042787" y="101303"/>
                </a:lnTo>
                <a:lnTo>
                  <a:pt x="1080993" y="126650"/>
                </a:lnTo>
                <a:lnTo>
                  <a:pt x="1117346" y="154429"/>
                </a:lnTo>
                <a:lnTo>
                  <a:pt x="1151729" y="184525"/>
                </a:lnTo>
                <a:lnTo>
                  <a:pt x="1184026" y="216822"/>
                </a:lnTo>
                <a:lnTo>
                  <a:pt x="1214122" y="251205"/>
                </a:lnTo>
                <a:lnTo>
                  <a:pt x="1241901" y="287558"/>
                </a:lnTo>
                <a:lnTo>
                  <a:pt x="1267248" y="325764"/>
                </a:lnTo>
                <a:lnTo>
                  <a:pt x="1290046" y="365709"/>
                </a:lnTo>
                <a:lnTo>
                  <a:pt x="1310179" y="407277"/>
                </a:lnTo>
                <a:lnTo>
                  <a:pt x="1327533" y="450351"/>
                </a:lnTo>
                <a:lnTo>
                  <a:pt x="1341991" y="494817"/>
                </a:lnTo>
                <a:lnTo>
                  <a:pt x="1353438" y="540558"/>
                </a:lnTo>
                <a:lnTo>
                  <a:pt x="1361757" y="587458"/>
                </a:lnTo>
                <a:lnTo>
                  <a:pt x="1366834" y="635403"/>
                </a:lnTo>
                <a:lnTo>
                  <a:pt x="1368552" y="684276"/>
                </a:lnTo>
                <a:lnTo>
                  <a:pt x="1366834" y="733148"/>
                </a:lnTo>
                <a:lnTo>
                  <a:pt x="1361757" y="781093"/>
                </a:lnTo>
                <a:lnTo>
                  <a:pt x="1353438" y="827993"/>
                </a:lnTo>
                <a:lnTo>
                  <a:pt x="1341991" y="873734"/>
                </a:lnTo>
                <a:lnTo>
                  <a:pt x="1327533" y="918200"/>
                </a:lnTo>
                <a:lnTo>
                  <a:pt x="1310179" y="961274"/>
                </a:lnTo>
                <a:lnTo>
                  <a:pt x="1290046" y="1002842"/>
                </a:lnTo>
                <a:lnTo>
                  <a:pt x="1267248" y="1042787"/>
                </a:lnTo>
                <a:lnTo>
                  <a:pt x="1241901" y="1080993"/>
                </a:lnTo>
                <a:lnTo>
                  <a:pt x="1214122" y="1117346"/>
                </a:lnTo>
                <a:lnTo>
                  <a:pt x="1184026" y="1151729"/>
                </a:lnTo>
                <a:lnTo>
                  <a:pt x="1151729" y="1184026"/>
                </a:lnTo>
                <a:lnTo>
                  <a:pt x="1117346" y="1214122"/>
                </a:lnTo>
                <a:lnTo>
                  <a:pt x="1080993" y="1241901"/>
                </a:lnTo>
                <a:lnTo>
                  <a:pt x="1042787" y="1267248"/>
                </a:lnTo>
                <a:lnTo>
                  <a:pt x="1002842" y="1290046"/>
                </a:lnTo>
                <a:lnTo>
                  <a:pt x="961274" y="1310179"/>
                </a:lnTo>
                <a:lnTo>
                  <a:pt x="918200" y="1327533"/>
                </a:lnTo>
                <a:lnTo>
                  <a:pt x="873734" y="1341991"/>
                </a:lnTo>
                <a:lnTo>
                  <a:pt x="827993" y="1353438"/>
                </a:lnTo>
                <a:lnTo>
                  <a:pt x="781093" y="1361757"/>
                </a:lnTo>
                <a:lnTo>
                  <a:pt x="733148" y="1366834"/>
                </a:lnTo>
                <a:lnTo>
                  <a:pt x="684276" y="1368552"/>
                </a:lnTo>
                <a:lnTo>
                  <a:pt x="635403" y="1366834"/>
                </a:lnTo>
                <a:lnTo>
                  <a:pt x="587458" y="1361757"/>
                </a:lnTo>
                <a:lnTo>
                  <a:pt x="540558" y="1353438"/>
                </a:lnTo>
                <a:lnTo>
                  <a:pt x="494817" y="1341991"/>
                </a:lnTo>
                <a:lnTo>
                  <a:pt x="450351" y="1327533"/>
                </a:lnTo>
                <a:lnTo>
                  <a:pt x="407277" y="1310179"/>
                </a:lnTo>
                <a:lnTo>
                  <a:pt x="365709" y="1290046"/>
                </a:lnTo>
                <a:lnTo>
                  <a:pt x="325764" y="1267248"/>
                </a:lnTo>
                <a:lnTo>
                  <a:pt x="287558" y="1241901"/>
                </a:lnTo>
                <a:lnTo>
                  <a:pt x="251205" y="1214122"/>
                </a:lnTo>
                <a:lnTo>
                  <a:pt x="216822" y="1184026"/>
                </a:lnTo>
                <a:lnTo>
                  <a:pt x="184525" y="1151729"/>
                </a:lnTo>
                <a:lnTo>
                  <a:pt x="154429" y="1117346"/>
                </a:lnTo>
                <a:lnTo>
                  <a:pt x="126650" y="1080993"/>
                </a:lnTo>
                <a:lnTo>
                  <a:pt x="101303" y="1042787"/>
                </a:lnTo>
                <a:lnTo>
                  <a:pt x="78505" y="1002842"/>
                </a:lnTo>
                <a:lnTo>
                  <a:pt x="58372" y="961274"/>
                </a:lnTo>
                <a:lnTo>
                  <a:pt x="41018" y="918200"/>
                </a:lnTo>
                <a:lnTo>
                  <a:pt x="26560" y="873734"/>
                </a:lnTo>
                <a:lnTo>
                  <a:pt x="15113" y="827993"/>
                </a:lnTo>
                <a:lnTo>
                  <a:pt x="6794" y="781093"/>
                </a:lnTo>
                <a:lnTo>
                  <a:pt x="1717" y="733148"/>
                </a:lnTo>
                <a:lnTo>
                  <a:pt x="0" y="68427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08225" y="2087880"/>
            <a:ext cx="1369060" cy="1370330"/>
          </a:xfrm>
          <a:custGeom>
            <a:avLst/>
            <a:gdLst/>
            <a:ahLst/>
            <a:cxnLst/>
            <a:rect l="l" t="t" r="r" b="b"/>
            <a:pathLst>
              <a:path w="1369060" h="1370329">
                <a:moveTo>
                  <a:pt x="0" y="685038"/>
                </a:moveTo>
                <a:lnTo>
                  <a:pt x="1717" y="636115"/>
                </a:lnTo>
                <a:lnTo>
                  <a:pt x="6794" y="588121"/>
                </a:lnTo>
                <a:lnTo>
                  <a:pt x="15113" y="541172"/>
                </a:lnTo>
                <a:lnTo>
                  <a:pt x="26560" y="495382"/>
                </a:lnTo>
                <a:lnTo>
                  <a:pt x="41018" y="450869"/>
                </a:lnTo>
                <a:lnTo>
                  <a:pt x="58372" y="407748"/>
                </a:lnTo>
                <a:lnTo>
                  <a:pt x="78505" y="366134"/>
                </a:lnTo>
                <a:lnTo>
                  <a:pt x="101303" y="326145"/>
                </a:lnTo>
                <a:lnTo>
                  <a:pt x="126650" y="287895"/>
                </a:lnTo>
                <a:lnTo>
                  <a:pt x="154429" y="251501"/>
                </a:lnTo>
                <a:lnTo>
                  <a:pt x="184525" y="217079"/>
                </a:lnTo>
                <a:lnTo>
                  <a:pt x="216822" y="184745"/>
                </a:lnTo>
                <a:lnTo>
                  <a:pt x="251205" y="154613"/>
                </a:lnTo>
                <a:lnTo>
                  <a:pt x="287558" y="126802"/>
                </a:lnTo>
                <a:lnTo>
                  <a:pt x="325764" y="101425"/>
                </a:lnTo>
                <a:lnTo>
                  <a:pt x="365709" y="78600"/>
                </a:lnTo>
                <a:lnTo>
                  <a:pt x="407277" y="58443"/>
                </a:lnTo>
                <a:lnTo>
                  <a:pt x="450351" y="41068"/>
                </a:lnTo>
                <a:lnTo>
                  <a:pt x="494817" y="26593"/>
                </a:lnTo>
                <a:lnTo>
                  <a:pt x="540558" y="15132"/>
                </a:lnTo>
                <a:lnTo>
                  <a:pt x="587458" y="6802"/>
                </a:lnTo>
                <a:lnTo>
                  <a:pt x="635403" y="1720"/>
                </a:lnTo>
                <a:lnTo>
                  <a:pt x="684276" y="0"/>
                </a:lnTo>
                <a:lnTo>
                  <a:pt x="733148" y="1720"/>
                </a:lnTo>
                <a:lnTo>
                  <a:pt x="781093" y="6802"/>
                </a:lnTo>
                <a:lnTo>
                  <a:pt x="827993" y="15132"/>
                </a:lnTo>
                <a:lnTo>
                  <a:pt x="873734" y="26593"/>
                </a:lnTo>
                <a:lnTo>
                  <a:pt x="918200" y="41068"/>
                </a:lnTo>
                <a:lnTo>
                  <a:pt x="961274" y="58443"/>
                </a:lnTo>
                <a:lnTo>
                  <a:pt x="1002842" y="78600"/>
                </a:lnTo>
                <a:lnTo>
                  <a:pt x="1042787" y="101425"/>
                </a:lnTo>
                <a:lnTo>
                  <a:pt x="1080993" y="126802"/>
                </a:lnTo>
                <a:lnTo>
                  <a:pt x="1117346" y="154613"/>
                </a:lnTo>
                <a:lnTo>
                  <a:pt x="1151729" y="184745"/>
                </a:lnTo>
                <a:lnTo>
                  <a:pt x="1184026" y="217079"/>
                </a:lnTo>
                <a:lnTo>
                  <a:pt x="1214122" y="251501"/>
                </a:lnTo>
                <a:lnTo>
                  <a:pt x="1241901" y="287895"/>
                </a:lnTo>
                <a:lnTo>
                  <a:pt x="1267248" y="326145"/>
                </a:lnTo>
                <a:lnTo>
                  <a:pt x="1290046" y="366134"/>
                </a:lnTo>
                <a:lnTo>
                  <a:pt x="1310179" y="407748"/>
                </a:lnTo>
                <a:lnTo>
                  <a:pt x="1327533" y="450869"/>
                </a:lnTo>
                <a:lnTo>
                  <a:pt x="1341991" y="495382"/>
                </a:lnTo>
                <a:lnTo>
                  <a:pt x="1353438" y="541172"/>
                </a:lnTo>
                <a:lnTo>
                  <a:pt x="1361757" y="588121"/>
                </a:lnTo>
                <a:lnTo>
                  <a:pt x="1366834" y="636115"/>
                </a:lnTo>
                <a:lnTo>
                  <a:pt x="1368552" y="685038"/>
                </a:lnTo>
                <a:lnTo>
                  <a:pt x="1366834" y="733960"/>
                </a:lnTo>
                <a:lnTo>
                  <a:pt x="1361757" y="781954"/>
                </a:lnTo>
                <a:lnTo>
                  <a:pt x="1353438" y="828903"/>
                </a:lnTo>
                <a:lnTo>
                  <a:pt x="1341991" y="874693"/>
                </a:lnTo>
                <a:lnTo>
                  <a:pt x="1327533" y="919206"/>
                </a:lnTo>
                <a:lnTo>
                  <a:pt x="1310179" y="962327"/>
                </a:lnTo>
                <a:lnTo>
                  <a:pt x="1290046" y="1003941"/>
                </a:lnTo>
                <a:lnTo>
                  <a:pt x="1267248" y="1043930"/>
                </a:lnTo>
                <a:lnTo>
                  <a:pt x="1241901" y="1082180"/>
                </a:lnTo>
                <a:lnTo>
                  <a:pt x="1214122" y="1118574"/>
                </a:lnTo>
                <a:lnTo>
                  <a:pt x="1184026" y="1152996"/>
                </a:lnTo>
                <a:lnTo>
                  <a:pt x="1151729" y="1185330"/>
                </a:lnTo>
                <a:lnTo>
                  <a:pt x="1117346" y="1215462"/>
                </a:lnTo>
                <a:lnTo>
                  <a:pt x="1080993" y="1243273"/>
                </a:lnTo>
                <a:lnTo>
                  <a:pt x="1042787" y="1268650"/>
                </a:lnTo>
                <a:lnTo>
                  <a:pt x="1002842" y="1291475"/>
                </a:lnTo>
                <a:lnTo>
                  <a:pt x="961274" y="1311632"/>
                </a:lnTo>
                <a:lnTo>
                  <a:pt x="918200" y="1329007"/>
                </a:lnTo>
                <a:lnTo>
                  <a:pt x="873734" y="1343482"/>
                </a:lnTo>
                <a:lnTo>
                  <a:pt x="827993" y="1354943"/>
                </a:lnTo>
                <a:lnTo>
                  <a:pt x="781093" y="1363273"/>
                </a:lnTo>
                <a:lnTo>
                  <a:pt x="733148" y="1368355"/>
                </a:lnTo>
                <a:lnTo>
                  <a:pt x="684276" y="1370076"/>
                </a:lnTo>
                <a:lnTo>
                  <a:pt x="635403" y="1368355"/>
                </a:lnTo>
                <a:lnTo>
                  <a:pt x="587458" y="1363273"/>
                </a:lnTo>
                <a:lnTo>
                  <a:pt x="540558" y="1354943"/>
                </a:lnTo>
                <a:lnTo>
                  <a:pt x="494817" y="1343482"/>
                </a:lnTo>
                <a:lnTo>
                  <a:pt x="450351" y="1329007"/>
                </a:lnTo>
                <a:lnTo>
                  <a:pt x="407277" y="1311632"/>
                </a:lnTo>
                <a:lnTo>
                  <a:pt x="365709" y="1291475"/>
                </a:lnTo>
                <a:lnTo>
                  <a:pt x="325764" y="1268650"/>
                </a:lnTo>
                <a:lnTo>
                  <a:pt x="287558" y="1243273"/>
                </a:lnTo>
                <a:lnTo>
                  <a:pt x="251205" y="1215462"/>
                </a:lnTo>
                <a:lnTo>
                  <a:pt x="216822" y="1185330"/>
                </a:lnTo>
                <a:lnTo>
                  <a:pt x="184525" y="1152996"/>
                </a:lnTo>
                <a:lnTo>
                  <a:pt x="154429" y="1118574"/>
                </a:lnTo>
                <a:lnTo>
                  <a:pt x="126650" y="1082180"/>
                </a:lnTo>
                <a:lnTo>
                  <a:pt x="101303" y="1043930"/>
                </a:lnTo>
                <a:lnTo>
                  <a:pt x="78505" y="1003941"/>
                </a:lnTo>
                <a:lnTo>
                  <a:pt x="58372" y="962327"/>
                </a:lnTo>
                <a:lnTo>
                  <a:pt x="41018" y="919206"/>
                </a:lnTo>
                <a:lnTo>
                  <a:pt x="26560" y="874693"/>
                </a:lnTo>
                <a:lnTo>
                  <a:pt x="15113" y="828903"/>
                </a:lnTo>
                <a:lnTo>
                  <a:pt x="6794" y="781954"/>
                </a:lnTo>
                <a:lnTo>
                  <a:pt x="1717" y="733960"/>
                </a:lnTo>
                <a:lnTo>
                  <a:pt x="0" y="685038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4294967295"/>
          </p:nvPr>
        </p:nvSpPr>
        <p:spPr>
          <a:xfrm>
            <a:off x="8414257" y="6464985"/>
            <a:ext cx="206375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2" name="Rectángulo 1"/>
          <p:cNvSpPr/>
          <p:nvPr/>
        </p:nvSpPr>
        <p:spPr>
          <a:xfrm>
            <a:off x="91933" y="1257608"/>
            <a:ext cx="3085682" cy="159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400" b="1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Principales beneficios para el Cliente/Usuario:</a:t>
            </a:r>
          </a:p>
          <a:p>
            <a:pPr algn="just"/>
            <a:endParaRPr lang="es-CO" sz="1400" b="1" dirty="0">
              <a:solidFill>
                <a:srgbClr val="1F49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s-CL" sz="14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1. Mejora y cambia la experiencia del Cliente/Usuario en las oficinas.</a:t>
            </a:r>
            <a:endParaRPr lang="es-CO" sz="14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s-CL" sz="14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2. El tiempo de una transacción pasa de minutos a segundos.</a:t>
            </a:r>
            <a:endParaRPr lang="es-CO" sz="14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4106" y="3084633"/>
            <a:ext cx="2965166" cy="273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L" sz="1400" b="1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Principales beneficios para las Entidades Financieras</a:t>
            </a:r>
            <a:r>
              <a:rPr lang="es-CL" sz="1400" b="1" dirty="0" smtClean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just">
              <a:spcAft>
                <a:spcPts val="0"/>
              </a:spcAft>
            </a:pPr>
            <a:endParaRPr lang="es-CO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fontAlgn="base">
              <a:lnSpc>
                <a:spcPct val="90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s-CL" sz="14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1. Mitigación del riesgo de suplantación.</a:t>
            </a:r>
            <a:endParaRPr lang="es-CO" sz="14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0" fontAlgn="base">
              <a:lnSpc>
                <a:spcPct val="90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s-CL" sz="14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2. Transformación digital con la ejecución de políticas de “cero papel”</a:t>
            </a:r>
            <a:endParaRPr lang="es-CO" sz="14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0" fontAlgn="base">
              <a:lnSpc>
                <a:spcPct val="90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s-CL" sz="14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3. Disminución de costos de almacenamiento y custodia documental.</a:t>
            </a:r>
            <a:endParaRPr lang="es-CO" sz="14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0" fontAlgn="base">
              <a:lnSpc>
                <a:spcPct val="90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s-CL" sz="14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4. Validez jurídica.</a:t>
            </a:r>
            <a:endParaRPr lang="es-CO" sz="14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es-CO" sz="900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s-CO" sz="1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135" y="794455"/>
            <a:ext cx="5828683" cy="5545126"/>
          </a:xfrm>
          <a:prstGeom prst="rect">
            <a:avLst/>
          </a:prstGeom>
        </p:spPr>
      </p:pic>
      <p:sp>
        <p:nvSpPr>
          <p:cNvPr id="11" name="object 33"/>
          <p:cNvSpPr txBox="1">
            <a:spLocks noGrp="1"/>
          </p:cNvSpPr>
          <p:nvPr>
            <p:ph type="title"/>
          </p:nvPr>
        </p:nvSpPr>
        <p:spPr>
          <a:xfrm>
            <a:off x="228600" y="234950"/>
            <a:ext cx="847994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" algn="ctr">
              <a:lnSpc>
                <a:spcPct val="100000"/>
              </a:lnSpc>
            </a:pPr>
            <a:r>
              <a:rPr lang="es-CO" sz="2800" dirty="0" smtClean="0">
                <a:latin typeface="Arial"/>
                <a:cs typeface="Arial"/>
              </a:rPr>
              <a:t>PRINCIPALES BENEFICIOS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636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54" y="1253585"/>
            <a:ext cx="1309113" cy="103283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464" y="2237154"/>
            <a:ext cx="520547" cy="6940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73" y="3442542"/>
            <a:ext cx="454297" cy="105211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52" y="4422138"/>
            <a:ext cx="520547" cy="694062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>
            <a:off x="3546008" y="253388"/>
            <a:ext cx="24788" cy="6389783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5370022" y="253388"/>
            <a:ext cx="24788" cy="6389783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18" y="564977"/>
            <a:ext cx="1339885" cy="40228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02" y="2286417"/>
            <a:ext cx="826304" cy="135232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84608" y="2068098"/>
            <a:ext cx="1564547" cy="1790358"/>
          </a:xfrm>
          <a:prstGeom prst="rect">
            <a:avLst/>
          </a:prstGeom>
        </p:spPr>
      </p:pic>
      <p:cxnSp>
        <p:nvCxnSpPr>
          <p:cNvPr id="18" name="Conector recto de flecha 17"/>
          <p:cNvCxnSpPr>
            <a:stCxn id="16" idx="1"/>
            <a:endCxn id="15" idx="1"/>
          </p:cNvCxnSpPr>
          <p:nvPr/>
        </p:nvCxnSpPr>
        <p:spPr>
          <a:xfrm flipV="1">
            <a:off x="7549155" y="2962581"/>
            <a:ext cx="466748" cy="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orma libre 63"/>
          <p:cNvSpPr/>
          <p:nvPr/>
        </p:nvSpPr>
        <p:spPr>
          <a:xfrm>
            <a:off x="3106757" y="1594373"/>
            <a:ext cx="3329848" cy="947450"/>
          </a:xfrm>
          <a:custGeom>
            <a:avLst/>
            <a:gdLst>
              <a:gd name="connsiteX0" fmla="*/ 0 w 4439797"/>
              <a:gd name="connsiteY0" fmla="*/ 616314 h 1651899"/>
              <a:gd name="connsiteX1" fmla="*/ 2445744 w 4439797"/>
              <a:gd name="connsiteY1" fmla="*/ 43437 h 1651899"/>
              <a:gd name="connsiteX2" fmla="*/ 4439797 w 4439797"/>
              <a:gd name="connsiteY2" fmla="*/ 1651899 h 165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39797" h="1651899">
                <a:moveTo>
                  <a:pt x="0" y="616314"/>
                </a:moveTo>
                <a:cubicBezTo>
                  <a:pt x="852889" y="243577"/>
                  <a:pt x="1705778" y="-129160"/>
                  <a:pt x="2445744" y="43437"/>
                </a:cubicBezTo>
                <a:cubicBezTo>
                  <a:pt x="3185710" y="216034"/>
                  <a:pt x="3812753" y="933966"/>
                  <a:pt x="4439797" y="165189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6" name="Conector recto 65"/>
          <p:cNvCxnSpPr/>
          <p:nvPr/>
        </p:nvCxnSpPr>
        <p:spPr>
          <a:xfrm>
            <a:off x="6399471" y="2408274"/>
            <a:ext cx="29160" cy="135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/>
          <p:cNvCxnSpPr/>
          <p:nvPr/>
        </p:nvCxnSpPr>
        <p:spPr>
          <a:xfrm>
            <a:off x="6299791" y="2541824"/>
            <a:ext cx="128840" cy="2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orma libre 71"/>
          <p:cNvSpPr/>
          <p:nvPr/>
        </p:nvSpPr>
        <p:spPr>
          <a:xfrm rot="474029" flipV="1">
            <a:off x="2984480" y="3614624"/>
            <a:ext cx="3172260" cy="676774"/>
          </a:xfrm>
          <a:custGeom>
            <a:avLst/>
            <a:gdLst>
              <a:gd name="connsiteX0" fmla="*/ 0 w 4439797"/>
              <a:gd name="connsiteY0" fmla="*/ 616314 h 1651899"/>
              <a:gd name="connsiteX1" fmla="*/ 2445744 w 4439797"/>
              <a:gd name="connsiteY1" fmla="*/ 43437 h 1651899"/>
              <a:gd name="connsiteX2" fmla="*/ 4439797 w 4439797"/>
              <a:gd name="connsiteY2" fmla="*/ 1651899 h 165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39797" h="1651899">
                <a:moveTo>
                  <a:pt x="0" y="616314"/>
                </a:moveTo>
                <a:cubicBezTo>
                  <a:pt x="852889" y="243577"/>
                  <a:pt x="1705778" y="-129160"/>
                  <a:pt x="2445744" y="43437"/>
                </a:cubicBezTo>
                <a:cubicBezTo>
                  <a:pt x="3185710" y="216034"/>
                  <a:pt x="3812753" y="933966"/>
                  <a:pt x="4439797" y="165189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5" name="Conector recto 74"/>
          <p:cNvCxnSpPr/>
          <p:nvPr/>
        </p:nvCxnSpPr>
        <p:spPr>
          <a:xfrm flipH="1" flipV="1">
            <a:off x="2992937" y="3740710"/>
            <a:ext cx="113821" cy="6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75"/>
          <p:cNvCxnSpPr>
            <a:endCxn id="72" idx="0"/>
          </p:cNvCxnSpPr>
          <p:nvPr/>
        </p:nvCxnSpPr>
        <p:spPr>
          <a:xfrm flipH="1" flipV="1">
            <a:off x="2990681" y="3747392"/>
            <a:ext cx="88579" cy="108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CuadroTexto 82"/>
          <p:cNvSpPr txBox="1"/>
          <p:nvPr/>
        </p:nvSpPr>
        <p:spPr>
          <a:xfrm>
            <a:off x="3894166" y="2613333"/>
            <a:ext cx="1352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Canal seguro SOAP</a:t>
            </a:r>
          </a:p>
          <a:p>
            <a:r>
              <a:rPr lang="es-CO" dirty="0" smtClean="0"/>
              <a:t>sobre SSL</a:t>
            </a:r>
            <a:endParaRPr lang="es-ES" dirty="0"/>
          </a:p>
        </p:txBody>
      </p:sp>
      <p:sp>
        <p:nvSpPr>
          <p:cNvPr id="84" name="CuadroTexto 83"/>
          <p:cNvSpPr txBox="1"/>
          <p:nvPr/>
        </p:nvSpPr>
        <p:spPr>
          <a:xfrm>
            <a:off x="6239116" y="3764652"/>
            <a:ext cx="1370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 smtClean="0"/>
              <a:t>Servicio web de </a:t>
            </a:r>
          </a:p>
          <a:p>
            <a:r>
              <a:rPr lang="es-CO" sz="1400" dirty="0" smtClean="0"/>
              <a:t>Certihuella</a:t>
            </a:r>
            <a:endParaRPr lang="es-ES" sz="1400" dirty="0"/>
          </a:p>
        </p:txBody>
      </p:sp>
      <p:sp>
        <p:nvSpPr>
          <p:cNvPr id="85" name="CuadroTexto 84"/>
          <p:cNvSpPr txBox="1"/>
          <p:nvPr/>
        </p:nvSpPr>
        <p:spPr>
          <a:xfrm>
            <a:off x="7652011" y="3747393"/>
            <a:ext cx="1388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 smtClean="0"/>
              <a:t>Replica de la BD </a:t>
            </a:r>
          </a:p>
          <a:p>
            <a:r>
              <a:rPr lang="es-CO" sz="1400" dirty="0" smtClean="0"/>
              <a:t>de la RNEC</a:t>
            </a:r>
            <a:endParaRPr lang="es-ES" sz="1400" dirty="0"/>
          </a:p>
        </p:txBody>
      </p:sp>
      <p:sp>
        <p:nvSpPr>
          <p:cNvPr id="86" name="CuadroTexto 85"/>
          <p:cNvSpPr txBox="1"/>
          <p:nvPr/>
        </p:nvSpPr>
        <p:spPr>
          <a:xfrm>
            <a:off x="3690760" y="404664"/>
            <a:ext cx="1839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2 minucias, MAC, IP, usuario, numero de cédula, ID operación y credenciales de autenticación</a:t>
            </a:r>
            <a:endParaRPr lang="es-ES" sz="1200" dirty="0"/>
          </a:p>
        </p:txBody>
      </p:sp>
      <p:sp>
        <p:nvSpPr>
          <p:cNvPr id="87" name="CuadroTexto 86"/>
          <p:cNvSpPr txBox="1"/>
          <p:nvPr/>
        </p:nvSpPr>
        <p:spPr>
          <a:xfrm>
            <a:off x="3719826" y="5055567"/>
            <a:ext cx="183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ID transacción, datos biográficos, autorización</a:t>
            </a:r>
            <a:endParaRPr lang="es-ES" sz="1200" dirty="0"/>
          </a:p>
        </p:txBody>
      </p:sp>
      <p:sp>
        <p:nvSpPr>
          <p:cNvPr id="88" name="CuadroTexto 87"/>
          <p:cNvSpPr txBox="1"/>
          <p:nvPr/>
        </p:nvSpPr>
        <p:spPr>
          <a:xfrm>
            <a:off x="7726009" y="4586588"/>
            <a:ext cx="1406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Evidencia digital </a:t>
            </a:r>
          </a:p>
          <a:p>
            <a:r>
              <a:rPr lang="es-CO" sz="1200" dirty="0" smtClean="0"/>
              <a:t>firmada y estampada</a:t>
            </a:r>
            <a:endParaRPr lang="es-ES" sz="1200" dirty="0"/>
          </a:p>
        </p:txBody>
      </p:sp>
      <p:pic>
        <p:nvPicPr>
          <p:cNvPr id="89" name="Imagen 8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31" y="4375971"/>
            <a:ext cx="461321" cy="615095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31" y="4528371"/>
            <a:ext cx="461321" cy="615095"/>
          </a:xfrm>
          <a:prstGeom prst="rect">
            <a:avLst/>
          </a:prstGeom>
        </p:spPr>
      </p:pic>
      <p:pic>
        <p:nvPicPr>
          <p:cNvPr id="91" name="Imagen 9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761" y="5003470"/>
            <a:ext cx="262334" cy="584791"/>
          </a:xfrm>
          <a:prstGeom prst="rect">
            <a:avLst/>
          </a:prstGeom>
        </p:spPr>
      </p:pic>
      <p:sp>
        <p:nvSpPr>
          <p:cNvPr id="92" name="CuadroTexto 91"/>
          <p:cNvSpPr txBox="1"/>
          <p:nvPr/>
        </p:nvSpPr>
        <p:spPr>
          <a:xfrm>
            <a:off x="5563875" y="4766704"/>
            <a:ext cx="1406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Capacidad de soportar 14.000 transacciones en concurrencia</a:t>
            </a:r>
            <a:endParaRPr lang="es-ES" sz="1200" dirty="0"/>
          </a:p>
        </p:txBody>
      </p:sp>
      <p:sp>
        <p:nvSpPr>
          <p:cNvPr id="93" name="CuadroTexto 92"/>
          <p:cNvSpPr txBox="1"/>
          <p:nvPr/>
        </p:nvSpPr>
        <p:spPr>
          <a:xfrm>
            <a:off x="5556050" y="5472100"/>
            <a:ext cx="1637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Hay una plataforma web de administración para reportes detallados y administración de MACs y usuarios</a:t>
            </a:r>
            <a:endParaRPr lang="es-ES" sz="1200" dirty="0"/>
          </a:p>
        </p:txBody>
      </p:sp>
      <p:sp>
        <p:nvSpPr>
          <p:cNvPr id="95" name="CuadroTexto 94"/>
          <p:cNvSpPr txBox="1"/>
          <p:nvPr/>
        </p:nvSpPr>
        <p:spPr>
          <a:xfrm>
            <a:off x="263926" y="3793066"/>
            <a:ext cx="1047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 smtClean="0"/>
              <a:t>Funcionario</a:t>
            </a:r>
            <a:endParaRPr lang="es-ES" sz="1400" dirty="0"/>
          </a:p>
        </p:txBody>
      </p:sp>
      <p:sp>
        <p:nvSpPr>
          <p:cNvPr id="96" name="CuadroTexto 95"/>
          <p:cNvSpPr txBox="1"/>
          <p:nvPr/>
        </p:nvSpPr>
        <p:spPr>
          <a:xfrm>
            <a:off x="255951" y="4153657"/>
            <a:ext cx="1376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/>
              <a:t>El funcionario se debe autenticar en el sistema</a:t>
            </a:r>
            <a:endParaRPr lang="es-ES" sz="1000" dirty="0"/>
          </a:p>
        </p:txBody>
      </p:sp>
      <p:cxnSp>
        <p:nvCxnSpPr>
          <p:cNvPr id="98" name="Conector angular 97"/>
          <p:cNvCxnSpPr>
            <a:endCxn id="5" idx="1"/>
          </p:cNvCxnSpPr>
          <p:nvPr/>
        </p:nvCxnSpPr>
        <p:spPr>
          <a:xfrm flipV="1">
            <a:off x="1206341" y="1770002"/>
            <a:ext cx="490113" cy="145266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angular 99"/>
          <p:cNvCxnSpPr>
            <a:stCxn id="108" idx="3"/>
            <a:endCxn id="9" idx="1"/>
          </p:cNvCxnSpPr>
          <p:nvPr/>
        </p:nvCxnSpPr>
        <p:spPr>
          <a:xfrm>
            <a:off x="1183859" y="3222668"/>
            <a:ext cx="783513" cy="745930"/>
          </a:xfrm>
          <a:prstGeom prst="bentConnector3">
            <a:avLst>
              <a:gd name="adj1" fmla="val 3502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uadroTexto 101"/>
          <p:cNvSpPr txBox="1"/>
          <p:nvPr/>
        </p:nvSpPr>
        <p:spPr>
          <a:xfrm>
            <a:off x="2351011" y="2454513"/>
            <a:ext cx="13769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dirty="0" smtClean="0"/>
              <a:t>Captor avalado FBI y </a:t>
            </a:r>
            <a:r>
              <a:rPr lang="es-CO" sz="1050" dirty="0"/>
              <a:t>ó</a:t>
            </a:r>
            <a:r>
              <a:rPr lang="es-CO" sz="1050" dirty="0" smtClean="0"/>
              <a:t>ptico</a:t>
            </a:r>
            <a:endParaRPr lang="es-ES" sz="1050" dirty="0"/>
          </a:p>
        </p:txBody>
      </p:sp>
      <p:sp>
        <p:nvSpPr>
          <p:cNvPr id="103" name="CuadroTexto 102"/>
          <p:cNvSpPr txBox="1"/>
          <p:nvPr/>
        </p:nvSpPr>
        <p:spPr>
          <a:xfrm>
            <a:off x="2216702" y="4547312"/>
            <a:ext cx="1376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/>
              <a:t>Captor avalado FBI y </a:t>
            </a:r>
            <a:r>
              <a:rPr lang="es-CO" sz="1000" dirty="0"/>
              <a:t>ó</a:t>
            </a:r>
            <a:r>
              <a:rPr lang="es-CO" sz="1000" dirty="0" smtClean="0"/>
              <a:t>ptico</a:t>
            </a:r>
            <a:endParaRPr lang="es-ES" sz="1000" dirty="0"/>
          </a:p>
        </p:txBody>
      </p:sp>
      <p:sp>
        <p:nvSpPr>
          <p:cNvPr id="104" name="CuadroTexto 103"/>
          <p:cNvSpPr txBox="1"/>
          <p:nvPr/>
        </p:nvSpPr>
        <p:spPr>
          <a:xfrm>
            <a:off x="1535623" y="3010122"/>
            <a:ext cx="20150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/>
              <a:t>Captura en formato ISO-FMR especificado en la norma 19794-2</a:t>
            </a:r>
            <a:endParaRPr lang="es-ES" sz="1000" dirty="0"/>
          </a:p>
        </p:txBody>
      </p:sp>
      <p:pic>
        <p:nvPicPr>
          <p:cNvPr id="108" name="Imagen 10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98" y="2611894"/>
            <a:ext cx="916161" cy="1221548"/>
          </a:xfrm>
          <a:prstGeom prst="rect">
            <a:avLst/>
          </a:prstGeom>
        </p:spPr>
      </p:pic>
      <p:pic>
        <p:nvPicPr>
          <p:cNvPr id="118" name="Imagen 1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9116" y="1532789"/>
            <a:ext cx="1500188" cy="552450"/>
          </a:xfrm>
          <a:prstGeom prst="rect">
            <a:avLst/>
          </a:prstGeom>
        </p:spPr>
      </p:pic>
      <p:pic>
        <p:nvPicPr>
          <p:cNvPr id="119" name="Imagen 1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5868" y="1245671"/>
            <a:ext cx="1735931" cy="276225"/>
          </a:xfrm>
          <a:prstGeom prst="rect">
            <a:avLst/>
          </a:prstGeom>
        </p:spPr>
      </p:pic>
      <p:sp>
        <p:nvSpPr>
          <p:cNvPr id="40" name="5 CuadroTexto"/>
          <p:cNvSpPr txBox="1"/>
          <p:nvPr/>
        </p:nvSpPr>
        <p:spPr>
          <a:xfrm>
            <a:off x="1411" y="159816"/>
            <a:ext cx="3635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500">
                <a:solidFill>
                  <a:srgbClr val="F8B133"/>
                </a:solidFill>
                <a:latin typeface="Helvetica (bold)"/>
                <a:cs typeface="Helvetica (bold)"/>
              </a:defRPr>
            </a:lvl1pPr>
          </a:lstStyle>
          <a:p>
            <a:r>
              <a:rPr lang="es-CO" sz="2400" b="1" dirty="0" smtClean="0">
                <a:solidFill>
                  <a:srgbClr val="203A58"/>
                </a:solidFill>
                <a:latin typeface="+mn-lt"/>
              </a:rPr>
              <a:t>Servicio de </a:t>
            </a:r>
            <a:r>
              <a:rPr lang="es-CO" sz="2400" b="1" dirty="0">
                <a:solidFill>
                  <a:srgbClr val="203A58"/>
                </a:solidFill>
                <a:latin typeface="+mn-lt"/>
              </a:rPr>
              <a:t>autenticación</a:t>
            </a:r>
          </a:p>
          <a:p>
            <a:pPr algn="ctr"/>
            <a:r>
              <a:rPr lang="es-CO" sz="2400" b="1" dirty="0">
                <a:solidFill>
                  <a:srgbClr val="203A58"/>
                </a:solidFill>
                <a:latin typeface="+mn-lt"/>
              </a:rPr>
              <a:t> biométrica</a:t>
            </a:r>
          </a:p>
        </p:txBody>
      </p:sp>
    </p:spTree>
    <p:extLst>
      <p:ext uri="{BB962C8B-B14F-4D97-AF65-F5344CB8AC3E}">
        <p14:creationId xmlns:p14="http://schemas.microsoft.com/office/powerpoint/2010/main" val="225690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Título"/>
          <p:cNvSpPr txBox="1">
            <a:spLocks/>
          </p:cNvSpPr>
          <p:nvPr/>
        </p:nvSpPr>
        <p:spPr>
          <a:xfrm>
            <a:off x="377302" y="407747"/>
            <a:ext cx="8229600" cy="51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CO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94614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340202" y="4657619"/>
            <a:ext cx="701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SANDRA M. GALVIS MONTILLA</a:t>
            </a:r>
          </a:p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Nuevos Negocios</a:t>
            </a:r>
          </a:p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sgalvis@asobancaria.com</a:t>
            </a:r>
          </a:p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326 66 00 ext. 1209</a:t>
            </a:r>
          </a:p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Cel. 3005653460</a:t>
            </a:r>
          </a:p>
          <a:p>
            <a:pPr algn="ctr"/>
            <a:endParaRPr lang="es-C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58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lantilla_Mnem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nterior_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13511</TotalTime>
  <Words>337</Words>
  <Application>Microsoft Office PowerPoint</Application>
  <PresentationFormat>Presentación en pantalla (4:3)</PresentationFormat>
  <Paragraphs>66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6</vt:i4>
      </vt:variant>
    </vt:vector>
  </HeadingPairs>
  <TitlesOfParts>
    <vt:vector size="17" baseType="lpstr">
      <vt:lpstr>Arial</vt:lpstr>
      <vt:lpstr>Calibri</vt:lpstr>
      <vt:lpstr>Helvetica</vt:lpstr>
      <vt:lpstr>Helvetica (bold)</vt:lpstr>
      <vt:lpstr>Montserrat</vt:lpstr>
      <vt:lpstr>Roboto Condensed Light</vt:lpstr>
      <vt:lpstr>Roboto Condensed Regular</vt:lpstr>
      <vt:lpstr>Verdana</vt:lpstr>
      <vt:lpstr>Tema de Office</vt:lpstr>
      <vt:lpstr>Plantilla_Mnemo</vt:lpstr>
      <vt:lpstr>Interior_3</vt:lpstr>
      <vt:lpstr>Presentación de PowerPoint</vt:lpstr>
      <vt:lpstr>Presentación de PowerPoint</vt:lpstr>
      <vt:lpstr>CONVENIO ASOBANCARIA </vt:lpstr>
      <vt:lpstr>PRINCIPALES BENEFICIOS</vt:lpstr>
      <vt:lpstr>Presentación de PowerPoint</vt:lpstr>
      <vt:lpstr>Presentación de PowerPoint</vt:lpstr>
    </vt:vector>
  </TitlesOfParts>
  <Company>BABEL_GROUP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DISEÑO_1</dc:creator>
  <cp:lastModifiedBy>Andres Felipe Guerrero Malagon</cp:lastModifiedBy>
  <cp:revision>1214</cp:revision>
  <cp:lastPrinted>2018-05-11T16:31:50Z</cp:lastPrinted>
  <dcterms:created xsi:type="dcterms:W3CDTF">2017-01-11T22:39:10Z</dcterms:created>
  <dcterms:modified xsi:type="dcterms:W3CDTF">2018-05-21T16:57:24Z</dcterms:modified>
</cp:coreProperties>
</file>