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3679488" cy="5038725"/>
  <p:notesSz cx="7010400" cy="9236075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">
          <p15:clr>
            <a:srgbClr val="A4A3A4"/>
          </p15:clr>
        </p15:guide>
        <p15:guide id="2" pos="43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47" autoAdjust="0"/>
  </p:normalViewPr>
  <p:slideViewPr>
    <p:cSldViewPr snapToGrid="0" snapToObjects="1">
      <p:cViewPr varScale="1">
        <p:scale>
          <a:sx n="109" d="100"/>
          <a:sy n="109" d="100"/>
        </p:scale>
        <p:origin x="126" y="678"/>
      </p:cViewPr>
      <p:guideLst>
        <p:guide orient="horz" pos="1587"/>
        <p:guide pos="430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r">
              <a:defRPr sz="1200"/>
            </a:lvl1pPr>
          </a:lstStyle>
          <a:p>
            <a:fld id="{41D9FBEA-C8DD-4A60-9D07-B5D13F31E75D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725488" y="1154113"/>
            <a:ext cx="8461376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10" rIns="91418" bIns="457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1418" tIns="45710" rIns="91418" bIns="4571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1"/>
            <a:ext cx="3037840" cy="463406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1"/>
            <a:ext cx="3037840" cy="463406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r">
              <a:defRPr sz="1200"/>
            </a:lvl1pPr>
          </a:lstStyle>
          <a:p>
            <a:fld id="{A5BC6866-2845-4733-AB31-24F26392F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0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25962" y="1565271"/>
            <a:ext cx="11627565" cy="108006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51923" y="2855278"/>
            <a:ext cx="9575642" cy="12876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16/08/2018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2720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16/08/2018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294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4838445" y="148130"/>
            <a:ext cx="4602578" cy="315853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023588" y="148130"/>
            <a:ext cx="13586866" cy="315853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16/08/2018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09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16/08/2018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326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0585" y="3237848"/>
            <a:ext cx="11627565" cy="100074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80585" y="2135627"/>
            <a:ext cx="11627565" cy="110222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16/08/2018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080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023588" y="864282"/>
            <a:ext cx="9093534" cy="24423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0345113" y="864282"/>
            <a:ext cx="9095910" cy="24423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16/08/2018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76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975" y="201782"/>
            <a:ext cx="12311539" cy="839788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3974" y="1127882"/>
            <a:ext cx="6044150" cy="4700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83974" y="1597929"/>
            <a:ext cx="6044150" cy="29030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948991" y="1127882"/>
            <a:ext cx="6046524" cy="4700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948991" y="1597929"/>
            <a:ext cx="6046524" cy="29030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16/08/2018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87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16/08/2018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73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16/08/2018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122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975" y="200616"/>
            <a:ext cx="4500457" cy="85378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48300" y="200616"/>
            <a:ext cx="7647214" cy="43004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3975" y="1054400"/>
            <a:ext cx="4500457" cy="34466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16/08/2018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07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1275" y="3527108"/>
            <a:ext cx="8207693" cy="4163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681275" y="450219"/>
            <a:ext cx="8207693" cy="30232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681275" y="3943503"/>
            <a:ext cx="8207693" cy="591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16/08/2018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01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83975" y="201782"/>
            <a:ext cx="12311539" cy="839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3975" y="1175703"/>
            <a:ext cx="12311539" cy="3325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83974" y="4670152"/>
            <a:ext cx="3191881" cy="2682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845B5-60E7-F740-BE29-EDB4DC12FB24}" type="datetimeFigureOut">
              <a:rPr lang="es-ES" smtClean="0"/>
              <a:t>16/08/2018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73825" y="4670152"/>
            <a:ext cx="4331838" cy="2682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803633" y="4670152"/>
            <a:ext cx="3191881" cy="2682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CFB65-707A-D249-975F-5B333BCD78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73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>
            <a:extLst>
              <a:ext uri="{FF2B5EF4-FFF2-40B4-BE49-F238E27FC236}">
                <a16:creationId xmlns:a16="http://schemas.microsoft.com/office/drawing/2014/main" id="{FD68A014-5D9B-48AF-8264-BA91FE71941E}"/>
              </a:ext>
            </a:extLst>
          </p:cNvPr>
          <p:cNvSpPr txBox="1"/>
          <p:nvPr/>
        </p:nvSpPr>
        <p:spPr>
          <a:xfrm>
            <a:off x="6352225" y="1413070"/>
            <a:ext cx="5772734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2800" b="1" dirty="0">
              <a:solidFill>
                <a:srgbClr val="143656"/>
              </a:solidFill>
            </a:endParaRPr>
          </a:p>
          <a:p>
            <a:pPr algn="ctr"/>
            <a:r>
              <a:rPr lang="es-ES" sz="2800" b="1" dirty="0">
                <a:solidFill>
                  <a:srgbClr val="143656"/>
                </a:solidFill>
              </a:rPr>
              <a:t>¿Por qué los </a:t>
            </a:r>
            <a:r>
              <a:rPr lang="es-ES" sz="2800" b="1" dirty="0" err="1">
                <a:solidFill>
                  <a:srgbClr val="143656"/>
                </a:solidFill>
              </a:rPr>
              <a:t>Sandbox</a:t>
            </a:r>
            <a:r>
              <a:rPr lang="es-ES" sz="2800" b="1" dirty="0">
                <a:solidFill>
                  <a:srgbClr val="143656"/>
                </a:solidFill>
              </a:rPr>
              <a:t> Regulatorios?</a:t>
            </a:r>
          </a:p>
          <a:p>
            <a:pPr algn="ctr"/>
            <a:r>
              <a:rPr lang="es-ES" sz="2800" b="1" dirty="0">
                <a:solidFill>
                  <a:srgbClr val="143656"/>
                </a:solidFill>
              </a:rPr>
              <a:t>Una Visión Global</a:t>
            </a:r>
          </a:p>
          <a:p>
            <a:endParaRPr lang="es-ES" sz="2800" b="1" dirty="0">
              <a:solidFill>
                <a:srgbClr val="143656"/>
              </a:solidFill>
            </a:endParaRPr>
          </a:p>
          <a:p>
            <a:endParaRPr lang="es-ES" sz="2800" b="1" dirty="0">
              <a:solidFill>
                <a:srgbClr val="143656"/>
              </a:solidFill>
            </a:endParaRPr>
          </a:p>
          <a:p>
            <a:pPr algn="r"/>
            <a:r>
              <a:rPr lang="es-ES" sz="2400" b="1" dirty="0">
                <a:solidFill>
                  <a:srgbClr val="143656"/>
                </a:solidFill>
              </a:rPr>
              <a:t>Liliana Rojas-Suarez</a:t>
            </a:r>
          </a:p>
          <a:p>
            <a:pPr algn="r"/>
            <a:r>
              <a:rPr lang="es-ES" sz="2400" b="1" dirty="0">
                <a:solidFill>
                  <a:srgbClr val="143656"/>
                </a:solidFill>
              </a:rPr>
              <a:t>Center </a:t>
            </a:r>
            <a:r>
              <a:rPr lang="es-ES" sz="2400" b="1" dirty="0" err="1">
                <a:solidFill>
                  <a:srgbClr val="143656"/>
                </a:solidFill>
              </a:rPr>
              <a:t>for</a:t>
            </a:r>
            <a:r>
              <a:rPr lang="es-ES" sz="2400" b="1" dirty="0">
                <a:solidFill>
                  <a:srgbClr val="143656"/>
                </a:solidFill>
              </a:rPr>
              <a:t> Global </a:t>
            </a:r>
            <a:r>
              <a:rPr lang="es-ES" sz="2400" b="1" dirty="0" err="1">
                <a:solidFill>
                  <a:srgbClr val="143656"/>
                </a:solidFill>
              </a:rPr>
              <a:t>Development</a:t>
            </a:r>
            <a:endParaRPr lang="es-ES" sz="2400" b="1" dirty="0">
              <a:solidFill>
                <a:srgbClr val="143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77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1">
            <a:extLst>
              <a:ext uri="{FF2B5EF4-FFF2-40B4-BE49-F238E27FC236}">
                <a16:creationId xmlns:a16="http://schemas.microsoft.com/office/drawing/2014/main" id="{9CFB4AF7-20CE-47B8-AD7F-C846B2747D46}"/>
              </a:ext>
            </a:extLst>
          </p:cNvPr>
          <p:cNvSpPr txBox="1"/>
          <p:nvPr/>
        </p:nvSpPr>
        <p:spPr>
          <a:xfrm>
            <a:off x="446772" y="277077"/>
            <a:ext cx="11494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rgbClr val="143656"/>
                </a:solidFill>
              </a:rPr>
              <a:t>Contexto: Objetivos de la Regulación </a:t>
            </a:r>
            <a:r>
              <a:rPr lang="es-ES" sz="4800" dirty="0" err="1">
                <a:solidFill>
                  <a:srgbClr val="143656"/>
                </a:solidFill>
              </a:rPr>
              <a:t>FinTech</a:t>
            </a:r>
            <a:endParaRPr lang="es-ES" sz="4800" dirty="0">
              <a:solidFill>
                <a:srgbClr val="143656"/>
              </a:solidFill>
            </a:endParaRPr>
          </a:p>
        </p:txBody>
      </p:sp>
      <p:sp>
        <p:nvSpPr>
          <p:cNvPr id="4" name="Rounded Rectangle 12">
            <a:extLst>
              <a:ext uri="{FF2B5EF4-FFF2-40B4-BE49-F238E27FC236}">
                <a16:creationId xmlns:a16="http://schemas.microsoft.com/office/drawing/2014/main" id="{89735E1D-E023-423E-8152-DB110F2CFD31}"/>
              </a:ext>
            </a:extLst>
          </p:cNvPr>
          <p:cNvSpPr/>
          <p:nvPr/>
        </p:nvSpPr>
        <p:spPr>
          <a:xfrm>
            <a:off x="352935" y="1108074"/>
            <a:ext cx="11749273" cy="1328023"/>
          </a:xfrm>
          <a:prstGeom prst="roundRect">
            <a:avLst/>
          </a:prstGeom>
          <a:solidFill>
            <a:srgbClr val="002060"/>
          </a:solidFill>
          <a:ln w="25400" cmpd="sng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s-CO" sz="2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Maximizar los beneficios de los nuevos desarrollos tecnológicos que promuevan la inclusión y profundización financiera digital a través de un marco regulatorio apropiado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43B206-585C-4440-81B8-E3363248524A}"/>
              </a:ext>
            </a:extLst>
          </p:cNvPr>
          <p:cNvSpPr txBox="1">
            <a:spLocks/>
          </p:cNvSpPr>
          <p:nvPr/>
        </p:nvSpPr>
        <p:spPr>
          <a:xfrm>
            <a:off x="1809212" y="2684348"/>
            <a:ext cx="8769546" cy="4240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000" b="1" dirty="0">
                <a:latin typeface="Arial" pitchFamily="34" charset="0"/>
                <a:cs typeface="Arial" pitchFamily="34" charset="0"/>
              </a:rPr>
              <a:t> ¿Por qué el énfasis en la regulación?</a:t>
            </a:r>
          </a:p>
          <a:p>
            <a:r>
              <a:rPr lang="es-CO" sz="2000" dirty="0">
                <a:latin typeface="Arial" pitchFamily="34" charset="0"/>
                <a:cs typeface="Arial" pitchFamily="34" charset="0"/>
              </a:rPr>
              <a:t>La claridad regulatoria es esencial para permitir que el sector privado adopte y adapte exitosamente innovaciones en finanzas digitales e incentive que las poblaciones (incluyendo las de ingresos medios y bajos) las utilicen.  </a:t>
            </a:r>
          </a:p>
          <a:p>
            <a:pPr marL="0" indent="0">
              <a:buNone/>
            </a:pPr>
            <a:endParaRPr lang="es-VE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s-VE" sz="2800" dirty="0">
                <a:latin typeface="Arial" pitchFamily="34" charset="0"/>
                <a:cs typeface="Arial" pitchFamily="34" charset="0"/>
              </a:rPr>
              <a:t>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64318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:a16="http://schemas.microsoft.com/office/drawing/2014/main" id="{CAB2400D-3715-46EB-883D-67967FA3CC56}"/>
              </a:ext>
            </a:extLst>
          </p:cNvPr>
          <p:cNvSpPr txBox="1"/>
          <p:nvPr/>
        </p:nvSpPr>
        <p:spPr>
          <a:xfrm>
            <a:off x="1685939" y="308622"/>
            <a:ext cx="8683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rgbClr val="143656"/>
                </a:solidFill>
              </a:rPr>
              <a:t>Contexto de la Regulación </a:t>
            </a:r>
            <a:r>
              <a:rPr lang="es-ES" sz="4800" dirty="0" err="1">
                <a:solidFill>
                  <a:srgbClr val="143656"/>
                </a:solidFill>
              </a:rPr>
              <a:t>FinTech</a:t>
            </a:r>
            <a:endParaRPr lang="es-ES" sz="4800" dirty="0">
              <a:solidFill>
                <a:srgbClr val="14365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7D6CF3-2560-48C1-96CA-E499CF12FCA0}"/>
              </a:ext>
            </a:extLst>
          </p:cNvPr>
          <p:cNvSpPr txBox="1"/>
          <p:nvPr/>
        </p:nvSpPr>
        <p:spPr>
          <a:xfrm>
            <a:off x="1779361" y="1171036"/>
            <a:ext cx="9324068" cy="221599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El Desafío para los Reguladores</a:t>
            </a:r>
          </a:p>
          <a:p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Las políticas a favor de la </a:t>
            </a:r>
            <a:r>
              <a:rPr lang="es-CO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profundización e inclusión financiera 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deben ser compatibles con los </a:t>
            </a:r>
            <a:r>
              <a:rPr lang="es-CO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mandatos tradicionales 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de la regulación financiera: estabilidad e integridad del sistema financiero y protección del consumidor. </a:t>
            </a:r>
            <a:r>
              <a:rPr lang="es-CO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E8D0B1E-3DDC-4D9D-9794-ECCE45BC8BB7}"/>
              </a:ext>
            </a:extLst>
          </p:cNvPr>
          <p:cNvSpPr txBox="1">
            <a:spLocks/>
          </p:cNvSpPr>
          <p:nvPr/>
        </p:nvSpPr>
        <p:spPr>
          <a:xfrm>
            <a:off x="1779360" y="3418444"/>
            <a:ext cx="8496944" cy="4204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dirty="0">
                <a:latin typeface="Arial" pitchFamily="34" charset="0"/>
                <a:cs typeface="Arial" pitchFamily="34" charset="0"/>
              </a:rPr>
              <a:t>Pero no siempre es fácil evitar “</a:t>
            </a:r>
            <a:r>
              <a:rPr lang="es-CO" sz="2400" dirty="0" err="1">
                <a:latin typeface="Arial" pitchFamily="34" charset="0"/>
                <a:cs typeface="Arial" pitchFamily="34" charset="0"/>
              </a:rPr>
              <a:t>trade-offs</a:t>
            </a:r>
            <a:r>
              <a:rPr lang="es-CO" sz="2400" dirty="0">
                <a:latin typeface="Arial" pitchFamily="34" charset="0"/>
                <a:cs typeface="Arial" pitchFamily="34" charset="0"/>
              </a:rPr>
              <a:t>”</a:t>
            </a:r>
          </a:p>
          <a:p>
            <a:pPr marL="0" indent="0">
              <a:buNone/>
            </a:pPr>
            <a:r>
              <a:rPr lang="es-CO" sz="2400" dirty="0" err="1">
                <a:latin typeface="Arial" pitchFamily="34" charset="0"/>
                <a:cs typeface="Arial" pitchFamily="34" charset="0"/>
              </a:rPr>
              <a:t>Ej</a:t>
            </a:r>
            <a:r>
              <a:rPr lang="es-CO" sz="2400" dirty="0">
                <a:latin typeface="Arial" pitchFamily="34" charset="0"/>
                <a:cs typeface="Arial" pitchFamily="34" charset="0"/>
              </a:rPr>
              <a:t>: En China, deficiencias en el marco regulatorio resultaron en el fraude de la  </a:t>
            </a:r>
            <a:r>
              <a:rPr lang="es-CO" sz="2400" dirty="0" err="1">
                <a:latin typeface="Arial" pitchFamily="34" charset="0"/>
                <a:cs typeface="Arial" pitchFamily="34" charset="0"/>
              </a:rPr>
              <a:t>FinTech</a:t>
            </a:r>
            <a:r>
              <a:rPr lang="es-CO" sz="2400" dirty="0">
                <a:latin typeface="Arial" pitchFamily="34" charset="0"/>
                <a:cs typeface="Arial" pitchFamily="34" charset="0"/>
              </a:rPr>
              <a:t> EZUBAO a pequeños inversionistas en el 2015 </a:t>
            </a:r>
            <a:endParaRPr lang="es-VE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s-VE" dirty="0">
                <a:latin typeface="Arial" pitchFamily="34" charset="0"/>
                <a:cs typeface="Arial" pitchFamily="34" charset="0"/>
              </a:rPr>
              <a:t>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32520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>
            <a:extLst>
              <a:ext uri="{FF2B5EF4-FFF2-40B4-BE49-F238E27FC236}">
                <a16:creationId xmlns:a16="http://schemas.microsoft.com/office/drawing/2014/main" id="{21A54F75-56DE-4227-8DE0-ACF99C988C7D}"/>
              </a:ext>
            </a:extLst>
          </p:cNvPr>
          <p:cNvSpPr txBox="1"/>
          <p:nvPr/>
        </p:nvSpPr>
        <p:spPr>
          <a:xfrm>
            <a:off x="2222364" y="-12750"/>
            <a:ext cx="9474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rgbClr val="143656"/>
                </a:solidFill>
              </a:rPr>
              <a:t>Principios para la Regulación </a:t>
            </a:r>
            <a:r>
              <a:rPr lang="es-ES" sz="4800" dirty="0" err="1">
                <a:solidFill>
                  <a:srgbClr val="143656"/>
                </a:solidFill>
              </a:rPr>
              <a:t>FinTech</a:t>
            </a:r>
            <a:r>
              <a:rPr lang="es-ES" sz="4800" dirty="0">
                <a:solidFill>
                  <a:srgbClr val="143656"/>
                </a:solidFill>
              </a:rPr>
              <a:t>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8A59D8D-E32C-46AA-B431-24062692258C}"/>
              </a:ext>
            </a:extLst>
          </p:cNvPr>
          <p:cNvSpPr txBox="1">
            <a:spLocks/>
          </p:cNvSpPr>
          <p:nvPr/>
        </p:nvSpPr>
        <p:spPr>
          <a:xfrm>
            <a:off x="1328928" y="4348304"/>
            <a:ext cx="11458525" cy="808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600" dirty="0">
                <a:latin typeface="Arial" pitchFamily="34" charset="0"/>
                <a:cs typeface="Arial" pitchFamily="34" charset="0"/>
              </a:rPr>
              <a:t>1) Y 2) se vienen aplicando a las instituciones financieras tradicionales y son también válidos para las </a:t>
            </a:r>
            <a:r>
              <a:rPr lang="es-CO" sz="1600" dirty="0" err="1">
                <a:latin typeface="Arial" pitchFamily="34" charset="0"/>
                <a:cs typeface="Arial" pitchFamily="34" charset="0"/>
              </a:rPr>
              <a:t>FinTech</a:t>
            </a:r>
            <a:r>
              <a:rPr lang="es-CO" sz="1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s-CO" sz="1600" dirty="0">
                <a:latin typeface="Arial" pitchFamily="34" charset="0"/>
                <a:cs typeface="Arial" pitchFamily="34" charset="0"/>
              </a:rPr>
              <a:t>3) Es un principio nuevo en el mundo financiero (no en el tecnológico) 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B35D921F-A6DA-4EF9-B156-3636456E3941}"/>
              </a:ext>
            </a:extLst>
          </p:cNvPr>
          <p:cNvSpPr/>
          <p:nvPr/>
        </p:nvSpPr>
        <p:spPr>
          <a:xfrm>
            <a:off x="1818567" y="1474621"/>
            <a:ext cx="3290071" cy="1120438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000" b="1" dirty="0">
                <a:solidFill>
                  <a:schemeClr val="tx1"/>
                </a:solidFill>
              </a:rPr>
              <a:t>Principios regulatorios para la Estabilidad e Inclusión Financiera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292600E-3FB6-4694-9516-FE8A2A500110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5108638" y="1172032"/>
            <a:ext cx="347935" cy="862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95426C-7545-4FB6-BAFE-CA97A5E72293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108638" y="2034840"/>
            <a:ext cx="347934" cy="2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6BF13-3851-4541-A279-3AB69D8D06F1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108638" y="2034840"/>
            <a:ext cx="347934" cy="867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ounded Rectangle 12">
            <a:extLst>
              <a:ext uri="{FF2B5EF4-FFF2-40B4-BE49-F238E27FC236}">
                <a16:creationId xmlns:a16="http://schemas.microsoft.com/office/drawing/2014/main" id="{BE21B4E8-D3B2-4CA4-8E22-2D186550A6B4}"/>
              </a:ext>
            </a:extLst>
          </p:cNvPr>
          <p:cNvSpPr/>
          <p:nvPr/>
        </p:nvSpPr>
        <p:spPr>
          <a:xfrm>
            <a:off x="1806835" y="3134342"/>
            <a:ext cx="3301803" cy="1213961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000" b="1" dirty="0">
                <a:solidFill>
                  <a:schemeClr val="tx1"/>
                </a:solidFill>
              </a:rPr>
              <a:t>Se aplican a la provisión de </a:t>
            </a:r>
            <a:r>
              <a:rPr lang="es-419" sz="2000" b="1" i="1" dirty="0">
                <a:solidFill>
                  <a:schemeClr val="tx1"/>
                </a:solidFill>
              </a:rPr>
              <a:t>todo tipo </a:t>
            </a:r>
            <a:r>
              <a:rPr lang="es-419" sz="2000" b="1" dirty="0">
                <a:solidFill>
                  <a:schemeClr val="tx1"/>
                </a:solidFill>
              </a:rPr>
              <a:t>de servicios financieros (pagos, ahorro, crédito, seguros)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B732243-2B88-43ED-BE3B-3A8319A9BF55}"/>
              </a:ext>
            </a:extLst>
          </p:cNvPr>
          <p:cNvCxnSpPr>
            <a:cxnSpLocks/>
            <a:stCxn id="11" idx="2"/>
            <a:endCxn id="15" idx="0"/>
          </p:cNvCxnSpPr>
          <p:nvPr/>
        </p:nvCxnSpPr>
        <p:spPr>
          <a:xfrm flipH="1">
            <a:off x="3457737" y="2595059"/>
            <a:ext cx="5866" cy="539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F346EF5-640A-4DE5-A5A1-A4F21D98A081}"/>
              </a:ext>
            </a:extLst>
          </p:cNvPr>
          <p:cNvSpPr/>
          <p:nvPr/>
        </p:nvSpPr>
        <p:spPr>
          <a:xfrm>
            <a:off x="5456572" y="758570"/>
            <a:ext cx="4820692" cy="8358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s-CO" sz="2000" b="1" dirty="0">
                <a:solidFill>
                  <a:schemeClr val="tx1"/>
                </a:solidFill>
              </a:rPr>
              <a:t>Regulaciones similares para funciones similares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8C9392-BB4E-4038-825F-E464A0011A7A}"/>
              </a:ext>
            </a:extLst>
          </p:cNvPr>
          <p:cNvSpPr/>
          <p:nvPr/>
        </p:nvSpPr>
        <p:spPr>
          <a:xfrm>
            <a:off x="5471988" y="1713686"/>
            <a:ext cx="4805276" cy="8327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2"/>
            </a:pPr>
            <a:r>
              <a:rPr lang="es-CO" sz="2000" b="1" dirty="0">
                <a:solidFill>
                  <a:schemeClr val="tx1"/>
                </a:solidFill>
              </a:rPr>
              <a:t>Regulaciones basadas en riesgo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8BFEAF-522D-4007-8FE7-8932E025FA77}"/>
              </a:ext>
            </a:extLst>
          </p:cNvPr>
          <p:cNvSpPr/>
          <p:nvPr/>
        </p:nvSpPr>
        <p:spPr>
          <a:xfrm>
            <a:off x="5471988" y="2665726"/>
            <a:ext cx="4805276" cy="8653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3"/>
            </a:pPr>
            <a:r>
              <a:rPr lang="es-CO" sz="2000" b="1" dirty="0">
                <a:solidFill>
                  <a:schemeClr val="tx1"/>
                </a:solidFill>
              </a:rPr>
              <a:t>Balance entre regulaciones ex ante y ex post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5CC34E-3DCB-4550-8927-524FD28F1B96}"/>
              </a:ext>
            </a:extLst>
          </p:cNvPr>
          <p:cNvSpPr/>
          <p:nvPr/>
        </p:nvSpPr>
        <p:spPr>
          <a:xfrm>
            <a:off x="6355101" y="3694562"/>
            <a:ext cx="4617699" cy="5482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1"/>
                </a:solidFill>
              </a:rPr>
              <a:t>Los </a:t>
            </a:r>
            <a:r>
              <a:rPr lang="es-CO" sz="2000" b="1" dirty="0" err="1">
                <a:solidFill>
                  <a:schemeClr val="tx1"/>
                </a:solidFill>
              </a:rPr>
              <a:t>sandbox</a:t>
            </a:r>
            <a:r>
              <a:rPr lang="es-CO" sz="2000" b="1" dirty="0">
                <a:solidFill>
                  <a:schemeClr val="tx1"/>
                </a:solidFill>
              </a:rPr>
              <a:t> regulatorios apoyan el logro de este principio 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9EC94E28-63C8-4B69-80E1-A70F9D2E2C9F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5851018" y="3531031"/>
            <a:ext cx="504083" cy="437658"/>
          </a:xfrm>
          <a:prstGeom prst="bentConnector3">
            <a:avLst>
              <a:gd name="adj1" fmla="val -923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736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1">
            <a:extLst>
              <a:ext uri="{FF2B5EF4-FFF2-40B4-BE49-F238E27FC236}">
                <a16:creationId xmlns:a16="http://schemas.microsoft.com/office/drawing/2014/main" id="{5D71F42B-6D62-4C63-9D81-A448A6E26710}"/>
              </a:ext>
            </a:extLst>
          </p:cNvPr>
          <p:cNvSpPr txBox="1"/>
          <p:nvPr/>
        </p:nvSpPr>
        <p:spPr>
          <a:xfrm>
            <a:off x="1790096" y="36576"/>
            <a:ext cx="6055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rgbClr val="143656"/>
                </a:solidFill>
              </a:rPr>
              <a:t>El </a:t>
            </a:r>
            <a:r>
              <a:rPr lang="es-ES" sz="4800" dirty="0" err="1">
                <a:solidFill>
                  <a:srgbClr val="143656"/>
                </a:solidFill>
              </a:rPr>
              <a:t>Sandbox</a:t>
            </a:r>
            <a:r>
              <a:rPr lang="es-ES" sz="4800" dirty="0">
                <a:solidFill>
                  <a:srgbClr val="143656"/>
                </a:solidFill>
              </a:rPr>
              <a:t> Regulatorio 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F5B9C8B-AC08-4924-974E-99D259466D6E}"/>
              </a:ext>
            </a:extLst>
          </p:cNvPr>
          <p:cNvSpPr txBox="1">
            <a:spLocks/>
          </p:cNvSpPr>
          <p:nvPr/>
        </p:nvSpPr>
        <p:spPr>
          <a:xfrm>
            <a:off x="1595509" y="746412"/>
            <a:ext cx="10461623" cy="525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800" dirty="0">
                <a:latin typeface="Arial" pitchFamily="34" charset="0"/>
                <a:cs typeface="Arial" pitchFamily="34" charset="0"/>
              </a:rPr>
              <a:t>Respuesta al desafío para los reguladores de cumplir con sus mandatos tradicionales sin desincentivar la innovación en la provisión de servicios financieros digitales </a:t>
            </a:r>
          </a:p>
          <a:p>
            <a:r>
              <a:rPr lang="es-CO" sz="1800" dirty="0" err="1">
                <a:latin typeface="Arial" pitchFamily="34" charset="0"/>
                <a:cs typeface="Arial" pitchFamily="34" charset="0"/>
              </a:rPr>
              <a:t>Sandbox</a:t>
            </a:r>
            <a:r>
              <a:rPr lang="es-CO" sz="1800" dirty="0">
                <a:latin typeface="Arial" pitchFamily="34" charset="0"/>
                <a:cs typeface="Arial" pitchFamily="34" charset="0"/>
              </a:rPr>
              <a:t> regulatorio: Crea un </a:t>
            </a:r>
            <a:r>
              <a:rPr lang="es-CO" sz="1800" i="1" dirty="0">
                <a:latin typeface="Arial" pitchFamily="34" charset="0"/>
                <a:cs typeface="Arial" pitchFamily="34" charset="0"/>
              </a:rPr>
              <a:t>espacio de experimentación </a:t>
            </a:r>
            <a:r>
              <a:rPr lang="es-CO" sz="1800" dirty="0">
                <a:latin typeface="Arial" pitchFamily="34" charset="0"/>
                <a:cs typeface="Arial" pitchFamily="34" charset="0"/>
              </a:rPr>
              <a:t>para que empresas privadas pueden 		           “testear” productos y  servicios innovadores bajo la vigilancia cercana del 			           supervisor </a:t>
            </a:r>
          </a:p>
          <a:p>
            <a:pPr lvl="6"/>
            <a:r>
              <a:rPr lang="es-CO" sz="1800" dirty="0">
                <a:latin typeface="Arial" pitchFamily="34" charset="0"/>
                <a:cs typeface="Arial" pitchFamily="34" charset="0"/>
              </a:rPr>
              <a:t>La experimentación se conduce en </a:t>
            </a:r>
            <a:r>
              <a:rPr lang="es-CO" sz="1800" i="1" dirty="0">
                <a:latin typeface="Arial" pitchFamily="34" charset="0"/>
                <a:cs typeface="Arial" pitchFamily="34" charset="0"/>
              </a:rPr>
              <a:t>pequeña escala </a:t>
            </a:r>
            <a:r>
              <a:rPr lang="es-CO" sz="1800" dirty="0">
                <a:latin typeface="Arial" pitchFamily="34" charset="0"/>
                <a:cs typeface="Arial" pitchFamily="34" charset="0"/>
              </a:rPr>
              <a:t>con plena información a los consumidores que participan en el experimento </a:t>
            </a:r>
          </a:p>
          <a:p>
            <a:pPr lvl="6"/>
            <a:r>
              <a:rPr lang="es-CO" sz="1800" dirty="0">
                <a:latin typeface="Arial" pitchFamily="34" charset="0"/>
                <a:cs typeface="Arial" pitchFamily="34" charset="0"/>
              </a:rPr>
              <a:t>Se establecen reglas claras sobre: </a:t>
            </a:r>
          </a:p>
          <a:p>
            <a:pPr lvl="7"/>
            <a:r>
              <a:rPr lang="es-CO" sz="1800" dirty="0">
                <a:latin typeface="Arial" pitchFamily="34" charset="0"/>
                <a:cs typeface="Arial" pitchFamily="34" charset="0"/>
              </a:rPr>
              <a:t>La duración del experimento </a:t>
            </a:r>
          </a:p>
          <a:p>
            <a:pPr lvl="7"/>
            <a:r>
              <a:rPr lang="es-CO" sz="1800" dirty="0">
                <a:latin typeface="Arial" pitchFamily="34" charset="0"/>
                <a:cs typeface="Arial" pitchFamily="34" charset="0"/>
              </a:rPr>
              <a:t>Las regulaciones (incluyendo excepciones transitorias) bajo las que funciona el producto experimental </a:t>
            </a:r>
          </a:p>
          <a:p>
            <a:pPr lvl="6"/>
            <a:r>
              <a:rPr lang="es-CO" sz="1800" dirty="0">
                <a:latin typeface="Arial" pitchFamily="34" charset="0"/>
                <a:cs typeface="Arial" pitchFamily="34" charset="0"/>
              </a:rPr>
              <a:t>Terminando el periodo de prueba, si el producto es exitoso, obtiene una licencia para operar</a:t>
            </a:r>
          </a:p>
          <a:p>
            <a:endParaRPr lang="es-CO" sz="8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s-VE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s-VE" sz="2800" dirty="0">
                <a:latin typeface="Arial" pitchFamily="34" charset="0"/>
                <a:cs typeface="Arial" pitchFamily="34" charset="0"/>
              </a:rPr>
              <a:t>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87650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F5B9C8B-AC08-4924-974E-99D259466D6E}"/>
              </a:ext>
            </a:extLst>
          </p:cNvPr>
          <p:cNvSpPr txBox="1">
            <a:spLocks/>
          </p:cNvSpPr>
          <p:nvPr/>
        </p:nvSpPr>
        <p:spPr>
          <a:xfrm>
            <a:off x="1595509" y="746412"/>
            <a:ext cx="10461623" cy="525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8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s-VE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s-VE" sz="2800" dirty="0">
                <a:latin typeface="Arial" pitchFamily="34" charset="0"/>
                <a:cs typeface="Arial" pitchFamily="34" charset="0"/>
              </a:rPr>
              <a:t>                           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A6442C01-1F1B-43DD-A586-F58847DF994B}"/>
              </a:ext>
            </a:extLst>
          </p:cNvPr>
          <p:cNvSpPr txBox="1"/>
          <p:nvPr/>
        </p:nvSpPr>
        <p:spPr>
          <a:xfrm>
            <a:off x="314186" y="1261740"/>
            <a:ext cx="2629981" cy="34564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 de: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de la innovación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Posibilidades comerciales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Riesgos regulatorios y legales y mecanismos de mitigación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Colaboración con otras instituciones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P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P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AF2826-19C0-4B51-B77B-6F0529D866BA}"/>
              </a:ext>
            </a:extLst>
          </p:cNvPr>
          <p:cNvSpPr txBox="1"/>
          <p:nvPr/>
        </p:nvSpPr>
        <p:spPr>
          <a:xfrm>
            <a:off x="438878" y="1361557"/>
            <a:ext cx="238318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Fase de Aplicación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(para participar en el </a:t>
            </a:r>
            <a:r>
              <a:rPr lang="es-CO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sanbox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D3111353-0D76-47C6-9B8E-C491E7CB9795}"/>
              </a:ext>
            </a:extLst>
          </p:cNvPr>
          <p:cNvSpPr txBox="1"/>
          <p:nvPr/>
        </p:nvSpPr>
        <p:spPr>
          <a:xfrm>
            <a:off x="3101053" y="1271478"/>
            <a:ext cx="2769633" cy="34564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P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 parámetros de prueba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indicadores de éxito o fracaso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Especificar estrategias de salida en caso de fracaso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Especificar plan de transición al salir del </a:t>
            </a:r>
            <a:r>
              <a:rPr lang="es-PE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sandbox</a:t>
            </a:r>
            <a:r>
              <a:rPr lang="es-P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Acordar el tiempo en el </a:t>
            </a:r>
            <a:r>
              <a:rPr lang="es-PE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sandbox</a:t>
            </a:r>
            <a:r>
              <a:rPr lang="es-P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59786-D3BF-4695-8C44-15F7C63B3097}"/>
              </a:ext>
            </a:extLst>
          </p:cNvPr>
          <p:cNvSpPr txBox="1"/>
          <p:nvPr/>
        </p:nvSpPr>
        <p:spPr>
          <a:xfrm>
            <a:off x="3153235" y="1361557"/>
            <a:ext cx="2612285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Fase Preparatoria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(al de ser aceptado al </a:t>
            </a:r>
            <a:r>
              <a:rPr lang="es-CO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sandbox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 y obtener autorización restringida)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41BD7537-5A72-4FDD-A7C2-BF15EE7E976E}"/>
              </a:ext>
            </a:extLst>
          </p:cNvPr>
          <p:cNvSpPr txBox="1"/>
          <p:nvPr/>
        </p:nvSpPr>
        <p:spPr>
          <a:xfrm>
            <a:off x="6005963" y="1271478"/>
            <a:ext cx="2733179" cy="34564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PE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P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P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Reportes periódicos sobre resultados de la prueba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Asegurar cumplimiento de reglas de protección al consumidor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PE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PE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993AAB-3117-4AC8-ADEE-5F43DE5749F9}"/>
              </a:ext>
            </a:extLst>
          </p:cNvPr>
          <p:cNvSpPr txBox="1"/>
          <p:nvPr/>
        </p:nvSpPr>
        <p:spPr>
          <a:xfrm>
            <a:off x="6152772" y="1324494"/>
            <a:ext cx="2439559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Fase de Experimentación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(después de estar de acuerdo  con las condiciones) 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D89A9413-B495-4904-8E95-6372F26192CC}"/>
              </a:ext>
            </a:extLst>
          </p:cNvPr>
          <p:cNvSpPr txBox="1"/>
          <p:nvPr/>
        </p:nvSpPr>
        <p:spPr>
          <a:xfrm>
            <a:off x="8874419" y="1261739"/>
            <a:ext cx="2863216" cy="34564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Otorgar licencias dentro del marco existente o licencias especiales si se requieren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Maximizar la claridad regulatoria sobre el nuevo producto/servicio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no se pasa la prueba: parar el servicio e informar a clientes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PE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D809FF-3A7D-4803-9CFA-46DBCBB859FA}"/>
              </a:ext>
            </a:extLst>
          </p:cNvPr>
          <p:cNvSpPr txBox="1"/>
          <p:nvPr/>
        </p:nvSpPr>
        <p:spPr>
          <a:xfrm>
            <a:off x="9032014" y="1315604"/>
            <a:ext cx="2508617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Fase de Validación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(después de completar el periodo de prueba) 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02AD88E8-FE95-4952-B6B9-1E745D5509F3}"/>
              </a:ext>
            </a:extLst>
          </p:cNvPr>
          <p:cNvSpPr/>
          <p:nvPr/>
        </p:nvSpPr>
        <p:spPr>
          <a:xfrm rot="16200000">
            <a:off x="2918424" y="2620129"/>
            <a:ext cx="257787" cy="53152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DC4424-D119-4467-A50D-4E58C69B0EE2}"/>
              </a:ext>
            </a:extLst>
          </p:cNvPr>
          <p:cNvSpPr txBox="1"/>
          <p:nvPr/>
        </p:nvSpPr>
        <p:spPr>
          <a:xfrm>
            <a:off x="12015051" y="2593503"/>
            <a:ext cx="148483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Lanzamiento del Producto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AE9A94-0BF4-4592-A642-C485EDE373A0}"/>
              </a:ext>
            </a:extLst>
          </p:cNvPr>
          <p:cNvSpPr/>
          <p:nvPr/>
        </p:nvSpPr>
        <p:spPr>
          <a:xfrm>
            <a:off x="314186" y="4735572"/>
            <a:ext cx="408315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Arial" pitchFamily="34" charset="0"/>
                <a:cs typeface="Arial" pitchFamily="34" charset="0"/>
              </a:rPr>
              <a:t>Fuente: EY Analysis </a:t>
            </a:r>
          </a:p>
        </p:txBody>
      </p:sp>
      <p:sp>
        <p:nvSpPr>
          <p:cNvPr id="18" name="CuadroTexto 1">
            <a:extLst>
              <a:ext uri="{FF2B5EF4-FFF2-40B4-BE49-F238E27FC236}">
                <a16:creationId xmlns:a16="http://schemas.microsoft.com/office/drawing/2014/main" id="{9188CB86-BE43-4A0C-BC0D-11139C1FBC98}"/>
              </a:ext>
            </a:extLst>
          </p:cNvPr>
          <p:cNvSpPr txBox="1"/>
          <p:nvPr/>
        </p:nvSpPr>
        <p:spPr>
          <a:xfrm>
            <a:off x="553268" y="-165833"/>
            <a:ext cx="8670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solidFill>
                  <a:srgbClr val="143656"/>
                </a:solidFill>
              </a:rPr>
              <a:t>El </a:t>
            </a:r>
            <a:r>
              <a:rPr lang="es-ES" sz="4800" dirty="0" err="1">
                <a:solidFill>
                  <a:srgbClr val="143656"/>
                </a:solidFill>
              </a:rPr>
              <a:t>Sandbox</a:t>
            </a:r>
            <a:r>
              <a:rPr lang="es-ES" sz="4800" dirty="0">
                <a:solidFill>
                  <a:srgbClr val="143656"/>
                </a:solidFill>
              </a:rPr>
              <a:t> Regulatorio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34E6275-8AC6-4A63-949B-17773ED705CE}"/>
              </a:ext>
            </a:extLst>
          </p:cNvPr>
          <p:cNvSpPr txBox="1">
            <a:spLocks/>
          </p:cNvSpPr>
          <p:nvPr/>
        </p:nvSpPr>
        <p:spPr>
          <a:xfrm>
            <a:off x="553269" y="508453"/>
            <a:ext cx="12292398" cy="636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Aunque hay variedad de </a:t>
            </a:r>
            <a:r>
              <a:rPr lang="es-CO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sandboxes</a:t>
            </a:r>
            <a:r>
              <a:rPr lang="es-C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mundo, los modelos operacionales tienden a tener similitudes importantes, con 4 fases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E0A661F7-365B-4847-AD5A-4A5829A9A03C}"/>
              </a:ext>
            </a:extLst>
          </p:cNvPr>
          <p:cNvSpPr/>
          <p:nvPr/>
        </p:nvSpPr>
        <p:spPr>
          <a:xfrm rot="16200000">
            <a:off x="5776306" y="2620129"/>
            <a:ext cx="257787" cy="53152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B6CCFA81-E9A9-46AE-ADC7-269DA0209BA8}"/>
              </a:ext>
            </a:extLst>
          </p:cNvPr>
          <p:cNvSpPr/>
          <p:nvPr/>
        </p:nvSpPr>
        <p:spPr>
          <a:xfrm rot="16200000">
            <a:off x="8628154" y="2573820"/>
            <a:ext cx="257787" cy="53152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CB2A4202-BF4F-4D0B-B97E-EE7C4B0902F7}"/>
              </a:ext>
            </a:extLst>
          </p:cNvPr>
          <p:cNvSpPr/>
          <p:nvPr/>
        </p:nvSpPr>
        <p:spPr>
          <a:xfrm rot="16200000">
            <a:off x="11643814" y="2604218"/>
            <a:ext cx="257787" cy="53152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625288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>
            <a:extLst>
              <a:ext uri="{FF2B5EF4-FFF2-40B4-BE49-F238E27FC236}">
                <a16:creationId xmlns:a16="http://schemas.microsoft.com/office/drawing/2014/main" id="{1A344FA5-495E-47AF-B234-13165B3E22DC}"/>
              </a:ext>
            </a:extLst>
          </p:cNvPr>
          <p:cNvSpPr txBox="1"/>
          <p:nvPr/>
        </p:nvSpPr>
        <p:spPr>
          <a:xfrm>
            <a:off x="1628311" y="42425"/>
            <a:ext cx="5456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solidFill>
                  <a:srgbClr val="143656"/>
                </a:solidFill>
              </a:rPr>
              <a:t>Los </a:t>
            </a:r>
            <a:r>
              <a:rPr lang="es-ES" sz="4000" dirty="0" err="1">
                <a:solidFill>
                  <a:srgbClr val="143656"/>
                </a:solidFill>
              </a:rPr>
              <a:t>sandbox</a:t>
            </a:r>
            <a:r>
              <a:rPr lang="es-ES" sz="4000" dirty="0">
                <a:solidFill>
                  <a:srgbClr val="143656"/>
                </a:solidFill>
              </a:rPr>
              <a:t> en el mundo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199261-494A-461A-8D47-2BFB0AFF3EDE}"/>
              </a:ext>
            </a:extLst>
          </p:cNvPr>
          <p:cNvSpPr txBox="1">
            <a:spLocks/>
          </p:cNvSpPr>
          <p:nvPr/>
        </p:nvSpPr>
        <p:spPr>
          <a:xfrm>
            <a:off x="2116448" y="748412"/>
            <a:ext cx="8585258" cy="636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0B6EAB-502C-4516-B81E-61299B922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125" y="618400"/>
            <a:ext cx="8341353" cy="44495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996DE0-2CB9-424F-8270-AE42818FE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885" y="3789195"/>
            <a:ext cx="2294290" cy="11869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7CEF66-6C66-482D-A901-356E8A8F1FB7}"/>
              </a:ext>
            </a:extLst>
          </p:cNvPr>
          <p:cNvSpPr txBox="1"/>
          <p:nvPr/>
        </p:nvSpPr>
        <p:spPr>
          <a:xfrm>
            <a:off x="2823836" y="226609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/>
              <a:t>USA</a:t>
            </a:r>
          </a:p>
          <a:p>
            <a:r>
              <a:rPr lang="en-US" sz="700" dirty="0"/>
              <a:t>Federal Reserve Board/Treasury Department/Securities and Exchange Commission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0ACA1F-62FD-4DB8-BDFB-6D97623912C4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4307782" y="2389829"/>
            <a:ext cx="590848" cy="74160"/>
          </a:xfrm>
          <a:prstGeom prst="line">
            <a:avLst/>
          </a:prstGeom>
          <a:ln w="31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1277AE3-9182-49F6-B49D-32339D8D1511}"/>
              </a:ext>
            </a:extLst>
          </p:cNvPr>
          <p:cNvSpPr txBox="1"/>
          <p:nvPr/>
        </p:nvSpPr>
        <p:spPr>
          <a:xfrm>
            <a:off x="2686994" y="821881"/>
            <a:ext cx="15841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 err="1"/>
              <a:t>Canad</a:t>
            </a:r>
            <a:r>
              <a:rPr lang="en-US" sz="700" b="1" dirty="0"/>
              <a:t>á</a:t>
            </a:r>
          </a:p>
          <a:p>
            <a:r>
              <a:rPr lang="en-US" sz="700" dirty="0"/>
              <a:t>Ontario </a:t>
            </a:r>
            <a:r>
              <a:rPr lang="en-US" sz="700" dirty="0" err="1"/>
              <a:t>Secutiries</a:t>
            </a:r>
            <a:r>
              <a:rPr lang="en-US" sz="700" dirty="0"/>
              <a:t> </a:t>
            </a:r>
            <a:r>
              <a:rPr lang="en-US" sz="700" dirty="0" err="1"/>
              <a:t>Comission</a:t>
            </a:r>
            <a:r>
              <a:rPr lang="en-US" sz="700" dirty="0"/>
              <a:t>/</a:t>
            </a:r>
            <a:r>
              <a:rPr lang="en-US" sz="700" dirty="0" err="1"/>
              <a:t>Autorité</a:t>
            </a:r>
            <a:r>
              <a:rPr lang="en-US" sz="700" dirty="0"/>
              <a:t> des Marches Financiers </a:t>
            </a:r>
            <a:endParaRPr lang="es-ES" sz="7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0FC770-0318-4AA2-A7FE-46E7AF16A650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134056" y="1201999"/>
            <a:ext cx="690111" cy="715017"/>
          </a:xfrm>
          <a:prstGeom prst="line">
            <a:avLst/>
          </a:prstGeom>
          <a:ln w="31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C1B8806-3696-4D47-B3DF-870018F21632}"/>
              </a:ext>
            </a:extLst>
          </p:cNvPr>
          <p:cNvSpPr/>
          <p:nvPr/>
        </p:nvSpPr>
        <p:spPr>
          <a:xfrm>
            <a:off x="4811401" y="1903884"/>
            <a:ext cx="87171" cy="89669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1A35B2-EE13-4CBF-ADFC-786F2A9870FF}"/>
              </a:ext>
            </a:extLst>
          </p:cNvPr>
          <p:cNvSpPr txBox="1"/>
          <p:nvPr/>
        </p:nvSpPr>
        <p:spPr>
          <a:xfrm>
            <a:off x="3928344" y="2955738"/>
            <a:ext cx="15841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/>
              <a:t>México </a:t>
            </a:r>
          </a:p>
          <a:p>
            <a:r>
              <a:rPr lang="es-ES" sz="700" dirty="0"/>
              <a:t>Comisión Nacional Bancaria</a:t>
            </a:r>
          </a:p>
          <a:p>
            <a:r>
              <a:rPr lang="es-ES" sz="700" dirty="0"/>
              <a:t>y de Valores/ Banco de México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37BC7E-6F0A-4738-948B-62347C409116}"/>
              </a:ext>
            </a:extLst>
          </p:cNvPr>
          <p:cNvCxnSpPr>
            <a:cxnSpLocks/>
            <a:endCxn id="16" idx="3"/>
          </p:cNvCxnSpPr>
          <p:nvPr/>
        </p:nvCxnSpPr>
        <p:spPr>
          <a:xfrm flipV="1">
            <a:off x="4492276" y="2846210"/>
            <a:ext cx="382356" cy="184432"/>
          </a:xfrm>
          <a:prstGeom prst="line">
            <a:avLst/>
          </a:prstGeom>
          <a:ln w="31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7EA1A51C-0113-4903-8FE0-70DF4B5079D5}"/>
              </a:ext>
            </a:extLst>
          </p:cNvPr>
          <p:cNvSpPr/>
          <p:nvPr/>
        </p:nvSpPr>
        <p:spPr>
          <a:xfrm>
            <a:off x="4898630" y="2344994"/>
            <a:ext cx="87171" cy="8966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C6E8DDB-C0A0-4C2C-B5FF-5648D923F175}"/>
              </a:ext>
            </a:extLst>
          </p:cNvPr>
          <p:cNvSpPr/>
          <p:nvPr/>
        </p:nvSpPr>
        <p:spPr>
          <a:xfrm>
            <a:off x="4861866" y="2769673"/>
            <a:ext cx="87171" cy="8966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A93C3A-37B4-4CB4-B427-D4AB7E4309EB}"/>
              </a:ext>
            </a:extLst>
          </p:cNvPr>
          <p:cNvSpPr txBox="1"/>
          <p:nvPr/>
        </p:nvSpPr>
        <p:spPr>
          <a:xfrm>
            <a:off x="3865300" y="3601433"/>
            <a:ext cx="15841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700" b="1" dirty="0"/>
              <a:t>Brasil </a:t>
            </a:r>
          </a:p>
          <a:p>
            <a:r>
              <a:rPr lang="es-419" sz="700" dirty="0"/>
              <a:t>Banco Central de Brasil/ Comisión de Valores Mobiliarios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7417355-8CEA-4A35-9ACD-AE35315988E4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5266445" y="3622875"/>
            <a:ext cx="672446" cy="108850"/>
          </a:xfrm>
          <a:prstGeom prst="line">
            <a:avLst/>
          </a:prstGeom>
          <a:ln w="31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F0349C37-9BF8-465F-A13B-047CD6C989CF}"/>
              </a:ext>
            </a:extLst>
          </p:cNvPr>
          <p:cNvSpPr/>
          <p:nvPr/>
        </p:nvSpPr>
        <p:spPr>
          <a:xfrm>
            <a:off x="5938891" y="3578040"/>
            <a:ext cx="87171" cy="8966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89B20B2-4C71-4A29-A204-7DDC3BFF7FFE}"/>
              </a:ext>
            </a:extLst>
          </p:cNvPr>
          <p:cNvCxnSpPr>
            <a:cxnSpLocks/>
            <a:endCxn id="21" idx="3"/>
          </p:cNvCxnSpPr>
          <p:nvPr/>
        </p:nvCxnSpPr>
        <p:spPr>
          <a:xfrm flipV="1">
            <a:off x="9682278" y="3969598"/>
            <a:ext cx="284508" cy="589304"/>
          </a:xfrm>
          <a:prstGeom prst="line">
            <a:avLst/>
          </a:prstGeom>
          <a:ln w="31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3290D08A-5A31-4BE6-A5BA-D624D16FCA2B}"/>
              </a:ext>
            </a:extLst>
          </p:cNvPr>
          <p:cNvSpPr/>
          <p:nvPr/>
        </p:nvSpPr>
        <p:spPr>
          <a:xfrm>
            <a:off x="9954020" y="3893061"/>
            <a:ext cx="87171" cy="89669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77642CD-F68F-4913-9C60-4388DD71AC8E}"/>
              </a:ext>
            </a:extLst>
          </p:cNvPr>
          <p:cNvCxnSpPr>
            <a:cxnSpLocks/>
            <a:endCxn id="25" idx="7"/>
          </p:cNvCxnSpPr>
          <p:nvPr/>
        </p:nvCxnSpPr>
        <p:spPr>
          <a:xfrm flipH="1">
            <a:off x="9265559" y="1136030"/>
            <a:ext cx="1415373" cy="679063"/>
          </a:xfrm>
          <a:prstGeom prst="line">
            <a:avLst/>
          </a:prstGeom>
          <a:ln w="31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F2D30A3E-32D1-4154-B143-2600B56DE2C1}"/>
              </a:ext>
            </a:extLst>
          </p:cNvPr>
          <p:cNvSpPr/>
          <p:nvPr/>
        </p:nvSpPr>
        <p:spPr>
          <a:xfrm>
            <a:off x="9191154" y="1801961"/>
            <a:ext cx="87171" cy="89669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7E83BEF-1180-4778-B31A-98C51FC746ED}"/>
              </a:ext>
            </a:extLst>
          </p:cNvPr>
          <p:cNvSpPr/>
          <p:nvPr/>
        </p:nvSpPr>
        <p:spPr>
          <a:xfrm>
            <a:off x="10118194" y="2403320"/>
            <a:ext cx="87171" cy="8966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3EAD69E-5C26-4F09-AEDE-B2E96C6A0A6F}"/>
              </a:ext>
            </a:extLst>
          </p:cNvPr>
          <p:cNvCxnSpPr>
            <a:cxnSpLocks/>
            <a:stCxn id="26" idx="7"/>
          </p:cNvCxnSpPr>
          <p:nvPr/>
        </p:nvCxnSpPr>
        <p:spPr>
          <a:xfrm flipV="1">
            <a:off x="10192599" y="2235196"/>
            <a:ext cx="302280" cy="181256"/>
          </a:xfrm>
          <a:prstGeom prst="line">
            <a:avLst/>
          </a:prstGeom>
          <a:ln w="31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79F5617-FE7A-42D8-98A3-719F56C3A330}"/>
              </a:ext>
            </a:extLst>
          </p:cNvPr>
          <p:cNvSpPr txBox="1"/>
          <p:nvPr/>
        </p:nvSpPr>
        <p:spPr>
          <a:xfrm>
            <a:off x="10232198" y="2686488"/>
            <a:ext cx="1599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/>
              <a:t>Taiwán</a:t>
            </a:r>
          </a:p>
          <a:p>
            <a:r>
              <a:rPr lang="es-CO" sz="700" dirty="0" err="1"/>
              <a:t>Financial</a:t>
            </a:r>
            <a:r>
              <a:rPr lang="es-CO" sz="700" dirty="0"/>
              <a:t> Supervisor </a:t>
            </a:r>
            <a:r>
              <a:rPr lang="es-CO" sz="700" dirty="0" err="1"/>
              <a:t>Commission</a:t>
            </a:r>
            <a:endParaRPr lang="es-CO" sz="7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EFD8677-7A13-46E7-8364-39258231A325}"/>
              </a:ext>
            </a:extLst>
          </p:cNvPr>
          <p:cNvSpPr/>
          <p:nvPr/>
        </p:nvSpPr>
        <p:spPr>
          <a:xfrm>
            <a:off x="9708692" y="2747879"/>
            <a:ext cx="87171" cy="89669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C71E305-A2CE-4F56-B118-0D97037F873C}"/>
              </a:ext>
            </a:extLst>
          </p:cNvPr>
          <p:cNvCxnSpPr>
            <a:cxnSpLocks/>
            <a:stCxn id="29" idx="6"/>
            <a:endCxn id="28" idx="1"/>
          </p:cNvCxnSpPr>
          <p:nvPr/>
        </p:nvCxnSpPr>
        <p:spPr>
          <a:xfrm>
            <a:off x="9795863" y="2792714"/>
            <a:ext cx="436335" cy="47663"/>
          </a:xfrm>
          <a:prstGeom prst="line">
            <a:avLst/>
          </a:prstGeom>
          <a:ln w="31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776C2941-C28D-4E5D-B798-0A4A46CFACD9}"/>
              </a:ext>
            </a:extLst>
          </p:cNvPr>
          <p:cNvSpPr/>
          <p:nvPr/>
        </p:nvSpPr>
        <p:spPr>
          <a:xfrm>
            <a:off x="9534350" y="2765226"/>
            <a:ext cx="87171" cy="89669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2EBE3E-E085-40FF-86B8-7B097DCA665B}"/>
              </a:ext>
            </a:extLst>
          </p:cNvPr>
          <p:cNvSpPr txBox="1"/>
          <p:nvPr/>
        </p:nvSpPr>
        <p:spPr>
          <a:xfrm>
            <a:off x="10255937" y="2388567"/>
            <a:ext cx="1599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/>
              <a:t>Hong Kong</a:t>
            </a:r>
          </a:p>
          <a:p>
            <a:r>
              <a:rPr lang="en-US" sz="700" dirty="0"/>
              <a:t>Hong Kong Monetary Authority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15EAD1F-248C-420C-B6EA-02778C9CAB58}"/>
              </a:ext>
            </a:extLst>
          </p:cNvPr>
          <p:cNvCxnSpPr>
            <a:cxnSpLocks/>
            <a:stCxn id="31" idx="7"/>
            <a:endCxn id="32" idx="1"/>
          </p:cNvCxnSpPr>
          <p:nvPr/>
        </p:nvCxnSpPr>
        <p:spPr>
          <a:xfrm flipV="1">
            <a:off x="9608755" y="2542456"/>
            <a:ext cx="647182" cy="235902"/>
          </a:xfrm>
          <a:prstGeom prst="line">
            <a:avLst/>
          </a:prstGeom>
          <a:ln w="31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ECD808E3-402E-4742-9DD2-B982D95E173F}"/>
              </a:ext>
            </a:extLst>
          </p:cNvPr>
          <p:cNvSpPr/>
          <p:nvPr/>
        </p:nvSpPr>
        <p:spPr>
          <a:xfrm>
            <a:off x="9738950" y="3444184"/>
            <a:ext cx="87171" cy="8966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DB566D4-74C6-44DE-871D-CA31136C58FD}"/>
              </a:ext>
            </a:extLst>
          </p:cNvPr>
          <p:cNvCxnSpPr>
            <a:cxnSpLocks/>
          </p:cNvCxnSpPr>
          <p:nvPr/>
        </p:nvCxnSpPr>
        <p:spPr>
          <a:xfrm>
            <a:off x="9826121" y="3502792"/>
            <a:ext cx="853402" cy="374881"/>
          </a:xfrm>
          <a:prstGeom prst="line">
            <a:avLst/>
          </a:prstGeom>
          <a:ln w="31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EF560A66-3443-42D1-85CB-EB6D08DA098A}"/>
              </a:ext>
            </a:extLst>
          </p:cNvPr>
          <p:cNvSpPr/>
          <p:nvPr/>
        </p:nvSpPr>
        <p:spPr>
          <a:xfrm>
            <a:off x="9552572" y="3212683"/>
            <a:ext cx="87171" cy="89669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493C3B5-64D5-4C67-98BE-8AB64E50BB6C}"/>
              </a:ext>
            </a:extLst>
          </p:cNvPr>
          <p:cNvCxnSpPr>
            <a:cxnSpLocks/>
            <a:stCxn id="36" idx="6"/>
          </p:cNvCxnSpPr>
          <p:nvPr/>
        </p:nvCxnSpPr>
        <p:spPr>
          <a:xfrm>
            <a:off x="9639743" y="3257518"/>
            <a:ext cx="591370" cy="18680"/>
          </a:xfrm>
          <a:prstGeom prst="line">
            <a:avLst/>
          </a:prstGeom>
          <a:ln w="31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ED0B76B0-B053-4441-987C-F2A76E6990E3}"/>
              </a:ext>
            </a:extLst>
          </p:cNvPr>
          <p:cNvSpPr/>
          <p:nvPr/>
        </p:nvSpPr>
        <p:spPr>
          <a:xfrm>
            <a:off x="9337434" y="3298674"/>
            <a:ext cx="87171" cy="89669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F6BA22C-3043-4EF9-B5E2-FDD32D5FA843}"/>
              </a:ext>
            </a:extLst>
          </p:cNvPr>
          <p:cNvSpPr/>
          <p:nvPr/>
        </p:nvSpPr>
        <p:spPr>
          <a:xfrm>
            <a:off x="9288672" y="3202348"/>
            <a:ext cx="87171" cy="89669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F63EAA9-2121-4D95-A610-BB4884D45FF7}"/>
              </a:ext>
            </a:extLst>
          </p:cNvPr>
          <p:cNvSpPr/>
          <p:nvPr/>
        </p:nvSpPr>
        <p:spPr>
          <a:xfrm>
            <a:off x="9263667" y="2964077"/>
            <a:ext cx="87171" cy="89669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E11C2FD-3614-4BCE-BCB9-E44DBA59F750}"/>
              </a:ext>
            </a:extLst>
          </p:cNvPr>
          <p:cNvSpPr/>
          <p:nvPr/>
        </p:nvSpPr>
        <p:spPr>
          <a:xfrm>
            <a:off x="8770958" y="2786919"/>
            <a:ext cx="87171" cy="8966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C55C024-348C-464B-8114-BE712FB0C7C9}"/>
              </a:ext>
            </a:extLst>
          </p:cNvPr>
          <p:cNvSpPr/>
          <p:nvPr/>
        </p:nvSpPr>
        <p:spPr>
          <a:xfrm>
            <a:off x="6997698" y="2344994"/>
            <a:ext cx="87171" cy="8966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B7C2930-4932-4955-B713-BEA9D6D35868}"/>
              </a:ext>
            </a:extLst>
          </p:cNvPr>
          <p:cNvSpPr/>
          <p:nvPr/>
        </p:nvSpPr>
        <p:spPr>
          <a:xfrm>
            <a:off x="7025697" y="1948718"/>
            <a:ext cx="87171" cy="89669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1A8CC5D-3D97-4445-ADA4-C42A060349FE}"/>
              </a:ext>
            </a:extLst>
          </p:cNvPr>
          <p:cNvSpPr/>
          <p:nvPr/>
        </p:nvSpPr>
        <p:spPr>
          <a:xfrm>
            <a:off x="7292189" y="1891029"/>
            <a:ext cx="87171" cy="89669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8F95D9C-8CBF-476F-8876-6F4101BCC6A7}"/>
              </a:ext>
            </a:extLst>
          </p:cNvPr>
          <p:cNvSpPr/>
          <p:nvPr/>
        </p:nvSpPr>
        <p:spPr>
          <a:xfrm>
            <a:off x="7205018" y="1965384"/>
            <a:ext cx="87171" cy="89669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33EBEA0-5BCB-4012-9FD3-1CF9754B9018}"/>
              </a:ext>
            </a:extLst>
          </p:cNvPr>
          <p:cNvSpPr/>
          <p:nvPr/>
        </p:nvSpPr>
        <p:spPr>
          <a:xfrm>
            <a:off x="7252236" y="2123439"/>
            <a:ext cx="87171" cy="89669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0545672-E5A1-4196-B78E-FF18A5E8E361}"/>
              </a:ext>
            </a:extLst>
          </p:cNvPr>
          <p:cNvCxnSpPr>
            <a:cxnSpLocks/>
            <a:stCxn id="38" idx="6"/>
          </p:cNvCxnSpPr>
          <p:nvPr/>
        </p:nvCxnSpPr>
        <p:spPr>
          <a:xfrm>
            <a:off x="9424605" y="3343509"/>
            <a:ext cx="1171660" cy="210075"/>
          </a:xfrm>
          <a:prstGeom prst="line">
            <a:avLst/>
          </a:prstGeom>
          <a:ln w="31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D2E02C19-3289-48B4-BC06-1C6D56574C8D}"/>
              </a:ext>
            </a:extLst>
          </p:cNvPr>
          <p:cNvSpPr txBox="1"/>
          <p:nvPr/>
        </p:nvSpPr>
        <p:spPr>
          <a:xfrm>
            <a:off x="8094578" y="3939376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err="1"/>
              <a:t>Malasia</a:t>
            </a:r>
            <a:endParaRPr lang="en-US" sz="700" b="1" dirty="0"/>
          </a:p>
          <a:p>
            <a:r>
              <a:rPr lang="en-US" sz="700" dirty="0"/>
              <a:t>Bank Negara (Banco Central) 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8B981CD-A127-4EBF-B0F3-C33DE6ECE752}"/>
              </a:ext>
            </a:extLst>
          </p:cNvPr>
          <p:cNvCxnSpPr>
            <a:cxnSpLocks/>
            <a:endCxn id="39" idx="3"/>
          </p:cNvCxnSpPr>
          <p:nvPr/>
        </p:nvCxnSpPr>
        <p:spPr>
          <a:xfrm flipV="1">
            <a:off x="9018017" y="3278885"/>
            <a:ext cx="283421" cy="784213"/>
          </a:xfrm>
          <a:prstGeom prst="line">
            <a:avLst/>
          </a:prstGeom>
          <a:ln w="31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B003013-311A-47F0-B68F-1A35BFB4BD3E}"/>
              </a:ext>
            </a:extLst>
          </p:cNvPr>
          <p:cNvSpPr txBox="1"/>
          <p:nvPr/>
        </p:nvSpPr>
        <p:spPr>
          <a:xfrm>
            <a:off x="8186790" y="3315660"/>
            <a:ext cx="1154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/>
              <a:t>India</a:t>
            </a:r>
            <a:r>
              <a:rPr lang="en-US" sz="700" dirty="0"/>
              <a:t> </a:t>
            </a:r>
          </a:p>
          <a:p>
            <a:r>
              <a:rPr lang="en-US" sz="700" dirty="0"/>
              <a:t>Reserve Bank of India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AF85CF3-B84D-4CED-8F38-F8750321A4B0}"/>
              </a:ext>
            </a:extLst>
          </p:cNvPr>
          <p:cNvCxnSpPr>
            <a:cxnSpLocks/>
            <a:stCxn id="41" idx="3"/>
          </p:cNvCxnSpPr>
          <p:nvPr/>
        </p:nvCxnSpPr>
        <p:spPr>
          <a:xfrm flipH="1">
            <a:off x="8604070" y="2863456"/>
            <a:ext cx="179654" cy="507780"/>
          </a:xfrm>
          <a:prstGeom prst="line">
            <a:avLst/>
          </a:prstGeom>
          <a:ln w="31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6F9E6C6-7205-4C2A-AF7C-0043DC05B4B0}"/>
              </a:ext>
            </a:extLst>
          </p:cNvPr>
          <p:cNvSpPr txBox="1"/>
          <p:nvPr/>
        </p:nvSpPr>
        <p:spPr>
          <a:xfrm>
            <a:off x="5953129" y="2792443"/>
            <a:ext cx="18722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/>
              <a:t>España</a:t>
            </a:r>
          </a:p>
          <a:p>
            <a:r>
              <a:rPr lang="es-CO" sz="700" dirty="0"/>
              <a:t>Ministerio de </a:t>
            </a:r>
          </a:p>
          <a:p>
            <a:r>
              <a:rPr lang="es-CO" sz="700" dirty="0"/>
              <a:t>Economía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0611D59-4222-4DC2-9E3E-BB78730D37B5}"/>
              </a:ext>
            </a:extLst>
          </p:cNvPr>
          <p:cNvCxnSpPr>
            <a:cxnSpLocks/>
            <a:endCxn id="42" idx="3"/>
          </p:cNvCxnSpPr>
          <p:nvPr/>
        </p:nvCxnSpPr>
        <p:spPr>
          <a:xfrm flipV="1">
            <a:off x="6519821" y="2421531"/>
            <a:ext cx="490643" cy="532764"/>
          </a:xfrm>
          <a:prstGeom prst="line">
            <a:avLst/>
          </a:prstGeom>
          <a:ln w="31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59CE4D8-DA4A-4BCB-B2C3-D65F93BA5022}"/>
              </a:ext>
            </a:extLst>
          </p:cNvPr>
          <p:cNvSpPr txBox="1"/>
          <p:nvPr/>
        </p:nvSpPr>
        <p:spPr>
          <a:xfrm>
            <a:off x="5602668" y="2254945"/>
            <a:ext cx="18722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/>
              <a:t>Suiza</a:t>
            </a:r>
            <a:r>
              <a:rPr lang="en-US" sz="700" b="1" dirty="0"/>
              <a:t> </a:t>
            </a:r>
          </a:p>
          <a:p>
            <a:r>
              <a:rPr lang="en-US" sz="700" dirty="0"/>
              <a:t>Swiss Federal Council/</a:t>
            </a:r>
          </a:p>
          <a:p>
            <a:r>
              <a:rPr lang="en-US" sz="700" dirty="0"/>
              <a:t>Federal Department of Finance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BE0CA65-A70B-4708-9600-3FADB01130F2}"/>
              </a:ext>
            </a:extLst>
          </p:cNvPr>
          <p:cNvSpPr txBox="1"/>
          <p:nvPr/>
        </p:nvSpPr>
        <p:spPr>
          <a:xfrm>
            <a:off x="10010435" y="2906950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700" b="1" dirty="0"/>
              <a:t>Tailandia </a:t>
            </a:r>
          </a:p>
          <a:p>
            <a:r>
              <a:rPr lang="es-419" sz="700" dirty="0"/>
              <a:t>Banco de Central Tailandia 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C9B12E8-701A-40F7-9812-18247AF74833}"/>
              </a:ext>
            </a:extLst>
          </p:cNvPr>
          <p:cNvCxnSpPr>
            <a:cxnSpLocks/>
            <a:stCxn id="40" idx="6"/>
          </p:cNvCxnSpPr>
          <p:nvPr/>
        </p:nvCxnSpPr>
        <p:spPr>
          <a:xfrm flipV="1">
            <a:off x="9350838" y="3003604"/>
            <a:ext cx="581508" cy="5308"/>
          </a:xfrm>
          <a:prstGeom prst="line">
            <a:avLst/>
          </a:prstGeom>
          <a:ln w="31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684BB46-BC2C-43CE-9154-36913E07F3BB}"/>
              </a:ext>
            </a:extLst>
          </p:cNvPr>
          <p:cNvCxnSpPr>
            <a:cxnSpLocks/>
            <a:endCxn id="46" idx="2"/>
          </p:cNvCxnSpPr>
          <p:nvPr/>
        </p:nvCxnSpPr>
        <p:spPr>
          <a:xfrm flipV="1">
            <a:off x="6175748" y="2168274"/>
            <a:ext cx="1076488" cy="218774"/>
          </a:xfrm>
          <a:prstGeom prst="line">
            <a:avLst/>
          </a:prstGeom>
          <a:ln w="31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1EDDA4B0-B117-4712-81F0-836660E3F9AC}"/>
              </a:ext>
            </a:extLst>
          </p:cNvPr>
          <p:cNvSpPr txBox="1"/>
          <p:nvPr/>
        </p:nvSpPr>
        <p:spPr>
          <a:xfrm>
            <a:off x="8535301" y="702249"/>
            <a:ext cx="1939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700" b="1" dirty="0"/>
              <a:t>Dinamarca</a:t>
            </a:r>
          </a:p>
          <a:p>
            <a:r>
              <a:rPr lang="es-419" sz="700" dirty="0" err="1"/>
              <a:t>Danish</a:t>
            </a:r>
            <a:r>
              <a:rPr lang="es-419" sz="700" dirty="0"/>
              <a:t> </a:t>
            </a:r>
            <a:r>
              <a:rPr lang="es-419" sz="700" dirty="0" err="1"/>
              <a:t>Financial</a:t>
            </a:r>
            <a:r>
              <a:rPr lang="es-419" sz="700" dirty="0"/>
              <a:t> </a:t>
            </a:r>
            <a:r>
              <a:rPr lang="es-419" sz="700" dirty="0" err="1"/>
              <a:t>Supervisory</a:t>
            </a:r>
            <a:r>
              <a:rPr lang="es-419" sz="700" dirty="0"/>
              <a:t> </a:t>
            </a:r>
            <a:r>
              <a:rPr lang="es-419" sz="700" dirty="0" err="1"/>
              <a:t>Authority</a:t>
            </a:r>
            <a:endParaRPr lang="es-419" sz="700" dirty="0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669AB4C-8448-41BD-91A4-8341A99DF79B}"/>
              </a:ext>
            </a:extLst>
          </p:cNvPr>
          <p:cNvCxnSpPr>
            <a:cxnSpLocks/>
            <a:stCxn id="58" idx="1"/>
            <a:endCxn id="44" idx="7"/>
          </p:cNvCxnSpPr>
          <p:nvPr/>
        </p:nvCxnSpPr>
        <p:spPr>
          <a:xfrm flipH="1">
            <a:off x="7366594" y="856138"/>
            <a:ext cx="1168707" cy="1048023"/>
          </a:xfrm>
          <a:prstGeom prst="line">
            <a:avLst/>
          </a:prstGeom>
          <a:ln w="31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DDB58CA4-5D84-48C8-A06A-A4E62CBE0848}"/>
              </a:ext>
            </a:extLst>
          </p:cNvPr>
          <p:cNvSpPr txBox="1"/>
          <p:nvPr/>
        </p:nvSpPr>
        <p:spPr>
          <a:xfrm>
            <a:off x="4907534" y="638488"/>
            <a:ext cx="1497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err="1"/>
              <a:t>Reino</a:t>
            </a:r>
            <a:r>
              <a:rPr lang="en-US" sz="700" b="1" dirty="0"/>
              <a:t> </a:t>
            </a:r>
            <a:r>
              <a:rPr lang="en-US" sz="700" b="1" dirty="0" err="1"/>
              <a:t>Unido</a:t>
            </a:r>
            <a:r>
              <a:rPr lang="en-US" sz="700" b="1" dirty="0"/>
              <a:t> </a:t>
            </a:r>
          </a:p>
          <a:p>
            <a:r>
              <a:rPr lang="en-US" sz="700" dirty="0"/>
              <a:t>Financial Conduct Authority</a:t>
            </a:r>
            <a:endParaRPr lang="es-ES" sz="700" dirty="0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9ED1492-3E9F-499B-BA42-667715232E07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5990035" y="756616"/>
            <a:ext cx="1048428" cy="1205234"/>
          </a:xfrm>
          <a:prstGeom prst="line">
            <a:avLst/>
          </a:prstGeom>
          <a:ln w="31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B696AA3B-C206-4967-81E6-469ED6C913C6}"/>
              </a:ext>
            </a:extLst>
          </p:cNvPr>
          <p:cNvSpPr txBox="1"/>
          <p:nvPr/>
        </p:nvSpPr>
        <p:spPr>
          <a:xfrm>
            <a:off x="7631240" y="438329"/>
            <a:ext cx="25915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err="1"/>
              <a:t>Paises</a:t>
            </a:r>
            <a:r>
              <a:rPr lang="en-US" sz="700" b="1" dirty="0"/>
              <a:t> </a:t>
            </a:r>
            <a:r>
              <a:rPr lang="en-US" sz="700" b="1" dirty="0" err="1"/>
              <a:t>Bajos</a:t>
            </a:r>
            <a:endParaRPr lang="en-US" sz="700" b="1" dirty="0"/>
          </a:p>
          <a:p>
            <a:r>
              <a:rPr lang="en-US" sz="700" dirty="0"/>
              <a:t>Dutch Central Bank / Netherlands Authority for </a:t>
            </a:r>
          </a:p>
          <a:p>
            <a:r>
              <a:rPr lang="en-US" sz="700" dirty="0"/>
              <a:t>The Financial Markets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6D58BA3-C72B-4742-9A69-9FBDC6A3E437}"/>
              </a:ext>
            </a:extLst>
          </p:cNvPr>
          <p:cNvCxnSpPr>
            <a:cxnSpLocks/>
            <a:stCxn id="62" idx="1"/>
            <a:endCxn id="45" idx="0"/>
          </p:cNvCxnSpPr>
          <p:nvPr/>
        </p:nvCxnSpPr>
        <p:spPr>
          <a:xfrm flipH="1">
            <a:off x="7248604" y="646078"/>
            <a:ext cx="382636" cy="1319306"/>
          </a:xfrm>
          <a:prstGeom prst="line">
            <a:avLst/>
          </a:prstGeom>
          <a:ln w="31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B9307796-9296-48AE-AE4E-76288CB4EEEF}"/>
              </a:ext>
            </a:extLst>
          </p:cNvPr>
          <p:cNvSpPr/>
          <p:nvPr/>
        </p:nvSpPr>
        <p:spPr>
          <a:xfrm>
            <a:off x="8165626" y="2696344"/>
            <a:ext cx="87171" cy="89669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AAC31FA-1DBE-4526-B271-9F83853CF655}"/>
              </a:ext>
            </a:extLst>
          </p:cNvPr>
          <p:cNvSpPr txBox="1"/>
          <p:nvPr/>
        </p:nvSpPr>
        <p:spPr>
          <a:xfrm>
            <a:off x="6296584" y="3388343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700" b="1" dirty="0"/>
              <a:t>Bahréin </a:t>
            </a:r>
          </a:p>
          <a:p>
            <a:r>
              <a:rPr lang="es-419" sz="700" dirty="0"/>
              <a:t>Banco Central de Bahréin 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29A1A84-37E9-45B2-8D61-84806CDDAF64}"/>
              </a:ext>
            </a:extLst>
          </p:cNvPr>
          <p:cNvCxnSpPr>
            <a:cxnSpLocks/>
            <a:stCxn id="64" idx="3"/>
          </p:cNvCxnSpPr>
          <p:nvPr/>
        </p:nvCxnSpPr>
        <p:spPr>
          <a:xfrm flipH="1">
            <a:off x="6830812" y="2772881"/>
            <a:ext cx="1347580" cy="716137"/>
          </a:xfrm>
          <a:prstGeom prst="line">
            <a:avLst/>
          </a:prstGeom>
          <a:ln w="31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6929341F-FB0A-495C-B6E6-89610A7C291A}"/>
              </a:ext>
            </a:extLst>
          </p:cNvPr>
          <p:cNvSpPr txBox="1"/>
          <p:nvPr/>
        </p:nvSpPr>
        <p:spPr>
          <a:xfrm>
            <a:off x="10639876" y="92960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/>
              <a:t>Rusia</a:t>
            </a:r>
            <a:r>
              <a:rPr lang="es-CO" sz="700" dirty="0"/>
              <a:t> </a:t>
            </a:r>
          </a:p>
          <a:p>
            <a:r>
              <a:rPr lang="es-CO" sz="700" dirty="0"/>
              <a:t>Banco Central de Rusia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99A493B-6CF9-4120-BF48-B83616177C07}"/>
              </a:ext>
            </a:extLst>
          </p:cNvPr>
          <p:cNvSpPr txBox="1"/>
          <p:nvPr/>
        </p:nvSpPr>
        <p:spPr>
          <a:xfrm>
            <a:off x="10185364" y="3144785"/>
            <a:ext cx="1599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/>
              <a:t>Brunei </a:t>
            </a:r>
          </a:p>
          <a:p>
            <a:r>
              <a:rPr lang="es-CO" sz="700" dirty="0" err="1"/>
              <a:t>Autoriti</a:t>
            </a:r>
            <a:r>
              <a:rPr lang="es-CO" sz="700" dirty="0"/>
              <a:t> </a:t>
            </a:r>
            <a:r>
              <a:rPr lang="es-CO" sz="700" dirty="0" err="1"/>
              <a:t>Monetari</a:t>
            </a:r>
            <a:r>
              <a:rPr lang="es-CO" sz="700" dirty="0"/>
              <a:t> Brunei Darussalam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949F356-3126-4249-B899-89F9A6CB52F9}"/>
              </a:ext>
            </a:extLst>
          </p:cNvPr>
          <p:cNvSpPr txBox="1"/>
          <p:nvPr/>
        </p:nvSpPr>
        <p:spPr>
          <a:xfrm>
            <a:off x="10391182" y="3863042"/>
            <a:ext cx="1599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/>
              <a:t>Indonesia </a:t>
            </a:r>
          </a:p>
          <a:p>
            <a:r>
              <a:rPr lang="es-CO" sz="700" dirty="0"/>
              <a:t>Banco Central de Indonesia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0B75B75-7456-4832-9E30-A01232F49825}"/>
              </a:ext>
            </a:extLst>
          </p:cNvPr>
          <p:cNvSpPr txBox="1"/>
          <p:nvPr/>
        </p:nvSpPr>
        <p:spPr>
          <a:xfrm>
            <a:off x="10543582" y="3460718"/>
            <a:ext cx="1599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/>
              <a:t>Singapur</a:t>
            </a:r>
          </a:p>
          <a:p>
            <a:r>
              <a:rPr lang="es-CO" sz="700" dirty="0" err="1"/>
              <a:t>Monetary</a:t>
            </a:r>
            <a:r>
              <a:rPr lang="es-CO" sz="700" dirty="0"/>
              <a:t> </a:t>
            </a:r>
            <a:r>
              <a:rPr lang="es-CO" sz="700" dirty="0" err="1"/>
              <a:t>Authority</a:t>
            </a:r>
            <a:r>
              <a:rPr lang="es-CO" sz="700" dirty="0"/>
              <a:t> </a:t>
            </a:r>
            <a:r>
              <a:rPr lang="es-CO" sz="700" dirty="0" err="1"/>
              <a:t>of</a:t>
            </a:r>
            <a:r>
              <a:rPr lang="es-CO" sz="700" dirty="0"/>
              <a:t> </a:t>
            </a:r>
            <a:r>
              <a:rPr lang="es-CO" sz="700" dirty="0" err="1"/>
              <a:t>Singapore</a:t>
            </a:r>
            <a:endParaRPr lang="es-CO" sz="7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7D519EC-FD28-4232-BD87-6A531960184B}"/>
              </a:ext>
            </a:extLst>
          </p:cNvPr>
          <p:cNvSpPr txBox="1"/>
          <p:nvPr/>
        </p:nvSpPr>
        <p:spPr>
          <a:xfrm>
            <a:off x="8803893" y="4412468"/>
            <a:ext cx="159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/>
              <a:t>Australia</a:t>
            </a:r>
          </a:p>
          <a:p>
            <a:r>
              <a:rPr lang="es-CO" sz="700" dirty="0" err="1"/>
              <a:t>Australian</a:t>
            </a:r>
            <a:r>
              <a:rPr lang="es-CO" sz="700" dirty="0"/>
              <a:t> </a:t>
            </a:r>
            <a:r>
              <a:rPr lang="es-CO" sz="700" dirty="0" err="1"/>
              <a:t>Government</a:t>
            </a:r>
            <a:r>
              <a:rPr lang="es-CO" sz="700" dirty="0"/>
              <a:t>/</a:t>
            </a:r>
            <a:r>
              <a:rPr lang="es-CO" sz="700" dirty="0" err="1"/>
              <a:t>The</a:t>
            </a:r>
            <a:r>
              <a:rPr lang="es-CO" sz="700" dirty="0"/>
              <a:t> </a:t>
            </a:r>
            <a:r>
              <a:rPr lang="es-CO" sz="700" dirty="0" err="1"/>
              <a:t>Treasury</a:t>
            </a:r>
            <a:r>
              <a:rPr lang="es-CO" sz="700" dirty="0"/>
              <a:t> and </a:t>
            </a:r>
            <a:r>
              <a:rPr lang="es-CO" sz="700" dirty="0" err="1"/>
              <a:t>Australian</a:t>
            </a:r>
            <a:r>
              <a:rPr lang="es-CO" sz="700" dirty="0"/>
              <a:t> </a:t>
            </a:r>
            <a:r>
              <a:rPr lang="es-CO" sz="700" dirty="0" err="1"/>
              <a:t>Securities</a:t>
            </a:r>
            <a:r>
              <a:rPr lang="es-CO" sz="700" dirty="0"/>
              <a:t> and </a:t>
            </a:r>
            <a:r>
              <a:rPr lang="es-CO" sz="700" dirty="0" err="1"/>
              <a:t>Investments</a:t>
            </a:r>
            <a:r>
              <a:rPr lang="es-CO" sz="700" dirty="0"/>
              <a:t> </a:t>
            </a:r>
            <a:r>
              <a:rPr lang="es-CO" sz="700" dirty="0" err="1"/>
              <a:t>Comission</a:t>
            </a:r>
            <a:endParaRPr lang="es-CO" sz="7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4757BBC-0914-46CE-BA28-681A1ACBA497}"/>
              </a:ext>
            </a:extLst>
          </p:cNvPr>
          <p:cNvSpPr txBox="1"/>
          <p:nvPr/>
        </p:nvSpPr>
        <p:spPr>
          <a:xfrm>
            <a:off x="10440287" y="2095543"/>
            <a:ext cx="1501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err="1"/>
              <a:t>Japón</a:t>
            </a:r>
            <a:endParaRPr lang="en-US" sz="700" b="1" dirty="0"/>
          </a:p>
          <a:p>
            <a:r>
              <a:rPr lang="en-US" sz="700" dirty="0"/>
              <a:t>Financial Services Agency </a:t>
            </a:r>
            <a:endParaRPr lang="es-ES" sz="700" dirty="0"/>
          </a:p>
        </p:txBody>
      </p:sp>
    </p:spTree>
    <p:extLst>
      <p:ext uri="{BB962C8B-B14F-4D97-AF65-F5344CB8AC3E}">
        <p14:creationId xmlns:p14="http://schemas.microsoft.com/office/powerpoint/2010/main" val="2825920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199261-494A-461A-8D47-2BFB0AFF3EDE}"/>
              </a:ext>
            </a:extLst>
          </p:cNvPr>
          <p:cNvSpPr txBox="1">
            <a:spLocks/>
          </p:cNvSpPr>
          <p:nvPr/>
        </p:nvSpPr>
        <p:spPr>
          <a:xfrm>
            <a:off x="2116448" y="748412"/>
            <a:ext cx="8585258" cy="636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CuadroTexto 1">
            <a:extLst>
              <a:ext uri="{FF2B5EF4-FFF2-40B4-BE49-F238E27FC236}">
                <a16:creationId xmlns:a16="http://schemas.microsoft.com/office/drawing/2014/main" id="{DF7A5247-7D3E-470B-BC5A-67FB0F6F61C3}"/>
              </a:ext>
            </a:extLst>
          </p:cNvPr>
          <p:cNvSpPr txBox="1"/>
          <p:nvPr/>
        </p:nvSpPr>
        <p:spPr>
          <a:xfrm>
            <a:off x="388016" y="0"/>
            <a:ext cx="118273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rgbClr val="143656"/>
                </a:solidFill>
              </a:rPr>
              <a:t>Variedades de </a:t>
            </a:r>
            <a:r>
              <a:rPr lang="es-ES" sz="4800" dirty="0" err="1">
                <a:solidFill>
                  <a:srgbClr val="143656"/>
                </a:solidFill>
              </a:rPr>
              <a:t>Sandbox</a:t>
            </a:r>
            <a:r>
              <a:rPr lang="es-ES" sz="4800" dirty="0">
                <a:solidFill>
                  <a:srgbClr val="143656"/>
                </a:solidFill>
              </a:rPr>
              <a:t> Regulatorios: Ejemplos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13AF0BB-FCAF-49AD-9300-4EE898D09B31}"/>
              </a:ext>
            </a:extLst>
          </p:cNvPr>
          <p:cNvSpPr/>
          <p:nvPr/>
        </p:nvSpPr>
        <p:spPr>
          <a:xfrm>
            <a:off x="2417892" y="1178200"/>
            <a:ext cx="2729303" cy="6580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CO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Participantes que califican para el </a:t>
            </a:r>
            <a:r>
              <a:rPr lang="es-CO" sz="1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sandbo</a:t>
            </a:r>
            <a:r>
              <a:rPr lang="es-CO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endParaRPr lang="es-CO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6B94B5C-8BBC-4F6F-8DEF-0F4BA21C59A8}"/>
              </a:ext>
            </a:extLst>
          </p:cNvPr>
          <p:cNvSpPr txBox="1"/>
          <p:nvPr/>
        </p:nvSpPr>
        <p:spPr>
          <a:xfrm>
            <a:off x="6660844" y="828998"/>
            <a:ext cx="2887601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CO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Todos los innovadores (sean o no entidades autorizadas) </a:t>
            </a:r>
            <a:endParaRPr lang="es-CO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798C496-5142-4672-AFFC-C70B585E1569}"/>
              </a:ext>
            </a:extLst>
          </p:cNvPr>
          <p:cNvSpPr txBox="1"/>
          <p:nvPr/>
        </p:nvSpPr>
        <p:spPr>
          <a:xfrm>
            <a:off x="6645467" y="1492820"/>
            <a:ext cx="2902978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CO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Solo innovadores que tengan como socio a una empresa autorizada (banco) </a:t>
            </a:r>
            <a:endParaRPr lang="es-CO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4B6DA14-41B8-46A6-A05F-096BA979A069}"/>
              </a:ext>
            </a:extLst>
          </p:cNvPr>
          <p:cNvCxnSpPr>
            <a:cxnSpLocks/>
            <a:stCxn id="68" idx="3"/>
            <a:endCxn id="69" idx="1"/>
          </p:cNvCxnSpPr>
          <p:nvPr/>
        </p:nvCxnSpPr>
        <p:spPr>
          <a:xfrm flipV="1">
            <a:off x="5147195" y="1090608"/>
            <a:ext cx="1513649" cy="4166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94F6A68-E60E-4501-8B32-192201BED481}"/>
              </a:ext>
            </a:extLst>
          </p:cNvPr>
          <p:cNvCxnSpPr>
            <a:cxnSpLocks/>
            <a:stCxn id="68" idx="3"/>
            <a:endCxn id="70" idx="1"/>
          </p:cNvCxnSpPr>
          <p:nvPr/>
        </p:nvCxnSpPr>
        <p:spPr>
          <a:xfrm>
            <a:off x="5147195" y="1507222"/>
            <a:ext cx="1498272" cy="3549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076DFC4D-47AE-4636-BE7B-8C1598A2D2DD}"/>
              </a:ext>
            </a:extLst>
          </p:cNvPr>
          <p:cNvSpPr/>
          <p:nvPr/>
        </p:nvSpPr>
        <p:spPr>
          <a:xfrm>
            <a:off x="2423593" y="2590644"/>
            <a:ext cx="2723602" cy="100287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CO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Grado de “formalidad” para operar en el </a:t>
            </a:r>
            <a:r>
              <a:rPr lang="es-CO" sz="1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sandbox</a:t>
            </a:r>
            <a:endParaRPr lang="es-CO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090B7F5-769F-40D5-9F3E-7E57506F2B10}"/>
              </a:ext>
            </a:extLst>
          </p:cNvPr>
          <p:cNvSpPr txBox="1"/>
          <p:nvPr/>
        </p:nvSpPr>
        <p:spPr>
          <a:xfrm>
            <a:off x="6645467" y="2353419"/>
            <a:ext cx="2902978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CO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Muy formal: reglas de operación, entrada y salida completamente definidas</a:t>
            </a:r>
            <a:endParaRPr lang="es-CO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D69CB6A-FAA7-427D-BA27-1F856374AA9B}"/>
              </a:ext>
            </a:extLst>
          </p:cNvPr>
          <p:cNvSpPr txBox="1"/>
          <p:nvPr/>
        </p:nvSpPr>
        <p:spPr>
          <a:xfrm>
            <a:off x="6660843" y="3187260"/>
            <a:ext cx="2887601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CO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Menos formal: no se requiere postular al </a:t>
            </a:r>
            <a:r>
              <a:rPr lang="es-CO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sandbox</a:t>
            </a:r>
            <a:r>
              <a:rPr lang="es-CO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solo informar que se participará </a:t>
            </a:r>
            <a:endParaRPr lang="es-CO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FC5DC0D-95F4-45D6-93DF-0BFB4F620F8D}"/>
              </a:ext>
            </a:extLst>
          </p:cNvPr>
          <p:cNvCxnSpPr>
            <a:cxnSpLocks/>
            <a:stCxn id="73" idx="3"/>
            <a:endCxn id="74" idx="1"/>
          </p:cNvCxnSpPr>
          <p:nvPr/>
        </p:nvCxnSpPr>
        <p:spPr>
          <a:xfrm flipV="1">
            <a:off x="5147195" y="2722751"/>
            <a:ext cx="1498272" cy="369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E634CC81-700E-4C58-B5BA-95FCFC69A3DB}"/>
              </a:ext>
            </a:extLst>
          </p:cNvPr>
          <p:cNvCxnSpPr>
            <a:cxnSpLocks/>
            <a:stCxn id="73" idx="3"/>
            <a:endCxn id="75" idx="1"/>
          </p:cNvCxnSpPr>
          <p:nvPr/>
        </p:nvCxnSpPr>
        <p:spPr>
          <a:xfrm>
            <a:off x="5147195" y="3092083"/>
            <a:ext cx="1513648" cy="4645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085C10E1-5E13-4864-89B2-9B2724552FAD}"/>
              </a:ext>
            </a:extLst>
          </p:cNvPr>
          <p:cNvSpPr/>
          <p:nvPr/>
        </p:nvSpPr>
        <p:spPr>
          <a:xfrm>
            <a:off x="2410114" y="3939556"/>
            <a:ext cx="2735282" cy="74006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CO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Frecuencia de entrada al </a:t>
            </a:r>
            <a:r>
              <a:rPr lang="es-CO" sz="1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sandbox</a:t>
            </a:r>
            <a:endParaRPr lang="es-CO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B20CBD4-3B76-4BFF-930C-594931324EA8}"/>
              </a:ext>
            </a:extLst>
          </p:cNvPr>
          <p:cNvSpPr txBox="1"/>
          <p:nvPr/>
        </p:nvSpPr>
        <p:spPr>
          <a:xfrm>
            <a:off x="6642318" y="3976856"/>
            <a:ext cx="2906126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CO" sz="1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 grupos (cohorts)</a:t>
            </a:r>
            <a:endParaRPr lang="es-CO" sz="14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BB0B52B-ACAF-48FF-9F96-CB424DC6DB6E}"/>
              </a:ext>
            </a:extLst>
          </p:cNvPr>
          <p:cNvSpPr txBox="1"/>
          <p:nvPr/>
        </p:nvSpPr>
        <p:spPr>
          <a:xfrm>
            <a:off x="6660844" y="4427566"/>
            <a:ext cx="288760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CO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forma continua </a:t>
            </a:r>
            <a:endParaRPr lang="es-CO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063E250-CC4C-46D4-B0F9-793C5EB007BA}"/>
              </a:ext>
            </a:extLst>
          </p:cNvPr>
          <p:cNvCxnSpPr>
            <a:cxnSpLocks/>
            <a:stCxn id="78" idx="3"/>
            <a:endCxn id="79" idx="1"/>
          </p:cNvCxnSpPr>
          <p:nvPr/>
        </p:nvCxnSpPr>
        <p:spPr>
          <a:xfrm flipV="1">
            <a:off x="5145396" y="4130745"/>
            <a:ext cx="1496922" cy="1788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CE21463-ACF8-4A6B-AA75-F2FC46626FCD}"/>
              </a:ext>
            </a:extLst>
          </p:cNvPr>
          <p:cNvCxnSpPr>
            <a:cxnSpLocks/>
            <a:stCxn id="78" idx="3"/>
            <a:endCxn id="80" idx="1"/>
          </p:cNvCxnSpPr>
          <p:nvPr/>
        </p:nvCxnSpPr>
        <p:spPr>
          <a:xfrm>
            <a:off x="5145396" y="4309587"/>
            <a:ext cx="1515448" cy="2718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6803343C-73BF-4C6C-9FB9-C707943934FC}"/>
              </a:ext>
            </a:extLst>
          </p:cNvPr>
          <p:cNvSpPr txBox="1"/>
          <p:nvPr/>
        </p:nvSpPr>
        <p:spPr>
          <a:xfrm>
            <a:off x="9972761" y="915067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Abu Dabi, Malasia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3ED5B1D-3A04-4DA7-9A37-E2D0EF76EB0F}"/>
              </a:ext>
            </a:extLst>
          </p:cNvPr>
          <p:cNvSpPr/>
          <p:nvPr/>
        </p:nvSpPr>
        <p:spPr>
          <a:xfrm>
            <a:off x="9972761" y="1692875"/>
            <a:ext cx="1208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Hong Kong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C32FF2E-907A-4FD8-B1BE-66246F8AD7C2}"/>
              </a:ext>
            </a:extLst>
          </p:cNvPr>
          <p:cNvSpPr/>
          <p:nvPr/>
        </p:nvSpPr>
        <p:spPr>
          <a:xfrm>
            <a:off x="9973381" y="2556215"/>
            <a:ext cx="13099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Reino Unido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C0ECD92-2257-46B8-BD2A-017351AE9D15}"/>
              </a:ext>
            </a:extLst>
          </p:cNvPr>
          <p:cNvSpPr/>
          <p:nvPr/>
        </p:nvSpPr>
        <p:spPr>
          <a:xfrm>
            <a:off x="9973381" y="3372984"/>
            <a:ext cx="9813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F187943-56ED-466B-82DF-715BA2CE862B}"/>
              </a:ext>
            </a:extLst>
          </p:cNvPr>
          <p:cNvSpPr/>
          <p:nvPr/>
        </p:nvSpPr>
        <p:spPr>
          <a:xfrm>
            <a:off x="9970884" y="3950512"/>
            <a:ext cx="19479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Reino Unido, Kenia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57D75EB-367A-4116-BACB-4C55166B64FD}"/>
              </a:ext>
            </a:extLst>
          </p:cNvPr>
          <p:cNvSpPr/>
          <p:nvPr/>
        </p:nvSpPr>
        <p:spPr>
          <a:xfrm>
            <a:off x="9960564" y="4289067"/>
            <a:ext cx="18596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Canadá, Australia,</a:t>
            </a:r>
          </a:p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Malasia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67531E0-97F2-454C-BF35-F10D00CB5D28}"/>
              </a:ext>
            </a:extLst>
          </p:cNvPr>
          <p:cNvCxnSpPr>
            <a:cxnSpLocks/>
            <a:stCxn id="69" idx="3"/>
            <a:endCxn id="83" idx="1"/>
          </p:cNvCxnSpPr>
          <p:nvPr/>
        </p:nvCxnSpPr>
        <p:spPr>
          <a:xfrm flipV="1">
            <a:off x="9548445" y="1084344"/>
            <a:ext cx="424316" cy="6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E4444F2-A34E-4678-80A7-379B672B39FA}"/>
              </a:ext>
            </a:extLst>
          </p:cNvPr>
          <p:cNvCxnSpPr>
            <a:cxnSpLocks/>
            <a:stCxn id="70" idx="3"/>
            <a:endCxn id="84" idx="1"/>
          </p:cNvCxnSpPr>
          <p:nvPr/>
        </p:nvCxnSpPr>
        <p:spPr>
          <a:xfrm>
            <a:off x="9548445" y="1862152"/>
            <a:ext cx="4243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3B64A6E-B690-4472-83F4-7858E0AB7B7D}"/>
              </a:ext>
            </a:extLst>
          </p:cNvPr>
          <p:cNvCxnSpPr>
            <a:cxnSpLocks/>
            <a:stCxn id="74" idx="3"/>
            <a:endCxn id="85" idx="1"/>
          </p:cNvCxnSpPr>
          <p:nvPr/>
        </p:nvCxnSpPr>
        <p:spPr>
          <a:xfrm>
            <a:off x="9548445" y="2722751"/>
            <a:ext cx="424936" cy="2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49F8EC7-FC73-4CCD-AFC3-93527BC5568B}"/>
              </a:ext>
            </a:extLst>
          </p:cNvPr>
          <p:cNvCxnSpPr>
            <a:cxnSpLocks/>
            <a:stCxn id="75" idx="3"/>
            <a:endCxn id="86" idx="1"/>
          </p:cNvCxnSpPr>
          <p:nvPr/>
        </p:nvCxnSpPr>
        <p:spPr>
          <a:xfrm flipV="1">
            <a:off x="9548444" y="3542261"/>
            <a:ext cx="424937" cy="14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8182F6BD-6CD1-444C-A357-7131F3CDC528}"/>
              </a:ext>
            </a:extLst>
          </p:cNvPr>
          <p:cNvCxnSpPr>
            <a:cxnSpLocks/>
            <a:stCxn id="79" idx="3"/>
            <a:endCxn id="87" idx="1"/>
          </p:cNvCxnSpPr>
          <p:nvPr/>
        </p:nvCxnSpPr>
        <p:spPr>
          <a:xfrm flipV="1">
            <a:off x="9548444" y="4119789"/>
            <a:ext cx="422440" cy="10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77D01669-9553-4213-8459-DC725CE015A9}"/>
              </a:ext>
            </a:extLst>
          </p:cNvPr>
          <p:cNvCxnSpPr>
            <a:cxnSpLocks/>
            <a:stCxn id="80" idx="3"/>
            <a:endCxn id="88" idx="1"/>
          </p:cNvCxnSpPr>
          <p:nvPr/>
        </p:nvCxnSpPr>
        <p:spPr>
          <a:xfrm>
            <a:off x="9548444" y="4581455"/>
            <a:ext cx="412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7821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747</Words>
  <Application>Microsoft Office PowerPoint</Application>
  <PresentationFormat>Custom</PresentationFormat>
  <Paragraphs>166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BABEL_GROUP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DISEÑO_3</dc:creator>
  <cp:lastModifiedBy>Liliana Rojas-Suarez (lrojas-suarez@cgdev.org)</cp:lastModifiedBy>
  <cp:revision>8</cp:revision>
  <cp:lastPrinted>2018-08-09T21:32:57Z</cp:lastPrinted>
  <dcterms:created xsi:type="dcterms:W3CDTF">2018-07-24T14:29:44Z</dcterms:created>
  <dcterms:modified xsi:type="dcterms:W3CDTF">2018-08-16T20:46:00Z</dcterms:modified>
</cp:coreProperties>
</file>