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81" r:id="rId1"/>
    <p:sldMasterId id="2147483698" r:id="rId2"/>
    <p:sldMasterId id="2147483710" r:id="rId3"/>
  </p:sldMasterIdLst>
  <p:notesMasterIdLst>
    <p:notesMasterId r:id="rId30"/>
  </p:notesMasterIdLst>
  <p:handoutMasterIdLst>
    <p:handoutMasterId r:id="rId31"/>
  </p:handoutMasterIdLst>
  <p:sldIdLst>
    <p:sldId id="356" r:id="rId4"/>
    <p:sldId id="258" r:id="rId5"/>
    <p:sldId id="257" r:id="rId6"/>
    <p:sldId id="337" r:id="rId7"/>
    <p:sldId id="338" r:id="rId8"/>
    <p:sldId id="339" r:id="rId9"/>
    <p:sldId id="340" r:id="rId10"/>
    <p:sldId id="341" r:id="rId11"/>
    <p:sldId id="342" r:id="rId12"/>
    <p:sldId id="324" r:id="rId13"/>
    <p:sldId id="343" r:id="rId14"/>
    <p:sldId id="344" r:id="rId15"/>
    <p:sldId id="345" r:id="rId16"/>
    <p:sldId id="346" r:id="rId17"/>
    <p:sldId id="347" r:id="rId18"/>
    <p:sldId id="325" r:id="rId19"/>
    <p:sldId id="349" r:id="rId20"/>
    <p:sldId id="348" r:id="rId21"/>
    <p:sldId id="350" r:id="rId22"/>
    <p:sldId id="351" r:id="rId23"/>
    <p:sldId id="352" r:id="rId24"/>
    <p:sldId id="353" r:id="rId25"/>
    <p:sldId id="354" r:id="rId26"/>
    <p:sldId id="355" r:id="rId27"/>
    <p:sldId id="309" r:id="rId28"/>
    <p:sldId id="333" r:id="rId29"/>
  </p:sldIdLst>
  <p:sldSz cx="12192000" cy="6858000"/>
  <p:notesSz cx="7099300" cy="10234613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8CDD7"/>
    <a:srgbClr val="878787"/>
    <a:srgbClr val="C8CDD5"/>
    <a:srgbClr val="FAB469"/>
    <a:srgbClr val="14235A"/>
    <a:srgbClr val="000000"/>
    <a:srgbClr val="13245A"/>
    <a:srgbClr val="D8DEE2"/>
    <a:srgbClr val="EC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9" autoAdjust="0"/>
    <p:restoredTop sz="71841" autoAdjust="0"/>
  </p:normalViewPr>
  <p:slideViewPr>
    <p:cSldViewPr snapToGrid="0" snapToObjects="1">
      <p:cViewPr varScale="1">
        <p:scale>
          <a:sx n="76" d="100"/>
          <a:sy n="76" d="100"/>
        </p:scale>
        <p:origin x="108" y="4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0" d="100"/>
          <a:sy n="80" d="100"/>
        </p:scale>
        <p:origin x="90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BC8659B-521A-0543-B1AA-D83AE86A1974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969BC29-2E4E-5B47-87FE-99F502555D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4008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34AA6A2-5108-4A43-BA24-FB043974FF06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BA89167-0331-3A4E-9E1D-D28966833C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232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noProof="0" dirty="0" smtClean="0"/>
              <a:t>Levanten sus manos</a:t>
            </a:r>
          </a:p>
          <a:p>
            <a:endParaRPr lang="es-ES" noProof="0" dirty="0" smtClean="0"/>
          </a:p>
          <a:p>
            <a:r>
              <a:rPr lang="es-ES" noProof="0" dirty="0" smtClean="0"/>
              <a:t>Es una situación normal, y indicativa de la exuberancia sobre el tema </a:t>
            </a:r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89167-0331-3A4E-9E1D-D28966833C0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308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89167-0331-3A4E-9E1D-D28966833C0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122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noProof="0" dirty="0"/>
              <a:t>Blockchain </a:t>
            </a:r>
            <a:r>
              <a:rPr lang="es-ES" noProof="0" dirty="0" smtClean="0"/>
              <a:t>lo imaginamos como un </a:t>
            </a:r>
            <a:r>
              <a:rPr lang="es-ES" noProof="0" dirty="0"/>
              <a:t>martillo invencible, </a:t>
            </a:r>
            <a:r>
              <a:rPr lang="es-ES" noProof="0" dirty="0" smtClean="0"/>
              <a:t>e intentamos usar </a:t>
            </a:r>
            <a:r>
              <a:rPr lang="es-ES" noProof="0" dirty="0"/>
              <a:t>lo con todos los problemas que </a:t>
            </a:r>
            <a:r>
              <a:rPr lang="es-ES" noProof="0" dirty="0" smtClean="0"/>
              <a:t>pensemos</a:t>
            </a:r>
          </a:p>
          <a:p>
            <a:endParaRPr lang="es-ES" noProof="0" dirty="0" smtClean="0"/>
          </a:p>
          <a:p>
            <a:r>
              <a:rPr lang="es-ES" noProof="0" dirty="0" smtClean="0"/>
              <a:t>Hay varias aplicaciones que leemos</a:t>
            </a:r>
          </a:p>
          <a:p>
            <a:r>
              <a:rPr lang="es-ES" noProof="0" dirty="0" smtClean="0"/>
              <a:t>A veces parece que hay un</a:t>
            </a:r>
            <a:r>
              <a:rPr lang="es-ES" baseline="0" noProof="0" dirty="0" smtClean="0"/>
              <a:t>a solución blockchain por cada problema que hay en el mundo</a:t>
            </a:r>
            <a:endParaRPr lang="es-ES" noProof="0" dirty="0"/>
          </a:p>
          <a:p>
            <a:endParaRPr lang="es-ES" noProof="0" dirty="0"/>
          </a:p>
          <a:p>
            <a:r>
              <a:rPr lang="es-ES" dirty="0"/>
              <a:t>como todas las tecnologías, tiene áreas de aplicación y áreas donde no puede ser útil</a:t>
            </a:r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89167-0331-3A4E-9E1D-D28966833C0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907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noProof="0" dirty="0" smtClean="0"/>
              <a:t>Les presento una estructura que explica el proceso para decidir cuándo y si blockchain es una</a:t>
            </a:r>
            <a:r>
              <a:rPr lang="es-ES" baseline="0" noProof="0" dirty="0" smtClean="0"/>
              <a:t> solución adecuada para un problema comercial</a:t>
            </a:r>
          </a:p>
          <a:p>
            <a:endParaRPr lang="es-ES" baseline="0" noProof="0" dirty="0" smtClean="0"/>
          </a:p>
          <a:p>
            <a:r>
              <a:rPr lang="es-ES" baseline="0" noProof="0" dirty="0" smtClean="0"/>
              <a:t>Esta estructura viene de un artículo que escribí hace dos años</a:t>
            </a:r>
          </a:p>
          <a:p>
            <a:endParaRPr lang="es-ES" baseline="0" noProof="0" dirty="0" smtClean="0"/>
          </a:p>
          <a:p>
            <a:r>
              <a:rPr lang="es-ES" baseline="0" noProof="0" dirty="0" smtClean="0"/>
              <a:t>Hay que ponerse unas preguntas</a:t>
            </a:r>
          </a:p>
          <a:p>
            <a:endParaRPr lang="es-ES" baseline="0" noProof="0" dirty="0" smtClean="0"/>
          </a:p>
          <a:p>
            <a:r>
              <a:rPr lang="es-ES" baseline="0" noProof="0" dirty="0" smtClean="0"/>
              <a:t>Los datos están guardados en una cadena de tiempo</a:t>
            </a:r>
          </a:p>
          <a:p>
            <a:endParaRPr lang="es-ES" baseline="0" noProof="0" dirty="0" smtClean="0"/>
          </a:p>
          <a:p>
            <a:r>
              <a:rPr lang="es-ES" baseline="0" noProof="0" dirty="0" smtClean="0"/>
              <a:t>Blockchain nunca fue diseñado para ser un base de datos. Es más efectivo asegurar la precisión de datos que los datos si mismos</a:t>
            </a:r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89167-0331-3A4E-9E1D-D28966833C0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89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noProof="0" dirty="0" smtClean="0"/>
              <a:t>La única</a:t>
            </a:r>
            <a:r>
              <a:rPr lang="es-ES" baseline="0" noProof="0" dirty="0" smtClean="0"/>
              <a:t> manera para predecir el futuro es una bola de cristal</a:t>
            </a:r>
          </a:p>
          <a:p>
            <a:endParaRPr lang="es-ES" baseline="0" noProof="0" dirty="0" smtClean="0"/>
          </a:p>
          <a:p>
            <a:r>
              <a:rPr lang="es-ES" baseline="0" noProof="0" dirty="0" smtClean="0"/>
              <a:t>No podemos predecir el futuro pero podemos hacer predicciones sobre el futuro</a:t>
            </a:r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89167-0331-3A4E-9E1D-D28966833C0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53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noProof="0" dirty="0" smtClean="0"/>
              <a:t>Los datos históricos</a:t>
            </a:r>
            <a:r>
              <a:rPr lang="es-ES" baseline="0" noProof="0" dirty="0" smtClean="0"/>
              <a:t> no son útiles para predecir eventos extremos</a:t>
            </a:r>
          </a:p>
          <a:p>
            <a:endParaRPr lang="es-ES" baseline="0" noProof="0" dirty="0" smtClean="0"/>
          </a:p>
          <a:p>
            <a:r>
              <a:rPr lang="es-ES" baseline="0" noProof="0" dirty="0" smtClean="0"/>
              <a:t>Pero para predecir el cuerpo de distribuciones, son lo mejor que tenemos</a:t>
            </a:r>
          </a:p>
          <a:p>
            <a:endParaRPr lang="es-ES" baseline="0" noProof="0" dirty="0" smtClean="0"/>
          </a:p>
          <a:p>
            <a:r>
              <a:rPr lang="es-ES" baseline="0" noProof="0" dirty="0" smtClean="0"/>
              <a:t>Entonces, vamos a estudiar a la historia</a:t>
            </a:r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89167-0331-3A4E-9E1D-D28966833C0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1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noProof="0" dirty="0" smtClean="0"/>
              <a:t>La segunda versión de Netscape</a:t>
            </a:r>
            <a:r>
              <a:rPr lang="es-ES" baseline="0" noProof="0" dirty="0" smtClean="0"/>
              <a:t> vino con </a:t>
            </a:r>
            <a:r>
              <a:rPr lang="es-ES" baseline="0" noProof="0" dirty="0" err="1" smtClean="0"/>
              <a:t>Javascript</a:t>
            </a:r>
            <a:r>
              <a:rPr lang="es-ES" baseline="0" noProof="0" dirty="0" smtClean="0"/>
              <a:t>, la posibilidad de ejecutar código automáticamente cuando alguna condición ocurre</a:t>
            </a:r>
          </a:p>
          <a:p>
            <a:endParaRPr lang="es-ES" baseline="0" noProof="0" dirty="0" smtClean="0"/>
          </a:p>
          <a:p>
            <a:r>
              <a:rPr lang="es-ES" baseline="0" noProof="0" dirty="0" smtClean="0"/>
              <a:t>Contratos inteligentes: la misma función con otro nombre </a:t>
            </a:r>
          </a:p>
          <a:p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33077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noProof="0" dirty="0" smtClean="0"/>
              <a:t>Hace muchos años vivía y trabajaba en Nueva York.</a:t>
            </a:r>
          </a:p>
          <a:p>
            <a:endParaRPr lang="es-ES" noProof="0" dirty="0" smtClean="0"/>
          </a:p>
          <a:p>
            <a:r>
              <a:rPr lang="es-ES" noProof="0" dirty="0" smtClean="0"/>
              <a:t>Unos de mis colegas diseñaron</a:t>
            </a:r>
            <a:r>
              <a:rPr lang="es-ES" baseline="0" noProof="0" dirty="0" smtClean="0"/>
              <a:t> contratos de derivados financieros que se llamaban pérdidas paramétricas.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200" dirty="0" smtClean="0">
                <a:solidFill>
                  <a:schemeClr val="accent1">
                    <a:lumMod val="75000"/>
                  </a:schemeClr>
                </a:solidFill>
              </a:rPr>
              <a:t>los pagos se calculan en función de las condiciones de activación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200" dirty="0" smtClean="0">
                <a:solidFill>
                  <a:schemeClr val="accent1">
                    <a:lumMod val="75000"/>
                  </a:schemeClr>
                </a:solidFill>
              </a:rPr>
              <a:t>Más importante, una pérdida real no es necesaria</a:t>
            </a:r>
          </a:p>
          <a:p>
            <a:endParaRPr lang="es-ES" baseline="0" noProof="0" dirty="0" smtClean="0"/>
          </a:p>
          <a:p>
            <a:r>
              <a:rPr lang="es-ES" baseline="0" noProof="0" dirty="0" smtClean="0"/>
              <a:t>Reconocen esta fotografía? Es Nueva Orleans después del huracán Katrina</a:t>
            </a:r>
          </a:p>
          <a:p>
            <a:endParaRPr lang="es-ES" baseline="0" noProof="0" dirty="0" smtClean="0"/>
          </a:p>
          <a:p>
            <a:r>
              <a:rPr lang="es-ES" baseline="0" noProof="0" dirty="0" smtClean="0"/>
              <a:t>Que pasó? Los derivados financieros pagaron automáticamente y muchas firmas de seguros tenían problemas con su capital solvente</a:t>
            </a:r>
          </a:p>
          <a:p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3778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noProof="0" dirty="0" smtClean="0"/>
              <a:t>Alguien</a:t>
            </a:r>
            <a:r>
              <a:rPr lang="es-ES" baseline="0" noProof="0" dirty="0" smtClean="0"/>
              <a:t> aquí que trabaja por </a:t>
            </a:r>
            <a:r>
              <a:rPr lang="es-ES" baseline="0" noProof="0" dirty="0" err="1" smtClean="0"/>
              <a:t>Lemonade</a:t>
            </a:r>
            <a:r>
              <a:rPr lang="es-ES" baseline="0" noProof="0" dirty="0" smtClean="0"/>
              <a:t>?</a:t>
            </a:r>
          </a:p>
          <a:p>
            <a:endParaRPr lang="es-ES" baseline="0" noProof="0" dirty="0" smtClean="0"/>
          </a:p>
          <a:p>
            <a:r>
              <a:rPr lang="es-ES" baseline="0" noProof="0" dirty="0" smtClean="0"/>
              <a:t>Leí al reporte anual de </a:t>
            </a:r>
            <a:r>
              <a:rPr lang="es-ES" baseline="0" noProof="0" dirty="0" err="1" smtClean="0"/>
              <a:t>Lemonade</a:t>
            </a:r>
            <a:r>
              <a:rPr lang="es-ES" baseline="0" noProof="0" dirty="0" smtClean="0"/>
              <a:t> que claro que esta en un forma de blog</a:t>
            </a:r>
          </a:p>
          <a:p>
            <a:r>
              <a:rPr lang="es-ES" baseline="0" noProof="0" dirty="0" smtClean="0"/>
              <a:t>Los papeles brillantes son muy un-</a:t>
            </a:r>
            <a:r>
              <a:rPr lang="es-ES" baseline="0" noProof="0" dirty="0" err="1" smtClean="0"/>
              <a:t>cool</a:t>
            </a:r>
            <a:endParaRPr lang="es-ES" baseline="0" noProof="0" dirty="0" smtClean="0"/>
          </a:p>
          <a:p>
            <a:endParaRPr lang="es-ES" baseline="0" noProof="0" dirty="0" smtClean="0"/>
          </a:p>
          <a:p>
            <a:r>
              <a:rPr lang="es-ES" baseline="0" noProof="0" dirty="0" err="1" smtClean="0"/>
              <a:t>AI</a:t>
            </a:r>
            <a:r>
              <a:rPr lang="es-ES" baseline="0" noProof="0" dirty="0" smtClean="0"/>
              <a:t> </a:t>
            </a:r>
            <a:r>
              <a:rPr lang="es-ES" baseline="0" noProof="0" dirty="0" err="1" smtClean="0"/>
              <a:t>Jim</a:t>
            </a:r>
            <a:r>
              <a:rPr lang="es-ES" baseline="0" noProof="0" dirty="0" smtClean="0"/>
              <a:t>: en el pasado dijimos Ordenador Central</a:t>
            </a:r>
          </a:p>
          <a:p>
            <a:endParaRPr lang="es-ES" baseline="0" noProof="0" dirty="0" smtClean="0"/>
          </a:p>
          <a:p>
            <a:r>
              <a:rPr lang="es-ES" baseline="0" noProof="0" dirty="0" smtClean="0"/>
              <a:t>No se si es algo increíble o algo que me da susto</a:t>
            </a:r>
          </a:p>
          <a:p>
            <a:endParaRPr lang="es-ES" baseline="0" noProof="0" dirty="0" smtClean="0"/>
          </a:p>
          <a:p>
            <a:r>
              <a:rPr lang="es-ES" baseline="0" noProof="0" dirty="0" smtClean="0"/>
              <a:t>No quero en mi propio negocio tener pagos que no son verificados por humanos</a:t>
            </a:r>
          </a:p>
          <a:p>
            <a:endParaRPr lang="es-ES" baseline="0" noProof="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9937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noProof="0" dirty="0" smtClean="0"/>
              <a:t>Reconocen este edificio? </a:t>
            </a:r>
          </a:p>
          <a:p>
            <a:endParaRPr lang="es-ES" noProof="0" dirty="0" smtClean="0"/>
          </a:p>
          <a:p>
            <a:r>
              <a:rPr lang="es-ES" noProof="0" dirty="0" smtClean="0"/>
              <a:t>Durante los</a:t>
            </a:r>
            <a:r>
              <a:rPr lang="es-ES" baseline="0" noProof="0" dirty="0" smtClean="0"/>
              <a:t> años cuando vivía en Nueva York, Bear </a:t>
            </a:r>
            <a:r>
              <a:rPr lang="es-ES" baseline="0" noProof="0" dirty="0" err="1" smtClean="0"/>
              <a:t>Stearns</a:t>
            </a:r>
            <a:r>
              <a:rPr lang="es-ES" baseline="0" noProof="0" dirty="0" smtClean="0"/>
              <a:t> era el banco de inversiones más chévere del mundo</a:t>
            </a:r>
          </a:p>
          <a:p>
            <a:r>
              <a:rPr lang="es-ES" baseline="0" noProof="0" dirty="0" smtClean="0"/>
              <a:t>Tenían un edificio tal como </a:t>
            </a:r>
            <a:r>
              <a:rPr lang="es-ES" baseline="0" noProof="0" dirty="0" err="1" smtClean="0"/>
              <a:t>Gotham</a:t>
            </a:r>
            <a:r>
              <a:rPr lang="es-ES" baseline="0" noProof="0" dirty="0" smtClean="0"/>
              <a:t> City, con un gimnasio enorme y varios bares</a:t>
            </a:r>
          </a:p>
          <a:p>
            <a:endParaRPr lang="es-ES" baseline="0" noProof="0" dirty="0" smtClean="0"/>
          </a:p>
          <a:p>
            <a:r>
              <a:rPr lang="es-ES" baseline="0" noProof="0" dirty="0" smtClean="0"/>
              <a:t>Tenían un programa que pagaba las llamadas de margen automáticamente</a:t>
            </a:r>
          </a:p>
          <a:p>
            <a:endParaRPr lang="es-ES" baseline="0" noProof="0" dirty="0" smtClean="0"/>
          </a:p>
          <a:p>
            <a:r>
              <a:rPr lang="es-ES" baseline="0" noProof="0" dirty="0" smtClean="0"/>
              <a:t>Hasta un día cuando alguien tuvo que desconectar el ordenador físicamente, para dejar de enviar dinero</a:t>
            </a:r>
          </a:p>
          <a:p>
            <a:endParaRPr lang="es-ES" baseline="0" noProof="0" dirty="0" smtClean="0"/>
          </a:p>
          <a:p>
            <a:r>
              <a:rPr lang="es-ES" baseline="0" noProof="0" dirty="0" smtClean="0"/>
              <a:t>Que aprendemos </a:t>
            </a:r>
            <a:r>
              <a:rPr lang="es-ES" baseline="0" noProof="0" smtClean="0"/>
              <a:t>de esto?</a:t>
            </a:r>
            <a:endParaRPr lang="es-ES" baseline="0" noProof="0" dirty="0" smtClean="0"/>
          </a:p>
          <a:p>
            <a:r>
              <a:rPr lang="es-ES" noProof="0" dirty="0" smtClean="0"/>
              <a:t>A veces, las razones para no automatizar no tienen nada que ver con la tecnología, su disponibilidad o la automatización en sí</a:t>
            </a:r>
          </a:p>
          <a:p>
            <a:r>
              <a:rPr lang="es-ES" noProof="0" dirty="0" smtClean="0"/>
              <a:t>Los contratos inteligentes pueden ser útiles, pero deben usarse con precaución</a:t>
            </a:r>
          </a:p>
          <a:p>
            <a:endParaRPr lang="es-E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7589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="" xmlns:a16="http://schemas.microsoft.com/office/drawing/2014/main" id="{ACE36F09-6BB7-4B2B-AAE7-5E49B3FDA0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existencia de intermediarios depende del balance entre los costos de transacción y la asimetría de la información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El</a:t>
            </a:r>
            <a:r>
              <a:rPr lang="es-ES" baseline="0" dirty="0" smtClean="0"/>
              <a:t> internet bajó los costos de transacción pero subió la asimetría de la información (no tenemos confianza en todo que leemos)</a:t>
            </a:r>
          </a:p>
          <a:p>
            <a:endParaRPr lang="es-ES" baseline="0" dirty="0" smtClean="0"/>
          </a:p>
          <a:p>
            <a:r>
              <a:rPr lang="es-ES" baseline="0" dirty="0" smtClean="0"/>
              <a:t>El blockchain puede posiblemente bajar la asimetría de información. Pero seguramente sube los costos de transacción</a:t>
            </a:r>
          </a:p>
          <a:p>
            <a:endParaRPr lang="es-ES" baseline="0" dirty="0" smtClean="0"/>
          </a:p>
          <a:p>
            <a:endParaRPr lang="es-ES" baseline="0" dirty="0" smtClean="0"/>
          </a:p>
          <a:p>
            <a:r>
              <a:rPr lang="es-ES" baseline="0" dirty="0" smtClean="0"/>
              <a:t>Los intermediarios sirven una función económica importante, y mi mejor predicción es que su existencia va a seguir  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581939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noProof="0" dirty="0"/>
              <a:t>Algunas palabras sobre mi</a:t>
            </a:r>
          </a:p>
          <a:p>
            <a:r>
              <a:rPr lang="es-ES" noProof="0" dirty="0"/>
              <a:t>Mis </a:t>
            </a:r>
            <a:r>
              <a:rPr lang="es-ES" noProof="0" dirty="0" smtClean="0"/>
              <a:t>estudios </a:t>
            </a:r>
            <a:r>
              <a:rPr lang="es-ES" noProof="0" dirty="0"/>
              <a:t>son en Inglés, y no estoy acostumbrado presentar temas técnicas en la lengua española </a:t>
            </a:r>
            <a:endParaRPr lang="es-ES" noProof="0" dirty="0" smtClean="0"/>
          </a:p>
          <a:p>
            <a:r>
              <a:rPr lang="es-ES" noProof="0" dirty="0" smtClean="0"/>
              <a:t>Disculpen cualquier</a:t>
            </a:r>
            <a:r>
              <a:rPr lang="es-ES" baseline="0" noProof="0" dirty="0" smtClean="0"/>
              <a:t> posible error</a:t>
            </a:r>
          </a:p>
          <a:p>
            <a:endParaRPr lang="es-ES" baseline="0" noProof="0" dirty="0" smtClean="0"/>
          </a:p>
          <a:p>
            <a:r>
              <a:rPr lang="es-ES" baseline="0" noProof="0" dirty="0" smtClean="0"/>
              <a:t>Es mi primera vez que presento a una conferencia de Asobancaria</a:t>
            </a:r>
          </a:p>
          <a:p>
            <a:endParaRPr lang="es-ES" baseline="0" noProof="0" dirty="0" smtClean="0"/>
          </a:p>
          <a:p>
            <a:r>
              <a:rPr lang="es-ES" baseline="0" noProof="0" dirty="0" smtClean="0"/>
              <a:t>Estoy involucrado en una empresa fintech como el </a:t>
            </a:r>
            <a:r>
              <a:rPr lang="es-ES" baseline="0" noProof="0" dirty="0" err="1" smtClean="0"/>
              <a:t>CFO</a:t>
            </a:r>
            <a:r>
              <a:rPr lang="es-ES" baseline="0" noProof="0" dirty="0" smtClean="0"/>
              <a:t> y otras asociaciones comerciales </a:t>
            </a:r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89167-0331-3A4E-9E1D-D28966833C0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8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803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Para tomar decisiones</a:t>
            </a:r>
          </a:p>
          <a:p>
            <a:endParaRPr lang="es-ES" dirty="0" smtClean="0"/>
          </a:p>
          <a:p>
            <a:r>
              <a:rPr lang="es-ES" dirty="0" smtClean="0"/>
              <a:t>Pediré </a:t>
            </a:r>
            <a:r>
              <a:rPr lang="es-ES" dirty="0"/>
              <a:t>la asistencia de mi sociólogo corporativo </a:t>
            </a:r>
            <a:r>
              <a:rPr lang="es-ES" dirty="0" smtClean="0"/>
              <a:t>favorito</a:t>
            </a:r>
          </a:p>
          <a:p>
            <a:endParaRPr lang="es-ES" dirty="0" smtClean="0"/>
          </a:p>
          <a:p>
            <a:r>
              <a:rPr lang="es-ES" dirty="0" smtClean="0"/>
              <a:t>He escuchado la misma conversación</a:t>
            </a:r>
            <a:r>
              <a:rPr lang="es-ES" baseline="0" dirty="0" smtClean="0"/>
              <a:t> varias veces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89167-0331-3A4E-9E1D-D28966833C0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08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noProof="0" dirty="0"/>
              <a:t>FOMO = miedo </a:t>
            </a:r>
            <a:r>
              <a:rPr lang="es-ES" noProof="0" smtClean="0"/>
              <a:t>de perder</a:t>
            </a:r>
            <a:endParaRPr lang="es-ES" noProof="0" dirty="0"/>
          </a:p>
          <a:p>
            <a:endParaRPr lang="es-ES" noProof="0" dirty="0"/>
          </a:p>
          <a:p>
            <a:r>
              <a:rPr lang="es-ES" noProof="0" dirty="0"/>
              <a:t>El consorcio financiero </a:t>
            </a:r>
            <a:r>
              <a:rPr lang="es-ES" noProof="0" dirty="0" err="1"/>
              <a:t>R3</a:t>
            </a:r>
            <a:r>
              <a:rPr lang="es-ES" noProof="0" dirty="0"/>
              <a:t> fue iniciado por nueve bancos. En unos meses, muchos más se unieron al consorcio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89167-0331-3A4E-9E1D-D28966833C0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88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muchas manos en </a:t>
            </a:r>
            <a:r>
              <a:rPr lang="es-ES" dirty="0" smtClean="0"/>
              <a:t>un </a:t>
            </a:r>
            <a:r>
              <a:rPr lang="es-ES" dirty="0"/>
              <a:t>plato hacen mucho </a:t>
            </a:r>
            <a:r>
              <a:rPr lang="es-ES" dirty="0" smtClean="0"/>
              <a:t>garabato</a:t>
            </a:r>
          </a:p>
          <a:p>
            <a:endParaRPr lang="es-ES" noProof="0" dirty="0" smtClean="0"/>
          </a:p>
          <a:p>
            <a:r>
              <a:rPr lang="es-ES" noProof="0" dirty="0" smtClean="0"/>
              <a:t>Salieron de consorcio</a:t>
            </a:r>
          </a:p>
          <a:p>
            <a:endParaRPr lang="es-ES" noProof="0" dirty="0" smtClean="0"/>
          </a:p>
          <a:p>
            <a:r>
              <a:rPr lang="es-ES" noProof="0" dirty="0" smtClean="0"/>
              <a:t>Es difícil</a:t>
            </a:r>
            <a:r>
              <a:rPr lang="es-ES" baseline="0" noProof="0" dirty="0" smtClean="0"/>
              <a:t> tomar decisiones con muchos participantes</a:t>
            </a:r>
          </a:p>
          <a:p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89167-0331-3A4E-9E1D-D28966833C0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85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noProof="0" dirty="0"/>
              <a:t>Un vendedor escribió en su folleto de </a:t>
            </a:r>
            <a:r>
              <a:rPr lang="es-ES" noProof="0" dirty="0" err="1"/>
              <a:t>márketing</a:t>
            </a:r>
            <a:r>
              <a:rPr lang="es-ES" noProof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89167-0331-3A4E-9E1D-D28966833C0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504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noticias recientes pintan una imagen más pesimista</a:t>
            </a:r>
          </a:p>
          <a:p>
            <a:endParaRPr lang="es-ES" noProof="0" dirty="0"/>
          </a:p>
          <a:p>
            <a:r>
              <a:rPr lang="es-ES" noProof="0" dirty="0"/>
              <a:t>Muchos proyectos Blockchain han sido suspendidos</a:t>
            </a:r>
          </a:p>
          <a:p>
            <a:endParaRPr lang="es-ES" noProof="0" dirty="0"/>
          </a:p>
          <a:p>
            <a:r>
              <a:rPr lang="es-ES" noProof="0" dirty="0"/>
              <a:t>El valor de </a:t>
            </a:r>
            <a:r>
              <a:rPr lang="es-ES" noProof="0" dirty="0" err="1"/>
              <a:t>cryptos</a:t>
            </a:r>
            <a:r>
              <a:rPr lang="es-ES" noProof="0" dirty="0"/>
              <a:t> ha caído </a:t>
            </a:r>
            <a:r>
              <a:rPr lang="es-ES" noProof="0" dirty="0" smtClean="0"/>
              <a:t>bastante</a:t>
            </a:r>
            <a:endParaRPr lang="es-ES" noProof="0" dirty="0"/>
          </a:p>
          <a:p>
            <a:endParaRPr lang="es-ES" noProof="0" dirty="0"/>
          </a:p>
          <a:p>
            <a:r>
              <a:rPr lang="es-ES" dirty="0" smtClean="0"/>
              <a:t>Lo inimaginable</a:t>
            </a:r>
            <a:r>
              <a:rPr lang="es-ES" baseline="0" dirty="0" smtClean="0"/>
              <a:t> sucedió: </a:t>
            </a:r>
            <a:r>
              <a:rPr lang="es-ES" dirty="0" smtClean="0"/>
              <a:t>el criptográfico </a:t>
            </a:r>
            <a:r>
              <a:rPr lang="es-ES" dirty="0" err="1" smtClean="0"/>
              <a:t>Verge</a:t>
            </a:r>
            <a:r>
              <a:rPr lang="es-ES" dirty="0" smtClean="0"/>
              <a:t> sufrió </a:t>
            </a:r>
            <a:r>
              <a:rPr lang="es-ES" dirty="0"/>
              <a:t>un ataque del 51%.</a:t>
            </a:r>
            <a:br>
              <a:rPr lang="es-ES" dirty="0"/>
            </a:br>
            <a:r>
              <a:rPr lang="es-ES" dirty="0"/>
              <a:t>Esto significa que los hackers lograron controlar el 51% de la potencia de </a:t>
            </a:r>
            <a:r>
              <a:rPr lang="es-ES" dirty="0" smtClean="0"/>
              <a:t>procesamiento</a:t>
            </a:r>
            <a:r>
              <a:rPr lang="es-ES" baseline="0" dirty="0" smtClean="0"/>
              <a:t> en la re</a:t>
            </a:r>
            <a:endParaRPr lang="es-ES" dirty="0" smtClean="0"/>
          </a:p>
          <a:p>
            <a:endParaRPr lang="es-ES" noProof="0" dirty="0" smtClean="0"/>
          </a:p>
          <a:p>
            <a:r>
              <a:rPr lang="es-ES" noProof="0" dirty="0" smtClean="0"/>
              <a:t>Porque es importante?</a:t>
            </a:r>
          </a:p>
          <a:p>
            <a:r>
              <a:rPr lang="es-ES" noProof="0" dirty="0" smtClean="0"/>
              <a:t>La teoría</a:t>
            </a:r>
            <a:r>
              <a:rPr lang="es-ES" baseline="0" noProof="0" dirty="0" smtClean="0"/>
              <a:t> de blockchain dice que los datos son inmutables, porque están guardados en muchos lugares y cambiarles es imposible.</a:t>
            </a:r>
          </a:p>
          <a:p>
            <a:r>
              <a:rPr lang="es-ES" baseline="0" noProof="0" dirty="0" smtClean="0"/>
              <a:t>Pues, en el caso de </a:t>
            </a:r>
            <a:r>
              <a:rPr lang="es-ES" baseline="0" noProof="0" dirty="0" err="1" smtClean="0"/>
              <a:t>Verge</a:t>
            </a:r>
            <a:r>
              <a:rPr lang="es-ES" baseline="0" noProof="0" dirty="0" smtClean="0"/>
              <a:t>, vimos que la teoría de blockchain no es inmutable tampoco</a:t>
            </a:r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89167-0331-3A4E-9E1D-D28966833C0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409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Autoridad de Conducta Financiera en el Reino Unido lo definió como </a:t>
            </a:r>
          </a:p>
          <a:p>
            <a:endParaRPr lang="es-ES" noProof="0" dirty="0"/>
          </a:p>
          <a:p>
            <a:r>
              <a:rPr lang="es-ES" noProof="0" dirty="0"/>
              <a:t>Las palabras en </a:t>
            </a:r>
            <a:r>
              <a:rPr lang="es-ES" noProof="0" dirty="0" smtClean="0"/>
              <a:t>fuente negra son </a:t>
            </a:r>
            <a:r>
              <a:rPr lang="es-ES" noProof="0" dirty="0"/>
              <a:t>importantes y las revisaremos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89167-0331-3A4E-9E1D-D28966833C0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305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Quero hablar más</a:t>
            </a:r>
            <a:r>
              <a:rPr lang="es-ES" baseline="0" dirty="0" smtClean="0"/>
              <a:t> de unas características de blockchain que se malinterpretan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Blockchain </a:t>
            </a:r>
            <a:r>
              <a:rPr lang="es-ES" dirty="0"/>
              <a:t>nunca fue diseñado para ser una base de datos</a:t>
            </a:r>
          </a:p>
          <a:p>
            <a:r>
              <a:rPr lang="es-ES" dirty="0"/>
              <a:t>El objetivo principal es la inmutabilidad, y esto requiere redundancia y procesamiento </a:t>
            </a:r>
            <a:r>
              <a:rPr lang="es-ES" dirty="0" smtClean="0"/>
              <a:t>complejo</a:t>
            </a:r>
          </a:p>
          <a:p>
            <a:endParaRPr lang="es-ES" dirty="0" smtClean="0"/>
          </a:p>
          <a:p>
            <a:r>
              <a:rPr lang="es-ES" dirty="0" smtClean="0"/>
              <a:t>No tiene mucho sentido iniciar un proyecto</a:t>
            </a:r>
            <a:r>
              <a:rPr lang="es-ES" baseline="0" dirty="0" smtClean="0"/>
              <a:t> de blockchain solo para una empresa</a:t>
            </a:r>
            <a:endParaRPr lang="es-ES" dirty="0"/>
          </a:p>
          <a:p>
            <a:endParaRPr lang="es-ES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/>
              <a:t>Los activos digitales pueden, por definición, reproducirse varias veces sin pérdida de calidad o costos adicionales</a:t>
            </a:r>
            <a:endParaRPr lang="es-ES" sz="1200" dirty="0">
              <a:cs typeface="Trebuchet MS"/>
            </a:endParaRPr>
          </a:p>
          <a:p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89167-0331-3A4E-9E1D-D28966833C0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69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431" y="1306800"/>
            <a:ext cx="11041836" cy="4752000"/>
          </a:xfrm>
        </p:spPr>
        <p:txBody>
          <a:bodyPr/>
          <a:lstStyle>
            <a:lvl1pPr algn="l">
              <a:lnSpc>
                <a:spcPct val="150000"/>
              </a:lnSpc>
              <a:defRPr sz="1969"/>
            </a:lvl1pPr>
            <a:lvl2pPr algn="l">
              <a:lnSpc>
                <a:spcPct val="150000"/>
              </a:lnSpc>
              <a:defRPr sz="1969"/>
            </a:lvl2pPr>
            <a:lvl3pPr algn="l">
              <a:lnSpc>
                <a:spcPct val="150000"/>
              </a:lnSpc>
              <a:defRPr sz="1969"/>
            </a:lvl3pPr>
            <a:lvl4pPr algn="l">
              <a:lnSpc>
                <a:spcPct val="150000"/>
              </a:lnSpc>
              <a:defRPr sz="1969"/>
            </a:lvl4pPr>
            <a:lvl5pPr algn="l">
              <a:lnSpc>
                <a:spcPct val="150000"/>
              </a:lnSpc>
              <a:defRPr sz="1969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2BFC-8070-2749-ADD2-48D4133FB3E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3619" y="274638"/>
            <a:ext cx="11042650" cy="74209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9343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67749" y="2947501"/>
            <a:ext cx="7461545" cy="74209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Section title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396512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3965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5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67749" y="2947501"/>
            <a:ext cx="7461545" cy="74209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Section title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036" y="-3"/>
            <a:ext cx="3991300" cy="6889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036" y="-3"/>
            <a:ext cx="3991300" cy="688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6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67749" y="2947501"/>
            <a:ext cx="7461545" cy="74209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Section title</a:t>
            </a:r>
            <a:endParaRPr lang="en-GB" dirty="0"/>
          </a:p>
        </p:txBody>
      </p:sp>
      <p:pic>
        <p:nvPicPr>
          <p:cNvPr id="4" name="Picture 2" descr="http://www.theanalyticsboutique.com/data/images/2016/02/19/2-56c788ad2365d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" y="-8092"/>
            <a:ext cx="3973963" cy="686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theanalyticsboutique.com/data/images/2016/02/19/2-56c788ad2365d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" y="-8092"/>
            <a:ext cx="3973963" cy="686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3398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50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67749" y="2947501"/>
            <a:ext cx="7461545" cy="74209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Section title</a:t>
            </a:r>
            <a:endParaRPr lang="en-GB" dirty="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019CA745-A867-4571-ADDD-139881C84A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3952352" cy="684711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19CA745-A867-4571-ADDD-139881C84A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3952352" cy="68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15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0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3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9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1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ED9A-71C9-BE43-B3AD-CB63D1205C52}" type="datetimeFigureOut">
              <a:rPr lang="es-ES" smtClean="0"/>
              <a:t>24/10/2018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7054-B7FE-2D4E-88EF-0D86E5917B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9229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ED9A-71C9-BE43-B3AD-CB63D1205C52}" type="datetimeFigureOut">
              <a:rPr lang="es-ES" smtClean="0"/>
              <a:t>24/10/2018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7054-B7FE-2D4E-88EF-0D86E5917B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4275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923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62">
                <a:solidFill>
                  <a:schemeClr val="tx1">
                    <a:tint val="75000"/>
                  </a:schemeClr>
                </a:solidFill>
              </a:defRPr>
            </a:lvl1pPr>
            <a:lvl2pPr marL="562722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2pPr>
            <a:lvl3pPr marL="1125444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3pPr>
            <a:lvl4pPr marL="1688165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4pPr>
            <a:lvl5pPr marL="2250887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5pPr>
            <a:lvl6pPr marL="2813609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6pPr>
            <a:lvl7pPr marL="3376331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7pPr>
            <a:lvl8pPr marL="3939052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8pPr>
            <a:lvl9pPr marL="4501774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ED9A-71C9-BE43-B3AD-CB63D1205C52}" type="datetimeFigureOut">
              <a:rPr lang="es-ES" smtClean="0"/>
              <a:t>24/10/2018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7054-B7FE-2D4E-88EF-0D86E5917B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0749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3446"/>
            </a:lvl1pPr>
            <a:lvl2pPr>
              <a:defRPr sz="2954"/>
            </a:lvl2pPr>
            <a:lvl3pPr>
              <a:defRPr sz="2462"/>
            </a:lvl3pPr>
            <a:lvl4pPr>
              <a:defRPr sz="2215"/>
            </a:lvl4pPr>
            <a:lvl5pPr>
              <a:defRPr sz="2215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3446"/>
            </a:lvl1pPr>
            <a:lvl2pPr>
              <a:defRPr sz="2954"/>
            </a:lvl2pPr>
            <a:lvl3pPr>
              <a:defRPr sz="2462"/>
            </a:lvl3pPr>
            <a:lvl4pPr>
              <a:defRPr sz="2215"/>
            </a:lvl4pPr>
            <a:lvl5pPr>
              <a:defRPr sz="2215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ED9A-71C9-BE43-B3AD-CB63D1205C52}" type="datetimeFigureOut">
              <a:rPr lang="es-ES" smtClean="0"/>
              <a:t>24/10/2018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7054-B7FE-2D4E-88EF-0D86E5917B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5591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954" b="1"/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954"/>
            </a:lvl1pPr>
            <a:lvl2pPr>
              <a:defRPr sz="2462"/>
            </a:lvl2pPr>
            <a:lvl3pPr>
              <a:defRPr sz="2215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954" b="1"/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954"/>
            </a:lvl1pPr>
            <a:lvl2pPr>
              <a:defRPr sz="2462"/>
            </a:lvl2pPr>
            <a:lvl3pPr>
              <a:defRPr sz="2215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ED9A-71C9-BE43-B3AD-CB63D1205C52}" type="datetimeFigureOut">
              <a:rPr lang="es-ES" smtClean="0"/>
              <a:t>24/10/2018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7054-B7FE-2D4E-88EF-0D86E5917B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13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ED9A-71C9-BE43-B3AD-CB63D1205C52}" type="datetimeFigureOut">
              <a:rPr lang="es-ES" smtClean="0"/>
              <a:t>24/10/2018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7054-B7FE-2D4E-88EF-0D86E5917B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69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art Slide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2BFC-8070-2749-ADD2-48D4133FB3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000" y="1306800"/>
            <a:ext cx="5280000" cy="4752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336002" y="1306800"/>
            <a:ext cx="5280267" cy="4752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3618" y="274638"/>
            <a:ext cx="11042649" cy="74209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908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ED9A-71C9-BE43-B3AD-CB63D1205C52}" type="datetimeFigureOut">
              <a:rPr lang="es-ES" smtClean="0"/>
              <a:t>24/10/2018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7054-B7FE-2D4E-88EF-0D86E5917B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295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462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6" cy="5853113"/>
          </a:xfrm>
        </p:spPr>
        <p:txBody>
          <a:bodyPr/>
          <a:lstStyle>
            <a:lvl1pPr>
              <a:defRPr sz="3939"/>
            </a:lvl1pPr>
            <a:lvl2pPr>
              <a:defRPr sz="3446"/>
            </a:lvl2pPr>
            <a:lvl3pPr>
              <a:defRPr sz="2954"/>
            </a:lvl3pPr>
            <a:lvl4pPr>
              <a:defRPr sz="2462"/>
            </a:lvl4pPr>
            <a:lvl5pPr>
              <a:defRPr sz="2462"/>
            </a:lvl5pPr>
            <a:lvl6pPr>
              <a:defRPr sz="2462"/>
            </a:lvl6pPr>
            <a:lvl7pPr>
              <a:defRPr sz="2462"/>
            </a:lvl7pPr>
            <a:lvl8pPr>
              <a:defRPr sz="2462"/>
            </a:lvl8pPr>
            <a:lvl9pPr>
              <a:defRPr sz="2462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723"/>
            </a:lvl1pPr>
            <a:lvl2pPr marL="562722" indent="0">
              <a:buNone/>
              <a:defRPr sz="1477"/>
            </a:lvl2pPr>
            <a:lvl3pPr marL="1125444" indent="0">
              <a:buNone/>
              <a:defRPr sz="1231"/>
            </a:lvl3pPr>
            <a:lvl4pPr marL="1688165" indent="0">
              <a:buNone/>
              <a:defRPr sz="1108"/>
            </a:lvl4pPr>
            <a:lvl5pPr marL="2250887" indent="0">
              <a:buNone/>
              <a:defRPr sz="1108"/>
            </a:lvl5pPr>
            <a:lvl6pPr marL="2813609" indent="0">
              <a:buNone/>
              <a:defRPr sz="1108"/>
            </a:lvl6pPr>
            <a:lvl7pPr marL="3376331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ED9A-71C9-BE43-B3AD-CB63D1205C52}" type="datetimeFigureOut">
              <a:rPr lang="es-ES" smtClean="0"/>
              <a:t>24/10/2018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7054-B7FE-2D4E-88EF-0D86E5917B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436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62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939"/>
            </a:lvl1pPr>
            <a:lvl2pPr marL="562722" indent="0">
              <a:buNone/>
              <a:defRPr sz="3446"/>
            </a:lvl2pPr>
            <a:lvl3pPr marL="1125444" indent="0">
              <a:buNone/>
              <a:defRPr sz="2954"/>
            </a:lvl3pPr>
            <a:lvl4pPr marL="1688165" indent="0">
              <a:buNone/>
              <a:defRPr sz="2462"/>
            </a:lvl4pPr>
            <a:lvl5pPr marL="2250887" indent="0">
              <a:buNone/>
              <a:defRPr sz="2462"/>
            </a:lvl5pPr>
            <a:lvl6pPr marL="2813609" indent="0">
              <a:buNone/>
              <a:defRPr sz="2462"/>
            </a:lvl6pPr>
            <a:lvl7pPr marL="3376331" indent="0">
              <a:buNone/>
              <a:defRPr sz="2462"/>
            </a:lvl7pPr>
            <a:lvl8pPr marL="3939052" indent="0">
              <a:buNone/>
              <a:defRPr sz="2462"/>
            </a:lvl8pPr>
            <a:lvl9pPr marL="4501774" indent="0">
              <a:buNone/>
              <a:defRPr sz="2462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723"/>
            </a:lvl1pPr>
            <a:lvl2pPr marL="562722" indent="0">
              <a:buNone/>
              <a:defRPr sz="1477"/>
            </a:lvl2pPr>
            <a:lvl3pPr marL="1125444" indent="0">
              <a:buNone/>
              <a:defRPr sz="1231"/>
            </a:lvl3pPr>
            <a:lvl4pPr marL="1688165" indent="0">
              <a:buNone/>
              <a:defRPr sz="1108"/>
            </a:lvl4pPr>
            <a:lvl5pPr marL="2250887" indent="0">
              <a:buNone/>
              <a:defRPr sz="1108"/>
            </a:lvl5pPr>
            <a:lvl6pPr marL="2813609" indent="0">
              <a:buNone/>
              <a:defRPr sz="1108"/>
            </a:lvl6pPr>
            <a:lvl7pPr marL="3376331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ED9A-71C9-BE43-B3AD-CB63D1205C52}" type="datetimeFigureOut">
              <a:rPr lang="es-ES" smtClean="0"/>
              <a:t>24/10/2018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7054-B7FE-2D4E-88EF-0D86E5917B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1229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ED9A-71C9-BE43-B3AD-CB63D1205C52}" type="datetimeFigureOut">
              <a:rPr lang="es-ES" smtClean="0"/>
              <a:t>24/10/2018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7054-B7FE-2D4E-88EF-0D86E5917B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2262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3ED9A-71C9-BE43-B3AD-CB63D1205C52}" type="datetimeFigureOut">
              <a:rPr lang="es-ES" smtClean="0"/>
              <a:t>24/10/2018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7054-B7FE-2D4E-88EF-0D86E5917B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3657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ailing-ship_compresse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6"/>
            <a:ext cx="1219200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rallelogram 4"/>
          <p:cNvSpPr/>
          <p:nvPr userDrawn="1"/>
        </p:nvSpPr>
        <p:spPr>
          <a:xfrm>
            <a:off x="-13676" y="4765"/>
            <a:ext cx="10189308" cy="6862763"/>
          </a:xfrm>
          <a:custGeom>
            <a:avLst/>
            <a:gdLst>
              <a:gd name="connsiteX0" fmla="*/ 0 w 9855200"/>
              <a:gd name="connsiteY0" fmla="*/ 6853237 h 6853237"/>
              <a:gd name="connsiteX1" fmla="*/ 3531199 w 9855200"/>
              <a:gd name="connsiteY1" fmla="*/ 0 h 6853237"/>
              <a:gd name="connsiteX2" fmla="*/ 9855200 w 9855200"/>
              <a:gd name="connsiteY2" fmla="*/ 0 h 6853237"/>
              <a:gd name="connsiteX3" fmla="*/ 6324001 w 9855200"/>
              <a:gd name="connsiteY3" fmla="*/ 6853237 h 6853237"/>
              <a:gd name="connsiteX4" fmla="*/ 0 w 9855200"/>
              <a:gd name="connsiteY4" fmla="*/ 6853237 h 6853237"/>
              <a:gd name="connsiteX0" fmla="*/ 0 w 9855200"/>
              <a:gd name="connsiteY0" fmla="*/ 6853237 h 6853237"/>
              <a:gd name="connsiteX1" fmla="*/ 1576742 w 9855200"/>
              <a:gd name="connsiteY1" fmla="*/ 3792687 h 6853237"/>
              <a:gd name="connsiteX2" fmla="*/ 3531199 w 9855200"/>
              <a:gd name="connsiteY2" fmla="*/ 0 h 6853237"/>
              <a:gd name="connsiteX3" fmla="*/ 9855200 w 9855200"/>
              <a:gd name="connsiteY3" fmla="*/ 0 h 6853237"/>
              <a:gd name="connsiteX4" fmla="*/ 6324001 w 9855200"/>
              <a:gd name="connsiteY4" fmla="*/ 6853237 h 6853237"/>
              <a:gd name="connsiteX5" fmla="*/ 0 w 9855200"/>
              <a:gd name="connsiteY5" fmla="*/ 6853237 h 6853237"/>
              <a:gd name="connsiteX0" fmla="*/ 0 w 8278813"/>
              <a:gd name="connsiteY0" fmla="*/ 6862762 h 6862762"/>
              <a:gd name="connsiteX1" fmla="*/ 355 w 8278813"/>
              <a:gd name="connsiteY1" fmla="*/ 3792687 h 6862762"/>
              <a:gd name="connsiteX2" fmla="*/ 1954812 w 8278813"/>
              <a:gd name="connsiteY2" fmla="*/ 0 h 6862762"/>
              <a:gd name="connsiteX3" fmla="*/ 8278813 w 8278813"/>
              <a:gd name="connsiteY3" fmla="*/ 0 h 6862762"/>
              <a:gd name="connsiteX4" fmla="*/ 4747614 w 8278813"/>
              <a:gd name="connsiteY4" fmla="*/ 6853237 h 6862762"/>
              <a:gd name="connsiteX5" fmla="*/ 0 w 8278813"/>
              <a:gd name="connsiteY5" fmla="*/ 6862762 h 686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78813" h="6862762">
                <a:moveTo>
                  <a:pt x="0" y="6862762"/>
                </a:moveTo>
                <a:cubicBezTo>
                  <a:pt x="118" y="5839404"/>
                  <a:pt x="237" y="4816045"/>
                  <a:pt x="355" y="3792687"/>
                </a:cubicBezTo>
                <a:lnTo>
                  <a:pt x="1954812" y="0"/>
                </a:lnTo>
                <a:lnTo>
                  <a:pt x="8278813" y="0"/>
                </a:lnTo>
                <a:lnTo>
                  <a:pt x="4747614" y="6853237"/>
                </a:lnTo>
                <a:lnTo>
                  <a:pt x="0" y="6862762"/>
                </a:lnTo>
                <a:close/>
              </a:path>
            </a:pathLst>
          </a:custGeom>
          <a:solidFill>
            <a:srgbClr val="FFFFFF">
              <a:alpha val="89804"/>
            </a:srgbClr>
          </a:solidFill>
          <a:ln w="158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9" tIns="45718" rIns="91439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98" fontAlgn="auto">
              <a:spcBef>
                <a:spcPts val="0"/>
              </a:spcBef>
              <a:spcAft>
                <a:spcPts val="0"/>
              </a:spcAft>
            </a:pPr>
            <a:endParaRPr lang="en-GB" sz="999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6000" y="2636921"/>
            <a:ext cx="11040000" cy="444183"/>
          </a:xfrm>
        </p:spPr>
        <p:txBody>
          <a:bodyPr>
            <a:normAutofit/>
          </a:bodyPr>
          <a:lstStyle>
            <a:lvl1pPr>
              <a:defRPr sz="2000" b="1" cap="all" baseline="0">
                <a:solidFill>
                  <a:srgbClr val="13235B"/>
                </a:solidFill>
                <a:latin typeface="+mn-lt"/>
              </a:defRPr>
            </a:lvl1pPr>
          </a:lstStyle>
          <a:p>
            <a:r>
              <a:rPr lang="en-GB" noProof="0" dirty="0"/>
              <a:t>Organisation</a:t>
            </a:r>
            <a:r>
              <a:rPr lang="en-GB" dirty="0"/>
              <a:t> – project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0" y="3094417"/>
            <a:ext cx="11040000" cy="510604"/>
          </a:xfrm>
        </p:spPr>
        <p:txBody>
          <a:bodyPr anchor="t">
            <a:normAutofit/>
          </a:bodyPr>
          <a:lstStyle>
            <a:lvl1pPr marL="0" indent="0" algn="l">
              <a:buNone/>
              <a:defRPr sz="1700" cap="all" baseline="0">
                <a:solidFill>
                  <a:srgbClr val="13235B"/>
                </a:solidFill>
                <a:latin typeface="+mn-lt"/>
              </a:defRPr>
            </a:lvl1pPr>
            <a:lvl2pPr marL="457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Project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6000" y="4287641"/>
            <a:ext cx="2844800" cy="365125"/>
          </a:xfrm>
        </p:spPr>
        <p:txBody>
          <a:bodyPr/>
          <a:lstStyle>
            <a:lvl1pPr algn="l">
              <a:defRPr sz="900">
                <a:solidFill>
                  <a:srgbClr val="13235B"/>
                </a:solidFill>
                <a:latin typeface="+mn-lt"/>
              </a:defRPr>
            </a:lvl1pPr>
          </a:lstStyle>
          <a:p>
            <a:fld id="{FB58F152-E123-E04A-89AC-310E34247D43}" type="datetime3">
              <a:rPr lang="en-GB" smtClean="0"/>
              <a:pPr/>
              <a:t>24 October,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645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9" y="1595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6" name="think-cell Slide" r:id="rId5" imgW="393" imgH="394" progId="TCLayout.ActiveDocument.1">
                  <p:embed/>
                </p:oleObj>
              </mc:Choice>
              <mc:Fallback>
                <p:oleObj name="think-cell Slide" r:id="rId5" imgW="393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9" y="1595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3" y="4"/>
            <a:ext cx="158751" cy="158751"/>
          </a:xfrm>
          <a:prstGeom prst="rect">
            <a:avLst/>
          </a:prstGeom>
          <a:solidFill>
            <a:schemeClr val="accent2"/>
          </a:solidFill>
          <a:ln w="15875">
            <a:solidFill>
              <a:srgbClr val="7E99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98" fontAlgn="auto"/>
            <a:endParaRPr lang="en-US" sz="3200" b="1" dirty="0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431" y="1306800"/>
            <a:ext cx="11041836" cy="4752000"/>
          </a:xfrm>
        </p:spPr>
        <p:txBody>
          <a:bodyPr/>
          <a:lstStyle>
            <a:lvl1pPr algn="l">
              <a:lnSpc>
                <a:spcPct val="100000"/>
              </a:lnSpc>
              <a:defRPr/>
            </a:lvl1pPr>
            <a:lvl2pPr algn="l">
              <a:lnSpc>
                <a:spcPct val="100000"/>
              </a:lnSpc>
              <a:defRPr/>
            </a:lvl2pPr>
            <a:lvl3pPr algn="l">
              <a:lnSpc>
                <a:spcPct val="100000"/>
              </a:lnSpc>
              <a:defRPr/>
            </a:lvl3pPr>
            <a:lvl4pPr algn="l">
              <a:lnSpc>
                <a:spcPct val="100000"/>
              </a:lnSpc>
              <a:defRPr/>
            </a:lvl4pPr>
            <a:lvl5pPr algn="l">
              <a:lnSpc>
                <a:spcPct val="100000"/>
              </a:lnSpc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2BFC-8070-2749-ADD2-48D4133FB3E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3620" y="274641"/>
            <a:ext cx="11042651" cy="74209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741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5875">
            <a:solidFill>
              <a:srgbClr val="7E99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9" tIns="45718" rIns="91439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98" fontAlgn="auto">
              <a:spcBef>
                <a:spcPts val="0"/>
              </a:spcBef>
              <a:spcAft>
                <a:spcPts val="0"/>
              </a:spcAft>
            </a:pPr>
            <a:endParaRPr lang="en-GB" sz="999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222BFC-8070-2749-ADD2-48D4133FB3E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74431" y="1306800"/>
            <a:ext cx="11041836" cy="4752000"/>
          </a:xfrm>
        </p:spPr>
        <p:txBody>
          <a:bodyPr/>
          <a:lstStyle>
            <a:lvl1pPr algn="l">
              <a:lnSpc>
                <a:spcPct val="100000"/>
              </a:lnSpc>
              <a:defRPr/>
            </a:lvl1pPr>
            <a:lvl2pPr algn="l">
              <a:lnSpc>
                <a:spcPct val="100000"/>
              </a:lnSpc>
              <a:defRPr/>
            </a:lvl2pPr>
            <a:lvl3pPr algn="l">
              <a:lnSpc>
                <a:spcPct val="100000"/>
              </a:lnSpc>
              <a:defRPr/>
            </a:lvl3pPr>
            <a:lvl4pPr algn="l">
              <a:lnSpc>
                <a:spcPct val="100000"/>
              </a:lnSpc>
              <a:defRPr/>
            </a:lvl4pPr>
            <a:lvl5pPr algn="l">
              <a:lnSpc>
                <a:spcPct val="100000"/>
              </a:lnSpc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36259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rt Slide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9" y="1595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0" name="think-cell Slide" r:id="rId5" imgW="393" imgH="394" progId="TCLayout.ActiveDocument.1">
                  <p:embed/>
                </p:oleObj>
              </mc:Choice>
              <mc:Fallback>
                <p:oleObj name="think-cell Slide" r:id="rId5" imgW="393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9" y="1595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2" y="3"/>
            <a:ext cx="211666" cy="211667"/>
          </a:xfrm>
          <a:prstGeom prst="rect">
            <a:avLst/>
          </a:prstGeom>
          <a:solidFill>
            <a:schemeClr val="accent2"/>
          </a:solidFill>
          <a:ln w="15875">
            <a:solidFill>
              <a:srgbClr val="7E99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i="0" baseline="0" dirty="0">
              <a:solidFill>
                <a:srgbClr val="000000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2BFC-8070-2749-ADD2-48D4133FB3E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000" y="1306800"/>
            <a:ext cx="5280000" cy="4752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336004" y="1306800"/>
            <a:ext cx="5280267" cy="4752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3620" y="274641"/>
            <a:ext cx="11042650" cy="74209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93835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rt Slide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Click to edit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222BFC-8070-2749-ADD2-48D4133FB3E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576000" y="1306800"/>
            <a:ext cx="11040000" cy="2304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Top Level Bullet</a:t>
            </a:r>
          </a:p>
          <a:p>
            <a:pPr lvl="1"/>
            <a:r>
              <a:rPr lang="en-GB" dirty="0"/>
              <a:t>Second Level Bullet</a:t>
            </a:r>
          </a:p>
          <a:p>
            <a:pPr lvl="2"/>
            <a:r>
              <a:rPr lang="en-GB" dirty="0"/>
              <a:t>Third Level Bullet</a:t>
            </a:r>
          </a:p>
          <a:p>
            <a:pPr lvl="3"/>
            <a:r>
              <a:rPr lang="en-GB" dirty="0"/>
              <a:t>Lowest Level Bullet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576000" y="3758408"/>
            <a:ext cx="11040271" cy="2291913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</a:lstStyle>
          <a:p>
            <a:pPr lvl="0"/>
            <a:r>
              <a:rPr lang="en-GB" dirty="0"/>
              <a:t>Top Level Bullet</a:t>
            </a:r>
          </a:p>
          <a:p>
            <a:pPr lvl="1"/>
            <a:r>
              <a:rPr lang="en-GB" dirty="0"/>
              <a:t>Second Level Bullet</a:t>
            </a:r>
          </a:p>
          <a:p>
            <a:pPr lvl="2"/>
            <a:r>
              <a:rPr lang="en-GB" dirty="0"/>
              <a:t>Third Level Bullet</a:t>
            </a:r>
          </a:p>
          <a:p>
            <a:pPr lvl="3"/>
            <a:r>
              <a:rPr lang="en-GB" dirty="0"/>
              <a:t>Lowest Level Bullet</a:t>
            </a:r>
          </a:p>
        </p:txBody>
      </p:sp>
    </p:spTree>
    <p:extLst>
      <p:ext uri="{BB962C8B-B14F-4D97-AF65-F5344CB8AC3E}">
        <p14:creationId xmlns:p14="http://schemas.microsoft.com/office/powerpoint/2010/main" val="195243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art Slide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Click to edit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222BFC-8070-2749-ADD2-48D4133FB3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576000" y="1306800"/>
            <a:ext cx="11040000" cy="2304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Top Level Bullet</a:t>
            </a:r>
          </a:p>
          <a:p>
            <a:pPr lvl="1"/>
            <a:r>
              <a:rPr lang="en-GB" dirty="0"/>
              <a:t>Second Level Bullet</a:t>
            </a:r>
          </a:p>
          <a:p>
            <a:pPr lvl="2"/>
            <a:r>
              <a:rPr lang="en-GB" dirty="0"/>
              <a:t>Third Level Bullet</a:t>
            </a:r>
          </a:p>
          <a:p>
            <a:pPr lvl="3"/>
            <a:r>
              <a:rPr lang="en-GB" dirty="0"/>
              <a:t>Lowest Level Bullet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575999" y="3758403"/>
            <a:ext cx="11040270" cy="2291913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</a:lstStyle>
          <a:p>
            <a:pPr lvl="0"/>
            <a:r>
              <a:rPr lang="en-GB" dirty="0"/>
              <a:t>Top Level Bullet</a:t>
            </a:r>
          </a:p>
          <a:p>
            <a:pPr lvl="1"/>
            <a:r>
              <a:rPr lang="en-GB" dirty="0"/>
              <a:t>Second Level Bullet</a:t>
            </a:r>
          </a:p>
          <a:p>
            <a:pPr lvl="2"/>
            <a:r>
              <a:rPr lang="en-GB" dirty="0"/>
              <a:t>Third Level Bullet</a:t>
            </a:r>
          </a:p>
          <a:p>
            <a:pPr lvl="3"/>
            <a:r>
              <a:rPr lang="en-GB" dirty="0"/>
              <a:t>Lowest Level Bullet</a:t>
            </a:r>
          </a:p>
        </p:txBody>
      </p:sp>
    </p:spTree>
    <p:extLst>
      <p:ext uri="{BB962C8B-B14F-4D97-AF65-F5344CB8AC3E}">
        <p14:creationId xmlns:p14="http://schemas.microsoft.com/office/powerpoint/2010/main" val="2549597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rt Slide (graph and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Click to edit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222BFC-8070-2749-ADD2-48D4133FB3E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576004" y="1306800"/>
            <a:ext cx="11040267" cy="307270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Graph / Chart here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575999" y="4553084"/>
            <a:ext cx="11040268" cy="1500689"/>
          </a:xfrm>
        </p:spPr>
        <p:txBody>
          <a:bodyPr/>
          <a:lstStyle/>
          <a:p>
            <a:pPr lvl="0"/>
            <a:r>
              <a:rPr lang="en-GB" dirty="0"/>
              <a:t>Chart description or composite Element here</a:t>
            </a:r>
          </a:p>
        </p:txBody>
      </p:sp>
    </p:spTree>
    <p:extLst>
      <p:ext uri="{BB962C8B-B14F-4D97-AF65-F5344CB8AC3E}">
        <p14:creationId xmlns:p14="http://schemas.microsoft.com/office/powerpoint/2010/main" val="36190367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art Slide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Click to edit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222BFC-8070-2749-ADD2-48D4133FB3E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576000" y="1306800"/>
            <a:ext cx="11040000" cy="230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576000" y="3756155"/>
            <a:ext cx="5328000" cy="2292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6273455" y="3753044"/>
            <a:ext cx="5342549" cy="2292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8650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art Slide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Click to edit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222BFC-8070-2749-ADD2-48D4133FB3E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576000" y="1306804"/>
            <a:ext cx="3504000" cy="4753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4342027" y="1306804"/>
            <a:ext cx="3504000" cy="4753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5"/>
          </p:nvPr>
        </p:nvSpPr>
        <p:spPr>
          <a:xfrm>
            <a:off x="8108052" y="1306804"/>
            <a:ext cx="3504000" cy="4753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5593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9" y="1595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4" name="think-cell Slide" r:id="rId5" imgW="524" imgH="526" progId="TCLayout.ActiveDocument.1">
                  <p:embed/>
                </p:oleObj>
              </mc:Choice>
              <mc:Fallback>
                <p:oleObj name="think-cell Slide" r:id="rId5" imgW="524" imgH="52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9" y="1595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2" y="3"/>
            <a:ext cx="211666" cy="211667"/>
          </a:xfrm>
          <a:prstGeom prst="rect">
            <a:avLst/>
          </a:prstGeom>
          <a:solidFill>
            <a:schemeClr val="accent2"/>
          </a:solidFill>
          <a:ln w="15875">
            <a:solidFill>
              <a:srgbClr val="7E99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i="0" baseline="0" dirty="0">
              <a:solidFill>
                <a:srgbClr val="000000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274641"/>
            <a:ext cx="11040000" cy="74209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Click to edit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222BFC-8070-2749-ADD2-48D4133FB3E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576000" y="1306800"/>
            <a:ext cx="5328000" cy="230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576000" y="3753036"/>
            <a:ext cx="5328000" cy="230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6287133" y="3753036"/>
            <a:ext cx="5329135" cy="230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5"/>
          </p:nvPr>
        </p:nvSpPr>
        <p:spPr>
          <a:xfrm>
            <a:off x="6287135" y="1306800"/>
            <a:ext cx="5329132" cy="230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247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52" y="3236979"/>
            <a:ext cx="10274302" cy="1143008"/>
          </a:xfrm>
          <a:ln>
            <a:noFill/>
          </a:ln>
        </p:spPr>
        <p:txBody>
          <a:bodyPr/>
          <a:lstStyle>
            <a:lvl1pPr>
              <a:defRPr b="1">
                <a:solidFill>
                  <a:srgbClr val="000000"/>
                </a:solidFill>
                <a:latin typeface="Trebuchet MS" panose="020B0603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 SLIDE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7" y="4796372"/>
            <a:ext cx="10274300" cy="2019299"/>
          </a:xfrm>
        </p:spPr>
        <p:txBody>
          <a:bodyPr/>
          <a:lstStyle>
            <a:lvl1pPr>
              <a:buNone/>
              <a:defRPr sz="2667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  <a:lvl2pPr>
              <a:defRPr sz="2667">
                <a:solidFill>
                  <a:srgbClr val="000000"/>
                </a:solidFill>
                <a:latin typeface="Century Gothic" pitchFamily="34" charset="0"/>
              </a:defRPr>
            </a:lvl2pPr>
          </a:lstStyle>
          <a:p>
            <a:r>
              <a:rPr lang="en-ZA" b="1" dirty="0">
                <a:cs typeface="Arial" charset="0"/>
              </a:rPr>
              <a:t>Presenter</a:t>
            </a:r>
          </a:p>
          <a:p>
            <a:endParaRPr lang="en-ZA" sz="1867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8764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00206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ZA" dirty="0">
                <a:cs typeface="Arial" charset="0"/>
              </a:rPr>
              <a:t>TEXT SLIDE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2" y="1700809"/>
            <a:ext cx="11137569" cy="4320480"/>
          </a:xfrm>
        </p:spPr>
        <p:txBody>
          <a:bodyPr/>
          <a:lstStyle>
            <a:lvl1pPr marL="0" indent="0">
              <a:lnSpc>
                <a:spcPct val="200000"/>
              </a:lnSpc>
              <a:buClr>
                <a:srgbClr val="A71930"/>
              </a:buClr>
              <a:buNone/>
              <a:defRPr sz="2133">
                <a:solidFill>
                  <a:srgbClr val="000000"/>
                </a:solidFill>
                <a:latin typeface="Trebuchet MS" panose="020B0603020202020204" pitchFamily="34" charset="0"/>
              </a:defRPr>
            </a:lvl1pPr>
            <a:lvl2pPr>
              <a:lnSpc>
                <a:spcPct val="150000"/>
              </a:lnSpc>
              <a:buClrTx/>
              <a:defRPr sz="2133">
                <a:solidFill>
                  <a:srgbClr val="000000"/>
                </a:solidFill>
                <a:latin typeface="Trebuchet MS" panose="020B0603020202020204" pitchFamily="34" charset="0"/>
              </a:defRPr>
            </a:lvl2pPr>
            <a:lvl3pPr>
              <a:lnSpc>
                <a:spcPct val="150000"/>
              </a:lnSpc>
              <a:defRPr sz="2133">
                <a:solidFill>
                  <a:srgbClr val="000000"/>
                </a:solidFill>
                <a:latin typeface="Century Gothic" pitchFamily="34" charset="0"/>
              </a:defRPr>
            </a:lvl3pPr>
            <a:lvl4pPr>
              <a:lnSpc>
                <a:spcPct val="150000"/>
              </a:lnSpc>
              <a:defRPr sz="1867">
                <a:solidFill>
                  <a:srgbClr val="000000"/>
                </a:solidFill>
                <a:latin typeface="Century Gothic" pitchFamily="34" charset="0"/>
              </a:defRPr>
            </a:lvl4pPr>
            <a:lvl5pPr>
              <a:lnSpc>
                <a:spcPct val="150000"/>
              </a:lnSpc>
              <a:defRPr sz="1867">
                <a:solidFill>
                  <a:srgbClr val="000000"/>
                </a:solidFill>
                <a:latin typeface="Century Gothic" pitchFamily="34" charset="0"/>
              </a:defRPr>
            </a:lvl5pPr>
          </a:lstStyle>
          <a:p>
            <a:pPr>
              <a:lnSpc>
                <a:spcPct val="100000"/>
              </a:lnSpc>
            </a:pPr>
            <a:r>
              <a:rPr lang="en-ZA" dirty="0">
                <a:cs typeface="Arial" charset="0"/>
              </a:rPr>
              <a:t>Extreme uncertainty abounds in our world today. </a:t>
            </a:r>
          </a:p>
          <a:p>
            <a:pPr lvl="1">
              <a:lnSpc>
                <a:spcPct val="100000"/>
              </a:lnSpc>
            </a:pPr>
            <a:r>
              <a:rPr lang="en-ZA" dirty="0">
                <a:cs typeface="Arial" charset="0"/>
              </a:rPr>
              <a:t>Mighty Euro under pressure. </a:t>
            </a:r>
          </a:p>
          <a:p>
            <a:pPr lvl="1">
              <a:lnSpc>
                <a:spcPct val="100000"/>
              </a:lnSpc>
            </a:pPr>
            <a:r>
              <a:rPr lang="en-ZA" dirty="0">
                <a:cs typeface="Arial" charset="0"/>
              </a:rPr>
              <a:t>Recovery of home mortgage loan defaults. </a:t>
            </a:r>
          </a:p>
          <a:p>
            <a:pPr lvl="1">
              <a:lnSpc>
                <a:spcPct val="100000"/>
              </a:lnSpc>
            </a:pPr>
            <a:r>
              <a:rPr lang="en-ZA" dirty="0">
                <a:cs typeface="Arial" charset="0"/>
              </a:rPr>
              <a:t>Letters of resignation based on moral objections.</a:t>
            </a:r>
          </a:p>
          <a:p>
            <a:pPr lvl="1">
              <a:lnSpc>
                <a:spcPct val="100000"/>
              </a:lnSpc>
            </a:pPr>
            <a:r>
              <a:rPr lang="en-ZA" dirty="0">
                <a:cs typeface="Arial" charset="0"/>
              </a:rPr>
              <a:t>Increasingly complex systems to manage risks. </a:t>
            </a:r>
          </a:p>
          <a:p>
            <a:pPr lvl="1">
              <a:lnSpc>
                <a:spcPct val="100000"/>
              </a:lnSpc>
            </a:pPr>
            <a:endParaRPr lang="en-ZA" dirty="0">
              <a:cs typeface="Arial" charset="0"/>
            </a:endParaRPr>
          </a:p>
          <a:p>
            <a:pPr>
              <a:lnSpc>
                <a:spcPct val="100000"/>
              </a:lnSpc>
            </a:pPr>
            <a:r>
              <a:rPr lang="en-ZA" dirty="0">
                <a:cs typeface="Arial" charset="0"/>
              </a:rPr>
              <a:t>The actuarial profession’s role – your thoughts?</a:t>
            </a:r>
          </a:p>
          <a:p>
            <a:pPr lvl="1">
              <a:lnSpc>
                <a:spcPct val="100000"/>
              </a:lnSpc>
            </a:pPr>
            <a:r>
              <a:rPr lang="en-ZA" dirty="0">
                <a:cs typeface="Arial" charset="0"/>
              </a:rPr>
              <a:t>Model it blue... </a:t>
            </a:r>
          </a:p>
          <a:p>
            <a:pPr lvl="1">
              <a:lnSpc>
                <a:spcPct val="100000"/>
              </a:lnSpc>
            </a:pPr>
            <a:r>
              <a:rPr lang="en-ZA" dirty="0">
                <a:cs typeface="Arial" charset="0"/>
              </a:rPr>
              <a:t>Bring back good ol’ scenarios</a:t>
            </a:r>
          </a:p>
          <a:p>
            <a:pPr lvl="1">
              <a:lnSpc>
                <a:spcPct val="100000"/>
              </a:lnSpc>
            </a:pPr>
            <a:r>
              <a:rPr lang="en-ZA" dirty="0">
                <a:cs typeface="Arial" charset="0"/>
              </a:rPr>
              <a:t>Snore - it will all blow over in a few days</a:t>
            </a:r>
          </a:p>
          <a:p>
            <a:pPr lvl="1">
              <a:lnSpc>
                <a:spcPct val="100000"/>
              </a:lnSpc>
            </a:pPr>
            <a:r>
              <a:rPr lang="en-ZA" dirty="0">
                <a:cs typeface="Arial" charset="0"/>
              </a:rPr>
              <a:t>Vote now</a:t>
            </a:r>
          </a:p>
        </p:txBody>
      </p:sp>
    </p:spTree>
    <p:extLst>
      <p:ext uri="{BB962C8B-B14F-4D97-AF65-F5344CB8AC3E}">
        <p14:creationId xmlns:p14="http://schemas.microsoft.com/office/powerpoint/2010/main" val="192434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SSA 2008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A71930"/>
                </a:solidFill>
                <a:latin typeface="Century Gothic" pitchFamily="34" charset="0"/>
              </a:defRPr>
            </a:lvl1pPr>
          </a:lstStyle>
          <a:p>
            <a:r>
              <a:rPr lang="en-ZA" dirty="0">
                <a:cs typeface="Arial" charset="0"/>
              </a:rPr>
              <a:t>TEXT SLIDE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1700809"/>
            <a:ext cx="10274302" cy="4320480"/>
          </a:xfrm>
        </p:spPr>
        <p:txBody>
          <a:bodyPr/>
          <a:lstStyle>
            <a:lvl1pPr marL="0" indent="0">
              <a:lnSpc>
                <a:spcPct val="200000"/>
              </a:lnSpc>
              <a:buClr>
                <a:srgbClr val="A71930"/>
              </a:buClr>
              <a:buNone/>
              <a:defRPr sz="2133">
                <a:solidFill>
                  <a:srgbClr val="000000"/>
                </a:solidFill>
                <a:latin typeface="Century Gothic" pitchFamily="34" charset="0"/>
              </a:defRPr>
            </a:lvl1pPr>
            <a:lvl2pPr>
              <a:lnSpc>
                <a:spcPct val="150000"/>
              </a:lnSpc>
              <a:buClr>
                <a:srgbClr val="A71930"/>
              </a:buClr>
              <a:defRPr sz="2133">
                <a:solidFill>
                  <a:srgbClr val="000000"/>
                </a:solidFill>
                <a:latin typeface="Century Gothic" pitchFamily="34" charset="0"/>
              </a:defRPr>
            </a:lvl2pPr>
            <a:lvl3pPr>
              <a:lnSpc>
                <a:spcPct val="150000"/>
              </a:lnSpc>
              <a:defRPr sz="2133">
                <a:solidFill>
                  <a:srgbClr val="000000"/>
                </a:solidFill>
                <a:latin typeface="Century Gothic" pitchFamily="34" charset="0"/>
              </a:defRPr>
            </a:lvl3pPr>
            <a:lvl4pPr>
              <a:lnSpc>
                <a:spcPct val="150000"/>
              </a:lnSpc>
              <a:defRPr sz="1867">
                <a:solidFill>
                  <a:srgbClr val="000000"/>
                </a:solidFill>
                <a:latin typeface="Century Gothic" pitchFamily="34" charset="0"/>
              </a:defRPr>
            </a:lvl4pPr>
            <a:lvl5pPr>
              <a:lnSpc>
                <a:spcPct val="150000"/>
              </a:lnSpc>
              <a:defRPr sz="1867">
                <a:solidFill>
                  <a:srgbClr val="000000"/>
                </a:solidFill>
                <a:latin typeface="Century Gothic" pitchFamily="34" charset="0"/>
              </a:defRPr>
            </a:lvl5pPr>
          </a:lstStyle>
          <a:p>
            <a:pPr>
              <a:lnSpc>
                <a:spcPct val="100000"/>
              </a:lnSpc>
            </a:pPr>
            <a:r>
              <a:rPr lang="en-ZA" dirty="0">
                <a:cs typeface="Arial" charset="0"/>
              </a:rPr>
              <a:t>Extreme uncertainty abounds in our world today. </a:t>
            </a:r>
          </a:p>
          <a:p>
            <a:pPr lvl="1">
              <a:lnSpc>
                <a:spcPct val="100000"/>
              </a:lnSpc>
            </a:pPr>
            <a:r>
              <a:rPr lang="en-ZA" dirty="0">
                <a:cs typeface="Arial" charset="0"/>
              </a:rPr>
              <a:t>Mighty Euro under pressure. </a:t>
            </a:r>
          </a:p>
          <a:p>
            <a:pPr lvl="1">
              <a:lnSpc>
                <a:spcPct val="100000"/>
              </a:lnSpc>
            </a:pPr>
            <a:r>
              <a:rPr lang="en-ZA" dirty="0">
                <a:cs typeface="Arial" charset="0"/>
              </a:rPr>
              <a:t>Recovery of home mortgage loan defaults. </a:t>
            </a:r>
          </a:p>
          <a:p>
            <a:pPr lvl="1">
              <a:lnSpc>
                <a:spcPct val="100000"/>
              </a:lnSpc>
            </a:pPr>
            <a:r>
              <a:rPr lang="en-ZA" dirty="0">
                <a:cs typeface="Arial" charset="0"/>
              </a:rPr>
              <a:t>Letters of resignation based on moral objections.</a:t>
            </a:r>
          </a:p>
          <a:p>
            <a:pPr lvl="1">
              <a:lnSpc>
                <a:spcPct val="100000"/>
              </a:lnSpc>
            </a:pPr>
            <a:r>
              <a:rPr lang="en-ZA" dirty="0">
                <a:cs typeface="Arial" charset="0"/>
              </a:rPr>
              <a:t>Increasingly complex systems to manage risks. </a:t>
            </a:r>
          </a:p>
          <a:p>
            <a:pPr lvl="1">
              <a:lnSpc>
                <a:spcPct val="100000"/>
              </a:lnSpc>
            </a:pPr>
            <a:endParaRPr lang="en-ZA" dirty="0">
              <a:cs typeface="Arial" charset="0"/>
            </a:endParaRPr>
          </a:p>
          <a:p>
            <a:pPr>
              <a:lnSpc>
                <a:spcPct val="100000"/>
              </a:lnSpc>
            </a:pPr>
            <a:r>
              <a:rPr lang="en-ZA" dirty="0">
                <a:cs typeface="Arial" charset="0"/>
              </a:rPr>
              <a:t>The actuarial profession’s role – your thoughts?</a:t>
            </a:r>
          </a:p>
          <a:p>
            <a:pPr lvl="1">
              <a:lnSpc>
                <a:spcPct val="100000"/>
              </a:lnSpc>
            </a:pPr>
            <a:r>
              <a:rPr lang="en-ZA" dirty="0">
                <a:cs typeface="Arial" charset="0"/>
              </a:rPr>
              <a:t>Model it blue... </a:t>
            </a:r>
          </a:p>
          <a:p>
            <a:pPr lvl="1">
              <a:lnSpc>
                <a:spcPct val="100000"/>
              </a:lnSpc>
            </a:pPr>
            <a:r>
              <a:rPr lang="en-ZA" dirty="0">
                <a:cs typeface="Arial" charset="0"/>
              </a:rPr>
              <a:t>Bring back good ol’ scenarios</a:t>
            </a:r>
          </a:p>
          <a:p>
            <a:pPr lvl="1">
              <a:lnSpc>
                <a:spcPct val="100000"/>
              </a:lnSpc>
            </a:pPr>
            <a:r>
              <a:rPr lang="en-ZA" dirty="0">
                <a:cs typeface="Arial" charset="0"/>
              </a:rPr>
              <a:t>Snore - it will all blow over in a few days</a:t>
            </a:r>
          </a:p>
          <a:p>
            <a:pPr lvl="1">
              <a:lnSpc>
                <a:spcPct val="100000"/>
              </a:lnSpc>
            </a:pPr>
            <a:r>
              <a:rPr lang="en-ZA" dirty="0">
                <a:cs typeface="Arial" charset="0"/>
              </a:rPr>
              <a:t>Vote now</a:t>
            </a:r>
          </a:p>
        </p:txBody>
      </p:sp>
    </p:spTree>
    <p:extLst>
      <p:ext uri="{BB962C8B-B14F-4D97-AF65-F5344CB8AC3E}">
        <p14:creationId xmlns:p14="http://schemas.microsoft.com/office/powerpoint/2010/main" val="28897485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SSA 2008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51" y="476676"/>
            <a:ext cx="7969216" cy="792163"/>
          </a:xfrm>
          <a:ln>
            <a:noFill/>
          </a:ln>
        </p:spPr>
        <p:txBody>
          <a:bodyPr/>
          <a:lstStyle>
            <a:lvl1pPr>
              <a:defRPr baseline="0">
                <a:solidFill>
                  <a:srgbClr val="A71930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PICTURE SLIDE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837915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SSA 2008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 sz="3733">
                <a:solidFill>
                  <a:srgbClr val="A71930"/>
                </a:solidFill>
                <a:latin typeface="Century Gothic" pitchFamily="34" charset="0"/>
              </a:defRPr>
            </a:lvl1pPr>
          </a:lstStyle>
          <a:p>
            <a:r>
              <a:rPr lang="en-ZA" dirty="0">
                <a:cs typeface="Arial" charset="0"/>
              </a:rPr>
              <a:t>AGENDA SLIDE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1700809"/>
            <a:ext cx="10274302" cy="4248472"/>
          </a:xfrm>
        </p:spPr>
        <p:txBody>
          <a:bodyPr/>
          <a:lstStyle>
            <a:lvl1pPr marL="562722" indent="-562722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Felix Titling" pitchFamily="82" charset="0"/>
              <a:buAutoNum type="arabicPeriod"/>
              <a:defRPr>
                <a:solidFill>
                  <a:srgbClr val="000000"/>
                </a:solidFill>
                <a:latin typeface="Century Gothic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rgbClr val="000000"/>
                </a:solidFill>
                <a:latin typeface="Century Gothic" pitchFamily="34" charset="0"/>
              </a:defRPr>
            </a:lvl2pPr>
            <a:lvl3pPr>
              <a:lnSpc>
                <a:spcPct val="150000"/>
              </a:lnSpc>
              <a:defRPr sz="2133">
                <a:solidFill>
                  <a:srgbClr val="000000"/>
                </a:solidFill>
                <a:latin typeface="Century Gothic" pitchFamily="34" charset="0"/>
              </a:defRPr>
            </a:lvl3pPr>
            <a:lvl4pPr>
              <a:lnSpc>
                <a:spcPct val="150000"/>
              </a:lnSpc>
              <a:defRPr sz="1867">
                <a:solidFill>
                  <a:srgbClr val="000000"/>
                </a:solidFill>
                <a:latin typeface="Century Gothic" pitchFamily="34" charset="0"/>
              </a:defRPr>
            </a:lvl4pPr>
            <a:lvl5pPr>
              <a:lnSpc>
                <a:spcPct val="150000"/>
              </a:lnSpc>
              <a:defRPr sz="1867">
                <a:solidFill>
                  <a:srgbClr val="000000"/>
                </a:solidFill>
                <a:latin typeface="Century Gothic" pitchFamily="34" charset="0"/>
              </a:defRPr>
            </a:lvl5pPr>
          </a:lstStyle>
          <a:p>
            <a:pPr marL="457200" indent="-457200">
              <a:buFont typeface="Felix Titling" pitchFamily="82" charset="0"/>
              <a:buAutoNum type="arabicPeriod"/>
            </a:pPr>
            <a:r>
              <a:rPr lang="en-ZA" dirty="0">
                <a:cs typeface="Arial" charset="0"/>
              </a:rPr>
              <a:t>Extreme uncertainty abounds in our world today. </a:t>
            </a:r>
          </a:p>
          <a:p>
            <a:pPr marL="457200" indent="-457200">
              <a:buFont typeface="Felix Titling" pitchFamily="82" charset="0"/>
              <a:buAutoNum type="arabicPeriod"/>
            </a:pPr>
            <a:r>
              <a:rPr lang="en-ZA" dirty="0">
                <a:cs typeface="Arial" charset="0"/>
              </a:rPr>
              <a:t>And on our continent.</a:t>
            </a:r>
          </a:p>
          <a:p>
            <a:pPr marL="457200" indent="-457200">
              <a:buFont typeface="Felix Titling" pitchFamily="82" charset="0"/>
              <a:buAutoNum type="arabicPeriod"/>
            </a:pPr>
            <a:r>
              <a:rPr lang="en-ZA" dirty="0">
                <a:cs typeface="Arial" charset="0"/>
              </a:rPr>
              <a:t>The profession’s role.</a:t>
            </a:r>
          </a:p>
          <a:p>
            <a:pPr marL="457200" indent="-457200">
              <a:buFont typeface="Felix Titling" pitchFamily="82" charset="0"/>
              <a:buAutoNum type="arabicPeriod"/>
            </a:pPr>
            <a:r>
              <a:rPr lang="en-ZA" dirty="0">
                <a:cs typeface="Arial" charset="0"/>
              </a:rPr>
              <a:t>Increasingly complex systems to manage risks?</a:t>
            </a:r>
          </a:p>
          <a:p>
            <a:pPr marL="457200" indent="-457200">
              <a:buFont typeface="Felix Titling" pitchFamily="82" charset="0"/>
              <a:buAutoNum type="arabicPeriod"/>
            </a:pPr>
            <a:r>
              <a:rPr lang="en-ZA" dirty="0">
                <a:cs typeface="Arial" charset="0"/>
              </a:rPr>
              <a:t>Taking charge of these extreme uncertain times.</a:t>
            </a:r>
          </a:p>
          <a:p>
            <a:pPr marL="457200" indent="-457200">
              <a:buFont typeface="Felix Titling" pitchFamily="82" charset="0"/>
              <a:buAutoNum type="arabicPeriod"/>
            </a:pPr>
            <a:r>
              <a:rPr lang="en-ZA" dirty="0">
                <a:cs typeface="Arial" charset="0"/>
              </a:rPr>
              <a:t>Vote</a:t>
            </a:r>
          </a:p>
        </p:txBody>
      </p:sp>
    </p:spTree>
    <p:extLst>
      <p:ext uri="{BB962C8B-B14F-4D97-AF65-F5344CB8AC3E}">
        <p14:creationId xmlns:p14="http://schemas.microsoft.com/office/powerpoint/2010/main" val="28903622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 sz="3733">
                <a:solidFill>
                  <a:srgbClr val="00206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ZA" dirty="0">
                <a:cs typeface="Arial" charset="0"/>
              </a:rPr>
              <a:t>AGENDA SLIDE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1700809"/>
            <a:ext cx="11137569" cy="4248472"/>
          </a:xfrm>
        </p:spPr>
        <p:txBody>
          <a:bodyPr/>
          <a:lstStyle>
            <a:lvl1pPr marL="562722" indent="-562722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Font typeface="Felix Titling" pitchFamily="82" charset="0"/>
              <a:buAutoNum type="arabicPeriod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rgbClr val="000000"/>
                </a:solidFill>
                <a:latin typeface="Century Gothic" pitchFamily="34" charset="0"/>
              </a:defRPr>
            </a:lvl2pPr>
            <a:lvl3pPr>
              <a:lnSpc>
                <a:spcPct val="150000"/>
              </a:lnSpc>
              <a:defRPr sz="2133">
                <a:solidFill>
                  <a:srgbClr val="000000"/>
                </a:solidFill>
                <a:latin typeface="Century Gothic" pitchFamily="34" charset="0"/>
              </a:defRPr>
            </a:lvl3pPr>
            <a:lvl4pPr>
              <a:lnSpc>
                <a:spcPct val="150000"/>
              </a:lnSpc>
              <a:defRPr sz="1867">
                <a:solidFill>
                  <a:srgbClr val="000000"/>
                </a:solidFill>
                <a:latin typeface="Century Gothic" pitchFamily="34" charset="0"/>
              </a:defRPr>
            </a:lvl4pPr>
            <a:lvl5pPr>
              <a:lnSpc>
                <a:spcPct val="150000"/>
              </a:lnSpc>
              <a:defRPr sz="1867">
                <a:solidFill>
                  <a:srgbClr val="000000"/>
                </a:solidFill>
                <a:latin typeface="Century Gothic" pitchFamily="34" charset="0"/>
              </a:defRPr>
            </a:lvl5pPr>
          </a:lstStyle>
          <a:p>
            <a:pPr marL="457200" indent="-457200">
              <a:buFont typeface="Felix Titling" pitchFamily="82" charset="0"/>
              <a:buAutoNum type="arabicPeriod"/>
            </a:pPr>
            <a:r>
              <a:rPr lang="en-ZA" dirty="0">
                <a:cs typeface="Arial" charset="0"/>
              </a:rPr>
              <a:t>Extreme uncertainty abounds in our world today. </a:t>
            </a:r>
          </a:p>
          <a:p>
            <a:pPr marL="457200" indent="-457200">
              <a:buFont typeface="Felix Titling" pitchFamily="82" charset="0"/>
              <a:buAutoNum type="arabicPeriod"/>
            </a:pPr>
            <a:r>
              <a:rPr lang="en-ZA" dirty="0">
                <a:cs typeface="Arial" charset="0"/>
              </a:rPr>
              <a:t>And on our continent.</a:t>
            </a:r>
          </a:p>
          <a:p>
            <a:pPr marL="457200" indent="-457200">
              <a:buFont typeface="Felix Titling" pitchFamily="82" charset="0"/>
              <a:buAutoNum type="arabicPeriod"/>
            </a:pPr>
            <a:r>
              <a:rPr lang="en-ZA" dirty="0">
                <a:cs typeface="Arial" charset="0"/>
              </a:rPr>
              <a:t>The profession’s role.</a:t>
            </a:r>
          </a:p>
          <a:p>
            <a:pPr marL="457200" indent="-457200">
              <a:buFont typeface="Felix Titling" pitchFamily="82" charset="0"/>
              <a:buAutoNum type="arabicPeriod"/>
            </a:pPr>
            <a:r>
              <a:rPr lang="en-ZA" dirty="0">
                <a:cs typeface="Arial" charset="0"/>
              </a:rPr>
              <a:t>Increasingly complex systems to manage risks?</a:t>
            </a:r>
          </a:p>
          <a:p>
            <a:pPr marL="457200" indent="-457200">
              <a:buFont typeface="Felix Titling" pitchFamily="82" charset="0"/>
              <a:buAutoNum type="arabicPeriod"/>
            </a:pPr>
            <a:r>
              <a:rPr lang="en-ZA" dirty="0">
                <a:cs typeface="Arial" charset="0"/>
              </a:rPr>
              <a:t>Taking charge of these extreme uncertain times.</a:t>
            </a:r>
          </a:p>
          <a:p>
            <a:pPr marL="457200" indent="-457200">
              <a:buFont typeface="Felix Titling" pitchFamily="82" charset="0"/>
              <a:buAutoNum type="arabicPeriod"/>
            </a:pPr>
            <a:r>
              <a:rPr lang="en-ZA" dirty="0">
                <a:cs typeface="Arial" charset="0"/>
              </a:rPr>
              <a:t>Vote</a:t>
            </a:r>
          </a:p>
        </p:txBody>
      </p:sp>
    </p:spTree>
    <p:extLst>
      <p:ext uri="{BB962C8B-B14F-4D97-AF65-F5344CB8AC3E}">
        <p14:creationId xmlns:p14="http://schemas.microsoft.com/office/powerpoint/2010/main" val="407113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art Slide (graph and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Click to edit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222BFC-8070-2749-ADD2-48D4133FB3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576002" y="1306800"/>
            <a:ext cx="11040267" cy="307270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Graph / Chart here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575998" y="4553079"/>
            <a:ext cx="11040268" cy="1500689"/>
          </a:xfrm>
        </p:spPr>
        <p:txBody>
          <a:bodyPr/>
          <a:lstStyle/>
          <a:p>
            <a:pPr lvl="0"/>
            <a:r>
              <a:rPr lang="en-GB" dirty="0"/>
              <a:t>Chart description or composite Element here</a:t>
            </a:r>
          </a:p>
        </p:txBody>
      </p:sp>
    </p:spTree>
    <p:extLst>
      <p:ext uri="{BB962C8B-B14F-4D97-AF65-F5344CB8AC3E}">
        <p14:creationId xmlns:p14="http://schemas.microsoft.com/office/powerpoint/2010/main" val="347934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rt Slide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Click to edit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222BFC-8070-2749-ADD2-48D4133FB3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576000" y="1306800"/>
            <a:ext cx="11040000" cy="230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576000" y="3756150"/>
            <a:ext cx="5328000" cy="2292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6273453" y="3753040"/>
            <a:ext cx="5342549" cy="2292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42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rt Slide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Click to edit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222BFC-8070-2749-ADD2-48D4133FB3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576000" y="1306803"/>
            <a:ext cx="3504000" cy="4753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4342026" y="1306803"/>
            <a:ext cx="3504000" cy="4753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5"/>
          </p:nvPr>
        </p:nvSpPr>
        <p:spPr>
          <a:xfrm>
            <a:off x="8108052" y="1306803"/>
            <a:ext cx="3504000" cy="4753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29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274638"/>
            <a:ext cx="11040000" cy="74209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Click to edit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222BFC-8070-2749-ADD2-48D4133FB3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576000" y="1306800"/>
            <a:ext cx="5328000" cy="230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576000" y="3753036"/>
            <a:ext cx="5328000" cy="230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6287132" y="3753036"/>
            <a:ext cx="5329135" cy="230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5"/>
          </p:nvPr>
        </p:nvSpPr>
        <p:spPr>
          <a:xfrm>
            <a:off x="6287134" y="1306800"/>
            <a:ext cx="5329132" cy="230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7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222BFC-8070-2749-ADD2-48D4133FB3E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958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67749" y="2947501"/>
            <a:ext cx="7461545" cy="74209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Section title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01" y="1"/>
            <a:ext cx="3970363" cy="68620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01" y="1"/>
            <a:ext cx="3970363" cy="686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7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27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vmlDrawing" Target="../drawings/vmlDrawing2.vml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3.xml"/><Relationship Id="rId20" Type="http://schemas.openxmlformats.org/officeDocument/2006/relationships/oleObject" Target="../embeddings/oleObject3.bin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603766597"/>
              </p:ext>
            </p:extLst>
          </p:nvPr>
        </p:nvGraphicFramePr>
        <p:xfrm>
          <a:off x="1956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6" name="think-cell Slide" r:id="rId18" imgW="518" imgH="520" progId="TCLayout.ActiveDocument.1">
                  <p:embed/>
                </p:oleObj>
              </mc:Choice>
              <mc:Fallback>
                <p:oleObj name="think-cell Slide" r:id="rId18" imgW="518" imgH="5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956" y="1591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3618" y="274638"/>
            <a:ext cx="11042383" cy="74209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noProof="0" dirty="0"/>
              <a:t>Click to edit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430" y="1306515"/>
            <a:ext cx="11039186" cy="4750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Click to edit Master text styles (12 Trebuchet MS, do not change spacing, boundaries, etc.)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070" y="6356354"/>
            <a:ext cx="555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85">
                <a:solidFill>
                  <a:schemeClr val="tx1"/>
                </a:solidFill>
                <a:latin typeface="+mn-lt"/>
              </a:defRPr>
            </a:lvl1pPr>
          </a:lstStyle>
          <a:p>
            <a:fld id="{D4222BFC-8070-2749-ADD2-48D4133FB3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1061070" y="6356354"/>
            <a:ext cx="552548" cy="3651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fld id="{1BAC5D3F-B2A0-4982-85D2-88260C671507}" type="slidenum">
              <a:rPr lang="en-GB" sz="985" smtClean="0">
                <a:cs typeface="Trebuchet MS"/>
              </a:rPr>
              <a:t>‹#›</a:t>
            </a:fld>
            <a:endParaRPr lang="en-GB" sz="985" dirty="0">
              <a:cs typeface="Trebuchet MS"/>
            </a:endParaRPr>
          </a:p>
        </p:txBody>
      </p:sp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07933150"/>
              </p:ext>
            </p:extLst>
          </p:nvPr>
        </p:nvGraphicFramePr>
        <p:xfrm>
          <a:off x="1956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7" name="think-cell Slide" r:id="rId20" imgW="518" imgH="520" progId="TCLayout.ActiveDocument.1">
                  <p:embed/>
                </p:oleObj>
              </mc:Choice>
              <mc:Fallback>
                <p:oleObj name="think-cell Slide" r:id="rId20" imgW="518" imgH="5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956" y="1591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 userDrawn="1"/>
        </p:nvSpPr>
        <p:spPr>
          <a:xfrm>
            <a:off x="11061070" y="6356354"/>
            <a:ext cx="552548" cy="3651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fld id="{1BAC5D3F-B2A0-4982-85D2-88260C671507}" type="slidenum">
              <a:rPr lang="en-GB" sz="985" smtClean="0">
                <a:cs typeface="Trebuchet MS"/>
              </a:rPr>
              <a:t>‹#›</a:t>
            </a:fld>
            <a:endParaRPr lang="en-GB" sz="985" dirty="0">
              <a:cs typeface="Trebuchet M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88BAD82-07DF-46B9-965E-19659D81E7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010" y="6447125"/>
            <a:ext cx="1620436" cy="15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hf sldNum="0" hdr="0" ftr="0" dt="0"/>
  <p:txStyles>
    <p:titleStyle>
      <a:lvl1pPr algn="l" defTabSz="562722" rtl="0" eaLnBrk="1" latinLnBrk="0" hangingPunct="1">
        <a:spcBef>
          <a:spcPct val="0"/>
        </a:spcBef>
        <a:buNone/>
        <a:defRPr sz="3939" b="1" kern="1200" baseline="0">
          <a:solidFill>
            <a:srgbClr val="13235B"/>
          </a:solidFill>
          <a:latin typeface="+mj-lt"/>
          <a:ea typeface="+mj-ea"/>
          <a:cs typeface="+mj-cs"/>
        </a:defRPr>
      </a:lvl1pPr>
    </p:titleStyle>
    <p:bodyStyle>
      <a:lvl1pPr marL="222744" indent="-222744" algn="l" defTabSz="562722" rtl="0" eaLnBrk="1" latinLnBrk="0" hangingPunct="1">
        <a:spcBef>
          <a:spcPct val="20000"/>
        </a:spcBef>
        <a:buFont typeface="Wingdings" charset="2"/>
        <a:buChar char="§"/>
        <a:defRPr sz="1477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0998" indent="-222744" algn="l" defTabSz="562722" rtl="0" eaLnBrk="1" latinLnBrk="0" hangingPunct="1">
        <a:spcBef>
          <a:spcPct val="20000"/>
        </a:spcBef>
        <a:buFont typeface="Arial"/>
        <a:buChar char="–"/>
        <a:defRPr sz="1477" kern="1200">
          <a:solidFill>
            <a:schemeClr val="tx1"/>
          </a:solidFill>
          <a:latin typeface="+mn-lt"/>
          <a:ea typeface="+mn-ea"/>
          <a:cs typeface="+mn-cs"/>
        </a:defRPr>
      </a:lvl2pPr>
      <a:lvl3pPr marL="879253" indent="-222744" algn="l" defTabSz="562722" rtl="0" eaLnBrk="1" latinLnBrk="0" hangingPunct="1">
        <a:spcBef>
          <a:spcPct val="20000"/>
        </a:spcBef>
        <a:buFont typeface="Lucida Grande"/>
        <a:buChar char="»"/>
        <a:defRPr sz="1477" kern="1200">
          <a:solidFill>
            <a:schemeClr val="tx1"/>
          </a:solidFill>
          <a:latin typeface="+mn-lt"/>
          <a:ea typeface="+mn-ea"/>
          <a:cs typeface="+mn-cs"/>
        </a:defRPr>
      </a:lvl3pPr>
      <a:lvl4pPr marL="1207507" indent="-209067" algn="l" defTabSz="562722" rtl="0" eaLnBrk="1" latinLnBrk="0" hangingPunct="1">
        <a:spcBef>
          <a:spcPct val="20000"/>
        </a:spcBef>
        <a:buFont typeface="Arial"/>
        <a:buChar char="–"/>
        <a:defRPr sz="1477" kern="1200">
          <a:solidFill>
            <a:schemeClr val="tx1"/>
          </a:solidFill>
          <a:latin typeface="+mn-lt"/>
          <a:ea typeface="+mn-ea"/>
          <a:cs typeface="+mn-cs"/>
        </a:defRPr>
      </a:lvl4pPr>
      <a:lvl5pPr marL="1549439" indent="-222744" algn="l" defTabSz="562722" rtl="0" eaLnBrk="1" latinLnBrk="0" hangingPunct="1">
        <a:spcBef>
          <a:spcPct val="20000"/>
        </a:spcBef>
        <a:buFont typeface="Arial"/>
        <a:buChar char="›"/>
        <a:defRPr sz="1477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562722" rtl="0" eaLnBrk="1" latinLnBrk="0" hangingPunct="1">
        <a:spcBef>
          <a:spcPct val="20000"/>
        </a:spcBef>
        <a:buFont typeface="Arial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562722" rtl="0" eaLnBrk="1" latinLnBrk="0" hangingPunct="1">
        <a:spcBef>
          <a:spcPct val="20000"/>
        </a:spcBef>
        <a:buFont typeface="Arial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562722" rtl="0" eaLnBrk="1" latinLnBrk="0" hangingPunct="1">
        <a:spcBef>
          <a:spcPct val="20000"/>
        </a:spcBef>
        <a:buFont typeface="Arial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562722" rtl="0" eaLnBrk="1" latinLnBrk="0" hangingPunct="1">
        <a:spcBef>
          <a:spcPct val="20000"/>
        </a:spcBef>
        <a:buFont typeface="Arial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pos="354" userDrawn="1">
          <p15:clr>
            <a:srgbClr val="F26B43"/>
          </p15:clr>
        </p15:guide>
        <p15:guide id="1" pos="7326" userDrawn="1">
          <p15:clr>
            <a:srgbClr val="F26B43"/>
          </p15:clr>
        </p15:guide>
        <p15:guide id="2" pos="443" userDrawn="1">
          <p15:clr>
            <a:srgbClr val="F26B43"/>
          </p15:clr>
        </p15:guide>
        <p15:guide id="3" pos="7237" userDrawn="1">
          <p15:clr>
            <a:srgbClr val="F26B43"/>
          </p15:clr>
        </p15:guide>
        <p15:guide id="4" pos="3810" userDrawn="1">
          <p15:clr>
            <a:srgbClr val="F26B43"/>
          </p15:clr>
        </p15:guide>
        <p15:guide id="5" pos="3870" userDrawn="1">
          <p15:clr>
            <a:srgbClr val="F26B43"/>
          </p15:clr>
        </p15:guide>
        <p15:guide id="6" orient="horz" pos="816" userDrawn="1">
          <p15:clr>
            <a:srgbClr val="F26B43"/>
          </p15:clr>
        </p15:guide>
        <p15:guide id="7" orient="horz" pos="3816" userDrawn="1">
          <p15:clr>
            <a:srgbClr val="F26B43"/>
          </p15:clr>
        </p15:guide>
        <p15:guide id="8" orient="horz" pos="232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3ED9A-71C9-BE43-B3AD-CB63D1205C52}" type="datetimeFigureOut">
              <a:rPr lang="es-ES" smtClean="0"/>
              <a:t>24/10/2018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87054-B7FE-2D4E-88EF-0D86E5917B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958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562722" rtl="0" eaLnBrk="1" latinLnBrk="0" hangingPunct="1">
        <a:spcBef>
          <a:spcPct val="0"/>
        </a:spcBef>
        <a:buNone/>
        <a:defRPr sz="5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41" indent="-422041" algn="l" defTabSz="562722" rtl="0" eaLnBrk="1" latinLnBrk="0" hangingPunct="1">
        <a:spcBef>
          <a:spcPct val="20000"/>
        </a:spcBef>
        <a:buFont typeface="Arial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23" indent="-351701" algn="l" defTabSz="562722" rtl="0" eaLnBrk="1" latinLnBrk="0" hangingPunct="1">
        <a:spcBef>
          <a:spcPct val="20000"/>
        </a:spcBef>
        <a:buFont typeface="Arial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defTabSz="562722" rtl="0" eaLnBrk="1" latinLnBrk="0" hangingPunct="1">
        <a:spcBef>
          <a:spcPct val="20000"/>
        </a:spcBef>
        <a:buFont typeface="Arial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defTabSz="562722" rtl="0" eaLnBrk="1" latinLnBrk="0" hangingPunct="1">
        <a:spcBef>
          <a:spcPct val="20000"/>
        </a:spcBef>
        <a:buFont typeface="Arial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defTabSz="562722" rtl="0" eaLnBrk="1" latinLnBrk="0" hangingPunct="1">
        <a:spcBef>
          <a:spcPct val="20000"/>
        </a:spcBef>
        <a:buFont typeface="Arial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562722" rtl="0" eaLnBrk="1" latinLnBrk="0" hangingPunct="1">
        <a:spcBef>
          <a:spcPct val="20000"/>
        </a:spcBef>
        <a:buFont typeface="Arial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562722" rtl="0" eaLnBrk="1" latinLnBrk="0" hangingPunct="1">
        <a:spcBef>
          <a:spcPct val="20000"/>
        </a:spcBef>
        <a:buFont typeface="Arial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562722" rtl="0" eaLnBrk="1" latinLnBrk="0" hangingPunct="1">
        <a:spcBef>
          <a:spcPct val="20000"/>
        </a:spcBef>
        <a:buFont typeface="Arial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562722" rtl="0" eaLnBrk="1" latinLnBrk="0" hangingPunct="1">
        <a:spcBef>
          <a:spcPct val="20000"/>
        </a:spcBef>
        <a:buFont typeface="Arial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278317101"/>
              </p:ext>
            </p:extLst>
          </p:nvPr>
        </p:nvGraphicFramePr>
        <p:xfrm>
          <a:off x="1959" y="1595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3" name="think-cell Slide" r:id="rId20" imgW="518" imgH="520" progId="TCLayout.ActiveDocument.1">
                  <p:embed/>
                </p:oleObj>
              </mc:Choice>
              <mc:Fallback>
                <p:oleObj name="think-cell Slide" r:id="rId20" imgW="518" imgH="52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959" y="1595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19"/>
            </p:custDataLst>
          </p:nvPr>
        </p:nvSpPr>
        <p:spPr>
          <a:xfrm>
            <a:off x="3" y="4"/>
            <a:ext cx="158751" cy="158751"/>
          </a:xfrm>
          <a:prstGeom prst="rect">
            <a:avLst/>
          </a:prstGeom>
          <a:solidFill>
            <a:schemeClr val="accent2"/>
          </a:solidFill>
          <a:ln w="15875">
            <a:solidFill>
              <a:srgbClr val="7E99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defTabSz="457198" eaLnBrk="1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i="0" baseline="0" dirty="0">
              <a:solidFill>
                <a:srgbClr val="000000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3621" y="274641"/>
            <a:ext cx="11042383" cy="74209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noProof="0" dirty="0"/>
              <a:t>Click to edit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430" y="1306516"/>
            <a:ext cx="11039186" cy="4750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Click to edit Master text styles (12 Trebuchet MS, do not change spacing, boundaries, etc.)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061072" y="6356358"/>
            <a:ext cx="552548" cy="3651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 defTabSz="457198" fontAlgn="auto">
              <a:spcBef>
                <a:spcPts val="0"/>
              </a:spcBef>
              <a:spcAft>
                <a:spcPts val="0"/>
              </a:spcAft>
            </a:pPr>
            <a:fld id="{1BAC5D3F-B2A0-4982-85D2-88260C671507}" type="slidenum">
              <a:rPr lang="en-GB" sz="800" smtClean="0">
                <a:solidFill>
                  <a:prstClr val="black"/>
                </a:solidFill>
                <a:latin typeface="Trebuchet MS"/>
                <a:cs typeface="Trebuchet MS"/>
              </a:rPr>
              <a:pPr algn="r" defTabSz="45719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8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073" y="6356358"/>
            <a:ext cx="555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defTabSz="457198"/>
            <a:fld id="{D4222BFC-8070-2749-ADD2-48D4133FB3EC}" type="slidenum">
              <a:rPr lang="en-GB" smtClean="0">
                <a:solidFill>
                  <a:prstClr val="black"/>
                </a:solidFill>
              </a:rPr>
              <a:pPr defTabSz="457198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73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3" r:id="rId12"/>
    <p:sldLayoutId id="2147483724" r:id="rId13"/>
    <p:sldLayoutId id="2147483725" r:id="rId14"/>
    <p:sldLayoutId id="2147483726" r:id="rId15"/>
  </p:sldLayoutIdLst>
  <p:hf hdr="0" ftr="0" dt="0"/>
  <p:txStyles>
    <p:titleStyle>
      <a:lvl1pPr algn="l" defTabSz="457209" rtl="0" eaLnBrk="1" latinLnBrk="0" hangingPunct="1">
        <a:spcBef>
          <a:spcPct val="0"/>
        </a:spcBef>
        <a:buNone/>
        <a:defRPr sz="3200" b="1" kern="1200" baseline="0">
          <a:solidFill>
            <a:srgbClr val="13235B"/>
          </a:solidFill>
          <a:latin typeface="+mj-lt"/>
          <a:ea typeface="+mj-ea"/>
          <a:cs typeface="+mj-cs"/>
        </a:defRPr>
      </a:lvl1pPr>
    </p:titleStyle>
    <p:bodyStyle>
      <a:lvl1pPr marL="180979" indent="-180979" algn="l" defTabSz="457209" rtl="0" eaLnBrk="1" latinLnBrk="0" hangingPunct="1">
        <a:spcBef>
          <a:spcPct val="20000"/>
        </a:spcBef>
        <a:buFont typeface="Wingdings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47684" indent="-180979" algn="l" defTabSz="45720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90" indent="-180979" algn="l" defTabSz="457209" rtl="0" eaLnBrk="1" latinLnBrk="0" hangingPunct="1">
        <a:spcBef>
          <a:spcPct val="20000"/>
        </a:spcBef>
        <a:buFont typeface="Lucida Grande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1093" indent="-169865" algn="l" defTabSz="45720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8911" indent="-180979" algn="l" defTabSz="457209" rtl="0" eaLnBrk="1" latinLnBrk="0" hangingPunct="1">
        <a:spcBef>
          <a:spcPct val="20000"/>
        </a:spcBef>
        <a:buFont typeface="Arial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49" indent="-228605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8" indent="-228605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7" indent="-228605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4" indent="-228605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45720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45720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45720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45720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45720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45720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2" algn="l" defTabSz="45720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9" algn="l" defTabSz="45720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6" userDrawn="1">
          <p15:clr>
            <a:srgbClr val="F26B43"/>
          </p15:clr>
        </p15:guide>
        <p15:guide id="2" pos="9017" userDrawn="1">
          <p15:clr>
            <a:srgbClr val="F26B43"/>
          </p15:clr>
        </p15:guide>
        <p15:guide id="3" pos="545" userDrawn="1">
          <p15:clr>
            <a:srgbClr val="F26B43"/>
          </p15:clr>
        </p15:guide>
        <p15:guide id="4" pos="8907" userDrawn="1">
          <p15:clr>
            <a:srgbClr val="F26B43"/>
          </p15:clr>
        </p15:guide>
        <p15:guide id="5" pos="4689" userDrawn="1">
          <p15:clr>
            <a:srgbClr val="F26B43"/>
          </p15:clr>
        </p15:guide>
        <p15:guide id="6" pos="4763" userDrawn="1">
          <p15:clr>
            <a:srgbClr val="F26B43"/>
          </p15:clr>
        </p15:guide>
        <p15:guide id="7" orient="horz" pos="816" userDrawn="1">
          <p15:clr>
            <a:srgbClr val="F26B43"/>
          </p15:clr>
        </p15:guide>
        <p15:guide id="8" orient="horz" pos="3816" userDrawn="1">
          <p15:clr>
            <a:srgbClr val="F26B43"/>
          </p15:clr>
        </p15:guide>
        <p15:guide id="9" orient="horz" pos="23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78.jpg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7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1.jpg"/><Relationship Id="rId4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82.jpg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7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3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9.png"/><Relationship Id="rId4" Type="http://schemas.openxmlformats.org/officeDocument/2006/relationships/image" Target="../media/image8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77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slideLayout" Target="../slideLayouts/slideLayout35.xml"/><Relationship Id="rId4" Type="http://schemas.openxmlformats.org/officeDocument/2006/relationships/tags" Target="../tags/tag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92.png"/><Relationship Id="rId2" Type="http://schemas.openxmlformats.org/officeDocument/2006/relationships/tags" Target="../tags/tag1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1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microsoft.com/office/2007/relationships/hdphoto" Target="../media/hdphoto1.wdp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3.jpg"/><Relationship Id="rId10" Type="http://schemas.openxmlformats.org/officeDocument/2006/relationships/image" Target="../media/image19.png"/><Relationship Id="rId4" Type="http://schemas.openxmlformats.org/officeDocument/2006/relationships/hyperlink" Target="https://cir.ie.edu/who-we-are/researchers/" TargetMode="External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jpe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9" Type="http://schemas.openxmlformats.org/officeDocument/2006/relationships/image" Target="../media/image63.png"/><Relationship Id="rId3" Type="http://schemas.openxmlformats.org/officeDocument/2006/relationships/image" Target="../media/image13.png"/><Relationship Id="rId21" Type="http://schemas.openxmlformats.org/officeDocument/2006/relationships/image" Target="../media/image45.png"/><Relationship Id="rId34" Type="http://schemas.openxmlformats.org/officeDocument/2006/relationships/image" Target="../media/image58.png"/><Relationship Id="rId42" Type="http://schemas.openxmlformats.org/officeDocument/2006/relationships/image" Target="../media/image66.jpeg"/><Relationship Id="rId47" Type="http://schemas.openxmlformats.org/officeDocument/2006/relationships/image" Target="../media/image71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33" Type="http://schemas.openxmlformats.org/officeDocument/2006/relationships/image" Target="../media/image57.png"/><Relationship Id="rId38" Type="http://schemas.openxmlformats.org/officeDocument/2006/relationships/image" Target="../media/image62.png"/><Relationship Id="rId46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53.jpeg"/><Relationship Id="rId41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32" Type="http://schemas.openxmlformats.org/officeDocument/2006/relationships/image" Target="../media/image56.png"/><Relationship Id="rId37" Type="http://schemas.openxmlformats.org/officeDocument/2006/relationships/image" Target="../media/image61.jpeg"/><Relationship Id="rId40" Type="http://schemas.openxmlformats.org/officeDocument/2006/relationships/image" Target="../media/image64.png"/><Relationship Id="rId45" Type="http://schemas.openxmlformats.org/officeDocument/2006/relationships/image" Target="../media/image69.png"/><Relationship Id="rId5" Type="http://schemas.openxmlformats.org/officeDocument/2006/relationships/image" Target="../media/image29.jp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36" Type="http://schemas.openxmlformats.org/officeDocument/2006/relationships/image" Target="../media/image60.jpe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31" Type="http://schemas.openxmlformats.org/officeDocument/2006/relationships/image" Target="../media/image55.png"/><Relationship Id="rId44" Type="http://schemas.openxmlformats.org/officeDocument/2006/relationships/image" Target="../media/image68.png"/><Relationship Id="rId4" Type="http://schemas.openxmlformats.org/officeDocument/2006/relationships/image" Target="../media/image28.jp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Relationship Id="rId35" Type="http://schemas.openxmlformats.org/officeDocument/2006/relationships/image" Target="../media/image59.jpeg"/><Relationship Id="rId43" Type="http://schemas.openxmlformats.org/officeDocument/2006/relationships/image" Target="../media/image67.png"/><Relationship Id="rId48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jpe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9" Type="http://schemas.openxmlformats.org/officeDocument/2006/relationships/image" Target="../media/image63.png"/><Relationship Id="rId3" Type="http://schemas.openxmlformats.org/officeDocument/2006/relationships/image" Target="../media/image13.png"/><Relationship Id="rId21" Type="http://schemas.openxmlformats.org/officeDocument/2006/relationships/image" Target="../media/image45.png"/><Relationship Id="rId34" Type="http://schemas.openxmlformats.org/officeDocument/2006/relationships/image" Target="../media/image58.png"/><Relationship Id="rId42" Type="http://schemas.openxmlformats.org/officeDocument/2006/relationships/image" Target="../media/image66.jpeg"/><Relationship Id="rId47" Type="http://schemas.openxmlformats.org/officeDocument/2006/relationships/image" Target="../media/image71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33" Type="http://schemas.openxmlformats.org/officeDocument/2006/relationships/image" Target="../media/image57.png"/><Relationship Id="rId38" Type="http://schemas.openxmlformats.org/officeDocument/2006/relationships/image" Target="../media/image62.png"/><Relationship Id="rId46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53.jpeg"/><Relationship Id="rId41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32" Type="http://schemas.openxmlformats.org/officeDocument/2006/relationships/image" Target="../media/image56.png"/><Relationship Id="rId37" Type="http://schemas.openxmlformats.org/officeDocument/2006/relationships/image" Target="../media/image61.jpeg"/><Relationship Id="rId40" Type="http://schemas.openxmlformats.org/officeDocument/2006/relationships/image" Target="../media/image64.png"/><Relationship Id="rId45" Type="http://schemas.openxmlformats.org/officeDocument/2006/relationships/image" Target="../media/image69.png"/><Relationship Id="rId5" Type="http://schemas.openxmlformats.org/officeDocument/2006/relationships/image" Target="../media/image29.jp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36" Type="http://schemas.openxmlformats.org/officeDocument/2006/relationships/image" Target="../media/image60.jpe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31" Type="http://schemas.openxmlformats.org/officeDocument/2006/relationships/image" Target="../media/image55.png"/><Relationship Id="rId44" Type="http://schemas.openxmlformats.org/officeDocument/2006/relationships/image" Target="../media/image68.png"/><Relationship Id="rId4" Type="http://schemas.openxmlformats.org/officeDocument/2006/relationships/image" Target="../media/image28.jp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Relationship Id="rId35" Type="http://schemas.openxmlformats.org/officeDocument/2006/relationships/image" Target="../media/image59.jpeg"/><Relationship Id="rId43" Type="http://schemas.openxmlformats.org/officeDocument/2006/relationships/image" Target="../media/image67.png"/><Relationship Id="rId48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C58DE7B-508D-EE44-BF73-42D096389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03526CB-8175-934A-8F43-62978E348D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42E52465-D097-1C44-8A4E-5B7658AF9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3">
            <a:extLst>
              <a:ext uri="{FF2B5EF4-FFF2-40B4-BE49-F238E27FC236}">
                <a16:creationId xmlns="" xmlns:a16="http://schemas.microsoft.com/office/drawing/2014/main" id="{5ECE6D84-B763-4DE0-B814-E844FDDBBD38}"/>
              </a:ext>
            </a:extLst>
          </p:cNvPr>
          <p:cNvSpPr txBox="1"/>
          <p:nvPr/>
        </p:nvSpPr>
        <p:spPr>
          <a:xfrm>
            <a:off x="5852384" y="1302148"/>
            <a:ext cx="6037095" cy="69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939" b="1" dirty="0">
                <a:solidFill>
                  <a:srgbClr val="133E97"/>
                </a:solidFill>
                <a:latin typeface="Helvetica"/>
                <a:cs typeface="Helvetica"/>
              </a:rPr>
              <a:t>Periklis Thivaios </a:t>
            </a:r>
            <a:r>
              <a:rPr lang="es-ES" sz="3939" b="1" baseline="-25000" dirty="0">
                <a:solidFill>
                  <a:srgbClr val="133E97"/>
                </a:solidFill>
                <a:latin typeface="Helvetica"/>
                <a:cs typeface="Helvetica"/>
              </a:rPr>
              <a:t>CFA, FRM</a:t>
            </a:r>
            <a:endParaRPr lang="es-ES" sz="3939" b="1" dirty="0">
              <a:solidFill>
                <a:srgbClr val="133E97"/>
              </a:solidFill>
              <a:latin typeface="Helvetica"/>
              <a:cs typeface="Helvetica"/>
            </a:endParaRPr>
          </a:p>
        </p:txBody>
      </p:sp>
      <p:sp>
        <p:nvSpPr>
          <p:cNvPr id="9" name="CuadroTexto 4">
            <a:extLst>
              <a:ext uri="{FF2B5EF4-FFF2-40B4-BE49-F238E27FC236}">
                <a16:creationId xmlns="" xmlns:a16="http://schemas.microsoft.com/office/drawing/2014/main" id="{C4794A1D-85D4-4568-946D-7AF30F65003E}"/>
              </a:ext>
            </a:extLst>
          </p:cNvPr>
          <p:cNvSpPr txBox="1"/>
          <p:nvPr/>
        </p:nvSpPr>
        <p:spPr>
          <a:xfrm>
            <a:off x="5505598" y="2189744"/>
            <a:ext cx="6383881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954" b="1" dirty="0">
                <a:solidFill>
                  <a:srgbClr val="58195D"/>
                </a:solidFill>
                <a:latin typeface="Helvetica"/>
                <a:cs typeface="Helvetica"/>
              </a:rPr>
              <a:t>Gestión de riesgos del </a:t>
            </a:r>
            <a:r>
              <a:rPr lang="es-ES" sz="2954" b="1" dirty="0" err="1">
                <a:solidFill>
                  <a:srgbClr val="58195D"/>
                </a:solidFill>
                <a:latin typeface="Helvetica"/>
                <a:cs typeface="Helvetica"/>
              </a:rPr>
              <a:t>blockchain</a:t>
            </a:r>
            <a:r>
              <a:rPr lang="es-ES" sz="2954" b="1" dirty="0">
                <a:solidFill>
                  <a:srgbClr val="58195D"/>
                </a:solidFill>
                <a:latin typeface="Helvetica"/>
                <a:cs typeface="Helvetic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437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8899969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4" name="think-cell Slide" r:id="rId5" imgW="459" imgH="458" progId="TCLayout.ActiveDocument.1">
                  <p:embed/>
                </p:oleObj>
              </mc:Choice>
              <mc:Fallback>
                <p:oleObj name="think-cell Slide" r:id="rId5" imgW="459" imgH="458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3" y="4"/>
            <a:ext cx="211666" cy="211666"/>
          </a:xfrm>
          <a:prstGeom prst="rect">
            <a:avLst/>
          </a:prstGeom>
          <a:solidFill>
            <a:schemeClr val="accent2"/>
          </a:solidFill>
          <a:ln w="15875">
            <a:solidFill>
              <a:srgbClr val="7E99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94" fontAlgn="base">
              <a:spcBef>
                <a:spcPct val="0"/>
              </a:spcBef>
              <a:spcAft>
                <a:spcPct val="0"/>
              </a:spcAft>
            </a:pPr>
            <a:endParaRPr lang="es-ES" sz="3200" b="1" dirty="0">
              <a:solidFill>
                <a:srgbClr val="000000"/>
              </a:solidFill>
              <a:latin typeface="Trebuchet MS" panose="020B0603020202020204" pitchFamily="34" charset="0"/>
              <a:ea typeface="+mj-ea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9396"/>
          <a:stretch/>
        </p:blipFill>
        <p:spPr>
          <a:xfrm>
            <a:off x="0" y="4236"/>
            <a:ext cx="12192000" cy="6849528"/>
          </a:xfrm>
          <a:prstGeom prst="rect">
            <a:avLst/>
          </a:prstGeom>
        </p:spPr>
      </p:pic>
      <p:sp>
        <p:nvSpPr>
          <p:cNvPr id="5" name="Parallelogram 4"/>
          <p:cNvSpPr/>
          <p:nvPr/>
        </p:nvSpPr>
        <p:spPr>
          <a:xfrm>
            <a:off x="-16472" y="1"/>
            <a:ext cx="12208474" cy="6857998"/>
          </a:xfrm>
          <a:custGeom>
            <a:avLst/>
            <a:gdLst>
              <a:gd name="connsiteX0" fmla="*/ 0 w 9855200"/>
              <a:gd name="connsiteY0" fmla="*/ 6853237 h 6853237"/>
              <a:gd name="connsiteX1" fmla="*/ 3531199 w 9855200"/>
              <a:gd name="connsiteY1" fmla="*/ 0 h 6853237"/>
              <a:gd name="connsiteX2" fmla="*/ 9855200 w 9855200"/>
              <a:gd name="connsiteY2" fmla="*/ 0 h 6853237"/>
              <a:gd name="connsiteX3" fmla="*/ 6324001 w 9855200"/>
              <a:gd name="connsiteY3" fmla="*/ 6853237 h 6853237"/>
              <a:gd name="connsiteX4" fmla="*/ 0 w 9855200"/>
              <a:gd name="connsiteY4" fmla="*/ 6853237 h 6853237"/>
              <a:gd name="connsiteX0" fmla="*/ 0 w 9855200"/>
              <a:gd name="connsiteY0" fmla="*/ 6853237 h 6853237"/>
              <a:gd name="connsiteX1" fmla="*/ 1581150 w 9855200"/>
              <a:gd name="connsiteY1" fmla="*/ 3792538 h 6853237"/>
              <a:gd name="connsiteX2" fmla="*/ 3531199 w 9855200"/>
              <a:gd name="connsiteY2" fmla="*/ 0 h 6853237"/>
              <a:gd name="connsiteX3" fmla="*/ 9855200 w 9855200"/>
              <a:gd name="connsiteY3" fmla="*/ 0 h 6853237"/>
              <a:gd name="connsiteX4" fmla="*/ 6324001 w 9855200"/>
              <a:gd name="connsiteY4" fmla="*/ 6853237 h 6853237"/>
              <a:gd name="connsiteX5" fmla="*/ 0 w 9855200"/>
              <a:gd name="connsiteY5" fmla="*/ 6853237 h 6853237"/>
              <a:gd name="connsiteX0" fmla="*/ 0 w 8274050"/>
              <a:gd name="connsiteY0" fmla="*/ 6853237 h 6853237"/>
              <a:gd name="connsiteX1" fmla="*/ 0 w 8274050"/>
              <a:gd name="connsiteY1" fmla="*/ 3792538 h 6853237"/>
              <a:gd name="connsiteX2" fmla="*/ 1950049 w 8274050"/>
              <a:gd name="connsiteY2" fmla="*/ 0 h 6853237"/>
              <a:gd name="connsiteX3" fmla="*/ 8274050 w 8274050"/>
              <a:gd name="connsiteY3" fmla="*/ 0 h 6853237"/>
              <a:gd name="connsiteX4" fmla="*/ 4742851 w 8274050"/>
              <a:gd name="connsiteY4" fmla="*/ 6853237 h 6853237"/>
              <a:gd name="connsiteX5" fmla="*/ 0 w 8274050"/>
              <a:gd name="connsiteY5" fmla="*/ 6853237 h 6853237"/>
              <a:gd name="connsiteX0" fmla="*/ 0 w 8274050"/>
              <a:gd name="connsiteY0" fmla="*/ 6853237 h 6853237"/>
              <a:gd name="connsiteX1" fmla="*/ 0 w 8274050"/>
              <a:gd name="connsiteY1" fmla="*/ 3792538 h 6853237"/>
              <a:gd name="connsiteX2" fmla="*/ 1950049 w 8274050"/>
              <a:gd name="connsiteY2" fmla="*/ 0 h 6853237"/>
              <a:gd name="connsiteX3" fmla="*/ 8274050 w 8274050"/>
              <a:gd name="connsiteY3" fmla="*/ 0 h 6853237"/>
              <a:gd name="connsiteX4" fmla="*/ 5047175 w 8274050"/>
              <a:gd name="connsiteY4" fmla="*/ 6853237 h 6853237"/>
              <a:gd name="connsiteX5" fmla="*/ 0 w 8274050"/>
              <a:gd name="connsiteY5" fmla="*/ 6853237 h 6853237"/>
              <a:gd name="connsiteX0" fmla="*/ 732632 w 8274050"/>
              <a:gd name="connsiteY0" fmla="*/ 6853237 h 6853237"/>
              <a:gd name="connsiteX1" fmla="*/ 0 w 8274050"/>
              <a:gd name="connsiteY1" fmla="*/ 3792538 h 6853237"/>
              <a:gd name="connsiteX2" fmla="*/ 1950049 w 8274050"/>
              <a:gd name="connsiteY2" fmla="*/ 0 h 6853237"/>
              <a:gd name="connsiteX3" fmla="*/ 8274050 w 8274050"/>
              <a:gd name="connsiteY3" fmla="*/ 0 h 6853237"/>
              <a:gd name="connsiteX4" fmla="*/ 5047175 w 8274050"/>
              <a:gd name="connsiteY4" fmla="*/ 6853237 h 6853237"/>
              <a:gd name="connsiteX5" fmla="*/ 732632 w 8274050"/>
              <a:gd name="connsiteY5" fmla="*/ 6853237 h 6853237"/>
              <a:gd name="connsiteX0" fmla="*/ 0 w 7541418"/>
              <a:gd name="connsiteY0" fmla="*/ 6853237 h 6853237"/>
              <a:gd name="connsiteX1" fmla="*/ 0 w 7541418"/>
              <a:gd name="connsiteY1" fmla="*/ 2408581 h 6853237"/>
              <a:gd name="connsiteX2" fmla="*/ 1217417 w 7541418"/>
              <a:gd name="connsiteY2" fmla="*/ 0 h 6853237"/>
              <a:gd name="connsiteX3" fmla="*/ 7541418 w 7541418"/>
              <a:gd name="connsiteY3" fmla="*/ 0 h 6853237"/>
              <a:gd name="connsiteX4" fmla="*/ 4314543 w 7541418"/>
              <a:gd name="connsiteY4" fmla="*/ 6853237 h 6853237"/>
              <a:gd name="connsiteX5" fmla="*/ 0 w 7541418"/>
              <a:gd name="connsiteY5" fmla="*/ 6853237 h 6853237"/>
              <a:gd name="connsiteX0" fmla="*/ 0 w 7541418"/>
              <a:gd name="connsiteY0" fmla="*/ 6853237 h 6853237"/>
              <a:gd name="connsiteX1" fmla="*/ 0 w 7541418"/>
              <a:gd name="connsiteY1" fmla="*/ 2408581 h 6853237"/>
              <a:gd name="connsiteX2" fmla="*/ 1217417 w 7541418"/>
              <a:gd name="connsiteY2" fmla="*/ 0 h 6853237"/>
              <a:gd name="connsiteX3" fmla="*/ 7541418 w 7541418"/>
              <a:gd name="connsiteY3" fmla="*/ 0 h 6853237"/>
              <a:gd name="connsiteX4" fmla="*/ 4269459 w 7541418"/>
              <a:gd name="connsiteY4" fmla="*/ 6840880 h 6853237"/>
              <a:gd name="connsiteX5" fmla="*/ 0 w 7541418"/>
              <a:gd name="connsiteY5" fmla="*/ 6853237 h 6853237"/>
              <a:gd name="connsiteX0" fmla="*/ 0 w 7541418"/>
              <a:gd name="connsiteY0" fmla="*/ 6853237 h 6853237"/>
              <a:gd name="connsiteX1" fmla="*/ 0 w 7541418"/>
              <a:gd name="connsiteY1" fmla="*/ 2408581 h 6853237"/>
              <a:gd name="connsiteX2" fmla="*/ 1217417 w 7541418"/>
              <a:gd name="connsiteY2" fmla="*/ 0 h 6853237"/>
              <a:gd name="connsiteX3" fmla="*/ 7541418 w 7541418"/>
              <a:gd name="connsiteY3" fmla="*/ 0 h 6853237"/>
              <a:gd name="connsiteX4" fmla="*/ 4269459 w 7541418"/>
              <a:gd name="connsiteY4" fmla="*/ 6853236 h 6853237"/>
              <a:gd name="connsiteX5" fmla="*/ 0 w 7541418"/>
              <a:gd name="connsiteY5" fmla="*/ 6853237 h 6853237"/>
              <a:gd name="connsiteX0" fmla="*/ 0 w 7541418"/>
              <a:gd name="connsiteY0" fmla="*/ 6853237 h 6853237"/>
              <a:gd name="connsiteX1" fmla="*/ 0 w 7541418"/>
              <a:gd name="connsiteY1" fmla="*/ 2408581 h 6853237"/>
              <a:gd name="connsiteX2" fmla="*/ 1217417 w 7541418"/>
              <a:gd name="connsiteY2" fmla="*/ 0 h 6853237"/>
              <a:gd name="connsiteX3" fmla="*/ 7541418 w 7541418"/>
              <a:gd name="connsiteY3" fmla="*/ 0 h 6853237"/>
              <a:gd name="connsiteX4" fmla="*/ 4269459 w 7541418"/>
              <a:gd name="connsiteY4" fmla="*/ 6853236 h 6853237"/>
              <a:gd name="connsiteX5" fmla="*/ 0 w 7541418"/>
              <a:gd name="connsiteY5" fmla="*/ 6853237 h 6853237"/>
              <a:gd name="connsiteX0" fmla="*/ 11271 w 7552689"/>
              <a:gd name="connsiteY0" fmla="*/ 6853237 h 6853237"/>
              <a:gd name="connsiteX1" fmla="*/ 0 w 7552689"/>
              <a:gd name="connsiteY1" fmla="*/ 2420937 h 6853237"/>
              <a:gd name="connsiteX2" fmla="*/ 1228688 w 7552689"/>
              <a:gd name="connsiteY2" fmla="*/ 0 h 6853237"/>
              <a:gd name="connsiteX3" fmla="*/ 7552689 w 7552689"/>
              <a:gd name="connsiteY3" fmla="*/ 0 h 6853237"/>
              <a:gd name="connsiteX4" fmla="*/ 4280730 w 7552689"/>
              <a:gd name="connsiteY4" fmla="*/ 6853236 h 6853237"/>
              <a:gd name="connsiteX5" fmla="*/ 11271 w 7552689"/>
              <a:gd name="connsiteY5" fmla="*/ 6853237 h 6853237"/>
              <a:gd name="connsiteX0" fmla="*/ 5478 w 7552689"/>
              <a:gd name="connsiteY0" fmla="*/ 6853237 h 6853237"/>
              <a:gd name="connsiteX1" fmla="*/ 0 w 7552689"/>
              <a:gd name="connsiteY1" fmla="*/ 2420937 h 6853237"/>
              <a:gd name="connsiteX2" fmla="*/ 1228688 w 7552689"/>
              <a:gd name="connsiteY2" fmla="*/ 0 h 6853237"/>
              <a:gd name="connsiteX3" fmla="*/ 7552689 w 7552689"/>
              <a:gd name="connsiteY3" fmla="*/ 0 h 6853237"/>
              <a:gd name="connsiteX4" fmla="*/ 4280730 w 7552689"/>
              <a:gd name="connsiteY4" fmla="*/ 6853236 h 6853237"/>
              <a:gd name="connsiteX5" fmla="*/ 5478 w 7552689"/>
              <a:gd name="connsiteY5" fmla="*/ 6853237 h 685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2689" h="6853237">
                <a:moveTo>
                  <a:pt x="5478" y="6853237"/>
                </a:moveTo>
                <a:lnTo>
                  <a:pt x="0" y="2420937"/>
                </a:lnTo>
                <a:lnTo>
                  <a:pt x="1228688" y="0"/>
                </a:lnTo>
                <a:lnTo>
                  <a:pt x="7552689" y="0"/>
                </a:lnTo>
                <a:lnTo>
                  <a:pt x="4280730" y="6853236"/>
                </a:lnTo>
                <a:lnTo>
                  <a:pt x="5478" y="6853237"/>
                </a:lnTo>
                <a:close/>
              </a:path>
            </a:pathLst>
          </a:custGeom>
          <a:solidFill>
            <a:srgbClr val="FFFFFF">
              <a:alpha val="89804"/>
            </a:srgbClr>
          </a:solidFill>
          <a:ln w="158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9" tIns="60959" rIns="121919" bIns="609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94" fontAlgn="base">
              <a:spcBef>
                <a:spcPct val="0"/>
              </a:spcBef>
              <a:spcAft>
                <a:spcPct val="0"/>
              </a:spcAft>
            </a:pPr>
            <a:endParaRPr lang="en-GB" sz="1333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Fundamentos del Blockchain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29824" y="6500407"/>
            <a:ext cx="240059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94" fontAlgn="base">
              <a:spcBef>
                <a:spcPct val="0"/>
              </a:spcBef>
              <a:spcAft>
                <a:spcPct val="0"/>
              </a:spcAft>
            </a:pPr>
            <a:r>
              <a:rPr lang="en-GB" sz="1333" dirty="0">
                <a:solidFill>
                  <a:srgbClr val="FFFFFF"/>
                </a:solidFill>
                <a:latin typeface="Trebuchet MS" panose="020B0603020202020204" pitchFamily="34" charset="0"/>
              </a:rPr>
              <a:t>Image © Shutterstock</a:t>
            </a:r>
          </a:p>
        </p:txBody>
      </p:sp>
    </p:spTree>
    <p:extLst>
      <p:ext uri="{BB962C8B-B14F-4D97-AF65-F5344CB8AC3E}">
        <p14:creationId xmlns:p14="http://schemas.microsoft.com/office/powerpoint/2010/main" val="199618774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9F0F88-C0E6-4B3A-932F-2C551FD59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Definición de Blockchain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4E71D2-00CD-48E7-855A-0D2D0311ABA0}"/>
              </a:ext>
            </a:extLst>
          </p:cNvPr>
          <p:cNvSpPr txBox="1">
            <a:spLocks/>
          </p:cNvSpPr>
          <p:nvPr/>
        </p:nvSpPr>
        <p:spPr>
          <a:xfrm>
            <a:off x="527053" y="2107293"/>
            <a:ext cx="11137569" cy="4512218"/>
          </a:xfrm>
          <a:prstGeom prst="rect">
            <a:avLst/>
          </a:prstGeom>
        </p:spPr>
        <p:txBody>
          <a:bodyPr/>
          <a:lstStyle>
            <a:lvl1pPr marL="180975" indent="-180975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80975" algn="l" defTabSz="457200" rtl="0" eaLnBrk="1" latinLnBrk="0" hangingPunct="1">
              <a:spcBef>
                <a:spcPct val="20000"/>
              </a:spcBef>
              <a:buFont typeface="Lucida Grande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16986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8888" indent="-180975" algn="l" defTabSz="457200" rtl="0" eaLnBrk="1" latinLnBrk="0" hangingPunct="1">
              <a:spcBef>
                <a:spcPct val="20000"/>
              </a:spcBef>
              <a:buFont typeface="Arial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8" indent="-38099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215" dirty="0"/>
              <a:t>Un </a:t>
            </a:r>
            <a:r>
              <a:rPr lang="es-ES" sz="2215" b="1" dirty="0"/>
              <a:t>componente</a:t>
            </a:r>
            <a:r>
              <a:rPr lang="es-ES" sz="2215" dirty="0"/>
              <a:t> de una arquitectura distribuida (</a:t>
            </a:r>
            <a:r>
              <a:rPr lang="es-ES" sz="2215" dirty="0" err="1"/>
              <a:t>Distributed</a:t>
            </a:r>
            <a:r>
              <a:rPr lang="es-ES" sz="2215" dirty="0"/>
              <a:t> </a:t>
            </a:r>
            <a:r>
              <a:rPr lang="es-ES" sz="2215" dirty="0" err="1"/>
              <a:t>Ledger</a:t>
            </a:r>
            <a:r>
              <a:rPr lang="es-ES" sz="2215" dirty="0"/>
              <a:t> </a:t>
            </a:r>
            <a:r>
              <a:rPr lang="es-ES" sz="2215" dirty="0" err="1"/>
              <a:t>Technology</a:t>
            </a:r>
            <a:r>
              <a:rPr lang="es-ES" sz="2215" dirty="0"/>
              <a:t>)</a:t>
            </a:r>
          </a:p>
          <a:p>
            <a:pPr marL="380998" indent="-38099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s-ES" sz="2215" dirty="0"/>
          </a:p>
          <a:p>
            <a:pPr marL="380998" indent="-38099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215" dirty="0"/>
              <a:t>“</a:t>
            </a:r>
            <a:r>
              <a:rPr lang="es-ES" sz="2215" dirty="0"/>
              <a:t>un conjunto de soluciones tecnológicas que permiten un </a:t>
            </a:r>
            <a:r>
              <a:rPr lang="es-ES" sz="2215" b="1" dirty="0"/>
              <a:t>registro de actividad </a:t>
            </a:r>
            <a:r>
              <a:rPr lang="es-ES" sz="2215" dirty="0"/>
              <a:t>único, secuenciado, estandarizado y </a:t>
            </a:r>
            <a:r>
              <a:rPr lang="es-ES" sz="2215" b="1" dirty="0"/>
              <a:t>criptográficamente seguro, </a:t>
            </a:r>
            <a:r>
              <a:rPr lang="es-ES" sz="2215" dirty="0"/>
              <a:t>distribuido por </a:t>
            </a:r>
            <a:r>
              <a:rPr lang="es-ES" sz="2215" b="1" dirty="0"/>
              <a:t>una red de participantes</a:t>
            </a:r>
            <a:r>
              <a:rPr lang="en-GB" sz="2215" dirty="0"/>
              <a:t>”</a:t>
            </a:r>
          </a:p>
          <a:p>
            <a:pPr algn="r">
              <a:lnSpc>
                <a:spcPct val="150000"/>
              </a:lnSpc>
            </a:pPr>
            <a:r>
              <a:rPr lang="en-GB" sz="2215" dirty="0"/>
              <a:t>UK Financial Conduct Authority 2017</a:t>
            </a:r>
          </a:p>
        </p:txBody>
      </p:sp>
    </p:spTree>
    <p:extLst>
      <p:ext uri="{BB962C8B-B14F-4D97-AF65-F5344CB8AC3E}">
        <p14:creationId xmlns:p14="http://schemas.microsoft.com/office/powerpoint/2010/main" val="1975907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9F0F88-C0E6-4B3A-932F-2C551FD59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Características que se malinterpretan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AE3DB00-A0BD-4F46-AAA2-056D82496AA2}"/>
              </a:ext>
            </a:extLst>
          </p:cNvPr>
          <p:cNvSpPr/>
          <p:nvPr/>
        </p:nvSpPr>
        <p:spPr>
          <a:xfrm>
            <a:off x="703386" y="1295399"/>
            <a:ext cx="3680501" cy="1413302"/>
          </a:xfrm>
          <a:prstGeom prst="rect">
            <a:avLst/>
          </a:prstGeom>
          <a:solidFill>
            <a:srgbClr val="C8CDD7">
              <a:alpha val="50196"/>
            </a:srgbClr>
          </a:solidFill>
          <a:ln w="158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0" tIns="56270" rIns="112540" bIns="5627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969" b="1" dirty="0">
                <a:solidFill>
                  <a:srgbClr val="000000"/>
                </a:solidFill>
              </a:rPr>
              <a:t>Un registro de actividad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D876FCD-BCE4-480F-9FB4-C1D2C9A74A9C}"/>
              </a:ext>
            </a:extLst>
          </p:cNvPr>
          <p:cNvSpPr/>
          <p:nvPr/>
        </p:nvSpPr>
        <p:spPr>
          <a:xfrm>
            <a:off x="703386" y="2969999"/>
            <a:ext cx="3680501" cy="1413302"/>
          </a:xfrm>
          <a:prstGeom prst="rect">
            <a:avLst/>
          </a:prstGeom>
          <a:solidFill>
            <a:srgbClr val="C8CDD7">
              <a:alpha val="50196"/>
            </a:srgbClr>
          </a:solidFill>
          <a:ln w="158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0" tIns="56270" rIns="112540" bIns="5627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969" b="1" dirty="0">
                <a:solidFill>
                  <a:srgbClr val="000000"/>
                </a:solidFill>
              </a:rPr>
              <a:t>Red de participantes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4036BD7-AD6C-4A5A-94FE-CB43F86E3BCD}"/>
              </a:ext>
            </a:extLst>
          </p:cNvPr>
          <p:cNvSpPr/>
          <p:nvPr/>
        </p:nvSpPr>
        <p:spPr>
          <a:xfrm>
            <a:off x="703386" y="4644598"/>
            <a:ext cx="3680501" cy="1413302"/>
          </a:xfrm>
          <a:prstGeom prst="rect">
            <a:avLst/>
          </a:prstGeom>
          <a:solidFill>
            <a:srgbClr val="C8CDD7">
              <a:alpha val="50196"/>
            </a:srgbClr>
          </a:solidFill>
          <a:ln w="158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0" tIns="56270" rIns="112540" bIns="5627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969" b="1" dirty="0">
                <a:solidFill>
                  <a:srgbClr val="000000"/>
                </a:solidFill>
              </a:rPr>
              <a:t>Escasez de activos digitales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5CFA4A9-3F43-43B7-A1FB-1397CB0803F2}"/>
              </a:ext>
            </a:extLst>
          </p:cNvPr>
          <p:cNvSpPr txBox="1"/>
          <p:nvPr/>
        </p:nvSpPr>
        <p:spPr>
          <a:xfrm>
            <a:off x="4593269" y="1295399"/>
            <a:ext cx="6824466" cy="14133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11021" indent="-21102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969" dirty="0">
                <a:cs typeface="Trebuchet MS"/>
              </a:rPr>
              <a:t>Un registro criptográficamente asegurado</a:t>
            </a:r>
          </a:p>
          <a:p>
            <a:pPr marL="211021" indent="-21102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969" dirty="0">
                <a:cs typeface="Trebuchet MS"/>
              </a:rPr>
              <a:t>No una base de datos (al menos, no eficiente)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4EF1206-540C-4F19-A5B4-BF5D9E549866}"/>
              </a:ext>
            </a:extLst>
          </p:cNvPr>
          <p:cNvSpPr txBox="1"/>
          <p:nvPr/>
        </p:nvSpPr>
        <p:spPr>
          <a:xfrm>
            <a:off x="4593267" y="2969998"/>
            <a:ext cx="6824466" cy="14133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11021" indent="-21102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969" dirty="0"/>
              <a:t>Tiene sentido entre varios participantes en un consorcio</a:t>
            </a:r>
          </a:p>
          <a:p>
            <a:pPr marL="211021" indent="-21102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969" dirty="0"/>
              <a:t>Constituye un beneficio y un desafío al mismo tiempo</a:t>
            </a:r>
            <a:endParaRPr lang="es-ES" sz="1969" dirty="0">
              <a:cs typeface="Trebuchet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935EE73-D693-4420-B7E7-90B47140BD93}"/>
              </a:ext>
            </a:extLst>
          </p:cNvPr>
          <p:cNvSpPr txBox="1"/>
          <p:nvPr/>
        </p:nvSpPr>
        <p:spPr>
          <a:xfrm>
            <a:off x="4593266" y="4644598"/>
            <a:ext cx="6824466" cy="14133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11021" indent="-21102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969" dirty="0"/>
              <a:t>La escasez de activos digitales significa que cada referencia de identificación puede permanecer única</a:t>
            </a:r>
          </a:p>
          <a:p>
            <a:pPr marL="211021" indent="-21102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969" dirty="0"/>
              <a:t>En otras palabras, la replica digital no es posible</a:t>
            </a:r>
            <a:endParaRPr lang="es-ES" sz="1969" dirty="0"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6147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9F0F88-C0E6-4B3A-932F-2C551FD59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¡Bitcoin y Blockchain no son lo mismo!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7EA0CE3-A682-4678-B337-4AEA0C890C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t="6902" r="3129"/>
          <a:stretch/>
        </p:blipFill>
        <p:spPr>
          <a:xfrm>
            <a:off x="4410635" y="1363264"/>
            <a:ext cx="7306333" cy="4306014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="" xmlns:a16="http://schemas.microsoft.com/office/drawing/2014/main" id="{7877E378-368C-4CE5-ACE6-E5B93841D4BF}"/>
              </a:ext>
            </a:extLst>
          </p:cNvPr>
          <p:cNvSpPr txBox="1">
            <a:spLocks/>
          </p:cNvSpPr>
          <p:nvPr/>
        </p:nvSpPr>
        <p:spPr>
          <a:xfrm>
            <a:off x="703385" y="4983511"/>
            <a:ext cx="8070929" cy="1371534"/>
          </a:xfrm>
          <a:prstGeom prst="rect">
            <a:avLst/>
          </a:prstGeom>
        </p:spPr>
        <p:txBody>
          <a:bodyPr/>
          <a:lstStyle>
            <a:lvl1pPr marL="180975" indent="-180975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80975" algn="l" defTabSz="457200" rtl="0" eaLnBrk="1" latinLnBrk="0" hangingPunct="1">
              <a:spcBef>
                <a:spcPct val="20000"/>
              </a:spcBef>
              <a:buFont typeface="Lucida Grande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16986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8888" indent="-180975" algn="l" defTabSz="457200" rtl="0" eaLnBrk="1" latinLnBrk="0" hangingPunct="1">
              <a:spcBef>
                <a:spcPct val="20000"/>
              </a:spcBef>
              <a:buFont typeface="Arial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8" indent="-38099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215" dirty="0"/>
              <a:t>La primera y más adoptada aplicación de Blockchain</a:t>
            </a:r>
          </a:p>
          <a:p>
            <a:pPr marL="380998" indent="-38099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215" dirty="0"/>
              <a:t>Pero Blockchain es mucho más que eso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B6BED20-C3D5-4E66-B483-AD228DA3862A}"/>
              </a:ext>
            </a:extLst>
          </p:cNvPr>
          <p:cNvSpPr txBox="1"/>
          <p:nvPr/>
        </p:nvSpPr>
        <p:spPr>
          <a:xfrm>
            <a:off x="7550757" y="6664572"/>
            <a:ext cx="3999922" cy="397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defTabSz="1219194" fontAlgn="base">
              <a:spcBef>
                <a:spcPct val="0"/>
              </a:spcBef>
              <a:spcAft>
                <a:spcPct val="0"/>
              </a:spcAft>
            </a:pPr>
            <a:r>
              <a:rPr lang="es-ES" sz="1108" dirty="0"/>
              <a:t>Las imágenes pueden estar sujetas a derechos de autor</a:t>
            </a:r>
            <a:endParaRPr lang="en-GB" sz="1067" dirty="0">
              <a:solidFill>
                <a:srgbClr val="000000"/>
              </a:solidFill>
              <a:latin typeface="Trebuchet MS" panose="020B0603020202020204" pitchFamily="34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955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9F0F88-C0E6-4B3A-932F-2C551FD59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Cuando sostienes un martillo, todo parece un clavo</a:t>
            </a:r>
          </a:p>
        </p:txBody>
      </p:sp>
      <p:pic>
        <p:nvPicPr>
          <p:cNvPr id="3" name="Content Placeholder 8">
            <a:extLst>
              <a:ext uri="{FF2B5EF4-FFF2-40B4-BE49-F238E27FC236}">
                <a16:creationId xmlns="" xmlns:a16="http://schemas.microsoft.com/office/drawing/2014/main" id="{300D73CF-25EF-4D98-BB0D-2AB246B1D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92" y="1411940"/>
            <a:ext cx="3590738" cy="4665809"/>
          </a:xfr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972E415-6C07-46FC-AFDD-4268E5782A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776" y="1357666"/>
            <a:ext cx="6479494" cy="46282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CBAEB0A-A195-4DEC-8C65-A5AC5EC415AE}"/>
              </a:ext>
            </a:extLst>
          </p:cNvPr>
          <p:cNvSpPr txBox="1"/>
          <p:nvPr/>
        </p:nvSpPr>
        <p:spPr>
          <a:xfrm>
            <a:off x="7550757" y="6127842"/>
            <a:ext cx="3999922" cy="397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defTabSz="1219194" fontAlgn="base">
              <a:spcBef>
                <a:spcPct val="0"/>
              </a:spcBef>
              <a:spcAft>
                <a:spcPct val="0"/>
              </a:spcAft>
            </a:pPr>
            <a:r>
              <a:rPr lang="es-ES" sz="1108" dirty="0"/>
              <a:t>Las imágenes pueden estar sujetas a derechos de autor</a:t>
            </a:r>
            <a:endParaRPr lang="en-GB" sz="1067" dirty="0">
              <a:solidFill>
                <a:srgbClr val="000000"/>
              </a:solidFill>
              <a:latin typeface="Trebuchet MS" panose="020B0603020202020204" pitchFamily="34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50300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9F0F88-C0E6-4B3A-932F-2C551FD59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18" y="274638"/>
            <a:ext cx="11367369" cy="742094"/>
          </a:xfrm>
        </p:spPr>
        <p:txBody>
          <a:bodyPr/>
          <a:lstStyle/>
          <a:p>
            <a:r>
              <a:rPr lang="es-ES" dirty="0"/>
              <a:t>¿Cuándo es Blockchain una solución adecuada?</a:t>
            </a:r>
          </a:p>
        </p:txBody>
      </p:sp>
      <p:sp>
        <p:nvSpPr>
          <p:cNvPr id="3" name="Trapezoid 2">
            <a:extLst>
              <a:ext uri="{FF2B5EF4-FFF2-40B4-BE49-F238E27FC236}">
                <a16:creationId xmlns="" xmlns:a16="http://schemas.microsoft.com/office/drawing/2014/main" id="{EF0EFF20-132E-4C72-B95F-982516E2A317}"/>
              </a:ext>
            </a:extLst>
          </p:cNvPr>
          <p:cNvSpPr/>
          <p:nvPr/>
        </p:nvSpPr>
        <p:spPr bwMode="gray">
          <a:xfrm rot="5400000">
            <a:off x="4229464" y="-1130703"/>
            <a:ext cx="3391038" cy="9511659"/>
          </a:xfrm>
          <a:prstGeom prst="trapezoid">
            <a:avLst>
              <a:gd name="adj" fmla="val 33486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94" eaLnBrk="0" fontAlgn="base" hangingPunct="0">
              <a:spcBef>
                <a:spcPct val="0"/>
              </a:spcBef>
              <a:spcAft>
                <a:spcPct val="0"/>
              </a:spcAft>
              <a:buClr>
                <a:srgbClr val="22513D"/>
              </a:buClr>
              <a:defRPr/>
            </a:pPr>
            <a:endParaRPr lang="es-ES" sz="933" b="1" kern="0" dirty="0">
              <a:solidFill>
                <a:srgbClr val="000000"/>
              </a:solidFill>
              <a:latin typeface="Trebuchet MS" panose="020B0603020202020204" pitchFamily="34" charset="0"/>
              <a:cs typeface="Calibri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DE0B0415-A5F0-4591-9B6D-D4545A76AB2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06858" y="2298407"/>
            <a:ext cx="413242" cy="265343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rot="10800000" vert="eaVert"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94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933" kern="0" dirty="0">
              <a:solidFill>
                <a:srgbClr val="000000"/>
              </a:solidFill>
              <a:latin typeface="Trebuchet MS" panose="020B0603020202020204" pitchFamily="34" charset="0"/>
              <a:cs typeface="Calibri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D5D732D3-C2A9-4FC3-B169-4D143F4DF54B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96011" y="2694534"/>
            <a:ext cx="292118" cy="1861457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rot="10800000" vert="eaVert"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94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933" kern="0" dirty="0">
              <a:solidFill>
                <a:srgbClr val="000000"/>
              </a:solidFill>
              <a:latin typeface="Trebuchet MS" panose="020B0603020202020204" pitchFamily="34" charset="0"/>
              <a:cs typeface="Calibri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5B698DF2-CD37-4B1B-8C8F-3D9A7904ADE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4049" y="1929605"/>
            <a:ext cx="587797" cy="33910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rot="10800000" vert="eaVert"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94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933" kern="0" dirty="0">
              <a:solidFill>
                <a:srgbClr val="000000"/>
              </a:solidFill>
              <a:latin typeface="Trebuchet MS" panose="020B0603020202020204" pitchFamily="34" charset="0"/>
              <a:cs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CA74DCC-24A4-4F81-8760-480980F5AE8F}"/>
              </a:ext>
            </a:extLst>
          </p:cNvPr>
          <p:cNvSpPr txBox="1"/>
          <p:nvPr/>
        </p:nvSpPr>
        <p:spPr>
          <a:xfrm>
            <a:off x="1063284" y="1329492"/>
            <a:ext cx="2920154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94" fontAlgn="base">
              <a:spcBef>
                <a:spcPct val="0"/>
              </a:spcBef>
              <a:spcAft>
                <a:spcPct val="0"/>
              </a:spcAft>
            </a:pPr>
            <a:r>
              <a:rPr lang="es-ES" sz="1867" dirty="0">
                <a:solidFill>
                  <a:srgbClr val="000000"/>
                </a:solidFill>
                <a:latin typeface="Trebuchet MS" panose="020B0603020202020204" pitchFamily="34" charset="0"/>
              </a:rPr>
              <a:t>Embudo conceptual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F106046-A7FD-41DC-9E83-F479E2FCC4E1}"/>
              </a:ext>
            </a:extLst>
          </p:cNvPr>
          <p:cNvSpPr txBox="1"/>
          <p:nvPr/>
        </p:nvSpPr>
        <p:spPr>
          <a:xfrm>
            <a:off x="4478050" y="1716802"/>
            <a:ext cx="2920154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94" fontAlgn="base">
              <a:spcBef>
                <a:spcPct val="0"/>
              </a:spcBef>
              <a:spcAft>
                <a:spcPct val="0"/>
              </a:spcAft>
            </a:pPr>
            <a:r>
              <a:rPr lang="es-ES" sz="1867" dirty="0">
                <a:solidFill>
                  <a:srgbClr val="000000"/>
                </a:solidFill>
                <a:latin typeface="Trebuchet MS" panose="020B0603020202020204" pitchFamily="34" charset="0"/>
              </a:rPr>
              <a:t>Embudo operacional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3359E9A-78D2-4858-955A-2D8D9B0CA560}"/>
              </a:ext>
            </a:extLst>
          </p:cNvPr>
          <p:cNvSpPr txBox="1"/>
          <p:nvPr/>
        </p:nvSpPr>
        <p:spPr>
          <a:xfrm>
            <a:off x="7673337" y="2178139"/>
            <a:ext cx="288811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94" fontAlgn="base">
              <a:spcBef>
                <a:spcPct val="0"/>
              </a:spcBef>
              <a:spcAft>
                <a:spcPct val="0"/>
              </a:spcAft>
            </a:pPr>
            <a:r>
              <a:rPr lang="es-ES" sz="1867" dirty="0">
                <a:solidFill>
                  <a:srgbClr val="000000"/>
                </a:solidFill>
                <a:latin typeface="Trebuchet MS" panose="020B0603020202020204" pitchFamily="34" charset="0"/>
              </a:rPr>
              <a:t>Opciones de ejecución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4000364-A905-437D-A063-AFA295FFA897}"/>
              </a:ext>
            </a:extLst>
          </p:cNvPr>
          <p:cNvSpPr txBox="1"/>
          <p:nvPr/>
        </p:nvSpPr>
        <p:spPr>
          <a:xfrm>
            <a:off x="1736291" y="2374784"/>
            <a:ext cx="2395438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94" fontAlgn="base">
              <a:spcBef>
                <a:spcPct val="0"/>
              </a:spcBef>
              <a:spcAft>
                <a:spcPct val="0"/>
              </a:spcAft>
            </a:pPr>
            <a:r>
              <a:rPr lang="es-ES" sz="1477" dirty="0"/>
              <a:t>Datos estructurados en una secuencia de tiempo</a:t>
            </a:r>
            <a:endParaRPr lang="es-ES" sz="1467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B1BE0D8-029C-4B00-BE12-383890407A53}"/>
              </a:ext>
            </a:extLst>
          </p:cNvPr>
          <p:cNvSpPr txBox="1"/>
          <p:nvPr/>
        </p:nvSpPr>
        <p:spPr>
          <a:xfrm>
            <a:off x="1736290" y="3012164"/>
            <a:ext cx="2395438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94" fontAlgn="base">
              <a:spcBef>
                <a:spcPct val="0"/>
              </a:spcBef>
              <a:spcAft>
                <a:spcPct val="0"/>
              </a:spcAft>
            </a:pPr>
            <a:r>
              <a:rPr lang="es-ES" sz="1477" dirty="0"/>
              <a:t>Datos distribuidos entre varios participantes</a:t>
            </a:r>
            <a:endParaRPr lang="es-ES" sz="1467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C9F81F5-6889-4D70-9C9D-D0C28F1C47F6}"/>
              </a:ext>
            </a:extLst>
          </p:cNvPr>
          <p:cNvSpPr txBox="1"/>
          <p:nvPr/>
        </p:nvSpPr>
        <p:spPr>
          <a:xfrm>
            <a:off x="1736290" y="4302598"/>
            <a:ext cx="2395438" cy="774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94" fontAlgn="base">
              <a:spcBef>
                <a:spcPct val="0"/>
              </a:spcBef>
              <a:spcAft>
                <a:spcPct val="0"/>
              </a:spcAft>
            </a:pPr>
            <a:r>
              <a:rPr lang="es-ES" sz="1477" dirty="0"/>
              <a:t>Verificación de datos más importante que los </a:t>
            </a:r>
            <a:r>
              <a:rPr lang="es-ES" sz="1477" dirty="0" smtClean="0"/>
              <a:t>datos si mismos</a:t>
            </a:r>
            <a:endParaRPr lang="es-ES" sz="1467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2D2E9DF-FE30-4040-BD46-1A771CA7CD77}"/>
              </a:ext>
            </a:extLst>
          </p:cNvPr>
          <p:cNvSpPr txBox="1"/>
          <p:nvPr/>
        </p:nvSpPr>
        <p:spPr>
          <a:xfrm>
            <a:off x="1451116" y="2359852"/>
            <a:ext cx="273764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94" fontAlgn="base">
              <a:spcBef>
                <a:spcPct val="0"/>
              </a:spcBef>
              <a:spcAft>
                <a:spcPct val="0"/>
              </a:spcAft>
            </a:pPr>
            <a:r>
              <a:rPr lang="es-ES" sz="1867" dirty="0">
                <a:solidFill>
                  <a:srgbClr val="00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</a:t>
            </a:r>
            <a:endParaRPr lang="es-ES" sz="1867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150D925-5897-41D1-9A6F-3DF4518D8CBA}"/>
              </a:ext>
            </a:extLst>
          </p:cNvPr>
          <p:cNvSpPr txBox="1"/>
          <p:nvPr/>
        </p:nvSpPr>
        <p:spPr>
          <a:xfrm>
            <a:off x="1458723" y="3001566"/>
            <a:ext cx="273764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94" fontAlgn="base">
              <a:spcBef>
                <a:spcPct val="0"/>
              </a:spcBef>
              <a:spcAft>
                <a:spcPct val="0"/>
              </a:spcAft>
            </a:pPr>
            <a:r>
              <a:rPr lang="es-ES" sz="1867" dirty="0">
                <a:solidFill>
                  <a:srgbClr val="00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</a:t>
            </a:r>
            <a:endParaRPr lang="es-ES" sz="1867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27B109E-2B30-4C7A-A891-8579ACF54FE3}"/>
              </a:ext>
            </a:extLst>
          </p:cNvPr>
          <p:cNvSpPr txBox="1"/>
          <p:nvPr/>
        </p:nvSpPr>
        <p:spPr>
          <a:xfrm>
            <a:off x="1458723" y="4345479"/>
            <a:ext cx="273764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94" fontAlgn="base">
              <a:spcBef>
                <a:spcPct val="0"/>
              </a:spcBef>
              <a:spcAft>
                <a:spcPct val="0"/>
              </a:spcAft>
            </a:pPr>
            <a:r>
              <a:rPr lang="es-ES" sz="1867" dirty="0">
                <a:solidFill>
                  <a:srgbClr val="00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</a:t>
            </a:r>
            <a:endParaRPr lang="es-ES" sz="1867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4CA20A4-9B1B-401F-B3E3-EE02FF6E32C6}"/>
              </a:ext>
            </a:extLst>
          </p:cNvPr>
          <p:cNvSpPr txBox="1"/>
          <p:nvPr/>
        </p:nvSpPr>
        <p:spPr>
          <a:xfrm>
            <a:off x="4820212" y="2521511"/>
            <a:ext cx="2853125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8" indent="-380998" defTabSz="1219194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" sz="1467" dirty="0">
                <a:solidFill>
                  <a:srgbClr val="000000"/>
                </a:solidFill>
                <a:latin typeface="Trebuchet MS" panose="020B0603020202020204" pitchFamily="34" charset="0"/>
              </a:rPr>
              <a:t>Permisos</a:t>
            </a:r>
          </a:p>
          <a:p>
            <a:pPr marL="771789" lvl="1" indent="-267684" defTabSz="1219194" fontAlgn="base">
              <a:spcBef>
                <a:spcPct val="0"/>
              </a:spcBef>
              <a:spcAft>
                <a:spcPct val="0"/>
              </a:spcAft>
              <a:buFont typeface="Trebuchet MS" panose="020B0603020202020204" pitchFamily="34" charset="0"/>
              <a:buChar char="−"/>
            </a:pPr>
            <a:r>
              <a:rPr lang="es-ES" sz="1467" dirty="0">
                <a:solidFill>
                  <a:srgbClr val="000000"/>
                </a:solidFill>
                <a:latin typeface="Trebuchet MS" panose="020B0603020202020204" pitchFamily="34" charset="0"/>
              </a:rPr>
              <a:t>¿Con quién?</a:t>
            </a:r>
          </a:p>
          <a:p>
            <a:pPr marL="771789" lvl="1" indent="-267684" defTabSz="1219194" fontAlgn="base">
              <a:spcBef>
                <a:spcPct val="0"/>
              </a:spcBef>
              <a:spcAft>
                <a:spcPct val="0"/>
              </a:spcAft>
              <a:buFont typeface="Trebuchet MS" panose="020B0603020202020204" pitchFamily="34" charset="0"/>
              <a:buChar char="−"/>
            </a:pPr>
            <a:r>
              <a:rPr lang="es-ES" sz="1467" dirty="0">
                <a:solidFill>
                  <a:srgbClr val="000000"/>
                </a:solidFill>
                <a:latin typeface="Trebuchet MS" panose="020B0603020202020204" pitchFamily="34" charset="0"/>
              </a:rPr>
              <a:t>¿Cuál?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F492A86-07D6-4A8F-A028-0C0D5D73A8E1}"/>
              </a:ext>
            </a:extLst>
          </p:cNvPr>
          <p:cNvSpPr txBox="1"/>
          <p:nvPr/>
        </p:nvSpPr>
        <p:spPr>
          <a:xfrm>
            <a:off x="4820212" y="3303331"/>
            <a:ext cx="2853125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8" indent="-380998" defTabSz="1219194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" sz="1467" dirty="0">
                <a:solidFill>
                  <a:srgbClr val="000000"/>
                </a:solidFill>
                <a:latin typeface="Trebuchet MS" panose="020B0603020202020204" pitchFamily="34" charset="0"/>
              </a:rPr>
              <a:t>Plataforma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BA7C785-E905-4774-AC97-2C0ECFFDB9C6}"/>
              </a:ext>
            </a:extLst>
          </p:cNvPr>
          <p:cNvSpPr txBox="1"/>
          <p:nvPr/>
        </p:nvSpPr>
        <p:spPr>
          <a:xfrm>
            <a:off x="4820212" y="3633744"/>
            <a:ext cx="2853125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8" indent="-380998" defTabSz="1219194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" sz="1467" dirty="0">
                <a:solidFill>
                  <a:srgbClr val="000000"/>
                </a:solidFill>
                <a:latin typeface="Trebuchet MS" panose="020B0603020202020204" pitchFamily="34" charset="0"/>
              </a:rPr>
              <a:t>Estándares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787CCE5-96E0-4A5B-8659-2C8A4C22C26F}"/>
              </a:ext>
            </a:extLst>
          </p:cNvPr>
          <p:cNvSpPr txBox="1"/>
          <p:nvPr/>
        </p:nvSpPr>
        <p:spPr>
          <a:xfrm>
            <a:off x="8073064" y="2960358"/>
            <a:ext cx="1809786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8" indent="-380998" defTabSz="1219194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" sz="1467" dirty="0">
                <a:solidFill>
                  <a:srgbClr val="000000"/>
                </a:solidFill>
                <a:latin typeface="Trebuchet MS" panose="020B0603020202020204" pitchFamily="34" charset="0"/>
              </a:rPr>
              <a:t>Ser primero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1120448-F885-4E2A-B105-9589E306079D}"/>
              </a:ext>
            </a:extLst>
          </p:cNvPr>
          <p:cNvSpPr txBox="1"/>
          <p:nvPr/>
        </p:nvSpPr>
        <p:spPr>
          <a:xfrm>
            <a:off x="8073065" y="3389945"/>
            <a:ext cx="2094716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8" indent="-380998" defTabSz="1219194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" sz="1467" dirty="0">
                <a:solidFill>
                  <a:srgbClr val="000000"/>
                </a:solidFill>
                <a:latin typeface="Trebuchet MS" panose="020B0603020202020204" pitchFamily="34" charset="0"/>
              </a:rPr>
              <a:t>Seguidor rápido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7E9A829-D603-40D7-BE55-1CD23BBCCFA5}"/>
              </a:ext>
            </a:extLst>
          </p:cNvPr>
          <p:cNvSpPr txBox="1"/>
          <p:nvPr/>
        </p:nvSpPr>
        <p:spPr>
          <a:xfrm>
            <a:off x="8073064" y="3816178"/>
            <a:ext cx="1809786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8" indent="-380998" defTabSz="1219194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" sz="1467" dirty="0">
                <a:solidFill>
                  <a:srgbClr val="000000"/>
                </a:solidFill>
                <a:latin typeface="Trebuchet MS" panose="020B0603020202020204" pitchFamily="34" charset="0"/>
              </a:rPr>
              <a:t>Indiferente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F7C37C5-9C76-4FB7-A467-00D50976181E}"/>
              </a:ext>
            </a:extLst>
          </p:cNvPr>
          <p:cNvSpPr txBox="1"/>
          <p:nvPr/>
        </p:nvSpPr>
        <p:spPr>
          <a:xfrm>
            <a:off x="623064" y="6041106"/>
            <a:ext cx="547293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94" fontAlgn="base">
              <a:spcBef>
                <a:spcPct val="0"/>
              </a:spcBef>
              <a:spcAft>
                <a:spcPct val="0"/>
              </a:spcAft>
            </a:pPr>
            <a:r>
              <a:rPr lang="en-GB" sz="1333" dirty="0">
                <a:solidFill>
                  <a:srgbClr val="000000"/>
                </a:solidFill>
                <a:latin typeface="Trebuchet MS" panose="020B0603020202020204" pitchFamily="34" charset="0"/>
              </a:rPr>
              <a:t>http://banknxt.com/59140/blockchain-right-solution/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AC9AAB3-6976-4322-B89F-2B46BD20027D}"/>
              </a:ext>
            </a:extLst>
          </p:cNvPr>
          <p:cNvSpPr txBox="1"/>
          <p:nvPr/>
        </p:nvSpPr>
        <p:spPr>
          <a:xfrm>
            <a:off x="4820212" y="3964158"/>
            <a:ext cx="2853125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8" indent="-380998" defTabSz="1219194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" sz="1467" dirty="0">
                <a:solidFill>
                  <a:srgbClr val="000000"/>
                </a:solidFill>
                <a:latin typeface="Trebuchet MS" panose="020B0603020202020204" pitchFamily="34" charset="0"/>
              </a:rPr>
              <a:t>Diseño de 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E5C909D-93B8-439E-A04D-B745BB262F9A}"/>
              </a:ext>
            </a:extLst>
          </p:cNvPr>
          <p:cNvSpPr txBox="1"/>
          <p:nvPr/>
        </p:nvSpPr>
        <p:spPr>
          <a:xfrm>
            <a:off x="4820212" y="4294573"/>
            <a:ext cx="2853125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8" indent="-380998" defTabSz="1219194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" sz="1467" dirty="0">
                <a:solidFill>
                  <a:srgbClr val="000000"/>
                </a:solidFill>
                <a:latin typeface="Trebuchet MS" panose="020B0603020202020204" pitchFamily="34" charset="0"/>
              </a:rPr>
              <a:t>Diseño de automatización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19AD315-301E-4A00-A5F0-25BBC94073C8}"/>
              </a:ext>
            </a:extLst>
          </p:cNvPr>
          <p:cNvSpPr txBox="1"/>
          <p:nvPr/>
        </p:nvSpPr>
        <p:spPr>
          <a:xfrm>
            <a:off x="1732485" y="3542667"/>
            <a:ext cx="2395438" cy="774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77" dirty="0"/>
              <a:t>No hay confianza, pero las entradas de datos son de confianza</a:t>
            </a:r>
            <a:endParaRPr lang="es-ES" sz="1477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00067CB-66B6-4E34-BFFB-59018E33685C}"/>
              </a:ext>
            </a:extLst>
          </p:cNvPr>
          <p:cNvSpPr txBox="1"/>
          <p:nvPr/>
        </p:nvSpPr>
        <p:spPr>
          <a:xfrm>
            <a:off x="1454919" y="3532070"/>
            <a:ext cx="273764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94" fontAlgn="base">
              <a:spcBef>
                <a:spcPct val="0"/>
              </a:spcBef>
              <a:spcAft>
                <a:spcPct val="0"/>
              </a:spcAft>
            </a:pPr>
            <a:r>
              <a:rPr lang="es-ES" sz="1867" dirty="0">
                <a:solidFill>
                  <a:srgbClr val="00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</a:t>
            </a:r>
            <a:endParaRPr lang="es-ES" sz="1867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82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9" grpId="0" build="allAtOnce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5544363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7" name="think-cell Slide" r:id="rId5" imgW="459" imgH="458" progId="TCLayout.ActiveDocument.1">
                  <p:embed/>
                </p:oleObj>
              </mc:Choice>
              <mc:Fallback>
                <p:oleObj name="think-cell Slide" r:id="rId5" imgW="459" imgH="458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3" y="4"/>
            <a:ext cx="211666" cy="211666"/>
          </a:xfrm>
          <a:prstGeom prst="rect">
            <a:avLst/>
          </a:prstGeom>
          <a:solidFill>
            <a:schemeClr val="accent2"/>
          </a:solidFill>
          <a:ln w="15875">
            <a:solidFill>
              <a:srgbClr val="7E99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9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s-ES" sz="3200" b="1" dirty="0">
              <a:solidFill>
                <a:srgbClr val="000000"/>
              </a:solidFill>
              <a:latin typeface="Trebuchet MS" panose="020B0603020202020204" pitchFamily="34" charset="0"/>
              <a:ea typeface="+mj-ea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r="9374"/>
          <a:stretch/>
        </p:blipFill>
        <p:spPr>
          <a:xfrm>
            <a:off x="-16472" y="1"/>
            <a:ext cx="12208474" cy="6857998"/>
          </a:xfrm>
          <a:prstGeom prst="rect">
            <a:avLst/>
          </a:prstGeom>
        </p:spPr>
      </p:pic>
      <p:sp>
        <p:nvSpPr>
          <p:cNvPr id="5" name="Parallelogram 4"/>
          <p:cNvSpPr/>
          <p:nvPr/>
        </p:nvSpPr>
        <p:spPr>
          <a:xfrm>
            <a:off x="-16472" y="4236"/>
            <a:ext cx="12208474" cy="6849528"/>
          </a:xfrm>
          <a:custGeom>
            <a:avLst/>
            <a:gdLst>
              <a:gd name="connsiteX0" fmla="*/ 0 w 9855200"/>
              <a:gd name="connsiteY0" fmla="*/ 6853237 h 6853237"/>
              <a:gd name="connsiteX1" fmla="*/ 3531199 w 9855200"/>
              <a:gd name="connsiteY1" fmla="*/ 0 h 6853237"/>
              <a:gd name="connsiteX2" fmla="*/ 9855200 w 9855200"/>
              <a:gd name="connsiteY2" fmla="*/ 0 h 6853237"/>
              <a:gd name="connsiteX3" fmla="*/ 6324001 w 9855200"/>
              <a:gd name="connsiteY3" fmla="*/ 6853237 h 6853237"/>
              <a:gd name="connsiteX4" fmla="*/ 0 w 9855200"/>
              <a:gd name="connsiteY4" fmla="*/ 6853237 h 6853237"/>
              <a:gd name="connsiteX0" fmla="*/ 0 w 9855200"/>
              <a:gd name="connsiteY0" fmla="*/ 6853237 h 6853237"/>
              <a:gd name="connsiteX1" fmla="*/ 1581150 w 9855200"/>
              <a:gd name="connsiteY1" fmla="*/ 3792538 h 6853237"/>
              <a:gd name="connsiteX2" fmla="*/ 3531199 w 9855200"/>
              <a:gd name="connsiteY2" fmla="*/ 0 h 6853237"/>
              <a:gd name="connsiteX3" fmla="*/ 9855200 w 9855200"/>
              <a:gd name="connsiteY3" fmla="*/ 0 h 6853237"/>
              <a:gd name="connsiteX4" fmla="*/ 6324001 w 9855200"/>
              <a:gd name="connsiteY4" fmla="*/ 6853237 h 6853237"/>
              <a:gd name="connsiteX5" fmla="*/ 0 w 9855200"/>
              <a:gd name="connsiteY5" fmla="*/ 6853237 h 6853237"/>
              <a:gd name="connsiteX0" fmla="*/ 0 w 8274050"/>
              <a:gd name="connsiteY0" fmla="*/ 6853237 h 6853237"/>
              <a:gd name="connsiteX1" fmla="*/ 0 w 8274050"/>
              <a:gd name="connsiteY1" fmla="*/ 3792538 h 6853237"/>
              <a:gd name="connsiteX2" fmla="*/ 1950049 w 8274050"/>
              <a:gd name="connsiteY2" fmla="*/ 0 h 6853237"/>
              <a:gd name="connsiteX3" fmla="*/ 8274050 w 8274050"/>
              <a:gd name="connsiteY3" fmla="*/ 0 h 6853237"/>
              <a:gd name="connsiteX4" fmla="*/ 4742851 w 8274050"/>
              <a:gd name="connsiteY4" fmla="*/ 6853237 h 6853237"/>
              <a:gd name="connsiteX5" fmla="*/ 0 w 8274050"/>
              <a:gd name="connsiteY5" fmla="*/ 6853237 h 6853237"/>
              <a:gd name="connsiteX0" fmla="*/ 0 w 8274050"/>
              <a:gd name="connsiteY0" fmla="*/ 6853237 h 6853237"/>
              <a:gd name="connsiteX1" fmla="*/ 0 w 8274050"/>
              <a:gd name="connsiteY1" fmla="*/ 3792538 h 6853237"/>
              <a:gd name="connsiteX2" fmla="*/ 1950049 w 8274050"/>
              <a:gd name="connsiteY2" fmla="*/ 0 h 6853237"/>
              <a:gd name="connsiteX3" fmla="*/ 8274050 w 8274050"/>
              <a:gd name="connsiteY3" fmla="*/ 0 h 6853237"/>
              <a:gd name="connsiteX4" fmla="*/ 5047175 w 8274050"/>
              <a:gd name="connsiteY4" fmla="*/ 6853237 h 6853237"/>
              <a:gd name="connsiteX5" fmla="*/ 0 w 8274050"/>
              <a:gd name="connsiteY5" fmla="*/ 6853237 h 6853237"/>
              <a:gd name="connsiteX0" fmla="*/ 732632 w 8274050"/>
              <a:gd name="connsiteY0" fmla="*/ 6853237 h 6853237"/>
              <a:gd name="connsiteX1" fmla="*/ 0 w 8274050"/>
              <a:gd name="connsiteY1" fmla="*/ 3792538 h 6853237"/>
              <a:gd name="connsiteX2" fmla="*/ 1950049 w 8274050"/>
              <a:gd name="connsiteY2" fmla="*/ 0 h 6853237"/>
              <a:gd name="connsiteX3" fmla="*/ 8274050 w 8274050"/>
              <a:gd name="connsiteY3" fmla="*/ 0 h 6853237"/>
              <a:gd name="connsiteX4" fmla="*/ 5047175 w 8274050"/>
              <a:gd name="connsiteY4" fmla="*/ 6853237 h 6853237"/>
              <a:gd name="connsiteX5" fmla="*/ 732632 w 8274050"/>
              <a:gd name="connsiteY5" fmla="*/ 6853237 h 6853237"/>
              <a:gd name="connsiteX0" fmla="*/ 0 w 7541418"/>
              <a:gd name="connsiteY0" fmla="*/ 6853237 h 6853237"/>
              <a:gd name="connsiteX1" fmla="*/ 0 w 7541418"/>
              <a:gd name="connsiteY1" fmla="*/ 2408581 h 6853237"/>
              <a:gd name="connsiteX2" fmla="*/ 1217417 w 7541418"/>
              <a:gd name="connsiteY2" fmla="*/ 0 h 6853237"/>
              <a:gd name="connsiteX3" fmla="*/ 7541418 w 7541418"/>
              <a:gd name="connsiteY3" fmla="*/ 0 h 6853237"/>
              <a:gd name="connsiteX4" fmla="*/ 4314543 w 7541418"/>
              <a:gd name="connsiteY4" fmla="*/ 6853237 h 6853237"/>
              <a:gd name="connsiteX5" fmla="*/ 0 w 7541418"/>
              <a:gd name="connsiteY5" fmla="*/ 6853237 h 6853237"/>
              <a:gd name="connsiteX0" fmla="*/ 0 w 7541418"/>
              <a:gd name="connsiteY0" fmla="*/ 6853237 h 6853237"/>
              <a:gd name="connsiteX1" fmla="*/ 0 w 7541418"/>
              <a:gd name="connsiteY1" fmla="*/ 2408581 h 6853237"/>
              <a:gd name="connsiteX2" fmla="*/ 1217417 w 7541418"/>
              <a:gd name="connsiteY2" fmla="*/ 0 h 6853237"/>
              <a:gd name="connsiteX3" fmla="*/ 7541418 w 7541418"/>
              <a:gd name="connsiteY3" fmla="*/ 0 h 6853237"/>
              <a:gd name="connsiteX4" fmla="*/ 4269459 w 7541418"/>
              <a:gd name="connsiteY4" fmla="*/ 6840880 h 6853237"/>
              <a:gd name="connsiteX5" fmla="*/ 0 w 7541418"/>
              <a:gd name="connsiteY5" fmla="*/ 6853237 h 6853237"/>
              <a:gd name="connsiteX0" fmla="*/ 0 w 7541418"/>
              <a:gd name="connsiteY0" fmla="*/ 6853237 h 6853237"/>
              <a:gd name="connsiteX1" fmla="*/ 0 w 7541418"/>
              <a:gd name="connsiteY1" fmla="*/ 2408581 h 6853237"/>
              <a:gd name="connsiteX2" fmla="*/ 1217417 w 7541418"/>
              <a:gd name="connsiteY2" fmla="*/ 0 h 6853237"/>
              <a:gd name="connsiteX3" fmla="*/ 7541418 w 7541418"/>
              <a:gd name="connsiteY3" fmla="*/ 0 h 6853237"/>
              <a:gd name="connsiteX4" fmla="*/ 4269459 w 7541418"/>
              <a:gd name="connsiteY4" fmla="*/ 6853236 h 6853237"/>
              <a:gd name="connsiteX5" fmla="*/ 0 w 7541418"/>
              <a:gd name="connsiteY5" fmla="*/ 6853237 h 6853237"/>
              <a:gd name="connsiteX0" fmla="*/ 0 w 7541418"/>
              <a:gd name="connsiteY0" fmla="*/ 6853237 h 6853237"/>
              <a:gd name="connsiteX1" fmla="*/ 0 w 7541418"/>
              <a:gd name="connsiteY1" fmla="*/ 2408581 h 6853237"/>
              <a:gd name="connsiteX2" fmla="*/ 1217417 w 7541418"/>
              <a:gd name="connsiteY2" fmla="*/ 0 h 6853237"/>
              <a:gd name="connsiteX3" fmla="*/ 7541418 w 7541418"/>
              <a:gd name="connsiteY3" fmla="*/ 0 h 6853237"/>
              <a:gd name="connsiteX4" fmla="*/ 4269459 w 7541418"/>
              <a:gd name="connsiteY4" fmla="*/ 6853236 h 6853237"/>
              <a:gd name="connsiteX5" fmla="*/ 0 w 7541418"/>
              <a:gd name="connsiteY5" fmla="*/ 6853237 h 6853237"/>
              <a:gd name="connsiteX0" fmla="*/ 11271 w 7552689"/>
              <a:gd name="connsiteY0" fmla="*/ 6853237 h 6853237"/>
              <a:gd name="connsiteX1" fmla="*/ 0 w 7552689"/>
              <a:gd name="connsiteY1" fmla="*/ 2420937 h 6853237"/>
              <a:gd name="connsiteX2" fmla="*/ 1228688 w 7552689"/>
              <a:gd name="connsiteY2" fmla="*/ 0 h 6853237"/>
              <a:gd name="connsiteX3" fmla="*/ 7552689 w 7552689"/>
              <a:gd name="connsiteY3" fmla="*/ 0 h 6853237"/>
              <a:gd name="connsiteX4" fmla="*/ 4280730 w 7552689"/>
              <a:gd name="connsiteY4" fmla="*/ 6853236 h 6853237"/>
              <a:gd name="connsiteX5" fmla="*/ 11271 w 7552689"/>
              <a:gd name="connsiteY5" fmla="*/ 6853237 h 6853237"/>
              <a:gd name="connsiteX0" fmla="*/ 5478 w 7552689"/>
              <a:gd name="connsiteY0" fmla="*/ 6853237 h 6853237"/>
              <a:gd name="connsiteX1" fmla="*/ 0 w 7552689"/>
              <a:gd name="connsiteY1" fmla="*/ 2420937 h 6853237"/>
              <a:gd name="connsiteX2" fmla="*/ 1228688 w 7552689"/>
              <a:gd name="connsiteY2" fmla="*/ 0 h 6853237"/>
              <a:gd name="connsiteX3" fmla="*/ 7552689 w 7552689"/>
              <a:gd name="connsiteY3" fmla="*/ 0 h 6853237"/>
              <a:gd name="connsiteX4" fmla="*/ 4280730 w 7552689"/>
              <a:gd name="connsiteY4" fmla="*/ 6853236 h 6853237"/>
              <a:gd name="connsiteX5" fmla="*/ 5478 w 7552689"/>
              <a:gd name="connsiteY5" fmla="*/ 6853237 h 685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2689" h="6853237">
                <a:moveTo>
                  <a:pt x="5478" y="6853237"/>
                </a:moveTo>
                <a:lnTo>
                  <a:pt x="0" y="2420937"/>
                </a:lnTo>
                <a:lnTo>
                  <a:pt x="1228688" y="0"/>
                </a:lnTo>
                <a:lnTo>
                  <a:pt x="7552689" y="0"/>
                </a:lnTo>
                <a:lnTo>
                  <a:pt x="4280730" y="6853236"/>
                </a:lnTo>
                <a:lnTo>
                  <a:pt x="5478" y="6853237"/>
                </a:lnTo>
                <a:close/>
              </a:path>
            </a:pathLst>
          </a:custGeom>
          <a:solidFill>
            <a:srgbClr val="FFFFFF">
              <a:alpha val="89804"/>
            </a:srgbClr>
          </a:solidFill>
          <a:ln w="158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9" tIns="60959" rIns="121919" bIns="609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94" fontAlgn="base">
              <a:spcBef>
                <a:spcPct val="0"/>
              </a:spcBef>
              <a:spcAft>
                <a:spcPct val="0"/>
              </a:spcAft>
            </a:pPr>
            <a:endParaRPr lang="en-GB" sz="1333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7051" y="3236982"/>
            <a:ext cx="10274302" cy="18242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dirty="0"/>
              <a:t>Blockchain es una tecnología nueva;</a:t>
            </a:r>
            <a:br>
              <a:rPr lang="es-ES" dirty="0"/>
            </a:br>
            <a:r>
              <a:rPr lang="es-ES" dirty="0"/>
              <a:t>tecnologías nuevas no son algo nuevo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35102E4-2CEA-4261-99E7-965E61A46E8D}"/>
              </a:ext>
            </a:extLst>
          </p:cNvPr>
          <p:cNvSpPr txBox="1"/>
          <p:nvPr/>
        </p:nvSpPr>
        <p:spPr>
          <a:xfrm>
            <a:off x="7550757" y="6395632"/>
            <a:ext cx="3999922" cy="397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defTabSz="1219194" fontAlgn="base">
              <a:spcBef>
                <a:spcPct val="0"/>
              </a:spcBef>
              <a:spcAft>
                <a:spcPct val="0"/>
              </a:spcAft>
            </a:pPr>
            <a:r>
              <a:rPr lang="es-ES" sz="1108" dirty="0"/>
              <a:t>Las imágenes pueden estar sujetas a derechos de autor</a:t>
            </a:r>
            <a:endParaRPr lang="en-GB" sz="1067" dirty="0">
              <a:solidFill>
                <a:srgbClr val="000000"/>
              </a:solidFill>
              <a:latin typeface="Trebuchet MS" panose="020B0603020202020204" pitchFamily="34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75261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0210FF9-5C0C-4ED2-A03A-C76163BCB1D6}"/>
              </a:ext>
            </a:extLst>
          </p:cNvPr>
          <p:cNvSpPr txBox="1">
            <a:spLocks/>
          </p:cNvSpPr>
          <p:nvPr/>
        </p:nvSpPr>
        <p:spPr>
          <a:xfrm>
            <a:off x="527050" y="3332990"/>
            <a:ext cx="10274302" cy="960108"/>
          </a:xfrm>
          <a:prstGeom prst="rect">
            <a:avLst/>
          </a:prstGeom>
        </p:spPr>
        <p:txBody>
          <a:bodyPr/>
          <a:lstStyle>
            <a:lvl1pPr marL="180975" indent="-180975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80975" algn="l" defTabSz="457200" rtl="0" eaLnBrk="1" latinLnBrk="0" hangingPunct="1">
              <a:spcBef>
                <a:spcPct val="20000"/>
              </a:spcBef>
              <a:buFont typeface="Lucida Grande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16986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8888" indent="-180975" algn="l" defTabSz="457200" rtl="0" eaLnBrk="1" latinLnBrk="0" hangingPunct="1">
              <a:spcBef>
                <a:spcPct val="20000"/>
              </a:spcBef>
              <a:buFont typeface="Arial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215" b="1" dirty="0">
                <a:solidFill>
                  <a:schemeClr val="accent1">
                    <a:lumMod val="75000"/>
                  </a:schemeClr>
                </a:solidFill>
              </a:rPr>
              <a:t>¿Cuál es la mejor manera de predecir el futuro?</a:t>
            </a:r>
            <a:endParaRPr lang="en-GB" sz="2215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http://cdn.playbuzz.com/cdn/3fac4ca0-bc77-4426-a22f-53b56147d26e/0010ce1c-b81a-4f7d-9d30-fa099af311c1.png">
            <a:extLst>
              <a:ext uri="{FF2B5EF4-FFF2-40B4-BE49-F238E27FC236}">
                <a16:creationId xmlns="" xmlns:a16="http://schemas.microsoft.com/office/drawing/2014/main" id="{DCDCF07B-40BD-4E5F-A02E-A4A2BCF26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876" y="837505"/>
            <a:ext cx="1510079" cy="157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pbs.twimg.com/profile_images/556865878973636608/ui5g4zNu.jpeg">
            <a:extLst>
              <a:ext uri="{FF2B5EF4-FFF2-40B4-BE49-F238E27FC236}">
                <a16:creationId xmlns="" xmlns:a16="http://schemas.microsoft.com/office/drawing/2014/main" id="{4F3A5BF3-E550-4702-9FFA-65EDBADB1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0289" y="3044956"/>
            <a:ext cx="2761061" cy="276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B353571-683A-488B-A505-17737147EB2F}"/>
              </a:ext>
            </a:extLst>
          </p:cNvPr>
          <p:cNvSpPr txBox="1"/>
          <p:nvPr/>
        </p:nvSpPr>
        <p:spPr>
          <a:xfrm>
            <a:off x="7488816" y="6094051"/>
            <a:ext cx="3999922" cy="397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defTabSz="1219194" fontAlgn="base">
              <a:spcBef>
                <a:spcPct val="0"/>
              </a:spcBef>
              <a:spcAft>
                <a:spcPct val="0"/>
              </a:spcAft>
            </a:pPr>
            <a:r>
              <a:rPr lang="es-ES" sz="1108" dirty="0"/>
              <a:t>Las imágenes pueden estar sujetas a derechos de autor</a:t>
            </a:r>
            <a:endParaRPr lang="en-GB" sz="1067" dirty="0">
              <a:solidFill>
                <a:srgbClr val="000000"/>
              </a:solidFill>
              <a:latin typeface="Trebuchet MS" panose="020B0603020202020204" pitchFamily="34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83378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4088F6B-27DA-4378-8C36-9A46497BF60B}"/>
              </a:ext>
            </a:extLst>
          </p:cNvPr>
          <p:cNvSpPr txBox="1">
            <a:spLocks/>
          </p:cNvSpPr>
          <p:nvPr/>
        </p:nvSpPr>
        <p:spPr>
          <a:xfrm>
            <a:off x="527050" y="2564903"/>
            <a:ext cx="10274302" cy="96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indent="0" defTabSz="990570" eaLnBrk="0" fontAlgn="base" hangingPunct="0">
              <a:lnSpc>
                <a:spcPct val="150000"/>
              </a:lnSpc>
              <a:spcBef>
                <a:spcPts val="217"/>
              </a:spcBef>
              <a:spcAft>
                <a:spcPts val="0"/>
              </a:spcAft>
              <a:buClr>
                <a:srgbClr val="A71930"/>
              </a:buClr>
              <a:buFont typeface="Arial" charset="0"/>
              <a:buNone/>
              <a:defRPr sz="1733" b="1" spc="11">
                <a:solidFill>
                  <a:srgbClr val="002060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A71930"/>
              </a:buClr>
              <a:buFont typeface="Arial" charset="0"/>
              <a:buChar char="•"/>
              <a:defRPr>
                <a:solidFill>
                  <a:srgbClr val="000000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>
                <a:solidFill>
                  <a:srgbClr val="000000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000000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»"/>
              <a:defRPr sz="1400">
                <a:solidFill>
                  <a:srgbClr val="000000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ES" sz="2215" dirty="0"/>
              <a:t>¿Cuántos de ustedes son estadísticos?</a:t>
            </a:r>
            <a:endParaRPr lang="en-GB" sz="2215" dirty="0"/>
          </a:p>
        </p:txBody>
      </p:sp>
      <p:pic>
        <p:nvPicPr>
          <p:cNvPr id="4" name="Picture 2" descr="http://cdn.playbuzz.com/cdn/3fac4ca0-bc77-4426-a22f-53b56147d26e/0010ce1c-b81a-4f7d-9d30-fa099af311c1.png">
            <a:extLst>
              <a:ext uri="{FF2B5EF4-FFF2-40B4-BE49-F238E27FC236}">
                <a16:creationId xmlns="" xmlns:a16="http://schemas.microsoft.com/office/drawing/2014/main" id="{F3F20331-819B-42A9-BE26-6F6076581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876" y="837505"/>
            <a:ext cx="1510079" cy="157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preadsheetml.com/technicalindicators/images/yahooquotes.png">
            <a:extLst>
              <a:ext uri="{FF2B5EF4-FFF2-40B4-BE49-F238E27FC236}">
                <a16:creationId xmlns="" xmlns:a16="http://schemas.microsoft.com/office/drawing/2014/main" id="{C99F81C1-CB7B-41E3-8B72-85FC9B1E6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7043" y="3224737"/>
            <a:ext cx="3927586" cy="259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F891688E-F8B0-4DAB-975D-1CFDEBFE4067}"/>
              </a:ext>
            </a:extLst>
          </p:cNvPr>
          <p:cNvSpPr txBox="1">
            <a:spLocks/>
          </p:cNvSpPr>
          <p:nvPr/>
        </p:nvSpPr>
        <p:spPr bwMode="auto">
          <a:xfrm>
            <a:off x="511429" y="3695957"/>
            <a:ext cx="10274302" cy="126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0" indent="0" eaLnBrk="0" hangingPunct="0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  <a:buClr>
                <a:srgbClr val="A71930"/>
              </a:buClr>
              <a:buFont typeface="Arial" charset="0"/>
              <a:buNone/>
              <a:defRPr b="1" spc="10">
                <a:solidFill>
                  <a:srgbClr val="A71930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A71930"/>
              </a:buClr>
              <a:buFont typeface="Arial" charset="0"/>
              <a:buChar char="•"/>
              <a:defRPr>
                <a:solidFill>
                  <a:srgbClr val="000000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>
                <a:solidFill>
                  <a:srgbClr val="000000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000000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»"/>
              <a:defRPr sz="1400">
                <a:solidFill>
                  <a:srgbClr val="000000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defTabSz="1219194" fontAlgn="base">
              <a:lnSpc>
                <a:spcPct val="150000"/>
              </a:lnSpc>
              <a:spcBef>
                <a:spcPts val="267"/>
              </a:spcBef>
            </a:pPr>
            <a:r>
              <a:rPr lang="es-ES" sz="2215" dirty="0">
                <a:solidFill>
                  <a:schemeClr val="accent1">
                    <a:lumMod val="75000"/>
                  </a:schemeClr>
                </a:solidFill>
              </a:rPr>
              <a:t>¿Cuál es la mejor manera de hacer </a:t>
            </a:r>
          </a:p>
          <a:p>
            <a:pPr defTabSz="1219194" fontAlgn="base">
              <a:lnSpc>
                <a:spcPct val="150000"/>
              </a:lnSpc>
              <a:spcBef>
                <a:spcPts val="267"/>
              </a:spcBef>
            </a:pPr>
            <a:r>
              <a:rPr lang="es-ES" sz="2215" dirty="0">
                <a:solidFill>
                  <a:schemeClr val="accent1">
                    <a:lumMod val="75000"/>
                  </a:schemeClr>
                </a:solidFill>
              </a:rPr>
              <a:t>predicciones sobre el futuro?</a:t>
            </a:r>
            <a:endParaRPr lang="en-GB" sz="2215" spc="14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438B54D-0168-42DB-8661-D442FA67578D}"/>
              </a:ext>
            </a:extLst>
          </p:cNvPr>
          <p:cNvSpPr txBox="1"/>
          <p:nvPr/>
        </p:nvSpPr>
        <p:spPr>
          <a:xfrm>
            <a:off x="7488816" y="6094051"/>
            <a:ext cx="3999922" cy="397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defTabSz="1219194" fontAlgn="base">
              <a:spcBef>
                <a:spcPct val="0"/>
              </a:spcBef>
              <a:spcAft>
                <a:spcPct val="0"/>
              </a:spcAft>
            </a:pPr>
            <a:r>
              <a:rPr lang="es-ES" sz="1108" dirty="0"/>
              <a:t>Las imágenes pueden estar sujetas a derechos de autor</a:t>
            </a:r>
            <a:endParaRPr lang="en-GB" sz="1067" dirty="0">
              <a:solidFill>
                <a:srgbClr val="000000"/>
              </a:solidFill>
              <a:latin typeface="Trebuchet MS" panose="020B0603020202020204" pitchFamily="34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53269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9F0F88-C0E6-4B3A-932F-2C551FD59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Contratos inteligentes: </a:t>
            </a:r>
            <a:br>
              <a:rPr lang="es-ES" dirty="0"/>
            </a:br>
            <a:r>
              <a:rPr lang="es-ES" i="1" dirty="0"/>
              <a:t>¿una aplicación revolucionaria?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3324FC0-22B9-4E54-8360-C27B79F6E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646" y="2447366"/>
            <a:ext cx="3044240" cy="24962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E222223-BC43-41C5-9558-5CEB7E4439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78"/>
          <a:stretch/>
        </p:blipFill>
        <p:spPr>
          <a:xfrm>
            <a:off x="5017412" y="3332994"/>
            <a:ext cx="5783942" cy="2496277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4AAE9D24-94B6-4F06-9AB5-F3031A9131ED}"/>
              </a:ext>
            </a:extLst>
          </p:cNvPr>
          <p:cNvSpPr txBox="1">
            <a:spLocks/>
          </p:cNvSpPr>
          <p:nvPr/>
        </p:nvSpPr>
        <p:spPr>
          <a:xfrm>
            <a:off x="527050" y="1604798"/>
            <a:ext cx="1027430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A71930"/>
              </a:buClr>
              <a:buFont typeface="Arial" charset="0"/>
              <a:buChar char="•"/>
              <a:defRPr sz="1600" b="0" kern="1200" spc="10">
                <a:solidFill>
                  <a:srgbClr val="000000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4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50504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4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50504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94">
              <a:spcBef>
                <a:spcPts val="267"/>
              </a:spcBef>
              <a:buNone/>
            </a:pPr>
            <a:r>
              <a:rPr lang="es-ES" sz="2215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¿Son algo totalmente nuevo?</a:t>
            </a:r>
            <a:endParaRPr lang="en-GB" sz="2215" b="1" i="1" spc="14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3228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="" xmlns:a16="http://schemas.microsoft.com/office/drawing/2014/main" id="{65C6FC14-2877-49B6-9E02-31549456ACB8}"/>
              </a:ext>
            </a:extLst>
          </p:cNvPr>
          <p:cNvSpPr txBox="1">
            <a:spLocks/>
          </p:cNvSpPr>
          <p:nvPr/>
        </p:nvSpPr>
        <p:spPr>
          <a:xfrm>
            <a:off x="1182506" y="2343429"/>
            <a:ext cx="10446786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marL="0" indent="0" eaLnBrk="0" hangingPunct="0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  <a:buClr>
                <a:srgbClr val="A71930"/>
              </a:buClr>
              <a:buFont typeface="Arial" charset="0"/>
              <a:buNone/>
              <a:defRPr b="1" spc="10">
                <a:solidFill>
                  <a:srgbClr val="A71930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A71930"/>
              </a:buClr>
              <a:buFont typeface="Arial" charset="0"/>
              <a:buChar char="•"/>
              <a:defRPr>
                <a:solidFill>
                  <a:srgbClr val="000000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>
                <a:solidFill>
                  <a:srgbClr val="000000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000000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»"/>
              <a:defRPr sz="1400">
                <a:solidFill>
                  <a:srgbClr val="000000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defTabSz="1219194" fontAlgn="base">
              <a:spcBef>
                <a:spcPts val="267"/>
              </a:spcBef>
            </a:pPr>
            <a:r>
              <a:rPr lang="es-ES" sz="1969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¿Cuántos de ustedes creen que Blockchain es una oportunidad para su empresa?</a:t>
            </a:r>
            <a:endParaRPr lang="en-GB" sz="2133" spc="14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="" xmlns:a16="http://schemas.microsoft.com/office/drawing/2014/main" id="{55A29825-2245-424B-B512-2FD2CAE596A8}"/>
              </a:ext>
            </a:extLst>
          </p:cNvPr>
          <p:cNvSpPr txBox="1">
            <a:spLocks/>
          </p:cNvSpPr>
          <p:nvPr/>
        </p:nvSpPr>
        <p:spPr>
          <a:xfrm>
            <a:off x="1182506" y="3377404"/>
            <a:ext cx="10290092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marL="0" indent="0" eaLnBrk="0" hangingPunct="0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  <a:buClr>
                <a:srgbClr val="A71930"/>
              </a:buClr>
              <a:buFont typeface="Arial" charset="0"/>
              <a:buNone/>
              <a:defRPr b="1" spc="10">
                <a:solidFill>
                  <a:srgbClr val="A71930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A71930"/>
              </a:buClr>
              <a:buFont typeface="Arial" charset="0"/>
              <a:buChar char="•"/>
              <a:defRPr>
                <a:solidFill>
                  <a:srgbClr val="000000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>
                <a:solidFill>
                  <a:srgbClr val="000000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000000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»"/>
              <a:defRPr sz="1400">
                <a:solidFill>
                  <a:srgbClr val="000000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defTabSz="1219194" fontAlgn="base">
              <a:spcBef>
                <a:spcPts val="267"/>
              </a:spcBef>
            </a:pPr>
            <a:r>
              <a:rPr lang="es-ES" sz="1969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¿Cuántos de ustedes no entienden Blockchain?</a:t>
            </a:r>
            <a:endParaRPr lang="en-GB" sz="2133" spc="14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="" xmlns:a16="http://schemas.microsoft.com/office/drawing/2014/main" id="{6D9EFE93-0356-40EC-AEF9-BD75E7824313}"/>
              </a:ext>
            </a:extLst>
          </p:cNvPr>
          <p:cNvSpPr txBox="1">
            <a:spLocks/>
          </p:cNvSpPr>
          <p:nvPr/>
        </p:nvSpPr>
        <p:spPr>
          <a:xfrm>
            <a:off x="1182506" y="4329338"/>
            <a:ext cx="10290092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marL="0" indent="0" eaLnBrk="0" hangingPunct="0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  <a:buClr>
                <a:srgbClr val="A71930"/>
              </a:buClr>
              <a:buFont typeface="Arial" charset="0"/>
              <a:buNone/>
              <a:defRPr b="1" spc="10">
                <a:solidFill>
                  <a:srgbClr val="A71930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150000"/>
              </a:lnSpc>
              <a:spcBef>
                <a:spcPct val="20000"/>
              </a:spcBef>
              <a:buClr>
                <a:srgbClr val="A71930"/>
              </a:buClr>
              <a:buFont typeface="Arial" charset="0"/>
              <a:buChar char="•"/>
              <a:defRPr>
                <a:solidFill>
                  <a:srgbClr val="000000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>
                <a:solidFill>
                  <a:srgbClr val="000000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000000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»"/>
              <a:defRPr sz="1400">
                <a:solidFill>
                  <a:srgbClr val="000000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defTabSz="1219194" fontAlgn="base">
              <a:spcBef>
                <a:spcPts val="267"/>
              </a:spcBef>
            </a:pPr>
            <a:r>
              <a:rPr lang="es-ES" sz="1969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¿Cuántos de ustedes levantaron su mano dos veces?</a:t>
            </a:r>
            <a:endParaRPr lang="en-GB" sz="2133" spc="14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9" name="Picture 2" descr="http://cdn.playbuzz.com/cdn/3fac4ca0-bc77-4426-a22f-53b56147d26e/0010ce1c-b81a-4f7d-9d30-fa099af311c1.png">
            <a:extLst>
              <a:ext uri="{FF2B5EF4-FFF2-40B4-BE49-F238E27FC236}">
                <a16:creationId xmlns="" xmlns:a16="http://schemas.microsoft.com/office/drawing/2014/main" id="{96945338-57DA-45EE-AE03-3E9BE47FC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876" y="837505"/>
            <a:ext cx="1510079" cy="157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921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7" grpId="0"/>
      <p:bldP spid="7" grpId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9F0F88-C0E6-4B3A-932F-2C551FD59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Contratos inteligentes en servicios financieros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A4630F6-5D37-4C60-83DD-90E05664DC50}"/>
              </a:ext>
            </a:extLst>
          </p:cNvPr>
          <p:cNvSpPr txBox="1">
            <a:spLocks/>
          </p:cNvSpPr>
          <p:nvPr/>
        </p:nvSpPr>
        <p:spPr>
          <a:xfrm>
            <a:off x="634682" y="1301994"/>
            <a:ext cx="11029937" cy="1760591"/>
          </a:xfrm>
          <a:prstGeom prst="rect">
            <a:avLst/>
          </a:prstGeom>
        </p:spPr>
        <p:txBody>
          <a:bodyPr anchor="ctr"/>
          <a:lstStyle>
            <a:lvl1pPr marL="180975" indent="-180975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80975" algn="l" defTabSz="457200" rtl="0" eaLnBrk="1" latinLnBrk="0" hangingPunct="1">
              <a:spcBef>
                <a:spcPct val="20000"/>
              </a:spcBef>
              <a:buFont typeface="Lucida Grande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16986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8888" indent="-180975" algn="l" defTabSz="457200" rtl="0" eaLnBrk="1" latinLnBrk="0" hangingPunct="1">
              <a:spcBef>
                <a:spcPct val="20000"/>
              </a:spcBef>
              <a:buFont typeface="Arial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s-ES" sz="2215" b="1" dirty="0">
                <a:solidFill>
                  <a:schemeClr val="accent1">
                    <a:lumMod val="75000"/>
                  </a:schemeClr>
                </a:solidFill>
              </a:rPr>
              <a:t>Contratos de derivados financieros – pérdidas paramétricas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215" dirty="0">
                <a:solidFill>
                  <a:schemeClr val="accent1">
                    <a:lumMod val="75000"/>
                  </a:schemeClr>
                </a:solidFill>
              </a:rPr>
              <a:t>los pagos se calculan en función de las condiciones de activación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215" dirty="0">
                <a:solidFill>
                  <a:schemeClr val="accent1">
                    <a:lumMod val="75000"/>
                  </a:schemeClr>
                </a:solidFill>
              </a:rPr>
              <a:t>una pérdida real no es necesaria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3B0C2E2-1424-422B-B540-2BE0020ED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882" y="3062586"/>
            <a:ext cx="5288237" cy="298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02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4B985D89-9437-4FB6-9C0E-2150B2F85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Automatización de reclamaciones de seguro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628432D2-5FE1-4DCE-A225-42F20510CAA2}"/>
              </a:ext>
            </a:extLst>
          </p:cNvPr>
          <p:cNvSpPr txBox="1">
            <a:spLocks/>
          </p:cNvSpPr>
          <p:nvPr/>
        </p:nvSpPr>
        <p:spPr>
          <a:xfrm>
            <a:off x="639077" y="1591010"/>
            <a:ext cx="10657516" cy="672074"/>
          </a:xfrm>
          <a:prstGeom prst="rect">
            <a:avLst/>
          </a:prstGeom>
        </p:spPr>
        <p:txBody>
          <a:bodyPr/>
          <a:lstStyle>
            <a:lvl1pPr marL="180975" indent="-180975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80975" algn="l" defTabSz="457200" rtl="0" eaLnBrk="1" latinLnBrk="0" hangingPunct="1">
              <a:spcBef>
                <a:spcPct val="20000"/>
              </a:spcBef>
              <a:buFont typeface="Lucida Grande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16986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8888" indent="-180975" algn="l" defTabSz="457200" rtl="0" eaLnBrk="1" latinLnBrk="0" hangingPunct="1">
              <a:spcBef>
                <a:spcPct val="20000"/>
              </a:spcBef>
              <a:buFont typeface="Arial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-536575">
              <a:buFont typeface="Wingdings" panose="05000000000000000000" pitchFamily="2" charset="2"/>
              <a:buChar char="§"/>
            </a:pPr>
            <a:r>
              <a:rPr lang="es-ES" sz="1969" b="1" i="1" dirty="0">
                <a:latin typeface="+mj-lt"/>
              </a:rPr>
              <a:t>Felizmente</a:t>
            </a:r>
            <a:r>
              <a:rPr lang="es-ES" sz="1969" dirty="0">
                <a:latin typeface="+mj-lt"/>
              </a:rPr>
              <a:t> pagamos $ 4,589 a los clientes de </a:t>
            </a:r>
            <a:r>
              <a:rPr lang="es-ES" sz="1969" dirty="0" err="1">
                <a:latin typeface="+mj-lt"/>
              </a:rPr>
              <a:t>Lemonade</a:t>
            </a:r>
            <a:endParaRPr lang="es-ES" sz="1969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A4743E6-2602-4BD3-8625-28B4BB2A1178}"/>
              </a:ext>
            </a:extLst>
          </p:cNvPr>
          <p:cNvSpPr txBox="1"/>
          <p:nvPr/>
        </p:nvSpPr>
        <p:spPr>
          <a:xfrm>
            <a:off x="639077" y="6057900"/>
            <a:ext cx="10236201" cy="3593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1219194" fontAlgn="base">
              <a:spcBef>
                <a:spcPct val="0"/>
              </a:spcBef>
              <a:spcAft>
                <a:spcPct val="0"/>
              </a:spcAft>
            </a:pPr>
            <a:r>
              <a:rPr lang="en-GB" sz="1067" dirty="0">
                <a:solidFill>
                  <a:srgbClr val="000000"/>
                </a:solidFill>
                <a:latin typeface="Trebuchet MS" panose="020B0603020202020204" pitchFamily="34" charset="0"/>
                <a:cs typeface="Trebuchet MS"/>
              </a:rPr>
              <a:t>https://medium.com/@shai_wininger/lemonades-first-quarter-in-market-exposed-1e868e514bfa#.zbpmhfe43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6747DAC4-7DDC-451C-A47D-3423E3361DE0}"/>
              </a:ext>
            </a:extLst>
          </p:cNvPr>
          <p:cNvSpPr txBox="1">
            <a:spLocks/>
          </p:cNvSpPr>
          <p:nvPr/>
        </p:nvSpPr>
        <p:spPr bwMode="auto">
          <a:xfrm>
            <a:off x="639077" y="4941525"/>
            <a:ext cx="10657516" cy="67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60000" indent="-360000" algn="l" rtl="0" eaLnBrk="0" fontAlgn="base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Font typeface="Arial" charset="0"/>
              <a:buChar char="•"/>
              <a:defRPr sz="1600" b="0" kern="1200" spc="10">
                <a:solidFill>
                  <a:srgbClr val="000000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000000"/>
                </a:solidFill>
                <a:latin typeface="Century Gothic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000000"/>
                </a:solidFill>
                <a:latin typeface="Century Gothic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000000"/>
                </a:solidFill>
                <a:latin typeface="Century Gothic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rgbClr val="000000"/>
                </a:solidFill>
                <a:latin typeface="Century Gothic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9997" indent="-479997" defTabSz="1219194">
              <a:buClrTx/>
              <a:buFont typeface="Wingdings" panose="05000000000000000000" pitchFamily="2" charset="2"/>
              <a:buChar char="§"/>
            </a:pPr>
            <a:r>
              <a:rPr lang="es-ES" sz="1969" dirty="0">
                <a:latin typeface="+mj-lt"/>
              </a:rPr>
              <a:t>De hecho, nuestro equipo solo se enteró de todo esto </a:t>
            </a:r>
            <a:r>
              <a:rPr lang="es-ES" sz="1969" b="1" dirty="0">
                <a:latin typeface="+mj-lt"/>
              </a:rPr>
              <a:t>después de finalizar</a:t>
            </a:r>
            <a:r>
              <a:rPr lang="es-ES" sz="1969" dirty="0">
                <a:latin typeface="+mj-lt"/>
              </a:rPr>
              <a:t>:)</a:t>
            </a:r>
            <a:endParaRPr lang="es-ES" sz="1969" spc="14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284AE6D3-7C9E-4D93-9CC6-7E81630D72F7}"/>
              </a:ext>
            </a:extLst>
          </p:cNvPr>
          <p:cNvSpPr txBox="1">
            <a:spLocks/>
          </p:cNvSpPr>
          <p:nvPr/>
        </p:nvSpPr>
        <p:spPr bwMode="auto">
          <a:xfrm>
            <a:off x="639077" y="2296733"/>
            <a:ext cx="10657516" cy="67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60000" indent="-360000" algn="l" rtl="0" eaLnBrk="0" fontAlgn="base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Font typeface="Arial" charset="0"/>
              <a:buChar char="•"/>
              <a:defRPr sz="1600" b="0" kern="1200" spc="10">
                <a:solidFill>
                  <a:srgbClr val="000000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000000"/>
                </a:solidFill>
                <a:latin typeface="Century Gothic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000000"/>
                </a:solidFill>
                <a:latin typeface="Century Gothic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000000"/>
                </a:solidFill>
                <a:latin typeface="Century Gothic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rgbClr val="000000"/>
                </a:solidFill>
                <a:latin typeface="Century Gothic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9997" indent="-479997" defTabSz="1219194">
              <a:buClrTx/>
              <a:buFont typeface="Wingdings" panose="05000000000000000000" pitchFamily="2" charset="2"/>
              <a:buChar char="§"/>
            </a:pPr>
            <a:r>
              <a:rPr lang="es-ES" sz="1969" dirty="0">
                <a:latin typeface="+mj-lt"/>
              </a:rPr>
              <a:t>Pero hay un reclamo que realmente llamó nuestra atención. Éste nos ayudó a romper un récord mundial:</a:t>
            </a:r>
            <a:endParaRPr lang="es-ES" sz="1969" spc="14" dirty="0">
              <a:latin typeface="+mj-lt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A4A474E9-DC73-4057-8451-CBBF202C0194}"/>
              </a:ext>
            </a:extLst>
          </p:cNvPr>
          <p:cNvSpPr txBox="1">
            <a:spLocks/>
          </p:cNvSpPr>
          <p:nvPr/>
        </p:nvSpPr>
        <p:spPr bwMode="auto">
          <a:xfrm>
            <a:off x="639077" y="3711649"/>
            <a:ext cx="10849538" cy="52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60000" indent="-360000" algn="l" rtl="0" eaLnBrk="0" fontAlgn="base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A71930"/>
              </a:buClr>
              <a:buFont typeface="Arial" charset="0"/>
              <a:buChar char="•"/>
              <a:defRPr sz="1600" b="0" kern="1200" spc="10">
                <a:solidFill>
                  <a:srgbClr val="000000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000000"/>
                </a:solidFill>
                <a:latin typeface="Century Gothic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000000"/>
                </a:solidFill>
                <a:latin typeface="Century Gothic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000000"/>
                </a:solidFill>
                <a:latin typeface="Century Gothic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rgbClr val="000000"/>
                </a:solidFill>
                <a:latin typeface="Century Gothic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595" lvl="1" indent="-380998" defTabSz="1219194">
              <a:buFont typeface="Wingdings" panose="05000000000000000000" pitchFamily="2" charset="2"/>
              <a:buChar char="Ø"/>
            </a:pPr>
            <a:r>
              <a:rPr lang="es-ES" sz="1969" dirty="0">
                <a:latin typeface="+mj-lt"/>
              </a:rPr>
              <a:t>De principio a fin, </a:t>
            </a:r>
            <a:r>
              <a:rPr lang="es-ES" sz="1969" b="1" i="1" dirty="0">
                <a:latin typeface="+mj-lt"/>
              </a:rPr>
              <a:t>sin involucrar a los humanos</a:t>
            </a:r>
            <a:r>
              <a:rPr lang="es-ES" sz="1969" dirty="0">
                <a:latin typeface="+mj-lt"/>
              </a:rPr>
              <a:t>, ¡todo hecho por AI Jim! - aprobado y cableado en 3 segundos</a:t>
            </a:r>
          </a:p>
        </p:txBody>
      </p:sp>
    </p:spTree>
    <p:extLst>
      <p:ext uri="{BB962C8B-B14F-4D97-AF65-F5344CB8AC3E}">
        <p14:creationId xmlns:p14="http://schemas.microsoft.com/office/powerpoint/2010/main" val="3951310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4B985D89-9437-4FB6-9C0E-2150B2F85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Lecciones históricas sobre automatización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4249A94-3AE8-4918-9C84-59ED54679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24" y="1216617"/>
            <a:ext cx="3483558" cy="2258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8CC1B81-9A0E-4809-BC6D-F7D10E9942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388" y="1288100"/>
            <a:ext cx="3599671" cy="4799562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99DEC5B3-D97B-4502-ACCE-0D14AC3686BA}"/>
              </a:ext>
            </a:extLst>
          </p:cNvPr>
          <p:cNvSpPr txBox="1">
            <a:spLocks/>
          </p:cNvSpPr>
          <p:nvPr/>
        </p:nvSpPr>
        <p:spPr>
          <a:xfrm>
            <a:off x="5353549" y="3757249"/>
            <a:ext cx="6214037" cy="290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A71930"/>
              </a:buClr>
              <a:buFont typeface="Arial" charset="0"/>
              <a:buChar char="•"/>
              <a:defRPr sz="1600" b="0" kern="1200" spc="10">
                <a:solidFill>
                  <a:srgbClr val="000000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4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50504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4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50504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98" indent="-457198" defTabSz="1219194">
              <a:spcBef>
                <a:spcPts val="267"/>
              </a:spcBef>
              <a:buClrTx/>
              <a:buFont typeface="Wingdings" panose="05000000000000000000" pitchFamily="2" charset="2"/>
              <a:buChar char="§"/>
            </a:pPr>
            <a:r>
              <a:rPr lang="es-ES" sz="1969" dirty="0">
                <a:latin typeface="+mj-lt"/>
              </a:rPr>
              <a:t>A veces, las razones para no automatizar no tienen nada que ver con la tecnología, su disponibilidad o la automatización en sí</a:t>
            </a:r>
          </a:p>
          <a:p>
            <a:pPr marL="457198" indent="-457198" defTabSz="1219194">
              <a:spcBef>
                <a:spcPts val="267"/>
              </a:spcBef>
              <a:buClrTx/>
              <a:buFont typeface="Wingdings" panose="05000000000000000000" pitchFamily="2" charset="2"/>
              <a:buChar char="§"/>
            </a:pPr>
            <a:r>
              <a:rPr lang="es-ES" sz="1969" dirty="0">
                <a:latin typeface="+mj-lt"/>
              </a:rPr>
              <a:t>Los contratos inteligentes pueden ser útiles, pero deben usarse con precaución</a:t>
            </a:r>
            <a:endParaRPr lang="en-GB" sz="1969" b="1" spc="14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4750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E81C2A-66E3-4F91-8951-801742D19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Internet fue aclamado como el principio del fin para los intermediarios</a:t>
            </a:r>
          </a:p>
          <a:p>
            <a:pPr lvl="1"/>
            <a:r>
              <a:rPr lang="es-ES" dirty="0"/>
              <a:t>Pero hoy tenemos más intermediarios que nunca</a:t>
            </a:r>
          </a:p>
          <a:p>
            <a:r>
              <a:rPr lang="es-ES" dirty="0" smtClean="0"/>
              <a:t>¿Puede el blockchain cambiar la situación? La </a:t>
            </a:r>
            <a:r>
              <a:rPr lang="es-ES" dirty="0"/>
              <a:t>teoría económica ya ha dado la respuesta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4B985D89-9437-4FB6-9C0E-2150B2F85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¿Encontraremos una utopía descentralizada?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75DEAB2-4850-4074-B72E-DE0DC3042DB7}"/>
              </a:ext>
            </a:extLst>
          </p:cNvPr>
          <p:cNvGrpSpPr/>
          <p:nvPr/>
        </p:nvGrpSpPr>
        <p:grpSpPr>
          <a:xfrm>
            <a:off x="3099780" y="3117352"/>
            <a:ext cx="6087690" cy="2941448"/>
            <a:chOff x="2121029" y="2101958"/>
            <a:chExt cx="8149862" cy="3937846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BAE09B3F-AB4D-43DE-83BD-8BE4C95C9DA9}"/>
                </a:ext>
              </a:extLst>
            </p:cNvPr>
            <p:cNvGrpSpPr/>
            <p:nvPr/>
          </p:nvGrpSpPr>
          <p:grpSpPr>
            <a:xfrm>
              <a:off x="2773857" y="4726996"/>
              <a:ext cx="6719449" cy="1312808"/>
              <a:chOff x="426350" y="4452992"/>
              <a:chExt cx="8293350" cy="1312808"/>
            </a:xfrm>
            <a:solidFill>
              <a:schemeClr val="bg1">
                <a:lumMod val="65000"/>
              </a:schemeClr>
            </a:solidFill>
          </p:grpSpPr>
          <p:sp>
            <p:nvSpPr>
              <p:cNvPr id="9" name="AutoShape 8">
                <a:extLst>
                  <a:ext uri="{FF2B5EF4-FFF2-40B4-BE49-F238E27FC236}">
                    <a16:creationId xmlns="" xmlns:a16="http://schemas.microsoft.com/office/drawing/2014/main" id="{7472BC64-E0EC-4D8E-83A9-1C6782C4B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1727" y="5059565"/>
                <a:ext cx="3090809" cy="101478"/>
              </a:xfrm>
              <a:prstGeom prst="roundRect">
                <a:avLst>
                  <a:gd name="adj" fmla="val 40903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94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ZA" sz="1600">
                  <a:solidFill>
                    <a:prstClr val="black"/>
                  </a:solidFill>
                  <a:latin typeface="Felix Titling" pitchFamily="82" charset="0"/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="" xmlns:a16="http://schemas.microsoft.com/office/drawing/2014/main" id="{F49019B8-572A-4FC9-B5AB-84987A188968}"/>
                  </a:ext>
                </a:extLst>
              </p:cNvPr>
              <p:cNvGrpSpPr/>
              <p:nvPr/>
            </p:nvGrpSpPr>
            <p:grpSpPr>
              <a:xfrm>
                <a:off x="3589430" y="5049966"/>
                <a:ext cx="1965141" cy="715834"/>
                <a:chOff x="3664815" y="5049966"/>
                <a:chExt cx="1965141" cy="715834"/>
              </a:xfrm>
              <a:grpFill/>
            </p:grpSpPr>
            <p:sp>
              <p:nvSpPr>
                <p:cNvPr id="25" name="Line 6">
                  <a:extLst>
                    <a:ext uri="{FF2B5EF4-FFF2-40B4-BE49-F238E27FC236}">
                      <a16:creationId xmlns="" xmlns:a16="http://schemas.microsoft.com/office/drawing/2014/main" id="{6165B870-66C7-47EC-A969-26A20502EB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26854" y="5620439"/>
                  <a:ext cx="1824295" cy="0"/>
                </a:xfrm>
                <a:prstGeom prst="line">
                  <a:avLst/>
                </a:prstGeom>
                <a:grpFill/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194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prstClr val="black"/>
                    </a:solidFill>
                    <a:latin typeface="Felix Titling" pitchFamily="82" charset="0"/>
                  </a:endParaRPr>
                </a:p>
              </p:txBody>
            </p:sp>
            <p:sp>
              <p:nvSpPr>
                <p:cNvPr id="26" name="Freeform 11">
                  <a:extLst>
                    <a:ext uri="{FF2B5EF4-FFF2-40B4-BE49-F238E27FC236}">
                      <a16:creationId xmlns="" xmlns:a16="http://schemas.microsoft.com/office/drawing/2014/main" id="{8F606FE3-3E3A-4856-9785-F0037B9CAB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1130" y="5303662"/>
                  <a:ext cx="1468826" cy="462138"/>
                </a:xfrm>
                <a:custGeom>
                  <a:avLst/>
                  <a:gdLst>
                    <a:gd name="T0" fmla="*/ 0 w 876"/>
                    <a:gd name="T1" fmla="*/ 336 h 337"/>
                    <a:gd name="T2" fmla="*/ 875 w 876"/>
                    <a:gd name="T3" fmla="*/ 336 h 337"/>
                    <a:gd name="T4" fmla="*/ 875 w 876"/>
                    <a:gd name="T5" fmla="*/ 223 h 337"/>
                    <a:gd name="T6" fmla="*/ 827 w 876"/>
                    <a:gd name="T7" fmla="*/ 224 h 337"/>
                    <a:gd name="T8" fmla="*/ 788 w 876"/>
                    <a:gd name="T9" fmla="*/ 176 h 337"/>
                    <a:gd name="T10" fmla="*/ 773 w 876"/>
                    <a:gd name="T11" fmla="*/ 136 h 337"/>
                    <a:gd name="T12" fmla="*/ 591 w 876"/>
                    <a:gd name="T13" fmla="*/ 103 h 337"/>
                    <a:gd name="T14" fmla="*/ 504 w 876"/>
                    <a:gd name="T15" fmla="*/ 0 h 337"/>
                    <a:gd name="T16" fmla="*/ 336 w 876"/>
                    <a:gd name="T17" fmla="*/ 0 h 337"/>
                    <a:gd name="T18" fmla="*/ 260 w 876"/>
                    <a:gd name="T19" fmla="*/ 4 h 33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76" h="337">
                      <a:moveTo>
                        <a:pt x="0" y="336"/>
                      </a:moveTo>
                      <a:lnTo>
                        <a:pt x="875" y="336"/>
                      </a:lnTo>
                      <a:lnTo>
                        <a:pt x="875" y="223"/>
                      </a:lnTo>
                      <a:lnTo>
                        <a:pt x="827" y="224"/>
                      </a:lnTo>
                      <a:lnTo>
                        <a:pt x="788" y="176"/>
                      </a:lnTo>
                      <a:lnTo>
                        <a:pt x="773" y="136"/>
                      </a:lnTo>
                      <a:lnTo>
                        <a:pt x="591" y="103"/>
                      </a:lnTo>
                      <a:lnTo>
                        <a:pt x="504" y="0"/>
                      </a:lnTo>
                      <a:lnTo>
                        <a:pt x="336" y="0"/>
                      </a:lnTo>
                      <a:lnTo>
                        <a:pt x="260" y="4"/>
                      </a:lnTo>
                    </a:path>
                  </a:pathLst>
                </a:custGeom>
                <a:grpFill/>
                <a:ln w="9525" cap="rnd" cmpd="sng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219194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prstClr val="black"/>
                    </a:solidFill>
                    <a:latin typeface="Felix Titling" pitchFamily="82" charset="0"/>
                  </a:endParaRPr>
                </a:p>
              </p:txBody>
            </p:sp>
            <p:sp>
              <p:nvSpPr>
                <p:cNvPr id="27" name="Freeform 12">
                  <a:extLst>
                    <a:ext uri="{FF2B5EF4-FFF2-40B4-BE49-F238E27FC236}">
                      <a16:creationId xmlns="" xmlns:a16="http://schemas.microsoft.com/office/drawing/2014/main" id="{7B882B8E-AF9A-4562-A352-5768699EEE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4815" y="5049966"/>
                  <a:ext cx="1463796" cy="714463"/>
                </a:xfrm>
                <a:custGeom>
                  <a:avLst/>
                  <a:gdLst>
                    <a:gd name="T0" fmla="*/ 872 w 873"/>
                    <a:gd name="T1" fmla="*/ 520 h 521"/>
                    <a:gd name="T2" fmla="*/ 0 w 873"/>
                    <a:gd name="T3" fmla="*/ 520 h 521"/>
                    <a:gd name="T4" fmla="*/ 0 w 873"/>
                    <a:gd name="T5" fmla="*/ 406 h 521"/>
                    <a:gd name="T6" fmla="*/ 47 w 873"/>
                    <a:gd name="T7" fmla="*/ 406 h 521"/>
                    <a:gd name="T8" fmla="*/ 86 w 873"/>
                    <a:gd name="T9" fmla="*/ 362 h 521"/>
                    <a:gd name="T10" fmla="*/ 104 w 873"/>
                    <a:gd name="T11" fmla="*/ 316 h 521"/>
                    <a:gd name="T12" fmla="*/ 274 w 873"/>
                    <a:gd name="T13" fmla="*/ 291 h 521"/>
                    <a:gd name="T14" fmla="*/ 370 w 873"/>
                    <a:gd name="T15" fmla="*/ 186 h 521"/>
                    <a:gd name="T16" fmla="*/ 530 w 873"/>
                    <a:gd name="T17" fmla="*/ 186 h 521"/>
                    <a:gd name="T18" fmla="*/ 530 w 873"/>
                    <a:gd name="T19" fmla="*/ 84 h 521"/>
                    <a:gd name="T20" fmla="*/ 544 w 873"/>
                    <a:gd name="T21" fmla="*/ 67 h 521"/>
                    <a:gd name="T22" fmla="*/ 544 w 873"/>
                    <a:gd name="T23" fmla="*/ 22 h 521"/>
                    <a:gd name="T24" fmla="*/ 578 w 873"/>
                    <a:gd name="T25" fmla="*/ 0 h 521"/>
                    <a:gd name="T26" fmla="*/ 613 w 873"/>
                    <a:gd name="T27" fmla="*/ 18 h 521"/>
                    <a:gd name="T28" fmla="*/ 613 w 873"/>
                    <a:gd name="T29" fmla="*/ 69 h 521"/>
                    <a:gd name="T30" fmla="*/ 629 w 873"/>
                    <a:gd name="T31" fmla="*/ 84 h 521"/>
                    <a:gd name="T32" fmla="*/ 629 w 873"/>
                    <a:gd name="T33" fmla="*/ 183 h 521"/>
                    <a:gd name="T34" fmla="*/ 638 w 873"/>
                    <a:gd name="T35" fmla="*/ 185 h 52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3" h="521">
                      <a:moveTo>
                        <a:pt x="872" y="520"/>
                      </a:moveTo>
                      <a:lnTo>
                        <a:pt x="0" y="520"/>
                      </a:lnTo>
                      <a:lnTo>
                        <a:pt x="0" y="406"/>
                      </a:lnTo>
                      <a:lnTo>
                        <a:pt x="47" y="406"/>
                      </a:lnTo>
                      <a:lnTo>
                        <a:pt x="86" y="362"/>
                      </a:lnTo>
                      <a:lnTo>
                        <a:pt x="104" y="316"/>
                      </a:lnTo>
                      <a:lnTo>
                        <a:pt x="274" y="291"/>
                      </a:lnTo>
                      <a:lnTo>
                        <a:pt x="370" y="186"/>
                      </a:lnTo>
                      <a:lnTo>
                        <a:pt x="530" y="186"/>
                      </a:lnTo>
                      <a:lnTo>
                        <a:pt x="530" y="84"/>
                      </a:lnTo>
                      <a:lnTo>
                        <a:pt x="544" y="67"/>
                      </a:lnTo>
                      <a:lnTo>
                        <a:pt x="544" y="22"/>
                      </a:lnTo>
                      <a:lnTo>
                        <a:pt x="578" y="0"/>
                      </a:lnTo>
                      <a:lnTo>
                        <a:pt x="613" y="18"/>
                      </a:lnTo>
                      <a:lnTo>
                        <a:pt x="613" y="69"/>
                      </a:lnTo>
                      <a:lnTo>
                        <a:pt x="629" y="84"/>
                      </a:lnTo>
                      <a:lnTo>
                        <a:pt x="629" y="183"/>
                      </a:lnTo>
                      <a:lnTo>
                        <a:pt x="638" y="185"/>
                      </a:lnTo>
                    </a:path>
                  </a:pathLst>
                </a:custGeom>
                <a:grpFill/>
                <a:ln w="9525" cap="rnd" cmpd="sng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219194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prstClr val="black"/>
                    </a:solidFill>
                    <a:latin typeface="Felix Titling" pitchFamily="82" charset="0"/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="" xmlns:a16="http://schemas.microsoft.com/office/drawing/2014/main" id="{80890CE2-D016-4D93-A0CE-6148CF26C338}"/>
                  </a:ext>
                </a:extLst>
              </p:cNvPr>
              <p:cNvGrpSpPr/>
              <p:nvPr/>
            </p:nvGrpSpPr>
            <p:grpSpPr>
              <a:xfrm>
                <a:off x="426350" y="4474007"/>
                <a:ext cx="1936636" cy="680180"/>
                <a:chOff x="1292225" y="4474007"/>
                <a:chExt cx="1936636" cy="680180"/>
              </a:xfrm>
              <a:grpFill/>
            </p:grpSpPr>
            <p:sp>
              <p:nvSpPr>
                <p:cNvPr id="20" name="Freeform 9">
                  <a:extLst>
                    <a:ext uri="{FF2B5EF4-FFF2-40B4-BE49-F238E27FC236}">
                      <a16:creationId xmlns="" xmlns:a16="http://schemas.microsoft.com/office/drawing/2014/main" id="{FC823471-722A-4A80-B20B-2F1D289576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342" y="4692049"/>
                  <a:ext cx="340379" cy="462138"/>
                </a:xfrm>
                <a:custGeom>
                  <a:avLst/>
                  <a:gdLst>
                    <a:gd name="T0" fmla="*/ 70 w 203"/>
                    <a:gd name="T1" fmla="*/ 16 h 337"/>
                    <a:gd name="T2" fmla="*/ 189 w 203"/>
                    <a:gd name="T3" fmla="*/ 271 h 337"/>
                    <a:gd name="T4" fmla="*/ 201 w 203"/>
                    <a:gd name="T5" fmla="*/ 294 h 337"/>
                    <a:gd name="T6" fmla="*/ 202 w 203"/>
                    <a:gd name="T7" fmla="*/ 306 h 337"/>
                    <a:gd name="T8" fmla="*/ 194 w 203"/>
                    <a:gd name="T9" fmla="*/ 322 h 337"/>
                    <a:gd name="T10" fmla="*/ 175 w 203"/>
                    <a:gd name="T11" fmla="*/ 336 h 337"/>
                    <a:gd name="T12" fmla="*/ 157 w 203"/>
                    <a:gd name="T13" fmla="*/ 336 h 337"/>
                    <a:gd name="T14" fmla="*/ 141 w 203"/>
                    <a:gd name="T15" fmla="*/ 331 h 337"/>
                    <a:gd name="T16" fmla="*/ 132 w 203"/>
                    <a:gd name="T17" fmla="*/ 322 h 337"/>
                    <a:gd name="T18" fmla="*/ 124 w 203"/>
                    <a:gd name="T19" fmla="*/ 314 h 337"/>
                    <a:gd name="T20" fmla="*/ 0 w 203"/>
                    <a:gd name="T21" fmla="*/ 39 h 337"/>
                    <a:gd name="T22" fmla="*/ 0 w 203"/>
                    <a:gd name="T23" fmla="*/ 24 h 337"/>
                    <a:gd name="T24" fmla="*/ 8 w 203"/>
                    <a:gd name="T25" fmla="*/ 16 h 337"/>
                    <a:gd name="T26" fmla="*/ 16 w 203"/>
                    <a:gd name="T27" fmla="*/ 8 h 337"/>
                    <a:gd name="T28" fmla="*/ 23 w 203"/>
                    <a:gd name="T29" fmla="*/ 0 h 337"/>
                    <a:gd name="T30" fmla="*/ 39 w 203"/>
                    <a:gd name="T31" fmla="*/ 0 h 337"/>
                    <a:gd name="T32" fmla="*/ 47 w 203"/>
                    <a:gd name="T33" fmla="*/ 0 h 337"/>
                    <a:gd name="T34" fmla="*/ 62 w 203"/>
                    <a:gd name="T35" fmla="*/ 8 h 337"/>
                    <a:gd name="T36" fmla="*/ 70 w 203"/>
                    <a:gd name="T37" fmla="*/ 16 h 33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03" h="337">
                      <a:moveTo>
                        <a:pt x="70" y="16"/>
                      </a:moveTo>
                      <a:lnTo>
                        <a:pt x="189" y="271"/>
                      </a:lnTo>
                      <a:lnTo>
                        <a:pt x="201" y="294"/>
                      </a:lnTo>
                      <a:lnTo>
                        <a:pt x="202" y="306"/>
                      </a:lnTo>
                      <a:lnTo>
                        <a:pt x="194" y="322"/>
                      </a:lnTo>
                      <a:lnTo>
                        <a:pt x="175" y="336"/>
                      </a:lnTo>
                      <a:lnTo>
                        <a:pt x="157" y="336"/>
                      </a:lnTo>
                      <a:lnTo>
                        <a:pt x="141" y="331"/>
                      </a:lnTo>
                      <a:lnTo>
                        <a:pt x="132" y="322"/>
                      </a:lnTo>
                      <a:lnTo>
                        <a:pt x="124" y="314"/>
                      </a:lnTo>
                      <a:lnTo>
                        <a:pt x="0" y="39"/>
                      </a:lnTo>
                      <a:lnTo>
                        <a:pt x="0" y="24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23" y="0"/>
                      </a:lnTo>
                      <a:lnTo>
                        <a:pt x="39" y="0"/>
                      </a:lnTo>
                      <a:lnTo>
                        <a:pt x="47" y="0"/>
                      </a:lnTo>
                      <a:lnTo>
                        <a:pt x="62" y="8"/>
                      </a:lnTo>
                      <a:lnTo>
                        <a:pt x="70" y="16"/>
                      </a:lnTo>
                    </a:path>
                  </a:pathLst>
                </a:custGeom>
                <a:grpFill/>
                <a:ln w="9525" cap="rnd" cmpd="sng">
                  <a:noFill/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219194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prstClr val="black"/>
                    </a:solidFill>
                    <a:latin typeface="Felix Titling" pitchFamily="82" charset="0"/>
                  </a:endParaRPr>
                </a:p>
              </p:txBody>
            </p:sp>
            <p:sp>
              <p:nvSpPr>
                <p:cNvPr id="21" name="Freeform 13">
                  <a:extLst>
                    <a:ext uri="{FF2B5EF4-FFF2-40B4-BE49-F238E27FC236}">
                      <a16:creationId xmlns="" xmlns:a16="http://schemas.microsoft.com/office/drawing/2014/main" id="{2797642A-337E-443A-8AF6-A70A69AEF3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7255" y="4475379"/>
                  <a:ext cx="1453735" cy="289351"/>
                </a:xfrm>
                <a:custGeom>
                  <a:avLst/>
                  <a:gdLst>
                    <a:gd name="T0" fmla="*/ 659 w 867"/>
                    <a:gd name="T1" fmla="*/ 0 h 211"/>
                    <a:gd name="T2" fmla="*/ 405 w 867"/>
                    <a:gd name="T3" fmla="*/ 0 h 211"/>
                    <a:gd name="T4" fmla="*/ 215 w 867"/>
                    <a:gd name="T5" fmla="*/ 0 h 211"/>
                    <a:gd name="T6" fmla="*/ 79 w 867"/>
                    <a:gd name="T7" fmla="*/ 0 h 211"/>
                    <a:gd name="T8" fmla="*/ 8 w 867"/>
                    <a:gd name="T9" fmla="*/ 0 h 211"/>
                    <a:gd name="T10" fmla="*/ 0 w 867"/>
                    <a:gd name="T11" fmla="*/ 16 h 211"/>
                    <a:gd name="T12" fmla="*/ 0 w 867"/>
                    <a:gd name="T13" fmla="*/ 39 h 211"/>
                    <a:gd name="T14" fmla="*/ 16 w 867"/>
                    <a:gd name="T15" fmla="*/ 47 h 211"/>
                    <a:gd name="T16" fmla="*/ 40 w 867"/>
                    <a:gd name="T17" fmla="*/ 47 h 211"/>
                    <a:gd name="T18" fmla="*/ 56 w 867"/>
                    <a:gd name="T19" fmla="*/ 54 h 211"/>
                    <a:gd name="T20" fmla="*/ 79 w 867"/>
                    <a:gd name="T21" fmla="*/ 70 h 211"/>
                    <a:gd name="T22" fmla="*/ 103 w 867"/>
                    <a:gd name="T23" fmla="*/ 86 h 211"/>
                    <a:gd name="T24" fmla="*/ 119 w 867"/>
                    <a:gd name="T25" fmla="*/ 93 h 211"/>
                    <a:gd name="T26" fmla="*/ 143 w 867"/>
                    <a:gd name="T27" fmla="*/ 93 h 211"/>
                    <a:gd name="T28" fmla="*/ 167 w 867"/>
                    <a:gd name="T29" fmla="*/ 93 h 211"/>
                    <a:gd name="T30" fmla="*/ 199 w 867"/>
                    <a:gd name="T31" fmla="*/ 93 h 211"/>
                    <a:gd name="T32" fmla="*/ 230 w 867"/>
                    <a:gd name="T33" fmla="*/ 93 h 211"/>
                    <a:gd name="T34" fmla="*/ 262 w 867"/>
                    <a:gd name="T35" fmla="*/ 93 h 211"/>
                    <a:gd name="T36" fmla="*/ 286 w 867"/>
                    <a:gd name="T37" fmla="*/ 101 h 211"/>
                    <a:gd name="T38" fmla="*/ 302 w 867"/>
                    <a:gd name="T39" fmla="*/ 109 h 211"/>
                    <a:gd name="T40" fmla="*/ 326 w 867"/>
                    <a:gd name="T41" fmla="*/ 109 h 211"/>
                    <a:gd name="T42" fmla="*/ 334 w 867"/>
                    <a:gd name="T43" fmla="*/ 124 h 211"/>
                    <a:gd name="T44" fmla="*/ 358 w 867"/>
                    <a:gd name="T45" fmla="*/ 132 h 211"/>
                    <a:gd name="T46" fmla="*/ 373 w 867"/>
                    <a:gd name="T47" fmla="*/ 140 h 211"/>
                    <a:gd name="T48" fmla="*/ 397 w 867"/>
                    <a:gd name="T49" fmla="*/ 140 h 211"/>
                    <a:gd name="T50" fmla="*/ 421 w 867"/>
                    <a:gd name="T51" fmla="*/ 140 h 211"/>
                    <a:gd name="T52" fmla="*/ 453 w 867"/>
                    <a:gd name="T53" fmla="*/ 140 h 211"/>
                    <a:gd name="T54" fmla="*/ 477 w 867"/>
                    <a:gd name="T55" fmla="*/ 140 h 211"/>
                    <a:gd name="T56" fmla="*/ 501 w 867"/>
                    <a:gd name="T57" fmla="*/ 140 h 211"/>
                    <a:gd name="T58" fmla="*/ 524 w 867"/>
                    <a:gd name="T59" fmla="*/ 140 h 211"/>
                    <a:gd name="T60" fmla="*/ 524 w 867"/>
                    <a:gd name="T61" fmla="*/ 163 h 211"/>
                    <a:gd name="T62" fmla="*/ 524 w 867"/>
                    <a:gd name="T63" fmla="*/ 187 h 211"/>
                    <a:gd name="T64" fmla="*/ 540 w 867"/>
                    <a:gd name="T65" fmla="*/ 202 h 211"/>
                    <a:gd name="T66" fmla="*/ 556 w 867"/>
                    <a:gd name="T67" fmla="*/ 210 h 211"/>
                    <a:gd name="T68" fmla="*/ 580 w 867"/>
                    <a:gd name="T69" fmla="*/ 210 h 211"/>
                    <a:gd name="T70" fmla="*/ 604 w 867"/>
                    <a:gd name="T71" fmla="*/ 202 h 211"/>
                    <a:gd name="T72" fmla="*/ 620 w 867"/>
                    <a:gd name="T73" fmla="*/ 187 h 211"/>
                    <a:gd name="T74" fmla="*/ 620 w 867"/>
                    <a:gd name="T75" fmla="*/ 163 h 211"/>
                    <a:gd name="T76" fmla="*/ 620 w 867"/>
                    <a:gd name="T77" fmla="*/ 140 h 211"/>
                    <a:gd name="T78" fmla="*/ 644 w 867"/>
                    <a:gd name="T79" fmla="*/ 140 h 211"/>
                    <a:gd name="T80" fmla="*/ 667 w 867"/>
                    <a:gd name="T81" fmla="*/ 140 h 211"/>
                    <a:gd name="T82" fmla="*/ 691 w 867"/>
                    <a:gd name="T83" fmla="*/ 140 h 211"/>
                    <a:gd name="T84" fmla="*/ 866 w 867"/>
                    <a:gd name="T85" fmla="*/ 0 h 21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867" h="211">
                      <a:moveTo>
                        <a:pt x="866" y="0"/>
                      </a:moveTo>
                      <a:lnTo>
                        <a:pt x="755" y="0"/>
                      </a:lnTo>
                      <a:lnTo>
                        <a:pt x="659" y="0"/>
                      </a:lnTo>
                      <a:lnTo>
                        <a:pt x="572" y="0"/>
                      </a:lnTo>
                      <a:lnTo>
                        <a:pt x="485" y="0"/>
                      </a:lnTo>
                      <a:lnTo>
                        <a:pt x="405" y="0"/>
                      </a:lnTo>
                      <a:lnTo>
                        <a:pt x="334" y="0"/>
                      </a:lnTo>
                      <a:lnTo>
                        <a:pt x="270" y="0"/>
                      </a:lnTo>
                      <a:lnTo>
                        <a:pt x="215" y="0"/>
                      </a:lnTo>
                      <a:lnTo>
                        <a:pt x="159" y="0"/>
                      </a:lnTo>
                      <a:lnTo>
                        <a:pt x="119" y="0"/>
                      </a:lnTo>
                      <a:lnTo>
                        <a:pt x="79" y="0"/>
                      </a:lnTo>
                      <a:lnTo>
                        <a:pt x="48" y="0"/>
                      </a:lnTo>
                      <a:lnTo>
                        <a:pt x="24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23"/>
                      </a:lnTo>
                      <a:lnTo>
                        <a:pt x="0" y="31"/>
                      </a:lnTo>
                      <a:lnTo>
                        <a:pt x="0" y="39"/>
                      </a:lnTo>
                      <a:lnTo>
                        <a:pt x="0" y="47"/>
                      </a:lnTo>
                      <a:lnTo>
                        <a:pt x="8" y="47"/>
                      </a:lnTo>
                      <a:lnTo>
                        <a:pt x="16" y="47"/>
                      </a:lnTo>
                      <a:lnTo>
                        <a:pt x="24" y="47"/>
                      </a:lnTo>
                      <a:lnTo>
                        <a:pt x="32" y="47"/>
                      </a:lnTo>
                      <a:lnTo>
                        <a:pt x="40" y="47"/>
                      </a:lnTo>
                      <a:lnTo>
                        <a:pt x="48" y="47"/>
                      </a:lnTo>
                      <a:lnTo>
                        <a:pt x="48" y="54"/>
                      </a:lnTo>
                      <a:lnTo>
                        <a:pt x="56" y="54"/>
                      </a:lnTo>
                      <a:lnTo>
                        <a:pt x="64" y="62"/>
                      </a:lnTo>
                      <a:lnTo>
                        <a:pt x="72" y="62"/>
                      </a:lnTo>
                      <a:lnTo>
                        <a:pt x="79" y="70"/>
                      </a:lnTo>
                      <a:lnTo>
                        <a:pt x="87" y="78"/>
                      </a:lnTo>
                      <a:lnTo>
                        <a:pt x="95" y="78"/>
                      </a:lnTo>
                      <a:lnTo>
                        <a:pt x="103" y="86"/>
                      </a:lnTo>
                      <a:lnTo>
                        <a:pt x="111" y="86"/>
                      </a:lnTo>
                      <a:lnTo>
                        <a:pt x="111" y="93"/>
                      </a:lnTo>
                      <a:lnTo>
                        <a:pt x="119" y="93"/>
                      </a:lnTo>
                      <a:lnTo>
                        <a:pt x="127" y="93"/>
                      </a:lnTo>
                      <a:lnTo>
                        <a:pt x="135" y="93"/>
                      </a:lnTo>
                      <a:lnTo>
                        <a:pt x="143" y="93"/>
                      </a:lnTo>
                      <a:lnTo>
                        <a:pt x="151" y="93"/>
                      </a:lnTo>
                      <a:lnTo>
                        <a:pt x="159" y="93"/>
                      </a:lnTo>
                      <a:lnTo>
                        <a:pt x="167" y="93"/>
                      </a:lnTo>
                      <a:lnTo>
                        <a:pt x="175" y="93"/>
                      </a:lnTo>
                      <a:lnTo>
                        <a:pt x="183" y="93"/>
                      </a:lnTo>
                      <a:lnTo>
                        <a:pt x="199" y="93"/>
                      </a:lnTo>
                      <a:lnTo>
                        <a:pt x="207" y="93"/>
                      </a:lnTo>
                      <a:lnTo>
                        <a:pt x="222" y="93"/>
                      </a:lnTo>
                      <a:lnTo>
                        <a:pt x="230" y="93"/>
                      </a:lnTo>
                      <a:lnTo>
                        <a:pt x="238" y="93"/>
                      </a:lnTo>
                      <a:lnTo>
                        <a:pt x="246" y="93"/>
                      </a:lnTo>
                      <a:lnTo>
                        <a:pt x="262" y="93"/>
                      </a:lnTo>
                      <a:lnTo>
                        <a:pt x="270" y="101"/>
                      </a:lnTo>
                      <a:lnTo>
                        <a:pt x="278" y="101"/>
                      </a:lnTo>
                      <a:lnTo>
                        <a:pt x="286" y="101"/>
                      </a:lnTo>
                      <a:lnTo>
                        <a:pt x="294" y="101"/>
                      </a:lnTo>
                      <a:lnTo>
                        <a:pt x="302" y="101"/>
                      </a:lnTo>
                      <a:lnTo>
                        <a:pt x="302" y="109"/>
                      </a:lnTo>
                      <a:lnTo>
                        <a:pt x="310" y="109"/>
                      </a:lnTo>
                      <a:lnTo>
                        <a:pt x="318" y="109"/>
                      </a:lnTo>
                      <a:lnTo>
                        <a:pt x="326" y="109"/>
                      </a:lnTo>
                      <a:lnTo>
                        <a:pt x="326" y="117"/>
                      </a:lnTo>
                      <a:lnTo>
                        <a:pt x="334" y="117"/>
                      </a:lnTo>
                      <a:lnTo>
                        <a:pt x="334" y="124"/>
                      </a:lnTo>
                      <a:lnTo>
                        <a:pt x="342" y="124"/>
                      </a:lnTo>
                      <a:lnTo>
                        <a:pt x="350" y="132"/>
                      </a:lnTo>
                      <a:lnTo>
                        <a:pt x="358" y="132"/>
                      </a:lnTo>
                      <a:lnTo>
                        <a:pt x="358" y="140"/>
                      </a:lnTo>
                      <a:lnTo>
                        <a:pt x="365" y="140"/>
                      </a:lnTo>
                      <a:lnTo>
                        <a:pt x="373" y="140"/>
                      </a:lnTo>
                      <a:lnTo>
                        <a:pt x="381" y="140"/>
                      </a:lnTo>
                      <a:lnTo>
                        <a:pt x="389" y="140"/>
                      </a:lnTo>
                      <a:lnTo>
                        <a:pt x="397" y="140"/>
                      </a:lnTo>
                      <a:lnTo>
                        <a:pt x="405" y="140"/>
                      </a:lnTo>
                      <a:lnTo>
                        <a:pt x="413" y="140"/>
                      </a:lnTo>
                      <a:lnTo>
                        <a:pt x="421" y="140"/>
                      </a:lnTo>
                      <a:lnTo>
                        <a:pt x="429" y="140"/>
                      </a:lnTo>
                      <a:lnTo>
                        <a:pt x="445" y="140"/>
                      </a:lnTo>
                      <a:lnTo>
                        <a:pt x="453" y="140"/>
                      </a:lnTo>
                      <a:lnTo>
                        <a:pt x="461" y="140"/>
                      </a:lnTo>
                      <a:lnTo>
                        <a:pt x="469" y="140"/>
                      </a:lnTo>
                      <a:lnTo>
                        <a:pt x="477" y="140"/>
                      </a:lnTo>
                      <a:lnTo>
                        <a:pt x="485" y="140"/>
                      </a:lnTo>
                      <a:lnTo>
                        <a:pt x="493" y="140"/>
                      </a:lnTo>
                      <a:lnTo>
                        <a:pt x="501" y="140"/>
                      </a:lnTo>
                      <a:lnTo>
                        <a:pt x="508" y="140"/>
                      </a:lnTo>
                      <a:lnTo>
                        <a:pt x="516" y="140"/>
                      </a:lnTo>
                      <a:lnTo>
                        <a:pt x="524" y="140"/>
                      </a:lnTo>
                      <a:lnTo>
                        <a:pt x="524" y="148"/>
                      </a:lnTo>
                      <a:lnTo>
                        <a:pt x="524" y="156"/>
                      </a:lnTo>
                      <a:lnTo>
                        <a:pt x="524" y="163"/>
                      </a:lnTo>
                      <a:lnTo>
                        <a:pt x="524" y="171"/>
                      </a:lnTo>
                      <a:lnTo>
                        <a:pt x="524" y="179"/>
                      </a:lnTo>
                      <a:lnTo>
                        <a:pt x="524" y="187"/>
                      </a:lnTo>
                      <a:lnTo>
                        <a:pt x="524" y="194"/>
                      </a:lnTo>
                      <a:lnTo>
                        <a:pt x="532" y="202"/>
                      </a:lnTo>
                      <a:lnTo>
                        <a:pt x="540" y="202"/>
                      </a:lnTo>
                      <a:lnTo>
                        <a:pt x="540" y="210"/>
                      </a:lnTo>
                      <a:lnTo>
                        <a:pt x="548" y="210"/>
                      </a:lnTo>
                      <a:lnTo>
                        <a:pt x="556" y="210"/>
                      </a:lnTo>
                      <a:lnTo>
                        <a:pt x="564" y="210"/>
                      </a:lnTo>
                      <a:lnTo>
                        <a:pt x="572" y="210"/>
                      </a:lnTo>
                      <a:lnTo>
                        <a:pt x="580" y="210"/>
                      </a:lnTo>
                      <a:lnTo>
                        <a:pt x="588" y="210"/>
                      </a:lnTo>
                      <a:lnTo>
                        <a:pt x="596" y="210"/>
                      </a:lnTo>
                      <a:lnTo>
                        <a:pt x="604" y="202"/>
                      </a:lnTo>
                      <a:lnTo>
                        <a:pt x="612" y="194"/>
                      </a:lnTo>
                      <a:lnTo>
                        <a:pt x="612" y="187"/>
                      </a:lnTo>
                      <a:lnTo>
                        <a:pt x="620" y="187"/>
                      </a:lnTo>
                      <a:lnTo>
                        <a:pt x="620" y="179"/>
                      </a:lnTo>
                      <a:lnTo>
                        <a:pt x="620" y="171"/>
                      </a:lnTo>
                      <a:lnTo>
                        <a:pt x="620" y="163"/>
                      </a:lnTo>
                      <a:lnTo>
                        <a:pt x="620" y="156"/>
                      </a:lnTo>
                      <a:lnTo>
                        <a:pt x="620" y="148"/>
                      </a:lnTo>
                      <a:lnTo>
                        <a:pt x="620" y="140"/>
                      </a:lnTo>
                      <a:lnTo>
                        <a:pt x="628" y="140"/>
                      </a:lnTo>
                      <a:lnTo>
                        <a:pt x="636" y="140"/>
                      </a:lnTo>
                      <a:lnTo>
                        <a:pt x="644" y="140"/>
                      </a:lnTo>
                      <a:lnTo>
                        <a:pt x="651" y="140"/>
                      </a:lnTo>
                      <a:lnTo>
                        <a:pt x="659" y="140"/>
                      </a:lnTo>
                      <a:lnTo>
                        <a:pt x="667" y="140"/>
                      </a:lnTo>
                      <a:lnTo>
                        <a:pt x="675" y="140"/>
                      </a:lnTo>
                      <a:lnTo>
                        <a:pt x="683" y="140"/>
                      </a:lnTo>
                      <a:lnTo>
                        <a:pt x="691" y="140"/>
                      </a:lnTo>
                      <a:lnTo>
                        <a:pt x="699" y="140"/>
                      </a:lnTo>
                      <a:lnTo>
                        <a:pt x="707" y="140"/>
                      </a:lnTo>
                      <a:lnTo>
                        <a:pt x="866" y="0"/>
                      </a:lnTo>
                    </a:path>
                  </a:pathLst>
                </a:custGeom>
                <a:grpFill/>
                <a:ln w="9525" cap="rnd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219194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prstClr val="black"/>
                    </a:solidFill>
                    <a:latin typeface="Felix Titling" pitchFamily="82" charset="0"/>
                  </a:endParaRPr>
                </a:p>
              </p:txBody>
            </p:sp>
            <p:sp>
              <p:nvSpPr>
                <p:cNvPr id="22" name="Freeform 14">
                  <a:extLst>
                    <a:ext uri="{FF2B5EF4-FFF2-40B4-BE49-F238E27FC236}">
                      <a16:creationId xmlns="" xmlns:a16="http://schemas.microsoft.com/office/drawing/2014/main" id="{DCC851E4-7AC7-4326-807F-BCACC97613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2225" y="4475379"/>
                  <a:ext cx="1051317" cy="297579"/>
                </a:xfrm>
                <a:custGeom>
                  <a:avLst/>
                  <a:gdLst>
                    <a:gd name="T0" fmla="*/ 0 w 627"/>
                    <a:gd name="T1" fmla="*/ 0 h 217"/>
                    <a:gd name="T2" fmla="*/ 0 w 627"/>
                    <a:gd name="T3" fmla="*/ 48 h 217"/>
                    <a:gd name="T4" fmla="*/ 40 w 627"/>
                    <a:gd name="T5" fmla="*/ 48 h 217"/>
                    <a:gd name="T6" fmla="*/ 112 w 627"/>
                    <a:gd name="T7" fmla="*/ 96 h 217"/>
                    <a:gd name="T8" fmla="*/ 248 w 627"/>
                    <a:gd name="T9" fmla="*/ 96 h 217"/>
                    <a:gd name="T10" fmla="*/ 359 w 627"/>
                    <a:gd name="T11" fmla="*/ 144 h 217"/>
                    <a:gd name="T12" fmla="*/ 530 w 627"/>
                    <a:gd name="T13" fmla="*/ 144 h 217"/>
                    <a:gd name="T14" fmla="*/ 528 w 627"/>
                    <a:gd name="T15" fmla="*/ 200 h 217"/>
                    <a:gd name="T16" fmla="*/ 554 w 627"/>
                    <a:gd name="T17" fmla="*/ 216 h 217"/>
                    <a:gd name="T18" fmla="*/ 598 w 627"/>
                    <a:gd name="T19" fmla="*/ 216 h 217"/>
                    <a:gd name="T20" fmla="*/ 626 w 627"/>
                    <a:gd name="T21" fmla="*/ 203 h 217"/>
                    <a:gd name="T22" fmla="*/ 626 w 627"/>
                    <a:gd name="T23" fmla="*/ 144 h 2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27" h="217">
                      <a:moveTo>
                        <a:pt x="0" y="0"/>
                      </a:moveTo>
                      <a:lnTo>
                        <a:pt x="0" y="48"/>
                      </a:lnTo>
                      <a:lnTo>
                        <a:pt x="40" y="48"/>
                      </a:lnTo>
                      <a:lnTo>
                        <a:pt x="112" y="96"/>
                      </a:lnTo>
                      <a:lnTo>
                        <a:pt x="248" y="96"/>
                      </a:lnTo>
                      <a:lnTo>
                        <a:pt x="359" y="144"/>
                      </a:lnTo>
                      <a:lnTo>
                        <a:pt x="530" y="144"/>
                      </a:lnTo>
                      <a:lnTo>
                        <a:pt x="528" y="200"/>
                      </a:lnTo>
                      <a:lnTo>
                        <a:pt x="554" y="216"/>
                      </a:lnTo>
                      <a:lnTo>
                        <a:pt x="598" y="216"/>
                      </a:lnTo>
                      <a:lnTo>
                        <a:pt x="626" y="203"/>
                      </a:lnTo>
                      <a:lnTo>
                        <a:pt x="626" y="144"/>
                      </a:lnTo>
                    </a:path>
                  </a:pathLst>
                </a:custGeom>
                <a:grpFill/>
                <a:ln w="9525" cap="rnd" cmpd="sng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219194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prstClr val="black"/>
                    </a:solidFill>
                    <a:latin typeface="Felix Titling" pitchFamily="82" charset="0"/>
                  </a:endParaRPr>
                </a:p>
              </p:txBody>
            </p:sp>
            <p:sp>
              <p:nvSpPr>
                <p:cNvPr id="23" name="Freeform 15">
                  <a:extLst>
                    <a:ext uri="{FF2B5EF4-FFF2-40B4-BE49-F238E27FC236}">
                      <a16:creationId xmlns="" xmlns:a16="http://schemas.microsoft.com/office/drawing/2014/main" id="{A70BA0EC-2571-48D4-AF82-5361F08D5A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8420" y="4475379"/>
                  <a:ext cx="1453735" cy="293465"/>
                </a:xfrm>
                <a:custGeom>
                  <a:avLst/>
                  <a:gdLst>
                    <a:gd name="T0" fmla="*/ 111 w 867"/>
                    <a:gd name="T1" fmla="*/ 0 h 214"/>
                    <a:gd name="T2" fmla="*/ 294 w 867"/>
                    <a:gd name="T3" fmla="*/ 0 h 214"/>
                    <a:gd name="T4" fmla="*/ 461 w 867"/>
                    <a:gd name="T5" fmla="*/ 0 h 214"/>
                    <a:gd name="T6" fmla="*/ 596 w 867"/>
                    <a:gd name="T7" fmla="*/ 0 h 214"/>
                    <a:gd name="T8" fmla="*/ 707 w 867"/>
                    <a:gd name="T9" fmla="*/ 0 h 214"/>
                    <a:gd name="T10" fmla="*/ 787 w 867"/>
                    <a:gd name="T11" fmla="*/ 0 h 214"/>
                    <a:gd name="T12" fmla="*/ 842 w 867"/>
                    <a:gd name="T13" fmla="*/ 0 h 214"/>
                    <a:gd name="T14" fmla="*/ 866 w 867"/>
                    <a:gd name="T15" fmla="*/ 0 h 214"/>
                    <a:gd name="T16" fmla="*/ 866 w 867"/>
                    <a:gd name="T17" fmla="*/ 16 h 214"/>
                    <a:gd name="T18" fmla="*/ 866 w 867"/>
                    <a:gd name="T19" fmla="*/ 32 h 214"/>
                    <a:gd name="T20" fmla="*/ 866 w 867"/>
                    <a:gd name="T21" fmla="*/ 47 h 214"/>
                    <a:gd name="T22" fmla="*/ 850 w 867"/>
                    <a:gd name="T23" fmla="*/ 47 h 214"/>
                    <a:gd name="T24" fmla="*/ 834 w 867"/>
                    <a:gd name="T25" fmla="*/ 47 h 214"/>
                    <a:gd name="T26" fmla="*/ 818 w 867"/>
                    <a:gd name="T27" fmla="*/ 47 h 214"/>
                    <a:gd name="T28" fmla="*/ 810 w 867"/>
                    <a:gd name="T29" fmla="*/ 55 h 214"/>
                    <a:gd name="T30" fmla="*/ 794 w 867"/>
                    <a:gd name="T31" fmla="*/ 63 h 214"/>
                    <a:gd name="T32" fmla="*/ 779 w 867"/>
                    <a:gd name="T33" fmla="*/ 79 h 214"/>
                    <a:gd name="T34" fmla="*/ 763 w 867"/>
                    <a:gd name="T35" fmla="*/ 87 h 214"/>
                    <a:gd name="T36" fmla="*/ 755 w 867"/>
                    <a:gd name="T37" fmla="*/ 95 h 214"/>
                    <a:gd name="T38" fmla="*/ 739 w 867"/>
                    <a:gd name="T39" fmla="*/ 95 h 214"/>
                    <a:gd name="T40" fmla="*/ 723 w 867"/>
                    <a:gd name="T41" fmla="*/ 95 h 214"/>
                    <a:gd name="T42" fmla="*/ 707 w 867"/>
                    <a:gd name="T43" fmla="*/ 95 h 214"/>
                    <a:gd name="T44" fmla="*/ 691 w 867"/>
                    <a:gd name="T45" fmla="*/ 95 h 214"/>
                    <a:gd name="T46" fmla="*/ 667 w 867"/>
                    <a:gd name="T47" fmla="*/ 95 h 214"/>
                    <a:gd name="T48" fmla="*/ 644 w 867"/>
                    <a:gd name="T49" fmla="*/ 95 h 214"/>
                    <a:gd name="T50" fmla="*/ 628 w 867"/>
                    <a:gd name="T51" fmla="*/ 95 h 214"/>
                    <a:gd name="T52" fmla="*/ 508 w 867"/>
                    <a:gd name="T53" fmla="*/ 142 h 214"/>
                    <a:gd name="T54" fmla="*/ 493 w 867"/>
                    <a:gd name="T55" fmla="*/ 142 h 214"/>
                    <a:gd name="T56" fmla="*/ 477 w 867"/>
                    <a:gd name="T57" fmla="*/ 142 h 214"/>
                    <a:gd name="T58" fmla="*/ 461 w 867"/>
                    <a:gd name="T59" fmla="*/ 142 h 214"/>
                    <a:gd name="T60" fmla="*/ 445 w 867"/>
                    <a:gd name="T61" fmla="*/ 142 h 214"/>
                    <a:gd name="T62" fmla="*/ 421 w 867"/>
                    <a:gd name="T63" fmla="*/ 142 h 214"/>
                    <a:gd name="T64" fmla="*/ 405 w 867"/>
                    <a:gd name="T65" fmla="*/ 142 h 214"/>
                    <a:gd name="T66" fmla="*/ 389 w 867"/>
                    <a:gd name="T67" fmla="*/ 142 h 214"/>
                    <a:gd name="T68" fmla="*/ 373 w 867"/>
                    <a:gd name="T69" fmla="*/ 142 h 214"/>
                    <a:gd name="T70" fmla="*/ 358 w 867"/>
                    <a:gd name="T71" fmla="*/ 142 h 214"/>
                    <a:gd name="T72" fmla="*/ 342 w 867"/>
                    <a:gd name="T73" fmla="*/ 142 h 214"/>
                    <a:gd name="T74" fmla="*/ 342 w 867"/>
                    <a:gd name="T75" fmla="*/ 158 h 214"/>
                    <a:gd name="T76" fmla="*/ 342 w 867"/>
                    <a:gd name="T77" fmla="*/ 174 h 214"/>
                    <a:gd name="T78" fmla="*/ 342 w 867"/>
                    <a:gd name="T79" fmla="*/ 189 h 214"/>
                    <a:gd name="T80" fmla="*/ 334 w 867"/>
                    <a:gd name="T81" fmla="*/ 205 h 214"/>
                    <a:gd name="T82" fmla="*/ 326 w 867"/>
                    <a:gd name="T83" fmla="*/ 213 h 214"/>
                    <a:gd name="T84" fmla="*/ 310 w 867"/>
                    <a:gd name="T85" fmla="*/ 213 h 214"/>
                    <a:gd name="T86" fmla="*/ 294 w 867"/>
                    <a:gd name="T87" fmla="*/ 213 h 214"/>
                    <a:gd name="T88" fmla="*/ 278 w 867"/>
                    <a:gd name="T89" fmla="*/ 213 h 214"/>
                    <a:gd name="T90" fmla="*/ 262 w 867"/>
                    <a:gd name="T91" fmla="*/ 205 h 214"/>
                    <a:gd name="T92" fmla="*/ 254 w 867"/>
                    <a:gd name="T93" fmla="*/ 189 h 214"/>
                    <a:gd name="T94" fmla="*/ 246 w 867"/>
                    <a:gd name="T95" fmla="*/ 181 h 214"/>
                    <a:gd name="T96" fmla="*/ 246 w 867"/>
                    <a:gd name="T97" fmla="*/ 120 h 21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867" h="214">
                      <a:moveTo>
                        <a:pt x="0" y="0"/>
                      </a:moveTo>
                      <a:lnTo>
                        <a:pt x="111" y="0"/>
                      </a:lnTo>
                      <a:lnTo>
                        <a:pt x="207" y="0"/>
                      </a:lnTo>
                      <a:lnTo>
                        <a:pt x="294" y="0"/>
                      </a:lnTo>
                      <a:lnTo>
                        <a:pt x="381" y="0"/>
                      </a:lnTo>
                      <a:lnTo>
                        <a:pt x="461" y="0"/>
                      </a:lnTo>
                      <a:lnTo>
                        <a:pt x="532" y="0"/>
                      </a:lnTo>
                      <a:lnTo>
                        <a:pt x="596" y="0"/>
                      </a:lnTo>
                      <a:lnTo>
                        <a:pt x="651" y="0"/>
                      </a:lnTo>
                      <a:lnTo>
                        <a:pt x="707" y="0"/>
                      </a:lnTo>
                      <a:lnTo>
                        <a:pt x="747" y="0"/>
                      </a:lnTo>
                      <a:lnTo>
                        <a:pt x="787" y="0"/>
                      </a:lnTo>
                      <a:lnTo>
                        <a:pt x="818" y="0"/>
                      </a:lnTo>
                      <a:lnTo>
                        <a:pt x="842" y="0"/>
                      </a:lnTo>
                      <a:lnTo>
                        <a:pt x="858" y="0"/>
                      </a:lnTo>
                      <a:lnTo>
                        <a:pt x="866" y="0"/>
                      </a:lnTo>
                      <a:lnTo>
                        <a:pt x="866" y="8"/>
                      </a:lnTo>
                      <a:lnTo>
                        <a:pt x="866" y="16"/>
                      </a:lnTo>
                      <a:lnTo>
                        <a:pt x="866" y="24"/>
                      </a:lnTo>
                      <a:lnTo>
                        <a:pt x="866" y="32"/>
                      </a:lnTo>
                      <a:lnTo>
                        <a:pt x="866" y="39"/>
                      </a:lnTo>
                      <a:lnTo>
                        <a:pt x="866" y="47"/>
                      </a:lnTo>
                      <a:lnTo>
                        <a:pt x="858" y="47"/>
                      </a:lnTo>
                      <a:lnTo>
                        <a:pt x="850" y="47"/>
                      </a:lnTo>
                      <a:lnTo>
                        <a:pt x="842" y="47"/>
                      </a:lnTo>
                      <a:lnTo>
                        <a:pt x="834" y="47"/>
                      </a:lnTo>
                      <a:lnTo>
                        <a:pt x="826" y="47"/>
                      </a:lnTo>
                      <a:lnTo>
                        <a:pt x="818" y="47"/>
                      </a:lnTo>
                      <a:lnTo>
                        <a:pt x="818" y="55"/>
                      </a:lnTo>
                      <a:lnTo>
                        <a:pt x="810" y="55"/>
                      </a:lnTo>
                      <a:lnTo>
                        <a:pt x="802" y="63"/>
                      </a:lnTo>
                      <a:lnTo>
                        <a:pt x="794" y="63"/>
                      </a:lnTo>
                      <a:lnTo>
                        <a:pt x="787" y="71"/>
                      </a:lnTo>
                      <a:lnTo>
                        <a:pt x="779" y="79"/>
                      </a:lnTo>
                      <a:lnTo>
                        <a:pt x="771" y="79"/>
                      </a:lnTo>
                      <a:lnTo>
                        <a:pt x="763" y="87"/>
                      </a:lnTo>
                      <a:lnTo>
                        <a:pt x="755" y="87"/>
                      </a:lnTo>
                      <a:lnTo>
                        <a:pt x="755" y="95"/>
                      </a:lnTo>
                      <a:lnTo>
                        <a:pt x="747" y="95"/>
                      </a:lnTo>
                      <a:lnTo>
                        <a:pt x="739" y="95"/>
                      </a:lnTo>
                      <a:lnTo>
                        <a:pt x="731" y="95"/>
                      </a:lnTo>
                      <a:lnTo>
                        <a:pt x="723" y="95"/>
                      </a:lnTo>
                      <a:lnTo>
                        <a:pt x="715" y="95"/>
                      </a:lnTo>
                      <a:lnTo>
                        <a:pt x="707" y="95"/>
                      </a:lnTo>
                      <a:lnTo>
                        <a:pt x="699" y="95"/>
                      </a:lnTo>
                      <a:lnTo>
                        <a:pt x="691" y="95"/>
                      </a:lnTo>
                      <a:lnTo>
                        <a:pt x="683" y="95"/>
                      </a:lnTo>
                      <a:lnTo>
                        <a:pt x="667" y="95"/>
                      </a:lnTo>
                      <a:lnTo>
                        <a:pt x="659" y="95"/>
                      </a:lnTo>
                      <a:lnTo>
                        <a:pt x="644" y="95"/>
                      </a:lnTo>
                      <a:lnTo>
                        <a:pt x="636" y="95"/>
                      </a:lnTo>
                      <a:lnTo>
                        <a:pt x="628" y="95"/>
                      </a:lnTo>
                      <a:lnTo>
                        <a:pt x="620" y="95"/>
                      </a:lnTo>
                      <a:lnTo>
                        <a:pt x="508" y="142"/>
                      </a:lnTo>
                      <a:lnTo>
                        <a:pt x="501" y="142"/>
                      </a:lnTo>
                      <a:lnTo>
                        <a:pt x="493" y="142"/>
                      </a:lnTo>
                      <a:lnTo>
                        <a:pt x="485" y="142"/>
                      </a:lnTo>
                      <a:lnTo>
                        <a:pt x="477" y="142"/>
                      </a:lnTo>
                      <a:lnTo>
                        <a:pt x="469" y="142"/>
                      </a:lnTo>
                      <a:lnTo>
                        <a:pt x="461" y="142"/>
                      </a:lnTo>
                      <a:lnTo>
                        <a:pt x="453" y="142"/>
                      </a:lnTo>
                      <a:lnTo>
                        <a:pt x="445" y="142"/>
                      </a:lnTo>
                      <a:lnTo>
                        <a:pt x="437" y="142"/>
                      </a:lnTo>
                      <a:lnTo>
                        <a:pt x="421" y="142"/>
                      </a:lnTo>
                      <a:lnTo>
                        <a:pt x="413" y="142"/>
                      </a:lnTo>
                      <a:lnTo>
                        <a:pt x="405" y="142"/>
                      </a:lnTo>
                      <a:lnTo>
                        <a:pt x="397" y="142"/>
                      </a:lnTo>
                      <a:lnTo>
                        <a:pt x="389" y="142"/>
                      </a:lnTo>
                      <a:lnTo>
                        <a:pt x="381" y="142"/>
                      </a:lnTo>
                      <a:lnTo>
                        <a:pt x="373" y="142"/>
                      </a:lnTo>
                      <a:lnTo>
                        <a:pt x="365" y="142"/>
                      </a:lnTo>
                      <a:lnTo>
                        <a:pt x="358" y="142"/>
                      </a:lnTo>
                      <a:lnTo>
                        <a:pt x="350" y="142"/>
                      </a:lnTo>
                      <a:lnTo>
                        <a:pt x="342" y="142"/>
                      </a:lnTo>
                      <a:lnTo>
                        <a:pt x="342" y="150"/>
                      </a:lnTo>
                      <a:lnTo>
                        <a:pt x="342" y="158"/>
                      </a:lnTo>
                      <a:lnTo>
                        <a:pt x="342" y="166"/>
                      </a:lnTo>
                      <a:lnTo>
                        <a:pt x="342" y="174"/>
                      </a:lnTo>
                      <a:lnTo>
                        <a:pt x="342" y="181"/>
                      </a:lnTo>
                      <a:lnTo>
                        <a:pt x="342" y="189"/>
                      </a:lnTo>
                      <a:lnTo>
                        <a:pt x="342" y="197"/>
                      </a:lnTo>
                      <a:lnTo>
                        <a:pt x="334" y="205"/>
                      </a:lnTo>
                      <a:lnTo>
                        <a:pt x="326" y="205"/>
                      </a:lnTo>
                      <a:lnTo>
                        <a:pt x="326" y="213"/>
                      </a:lnTo>
                      <a:lnTo>
                        <a:pt x="318" y="213"/>
                      </a:lnTo>
                      <a:lnTo>
                        <a:pt x="310" y="213"/>
                      </a:lnTo>
                      <a:lnTo>
                        <a:pt x="302" y="213"/>
                      </a:lnTo>
                      <a:lnTo>
                        <a:pt x="294" y="213"/>
                      </a:lnTo>
                      <a:lnTo>
                        <a:pt x="286" y="213"/>
                      </a:lnTo>
                      <a:lnTo>
                        <a:pt x="278" y="213"/>
                      </a:lnTo>
                      <a:lnTo>
                        <a:pt x="270" y="213"/>
                      </a:lnTo>
                      <a:lnTo>
                        <a:pt x="262" y="205"/>
                      </a:lnTo>
                      <a:lnTo>
                        <a:pt x="254" y="197"/>
                      </a:lnTo>
                      <a:lnTo>
                        <a:pt x="254" y="189"/>
                      </a:lnTo>
                      <a:lnTo>
                        <a:pt x="246" y="189"/>
                      </a:lnTo>
                      <a:lnTo>
                        <a:pt x="246" y="181"/>
                      </a:lnTo>
                      <a:lnTo>
                        <a:pt x="246" y="174"/>
                      </a:lnTo>
                      <a:lnTo>
                        <a:pt x="246" y="12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ap="rnd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219194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prstClr val="black"/>
                    </a:solidFill>
                    <a:latin typeface="Felix Titling" pitchFamily="82" charset="0"/>
                  </a:endParaRPr>
                </a:p>
              </p:txBody>
            </p:sp>
            <p:sp>
              <p:nvSpPr>
                <p:cNvPr id="24" name="Freeform 16">
                  <a:extLst>
                    <a:ext uri="{FF2B5EF4-FFF2-40B4-BE49-F238E27FC236}">
                      <a16:creationId xmlns="" xmlns:a16="http://schemas.microsoft.com/office/drawing/2014/main" id="{5B4FFC62-7F34-477B-B861-3CC484B0D4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9221" y="4474007"/>
                  <a:ext cx="1049640" cy="303064"/>
                </a:xfrm>
                <a:custGeom>
                  <a:avLst/>
                  <a:gdLst>
                    <a:gd name="T0" fmla="*/ 625 w 626"/>
                    <a:gd name="T1" fmla="*/ 0 h 221"/>
                    <a:gd name="T2" fmla="*/ 625 w 626"/>
                    <a:gd name="T3" fmla="*/ 49 h 221"/>
                    <a:gd name="T4" fmla="*/ 585 w 626"/>
                    <a:gd name="T5" fmla="*/ 49 h 221"/>
                    <a:gd name="T6" fmla="*/ 513 w 626"/>
                    <a:gd name="T7" fmla="*/ 98 h 221"/>
                    <a:gd name="T8" fmla="*/ 377 w 626"/>
                    <a:gd name="T9" fmla="*/ 98 h 221"/>
                    <a:gd name="T10" fmla="*/ 264 w 626"/>
                    <a:gd name="T11" fmla="*/ 147 h 221"/>
                    <a:gd name="T12" fmla="*/ 96 w 626"/>
                    <a:gd name="T13" fmla="*/ 147 h 221"/>
                    <a:gd name="T14" fmla="*/ 96 w 626"/>
                    <a:gd name="T15" fmla="*/ 204 h 221"/>
                    <a:gd name="T16" fmla="*/ 70 w 626"/>
                    <a:gd name="T17" fmla="*/ 220 h 221"/>
                    <a:gd name="T18" fmla="*/ 26 w 626"/>
                    <a:gd name="T19" fmla="*/ 220 h 221"/>
                    <a:gd name="T20" fmla="*/ 0 w 626"/>
                    <a:gd name="T21" fmla="*/ 199 h 221"/>
                    <a:gd name="T22" fmla="*/ 0 w 626"/>
                    <a:gd name="T23" fmla="*/ 147 h 22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26" h="221">
                      <a:moveTo>
                        <a:pt x="625" y="0"/>
                      </a:moveTo>
                      <a:lnTo>
                        <a:pt x="625" y="49"/>
                      </a:lnTo>
                      <a:lnTo>
                        <a:pt x="585" y="49"/>
                      </a:lnTo>
                      <a:lnTo>
                        <a:pt x="513" y="98"/>
                      </a:lnTo>
                      <a:lnTo>
                        <a:pt x="377" y="98"/>
                      </a:lnTo>
                      <a:lnTo>
                        <a:pt x="264" y="147"/>
                      </a:lnTo>
                      <a:lnTo>
                        <a:pt x="96" y="147"/>
                      </a:lnTo>
                      <a:lnTo>
                        <a:pt x="96" y="204"/>
                      </a:lnTo>
                      <a:lnTo>
                        <a:pt x="70" y="220"/>
                      </a:lnTo>
                      <a:lnTo>
                        <a:pt x="26" y="220"/>
                      </a:lnTo>
                      <a:lnTo>
                        <a:pt x="0" y="199"/>
                      </a:lnTo>
                      <a:lnTo>
                        <a:pt x="0" y="147"/>
                      </a:lnTo>
                    </a:path>
                  </a:pathLst>
                </a:custGeom>
                <a:grpFill/>
                <a:ln w="9525" cap="rnd" cmpd="sng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219194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prstClr val="black"/>
                    </a:solidFill>
                    <a:latin typeface="Felix Titling" pitchFamily="82" charset="0"/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="" xmlns:a16="http://schemas.microsoft.com/office/drawing/2014/main" id="{1B542175-64B8-4368-A537-04CC613DD089}"/>
                  </a:ext>
                </a:extLst>
              </p:cNvPr>
              <p:cNvGrpSpPr/>
              <p:nvPr/>
            </p:nvGrpSpPr>
            <p:grpSpPr>
              <a:xfrm>
                <a:off x="6783063" y="4452992"/>
                <a:ext cx="1936637" cy="612441"/>
                <a:chOff x="6090363" y="4452992"/>
                <a:chExt cx="1936637" cy="612441"/>
              </a:xfrm>
              <a:grpFill/>
            </p:grpSpPr>
            <p:sp>
              <p:nvSpPr>
                <p:cNvPr id="14" name="Freeform 11">
                  <a:extLst>
                    <a:ext uri="{FF2B5EF4-FFF2-40B4-BE49-F238E27FC236}">
                      <a16:creationId xmlns="" xmlns:a16="http://schemas.microsoft.com/office/drawing/2014/main" id="{C41FC7C2-36EB-4AC7-864D-8DEB902370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847496">
                  <a:off x="6767546" y="4664175"/>
                  <a:ext cx="340379" cy="462138"/>
                </a:xfrm>
                <a:custGeom>
                  <a:avLst/>
                  <a:gdLst>
                    <a:gd name="T0" fmla="*/ 70 w 203"/>
                    <a:gd name="T1" fmla="*/ 16 h 337"/>
                    <a:gd name="T2" fmla="*/ 189 w 203"/>
                    <a:gd name="T3" fmla="*/ 271 h 337"/>
                    <a:gd name="T4" fmla="*/ 201 w 203"/>
                    <a:gd name="T5" fmla="*/ 294 h 337"/>
                    <a:gd name="T6" fmla="*/ 202 w 203"/>
                    <a:gd name="T7" fmla="*/ 306 h 337"/>
                    <a:gd name="T8" fmla="*/ 194 w 203"/>
                    <a:gd name="T9" fmla="*/ 322 h 337"/>
                    <a:gd name="T10" fmla="*/ 175 w 203"/>
                    <a:gd name="T11" fmla="*/ 336 h 337"/>
                    <a:gd name="T12" fmla="*/ 157 w 203"/>
                    <a:gd name="T13" fmla="*/ 336 h 337"/>
                    <a:gd name="T14" fmla="*/ 141 w 203"/>
                    <a:gd name="T15" fmla="*/ 331 h 337"/>
                    <a:gd name="T16" fmla="*/ 132 w 203"/>
                    <a:gd name="T17" fmla="*/ 322 h 337"/>
                    <a:gd name="T18" fmla="*/ 124 w 203"/>
                    <a:gd name="T19" fmla="*/ 314 h 337"/>
                    <a:gd name="T20" fmla="*/ 0 w 203"/>
                    <a:gd name="T21" fmla="*/ 39 h 337"/>
                    <a:gd name="T22" fmla="*/ 0 w 203"/>
                    <a:gd name="T23" fmla="*/ 24 h 337"/>
                    <a:gd name="T24" fmla="*/ 8 w 203"/>
                    <a:gd name="T25" fmla="*/ 16 h 337"/>
                    <a:gd name="T26" fmla="*/ 16 w 203"/>
                    <a:gd name="T27" fmla="*/ 8 h 337"/>
                    <a:gd name="T28" fmla="*/ 23 w 203"/>
                    <a:gd name="T29" fmla="*/ 0 h 337"/>
                    <a:gd name="T30" fmla="*/ 39 w 203"/>
                    <a:gd name="T31" fmla="*/ 0 h 337"/>
                    <a:gd name="T32" fmla="*/ 47 w 203"/>
                    <a:gd name="T33" fmla="*/ 0 h 337"/>
                    <a:gd name="T34" fmla="*/ 62 w 203"/>
                    <a:gd name="T35" fmla="*/ 8 h 337"/>
                    <a:gd name="T36" fmla="*/ 70 w 203"/>
                    <a:gd name="T37" fmla="*/ 16 h 33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03" h="337">
                      <a:moveTo>
                        <a:pt x="70" y="16"/>
                      </a:moveTo>
                      <a:lnTo>
                        <a:pt x="189" y="271"/>
                      </a:lnTo>
                      <a:lnTo>
                        <a:pt x="201" y="294"/>
                      </a:lnTo>
                      <a:lnTo>
                        <a:pt x="202" y="306"/>
                      </a:lnTo>
                      <a:lnTo>
                        <a:pt x="194" y="322"/>
                      </a:lnTo>
                      <a:lnTo>
                        <a:pt x="175" y="336"/>
                      </a:lnTo>
                      <a:lnTo>
                        <a:pt x="157" y="336"/>
                      </a:lnTo>
                      <a:lnTo>
                        <a:pt x="141" y="331"/>
                      </a:lnTo>
                      <a:lnTo>
                        <a:pt x="132" y="322"/>
                      </a:lnTo>
                      <a:lnTo>
                        <a:pt x="124" y="314"/>
                      </a:lnTo>
                      <a:lnTo>
                        <a:pt x="0" y="39"/>
                      </a:lnTo>
                      <a:lnTo>
                        <a:pt x="0" y="24"/>
                      </a:lnTo>
                      <a:lnTo>
                        <a:pt x="8" y="16"/>
                      </a:lnTo>
                      <a:lnTo>
                        <a:pt x="16" y="8"/>
                      </a:lnTo>
                      <a:lnTo>
                        <a:pt x="23" y="0"/>
                      </a:lnTo>
                      <a:lnTo>
                        <a:pt x="39" y="0"/>
                      </a:lnTo>
                      <a:lnTo>
                        <a:pt x="47" y="0"/>
                      </a:lnTo>
                      <a:lnTo>
                        <a:pt x="62" y="8"/>
                      </a:lnTo>
                      <a:lnTo>
                        <a:pt x="70" y="16"/>
                      </a:lnTo>
                    </a:path>
                  </a:pathLst>
                </a:custGeom>
                <a:grpFill/>
                <a:ln w="9525" cap="rnd" cmpd="sng">
                  <a:noFill/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1219194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prstClr val="black"/>
                    </a:solidFill>
                    <a:latin typeface="Felix Titling" pitchFamily="82" charset="0"/>
                  </a:endParaRPr>
                </a:p>
              </p:txBody>
            </p:sp>
            <p:grpSp>
              <p:nvGrpSpPr>
                <p:cNvPr id="15" name="Group 14">
                  <a:extLst>
                    <a:ext uri="{FF2B5EF4-FFF2-40B4-BE49-F238E27FC236}">
                      <a16:creationId xmlns="" xmlns:a16="http://schemas.microsoft.com/office/drawing/2014/main" id="{717093C9-A9CB-45D0-A7E7-5C89355E18F8}"/>
                    </a:ext>
                  </a:extLst>
                </p:cNvPr>
                <p:cNvGrpSpPr/>
                <p:nvPr/>
              </p:nvGrpSpPr>
              <p:grpSpPr>
                <a:xfrm>
                  <a:off x="6090363" y="4452992"/>
                  <a:ext cx="1936637" cy="306381"/>
                  <a:chOff x="6101908" y="4487627"/>
                  <a:chExt cx="1936637" cy="306381"/>
                </a:xfrm>
                <a:grpFill/>
              </p:grpSpPr>
              <p:sp>
                <p:nvSpPr>
                  <p:cNvPr id="16" name="Freeform 17">
                    <a:extLst>
                      <a:ext uri="{FF2B5EF4-FFF2-40B4-BE49-F238E27FC236}">
                        <a16:creationId xmlns="" xmlns:a16="http://schemas.microsoft.com/office/drawing/2014/main" id="{10590D40-9D6D-4B28-A61E-FCFC3DC2BC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06938" y="4500543"/>
                    <a:ext cx="1453735" cy="289351"/>
                  </a:xfrm>
                  <a:custGeom>
                    <a:avLst/>
                    <a:gdLst>
                      <a:gd name="T0" fmla="*/ 659 w 867"/>
                      <a:gd name="T1" fmla="*/ 0 h 211"/>
                      <a:gd name="T2" fmla="*/ 405 w 867"/>
                      <a:gd name="T3" fmla="*/ 0 h 211"/>
                      <a:gd name="T4" fmla="*/ 215 w 867"/>
                      <a:gd name="T5" fmla="*/ 0 h 211"/>
                      <a:gd name="T6" fmla="*/ 79 w 867"/>
                      <a:gd name="T7" fmla="*/ 0 h 211"/>
                      <a:gd name="T8" fmla="*/ 8 w 867"/>
                      <a:gd name="T9" fmla="*/ 0 h 211"/>
                      <a:gd name="T10" fmla="*/ 0 w 867"/>
                      <a:gd name="T11" fmla="*/ 16 h 211"/>
                      <a:gd name="T12" fmla="*/ 0 w 867"/>
                      <a:gd name="T13" fmla="*/ 39 h 211"/>
                      <a:gd name="T14" fmla="*/ 16 w 867"/>
                      <a:gd name="T15" fmla="*/ 47 h 211"/>
                      <a:gd name="T16" fmla="*/ 40 w 867"/>
                      <a:gd name="T17" fmla="*/ 47 h 211"/>
                      <a:gd name="T18" fmla="*/ 56 w 867"/>
                      <a:gd name="T19" fmla="*/ 54 h 211"/>
                      <a:gd name="T20" fmla="*/ 79 w 867"/>
                      <a:gd name="T21" fmla="*/ 70 h 211"/>
                      <a:gd name="T22" fmla="*/ 103 w 867"/>
                      <a:gd name="T23" fmla="*/ 86 h 211"/>
                      <a:gd name="T24" fmla="*/ 119 w 867"/>
                      <a:gd name="T25" fmla="*/ 93 h 211"/>
                      <a:gd name="T26" fmla="*/ 143 w 867"/>
                      <a:gd name="T27" fmla="*/ 93 h 211"/>
                      <a:gd name="T28" fmla="*/ 167 w 867"/>
                      <a:gd name="T29" fmla="*/ 93 h 211"/>
                      <a:gd name="T30" fmla="*/ 199 w 867"/>
                      <a:gd name="T31" fmla="*/ 93 h 211"/>
                      <a:gd name="T32" fmla="*/ 230 w 867"/>
                      <a:gd name="T33" fmla="*/ 93 h 211"/>
                      <a:gd name="T34" fmla="*/ 262 w 867"/>
                      <a:gd name="T35" fmla="*/ 93 h 211"/>
                      <a:gd name="T36" fmla="*/ 286 w 867"/>
                      <a:gd name="T37" fmla="*/ 101 h 211"/>
                      <a:gd name="T38" fmla="*/ 302 w 867"/>
                      <a:gd name="T39" fmla="*/ 109 h 211"/>
                      <a:gd name="T40" fmla="*/ 326 w 867"/>
                      <a:gd name="T41" fmla="*/ 109 h 211"/>
                      <a:gd name="T42" fmla="*/ 334 w 867"/>
                      <a:gd name="T43" fmla="*/ 124 h 211"/>
                      <a:gd name="T44" fmla="*/ 358 w 867"/>
                      <a:gd name="T45" fmla="*/ 132 h 211"/>
                      <a:gd name="T46" fmla="*/ 373 w 867"/>
                      <a:gd name="T47" fmla="*/ 140 h 211"/>
                      <a:gd name="T48" fmla="*/ 397 w 867"/>
                      <a:gd name="T49" fmla="*/ 140 h 211"/>
                      <a:gd name="T50" fmla="*/ 421 w 867"/>
                      <a:gd name="T51" fmla="*/ 140 h 211"/>
                      <a:gd name="T52" fmla="*/ 453 w 867"/>
                      <a:gd name="T53" fmla="*/ 140 h 211"/>
                      <a:gd name="T54" fmla="*/ 477 w 867"/>
                      <a:gd name="T55" fmla="*/ 140 h 211"/>
                      <a:gd name="T56" fmla="*/ 501 w 867"/>
                      <a:gd name="T57" fmla="*/ 140 h 211"/>
                      <a:gd name="T58" fmla="*/ 524 w 867"/>
                      <a:gd name="T59" fmla="*/ 140 h 211"/>
                      <a:gd name="T60" fmla="*/ 524 w 867"/>
                      <a:gd name="T61" fmla="*/ 163 h 211"/>
                      <a:gd name="T62" fmla="*/ 524 w 867"/>
                      <a:gd name="T63" fmla="*/ 187 h 211"/>
                      <a:gd name="T64" fmla="*/ 540 w 867"/>
                      <a:gd name="T65" fmla="*/ 202 h 211"/>
                      <a:gd name="T66" fmla="*/ 556 w 867"/>
                      <a:gd name="T67" fmla="*/ 210 h 211"/>
                      <a:gd name="T68" fmla="*/ 580 w 867"/>
                      <a:gd name="T69" fmla="*/ 210 h 211"/>
                      <a:gd name="T70" fmla="*/ 604 w 867"/>
                      <a:gd name="T71" fmla="*/ 202 h 211"/>
                      <a:gd name="T72" fmla="*/ 620 w 867"/>
                      <a:gd name="T73" fmla="*/ 187 h 211"/>
                      <a:gd name="T74" fmla="*/ 620 w 867"/>
                      <a:gd name="T75" fmla="*/ 163 h 211"/>
                      <a:gd name="T76" fmla="*/ 620 w 867"/>
                      <a:gd name="T77" fmla="*/ 140 h 211"/>
                      <a:gd name="T78" fmla="*/ 644 w 867"/>
                      <a:gd name="T79" fmla="*/ 140 h 211"/>
                      <a:gd name="T80" fmla="*/ 667 w 867"/>
                      <a:gd name="T81" fmla="*/ 140 h 211"/>
                      <a:gd name="T82" fmla="*/ 691 w 867"/>
                      <a:gd name="T83" fmla="*/ 140 h 211"/>
                      <a:gd name="T84" fmla="*/ 866 w 867"/>
                      <a:gd name="T85" fmla="*/ 0 h 211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867" h="211">
                        <a:moveTo>
                          <a:pt x="866" y="0"/>
                        </a:moveTo>
                        <a:lnTo>
                          <a:pt x="755" y="0"/>
                        </a:lnTo>
                        <a:lnTo>
                          <a:pt x="659" y="0"/>
                        </a:lnTo>
                        <a:lnTo>
                          <a:pt x="572" y="0"/>
                        </a:lnTo>
                        <a:lnTo>
                          <a:pt x="485" y="0"/>
                        </a:lnTo>
                        <a:lnTo>
                          <a:pt x="405" y="0"/>
                        </a:lnTo>
                        <a:lnTo>
                          <a:pt x="334" y="0"/>
                        </a:lnTo>
                        <a:lnTo>
                          <a:pt x="270" y="0"/>
                        </a:lnTo>
                        <a:lnTo>
                          <a:pt x="215" y="0"/>
                        </a:lnTo>
                        <a:lnTo>
                          <a:pt x="159" y="0"/>
                        </a:lnTo>
                        <a:lnTo>
                          <a:pt x="119" y="0"/>
                        </a:lnTo>
                        <a:lnTo>
                          <a:pt x="79" y="0"/>
                        </a:lnTo>
                        <a:lnTo>
                          <a:pt x="48" y="0"/>
                        </a:lnTo>
                        <a:lnTo>
                          <a:pt x="24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0" y="23"/>
                        </a:lnTo>
                        <a:lnTo>
                          <a:pt x="0" y="31"/>
                        </a:lnTo>
                        <a:lnTo>
                          <a:pt x="0" y="39"/>
                        </a:lnTo>
                        <a:lnTo>
                          <a:pt x="0" y="47"/>
                        </a:lnTo>
                        <a:lnTo>
                          <a:pt x="8" y="47"/>
                        </a:lnTo>
                        <a:lnTo>
                          <a:pt x="16" y="47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40" y="47"/>
                        </a:lnTo>
                        <a:lnTo>
                          <a:pt x="48" y="47"/>
                        </a:lnTo>
                        <a:lnTo>
                          <a:pt x="48" y="54"/>
                        </a:lnTo>
                        <a:lnTo>
                          <a:pt x="56" y="54"/>
                        </a:lnTo>
                        <a:lnTo>
                          <a:pt x="64" y="62"/>
                        </a:lnTo>
                        <a:lnTo>
                          <a:pt x="72" y="62"/>
                        </a:lnTo>
                        <a:lnTo>
                          <a:pt x="79" y="70"/>
                        </a:lnTo>
                        <a:lnTo>
                          <a:pt x="87" y="78"/>
                        </a:lnTo>
                        <a:lnTo>
                          <a:pt x="95" y="78"/>
                        </a:lnTo>
                        <a:lnTo>
                          <a:pt x="103" y="86"/>
                        </a:lnTo>
                        <a:lnTo>
                          <a:pt x="111" y="86"/>
                        </a:lnTo>
                        <a:lnTo>
                          <a:pt x="111" y="93"/>
                        </a:lnTo>
                        <a:lnTo>
                          <a:pt x="119" y="93"/>
                        </a:lnTo>
                        <a:lnTo>
                          <a:pt x="127" y="93"/>
                        </a:lnTo>
                        <a:lnTo>
                          <a:pt x="135" y="93"/>
                        </a:lnTo>
                        <a:lnTo>
                          <a:pt x="143" y="93"/>
                        </a:lnTo>
                        <a:lnTo>
                          <a:pt x="151" y="93"/>
                        </a:lnTo>
                        <a:lnTo>
                          <a:pt x="159" y="93"/>
                        </a:lnTo>
                        <a:lnTo>
                          <a:pt x="167" y="93"/>
                        </a:lnTo>
                        <a:lnTo>
                          <a:pt x="175" y="93"/>
                        </a:lnTo>
                        <a:lnTo>
                          <a:pt x="183" y="93"/>
                        </a:lnTo>
                        <a:lnTo>
                          <a:pt x="199" y="93"/>
                        </a:lnTo>
                        <a:lnTo>
                          <a:pt x="207" y="93"/>
                        </a:lnTo>
                        <a:lnTo>
                          <a:pt x="222" y="93"/>
                        </a:lnTo>
                        <a:lnTo>
                          <a:pt x="230" y="93"/>
                        </a:lnTo>
                        <a:lnTo>
                          <a:pt x="238" y="93"/>
                        </a:lnTo>
                        <a:lnTo>
                          <a:pt x="246" y="93"/>
                        </a:lnTo>
                        <a:lnTo>
                          <a:pt x="262" y="93"/>
                        </a:lnTo>
                        <a:lnTo>
                          <a:pt x="270" y="101"/>
                        </a:lnTo>
                        <a:lnTo>
                          <a:pt x="278" y="101"/>
                        </a:lnTo>
                        <a:lnTo>
                          <a:pt x="286" y="101"/>
                        </a:lnTo>
                        <a:lnTo>
                          <a:pt x="294" y="101"/>
                        </a:lnTo>
                        <a:lnTo>
                          <a:pt x="302" y="101"/>
                        </a:lnTo>
                        <a:lnTo>
                          <a:pt x="302" y="109"/>
                        </a:lnTo>
                        <a:lnTo>
                          <a:pt x="310" y="109"/>
                        </a:lnTo>
                        <a:lnTo>
                          <a:pt x="318" y="109"/>
                        </a:lnTo>
                        <a:lnTo>
                          <a:pt x="326" y="109"/>
                        </a:lnTo>
                        <a:lnTo>
                          <a:pt x="326" y="117"/>
                        </a:lnTo>
                        <a:lnTo>
                          <a:pt x="334" y="117"/>
                        </a:lnTo>
                        <a:lnTo>
                          <a:pt x="334" y="124"/>
                        </a:lnTo>
                        <a:lnTo>
                          <a:pt x="342" y="124"/>
                        </a:lnTo>
                        <a:lnTo>
                          <a:pt x="350" y="132"/>
                        </a:lnTo>
                        <a:lnTo>
                          <a:pt x="358" y="132"/>
                        </a:lnTo>
                        <a:lnTo>
                          <a:pt x="358" y="140"/>
                        </a:lnTo>
                        <a:lnTo>
                          <a:pt x="365" y="140"/>
                        </a:lnTo>
                        <a:lnTo>
                          <a:pt x="373" y="140"/>
                        </a:lnTo>
                        <a:lnTo>
                          <a:pt x="381" y="140"/>
                        </a:lnTo>
                        <a:lnTo>
                          <a:pt x="389" y="140"/>
                        </a:lnTo>
                        <a:lnTo>
                          <a:pt x="397" y="140"/>
                        </a:lnTo>
                        <a:lnTo>
                          <a:pt x="405" y="140"/>
                        </a:lnTo>
                        <a:lnTo>
                          <a:pt x="413" y="140"/>
                        </a:lnTo>
                        <a:lnTo>
                          <a:pt x="421" y="140"/>
                        </a:lnTo>
                        <a:lnTo>
                          <a:pt x="429" y="140"/>
                        </a:lnTo>
                        <a:lnTo>
                          <a:pt x="445" y="140"/>
                        </a:lnTo>
                        <a:lnTo>
                          <a:pt x="453" y="140"/>
                        </a:lnTo>
                        <a:lnTo>
                          <a:pt x="461" y="140"/>
                        </a:lnTo>
                        <a:lnTo>
                          <a:pt x="469" y="140"/>
                        </a:lnTo>
                        <a:lnTo>
                          <a:pt x="477" y="140"/>
                        </a:lnTo>
                        <a:lnTo>
                          <a:pt x="485" y="140"/>
                        </a:lnTo>
                        <a:lnTo>
                          <a:pt x="493" y="140"/>
                        </a:lnTo>
                        <a:lnTo>
                          <a:pt x="501" y="140"/>
                        </a:lnTo>
                        <a:lnTo>
                          <a:pt x="508" y="140"/>
                        </a:lnTo>
                        <a:lnTo>
                          <a:pt x="516" y="140"/>
                        </a:lnTo>
                        <a:lnTo>
                          <a:pt x="524" y="140"/>
                        </a:lnTo>
                        <a:lnTo>
                          <a:pt x="524" y="148"/>
                        </a:lnTo>
                        <a:lnTo>
                          <a:pt x="524" y="156"/>
                        </a:lnTo>
                        <a:lnTo>
                          <a:pt x="524" y="163"/>
                        </a:lnTo>
                        <a:lnTo>
                          <a:pt x="524" y="171"/>
                        </a:lnTo>
                        <a:lnTo>
                          <a:pt x="524" y="179"/>
                        </a:lnTo>
                        <a:lnTo>
                          <a:pt x="524" y="187"/>
                        </a:lnTo>
                        <a:lnTo>
                          <a:pt x="524" y="194"/>
                        </a:lnTo>
                        <a:lnTo>
                          <a:pt x="532" y="202"/>
                        </a:lnTo>
                        <a:lnTo>
                          <a:pt x="540" y="202"/>
                        </a:lnTo>
                        <a:lnTo>
                          <a:pt x="540" y="210"/>
                        </a:lnTo>
                        <a:lnTo>
                          <a:pt x="548" y="210"/>
                        </a:lnTo>
                        <a:lnTo>
                          <a:pt x="556" y="210"/>
                        </a:lnTo>
                        <a:lnTo>
                          <a:pt x="564" y="210"/>
                        </a:lnTo>
                        <a:lnTo>
                          <a:pt x="572" y="210"/>
                        </a:lnTo>
                        <a:lnTo>
                          <a:pt x="580" y="210"/>
                        </a:lnTo>
                        <a:lnTo>
                          <a:pt x="588" y="210"/>
                        </a:lnTo>
                        <a:lnTo>
                          <a:pt x="596" y="210"/>
                        </a:lnTo>
                        <a:lnTo>
                          <a:pt x="604" y="202"/>
                        </a:lnTo>
                        <a:lnTo>
                          <a:pt x="612" y="194"/>
                        </a:lnTo>
                        <a:lnTo>
                          <a:pt x="612" y="187"/>
                        </a:lnTo>
                        <a:lnTo>
                          <a:pt x="620" y="187"/>
                        </a:lnTo>
                        <a:lnTo>
                          <a:pt x="620" y="179"/>
                        </a:lnTo>
                        <a:lnTo>
                          <a:pt x="620" y="171"/>
                        </a:lnTo>
                        <a:lnTo>
                          <a:pt x="620" y="163"/>
                        </a:lnTo>
                        <a:lnTo>
                          <a:pt x="620" y="156"/>
                        </a:lnTo>
                        <a:lnTo>
                          <a:pt x="620" y="148"/>
                        </a:lnTo>
                        <a:lnTo>
                          <a:pt x="620" y="140"/>
                        </a:lnTo>
                        <a:lnTo>
                          <a:pt x="628" y="140"/>
                        </a:lnTo>
                        <a:lnTo>
                          <a:pt x="636" y="140"/>
                        </a:lnTo>
                        <a:lnTo>
                          <a:pt x="644" y="140"/>
                        </a:lnTo>
                        <a:lnTo>
                          <a:pt x="651" y="140"/>
                        </a:lnTo>
                        <a:lnTo>
                          <a:pt x="659" y="140"/>
                        </a:lnTo>
                        <a:lnTo>
                          <a:pt x="667" y="140"/>
                        </a:lnTo>
                        <a:lnTo>
                          <a:pt x="675" y="140"/>
                        </a:lnTo>
                        <a:lnTo>
                          <a:pt x="683" y="140"/>
                        </a:lnTo>
                        <a:lnTo>
                          <a:pt x="691" y="140"/>
                        </a:lnTo>
                        <a:lnTo>
                          <a:pt x="699" y="140"/>
                        </a:lnTo>
                        <a:lnTo>
                          <a:pt x="707" y="140"/>
                        </a:lnTo>
                        <a:lnTo>
                          <a:pt x="866" y="0"/>
                        </a:lnTo>
                      </a:path>
                    </a:pathLst>
                  </a:custGeom>
                  <a:grpFill/>
                  <a:ln w="9525" cap="rnd" cmpd="sng">
                    <a:noFill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1219194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600">
                      <a:solidFill>
                        <a:prstClr val="black"/>
                      </a:solidFill>
                      <a:latin typeface="Felix Titling" pitchFamily="82" charset="0"/>
                    </a:endParaRPr>
                  </a:p>
                </p:txBody>
              </p:sp>
              <p:sp>
                <p:nvSpPr>
                  <p:cNvPr id="17" name="Freeform 18">
                    <a:extLst>
                      <a:ext uri="{FF2B5EF4-FFF2-40B4-BE49-F238E27FC236}">
                        <a16:creationId xmlns="" xmlns:a16="http://schemas.microsoft.com/office/drawing/2014/main" id="{4F3C43A2-984C-43B4-834D-076A2B72EE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01908" y="4488998"/>
                    <a:ext cx="1051317" cy="297579"/>
                  </a:xfrm>
                  <a:custGeom>
                    <a:avLst/>
                    <a:gdLst>
                      <a:gd name="T0" fmla="*/ 0 w 627"/>
                      <a:gd name="T1" fmla="*/ 0 h 217"/>
                      <a:gd name="T2" fmla="*/ 0 w 627"/>
                      <a:gd name="T3" fmla="*/ 48 h 217"/>
                      <a:gd name="T4" fmla="*/ 40 w 627"/>
                      <a:gd name="T5" fmla="*/ 48 h 217"/>
                      <a:gd name="T6" fmla="*/ 112 w 627"/>
                      <a:gd name="T7" fmla="*/ 96 h 217"/>
                      <a:gd name="T8" fmla="*/ 248 w 627"/>
                      <a:gd name="T9" fmla="*/ 96 h 217"/>
                      <a:gd name="T10" fmla="*/ 359 w 627"/>
                      <a:gd name="T11" fmla="*/ 144 h 217"/>
                      <a:gd name="T12" fmla="*/ 530 w 627"/>
                      <a:gd name="T13" fmla="*/ 144 h 217"/>
                      <a:gd name="T14" fmla="*/ 528 w 627"/>
                      <a:gd name="T15" fmla="*/ 200 h 217"/>
                      <a:gd name="T16" fmla="*/ 554 w 627"/>
                      <a:gd name="T17" fmla="*/ 216 h 217"/>
                      <a:gd name="T18" fmla="*/ 598 w 627"/>
                      <a:gd name="T19" fmla="*/ 216 h 217"/>
                      <a:gd name="T20" fmla="*/ 626 w 627"/>
                      <a:gd name="T21" fmla="*/ 203 h 217"/>
                      <a:gd name="T22" fmla="*/ 626 w 627"/>
                      <a:gd name="T23" fmla="*/ 144 h 21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627" h="217">
                        <a:moveTo>
                          <a:pt x="0" y="0"/>
                        </a:moveTo>
                        <a:lnTo>
                          <a:pt x="0" y="48"/>
                        </a:lnTo>
                        <a:lnTo>
                          <a:pt x="40" y="48"/>
                        </a:lnTo>
                        <a:lnTo>
                          <a:pt x="112" y="96"/>
                        </a:lnTo>
                        <a:lnTo>
                          <a:pt x="248" y="96"/>
                        </a:lnTo>
                        <a:lnTo>
                          <a:pt x="359" y="144"/>
                        </a:lnTo>
                        <a:lnTo>
                          <a:pt x="530" y="144"/>
                        </a:lnTo>
                        <a:lnTo>
                          <a:pt x="528" y="200"/>
                        </a:lnTo>
                        <a:lnTo>
                          <a:pt x="554" y="216"/>
                        </a:lnTo>
                        <a:lnTo>
                          <a:pt x="598" y="216"/>
                        </a:lnTo>
                        <a:lnTo>
                          <a:pt x="626" y="203"/>
                        </a:lnTo>
                        <a:lnTo>
                          <a:pt x="626" y="144"/>
                        </a:lnTo>
                      </a:path>
                    </a:pathLst>
                  </a:custGeom>
                  <a:grpFill/>
                  <a:ln w="9525" cap="rnd" cmpd="sng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1219194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600">
                      <a:solidFill>
                        <a:prstClr val="black"/>
                      </a:solidFill>
                      <a:latin typeface="Felix Titling" pitchFamily="82" charset="0"/>
                    </a:endParaRPr>
                  </a:p>
                </p:txBody>
              </p:sp>
              <p:sp>
                <p:nvSpPr>
                  <p:cNvPr id="18" name="Freeform 19">
                    <a:extLst>
                      <a:ext uri="{FF2B5EF4-FFF2-40B4-BE49-F238E27FC236}">
                        <a16:creationId xmlns="" xmlns:a16="http://schemas.microsoft.com/office/drawing/2014/main" id="{457BC0BB-507D-47D9-A57E-913DE245C7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66558" y="4500543"/>
                    <a:ext cx="1453735" cy="293465"/>
                  </a:xfrm>
                  <a:custGeom>
                    <a:avLst/>
                    <a:gdLst>
                      <a:gd name="T0" fmla="*/ 111 w 867"/>
                      <a:gd name="T1" fmla="*/ 0 h 214"/>
                      <a:gd name="T2" fmla="*/ 294 w 867"/>
                      <a:gd name="T3" fmla="*/ 0 h 214"/>
                      <a:gd name="T4" fmla="*/ 461 w 867"/>
                      <a:gd name="T5" fmla="*/ 0 h 214"/>
                      <a:gd name="T6" fmla="*/ 596 w 867"/>
                      <a:gd name="T7" fmla="*/ 0 h 214"/>
                      <a:gd name="T8" fmla="*/ 707 w 867"/>
                      <a:gd name="T9" fmla="*/ 0 h 214"/>
                      <a:gd name="T10" fmla="*/ 787 w 867"/>
                      <a:gd name="T11" fmla="*/ 0 h 214"/>
                      <a:gd name="T12" fmla="*/ 842 w 867"/>
                      <a:gd name="T13" fmla="*/ 0 h 214"/>
                      <a:gd name="T14" fmla="*/ 866 w 867"/>
                      <a:gd name="T15" fmla="*/ 0 h 214"/>
                      <a:gd name="T16" fmla="*/ 866 w 867"/>
                      <a:gd name="T17" fmla="*/ 16 h 214"/>
                      <a:gd name="T18" fmla="*/ 866 w 867"/>
                      <a:gd name="T19" fmla="*/ 32 h 214"/>
                      <a:gd name="T20" fmla="*/ 866 w 867"/>
                      <a:gd name="T21" fmla="*/ 47 h 214"/>
                      <a:gd name="T22" fmla="*/ 850 w 867"/>
                      <a:gd name="T23" fmla="*/ 47 h 214"/>
                      <a:gd name="T24" fmla="*/ 834 w 867"/>
                      <a:gd name="T25" fmla="*/ 47 h 214"/>
                      <a:gd name="T26" fmla="*/ 818 w 867"/>
                      <a:gd name="T27" fmla="*/ 47 h 214"/>
                      <a:gd name="T28" fmla="*/ 810 w 867"/>
                      <a:gd name="T29" fmla="*/ 55 h 214"/>
                      <a:gd name="T30" fmla="*/ 794 w 867"/>
                      <a:gd name="T31" fmla="*/ 63 h 214"/>
                      <a:gd name="T32" fmla="*/ 779 w 867"/>
                      <a:gd name="T33" fmla="*/ 79 h 214"/>
                      <a:gd name="T34" fmla="*/ 763 w 867"/>
                      <a:gd name="T35" fmla="*/ 87 h 214"/>
                      <a:gd name="T36" fmla="*/ 755 w 867"/>
                      <a:gd name="T37" fmla="*/ 95 h 214"/>
                      <a:gd name="T38" fmla="*/ 739 w 867"/>
                      <a:gd name="T39" fmla="*/ 95 h 214"/>
                      <a:gd name="T40" fmla="*/ 723 w 867"/>
                      <a:gd name="T41" fmla="*/ 95 h 214"/>
                      <a:gd name="T42" fmla="*/ 707 w 867"/>
                      <a:gd name="T43" fmla="*/ 95 h 214"/>
                      <a:gd name="T44" fmla="*/ 691 w 867"/>
                      <a:gd name="T45" fmla="*/ 95 h 214"/>
                      <a:gd name="T46" fmla="*/ 667 w 867"/>
                      <a:gd name="T47" fmla="*/ 95 h 214"/>
                      <a:gd name="T48" fmla="*/ 644 w 867"/>
                      <a:gd name="T49" fmla="*/ 95 h 214"/>
                      <a:gd name="T50" fmla="*/ 628 w 867"/>
                      <a:gd name="T51" fmla="*/ 95 h 214"/>
                      <a:gd name="T52" fmla="*/ 508 w 867"/>
                      <a:gd name="T53" fmla="*/ 142 h 214"/>
                      <a:gd name="T54" fmla="*/ 493 w 867"/>
                      <a:gd name="T55" fmla="*/ 142 h 214"/>
                      <a:gd name="T56" fmla="*/ 477 w 867"/>
                      <a:gd name="T57" fmla="*/ 142 h 214"/>
                      <a:gd name="T58" fmla="*/ 461 w 867"/>
                      <a:gd name="T59" fmla="*/ 142 h 214"/>
                      <a:gd name="T60" fmla="*/ 445 w 867"/>
                      <a:gd name="T61" fmla="*/ 142 h 214"/>
                      <a:gd name="T62" fmla="*/ 421 w 867"/>
                      <a:gd name="T63" fmla="*/ 142 h 214"/>
                      <a:gd name="T64" fmla="*/ 405 w 867"/>
                      <a:gd name="T65" fmla="*/ 142 h 214"/>
                      <a:gd name="T66" fmla="*/ 389 w 867"/>
                      <a:gd name="T67" fmla="*/ 142 h 214"/>
                      <a:gd name="T68" fmla="*/ 373 w 867"/>
                      <a:gd name="T69" fmla="*/ 142 h 214"/>
                      <a:gd name="T70" fmla="*/ 358 w 867"/>
                      <a:gd name="T71" fmla="*/ 142 h 214"/>
                      <a:gd name="T72" fmla="*/ 342 w 867"/>
                      <a:gd name="T73" fmla="*/ 142 h 214"/>
                      <a:gd name="T74" fmla="*/ 342 w 867"/>
                      <a:gd name="T75" fmla="*/ 158 h 214"/>
                      <a:gd name="T76" fmla="*/ 342 w 867"/>
                      <a:gd name="T77" fmla="*/ 174 h 214"/>
                      <a:gd name="T78" fmla="*/ 342 w 867"/>
                      <a:gd name="T79" fmla="*/ 189 h 214"/>
                      <a:gd name="T80" fmla="*/ 334 w 867"/>
                      <a:gd name="T81" fmla="*/ 205 h 214"/>
                      <a:gd name="T82" fmla="*/ 326 w 867"/>
                      <a:gd name="T83" fmla="*/ 213 h 214"/>
                      <a:gd name="T84" fmla="*/ 310 w 867"/>
                      <a:gd name="T85" fmla="*/ 213 h 214"/>
                      <a:gd name="T86" fmla="*/ 294 w 867"/>
                      <a:gd name="T87" fmla="*/ 213 h 214"/>
                      <a:gd name="T88" fmla="*/ 278 w 867"/>
                      <a:gd name="T89" fmla="*/ 213 h 214"/>
                      <a:gd name="T90" fmla="*/ 262 w 867"/>
                      <a:gd name="T91" fmla="*/ 205 h 214"/>
                      <a:gd name="T92" fmla="*/ 254 w 867"/>
                      <a:gd name="T93" fmla="*/ 189 h 214"/>
                      <a:gd name="T94" fmla="*/ 246 w 867"/>
                      <a:gd name="T95" fmla="*/ 181 h 214"/>
                      <a:gd name="T96" fmla="*/ 246 w 867"/>
                      <a:gd name="T97" fmla="*/ 120 h 214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867" h="214">
                        <a:moveTo>
                          <a:pt x="0" y="0"/>
                        </a:moveTo>
                        <a:lnTo>
                          <a:pt x="111" y="0"/>
                        </a:lnTo>
                        <a:lnTo>
                          <a:pt x="207" y="0"/>
                        </a:lnTo>
                        <a:lnTo>
                          <a:pt x="294" y="0"/>
                        </a:lnTo>
                        <a:lnTo>
                          <a:pt x="381" y="0"/>
                        </a:lnTo>
                        <a:lnTo>
                          <a:pt x="461" y="0"/>
                        </a:lnTo>
                        <a:lnTo>
                          <a:pt x="532" y="0"/>
                        </a:lnTo>
                        <a:lnTo>
                          <a:pt x="596" y="0"/>
                        </a:lnTo>
                        <a:lnTo>
                          <a:pt x="651" y="0"/>
                        </a:lnTo>
                        <a:lnTo>
                          <a:pt x="707" y="0"/>
                        </a:lnTo>
                        <a:lnTo>
                          <a:pt x="747" y="0"/>
                        </a:lnTo>
                        <a:lnTo>
                          <a:pt x="787" y="0"/>
                        </a:lnTo>
                        <a:lnTo>
                          <a:pt x="818" y="0"/>
                        </a:lnTo>
                        <a:lnTo>
                          <a:pt x="842" y="0"/>
                        </a:lnTo>
                        <a:lnTo>
                          <a:pt x="858" y="0"/>
                        </a:lnTo>
                        <a:lnTo>
                          <a:pt x="866" y="0"/>
                        </a:lnTo>
                        <a:lnTo>
                          <a:pt x="866" y="8"/>
                        </a:lnTo>
                        <a:lnTo>
                          <a:pt x="866" y="16"/>
                        </a:lnTo>
                        <a:lnTo>
                          <a:pt x="866" y="24"/>
                        </a:lnTo>
                        <a:lnTo>
                          <a:pt x="866" y="32"/>
                        </a:lnTo>
                        <a:lnTo>
                          <a:pt x="866" y="39"/>
                        </a:lnTo>
                        <a:lnTo>
                          <a:pt x="866" y="47"/>
                        </a:lnTo>
                        <a:lnTo>
                          <a:pt x="858" y="47"/>
                        </a:lnTo>
                        <a:lnTo>
                          <a:pt x="850" y="47"/>
                        </a:lnTo>
                        <a:lnTo>
                          <a:pt x="842" y="47"/>
                        </a:lnTo>
                        <a:lnTo>
                          <a:pt x="834" y="47"/>
                        </a:lnTo>
                        <a:lnTo>
                          <a:pt x="826" y="47"/>
                        </a:lnTo>
                        <a:lnTo>
                          <a:pt x="818" y="47"/>
                        </a:lnTo>
                        <a:lnTo>
                          <a:pt x="818" y="55"/>
                        </a:lnTo>
                        <a:lnTo>
                          <a:pt x="810" y="55"/>
                        </a:lnTo>
                        <a:lnTo>
                          <a:pt x="802" y="63"/>
                        </a:lnTo>
                        <a:lnTo>
                          <a:pt x="794" y="63"/>
                        </a:lnTo>
                        <a:lnTo>
                          <a:pt x="787" y="71"/>
                        </a:lnTo>
                        <a:lnTo>
                          <a:pt x="779" y="79"/>
                        </a:lnTo>
                        <a:lnTo>
                          <a:pt x="771" y="79"/>
                        </a:lnTo>
                        <a:lnTo>
                          <a:pt x="763" y="87"/>
                        </a:lnTo>
                        <a:lnTo>
                          <a:pt x="755" y="87"/>
                        </a:lnTo>
                        <a:lnTo>
                          <a:pt x="755" y="95"/>
                        </a:lnTo>
                        <a:lnTo>
                          <a:pt x="747" y="95"/>
                        </a:lnTo>
                        <a:lnTo>
                          <a:pt x="739" y="95"/>
                        </a:lnTo>
                        <a:lnTo>
                          <a:pt x="731" y="95"/>
                        </a:lnTo>
                        <a:lnTo>
                          <a:pt x="723" y="95"/>
                        </a:lnTo>
                        <a:lnTo>
                          <a:pt x="715" y="95"/>
                        </a:lnTo>
                        <a:lnTo>
                          <a:pt x="707" y="95"/>
                        </a:lnTo>
                        <a:lnTo>
                          <a:pt x="699" y="95"/>
                        </a:lnTo>
                        <a:lnTo>
                          <a:pt x="691" y="95"/>
                        </a:lnTo>
                        <a:lnTo>
                          <a:pt x="683" y="95"/>
                        </a:lnTo>
                        <a:lnTo>
                          <a:pt x="667" y="95"/>
                        </a:lnTo>
                        <a:lnTo>
                          <a:pt x="659" y="95"/>
                        </a:lnTo>
                        <a:lnTo>
                          <a:pt x="644" y="95"/>
                        </a:lnTo>
                        <a:lnTo>
                          <a:pt x="636" y="95"/>
                        </a:lnTo>
                        <a:lnTo>
                          <a:pt x="628" y="95"/>
                        </a:lnTo>
                        <a:lnTo>
                          <a:pt x="620" y="95"/>
                        </a:lnTo>
                        <a:lnTo>
                          <a:pt x="508" y="142"/>
                        </a:lnTo>
                        <a:lnTo>
                          <a:pt x="501" y="142"/>
                        </a:lnTo>
                        <a:lnTo>
                          <a:pt x="493" y="142"/>
                        </a:lnTo>
                        <a:lnTo>
                          <a:pt x="485" y="142"/>
                        </a:lnTo>
                        <a:lnTo>
                          <a:pt x="477" y="142"/>
                        </a:lnTo>
                        <a:lnTo>
                          <a:pt x="469" y="142"/>
                        </a:lnTo>
                        <a:lnTo>
                          <a:pt x="461" y="142"/>
                        </a:lnTo>
                        <a:lnTo>
                          <a:pt x="453" y="142"/>
                        </a:lnTo>
                        <a:lnTo>
                          <a:pt x="445" y="142"/>
                        </a:lnTo>
                        <a:lnTo>
                          <a:pt x="437" y="142"/>
                        </a:lnTo>
                        <a:lnTo>
                          <a:pt x="421" y="142"/>
                        </a:lnTo>
                        <a:lnTo>
                          <a:pt x="413" y="142"/>
                        </a:lnTo>
                        <a:lnTo>
                          <a:pt x="405" y="142"/>
                        </a:lnTo>
                        <a:lnTo>
                          <a:pt x="397" y="142"/>
                        </a:lnTo>
                        <a:lnTo>
                          <a:pt x="389" y="142"/>
                        </a:lnTo>
                        <a:lnTo>
                          <a:pt x="381" y="142"/>
                        </a:lnTo>
                        <a:lnTo>
                          <a:pt x="373" y="142"/>
                        </a:lnTo>
                        <a:lnTo>
                          <a:pt x="365" y="142"/>
                        </a:lnTo>
                        <a:lnTo>
                          <a:pt x="358" y="142"/>
                        </a:lnTo>
                        <a:lnTo>
                          <a:pt x="350" y="142"/>
                        </a:lnTo>
                        <a:lnTo>
                          <a:pt x="342" y="142"/>
                        </a:lnTo>
                        <a:lnTo>
                          <a:pt x="342" y="150"/>
                        </a:lnTo>
                        <a:lnTo>
                          <a:pt x="342" y="158"/>
                        </a:lnTo>
                        <a:lnTo>
                          <a:pt x="342" y="166"/>
                        </a:lnTo>
                        <a:lnTo>
                          <a:pt x="342" y="174"/>
                        </a:lnTo>
                        <a:lnTo>
                          <a:pt x="342" y="181"/>
                        </a:lnTo>
                        <a:lnTo>
                          <a:pt x="342" y="189"/>
                        </a:lnTo>
                        <a:lnTo>
                          <a:pt x="342" y="197"/>
                        </a:lnTo>
                        <a:lnTo>
                          <a:pt x="334" y="205"/>
                        </a:lnTo>
                        <a:lnTo>
                          <a:pt x="326" y="205"/>
                        </a:lnTo>
                        <a:lnTo>
                          <a:pt x="326" y="213"/>
                        </a:lnTo>
                        <a:lnTo>
                          <a:pt x="318" y="213"/>
                        </a:lnTo>
                        <a:lnTo>
                          <a:pt x="310" y="213"/>
                        </a:lnTo>
                        <a:lnTo>
                          <a:pt x="302" y="213"/>
                        </a:lnTo>
                        <a:lnTo>
                          <a:pt x="294" y="213"/>
                        </a:lnTo>
                        <a:lnTo>
                          <a:pt x="286" y="213"/>
                        </a:lnTo>
                        <a:lnTo>
                          <a:pt x="278" y="213"/>
                        </a:lnTo>
                        <a:lnTo>
                          <a:pt x="270" y="213"/>
                        </a:lnTo>
                        <a:lnTo>
                          <a:pt x="262" y="205"/>
                        </a:lnTo>
                        <a:lnTo>
                          <a:pt x="254" y="197"/>
                        </a:lnTo>
                        <a:lnTo>
                          <a:pt x="254" y="189"/>
                        </a:lnTo>
                        <a:lnTo>
                          <a:pt x="246" y="189"/>
                        </a:lnTo>
                        <a:lnTo>
                          <a:pt x="246" y="181"/>
                        </a:lnTo>
                        <a:lnTo>
                          <a:pt x="246" y="174"/>
                        </a:lnTo>
                        <a:lnTo>
                          <a:pt x="246" y="120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rnd" cmpd="sng">
                    <a:noFill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1219194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600">
                      <a:solidFill>
                        <a:prstClr val="black"/>
                      </a:solidFill>
                      <a:latin typeface="Felix Titling" pitchFamily="82" charset="0"/>
                    </a:endParaRPr>
                  </a:p>
                </p:txBody>
              </p:sp>
              <p:sp>
                <p:nvSpPr>
                  <p:cNvPr id="19" name="Freeform 20">
                    <a:extLst>
                      <a:ext uri="{FF2B5EF4-FFF2-40B4-BE49-F238E27FC236}">
                        <a16:creationId xmlns="" xmlns:a16="http://schemas.microsoft.com/office/drawing/2014/main" id="{35ED97F7-4AEE-414D-81FD-F6E62942B3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88905" y="4487627"/>
                    <a:ext cx="1049640" cy="303064"/>
                  </a:xfrm>
                  <a:custGeom>
                    <a:avLst/>
                    <a:gdLst>
                      <a:gd name="T0" fmla="*/ 625 w 626"/>
                      <a:gd name="T1" fmla="*/ 0 h 221"/>
                      <a:gd name="T2" fmla="*/ 625 w 626"/>
                      <a:gd name="T3" fmla="*/ 49 h 221"/>
                      <a:gd name="T4" fmla="*/ 585 w 626"/>
                      <a:gd name="T5" fmla="*/ 49 h 221"/>
                      <a:gd name="T6" fmla="*/ 513 w 626"/>
                      <a:gd name="T7" fmla="*/ 98 h 221"/>
                      <a:gd name="T8" fmla="*/ 377 w 626"/>
                      <a:gd name="T9" fmla="*/ 98 h 221"/>
                      <a:gd name="T10" fmla="*/ 264 w 626"/>
                      <a:gd name="T11" fmla="*/ 147 h 221"/>
                      <a:gd name="T12" fmla="*/ 96 w 626"/>
                      <a:gd name="T13" fmla="*/ 147 h 221"/>
                      <a:gd name="T14" fmla="*/ 96 w 626"/>
                      <a:gd name="T15" fmla="*/ 204 h 221"/>
                      <a:gd name="T16" fmla="*/ 70 w 626"/>
                      <a:gd name="T17" fmla="*/ 220 h 221"/>
                      <a:gd name="T18" fmla="*/ 26 w 626"/>
                      <a:gd name="T19" fmla="*/ 220 h 221"/>
                      <a:gd name="T20" fmla="*/ 0 w 626"/>
                      <a:gd name="T21" fmla="*/ 199 h 221"/>
                      <a:gd name="T22" fmla="*/ 0 w 626"/>
                      <a:gd name="T23" fmla="*/ 147 h 22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626" h="221">
                        <a:moveTo>
                          <a:pt x="625" y="0"/>
                        </a:moveTo>
                        <a:lnTo>
                          <a:pt x="625" y="49"/>
                        </a:lnTo>
                        <a:lnTo>
                          <a:pt x="585" y="49"/>
                        </a:lnTo>
                        <a:lnTo>
                          <a:pt x="513" y="98"/>
                        </a:lnTo>
                        <a:lnTo>
                          <a:pt x="377" y="98"/>
                        </a:lnTo>
                        <a:lnTo>
                          <a:pt x="264" y="147"/>
                        </a:lnTo>
                        <a:lnTo>
                          <a:pt x="96" y="147"/>
                        </a:lnTo>
                        <a:lnTo>
                          <a:pt x="96" y="204"/>
                        </a:lnTo>
                        <a:lnTo>
                          <a:pt x="70" y="220"/>
                        </a:lnTo>
                        <a:lnTo>
                          <a:pt x="26" y="220"/>
                        </a:lnTo>
                        <a:lnTo>
                          <a:pt x="0" y="199"/>
                        </a:lnTo>
                        <a:lnTo>
                          <a:pt x="0" y="147"/>
                        </a:lnTo>
                      </a:path>
                    </a:pathLst>
                  </a:custGeom>
                  <a:grpFill/>
                  <a:ln w="9525" cap="rnd" cmpd="sng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1219194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600">
                      <a:solidFill>
                        <a:prstClr val="black"/>
                      </a:solidFill>
                      <a:latin typeface="Felix Titling" pitchFamily="82" charset="0"/>
                    </a:endParaRPr>
                  </a:p>
                </p:txBody>
              </p:sp>
            </p:grpSp>
          </p:grpSp>
          <p:sp>
            <p:nvSpPr>
              <p:cNvPr id="13" name="AutoShape 7">
                <a:extLst>
                  <a:ext uri="{FF2B5EF4-FFF2-40B4-BE49-F238E27FC236}">
                    <a16:creationId xmlns="" xmlns:a16="http://schemas.microsoft.com/office/drawing/2014/main" id="{5FF897A0-8BF7-4821-8BD7-4E32AC8B9B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5680" y="5059565"/>
                <a:ext cx="2993503" cy="94622"/>
              </a:xfrm>
              <a:prstGeom prst="roundRect">
                <a:avLst>
                  <a:gd name="adj" fmla="val 40903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94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ZA" sz="1600">
                  <a:solidFill>
                    <a:prstClr val="black"/>
                  </a:solidFill>
                  <a:latin typeface="Felix Titling" pitchFamily="82" charset="0"/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81B60ADA-592D-4382-BFD6-804CF86F63DE}"/>
                </a:ext>
              </a:extLst>
            </p:cNvPr>
            <p:cNvSpPr/>
            <p:nvPr/>
          </p:nvSpPr>
          <p:spPr>
            <a:xfrm>
              <a:off x="2121029" y="2101959"/>
              <a:ext cx="2989780" cy="2537717"/>
            </a:xfrm>
            <a:prstGeom prst="rect">
              <a:avLst/>
            </a:prstGeom>
            <a:solidFill>
              <a:srgbClr val="C8CDD7"/>
            </a:solidFill>
            <a:ln w="158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9" tIns="45718" rIns="91439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94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sz="1600" b="1">
                  <a:solidFill>
                    <a:srgbClr val="000000"/>
                  </a:solidFill>
                  <a:latin typeface="Trebuchet MS"/>
                </a:rPr>
                <a:t>Costos de transacción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76D20589-1577-42D8-BCE1-6359C10769ED}"/>
                </a:ext>
              </a:extLst>
            </p:cNvPr>
            <p:cNvSpPr/>
            <p:nvPr/>
          </p:nvSpPr>
          <p:spPr>
            <a:xfrm>
              <a:off x="7281111" y="2101958"/>
              <a:ext cx="2989780" cy="2537717"/>
            </a:xfrm>
            <a:prstGeom prst="rect">
              <a:avLst/>
            </a:prstGeom>
            <a:solidFill>
              <a:srgbClr val="C8CDD7"/>
            </a:solidFill>
            <a:ln w="158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9" tIns="45718" rIns="91439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94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sz="1600" b="1" dirty="0">
                  <a:solidFill>
                    <a:srgbClr val="000000"/>
                  </a:solidFill>
                  <a:latin typeface="Trebuchet MS"/>
                </a:rPr>
                <a:t>Asimetría de la información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DF77E68-5862-4289-8791-27307207910F}"/>
              </a:ext>
            </a:extLst>
          </p:cNvPr>
          <p:cNvSpPr txBox="1"/>
          <p:nvPr/>
        </p:nvSpPr>
        <p:spPr>
          <a:xfrm>
            <a:off x="6691072" y="5713597"/>
            <a:ext cx="5126211" cy="3441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ES" sz="1600" b="1" dirty="0"/>
              <a:t>80 años después, la teoría se mantiene sin cambios</a:t>
            </a:r>
            <a:endParaRPr lang="en-GB" sz="1600" b="1" dirty="0"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3878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4B985D89-9437-4FB6-9C0E-2150B2F85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¡Mi mensaje no es negativo!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BB602A3-4C8A-4075-877F-20B8AD622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275" y="1403354"/>
            <a:ext cx="4446180" cy="2985756"/>
          </a:xfrm>
          <a:prstGeom prst="rect">
            <a:avLst/>
          </a:prstGeom>
        </p:spPr>
      </p:pic>
      <p:sp>
        <p:nvSpPr>
          <p:cNvPr id="6" name="Rounded Rectangular Callout 4">
            <a:extLst>
              <a:ext uri="{FF2B5EF4-FFF2-40B4-BE49-F238E27FC236}">
                <a16:creationId xmlns="" xmlns:a16="http://schemas.microsoft.com/office/drawing/2014/main" id="{7B6ADD80-C19F-4A77-A6F1-FAEF9FB52562}"/>
              </a:ext>
            </a:extLst>
          </p:cNvPr>
          <p:cNvSpPr/>
          <p:nvPr/>
        </p:nvSpPr>
        <p:spPr>
          <a:xfrm>
            <a:off x="5654812" y="1936125"/>
            <a:ext cx="5431913" cy="1920213"/>
          </a:xfrm>
          <a:prstGeom prst="wedgeRoundRectCallout">
            <a:avLst>
              <a:gd name="adj1" fmla="val 59325"/>
              <a:gd name="adj2" fmla="val 61748"/>
              <a:gd name="adj3" fmla="val 16667"/>
            </a:avLst>
          </a:prstGeom>
          <a:solidFill>
            <a:srgbClr val="FFFFFF">
              <a:alpha val="50196"/>
            </a:srgbClr>
          </a:solidFill>
          <a:ln w="15875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9" tIns="60959" rIns="121919" bIns="609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9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solidFill>
                  <a:srgbClr val="000000"/>
                </a:solidFill>
                <a:latin typeface="Trebuchet MS"/>
              </a:rPr>
              <a:t>Hace</a:t>
            </a:r>
            <a:r>
              <a:rPr lang="es-ES" sz="2800" b="1" i="1" dirty="0">
                <a:solidFill>
                  <a:srgbClr val="000000"/>
                </a:solidFill>
                <a:latin typeface="Trebuchet MS"/>
              </a:rPr>
              <a:t> cinco años, </a:t>
            </a:r>
            <a:r>
              <a:rPr lang="es-ES" sz="2400" i="1" dirty="0">
                <a:solidFill>
                  <a:srgbClr val="000000"/>
                </a:solidFill>
                <a:latin typeface="Trebuchet MS"/>
              </a:rPr>
              <a:t>la industria </a:t>
            </a:r>
            <a:r>
              <a:rPr lang="es-ES" sz="2800" b="1" i="1" dirty="0">
                <a:solidFill>
                  <a:srgbClr val="000000"/>
                </a:solidFill>
                <a:latin typeface="Trebuchet MS"/>
              </a:rPr>
              <a:t>del taxi </a:t>
            </a:r>
            <a:r>
              <a:rPr lang="es-ES" sz="2000" dirty="0">
                <a:solidFill>
                  <a:srgbClr val="000000"/>
                </a:solidFill>
                <a:latin typeface="Trebuchet MS"/>
              </a:rPr>
              <a:t>pensó que</a:t>
            </a:r>
            <a:r>
              <a:rPr lang="es-ES" sz="2800" b="1" i="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s-ES" sz="2400" b="1" i="1" dirty="0">
                <a:solidFill>
                  <a:srgbClr val="000000"/>
                </a:solidFill>
                <a:latin typeface="Trebuchet MS"/>
              </a:rPr>
              <a:t>su riesgo mayor </a:t>
            </a:r>
            <a:r>
              <a:rPr lang="es-ES" sz="2000" dirty="0">
                <a:solidFill>
                  <a:srgbClr val="000000"/>
                </a:solidFill>
                <a:latin typeface="Trebuchet MS"/>
              </a:rPr>
              <a:t>era</a:t>
            </a:r>
            <a:r>
              <a:rPr lang="es-ES" sz="2400" dirty="0">
                <a:solidFill>
                  <a:srgbClr val="000000"/>
                </a:solidFill>
                <a:latin typeface="Trebuchet MS"/>
              </a:rPr>
              <a:t> el</a:t>
            </a:r>
            <a:r>
              <a:rPr lang="es-ES" sz="2800" b="1" i="1" dirty="0">
                <a:solidFill>
                  <a:srgbClr val="000000"/>
                </a:solidFill>
                <a:latin typeface="Trebuchet MS"/>
              </a:rPr>
              <a:t> tráfico </a:t>
            </a:r>
            <a:endParaRPr lang="es-ES" sz="2000" b="1" i="1" dirty="0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1C7B9A6-A50A-486E-9781-38B6111ABACE}"/>
              </a:ext>
            </a:extLst>
          </p:cNvPr>
          <p:cNvGrpSpPr/>
          <p:nvPr/>
        </p:nvGrpSpPr>
        <p:grpSpPr>
          <a:xfrm>
            <a:off x="0" y="4901204"/>
            <a:ext cx="12192000" cy="1236649"/>
            <a:chOff x="0" y="4625163"/>
            <a:chExt cx="9906000" cy="1004777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72132A7D-44C5-4FDB-A162-BB6D9DC0CE42}"/>
                </a:ext>
              </a:extLst>
            </p:cNvPr>
            <p:cNvSpPr/>
            <p:nvPr/>
          </p:nvSpPr>
          <p:spPr>
            <a:xfrm>
              <a:off x="0" y="4625163"/>
              <a:ext cx="9906000" cy="1004777"/>
            </a:xfrm>
            <a:prstGeom prst="rect">
              <a:avLst/>
            </a:prstGeom>
            <a:solidFill>
              <a:srgbClr val="C8CDD7"/>
            </a:solidFill>
            <a:ln w="158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12540" tIns="56270" rIns="112540" bIns="56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31" dirty="0">
                <a:solidFill>
                  <a:srgbClr val="00000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526AD59-3D8B-40D7-8362-C0171510BC2B}"/>
                </a:ext>
              </a:extLst>
            </p:cNvPr>
            <p:cNvSpPr txBox="1"/>
            <p:nvPr/>
          </p:nvSpPr>
          <p:spPr>
            <a:xfrm>
              <a:off x="466064" y="4625163"/>
              <a:ext cx="8982736" cy="100477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s-ES" sz="1969" dirty="0"/>
                <a:t>No sabemos lo que no sabemos</a:t>
              </a:r>
            </a:p>
            <a:p>
              <a:pPr algn="ctr"/>
              <a:endParaRPr lang="es-ES" sz="1969" dirty="0"/>
            </a:p>
            <a:p>
              <a:pPr algn="ctr"/>
              <a:r>
                <a:rPr lang="es-ES" sz="1969" dirty="0"/>
                <a:t>Pero sabemos suficiente para hacer juicios equilibrados</a:t>
              </a:r>
              <a:endParaRPr lang="en-US" sz="1969" b="1" dirty="0">
                <a:cs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7251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61528139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0" name="think-cell Slide" r:id="rId6" imgW="459" imgH="458" progId="TCLayout.ActiveDocument.1">
                  <p:embed/>
                </p:oleObj>
              </mc:Choice>
              <mc:Fallback>
                <p:oleObj name="think-cell Slide" r:id="rId6" imgW="459" imgH="458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4"/>
            </p:custDataLst>
          </p:nvPr>
        </p:nvSpPr>
        <p:spPr>
          <a:xfrm>
            <a:off x="3" y="4"/>
            <a:ext cx="211666" cy="211666"/>
          </a:xfrm>
          <a:prstGeom prst="rect">
            <a:avLst/>
          </a:prstGeom>
          <a:solidFill>
            <a:schemeClr val="accent2"/>
          </a:solidFill>
          <a:ln w="15875">
            <a:solidFill>
              <a:srgbClr val="7E99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94" fontAlgn="base">
              <a:spcBef>
                <a:spcPct val="0"/>
              </a:spcBef>
              <a:spcAft>
                <a:spcPct val="0"/>
              </a:spcAft>
            </a:pPr>
            <a:endParaRPr lang="en-GB" sz="3200" b="1" dirty="0">
              <a:solidFill>
                <a:srgbClr val="000000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-8654" y="1307081"/>
            <a:ext cx="12200655" cy="1151865"/>
          </a:xfrm>
          <a:prstGeom prst="rect">
            <a:avLst/>
          </a:prstGeom>
          <a:solidFill>
            <a:srgbClr val="C8CDD7"/>
          </a:solidFill>
          <a:ln w="158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0" tIns="56270" rIns="112540" bIns="5627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231">
                <a:solidFill>
                  <a:srgbClr val="000000"/>
                </a:solidFill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Resumen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27053" y="2554941"/>
            <a:ext cx="11137902" cy="3850392"/>
          </a:xfrm>
        </p:spPr>
        <p:txBody>
          <a:bodyPr anchor="t"/>
          <a:lstStyle/>
          <a:p>
            <a:pPr marL="380998" indent="-380998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es-ES" dirty="0"/>
              <a:t>Blockchain es solo </a:t>
            </a:r>
            <a:r>
              <a:rPr lang="es-ES" dirty="0" smtClean="0"/>
              <a:t>una tecnología </a:t>
            </a:r>
            <a:r>
              <a:rPr lang="es-ES" dirty="0"/>
              <a:t>nueva, con sus pros y sus contras</a:t>
            </a:r>
          </a:p>
          <a:p>
            <a:pPr marL="380998" indent="-380998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es-ES" dirty="0"/>
              <a:t>Hay problemas comerciales donde Blockchain podría ser la solución, y otros donde no puede</a:t>
            </a:r>
          </a:p>
          <a:p>
            <a:pPr marL="380998" indent="-380998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es-ES" dirty="0"/>
              <a:t>Al igual que cualquiera tecnología nueva, tomará tiempo antes de que la entendamos, la apliquemos correctamente y aprovechemos sus beneficios</a:t>
            </a:r>
          </a:p>
          <a:p>
            <a:pPr marL="380998" indent="-380998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es-ES" dirty="0"/>
              <a:t>Tendremos que aprender mucho por el camino… Comiencen poco a poco y estén preparados para cometer errores; pero no dejen de aprender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865188" y="1307081"/>
            <a:ext cx="10799762" cy="1151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defTabSz="1219194" fontAlgn="base">
              <a:spcBef>
                <a:spcPct val="0"/>
              </a:spcBef>
              <a:spcAft>
                <a:spcPct val="0"/>
              </a:spcAft>
            </a:pPr>
            <a:r>
              <a:rPr lang="es-ES" sz="2000" dirty="0"/>
              <a:t>‘El buen </a:t>
            </a:r>
            <a:r>
              <a:rPr lang="es-ES" sz="2000" i="1" dirty="0"/>
              <a:t>juicio</a:t>
            </a:r>
            <a:r>
              <a:rPr lang="es-ES" sz="2000" dirty="0"/>
              <a:t> es el </a:t>
            </a:r>
            <a:r>
              <a:rPr lang="es-ES" sz="2000" i="1" dirty="0"/>
              <a:t>resultado</a:t>
            </a:r>
            <a:r>
              <a:rPr lang="es-ES" sz="2000" dirty="0"/>
              <a:t> de la </a:t>
            </a:r>
            <a:r>
              <a:rPr lang="es-ES" sz="2000" i="1" dirty="0"/>
              <a:t>experiencia;</a:t>
            </a:r>
          </a:p>
          <a:p>
            <a:pPr defTabSz="1219194" fontAlgn="base">
              <a:spcBef>
                <a:spcPct val="0"/>
              </a:spcBef>
              <a:spcAft>
                <a:spcPct val="0"/>
              </a:spcAft>
            </a:pPr>
            <a:r>
              <a:rPr lang="es-ES" sz="2000" dirty="0"/>
              <a:t> la </a:t>
            </a:r>
            <a:r>
              <a:rPr lang="es-ES" sz="2000" i="1" dirty="0"/>
              <a:t>experiencia</a:t>
            </a:r>
            <a:r>
              <a:rPr lang="es-ES" sz="2000" dirty="0"/>
              <a:t> es el </a:t>
            </a:r>
            <a:r>
              <a:rPr lang="es-ES" sz="2000" i="1" dirty="0"/>
              <a:t>resultado</a:t>
            </a:r>
            <a:r>
              <a:rPr lang="es-ES" sz="2000" dirty="0"/>
              <a:t> del mal </a:t>
            </a:r>
            <a:r>
              <a:rPr lang="es-ES" sz="2000" i="1" dirty="0"/>
              <a:t>juicio</a:t>
            </a:r>
            <a:r>
              <a:rPr lang="en-GB" sz="1867" dirty="0">
                <a:solidFill>
                  <a:srgbClr val="FFFFFF"/>
                </a:solidFill>
                <a:latin typeface="Trebuchet MS"/>
              </a:rPr>
              <a:t>’</a:t>
            </a:r>
          </a:p>
          <a:p>
            <a:pPr algn="r" defTabSz="1219194" fontAlgn="base">
              <a:spcBef>
                <a:spcPct val="0"/>
              </a:spcBef>
              <a:spcAft>
                <a:spcPct val="0"/>
              </a:spcAft>
            </a:pPr>
            <a:r>
              <a:rPr lang="en-GB" sz="1867" dirty="0">
                <a:solidFill>
                  <a:srgbClr val="FFFFFF"/>
                </a:solidFill>
                <a:latin typeface="Trebuchet MS"/>
              </a:rPr>
              <a:t>Mark Twain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87156319"/>
      </p:ext>
    </p:extLst>
  </p:cSld>
  <p:clrMapOvr>
    <a:masterClrMapping/>
  </p:clrMapOvr>
  <p:transition spd="slow" advTm="5529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4189192"/>
              </p:ext>
            </p:extLst>
          </p:nvPr>
        </p:nvGraphicFramePr>
        <p:xfrm>
          <a:off x="1144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3" name="think-cell Slide" r:id="rId5" imgW="306" imgH="308" progId="TCLayout.ActiveDocument.1">
                  <p:embed/>
                </p:oleObj>
              </mc:Choice>
              <mc:Fallback>
                <p:oleObj name="think-cell Slide" r:id="rId5" imgW="306" imgH="308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>
          <a:xfrm>
            <a:off x="1143004" y="4"/>
            <a:ext cx="158751" cy="158751"/>
          </a:xfrm>
          <a:prstGeom prst="rect">
            <a:avLst/>
          </a:prstGeom>
          <a:solidFill>
            <a:srgbClr val="C8CDD7"/>
          </a:solidFill>
          <a:ln w="158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94" fontAlgn="base">
              <a:spcBef>
                <a:spcPct val="0"/>
              </a:spcBef>
              <a:spcAft>
                <a:spcPct val="0"/>
              </a:spcAft>
            </a:pPr>
            <a:endParaRPr lang="es-ES" sz="3200" b="1" i="1" dirty="0">
              <a:solidFill>
                <a:srgbClr val="000000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94" fontAlgn="base">
              <a:spcBef>
                <a:spcPct val="0"/>
              </a:spcBef>
              <a:spcAft>
                <a:spcPct val="0"/>
              </a:spcAft>
            </a:pPr>
            <a:fld id="{D4222BFC-8070-2749-ADD2-48D4133FB3EC}" type="slidenum">
              <a:rPr lang="en-GB">
                <a:solidFill>
                  <a:prstClr val="black"/>
                </a:solidFill>
                <a:latin typeface="Trebuchet MS"/>
              </a:rPr>
              <a:pPr defTabSz="1219194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Para recibir un </a:t>
            </a:r>
            <a:r>
              <a:rPr lang="es-ES" i="1" dirty="0" err="1"/>
              <a:t>white</a:t>
            </a:r>
            <a:r>
              <a:rPr lang="es-ES" i="1" dirty="0"/>
              <a:t> </a:t>
            </a:r>
            <a:r>
              <a:rPr lang="es-ES" i="1" dirty="0" err="1"/>
              <a:t>paper</a:t>
            </a:r>
            <a:r>
              <a:rPr lang="es-ES" i="1" dirty="0"/>
              <a:t> </a:t>
            </a:r>
            <a:r>
              <a:rPr lang="es-ES" dirty="0"/>
              <a:t>sobre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1752" y="252693"/>
            <a:ext cx="4116265" cy="5805207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773982" y="3621022"/>
            <a:ext cx="4937978" cy="1645418"/>
          </a:xfrm>
          <a:prstGeom prst="rect">
            <a:avLst/>
          </a:prstGeom>
        </p:spPr>
        <p:txBody>
          <a:bodyPr anchor="ctr"/>
          <a:lstStyle>
            <a:lvl1pPr marL="180975" indent="-180975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80975" algn="l" defTabSz="457200" rtl="0" eaLnBrk="1" latinLnBrk="0" hangingPunct="1">
              <a:spcBef>
                <a:spcPct val="20000"/>
              </a:spcBef>
              <a:buFont typeface="Lucida Grande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1075" indent="-16986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8888" indent="-180975" algn="l" defTabSz="457200" rtl="0" eaLnBrk="1" latinLnBrk="0" hangingPunct="1">
              <a:spcBef>
                <a:spcPct val="20000"/>
              </a:spcBef>
              <a:buFont typeface="Arial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09597" fontAlgn="base">
              <a:lnSpc>
                <a:spcPct val="150000"/>
              </a:lnSpc>
              <a:spcAft>
                <a:spcPct val="0"/>
              </a:spcAft>
              <a:buNone/>
            </a:pPr>
            <a:r>
              <a:rPr lang="en-GB" sz="1799" dirty="0" err="1">
                <a:solidFill>
                  <a:srgbClr val="0070C0"/>
                </a:solidFill>
                <a:latin typeface="Trebuchet MS"/>
              </a:rPr>
              <a:t>Envíenme</a:t>
            </a:r>
            <a:r>
              <a:rPr lang="en-GB" sz="1799" dirty="0">
                <a:solidFill>
                  <a:srgbClr val="0070C0"/>
                </a:solidFill>
                <a:latin typeface="Trebuchet MS"/>
              </a:rPr>
              <a:t> un </a:t>
            </a:r>
            <a:r>
              <a:rPr lang="en-GB" sz="1799" dirty="0" err="1">
                <a:solidFill>
                  <a:srgbClr val="0070C0"/>
                </a:solidFill>
                <a:latin typeface="Trebuchet MS"/>
              </a:rPr>
              <a:t>correo</a:t>
            </a:r>
            <a:r>
              <a:rPr lang="en-GB" sz="1799" dirty="0">
                <a:solidFill>
                  <a:srgbClr val="0070C0"/>
                </a:solidFill>
                <a:latin typeface="Trebuchet MS"/>
              </a:rPr>
              <a:t>: </a:t>
            </a:r>
            <a:r>
              <a:rPr lang="en-GB" sz="2800" i="1" dirty="0">
                <a:solidFill>
                  <a:srgbClr val="0070C0"/>
                </a:solidFill>
                <a:latin typeface="Trebuchet MS"/>
              </a:rPr>
              <a:t>Periklis.Thivaios@tnp.eu</a:t>
            </a:r>
          </a:p>
        </p:txBody>
      </p:sp>
      <p:sp>
        <p:nvSpPr>
          <p:cNvPr id="7" name="Rectangle 6"/>
          <p:cNvSpPr/>
          <p:nvPr/>
        </p:nvSpPr>
        <p:spPr>
          <a:xfrm>
            <a:off x="773982" y="2268731"/>
            <a:ext cx="4756150" cy="123110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94"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>
                <a:ln w="22225">
                  <a:solidFill>
                    <a:srgbClr val="7E99AA"/>
                  </a:solidFill>
                  <a:prstDash val="solid"/>
                </a:ln>
                <a:solidFill>
                  <a:srgbClr val="7E99AA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de riesgos de Blockchain</a:t>
            </a:r>
          </a:p>
        </p:txBody>
      </p:sp>
    </p:spTree>
    <p:extLst>
      <p:ext uri="{BB962C8B-B14F-4D97-AF65-F5344CB8AC3E}">
        <p14:creationId xmlns:p14="http://schemas.microsoft.com/office/powerpoint/2010/main" val="2829795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9F0F88-C0E6-4B3A-932F-2C551FD59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Resumen de puntos importantes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A2AE20-C4EC-4A97-A632-0FDC20A20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431" y="1306800"/>
            <a:ext cx="11041836" cy="3372776"/>
          </a:xfrm>
        </p:spPr>
        <p:txBody>
          <a:bodyPr/>
          <a:lstStyle/>
          <a:p>
            <a:r>
              <a:rPr lang="es-ES" dirty="0"/>
              <a:t>Blockchain es una tecnología nueva, de la </a:t>
            </a:r>
            <a:r>
              <a:rPr lang="es-ES" dirty="0" smtClean="0"/>
              <a:t>que aún hay mucho </a:t>
            </a:r>
            <a:r>
              <a:rPr lang="es-ES" dirty="0"/>
              <a:t>que todavía no entendemos</a:t>
            </a:r>
          </a:p>
          <a:p>
            <a:r>
              <a:rPr lang="es-ES" dirty="0"/>
              <a:t>Hay varias aplicaciones potenciales en servicios financieros</a:t>
            </a:r>
          </a:p>
          <a:p>
            <a:pPr lvl="1"/>
            <a:r>
              <a:rPr lang="es-ES" dirty="0"/>
              <a:t>En este momento, gran parte del discurso es exagerado</a:t>
            </a:r>
          </a:p>
          <a:p>
            <a:r>
              <a:rPr lang="es-ES" dirty="0"/>
              <a:t>Blockchain no es una solución para todo</a:t>
            </a:r>
          </a:p>
          <a:p>
            <a:pPr lvl="1"/>
            <a:r>
              <a:rPr lang="es-ES" dirty="0"/>
              <a:t>Igual con todas las tecnologías nuevas, Blockchain presenta varias oportunidades pero también riesgos</a:t>
            </a:r>
          </a:p>
          <a:p>
            <a:endParaRPr lang="es-ES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89CF04C-BCB0-4D39-AF84-8BD27117987C}"/>
              </a:ext>
            </a:extLst>
          </p:cNvPr>
          <p:cNvGrpSpPr/>
          <p:nvPr/>
        </p:nvGrpSpPr>
        <p:grpSpPr>
          <a:xfrm>
            <a:off x="0" y="4901204"/>
            <a:ext cx="12192000" cy="1236649"/>
            <a:chOff x="0" y="4625163"/>
            <a:chExt cx="9906000" cy="1004777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19F6DDD6-7670-4AD7-ACDF-E33467640272}"/>
                </a:ext>
              </a:extLst>
            </p:cNvPr>
            <p:cNvSpPr/>
            <p:nvPr/>
          </p:nvSpPr>
          <p:spPr>
            <a:xfrm>
              <a:off x="0" y="4625163"/>
              <a:ext cx="9906000" cy="1004777"/>
            </a:xfrm>
            <a:prstGeom prst="rect">
              <a:avLst/>
            </a:prstGeom>
            <a:solidFill>
              <a:srgbClr val="C8CDD7"/>
            </a:solidFill>
            <a:ln w="158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12540" tIns="56270" rIns="112540" bIns="562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31" dirty="0">
                <a:solidFill>
                  <a:srgbClr val="000000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5ED58600-FC3A-47AF-B3DD-E1F1F0323789}"/>
                </a:ext>
              </a:extLst>
            </p:cNvPr>
            <p:cNvSpPr txBox="1"/>
            <p:nvPr/>
          </p:nvSpPr>
          <p:spPr>
            <a:xfrm>
              <a:off x="466064" y="4625163"/>
              <a:ext cx="8982736" cy="100477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s-ES" sz="1969" dirty="0"/>
                <a:t>Hoy explicaremos una estructura para decidir cuándo Blockchain es una solución adecuada para un </a:t>
              </a:r>
              <a:r>
                <a:rPr lang="es-ES" sz="1969" b="1" i="1" dirty="0"/>
                <a:t>problema comercial</a:t>
              </a:r>
              <a:r>
                <a:rPr lang="es-ES" sz="1969" i="1" dirty="0"/>
                <a:t>, </a:t>
              </a:r>
              <a:r>
                <a:rPr lang="es-ES" sz="1969" dirty="0"/>
                <a:t>¡y cuándo no es!</a:t>
              </a:r>
              <a:endParaRPr lang="en-US" sz="1969" b="1" dirty="0">
                <a:cs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0906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9F0F88-C0E6-4B3A-932F-2C551FD59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Periklis Thivaios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38AC076-0891-4A7F-AA98-DEBBB3F66740}"/>
              </a:ext>
            </a:extLst>
          </p:cNvPr>
          <p:cNvSpPr txBox="1"/>
          <p:nvPr/>
        </p:nvSpPr>
        <p:spPr>
          <a:xfrm>
            <a:off x="4030557" y="1098865"/>
            <a:ext cx="7598735" cy="9956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sz="1969" dirty="0"/>
              <a:t>Socio fundador de una empresa de consultoría especializada en servicios financieros</a:t>
            </a:r>
            <a:endParaRPr lang="en-US" sz="1969" dirty="0">
              <a:cs typeface="Trebuchet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B7A61F0-29A5-49FF-B2AF-16371131C240}"/>
              </a:ext>
            </a:extLst>
          </p:cNvPr>
          <p:cNvSpPr txBox="1"/>
          <p:nvPr/>
        </p:nvSpPr>
        <p:spPr>
          <a:xfrm>
            <a:off x="4030557" y="2019505"/>
            <a:ext cx="7598735" cy="9956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sz="1969" dirty="0"/>
              <a:t>Estudiante de doctorado e investigador del Instituto de Empresa</a:t>
            </a:r>
          </a:p>
          <a:p>
            <a:r>
              <a:rPr lang="en-US" sz="1723" i="1" dirty="0">
                <a:cs typeface="Trebuchet MS"/>
                <a:hlinkClick r:id="rId4"/>
              </a:rPr>
              <a:t>https://cir.ie.edu/who-we-are/researchers/</a:t>
            </a:r>
            <a:r>
              <a:rPr lang="en-US" sz="1723" i="1" dirty="0">
                <a:cs typeface="Trebuchet M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532BD07-95AE-438A-9C77-6EEEC28E257A}"/>
              </a:ext>
            </a:extLst>
          </p:cNvPr>
          <p:cNvSpPr txBox="1"/>
          <p:nvPr/>
        </p:nvSpPr>
        <p:spPr>
          <a:xfrm>
            <a:off x="4030557" y="2993933"/>
            <a:ext cx="7598735" cy="9956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sz="1969" dirty="0"/>
              <a:t>Presentador frecuente en conferencias y editor de artículos</a:t>
            </a:r>
            <a:endParaRPr lang="en-US" sz="1723" i="1" dirty="0">
              <a:cs typeface="Trebuchet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CEC23EB-E7D7-444E-A715-5B5413F44095}"/>
              </a:ext>
            </a:extLst>
          </p:cNvPr>
          <p:cNvSpPr txBox="1"/>
          <p:nvPr/>
        </p:nvSpPr>
        <p:spPr>
          <a:xfrm>
            <a:off x="4030557" y="4116277"/>
            <a:ext cx="7598735" cy="9956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sz="1969" dirty="0"/>
              <a:t>Mentor en varias aceleradores internacionales</a:t>
            </a:r>
            <a:endParaRPr lang="en-US" sz="1723" i="1" dirty="0">
              <a:cs typeface="Trebuchet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9376FAD-E1C1-4C9F-B020-5EE06A837A21}"/>
              </a:ext>
            </a:extLst>
          </p:cNvPr>
          <p:cNvSpPr txBox="1"/>
          <p:nvPr/>
        </p:nvSpPr>
        <p:spPr>
          <a:xfrm>
            <a:off x="4030557" y="5198281"/>
            <a:ext cx="7598735" cy="9956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s-ES" sz="1969" dirty="0"/>
              <a:t>CFO de una empresa Fintech y miembro fundador de la Asociación Blockchain Griega</a:t>
            </a:r>
            <a:endParaRPr lang="en-US" sz="1723" i="1" dirty="0">
              <a:cs typeface="Trebuchet M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5C2BAF7-E54C-4BF5-995C-5930C9900B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6" y="2127780"/>
            <a:ext cx="2055255" cy="6613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C858056-0EE2-47F2-9AA6-AE24BA4E00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923" y="1383354"/>
            <a:ext cx="2405942" cy="378549"/>
          </a:xfrm>
          <a:prstGeom prst="rect">
            <a:avLst/>
          </a:prstGeom>
        </p:spPr>
      </p:pic>
      <p:pic>
        <p:nvPicPr>
          <p:cNvPr id="11" name="Bild 6" descr="SBC_global_logo-L-2.png">
            <a:extLst>
              <a:ext uri="{FF2B5EF4-FFF2-40B4-BE49-F238E27FC236}">
                <a16:creationId xmlns="" xmlns:a16="http://schemas.microsoft.com/office/drawing/2014/main" id="{510187DB-457E-4BBC-A421-A658E6E1CF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8" y="4207785"/>
            <a:ext cx="1729607" cy="539038"/>
          </a:xfrm>
          <a:prstGeom prst="rect">
            <a:avLst/>
          </a:prstGeom>
        </p:spPr>
      </p:pic>
      <p:pic>
        <p:nvPicPr>
          <p:cNvPr id="12" name="Bild 13" descr="Bildschirmfoto 2018-02-13 um 14.28.35.png">
            <a:extLst>
              <a:ext uri="{FF2B5EF4-FFF2-40B4-BE49-F238E27FC236}">
                <a16:creationId xmlns="" xmlns:a16="http://schemas.microsoft.com/office/drawing/2014/main" id="{B8C18FFA-6D51-4C30-852D-E2DD8CEAAC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87" y="4752636"/>
            <a:ext cx="1278930" cy="3527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68840FE-4069-4746-8798-D7FF314505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6759" y="4017218"/>
            <a:ext cx="922578" cy="922578"/>
          </a:xfrm>
          <a:prstGeom prst="rect">
            <a:avLst/>
          </a:prstGeom>
        </p:spPr>
      </p:pic>
      <p:pic>
        <p:nvPicPr>
          <p:cNvPr id="13" name="Bild 18" descr="Techstars_logo.png">
            <a:extLst>
              <a:ext uri="{FF2B5EF4-FFF2-40B4-BE49-F238E27FC236}">
                <a16:creationId xmlns="" xmlns:a16="http://schemas.microsoft.com/office/drawing/2014/main" id="{D4488B9B-8EFE-4C65-BE41-D618479AEB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722" y="4718511"/>
            <a:ext cx="584224" cy="385942"/>
          </a:xfrm>
          <a:prstGeom prst="rect">
            <a:avLst/>
          </a:prstGeom>
        </p:spPr>
      </p:pic>
      <p:pic>
        <p:nvPicPr>
          <p:cNvPr id="91138" name="Picture 2" descr="Image result for community energy river">
            <a:extLst>
              <a:ext uri="{FF2B5EF4-FFF2-40B4-BE49-F238E27FC236}">
                <a16:creationId xmlns="" xmlns:a16="http://schemas.microsoft.com/office/drawing/2014/main" id="{64CC8149-6226-4AC1-9FB6-5344661B7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5" y="5379702"/>
            <a:ext cx="851436" cy="85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Bild 20" descr="RiskMinds-365-RGB-27a1916da344e31f3824bf90715d3f31.png">
            <a:extLst>
              <a:ext uri="{FF2B5EF4-FFF2-40B4-BE49-F238E27FC236}">
                <a16:creationId xmlns="" xmlns:a16="http://schemas.microsoft.com/office/drawing/2014/main" id="{34170D71-8CED-48BF-ACD8-1E9E5637A2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3" y="3118841"/>
            <a:ext cx="971921" cy="346004"/>
          </a:xfrm>
          <a:prstGeom prst="rect">
            <a:avLst/>
          </a:prstGeom>
        </p:spPr>
      </p:pic>
      <p:pic>
        <p:nvPicPr>
          <p:cNvPr id="26" name="Bild 25" descr="crowd-dialog-europe.png">
            <a:extLst>
              <a:ext uri="{FF2B5EF4-FFF2-40B4-BE49-F238E27FC236}">
                <a16:creationId xmlns="" xmlns:a16="http://schemas.microsoft.com/office/drawing/2014/main" id="{C21B5F7C-1E32-4CC6-A18F-4CADD9E664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90" y="3479632"/>
            <a:ext cx="443318" cy="443318"/>
          </a:xfrm>
          <a:prstGeom prst="rect">
            <a:avLst/>
          </a:prstGeom>
        </p:spPr>
      </p:pic>
      <p:pic>
        <p:nvPicPr>
          <p:cNvPr id="27" name="Bild 28" descr="InsurTech-Rising-logo.jpg">
            <a:extLst>
              <a:ext uri="{FF2B5EF4-FFF2-40B4-BE49-F238E27FC236}">
                <a16:creationId xmlns="" xmlns:a16="http://schemas.microsoft.com/office/drawing/2014/main" id="{C5161195-5340-49CB-AE95-F1B6565B40B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7" t="24123" r="16640" b="30848"/>
          <a:stretch/>
        </p:blipFill>
        <p:spPr>
          <a:xfrm>
            <a:off x="2555224" y="3018699"/>
            <a:ext cx="842254" cy="398334"/>
          </a:xfrm>
          <a:prstGeom prst="rect">
            <a:avLst/>
          </a:prstGeom>
        </p:spPr>
      </p:pic>
      <p:pic>
        <p:nvPicPr>
          <p:cNvPr id="25" name="Bild 21" descr="South-Summit-Madrid-2016.png">
            <a:extLst>
              <a:ext uri="{FF2B5EF4-FFF2-40B4-BE49-F238E27FC236}">
                <a16:creationId xmlns="" xmlns:a16="http://schemas.microsoft.com/office/drawing/2014/main" id="{12F28BCC-F859-41C8-A6B7-C9D4ABEE92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0" y="3519759"/>
            <a:ext cx="904188" cy="392569"/>
          </a:xfrm>
          <a:prstGeom prst="rect">
            <a:avLst/>
          </a:prstGeom>
        </p:spPr>
      </p:pic>
      <p:pic>
        <p:nvPicPr>
          <p:cNvPr id="3" name="Picture 2" descr="Image result for economist conferences">
            <a:extLst>
              <a:ext uri="{FF2B5EF4-FFF2-40B4-BE49-F238E27FC236}">
                <a16:creationId xmlns="" xmlns:a16="http://schemas.microsoft.com/office/drawing/2014/main" id="{2642E301-543D-4A7F-AAEA-B5DC6FF44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438" y="3247062"/>
            <a:ext cx="636318" cy="63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A46CFAA-1CD3-4C90-A6E2-C6815D174EB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81334" y="5598275"/>
            <a:ext cx="1917849" cy="45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7351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9F0F88-C0E6-4B3A-932F-2C551FD59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exuberancia es una guía pobre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="" xmlns:a16="http://schemas.microsoft.com/office/drawing/2014/main" id="{CF7F2096-9590-465E-8D3F-F9FB8928B1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5274"/>
          <a:stretch/>
        </p:blipFill>
        <p:spPr>
          <a:xfrm>
            <a:off x="527054" y="1891007"/>
            <a:ext cx="3840757" cy="327378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EE29692-1E1D-4A4C-A6AA-6C397431E8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726" r="31419"/>
          <a:stretch/>
        </p:blipFill>
        <p:spPr>
          <a:xfrm>
            <a:off x="4367808" y="1891006"/>
            <a:ext cx="3744416" cy="3273788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="" xmlns:a16="http://schemas.microsoft.com/office/drawing/2014/main" id="{6BB35FE3-5CF3-4427-BDBD-D855E62E6A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82"/>
          <a:stretch/>
        </p:blipFill>
        <p:spPr>
          <a:xfrm>
            <a:off x="8112227" y="1891006"/>
            <a:ext cx="3474921" cy="327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3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9F0F88-C0E6-4B3A-932F-2C551FD59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¿Han oído de FOMO?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C020607-6B3D-4BFB-8884-B3E5DD89C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11" y="1439216"/>
            <a:ext cx="2181808" cy="21818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23F1C6E-B6F1-439F-87B3-3E0612ADAB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5" b="23389"/>
          <a:stretch/>
        </p:blipFill>
        <p:spPr>
          <a:xfrm>
            <a:off x="3241861" y="1508790"/>
            <a:ext cx="2662121" cy="6507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63021E1-46D9-4BAA-82AB-A60EFBE174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778" y="2346451"/>
            <a:ext cx="1471712" cy="4645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CA66D3B-4BD8-4AEF-BC05-B3B018351A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321" y="2241427"/>
            <a:ext cx="2447595" cy="7452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0E511BB-0CAA-4BF1-B5BE-16AD4C6A2E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4" y="1403355"/>
            <a:ext cx="959083" cy="9590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D50C253-3B8B-4751-8D25-A98CABD672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879" y="2393688"/>
            <a:ext cx="2135701" cy="5339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ACD2DA8-22D5-4660-9549-6B1A9607FC3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87" y="3135384"/>
            <a:ext cx="1696529" cy="4585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2CB8520-006B-46F6-89E2-6825BD0DEEC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033" y="3212932"/>
            <a:ext cx="1823410" cy="4116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0B7B7DB-9F92-41EB-B74D-96D80937437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500" y="3087876"/>
            <a:ext cx="1390650" cy="5095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ADFE7D5-C3FF-4772-A312-8A1BF184333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0" b="31961"/>
          <a:stretch/>
        </p:blipFill>
        <p:spPr>
          <a:xfrm>
            <a:off x="549737" y="4101078"/>
            <a:ext cx="1694614" cy="2979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771AF55-C83D-4AEF-A5D1-95B3F3CA41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21" y="4638007"/>
            <a:ext cx="1390650" cy="4821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D134EC2-BCC5-4A05-B3C2-8DC9D88FEB5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7" b="17698"/>
          <a:stretch/>
        </p:blipFill>
        <p:spPr>
          <a:xfrm>
            <a:off x="527054" y="5462001"/>
            <a:ext cx="773857" cy="487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E80E9F2-F7DD-4180-AB08-7940590FA61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15" y="4516967"/>
            <a:ext cx="1583499" cy="2891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5C0426A-A6C5-4BD8-AAE4-14C782CD07E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108" y="4147027"/>
            <a:ext cx="1679509" cy="3241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F52A82B8-3994-4B7D-AB99-84A61F48DC9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18" y="4944779"/>
            <a:ext cx="1390650" cy="2593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ACA91BB1-BF32-4C7B-8761-56A5D7481EF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16" y="5306118"/>
            <a:ext cx="786482" cy="7981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45778CDA-36E0-4FE8-8849-A3D69308F95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962" y="4504391"/>
            <a:ext cx="1638656" cy="4096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8B1EF3F-E1FC-4409-AD30-21FBC2EC13C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001" y="5352654"/>
            <a:ext cx="1871531" cy="25587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2DC99E7B-DB61-45C8-8CD2-BFDE71026EA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50" y="4117612"/>
            <a:ext cx="434466" cy="5645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ADBB8943-B116-435B-B586-48DA6DE763A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1" b="30649"/>
          <a:stretch/>
        </p:blipFill>
        <p:spPr>
          <a:xfrm>
            <a:off x="2473855" y="5598007"/>
            <a:ext cx="1056117" cy="4625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9C0FB0CB-7DD5-4CE9-8F67-930974B4FE7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297" y="5005609"/>
            <a:ext cx="1390650" cy="27882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11182FD2-09F5-4E31-9422-8FDF116615C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51" y="5608523"/>
            <a:ext cx="521650" cy="4668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05C3AE24-7F4C-4817-80DA-BC39F6B57C2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000" y="5744120"/>
            <a:ext cx="1319046" cy="27713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ACFB6A6-FD29-4A88-AA47-FD969541908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12" y="4187504"/>
            <a:ext cx="691561" cy="69156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A008B444-4386-4E1F-963B-13B9E67721A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106" y="5352654"/>
            <a:ext cx="1390650" cy="34467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E59786A3-A400-4191-A841-2495E7C82368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5" t="8331" r="16574" b="8063"/>
          <a:stretch/>
        </p:blipFill>
        <p:spPr>
          <a:xfrm>
            <a:off x="6337958" y="4486721"/>
            <a:ext cx="672075" cy="8640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D10293EB-2AD2-41E3-AB15-B87A23068A6A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874631" y="4354351"/>
            <a:ext cx="432009" cy="39524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BE4ED7D1-4086-4EA2-A40F-56BADE422114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22" y="4838936"/>
            <a:ext cx="983260" cy="44549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8CDED8DB-B14C-48F5-AE2A-A10BB3858BD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142" y="5738351"/>
            <a:ext cx="1775520" cy="26632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48C3B493-6976-4F83-BBD1-2DE935FA5F6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107" y="5406069"/>
            <a:ext cx="2159563" cy="24942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7541354B-9A66-49E6-964F-715879B4F258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6688" t="23778" r="7476" b="23779"/>
          <a:stretch/>
        </p:blipFill>
        <p:spPr>
          <a:xfrm>
            <a:off x="6413623" y="4091851"/>
            <a:ext cx="1935644" cy="35516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8FD7F277-5189-47C8-99FF-6F5795F90A8B}"/>
              </a:ext>
            </a:extLst>
          </p:cNvPr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" t="21686" r="1727" b="21685"/>
          <a:stretch/>
        </p:blipFill>
        <p:spPr>
          <a:xfrm>
            <a:off x="7269946" y="4594130"/>
            <a:ext cx="1728192" cy="29541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D23A69E0-3FE2-4C82-A54A-9FA2E4526BB0}"/>
              </a:ext>
            </a:extLst>
          </p:cNvPr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r="26240"/>
          <a:stretch/>
        </p:blipFill>
        <p:spPr>
          <a:xfrm>
            <a:off x="7084103" y="4898036"/>
            <a:ext cx="1370406" cy="46613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F3F562DF-9574-4344-AFB4-C1E0C651C161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134" y="4037566"/>
            <a:ext cx="524421" cy="52442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7F8DE913-21B2-4A9D-88B3-C54ADABF8E04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041694" y="5678729"/>
            <a:ext cx="1583499" cy="32458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5FF99518-FEEB-4D4E-8FA1-35CE6C22E28B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659020" y="4907078"/>
            <a:ext cx="1262026" cy="34274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E05B2C1C-5839-4187-B1D4-8835F09E3EFA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958" y="4645734"/>
            <a:ext cx="1179211" cy="21225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981C917B-1B9E-4254-B594-28F6E9169E62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824" y="5307906"/>
            <a:ext cx="1583499" cy="3006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D455A964-1DCA-4CA1-B163-4C359E0959C4}"/>
              </a:ext>
            </a:extLst>
          </p:cNvPr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0" b="45800"/>
          <a:stretch/>
        </p:blipFill>
        <p:spPr>
          <a:xfrm>
            <a:off x="9705492" y="5556377"/>
            <a:ext cx="1483310" cy="41532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F0349B65-880E-4BFB-B025-CAF10ECD8C26}"/>
              </a:ext>
            </a:extLst>
          </p:cNvPr>
          <p:cNvPicPr>
            <a:picLocks noChangeAspect="1"/>
          </p:cNvPicPr>
          <p:nvPr/>
        </p:nvPicPr>
        <p:blipFill rotWithShape="1">
          <a:blip r:embed="rId43"/>
          <a:srcRect t="8212" b="34804"/>
          <a:stretch/>
        </p:blipFill>
        <p:spPr>
          <a:xfrm>
            <a:off x="10427478" y="5204132"/>
            <a:ext cx="1065553" cy="47759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52600319-1194-4A05-BA1D-C99F3BADA115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035" y="4125721"/>
            <a:ext cx="322641" cy="32264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3460999A-1517-4AEE-8C7B-2C79C176CB53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0172542" y="4876132"/>
            <a:ext cx="738468" cy="38590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BD6AFFC-0EA2-4665-BA7D-E9BD4004E235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730" y="4591033"/>
            <a:ext cx="1007435" cy="2276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7DA18D1-12AB-4B79-B77A-1129C9622833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789560" y="1422304"/>
            <a:ext cx="2738014" cy="76889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B3050B1C-BF09-48FE-9860-A073417285DF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9705492" y="3959521"/>
            <a:ext cx="1924533" cy="4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03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1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2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3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4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5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6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7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8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9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1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11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12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13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14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15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16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17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18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19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2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21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22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3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24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26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27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280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9F0F88-C0E6-4B3A-932F-2C551FD59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Pero, muchas manos en un plato…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109DCA6-6163-49C2-91C2-E6DE1DD63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11" y="1439216"/>
            <a:ext cx="2181808" cy="21818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218E0C3-5A54-420C-8367-012FFE8911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5" b="23389"/>
          <a:stretch/>
        </p:blipFill>
        <p:spPr>
          <a:xfrm>
            <a:off x="3241861" y="1508790"/>
            <a:ext cx="2662121" cy="6507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5FA9D76-048A-4283-9442-4FDE03D109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778" y="2346451"/>
            <a:ext cx="1471712" cy="4645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AFF744B-0FD0-4CC9-B681-BAB084A3EF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321" y="2241427"/>
            <a:ext cx="2447595" cy="7452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E199DC3-EEB4-45E2-A858-3895E75D6B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4" y="1403355"/>
            <a:ext cx="959083" cy="9590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5CD9F66-8F87-44B8-9525-E3EF3D4A33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879" y="2393688"/>
            <a:ext cx="2135701" cy="533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1BE9DAC-8CCD-45CB-BA0B-AD2674B4FD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87" y="3135384"/>
            <a:ext cx="1696529" cy="4585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5AF465C-7CCB-4E55-A99F-A22D87D0ED0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033" y="3212932"/>
            <a:ext cx="1823410" cy="4116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48A7082-D521-49E9-8879-CA65C55E0DE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500" y="3087876"/>
            <a:ext cx="1390650" cy="5095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5AC140D-DE0A-40B2-A56C-20A835C6D67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0" b="31961"/>
          <a:stretch/>
        </p:blipFill>
        <p:spPr>
          <a:xfrm>
            <a:off x="549737" y="4101078"/>
            <a:ext cx="1694614" cy="2979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B209072-E4B7-44CA-9125-4BFCC502D29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21" y="4638007"/>
            <a:ext cx="1390650" cy="4821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139DC49-555D-4161-81F0-0112B9CBAE0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7" b="17698"/>
          <a:stretch/>
        </p:blipFill>
        <p:spPr>
          <a:xfrm>
            <a:off x="527054" y="5462001"/>
            <a:ext cx="773857" cy="487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58F1E07-E339-4B2D-8B55-6AD083F05A9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15" y="4516967"/>
            <a:ext cx="1583499" cy="2891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41F6D0B-84CE-4D61-AA05-4110C6F1F60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108" y="4147027"/>
            <a:ext cx="1679509" cy="3241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FE44596-48A0-4D5A-AB62-9EEEF19A190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18" y="4944779"/>
            <a:ext cx="1390650" cy="2593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469ACAD-89C1-410D-9AC3-928670BE569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16" y="5306118"/>
            <a:ext cx="786482" cy="7981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E2BE7965-8981-4611-A89A-6D57BB1F45A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962" y="4504391"/>
            <a:ext cx="1638656" cy="4096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B7706BDA-C9ED-42D4-8DD2-342A5913050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001" y="5352654"/>
            <a:ext cx="1871531" cy="2558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9FF585C9-3CC5-47EE-A516-AA965ECDB7E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50" y="4117612"/>
            <a:ext cx="434466" cy="5645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E1B8FA5-1577-4BFE-AB07-8EC370949D71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1" b="30649"/>
          <a:stretch/>
        </p:blipFill>
        <p:spPr>
          <a:xfrm>
            <a:off x="2473855" y="5598007"/>
            <a:ext cx="1056117" cy="4625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EDE2FA87-425D-49F6-9D91-983EF48EA63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297" y="5005609"/>
            <a:ext cx="1390650" cy="2788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F195FE80-5EF0-4583-8774-AF9C60516CA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51" y="5608523"/>
            <a:ext cx="521650" cy="4668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145821A8-D589-4F00-802D-B5305E30EC8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000" y="5744120"/>
            <a:ext cx="1319046" cy="27713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AF264A08-3A44-4ECE-B239-BEC8174F4DA4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12" y="4187504"/>
            <a:ext cx="691561" cy="69156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03F17E0B-DE5F-4CC6-A4A2-BA361C364303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106" y="5352654"/>
            <a:ext cx="1390650" cy="34467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3A2B839-4CA7-4918-B26C-BD998503EF52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5" t="8331" r="16574" b="8063"/>
          <a:stretch/>
        </p:blipFill>
        <p:spPr>
          <a:xfrm>
            <a:off x="6337958" y="4486721"/>
            <a:ext cx="672075" cy="86409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7CE1897B-721F-4090-B1B0-C56B50C4912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874631" y="4354351"/>
            <a:ext cx="432009" cy="39524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8CE4DB5-E290-4280-B65B-3D12C34C882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22" y="4838936"/>
            <a:ext cx="983260" cy="44549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991C6987-53BA-4D90-A3EE-842A9207D6C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142" y="5738351"/>
            <a:ext cx="1775520" cy="26632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4E9DB529-308F-4EE9-8D3C-0126F1B06544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107" y="5406069"/>
            <a:ext cx="2159563" cy="24942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D1AAEF58-5A71-4F4E-B220-8784AEBA10C5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6688" t="23778" r="7476" b="23779"/>
          <a:stretch/>
        </p:blipFill>
        <p:spPr>
          <a:xfrm>
            <a:off x="6413623" y="4091851"/>
            <a:ext cx="1935644" cy="35516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CC3F96BD-7656-409A-B4C3-816FE66AE31D}"/>
              </a:ext>
            </a:extLst>
          </p:cNvPr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" t="21686" r="1727" b="21685"/>
          <a:stretch/>
        </p:blipFill>
        <p:spPr>
          <a:xfrm>
            <a:off x="7269946" y="4594130"/>
            <a:ext cx="1728192" cy="2954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F1BC18A-31C9-4B6C-BBAE-60A07FB25C32}"/>
              </a:ext>
            </a:extLst>
          </p:cNvPr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r="26240"/>
          <a:stretch/>
        </p:blipFill>
        <p:spPr>
          <a:xfrm>
            <a:off x="7084103" y="4898036"/>
            <a:ext cx="1370406" cy="46613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4F535EB8-A05D-4348-AEE6-A52F6AFC3262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134" y="4037566"/>
            <a:ext cx="524421" cy="52442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D3D7EC8B-CC15-4230-AF4B-EFCB4693968C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041694" y="5678729"/>
            <a:ext cx="1583499" cy="32458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52BBE378-CD0D-4F77-B499-2147967DD349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659020" y="4907078"/>
            <a:ext cx="1262026" cy="34274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32B48341-EE03-43F2-8E1A-F9218BD8B3D9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958" y="4645734"/>
            <a:ext cx="1179211" cy="21225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343B7A0D-BD37-4F11-B3FE-F0A1B18ADBD9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824" y="5307906"/>
            <a:ext cx="1583499" cy="30061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9942AAE1-B0B5-4C11-9BD2-113DADD0E3DC}"/>
              </a:ext>
            </a:extLst>
          </p:cNvPr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0" b="45800"/>
          <a:stretch/>
        </p:blipFill>
        <p:spPr>
          <a:xfrm>
            <a:off x="9705492" y="5556377"/>
            <a:ext cx="1483310" cy="41532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F1B3B4AE-017B-4C7D-8D98-A644AD709DD1}"/>
              </a:ext>
            </a:extLst>
          </p:cNvPr>
          <p:cNvPicPr>
            <a:picLocks noChangeAspect="1"/>
          </p:cNvPicPr>
          <p:nvPr/>
        </p:nvPicPr>
        <p:blipFill rotWithShape="1">
          <a:blip r:embed="rId43"/>
          <a:srcRect t="8212" b="34804"/>
          <a:stretch/>
        </p:blipFill>
        <p:spPr>
          <a:xfrm>
            <a:off x="10427478" y="5204132"/>
            <a:ext cx="1065553" cy="47759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3CA05B6C-F0AF-43E9-A8E4-9FB8E9F9D30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035" y="4125721"/>
            <a:ext cx="322641" cy="32264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F822764A-859E-468B-B81C-1F0069BD8757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0172542" y="4876132"/>
            <a:ext cx="738468" cy="38590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12532D7B-F00C-4B5A-82FE-32AF9F2E2B8F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730" y="4591033"/>
            <a:ext cx="1007435" cy="22768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9EAAC897-1442-48AF-98C3-372D3EEE8575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789560" y="1422304"/>
            <a:ext cx="2738014" cy="76889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74813E13-E950-4B0F-9367-422543053397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9705492" y="3959521"/>
            <a:ext cx="1924533" cy="4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43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9F0F88-C0E6-4B3A-932F-2C551FD59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Unas experiencias reales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783FEA6-C0E4-4FB2-9131-2C5FFD2B414C}"/>
              </a:ext>
            </a:extLst>
          </p:cNvPr>
          <p:cNvGrpSpPr/>
          <p:nvPr/>
        </p:nvGrpSpPr>
        <p:grpSpPr>
          <a:xfrm>
            <a:off x="6189030" y="1285521"/>
            <a:ext cx="5694684" cy="2950031"/>
            <a:chOff x="3191902" y="2049220"/>
            <a:chExt cx="3569504" cy="1977607"/>
          </a:xfrm>
        </p:grpSpPr>
        <p:pic>
          <p:nvPicPr>
            <p:cNvPr id="4" name="Picture 3" descr="Newspaper clipping_Small">
              <a:extLst>
                <a:ext uri="{FF2B5EF4-FFF2-40B4-BE49-F238E27FC236}">
                  <a16:creationId xmlns="" xmlns:a16="http://schemas.microsoft.com/office/drawing/2014/main" id="{E63E21C9-C1C7-480E-A7DC-D568B4ECA018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397174">
              <a:off x="3987850" y="1253272"/>
              <a:ext cx="1977607" cy="3569504"/>
            </a:xfrm>
            <a:prstGeom prst="rect">
              <a:avLst/>
            </a:prstGeom>
            <a:noFill/>
            <a:effectLst/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DF830DC6-3477-444B-914D-94CF00BAF1FC}"/>
                </a:ext>
              </a:extLst>
            </p:cNvPr>
            <p:cNvSpPr txBox="1"/>
            <p:nvPr/>
          </p:nvSpPr>
          <p:spPr>
            <a:xfrm>
              <a:off x="3499542" y="2525482"/>
              <a:ext cx="2728290" cy="120482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s-ES" sz="1969" dirty="0"/>
                <a:t>“Nuestra implementación de Blockchain funciona como una base de datos muy lenta”</a:t>
              </a:r>
              <a:endParaRPr lang="es-ES" sz="1969" dirty="0">
                <a:cs typeface="Trebuchet MS"/>
              </a:endParaRPr>
            </a:p>
            <a:p>
              <a:pPr algn="r"/>
              <a:endParaRPr lang="es-ES" sz="1354" dirty="0">
                <a:cs typeface="Trebuchet MS"/>
              </a:endParaRPr>
            </a:p>
            <a:p>
              <a:pPr algn="r"/>
              <a:r>
                <a:rPr lang="es-ES" sz="1354" dirty="0">
                  <a:cs typeface="Trebuchet MS"/>
                </a:rPr>
                <a:t>Opinión del mismo cliente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1CBA078-10E3-4D3B-A100-D2F8871379B1}"/>
              </a:ext>
            </a:extLst>
          </p:cNvPr>
          <p:cNvGrpSpPr/>
          <p:nvPr/>
        </p:nvGrpSpPr>
        <p:grpSpPr>
          <a:xfrm>
            <a:off x="448211" y="1233176"/>
            <a:ext cx="5694684" cy="2950031"/>
            <a:chOff x="3191902" y="2049220"/>
            <a:chExt cx="3569504" cy="1977607"/>
          </a:xfrm>
        </p:grpSpPr>
        <p:pic>
          <p:nvPicPr>
            <p:cNvPr id="7" name="Picture 6" descr="Newspaper clipping_Small">
              <a:extLst>
                <a:ext uri="{FF2B5EF4-FFF2-40B4-BE49-F238E27FC236}">
                  <a16:creationId xmlns="" xmlns:a16="http://schemas.microsoft.com/office/drawing/2014/main" id="{A06F59E7-8F87-4AA9-9E5B-ABFD35ACD2E3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397174">
              <a:off x="3987850" y="1253272"/>
              <a:ext cx="1977607" cy="3569504"/>
            </a:xfrm>
            <a:prstGeom prst="rect">
              <a:avLst/>
            </a:prstGeom>
            <a:noFill/>
            <a:effectLst/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B924135F-DF27-43A2-BBF3-8BC7CBBEC570}"/>
                </a:ext>
              </a:extLst>
            </p:cNvPr>
            <p:cNvSpPr txBox="1"/>
            <p:nvPr/>
          </p:nvSpPr>
          <p:spPr>
            <a:xfrm>
              <a:off x="3499542" y="2525482"/>
              <a:ext cx="2728290" cy="120482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s-ES" sz="1969" dirty="0"/>
                <a:t>“Hemos implementado con éxito una solución basada en Blockchain para optimizar los procesos internos de una institución financiera líder”</a:t>
              </a:r>
              <a:endParaRPr lang="es-ES" sz="1969" dirty="0">
                <a:cs typeface="Trebuchet MS"/>
              </a:endParaRPr>
            </a:p>
            <a:p>
              <a:pPr algn="r"/>
              <a:endParaRPr lang="es-ES" sz="1354" dirty="0">
                <a:cs typeface="Trebuchet MS"/>
              </a:endParaRPr>
            </a:p>
            <a:p>
              <a:pPr algn="r"/>
              <a:r>
                <a:rPr lang="es-ES" sz="1354" dirty="0">
                  <a:cs typeface="Trebuchet MS"/>
                </a:rPr>
                <a:t>Opinión del vendedor</a:t>
              </a:r>
            </a:p>
          </p:txBody>
        </p:sp>
      </p:grp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FAA27C81-D55C-46D6-8D09-F2B0B08F89F7}"/>
              </a:ext>
            </a:extLst>
          </p:cNvPr>
          <p:cNvSpPr/>
          <p:nvPr/>
        </p:nvSpPr>
        <p:spPr>
          <a:xfrm rot="5400000">
            <a:off x="5732924" y="2668933"/>
            <a:ext cx="752458" cy="183207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 w="158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0" tIns="56270" rIns="112540" bIns="5627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31" dirty="0">
              <a:solidFill>
                <a:srgbClr val="00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CF767C04-4E58-4E31-B40F-6EAC2623C69E}"/>
              </a:ext>
            </a:extLst>
          </p:cNvPr>
          <p:cNvGrpSpPr/>
          <p:nvPr/>
        </p:nvGrpSpPr>
        <p:grpSpPr>
          <a:xfrm>
            <a:off x="714291" y="4278433"/>
            <a:ext cx="11024575" cy="2016140"/>
            <a:chOff x="3134919" y="2324705"/>
            <a:chExt cx="3569504" cy="1351557"/>
          </a:xfrm>
        </p:grpSpPr>
        <p:pic>
          <p:nvPicPr>
            <p:cNvPr id="11" name="Picture 10" descr="Newspaper clipping_Small">
              <a:extLst>
                <a:ext uri="{FF2B5EF4-FFF2-40B4-BE49-F238E27FC236}">
                  <a16:creationId xmlns="" xmlns:a16="http://schemas.microsoft.com/office/drawing/2014/main" id="{5BC80EEF-E2B7-4BB8-8559-8150FB1F3EF0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397174">
              <a:off x="4243892" y="1215732"/>
              <a:ext cx="1351557" cy="3569504"/>
            </a:xfrm>
            <a:prstGeom prst="rect">
              <a:avLst/>
            </a:prstGeom>
            <a:noFill/>
            <a:effectLst/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124DA935-0001-4CA4-BFA5-EF5275A516D8}"/>
                </a:ext>
              </a:extLst>
            </p:cNvPr>
            <p:cNvSpPr txBox="1"/>
            <p:nvPr/>
          </p:nvSpPr>
          <p:spPr>
            <a:xfrm>
              <a:off x="3622996" y="2525483"/>
              <a:ext cx="2472300" cy="9324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s-ES" sz="1969" dirty="0"/>
                <a:t>“Después de la Prueba De Concepto identificamos que nuestro problema estaba relacionado con el modelo de negocio (</a:t>
              </a:r>
              <a:r>
                <a:rPr lang="es-ES" sz="1969" dirty="0" err="1"/>
                <a:t>business</a:t>
              </a:r>
              <a:r>
                <a:rPr lang="es-ES" sz="1969" dirty="0"/>
                <a:t> </a:t>
              </a:r>
              <a:r>
                <a:rPr lang="es-ES" sz="1969" dirty="0" err="1"/>
                <a:t>model</a:t>
              </a:r>
              <a:r>
                <a:rPr lang="es-ES" sz="1969" dirty="0"/>
                <a:t>), y Blockchain no hizo nada para cambiar esto”</a:t>
              </a:r>
              <a:endParaRPr lang="es-ES" sz="1969" dirty="0">
                <a:cs typeface="Trebuchet MS"/>
              </a:endParaRPr>
            </a:p>
            <a:p>
              <a:pPr algn="r"/>
              <a:endParaRPr lang="es-ES" sz="1354" dirty="0">
                <a:cs typeface="Trebuchet MS"/>
              </a:endParaRPr>
            </a:p>
            <a:p>
              <a:pPr algn="r"/>
              <a:r>
                <a:rPr lang="es-ES" sz="1354" dirty="0">
                  <a:cs typeface="Trebuchet MS"/>
                </a:rPr>
                <a:t>Opinión de un cliente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5051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9F0F88-C0E6-4B3A-932F-2C551FD59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¿Está la marea bajándose?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4E36518-3F1C-42FF-92A4-EAE65A7988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672" y="1450232"/>
            <a:ext cx="4625378" cy="44116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EAA5EF3-9B3A-4891-9FB9-A1443BDD06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4984"/>
          <a:stretch/>
        </p:blipFill>
        <p:spPr>
          <a:xfrm>
            <a:off x="719406" y="3813046"/>
            <a:ext cx="6162251" cy="21671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071EEFB-9DBD-426F-852C-7DB1B5792A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054" y="1410315"/>
            <a:ext cx="4992555" cy="213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16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66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/%m/%Y&lt;/m_strFormatTime&gt;&lt;/m_precDefaultDate&gt;&lt;m_precDefaultYear/&gt;&lt;m_precDefaultQuarter/&gt;&lt;m_precDefaultMonth/&gt;&lt;m_precDefaultWeek/&gt;&lt;m_precDefaultDay/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EE4P_STYLE_ID" val="6cd991bf-f022-4378-96e7-2c338aeb3f5a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z7gSXoTI2RIjyJvxNYa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fDELVNTie6Qvv8h22KN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SGyrXURHeW3l8AfDEHl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3|6.2|8.1|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j426tCSj.ZgoYlrHtig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yESKiXQ_6n4pXQvxLwZ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XCprkVRmW7ywHTJ4yPo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ThQOyTaTNeiHEOw2bIW7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NB.EOITT6YvhpfLmFdlg"/>
</p:tagLst>
</file>

<file path=ppt/theme/theme1.xml><?xml version="1.0" encoding="utf-8"?>
<a:theme xmlns:a="http://schemas.openxmlformats.org/drawingml/2006/main" name="TNP Theme 170826">
  <a:themeElements>
    <a:clrScheme name="TNP_Colours">
      <a:dk1>
        <a:sysClr val="windowText" lastClr="000000"/>
      </a:dk1>
      <a:lt1>
        <a:srgbClr val="FFFFFF"/>
      </a:lt1>
      <a:dk2>
        <a:srgbClr val="949494"/>
      </a:dk2>
      <a:lt2>
        <a:srgbClr val="EBEBEB"/>
      </a:lt2>
      <a:accent1>
        <a:srgbClr val="13245A"/>
      </a:accent1>
      <a:accent2>
        <a:srgbClr val="7E99AA"/>
      </a:accent2>
      <a:accent3>
        <a:srgbClr val="599FE1"/>
      </a:accent3>
      <a:accent4>
        <a:srgbClr val="5A713B"/>
      </a:accent4>
      <a:accent5>
        <a:srgbClr val="DEB43F"/>
      </a:accent5>
      <a:accent6>
        <a:srgbClr val="A13B00"/>
      </a:accent6>
      <a:hlink>
        <a:srgbClr val="00A3D6"/>
      </a:hlink>
      <a:folHlink>
        <a:srgbClr val="7030A0"/>
      </a:folHlink>
    </a:clrScheme>
    <a:fontScheme name="TNP_font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8CDD7"/>
        </a:solidFill>
        <a:ln w="15875">
          <a:noFill/>
        </a:ln>
        <a:effectLst/>
      </a:spPr>
      <a:bodyPr rot="0" spcFirstLastPara="0" vertOverflow="overflow" horzOverflow="overflow" vert="horz" wrap="square" lIns="91439" tIns="45719" rIns="91439" bIns="45719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000" dirty="0" smtClean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sz="1200" dirty="0" smtClean="0">
            <a:cs typeface="Trebuchet M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NP000 - PPT template 20170826 branding refresh.potx" id="{8D6E2BA2-8ADF-4066-9EB0-F6EE382E8EBA}" vid="{DE777E00-0DEF-4A2A-9C55-BA3D8880ACD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NPTMP 001 PowerPoint Template 20120105-1200">
  <a:themeElements>
    <a:clrScheme name="TNP_Colours">
      <a:dk1>
        <a:sysClr val="windowText" lastClr="000000"/>
      </a:dk1>
      <a:lt1>
        <a:srgbClr val="FFFFFF"/>
      </a:lt1>
      <a:dk2>
        <a:srgbClr val="949494"/>
      </a:dk2>
      <a:lt2>
        <a:srgbClr val="EBEBEB"/>
      </a:lt2>
      <a:accent1>
        <a:srgbClr val="13245A"/>
      </a:accent1>
      <a:accent2>
        <a:srgbClr val="7E99AA"/>
      </a:accent2>
      <a:accent3>
        <a:srgbClr val="599FE1"/>
      </a:accent3>
      <a:accent4>
        <a:srgbClr val="5A713B"/>
      </a:accent4>
      <a:accent5>
        <a:srgbClr val="DEB43F"/>
      </a:accent5>
      <a:accent6>
        <a:srgbClr val="A13B00"/>
      </a:accent6>
      <a:hlink>
        <a:srgbClr val="00A3D6"/>
      </a:hlink>
      <a:folHlink>
        <a:srgbClr val="7030A0"/>
      </a:folHlink>
    </a:clrScheme>
    <a:fontScheme name="TNP_font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5875">
          <a:solidFill>
            <a:srgbClr val="7E99AA"/>
          </a:solidFill>
        </a:ln>
        <a:effectLst/>
      </a:spPr>
      <a:bodyPr rot="0" spcFirstLastPara="0" vertOverflow="overflow" horzOverflow="overflow" vert="horz" wrap="square" lIns="91439" tIns="45719" rIns="91439" bIns="45719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000" dirty="0" smtClean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sz="1200" dirty="0" smtClean="0">
            <a:cs typeface="Trebuchet M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TNP000 - PPT template 20170826 branding refresh</Template>
  <TotalTime>35173</TotalTime>
  <Words>1765</Words>
  <Application>Microsoft Office PowerPoint</Application>
  <PresentationFormat>Widescreen</PresentationFormat>
  <Paragraphs>251</Paragraphs>
  <Slides>26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Calibri</vt:lpstr>
      <vt:lpstr>Century Gothic</vt:lpstr>
      <vt:lpstr>Felix Titling</vt:lpstr>
      <vt:lpstr>Helvetica</vt:lpstr>
      <vt:lpstr>Lucida Grande</vt:lpstr>
      <vt:lpstr>Trebuchet MS</vt:lpstr>
      <vt:lpstr>Wingdings</vt:lpstr>
      <vt:lpstr>TNP Theme 170826</vt:lpstr>
      <vt:lpstr>Tema de Office</vt:lpstr>
      <vt:lpstr>TNPTMP 001 PowerPoint Template 20120105-1200</vt:lpstr>
      <vt:lpstr>think-cell Slide</vt:lpstr>
      <vt:lpstr>PowerPoint Presentation</vt:lpstr>
      <vt:lpstr>PowerPoint Presentation</vt:lpstr>
      <vt:lpstr>Resumen de puntos importantes</vt:lpstr>
      <vt:lpstr>Periklis Thivaios</vt:lpstr>
      <vt:lpstr>La exuberancia es una guía pobre</vt:lpstr>
      <vt:lpstr>¿Han oído de FOMO?</vt:lpstr>
      <vt:lpstr>Pero, muchas manos en un plato…</vt:lpstr>
      <vt:lpstr>Unas experiencias reales</vt:lpstr>
      <vt:lpstr>¿Está la marea bajándose? </vt:lpstr>
      <vt:lpstr>Fundamentos del Blockchain</vt:lpstr>
      <vt:lpstr>Definición de Blockchain</vt:lpstr>
      <vt:lpstr>Características que se malinterpretan</vt:lpstr>
      <vt:lpstr>¡Bitcoin y Blockchain no son lo mismo!</vt:lpstr>
      <vt:lpstr>Cuando sostienes un martillo, todo parece un clavo</vt:lpstr>
      <vt:lpstr>¿Cuándo es Blockchain una solución adecuada?</vt:lpstr>
      <vt:lpstr>Blockchain es una tecnología nueva; tecnologías nuevas no son algo nuevo</vt:lpstr>
      <vt:lpstr>PowerPoint Presentation</vt:lpstr>
      <vt:lpstr>PowerPoint Presentation</vt:lpstr>
      <vt:lpstr>Contratos inteligentes:  ¿una aplicación revolucionaria?</vt:lpstr>
      <vt:lpstr>Contratos inteligentes en servicios financieros</vt:lpstr>
      <vt:lpstr>Automatización de reclamaciones de seguro</vt:lpstr>
      <vt:lpstr>Lecciones históricas sobre automatización</vt:lpstr>
      <vt:lpstr>¿Encontraremos una utopía descentralizada?</vt:lpstr>
      <vt:lpstr>¡Mi mensaje no es negativo!</vt:lpstr>
      <vt:lpstr>Resumen</vt:lpstr>
      <vt:lpstr>Para recibir un white paper sobre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and/or client name</dc:title>
  <dc:creator>Periklis Thivaios</dc:creator>
  <cp:keywords>True North PowerPoint Template</cp:keywords>
  <dc:description>(c) True North Partners</dc:description>
  <cp:lastModifiedBy>Periklis Thivaios</cp:lastModifiedBy>
  <cp:revision>258</cp:revision>
  <cp:lastPrinted>2015-08-20T07:00:38Z</cp:lastPrinted>
  <dcterms:created xsi:type="dcterms:W3CDTF">2017-09-05T14:07:52Z</dcterms:created>
  <dcterms:modified xsi:type="dcterms:W3CDTF">2018-10-25T12:38:43Z</dcterms:modified>
</cp:coreProperties>
</file>