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9" r:id="rId5"/>
    <p:sldId id="258" r:id="rId6"/>
    <p:sldId id="270" r:id="rId7"/>
    <p:sldId id="271" r:id="rId8"/>
    <p:sldId id="257" r:id="rId9"/>
    <p:sldId id="268" r:id="rId10"/>
  </p:sldIdLst>
  <p:sldSz cx="13679488" cy="5038725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4"/>
  </p:normalViewPr>
  <p:slideViewPr>
    <p:cSldViewPr snapToGrid="0" snapToObjects="1">
      <p:cViewPr>
        <p:scale>
          <a:sx n="75" d="100"/>
          <a:sy n="75" d="100"/>
        </p:scale>
        <p:origin x="595" y="552"/>
      </p:cViewPr>
      <p:guideLst>
        <p:guide orient="horz" pos="1587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5962" y="1565271"/>
            <a:ext cx="11627565" cy="108006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1923" y="2855278"/>
            <a:ext cx="9575642" cy="12876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272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294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4838445" y="148130"/>
            <a:ext cx="4602578" cy="315853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023588" y="148130"/>
            <a:ext cx="13586866" cy="315853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509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326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585" y="3237848"/>
            <a:ext cx="11627565" cy="10007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80585" y="2135627"/>
            <a:ext cx="11627565" cy="11022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080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3588" y="864282"/>
            <a:ext cx="9093534" cy="2442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345113" y="864282"/>
            <a:ext cx="9095910" cy="2442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976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975" y="201782"/>
            <a:ext cx="12311539" cy="8397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974" y="1127882"/>
            <a:ext cx="6044150" cy="470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3974" y="1597929"/>
            <a:ext cx="6044150" cy="2903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948991" y="1127882"/>
            <a:ext cx="6046524" cy="470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948991" y="1597929"/>
            <a:ext cx="6046524" cy="2903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387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73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22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975" y="200616"/>
            <a:ext cx="4500457" cy="8537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48300" y="200616"/>
            <a:ext cx="7647214" cy="43004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3975" y="1054400"/>
            <a:ext cx="4500457" cy="34466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307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1275" y="3527108"/>
            <a:ext cx="8207693" cy="4163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681275" y="450219"/>
            <a:ext cx="8207693" cy="30232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681275" y="3943503"/>
            <a:ext cx="8207693" cy="591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401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3975" y="201782"/>
            <a:ext cx="12311539" cy="83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975" y="1175703"/>
            <a:ext cx="12311539" cy="332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3974" y="4670152"/>
            <a:ext cx="3191881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845B5-60E7-F740-BE29-EDB4DC12FB24}" type="datetimeFigureOut">
              <a:rPr lang="es-ES" smtClean="0"/>
              <a:t>22/08/2018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73825" y="4670152"/>
            <a:ext cx="4331838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03633" y="4670152"/>
            <a:ext cx="3191881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B65-707A-D249-975F-5B333BCD789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073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78508" y="1636831"/>
            <a:ext cx="3801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Conversatorio sobre </a:t>
            </a:r>
          </a:p>
          <a:p>
            <a:r>
              <a:rPr lang="es-ES_tradnl" sz="28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De-</a:t>
            </a:r>
            <a:r>
              <a:rPr lang="es-419" sz="28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Risking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BC7A9-29D5-F94E-A075-8508A1D7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04" y="540679"/>
            <a:ext cx="1823707" cy="7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8716" y="575759"/>
            <a:ext cx="2495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143656"/>
                </a:solidFill>
                <a:latin typeface="Helvetica" pitchFamily="2" charset="0"/>
              </a:rPr>
              <a:t>Si el “negocio” de lavado de dinero fuera una economía, seria el quinto mas importante del mundo.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20F3E439-2DE4-894D-AC3F-681FC75365F1}"/>
              </a:ext>
            </a:extLst>
          </p:cNvPr>
          <p:cNvSpPr txBox="1"/>
          <p:nvPr/>
        </p:nvSpPr>
        <p:spPr>
          <a:xfrm>
            <a:off x="538716" y="3971090"/>
            <a:ext cx="2495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143656"/>
                </a:solidFill>
                <a:latin typeface="Helvetica" pitchFamily="2" charset="0"/>
              </a:rPr>
              <a:t>Estimación del monto de dinero lavado expresado como proporción del GDP global.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5D8E7633-D0D4-7B49-BEA1-3C4560E95B57}"/>
              </a:ext>
            </a:extLst>
          </p:cNvPr>
          <p:cNvSpPr txBox="1"/>
          <p:nvPr/>
        </p:nvSpPr>
        <p:spPr>
          <a:xfrm>
            <a:off x="1523999" y="3509425"/>
            <a:ext cx="249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43656"/>
                </a:solidFill>
                <a:latin typeface="Helvetica Neue LT Std 95 Black" panose="020B0604020202020204" pitchFamily="34" charset="0"/>
              </a:rPr>
              <a:t>2–5%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00C57-D367-1945-9D7C-4917A68C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173" y="0"/>
            <a:ext cx="9315024" cy="5245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EFF605-E21E-6341-8300-41456CF22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80" y="2085119"/>
            <a:ext cx="1773422" cy="18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521069"/>
            <a:ext cx="26085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143656"/>
                </a:solidFill>
                <a:latin typeface="Helvetica" pitchFamily="2" charset="0"/>
              </a:rPr>
              <a:t>Multas que bancos han pagado a los reguladores estadounidenses.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29362-C498-1947-B152-021F187A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520" y="394172"/>
            <a:ext cx="9463319" cy="432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0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7779" y="412726"/>
            <a:ext cx="2980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143656"/>
                </a:solidFill>
                <a:latin typeface="Helvetica" pitchFamily="2" charset="0"/>
              </a:rPr>
              <a:t>Introducción</a:t>
            </a: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528369A9-CA97-FA4C-BDC5-BE52043D0783}"/>
              </a:ext>
            </a:extLst>
          </p:cNvPr>
          <p:cNvSpPr txBox="1"/>
          <p:nvPr/>
        </p:nvSpPr>
        <p:spPr>
          <a:xfrm>
            <a:off x="2167897" y="1502733"/>
            <a:ext cx="956335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Las expectativas han creado tres reguladores en la región: el propio del país, los estadounidenses, y </a:t>
            </a:r>
            <a:r>
              <a:rPr lang="es-ES" altLang="en-US" sz="2000" b="1" u="sng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el banco corresponsal</a:t>
            </a:r>
            <a:r>
              <a:rPr lang="es-ES" alt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;</a:t>
            </a:r>
            <a:endParaRPr lang="es-ES" sz="2000" b="1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Lavado de dinero, fraude y corrupción son preocupaciones principales;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Economías informales y falta de transparencia;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0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7779" y="412726"/>
            <a:ext cx="6431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143656"/>
                </a:solidFill>
                <a:latin typeface="Helvetica" pitchFamily="2" charset="0"/>
              </a:rPr>
              <a:t>Como se define de-risking?</a:t>
            </a: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528369A9-CA97-FA4C-BDC5-BE52043D0783}"/>
              </a:ext>
            </a:extLst>
          </p:cNvPr>
          <p:cNvSpPr txBox="1"/>
          <p:nvPr/>
        </p:nvSpPr>
        <p:spPr>
          <a:xfrm>
            <a:off x="2167897" y="1502733"/>
            <a:ext cx="9563359" cy="3667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El cierre de cuentas de corresponsalía por motivos de riesgo regulatorio?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Ha habido un aumento en las expectativas de los reguladores estadounidenses resultando en </a:t>
            </a:r>
            <a:r>
              <a:rPr lang="es-ES" sz="20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mayores responsabilidades para los bancos;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Multas;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endParaRPr lang="es-ES" sz="2000" b="1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1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7779" y="412726"/>
            <a:ext cx="6431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143656"/>
                </a:solidFill>
                <a:latin typeface="Helvetica" pitchFamily="2" charset="0"/>
              </a:rPr>
              <a:t>Como se define de-risking?</a:t>
            </a: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528369A9-CA97-FA4C-BDC5-BE52043D0783}"/>
              </a:ext>
            </a:extLst>
          </p:cNvPr>
          <p:cNvSpPr txBox="1"/>
          <p:nvPr/>
        </p:nvSpPr>
        <p:spPr>
          <a:xfrm>
            <a:off x="2167897" y="1502733"/>
            <a:ext cx="956335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El cierre de cuentas de corresponsalía por motivos de costo?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x-none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Costo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419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cumplimiento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 (</a:t>
            </a:r>
            <a:r>
              <a:rPr lang="es-419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alrededor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 de $300 miles de </a:t>
            </a:r>
            <a:r>
              <a:rPr lang="es-419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millones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419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anualmente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);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s-E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Los recursos y herramientas esenciales, como ejecutivos especializados, tecnología, y mayores presupuestos operativos, escasean o sencillamente son muy costosos; 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endParaRPr lang="es-ES" sz="2000" b="1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7779" y="412726"/>
            <a:ext cx="6431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143656"/>
                </a:solidFill>
                <a:latin typeface="Helvetica" pitchFamily="2" charset="0"/>
              </a:rPr>
              <a:t>Como se define de-risking?</a:t>
            </a: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528369A9-CA97-FA4C-BDC5-BE52043D0783}"/>
              </a:ext>
            </a:extLst>
          </p:cNvPr>
          <p:cNvSpPr txBox="1"/>
          <p:nvPr/>
        </p:nvSpPr>
        <p:spPr>
          <a:xfrm>
            <a:off x="2167897" y="1502733"/>
            <a:ext cx="9563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El cierre de cuentas de corresponsalía por motivos de rentabilidad?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El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análisis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del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costo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beneficio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una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relación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corresponsalía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es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alta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importancia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dado que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los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bancos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buscan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productos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con </a:t>
            </a:r>
            <a:r>
              <a:rPr lang="es-419" sz="2000" dirty="0">
                <a:latin typeface="Helvetica" panose="020B0604020202020204" pitchFamily="34" charset="0"/>
                <a:cs typeface="Helvetica" panose="020B0604020202020204" pitchFamily="34" charset="0"/>
              </a:rPr>
              <a:t>márgenes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mas altos.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Si la </a:t>
            </a:r>
            <a:r>
              <a:rPr lang="es-419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relación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no </a:t>
            </a:r>
            <a:r>
              <a:rPr lang="es-419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es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rentable </a:t>
            </a:r>
            <a:r>
              <a:rPr lang="es-419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debe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419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ser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419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cerrada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endParaRPr lang="es-ES" sz="2000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5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>
            <a:extLst>
              <a:ext uri="{FF2B5EF4-FFF2-40B4-BE49-F238E27FC236}">
                <a16:creationId xmlns:a16="http://schemas.microsoft.com/office/drawing/2014/main" id="{4E0C5410-8998-DC4E-9DBB-BD24EDD11FAC}"/>
              </a:ext>
            </a:extLst>
          </p:cNvPr>
          <p:cNvSpPr txBox="1"/>
          <p:nvPr/>
        </p:nvSpPr>
        <p:spPr>
          <a:xfrm>
            <a:off x="3691895" y="1284119"/>
            <a:ext cx="69406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“Conocer al cliente del cliente”;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Expansi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ó</a:t>
            </a:r>
            <a:r>
              <a:rPr lang="x-none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n en el ámbito del uso de sanciones de parte de OFAC (narcos a oficiales corruptos);</a:t>
            </a:r>
            <a:endParaRPr lang="en-US" sz="2000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Designación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s-419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ciertos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419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sectores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419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como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419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muy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 alto </a:t>
            </a:r>
            <a:r>
              <a:rPr lang="es-419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riesgo</a:t>
            </a:r>
            <a:r>
              <a:rPr lang="en-US" sz="20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;</a:t>
            </a:r>
            <a:endParaRPr lang="x-none" sz="2000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x-none" sz="2000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52B7B167-EC08-AF4C-88D8-DFCF030B03FE}"/>
              </a:ext>
            </a:extLst>
          </p:cNvPr>
          <p:cNvSpPr txBox="1"/>
          <p:nvPr/>
        </p:nvSpPr>
        <p:spPr>
          <a:xfrm>
            <a:off x="3691895" y="363582"/>
            <a:ext cx="3863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143656"/>
                </a:solidFill>
                <a:latin typeface="Helvetica" pitchFamily="2" charset="0"/>
              </a:rPr>
              <a:t>Preocupaciones</a:t>
            </a:r>
          </a:p>
        </p:txBody>
      </p:sp>
    </p:spTree>
    <p:extLst>
      <p:ext uri="{BB962C8B-B14F-4D97-AF65-F5344CB8AC3E}">
        <p14:creationId xmlns:p14="http://schemas.microsoft.com/office/powerpoint/2010/main" val="45788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640C4F-93E2-D34A-9BD7-3167D3C62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567" y="187036"/>
            <a:ext cx="8399721" cy="48516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CC8A633-CDA2-AD44-8F85-0FB4EDCD09B5}"/>
              </a:ext>
            </a:extLst>
          </p:cNvPr>
          <p:cNvSpPr txBox="1">
            <a:spLocks/>
          </p:cNvSpPr>
          <p:nvPr/>
        </p:nvSpPr>
        <p:spPr>
          <a:xfrm>
            <a:off x="565465" y="2219344"/>
            <a:ext cx="2370928" cy="1110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Muchas</a:t>
            </a:r>
          </a:p>
          <a:p>
            <a:pPr algn="ctr"/>
            <a:r>
              <a:rPr lang="en-US" sz="3600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Gracias</a:t>
            </a:r>
            <a:endParaRPr lang="x-none" sz="3600" b="1" dirty="0">
              <a:solidFill>
                <a:srgbClr val="14365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C12498-58CB-5D42-9332-5E11DA3B6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6" y="807806"/>
            <a:ext cx="1823707" cy="799024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A67D6C3D-87F9-4E44-869F-5F354DAEB7A1}"/>
              </a:ext>
            </a:extLst>
          </p:cNvPr>
          <p:cNvSpPr txBox="1"/>
          <p:nvPr/>
        </p:nvSpPr>
        <p:spPr>
          <a:xfrm>
            <a:off x="714230" y="3843020"/>
            <a:ext cx="2073397" cy="861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David Schwartz</a:t>
            </a:r>
          </a:p>
          <a:p>
            <a:pPr algn="ctr">
              <a:lnSpc>
                <a:spcPct val="110000"/>
              </a:lnSpc>
            </a:pPr>
            <a:r>
              <a:rPr lang="en-US" sz="1400" i="1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President &amp; CEO, </a:t>
            </a:r>
            <a:r>
              <a:rPr lang="en-US" sz="14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FIBA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rgbClr val="143656"/>
                </a:solidFill>
                <a:latin typeface="Helvetica" charset="0"/>
                <a:ea typeface="Helvetica" charset="0"/>
                <a:cs typeface="Helvetica" charset="0"/>
              </a:rPr>
              <a:t>dschwartz@fiba.net</a:t>
            </a:r>
          </a:p>
        </p:txBody>
      </p:sp>
    </p:spTree>
    <p:extLst>
      <p:ext uri="{BB962C8B-B14F-4D97-AF65-F5344CB8AC3E}">
        <p14:creationId xmlns:p14="http://schemas.microsoft.com/office/powerpoint/2010/main" val="3168494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286</Words>
  <Application>Microsoft Office PowerPoint</Application>
  <PresentationFormat>Custom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Helvetica Neue LT Std 95 Black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BABEL_GROUP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DISEÑO_3</dc:creator>
  <cp:lastModifiedBy>David Schwartz</cp:lastModifiedBy>
  <cp:revision>14</cp:revision>
  <dcterms:created xsi:type="dcterms:W3CDTF">2018-07-24T14:29:44Z</dcterms:created>
  <dcterms:modified xsi:type="dcterms:W3CDTF">2018-08-23T02:26:28Z</dcterms:modified>
</cp:coreProperties>
</file>