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79" r:id="rId3"/>
    <p:sldId id="257" r:id="rId4"/>
    <p:sldId id="280" r:id="rId5"/>
    <p:sldId id="281" r:id="rId6"/>
    <p:sldId id="282" r:id="rId7"/>
    <p:sldId id="263" r:id="rId8"/>
    <p:sldId id="295" r:id="rId9"/>
    <p:sldId id="265" r:id="rId10"/>
    <p:sldId id="266" r:id="rId11"/>
    <p:sldId id="305" r:id="rId12"/>
    <p:sldId id="296" r:id="rId13"/>
    <p:sldId id="297" r:id="rId14"/>
    <p:sldId id="285" r:id="rId15"/>
    <p:sldId id="298" r:id="rId16"/>
    <p:sldId id="306" r:id="rId17"/>
    <p:sldId id="299" r:id="rId18"/>
    <p:sldId id="301" r:id="rId19"/>
    <p:sldId id="302" r:id="rId20"/>
    <p:sldId id="303" r:id="rId21"/>
    <p:sldId id="304" r:id="rId22"/>
    <p:sldId id="293" r:id="rId23"/>
    <p:sldId id="307" r:id="rId24"/>
    <p:sldId id="294" r:id="rId25"/>
  </p:sldIdLst>
  <p:sldSz cx="9144000" cy="5143500" type="screen16x9"/>
  <p:notesSz cx="7010400" cy="9296400"/>
  <p:defaultTextStyle>
    <a:defPPr>
      <a:defRPr lang="es-C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2870"/>
    <a:srgbClr val="092566"/>
    <a:srgbClr val="DDF2FF"/>
    <a:srgbClr val="CCECFF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717"/>
  </p:normalViewPr>
  <p:slideViewPr>
    <p:cSldViewPr snapToGrid="0" snapToObjects="1">
      <p:cViewPr varScale="1">
        <p:scale>
          <a:sx n="58" d="100"/>
          <a:sy n="58" d="100"/>
        </p:scale>
        <p:origin x="72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8\Conferences\AsoBancaria\Slides\Charts%20&amp;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8\Conferences\AsoBancaria\Slides\Charts%20&amp;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600-413D-8A98-4D7014A8E0FA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600-413D-8A98-4D7014A8E0FA}"/>
              </c:ext>
            </c:extLst>
          </c:dPt>
          <c:cat>
            <c:strRef>
              <c:f>'Chart 1 SP'!$A$2:$A$3</c:f>
              <c:strCache>
                <c:ptCount val="2"/>
                <c:pt idx="0">
                  <c:v>Pérdidas                    de bancos</c:v>
                </c:pt>
                <c:pt idx="1">
                  <c:v>PIB de Colombia</c:v>
                </c:pt>
              </c:strCache>
            </c:strRef>
          </c:cat>
          <c:val>
            <c:numRef>
              <c:f>'Chart 1 SP'!$B$2:$B$3</c:f>
              <c:numCache>
                <c:formatCode>General</c:formatCode>
                <c:ptCount val="2"/>
                <c:pt idx="0">
                  <c:v>110.8</c:v>
                </c:pt>
                <c:pt idx="1">
                  <c:v>282.5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00-413D-8A98-4D7014A8E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586462280"/>
        <c:axId val="586463592"/>
      </c:barChart>
      <c:catAx>
        <c:axId val="586462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86463592"/>
        <c:crosses val="autoZero"/>
        <c:auto val="1"/>
        <c:lblAlgn val="ctr"/>
        <c:lblOffset val="100"/>
        <c:noMultiLvlLbl val="0"/>
      </c:catAx>
      <c:valAx>
        <c:axId val="586463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86462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2 SP'!$B$5:$C$5</c:f>
              <c:strCache>
                <c:ptCount val="2"/>
                <c:pt idx="0">
                  <c:v>Pérdidas previstas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 2 SP'!$D$4:$E$4</c:f>
              <c:strCache>
                <c:ptCount val="2"/>
                <c:pt idx="0">
                  <c:v>Riesgos                 financieros</c:v>
                </c:pt>
                <c:pt idx="1">
                  <c:v>Riesgos no                        financieros</c:v>
                </c:pt>
              </c:strCache>
            </c:strRef>
          </c:cat>
          <c:val>
            <c:numRef>
              <c:f>'Chart 2 SP'!$D$5:$E$5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FE-400A-B9E6-2342F49ADE1F}"/>
            </c:ext>
          </c:extLst>
        </c:ser>
        <c:ser>
          <c:idx val="1"/>
          <c:order val="1"/>
          <c:tx>
            <c:strRef>
              <c:f>'Chart 2 SP'!$B$6:$C$6</c:f>
              <c:strCache>
                <c:ptCount val="2"/>
                <c:pt idx="0">
                  <c:v>Pérdidas no previstas</c:v>
                </c:pt>
              </c:strCache>
            </c:strRef>
          </c:tx>
          <c:spPr>
            <a:solidFill>
              <a:srgbClr val="CC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 2 SP'!$D$4:$E$4</c:f>
              <c:strCache>
                <c:ptCount val="2"/>
                <c:pt idx="0">
                  <c:v>Riesgos                 financieros</c:v>
                </c:pt>
                <c:pt idx="1">
                  <c:v>Riesgos no                        financieros</c:v>
                </c:pt>
              </c:strCache>
            </c:strRef>
          </c:cat>
          <c:val>
            <c:numRef>
              <c:f>'Chart 2 SP'!$D$6:$E$6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FE-400A-B9E6-2342F49ADE1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36718056"/>
        <c:axId val="536717728"/>
      </c:barChart>
      <c:catAx>
        <c:axId val="536718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36717728"/>
        <c:crosses val="autoZero"/>
        <c:auto val="1"/>
        <c:lblAlgn val="ctr"/>
        <c:lblOffset val="100"/>
        <c:noMultiLvlLbl val="0"/>
      </c:catAx>
      <c:valAx>
        <c:axId val="5367177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6718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6327427821522312E-2"/>
          <c:y val="0.14351851851851852"/>
          <c:w val="0.92367257217847765"/>
          <c:h val="0.10610637212015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EA8F1C-6CE8-490A-8D7B-0B317C43557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69B3A4-FB56-44F8-A45D-5A8B1F1411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9B3A4-FB56-44F8-A45D-5A8B1F1411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364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456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157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413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56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117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104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885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7899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9769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43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186D-0790-4E47-ACB4-3D79A6FDD269}" type="datetimeFigureOut">
              <a:rPr lang="es-ES_tradnl" smtClean="0"/>
              <a:t>23/10/2018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3F97-0264-1647-9C44-F05A69A018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890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.lindo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8DE7B-508D-EE44-BF73-42D096389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3526CB-8175-934A-8F43-62978E348D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2E52465-D097-1C44-8A4E-5B7658AF9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2" y="-8334"/>
            <a:ext cx="9144000" cy="51435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D229062-6C30-B94C-8DC7-08C5BDA18C7A}"/>
              </a:ext>
            </a:extLst>
          </p:cNvPr>
          <p:cNvSpPr txBox="1"/>
          <p:nvPr/>
        </p:nvSpPr>
        <p:spPr>
          <a:xfrm>
            <a:off x="5497550" y="841772"/>
            <a:ext cx="2932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>
                <a:solidFill>
                  <a:srgbClr val="092566"/>
                </a:solidFill>
                <a:latin typeface="Helvetica" pitchFamily="2" charset="0"/>
              </a:rPr>
              <a:t>Steve Lindo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61D5647-68FE-1D41-8871-68CE016BC333}"/>
              </a:ext>
            </a:extLst>
          </p:cNvPr>
          <p:cNvSpPr/>
          <p:nvPr/>
        </p:nvSpPr>
        <p:spPr>
          <a:xfrm>
            <a:off x="5151242" y="3412241"/>
            <a:ext cx="3942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1800" dirty="0">
                <a:solidFill>
                  <a:srgbClr val="6B2870"/>
                </a:solidFill>
                <a:latin typeface="Helvetica" pitchFamily="2" charset="0"/>
              </a:rPr>
              <a:t>Profesor de Gestión de Riesgos</a:t>
            </a:r>
          </a:p>
          <a:p>
            <a:pPr algn="r"/>
            <a:r>
              <a:rPr lang="es-CO" sz="1800" b="1" dirty="0">
                <a:solidFill>
                  <a:srgbClr val="6B2870"/>
                </a:solidFill>
                <a:latin typeface="Helvetica" pitchFamily="2" charset="0"/>
              </a:rPr>
              <a:t>Columbia </a:t>
            </a:r>
            <a:r>
              <a:rPr lang="es-CO" sz="1800" b="1" dirty="0" err="1">
                <a:solidFill>
                  <a:srgbClr val="6B2870"/>
                </a:solidFill>
                <a:latin typeface="Helvetica" pitchFamily="2" charset="0"/>
              </a:rPr>
              <a:t>University</a:t>
            </a:r>
            <a:endParaRPr lang="es-CO" sz="1800" b="1" dirty="0">
              <a:solidFill>
                <a:srgbClr val="6B2870"/>
              </a:solidFill>
              <a:latin typeface="Helvetica" pitchFamily="2" charset="0"/>
            </a:endParaRPr>
          </a:p>
          <a:p>
            <a:pPr algn="r"/>
            <a:r>
              <a:rPr lang="es-CO" sz="1800" i="0" dirty="0">
                <a:solidFill>
                  <a:srgbClr val="6B2870"/>
                </a:solidFill>
                <a:effectLst/>
                <a:latin typeface="Helvetica" pitchFamily="2" charset="0"/>
              </a:rPr>
              <a:t>Director</a:t>
            </a:r>
            <a:endParaRPr lang="es-CO" sz="18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pPr algn="r"/>
            <a:r>
              <a:rPr lang="es-CO" sz="18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SRL Advisory </a:t>
            </a:r>
            <a:r>
              <a:rPr lang="es-CO" sz="1800" b="1" i="0" dirty="0" err="1">
                <a:solidFill>
                  <a:srgbClr val="6B2870"/>
                </a:solidFill>
                <a:effectLst/>
                <a:latin typeface="Helvetica" pitchFamily="2" charset="0"/>
              </a:rPr>
              <a:t>Services</a:t>
            </a:r>
            <a:endParaRPr lang="es-CO" sz="18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95B10E-A53F-4DEB-A81A-661D5067CD7E}"/>
              </a:ext>
            </a:extLst>
          </p:cNvPr>
          <p:cNvSpPr txBox="1"/>
          <p:nvPr/>
        </p:nvSpPr>
        <p:spPr>
          <a:xfrm>
            <a:off x="5027158" y="1577220"/>
            <a:ext cx="3873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“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Articulando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el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apetito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de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riesgo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con los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riesgos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no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financieros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” </a:t>
            </a:r>
            <a:endParaRPr lang="en-US" sz="2400" b="1" dirty="0">
              <a:solidFill>
                <a:srgbClr val="6B28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7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6167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9" name="Rectángulo 6">
            <a:extLst>
              <a:ext uri="{FF2B5EF4-FFF2-40B4-BE49-F238E27FC236}">
                <a16:creationId xmlns:a16="http://schemas.microsoft.com/office/drawing/2014/main" id="{DEE1FB57-8FE1-41F9-BD56-64B8414ABFB9}"/>
              </a:ext>
            </a:extLst>
          </p:cNvPr>
          <p:cNvSpPr/>
          <p:nvPr/>
        </p:nvSpPr>
        <p:spPr>
          <a:xfrm>
            <a:off x="2476321" y="484677"/>
            <a:ext cx="3896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Dos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especies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diferentes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FF9AAA8-7842-4669-B03D-73759966DF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333150"/>
              </p:ext>
            </p:extLst>
          </p:nvPr>
        </p:nvGraphicFramePr>
        <p:xfrm>
          <a:off x="1571317" y="366434"/>
          <a:ext cx="5706932" cy="3776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744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6167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7" name="Rectángulo 6">
            <a:extLst>
              <a:ext uri="{FF2B5EF4-FFF2-40B4-BE49-F238E27FC236}">
                <a16:creationId xmlns:a16="http://schemas.microsoft.com/office/drawing/2014/main" id="{74784E8E-0C5E-41FF-901E-D7A0B83A874B}"/>
              </a:ext>
            </a:extLst>
          </p:cNvPr>
          <p:cNvSpPr/>
          <p:nvPr/>
        </p:nvSpPr>
        <p:spPr>
          <a:xfrm>
            <a:off x="2476320" y="671009"/>
            <a:ext cx="3896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  <a:latin typeface="Helvetica" pitchFamily="2" charset="0"/>
              </a:rPr>
              <a:t>Encuesta en vivo</a:t>
            </a:r>
            <a:endParaRPr lang="es-CO" sz="3200" b="1" i="0" dirty="0">
              <a:solidFill>
                <a:srgbClr val="FF0000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DA6DD4C-12DA-4B2E-A7FC-14276650AC11}"/>
              </a:ext>
            </a:extLst>
          </p:cNvPr>
          <p:cNvSpPr/>
          <p:nvPr/>
        </p:nvSpPr>
        <p:spPr>
          <a:xfrm>
            <a:off x="993325" y="1276523"/>
            <a:ext cx="6956576" cy="263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1" i="0" dirty="0">
                <a:solidFill>
                  <a:srgbClr val="092566"/>
                </a:solidFill>
                <a:effectLst/>
                <a:latin typeface="Helvetica" pitchFamily="2" charset="0"/>
              </a:rPr>
              <a:t>¿Cuál de las siguientes opciones describe mejor cómo se miden los riesgos no financieros en su banco?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s-CO" sz="7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s-CO" sz="2000" b="1" dirty="0">
                <a:solidFill>
                  <a:srgbClr val="6B2870"/>
                </a:solidFill>
                <a:latin typeface="Helvetica" pitchFamily="2" charset="0"/>
              </a:rPr>
              <a:t>a. Fórmula de capital regulatorio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s-CO" sz="2000" b="1" dirty="0">
                <a:solidFill>
                  <a:srgbClr val="6B2870"/>
                </a:solidFill>
                <a:latin typeface="Helvetica" pitchFamily="2" charset="0"/>
              </a:rPr>
              <a:t>b. Modelo estadístico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s-CO" sz="2000" b="1" dirty="0">
                <a:solidFill>
                  <a:srgbClr val="6B2870"/>
                </a:solidFill>
                <a:latin typeface="Helvetica" pitchFamily="2" charset="0"/>
              </a:rPr>
              <a:t>c. Juicio de expertos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s-CO" sz="2000" b="1" dirty="0">
                <a:solidFill>
                  <a:srgbClr val="6B2870"/>
                </a:solidFill>
                <a:latin typeface="Helvetica" pitchFamily="2" charset="0"/>
              </a:rPr>
              <a:t>d. No se mide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s-CO" sz="20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e. No lo sé</a:t>
            </a:r>
          </a:p>
        </p:txBody>
      </p:sp>
    </p:spTree>
    <p:extLst>
      <p:ext uri="{BB962C8B-B14F-4D97-AF65-F5344CB8AC3E}">
        <p14:creationId xmlns:p14="http://schemas.microsoft.com/office/powerpoint/2010/main" val="1673868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1353304" y="711864"/>
            <a:ext cx="643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Contraste entre las normas actuales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0" name="Rectángulo 6">
            <a:extLst>
              <a:ext uri="{FF2B5EF4-FFF2-40B4-BE49-F238E27FC236}">
                <a16:creationId xmlns:a16="http://schemas.microsoft.com/office/drawing/2014/main" id="{F7D19B54-F473-4AF3-BA81-C2FB5A373BB5}"/>
              </a:ext>
            </a:extLst>
          </p:cNvPr>
          <p:cNvSpPr/>
          <p:nvPr/>
        </p:nvSpPr>
        <p:spPr>
          <a:xfrm>
            <a:off x="83076" y="1306657"/>
            <a:ext cx="4397481" cy="2139047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19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Prácticas universales y probadas para  la gestión de riesgos de crédito, mercado y liquidez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1900" b="1" dirty="0">
                <a:solidFill>
                  <a:srgbClr val="6B2870"/>
                </a:solidFill>
                <a:latin typeface="Helvetica" pitchFamily="2" charset="0"/>
              </a:rPr>
              <a:t>Alineación global de reguladores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CO" sz="100" b="1" dirty="0">
              <a:solidFill>
                <a:srgbClr val="6B2870"/>
              </a:solidFill>
              <a:latin typeface="Helvetica" pitchFamily="2" charset="0"/>
            </a:endParaRPr>
          </a:p>
        </p:txBody>
      </p:sp>
      <p:sp>
        <p:nvSpPr>
          <p:cNvPr id="11" name="Rectángulo 6">
            <a:extLst>
              <a:ext uri="{FF2B5EF4-FFF2-40B4-BE49-F238E27FC236}">
                <a16:creationId xmlns:a16="http://schemas.microsoft.com/office/drawing/2014/main" id="{20E7E4D0-966F-43B6-A135-593F7B40A700}"/>
              </a:ext>
            </a:extLst>
          </p:cNvPr>
          <p:cNvSpPr/>
          <p:nvPr/>
        </p:nvSpPr>
        <p:spPr>
          <a:xfrm>
            <a:off x="4571998" y="1311311"/>
            <a:ext cx="4480561" cy="2246769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no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1900" b="1" dirty="0">
                <a:solidFill>
                  <a:srgbClr val="6B2870"/>
                </a:solidFill>
                <a:latin typeface="Helvetica" pitchFamily="2" charset="0"/>
              </a:rPr>
              <a:t>No existen prácticas universales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1900" b="1" dirty="0">
                <a:solidFill>
                  <a:srgbClr val="6B2870"/>
                </a:solidFill>
                <a:latin typeface="Helvetica" pitchFamily="2" charset="0"/>
              </a:rPr>
              <a:t>Método de medición IMA abandonado por los reguladores, fórmula sencilla adoptada en su lugar</a:t>
            </a:r>
          </a:p>
        </p:txBody>
      </p:sp>
      <p:sp>
        <p:nvSpPr>
          <p:cNvPr id="13" name="Rectángulo 6">
            <a:extLst>
              <a:ext uri="{FF2B5EF4-FFF2-40B4-BE49-F238E27FC236}">
                <a16:creationId xmlns:a16="http://schemas.microsoft.com/office/drawing/2014/main" id="{D2F6BB4F-2D2B-4B66-9BA1-403CB71D081E}"/>
              </a:ext>
            </a:extLst>
          </p:cNvPr>
          <p:cNvSpPr/>
          <p:nvPr/>
        </p:nvSpPr>
        <p:spPr>
          <a:xfrm>
            <a:off x="1261863" y="3514954"/>
            <a:ext cx="643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 ¿Debe esto preocuparnos?</a:t>
            </a:r>
            <a:endParaRPr lang="es-CO" sz="2400" b="1" i="0" dirty="0">
              <a:solidFill>
                <a:srgbClr val="092566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83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1209153" y="716021"/>
            <a:ext cx="6725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Contraste entre las competencias actuales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0" name="Rectángulo 6">
            <a:extLst>
              <a:ext uri="{FF2B5EF4-FFF2-40B4-BE49-F238E27FC236}">
                <a16:creationId xmlns:a16="http://schemas.microsoft.com/office/drawing/2014/main" id="{F7D19B54-F473-4AF3-BA81-C2FB5A373BB5}"/>
              </a:ext>
            </a:extLst>
          </p:cNvPr>
          <p:cNvSpPr/>
          <p:nvPr/>
        </p:nvSpPr>
        <p:spPr>
          <a:xfrm>
            <a:off x="83076" y="1306657"/>
            <a:ext cx="4397481" cy="1161857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Alta competencia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Baja gravedad</a:t>
            </a:r>
          </a:p>
        </p:txBody>
      </p:sp>
      <p:sp>
        <p:nvSpPr>
          <p:cNvPr id="11" name="Rectángulo 6">
            <a:extLst>
              <a:ext uri="{FF2B5EF4-FFF2-40B4-BE49-F238E27FC236}">
                <a16:creationId xmlns:a16="http://schemas.microsoft.com/office/drawing/2014/main" id="{20E7E4D0-966F-43B6-A135-593F7B40A700}"/>
              </a:ext>
            </a:extLst>
          </p:cNvPr>
          <p:cNvSpPr/>
          <p:nvPr/>
        </p:nvSpPr>
        <p:spPr>
          <a:xfrm>
            <a:off x="4571998" y="1311311"/>
            <a:ext cx="4480561" cy="1161857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no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Baja competencia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Alta gravedad</a:t>
            </a:r>
          </a:p>
        </p:txBody>
      </p:sp>
      <p:sp>
        <p:nvSpPr>
          <p:cNvPr id="13" name="Rectángulo 6">
            <a:extLst>
              <a:ext uri="{FF2B5EF4-FFF2-40B4-BE49-F238E27FC236}">
                <a16:creationId xmlns:a16="http://schemas.microsoft.com/office/drawing/2014/main" id="{D2F6BB4F-2D2B-4B66-9BA1-403CB71D081E}"/>
              </a:ext>
            </a:extLst>
          </p:cNvPr>
          <p:cNvSpPr/>
          <p:nvPr/>
        </p:nvSpPr>
        <p:spPr>
          <a:xfrm>
            <a:off x="467748" y="2802491"/>
            <a:ext cx="8208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s-CO" sz="2400" b="1" dirty="0">
                <a:solidFill>
                  <a:srgbClr val="FF0000"/>
                </a:solidFill>
                <a:latin typeface="Helvetica" pitchFamily="2" charset="0"/>
              </a:rPr>
              <a:t>Esto explica por qué articular el apetito de riesgo con los riesgos no financieros es tan importante</a:t>
            </a:r>
            <a:endParaRPr lang="es-CO" sz="2400" b="1" i="0" dirty="0">
              <a:solidFill>
                <a:srgbClr val="FF0000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89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F8F52BB-B14C-4398-AF88-20708B4404B6}"/>
              </a:ext>
            </a:extLst>
          </p:cNvPr>
          <p:cNvSpPr/>
          <p:nvPr/>
        </p:nvSpPr>
        <p:spPr>
          <a:xfrm>
            <a:off x="745541" y="813226"/>
            <a:ext cx="7652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El BCBS reconoce algunos riesgos no financieros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12" name="Rectángulo 6">
            <a:extLst>
              <a:ext uri="{FF2B5EF4-FFF2-40B4-BE49-F238E27FC236}">
                <a16:creationId xmlns:a16="http://schemas.microsoft.com/office/drawing/2014/main" id="{4AEAC683-3484-4FF2-9A5F-10383959E691}"/>
              </a:ext>
            </a:extLst>
          </p:cNvPr>
          <p:cNvSpPr/>
          <p:nvPr/>
        </p:nvSpPr>
        <p:spPr>
          <a:xfrm>
            <a:off x="3475170" y="6753600"/>
            <a:ext cx="35520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Internal</a:t>
            </a:r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controls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Compliance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AML</a:t>
            </a: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Legal</a:t>
            </a: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Systems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Data </a:t>
            </a:r>
            <a:r>
              <a:rPr lang="es-CO" sz="2400" b="1" i="0" dirty="0" err="1">
                <a:solidFill>
                  <a:srgbClr val="6B2870"/>
                </a:solidFill>
                <a:effectLst/>
                <a:latin typeface="Helvetica" pitchFamily="2" charset="0"/>
              </a:rPr>
              <a:t>integrity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Models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Conduct</a:t>
            </a: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Culture</a:t>
            </a:r>
          </a:p>
          <a:p>
            <a:r>
              <a:rPr lang="es-CO" sz="2400" b="1" i="0" dirty="0" err="1">
                <a:solidFill>
                  <a:srgbClr val="6B2870"/>
                </a:solidFill>
                <a:effectLst/>
                <a:latin typeface="Helvetica" pitchFamily="2" charset="0"/>
              </a:rPr>
              <a:t>Fraud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Organizational</a:t>
            </a:r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change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694246-628A-4865-8A4E-E727AC551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03539"/>
              </p:ext>
            </p:extLst>
          </p:nvPr>
        </p:nvGraphicFramePr>
        <p:xfrm>
          <a:off x="238047" y="1435442"/>
          <a:ext cx="4227340" cy="237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670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2113670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3803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Riesgos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intrínsicos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Ejemplo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7186"/>
                  </a:ext>
                </a:extLst>
              </a:tr>
              <a:tr h="34869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Controles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internos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Société Générale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496646"/>
                  </a:ext>
                </a:extLst>
              </a:tr>
              <a:tr h="602285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Cumplimiento</a:t>
                      </a:r>
                      <a:r>
                        <a:rPr lang="en-US" sz="1600" b="1" dirty="0"/>
                        <a:t> con las </a:t>
                      </a:r>
                      <a:r>
                        <a:rPr lang="en-US" sz="1600" b="1" dirty="0" err="1"/>
                        <a:t>normas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92566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Wells Fargo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138912"/>
                  </a:ext>
                </a:extLst>
              </a:tr>
              <a:tr h="34869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Blanqueo</a:t>
                      </a:r>
                      <a:r>
                        <a:rPr lang="en-US" sz="1600" b="1" dirty="0"/>
                        <a:t> de </a:t>
                      </a:r>
                      <a:r>
                        <a:rPr lang="en-US" sz="1600" b="1" dirty="0" err="1"/>
                        <a:t>dinero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HSBC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764340"/>
                  </a:ext>
                </a:extLst>
              </a:tr>
              <a:tr h="34869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Sistemas</a:t>
                      </a:r>
                      <a:r>
                        <a:rPr lang="en-US" sz="1600" b="1" dirty="0"/>
                        <a:t> Informáticos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Bank of America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733127"/>
                  </a:ext>
                </a:extLst>
              </a:tr>
              <a:tr h="34869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Integridad</a:t>
                      </a:r>
                      <a:r>
                        <a:rPr lang="en-US" sz="1600" b="1" dirty="0"/>
                        <a:t> de los </a:t>
                      </a:r>
                      <a:r>
                        <a:rPr lang="en-US" sz="1600" b="1" dirty="0" err="1"/>
                        <a:t>datos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IFRS-9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55333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FF74269-3F02-4733-B227-CCAC6C8EB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09498"/>
              </p:ext>
            </p:extLst>
          </p:nvPr>
        </p:nvGraphicFramePr>
        <p:xfrm>
          <a:off x="4571999" y="1442995"/>
          <a:ext cx="433395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977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2166977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2636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Riesgos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intrínsicos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Ejemplo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718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Modelos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estatísticos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JPMorgan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129161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/>
                        <a:t>Mala </a:t>
                      </a:r>
                      <a:r>
                        <a:rPr lang="en-US" sz="1600" b="1" dirty="0" err="1"/>
                        <a:t>conducta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Wells Fargo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2454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Cultura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institucional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Countrywide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8069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/>
                        <a:t>El </a:t>
                      </a:r>
                      <a:r>
                        <a:rPr lang="en-US" sz="1600" b="1" dirty="0" err="1"/>
                        <a:t>fraude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Madoff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25694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Cambio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organizativo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GMAC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879160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/>
                        <a:t>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Goldman Sachs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39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25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F8F52BB-B14C-4398-AF88-20708B4404B6}"/>
              </a:ext>
            </a:extLst>
          </p:cNvPr>
          <p:cNvSpPr/>
          <p:nvPr/>
        </p:nvSpPr>
        <p:spPr>
          <a:xfrm>
            <a:off x="-275050" y="527306"/>
            <a:ext cx="95267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Riesgos financieros que no son reconocidos por el BCBS</a:t>
            </a:r>
          </a:p>
        </p:txBody>
      </p:sp>
      <p:sp>
        <p:nvSpPr>
          <p:cNvPr id="12" name="Rectángulo 6">
            <a:extLst>
              <a:ext uri="{FF2B5EF4-FFF2-40B4-BE49-F238E27FC236}">
                <a16:creationId xmlns:a16="http://schemas.microsoft.com/office/drawing/2014/main" id="{4AEAC683-3484-4FF2-9A5F-10383959E691}"/>
              </a:ext>
            </a:extLst>
          </p:cNvPr>
          <p:cNvSpPr/>
          <p:nvPr/>
        </p:nvSpPr>
        <p:spPr>
          <a:xfrm>
            <a:off x="3475170" y="6753600"/>
            <a:ext cx="35520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Internal</a:t>
            </a:r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controls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Compliance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AML</a:t>
            </a: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Legal</a:t>
            </a: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Systems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Data </a:t>
            </a:r>
            <a:r>
              <a:rPr lang="es-CO" sz="2400" b="1" i="0" dirty="0" err="1">
                <a:solidFill>
                  <a:srgbClr val="6B2870"/>
                </a:solidFill>
                <a:effectLst/>
                <a:latin typeface="Helvetica" pitchFamily="2" charset="0"/>
              </a:rPr>
              <a:t>integrity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Models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4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Conduct</a:t>
            </a:r>
          </a:p>
          <a:p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Culture</a:t>
            </a:r>
          </a:p>
          <a:p>
            <a:r>
              <a:rPr lang="es-CO" sz="2400" b="1" i="0" dirty="0" err="1">
                <a:solidFill>
                  <a:srgbClr val="6B2870"/>
                </a:solidFill>
                <a:effectLst/>
                <a:latin typeface="Helvetica" pitchFamily="2" charset="0"/>
              </a:rPr>
              <a:t>Fraud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Organizational</a:t>
            </a:r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2400" b="1" dirty="0" err="1">
                <a:solidFill>
                  <a:srgbClr val="6B2870"/>
                </a:solidFill>
                <a:latin typeface="Helvetica" pitchFamily="2" charset="0"/>
              </a:rPr>
              <a:t>change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694246-628A-4865-8A4E-E727AC551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983533"/>
              </p:ext>
            </p:extLst>
          </p:nvPr>
        </p:nvGraphicFramePr>
        <p:xfrm>
          <a:off x="98472" y="992282"/>
          <a:ext cx="420623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17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2103117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2636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Riesgos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extrínsicos</a:t>
                      </a:r>
                      <a:endParaRPr lang="en-US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Ejemplo</a:t>
                      </a:r>
                      <a:endParaRPr lang="en-US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718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Riesgo</a:t>
                      </a:r>
                      <a:r>
                        <a:rPr lang="en-US" sz="1600" b="1" dirty="0"/>
                        <a:t> de la </a:t>
                      </a:r>
                      <a:r>
                        <a:rPr lang="en-US" sz="1600" b="1" dirty="0" err="1"/>
                        <a:t>agencia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Goldman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49664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Riesgo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estratégico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AIG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138912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Modelo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empresarial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Northern Rock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764340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Productos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defectuosos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104641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/>
                        <a:t>La </a:t>
                      </a:r>
                      <a:r>
                        <a:rPr lang="en-US" sz="1600" b="1" dirty="0" err="1"/>
                        <a:t>reputación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Wells Fargo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733127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Complejidad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JPMorgan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55333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FF74269-3F02-4733-B227-CCAC6C8EB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43705"/>
              </p:ext>
            </p:extLst>
          </p:nvPr>
        </p:nvGraphicFramePr>
        <p:xfrm>
          <a:off x="4361074" y="999316"/>
          <a:ext cx="451564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773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2134867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2636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Riesgos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extrínsicos</a:t>
                      </a:r>
                      <a:endParaRPr lang="en-US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Ejemplo</a:t>
                      </a:r>
                      <a:endParaRPr lang="en-US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718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Influencias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geopolíticas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Brexit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129161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Catástrofes</a:t>
                      </a:r>
                      <a:r>
                        <a:rPr lang="en-US" sz="1600" b="1" dirty="0"/>
                        <a:t> naturales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Tsunami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2454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Ataque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cibernético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Banco Central de Bangladesh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8069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/>
                        <a:t>La </a:t>
                      </a:r>
                      <a:r>
                        <a:rPr lang="en-US" sz="1600" b="1" dirty="0" err="1"/>
                        <a:t>guerra</a:t>
                      </a:r>
                      <a:r>
                        <a:rPr lang="en-US" sz="1600" b="1" dirty="0"/>
                        <a:t> y el </a:t>
                      </a:r>
                      <a:r>
                        <a:rPr lang="en-US" sz="1600" b="1" dirty="0" err="1"/>
                        <a:t>terrorismo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9/11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25694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Cambios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tecnológicos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Blockchain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879160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Cambios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en</a:t>
                      </a:r>
                      <a:r>
                        <a:rPr lang="en-US" sz="1600" b="1" dirty="0"/>
                        <a:t> la </a:t>
                      </a:r>
                      <a:r>
                        <a:rPr lang="en-US" sz="1600" b="1" dirty="0" err="1"/>
                        <a:t>regulación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Riesgo</a:t>
                      </a:r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operativo</a:t>
                      </a:r>
                      <a:endParaRPr lang="en-US" sz="1200" dirty="0">
                        <a:solidFill>
                          <a:srgbClr val="0925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19440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Cambios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en</a:t>
                      </a:r>
                      <a:r>
                        <a:rPr lang="en-US" sz="1600" b="1" dirty="0"/>
                        <a:t> los </a:t>
                      </a:r>
                      <a:r>
                        <a:rPr lang="en-US" sz="1600" b="1" dirty="0" err="1"/>
                        <a:t>impuestos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Ganancias</a:t>
                      </a:r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extranjeras</a:t>
                      </a:r>
                      <a:endParaRPr lang="en-US" sz="1200" dirty="0">
                        <a:solidFill>
                          <a:srgbClr val="0925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911487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Proveedores</a:t>
                      </a:r>
                      <a:r>
                        <a:rPr lang="en-US" sz="1600" b="1" dirty="0"/>
                        <a:t> de </a:t>
                      </a:r>
                      <a:r>
                        <a:rPr lang="en-US" sz="1600" b="1" dirty="0" err="1"/>
                        <a:t>servicios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Procesos</a:t>
                      </a:r>
                      <a:r>
                        <a:rPr lang="en-US" sz="12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92566"/>
                          </a:solidFill>
                        </a:rPr>
                        <a:t>externalizados</a:t>
                      </a:r>
                      <a:endParaRPr lang="en-US" sz="1200" dirty="0">
                        <a:solidFill>
                          <a:srgbClr val="0925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2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00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66379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7" name="Rectángulo 6">
            <a:extLst>
              <a:ext uri="{FF2B5EF4-FFF2-40B4-BE49-F238E27FC236}">
                <a16:creationId xmlns:a16="http://schemas.microsoft.com/office/drawing/2014/main" id="{74784E8E-0C5E-41FF-901E-D7A0B83A874B}"/>
              </a:ext>
            </a:extLst>
          </p:cNvPr>
          <p:cNvSpPr/>
          <p:nvPr/>
        </p:nvSpPr>
        <p:spPr>
          <a:xfrm>
            <a:off x="2603211" y="520817"/>
            <a:ext cx="38969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000" b="1" dirty="0">
                <a:solidFill>
                  <a:srgbClr val="FF0000"/>
                </a:solidFill>
                <a:latin typeface="Helvetica" pitchFamily="2" charset="0"/>
              </a:rPr>
              <a:t>Encuesta en vivo</a:t>
            </a:r>
            <a:endParaRPr lang="es-CO" sz="3000" b="1" i="0" dirty="0">
              <a:solidFill>
                <a:srgbClr val="FF0000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DA6DD4C-12DA-4B2E-A7FC-14276650AC11}"/>
              </a:ext>
            </a:extLst>
          </p:cNvPr>
          <p:cNvSpPr/>
          <p:nvPr/>
        </p:nvSpPr>
        <p:spPr>
          <a:xfrm>
            <a:off x="436098" y="1156277"/>
            <a:ext cx="853079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rgbClr val="092566"/>
                </a:solidFill>
                <a:latin typeface="Helvetica" pitchFamily="2" charset="0"/>
              </a:rPr>
              <a:t>¿Cuál de las siguientes frases describe mejor cómo se articula en su banco los riesgos no financieros con el</a:t>
            </a:r>
            <a:r>
              <a:rPr lang="es-CO" sz="1800" b="1" i="0" dirty="0">
                <a:solidFill>
                  <a:srgbClr val="092566"/>
                </a:solidFill>
                <a:effectLst/>
                <a:latin typeface="Helvetica" pitchFamily="2" charset="0"/>
              </a:rPr>
              <a:t> apetito de riesgo?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s-CO" sz="1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  <a:p>
            <a:pPr marL="457200" lvl="1" indent="-457200">
              <a:spcBef>
                <a:spcPts val="200"/>
              </a:spcBef>
              <a:spcAft>
                <a:spcPts val="200"/>
              </a:spcAft>
              <a:buAutoNum type="alphaLcPeriod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Los riesgos no financieros se describen en detalle en la declaración del apetito de riesgos</a:t>
            </a:r>
          </a:p>
          <a:p>
            <a:pPr marL="457200" lvl="1" indent="-457200">
              <a:spcBef>
                <a:spcPts val="200"/>
              </a:spcBef>
              <a:spcAft>
                <a:spcPts val="200"/>
              </a:spcAft>
              <a:buFontTx/>
              <a:buAutoNum type="alphaLcPeriod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Los riesgos no financieros se mencionan en la declaración del apetito de riesgos</a:t>
            </a:r>
          </a:p>
          <a:p>
            <a:pPr marL="457200" lvl="1" indent="-457200">
              <a:spcBef>
                <a:spcPts val="200"/>
              </a:spcBef>
              <a:spcAft>
                <a:spcPts val="200"/>
              </a:spcAft>
              <a:buFontTx/>
              <a:buAutoNum type="alphaLcPeriod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Los riesgos no financieros no se mencionan en la declaración del apetito de riesgos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d.   No hay declaración del apetito de riesgos</a:t>
            </a:r>
          </a:p>
        </p:txBody>
      </p:sp>
    </p:spTree>
    <p:extLst>
      <p:ext uri="{BB962C8B-B14F-4D97-AF65-F5344CB8AC3E}">
        <p14:creationId xmlns:p14="http://schemas.microsoft.com/office/powerpoint/2010/main" val="984863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9419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-418514" y="545387"/>
            <a:ext cx="99388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900" b="1" dirty="0">
                <a:solidFill>
                  <a:srgbClr val="6B2870"/>
                </a:solidFill>
                <a:latin typeface="Helvetica" pitchFamily="2" charset="0"/>
              </a:rPr>
              <a:t>Diferencias en las declaraciones de riesgos financieros y no financieros</a:t>
            </a:r>
            <a:endParaRPr lang="es-CO" sz="19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0" name="Rectángulo 6">
            <a:extLst>
              <a:ext uri="{FF2B5EF4-FFF2-40B4-BE49-F238E27FC236}">
                <a16:creationId xmlns:a16="http://schemas.microsoft.com/office/drawing/2014/main" id="{F7D19B54-F473-4AF3-BA81-C2FB5A373BB5}"/>
              </a:ext>
            </a:extLst>
          </p:cNvPr>
          <p:cNvSpPr/>
          <p:nvPr/>
        </p:nvSpPr>
        <p:spPr>
          <a:xfrm>
            <a:off x="365760" y="923576"/>
            <a:ext cx="4050994" cy="2931572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1800" b="1" dirty="0">
                <a:solidFill>
                  <a:srgbClr val="092566"/>
                </a:solidFill>
                <a:latin typeface="Helvetica" pitchFamily="2" charset="0"/>
              </a:rPr>
              <a:t>Apetito de riesgos financieros</a:t>
            </a:r>
          </a:p>
          <a:p>
            <a:pPr algn="ctr"/>
            <a:endParaRPr lang="es-CO" sz="2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Tipos de riesgo aceptables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Normas de análisis de riesgos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Normas de medición de riesgos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Monitoreo de riesgos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Normas de notificación y las consecuencias del no cumplimiento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Controles internos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Transparencia</a:t>
            </a:r>
          </a:p>
        </p:txBody>
      </p:sp>
      <p:sp>
        <p:nvSpPr>
          <p:cNvPr id="11" name="Rectángulo 6">
            <a:extLst>
              <a:ext uri="{FF2B5EF4-FFF2-40B4-BE49-F238E27FC236}">
                <a16:creationId xmlns:a16="http://schemas.microsoft.com/office/drawing/2014/main" id="{20E7E4D0-966F-43B6-A135-593F7B40A700}"/>
              </a:ext>
            </a:extLst>
          </p:cNvPr>
          <p:cNvSpPr/>
          <p:nvPr/>
        </p:nvSpPr>
        <p:spPr>
          <a:xfrm>
            <a:off x="4607789" y="920115"/>
            <a:ext cx="4142314" cy="3136756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1800" b="1" dirty="0">
                <a:solidFill>
                  <a:srgbClr val="092566"/>
                </a:solidFill>
                <a:latin typeface="Helvetica" pitchFamily="2" charset="0"/>
              </a:rPr>
              <a:t>Apetito de riesgos no financieros</a:t>
            </a:r>
          </a:p>
          <a:p>
            <a:pPr algn="ctr"/>
            <a:endParaRPr lang="es-CO" sz="2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Actividades de tolerancia cero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Normas de conducta</a:t>
            </a:r>
          </a:p>
          <a:p>
            <a:pPr marL="685800" lvl="1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400" b="1" dirty="0">
                <a:solidFill>
                  <a:srgbClr val="092566"/>
                </a:solidFill>
                <a:latin typeface="Helvetica" pitchFamily="2" charset="0"/>
              </a:rPr>
              <a:t>Código de conducta</a:t>
            </a:r>
          </a:p>
          <a:p>
            <a:pPr marL="685800" lvl="1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400" b="1" dirty="0">
                <a:solidFill>
                  <a:srgbClr val="092566"/>
                </a:solidFill>
                <a:latin typeface="Helvetica" pitchFamily="2" charset="0"/>
              </a:rPr>
              <a:t>Responsabilidad del individuo</a:t>
            </a:r>
          </a:p>
          <a:p>
            <a:pPr marL="685800" lvl="1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400" b="1" dirty="0">
                <a:solidFill>
                  <a:srgbClr val="092566"/>
                </a:solidFill>
                <a:latin typeface="Helvetica" pitchFamily="2" charset="0"/>
              </a:rPr>
              <a:t>Notificar infracciones</a:t>
            </a:r>
          </a:p>
          <a:p>
            <a:pPr marL="685800" lvl="1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400" b="1" dirty="0">
                <a:solidFill>
                  <a:srgbClr val="092566"/>
                </a:solidFill>
                <a:latin typeface="Helvetica" pitchFamily="2" charset="0"/>
              </a:rPr>
              <a:t>Seguridad del sistema informático y protección de los datos personales</a:t>
            </a:r>
          </a:p>
          <a:p>
            <a:pPr marL="685800" lvl="1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400" b="1" dirty="0">
                <a:solidFill>
                  <a:srgbClr val="092566"/>
                </a:solidFill>
                <a:latin typeface="Helvetica" pitchFamily="2" charset="0"/>
              </a:rPr>
              <a:t>Consecuencias del no cumplimiento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Prueba de las defensas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Umbrales</a:t>
            </a:r>
          </a:p>
        </p:txBody>
      </p:sp>
    </p:spTree>
    <p:extLst>
      <p:ext uri="{BB962C8B-B14F-4D97-AF65-F5344CB8AC3E}">
        <p14:creationId xmlns:p14="http://schemas.microsoft.com/office/powerpoint/2010/main" val="1498031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52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1" y="59110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Diez mandamientos del apetito de riesgos no financieros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40D8903-BBBC-4809-8C20-A231B26AA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58507"/>
              </p:ext>
            </p:extLst>
          </p:nvPr>
        </p:nvGraphicFramePr>
        <p:xfrm>
          <a:off x="184563" y="1154951"/>
          <a:ext cx="880637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929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4654446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2636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lang="en-US" sz="2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2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tolerancia</a:t>
                      </a: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cero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Ejemplos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: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Fraude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interno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, la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corrupción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, no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cumplir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con las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normas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reglamentarias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daño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a la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reputación</a:t>
                      </a:r>
                      <a:endParaRPr lang="en-US" sz="1600" dirty="0">
                        <a:solidFill>
                          <a:srgbClr val="092566"/>
                        </a:solidFill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29161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endParaRPr lang="en-US" sz="600" b="1" dirty="0"/>
                    </a:p>
                    <a:p>
                      <a:r>
                        <a:rPr lang="en-US" sz="2200" b="1" dirty="0"/>
                        <a:t>2.  Código de </a:t>
                      </a:r>
                      <a:r>
                        <a:rPr lang="en-US" sz="2200" b="1" dirty="0" err="1"/>
                        <a:t>conducta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92566"/>
                          </a:solidFill>
                        </a:rPr>
                        <a:t>Ejemplos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Observar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la ley,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cumplir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con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todos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los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compromisos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tratar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todos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con 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respeto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2454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2200" b="1" dirty="0"/>
                        <a:t>3.  </a:t>
                      </a:r>
                      <a:r>
                        <a:rPr lang="en-US" sz="2200" b="1" dirty="0" err="1"/>
                        <a:t>Notificar</a:t>
                      </a:r>
                      <a:r>
                        <a:rPr lang="en-US" sz="2200" b="1" dirty="0"/>
                        <a:t> </a:t>
                      </a:r>
                      <a:r>
                        <a:rPr lang="en-US" sz="2200" b="1" dirty="0" err="1"/>
                        <a:t>infracciones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O 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código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conducta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o 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apetito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riesgo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069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2200" b="1" dirty="0"/>
                        <a:t>4.  </a:t>
                      </a:r>
                      <a:r>
                        <a:rPr lang="en-US" sz="2200" b="1" dirty="0" err="1"/>
                        <a:t>Notificar</a:t>
                      </a:r>
                      <a:r>
                        <a:rPr lang="en-US" sz="2200" b="1" dirty="0"/>
                        <a:t> </a:t>
                      </a:r>
                      <a:r>
                        <a:rPr lang="en-US" sz="2200" b="1" dirty="0" err="1"/>
                        <a:t>preocupaciones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inusuales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sospechosas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5694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pPr marL="274320" indent="-640080"/>
                      <a:r>
                        <a:rPr lang="en-US" sz="2200" b="1" dirty="0"/>
                        <a:t>5.  Sistema </a:t>
                      </a:r>
                      <a:r>
                        <a:rPr lang="en-US" sz="2200" b="1" dirty="0" err="1"/>
                        <a:t>Informático</a:t>
                      </a:r>
                      <a:r>
                        <a:rPr lang="en-US" sz="2200" b="1" dirty="0"/>
                        <a:t> y </a:t>
                      </a:r>
                      <a:r>
                        <a:rPr lang="en-US" sz="2200" b="1" dirty="0" err="1"/>
                        <a:t>protección</a:t>
                      </a:r>
                      <a:r>
                        <a:rPr lang="en-US" sz="2200" b="1" dirty="0"/>
                        <a:t> de los </a:t>
                      </a:r>
                      <a:r>
                        <a:rPr lang="en-US" sz="2200" b="1" dirty="0" err="1"/>
                        <a:t>datos</a:t>
                      </a:r>
                      <a:r>
                        <a:rPr lang="en-US" sz="2200" b="1" dirty="0"/>
                        <a:t> </a:t>
                      </a:r>
                      <a:r>
                        <a:rPr lang="en-US" sz="2200" b="1" dirty="0" err="1"/>
                        <a:t>personales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Ningun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lapso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, o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consciente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inconsciente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879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85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52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40D8903-BBBC-4809-8C20-A231B26AA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80375"/>
              </p:ext>
            </p:extLst>
          </p:nvPr>
        </p:nvGraphicFramePr>
        <p:xfrm>
          <a:off x="179070" y="1261110"/>
          <a:ext cx="8618499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352">
                  <a:extLst>
                    <a:ext uri="{9D8B030D-6E8A-4147-A177-3AD203B41FA5}">
                      <a16:colId xmlns:a16="http://schemas.microsoft.com/office/drawing/2014/main" val="2578343816"/>
                    </a:ext>
                  </a:extLst>
                </a:gridCol>
                <a:gridCol w="4555147">
                  <a:extLst>
                    <a:ext uri="{9D8B030D-6E8A-4147-A177-3AD203B41FA5}">
                      <a16:colId xmlns:a16="http://schemas.microsoft.com/office/drawing/2014/main" val="1253892621"/>
                    </a:ext>
                  </a:extLst>
                </a:gridCol>
              </a:tblGrid>
              <a:tr h="2636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 </a:t>
                      </a:r>
                      <a:r>
                        <a:rPr lang="en-US" sz="2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Responsabilidad</a:t>
                      </a: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n-US" sz="2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individuo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Por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escrito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en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lo que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respecta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a la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gestión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de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riesgos</a:t>
                      </a:r>
                      <a:r>
                        <a:rPr lang="en-US" sz="1600" dirty="0">
                          <a:solidFill>
                            <a:srgbClr val="092566"/>
                          </a:solidFill>
                        </a:rPr>
                        <a:t> no </a:t>
                      </a:r>
                      <a:r>
                        <a:rPr lang="en-US" sz="1600" dirty="0" err="1">
                          <a:solidFill>
                            <a:srgbClr val="092566"/>
                          </a:solidFill>
                        </a:rPr>
                        <a:t>financieros</a:t>
                      </a:r>
                      <a:endParaRPr lang="en-US" sz="1600" dirty="0">
                        <a:solidFill>
                          <a:srgbClr val="092566"/>
                        </a:solidFill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29161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pPr marL="365760" indent="-457200"/>
                      <a:r>
                        <a:rPr lang="en-US" sz="2200" b="1" dirty="0"/>
                        <a:t>7.  </a:t>
                      </a:r>
                      <a:r>
                        <a:rPr lang="en-US" sz="2200" b="1" dirty="0" err="1"/>
                        <a:t>Consecuencias</a:t>
                      </a:r>
                      <a:r>
                        <a:rPr lang="en-US" sz="2200" b="1" dirty="0"/>
                        <a:t> de no </a:t>
                      </a:r>
                      <a:r>
                        <a:rPr lang="en-US" sz="2200" b="1" dirty="0" err="1"/>
                        <a:t>cumplimiento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.. con las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normas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apetito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riesgos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o 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código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conducta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intencionado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o no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intencionado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24546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2200" b="1" dirty="0"/>
                        <a:t>8.  </a:t>
                      </a:r>
                      <a:r>
                        <a:rPr lang="en-US" sz="2200" b="1" dirty="0" err="1"/>
                        <a:t>Afirmación</a:t>
                      </a:r>
                      <a:r>
                        <a:rPr lang="en-US" sz="2200" b="1" dirty="0"/>
                        <a:t> </a:t>
                      </a:r>
                      <a:r>
                        <a:rPr lang="en-US" sz="2200" b="1" dirty="0" err="1"/>
                        <a:t>anual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código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conducta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y del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apetito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riesgos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069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endParaRPr lang="en-US" sz="600" b="1" dirty="0"/>
                    </a:p>
                    <a:p>
                      <a:r>
                        <a:rPr lang="en-US" sz="2200" b="1" dirty="0"/>
                        <a:t>9.  </a:t>
                      </a:r>
                      <a:r>
                        <a:rPr lang="en-US" sz="2200" b="1" dirty="0" err="1"/>
                        <a:t>Prueba</a:t>
                      </a:r>
                      <a:r>
                        <a:rPr lang="en-US" sz="2200" b="1" dirty="0"/>
                        <a:t> de las </a:t>
                      </a:r>
                      <a:r>
                        <a:rPr lang="en-US" sz="2200" b="1" dirty="0" err="1"/>
                        <a:t>defensas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Diseñar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probar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menos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una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vez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año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escenarios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para los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riesgos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no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financieros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mas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importantes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56943"/>
                  </a:ext>
                </a:extLst>
              </a:tr>
              <a:tr h="263648">
                <a:tc>
                  <a:txBody>
                    <a:bodyPr/>
                    <a:lstStyle/>
                    <a:p>
                      <a:r>
                        <a:rPr lang="en-US" sz="2200" b="1" dirty="0"/>
                        <a:t>10.  </a:t>
                      </a:r>
                      <a:r>
                        <a:rPr lang="en-US" sz="2200" b="1" dirty="0" err="1"/>
                        <a:t>Umbrales</a:t>
                      </a:r>
                      <a:endParaRPr lang="en-US" sz="22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Establecer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con base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1600" b="1" kern="1200" dirty="0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 los </a:t>
                      </a:r>
                      <a:r>
                        <a:rPr lang="en-US" sz="1600" b="1" kern="1200" dirty="0" err="1">
                          <a:solidFill>
                            <a:srgbClr val="092566"/>
                          </a:solidFill>
                          <a:latin typeface="+mn-lt"/>
                          <a:ea typeface="+mn-ea"/>
                          <a:cs typeface="+mn-cs"/>
                        </a:rPr>
                        <a:t>escenarios</a:t>
                      </a:r>
                      <a:endParaRPr lang="en-US" sz="1600" b="1" kern="1200" dirty="0">
                        <a:solidFill>
                          <a:srgbClr val="0925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879160"/>
                  </a:ext>
                </a:extLst>
              </a:tr>
            </a:tbl>
          </a:graphicData>
        </a:graphic>
      </p:graphicFrame>
      <p:sp>
        <p:nvSpPr>
          <p:cNvPr id="11" name="Rectángulo 6">
            <a:extLst>
              <a:ext uri="{FF2B5EF4-FFF2-40B4-BE49-F238E27FC236}">
                <a16:creationId xmlns:a16="http://schemas.microsoft.com/office/drawing/2014/main" id="{1302756A-92E1-40E4-BA48-AF7673587716}"/>
              </a:ext>
            </a:extLst>
          </p:cNvPr>
          <p:cNvSpPr/>
          <p:nvPr/>
        </p:nvSpPr>
        <p:spPr>
          <a:xfrm>
            <a:off x="1" y="59110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Diez mandamientos del apetito de riesgos no financieros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9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pic>
        <p:nvPicPr>
          <p:cNvPr id="7" name="Picture 6" descr="Image result for image of escaped zoo animal">
            <a:extLst>
              <a:ext uri="{FF2B5EF4-FFF2-40B4-BE49-F238E27FC236}">
                <a16:creationId xmlns:a16="http://schemas.microsoft.com/office/drawing/2014/main" id="{379D0C18-7CFA-4BA5-AA6C-7B3FD675A97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830" y="865163"/>
            <a:ext cx="4394339" cy="29541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B805A1-C24F-4D3E-AE5E-8CEC825238EB}"/>
              </a:ext>
            </a:extLst>
          </p:cNvPr>
          <p:cNvSpPr txBox="1"/>
          <p:nvPr/>
        </p:nvSpPr>
        <p:spPr>
          <a:xfrm>
            <a:off x="425302" y="1865198"/>
            <a:ext cx="1728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6B2870"/>
                </a:solidFill>
                <a:latin typeface="Helvetica" pitchFamily="2" charset="0"/>
              </a:rPr>
              <a:t>¿</a:t>
            </a:r>
            <a:r>
              <a:rPr lang="en-US" sz="2800" b="1" dirty="0" err="1">
                <a:solidFill>
                  <a:srgbClr val="6B2870"/>
                </a:solidFill>
                <a:latin typeface="Helvetica" pitchFamily="2" charset="0"/>
              </a:rPr>
              <a:t>Qué</a:t>
            </a:r>
            <a:endParaRPr lang="en-US" sz="2800" b="1" dirty="0">
              <a:solidFill>
                <a:srgbClr val="6B2870"/>
              </a:solidFill>
              <a:latin typeface="Helvetica" pitchFamily="2" charset="0"/>
            </a:endParaRPr>
          </a:p>
          <a:p>
            <a:pPr algn="ctr"/>
            <a:r>
              <a:rPr lang="en-US" sz="28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n-US" sz="2800" b="1" dirty="0" err="1">
                <a:solidFill>
                  <a:srgbClr val="6B2870"/>
                </a:solidFill>
                <a:latin typeface="Helvetica" pitchFamily="2" charset="0"/>
              </a:rPr>
              <a:t>tienen</a:t>
            </a:r>
            <a:r>
              <a:rPr lang="en-US" sz="28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7299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52" y="0"/>
            <a:ext cx="8990371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45407" y="799656"/>
            <a:ext cx="89903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err="1">
                <a:solidFill>
                  <a:srgbClr val="6B2870"/>
                </a:solidFill>
                <a:latin typeface="Helvetica" pitchFamily="2" charset="0"/>
              </a:rPr>
              <a:t>Diseño</a:t>
            </a:r>
            <a:r>
              <a:rPr lang="en-US" sz="2300" b="1" dirty="0">
                <a:solidFill>
                  <a:srgbClr val="6B2870"/>
                </a:solidFill>
                <a:latin typeface="Helvetica" pitchFamily="2" charset="0"/>
              </a:rPr>
              <a:t> y </a:t>
            </a:r>
            <a:r>
              <a:rPr lang="en-US" sz="2300" b="1" dirty="0" err="1">
                <a:solidFill>
                  <a:srgbClr val="6B2870"/>
                </a:solidFill>
                <a:latin typeface="Helvetica" pitchFamily="2" charset="0"/>
              </a:rPr>
              <a:t>prueba</a:t>
            </a:r>
            <a:r>
              <a:rPr lang="en-US" sz="2300" b="1" dirty="0">
                <a:solidFill>
                  <a:srgbClr val="6B2870"/>
                </a:solidFill>
                <a:latin typeface="Helvetica" pitchFamily="2" charset="0"/>
              </a:rPr>
              <a:t> de </a:t>
            </a:r>
            <a:r>
              <a:rPr lang="en-US" sz="2300" b="1" dirty="0" err="1">
                <a:solidFill>
                  <a:srgbClr val="6B2870"/>
                </a:solidFill>
                <a:latin typeface="Helvetica" pitchFamily="2" charset="0"/>
              </a:rPr>
              <a:t>escenarios</a:t>
            </a:r>
            <a:r>
              <a:rPr lang="en-US" sz="2300" b="1" dirty="0">
                <a:solidFill>
                  <a:srgbClr val="6B2870"/>
                </a:solidFill>
                <a:latin typeface="Helvetica" pitchFamily="2" charset="0"/>
              </a:rPr>
              <a:t> para los </a:t>
            </a:r>
            <a:r>
              <a:rPr lang="en-US" sz="2300" b="1" dirty="0" err="1">
                <a:solidFill>
                  <a:srgbClr val="6B2870"/>
                </a:solidFill>
                <a:latin typeface="Helvetica" pitchFamily="2" charset="0"/>
              </a:rPr>
              <a:t>riesgos</a:t>
            </a:r>
            <a:r>
              <a:rPr lang="en-US" sz="2300" b="1" dirty="0">
                <a:solidFill>
                  <a:srgbClr val="6B2870"/>
                </a:solidFill>
                <a:latin typeface="Helvetica" pitchFamily="2" charset="0"/>
              </a:rPr>
              <a:t> no </a:t>
            </a:r>
            <a:r>
              <a:rPr lang="en-US" sz="2300" b="1" dirty="0" err="1">
                <a:solidFill>
                  <a:srgbClr val="6B2870"/>
                </a:solidFill>
                <a:latin typeface="Helvetica" pitchFamily="2" charset="0"/>
              </a:rPr>
              <a:t>financieros</a:t>
            </a:r>
            <a:endParaRPr lang="en-US" sz="2300" b="1" dirty="0">
              <a:solidFill>
                <a:srgbClr val="6B2870"/>
              </a:solidFill>
              <a:latin typeface="Helvetica" pitchFamily="2" charset="0"/>
            </a:endParaRPr>
          </a:p>
          <a:p>
            <a:pPr algn="ctr"/>
            <a:endParaRPr lang="es-CO" sz="1200" b="1" dirty="0">
              <a:solidFill>
                <a:srgbClr val="6B2870"/>
              </a:solidFill>
              <a:latin typeface="Helvetica" pitchFamily="2" charset="0"/>
            </a:endParaRPr>
          </a:p>
          <a:p>
            <a:pPr marL="1714500" lvl="4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s-CO" sz="8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1371600" lvl="3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Riesgos de alto impacto, pero sin precedente en su banco</a:t>
            </a:r>
          </a:p>
          <a:p>
            <a:pPr marL="1371600" lvl="3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Especificar la cadena de acciones y acontecimientos </a:t>
            </a:r>
          </a:p>
          <a:p>
            <a:pPr marL="1371600" lvl="3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Cuantificar (estimar) las pérdidas</a:t>
            </a:r>
          </a:p>
          <a:p>
            <a:pPr marL="1371600" lvl="3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Identificar los huecos y debilidades que se pueden corregir</a:t>
            </a:r>
          </a:p>
          <a:p>
            <a:pPr algn="ctr"/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162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52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-1148106" y="540881"/>
            <a:ext cx="8449237" cy="4519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Conclusión</a:t>
            </a:r>
          </a:p>
          <a:p>
            <a:pPr marL="1714500" lvl="4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s-CO" sz="2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1714500" lvl="4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Los reguladores se han conformado con una formula de capital conservadora</a:t>
            </a:r>
          </a:p>
          <a:p>
            <a:pPr marL="1714500" lvl="4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A los bancos recae la iniciativa de gestionar y medir sus riesgos no financieros</a:t>
            </a:r>
          </a:p>
          <a:p>
            <a:pPr marL="1714500" lvl="4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CO" sz="2000" b="1" dirty="0">
                <a:solidFill>
                  <a:srgbClr val="092566"/>
                </a:solidFill>
                <a:latin typeface="Helvetica" pitchFamily="2" charset="0"/>
              </a:rPr>
              <a:t>Las herramientas mas fuertes son</a:t>
            </a:r>
          </a:p>
          <a:p>
            <a:pPr marL="2057400" lvl="5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800" b="1" dirty="0">
                <a:solidFill>
                  <a:srgbClr val="6B2870"/>
                </a:solidFill>
                <a:latin typeface="Helvetica" pitchFamily="2" charset="0"/>
              </a:rPr>
              <a:t>Declaración de apetito de riesgos</a:t>
            </a:r>
          </a:p>
          <a:p>
            <a:pPr marL="2057400" lvl="5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800" b="1" dirty="0">
                <a:solidFill>
                  <a:srgbClr val="6B2870"/>
                </a:solidFill>
                <a:latin typeface="Helvetica" pitchFamily="2" charset="0"/>
              </a:rPr>
              <a:t>La disciplina y los procesos</a:t>
            </a:r>
          </a:p>
          <a:p>
            <a:pPr marL="2057400" lvl="5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800" b="1" dirty="0">
                <a:solidFill>
                  <a:srgbClr val="6B2870"/>
                </a:solidFill>
                <a:latin typeface="Helvetica" pitchFamily="2" charset="0"/>
              </a:rPr>
              <a:t>La economía conductista</a:t>
            </a:r>
          </a:p>
          <a:p>
            <a:pPr marL="2057400" lvl="5" indent="-3429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es-CO" sz="1800" b="1" dirty="0">
                <a:solidFill>
                  <a:srgbClr val="6B2870"/>
                </a:solidFill>
                <a:latin typeface="Helvetica" pitchFamily="2" charset="0"/>
              </a:rPr>
              <a:t>Pruebas de las defensas</a:t>
            </a:r>
          </a:p>
          <a:p>
            <a:pPr algn="ctr"/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endParaRPr lang="es-CO" sz="2400" b="1" i="0" dirty="0">
              <a:solidFill>
                <a:srgbClr val="6B2870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2017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6" name="Rectángulo 6">
            <a:extLst>
              <a:ext uri="{FF2B5EF4-FFF2-40B4-BE49-F238E27FC236}">
                <a16:creationId xmlns:a16="http://schemas.microsoft.com/office/drawing/2014/main" id="{0D9E7FDF-DCE3-4F94-8BB0-8ECF7A649B93}"/>
              </a:ext>
            </a:extLst>
          </p:cNvPr>
          <p:cNvSpPr/>
          <p:nvPr/>
        </p:nvSpPr>
        <p:spPr>
          <a:xfrm>
            <a:off x="34139" y="1544446"/>
            <a:ext cx="89962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Recuerden, a seguir se muestra lo que acontece cuando el apetito de riesgo de un banco esta mal articulado o incompleto…</a:t>
            </a:r>
            <a:endParaRPr lang="es-CO" sz="24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125147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6" name="Rectángulo 6">
            <a:extLst>
              <a:ext uri="{FF2B5EF4-FFF2-40B4-BE49-F238E27FC236}">
                <a16:creationId xmlns:a16="http://schemas.microsoft.com/office/drawing/2014/main" id="{0D9E7FDF-DCE3-4F94-8BB0-8ECF7A649B93}"/>
              </a:ext>
            </a:extLst>
          </p:cNvPr>
          <p:cNvSpPr/>
          <p:nvPr/>
        </p:nvSpPr>
        <p:spPr>
          <a:xfrm>
            <a:off x="907274" y="1433173"/>
            <a:ext cx="68721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… and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remember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,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this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is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what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happens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when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your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non-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financial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risk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appetite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is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poorly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s-CO" sz="3200" b="1" dirty="0" err="1">
                <a:solidFill>
                  <a:srgbClr val="6B2870"/>
                </a:solidFill>
                <a:latin typeface="Helvetica" pitchFamily="2" charset="0"/>
              </a:rPr>
              <a:t>articulated</a:t>
            </a: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!</a:t>
            </a:r>
            <a:endParaRPr lang="es-CO" sz="24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29C7B79-5B9C-4C1F-A2D0-642CA95C2F6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87" y="631435"/>
            <a:ext cx="6428331" cy="582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716B73A-6896-4326-9369-777F8A6EEB9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737">
            <a:off x="3070315" y="1981816"/>
            <a:ext cx="5432562" cy="674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40DA4EF-D64E-4942-949C-4DE1972009E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9310">
            <a:off x="3934469" y="1561449"/>
            <a:ext cx="4760507" cy="680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9F2986C-10EF-481C-A1BE-2D42A123ADA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70" y="3289783"/>
            <a:ext cx="65817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28AF22D-03D2-471C-86EA-2D41794B0CE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4764">
            <a:off x="454815" y="1634814"/>
            <a:ext cx="3935923" cy="735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008E8AD-B0EA-4E90-BA9E-C9F57294035E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0695">
            <a:off x="1815903" y="2245808"/>
            <a:ext cx="4134300" cy="621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4C96DEC-4740-4AE1-96CD-560F5650C54D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0806">
            <a:off x="1078059" y="1820449"/>
            <a:ext cx="6353175" cy="58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744E333-72A3-4EE2-BF19-4DD7CF970F18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5140">
            <a:off x="5590932" y="2672120"/>
            <a:ext cx="3488247" cy="58429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uadroTexto 5">
            <a:extLst>
              <a:ext uri="{FF2B5EF4-FFF2-40B4-BE49-F238E27FC236}">
                <a16:creationId xmlns:a16="http://schemas.microsoft.com/office/drawing/2014/main" id="{0FF81CBC-2C4A-4F52-961A-C807B998706F}"/>
              </a:ext>
            </a:extLst>
          </p:cNvPr>
          <p:cNvSpPr txBox="1"/>
          <p:nvPr/>
        </p:nvSpPr>
        <p:spPr>
          <a:xfrm>
            <a:off x="-53788" y="166379"/>
            <a:ext cx="908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92566"/>
                </a:solidFill>
                <a:latin typeface="Helvetica" pitchFamily="2" charset="0"/>
              </a:rPr>
              <a:t>Articulando</a:t>
            </a:r>
            <a:r>
              <a:rPr lang="en-US" sz="2000" b="1" dirty="0">
                <a:solidFill>
                  <a:srgbClr val="092566"/>
                </a:solidFill>
                <a:latin typeface="Helvetica" pitchFamily="2" charset="0"/>
              </a:rPr>
              <a:t> el </a:t>
            </a:r>
            <a:r>
              <a:rPr lang="en-US" sz="2000" b="1" dirty="0" err="1">
                <a:solidFill>
                  <a:srgbClr val="092566"/>
                </a:solidFill>
                <a:latin typeface="Helvetica" pitchFamily="2" charset="0"/>
              </a:rPr>
              <a:t>apetito</a:t>
            </a:r>
            <a:r>
              <a:rPr lang="en-US" sz="2000" b="1" dirty="0">
                <a:solidFill>
                  <a:srgbClr val="092566"/>
                </a:solidFill>
                <a:latin typeface="Helvetica" pitchFamily="2" charset="0"/>
              </a:rPr>
              <a:t> de </a:t>
            </a:r>
            <a:r>
              <a:rPr lang="en-US" sz="2000" b="1" dirty="0" err="1">
                <a:solidFill>
                  <a:srgbClr val="092566"/>
                </a:solidFill>
                <a:latin typeface="Helvetica" pitchFamily="2" charset="0"/>
              </a:rPr>
              <a:t>riesgo</a:t>
            </a:r>
            <a:r>
              <a:rPr lang="en-US" sz="2000" b="1" dirty="0">
                <a:solidFill>
                  <a:srgbClr val="092566"/>
                </a:solidFill>
                <a:latin typeface="Helvetica" pitchFamily="2" charset="0"/>
              </a:rPr>
              <a:t>       con los </a:t>
            </a:r>
            <a:r>
              <a:rPr lang="en-US" sz="2000" b="1" dirty="0" err="1">
                <a:solidFill>
                  <a:srgbClr val="092566"/>
                </a:solidFill>
                <a:latin typeface="Helvetica" pitchFamily="2" charset="0"/>
              </a:rPr>
              <a:t>riesgos</a:t>
            </a:r>
            <a:r>
              <a:rPr lang="en-US" sz="2000" b="1" dirty="0">
                <a:solidFill>
                  <a:srgbClr val="092566"/>
                </a:solidFill>
                <a:latin typeface="Helvetica" pitchFamily="2" charset="0"/>
              </a:rPr>
              <a:t> no </a:t>
            </a:r>
            <a:r>
              <a:rPr lang="en-US" sz="2000" b="1" dirty="0" err="1">
                <a:solidFill>
                  <a:srgbClr val="092566"/>
                </a:solidFill>
                <a:latin typeface="Helvetica" pitchFamily="2" charset="0"/>
              </a:rPr>
              <a:t>financieros</a:t>
            </a:r>
            <a:endParaRPr lang="en-US" sz="2000" b="1" dirty="0">
              <a:solidFill>
                <a:srgbClr val="092566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50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8DE7B-508D-EE44-BF73-42D096389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3526CB-8175-934A-8F43-62978E348D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2E52465-D097-1C44-8A4E-5B7658AF9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D229062-6C30-B94C-8DC7-08C5BDA18C7A}"/>
              </a:ext>
            </a:extLst>
          </p:cNvPr>
          <p:cNvSpPr txBox="1"/>
          <p:nvPr/>
        </p:nvSpPr>
        <p:spPr>
          <a:xfrm>
            <a:off x="5497550" y="841772"/>
            <a:ext cx="2932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>
                <a:solidFill>
                  <a:srgbClr val="092566"/>
                </a:solidFill>
                <a:latin typeface="Helvetica" pitchFamily="2" charset="0"/>
              </a:rPr>
              <a:t>Steve Lindo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61D5647-68FE-1D41-8871-68CE016BC333}"/>
              </a:ext>
            </a:extLst>
          </p:cNvPr>
          <p:cNvSpPr/>
          <p:nvPr/>
        </p:nvSpPr>
        <p:spPr>
          <a:xfrm>
            <a:off x="5504530" y="1438866"/>
            <a:ext cx="3639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>
                <a:solidFill>
                  <a:srgbClr val="6B2870"/>
                </a:solidFill>
                <a:latin typeface="Helvetica" pitchFamily="2" charset="0"/>
                <a:hlinkClick r:id="rId3"/>
              </a:rPr>
              <a:t>steve.lindo@gmail.com</a:t>
            </a:r>
            <a:endParaRPr lang="es-CO" sz="2000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s-CO" sz="2000" dirty="0">
                <a:solidFill>
                  <a:srgbClr val="6B2870"/>
                </a:solidFill>
                <a:latin typeface="Helvetica" pitchFamily="2" charset="0"/>
              </a:rPr>
              <a:t>+1-612-865-6647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9321D-0566-4220-BD18-EC2AD9ED81FE}"/>
              </a:ext>
            </a:extLst>
          </p:cNvPr>
          <p:cNvSpPr txBox="1"/>
          <p:nvPr/>
        </p:nvSpPr>
        <p:spPr>
          <a:xfrm>
            <a:off x="6557797" y="3678923"/>
            <a:ext cx="246253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B2870"/>
                </a:solidFill>
                <a:latin typeface="Helvetica" pitchFamily="2" charset="0"/>
              </a:rPr>
              <a:t>Cartagena</a:t>
            </a:r>
          </a:p>
          <a:p>
            <a:endParaRPr lang="en-US" sz="500" dirty="0">
              <a:solidFill>
                <a:srgbClr val="6B2870"/>
              </a:solidFill>
              <a:latin typeface="Helvetica" pitchFamily="2" charset="0"/>
            </a:endParaRPr>
          </a:p>
          <a:p>
            <a:r>
              <a:rPr lang="en-US" sz="2000" dirty="0">
                <a:solidFill>
                  <a:srgbClr val="6B2870"/>
                </a:solidFill>
                <a:latin typeface="Helvetica" pitchFamily="2" charset="0"/>
              </a:rPr>
              <a:t>26 de </a:t>
            </a:r>
            <a:r>
              <a:rPr lang="en-US" sz="2000" dirty="0" err="1">
                <a:solidFill>
                  <a:srgbClr val="6B2870"/>
                </a:solidFill>
                <a:latin typeface="Helvetica" pitchFamily="2" charset="0"/>
              </a:rPr>
              <a:t>octubre</a:t>
            </a:r>
            <a:r>
              <a:rPr lang="en-US" sz="2000" dirty="0">
                <a:solidFill>
                  <a:srgbClr val="6B2870"/>
                </a:solidFill>
                <a:latin typeface="Helvetica" pitchFamily="2" charset="0"/>
              </a:rPr>
              <a:t>, 2018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BCECB9-D14E-42BE-AF7F-6B496319D055}"/>
              </a:ext>
            </a:extLst>
          </p:cNvPr>
          <p:cNvSpPr txBox="1"/>
          <p:nvPr/>
        </p:nvSpPr>
        <p:spPr>
          <a:xfrm>
            <a:off x="515567" y="1363087"/>
            <a:ext cx="3873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“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Articulando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el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apetito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de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riesgo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con los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riesgos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no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financieros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” </a:t>
            </a:r>
            <a:endParaRPr lang="en-US" sz="2400" b="1" dirty="0">
              <a:solidFill>
                <a:srgbClr val="0925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90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pic>
        <p:nvPicPr>
          <p:cNvPr id="9" name="Picture 8" descr="Image result for image of light aircraft landing on highway">
            <a:extLst>
              <a:ext uri="{FF2B5EF4-FFF2-40B4-BE49-F238E27FC236}">
                <a16:creationId xmlns:a16="http://schemas.microsoft.com/office/drawing/2014/main" id="{3DAFC7B3-C164-4670-A396-DE1FD050B76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474" y="1041009"/>
            <a:ext cx="5590929" cy="292608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7686FCB-C65A-4FF8-9A06-340C726932F4}"/>
              </a:ext>
            </a:extLst>
          </p:cNvPr>
          <p:cNvSpPr txBox="1"/>
          <p:nvPr/>
        </p:nvSpPr>
        <p:spPr>
          <a:xfrm>
            <a:off x="-178840" y="2026995"/>
            <a:ext cx="2460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6B2870"/>
                </a:solidFill>
                <a:latin typeface="Helvetica" pitchFamily="2" charset="0"/>
              </a:rPr>
              <a:t>en </a:t>
            </a:r>
          </a:p>
          <a:p>
            <a:pPr algn="ctr"/>
            <a:r>
              <a:rPr lang="es-CO" sz="2800" b="1" dirty="0">
                <a:solidFill>
                  <a:srgbClr val="6B2870"/>
                </a:solidFill>
                <a:latin typeface="Helvetica" pitchFamily="2" charset="0"/>
              </a:rPr>
              <a:t>común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599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pic>
        <p:nvPicPr>
          <p:cNvPr id="7" name="Picture 6" descr="Image result for image of crane boom falling on office tower">
            <a:extLst>
              <a:ext uri="{FF2B5EF4-FFF2-40B4-BE49-F238E27FC236}">
                <a16:creationId xmlns:a16="http://schemas.microsoft.com/office/drawing/2014/main" id="{CEAB0022-EF1D-4F16-9085-57D0001836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118" y="717453"/>
            <a:ext cx="4831763" cy="322049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E153C8-A5F1-4345-B135-28DDA8FADBB9}"/>
              </a:ext>
            </a:extLst>
          </p:cNvPr>
          <p:cNvSpPr txBox="1"/>
          <p:nvPr/>
        </p:nvSpPr>
        <p:spPr>
          <a:xfrm>
            <a:off x="720763" y="2094696"/>
            <a:ext cx="1255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6B2870"/>
                </a:solidFill>
                <a:latin typeface="Helvetica" pitchFamily="2" charset="0"/>
              </a:rPr>
              <a:t>todas estas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96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-46167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pic>
        <p:nvPicPr>
          <p:cNvPr id="9" name="Picture 8" descr="Image result for funny bank robbery movie scenes">
            <a:extLst>
              <a:ext uri="{FF2B5EF4-FFF2-40B4-BE49-F238E27FC236}">
                <a16:creationId xmlns:a16="http://schemas.microsoft.com/office/drawing/2014/main" id="{6AE5C309-8C01-4070-BF29-33C5997A987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48" y="976200"/>
            <a:ext cx="5801163" cy="285834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B32100-9BAA-48F9-A89D-261DA9372031}"/>
              </a:ext>
            </a:extLst>
          </p:cNvPr>
          <p:cNvSpPr txBox="1"/>
          <p:nvPr/>
        </p:nvSpPr>
        <p:spPr>
          <a:xfrm>
            <a:off x="79600" y="2180696"/>
            <a:ext cx="2536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6B2870"/>
                </a:solidFill>
                <a:latin typeface="Helvetica" pitchFamily="2" charset="0"/>
              </a:rPr>
              <a:t>situaciones?</a:t>
            </a:r>
            <a:endParaRPr lang="en-US" sz="2800" dirty="0"/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E1C1F85E-2CE5-4E34-B5DA-0B6410412F64}"/>
              </a:ext>
            </a:extLst>
          </p:cNvPr>
          <p:cNvSpPr/>
          <p:nvPr/>
        </p:nvSpPr>
        <p:spPr>
          <a:xfrm>
            <a:off x="5430202" y="1347239"/>
            <a:ext cx="1629274" cy="776476"/>
          </a:xfrm>
          <a:prstGeom prst="wedgeEllipse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C55925-DA25-48E9-A2DF-B48F6536373F}"/>
              </a:ext>
            </a:extLst>
          </p:cNvPr>
          <p:cNvSpPr txBox="1"/>
          <p:nvPr/>
        </p:nvSpPr>
        <p:spPr>
          <a:xfrm>
            <a:off x="5525405" y="1412312"/>
            <a:ext cx="1438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2"/>
                </a:solidFill>
              </a:rPr>
              <a:t>¡Dame el </a:t>
            </a:r>
            <a:r>
              <a:rPr lang="en-US" sz="1800" dirty="0" err="1">
                <a:solidFill>
                  <a:schemeClr val="bg2"/>
                </a:solidFill>
              </a:rPr>
              <a:t>dinero</a:t>
            </a:r>
            <a:r>
              <a:rPr lang="en-US" sz="1800" dirty="0">
                <a:solidFill>
                  <a:schemeClr val="bg2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0373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1772438" y="1614774"/>
            <a:ext cx="737156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5900" lvl="3" indent="-457200">
              <a:buFont typeface="Wingdings" panose="05000000000000000000" pitchFamily="2" charset="2"/>
              <a:buChar char="q"/>
            </a:pP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Probabilidad baja</a:t>
            </a:r>
          </a:p>
          <a:p>
            <a:pPr marL="1485900" lvl="3" indent="-457200">
              <a:buFont typeface="Wingdings" panose="05000000000000000000" pitchFamily="2" charset="2"/>
              <a:buChar char="q"/>
            </a:pPr>
            <a:endParaRPr lang="es-CO" sz="18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1485900" lvl="3" indent="-457200">
              <a:buFont typeface="Wingdings" panose="05000000000000000000" pitchFamily="2" charset="2"/>
              <a:buChar char="q"/>
            </a:pPr>
            <a:r>
              <a:rPr lang="es-CO" sz="3200" b="1" dirty="0">
                <a:solidFill>
                  <a:srgbClr val="6B2870"/>
                </a:solidFill>
                <a:latin typeface="Helvetica" pitchFamily="2" charset="0"/>
              </a:rPr>
              <a:t>Alto impacto</a:t>
            </a:r>
          </a:p>
          <a:p>
            <a:pPr algn="ctr" fontAlgn="b"/>
            <a:br>
              <a:rPr lang="es-CO" sz="2400" b="1" i="0" dirty="0">
                <a:solidFill>
                  <a:srgbClr val="222222"/>
                </a:solidFill>
                <a:effectLst/>
                <a:latin typeface="Roboto"/>
              </a:rPr>
            </a:br>
            <a:endParaRPr lang="es-CO" sz="24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4406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163641" y="530958"/>
            <a:ext cx="87344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6B2870"/>
                </a:solidFill>
                <a:latin typeface="Helvetica" pitchFamily="2" charset="0"/>
              </a:rPr>
              <a:t>Las pérdidas no financieras de los bancos han sido enormes</a:t>
            </a:r>
            <a:endParaRPr lang="es-CO" sz="20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333F2CF-ABCD-4BD8-B44B-CB2868FD2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85748"/>
              </p:ext>
            </p:extLst>
          </p:nvPr>
        </p:nvGraphicFramePr>
        <p:xfrm>
          <a:off x="1800939" y="1007521"/>
          <a:ext cx="5459835" cy="297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669">
                  <a:extLst>
                    <a:ext uri="{9D8B030D-6E8A-4147-A177-3AD203B41FA5}">
                      <a16:colId xmlns:a16="http://schemas.microsoft.com/office/drawing/2014/main" val="399511137"/>
                    </a:ext>
                  </a:extLst>
                </a:gridCol>
                <a:gridCol w="748918">
                  <a:extLst>
                    <a:ext uri="{9D8B030D-6E8A-4147-A177-3AD203B41FA5}">
                      <a16:colId xmlns:a16="http://schemas.microsoft.com/office/drawing/2014/main" val="3516664726"/>
                    </a:ext>
                  </a:extLst>
                </a:gridCol>
                <a:gridCol w="3474248">
                  <a:extLst>
                    <a:ext uri="{9D8B030D-6E8A-4147-A177-3AD203B41FA5}">
                      <a16:colId xmlns:a16="http://schemas.microsoft.com/office/drawing/2014/main" val="3865174134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Bank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Amount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9895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Bank of America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$37.0bn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US residential mortgage lending and securitization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00195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BNP Paribas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$8.9bn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2566"/>
                          </a:solidFill>
                          <a:effectLst/>
                        </a:rPr>
                        <a:t>Business with sanctioned countries</a:t>
                      </a:r>
                      <a:endParaRPr lang="en-US" sz="1100" b="1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587936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Credit Suisse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$5,3bn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US residential mortgage securitization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380684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Deutsche Bank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$7.2bn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2566"/>
                          </a:solidFill>
                          <a:effectLst/>
                        </a:rPr>
                        <a:t>US residential mortgage securitization</a:t>
                      </a:r>
                      <a:endParaRPr lang="en-US" sz="1100" b="1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89619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Deutsche Bank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$2.2bn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2566"/>
                          </a:solidFill>
                          <a:effectLst/>
                        </a:rPr>
                        <a:t>LIBOR collusion</a:t>
                      </a:r>
                      <a:endParaRPr lang="en-US" sz="1100" b="1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009871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Goldman Sachs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$5.0bn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2566"/>
                          </a:solidFill>
                          <a:effectLst/>
                        </a:rPr>
                        <a:t>US residential mortgage securitization</a:t>
                      </a:r>
                      <a:endParaRPr lang="en-US" sz="1100" b="1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72179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HSBC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$1.9bn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92566"/>
                          </a:solidFill>
                          <a:effectLst/>
                        </a:rPr>
                        <a:t>AML negligence</a:t>
                      </a:r>
                      <a:endParaRPr lang="en-US" sz="1100" b="1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843928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JP Morgan Chase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$18.3bn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US residential mortgage lending and securitization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74929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Morgan Stanley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$3.2bn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US residential mortgage securitization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476581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été Générale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$6.6bn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Rogue trader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19512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UBS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$1.5bn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LIBOR collusion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78558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Various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$1.3bn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92566"/>
                          </a:solidFill>
                          <a:effectLst/>
                        </a:rPr>
                        <a:t>Carbanak</a:t>
                      </a: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/Cobalt cyber attacks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5630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Wells Fargo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$7.4bn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US residential mortgage lending and securitization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513609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Wells Fargo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$5.2bn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92566"/>
                          </a:solidFill>
                          <a:effectLst/>
                        </a:rPr>
                        <a:t>Unauthorized bank accounts</a:t>
                      </a:r>
                      <a:endParaRPr lang="en-US" sz="1100" b="1" dirty="0">
                        <a:solidFill>
                          <a:srgbClr val="0925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993127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highlight>
                            <a:srgbClr val="FFFF00"/>
                          </a:highlight>
                        </a:rPr>
                        <a:t>$110.8bn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(Note: These numbers do not include private claims or litigation)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080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20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0" name="Rectángulo 6">
            <a:extLst>
              <a:ext uri="{FF2B5EF4-FFF2-40B4-BE49-F238E27FC236}">
                <a16:creationId xmlns:a16="http://schemas.microsoft.com/office/drawing/2014/main" id="{E892AA12-1175-4C1F-BE37-E348CE48B94C}"/>
              </a:ext>
            </a:extLst>
          </p:cNvPr>
          <p:cNvSpPr/>
          <p:nvPr/>
        </p:nvSpPr>
        <p:spPr>
          <a:xfrm>
            <a:off x="4398337" y="1658533"/>
            <a:ext cx="27902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sz="2400" b="1" dirty="0">
              <a:solidFill>
                <a:srgbClr val="092566"/>
              </a:solidFill>
              <a:latin typeface="Helvetica" pitchFamily="2" charset="0"/>
            </a:endParaRPr>
          </a:p>
          <a:p>
            <a:pPr algn="ctr"/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¿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Qué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tienen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en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común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estas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092566"/>
                </a:solidFill>
                <a:latin typeface="Helvetica" pitchFamily="2" charset="0"/>
              </a:rPr>
              <a:t>pérdidas</a:t>
            </a:r>
            <a:r>
              <a:rPr lang="en-US" sz="2400" b="1" dirty="0">
                <a:solidFill>
                  <a:srgbClr val="092566"/>
                </a:solidFill>
                <a:latin typeface="Helvetica" pitchFamily="2" charset="0"/>
              </a:rPr>
              <a:t>?</a:t>
            </a:r>
          </a:p>
          <a:p>
            <a:pPr algn="ctr"/>
            <a:endParaRPr lang="es-CO" sz="1200" b="1" dirty="0">
              <a:solidFill>
                <a:srgbClr val="092566"/>
              </a:solidFill>
              <a:latin typeface="Helvetica" pitchFamily="2" charset="0"/>
            </a:endParaRPr>
          </a:p>
        </p:txBody>
      </p:sp>
      <p:sp>
        <p:nvSpPr>
          <p:cNvPr id="11" name="Rectángulo 6">
            <a:extLst>
              <a:ext uri="{FF2B5EF4-FFF2-40B4-BE49-F238E27FC236}">
                <a16:creationId xmlns:a16="http://schemas.microsoft.com/office/drawing/2014/main" id="{691826B1-715D-4C19-9E10-085FA118C1C1}"/>
              </a:ext>
            </a:extLst>
          </p:cNvPr>
          <p:cNvSpPr/>
          <p:nvPr/>
        </p:nvSpPr>
        <p:spPr>
          <a:xfrm>
            <a:off x="163641" y="706504"/>
            <a:ext cx="8734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Las pérdidas no financieras de bancos han sido enormes</a:t>
            </a:r>
            <a:endParaRPr lang="es-CO" sz="2400" b="1" i="0" dirty="0">
              <a:solidFill>
                <a:srgbClr val="222222"/>
              </a:solidFill>
              <a:effectLst/>
              <a:latin typeface="Roboto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92EBADB-7443-4D6A-B73C-3685301D7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275832"/>
              </p:ext>
            </p:extLst>
          </p:nvPr>
        </p:nvGraphicFramePr>
        <p:xfrm>
          <a:off x="2159962" y="1182554"/>
          <a:ext cx="22383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064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8C6D2EC-55A1-CF45-9984-EB97A6215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9358BD7-CAA4-8243-BF91-05A5089FAF09}"/>
              </a:ext>
            </a:extLst>
          </p:cNvPr>
          <p:cNvSpPr/>
          <p:nvPr/>
        </p:nvSpPr>
        <p:spPr>
          <a:xfrm>
            <a:off x="2623536" y="665537"/>
            <a:ext cx="3896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6B2870"/>
                </a:solidFill>
                <a:latin typeface="Helvetica" pitchFamily="2" charset="0"/>
              </a:rPr>
              <a:t>Dos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especies</a:t>
            </a:r>
            <a:r>
              <a:rPr lang="en-US" sz="24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n-US" sz="2400" b="1" dirty="0" err="1">
                <a:solidFill>
                  <a:srgbClr val="6B2870"/>
                </a:solidFill>
                <a:latin typeface="Helvetica" pitchFamily="2" charset="0"/>
              </a:rPr>
              <a:t>diferentes</a:t>
            </a:r>
            <a:endParaRPr lang="es-CO" sz="2400" b="1" dirty="0">
              <a:solidFill>
                <a:srgbClr val="6B2870"/>
              </a:solidFill>
              <a:latin typeface="Helvetica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96E7C-71AD-4846-AC30-17D96C2B7657}"/>
              </a:ext>
            </a:extLst>
          </p:cNvPr>
          <p:cNvSpPr/>
          <p:nvPr/>
        </p:nvSpPr>
        <p:spPr>
          <a:xfrm>
            <a:off x="1" y="4681835"/>
            <a:ext cx="3376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i="1" dirty="0">
                <a:latin typeface="+mj-lt"/>
              </a:rPr>
              <a:t>The information contained in this document is proprietary to SRL Advisory Services and is intended for participants in </a:t>
            </a:r>
            <a:r>
              <a:rPr lang="en-US" sz="700" i="1" dirty="0" err="1">
                <a:latin typeface="+mj-lt"/>
              </a:rPr>
              <a:t>Asobancaria’s</a:t>
            </a:r>
            <a:r>
              <a:rPr lang="en-US" sz="700" i="1" dirty="0">
                <a:latin typeface="+mj-lt"/>
              </a:rPr>
              <a:t> Seventeenth Annual Financial Risk Conference. Its contents may be shared with other parties provided that the source is acknowledged.</a:t>
            </a:r>
            <a:endParaRPr lang="en-US" sz="700" dirty="0">
              <a:latin typeface="+mj-lt"/>
            </a:endParaRPr>
          </a:p>
        </p:txBody>
      </p:sp>
      <p:sp>
        <p:nvSpPr>
          <p:cNvPr id="10" name="Rectángulo 6">
            <a:extLst>
              <a:ext uri="{FF2B5EF4-FFF2-40B4-BE49-F238E27FC236}">
                <a16:creationId xmlns:a16="http://schemas.microsoft.com/office/drawing/2014/main" id="{F7D19B54-F473-4AF3-BA81-C2FB5A373BB5}"/>
              </a:ext>
            </a:extLst>
          </p:cNvPr>
          <p:cNvSpPr/>
          <p:nvPr/>
        </p:nvSpPr>
        <p:spPr>
          <a:xfrm>
            <a:off x="83076" y="1264446"/>
            <a:ext cx="4397481" cy="2870016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ES" sz="1600" b="1" dirty="0">
                <a:solidFill>
                  <a:srgbClr val="6B2870"/>
                </a:solidFill>
                <a:latin typeface="Helvetica" pitchFamily="2" charset="0"/>
              </a:rPr>
              <a:t>Cuantificación bien probada de pérdidas previstas</a:t>
            </a:r>
            <a:endParaRPr lang="es-CO" sz="1600" b="1" dirty="0">
              <a:solidFill>
                <a:srgbClr val="6B2870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Competencia de gestión de riesgos estandarizada para toda la industria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F</a:t>
            </a:r>
            <a:r>
              <a:rPr lang="en-US" sz="1600" b="1" dirty="0" err="1">
                <a:solidFill>
                  <a:srgbClr val="6B2870"/>
                </a:solidFill>
                <a:latin typeface="Helvetica" pitchFamily="2" charset="0"/>
              </a:rPr>
              <a:t>recuencia</a:t>
            </a:r>
            <a:r>
              <a:rPr lang="en-US" sz="1600" b="1" dirty="0">
                <a:solidFill>
                  <a:srgbClr val="6B2870"/>
                </a:solidFill>
                <a:latin typeface="Helvetica" pitchFamily="2" charset="0"/>
              </a:rPr>
              <a:t> </a:t>
            </a:r>
            <a:r>
              <a:rPr lang="en-US" sz="1600" b="1" dirty="0" err="1">
                <a:solidFill>
                  <a:srgbClr val="6B2870"/>
                </a:solidFill>
                <a:latin typeface="Helvetica" pitchFamily="2" charset="0"/>
              </a:rPr>
              <a:t>previsible</a:t>
            </a:r>
            <a:endParaRPr lang="es-CO" sz="1600" b="1" dirty="0">
              <a:solidFill>
                <a:srgbClr val="6B2870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Severidad baja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i="0" dirty="0">
                <a:solidFill>
                  <a:srgbClr val="6B2870"/>
                </a:solidFill>
                <a:effectLst/>
                <a:latin typeface="Helvetica" pitchFamily="2" charset="0"/>
              </a:rPr>
              <a:t>Marco regulatorio preceptivo y granulado</a:t>
            </a:r>
          </a:p>
        </p:txBody>
      </p:sp>
      <p:sp>
        <p:nvSpPr>
          <p:cNvPr id="11" name="Rectángulo 6">
            <a:extLst>
              <a:ext uri="{FF2B5EF4-FFF2-40B4-BE49-F238E27FC236}">
                <a16:creationId xmlns:a16="http://schemas.microsoft.com/office/drawing/2014/main" id="{20E7E4D0-966F-43B6-A135-593F7B40A700}"/>
              </a:ext>
            </a:extLst>
          </p:cNvPr>
          <p:cNvSpPr/>
          <p:nvPr/>
        </p:nvSpPr>
        <p:spPr>
          <a:xfrm>
            <a:off x="4571998" y="1269100"/>
            <a:ext cx="4480561" cy="2793072"/>
          </a:xfrm>
          <a:prstGeom prst="rect">
            <a:avLst/>
          </a:prstGeom>
          <a:ln>
            <a:solidFill>
              <a:srgbClr val="0925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092566"/>
                </a:solidFill>
                <a:latin typeface="Helvetica" pitchFamily="2" charset="0"/>
              </a:rPr>
              <a:t>Riesgos no financieros</a:t>
            </a:r>
          </a:p>
          <a:p>
            <a:pPr algn="ctr"/>
            <a:endParaRPr lang="es-CO" sz="600" b="1" dirty="0">
              <a:solidFill>
                <a:srgbClr val="092566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C</a:t>
            </a:r>
            <a:r>
              <a:rPr lang="es-ES" sz="1600" b="1" dirty="0" err="1">
                <a:solidFill>
                  <a:srgbClr val="6B2870"/>
                </a:solidFill>
                <a:latin typeface="Helvetica" pitchFamily="2" charset="0"/>
              </a:rPr>
              <a:t>uantificación</a:t>
            </a:r>
            <a:r>
              <a:rPr lang="es-ES" sz="1600" b="1" dirty="0">
                <a:solidFill>
                  <a:srgbClr val="6B2870"/>
                </a:solidFill>
                <a:latin typeface="Helvetica" pitchFamily="2" charset="0"/>
              </a:rPr>
              <a:t> de pérdidas previstas no creíble</a:t>
            </a:r>
            <a:endParaRPr lang="es-CO" sz="1600" b="1" dirty="0">
              <a:solidFill>
                <a:srgbClr val="6B2870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Competencia de gestión de riesgos no estandarizada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F</a:t>
            </a:r>
            <a:r>
              <a:rPr lang="en-US" sz="1600" b="1" dirty="0" err="1">
                <a:solidFill>
                  <a:srgbClr val="6B2870"/>
                </a:solidFill>
                <a:latin typeface="Helvetica" pitchFamily="2" charset="0"/>
              </a:rPr>
              <a:t>recuencia</a:t>
            </a:r>
            <a:r>
              <a:rPr lang="en-US" sz="1600" b="1" dirty="0">
                <a:solidFill>
                  <a:srgbClr val="6B2870"/>
                </a:solidFill>
                <a:latin typeface="Helvetica" pitchFamily="2" charset="0"/>
              </a:rPr>
              <a:t> no </a:t>
            </a:r>
            <a:r>
              <a:rPr lang="en-US" sz="1600" b="1" dirty="0" err="1">
                <a:solidFill>
                  <a:srgbClr val="6B2870"/>
                </a:solidFill>
                <a:latin typeface="Helvetica" pitchFamily="2" charset="0"/>
              </a:rPr>
              <a:t>previsible</a:t>
            </a:r>
            <a:endParaRPr lang="es-CO" sz="1600" b="1" dirty="0">
              <a:solidFill>
                <a:srgbClr val="6B2870"/>
              </a:solidFill>
              <a:latin typeface="Helvetica" pitchFamily="2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Severidad alta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s-CO" sz="1600" b="1" dirty="0">
                <a:solidFill>
                  <a:srgbClr val="6B2870"/>
                </a:solidFill>
                <a:latin typeface="Helvetica" pitchFamily="2" charset="0"/>
              </a:rPr>
              <a:t>Marco regulatorio vago y no granulado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s-CO" sz="600" b="1" dirty="0">
              <a:solidFill>
                <a:srgbClr val="6B287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06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4711</TotalTime>
  <Words>1964</Words>
  <Application>Microsoft Office PowerPoint</Application>
  <PresentationFormat>Presentación en pantalla (16:9)</PresentationFormat>
  <Paragraphs>307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Helvetica</vt:lpstr>
      <vt:lpstr>Roboto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Laura Sofia Rincon Coronado</cp:lastModifiedBy>
  <cp:revision>114</cp:revision>
  <cp:lastPrinted>2018-10-23T19:39:21Z</cp:lastPrinted>
  <dcterms:created xsi:type="dcterms:W3CDTF">2018-10-01T14:31:53Z</dcterms:created>
  <dcterms:modified xsi:type="dcterms:W3CDTF">2018-10-23T19:44:04Z</dcterms:modified>
</cp:coreProperties>
</file>