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97" r:id="rId5"/>
    <p:sldId id="316" r:id="rId6"/>
    <p:sldId id="300" r:id="rId7"/>
    <p:sldId id="314" r:id="rId8"/>
    <p:sldId id="389" r:id="rId9"/>
    <p:sldId id="562" r:id="rId10"/>
    <p:sldId id="471" r:id="rId11"/>
    <p:sldId id="341" r:id="rId12"/>
    <p:sldId id="472" r:id="rId13"/>
    <p:sldId id="1290" r:id="rId14"/>
    <p:sldId id="1292" r:id="rId15"/>
    <p:sldId id="767" r:id="rId16"/>
    <p:sldId id="1291" r:id="rId17"/>
    <p:sldId id="994" r:id="rId18"/>
    <p:sldId id="411" r:id="rId19"/>
    <p:sldId id="413" r:id="rId20"/>
    <p:sldId id="412" r:id="rId21"/>
    <p:sldId id="644" r:id="rId22"/>
    <p:sldId id="313" r:id="rId23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566"/>
    <a:srgbClr val="6B2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717"/>
  </p:normalViewPr>
  <p:slideViewPr>
    <p:cSldViewPr snapToGrid="0" snapToObjects="1">
      <p:cViewPr varScale="1">
        <p:scale>
          <a:sx n="145" d="100"/>
          <a:sy n="145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CCDF3-EBD0-453B-92C2-ED4A2880E018}" type="doc">
      <dgm:prSet loTypeId="urn:microsoft.com/office/officeart/2005/8/layout/vList3" loCatId="list" qsTypeId="urn:microsoft.com/office/officeart/2005/8/quickstyle/simple4" qsCatId="simple" csTypeId="urn:microsoft.com/office/officeart/2005/8/colors/accent1_1" csCatId="accent1" phldr="1"/>
      <dgm:spPr/>
    </dgm:pt>
    <dgm:pt modelId="{79D70EBA-0584-437F-A27E-C4A588F739C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en-US" sz="1000" b="1" kern="1200" dirty="0">
              <a:solidFill>
                <a:srgbClr val="6B2870"/>
              </a:solidFill>
              <a:latin typeface="Helvetica" pitchFamily="2" charset="0"/>
              <a:ea typeface="+mn-ea"/>
              <a:cs typeface="+mn-cs"/>
            </a:rPr>
            <a:t>Basel III: Global Regulatory Framework for Banks</a:t>
          </a:r>
        </a:p>
      </dgm:t>
    </dgm:pt>
    <dgm:pt modelId="{53F7A43D-1FA8-456F-95EC-FFADF3F5623D}" type="parTrans" cxnId="{EF5C7655-8E4D-4D1F-A803-3E3BF6E26B6F}">
      <dgm:prSet/>
      <dgm:spPr/>
      <dgm:t>
        <a:bodyPr/>
        <a:lstStyle/>
        <a:p>
          <a:endParaRPr lang="en-US"/>
        </a:p>
      </dgm:t>
    </dgm:pt>
    <dgm:pt modelId="{A795A630-21F9-44E7-A694-3876206C9278}" type="sibTrans" cxnId="{EF5C7655-8E4D-4D1F-A803-3E3BF6E26B6F}">
      <dgm:prSet/>
      <dgm:spPr/>
      <dgm:t>
        <a:bodyPr/>
        <a:lstStyle/>
        <a:p>
          <a:endParaRPr lang="en-US"/>
        </a:p>
      </dgm:t>
    </dgm:pt>
    <dgm:pt modelId="{5170788D-6F21-4C16-A687-CF75C8717B7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CO" sz="1000" b="1" kern="1200" noProof="0" dirty="0">
              <a:solidFill>
                <a:srgbClr val="6B2870"/>
              </a:solidFill>
              <a:latin typeface="Helvetica" pitchFamily="2" charset="0"/>
              <a:ea typeface="+mn-ea"/>
              <a:cs typeface="+mn-cs"/>
            </a:rPr>
            <a:t>Banco de La Republica</a:t>
          </a:r>
        </a:p>
      </dgm:t>
    </dgm:pt>
    <dgm:pt modelId="{2501303F-2EDC-4ABE-AFAA-F809F01E040F}" type="parTrans" cxnId="{E314E12B-DBD2-4D9A-BA55-94D875B5D8B6}">
      <dgm:prSet/>
      <dgm:spPr/>
      <dgm:t>
        <a:bodyPr/>
        <a:lstStyle/>
        <a:p>
          <a:endParaRPr lang="en-US"/>
        </a:p>
      </dgm:t>
    </dgm:pt>
    <dgm:pt modelId="{0158E288-CAD3-40E8-841B-CEB3C90D566D}" type="sibTrans" cxnId="{E314E12B-DBD2-4D9A-BA55-94D875B5D8B6}">
      <dgm:prSet/>
      <dgm:spPr/>
      <dgm:t>
        <a:bodyPr/>
        <a:lstStyle/>
        <a:p>
          <a:endParaRPr lang="en-US"/>
        </a:p>
      </dgm:t>
    </dgm:pt>
    <dgm:pt modelId="{AA68140B-D09C-4A13-96EB-D80BB80AAB0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es-CO" sz="1200" kern="1200" noProof="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Cálculo de Capital, ICAAP y reglas de liquidez para promover un sector bancario mas resistente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39700A-73CD-4DF4-93EC-CA8C20AD12B9}" type="parTrans" cxnId="{36AEFF71-B43A-4113-B25C-EDDD131B4F8C}">
      <dgm:prSet/>
      <dgm:spPr/>
      <dgm:t>
        <a:bodyPr/>
        <a:lstStyle/>
        <a:p>
          <a:endParaRPr lang="en-US"/>
        </a:p>
      </dgm:t>
    </dgm:pt>
    <dgm:pt modelId="{8FF761D0-388C-463C-8498-46B6787E7552}" type="sibTrans" cxnId="{36AEFF71-B43A-4113-B25C-EDDD131B4F8C}">
      <dgm:prSet/>
      <dgm:spPr/>
      <dgm:t>
        <a:bodyPr/>
        <a:lstStyle/>
        <a:p>
          <a:endParaRPr lang="en-US"/>
        </a:p>
      </dgm:t>
    </dgm:pt>
    <dgm:pt modelId="{0EEFC71F-A81C-4D28-BE1F-9F57CC908E7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CA" sz="1000" b="1" kern="1200" dirty="0">
              <a:solidFill>
                <a:srgbClr val="6B2870"/>
              </a:solidFill>
              <a:latin typeface="Helvetica" pitchFamily="2" charset="0"/>
              <a:ea typeface="+mn-ea"/>
              <a:cs typeface="+mn-cs"/>
            </a:rPr>
            <a:t>Capital Requirements Directive</a:t>
          </a:r>
          <a:endParaRPr lang="en-US" sz="1000" b="1" kern="1200" dirty="0">
            <a:solidFill>
              <a:srgbClr val="6B2870"/>
            </a:solidFill>
            <a:latin typeface="Helvetica" pitchFamily="2" charset="0"/>
            <a:ea typeface="+mn-ea"/>
            <a:cs typeface="+mn-cs"/>
          </a:endParaRPr>
        </a:p>
      </dgm:t>
    </dgm:pt>
    <dgm:pt modelId="{FBF607B6-FB55-4F49-A418-5E91DE99AEF2}" type="parTrans" cxnId="{FA2AC246-4AD3-422B-B496-F0536BB39B1B}">
      <dgm:prSet/>
      <dgm:spPr/>
      <dgm:t>
        <a:bodyPr/>
        <a:lstStyle/>
        <a:p>
          <a:endParaRPr lang="en-US"/>
        </a:p>
      </dgm:t>
    </dgm:pt>
    <dgm:pt modelId="{33876A48-0B28-43D3-803A-45253FDEC04B}" type="sibTrans" cxnId="{FA2AC246-4AD3-422B-B496-F0536BB39B1B}">
      <dgm:prSet/>
      <dgm:spPr/>
      <dgm:t>
        <a:bodyPr/>
        <a:lstStyle/>
        <a:p>
          <a:endParaRPr lang="en-US"/>
        </a:p>
      </dgm:t>
    </dgm:pt>
    <dgm:pt modelId="{FBE6ADA7-F82D-4026-9F16-1502D740750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ES" sz="1200" kern="12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Ajuste en la reglas evaluación de riesgo para el portafolio de negociación.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E1D9ACA-644A-4010-9E42-66CA44FF2CB4}" type="parTrans" cxnId="{5A4DDDDE-598E-4A2F-8974-31AB5036F5D2}">
      <dgm:prSet/>
      <dgm:spPr/>
      <dgm:t>
        <a:bodyPr/>
        <a:lstStyle/>
        <a:p>
          <a:endParaRPr lang="en-US"/>
        </a:p>
      </dgm:t>
    </dgm:pt>
    <dgm:pt modelId="{10F80F3D-E115-4C27-A0BC-5B618AF8C4EB}" type="sibTrans" cxnId="{5A4DDDDE-598E-4A2F-8974-31AB5036F5D2}">
      <dgm:prSet/>
      <dgm:spPr/>
      <dgm:t>
        <a:bodyPr/>
        <a:lstStyle/>
        <a:p>
          <a:endParaRPr lang="en-US"/>
        </a:p>
      </dgm:t>
    </dgm:pt>
    <dgm:pt modelId="{EFC3898E-0A6F-499E-B92A-B56FDB2A36EA}">
      <dgm:prSet custT="1"/>
      <dgm:spPr/>
      <dgm:t>
        <a:bodyPr/>
        <a:lstStyle/>
        <a:p>
          <a:r>
            <a:rPr lang="es-ES" sz="1200" kern="12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Mayor exigencia de capital para re-securitización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AD777E5-BE5D-449E-8601-82D4A5C01DEA}" type="parTrans" cxnId="{DDB0A2C8-568F-483E-BFE9-EDA42A37E61F}">
      <dgm:prSet/>
      <dgm:spPr/>
      <dgm:t>
        <a:bodyPr/>
        <a:lstStyle/>
        <a:p>
          <a:endParaRPr lang="en-US"/>
        </a:p>
      </dgm:t>
    </dgm:pt>
    <dgm:pt modelId="{A88D5D4A-3095-45DB-8A09-BA104BD1FA83}" type="sibTrans" cxnId="{DDB0A2C8-568F-483E-BFE9-EDA42A37E61F}">
      <dgm:prSet/>
      <dgm:spPr/>
      <dgm:t>
        <a:bodyPr/>
        <a:lstStyle/>
        <a:p>
          <a:endParaRPr lang="en-US"/>
        </a:p>
      </dgm:t>
    </dgm:pt>
    <dgm:pt modelId="{36E892F1-FC43-437B-998C-B31B550339F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CO" sz="1200" kern="1200" noProof="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Esquema de Prueba de Resistencia</a:t>
          </a:r>
        </a:p>
      </dgm:t>
    </dgm:pt>
    <dgm:pt modelId="{299A44FF-4214-47A9-B3C5-918BB4B84679}" type="sibTrans" cxnId="{D5AF7C2C-8738-4153-8DC9-51C8B1E94E7F}">
      <dgm:prSet/>
      <dgm:spPr/>
      <dgm:t>
        <a:bodyPr/>
        <a:lstStyle/>
        <a:p>
          <a:endParaRPr lang="en-US"/>
        </a:p>
      </dgm:t>
    </dgm:pt>
    <dgm:pt modelId="{9BEB3B1A-CAFC-479B-B75B-2DC6370462C7}" type="parTrans" cxnId="{D5AF7C2C-8738-4153-8DC9-51C8B1E94E7F}">
      <dgm:prSet/>
      <dgm:spPr/>
      <dgm:t>
        <a:bodyPr/>
        <a:lstStyle/>
        <a:p>
          <a:endParaRPr lang="en-US"/>
        </a:p>
      </dgm:t>
    </dgm:pt>
    <dgm:pt modelId="{B3BB7341-E6E0-44DF-94AF-9A962E01BB73}">
      <dgm:prSet custT="1"/>
      <dgm:spPr/>
      <dgm:t>
        <a:bodyPr/>
        <a:lstStyle/>
        <a:p>
          <a:r>
            <a:rPr lang="es-ES" sz="1200" kern="1200" noProof="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Pruebas de estrés que se utilizan para hacer planeación financiera y gestión de los riesgos</a:t>
          </a:r>
          <a:endParaRPr lang="en-US" sz="1200" kern="1200" noProof="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FB2A660-C8F3-4CE0-BFFB-5D7C7D7732A7}" type="parTrans" cxnId="{0F09756E-E975-4BF2-B09A-C3C92AC189E4}">
      <dgm:prSet/>
      <dgm:spPr/>
      <dgm:t>
        <a:bodyPr/>
        <a:lstStyle/>
        <a:p>
          <a:endParaRPr lang="en-US"/>
        </a:p>
      </dgm:t>
    </dgm:pt>
    <dgm:pt modelId="{4453BD9F-B8FA-4189-9C39-0A60E18F4B21}" type="sibTrans" cxnId="{0F09756E-E975-4BF2-B09A-C3C92AC189E4}">
      <dgm:prSet/>
      <dgm:spPr/>
      <dgm:t>
        <a:bodyPr/>
        <a:lstStyle/>
        <a:p>
          <a:endParaRPr lang="en-US"/>
        </a:p>
      </dgm:t>
    </dgm:pt>
    <dgm:pt modelId="{704650E5-A9B2-4386-A64E-B9D8375D2470}">
      <dgm:prSet custT="1"/>
      <dgm:spPr/>
      <dgm:t>
        <a:bodyPr/>
        <a:lstStyle/>
        <a:p>
          <a:r>
            <a:rPr lang="es-ES" sz="1200" kern="1200" noProof="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Supervisión prudencial y la evaluación de la estabilidad financiera</a:t>
          </a:r>
          <a:r>
            <a:rPr lang="es-ES" sz="1200" kern="1200" noProof="0" dirty="0">
              <a:solidFill>
                <a:srgbClr val="092566"/>
              </a:solidFill>
            </a:rPr>
            <a:t> </a:t>
          </a:r>
          <a:r>
            <a:rPr lang="es-ES" sz="1050" kern="1200" noProof="0" dirty="0">
              <a:solidFill>
                <a:schemeClr val="accent1"/>
              </a:solidFill>
            </a:rPr>
            <a:t> </a:t>
          </a:r>
          <a:endParaRPr lang="en-US" sz="1050" kern="1200" noProof="0" dirty="0">
            <a:solidFill>
              <a:schemeClr val="accent1"/>
            </a:solidFill>
          </a:endParaRPr>
        </a:p>
      </dgm:t>
    </dgm:pt>
    <dgm:pt modelId="{B50777FC-F568-4512-8484-33D02472B4F1}" type="parTrans" cxnId="{BFE748E5-4280-4285-9EB5-5A44B5C0F9C6}">
      <dgm:prSet/>
      <dgm:spPr/>
      <dgm:t>
        <a:bodyPr/>
        <a:lstStyle/>
        <a:p>
          <a:endParaRPr lang="en-US"/>
        </a:p>
      </dgm:t>
    </dgm:pt>
    <dgm:pt modelId="{EEE042B0-947E-4534-86EE-375ED2FC768D}" type="sibTrans" cxnId="{BFE748E5-4280-4285-9EB5-5A44B5C0F9C6}">
      <dgm:prSet/>
      <dgm:spPr/>
      <dgm:t>
        <a:bodyPr/>
        <a:lstStyle/>
        <a:p>
          <a:endParaRPr lang="en-US"/>
        </a:p>
      </dgm:t>
    </dgm:pt>
    <dgm:pt modelId="{D29C30A7-602E-42D5-A058-E13D4A331548}" type="pres">
      <dgm:prSet presAssocID="{61ACCDF3-EBD0-453B-92C2-ED4A2880E018}" presName="linearFlow" presStyleCnt="0">
        <dgm:presLayoutVars>
          <dgm:dir/>
          <dgm:resizeHandles val="exact"/>
        </dgm:presLayoutVars>
      </dgm:prSet>
      <dgm:spPr/>
    </dgm:pt>
    <dgm:pt modelId="{F65061CC-D4B2-4AF6-9BBC-D50F3067BA99}" type="pres">
      <dgm:prSet presAssocID="{79D70EBA-0584-437F-A27E-C4A588F739C3}" presName="composite" presStyleCnt="0"/>
      <dgm:spPr/>
    </dgm:pt>
    <dgm:pt modelId="{EF45621A-B234-467E-85C0-5D7923CE5084}" type="pres">
      <dgm:prSet presAssocID="{79D70EBA-0584-437F-A27E-C4A588F739C3}" presName="imgShp" presStyleLbl="fgImgPlace1" presStyleIdx="0" presStyleCnt="3" custLinFactNeighborX="-75894" custLinFactNeighborY="-1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E348F6-08CF-4F06-B85C-065D16CBD88E}" type="pres">
      <dgm:prSet presAssocID="{79D70EBA-0584-437F-A27E-C4A588F739C3}" presName="txShp" presStyleLbl="node1" presStyleIdx="0" presStyleCnt="3" custScaleX="133705" custScaleY="99092" custLinFactNeighborX="230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76952E-96A8-4B48-9371-E76D11222447}" type="pres">
      <dgm:prSet presAssocID="{A795A630-21F9-44E7-A694-3876206C9278}" presName="spacing" presStyleCnt="0"/>
      <dgm:spPr/>
    </dgm:pt>
    <dgm:pt modelId="{3F202E68-DBD0-44E7-8993-6F34424DBAB5}" type="pres">
      <dgm:prSet presAssocID="{0EEFC71F-A81C-4D28-BE1F-9F57CC908E79}" presName="composite" presStyleCnt="0"/>
      <dgm:spPr/>
    </dgm:pt>
    <dgm:pt modelId="{9B8F8FE9-D86A-4821-B900-1A60AD151A06}" type="pres">
      <dgm:prSet presAssocID="{0EEFC71F-A81C-4D28-BE1F-9F57CC908E79}" presName="imgShp" presStyleLbl="fgImgPlace1" presStyleIdx="1" presStyleCnt="3" custLinFactNeighborX="-751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E24535-B2BF-4DE6-9C21-C62928577F35}" type="pres">
      <dgm:prSet presAssocID="{0EEFC71F-A81C-4D28-BE1F-9F57CC908E79}" presName="txShp" presStyleLbl="node1" presStyleIdx="1" presStyleCnt="3" custScaleX="133705" custScaleY="133087" custLinFactNeighborX="110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11E3E8-266B-4700-BB7F-BA20DDED9F90}" type="pres">
      <dgm:prSet presAssocID="{33876A48-0B28-43D3-803A-45253FDEC04B}" presName="spacing" presStyleCnt="0"/>
      <dgm:spPr/>
    </dgm:pt>
    <dgm:pt modelId="{7411815F-FCD8-4D1F-B06B-CC0352A1EAA9}" type="pres">
      <dgm:prSet presAssocID="{5170788D-6F21-4C16-A687-CF75C8717B76}" presName="composite" presStyleCnt="0"/>
      <dgm:spPr/>
    </dgm:pt>
    <dgm:pt modelId="{581238B4-555F-4457-97A4-3DCF700247C7}" type="pres">
      <dgm:prSet presAssocID="{5170788D-6F21-4C16-A687-CF75C8717B76}" presName="imgShp" presStyleLbl="fgImgPlace1" presStyleIdx="2" presStyleCnt="3" custLinFactNeighborX="-29238" custLinFactNeighborY="18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2136908-948F-4D71-B069-8C2E76E67DC1}" type="pres">
      <dgm:prSet presAssocID="{5170788D-6F21-4C16-A687-CF75C8717B76}" presName="txShp" presStyleLbl="node1" presStyleIdx="2" presStyleCnt="3" custScaleX="133705" custScaleY="193247" custLinFactNeighborX="11055" custLinFactNeighborY="13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A2AC246-4AD3-422B-B496-F0536BB39B1B}" srcId="{61ACCDF3-EBD0-453B-92C2-ED4A2880E018}" destId="{0EEFC71F-A81C-4D28-BE1F-9F57CC908E79}" srcOrd="1" destOrd="0" parTransId="{FBF607B6-FB55-4F49-A418-5E91DE99AEF2}" sibTransId="{33876A48-0B28-43D3-803A-45253FDEC04B}"/>
    <dgm:cxn modelId="{8191933E-C103-492C-88B3-B81C886AD7C4}" type="presOf" srcId="{61ACCDF3-EBD0-453B-92C2-ED4A2880E018}" destId="{D29C30A7-602E-42D5-A058-E13D4A331548}" srcOrd="0" destOrd="0" presId="urn:microsoft.com/office/officeart/2005/8/layout/vList3"/>
    <dgm:cxn modelId="{16F0BC9C-BC0E-4D28-866C-09876D6F67F9}" type="presOf" srcId="{5170788D-6F21-4C16-A687-CF75C8717B76}" destId="{02136908-948F-4D71-B069-8C2E76E67DC1}" srcOrd="0" destOrd="0" presId="urn:microsoft.com/office/officeart/2005/8/layout/vList3"/>
    <dgm:cxn modelId="{D3CBB6AC-BC50-423D-B102-5123A5AD2420}" type="presOf" srcId="{0EEFC71F-A81C-4D28-BE1F-9F57CC908E79}" destId="{47E24535-B2BF-4DE6-9C21-C62928577F35}" srcOrd="0" destOrd="0" presId="urn:microsoft.com/office/officeart/2005/8/layout/vList3"/>
    <dgm:cxn modelId="{0F09756E-E975-4BF2-B09A-C3C92AC189E4}" srcId="{5170788D-6F21-4C16-A687-CF75C8717B76}" destId="{B3BB7341-E6E0-44DF-94AF-9A962E01BB73}" srcOrd="1" destOrd="0" parTransId="{CFB2A660-C8F3-4CE0-BFFB-5D7C7D7732A7}" sibTransId="{4453BD9F-B8FA-4189-9C39-0A60E18F4B21}"/>
    <dgm:cxn modelId="{E314E12B-DBD2-4D9A-BA55-94D875B5D8B6}" srcId="{61ACCDF3-EBD0-453B-92C2-ED4A2880E018}" destId="{5170788D-6F21-4C16-A687-CF75C8717B76}" srcOrd="2" destOrd="0" parTransId="{2501303F-2EDC-4ABE-AFAA-F809F01E040F}" sibTransId="{0158E288-CAD3-40E8-841B-CEB3C90D566D}"/>
    <dgm:cxn modelId="{1DF237C8-EAAF-4007-AB31-6E41C1A76F96}" type="presOf" srcId="{B3BB7341-E6E0-44DF-94AF-9A962E01BB73}" destId="{02136908-948F-4D71-B069-8C2E76E67DC1}" srcOrd="0" destOrd="2" presId="urn:microsoft.com/office/officeart/2005/8/layout/vList3"/>
    <dgm:cxn modelId="{5A4DDDDE-598E-4A2F-8974-31AB5036F5D2}" srcId="{0EEFC71F-A81C-4D28-BE1F-9F57CC908E79}" destId="{FBE6ADA7-F82D-4026-9F16-1502D740750E}" srcOrd="0" destOrd="0" parTransId="{FE1D9ACA-644A-4010-9E42-66CA44FF2CB4}" sibTransId="{10F80F3D-E115-4C27-A0BC-5B618AF8C4EB}"/>
    <dgm:cxn modelId="{DDB0A2C8-568F-483E-BFE9-EDA42A37E61F}" srcId="{0EEFC71F-A81C-4D28-BE1F-9F57CC908E79}" destId="{EFC3898E-0A6F-499E-B92A-B56FDB2A36EA}" srcOrd="1" destOrd="0" parTransId="{8AD777E5-BE5D-449E-8601-82D4A5C01DEA}" sibTransId="{A88D5D4A-3095-45DB-8A09-BA104BD1FA83}"/>
    <dgm:cxn modelId="{F6607349-E1EC-4D46-9FF1-FF047C4D99A1}" type="presOf" srcId="{AA68140B-D09C-4A13-96EB-D80BB80AAB07}" destId="{4CE348F6-08CF-4F06-B85C-065D16CBD88E}" srcOrd="0" destOrd="1" presId="urn:microsoft.com/office/officeart/2005/8/layout/vList3"/>
    <dgm:cxn modelId="{B870ACE5-1F20-40DE-A3E0-1055DFFF521A}" type="presOf" srcId="{FBE6ADA7-F82D-4026-9F16-1502D740750E}" destId="{47E24535-B2BF-4DE6-9C21-C62928577F35}" srcOrd="0" destOrd="1" presId="urn:microsoft.com/office/officeart/2005/8/layout/vList3"/>
    <dgm:cxn modelId="{EF5C7655-8E4D-4D1F-A803-3E3BF6E26B6F}" srcId="{61ACCDF3-EBD0-453B-92C2-ED4A2880E018}" destId="{79D70EBA-0584-437F-A27E-C4A588F739C3}" srcOrd="0" destOrd="0" parTransId="{53F7A43D-1FA8-456F-95EC-FFADF3F5623D}" sibTransId="{A795A630-21F9-44E7-A694-3876206C9278}"/>
    <dgm:cxn modelId="{7540CBA7-1779-4FED-9F8E-EAF3981B9FB6}" type="presOf" srcId="{36E892F1-FC43-437B-998C-B31B550339F7}" destId="{02136908-948F-4D71-B069-8C2E76E67DC1}" srcOrd="0" destOrd="1" presId="urn:microsoft.com/office/officeart/2005/8/layout/vList3"/>
    <dgm:cxn modelId="{0AF9C66F-5929-44BD-83A6-781DBC016D98}" type="presOf" srcId="{79D70EBA-0584-437F-A27E-C4A588F739C3}" destId="{4CE348F6-08CF-4F06-B85C-065D16CBD88E}" srcOrd="0" destOrd="0" presId="urn:microsoft.com/office/officeart/2005/8/layout/vList3"/>
    <dgm:cxn modelId="{CE2C5DBA-7F94-4D76-943A-28DCE51E4FF6}" type="presOf" srcId="{704650E5-A9B2-4386-A64E-B9D8375D2470}" destId="{02136908-948F-4D71-B069-8C2E76E67DC1}" srcOrd="0" destOrd="3" presId="urn:microsoft.com/office/officeart/2005/8/layout/vList3"/>
    <dgm:cxn modelId="{36AEFF71-B43A-4113-B25C-EDDD131B4F8C}" srcId="{79D70EBA-0584-437F-A27E-C4A588F739C3}" destId="{AA68140B-D09C-4A13-96EB-D80BB80AAB07}" srcOrd="0" destOrd="0" parTransId="{6239700A-73CD-4DF4-93EC-CA8C20AD12B9}" sibTransId="{8FF761D0-388C-463C-8498-46B6787E7552}"/>
    <dgm:cxn modelId="{D5AF7C2C-8738-4153-8DC9-51C8B1E94E7F}" srcId="{5170788D-6F21-4C16-A687-CF75C8717B76}" destId="{36E892F1-FC43-437B-998C-B31B550339F7}" srcOrd="0" destOrd="0" parTransId="{9BEB3B1A-CAFC-479B-B75B-2DC6370462C7}" sibTransId="{299A44FF-4214-47A9-B3C5-918BB4B84679}"/>
    <dgm:cxn modelId="{BFE748E5-4280-4285-9EB5-5A44B5C0F9C6}" srcId="{5170788D-6F21-4C16-A687-CF75C8717B76}" destId="{704650E5-A9B2-4386-A64E-B9D8375D2470}" srcOrd="2" destOrd="0" parTransId="{B50777FC-F568-4512-8484-33D02472B4F1}" sibTransId="{EEE042B0-947E-4534-86EE-375ED2FC768D}"/>
    <dgm:cxn modelId="{55E979A1-5B4F-4602-8A59-C12FA1DC77A3}" type="presOf" srcId="{EFC3898E-0A6F-499E-B92A-B56FDB2A36EA}" destId="{47E24535-B2BF-4DE6-9C21-C62928577F35}" srcOrd="0" destOrd="2" presId="urn:microsoft.com/office/officeart/2005/8/layout/vList3"/>
    <dgm:cxn modelId="{42261506-9E97-42E2-A1DE-1B7346452147}" type="presParOf" srcId="{D29C30A7-602E-42D5-A058-E13D4A331548}" destId="{F65061CC-D4B2-4AF6-9BBC-D50F3067BA99}" srcOrd="0" destOrd="0" presId="urn:microsoft.com/office/officeart/2005/8/layout/vList3"/>
    <dgm:cxn modelId="{A05D8506-8301-4941-8AE9-45EC0EBC5771}" type="presParOf" srcId="{F65061CC-D4B2-4AF6-9BBC-D50F3067BA99}" destId="{EF45621A-B234-467E-85C0-5D7923CE5084}" srcOrd="0" destOrd="0" presId="urn:microsoft.com/office/officeart/2005/8/layout/vList3"/>
    <dgm:cxn modelId="{9A18F36A-679E-4503-960C-D94AF84B8490}" type="presParOf" srcId="{F65061CC-D4B2-4AF6-9BBC-D50F3067BA99}" destId="{4CE348F6-08CF-4F06-B85C-065D16CBD88E}" srcOrd="1" destOrd="0" presId="urn:microsoft.com/office/officeart/2005/8/layout/vList3"/>
    <dgm:cxn modelId="{7A6BC784-4D84-496F-A5D6-92823B94BD58}" type="presParOf" srcId="{D29C30A7-602E-42D5-A058-E13D4A331548}" destId="{7376952E-96A8-4B48-9371-E76D11222447}" srcOrd="1" destOrd="0" presId="urn:microsoft.com/office/officeart/2005/8/layout/vList3"/>
    <dgm:cxn modelId="{E71F7C35-EF65-4EFB-861D-11B4C1EE95FC}" type="presParOf" srcId="{D29C30A7-602E-42D5-A058-E13D4A331548}" destId="{3F202E68-DBD0-44E7-8993-6F34424DBAB5}" srcOrd="2" destOrd="0" presId="urn:microsoft.com/office/officeart/2005/8/layout/vList3"/>
    <dgm:cxn modelId="{F16313E8-F95E-49A0-96F9-F4FB33700291}" type="presParOf" srcId="{3F202E68-DBD0-44E7-8993-6F34424DBAB5}" destId="{9B8F8FE9-D86A-4821-B900-1A60AD151A06}" srcOrd="0" destOrd="0" presId="urn:microsoft.com/office/officeart/2005/8/layout/vList3"/>
    <dgm:cxn modelId="{BA67FA82-6010-42A6-8290-A27B14B9DB42}" type="presParOf" srcId="{3F202E68-DBD0-44E7-8993-6F34424DBAB5}" destId="{47E24535-B2BF-4DE6-9C21-C62928577F35}" srcOrd="1" destOrd="0" presId="urn:microsoft.com/office/officeart/2005/8/layout/vList3"/>
    <dgm:cxn modelId="{2D67A09B-B3E2-426E-852C-BD255B259BE9}" type="presParOf" srcId="{D29C30A7-602E-42D5-A058-E13D4A331548}" destId="{8511E3E8-266B-4700-BB7F-BA20DDED9F90}" srcOrd="3" destOrd="0" presId="urn:microsoft.com/office/officeart/2005/8/layout/vList3"/>
    <dgm:cxn modelId="{8D0B1F9A-5B1C-46C9-8F33-041183049E4F}" type="presParOf" srcId="{D29C30A7-602E-42D5-A058-E13D4A331548}" destId="{7411815F-FCD8-4D1F-B06B-CC0352A1EAA9}" srcOrd="4" destOrd="0" presId="urn:microsoft.com/office/officeart/2005/8/layout/vList3"/>
    <dgm:cxn modelId="{0A1797E4-6F95-4F47-8FD9-6743E4C1325C}" type="presParOf" srcId="{7411815F-FCD8-4D1F-B06B-CC0352A1EAA9}" destId="{581238B4-555F-4457-97A4-3DCF700247C7}" srcOrd="0" destOrd="0" presId="urn:microsoft.com/office/officeart/2005/8/layout/vList3"/>
    <dgm:cxn modelId="{B3303A5F-19E6-48CB-836E-9E9F5D7F848E}" type="presParOf" srcId="{7411815F-FCD8-4D1F-B06B-CC0352A1EAA9}" destId="{02136908-948F-4D71-B069-8C2E76E67D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CCDF3-EBD0-453B-92C2-ED4A2880E018}" type="doc">
      <dgm:prSet loTypeId="urn:microsoft.com/office/officeart/2005/8/layout/vList3" loCatId="list" qsTypeId="urn:microsoft.com/office/officeart/2005/8/quickstyle/simple4" qsCatId="simple" csTypeId="urn:microsoft.com/office/officeart/2005/8/colors/accent1_1" csCatId="accent1" phldr="1"/>
      <dgm:spPr/>
    </dgm:pt>
    <dgm:pt modelId="{5170788D-6F21-4C16-A687-CF75C8717B7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000" b="1" kern="1200" dirty="0">
              <a:solidFill>
                <a:srgbClr val="6B2870"/>
              </a:solidFill>
              <a:latin typeface="Helvetica" pitchFamily="2" charset="0"/>
              <a:ea typeface="+mn-ea"/>
              <a:cs typeface="+mn-cs"/>
            </a:rPr>
            <a:t>Comprehensive Capital Analysis and Review (CCAR)</a:t>
          </a:r>
        </a:p>
      </dgm:t>
    </dgm:pt>
    <dgm:pt modelId="{2501303F-2EDC-4ABE-AFAA-F809F01E040F}" type="parTrans" cxnId="{E314E12B-DBD2-4D9A-BA55-94D875B5D8B6}">
      <dgm:prSet/>
      <dgm:spPr/>
      <dgm:t>
        <a:bodyPr/>
        <a:lstStyle/>
        <a:p>
          <a:endParaRPr lang="en-US"/>
        </a:p>
      </dgm:t>
    </dgm:pt>
    <dgm:pt modelId="{0158E288-CAD3-40E8-841B-CEB3C90D566D}" type="sibTrans" cxnId="{E314E12B-DBD2-4D9A-BA55-94D875B5D8B6}">
      <dgm:prSet/>
      <dgm:spPr/>
      <dgm:t>
        <a:bodyPr/>
        <a:lstStyle/>
        <a:p>
          <a:endParaRPr lang="en-US"/>
        </a:p>
      </dgm:t>
    </dgm:pt>
    <dgm:pt modelId="{1BAB3303-0DDD-425C-AE3A-1DE1BC3EF8F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000" b="1" kern="1200" dirty="0">
              <a:solidFill>
                <a:srgbClr val="6B2870"/>
              </a:solidFill>
              <a:latin typeface="Helvetica" pitchFamily="2" charset="0"/>
              <a:ea typeface="+mn-ea"/>
              <a:cs typeface="+mn-cs"/>
            </a:rPr>
            <a:t>Dodd-Frank Stress Testing Act (DFAST)</a:t>
          </a:r>
        </a:p>
      </dgm:t>
    </dgm:pt>
    <dgm:pt modelId="{CE1BBE18-4790-4500-951A-22C82567C4DE}" type="parTrans" cxnId="{CEE3C1FF-D6FD-4D50-AF73-2BB962FD31FD}">
      <dgm:prSet/>
      <dgm:spPr/>
      <dgm:t>
        <a:bodyPr/>
        <a:lstStyle/>
        <a:p>
          <a:endParaRPr lang="en-US"/>
        </a:p>
      </dgm:t>
    </dgm:pt>
    <dgm:pt modelId="{B1DE1765-D958-4825-9937-975592812325}" type="sibTrans" cxnId="{CEE3C1FF-D6FD-4D50-AF73-2BB962FD31FD}">
      <dgm:prSet/>
      <dgm:spPr/>
      <dgm:t>
        <a:bodyPr/>
        <a:lstStyle/>
        <a:p>
          <a:endParaRPr lang="en-US"/>
        </a:p>
      </dgm:t>
    </dgm:pt>
    <dgm:pt modelId="{36E892F1-FC43-437B-998C-B31B550339F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ES" sz="1200" kern="12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Garantizar que  las mayores instituciones tengan una rutina de planeamiento de capital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EB3B1A-CAFC-479B-B75B-2DC6370462C7}" type="parTrans" cxnId="{D5AF7C2C-8738-4153-8DC9-51C8B1E94E7F}">
      <dgm:prSet/>
      <dgm:spPr/>
      <dgm:t>
        <a:bodyPr/>
        <a:lstStyle/>
        <a:p>
          <a:endParaRPr lang="en-US"/>
        </a:p>
      </dgm:t>
    </dgm:pt>
    <dgm:pt modelId="{299A44FF-4214-47A9-B3C5-918BB4B84679}" type="sibTrans" cxnId="{D5AF7C2C-8738-4153-8DC9-51C8B1E94E7F}">
      <dgm:prSet/>
      <dgm:spPr/>
      <dgm:t>
        <a:bodyPr/>
        <a:lstStyle/>
        <a:p>
          <a:endParaRPr lang="en-US"/>
        </a:p>
      </dgm:t>
    </dgm:pt>
    <dgm:pt modelId="{CF2435E5-3968-449F-88D5-1D464EB0669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CO" sz="1200" kern="1200" noProof="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Disponibilidad informaciones a la FED para permitir a evaluación de capital de los bancos con mas de  USD10 Billones 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AC5E9A-B8DA-4FD8-BB09-AA780C5D306F}" type="parTrans" cxnId="{4B2D1D87-7363-4C08-BE0B-95D2CE8C5BC2}">
      <dgm:prSet/>
      <dgm:spPr/>
      <dgm:t>
        <a:bodyPr/>
        <a:lstStyle/>
        <a:p>
          <a:endParaRPr lang="en-US"/>
        </a:p>
      </dgm:t>
    </dgm:pt>
    <dgm:pt modelId="{EE313B7A-D844-4892-8FD9-0C95632681D7}" type="sibTrans" cxnId="{4B2D1D87-7363-4C08-BE0B-95D2CE8C5BC2}">
      <dgm:prSet/>
      <dgm:spPr/>
      <dgm:t>
        <a:bodyPr/>
        <a:lstStyle/>
        <a:p>
          <a:endParaRPr lang="en-US"/>
        </a:p>
      </dgm:t>
    </dgm:pt>
    <dgm:pt modelId="{2A11F610-2731-4CD0-A283-038C40A55FE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ES" sz="1200" kern="12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Fortalecer la capitalización de bancos europeos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0D58A8-9B2B-4774-B454-CCDEB42B565F}" type="parTrans" cxnId="{0E94CC62-F8D3-45E4-91B2-F2191D60273B}">
      <dgm:prSet/>
      <dgm:spPr/>
      <dgm:t>
        <a:bodyPr/>
        <a:lstStyle/>
        <a:p>
          <a:endParaRPr lang="en-US"/>
        </a:p>
      </dgm:t>
    </dgm:pt>
    <dgm:pt modelId="{16CE9906-395E-43C7-915C-BDB78C1274A4}" type="sibTrans" cxnId="{0E94CC62-F8D3-45E4-91B2-F2191D60273B}">
      <dgm:prSet/>
      <dgm:spPr/>
      <dgm:t>
        <a:bodyPr/>
        <a:lstStyle/>
        <a:p>
          <a:endParaRPr lang="en-US"/>
        </a:p>
      </dgm:t>
    </dgm:pt>
    <dgm:pt modelId="{4088F84F-CBE0-4AE3-9A36-26320560841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000" b="1" kern="1200" dirty="0">
              <a:solidFill>
                <a:srgbClr val="6B2870"/>
              </a:solidFill>
              <a:latin typeface="Helvetica" pitchFamily="2" charset="0"/>
              <a:ea typeface="+mn-ea"/>
              <a:cs typeface="+mn-cs"/>
            </a:rPr>
            <a:t>EU Capital Exercise (EBA)</a:t>
          </a:r>
        </a:p>
      </dgm:t>
    </dgm:pt>
    <dgm:pt modelId="{4EE47385-05F3-4C33-A542-692B28934E21}" type="parTrans" cxnId="{B4E3CE23-358D-42C3-BB36-7D763C87F7C0}">
      <dgm:prSet/>
      <dgm:spPr/>
      <dgm:t>
        <a:bodyPr/>
        <a:lstStyle/>
        <a:p>
          <a:endParaRPr lang="en-US"/>
        </a:p>
      </dgm:t>
    </dgm:pt>
    <dgm:pt modelId="{7A83A660-1258-4B2C-8E0C-D1529B627911}" type="sibTrans" cxnId="{B4E3CE23-358D-42C3-BB36-7D763C87F7C0}">
      <dgm:prSet/>
      <dgm:spPr/>
      <dgm:t>
        <a:bodyPr/>
        <a:lstStyle/>
        <a:p>
          <a:endParaRPr lang="en-US"/>
        </a:p>
      </dgm:t>
    </dgm:pt>
    <dgm:pt modelId="{EAC1C62B-4C20-471E-A5CA-586979D42BF9}">
      <dgm:prSet custT="1"/>
      <dgm:spPr/>
      <dgm:t>
        <a:bodyPr/>
        <a:lstStyle/>
        <a:p>
          <a:endParaRPr lang="en-US" sz="1000" kern="1200" dirty="0">
            <a:solidFill>
              <a:schemeClr val="accent1"/>
            </a:solidFill>
          </a:endParaRPr>
        </a:p>
      </dgm:t>
    </dgm:pt>
    <dgm:pt modelId="{C3B1AEED-0706-4DC8-B37B-3CE95E145108}" type="parTrans" cxnId="{BCF3E11F-6EB1-4DB3-AF88-076402A96BE7}">
      <dgm:prSet/>
      <dgm:spPr/>
      <dgm:t>
        <a:bodyPr/>
        <a:lstStyle/>
        <a:p>
          <a:endParaRPr lang="en-US"/>
        </a:p>
      </dgm:t>
    </dgm:pt>
    <dgm:pt modelId="{14A759E7-1D44-4DB0-8125-473EEEB9312F}" type="sibTrans" cxnId="{BCF3E11F-6EB1-4DB3-AF88-076402A96BE7}">
      <dgm:prSet/>
      <dgm:spPr/>
      <dgm:t>
        <a:bodyPr/>
        <a:lstStyle/>
        <a:p>
          <a:endParaRPr lang="en-US"/>
        </a:p>
      </dgm:t>
    </dgm:pt>
    <dgm:pt modelId="{17D0E07D-A42E-43D1-85CD-E5D609CCA923}">
      <dgm:prSet custT="1"/>
      <dgm:spPr/>
      <dgm:t>
        <a:bodyPr/>
        <a:lstStyle/>
        <a:p>
          <a:r>
            <a:rPr lang="es-ES" sz="1200" kern="12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rPr>
            <a:t>Garantizar un capital mínimo para que los bancos continúen operando en tiempos de stress económico y financiero</a:t>
          </a:r>
          <a:endParaRPr lang="en-US" sz="1200" kern="1200" dirty="0">
            <a:solidFill>
              <a:srgbClr val="0925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A2FC268-28DF-44E0-9703-1EBF5E6AF11B}" type="parTrans" cxnId="{172D4A41-0418-4F67-AC24-0DA475B14DDC}">
      <dgm:prSet/>
      <dgm:spPr/>
      <dgm:t>
        <a:bodyPr/>
        <a:lstStyle/>
        <a:p>
          <a:endParaRPr lang="en-US"/>
        </a:p>
      </dgm:t>
    </dgm:pt>
    <dgm:pt modelId="{C9ECB496-F199-44C5-924B-11D7A0DB415F}" type="sibTrans" cxnId="{172D4A41-0418-4F67-AC24-0DA475B14DDC}">
      <dgm:prSet/>
      <dgm:spPr/>
      <dgm:t>
        <a:bodyPr/>
        <a:lstStyle/>
        <a:p>
          <a:endParaRPr lang="en-US"/>
        </a:p>
      </dgm:t>
    </dgm:pt>
    <dgm:pt modelId="{004BA9EB-38BF-4DE3-BBFE-CE381FA109D6}">
      <dgm:prSet custT="1"/>
      <dgm:spPr/>
      <dgm:t>
        <a:bodyPr/>
        <a:lstStyle/>
        <a:p>
          <a:endParaRPr lang="en-US" sz="1000" kern="1200" dirty="0">
            <a:solidFill>
              <a:schemeClr val="accent1"/>
            </a:solidFill>
          </a:endParaRPr>
        </a:p>
      </dgm:t>
    </dgm:pt>
    <dgm:pt modelId="{50D4B39D-8D25-45FA-A897-06342B82B436}" type="parTrans" cxnId="{22CBF03A-F68B-4310-A664-9B0B652D9F87}">
      <dgm:prSet/>
      <dgm:spPr/>
      <dgm:t>
        <a:bodyPr/>
        <a:lstStyle/>
        <a:p>
          <a:endParaRPr lang="en-US"/>
        </a:p>
      </dgm:t>
    </dgm:pt>
    <dgm:pt modelId="{BB7DB745-C7AA-4152-A01D-1933B7BC1E41}" type="sibTrans" cxnId="{22CBF03A-F68B-4310-A664-9B0B652D9F87}">
      <dgm:prSet/>
      <dgm:spPr/>
      <dgm:t>
        <a:bodyPr/>
        <a:lstStyle/>
        <a:p>
          <a:endParaRPr lang="en-US"/>
        </a:p>
      </dgm:t>
    </dgm:pt>
    <dgm:pt modelId="{D29C30A7-602E-42D5-A058-E13D4A331548}" type="pres">
      <dgm:prSet presAssocID="{61ACCDF3-EBD0-453B-92C2-ED4A2880E018}" presName="linearFlow" presStyleCnt="0">
        <dgm:presLayoutVars>
          <dgm:dir/>
          <dgm:resizeHandles val="exact"/>
        </dgm:presLayoutVars>
      </dgm:prSet>
      <dgm:spPr/>
    </dgm:pt>
    <dgm:pt modelId="{7411815F-FCD8-4D1F-B06B-CC0352A1EAA9}" type="pres">
      <dgm:prSet presAssocID="{5170788D-6F21-4C16-A687-CF75C8717B76}" presName="composite" presStyleCnt="0"/>
      <dgm:spPr/>
    </dgm:pt>
    <dgm:pt modelId="{581238B4-555F-4457-97A4-3DCF700247C7}" type="pres">
      <dgm:prSet presAssocID="{5170788D-6F21-4C16-A687-CF75C8717B76}" presName="imgShp" presStyleLbl="fgImgPlace1" presStyleIdx="0" presStyleCnt="3" custLinFactNeighborX="-76503" custLinFactNeighborY="-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2136908-948F-4D71-B069-8C2E76E67DC1}" type="pres">
      <dgm:prSet presAssocID="{5170788D-6F21-4C16-A687-CF75C8717B76}" presName="txShp" presStyleLbl="node1" presStyleIdx="0" presStyleCnt="3" custScaleX="133705" custScaleY="141383" custLinFactNeighborX="11055" custLinFactNeighborY="13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BBB0A5-1E30-4A2B-8C00-F705D74B973E}" type="pres">
      <dgm:prSet presAssocID="{0158E288-CAD3-40E8-841B-CEB3C90D566D}" presName="spacing" presStyleCnt="0"/>
      <dgm:spPr/>
    </dgm:pt>
    <dgm:pt modelId="{B21CCF44-5220-4429-8709-BFC9539AAE0A}" type="pres">
      <dgm:prSet presAssocID="{1BAB3303-0DDD-425C-AE3A-1DE1BC3EF8FA}" presName="composite" presStyleCnt="0"/>
      <dgm:spPr/>
    </dgm:pt>
    <dgm:pt modelId="{A927140A-A21F-4421-8519-DAC3A73567FF}" type="pres">
      <dgm:prSet presAssocID="{1BAB3303-0DDD-425C-AE3A-1DE1BC3EF8FA}" presName="imgShp" presStyleLbl="fgImgPlace1" presStyleIdx="1" presStyleCnt="3" custLinFactNeighborX="-72478" custLinFactNeighborY="-40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2A528A-2398-46C0-AD6B-DDAE22039B27}" type="pres">
      <dgm:prSet presAssocID="{1BAB3303-0DDD-425C-AE3A-1DE1BC3EF8FA}" presName="txShp" presStyleLbl="node1" presStyleIdx="1" presStyleCnt="3" custScaleX="133705" custScaleY="99092" custLinFactNeighborX="110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369F48-0BAB-4E2D-8710-D82D39B5A540}" type="pres">
      <dgm:prSet presAssocID="{B1DE1765-D958-4825-9937-975592812325}" presName="spacing" presStyleCnt="0"/>
      <dgm:spPr/>
    </dgm:pt>
    <dgm:pt modelId="{9CEFA5E2-996E-479E-AB64-7CFE684E2BB4}" type="pres">
      <dgm:prSet presAssocID="{4088F84F-CBE0-4AE3-9A36-263205608410}" presName="composite" presStyleCnt="0"/>
      <dgm:spPr/>
    </dgm:pt>
    <dgm:pt modelId="{1A371DF8-89EB-49D9-B1EA-D9421093A4F9}" type="pres">
      <dgm:prSet presAssocID="{4088F84F-CBE0-4AE3-9A36-263205608410}" presName="imgShp" presStyleLbl="fgImgPlace1" presStyleIdx="2" presStyleCnt="3" custLinFactNeighborX="-73302" custLinFactNeighborY="17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E7FDB8-8D81-430D-A5BC-9D41E62D0969}" type="pres">
      <dgm:prSet presAssocID="{4088F84F-CBE0-4AE3-9A36-263205608410}" presName="txShp" presStyleLbl="node1" presStyleIdx="2" presStyleCnt="3" custScaleX="133705" custScaleY="99092" custLinFactNeighborX="11055" custLinFactNeighborY="32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7F32DF1-9504-4B69-9A16-88B95DAC0157}" type="presOf" srcId="{004BA9EB-38BF-4DE3-BBFE-CE381FA109D6}" destId="{02136908-948F-4D71-B069-8C2E76E67DC1}" srcOrd="0" destOrd="3" presId="urn:microsoft.com/office/officeart/2005/8/layout/vList3"/>
    <dgm:cxn modelId="{4B2D1D87-7363-4C08-BE0B-95D2CE8C5BC2}" srcId="{1BAB3303-0DDD-425C-AE3A-1DE1BC3EF8FA}" destId="{CF2435E5-3968-449F-88D5-1D464EB06692}" srcOrd="0" destOrd="0" parTransId="{A8AC5E9A-B8DA-4FD8-BB09-AA780C5D306F}" sibTransId="{EE313B7A-D844-4892-8FD9-0C95632681D7}"/>
    <dgm:cxn modelId="{E314E12B-DBD2-4D9A-BA55-94D875B5D8B6}" srcId="{61ACCDF3-EBD0-453B-92C2-ED4A2880E018}" destId="{5170788D-6F21-4C16-A687-CF75C8717B76}" srcOrd="0" destOrd="0" parTransId="{2501303F-2EDC-4ABE-AFAA-F809F01E040F}" sibTransId="{0158E288-CAD3-40E8-841B-CEB3C90D566D}"/>
    <dgm:cxn modelId="{26A9882E-7F2F-4BC3-BD4C-6224F0761AF5}" type="presOf" srcId="{1BAB3303-0DDD-425C-AE3A-1DE1BC3EF8FA}" destId="{752A528A-2398-46C0-AD6B-DDAE22039B27}" srcOrd="0" destOrd="0" presId="urn:microsoft.com/office/officeart/2005/8/layout/vList3"/>
    <dgm:cxn modelId="{3976366D-18FC-407A-B934-3B9A3C7DB494}" type="presOf" srcId="{CF2435E5-3968-449F-88D5-1D464EB06692}" destId="{752A528A-2398-46C0-AD6B-DDAE22039B27}" srcOrd="0" destOrd="1" presId="urn:microsoft.com/office/officeart/2005/8/layout/vList3"/>
    <dgm:cxn modelId="{B11E3B68-4E15-4CAB-878E-1C398299522E}" type="presOf" srcId="{17D0E07D-A42E-43D1-85CD-E5D609CCA923}" destId="{02136908-948F-4D71-B069-8C2E76E67DC1}" srcOrd="0" destOrd="2" presId="urn:microsoft.com/office/officeart/2005/8/layout/vList3"/>
    <dgm:cxn modelId="{22CBF03A-F68B-4310-A664-9B0B652D9F87}" srcId="{5170788D-6F21-4C16-A687-CF75C8717B76}" destId="{004BA9EB-38BF-4DE3-BBFE-CE381FA109D6}" srcOrd="2" destOrd="0" parTransId="{50D4B39D-8D25-45FA-A897-06342B82B436}" sibTransId="{BB7DB745-C7AA-4152-A01D-1933B7BC1E41}"/>
    <dgm:cxn modelId="{CEE3C1FF-D6FD-4D50-AF73-2BB962FD31FD}" srcId="{61ACCDF3-EBD0-453B-92C2-ED4A2880E018}" destId="{1BAB3303-0DDD-425C-AE3A-1DE1BC3EF8FA}" srcOrd="1" destOrd="0" parTransId="{CE1BBE18-4790-4500-951A-22C82567C4DE}" sibTransId="{B1DE1765-D958-4825-9937-975592812325}"/>
    <dgm:cxn modelId="{C615D6C8-6F8A-4371-96F1-C37C29AEDC0E}" type="presOf" srcId="{EAC1C62B-4C20-471E-A5CA-586979D42BF9}" destId="{C8E7FDB8-8D81-430D-A5BC-9D41E62D0969}" srcOrd="0" destOrd="2" presId="urn:microsoft.com/office/officeart/2005/8/layout/vList3"/>
    <dgm:cxn modelId="{B4E3CE23-358D-42C3-BB36-7D763C87F7C0}" srcId="{61ACCDF3-EBD0-453B-92C2-ED4A2880E018}" destId="{4088F84F-CBE0-4AE3-9A36-263205608410}" srcOrd="2" destOrd="0" parTransId="{4EE47385-05F3-4C33-A542-692B28934E21}" sibTransId="{7A83A660-1258-4B2C-8E0C-D1529B627911}"/>
    <dgm:cxn modelId="{4C4C28A3-814D-4F62-84A7-5947DF288C78}" type="presOf" srcId="{61ACCDF3-EBD0-453B-92C2-ED4A2880E018}" destId="{D29C30A7-602E-42D5-A058-E13D4A331548}" srcOrd="0" destOrd="0" presId="urn:microsoft.com/office/officeart/2005/8/layout/vList3"/>
    <dgm:cxn modelId="{BCF3E11F-6EB1-4DB3-AF88-076402A96BE7}" srcId="{4088F84F-CBE0-4AE3-9A36-263205608410}" destId="{EAC1C62B-4C20-471E-A5CA-586979D42BF9}" srcOrd="1" destOrd="0" parTransId="{C3B1AEED-0706-4DC8-B37B-3CE95E145108}" sibTransId="{14A759E7-1D44-4DB0-8125-473EEEB9312F}"/>
    <dgm:cxn modelId="{D5AF7C2C-8738-4153-8DC9-51C8B1E94E7F}" srcId="{5170788D-6F21-4C16-A687-CF75C8717B76}" destId="{36E892F1-FC43-437B-998C-B31B550339F7}" srcOrd="0" destOrd="0" parTransId="{9BEB3B1A-CAFC-479B-B75B-2DC6370462C7}" sibTransId="{299A44FF-4214-47A9-B3C5-918BB4B84679}"/>
    <dgm:cxn modelId="{C9C13377-3794-4326-B611-C1B79753304B}" type="presOf" srcId="{2A11F610-2731-4CD0-A283-038C40A55FEF}" destId="{C8E7FDB8-8D81-430D-A5BC-9D41E62D0969}" srcOrd="0" destOrd="1" presId="urn:microsoft.com/office/officeart/2005/8/layout/vList3"/>
    <dgm:cxn modelId="{A66F4219-4887-4372-93F9-3D6434D47047}" type="presOf" srcId="{5170788D-6F21-4C16-A687-CF75C8717B76}" destId="{02136908-948F-4D71-B069-8C2E76E67DC1}" srcOrd="0" destOrd="0" presId="urn:microsoft.com/office/officeart/2005/8/layout/vList3"/>
    <dgm:cxn modelId="{0E94CC62-F8D3-45E4-91B2-F2191D60273B}" srcId="{4088F84F-CBE0-4AE3-9A36-263205608410}" destId="{2A11F610-2731-4CD0-A283-038C40A55FEF}" srcOrd="0" destOrd="0" parTransId="{9C0D58A8-9B2B-4774-B454-CCDEB42B565F}" sibTransId="{16CE9906-395E-43C7-915C-BDB78C1274A4}"/>
    <dgm:cxn modelId="{172D4A41-0418-4F67-AC24-0DA475B14DDC}" srcId="{5170788D-6F21-4C16-A687-CF75C8717B76}" destId="{17D0E07D-A42E-43D1-85CD-E5D609CCA923}" srcOrd="1" destOrd="0" parTransId="{3A2FC268-28DF-44E0-9703-1EBF5E6AF11B}" sibTransId="{C9ECB496-F199-44C5-924B-11D7A0DB415F}"/>
    <dgm:cxn modelId="{FE0E297A-6293-4B4A-B2D7-0B013E151001}" type="presOf" srcId="{36E892F1-FC43-437B-998C-B31B550339F7}" destId="{02136908-948F-4D71-B069-8C2E76E67DC1}" srcOrd="0" destOrd="1" presId="urn:microsoft.com/office/officeart/2005/8/layout/vList3"/>
    <dgm:cxn modelId="{321FE329-417C-490D-B655-48CDFCFB3194}" type="presOf" srcId="{4088F84F-CBE0-4AE3-9A36-263205608410}" destId="{C8E7FDB8-8D81-430D-A5BC-9D41E62D0969}" srcOrd="0" destOrd="0" presId="urn:microsoft.com/office/officeart/2005/8/layout/vList3"/>
    <dgm:cxn modelId="{EFCD312E-C966-48AE-AADD-88800C84AF1D}" type="presParOf" srcId="{D29C30A7-602E-42D5-A058-E13D4A331548}" destId="{7411815F-FCD8-4D1F-B06B-CC0352A1EAA9}" srcOrd="0" destOrd="0" presId="urn:microsoft.com/office/officeart/2005/8/layout/vList3"/>
    <dgm:cxn modelId="{BFDD2F60-9626-40D0-9EF8-268B1BFF7B09}" type="presParOf" srcId="{7411815F-FCD8-4D1F-B06B-CC0352A1EAA9}" destId="{581238B4-555F-4457-97A4-3DCF700247C7}" srcOrd="0" destOrd="0" presId="urn:microsoft.com/office/officeart/2005/8/layout/vList3"/>
    <dgm:cxn modelId="{07B5E614-99DB-455E-A824-6D568EB1C2F1}" type="presParOf" srcId="{7411815F-FCD8-4D1F-B06B-CC0352A1EAA9}" destId="{02136908-948F-4D71-B069-8C2E76E67DC1}" srcOrd="1" destOrd="0" presId="urn:microsoft.com/office/officeart/2005/8/layout/vList3"/>
    <dgm:cxn modelId="{06F06222-DD0E-4A4A-BA3D-EB6C4771EF06}" type="presParOf" srcId="{D29C30A7-602E-42D5-A058-E13D4A331548}" destId="{0CBBB0A5-1E30-4A2B-8C00-F705D74B973E}" srcOrd="1" destOrd="0" presId="urn:microsoft.com/office/officeart/2005/8/layout/vList3"/>
    <dgm:cxn modelId="{6460F4F4-698B-429D-8766-FC69E715620B}" type="presParOf" srcId="{D29C30A7-602E-42D5-A058-E13D4A331548}" destId="{B21CCF44-5220-4429-8709-BFC9539AAE0A}" srcOrd="2" destOrd="0" presId="urn:microsoft.com/office/officeart/2005/8/layout/vList3"/>
    <dgm:cxn modelId="{E12C0B04-DE0C-450A-935A-61FB035CAF4D}" type="presParOf" srcId="{B21CCF44-5220-4429-8709-BFC9539AAE0A}" destId="{A927140A-A21F-4421-8519-DAC3A73567FF}" srcOrd="0" destOrd="0" presId="urn:microsoft.com/office/officeart/2005/8/layout/vList3"/>
    <dgm:cxn modelId="{5F3C0716-3BC1-47D3-B75C-F5782311396C}" type="presParOf" srcId="{B21CCF44-5220-4429-8709-BFC9539AAE0A}" destId="{752A528A-2398-46C0-AD6B-DDAE22039B27}" srcOrd="1" destOrd="0" presId="urn:microsoft.com/office/officeart/2005/8/layout/vList3"/>
    <dgm:cxn modelId="{D3BAD602-6126-4D31-A9B0-702E5C37F27B}" type="presParOf" srcId="{D29C30A7-602E-42D5-A058-E13D4A331548}" destId="{E2369F48-0BAB-4E2D-8710-D82D39B5A540}" srcOrd="3" destOrd="0" presId="urn:microsoft.com/office/officeart/2005/8/layout/vList3"/>
    <dgm:cxn modelId="{6CA6C351-FFE3-4AB0-B495-BAC4753DD8E4}" type="presParOf" srcId="{D29C30A7-602E-42D5-A058-E13D4A331548}" destId="{9CEFA5E2-996E-479E-AB64-7CFE684E2BB4}" srcOrd="4" destOrd="0" presId="urn:microsoft.com/office/officeart/2005/8/layout/vList3"/>
    <dgm:cxn modelId="{55B4D485-80AB-467D-B5EB-72707C23E032}" type="presParOf" srcId="{9CEFA5E2-996E-479E-AB64-7CFE684E2BB4}" destId="{1A371DF8-89EB-49D9-B1EA-D9421093A4F9}" srcOrd="0" destOrd="0" presId="urn:microsoft.com/office/officeart/2005/8/layout/vList3"/>
    <dgm:cxn modelId="{C0EC09AD-D000-4206-A567-2658B83A14A8}" type="presParOf" srcId="{9CEFA5E2-996E-479E-AB64-7CFE684E2BB4}" destId="{C8E7FDB8-8D81-430D-A5BC-9D41E62D09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D0D8-CB8B-474B-A5B7-624C93739BC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80DBA-D73E-4548-B119-83C7BD43F3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3"/>
                </a:solidFill>
              </a:rPr>
              <a:t>With a stress testing and capital planning program emphasis…</a:t>
            </a:r>
          </a:p>
          <a:p>
            <a:endParaRPr lang="en-US" sz="1200" dirty="0">
              <a:solidFill>
                <a:schemeClr val="accent3"/>
              </a:solidFill>
            </a:endParaRPr>
          </a:p>
          <a:p>
            <a:r>
              <a:rPr lang="en-US" sz="1200" i="1" kern="1200" baseline="0" dirty="0"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regulatory programs that banks are having to deal with on a country and regional levels are an on-going and evolving challenge as represented by the regulatory programs highlighted in the slide.</a:t>
            </a:r>
          </a:p>
          <a:p>
            <a:endParaRPr lang="en-US" sz="1200" i="1" kern="1200" baseline="0" dirty="0">
              <a:solidFill>
                <a:schemeClr val="tx2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i="1" kern="1200" baseline="0" dirty="0"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Increasingly the need to rapidly address the most serious process issues forcing many tactical point fixes; this is preventing the build of a much needed strategic long term architecture.  </a:t>
            </a:r>
            <a:endParaRPr lang="en-GB" sz="1200" kern="1200" baseline="0" dirty="0">
              <a:solidFill>
                <a:schemeClr val="tx2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GB" sz="1200" i="1" kern="1200" baseline="0" dirty="0">
              <a:solidFill>
                <a:schemeClr val="tx2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i="1" kern="1200" baseline="0" dirty="0"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Banks are in need of an </a:t>
            </a:r>
            <a:r>
              <a:rPr lang="en-US" sz="1200" b="1" i="1" kern="1200" baseline="0" dirty="0"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All Encompassing Program.</a:t>
            </a:r>
            <a:r>
              <a:rPr lang="en-US" sz="1200" i="1" kern="1200" baseline="0" dirty="0"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For all stress testing needs—be it software, advisory services, or supplemental data for models—SAS adds and contributes to the marketplace for general stress testing capabilities as well as regulatory-specific regimes such as DFAST, CCAR, and EBA. 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1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 was recently rated by the analyst firm </a:t>
            </a:r>
            <a:r>
              <a:rPr lang="en-US" dirty="0" err="1"/>
              <a:t>Chartis</a:t>
            </a:r>
            <a:r>
              <a:rPr lang="en-US" dirty="0"/>
              <a:t> to have the most complete offering for </a:t>
            </a:r>
            <a:r>
              <a:rPr lang="en-US"/>
              <a:t>stress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Regardless of the purpose of stress testing – whether for internal or for regulatory purposes – </a:t>
            </a:r>
          </a:p>
          <a:p>
            <a:r>
              <a:rPr lang="en-US" dirty="0"/>
              <a:t>And regardless of the jurisdiction under which it is prepared, the basic requirements of a stress test process are similar…</a:t>
            </a:r>
          </a:p>
          <a:p>
            <a:endParaRPr lang="en-US" dirty="0"/>
          </a:p>
          <a:p>
            <a:pPr lvl="1"/>
            <a:r>
              <a:rPr lang="en-US" dirty="0"/>
              <a:t>First, the data needs to be prepared.</a:t>
            </a:r>
          </a:p>
          <a:p>
            <a:pPr lvl="2"/>
            <a:r>
              <a:rPr lang="en-US" dirty="0"/>
              <a:t>It needs to be collected, cleansed and reconciled.</a:t>
            </a:r>
          </a:p>
          <a:p>
            <a:pPr lvl="2"/>
            <a:r>
              <a:rPr lang="en-US" dirty="0"/>
              <a:t>Establish the required segmentation and pooling.</a:t>
            </a:r>
          </a:p>
          <a:p>
            <a:pPr lvl="0"/>
            <a:r>
              <a:rPr lang="en-US" dirty="0"/>
              <a:t>Also, you need to specify the scenarios under which the tests are to be performed.  These may be prescribed by a supervisory agency or developed internally. Usually stress tests consider multiple scenarios representing different states of the economy or other specific shock events to the economy. They generally result in a collection of macroeconomic time series for each scenario.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Each of these scenarios are then used to model losses, portfolio changes, and revenues over the forecast horizon.  This estimation is a combination of quantitative modeling and expert judgment where models are not possible.</a:t>
            </a:r>
          </a:p>
          <a:p>
            <a:pPr lvl="1"/>
            <a:r>
              <a:rPr lang="en-US" dirty="0"/>
              <a:t>These numbers are reviewed and challenged.  </a:t>
            </a:r>
          </a:p>
          <a:p>
            <a:pPr lvl="2"/>
            <a:r>
              <a:rPr lang="en-US" dirty="0"/>
              <a:t>There may be multiple iterations of quantification</a:t>
            </a:r>
          </a:p>
          <a:p>
            <a:pPr lvl="2"/>
            <a:r>
              <a:rPr lang="en-US" dirty="0"/>
              <a:t>Followed by qualitative adjustments at different levels of aggregation.</a:t>
            </a:r>
          </a:p>
          <a:p>
            <a:pPr lvl="1"/>
            <a:r>
              <a:rPr lang="en-US" dirty="0"/>
              <a:t>There is then a formal approval process.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then the required reporting - and perhaps public disclosures.</a:t>
            </a:r>
          </a:p>
          <a:p>
            <a:pPr marL="160020" lvl="1" indent="0">
              <a:buNone/>
            </a:pPr>
            <a:endParaRPr lang="en-US" dirty="0"/>
          </a:p>
          <a:p>
            <a:pPr marL="171450" lvl="0" indent="-182880"/>
            <a:r>
              <a:rPr lang="en-US" dirty="0"/>
              <a:t>All of this requires a holistic solution that addresses a number of areas:</a:t>
            </a:r>
          </a:p>
          <a:p>
            <a:pPr marL="342900" lvl="1" indent="-182880"/>
            <a:r>
              <a:rPr lang="en-US" dirty="0"/>
              <a:t>It must provide a transparent environment for the processing of a large volume of data.  </a:t>
            </a:r>
          </a:p>
          <a:p>
            <a:pPr marL="342900" lvl="1" indent="-182880"/>
            <a:r>
              <a:rPr lang="en-US" dirty="0"/>
              <a:t>It must have a flexible modeling environment that can accommodate a number of different model types for the different line items and different businesses across the portfolio.</a:t>
            </a:r>
          </a:p>
          <a:p>
            <a:pPr marL="342900" lvl="1" indent="-182880"/>
            <a:r>
              <a:rPr lang="en-US" dirty="0"/>
              <a:t>It must be as efficient as possible, not only in running the models but also the other aspects (such as reporting)</a:t>
            </a:r>
          </a:p>
          <a:p>
            <a:pPr marL="342900" lvl="1" indent="-182880"/>
            <a:r>
              <a:rPr lang="en-US" dirty="0"/>
              <a:t>And it must support for the level of governance required by the regulatory body that will be reviewing 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97DB-19F1-464A-9B99-FF8EE39529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2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0DBA-D73E-4548-B119-83C7BD43F3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SAS provides is a centralized platform to orchestrate the entire stress test process. The solution provides the tools needed to address the regular production process and address these challenges.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includes:</a:t>
            </a:r>
          </a:p>
          <a:p>
            <a:pPr indent="-171450"/>
            <a:r>
              <a:rPr lang="en-US" dirty="0"/>
              <a:t>Centralized workflow management – to streamline, monitor and control the production tasks</a:t>
            </a:r>
          </a:p>
          <a:p>
            <a:pPr indent="-171450"/>
            <a:r>
              <a:rPr lang="en-US" dirty="0"/>
              <a:t>High-performance modeling execution platform – to efficiently perform all of the calculations needed for  portfolio stress testing.</a:t>
            </a:r>
          </a:p>
          <a:p>
            <a:pPr indent="-171450"/>
            <a:r>
              <a:rPr lang="en-US" dirty="0"/>
              <a:t>All of the embedded controls and auditability needed</a:t>
            </a:r>
          </a:p>
          <a:p>
            <a:pPr indent="-171450"/>
            <a:r>
              <a:rPr lang="en-US" dirty="0"/>
              <a:t>Flexible analytical tools to drill down into the numbers, so you can understand and explain where the estimates are coming from</a:t>
            </a:r>
          </a:p>
          <a:p>
            <a:pPr indent="-171450"/>
            <a:r>
              <a:rPr lang="en-US" dirty="0"/>
              <a:t>Automatic reporting – for both managerial purposes, audit, and regulatory and public disclosure.</a:t>
            </a:r>
          </a:p>
        </p:txBody>
      </p:sp>
    </p:spTree>
    <p:extLst>
      <p:ext uri="{BB962C8B-B14F-4D97-AF65-F5344CB8AC3E}">
        <p14:creationId xmlns:p14="http://schemas.microsoft.com/office/powerpoint/2010/main" val="330116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36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5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57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="" xmlns:a16="http://schemas.microsoft.com/office/drawing/2014/main" id="{BAD7635A-8848-46A1-8523-714BCB12F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369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370BD2D0-4073-44C7-A894-E330311C0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8650" y="1036638"/>
            <a:ext cx="7886700" cy="366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263"/>
            <a:ext cx="7886700" cy="39766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512644"/>
            <a:ext cx="7886700" cy="41411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688FC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203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="" xmlns:a16="http://schemas.microsoft.com/office/drawing/2014/main" id="{E7ABE8CD-BBCD-43DD-A4E9-BC7CEB083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807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0" y="205978"/>
            <a:ext cx="8229600" cy="36552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10" y="800107"/>
            <a:ext cx="8229600" cy="379452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prstClr val="white">
                    <a:lumMod val="50000"/>
                  </a:prstClr>
                </a:solidFill>
              </a:rPr>
              <a:t>[RESTRITA]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473C-980A-499E-8C3D-B340730C45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1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57F55EA-4FEF-464E-AD61-5EF534D5E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7394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74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="" xmlns:a16="http://schemas.microsoft.com/office/drawing/2014/main" id="{9FE34909-AA8A-42A1-84E5-CC989CBA9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413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="" xmlns:a16="http://schemas.microsoft.com/office/drawing/2014/main" id="{79085218-5F10-4E36-BBFF-9E105657C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6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="" xmlns:a16="http://schemas.microsoft.com/office/drawing/2014/main" id="{4F4466C8-C040-48A5-B6E3-DBF91A17F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1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="" xmlns:a16="http://schemas.microsoft.com/office/drawing/2014/main" id="{1A0F58C0-D3D3-4B59-B63E-D9092630F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10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="" xmlns:a16="http://schemas.microsoft.com/office/drawing/2014/main" id="{41C00321-D32D-499E-9214-662689843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85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B7419CD-CE74-4D82-A457-19B230F03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89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="" xmlns:a16="http://schemas.microsoft.com/office/drawing/2014/main" id="{2BCF88FB-41B6-4822-A781-50CA57A36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76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="" xmlns:a16="http://schemas.microsoft.com/office/drawing/2014/main" id="{EA8D8490-F6AA-4A57-A0A2-492CF000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43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186D-0790-4E47-ACB4-3D79A6FDD269}" type="datetimeFigureOut">
              <a:rPr lang="es-ES_tradnl" smtClean="0"/>
              <a:t>24/10/2018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9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bbc.com/news/business-3666988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58DE7B-508D-EE44-BF73-42D096389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03526CB-8175-934A-8F43-62978E348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2E52465-D097-1C44-8A4E-5B7658AF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D229062-6C30-B94C-8DC7-08C5BDA18C7A}"/>
              </a:ext>
            </a:extLst>
          </p:cNvPr>
          <p:cNvSpPr txBox="1"/>
          <p:nvPr/>
        </p:nvSpPr>
        <p:spPr>
          <a:xfrm>
            <a:off x="5497550" y="841772"/>
            <a:ext cx="293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092566"/>
                </a:solidFill>
                <a:latin typeface="Helvetica" pitchFamily="2" charset="0"/>
              </a:rPr>
              <a:t>Renato Fiorini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61D5647-68FE-1D41-8871-68CE016BC333}"/>
              </a:ext>
            </a:extLst>
          </p:cNvPr>
          <p:cNvSpPr/>
          <p:nvPr/>
        </p:nvSpPr>
        <p:spPr>
          <a:xfrm>
            <a:off x="5071017" y="2032218"/>
            <a:ext cx="302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6B2870"/>
                </a:solidFill>
                <a:latin typeface="Helvetica" pitchFamily="2" charset="0"/>
              </a:rPr>
              <a:t>Stress </a:t>
            </a:r>
            <a:r>
              <a:rPr lang="es-CO" sz="2400" b="1" dirty="0" err="1">
                <a:solidFill>
                  <a:srgbClr val="6B2870"/>
                </a:solidFill>
                <a:latin typeface="Helvetica" pitchFamily="2" charset="0"/>
              </a:rPr>
              <a:t>Testing</a:t>
            </a:r>
            <a:r>
              <a:rPr lang="es-CO" sz="2400" b="1" dirty="0">
                <a:solidFill>
                  <a:srgbClr val="6B2870"/>
                </a:solidFill>
                <a:latin typeface="Helvetica" pitchFamily="2" charset="0"/>
              </a:rPr>
              <a:t> en Alta Performance</a:t>
            </a:r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4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F418D63-9D7B-40DE-9B57-B7A07071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EDB48B54-DFD5-466A-A3D4-6C8A0B1614D6}"/>
                  </a:ext>
                </a:extLst>
              </p:cNvPr>
              <p:cNvSpPr/>
              <p:nvPr/>
            </p:nvSpPr>
            <p:spPr>
              <a:xfrm>
                <a:off x="914219" y="1074922"/>
                <a:ext cx="7581500" cy="1085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14300">
                  <a:buClr>
                    <a:srgbClr val="00539B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𝑃𝐵𝐼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𝑃𝐵𝐼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𝐷𝑒𝑠𝑒𝑚𝑝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𝐵𝐴𝐷𝐿𝐴𝑅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𝐼𝑃𝐶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sz="1200" i="1" dirty="0">
                              <a:solidFill>
                                <a:schemeClr val="tx1"/>
                              </a:solidFill>
                              <a:latin typeface="+mj-lt"/>
                              <a:cs typeface="helvetica" panose="020B0604020202020204" pitchFamily="34" charset="0"/>
                            </a:rPr>
                            <m:t>µ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</m:t>
                          </m:r>
                        </m:sub>
                      </m:sSub>
                    </m:oMath>
                  </m:oMathPara>
                </a14:m>
                <a:endParaRPr lang="es-AR" sz="1200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defTabSz="114300">
                  <a:buClr>
                    <a:srgbClr val="00539B"/>
                  </a:buClr>
                </a:pPr>
                <a:endParaRPr lang="es-AR" sz="1200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defTabSz="114300">
                  <a:buClr>
                    <a:srgbClr val="00539B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𝐷𝑒𝑠𝑒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𝑃𝐵𝐼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𝐷𝑒𝑠𝑒𝑚𝑝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𝐵𝐴𝐷𝐿𝐴𝑅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𝐼𝑃𝐶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𝐸𝑀𝐴𝐸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sz="1200" i="1" dirty="0">
                              <a:solidFill>
                                <a:schemeClr val="tx1"/>
                              </a:solidFill>
                              <a:latin typeface="+mj-lt"/>
                              <a:cs typeface="helvetica" panose="020B0604020202020204" pitchFamily="34" charset="0"/>
                            </a:rPr>
                            <m:t>µ</m:t>
                          </m:r>
                        </m:e>
                        <m:sub>
                          <m:r>
                            <a:rPr lang="es-A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s-AR" sz="1200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defTabSz="114300">
                  <a:buClr>
                    <a:srgbClr val="00539B"/>
                  </a:buClr>
                </a:pPr>
                <a:endParaRPr lang="es-AR" sz="1200" i="1" dirty="0">
                  <a:solidFill>
                    <a:schemeClr val="tx1"/>
                  </a:solidFill>
                  <a:latin typeface="+mj-lt"/>
                </a:endParaRPr>
              </a:p>
              <a:p>
                <a:pPr defTabSz="114300">
                  <a:buClr>
                    <a:srgbClr val="00539B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𝐼𝑃𝐶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𝐵𝐴𝐷𝐿𝐴𝑅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𝐼𝑃𝐶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sz="1200" i="1" dirty="0">
                              <a:solidFill>
                                <a:schemeClr val="tx1"/>
                              </a:solidFill>
                              <a:latin typeface="+mj-lt"/>
                              <a:cs typeface="helvetica" panose="020B0604020202020204" pitchFamily="34" charset="0"/>
                            </a:rPr>
                            <m:t>µ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</m:t>
                          </m:r>
                        </m:sub>
                      </m:sSub>
                    </m:oMath>
                  </m:oMathPara>
                </a14:m>
                <a:endParaRPr lang="es-AR" sz="1200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48B54-DFD5-466A-A3D4-6C8A0B161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19" y="1074922"/>
                <a:ext cx="7581500" cy="1085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="" xmlns:a16="http://schemas.microsoft.com/office/drawing/2014/main" id="{A909EFF8-98DC-4F19-8B13-2561D465B337}"/>
              </a:ext>
            </a:extLst>
          </p:cNvPr>
          <p:cNvSpPr txBox="1">
            <a:spLocks/>
          </p:cNvSpPr>
          <p:nvPr/>
        </p:nvSpPr>
        <p:spPr>
          <a:xfrm>
            <a:off x="0" y="60840"/>
            <a:ext cx="9144000" cy="584775"/>
          </a:xfrm>
          <a:prstGeom prst="rect">
            <a:avLst/>
          </a:prstGeom>
        </p:spPr>
        <p:txBody>
          <a:bodyPr/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80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Simulación Botton Up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8FEF0BE-3C8A-4FA8-9B9A-CA76C0D02EB5}"/>
              </a:ext>
            </a:extLst>
          </p:cNvPr>
          <p:cNvSpPr txBox="1">
            <a:spLocks/>
          </p:cNvSpPr>
          <p:nvPr/>
        </p:nvSpPr>
        <p:spPr>
          <a:xfrm>
            <a:off x="914219" y="621446"/>
            <a:ext cx="4363623" cy="584775"/>
          </a:xfrm>
          <a:prstGeom prst="rect">
            <a:avLst/>
          </a:prstGeom>
        </p:spPr>
        <p:txBody>
          <a:bodyPr/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80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solidFill>
                  <a:schemeClr val="tx1"/>
                </a:solidFill>
                <a:latin typeface="Calibri"/>
              </a:rPr>
              <a:t>Pronósticos de Variables Macroeconómicas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73A5BDA-C7E4-4A9D-93F9-4768F57D936A}"/>
              </a:ext>
            </a:extLst>
          </p:cNvPr>
          <p:cNvSpPr txBox="1">
            <a:spLocks/>
          </p:cNvSpPr>
          <p:nvPr/>
        </p:nvSpPr>
        <p:spPr>
          <a:xfrm>
            <a:off x="-205825" y="2764274"/>
            <a:ext cx="4363623" cy="438400"/>
          </a:xfrm>
          <a:prstGeom prst="rect">
            <a:avLst/>
          </a:prstGeom>
        </p:spPr>
        <p:txBody>
          <a:bodyPr/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80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solidFill>
                  <a:schemeClr val="tx1"/>
                </a:solidFill>
                <a:latin typeface="Calibri"/>
              </a:rPr>
              <a:t>Cálculo de Modelos Atómicos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="" xmlns:a16="http://schemas.microsoft.com/office/drawing/2014/main" id="{5A5DC754-A386-4047-9C6A-A6FF6EDE3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8" y="3075771"/>
                <a:ext cx="4208366" cy="132849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 fontScale="92500"/>
              </a:bodyPr>
              <a:lstStyle>
                <a:lvl1pPr marL="182880" indent="-182880" algn="l" defTabSz="365760" rtl="0" eaLnBrk="1" latinLnBrk="0" hangingPunct="1">
                  <a:lnSpc>
                    <a:spcPct val="8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b="0" kern="1200" cap="none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65760" indent="-182880" algn="l" defTabSz="365760" rtl="0" eaLnBrk="1" latinLnBrk="0" hangingPunct="1">
                  <a:lnSpc>
                    <a:spcPct val="8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tabLst/>
                  <a:defRPr sz="18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82880" algn="l" defTabSz="365760" rtl="0" eaLnBrk="1" latinLnBrk="0" hangingPunct="1">
                  <a:lnSpc>
                    <a:spcPct val="8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buFont typeface="Calibri" panose="020F0502020204030204" pitchFamily="34" charset="0"/>
                  <a:buChar char="-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31520" indent="-182880" algn="l" defTabSz="36576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buFont typeface="Calibri" panose="020F0502020204030204" pitchFamily="34" charset="0"/>
                  <a:buChar char="-"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182880" algn="l" defTabSz="36576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buFont typeface="Calibri" panose="020F0502020204030204" pitchFamily="34" charset="0"/>
                  <a:buChar char="-"/>
                  <a:defRPr sz="10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82880" algn="l" defTabSz="36576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280160" indent="-182880" algn="l" defTabSz="36576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463040" indent="-18288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82880" algn="l" defTabSz="36576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s-AR" sz="1200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𝐶𝑟𝑒𝑐𝑖𝑚𝑖𝑒𝑛𝑡𝑜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𝐴𝑐𝑡𝑖𝑣𝑜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𝑃𝐵𝐼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𝐷𝑒𝑠𝑒𝑚𝑝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𝐼𝑃𝐶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CO" sz="1200" i="1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s-AR" sz="1200" i="1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𝑃𝐷</m:t>
                          </m:r>
                        </m:e>
                        <m:sub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𝑃𝐵𝐼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𝐷𝑒𝑠𝑒𝑚𝑝</m:t>
                                  </m:r>
                                </m:e>
                                <m:sub>
                                  <m:r>
                                    <a:rPr lang="es-A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….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1200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s-AR" sz="1200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𝐿𝐺𝐷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𝐿𝐺</m:t>
                      </m:r>
                      <m:sSub>
                        <m:sSubPr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𝐵𝑎𝑠𝑒</m:t>
                          </m:r>
                        </m:sub>
                      </m:sSub>
                      <m:sSup>
                        <m:sSup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𝐼𝑃𝐶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𝐷𝑒𝑠𝑒𝑚𝑝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….</m:t>
                          </m:r>
                        </m:sup>
                      </m:sSup>
                    </m:oMath>
                  </m:oMathPara>
                </a14:m>
                <a:endParaRPr lang="es-AR" sz="1200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5A5DC754-A386-4047-9C6A-A6FF6EDE3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" y="3075771"/>
                <a:ext cx="4208366" cy="1328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="" xmlns:a16="http://schemas.microsoft.com/office/drawing/2014/main" id="{A39E3AB7-3D31-42B1-95A1-259BE565CF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7798" y="2398699"/>
                <a:ext cx="6161150" cy="2372706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marL="182880" indent="-182880" algn="l" defTabSz="365760" rtl="0" eaLnBrk="1" latinLnBrk="0" hangingPunct="1">
                  <a:lnSpc>
                    <a:spcPct val="8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b="0" kern="1200" cap="none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65760" indent="-182880" algn="l" defTabSz="365760" rtl="0" eaLnBrk="1" latinLnBrk="0" hangingPunct="1">
                  <a:lnSpc>
                    <a:spcPct val="8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tabLst/>
                  <a:defRPr sz="18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82880" algn="l" defTabSz="365760" rtl="0" eaLnBrk="1" latinLnBrk="0" hangingPunct="1">
                  <a:lnSpc>
                    <a:spcPct val="8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buFont typeface="Calibri" panose="020F0502020204030204" pitchFamily="34" charset="0"/>
                  <a:buChar char="-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31520" indent="-182880" algn="l" defTabSz="36576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buFont typeface="Calibri" panose="020F0502020204030204" pitchFamily="34" charset="0"/>
                  <a:buChar char="-"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182880" algn="l" defTabSz="36576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buFont typeface="Calibri" panose="020F0502020204030204" pitchFamily="34" charset="0"/>
                  <a:buChar char="-"/>
                  <a:defRPr sz="10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82880" algn="l" defTabSz="36576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280160" indent="-182880" algn="l" defTabSz="36576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463040" indent="-18288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82880" algn="l" defTabSz="36576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s-AR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𝑠𝑡𝑎𝑚𝑜𝑠</m:t>
                        </m:r>
                      </m:e>
                      <m:sub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A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𝑠𝑡𝑎𝑚𝑜𝑠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s-A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∗(1+</m:t>
                    </m:r>
                    <m:sSub>
                      <m:sSubPr>
                        <m:ctrlP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𝐶𝑟𝑒𝑐𝑖𝑚𝑖𝑒𝑛𝑡𝑜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𝑆𝑎𝑙𝑑𝑜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AR" sz="1200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marL="457200" lvl="1" indent="0">
                  <a:buFont typeface="Arial" pitchFamily="34" charset="0"/>
                  <a:buNone/>
                </a:pPr>
                <a:endParaRPr lang="es-AR" sz="120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𝑃𝑟𝑜𝑣𝑖𝑠𝑖𝑜𝑛𝑒𝑠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𝑃𝑟𝑒𝑠𝑡𝑎𝑚𝑜𝑠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∗(1+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𝑖𝑛𝑡𝑒𝑟</m:t>
                          </m:r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s-AR" sz="1200" i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𝑃𝐷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𝐿𝐺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sz="120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:endParaRPr lang="es-AR" sz="120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𝐼𝑛𝑔𝑟𝑒𝑠𝑜𝑠</m:t>
                      </m:r>
                      <m:r>
                        <a:rPr lang="es-A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𝐹𝑖𝑛𝑎𝑛𝑐𝑖𝑒𝑟</m:t>
                      </m:r>
                      <m:sSub>
                        <m:sSubPr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𝑜𝑠</m:t>
                          </m:r>
                        </m:e>
                        <m:sub>
                          <m: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𝑃𝑟𝑒𝑠𝑡𝑎𝑚𝑜𝑠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A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𝑖𝑛𝑡𝑒𝑟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A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sz="120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s-AR" sz="1200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        		</a:t>
                </a: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𝑡𝑢𝑙𝑜𝑠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A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𝑇𝑖𝑡𝑢𝑙𝑜𝑠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s-A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s-A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s-A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𝑇𝐼𝑅</m:t>
                                </m:r>
                              </m:e>
                            </m:d>
                          </m:e>
                        </m:func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𝐷𝑢𝑟𝑎𝑡𝑖𝑜𝑛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 ∆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𝑇𝐼𝑅</m:t>
                        </m:r>
                      </m:e>
                    </m:d>
                  </m:oMath>
                </a14:m>
                <a:r>
                  <a:rPr lang="es-AR" sz="12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marL="457200" lvl="1" indent="0">
                  <a:buFont typeface="Arial" pitchFamily="34" charset="0"/>
                  <a:buNone/>
                </a:pPr>
                <a:endParaRPr lang="es-AR" sz="120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s-AR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𝑅𝑋𝑇</m:t>
                    </m:r>
                    <m:r>
                      <a:rPr lang="es-A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𝑇𝑖𝑡𝑢𝑙𝑜𝑠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s-A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s-A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s-A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𝑇𝐼𝑅</m:t>
                                </m:r>
                              </m:e>
                            </m:d>
                          </m:e>
                        </m:func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𝐷𝑢𝑟𝑎𝑡𝑖𝑜𝑛</m:t>
                        </m:r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 ∆</m:t>
                        </m:r>
                        <m: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𝑇𝐼𝑅</m:t>
                        </m:r>
                      </m:e>
                    </m:d>
                  </m:oMath>
                </a14:m>
                <a:r>
                  <a:rPr lang="es-AR" sz="12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39E3AB7-3D31-42B1-95A1-259BE565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98" y="2398699"/>
                <a:ext cx="6161150" cy="2372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="" xmlns:a16="http://schemas.microsoft.com/office/drawing/2014/main" id="{F6FC08C7-286E-4BE4-91AF-9B36A63A680A}"/>
              </a:ext>
            </a:extLst>
          </p:cNvPr>
          <p:cNvSpPr txBox="1">
            <a:spLocks/>
          </p:cNvSpPr>
          <p:nvPr/>
        </p:nvSpPr>
        <p:spPr>
          <a:xfrm>
            <a:off x="4482665" y="2248541"/>
            <a:ext cx="4363623" cy="391072"/>
          </a:xfrm>
          <a:prstGeom prst="rect">
            <a:avLst/>
          </a:prstGeom>
        </p:spPr>
        <p:txBody>
          <a:bodyPr/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80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solidFill>
                  <a:schemeClr val="tx1"/>
                </a:solidFill>
                <a:latin typeface="Calibri"/>
              </a:rPr>
              <a:t>Cálculo de Grupos de Modelos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6EF1B35-EEA2-4D47-9965-B06BB733C606}"/>
              </a:ext>
            </a:extLst>
          </p:cNvPr>
          <p:cNvCxnSpPr/>
          <p:nvPr/>
        </p:nvCxnSpPr>
        <p:spPr>
          <a:xfrm>
            <a:off x="4685016" y="3842535"/>
            <a:ext cx="4381698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5" y="1764273"/>
            <a:ext cx="2663781" cy="2743200"/>
          </a:xfrm>
          <a:prstGeom prst="rect">
            <a:avLst/>
          </a:prstGeom>
          <a:effectLst>
            <a:outerShdw blurRad="50800" dist="38100" dir="4200000" algn="tl" rotWithShape="0">
              <a:prstClr val="black">
                <a:alpha val="15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329609" y="692381"/>
                <a:ext cx="5925268" cy="415498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s-CO" sz="1600" b="1" dirty="0"/>
                  <a:t>Agregación con Correlaciones</a:t>
                </a:r>
                <a:r>
                  <a:rPr lang="es-CO" sz="1600" dirty="0"/>
                  <a:t> - Matriz de correlación: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s-CO" sz="1400" dirty="0"/>
                  <a:t>Aditiva:  Ω  matriz cuadrada de 1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s-CO" sz="1400" dirty="0"/>
                  <a:t>Independiente:  Ω = </a:t>
                </a:r>
                <a14:m>
                  <m:oMath xmlns:m="http://schemas.openxmlformats.org/officeDocument/2006/math">
                    <m:r>
                      <a:rPr lang="es-CO" sz="14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s-CO" sz="1400" dirty="0"/>
                  <a:t> 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s-CO" sz="1400" dirty="0"/>
                  <a:t>Correlacionada: Ω calculada</a:t>
                </a:r>
              </a:p>
              <a:p>
                <a:pPr>
                  <a:lnSpc>
                    <a:spcPct val="200000"/>
                  </a:lnSpc>
                </a:pPr>
                <a:r>
                  <a:rPr lang="es-CO" sz="1600" b="1" dirty="0"/>
                  <a:t>Agregación por Copula </a:t>
                </a:r>
                <a:r>
                  <a:rPr lang="es-CO" sz="1600" dirty="0"/>
                  <a:t>- Distribución conjunta de factores con utilización de una función de transformación. 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s-CO" sz="1400" dirty="0"/>
                  <a:t>Gaussiana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s-CO" sz="1400" dirty="0"/>
                  <a:t>Normal Mixture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s-CO" sz="1400" dirty="0"/>
                  <a:t>T </a:t>
                </a:r>
                <a:r>
                  <a:rPr lang="es-CO" sz="1400" dirty="0" err="1"/>
                  <a:t>student</a:t>
                </a:r>
                <a:endParaRPr lang="es-CO" sz="1200" dirty="0">
                  <a:cs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329609" y="692381"/>
                <a:ext cx="5925268" cy="4154984"/>
              </a:xfrm>
              <a:blipFill>
                <a:blip r:embed="rId4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Metodologías Top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2756" y="774611"/>
                <a:ext cx="1378437" cy="4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600" b="0" i="1" smtClean="0">
                          <a:latin typeface="Cambria Math"/>
                        </a:rPr>
                        <m:t>𝑌</m:t>
                      </m:r>
                      <m:r>
                        <a:rPr lang="es-CO" sz="16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s-CO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C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1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s-CO" sz="16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s-CO" sz="1600" smtClean="0"/>
                            <m:t>Ω</m:t>
                          </m:r>
                          <m:r>
                            <a:rPr lang="es-CO" sz="1600" b="0" i="1" smtClean="0">
                              <a:latin typeface="Cambria Math"/>
                            </a:rPr>
                            <m:t>𝑋</m:t>
                          </m:r>
                        </m:e>
                      </m:rad>
                    </m:oMath>
                  </m:oMathPara>
                </a14:m>
                <a:endParaRPr lang="es-CO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756" y="774611"/>
                <a:ext cx="1378437" cy="400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72" y="2073781"/>
            <a:ext cx="857461" cy="1062092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gray">
          <a:xfrm>
            <a:off x="7117513" y="2462266"/>
            <a:ext cx="847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407" lvl="1" algn="ctr" eaLnBrk="0" hangingPunct="0">
              <a:buClr>
                <a:schemeClr val="accent2"/>
              </a:buClr>
              <a:buSzPct val="80000"/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39" y="2871122"/>
            <a:ext cx="857460" cy="1062092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gray">
          <a:xfrm>
            <a:off x="7537746" y="3248279"/>
            <a:ext cx="861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407" lvl="1" algn="ctr" eaLnBrk="0" hangingPunct="0">
              <a:buClr>
                <a:schemeClr val="accent2"/>
              </a:buClr>
              <a:buSzPct val="80000"/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42" y="2871122"/>
            <a:ext cx="857460" cy="1062092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gray">
          <a:xfrm>
            <a:off x="6683842" y="3248279"/>
            <a:ext cx="841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407" lvl="1" algn="ctr" eaLnBrk="0" hangingPunct="0">
              <a:buClr>
                <a:schemeClr val="accent2"/>
              </a:buClr>
              <a:buSzPct val="80000"/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31336622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A505C23-666C-43C6-B034-286EC380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BF12C11-95E7-43BE-A9E0-CE8F2C65E2B0}"/>
              </a:ext>
            </a:extLst>
          </p:cNvPr>
          <p:cNvSpPr>
            <a:spLocks/>
          </p:cNvSpPr>
          <p:nvPr/>
        </p:nvSpPr>
        <p:spPr bwMode="blackWhite">
          <a:xfrm>
            <a:off x="564801" y="2782474"/>
            <a:ext cx="586497" cy="362569"/>
          </a:xfrm>
          <a:custGeom>
            <a:avLst/>
            <a:gdLst>
              <a:gd name="T0" fmla="*/ 0 w 544"/>
              <a:gd name="T1" fmla="*/ 316 h 316"/>
              <a:gd name="T2" fmla="*/ 72 w 544"/>
              <a:gd name="T3" fmla="*/ 68 h 316"/>
              <a:gd name="T4" fmla="*/ 128 w 544"/>
              <a:gd name="T5" fmla="*/ 4 h 316"/>
              <a:gd name="T6" fmla="*/ 216 w 544"/>
              <a:gd name="T7" fmla="*/ 44 h 316"/>
              <a:gd name="T8" fmla="*/ 400 w 544"/>
              <a:gd name="T9" fmla="*/ 252 h 316"/>
              <a:gd name="T10" fmla="*/ 544 w 544"/>
              <a:gd name="T11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316">
                <a:moveTo>
                  <a:pt x="0" y="316"/>
                </a:moveTo>
                <a:cubicBezTo>
                  <a:pt x="12" y="275"/>
                  <a:pt x="51" y="120"/>
                  <a:pt x="72" y="68"/>
                </a:cubicBezTo>
                <a:cubicBezTo>
                  <a:pt x="93" y="16"/>
                  <a:pt x="104" y="8"/>
                  <a:pt x="128" y="4"/>
                </a:cubicBezTo>
                <a:cubicBezTo>
                  <a:pt x="152" y="0"/>
                  <a:pt x="171" y="3"/>
                  <a:pt x="216" y="44"/>
                </a:cubicBezTo>
                <a:cubicBezTo>
                  <a:pt x="261" y="85"/>
                  <a:pt x="345" y="207"/>
                  <a:pt x="400" y="252"/>
                </a:cubicBezTo>
                <a:cubicBezTo>
                  <a:pt x="455" y="297"/>
                  <a:pt x="514" y="303"/>
                  <a:pt x="544" y="3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03381BB2-BB78-4D2C-A194-82B4990FDBF4}"/>
              </a:ext>
            </a:extLst>
          </p:cNvPr>
          <p:cNvSpPr>
            <a:spLocks/>
          </p:cNvSpPr>
          <p:nvPr/>
        </p:nvSpPr>
        <p:spPr bwMode="blackWhite">
          <a:xfrm>
            <a:off x="1887227" y="2818640"/>
            <a:ext cx="584038" cy="344211"/>
          </a:xfrm>
          <a:custGeom>
            <a:avLst/>
            <a:gdLst>
              <a:gd name="T0" fmla="*/ 0 w 544"/>
              <a:gd name="T1" fmla="*/ 300 h 300"/>
              <a:gd name="T2" fmla="*/ 136 w 544"/>
              <a:gd name="T3" fmla="*/ 196 h 300"/>
              <a:gd name="T4" fmla="*/ 216 w 544"/>
              <a:gd name="T5" fmla="*/ 28 h 300"/>
              <a:gd name="T6" fmla="*/ 352 w 544"/>
              <a:gd name="T7" fmla="*/ 28 h 300"/>
              <a:gd name="T8" fmla="*/ 432 w 544"/>
              <a:gd name="T9" fmla="*/ 196 h 300"/>
              <a:gd name="T10" fmla="*/ 544 w 544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300">
                <a:moveTo>
                  <a:pt x="0" y="300"/>
                </a:moveTo>
                <a:cubicBezTo>
                  <a:pt x="23" y="283"/>
                  <a:pt x="100" y="241"/>
                  <a:pt x="136" y="196"/>
                </a:cubicBezTo>
                <a:cubicBezTo>
                  <a:pt x="172" y="151"/>
                  <a:pt x="180" y="56"/>
                  <a:pt x="216" y="28"/>
                </a:cubicBezTo>
                <a:cubicBezTo>
                  <a:pt x="252" y="0"/>
                  <a:pt x="316" y="0"/>
                  <a:pt x="352" y="28"/>
                </a:cubicBezTo>
                <a:cubicBezTo>
                  <a:pt x="388" y="56"/>
                  <a:pt x="400" y="151"/>
                  <a:pt x="432" y="196"/>
                </a:cubicBezTo>
                <a:cubicBezTo>
                  <a:pt x="464" y="241"/>
                  <a:pt x="521" y="278"/>
                  <a:pt x="544" y="30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B8D56574-F6B3-42B8-A906-D29C7369CDF1}"/>
              </a:ext>
            </a:extLst>
          </p:cNvPr>
          <p:cNvSpPr>
            <a:spLocks/>
          </p:cNvSpPr>
          <p:nvPr/>
        </p:nvSpPr>
        <p:spPr bwMode="blackWhite">
          <a:xfrm>
            <a:off x="5340429" y="2740304"/>
            <a:ext cx="585268" cy="344211"/>
          </a:xfrm>
          <a:custGeom>
            <a:avLst/>
            <a:gdLst>
              <a:gd name="T0" fmla="*/ 0 w 544"/>
              <a:gd name="T1" fmla="*/ 300 h 300"/>
              <a:gd name="T2" fmla="*/ 136 w 544"/>
              <a:gd name="T3" fmla="*/ 196 h 300"/>
              <a:gd name="T4" fmla="*/ 216 w 544"/>
              <a:gd name="T5" fmla="*/ 28 h 300"/>
              <a:gd name="T6" fmla="*/ 352 w 544"/>
              <a:gd name="T7" fmla="*/ 28 h 300"/>
              <a:gd name="T8" fmla="*/ 432 w 544"/>
              <a:gd name="T9" fmla="*/ 196 h 300"/>
              <a:gd name="T10" fmla="*/ 544 w 544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300">
                <a:moveTo>
                  <a:pt x="0" y="300"/>
                </a:moveTo>
                <a:cubicBezTo>
                  <a:pt x="23" y="283"/>
                  <a:pt x="100" y="241"/>
                  <a:pt x="136" y="196"/>
                </a:cubicBezTo>
                <a:cubicBezTo>
                  <a:pt x="172" y="151"/>
                  <a:pt x="180" y="56"/>
                  <a:pt x="216" y="28"/>
                </a:cubicBezTo>
                <a:cubicBezTo>
                  <a:pt x="252" y="0"/>
                  <a:pt x="316" y="0"/>
                  <a:pt x="352" y="28"/>
                </a:cubicBezTo>
                <a:cubicBezTo>
                  <a:pt x="388" y="56"/>
                  <a:pt x="400" y="151"/>
                  <a:pt x="432" y="196"/>
                </a:cubicBezTo>
                <a:cubicBezTo>
                  <a:pt x="464" y="241"/>
                  <a:pt x="521" y="278"/>
                  <a:pt x="544" y="30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8" name="Freeform 8">
            <a:extLst>
              <a:ext uri="{FF2B5EF4-FFF2-40B4-BE49-F238E27FC236}">
                <a16:creationId xmlns="" xmlns:a16="http://schemas.microsoft.com/office/drawing/2014/main" id="{E8B46FDB-30C4-49DA-8245-9FBD44B3796B}"/>
              </a:ext>
            </a:extLst>
          </p:cNvPr>
          <p:cNvSpPr>
            <a:spLocks/>
          </p:cNvSpPr>
          <p:nvPr/>
        </p:nvSpPr>
        <p:spPr bwMode="blackWhite">
          <a:xfrm>
            <a:off x="6575885" y="2774723"/>
            <a:ext cx="585268" cy="344211"/>
          </a:xfrm>
          <a:custGeom>
            <a:avLst/>
            <a:gdLst>
              <a:gd name="T0" fmla="*/ 0 w 544"/>
              <a:gd name="T1" fmla="*/ 300 h 300"/>
              <a:gd name="T2" fmla="*/ 136 w 544"/>
              <a:gd name="T3" fmla="*/ 196 h 300"/>
              <a:gd name="T4" fmla="*/ 216 w 544"/>
              <a:gd name="T5" fmla="*/ 28 h 300"/>
              <a:gd name="T6" fmla="*/ 352 w 544"/>
              <a:gd name="T7" fmla="*/ 28 h 300"/>
              <a:gd name="T8" fmla="*/ 432 w 544"/>
              <a:gd name="T9" fmla="*/ 196 h 300"/>
              <a:gd name="T10" fmla="*/ 544 w 544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300">
                <a:moveTo>
                  <a:pt x="0" y="300"/>
                </a:moveTo>
                <a:cubicBezTo>
                  <a:pt x="23" y="283"/>
                  <a:pt x="100" y="241"/>
                  <a:pt x="136" y="196"/>
                </a:cubicBezTo>
                <a:cubicBezTo>
                  <a:pt x="172" y="151"/>
                  <a:pt x="180" y="56"/>
                  <a:pt x="216" y="28"/>
                </a:cubicBezTo>
                <a:cubicBezTo>
                  <a:pt x="252" y="0"/>
                  <a:pt x="316" y="0"/>
                  <a:pt x="352" y="28"/>
                </a:cubicBezTo>
                <a:cubicBezTo>
                  <a:pt x="388" y="56"/>
                  <a:pt x="400" y="151"/>
                  <a:pt x="432" y="196"/>
                </a:cubicBezTo>
                <a:cubicBezTo>
                  <a:pt x="464" y="241"/>
                  <a:pt x="521" y="278"/>
                  <a:pt x="544" y="30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3FA96823-07FE-44D3-B53D-A87CC0744406}"/>
              </a:ext>
            </a:extLst>
          </p:cNvPr>
          <p:cNvSpPr>
            <a:spLocks/>
          </p:cNvSpPr>
          <p:nvPr/>
        </p:nvSpPr>
        <p:spPr bwMode="blackWhite">
          <a:xfrm>
            <a:off x="8060921" y="2591615"/>
            <a:ext cx="643057" cy="562212"/>
          </a:xfrm>
          <a:custGeom>
            <a:avLst/>
            <a:gdLst>
              <a:gd name="T0" fmla="*/ 13 w 621"/>
              <a:gd name="T1" fmla="*/ 0 h 490"/>
              <a:gd name="T2" fmla="*/ 101 w 621"/>
              <a:gd name="T3" fmla="*/ 408 h 490"/>
              <a:gd name="T4" fmla="*/ 621 w 621"/>
              <a:gd name="T5" fmla="*/ 48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1" h="490">
                <a:moveTo>
                  <a:pt x="13" y="0"/>
                </a:moveTo>
                <a:cubicBezTo>
                  <a:pt x="28" y="68"/>
                  <a:pt x="0" y="326"/>
                  <a:pt x="101" y="408"/>
                </a:cubicBezTo>
                <a:cubicBezTo>
                  <a:pt x="202" y="490"/>
                  <a:pt x="513" y="472"/>
                  <a:pt x="621" y="489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645E7917-1E8F-4538-AE14-C1568794EA63}"/>
              </a:ext>
            </a:extLst>
          </p:cNvPr>
          <p:cNvSpPr>
            <a:spLocks/>
          </p:cNvSpPr>
          <p:nvPr/>
        </p:nvSpPr>
        <p:spPr bwMode="auto">
          <a:xfrm>
            <a:off x="4091203" y="3995815"/>
            <a:ext cx="1291031" cy="558770"/>
          </a:xfrm>
          <a:custGeom>
            <a:avLst/>
            <a:gdLst>
              <a:gd name="T0" fmla="*/ 0 w 1200"/>
              <a:gd name="T1" fmla="*/ 749 h 749"/>
              <a:gd name="T2" fmla="*/ 136 w 1200"/>
              <a:gd name="T3" fmla="*/ 321 h 749"/>
              <a:gd name="T4" fmla="*/ 220 w 1200"/>
              <a:gd name="T5" fmla="*/ 134 h 749"/>
              <a:gd name="T6" fmla="*/ 294 w 1200"/>
              <a:gd name="T7" fmla="*/ 19 h 749"/>
              <a:gd name="T8" fmla="*/ 390 w 1200"/>
              <a:gd name="T9" fmla="*/ 18 h 749"/>
              <a:gd name="T10" fmla="*/ 464 w 1200"/>
              <a:gd name="T11" fmla="*/ 129 h 749"/>
              <a:gd name="T12" fmla="*/ 544 w 1200"/>
              <a:gd name="T13" fmla="*/ 321 h 749"/>
              <a:gd name="T14" fmla="*/ 638 w 1200"/>
              <a:gd name="T15" fmla="*/ 473 h 749"/>
              <a:gd name="T16" fmla="*/ 752 w 1200"/>
              <a:gd name="T17" fmla="*/ 592 h 749"/>
              <a:gd name="T18" fmla="*/ 952 w 1200"/>
              <a:gd name="T19" fmla="*/ 690 h 749"/>
              <a:gd name="T20" fmla="*/ 1200 w 1200"/>
              <a:gd name="T21" fmla="*/ 738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0" h="749">
                <a:moveTo>
                  <a:pt x="0" y="749"/>
                </a:moveTo>
                <a:cubicBezTo>
                  <a:pt x="23" y="678"/>
                  <a:pt x="99" y="423"/>
                  <a:pt x="136" y="321"/>
                </a:cubicBezTo>
                <a:lnTo>
                  <a:pt x="220" y="134"/>
                </a:lnTo>
                <a:cubicBezTo>
                  <a:pt x="246" y="83"/>
                  <a:pt x="266" y="39"/>
                  <a:pt x="294" y="19"/>
                </a:cubicBezTo>
                <a:cubicBezTo>
                  <a:pt x="323" y="0"/>
                  <a:pt x="362" y="0"/>
                  <a:pt x="390" y="18"/>
                </a:cubicBezTo>
                <a:cubicBezTo>
                  <a:pt x="419" y="37"/>
                  <a:pt x="438" y="78"/>
                  <a:pt x="464" y="129"/>
                </a:cubicBezTo>
                <a:lnTo>
                  <a:pt x="544" y="321"/>
                </a:lnTo>
                <a:cubicBezTo>
                  <a:pt x="573" y="378"/>
                  <a:pt x="603" y="428"/>
                  <a:pt x="638" y="473"/>
                </a:cubicBezTo>
                <a:cubicBezTo>
                  <a:pt x="673" y="518"/>
                  <a:pt x="700" y="556"/>
                  <a:pt x="752" y="592"/>
                </a:cubicBezTo>
                <a:cubicBezTo>
                  <a:pt x="804" y="628"/>
                  <a:pt x="877" y="666"/>
                  <a:pt x="952" y="690"/>
                </a:cubicBezTo>
                <a:cubicBezTo>
                  <a:pt x="1027" y="714"/>
                  <a:pt x="1148" y="728"/>
                  <a:pt x="1200" y="73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00"/>
          </a:p>
        </p:txBody>
      </p:sp>
      <p:sp>
        <p:nvSpPr>
          <p:cNvPr id="11" name="Line 11">
            <a:extLst>
              <a:ext uri="{FF2B5EF4-FFF2-40B4-BE49-F238E27FC236}">
                <a16:creationId xmlns="" xmlns:a16="http://schemas.microsoft.com/office/drawing/2014/main" id="{49312C0B-C22A-4956-8FBB-1E0617AE63AB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4589786" y="3963897"/>
            <a:ext cx="0" cy="75267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12" name="Line 12">
            <a:extLst>
              <a:ext uri="{FF2B5EF4-FFF2-40B4-BE49-F238E27FC236}">
                <a16:creationId xmlns="" xmlns:a16="http://schemas.microsoft.com/office/drawing/2014/main" id="{CB990562-8AE2-46EB-AD62-5A1B1C83C965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5196338" y="4053184"/>
            <a:ext cx="0" cy="58515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13" name="AutoShape 13">
            <a:extLst>
              <a:ext uri="{FF2B5EF4-FFF2-40B4-BE49-F238E27FC236}">
                <a16:creationId xmlns="" xmlns:a16="http://schemas.microsoft.com/office/drawing/2014/main" id="{8BE37784-2811-44BD-967E-65729A1C2263}"/>
              </a:ext>
            </a:extLst>
          </p:cNvPr>
          <p:cNvSpPr>
            <a:spLocks/>
          </p:cNvSpPr>
          <p:nvPr/>
        </p:nvSpPr>
        <p:spPr bwMode="blackWhite">
          <a:xfrm rot="5400000">
            <a:off x="4833165" y="4493682"/>
            <a:ext cx="100969" cy="592645"/>
          </a:xfrm>
          <a:prstGeom prst="rightBrace">
            <a:avLst>
              <a:gd name="adj1" fmla="val 456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16" name="Text Box 16">
            <a:extLst>
              <a:ext uri="{FF2B5EF4-FFF2-40B4-BE49-F238E27FC236}">
                <a16:creationId xmlns="" xmlns:a16="http://schemas.microsoft.com/office/drawing/2014/main" id="{F28F74E9-B6DB-4309-819E-9415AD5B8B5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012885" y="2059132"/>
            <a:ext cx="860688" cy="3258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>
                <a:solidFill>
                  <a:schemeClr val="bg1"/>
                </a:solidFill>
              </a:rPr>
              <a:t>Liquidez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="" xmlns:a16="http://schemas.microsoft.com/office/drawing/2014/main" id="{06E9338B-1D3F-4550-8F39-8FDBBB09621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258048" y="2039169"/>
            <a:ext cx="860688" cy="3258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>
                <a:solidFill>
                  <a:schemeClr val="bg1"/>
                </a:solidFill>
              </a:rPr>
              <a:t>Estrategico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cxnSp>
        <p:nvCxnSpPr>
          <p:cNvPr id="21" name="AutoShape 21">
            <a:extLst>
              <a:ext uri="{FF2B5EF4-FFF2-40B4-BE49-F238E27FC236}">
                <a16:creationId xmlns="" xmlns:a16="http://schemas.microsoft.com/office/drawing/2014/main" id="{11259C6C-C268-4598-BDA4-A20972915E1E}"/>
              </a:ext>
            </a:extLst>
          </p:cNvPr>
          <p:cNvCxnSpPr>
            <a:cxnSpLocks noChangeShapeType="1"/>
            <a:stCxn id="27" idx="2"/>
            <a:endCxn id="26" idx="0"/>
          </p:cNvCxnSpPr>
          <p:nvPr/>
        </p:nvCxnSpPr>
        <p:spPr bwMode="blackWhite">
          <a:xfrm rot="16200000" flipH="1">
            <a:off x="7355559" y="1106929"/>
            <a:ext cx="396261" cy="146821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AutoShape 22">
            <a:extLst>
              <a:ext uri="{FF2B5EF4-FFF2-40B4-BE49-F238E27FC236}">
                <a16:creationId xmlns="" xmlns:a16="http://schemas.microsoft.com/office/drawing/2014/main" id="{C976A33D-6002-4DE6-A131-425FCC505F10}"/>
              </a:ext>
            </a:extLst>
          </p:cNvPr>
          <p:cNvCxnSpPr>
            <a:cxnSpLocks noChangeShapeType="1"/>
            <a:stCxn id="28" idx="2"/>
            <a:endCxn id="23" idx="0"/>
          </p:cNvCxnSpPr>
          <p:nvPr/>
        </p:nvCxnSpPr>
        <p:spPr bwMode="blackWhite">
          <a:xfrm rot="5400000">
            <a:off x="1331144" y="1214516"/>
            <a:ext cx="390314" cy="126162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3">
            <a:extLst>
              <a:ext uri="{FF2B5EF4-FFF2-40B4-BE49-F238E27FC236}">
                <a16:creationId xmlns="" xmlns:a16="http://schemas.microsoft.com/office/drawing/2014/main" id="{62A31AC8-70ED-4B21-9C8A-D5063D27EF8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5143" y="2040487"/>
            <a:ext cx="860688" cy="3258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>
                <a:solidFill>
                  <a:schemeClr val="bg1"/>
                </a:solidFill>
              </a:rPr>
              <a:t>Crédito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="" xmlns:a16="http://schemas.microsoft.com/office/drawing/2014/main" id="{EAE184F9-B102-47AB-B6BE-4CD868A7259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721853" y="2040487"/>
            <a:ext cx="860688" cy="3258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>
                <a:solidFill>
                  <a:schemeClr val="bg1"/>
                </a:solidFill>
              </a:rPr>
              <a:t>Mercado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="" xmlns:a16="http://schemas.microsoft.com/office/drawing/2014/main" id="{7417E2A0-32F3-4CC9-932F-C35F16F8674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389238" y="2061477"/>
            <a:ext cx="860688" cy="3258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>
                <a:solidFill>
                  <a:schemeClr val="bg1"/>
                </a:solidFill>
              </a:rPr>
              <a:t>Operacional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="" xmlns:a16="http://schemas.microsoft.com/office/drawing/2014/main" id="{4120BE06-16A0-4BB5-B630-B0BCC72BF1E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857453" y="2039168"/>
            <a:ext cx="860688" cy="3258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="" xmlns:a16="http://schemas.microsoft.com/office/drawing/2014/main" id="{0EB7481D-038B-4C29-8165-95C47A133B4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278578" y="1314759"/>
            <a:ext cx="1082007" cy="32814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>
                <a:solidFill>
                  <a:schemeClr val="bg1"/>
                </a:solidFill>
              </a:rPr>
              <a:t>No </a:t>
            </a:r>
            <a:r>
              <a:rPr lang="en-US" altLang="it-IT" sz="1200" dirty="0" err="1">
                <a:solidFill>
                  <a:schemeClr val="bg1"/>
                </a:solidFill>
              </a:rPr>
              <a:t>Financieros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="" xmlns:a16="http://schemas.microsoft.com/office/drawing/2014/main" id="{8495F097-33C7-4AD8-A735-2C98CF34806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721853" y="1322025"/>
            <a:ext cx="870524" cy="32814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altLang="it-IT" sz="1200" dirty="0">
                <a:solidFill>
                  <a:schemeClr val="bg1"/>
                </a:solidFill>
              </a:rPr>
              <a:t>F</a:t>
            </a:r>
            <a:r>
              <a:rPr lang="en-US" altLang="it-IT" sz="1200" dirty="0" err="1">
                <a:solidFill>
                  <a:schemeClr val="bg1"/>
                </a:solidFill>
              </a:rPr>
              <a:t>inancieros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="" xmlns:a16="http://schemas.microsoft.com/office/drawing/2014/main" id="{4A6AB809-276E-49E4-9849-86332C5C265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137353" y="590541"/>
            <a:ext cx="869294" cy="33159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>
                <a:solidFill>
                  <a:schemeClr val="bg1"/>
                </a:solidFill>
              </a:rPr>
              <a:t>Riesgos</a:t>
            </a:r>
            <a:endParaRPr lang="en-US" altLang="it-IT" sz="1200" dirty="0">
              <a:solidFill>
                <a:schemeClr val="bg1"/>
              </a:solidFill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="" xmlns:a16="http://schemas.microsoft.com/office/drawing/2014/main" id="{7B4448E7-D50D-44D1-A226-BEDF4E8CB4A9}"/>
              </a:ext>
            </a:extLst>
          </p:cNvPr>
          <p:cNvSpPr>
            <a:spLocks/>
          </p:cNvSpPr>
          <p:nvPr/>
        </p:nvSpPr>
        <p:spPr bwMode="blackWhite">
          <a:xfrm>
            <a:off x="513160" y="2575947"/>
            <a:ext cx="689780" cy="63334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1" name="Freeform 31">
            <a:extLst>
              <a:ext uri="{FF2B5EF4-FFF2-40B4-BE49-F238E27FC236}">
                <a16:creationId xmlns="" xmlns:a16="http://schemas.microsoft.com/office/drawing/2014/main" id="{9A496725-7ADB-4267-887E-948AA51BFC80}"/>
              </a:ext>
            </a:extLst>
          </p:cNvPr>
          <p:cNvSpPr>
            <a:spLocks/>
          </p:cNvSpPr>
          <p:nvPr/>
        </p:nvSpPr>
        <p:spPr bwMode="blackWhite">
          <a:xfrm>
            <a:off x="1835586" y="2593756"/>
            <a:ext cx="687320" cy="63334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2" name="Freeform 32">
            <a:extLst>
              <a:ext uri="{FF2B5EF4-FFF2-40B4-BE49-F238E27FC236}">
                <a16:creationId xmlns="" xmlns:a16="http://schemas.microsoft.com/office/drawing/2014/main" id="{C93E30F6-B2A2-49D3-8B32-4AE7E3BE3097}"/>
              </a:ext>
            </a:extLst>
          </p:cNvPr>
          <p:cNvSpPr>
            <a:spLocks/>
          </p:cNvSpPr>
          <p:nvPr/>
        </p:nvSpPr>
        <p:spPr bwMode="blackWhite">
          <a:xfrm>
            <a:off x="5288788" y="2515420"/>
            <a:ext cx="688550" cy="63334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3" name="Freeform 33">
            <a:extLst>
              <a:ext uri="{FF2B5EF4-FFF2-40B4-BE49-F238E27FC236}">
                <a16:creationId xmlns="" xmlns:a16="http://schemas.microsoft.com/office/drawing/2014/main" id="{3259C8D9-38A9-4503-8564-0477B21A92D1}"/>
              </a:ext>
            </a:extLst>
          </p:cNvPr>
          <p:cNvSpPr>
            <a:spLocks/>
          </p:cNvSpPr>
          <p:nvPr/>
        </p:nvSpPr>
        <p:spPr bwMode="blackWhite">
          <a:xfrm>
            <a:off x="6532851" y="2549839"/>
            <a:ext cx="687320" cy="63334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4" name="Freeform 34">
            <a:extLst>
              <a:ext uri="{FF2B5EF4-FFF2-40B4-BE49-F238E27FC236}">
                <a16:creationId xmlns="" xmlns:a16="http://schemas.microsoft.com/office/drawing/2014/main" id="{258C2AF7-CC3E-42CB-894C-74A7D00A80A6}"/>
              </a:ext>
            </a:extLst>
          </p:cNvPr>
          <p:cNvSpPr>
            <a:spLocks/>
          </p:cNvSpPr>
          <p:nvPr/>
        </p:nvSpPr>
        <p:spPr bwMode="blackWhite">
          <a:xfrm>
            <a:off x="8024035" y="2564078"/>
            <a:ext cx="687320" cy="63334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5" name="Line 35">
            <a:extLst>
              <a:ext uri="{FF2B5EF4-FFF2-40B4-BE49-F238E27FC236}">
                <a16:creationId xmlns="" xmlns:a16="http://schemas.microsoft.com/office/drawing/2014/main" id="{38D5A666-0B36-4141-A284-9CDCDFFB6F00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1178390" y="3418903"/>
            <a:ext cx="500428" cy="2294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6" name="Line 36">
            <a:extLst>
              <a:ext uri="{FF2B5EF4-FFF2-40B4-BE49-F238E27FC236}">
                <a16:creationId xmlns="" xmlns:a16="http://schemas.microsoft.com/office/drawing/2014/main" id="{CA4D22D4-B01C-4E8C-974E-AFCF34A1E353}"/>
              </a:ext>
            </a:extLst>
          </p:cNvPr>
          <p:cNvSpPr>
            <a:spLocks noChangeShapeType="1"/>
          </p:cNvSpPr>
          <p:nvPr/>
        </p:nvSpPr>
        <p:spPr bwMode="blackWhite">
          <a:xfrm flipH="1">
            <a:off x="6680642" y="3388281"/>
            <a:ext cx="499199" cy="2294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7" name="Line 37">
            <a:extLst>
              <a:ext uri="{FF2B5EF4-FFF2-40B4-BE49-F238E27FC236}">
                <a16:creationId xmlns="" xmlns:a16="http://schemas.microsoft.com/office/drawing/2014/main" id="{E7E2CA65-15FE-4BB2-8D19-1AB8B7553FCF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2251791" y="3403391"/>
            <a:ext cx="341816" cy="2340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8" name="Line 38">
            <a:extLst>
              <a:ext uri="{FF2B5EF4-FFF2-40B4-BE49-F238E27FC236}">
                <a16:creationId xmlns="" xmlns:a16="http://schemas.microsoft.com/office/drawing/2014/main" id="{378BDBA1-046E-4228-96E9-2B902B8F4117}"/>
              </a:ext>
            </a:extLst>
          </p:cNvPr>
          <p:cNvSpPr>
            <a:spLocks noChangeShapeType="1"/>
          </p:cNvSpPr>
          <p:nvPr/>
        </p:nvSpPr>
        <p:spPr bwMode="blackWhite">
          <a:xfrm flipH="1">
            <a:off x="5828561" y="3383692"/>
            <a:ext cx="341816" cy="2340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39" name="Freeform 39">
            <a:extLst>
              <a:ext uri="{FF2B5EF4-FFF2-40B4-BE49-F238E27FC236}">
                <a16:creationId xmlns="" xmlns:a16="http://schemas.microsoft.com/office/drawing/2014/main" id="{F37F9A29-4F21-4CFA-9E9F-502CAF75796C}"/>
              </a:ext>
            </a:extLst>
          </p:cNvPr>
          <p:cNvSpPr>
            <a:spLocks/>
          </p:cNvSpPr>
          <p:nvPr/>
        </p:nvSpPr>
        <p:spPr bwMode="blackWhite">
          <a:xfrm>
            <a:off x="4018659" y="3913204"/>
            <a:ext cx="1420134" cy="72513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40" name="Text Box 40">
            <a:extLst>
              <a:ext uri="{FF2B5EF4-FFF2-40B4-BE49-F238E27FC236}">
                <a16:creationId xmlns="" xmlns:a16="http://schemas.microsoft.com/office/drawing/2014/main" id="{01D7F2F7-DF51-40FB-972A-BF006540A02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501874" y="3739407"/>
            <a:ext cx="1394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Aft>
                <a:spcPct val="0"/>
              </a:spcAft>
              <a:buClrTx/>
              <a:buFontTx/>
              <a:buNone/>
            </a:pPr>
            <a:r>
              <a:rPr lang="en-US" altLang="it-IT" sz="1200" dirty="0"/>
              <a:t>EL</a:t>
            </a:r>
          </a:p>
        </p:txBody>
      </p:sp>
      <p:sp>
        <p:nvSpPr>
          <p:cNvPr id="41" name="Text Box 41">
            <a:extLst>
              <a:ext uri="{FF2B5EF4-FFF2-40B4-BE49-F238E27FC236}">
                <a16:creationId xmlns="" xmlns:a16="http://schemas.microsoft.com/office/drawing/2014/main" id="{09F3BCB0-B165-4A84-91A5-56049120BDE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959267" y="3725744"/>
            <a:ext cx="506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/>
              <a:t>Nivel</a:t>
            </a:r>
            <a:r>
              <a:rPr lang="en-US" altLang="it-IT" sz="1200" dirty="0"/>
              <a:t> de</a:t>
            </a:r>
          </a:p>
          <a:p>
            <a:pPr eaLnBrk="0" hangingPunct="0">
              <a:spcAft>
                <a:spcPct val="0"/>
              </a:spcAft>
              <a:buClrTx/>
              <a:buFontTx/>
              <a:buNone/>
            </a:pPr>
            <a:r>
              <a:rPr lang="en-US" altLang="it-IT" sz="1200" dirty="0" err="1"/>
              <a:t>Basilea</a:t>
            </a:r>
            <a:endParaRPr lang="en-US" altLang="it-IT" sz="1200" dirty="0"/>
          </a:p>
        </p:txBody>
      </p:sp>
      <p:sp>
        <p:nvSpPr>
          <p:cNvPr id="42" name="Text Box 42">
            <a:extLst>
              <a:ext uri="{FF2B5EF4-FFF2-40B4-BE49-F238E27FC236}">
                <a16:creationId xmlns="" xmlns:a16="http://schemas.microsoft.com/office/drawing/2014/main" id="{2265B9CA-4CD4-470B-98A9-A302299B57F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391515" y="4832249"/>
            <a:ext cx="115082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Aft>
                <a:spcPct val="0"/>
              </a:spcAft>
              <a:buClrTx/>
              <a:buFontTx/>
              <a:buNone/>
            </a:pPr>
            <a:r>
              <a:rPr lang="en-US" altLang="it-IT" sz="1200" dirty="0"/>
              <a:t>Capital </a:t>
            </a:r>
            <a:r>
              <a:rPr lang="en-US" altLang="it-IT" sz="1200" dirty="0" err="1"/>
              <a:t>Económico</a:t>
            </a:r>
            <a:endParaRPr lang="en-US" altLang="it-IT" sz="1200" dirty="0"/>
          </a:p>
        </p:txBody>
      </p:sp>
      <p:sp>
        <p:nvSpPr>
          <p:cNvPr id="43" name="Line 43">
            <a:extLst>
              <a:ext uri="{FF2B5EF4-FFF2-40B4-BE49-F238E27FC236}">
                <a16:creationId xmlns="" xmlns:a16="http://schemas.microsoft.com/office/drawing/2014/main" id="{5D4D2806-2571-412A-9440-55956949C63E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655567" y="3525966"/>
            <a:ext cx="0" cy="1973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44" name="Oval 44">
            <a:extLst>
              <a:ext uri="{FF2B5EF4-FFF2-40B4-BE49-F238E27FC236}">
                <a16:creationId xmlns="" xmlns:a16="http://schemas.microsoft.com/office/drawing/2014/main" id="{F38805EA-7727-48EC-AAE1-3053A106697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9316" y="3330912"/>
            <a:ext cx="8109055" cy="32968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45" name="Text Box 45">
            <a:extLst>
              <a:ext uri="{FF2B5EF4-FFF2-40B4-BE49-F238E27FC236}">
                <a16:creationId xmlns="" xmlns:a16="http://schemas.microsoft.com/office/drawing/2014/main" id="{F097176F-D576-49A7-BC48-6D31B71115A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424784" y="3309113"/>
            <a:ext cx="2439434" cy="2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CO" altLang="it-IT" sz="1200" b="1" dirty="0">
                <a:latin typeface="Arial Black" panose="020B0A04020102020204" pitchFamily="34" charset="0"/>
              </a:rPr>
              <a:t>E</a:t>
            </a:r>
            <a:r>
              <a:rPr lang="en-US" altLang="it-IT" sz="1200" b="1" dirty="0" err="1">
                <a:latin typeface="Arial Black" panose="020B0A04020102020204" pitchFamily="34" charset="0"/>
              </a:rPr>
              <a:t>valuación</a:t>
            </a:r>
            <a:r>
              <a:rPr lang="en-US" altLang="it-IT" sz="1200" b="1" dirty="0">
                <a:latin typeface="Arial Black" panose="020B0A04020102020204" pitchFamily="34" charset="0"/>
              </a:rPr>
              <a:t> de </a:t>
            </a:r>
            <a:r>
              <a:rPr lang="en-US" altLang="it-IT" sz="1200" b="1" dirty="0" err="1">
                <a:latin typeface="Arial Black" panose="020B0A04020102020204" pitchFamily="34" charset="0"/>
              </a:rPr>
              <a:t>Correlaciones</a:t>
            </a:r>
            <a:endParaRPr lang="en-US" altLang="it-IT" sz="1200" b="1" dirty="0"/>
          </a:p>
        </p:txBody>
      </p:sp>
      <p:sp>
        <p:nvSpPr>
          <p:cNvPr id="52" name="Freeform 52">
            <a:extLst>
              <a:ext uri="{FF2B5EF4-FFF2-40B4-BE49-F238E27FC236}">
                <a16:creationId xmlns="" xmlns:a16="http://schemas.microsoft.com/office/drawing/2014/main" id="{EC779960-8977-4CF7-BBD8-7D878566337E}"/>
              </a:ext>
            </a:extLst>
          </p:cNvPr>
          <p:cNvSpPr>
            <a:spLocks/>
          </p:cNvSpPr>
          <p:nvPr/>
        </p:nvSpPr>
        <p:spPr bwMode="blackWhite">
          <a:xfrm>
            <a:off x="3155552" y="2564078"/>
            <a:ext cx="687320" cy="633349"/>
          </a:xfrm>
          <a:custGeom>
            <a:avLst/>
            <a:gdLst>
              <a:gd name="T0" fmla="*/ 0 w 736"/>
              <a:gd name="T1" fmla="*/ 0 h 648"/>
              <a:gd name="T2" fmla="*/ 0 w 736"/>
              <a:gd name="T3" fmla="*/ 648 h 648"/>
              <a:gd name="T4" fmla="*/ 736 w 736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648">
                <a:moveTo>
                  <a:pt x="0" y="0"/>
                </a:moveTo>
                <a:lnTo>
                  <a:pt x="0" y="648"/>
                </a:lnTo>
                <a:lnTo>
                  <a:pt x="736" y="6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53" name="Freeform 53">
            <a:extLst>
              <a:ext uri="{FF2B5EF4-FFF2-40B4-BE49-F238E27FC236}">
                <a16:creationId xmlns="" xmlns:a16="http://schemas.microsoft.com/office/drawing/2014/main" id="{9FFA99CA-92BA-4F19-AC23-ECCD345B58D5}"/>
              </a:ext>
            </a:extLst>
          </p:cNvPr>
          <p:cNvSpPr>
            <a:spLocks/>
          </p:cNvSpPr>
          <p:nvPr/>
        </p:nvSpPr>
        <p:spPr bwMode="blackWhite">
          <a:xfrm>
            <a:off x="3207193" y="2788962"/>
            <a:ext cx="584038" cy="344211"/>
          </a:xfrm>
          <a:custGeom>
            <a:avLst/>
            <a:gdLst>
              <a:gd name="T0" fmla="*/ 0 w 544"/>
              <a:gd name="T1" fmla="*/ 300 h 300"/>
              <a:gd name="T2" fmla="*/ 136 w 544"/>
              <a:gd name="T3" fmla="*/ 196 h 300"/>
              <a:gd name="T4" fmla="*/ 216 w 544"/>
              <a:gd name="T5" fmla="*/ 28 h 300"/>
              <a:gd name="T6" fmla="*/ 352 w 544"/>
              <a:gd name="T7" fmla="*/ 28 h 300"/>
              <a:gd name="T8" fmla="*/ 432 w 544"/>
              <a:gd name="T9" fmla="*/ 196 h 300"/>
              <a:gd name="T10" fmla="*/ 544 w 544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300">
                <a:moveTo>
                  <a:pt x="0" y="300"/>
                </a:moveTo>
                <a:cubicBezTo>
                  <a:pt x="23" y="283"/>
                  <a:pt x="100" y="241"/>
                  <a:pt x="136" y="196"/>
                </a:cubicBezTo>
                <a:cubicBezTo>
                  <a:pt x="172" y="151"/>
                  <a:pt x="180" y="56"/>
                  <a:pt x="216" y="28"/>
                </a:cubicBezTo>
                <a:cubicBezTo>
                  <a:pt x="252" y="0"/>
                  <a:pt x="316" y="0"/>
                  <a:pt x="352" y="28"/>
                </a:cubicBezTo>
                <a:cubicBezTo>
                  <a:pt x="388" y="56"/>
                  <a:pt x="400" y="151"/>
                  <a:pt x="432" y="196"/>
                </a:cubicBezTo>
                <a:cubicBezTo>
                  <a:pt x="464" y="241"/>
                  <a:pt x="521" y="278"/>
                  <a:pt x="544" y="30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cxnSp>
        <p:nvCxnSpPr>
          <p:cNvPr id="78" name="Connector: Elbow 77">
            <a:extLst>
              <a:ext uri="{FF2B5EF4-FFF2-40B4-BE49-F238E27FC236}">
                <a16:creationId xmlns="" xmlns:a16="http://schemas.microsoft.com/office/drawing/2014/main" id="{209F8E3B-96E1-4001-B0AD-788D517C398B}"/>
              </a:ext>
            </a:extLst>
          </p:cNvPr>
          <p:cNvCxnSpPr>
            <a:cxnSpLocks/>
            <a:stCxn id="27" idx="2"/>
            <a:endCxn id="17" idx="0"/>
          </p:cNvCxnSpPr>
          <p:nvPr/>
        </p:nvCxnSpPr>
        <p:spPr>
          <a:xfrm rot="5400000">
            <a:off x="6055856" y="1275443"/>
            <a:ext cx="396262" cy="1131190"/>
          </a:xfrm>
          <a:prstGeom prst="bentConnector3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="" xmlns:a16="http://schemas.microsoft.com/office/drawing/2014/main" id="{DAFE5DF0-089D-4CC0-AC2D-D92C0687102D}"/>
              </a:ext>
            </a:extLst>
          </p:cNvPr>
          <p:cNvCxnSpPr>
            <a:stCxn id="28" idx="2"/>
            <a:endCxn id="16" idx="0"/>
          </p:cNvCxnSpPr>
          <p:nvPr/>
        </p:nvCxnSpPr>
        <p:spPr>
          <a:xfrm rot="16200000" flipH="1">
            <a:off x="2595693" y="1211595"/>
            <a:ext cx="408959" cy="1286114"/>
          </a:xfrm>
          <a:prstGeom prst="bentConnector3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="" xmlns:a16="http://schemas.microsoft.com/office/drawing/2014/main" id="{1BCB7F71-7F10-4748-92C4-1068ADDA9EC9}"/>
              </a:ext>
            </a:extLst>
          </p:cNvPr>
          <p:cNvCxnSpPr>
            <a:stCxn id="29" idx="2"/>
            <a:endCxn id="28" idx="0"/>
          </p:cNvCxnSpPr>
          <p:nvPr/>
        </p:nvCxnSpPr>
        <p:spPr>
          <a:xfrm rot="5400000">
            <a:off x="3164611" y="-85364"/>
            <a:ext cx="399894" cy="2414885"/>
          </a:xfrm>
          <a:prstGeom prst="bentConnector3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="" xmlns:a16="http://schemas.microsoft.com/office/drawing/2014/main" id="{913901CA-3019-4EEE-8AC1-38D8EA3CAABA}"/>
              </a:ext>
            </a:extLst>
          </p:cNvPr>
          <p:cNvCxnSpPr>
            <a:stCxn id="29" idx="2"/>
            <a:endCxn id="27" idx="0"/>
          </p:cNvCxnSpPr>
          <p:nvPr/>
        </p:nvCxnSpPr>
        <p:spPr>
          <a:xfrm rot="16200000" flipH="1">
            <a:off x="5499477" y="-5346"/>
            <a:ext cx="392628" cy="2247582"/>
          </a:xfrm>
          <a:prstGeom prst="bentConnector3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="" xmlns:a16="http://schemas.microsoft.com/office/drawing/2014/main" id="{78586208-B3DC-460A-8A55-BDB8EE10F818}"/>
              </a:ext>
            </a:extLst>
          </p:cNvPr>
          <p:cNvCxnSpPr>
            <a:cxnSpLocks/>
            <a:stCxn id="27" idx="2"/>
            <a:endCxn id="25" idx="0"/>
          </p:cNvCxnSpPr>
          <p:nvPr/>
        </p:nvCxnSpPr>
        <p:spPr>
          <a:xfrm>
            <a:off x="6819582" y="1642907"/>
            <a:ext cx="0" cy="41857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FF7B8A7D-637D-440C-93E7-08802DDA92FF}"/>
              </a:ext>
            </a:extLst>
          </p:cNvPr>
          <p:cNvCxnSpPr>
            <a:cxnSpLocks/>
          </p:cNvCxnSpPr>
          <p:nvPr/>
        </p:nvCxnSpPr>
        <p:spPr>
          <a:xfrm>
            <a:off x="2152944" y="1664587"/>
            <a:ext cx="0" cy="41857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Line 37">
            <a:extLst>
              <a:ext uri="{FF2B5EF4-FFF2-40B4-BE49-F238E27FC236}">
                <a16:creationId xmlns="" xmlns:a16="http://schemas.microsoft.com/office/drawing/2014/main" id="{6DC281DE-6491-42F5-9B84-C427DDEEBB36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3264328" y="3401788"/>
            <a:ext cx="341816" cy="2340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113" name="Line 36">
            <a:extLst>
              <a:ext uri="{FF2B5EF4-FFF2-40B4-BE49-F238E27FC236}">
                <a16:creationId xmlns="" xmlns:a16="http://schemas.microsoft.com/office/drawing/2014/main" id="{58DEAEC7-04E8-46E1-BF8E-0397BFAB9929}"/>
              </a:ext>
            </a:extLst>
          </p:cNvPr>
          <p:cNvSpPr>
            <a:spLocks noChangeShapeType="1"/>
          </p:cNvSpPr>
          <p:nvPr/>
        </p:nvSpPr>
        <p:spPr bwMode="blackWhite">
          <a:xfrm flipH="1">
            <a:off x="7553689" y="3377432"/>
            <a:ext cx="499199" cy="2294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200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40091BBB-4C68-42F0-92D6-C005C7AD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Metodologías Top Down</a:t>
            </a:r>
          </a:p>
        </p:txBody>
      </p:sp>
    </p:spTree>
    <p:extLst>
      <p:ext uri="{BB962C8B-B14F-4D97-AF65-F5344CB8AC3E}">
        <p14:creationId xmlns:p14="http://schemas.microsoft.com/office/powerpoint/2010/main" val="728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/>
      <p:bldP spid="52" grpId="0" animBg="1"/>
      <p:bldP spid="53" grpId="0" animBg="1"/>
      <p:bldP spid="112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6169D2D-0F62-4A32-ADCE-6AD5ED97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¿Cuál es el mejor abordaje?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582871D-F2AB-4466-8B8C-BF7004B57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Bottom 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4FE3754-BE5F-4F52-AED0-07513ADC1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097770"/>
          </a:xfrm>
        </p:spPr>
        <p:txBody>
          <a:bodyPr>
            <a:normAutofit/>
          </a:bodyPr>
          <a:lstStyle/>
          <a:p>
            <a:r>
              <a:rPr lang="es-CO"/>
              <a:t>En teoría más preciso y con menos premisas estadísticas</a:t>
            </a:r>
          </a:p>
          <a:p>
            <a:r>
              <a:rPr lang="es-CO"/>
              <a:t>Mas intensivo en procesamiento</a:t>
            </a:r>
          </a:p>
          <a:p>
            <a:r>
              <a:rPr lang="es-CO"/>
              <a:t>Permite jugar con mas variables de entrada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5D8472B-94D2-4938-92D7-1AAD7B210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/>
              <a:t>Top Down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8D3DC0C-E301-4B9F-AFAB-ECFB4DB9F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097771"/>
          </a:xfrm>
        </p:spPr>
        <p:txBody>
          <a:bodyPr>
            <a:normAutofit/>
          </a:bodyPr>
          <a:lstStyle/>
          <a:p>
            <a:r>
              <a:rPr lang="es-CO" dirty="0"/>
              <a:t>Apalanca sobre métricas y procesos de riesgo existentes</a:t>
            </a:r>
          </a:p>
          <a:p>
            <a:r>
              <a:rPr lang="es-CO" dirty="0"/>
              <a:t>Resultados más rápidos y frecuentes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B539AD-C958-4E5B-849B-12EDE1F8E9C6}"/>
              </a:ext>
            </a:extLst>
          </p:cNvPr>
          <p:cNvSpPr txBox="1"/>
          <p:nvPr/>
        </p:nvSpPr>
        <p:spPr>
          <a:xfrm>
            <a:off x="1095153" y="4274288"/>
            <a:ext cx="732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Los dos abordajes son complementarios, pues el </a:t>
            </a:r>
            <a:r>
              <a:rPr lang="es-CO" sz="2000" dirty="0" err="1"/>
              <a:t>Bottom</a:t>
            </a:r>
            <a:r>
              <a:rPr lang="es-CO" sz="2000" dirty="0"/>
              <a:t>-Up puede ser utilizado para calibrar las premisas del abordaje Top-Down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5599DBF-B0C5-4C7E-AD9F-D0D77E37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="" xmlns:a16="http://schemas.microsoft.com/office/drawing/2014/main" id="{251B5E0B-60EC-43D2-BB4B-34E84629C1EB}"/>
              </a:ext>
            </a:extLst>
          </p:cNvPr>
          <p:cNvSpPr/>
          <p:nvPr/>
        </p:nvSpPr>
        <p:spPr>
          <a:xfrm>
            <a:off x="6883461" y="575392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D5C24-D7A1-4505-9A60-E97D2A55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Stress </a:t>
            </a:r>
            <a:r>
              <a:rPr lang="es-CO" sz="2400" b="1" dirty="0" err="1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</a:t>
            </a:r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Inverso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270970-3FF9-4A5C-85CC-1CAE133F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77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Stress </a:t>
            </a:r>
            <a:r>
              <a:rPr lang="es-CO" sz="1800" dirty="0" err="1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</a:t>
            </a: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inverso consiste en contestar la pregunta:</a:t>
            </a:r>
          </a:p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Cuales son las combinaciones de escenarios que pueden llevar el banco a una posible intervención?</a:t>
            </a:r>
          </a:p>
          <a:p>
            <a:pPr marL="0" indent="0">
              <a:buNone/>
            </a:pPr>
            <a:endParaRPr lang="es-CO" sz="1800" dirty="0">
              <a:solidFill>
                <a:srgbClr val="6B28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la simulación de escenarios es un proceso unidireccional, la forma de mapear es haciendo varias iteraciones</a:t>
            </a:r>
          </a:p>
          <a:p>
            <a:pPr marL="0" indent="0">
              <a:buNone/>
            </a:pPr>
            <a:endParaRPr lang="es-CO" sz="1800" dirty="0">
              <a:solidFill>
                <a:srgbClr val="6B28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s-CO" sz="1800" dirty="0">
              <a:solidFill>
                <a:srgbClr val="6B28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s-CO" sz="1800" dirty="0">
              <a:solidFill>
                <a:srgbClr val="6B28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s-CO" sz="1800" dirty="0">
              <a:solidFill>
                <a:srgbClr val="6B28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Velocidad es fundamental para un resultado preciso!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061382D-C5DB-4AA2-9439-35996771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94" y="3483830"/>
            <a:ext cx="4461563" cy="8507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86EBF20-395C-4971-8D7B-AD8F43EAFA0A}"/>
              </a:ext>
            </a:extLst>
          </p:cNvPr>
          <p:cNvSpPr txBox="1"/>
          <p:nvPr/>
        </p:nvSpPr>
        <p:spPr>
          <a:xfrm>
            <a:off x="3998444" y="4135742"/>
            <a:ext cx="2213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Unidirecional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 de Procesamiento en Memoria</a:t>
            </a:r>
            <a:b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sz="2400" b="1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0" y="840622"/>
            <a:ext cx="7235656" cy="3956634"/>
          </a:xfrm>
          <a:prstGeom prst="rect">
            <a:avLst/>
          </a:prstGeom>
        </p:spPr>
      </p:pic>
      <p:pic>
        <p:nvPicPr>
          <p:cNvPr id="7" name="Picture 6" descr="http://www.gnurf.net/v3/wp-content/uploads/2009/04/041-vintage-racer.png">
            <a:extLst>
              <a:ext uri="{FF2B5EF4-FFF2-40B4-BE49-F238E27FC236}">
                <a16:creationId xmlns="" xmlns:a16="http://schemas.microsoft.com/office/drawing/2014/main" id="{DDB82D49-78EC-4845-B7CD-DD9F1225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48" y="3819678"/>
            <a:ext cx="2808565" cy="12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A77CDE-AF56-4E09-A1BE-AD804354F8B1}"/>
              </a:ext>
            </a:extLst>
          </p:cNvPr>
          <p:cNvSpPr txBox="1"/>
          <p:nvPr/>
        </p:nvSpPr>
        <p:spPr>
          <a:xfrm>
            <a:off x="118287" y="4581558"/>
            <a:ext cx="405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92566"/>
                </a:solidFill>
              </a:rPr>
              <a:t>Con 2 nodos de 16 </a:t>
            </a:r>
            <a:r>
              <a:rPr lang="es-CO" sz="1400" dirty="0" err="1">
                <a:solidFill>
                  <a:srgbClr val="092566"/>
                </a:solidFill>
              </a:rPr>
              <a:t>cores</a:t>
            </a:r>
            <a:r>
              <a:rPr lang="es-CO" sz="1400" dirty="0">
                <a:solidFill>
                  <a:srgbClr val="092566"/>
                </a:solidFill>
              </a:rPr>
              <a:t> y 256 GB de RAM, es posible ejecutar 10^9 simulaciones a cada 150 min </a:t>
            </a:r>
          </a:p>
        </p:txBody>
      </p:sp>
    </p:spTree>
    <p:extLst>
      <p:ext uri="{BB962C8B-B14F-4D97-AF65-F5344CB8AC3E}">
        <p14:creationId xmlns:p14="http://schemas.microsoft.com/office/powerpoint/2010/main" val="240103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7D2046-15C3-4D29-9B58-5933A2C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857" y="145060"/>
            <a:ext cx="7891272" cy="457200"/>
          </a:xfrm>
        </p:spPr>
        <p:txBody>
          <a:bodyPr/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importancia del Gobierno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05A2EF-4FD3-4AF7-99F7-79E815851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Más que cálculos correctos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994372-90AC-43C0-A36F-F24D6DD3CFBF}"/>
              </a:ext>
            </a:extLst>
          </p:cNvPr>
          <p:cNvSpPr txBox="1"/>
          <p:nvPr/>
        </p:nvSpPr>
        <p:spPr>
          <a:xfrm>
            <a:off x="252119" y="1975570"/>
            <a:ext cx="4940393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b="1" dirty="0" err="1">
                <a:cs typeface="Times New Roman" panose="02020603050405020304" pitchFamily="18" charset="0"/>
              </a:rPr>
              <a:t>FED’s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Qualitative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review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of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the</a:t>
            </a:r>
            <a:r>
              <a:rPr lang="es-CO" sz="1600" b="1" dirty="0">
                <a:cs typeface="Times New Roman" panose="02020603050405020304" pitchFamily="18" charset="0"/>
              </a:rPr>
              <a:t> Stress </a:t>
            </a:r>
            <a:r>
              <a:rPr lang="es-CO" sz="1600" b="1" dirty="0" err="1">
                <a:cs typeface="Times New Roman" panose="02020603050405020304" pitchFamily="18" charset="0"/>
              </a:rPr>
              <a:t>Testing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processes</a:t>
            </a:r>
            <a:r>
              <a:rPr lang="es-CO" sz="1600" b="1" dirty="0"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s-CO" sz="1600" dirty="0">
                <a:cs typeface="Times New Roman" panose="02020603050405020304" pitchFamily="18" charset="0"/>
              </a:rPr>
              <a:t>“</a:t>
            </a:r>
            <a:r>
              <a:rPr lang="es-CO" sz="1600" dirty="0" err="1">
                <a:cs typeface="Times New Roman" panose="02020603050405020304" pitchFamily="18" charset="0"/>
              </a:rPr>
              <a:t>deficiencies</a:t>
            </a:r>
            <a:r>
              <a:rPr lang="es-CO" sz="1600" dirty="0">
                <a:cs typeface="Times New Roman" panose="02020603050405020304" pitchFamily="18" charset="0"/>
              </a:rPr>
              <a:t> in </a:t>
            </a:r>
            <a:r>
              <a:rPr lang="es-CO" sz="1600" dirty="0" err="1">
                <a:cs typeface="Times New Roman" panose="02020603050405020304" pitchFamily="18" charset="0"/>
              </a:rPr>
              <a:t>the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r</a:t>
            </a:r>
            <a:r>
              <a:rPr lang="es-CO" sz="1600" b="1" dirty="0" err="1">
                <a:cs typeface="Times New Roman" panose="02020603050405020304" pitchFamily="18" charset="0"/>
              </a:rPr>
              <a:t>isk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management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framework</a:t>
            </a:r>
            <a:r>
              <a:rPr lang="es-CO" sz="1600" dirty="0">
                <a:cs typeface="Times New Roman" panose="02020603050405020304" pitchFamily="18" charset="0"/>
              </a:rPr>
              <a:t>, </a:t>
            </a:r>
            <a:r>
              <a:rPr lang="es-CO" sz="1600" dirty="0" err="1">
                <a:cs typeface="Times New Roman" panose="02020603050405020304" pitchFamily="18" charset="0"/>
              </a:rPr>
              <a:t>including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important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features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of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the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risk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measurement</a:t>
            </a:r>
            <a:r>
              <a:rPr lang="es-CO" sz="1600" dirty="0">
                <a:cs typeface="Times New Roman" panose="02020603050405020304" pitchFamily="18" charset="0"/>
              </a:rPr>
              <a:t> and </a:t>
            </a:r>
            <a:r>
              <a:rPr lang="es-CO" sz="1600" dirty="0" err="1">
                <a:cs typeface="Times New Roman" panose="02020603050405020304" pitchFamily="18" charset="0"/>
              </a:rPr>
              <a:t>monitoring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function</a:t>
            </a:r>
            <a:r>
              <a:rPr lang="es-CO" sz="1600" dirty="0">
                <a:cs typeface="Times New Roman" panose="02020603050405020304" pitchFamily="18" charset="0"/>
              </a:rPr>
              <a:t>; stress </a:t>
            </a:r>
            <a:r>
              <a:rPr lang="es-CO" sz="1600" dirty="0" err="1">
                <a:cs typeface="Times New Roman" panose="02020603050405020304" pitchFamily="18" charset="0"/>
              </a:rPr>
              <a:t>testing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processes</a:t>
            </a:r>
            <a:r>
              <a:rPr lang="es-CO" sz="1600" dirty="0">
                <a:cs typeface="Times New Roman" panose="02020603050405020304" pitchFamily="18" charset="0"/>
              </a:rPr>
              <a:t>; and </a:t>
            </a:r>
            <a:r>
              <a:rPr lang="es-CO" sz="1600" b="1" dirty="0" err="1">
                <a:cs typeface="Times New Roman" panose="02020603050405020304" pitchFamily="18" charset="0"/>
              </a:rPr>
              <a:t>internal</a:t>
            </a:r>
            <a:r>
              <a:rPr lang="es-CO" sz="1600" b="1" dirty="0">
                <a:cs typeface="Times New Roman" panose="02020603050405020304" pitchFamily="18" charset="0"/>
              </a:rPr>
              <a:t> </a:t>
            </a:r>
            <a:r>
              <a:rPr lang="es-CO" sz="1600" b="1" dirty="0" err="1">
                <a:cs typeface="Times New Roman" panose="02020603050405020304" pitchFamily="18" charset="0"/>
              </a:rPr>
              <a:t>controls</a:t>
            </a:r>
            <a:r>
              <a:rPr lang="es-CO" sz="1600" b="1" dirty="0">
                <a:cs typeface="Times New Roman" panose="02020603050405020304" pitchFamily="18" charset="0"/>
              </a:rPr>
              <a:t>, </a:t>
            </a:r>
            <a:r>
              <a:rPr lang="es-CO" sz="1600" b="1" dirty="0" err="1">
                <a:cs typeface="Times New Roman" panose="02020603050405020304" pitchFamily="18" charset="0"/>
              </a:rPr>
              <a:t>governance</a:t>
            </a:r>
            <a:r>
              <a:rPr lang="es-CO" sz="1600" dirty="0">
                <a:cs typeface="Times New Roman" panose="02020603050405020304" pitchFamily="18" charset="0"/>
              </a:rPr>
              <a:t>, and </a:t>
            </a:r>
            <a:r>
              <a:rPr lang="es-CO" sz="1600" dirty="0" err="1">
                <a:cs typeface="Times New Roman" panose="02020603050405020304" pitchFamily="18" charset="0"/>
              </a:rPr>
              <a:t>oversight</a:t>
            </a:r>
            <a:r>
              <a:rPr lang="es-CO" sz="1600" dirty="0"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cs typeface="Times New Roman" panose="02020603050405020304" pitchFamily="18" charset="0"/>
              </a:rPr>
              <a:t>functions</a:t>
            </a:r>
            <a:r>
              <a:rPr lang="es-CO" sz="1600" dirty="0">
                <a:cs typeface="Times New Roman" panose="02020603050405020304" pitchFamily="18" charset="0"/>
              </a:rPr>
              <a:t>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802F6A-C02E-451D-86C7-7EB4D557B7AE}"/>
              </a:ext>
            </a:extLst>
          </p:cNvPr>
          <p:cNvSpPr txBox="1"/>
          <p:nvPr/>
        </p:nvSpPr>
        <p:spPr>
          <a:xfrm>
            <a:off x="252119" y="3616733"/>
            <a:ext cx="494039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b="1">
                <a:cs typeface="Times New Roman" panose="02020603050405020304" pitchFamily="18" charset="0"/>
              </a:rPr>
              <a:t>As a consequence, the banks were blocked from paying dividends from their US businesses back to Group.</a:t>
            </a:r>
            <a:endParaRPr lang="es-CO" sz="1600"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="" xmlns:a16="http://schemas.microsoft.com/office/drawing/2014/main" id="{BAC0F969-626E-4186-A658-7E02B0A9448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601266" y="1281217"/>
            <a:ext cx="2916370" cy="3643313"/>
          </a:xfrm>
          <a:prstGeom prst="rect">
            <a:avLst/>
          </a:prstGeom>
          <a:ln w="28575">
            <a:solidFill>
              <a:srgbClr val="0057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DB090F-F33B-4629-A3B9-48EA910D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="" xmlns:a16="http://schemas.microsoft.com/office/drawing/2014/main" id="{ED3A4FCB-639C-4F6A-A477-D0339915506E}"/>
              </a:ext>
            </a:extLst>
          </p:cNvPr>
          <p:cNvSpPr/>
          <p:nvPr/>
        </p:nvSpPr>
        <p:spPr>
          <a:xfrm>
            <a:off x="7521415" y="586838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502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Desafíos Regulatorios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1390485"/>
            <a:ext cx="8770621" cy="3535798"/>
            <a:chOff x="449580" y="354227"/>
            <a:chExt cx="8244840" cy="4072054"/>
          </a:xfrm>
        </p:grpSpPr>
        <p:sp>
          <p:nvSpPr>
            <p:cNvPr id="8" name="Rectangle 7"/>
            <p:cNvSpPr/>
            <p:nvPr/>
          </p:nvSpPr>
          <p:spPr>
            <a:xfrm>
              <a:off x="449580" y="3659697"/>
              <a:ext cx="8244840" cy="751467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41000">
                  <a:srgbClr val="4F5456"/>
                </a:gs>
              </a:gsLst>
              <a:lin ang="3300000" scaled="0"/>
              <a:tileRect/>
            </a:gradFill>
            <a:ln w="6350">
              <a:solidFill>
                <a:schemeClr val="tx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91440" rIns="137160" bIns="45720" numCol="1" spcCol="0" rtlCol="0" fromWordArt="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0000"/>
                </a:lnSpc>
              </a:pPr>
              <a:endPara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9324" y="370703"/>
              <a:ext cx="2404872" cy="3618883"/>
              <a:chOff x="609324" y="1154946"/>
              <a:chExt cx="2404872" cy="283464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09324" y="1154946"/>
                <a:ext cx="2404872" cy="2834640"/>
                <a:chOff x="609324" y="1154946"/>
                <a:chExt cx="2404872" cy="283464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609324" y="1154946"/>
                  <a:ext cx="2404872" cy="283464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5A6E9"/>
                    </a:gs>
                    <a:gs pos="85000">
                      <a:srgbClr val="0A4CAD"/>
                    </a:gs>
                    <a:gs pos="65000">
                      <a:srgbClr val="0044A8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>
                  <a:solidFill>
                    <a:srgbClr val="0A4CAD"/>
                  </a:solidFill>
                </a:ln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7160" tIns="594360" rIns="13716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365760">
                    <a:lnSpc>
                      <a:spcPct val="90000"/>
                    </a:lnSpc>
                  </a:pPr>
                  <a:endParaRPr lang="es-CO" sz="16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09324" y="1154946"/>
                  <a:ext cx="2404872" cy="397631"/>
                </a:xfrm>
                <a:prstGeom prst="rect">
                  <a:avLst/>
                </a:prstGeom>
                <a:solidFill>
                  <a:srgbClr val="102E50">
                    <a:alpha val="5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365760">
                    <a:lnSpc>
                      <a:spcPct val="90000"/>
                    </a:lnSpc>
                  </a:pPr>
                  <a:r>
                    <a:rPr lang="es-CO" b="1" cap="all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Gobierno</a:t>
                  </a:r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 bwMode="auto">
              <a:xfrm>
                <a:off x="787447" y="1548560"/>
                <a:ext cx="2048626" cy="116168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>
                <a:outerShdw blurRad="38100" dist="25400" dir="2700000" algn="br" rotWithShape="0">
                  <a:schemeClr val="tx2">
                    <a:alpha val="6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tx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Excel como herramienta de integración dificulta la rastreabilidad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Orquestación manual de diversas herramientas, tecnologías y lenguajes de programación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Proceso es frágil, “engestado” y de manutención compleja</a:t>
                </a:r>
              </a:p>
              <a:p>
                <a:pPr defTabSz="365760">
                  <a:spcBef>
                    <a:spcPts val="400"/>
                  </a:spcBef>
                  <a:buClr>
                    <a:schemeClr val="accent2"/>
                  </a:buClr>
                  <a:buSzPct val="100000"/>
                </a:pPr>
                <a:endParaRPr lang="es-CO" sz="9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87447" y="2710249"/>
                <a:ext cx="2048626" cy="114031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>
                <a:outerShdw blurRad="38100" dist="25400" dir="2700000" algn="br" rotWithShape="0">
                  <a:schemeClr val="tx2">
                    <a:alpha val="6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tx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365760">
                  <a:spcBef>
                    <a:spcPts val="400"/>
                  </a:spcBef>
                  <a:buClr>
                    <a:schemeClr val="accent2"/>
                  </a:buClr>
                  <a:buSzPct val="100000"/>
                </a:pPr>
                <a:r>
                  <a:rPr lang="es-CO" sz="900" b="1" u="sng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Desafíos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Intensivo en recursos humanos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Gobernanza limitada sobre modelos d</a:t>
                </a:r>
                <a:r>
                  <a:rPr lang="es-CO" sz="900" dirty="0" smtClean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e </a:t>
                </a: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agregación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Excel es una herramienta de difícil gobernanza y rastreabilidad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01162" y="354227"/>
              <a:ext cx="2743200" cy="3635359"/>
              <a:chOff x="3201162" y="1154946"/>
              <a:chExt cx="2743200" cy="283464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201162" y="1154946"/>
                <a:ext cx="2743200" cy="2834640"/>
                <a:chOff x="3200400" y="1154946"/>
                <a:chExt cx="2743200" cy="283464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200400" y="1154946"/>
                  <a:ext cx="2743200" cy="283464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0E446"/>
                    </a:gs>
                    <a:gs pos="85000">
                      <a:srgbClr val="118424"/>
                    </a:gs>
                    <a:gs pos="65000">
                      <a:srgbClr val="12802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>
                  <a:solidFill>
                    <a:srgbClr val="118424"/>
                  </a:solidFill>
                </a:ln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7160" tIns="594360" rIns="13716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365760">
                    <a:lnSpc>
                      <a:spcPct val="90000"/>
                    </a:lnSpc>
                  </a:pPr>
                  <a:endParaRPr lang="es-CO" sz="16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00400" y="1154946"/>
                  <a:ext cx="2743200" cy="397631"/>
                </a:xfrm>
                <a:prstGeom prst="rect">
                  <a:avLst/>
                </a:prstGeom>
                <a:solidFill>
                  <a:srgbClr val="04420B">
                    <a:alpha val="5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365760">
                    <a:lnSpc>
                      <a:spcPct val="90000"/>
                    </a:lnSpc>
                  </a:pPr>
                  <a:r>
                    <a:rPr lang="es-CO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MODELAJE</a:t>
                  </a:r>
                </a:p>
              </p:txBody>
            </p:sp>
          </p:grpSp>
          <p:sp>
            <p:nvSpPr>
              <p:cNvPr id="19" name="Rounded Rectangle 18"/>
              <p:cNvSpPr/>
              <p:nvPr/>
            </p:nvSpPr>
            <p:spPr bwMode="auto">
              <a:xfrm>
                <a:off x="3373968" y="1548560"/>
                <a:ext cx="2397589" cy="114521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>
                <a:outerShdw blurRad="38100" dist="25400" dir="2700000" algn="br" rotWithShape="0">
                  <a:schemeClr val="tx2">
                    <a:alpha val="6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tx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Manutención de inversiones en activos ya desarrollados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Modelos agregados son utilizados por falta de tecnología o información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Capacidades limitadas de modelaje y validación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Largo ciclo de implementación de modelo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3373968" y="2705976"/>
                <a:ext cx="2397589" cy="114521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>
                <a:outerShdw blurRad="38100" dist="25400" dir="2700000" algn="br" rotWithShape="0">
                  <a:schemeClr val="tx2">
                    <a:alpha val="6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tx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65760">
                  <a:spcBef>
                    <a:spcPts val="400"/>
                  </a:spcBef>
                  <a:buClr>
                    <a:schemeClr val="accent2"/>
                  </a:buClr>
                  <a:buSzPct val="100000"/>
                </a:pPr>
                <a:r>
                  <a:rPr lang="es-CO" sz="900" b="1" u="sng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Desafíos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Desconexión entre modelos de gestión de riesgo y finanzas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Falta de una plataforma ágil y flexible de modelaje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Gaps de información para el modelaje y gestión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131328" y="354227"/>
              <a:ext cx="2404872" cy="3635359"/>
              <a:chOff x="6131328" y="1154946"/>
              <a:chExt cx="2404872" cy="283464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131328" y="1154946"/>
                <a:ext cx="2404872" cy="2834640"/>
                <a:chOff x="6131328" y="1154946"/>
                <a:chExt cx="2404872" cy="283464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6131328" y="1154946"/>
                  <a:ext cx="2404872" cy="283464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B69C0"/>
                    </a:gs>
                    <a:gs pos="85000">
                      <a:srgbClr val="11335A"/>
                    </a:gs>
                    <a:gs pos="65000">
                      <a:srgbClr val="022C5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>
                  <a:solidFill>
                    <a:srgbClr val="11335A"/>
                  </a:solidFill>
                </a:ln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7160" tIns="594360" rIns="13716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365760">
                    <a:lnSpc>
                      <a:spcPct val="90000"/>
                    </a:lnSpc>
                  </a:pPr>
                  <a:endParaRPr lang="es-CO" sz="16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131328" y="1154946"/>
                  <a:ext cx="2404872" cy="397631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365760">
                    <a:lnSpc>
                      <a:spcPct val="90000"/>
                    </a:lnSpc>
                  </a:pPr>
                  <a:r>
                    <a:rPr lang="es-CO" b="1" cap="all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Integración</a:t>
                  </a:r>
                </a:p>
              </p:txBody>
            </p:sp>
          </p:grpSp>
          <p:sp>
            <p:nvSpPr>
              <p:cNvPr id="14" name="Rounded Rectangle 13"/>
              <p:cNvSpPr/>
              <p:nvPr/>
            </p:nvSpPr>
            <p:spPr bwMode="auto">
              <a:xfrm>
                <a:off x="6326400" y="1548168"/>
                <a:ext cx="2014728" cy="114521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>
                <a:outerShdw blurRad="38100" dist="25400" dir="2700000" algn="br" rotWithShape="0">
                  <a:schemeClr val="tx2">
                    <a:alpha val="6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tx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91440" indent="-91440" defTabSz="365760">
                  <a:spcBef>
                    <a:spcPts val="400"/>
                  </a:spcBef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Diversas áreas trabajando de forma poco integrada</a:t>
                </a:r>
              </a:p>
              <a:p>
                <a:pPr marL="91440" indent="-91440" defTabSz="365760">
                  <a:spcBef>
                    <a:spcPts val="400"/>
                  </a:spcBef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Dificultad de integración entre sistemas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Análisis ad hoc y de sensibilidad prácticamente imposible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Mucho tiempo gastado en consolidación de datos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6326400" y="2703182"/>
                <a:ext cx="2014728" cy="116168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>
                <a:outerShdw blurRad="38100" dist="25400" dir="2700000" algn="br" rotWithShape="0">
                  <a:schemeClr val="tx2">
                    <a:alpha val="6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tx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65760">
                  <a:spcBef>
                    <a:spcPts val="400"/>
                  </a:spcBef>
                  <a:buClr>
                    <a:schemeClr val="accent2"/>
                  </a:buClr>
                  <a:buSzPct val="100000"/>
                </a:pPr>
                <a:r>
                  <a:rPr lang="es-CO" sz="900" b="1" u="sng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Desafíos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Integración compleja y manual entre sistemas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Movilización organizacional</a:t>
                </a:r>
              </a:p>
              <a:p>
                <a:pPr marL="91440" indent="-91440" defTabSz="365760"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es-CO" sz="9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Dificultades de extender el uso regulatorio para necesidades gerenciales como por ejemplo stress test reverso.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488948" y="4000934"/>
              <a:ext cx="173657" cy="42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CO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6C992DF-93CE-4D6B-ACA7-6B827C7F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29" name="Arrow: Up 28">
            <a:extLst>
              <a:ext uri="{FF2B5EF4-FFF2-40B4-BE49-F238E27FC236}">
                <a16:creationId xmlns="" xmlns:a16="http://schemas.microsoft.com/office/drawing/2014/main" id="{95B8B7C7-FAFF-4A8A-B026-2C1DA9E1C00B}"/>
              </a:ext>
            </a:extLst>
          </p:cNvPr>
          <p:cNvSpPr/>
          <p:nvPr/>
        </p:nvSpPr>
        <p:spPr>
          <a:xfrm>
            <a:off x="7521415" y="586838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341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0A93D9FB-FDA1-4668-ADD5-14AE1233DBD9}"/>
              </a:ext>
            </a:extLst>
          </p:cNvPr>
          <p:cNvCxnSpPr/>
          <p:nvPr/>
        </p:nvCxnSpPr>
        <p:spPr bwMode="auto">
          <a:xfrm flipV="1">
            <a:off x="1861464" y="1383618"/>
            <a:ext cx="0" cy="30243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01F553F7-C1E9-491C-8EC6-8C6B47106CC6}"/>
              </a:ext>
            </a:extLst>
          </p:cNvPr>
          <p:cNvCxnSpPr>
            <a:cxnSpLocks/>
          </p:cNvCxnSpPr>
          <p:nvPr/>
        </p:nvCxnSpPr>
        <p:spPr bwMode="auto">
          <a:xfrm>
            <a:off x="1861464" y="4407954"/>
            <a:ext cx="56166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C2000707-D1B6-4E98-9618-9A13BE53559A}"/>
              </a:ext>
            </a:extLst>
          </p:cNvPr>
          <p:cNvSpPr/>
          <p:nvPr/>
        </p:nvSpPr>
        <p:spPr bwMode="auto">
          <a:xfrm>
            <a:off x="1859507" y="1842448"/>
            <a:ext cx="5424986" cy="634621"/>
          </a:xfrm>
          <a:custGeom>
            <a:avLst/>
            <a:gdLst>
              <a:gd name="connsiteX0" fmla="*/ 0 w 7233314"/>
              <a:gd name="connsiteY0" fmla="*/ 846161 h 846161"/>
              <a:gd name="connsiteX1" fmla="*/ 2101756 w 7233314"/>
              <a:gd name="connsiteY1" fmla="*/ 491319 h 846161"/>
              <a:gd name="connsiteX2" fmla="*/ 3780430 w 7233314"/>
              <a:gd name="connsiteY2" fmla="*/ 750627 h 846161"/>
              <a:gd name="connsiteX3" fmla="*/ 5704764 w 7233314"/>
              <a:gd name="connsiteY3" fmla="*/ 245660 h 846161"/>
              <a:gd name="connsiteX4" fmla="*/ 7233314 w 7233314"/>
              <a:gd name="connsiteY4" fmla="*/ 0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3314" h="846161">
                <a:moveTo>
                  <a:pt x="0" y="846161"/>
                </a:moveTo>
                <a:cubicBezTo>
                  <a:pt x="735842" y="676701"/>
                  <a:pt x="1471685" y="507241"/>
                  <a:pt x="2101756" y="491319"/>
                </a:cubicBezTo>
                <a:cubicBezTo>
                  <a:pt x="2731827" y="475397"/>
                  <a:pt x="3179929" y="791570"/>
                  <a:pt x="3780430" y="750627"/>
                </a:cubicBezTo>
                <a:cubicBezTo>
                  <a:pt x="4380931" y="709684"/>
                  <a:pt x="5129283" y="370764"/>
                  <a:pt x="5704764" y="245660"/>
                </a:cubicBezTo>
                <a:cubicBezTo>
                  <a:pt x="6280245" y="120556"/>
                  <a:pt x="6756779" y="60278"/>
                  <a:pt x="7233314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s-CO" sz="1013"/>
          </a:p>
        </p:txBody>
      </p:sp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520D2F7F-E4F3-4B8E-A53A-D07B527560D7}"/>
              </a:ext>
            </a:extLst>
          </p:cNvPr>
          <p:cNvCxnSpPr/>
          <p:nvPr/>
        </p:nvCxnSpPr>
        <p:spPr bwMode="auto">
          <a:xfrm>
            <a:off x="1849272" y="3111810"/>
            <a:ext cx="558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="" xmlns:a16="http://schemas.microsoft.com/office/drawing/2014/main" id="{028B38DB-23C7-426B-88A8-2CA6CD5ADEE5}"/>
              </a:ext>
            </a:extLst>
          </p:cNvPr>
          <p:cNvCxnSpPr/>
          <p:nvPr/>
        </p:nvCxnSpPr>
        <p:spPr bwMode="auto">
          <a:xfrm>
            <a:off x="1849272" y="3381840"/>
            <a:ext cx="558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084F163A-EA05-4F99-9A62-20890CE824B1}"/>
              </a:ext>
            </a:extLst>
          </p:cNvPr>
          <p:cNvSpPr/>
          <p:nvPr/>
        </p:nvSpPr>
        <p:spPr bwMode="auto">
          <a:xfrm>
            <a:off x="1849272" y="2640659"/>
            <a:ext cx="5476164" cy="819048"/>
          </a:xfrm>
          <a:custGeom>
            <a:avLst/>
            <a:gdLst>
              <a:gd name="connsiteX0" fmla="*/ 0 w 7301552"/>
              <a:gd name="connsiteY0" fmla="*/ 243 h 1092064"/>
              <a:gd name="connsiteX1" fmla="*/ 1842447 w 7301552"/>
              <a:gd name="connsiteY1" fmla="*/ 95778 h 1092064"/>
              <a:gd name="connsiteX2" fmla="*/ 3998794 w 7301552"/>
              <a:gd name="connsiteY2" fmla="*/ 587097 h 1092064"/>
              <a:gd name="connsiteX3" fmla="*/ 6114197 w 7301552"/>
              <a:gd name="connsiteY3" fmla="*/ 737222 h 1092064"/>
              <a:gd name="connsiteX4" fmla="*/ 7301552 w 7301552"/>
              <a:gd name="connsiteY4" fmla="*/ 1092064 h 10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552" h="1092064">
                <a:moveTo>
                  <a:pt x="0" y="243"/>
                </a:moveTo>
                <a:cubicBezTo>
                  <a:pt x="587990" y="-894"/>
                  <a:pt x="1175981" y="-2031"/>
                  <a:pt x="1842447" y="95778"/>
                </a:cubicBezTo>
                <a:cubicBezTo>
                  <a:pt x="2508913" y="193587"/>
                  <a:pt x="3286836" y="480190"/>
                  <a:pt x="3998794" y="587097"/>
                </a:cubicBezTo>
                <a:cubicBezTo>
                  <a:pt x="4710752" y="694004"/>
                  <a:pt x="5563737" y="653061"/>
                  <a:pt x="6114197" y="737222"/>
                </a:cubicBezTo>
                <a:cubicBezTo>
                  <a:pt x="6664657" y="821383"/>
                  <a:pt x="6983104" y="956723"/>
                  <a:pt x="7301552" y="109206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s-CO" sz="1013"/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CC7A2CA5-0267-4453-9797-22F01142CA0D}"/>
              </a:ext>
            </a:extLst>
          </p:cNvPr>
          <p:cNvSpPr txBox="1"/>
          <p:nvPr/>
        </p:nvSpPr>
        <p:spPr>
          <a:xfrm rot="16200000">
            <a:off x="1088603" y="1632552"/>
            <a:ext cx="1268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/>
              <a:t>Índice de Capital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CFF27B00-E72D-48BA-896D-4335B14919B4}"/>
              </a:ext>
            </a:extLst>
          </p:cNvPr>
          <p:cNvSpPr txBox="1"/>
          <p:nvPr/>
        </p:nvSpPr>
        <p:spPr>
          <a:xfrm>
            <a:off x="7002269" y="4466429"/>
            <a:ext cx="702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Tiempo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56510F9F-FC6B-4AF5-BA01-97EA09AB12B2}"/>
              </a:ext>
            </a:extLst>
          </p:cNvPr>
          <p:cNvCxnSpPr>
            <a:cxnSpLocks/>
          </p:cNvCxnSpPr>
          <p:nvPr/>
        </p:nvCxnSpPr>
        <p:spPr bwMode="auto">
          <a:xfrm>
            <a:off x="1925707" y="4832816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0232F86B-FBB1-4B73-AC4C-D6533E39E380}"/>
              </a:ext>
            </a:extLst>
          </p:cNvPr>
          <p:cNvSpPr txBox="1"/>
          <p:nvPr/>
        </p:nvSpPr>
        <p:spPr>
          <a:xfrm>
            <a:off x="2291556" y="4717617"/>
            <a:ext cx="1200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Límite de restricción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2CA97698-62EF-4BF0-B5BF-AAAD14E7903F}"/>
              </a:ext>
            </a:extLst>
          </p:cNvPr>
          <p:cNvCxnSpPr>
            <a:cxnSpLocks/>
          </p:cNvCxnSpPr>
          <p:nvPr/>
        </p:nvCxnSpPr>
        <p:spPr bwMode="auto">
          <a:xfrm>
            <a:off x="3504073" y="4832816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9BD1468F-3161-42B6-BC23-A2B9DEE3305C}"/>
              </a:ext>
            </a:extLst>
          </p:cNvPr>
          <p:cNvSpPr txBox="1"/>
          <p:nvPr/>
        </p:nvSpPr>
        <p:spPr>
          <a:xfrm>
            <a:off x="3869922" y="4724804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Límite de Intervención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9B1C3502-D271-4E58-BF62-086D33AB9BF3}"/>
              </a:ext>
            </a:extLst>
          </p:cNvPr>
          <p:cNvCxnSpPr>
            <a:cxnSpLocks/>
          </p:cNvCxnSpPr>
          <p:nvPr/>
        </p:nvCxnSpPr>
        <p:spPr bwMode="auto">
          <a:xfrm>
            <a:off x="5232266" y="4825629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DCD41FB-9A98-4902-8F49-69A8153B38D2}"/>
              </a:ext>
            </a:extLst>
          </p:cNvPr>
          <p:cNvSpPr txBox="1"/>
          <p:nvPr/>
        </p:nvSpPr>
        <p:spPr>
          <a:xfrm>
            <a:off x="5598115" y="4717617"/>
            <a:ext cx="820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Presupuesto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="" xmlns:a16="http://schemas.microsoft.com/office/drawing/2014/main" id="{74BFAEAE-742C-465F-BBD8-3316B49053AF}"/>
              </a:ext>
            </a:extLst>
          </p:cNvPr>
          <p:cNvCxnSpPr>
            <a:cxnSpLocks/>
          </p:cNvCxnSpPr>
          <p:nvPr/>
        </p:nvCxnSpPr>
        <p:spPr bwMode="auto">
          <a:xfrm>
            <a:off x="6418985" y="4840002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A1BB01AB-ADB7-4DAC-8635-D2DDD981001A}"/>
              </a:ext>
            </a:extLst>
          </p:cNvPr>
          <p:cNvSpPr txBox="1"/>
          <p:nvPr/>
        </p:nvSpPr>
        <p:spPr>
          <a:xfrm>
            <a:off x="6784834" y="4731990"/>
            <a:ext cx="756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Estrés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5B362BA-6084-44F7-9F6F-D5E57B58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evaluar los resultados?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511767A-8786-4EDA-9405-7EF842095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31" name="Arrow: Up 30">
            <a:extLst>
              <a:ext uri="{FF2B5EF4-FFF2-40B4-BE49-F238E27FC236}">
                <a16:creationId xmlns="" xmlns:a16="http://schemas.microsoft.com/office/drawing/2014/main" id="{612E553B-5B64-4208-8ECD-EDD55A7D9A7C}"/>
              </a:ext>
            </a:extLst>
          </p:cNvPr>
          <p:cNvSpPr/>
          <p:nvPr/>
        </p:nvSpPr>
        <p:spPr>
          <a:xfrm>
            <a:off x="8159368" y="575392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74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F99418FA-9480-4B9A-BF19-C7700E8434E0}"/>
              </a:ext>
            </a:extLst>
          </p:cNvPr>
          <p:cNvSpPr/>
          <p:nvPr/>
        </p:nvSpPr>
        <p:spPr bwMode="auto">
          <a:xfrm>
            <a:off x="3620376" y="1383618"/>
            <a:ext cx="961860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071228B4-38CA-46BE-94DB-487D5EAEBEA0}"/>
              </a:ext>
            </a:extLst>
          </p:cNvPr>
          <p:cNvSpPr/>
          <p:nvPr/>
        </p:nvSpPr>
        <p:spPr bwMode="auto">
          <a:xfrm>
            <a:off x="4582236" y="1386444"/>
            <a:ext cx="961860" cy="30243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="" xmlns:a16="http://schemas.microsoft.com/office/drawing/2014/main" id="{B21C0DF9-6B83-4F9E-9134-A13A0E158DE2}"/>
              </a:ext>
            </a:extLst>
          </p:cNvPr>
          <p:cNvSpPr/>
          <p:nvPr/>
        </p:nvSpPr>
        <p:spPr bwMode="auto">
          <a:xfrm>
            <a:off x="5544108" y="1383618"/>
            <a:ext cx="1836000" cy="30243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0A93D9FB-FDA1-4668-ADD5-14AE1233DBD9}"/>
              </a:ext>
            </a:extLst>
          </p:cNvPr>
          <p:cNvCxnSpPr/>
          <p:nvPr/>
        </p:nvCxnSpPr>
        <p:spPr bwMode="auto">
          <a:xfrm flipV="1">
            <a:off x="1861464" y="1383618"/>
            <a:ext cx="0" cy="30243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01F553F7-C1E9-491C-8EC6-8C6B47106CC6}"/>
              </a:ext>
            </a:extLst>
          </p:cNvPr>
          <p:cNvCxnSpPr>
            <a:cxnSpLocks/>
          </p:cNvCxnSpPr>
          <p:nvPr/>
        </p:nvCxnSpPr>
        <p:spPr bwMode="auto">
          <a:xfrm>
            <a:off x="1861464" y="4407954"/>
            <a:ext cx="56166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C2000707-D1B6-4E98-9618-9A13BE53559A}"/>
              </a:ext>
            </a:extLst>
          </p:cNvPr>
          <p:cNvSpPr/>
          <p:nvPr/>
        </p:nvSpPr>
        <p:spPr bwMode="auto">
          <a:xfrm>
            <a:off x="1859507" y="1842448"/>
            <a:ext cx="5519392" cy="634621"/>
          </a:xfrm>
          <a:custGeom>
            <a:avLst/>
            <a:gdLst>
              <a:gd name="connsiteX0" fmla="*/ 0 w 7233314"/>
              <a:gd name="connsiteY0" fmla="*/ 846161 h 846161"/>
              <a:gd name="connsiteX1" fmla="*/ 2101756 w 7233314"/>
              <a:gd name="connsiteY1" fmla="*/ 491319 h 846161"/>
              <a:gd name="connsiteX2" fmla="*/ 3780430 w 7233314"/>
              <a:gd name="connsiteY2" fmla="*/ 750627 h 846161"/>
              <a:gd name="connsiteX3" fmla="*/ 5704764 w 7233314"/>
              <a:gd name="connsiteY3" fmla="*/ 245660 h 846161"/>
              <a:gd name="connsiteX4" fmla="*/ 7233314 w 7233314"/>
              <a:gd name="connsiteY4" fmla="*/ 0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3314" h="846161">
                <a:moveTo>
                  <a:pt x="0" y="846161"/>
                </a:moveTo>
                <a:cubicBezTo>
                  <a:pt x="735842" y="676701"/>
                  <a:pt x="1471685" y="507241"/>
                  <a:pt x="2101756" y="491319"/>
                </a:cubicBezTo>
                <a:cubicBezTo>
                  <a:pt x="2731827" y="475397"/>
                  <a:pt x="3179929" y="791570"/>
                  <a:pt x="3780430" y="750627"/>
                </a:cubicBezTo>
                <a:cubicBezTo>
                  <a:pt x="4380931" y="709684"/>
                  <a:pt x="5129283" y="370764"/>
                  <a:pt x="5704764" y="245660"/>
                </a:cubicBezTo>
                <a:cubicBezTo>
                  <a:pt x="6280245" y="120556"/>
                  <a:pt x="6756779" y="60278"/>
                  <a:pt x="7233314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pt-BR" sz="1013"/>
          </a:p>
        </p:txBody>
      </p:sp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520D2F7F-E4F3-4B8E-A53A-D07B527560D7}"/>
              </a:ext>
            </a:extLst>
          </p:cNvPr>
          <p:cNvCxnSpPr/>
          <p:nvPr/>
        </p:nvCxnSpPr>
        <p:spPr bwMode="auto">
          <a:xfrm>
            <a:off x="1849272" y="3111810"/>
            <a:ext cx="558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="" xmlns:a16="http://schemas.microsoft.com/office/drawing/2014/main" id="{028B38DB-23C7-426B-88A8-2CA6CD5ADEE5}"/>
              </a:ext>
            </a:extLst>
          </p:cNvPr>
          <p:cNvCxnSpPr/>
          <p:nvPr/>
        </p:nvCxnSpPr>
        <p:spPr bwMode="auto">
          <a:xfrm>
            <a:off x="1849272" y="3381840"/>
            <a:ext cx="558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084F163A-EA05-4F99-9A62-20890CE824B1}"/>
              </a:ext>
            </a:extLst>
          </p:cNvPr>
          <p:cNvSpPr/>
          <p:nvPr/>
        </p:nvSpPr>
        <p:spPr bwMode="auto">
          <a:xfrm>
            <a:off x="1849272" y="2640659"/>
            <a:ext cx="5529626" cy="819048"/>
          </a:xfrm>
          <a:custGeom>
            <a:avLst/>
            <a:gdLst>
              <a:gd name="connsiteX0" fmla="*/ 0 w 7301552"/>
              <a:gd name="connsiteY0" fmla="*/ 243 h 1092064"/>
              <a:gd name="connsiteX1" fmla="*/ 1842447 w 7301552"/>
              <a:gd name="connsiteY1" fmla="*/ 95778 h 1092064"/>
              <a:gd name="connsiteX2" fmla="*/ 3998794 w 7301552"/>
              <a:gd name="connsiteY2" fmla="*/ 587097 h 1092064"/>
              <a:gd name="connsiteX3" fmla="*/ 6114197 w 7301552"/>
              <a:gd name="connsiteY3" fmla="*/ 737222 h 1092064"/>
              <a:gd name="connsiteX4" fmla="*/ 7301552 w 7301552"/>
              <a:gd name="connsiteY4" fmla="*/ 1092064 h 10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552" h="1092064">
                <a:moveTo>
                  <a:pt x="0" y="243"/>
                </a:moveTo>
                <a:cubicBezTo>
                  <a:pt x="587990" y="-894"/>
                  <a:pt x="1175981" y="-2031"/>
                  <a:pt x="1842447" y="95778"/>
                </a:cubicBezTo>
                <a:cubicBezTo>
                  <a:pt x="2508913" y="193587"/>
                  <a:pt x="3286836" y="480190"/>
                  <a:pt x="3998794" y="587097"/>
                </a:cubicBezTo>
                <a:cubicBezTo>
                  <a:pt x="4710752" y="694004"/>
                  <a:pt x="5563737" y="653061"/>
                  <a:pt x="6114197" y="737222"/>
                </a:cubicBezTo>
                <a:cubicBezTo>
                  <a:pt x="6664657" y="821383"/>
                  <a:pt x="6983104" y="956723"/>
                  <a:pt x="7301552" y="109206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CC7A2CA5-0267-4453-9797-22F01142CA0D}"/>
              </a:ext>
            </a:extLst>
          </p:cNvPr>
          <p:cNvSpPr txBox="1"/>
          <p:nvPr/>
        </p:nvSpPr>
        <p:spPr>
          <a:xfrm rot="16200000">
            <a:off x="1088603" y="1632552"/>
            <a:ext cx="1268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Índice de Capital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CFF27B00-E72D-48BA-896D-4335B14919B4}"/>
              </a:ext>
            </a:extLst>
          </p:cNvPr>
          <p:cNvSpPr txBox="1"/>
          <p:nvPr/>
        </p:nvSpPr>
        <p:spPr>
          <a:xfrm>
            <a:off x="7002269" y="4466429"/>
            <a:ext cx="702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Tiempo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6435069-9C8A-4EFE-91B8-D84B486CAD34}"/>
              </a:ext>
            </a:extLst>
          </p:cNvPr>
          <p:cNvSpPr txBox="1"/>
          <p:nvPr/>
        </p:nvSpPr>
        <p:spPr>
          <a:xfrm>
            <a:off x="2141730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12 meses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11A51FF8-2B9A-4389-AD3F-EFFE0691E002}"/>
              </a:ext>
            </a:extLst>
          </p:cNvPr>
          <p:cNvSpPr txBox="1"/>
          <p:nvPr/>
        </p:nvSpPr>
        <p:spPr>
          <a:xfrm>
            <a:off x="3599892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18 meses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B2D5867A-5A2A-400A-B5F6-2D72325A7905}"/>
              </a:ext>
            </a:extLst>
          </p:cNvPr>
          <p:cNvSpPr txBox="1"/>
          <p:nvPr/>
        </p:nvSpPr>
        <p:spPr>
          <a:xfrm>
            <a:off x="4510175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24 meses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B42FCF16-73CD-4C0B-BB68-38E1608EAC74}"/>
              </a:ext>
            </a:extLst>
          </p:cNvPr>
          <p:cNvSpPr txBox="1"/>
          <p:nvPr/>
        </p:nvSpPr>
        <p:spPr>
          <a:xfrm>
            <a:off x="5963225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36 meses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E1D994E0-1540-4FCF-B906-4D74E18744F1}"/>
              </a:ext>
            </a:extLst>
          </p:cNvPr>
          <p:cNvGrpSpPr/>
          <p:nvPr/>
        </p:nvGrpSpPr>
        <p:grpSpPr>
          <a:xfrm>
            <a:off x="3422185" y="1852684"/>
            <a:ext cx="365849" cy="1151114"/>
            <a:chOff x="3038912" y="2470245"/>
            <a:chExt cx="487799" cy="1534819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="" xmlns:a16="http://schemas.microsoft.com/office/drawing/2014/main" id="{944120D7-A4F3-4968-88AF-FE0C05714FC8}"/>
                </a:ext>
              </a:extLst>
            </p:cNvPr>
            <p:cNvSpPr/>
            <p:nvPr/>
          </p:nvSpPr>
          <p:spPr bwMode="auto">
            <a:xfrm>
              <a:off x="3131840" y="2780928"/>
              <a:ext cx="288032" cy="1224136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546B83D6-E29E-48CA-9D56-21002A7190BF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="" xmlns:a16="http://schemas.microsoft.com/office/drawing/2014/main" id="{12563907-DF01-40D8-84C1-E1E5DD9F7BC8}"/>
              </a:ext>
            </a:extLst>
          </p:cNvPr>
          <p:cNvGrpSpPr/>
          <p:nvPr/>
        </p:nvGrpSpPr>
        <p:grpSpPr>
          <a:xfrm>
            <a:off x="4407209" y="2039575"/>
            <a:ext cx="365849" cy="1151114"/>
            <a:chOff x="3038912" y="2470245"/>
            <a:chExt cx="487799" cy="1534819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="" xmlns:a16="http://schemas.microsoft.com/office/drawing/2014/main" id="{2AAD4EF4-5734-4821-BD6A-94E121EE967E}"/>
                </a:ext>
              </a:extLst>
            </p:cNvPr>
            <p:cNvSpPr/>
            <p:nvPr/>
          </p:nvSpPr>
          <p:spPr bwMode="auto">
            <a:xfrm>
              <a:off x="3131840" y="2780928"/>
              <a:ext cx="288032" cy="1224136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="" xmlns:a16="http://schemas.microsoft.com/office/drawing/2014/main" id="{62A169BB-C823-4216-88BA-ACEF83B9E9D5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="" xmlns:a16="http://schemas.microsoft.com/office/drawing/2014/main" id="{2A804C9E-F86B-47FB-815A-958ACD1190D7}"/>
              </a:ext>
            </a:extLst>
          </p:cNvPr>
          <p:cNvGrpSpPr/>
          <p:nvPr/>
        </p:nvGrpSpPr>
        <p:grpSpPr>
          <a:xfrm>
            <a:off x="5350253" y="1895059"/>
            <a:ext cx="365849" cy="1303682"/>
            <a:chOff x="3038912" y="2470245"/>
            <a:chExt cx="487799" cy="1738243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="" xmlns:a16="http://schemas.microsoft.com/office/drawing/2014/main" id="{E20F1E63-C539-4030-9DB7-2BE8FE363859}"/>
                </a:ext>
              </a:extLst>
            </p:cNvPr>
            <p:cNvSpPr/>
            <p:nvPr/>
          </p:nvSpPr>
          <p:spPr bwMode="auto">
            <a:xfrm>
              <a:off x="3131839" y="2780927"/>
              <a:ext cx="293165" cy="1427561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="" xmlns:a16="http://schemas.microsoft.com/office/drawing/2014/main" id="{5EC79225-D571-4D2B-8C0D-CF09ADA9592D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="" xmlns:a16="http://schemas.microsoft.com/office/drawing/2014/main" id="{920806E5-AFBF-4A18-8705-2C1EFC9240C1}"/>
              </a:ext>
            </a:extLst>
          </p:cNvPr>
          <p:cNvGrpSpPr/>
          <p:nvPr/>
        </p:nvGrpSpPr>
        <p:grpSpPr>
          <a:xfrm>
            <a:off x="7188549" y="1531188"/>
            <a:ext cx="365849" cy="2049767"/>
            <a:chOff x="3038912" y="2470245"/>
            <a:chExt cx="487799" cy="2733023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="" xmlns:a16="http://schemas.microsoft.com/office/drawing/2014/main" id="{2861F5C3-66E9-4240-AB28-8732D48EDF40}"/>
                </a:ext>
              </a:extLst>
            </p:cNvPr>
            <p:cNvSpPr/>
            <p:nvPr/>
          </p:nvSpPr>
          <p:spPr bwMode="auto">
            <a:xfrm>
              <a:off x="3131839" y="2780927"/>
              <a:ext cx="314114" cy="2422341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="" xmlns:a16="http://schemas.microsoft.com/office/drawing/2014/main" id="{5DD1C1E3-E01A-45D6-ADDE-21294902EE21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sp>
        <p:nvSpPr>
          <p:cNvPr id="47" name="Title 2">
            <a:extLst>
              <a:ext uri="{FF2B5EF4-FFF2-40B4-BE49-F238E27FC236}">
                <a16:creationId xmlns="" xmlns:a16="http://schemas.microsoft.com/office/drawing/2014/main" id="{74B4AC63-EAE7-4F9B-8FFD-E7B3B1FE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evaluar los resultados?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09D7109-11E6-4686-BCED-C3F06ABA4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49" name="Arrow: Up 48">
            <a:extLst>
              <a:ext uri="{FF2B5EF4-FFF2-40B4-BE49-F238E27FC236}">
                <a16:creationId xmlns="" xmlns:a16="http://schemas.microsoft.com/office/drawing/2014/main" id="{E175E6C7-1B76-4460-B40C-3DC6F6F950EE}"/>
              </a:ext>
            </a:extLst>
          </p:cNvPr>
          <p:cNvSpPr/>
          <p:nvPr/>
        </p:nvSpPr>
        <p:spPr>
          <a:xfrm>
            <a:off x="8159368" y="575392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ector reto 21">
            <a:extLst>
              <a:ext uri="{FF2B5EF4-FFF2-40B4-BE49-F238E27FC236}">
                <a16:creationId xmlns="" xmlns:a16="http://schemas.microsoft.com/office/drawing/2014/main" id="{B3641EE5-5958-4D9D-9A94-C6CAC1AB1D32}"/>
              </a:ext>
            </a:extLst>
          </p:cNvPr>
          <p:cNvCxnSpPr>
            <a:cxnSpLocks/>
          </p:cNvCxnSpPr>
          <p:nvPr/>
        </p:nvCxnSpPr>
        <p:spPr bwMode="auto">
          <a:xfrm>
            <a:off x="1925707" y="4832816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51" name="CaixaDeTexto 23">
            <a:extLst>
              <a:ext uri="{FF2B5EF4-FFF2-40B4-BE49-F238E27FC236}">
                <a16:creationId xmlns="" xmlns:a16="http://schemas.microsoft.com/office/drawing/2014/main" id="{9C59CE01-8103-441C-A368-E7E5158D4C50}"/>
              </a:ext>
            </a:extLst>
          </p:cNvPr>
          <p:cNvSpPr txBox="1"/>
          <p:nvPr/>
        </p:nvSpPr>
        <p:spPr>
          <a:xfrm>
            <a:off x="2291556" y="4717617"/>
            <a:ext cx="1200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Límite de restricción</a:t>
            </a:r>
          </a:p>
        </p:txBody>
      </p:sp>
      <p:cxnSp>
        <p:nvCxnSpPr>
          <p:cNvPr id="52" name="Conector reto 24">
            <a:extLst>
              <a:ext uri="{FF2B5EF4-FFF2-40B4-BE49-F238E27FC236}">
                <a16:creationId xmlns="" xmlns:a16="http://schemas.microsoft.com/office/drawing/2014/main" id="{F38B3326-AB84-41B3-B2C8-6A6A0FE94361}"/>
              </a:ext>
            </a:extLst>
          </p:cNvPr>
          <p:cNvCxnSpPr>
            <a:cxnSpLocks/>
          </p:cNvCxnSpPr>
          <p:nvPr/>
        </p:nvCxnSpPr>
        <p:spPr bwMode="auto">
          <a:xfrm>
            <a:off x="3504073" y="4832816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53" name="CaixaDeTexto 25">
            <a:extLst>
              <a:ext uri="{FF2B5EF4-FFF2-40B4-BE49-F238E27FC236}">
                <a16:creationId xmlns="" xmlns:a16="http://schemas.microsoft.com/office/drawing/2014/main" id="{316564BD-3733-4C45-BA38-B81848F14EB2}"/>
              </a:ext>
            </a:extLst>
          </p:cNvPr>
          <p:cNvSpPr txBox="1"/>
          <p:nvPr/>
        </p:nvSpPr>
        <p:spPr>
          <a:xfrm>
            <a:off x="3869922" y="4724804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Límite de Intervención</a:t>
            </a:r>
          </a:p>
        </p:txBody>
      </p:sp>
      <p:cxnSp>
        <p:nvCxnSpPr>
          <p:cNvPr id="54" name="Conector reto 26">
            <a:extLst>
              <a:ext uri="{FF2B5EF4-FFF2-40B4-BE49-F238E27FC236}">
                <a16:creationId xmlns="" xmlns:a16="http://schemas.microsoft.com/office/drawing/2014/main" id="{91301A1A-F250-4D5B-9654-C73A809E8AE8}"/>
              </a:ext>
            </a:extLst>
          </p:cNvPr>
          <p:cNvCxnSpPr>
            <a:cxnSpLocks/>
          </p:cNvCxnSpPr>
          <p:nvPr/>
        </p:nvCxnSpPr>
        <p:spPr bwMode="auto">
          <a:xfrm>
            <a:off x="5232266" y="4825629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55" name="CaixaDeTexto 27">
            <a:extLst>
              <a:ext uri="{FF2B5EF4-FFF2-40B4-BE49-F238E27FC236}">
                <a16:creationId xmlns="" xmlns:a16="http://schemas.microsoft.com/office/drawing/2014/main" id="{1AB0E2BB-A81F-4124-811A-E1822B6421F7}"/>
              </a:ext>
            </a:extLst>
          </p:cNvPr>
          <p:cNvSpPr txBox="1"/>
          <p:nvPr/>
        </p:nvSpPr>
        <p:spPr>
          <a:xfrm>
            <a:off x="5598115" y="4717617"/>
            <a:ext cx="820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Presupuesto</a:t>
            </a:r>
          </a:p>
        </p:txBody>
      </p:sp>
      <p:cxnSp>
        <p:nvCxnSpPr>
          <p:cNvPr id="56" name="Conector reto 28">
            <a:extLst>
              <a:ext uri="{FF2B5EF4-FFF2-40B4-BE49-F238E27FC236}">
                <a16:creationId xmlns="" xmlns:a16="http://schemas.microsoft.com/office/drawing/2014/main" id="{0DD01588-AAFC-4512-B5BA-A72D4BAAD563}"/>
              </a:ext>
            </a:extLst>
          </p:cNvPr>
          <p:cNvCxnSpPr>
            <a:cxnSpLocks/>
          </p:cNvCxnSpPr>
          <p:nvPr/>
        </p:nvCxnSpPr>
        <p:spPr bwMode="auto">
          <a:xfrm>
            <a:off x="6418985" y="4840002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57" name="CaixaDeTexto 29">
            <a:extLst>
              <a:ext uri="{FF2B5EF4-FFF2-40B4-BE49-F238E27FC236}">
                <a16:creationId xmlns="" xmlns:a16="http://schemas.microsoft.com/office/drawing/2014/main" id="{1E77EF80-E2FF-47AD-8AD3-B8DBDA575C07}"/>
              </a:ext>
            </a:extLst>
          </p:cNvPr>
          <p:cNvSpPr txBox="1"/>
          <p:nvPr/>
        </p:nvSpPr>
        <p:spPr>
          <a:xfrm>
            <a:off x="6784834" y="4731990"/>
            <a:ext cx="756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Estrés</a:t>
            </a:r>
          </a:p>
        </p:txBody>
      </p:sp>
    </p:spTree>
    <p:extLst>
      <p:ext uri="{BB962C8B-B14F-4D97-AF65-F5344CB8AC3E}">
        <p14:creationId xmlns:p14="http://schemas.microsoft.com/office/powerpoint/2010/main" val="3255245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974104" y="619713"/>
            <a:ext cx="719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6B2870"/>
                </a:solidFill>
                <a:latin typeface="Helvetica" pitchFamily="2" charset="0"/>
              </a:rPr>
              <a:t>Stress </a:t>
            </a:r>
            <a:r>
              <a:rPr lang="es-CO" sz="3200" b="1" dirty="0" err="1">
                <a:solidFill>
                  <a:srgbClr val="6B2870"/>
                </a:solidFill>
                <a:latin typeface="Helvetica" pitchFamily="2" charset="0"/>
              </a:rPr>
              <a:t>Testing</a:t>
            </a:r>
            <a:r>
              <a:rPr lang="es-CO" sz="3200" b="1" dirty="0">
                <a:solidFill>
                  <a:srgbClr val="6B2870"/>
                </a:solidFill>
                <a:latin typeface="Helvetica" pitchFamily="2" charset="0"/>
              </a:rPr>
              <a:t> en Alta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48F5AD-9B87-4447-9E03-D4150BB1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957" y="1578739"/>
            <a:ext cx="2875322" cy="2153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2874A6-7E8D-4138-BFD7-3367D797992E}"/>
              </a:ext>
            </a:extLst>
          </p:cNvPr>
          <p:cNvSpPr/>
          <p:nvPr/>
        </p:nvSpPr>
        <p:spPr>
          <a:xfrm>
            <a:off x="807323" y="1932322"/>
            <a:ext cx="4596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i="1" dirty="0">
                <a:solidFill>
                  <a:schemeClr val="accent3"/>
                </a:solidFill>
                <a:latin typeface="Lucida Grande"/>
              </a:rPr>
              <a:t>Por lo tanto, quien desea la paz, </a:t>
            </a:r>
          </a:p>
          <a:p>
            <a:r>
              <a:rPr lang="es-MX" sz="2200" i="1" dirty="0">
                <a:solidFill>
                  <a:schemeClr val="accent3"/>
                </a:solidFill>
                <a:latin typeface="Lucida Grande"/>
              </a:rPr>
              <a:t>se debería preparar para la guerra.</a:t>
            </a:r>
            <a:endParaRPr lang="en-US" sz="2200" i="1" dirty="0">
              <a:solidFill>
                <a:schemeClr val="accent3"/>
              </a:solidFill>
              <a:latin typeface="Lucida Grande"/>
            </a:endParaRPr>
          </a:p>
          <a:p>
            <a:endParaRPr lang="en-US" sz="2400" i="1" dirty="0">
              <a:latin typeface="Lucida Grande"/>
            </a:endParaRP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Lucida Grande"/>
              </a:rPr>
              <a:t>Flavio </a:t>
            </a:r>
            <a:r>
              <a:rPr lang="en-US" sz="1600" dirty="0" err="1">
                <a:solidFill>
                  <a:schemeClr val="accent2"/>
                </a:solidFill>
                <a:latin typeface="Lucida Grande"/>
              </a:rPr>
              <a:t>Vegecio</a:t>
            </a:r>
            <a:r>
              <a:rPr lang="en-US" sz="1600" dirty="0">
                <a:solidFill>
                  <a:schemeClr val="accent2"/>
                </a:solidFill>
                <a:latin typeface="Lucida Grande"/>
              </a:rPr>
              <a:t> Renato</a:t>
            </a:r>
            <a:endParaRPr lang="es-MX" sz="1600" dirty="0">
              <a:solidFill>
                <a:schemeClr val="accent2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50599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405B042D-84C0-45AB-95DF-1F23BB48D170}"/>
              </a:ext>
            </a:extLst>
          </p:cNvPr>
          <p:cNvSpPr/>
          <p:nvPr/>
        </p:nvSpPr>
        <p:spPr bwMode="auto">
          <a:xfrm>
            <a:off x="3620376" y="1383618"/>
            <a:ext cx="961860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D1686B5F-27A9-419B-A92C-43CF122F88D7}"/>
              </a:ext>
            </a:extLst>
          </p:cNvPr>
          <p:cNvSpPr/>
          <p:nvPr/>
        </p:nvSpPr>
        <p:spPr bwMode="auto">
          <a:xfrm>
            <a:off x="4582236" y="1386444"/>
            <a:ext cx="961860" cy="30243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1B37DDED-1E75-4DD9-AEFB-9271F76ABBFF}"/>
              </a:ext>
            </a:extLst>
          </p:cNvPr>
          <p:cNvSpPr/>
          <p:nvPr/>
        </p:nvSpPr>
        <p:spPr bwMode="auto">
          <a:xfrm>
            <a:off x="5544108" y="1383618"/>
            <a:ext cx="1836000" cy="30243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0A93D9FB-FDA1-4668-ADD5-14AE1233DBD9}"/>
              </a:ext>
            </a:extLst>
          </p:cNvPr>
          <p:cNvCxnSpPr/>
          <p:nvPr/>
        </p:nvCxnSpPr>
        <p:spPr bwMode="auto">
          <a:xfrm flipV="1">
            <a:off x="1861464" y="1383618"/>
            <a:ext cx="0" cy="30243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01F553F7-C1E9-491C-8EC6-8C6B47106CC6}"/>
              </a:ext>
            </a:extLst>
          </p:cNvPr>
          <p:cNvCxnSpPr>
            <a:cxnSpLocks/>
          </p:cNvCxnSpPr>
          <p:nvPr/>
        </p:nvCxnSpPr>
        <p:spPr bwMode="auto">
          <a:xfrm>
            <a:off x="1861464" y="4407954"/>
            <a:ext cx="56166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C2000707-D1B6-4E98-9618-9A13BE53559A}"/>
              </a:ext>
            </a:extLst>
          </p:cNvPr>
          <p:cNvSpPr/>
          <p:nvPr/>
        </p:nvSpPr>
        <p:spPr bwMode="auto">
          <a:xfrm>
            <a:off x="1859507" y="1842448"/>
            <a:ext cx="5519392" cy="634621"/>
          </a:xfrm>
          <a:custGeom>
            <a:avLst/>
            <a:gdLst>
              <a:gd name="connsiteX0" fmla="*/ 0 w 7233314"/>
              <a:gd name="connsiteY0" fmla="*/ 846161 h 846161"/>
              <a:gd name="connsiteX1" fmla="*/ 2101756 w 7233314"/>
              <a:gd name="connsiteY1" fmla="*/ 491319 h 846161"/>
              <a:gd name="connsiteX2" fmla="*/ 3780430 w 7233314"/>
              <a:gd name="connsiteY2" fmla="*/ 750627 h 846161"/>
              <a:gd name="connsiteX3" fmla="*/ 5704764 w 7233314"/>
              <a:gd name="connsiteY3" fmla="*/ 245660 h 846161"/>
              <a:gd name="connsiteX4" fmla="*/ 7233314 w 7233314"/>
              <a:gd name="connsiteY4" fmla="*/ 0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3314" h="846161">
                <a:moveTo>
                  <a:pt x="0" y="846161"/>
                </a:moveTo>
                <a:cubicBezTo>
                  <a:pt x="735842" y="676701"/>
                  <a:pt x="1471685" y="507241"/>
                  <a:pt x="2101756" y="491319"/>
                </a:cubicBezTo>
                <a:cubicBezTo>
                  <a:pt x="2731827" y="475397"/>
                  <a:pt x="3179929" y="791570"/>
                  <a:pt x="3780430" y="750627"/>
                </a:cubicBezTo>
                <a:cubicBezTo>
                  <a:pt x="4380931" y="709684"/>
                  <a:pt x="5129283" y="370764"/>
                  <a:pt x="5704764" y="245660"/>
                </a:cubicBezTo>
                <a:cubicBezTo>
                  <a:pt x="6280245" y="120556"/>
                  <a:pt x="6756779" y="60278"/>
                  <a:pt x="7233314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pt-BR" sz="1013"/>
          </a:p>
        </p:txBody>
      </p:sp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520D2F7F-E4F3-4B8E-A53A-D07B527560D7}"/>
              </a:ext>
            </a:extLst>
          </p:cNvPr>
          <p:cNvCxnSpPr/>
          <p:nvPr/>
        </p:nvCxnSpPr>
        <p:spPr bwMode="auto">
          <a:xfrm>
            <a:off x="1849272" y="3111810"/>
            <a:ext cx="558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="" xmlns:a16="http://schemas.microsoft.com/office/drawing/2014/main" id="{028B38DB-23C7-426B-88A8-2CA6CD5ADEE5}"/>
              </a:ext>
            </a:extLst>
          </p:cNvPr>
          <p:cNvCxnSpPr/>
          <p:nvPr/>
        </p:nvCxnSpPr>
        <p:spPr bwMode="auto">
          <a:xfrm>
            <a:off x="1849272" y="3381840"/>
            <a:ext cx="558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CC7A2CA5-0267-4453-9797-22F01142CA0D}"/>
              </a:ext>
            </a:extLst>
          </p:cNvPr>
          <p:cNvSpPr txBox="1"/>
          <p:nvPr/>
        </p:nvSpPr>
        <p:spPr>
          <a:xfrm rot="16200000">
            <a:off x="1088603" y="1632552"/>
            <a:ext cx="1268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Índice de Capital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CFF27B00-E72D-48BA-896D-4335B14919B4}"/>
              </a:ext>
            </a:extLst>
          </p:cNvPr>
          <p:cNvSpPr txBox="1"/>
          <p:nvPr/>
        </p:nvSpPr>
        <p:spPr>
          <a:xfrm>
            <a:off x="7002269" y="4466429"/>
            <a:ext cx="702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Tiempo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="" xmlns:a16="http://schemas.microsoft.com/office/drawing/2014/main" id="{2500E450-EE87-45D6-B314-12600F10AF31}"/>
              </a:ext>
            </a:extLst>
          </p:cNvPr>
          <p:cNvSpPr/>
          <p:nvPr/>
        </p:nvSpPr>
        <p:spPr bwMode="auto">
          <a:xfrm>
            <a:off x="1869743" y="2651078"/>
            <a:ext cx="5509155" cy="1003111"/>
          </a:xfrm>
          <a:custGeom>
            <a:avLst/>
            <a:gdLst>
              <a:gd name="connsiteX0" fmla="*/ 0 w 7192370"/>
              <a:gd name="connsiteY0" fmla="*/ 0 h 1337481"/>
              <a:gd name="connsiteX1" fmla="*/ 832513 w 7192370"/>
              <a:gd name="connsiteY1" fmla="*/ 368490 h 1337481"/>
              <a:gd name="connsiteX2" fmla="*/ 1596788 w 7192370"/>
              <a:gd name="connsiteY2" fmla="*/ 859809 h 1337481"/>
              <a:gd name="connsiteX3" fmla="*/ 2811439 w 7192370"/>
              <a:gd name="connsiteY3" fmla="*/ 1160060 h 1337481"/>
              <a:gd name="connsiteX4" fmla="*/ 4544705 w 7192370"/>
              <a:gd name="connsiteY4" fmla="*/ 1337481 h 1337481"/>
              <a:gd name="connsiteX5" fmla="*/ 6673755 w 7192370"/>
              <a:gd name="connsiteY5" fmla="*/ 1160060 h 1337481"/>
              <a:gd name="connsiteX6" fmla="*/ 7192370 w 7192370"/>
              <a:gd name="connsiteY6" fmla="*/ 1091821 h 133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370" h="1337481">
                <a:moveTo>
                  <a:pt x="0" y="0"/>
                </a:moveTo>
                <a:cubicBezTo>
                  <a:pt x="283191" y="112594"/>
                  <a:pt x="566382" y="225189"/>
                  <a:pt x="832513" y="368490"/>
                </a:cubicBezTo>
                <a:cubicBezTo>
                  <a:pt x="1098644" y="511791"/>
                  <a:pt x="1266967" y="727881"/>
                  <a:pt x="1596788" y="859809"/>
                </a:cubicBezTo>
                <a:cubicBezTo>
                  <a:pt x="1926609" y="991737"/>
                  <a:pt x="2320120" y="1080448"/>
                  <a:pt x="2811439" y="1160060"/>
                </a:cubicBezTo>
                <a:cubicBezTo>
                  <a:pt x="3302759" y="1239672"/>
                  <a:pt x="3900986" y="1337481"/>
                  <a:pt x="4544705" y="1337481"/>
                </a:cubicBezTo>
                <a:cubicBezTo>
                  <a:pt x="5188424" y="1337481"/>
                  <a:pt x="6232477" y="1201003"/>
                  <a:pt x="6673755" y="1160060"/>
                </a:cubicBezTo>
                <a:cubicBezTo>
                  <a:pt x="7115033" y="1119117"/>
                  <a:pt x="7153701" y="1105469"/>
                  <a:pt x="7192370" y="109182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769B4E56-3EC3-4309-8DC4-8E5728EDE257}"/>
              </a:ext>
            </a:extLst>
          </p:cNvPr>
          <p:cNvSpPr txBox="1"/>
          <p:nvPr/>
        </p:nvSpPr>
        <p:spPr>
          <a:xfrm>
            <a:off x="2141730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12 meses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DDBAB388-0FA8-4139-B827-08E6F9D1338F}"/>
              </a:ext>
            </a:extLst>
          </p:cNvPr>
          <p:cNvSpPr txBox="1"/>
          <p:nvPr/>
        </p:nvSpPr>
        <p:spPr>
          <a:xfrm>
            <a:off x="3599892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18 meses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5FEBC25E-3EE9-4D42-A741-F8537AB58FA4}"/>
              </a:ext>
            </a:extLst>
          </p:cNvPr>
          <p:cNvSpPr txBox="1"/>
          <p:nvPr/>
        </p:nvSpPr>
        <p:spPr>
          <a:xfrm>
            <a:off x="4510175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24 meses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13C6A0AF-F16C-4391-9C25-07C6D5177919}"/>
              </a:ext>
            </a:extLst>
          </p:cNvPr>
          <p:cNvSpPr txBox="1"/>
          <p:nvPr/>
        </p:nvSpPr>
        <p:spPr>
          <a:xfrm>
            <a:off x="5963225" y="1206127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36 meses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="" xmlns:a16="http://schemas.microsoft.com/office/drawing/2014/main" id="{4B390C33-6E7C-436C-A40C-4793DC64BCFC}"/>
              </a:ext>
            </a:extLst>
          </p:cNvPr>
          <p:cNvGrpSpPr/>
          <p:nvPr/>
        </p:nvGrpSpPr>
        <p:grpSpPr>
          <a:xfrm>
            <a:off x="3422185" y="1852684"/>
            <a:ext cx="365849" cy="1691012"/>
            <a:chOff x="3038912" y="2470245"/>
            <a:chExt cx="487799" cy="2254683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="" xmlns:a16="http://schemas.microsoft.com/office/drawing/2014/main" id="{95D481E2-227B-4F2A-9BD0-34ECCFD3258A}"/>
                </a:ext>
              </a:extLst>
            </p:cNvPr>
            <p:cNvSpPr/>
            <p:nvPr/>
          </p:nvSpPr>
          <p:spPr bwMode="auto">
            <a:xfrm>
              <a:off x="3131840" y="2780928"/>
              <a:ext cx="288032" cy="1944000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="" xmlns:a16="http://schemas.microsoft.com/office/drawing/2014/main" id="{C364D9CB-2044-4ABD-98A8-26005C9D93FB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="" xmlns:a16="http://schemas.microsoft.com/office/drawing/2014/main" id="{DEF17F0E-CDBC-45AB-BAEC-337B7B7660BB}"/>
              </a:ext>
            </a:extLst>
          </p:cNvPr>
          <p:cNvGrpSpPr/>
          <p:nvPr/>
        </p:nvGrpSpPr>
        <p:grpSpPr>
          <a:xfrm>
            <a:off x="4407209" y="2039575"/>
            <a:ext cx="365849" cy="1637012"/>
            <a:chOff x="3038912" y="2470245"/>
            <a:chExt cx="487799" cy="2182683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="" xmlns:a16="http://schemas.microsoft.com/office/drawing/2014/main" id="{A0534079-CEAC-4EA1-A98F-93289C687FD1}"/>
                </a:ext>
              </a:extLst>
            </p:cNvPr>
            <p:cNvSpPr/>
            <p:nvPr/>
          </p:nvSpPr>
          <p:spPr bwMode="auto">
            <a:xfrm>
              <a:off x="3131840" y="2780928"/>
              <a:ext cx="288032" cy="1872000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="" xmlns:a16="http://schemas.microsoft.com/office/drawing/2014/main" id="{C534A59A-D569-41BA-925D-32F2353293F8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="" xmlns:a16="http://schemas.microsoft.com/office/drawing/2014/main" id="{F67A39C1-08A8-4978-B91D-E0A7CCD02211}"/>
              </a:ext>
            </a:extLst>
          </p:cNvPr>
          <p:cNvGrpSpPr/>
          <p:nvPr/>
        </p:nvGrpSpPr>
        <p:grpSpPr>
          <a:xfrm>
            <a:off x="5350253" y="1895054"/>
            <a:ext cx="365849" cy="1817675"/>
            <a:chOff x="3038912" y="2470245"/>
            <a:chExt cx="487799" cy="1746580"/>
          </a:xfrm>
        </p:grpSpPr>
        <p:sp>
          <p:nvSpPr>
            <p:cNvPr id="44" name="Retângulo: Cantos Arredondados 43">
              <a:extLst>
                <a:ext uri="{FF2B5EF4-FFF2-40B4-BE49-F238E27FC236}">
                  <a16:creationId xmlns="" xmlns:a16="http://schemas.microsoft.com/office/drawing/2014/main" id="{C33816CA-20CA-4A21-BFB8-9EF31182BEAD}"/>
                </a:ext>
              </a:extLst>
            </p:cNvPr>
            <p:cNvSpPr/>
            <p:nvPr/>
          </p:nvSpPr>
          <p:spPr bwMode="auto">
            <a:xfrm>
              <a:off x="3131839" y="2712076"/>
              <a:ext cx="293165" cy="1504749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="" xmlns:a16="http://schemas.microsoft.com/office/drawing/2014/main" id="{08BB4A9E-4DB2-4969-8D99-02681C382905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22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="" xmlns:a16="http://schemas.microsoft.com/office/drawing/2014/main" id="{A2EFC9B9-015F-42B2-B346-466E9ED5468A}"/>
              </a:ext>
            </a:extLst>
          </p:cNvPr>
          <p:cNvGrpSpPr/>
          <p:nvPr/>
        </p:nvGrpSpPr>
        <p:grpSpPr>
          <a:xfrm>
            <a:off x="7188549" y="1531188"/>
            <a:ext cx="365849" cy="2096011"/>
            <a:chOff x="3038912" y="2470245"/>
            <a:chExt cx="487799" cy="2794681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="" xmlns:a16="http://schemas.microsoft.com/office/drawing/2014/main" id="{57ECF593-886F-455F-A9A9-A15EBF8DDC19}"/>
                </a:ext>
              </a:extLst>
            </p:cNvPr>
            <p:cNvSpPr/>
            <p:nvPr/>
          </p:nvSpPr>
          <p:spPr bwMode="auto">
            <a:xfrm>
              <a:off x="3131839" y="2780926"/>
              <a:ext cx="314114" cy="2484000"/>
            </a:xfrm>
            <a:prstGeom prst="roundRect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900" b="1" dirty="0">
                <a:latin typeface="Arial" charset="0"/>
                <a:cs typeface="Arial" charset="0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="" xmlns:a16="http://schemas.microsoft.com/office/drawing/2014/main" id="{4986C552-8827-4C11-A108-43779A7C7A97}"/>
                </a:ext>
              </a:extLst>
            </p:cNvPr>
            <p:cNvSpPr txBox="1"/>
            <p:nvPr/>
          </p:nvSpPr>
          <p:spPr>
            <a:xfrm>
              <a:off x="3038912" y="2470245"/>
              <a:ext cx="48779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900" dirty="0"/>
                <a:t>Δ</a:t>
              </a:r>
              <a:endParaRPr lang="pt-BR" sz="900" dirty="0"/>
            </a:p>
          </p:txBody>
        </p:sp>
      </p:grpSp>
      <p:sp>
        <p:nvSpPr>
          <p:cNvPr id="49" name="Retângulo: Cantos Arredondados 48">
            <a:extLst>
              <a:ext uri="{FF2B5EF4-FFF2-40B4-BE49-F238E27FC236}">
                <a16:creationId xmlns="" xmlns:a16="http://schemas.microsoft.com/office/drawing/2014/main" id="{CA61249D-1B25-4A7F-A53E-DF7542CB03DC}"/>
              </a:ext>
            </a:extLst>
          </p:cNvPr>
          <p:cNvSpPr/>
          <p:nvPr/>
        </p:nvSpPr>
        <p:spPr bwMode="auto">
          <a:xfrm rot="16200000">
            <a:off x="2263367" y="2426936"/>
            <a:ext cx="216024" cy="1269000"/>
          </a:xfrm>
          <a:prstGeom prst="roundRect">
            <a:avLst/>
          </a:prstGeom>
          <a:noFill/>
          <a:ln w="19050" cap="flat" cmpd="sng" algn="ctr">
            <a:solidFill>
              <a:schemeClr val="tx2"/>
            </a:solidFill>
            <a:prstDash val="sysDash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="" xmlns:a16="http://schemas.microsoft.com/office/drawing/2014/main" id="{408DD058-A8D8-4169-8AE0-438BAA2F3BB5}"/>
              </a:ext>
            </a:extLst>
          </p:cNvPr>
          <p:cNvSpPr/>
          <p:nvPr/>
        </p:nvSpPr>
        <p:spPr bwMode="auto">
          <a:xfrm rot="16200000">
            <a:off x="2452368" y="2531037"/>
            <a:ext cx="216024" cy="1647000"/>
          </a:xfrm>
          <a:prstGeom prst="roundRect">
            <a:avLst/>
          </a:prstGeom>
          <a:noFill/>
          <a:ln w="19050" cap="flat" cmpd="sng" algn="ctr">
            <a:solidFill>
              <a:schemeClr val="tx2"/>
            </a:solidFill>
            <a:prstDash val="sysDash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900" b="1" dirty="0">
              <a:latin typeface="Arial" charset="0"/>
              <a:cs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23EFE20-7673-4DA2-B414-04DBBD1FBBB6}"/>
              </a:ext>
            </a:extLst>
          </p:cNvPr>
          <p:cNvSpPr txBox="1"/>
          <p:nvPr/>
        </p:nvSpPr>
        <p:spPr>
          <a:xfrm>
            <a:off x="2071888" y="3462549"/>
            <a:ext cx="111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¿Tengo </a:t>
            </a:r>
            <a:r>
              <a:rPr lang="pt-BR" sz="1200" b="1" dirty="0">
                <a:solidFill>
                  <a:srgbClr val="0070C0"/>
                </a:solidFill>
              </a:rPr>
              <a:t>tiempo</a:t>
            </a:r>
            <a:r>
              <a:rPr lang="pt-BR" sz="1200" dirty="0"/>
              <a:t> para reaccionar?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FCB7659E-3986-4A8D-BED9-38401C2F538F}"/>
              </a:ext>
            </a:extLst>
          </p:cNvPr>
          <p:cNvSpPr txBox="1"/>
          <p:nvPr/>
        </p:nvSpPr>
        <p:spPr>
          <a:xfrm>
            <a:off x="2397000" y="4001535"/>
            <a:ext cx="1544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¿Cómo </a:t>
            </a:r>
            <a:r>
              <a:rPr lang="pt-BR" sz="1200" dirty="0"/>
              <a:t>voy a reaccionar?</a:t>
            </a:r>
          </a:p>
        </p:txBody>
      </p:sp>
      <p:sp>
        <p:nvSpPr>
          <p:cNvPr id="50" name="Title 2">
            <a:extLst>
              <a:ext uri="{FF2B5EF4-FFF2-40B4-BE49-F238E27FC236}">
                <a16:creationId xmlns="" xmlns:a16="http://schemas.microsoft.com/office/drawing/2014/main" id="{1F86421A-5515-4B05-AF84-D07A1979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evaluar los resultados?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E7D2D7FF-59C2-449A-8933-02ACF397A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54" name="Arrow: Up 53">
            <a:extLst>
              <a:ext uri="{FF2B5EF4-FFF2-40B4-BE49-F238E27FC236}">
                <a16:creationId xmlns="" xmlns:a16="http://schemas.microsoft.com/office/drawing/2014/main" id="{BB2CFE30-537A-46EB-955C-70C072A91129}"/>
              </a:ext>
            </a:extLst>
          </p:cNvPr>
          <p:cNvSpPr/>
          <p:nvPr/>
        </p:nvSpPr>
        <p:spPr>
          <a:xfrm>
            <a:off x="8159368" y="575392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Conector reto 21">
            <a:extLst>
              <a:ext uri="{FF2B5EF4-FFF2-40B4-BE49-F238E27FC236}">
                <a16:creationId xmlns="" xmlns:a16="http://schemas.microsoft.com/office/drawing/2014/main" id="{7D628BFF-6B02-488F-A976-217420084A9B}"/>
              </a:ext>
            </a:extLst>
          </p:cNvPr>
          <p:cNvCxnSpPr>
            <a:cxnSpLocks/>
          </p:cNvCxnSpPr>
          <p:nvPr/>
        </p:nvCxnSpPr>
        <p:spPr bwMode="auto">
          <a:xfrm>
            <a:off x="1925707" y="4832816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64" name="CaixaDeTexto 23">
            <a:extLst>
              <a:ext uri="{FF2B5EF4-FFF2-40B4-BE49-F238E27FC236}">
                <a16:creationId xmlns="" xmlns:a16="http://schemas.microsoft.com/office/drawing/2014/main" id="{60A43B17-C157-4025-ACC2-0F1677555051}"/>
              </a:ext>
            </a:extLst>
          </p:cNvPr>
          <p:cNvSpPr txBox="1"/>
          <p:nvPr/>
        </p:nvSpPr>
        <p:spPr>
          <a:xfrm>
            <a:off x="2291556" y="4717617"/>
            <a:ext cx="1200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Límite de restricción</a:t>
            </a:r>
          </a:p>
        </p:txBody>
      </p:sp>
      <p:cxnSp>
        <p:nvCxnSpPr>
          <p:cNvPr id="65" name="Conector reto 24">
            <a:extLst>
              <a:ext uri="{FF2B5EF4-FFF2-40B4-BE49-F238E27FC236}">
                <a16:creationId xmlns="" xmlns:a16="http://schemas.microsoft.com/office/drawing/2014/main" id="{5F754C31-ED5C-4F78-88EA-550598D4AFF3}"/>
              </a:ext>
            </a:extLst>
          </p:cNvPr>
          <p:cNvCxnSpPr>
            <a:cxnSpLocks/>
          </p:cNvCxnSpPr>
          <p:nvPr/>
        </p:nvCxnSpPr>
        <p:spPr bwMode="auto">
          <a:xfrm>
            <a:off x="3504073" y="4832816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66" name="CaixaDeTexto 25">
            <a:extLst>
              <a:ext uri="{FF2B5EF4-FFF2-40B4-BE49-F238E27FC236}">
                <a16:creationId xmlns="" xmlns:a16="http://schemas.microsoft.com/office/drawing/2014/main" id="{E6A49189-C04F-4BAF-AF42-53039BC86497}"/>
              </a:ext>
            </a:extLst>
          </p:cNvPr>
          <p:cNvSpPr txBox="1"/>
          <p:nvPr/>
        </p:nvSpPr>
        <p:spPr>
          <a:xfrm>
            <a:off x="3869922" y="4724804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Límite de Intervención</a:t>
            </a:r>
          </a:p>
        </p:txBody>
      </p:sp>
      <p:cxnSp>
        <p:nvCxnSpPr>
          <p:cNvPr id="67" name="Conector reto 26">
            <a:extLst>
              <a:ext uri="{FF2B5EF4-FFF2-40B4-BE49-F238E27FC236}">
                <a16:creationId xmlns="" xmlns:a16="http://schemas.microsoft.com/office/drawing/2014/main" id="{D056901E-DF04-4099-8B0F-E76FDF0C9E6B}"/>
              </a:ext>
            </a:extLst>
          </p:cNvPr>
          <p:cNvCxnSpPr>
            <a:cxnSpLocks/>
          </p:cNvCxnSpPr>
          <p:nvPr/>
        </p:nvCxnSpPr>
        <p:spPr bwMode="auto">
          <a:xfrm>
            <a:off x="5232266" y="4825629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68" name="CaixaDeTexto 27">
            <a:extLst>
              <a:ext uri="{FF2B5EF4-FFF2-40B4-BE49-F238E27FC236}">
                <a16:creationId xmlns="" xmlns:a16="http://schemas.microsoft.com/office/drawing/2014/main" id="{F467E9CE-CEA9-453C-B8C4-73360C7BCE71}"/>
              </a:ext>
            </a:extLst>
          </p:cNvPr>
          <p:cNvSpPr txBox="1"/>
          <p:nvPr/>
        </p:nvSpPr>
        <p:spPr>
          <a:xfrm>
            <a:off x="5598115" y="4717617"/>
            <a:ext cx="820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Presupuesto</a:t>
            </a:r>
          </a:p>
        </p:txBody>
      </p:sp>
      <p:cxnSp>
        <p:nvCxnSpPr>
          <p:cNvPr id="69" name="Conector reto 28">
            <a:extLst>
              <a:ext uri="{FF2B5EF4-FFF2-40B4-BE49-F238E27FC236}">
                <a16:creationId xmlns="" xmlns:a16="http://schemas.microsoft.com/office/drawing/2014/main" id="{B990DFBC-8707-4A2F-9CA8-E566809089E7}"/>
              </a:ext>
            </a:extLst>
          </p:cNvPr>
          <p:cNvCxnSpPr>
            <a:cxnSpLocks/>
          </p:cNvCxnSpPr>
          <p:nvPr/>
        </p:nvCxnSpPr>
        <p:spPr bwMode="auto">
          <a:xfrm>
            <a:off x="6418985" y="4840002"/>
            <a:ext cx="365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70" name="CaixaDeTexto 29">
            <a:extLst>
              <a:ext uri="{FF2B5EF4-FFF2-40B4-BE49-F238E27FC236}">
                <a16:creationId xmlns="" xmlns:a16="http://schemas.microsoft.com/office/drawing/2014/main" id="{0CD248C7-B58A-4837-813C-509D909ED418}"/>
              </a:ext>
            </a:extLst>
          </p:cNvPr>
          <p:cNvSpPr txBox="1"/>
          <p:nvPr/>
        </p:nvSpPr>
        <p:spPr>
          <a:xfrm>
            <a:off x="6784834" y="4731990"/>
            <a:ext cx="756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Estrés</a:t>
            </a:r>
          </a:p>
        </p:txBody>
      </p:sp>
    </p:spTree>
    <p:extLst>
      <p:ext uri="{BB962C8B-B14F-4D97-AF65-F5344CB8AC3E}">
        <p14:creationId xmlns:p14="http://schemas.microsoft.com/office/powerpoint/2010/main" val="1923506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  <p:bldP spid="51" grpId="0" animBg="1"/>
      <p:bldP spid="5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141044"/>
            <a:ext cx="5132666" cy="584775"/>
          </a:xfrm>
        </p:spPr>
        <p:txBody>
          <a:bodyPr/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Planeamiento Estratégico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Gestión de portafolio con estrategia comercial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9818" y="1195992"/>
            <a:ext cx="4744012" cy="38064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pasaría si bajamos el spread en 0,3% para ganar mercado?</a:t>
            </a:r>
          </a:p>
          <a:p>
            <a:pPr>
              <a:lnSpc>
                <a:spcPct val="100000"/>
              </a:lnSpc>
            </a:pPr>
            <a:endParaRPr lang="es-CO" sz="5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¿En cuáles segmentos podemos disminuir el spread sin comprometer los ingresos o la exposición en riesgo?</a:t>
            </a:r>
          </a:p>
          <a:p>
            <a:pPr>
              <a:lnSpc>
                <a:spcPct val="100000"/>
              </a:lnSpc>
            </a:pPr>
            <a:endParaRPr lang="es-CO" sz="5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pasaría si el Banco de la República aumentar la tasa base en 0,5% en lugar de 0,25% en la próxima revisión?</a:t>
            </a:r>
          </a:p>
          <a:p>
            <a:pPr>
              <a:lnSpc>
                <a:spcPct val="100000"/>
              </a:lnSpc>
            </a:pPr>
            <a:endParaRPr lang="es-CO" sz="300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pasaría si el peso va a 4000/USD?</a:t>
            </a:r>
          </a:p>
        </p:txBody>
      </p:sp>
      <p:pic>
        <p:nvPicPr>
          <p:cNvPr id="24578" name="Picture 2" descr="http://1.bp.blogspot.com/-BAwlCItf_1U/TcAL1S0xjkI/AAAAAAAAQn8/b2umRERmSK4/s1600/BoardDiver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45" y="1422053"/>
            <a:ext cx="3421116" cy="25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8A1B9E-03FC-4191-BE15-484E93DDB1D7}"/>
              </a:ext>
            </a:extLst>
          </p:cNvPr>
          <p:cNvSpPr txBox="1"/>
          <p:nvPr/>
        </p:nvSpPr>
        <p:spPr>
          <a:xfrm>
            <a:off x="2491824" y="4536913"/>
            <a:ext cx="423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Simulación Integrada en Tiempo Real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7DD724-9BC8-4686-BEE4-844A1776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="" xmlns:a16="http://schemas.microsoft.com/office/drawing/2014/main" id="{25BFE3AE-C501-4F47-B6E8-4AD77842CFAD}"/>
              </a:ext>
            </a:extLst>
          </p:cNvPr>
          <p:cNvSpPr/>
          <p:nvPr/>
        </p:nvSpPr>
        <p:spPr>
          <a:xfrm>
            <a:off x="8159368" y="575392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5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 txBox="1">
            <a:spLocks/>
          </p:cNvSpPr>
          <p:nvPr/>
        </p:nvSpPr>
        <p:spPr>
          <a:xfrm>
            <a:off x="4167048" y="1117296"/>
            <a:ext cx="4817464" cy="374534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 de flujo de trabajo y procesos integrado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249728" y="1810120"/>
            <a:ext cx="3853147" cy="2036078"/>
            <a:chOff x="761899" y="598928"/>
            <a:chExt cx="3259691" cy="1722484"/>
          </a:xfrm>
        </p:grpSpPr>
        <p:pic>
          <p:nvPicPr>
            <p:cNvPr id="44" name="Picture 2" descr="N:\02 unity-concepts\UC SAS 69020\192 - PPT IoT Forum JRO\Bilder und Grafiken\lap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99" y="598928"/>
              <a:ext cx="3259691" cy="172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490" y="773338"/>
              <a:ext cx="2378336" cy="11736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Title 5">
            <a:extLst>
              <a:ext uri="{FF2B5EF4-FFF2-40B4-BE49-F238E27FC236}">
                <a16:creationId xmlns="" xmlns:a16="http://schemas.microsoft.com/office/drawing/2014/main" id="{013E0E26-1C72-4376-8F5E-7411DD71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263"/>
            <a:ext cx="7886700" cy="397669"/>
          </a:xfrm>
        </p:spPr>
        <p:txBody>
          <a:bodyPr>
            <a:noAutofit/>
          </a:bodyPr>
          <a:lstStyle/>
          <a:p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Requisitos de una Solución Tecnológica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="" xmlns:a16="http://schemas.microsoft.com/office/drawing/2014/main" id="{0CC0FC39-DFFA-42FD-91F2-F0E872E38710}"/>
              </a:ext>
            </a:extLst>
          </p:cNvPr>
          <p:cNvSpPr txBox="1">
            <a:spLocks/>
          </p:cNvSpPr>
          <p:nvPr/>
        </p:nvSpPr>
        <p:spPr>
          <a:xfrm>
            <a:off x="628650" y="512644"/>
            <a:ext cx="7886700" cy="414113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O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="" xmlns:a16="http://schemas.microsoft.com/office/drawing/2014/main" id="{022AD891-9BCC-45FF-BDE7-9B0364AC2B64}"/>
              </a:ext>
            </a:extLst>
          </p:cNvPr>
          <p:cNvSpPr/>
          <p:nvPr/>
        </p:nvSpPr>
        <p:spPr>
          <a:xfrm>
            <a:off x="1273987" y="1117014"/>
            <a:ext cx="3513410" cy="3662383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6E16E9CD-FA6B-4677-AF70-B72B359691BB}"/>
              </a:ext>
            </a:extLst>
          </p:cNvPr>
          <p:cNvSpPr/>
          <p:nvPr/>
        </p:nvSpPr>
        <p:spPr>
          <a:xfrm>
            <a:off x="4111534" y="1657225"/>
            <a:ext cx="685800" cy="6858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79C4820-FCC9-4203-AF6C-992E488F9F9B}"/>
              </a:ext>
            </a:extLst>
          </p:cNvPr>
          <p:cNvSpPr/>
          <p:nvPr/>
        </p:nvSpPr>
        <p:spPr>
          <a:xfrm>
            <a:off x="4320012" y="2596292"/>
            <a:ext cx="685800" cy="6858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F28D20A-CF4D-4C9A-B3F9-67C3D0F54782}"/>
              </a:ext>
            </a:extLst>
          </p:cNvPr>
          <p:cNvSpPr/>
          <p:nvPr/>
        </p:nvSpPr>
        <p:spPr>
          <a:xfrm>
            <a:off x="4111534" y="3509320"/>
            <a:ext cx="685800" cy="6858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FFC5F5E1-A239-4C20-BC16-A3870B3C66BE}"/>
              </a:ext>
            </a:extLst>
          </p:cNvPr>
          <p:cNvGrpSpPr/>
          <p:nvPr/>
        </p:nvGrpSpPr>
        <p:grpSpPr>
          <a:xfrm>
            <a:off x="3435341" y="1079652"/>
            <a:ext cx="646418" cy="636555"/>
            <a:chOff x="3435675" y="1079652"/>
            <a:chExt cx="646418" cy="63655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8A4D156-772B-4FFF-9E3D-32966B3C7735}"/>
                </a:ext>
              </a:extLst>
            </p:cNvPr>
            <p:cNvSpPr/>
            <p:nvPr/>
          </p:nvSpPr>
          <p:spPr>
            <a:xfrm>
              <a:off x="3435675" y="1079652"/>
              <a:ext cx="646418" cy="6365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 9">
              <a:extLst>
                <a:ext uri="{FF2B5EF4-FFF2-40B4-BE49-F238E27FC236}">
                  <a16:creationId xmlns="" xmlns:a16="http://schemas.microsoft.com/office/drawing/2014/main" id="{697D9314-F033-4FB2-AEBD-8B4915D848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55394" y="1227368"/>
              <a:ext cx="406981" cy="341122"/>
            </a:xfrm>
            <a:custGeom>
              <a:avLst/>
              <a:gdLst>
                <a:gd name="T0" fmla="*/ 1684 w 4799"/>
                <a:gd name="T1" fmla="*/ 1562 h 4017"/>
                <a:gd name="T2" fmla="*/ 1968 w 4799"/>
                <a:gd name="T3" fmla="*/ 1279 h 4017"/>
                <a:gd name="T4" fmla="*/ 1702 w 4799"/>
                <a:gd name="T5" fmla="*/ 1410 h 4017"/>
                <a:gd name="T6" fmla="*/ 1900 w 4799"/>
                <a:gd name="T7" fmla="*/ 1530 h 4017"/>
                <a:gd name="T8" fmla="*/ 2254 w 4799"/>
                <a:gd name="T9" fmla="*/ 1070 h 4017"/>
                <a:gd name="T10" fmla="*/ 2031 w 4799"/>
                <a:gd name="T11" fmla="*/ 1198 h 4017"/>
                <a:gd name="T12" fmla="*/ 1576 w 4799"/>
                <a:gd name="T13" fmla="*/ 1543 h 4017"/>
                <a:gd name="T14" fmla="*/ 2097 w 4799"/>
                <a:gd name="T15" fmla="*/ 1298 h 4017"/>
                <a:gd name="T16" fmla="*/ 3299 w 4799"/>
                <a:gd name="T17" fmla="*/ 2549 h 4017"/>
                <a:gd name="T18" fmla="*/ 2196 w 4799"/>
                <a:gd name="T19" fmla="*/ 2549 h 4017"/>
                <a:gd name="T20" fmla="*/ 3299 w 4799"/>
                <a:gd name="T21" fmla="*/ 2549 h 4017"/>
                <a:gd name="T22" fmla="*/ 2240 w 4799"/>
                <a:gd name="T23" fmla="*/ 2023 h 4017"/>
                <a:gd name="T24" fmla="*/ 3299 w 4799"/>
                <a:gd name="T25" fmla="*/ 1979 h 4017"/>
                <a:gd name="T26" fmla="*/ 3254 w 4799"/>
                <a:gd name="T27" fmla="*/ 1457 h 4017"/>
                <a:gd name="T28" fmla="*/ 3254 w 4799"/>
                <a:gd name="T29" fmla="*/ 1368 h 4017"/>
                <a:gd name="T30" fmla="*/ 2008 w 4799"/>
                <a:gd name="T31" fmla="*/ 2657 h 4017"/>
                <a:gd name="T32" fmla="*/ 1666 w 4799"/>
                <a:gd name="T33" fmla="*/ 2412 h 4017"/>
                <a:gd name="T34" fmla="*/ 2008 w 4799"/>
                <a:gd name="T35" fmla="*/ 2657 h 4017"/>
                <a:gd name="T36" fmla="*/ 1684 w 4799"/>
                <a:gd name="T37" fmla="*/ 2304 h 4017"/>
                <a:gd name="T38" fmla="*/ 1990 w 4799"/>
                <a:gd name="T39" fmla="*/ 2765 h 4017"/>
                <a:gd name="T40" fmla="*/ 1990 w 4799"/>
                <a:gd name="T41" fmla="*/ 2304 h 4017"/>
                <a:gd name="T42" fmla="*/ 1684 w 4799"/>
                <a:gd name="T43" fmla="*/ 2107 h 4017"/>
                <a:gd name="T44" fmla="*/ 1990 w 4799"/>
                <a:gd name="T45" fmla="*/ 1825 h 4017"/>
                <a:gd name="T46" fmla="*/ 1990 w 4799"/>
                <a:gd name="T47" fmla="*/ 1735 h 4017"/>
                <a:gd name="T48" fmla="*/ 1576 w 4799"/>
                <a:gd name="T49" fmla="*/ 2089 h 4017"/>
                <a:gd name="T50" fmla="*/ 2097 w 4799"/>
                <a:gd name="T51" fmla="*/ 1843 h 4017"/>
                <a:gd name="T52" fmla="*/ 4799 w 4799"/>
                <a:gd name="T53" fmla="*/ 312 h 4017"/>
                <a:gd name="T54" fmla="*/ 2743 w 4799"/>
                <a:gd name="T55" fmla="*/ 3798 h 4017"/>
                <a:gd name="T56" fmla="*/ 3691 w 4799"/>
                <a:gd name="T57" fmla="*/ 4017 h 4017"/>
                <a:gd name="T58" fmla="*/ 4488 w 4799"/>
                <a:gd name="T59" fmla="*/ 3580 h 4017"/>
                <a:gd name="T60" fmla="*/ 311 w 4799"/>
                <a:gd name="T61" fmla="*/ 134 h 4017"/>
                <a:gd name="T62" fmla="*/ 1960 w 4799"/>
                <a:gd name="T63" fmla="*/ 3580 h 4017"/>
                <a:gd name="T64" fmla="*/ 1101 w 4799"/>
                <a:gd name="T65" fmla="*/ 4017 h 4017"/>
                <a:gd name="T66" fmla="*/ 2049 w 4799"/>
                <a:gd name="T67" fmla="*/ 3799 h 4017"/>
                <a:gd name="T68" fmla="*/ 0 w 4799"/>
                <a:gd name="T69" fmla="*/ 3403 h 4017"/>
                <a:gd name="T70" fmla="*/ 4799 w 4799"/>
                <a:gd name="T71" fmla="*/ 312 h 4017"/>
                <a:gd name="T72" fmla="*/ 2310 w 4799"/>
                <a:gd name="T73" fmla="*/ 3322 h 4017"/>
                <a:gd name="T74" fmla="*/ 2395 w 4799"/>
                <a:gd name="T75" fmla="*/ 3408 h 4017"/>
                <a:gd name="T76" fmla="*/ 2395 w 4799"/>
                <a:gd name="T77" fmla="*/ 3484 h 4017"/>
                <a:gd name="T78" fmla="*/ 3518 w 4799"/>
                <a:gd name="T79" fmla="*/ 2941 h 4017"/>
                <a:gd name="T80" fmla="*/ 1529 w 4799"/>
                <a:gd name="T81" fmla="*/ 914 h 4017"/>
                <a:gd name="T82" fmla="*/ 3518 w 4799"/>
                <a:gd name="T83" fmla="*/ 2941 h 4017"/>
                <a:gd name="T84" fmla="*/ 602 w 4799"/>
                <a:gd name="T85" fmla="*/ 498 h 4017"/>
                <a:gd name="T86" fmla="*/ 4193 w 4799"/>
                <a:gd name="T87" fmla="*/ 2941 h 4017"/>
                <a:gd name="T88" fmla="*/ 1529 w 4799"/>
                <a:gd name="T89" fmla="*/ 825 h 4017"/>
                <a:gd name="T90" fmla="*/ 477 w 4799"/>
                <a:gd name="T91" fmla="*/ 2817 h 4017"/>
                <a:gd name="T92" fmla="*/ 4452 w 4799"/>
                <a:gd name="T93" fmla="*/ 622 h 4017"/>
                <a:gd name="T94" fmla="*/ 343 w 4799"/>
                <a:gd name="T95" fmla="*/ 2817 h 4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9" h="4017">
                  <a:moveTo>
                    <a:pt x="2008" y="1543"/>
                  </a:moveTo>
                  <a:lnTo>
                    <a:pt x="2008" y="1543"/>
                  </a:lnTo>
                  <a:cubicBezTo>
                    <a:pt x="2008" y="1553"/>
                    <a:pt x="2000" y="1562"/>
                    <a:pt x="1990" y="1562"/>
                  </a:cubicBezTo>
                  <a:lnTo>
                    <a:pt x="1684" y="1562"/>
                  </a:lnTo>
                  <a:cubicBezTo>
                    <a:pt x="1674" y="1562"/>
                    <a:pt x="1666" y="1553"/>
                    <a:pt x="1666" y="1543"/>
                  </a:cubicBezTo>
                  <a:lnTo>
                    <a:pt x="1666" y="1298"/>
                  </a:lnTo>
                  <a:cubicBezTo>
                    <a:pt x="1666" y="1288"/>
                    <a:pt x="1674" y="1279"/>
                    <a:pt x="1684" y="1279"/>
                  </a:cubicBezTo>
                  <a:lnTo>
                    <a:pt x="1968" y="1279"/>
                  </a:lnTo>
                  <a:lnTo>
                    <a:pt x="1856" y="1425"/>
                  </a:lnTo>
                  <a:lnTo>
                    <a:pt x="1772" y="1341"/>
                  </a:lnTo>
                  <a:cubicBezTo>
                    <a:pt x="1752" y="1321"/>
                    <a:pt x="1721" y="1321"/>
                    <a:pt x="1702" y="1341"/>
                  </a:cubicBezTo>
                  <a:cubicBezTo>
                    <a:pt x="1682" y="1360"/>
                    <a:pt x="1682" y="1391"/>
                    <a:pt x="1702" y="1410"/>
                  </a:cubicBezTo>
                  <a:lnTo>
                    <a:pt x="1826" y="1535"/>
                  </a:lnTo>
                  <a:cubicBezTo>
                    <a:pt x="1835" y="1544"/>
                    <a:pt x="1848" y="1549"/>
                    <a:pt x="1861" y="1549"/>
                  </a:cubicBezTo>
                  <a:cubicBezTo>
                    <a:pt x="1862" y="1549"/>
                    <a:pt x="1863" y="1549"/>
                    <a:pt x="1864" y="1549"/>
                  </a:cubicBezTo>
                  <a:cubicBezTo>
                    <a:pt x="1878" y="1548"/>
                    <a:pt x="1891" y="1541"/>
                    <a:pt x="1900" y="1530"/>
                  </a:cubicBezTo>
                  <a:lnTo>
                    <a:pt x="2008" y="1390"/>
                  </a:lnTo>
                  <a:lnTo>
                    <a:pt x="2008" y="1543"/>
                  </a:lnTo>
                  <a:lnTo>
                    <a:pt x="2008" y="1543"/>
                  </a:lnTo>
                  <a:close/>
                  <a:moveTo>
                    <a:pt x="2254" y="1070"/>
                  </a:moveTo>
                  <a:lnTo>
                    <a:pt x="2254" y="1070"/>
                  </a:lnTo>
                  <a:cubicBezTo>
                    <a:pt x="2271" y="1048"/>
                    <a:pt x="2267" y="1017"/>
                    <a:pt x="2246" y="1001"/>
                  </a:cubicBezTo>
                  <a:cubicBezTo>
                    <a:pt x="2224" y="984"/>
                    <a:pt x="2193" y="988"/>
                    <a:pt x="2176" y="1010"/>
                  </a:cubicBezTo>
                  <a:lnTo>
                    <a:pt x="2031" y="1198"/>
                  </a:lnTo>
                  <a:cubicBezTo>
                    <a:pt x="2018" y="1193"/>
                    <a:pt x="2004" y="1190"/>
                    <a:pt x="1990" y="1190"/>
                  </a:cubicBezTo>
                  <a:lnTo>
                    <a:pt x="1684" y="1190"/>
                  </a:lnTo>
                  <a:cubicBezTo>
                    <a:pt x="1625" y="1190"/>
                    <a:pt x="1576" y="1238"/>
                    <a:pt x="1576" y="1298"/>
                  </a:cubicBezTo>
                  <a:lnTo>
                    <a:pt x="1576" y="1543"/>
                  </a:lnTo>
                  <a:cubicBezTo>
                    <a:pt x="1576" y="1603"/>
                    <a:pt x="1625" y="1651"/>
                    <a:pt x="1684" y="1651"/>
                  </a:cubicBezTo>
                  <a:lnTo>
                    <a:pt x="1990" y="1651"/>
                  </a:lnTo>
                  <a:cubicBezTo>
                    <a:pt x="2049" y="1651"/>
                    <a:pt x="2097" y="1603"/>
                    <a:pt x="2097" y="1543"/>
                  </a:cubicBezTo>
                  <a:lnTo>
                    <a:pt x="2097" y="1298"/>
                  </a:lnTo>
                  <a:cubicBezTo>
                    <a:pt x="2097" y="1291"/>
                    <a:pt x="2097" y="1284"/>
                    <a:pt x="2095" y="1277"/>
                  </a:cubicBezTo>
                  <a:lnTo>
                    <a:pt x="2254" y="1070"/>
                  </a:lnTo>
                  <a:lnTo>
                    <a:pt x="2254" y="1070"/>
                  </a:lnTo>
                  <a:close/>
                  <a:moveTo>
                    <a:pt x="3299" y="2549"/>
                  </a:moveTo>
                  <a:lnTo>
                    <a:pt x="3299" y="2549"/>
                  </a:lnTo>
                  <a:cubicBezTo>
                    <a:pt x="3299" y="2573"/>
                    <a:pt x="3279" y="2593"/>
                    <a:pt x="3254" y="2593"/>
                  </a:cubicBezTo>
                  <a:lnTo>
                    <a:pt x="2240" y="2593"/>
                  </a:lnTo>
                  <a:cubicBezTo>
                    <a:pt x="2216" y="2593"/>
                    <a:pt x="2196" y="2573"/>
                    <a:pt x="2196" y="2549"/>
                  </a:cubicBezTo>
                  <a:cubicBezTo>
                    <a:pt x="2196" y="2524"/>
                    <a:pt x="2216" y="2504"/>
                    <a:pt x="2240" y="2504"/>
                  </a:cubicBezTo>
                  <a:lnTo>
                    <a:pt x="3254" y="2504"/>
                  </a:lnTo>
                  <a:cubicBezTo>
                    <a:pt x="3279" y="2504"/>
                    <a:pt x="3299" y="2524"/>
                    <a:pt x="3299" y="2549"/>
                  </a:cubicBezTo>
                  <a:lnTo>
                    <a:pt x="3299" y="2549"/>
                  </a:lnTo>
                  <a:close/>
                  <a:moveTo>
                    <a:pt x="3299" y="1979"/>
                  </a:moveTo>
                  <a:lnTo>
                    <a:pt x="3299" y="1979"/>
                  </a:lnTo>
                  <a:cubicBezTo>
                    <a:pt x="3299" y="2004"/>
                    <a:pt x="3279" y="2023"/>
                    <a:pt x="3254" y="2023"/>
                  </a:cubicBezTo>
                  <a:lnTo>
                    <a:pt x="2240" y="2023"/>
                  </a:lnTo>
                  <a:cubicBezTo>
                    <a:pt x="2216" y="2023"/>
                    <a:pt x="2196" y="2004"/>
                    <a:pt x="2196" y="1979"/>
                  </a:cubicBezTo>
                  <a:cubicBezTo>
                    <a:pt x="2196" y="1954"/>
                    <a:pt x="2216" y="1934"/>
                    <a:pt x="2240" y="1934"/>
                  </a:cubicBezTo>
                  <a:lnTo>
                    <a:pt x="3254" y="1934"/>
                  </a:lnTo>
                  <a:cubicBezTo>
                    <a:pt x="3279" y="1934"/>
                    <a:pt x="3299" y="1954"/>
                    <a:pt x="3299" y="1979"/>
                  </a:cubicBezTo>
                  <a:lnTo>
                    <a:pt x="3299" y="1979"/>
                  </a:lnTo>
                  <a:close/>
                  <a:moveTo>
                    <a:pt x="3299" y="1412"/>
                  </a:moveTo>
                  <a:lnTo>
                    <a:pt x="3299" y="1412"/>
                  </a:lnTo>
                  <a:cubicBezTo>
                    <a:pt x="3299" y="1437"/>
                    <a:pt x="3279" y="1457"/>
                    <a:pt x="3254" y="1457"/>
                  </a:cubicBezTo>
                  <a:lnTo>
                    <a:pt x="2240" y="1457"/>
                  </a:lnTo>
                  <a:cubicBezTo>
                    <a:pt x="2216" y="1457"/>
                    <a:pt x="2196" y="1437"/>
                    <a:pt x="2196" y="1412"/>
                  </a:cubicBezTo>
                  <a:cubicBezTo>
                    <a:pt x="2196" y="1387"/>
                    <a:pt x="2216" y="1368"/>
                    <a:pt x="2240" y="1368"/>
                  </a:cubicBezTo>
                  <a:lnTo>
                    <a:pt x="3254" y="1368"/>
                  </a:lnTo>
                  <a:cubicBezTo>
                    <a:pt x="3279" y="1368"/>
                    <a:pt x="3299" y="1387"/>
                    <a:pt x="3299" y="1412"/>
                  </a:cubicBezTo>
                  <a:lnTo>
                    <a:pt x="3299" y="1412"/>
                  </a:lnTo>
                  <a:close/>
                  <a:moveTo>
                    <a:pt x="2008" y="2657"/>
                  </a:moveTo>
                  <a:lnTo>
                    <a:pt x="2008" y="2657"/>
                  </a:lnTo>
                  <a:cubicBezTo>
                    <a:pt x="2008" y="2667"/>
                    <a:pt x="2000" y="2676"/>
                    <a:pt x="1990" y="2676"/>
                  </a:cubicBezTo>
                  <a:lnTo>
                    <a:pt x="1684" y="2676"/>
                  </a:lnTo>
                  <a:cubicBezTo>
                    <a:pt x="1674" y="2676"/>
                    <a:pt x="1666" y="2667"/>
                    <a:pt x="1666" y="2657"/>
                  </a:cubicBezTo>
                  <a:lnTo>
                    <a:pt x="1666" y="2412"/>
                  </a:lnTo>
                  <a:cubicBezTo>
                    <a:pt x="1666" y="2402"/>
                    <a:pt x="1674" y="2393"/>
                    <a:pt x="1684" y="2393"/>
                  </a:cubicBezTo>
                  <a:lnTo>
                    <a:pt x="1990" y="2393"/>
                  </a:lnTo>
                  <a:cubicBezTo>
                    <a:pt x="2000" y="2393"/>
                    <a:pt x="2008" y="2402"/>
                    <a:pt x="2008" y="2412"/>
                  </a:cubicBezTo>
                  <a:lnTo>
                    <a:pt x="2008" y="2657"/>
                  </a:lnTo>
                  <a:lnTo>
                    <a:pt x="2008" y="2657"/>
                  </a:lnTo>
                  <a:close/>
                  <a:moveTo>
                    <a:pt x="1990" y="2304"/>
                  </a:moveTo>
                  <a:lnTo>
                    <a:pt x="1990" y="2304"/>
                  </a:lnTo>
                  <a:lnTo>
                    <a:pt x="1684" y="2304"/>
                  </a:lnTo>
                  <a:cubicBezTo>
                    <a:pt x="1625" y="2304"/>
                    <a:pt x="1576" y="2352"/>
                    <a:pt x="1576" y="2412"/>
                  </a:cubicBezTo>
                  <a:lnTo>
                    <a:pt x="1576" y="2657"/>
                  </a:lnTo>
                  <a:cubicBezTo>
                    <a:pt x="1576" y="2717"/>
                    <a:pt x="1625" y="2765"/>
                    <a:pt x="1684" y="2765"/>
                  </a:cubicBezTo>
                  <a:lnTo>
                    <a:pt x="1990" y="2765"/>
                  </a:lnTo>
                  <a:cubicBezTo>
                    <a:pt x="2049" y="2765"/>
                    <a:pt x="2097" y="2717"/>
                    <a:pt x="2097" y="2657"/>
                  </a:cubicBezTo>
                  <a:lnTo>
                    <a:pt x="2097" y="2412"/>
                  </a:lnTo>
                  <a:cubicBezTo>
                    <a:pt x="2097" y="2352"/>
                    <a:pt x="2049" y="2304"/>
                    <a:pt x="1990" y="2304"/>
                  </a:cubicBezTo>
                  <a:lnTo>
                    <a:pt x="1990" y="2304"/>
                  </a:lnTo>
                  <a:close/>
                  <a:moveTo>
                    <a:pt x="2008" y="2089"/>
                  </a:moveTo>
                  <a:lnTo>
                    <a:pt x="2008" y="2089"/>
                  </a:lnTo>
                  <a:cubicBezTo>
                    <a:pt x="2008" y="2099"/>
                    <a:pt x="2000" y="2107"/>
                    <a:pt x="1990" y="2107"/>
                  </a:cubicBezTo>
                  <a:lnTo>
                    <a:pt x="1684" y="2107"/>
                  </a:lnTo>
                  <a:cubicBezTo>
                    <a:pt x="1674" y="2107"/>
                    <a:pt x="1666" y="2099"/>
                    <a:pt x="1666" y="2089"/>
                  </a:cubicBezTo>
                  <a:lnTo>
                    <a:pt x="1666" y="1843"/>
                  </a:lnTo>
                  <a:cubicBezTo>
                    <a:pt x="1666" y="1833"/>
                    <a:pt x="1674" y="1825"/>
                    <a:pt x="1684" y="1825"/>
                  </a:cubicBezTo>
                  <a:lnTo>
                    <a:pt x="1990" y="1825"/>
                  </a:lnTo>
                  <a:cubicBezTo>
                    <a:pt x="2000" y="1825"/>
                    <a:pt x="2008" y="1833"/>
                    <a:pt x="2008" y="1843"/>
                  </a:cubicBezTo>
                  <a:lnTo>
                    <a:pt x="2008" y="2089"/>
                  </a:lnTo>
                  <a:lnTo>
                    <a:pt x="2008" y="2089"/>
                  </a:lnTo>
                  <a:close/>
                  <a:moveTo>
                    <a:pt x="1990" y="1735"/>
                  </a:moveTo>
                  <a:lnTo>
                    <a:pt x="1990" y="1735"/>
                  </a:lnTo>
                  <a:lnTo>
                    <a:pt x="1684" y="1735"/>
                  </a:lnTo>
                  <a:cubicBezTo>
                    <a:pt x="1625" y="1735"/>
                    <a:pt x="1576" y="1784"/>
                    <a:pt x="1576" y="1843"/>
                  </a:cubicBezTo>
                  <a:lnTo>
                    <a:pt x="1576" y="2089"/>
                  </a:lnTo>
                  <a:cubicBezTo>
                    <a:pt x="1576" y="2148"/>
                    <a:pt x="1625" y="2196"/>
                    <a:pt x="1684" y="2196"/>
                  </a:cubicBezTo>
                  <a:lnTo>
                    <a:pt x="1990" y="2196"/>
                  </a:lnTo>
                  <a:cubicBezTo>
                    <a:pt x="2049" y="2196"/>
                    <a:pt x="2097" y="2148"/>
                    <a:pt x="2097" y="2089"/>
                  </a:cubicBezTo>
                  <a:lnTo>
                    <a:pt x="2097" y="1843"/>
                  </a:lnTo>
                  <a:cubicBezTo>
                    <a:pt x="2097" y="1784"/>
                    <a:pt x="2049" y="1735"/>
                    <a:pt x="1990" y="1735"/>
                  </a:cubicBezTo>
                  <a:lnTo>
                    <a:pt x="1990" y="1735"/>
                  </a:lnTo>
                  <a:close/>
                  <a:moveTo>
                    <a:pt x="4799" y="312"/>
                  </a:moveTo>
                  <a:lnTo>
                    <a:pt x="4799" y="312"/>
                  </a:lnTo>
                  <a:lnTo>
                    <a:pt x="4799" y="3403"/>
                  </a:lnTo>
                  <a:cubicBezTo>
                    <a:pt x="4799" y="3574"/>
                    <a:pt x="4660" y="3714"/>
                    <a:pt x="4488" y="3714"/>
                  </a:cubicBezTo>
                  <a:lnTo>
                    <a:pt x="2827" y="3714"/>
                  </a:lnTo>
                  <a:cubicBezTo>
                    <a:pt x="2781" y="3714"/>
                    <a:pt x="2743" y="3752"/>
                    <a:pt x="2743" y="3798"/>
                  </a:cubicBezTo>
                  <a:cubicBezTo>
                    <a:pt x="2743" y="3845"/>
                    <a:pt x="2781" y="3883"/>
                    <a:pt x="2827" y="3883"/>
                  </a:cubicBezTo>
                  <a:lnTo>
                    <a:pt x="3691" y="3883"/>
                  </a:lnTo>
                  <a:cubicBezTo>
                    <a:pt x="3728" y="3883"/>
                    <a:pt x="3758" y="3913"/>
                    <a:pt x="3758" y="3950"/>
                  </a:cubicBezTo>
                  <a:cubicBezTo>
                    <a:pt x="3758" y="3987"/>
                    <a:pt x="3728" y="4017"/>
                    <a:pt x="3691" y="4017"/>
                  </a:cubicBezTo>
                  <a:lnTo>
                    <a:pt x="2834" y="4017"/>
                  </a:lnTo>
                  <a:cubicBezTo>
                    <a:pt x="2707" y="4017"/>
                    <a:pt x="2609" y="3919"/>
                    <a:pt x="2609" y="3798"/>
                  </a:cubicBezTo>
                  <a:cubicBezTo>
                    <a:pt x="2609" y="3678"/>
                    <a:pt x="2707" y="3580"/>
                    <a:pt x="2827" y="3580"/>
                  </a:cubicBezTo>
                  <a:lnTo>
                    <a:pt x="4488" y="3580"/>
                  </a:lnTo>
                  <a:cubicBezTo>
                    <a:pt x="4586" y="3580"/>
                    <a:pt x="4666" y="3501"/>
                    <a:pt x="4666" y="3403"/>
                  </a:cubicBezTo>
                  <a:lnTo>
                    <a:pt x="4666" y="312"/>
                  </a:lnTo>
                  <a:cubicBezTo>
                    <a:pt x="4666" y="214"/>
                    <a:pt x="4586" y="134"/>
                    <a:pt x="4488" y="134"/>
                  </a:cubicBezTo>
                  <a:lnTo>
                    <a:pt x="311" y="134"/>
                  </a:lnTo>
                  <a:cubicBezTo>
                    <a:pt x="213" y="134"/>
                    <a:pt x="133" y="214"/>
                    <a:pt x="133" y="312"/>
                  </a:cubicBezTo>
                  <a:lnTo>
                    <a:pt x="133" y="3403"/>
                  </a:lnTo>
                  <a:cubicBezTo>
                    <a:pt x="133" y="3501"/>
                    <a:pt x="213" y="3580"/>
                    <a:pt x="311" y="3580"/>
                  </a:cubicBezTo>
                  <a:lnTo>
                    <a:pt x="1960" y="3580"/>
                  </a:lnTo>
                  <a:cubicBezTo>
                    <a:pt x="1962" y="3580"/>
                    <a:pt x="1965" y="3581"/>
                    <a:pt x="1968" y="3581"/>
                  </a:cubicBezTo>
                  <a:cubicBezTo>
                    <a:pt x="2085" y="3581"/>
                    <a:pt x="2183" y="3679"/>
                    <a:pt x="2183" y="3799"/>
                  </a:cubicBezTo>
                  <a:cubicBezTo>
                    <a:pt x="2183" y="3919"/>
                    <a:pt x="2085" y="4017"/>
                    <a:pt x="1965" y="4017"/>
                  </a:cubicBezTo>
                  <a:lnTo>
                    <a:pt x="1101" y="4017"/>
                  </a:lnTo>
                  <a:cubicBezTo>
                    <a:pt x="1064" y="4017"/>
                    <a:pt x="1034" y="3987"/>
                    <a:pt x="1034" y="3950"/>
                  </a:cubicBezTo>
                  <a:cubicBezTo>
                    <a:pt x="1034" y="3913"/>
                    <a:pt x="1064" y="3883"/>
                    <a:pt x="1101" y="3883"/>
                  </a:cubicBezTo>
                  <a:lnTo>
                    <a:pt x="1965" y="3883"/>
                  </a:lnTo>
                  <a:cubicBezTo>
                    <a:pt x="2011" y="3883"/>
                    <a:pt x="2049" y="3845"/>
                    <a:pt x="2049" y="3799"/>
                  </a:cubicBezTo>
                  <a:cubicBezTo>
                    <a:pt x="2049" y="3752"/>
                    <a:pt x="2011" y="3715"/>
                    <a:pt x="1965" y="3715"/>
                  </a:cubicBezTo>
                  <a:cubicBezTo>
                    <a:pt x="1962" y="3715"/>
                    <a:pt x="1960" y="3715"/>
                    <a:pt x="1957" y="3714"/>
                  </a:cubicBezTo>
                  <a:lnTo>
                    <a:pt x="311" y="3714"/>
                  </a:lnTo>
                  <a:cubicBezTo>
                    <a:pt x="139" y="3714"/>
                    <a:pt x="0" y="3574"/>
                    <a:pt x="0" y="3403"/>
                  </a:cubicBezTo>
                  <a:lnTo>
                    <a:pt x="0" y="312"/>
                  </a:lnTo>
                  <a:cubicBezTo>
                    <a:pt x="0" y="140"/>
                    <a:pt x="139" y="0"/>
                    <a:pt x="311" y="0"/>
                  </a:cubicBezTo>
                  <a:lnTo>
                    <a:pt x="4488" y="0"/>
                  </a:lnTo>
                  <a:cubicBezTo>
                    <a:pt x="4660" y="0"/>
                    <a:pt x="4799" y="140"/>
                    <a:pt x="4799" y="312"/>
                  </a:cubicBezTo>
                  <a:lnTo>
                    <a:pt x="4799" y="312"/>
                  </a:lnTo>
                  <a:close/>
                  <a:moveTo>
                    <a:pt x="2395" y="3408"/>
                  </a:moveTo>
                  <a:lnTo>
                    <a:pt x="2395" y="3408"/>
                  </a:lnTo>
                  <a:cubicBezTo>
                    <a:pt x="2348" y="3408"/>
                    <a:pt x="2310" y="3369"/>
                    <a:pt x="2310" y="3322"/>
                  </a:cubicBezTo>
                  <a:cubicBezTo>
                    <a:pt x="2310" y="3275"/>
                    <a:pt x="2348" y="3236"/>
                    <a:pt x="2395" y="3236"/>
                  </a:cubicBezTo>
                  <a:cubicBezTo>
                    <a:pt x="2443" y="3236"/>
                    <a:pt x="2481" y="3275"/>
                    <a:pt x="2481" y="3322"/>
                  </a:cubicBezTo>
                  <a:cubicBezTo>
                    <a:pt x="2481" y="3369"/>
                    <a:pt x="2443" y="3408"/>
                    <a:pt x="2395" y="3408"/>
                  </a:cubicBezTo>
                  <a:lnTo>
                    <a:pt x="2395" y="3408"/>
                  </a:lnTo>
                  <a:close/>
                  <a:moveTo>
                    <a:pt x="2395" y="3160"/>
                  </a:moveTo>
                  <a:lnTo>
                    <a:pt x="2395" y="3160"/>
                  </a:lnTo>
                  <a:cubicBezTo>
                    <a:pt x="2306" y="3160"/>
                    <a:pt x="2233" y="3233"/>
                    <a:pt x="2233" y="3322"/>
                  </a:cubicBezTo>
                  <a:cubicBezTo>
                    <a:pt x="2233" y="3412"/>
                    <a:pt x="2306" y="3484"/>
                    <a:pt x="2395" y="3484"/>
                  </a:cubicBezTo>
                  <a:cubicBezTo>
                    <a:pt x="2485" y="3484"/>
                    <a:pt x="2557" y="3412"/>
                    <a:pt x="2557" y="3322"/>
                  </a:cubicBezTo>
                  <a:cubicBezTo>
                    <a:pt x="2557" y="3233"/>
                    <a:pt x="2485" y="3160"/>
                    <a:pt x="2395" y="3160"/>
                  </a:cubicBezTo>
                  <a:lnTo>
                    <a:pt x="2395" y="3160"/>
                  </a:lnTo>
                  <a:close/>
                  <a:moveTo>
                    <a:pt x="3518" y="2941"/>
                  </a:moveTo>
                  <a:lnTo>
                    <a:pt x="3518" y="2941"/>
                  </a:lnTo>
                  <a:lnTo>
                    <a:pt x="1364" y="2941"/>
                  </a:lnTo>
                  <a:lnTo>
                    <a:pt x="1364" y="1079"/>
                  </a:lnTo>
                  <a:cubicBezTo>
                    <a:pt x="1364" y="988"/>
                    <a:pt x="1438" y="914"/>
                    <a:pt x="1529" y="914"/>
                  </a:cubicBezTo>
                  <a:lnTo>
                    <a:pt x="3353" y="914"/>
                  </a:lnTo>
                  <a:cubicBezTo>
                    <a:pt x="3444" y="914"/>
                    <a:pt x="3518" y="988"/>
                    <a:pt x="3518" y="1079"/>
                  </a:cubicBezTo>
                  <a:lnTo>
                    <a:pt x="3518" y="2941"/>
                  </a:lnTo>
                  <a:lnTo>
                    <a:pt x="3518" y="2941"/>
                  </a:lnTo>
                  <a:close/>
                  <a:moveTo>
                    <a:pt x="477" y="2817"/>
                  </a:moveTo>
                  <a:lnTo>
                    <a:pt x="477" y="2817"/>
                  </a:lnTo>
                  <a:lnTo>
                    <a:pt x="477" y="622"/>
                  </a:lnTo>
                  <a:cubicBezTo>
                    <a:pt x="477" y="554"/>
                    <a:pt x="533" y="498"/>
                    <a:pt x="602" y="498"/>
                  </a:cubicBezTo>
                  <a:lnTo>
                    <a:pt x="4193" y="498"/>
                  </a:lnTo>
                  <a:cubicBezTo>
                    <a:pt x="4262" y="498"/>
                    <a:pt x="4318" y="554"/>
                    <a:pt x="4318" y="622"/>
                  </a:cubicBezTo>
                  <a:lnTo>
                    <a:pt x="4318" y="2817"/>
                  </a:lnTo>
                  <a:cubicBezTo>
                    <a:pt x="4318" y="2885"/>
                    <a:pt x="4262" y="2941"/>
                    <a:pt x="4193" y="2941"/>
                  </a:cubicBezTo>
                  <a:lnTo>
                    <a:pt x="3607" y="2941"/>
                  </a:lnTo>
                  <a:lnTo>
                    <a:pt x="3607" y="1079"/>
                  </a:lnTo>
                  <a:cubicBezTo>
                    <a:pt x="3607" y="939"/>
                    <a:pt x="3493" y="825"/>
                    <a:pt x="3353" y="825"/>
                  </a:cubicBezTo>
                  <a:lnTo>
                    <a:pt x="1529" y="825"/>
                  </a:lnTo>
                  <a:cubicBezTo>
                    <a:pt x="1389" y="825"/>
                    <a:pt x="1275" y="939"/>
                    <a:pt x="1275" y="1079"/>
                  </a:cubicBezTo>
                  <a:lnTo>
                    <a:pt x="1275" y="2941"/>
                  </a:lnTo>
                  <a:lnTo>
                    <a:pt x="602" y="2941"/>
                  </a:lnTo>
                  <a:cubicBezTo>
                    <a:pt x="533" y="2941"/>
                    <a:pt x="477" y="2885"/>
                    <a:pt x="477" y="2817"/>
                  </a:cubicBezTo>
                  <a:lnTo>
                    <a:pt x="477" y="2817"/>
                  </a:lnTo>
                  <a:close/>
                  <a:moveTo>
                    <a:pt x="4452" y="2817"/>
                  </a:moveTo>
                  <a:lnTo>
                    <a:pt x="4452" y="2817"/>
                  </a:lnTo>
                  <a:lnTo>
                    <a:pt x="4452" y="622"/>
                  </a:lnTo>
                  <a:cubicBezTo>
                    <a:pt x="4452" y="480"/>
                    <a:pt x="4336" y="364"/>
                    <a:pt x="4193" y="364"/>
                  </a:cubicBezTo>
                  <a:lnTo>
                    <a:pt x="602" y="364"/>
                  </a:lnTo>
                  <a:cubicBezTo>
                    <a:pt x="459" y="364"/>
                    <a:pt x="343" y="480"/>
                    <a:pt x="343" y="622"/>
                  </a:cubicBezTo>
                  <a:lnTo>
                    <a:pt x="343" y="2817"/>
                  </a:lnTo>
                  <a:cubicBezTo>
                    <a:pt x="343" y="2959"/>
                    <a:pt x="459" y="3075"/>
                    <a:pt x="602" y="3075"/>
                  </a:cubicBezTo>
                  <a:lnTo>
                    <a:pt x="4193" y="3075"/>
                  </a:lnTo>
                  <a:cubicBezTo>
                    <a:pt x="4336" y="3075"/>
                    <a:pt x="4452" y="2959"/>
                    <a:pt x="4452" y="281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64" name="Freeform 9">
            <a:extLst>
              <a:ext uri="{FF2B5EF4-FFF2-40B4-BE49-F238E27FC236}">
                <a16:creationId xmlns="" xmlns:a16="http://schemas.microsoft.com/office/drawing/2014/main" id="{1DEB03EA-9109-4027-8913-85AC4BA5EA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62768" y="1843458"/>
            <a:ext cx="358948" cy="338328"/>
          </a:xfrm>
          <a:custGeom>
            <a:avLst/>
            <a:gdLst>
              <a:gd name="T0" fmla="*/ 2966 w 4820"/>
              <a:gd name="T1" fmla="*/ 4088 h 4538"/>
              <a:gd name="T2" fmla="*/ 4746 w 4820"/>
              <a:gd name="T3" fmla="*/ 3737 h 4538"/>
              <a:gd name="T4" fmla="*/ 3315 w 4820"/>
              <a:gd name="T5" fmla="*/ 1300 h 4538"/>
              <a:gd name="T6" fmla="*/ 4587 w 4820"/>
              <a:gd name="T7" fmla="*/ 3361 h 4538"/>
              <a:gd name="T8" fmla="*/ 4191 w 4820"/>
              <a:gd name="T9" fmla="*/ 3541 h 4538"/>
              <a:gd name="T10" fmla="*/ 4033 w 4820"/>
              <a:gd name="T11" fmla="*/ 3783 h 4538"/>
              <a:gd name="T12" fmla="*/ 3570 w 4820"/>
              <a:gd name="T13" fmla="*/ 3794 h 4538"/>
              <a:gd name="T14" fmla="*/ 3244 w 4820"/>
              <a:gd name="T15" fmla="*/ 3348 h 4538"/>
              <a:gd name="T16" fmla="*/ 2940 w 4820"/>
              <a:gd name="T17" fmla="*/ 3184 h 4538"/>
              <a:gd name="T18" fmla="*/ 3071 w 4820"/>
              <a:gd name="T19" fmla="*/ 2760 h 4538"/>
              <a:gd name="T20" fmla="*/ 3171 w 4820"/>
              <a:gd name="T21" fmla="*/ 2550 h 4538"/>
              <a:gd name="T22" fmla="*/ 3353 w 4820"/>
              <a:gd name="T23" fmla="*/ 2169 h 4538"/>
              <a:gd name="T24" fmla="*/ 3628 w 4820"/>
              <a:gd name="T25" fmla="*/ 2222 h 4538"/>
              <a:gd name="T26" fmla="*/ 4031 w 4820"/>
              <a:gd name="T27" fmla="*/ 2068 h 4538"/>
              <a:gd name="T28" fmla="*/ 4206 w 4820"/>
              <a:gd name="T29" fmla="*/ 2377 h 4538"/>
              <a:gd name="T30" fmla="*/ 4582 w 4820"/>
              <a:gd name="T31" fmla="*/ 2492 h 4538"/>
              <a:gd name="T32" fmla="*/ 4529 w 4820"/>
              <a:gd name="T33" fmla="*/ 3103 h 4538"/>
              <a:gd name="T34" fmla="*/ 4706 w 4820"/>
              <a:gd name="T35" fmla="*/ 3028 h 4538"/>
              <a:gd name="T36" fmla="*/ 4706 w 4820"/>
              <a:gd name="T37" fmla="*/ 2439 h 4538"/>
              <a:gd name="T38" fmla="*/ 4362 w 4820"/>
              <a:gd name="T39" fmla="*/ 2100 h 4538"/>
              <a:gd name="T40" fmla="*/ 3692 w 4820"/>
              <a:gd name="T41" fmla="*/ 2027 h 4538"/>
              <a:gd name="T42" fmla="*/ 3170 w 4820"/>
              <a:gd name="T43" fmla="*/ 2404 h 4538"/>
              <a:gd name="T44" fmla="*/ 2894 w 4820"/>
              <a:gd name="T45" fmla="*/ 2834 h 4538"/>
              <a:gd name="T46" fmla="*/ 2976 w 4820"/>
              <a:gd name="T47" fmla="*/ 3504 h 4538"/>
              <a:gd name="T48" fmla="*/ 3507 w 4820"/>
              <a:gd name="T49" fmla="*/ 3920 h 4538"/>
              <a:gd name="T50" fmla="*/ 3909 w 4820"/>
              <a:gd name="T51" fmla="*/ 3836 h 4538"/>
              <a:gd name="T52" fmla="*/ 4340 w 4820"/>
              <a:gd name="T53" fmla="*/ 3566 h 4538"/>
              <a:gd name="T54" fmla="*/ 4706 w 4820"/>
              <a:gd name="T55" fmla="*/ 3028 h 4538"/>
              <a:gd name="T56" fmla="*/ 3652 w 4820"/>
              <a:gd name="T57" fmla="*/ 2580 h 4538"/>
              <a:gd name="T58" fmla="*/ 4003 w 4820"/>
              <a:gd name="T59" fmla="*/ 2453 h 4538"/>
              <a:gd name="T60" fmla="*/ 4010 w 4820"/>
              <a:gd name="T61" fmla="*/ 3428 h 4538"/>
              <a:gd name="T62" fmla="*/ 2596 w 4820"/>
              <a:gd name="T63" fmla="*/ 2865 h 4538"/>
              <a:gd name="T64" fmla="*/ 1730 w 4820"/>
              <a:gd name="T65" fmla="*/ 3090 h 4538"/>
              <a:gd name="T66" fmla="*/ 1303 w 4820"/>
              <a:gd name="T67" fmla="*/ 3121 h 4538"/>
              <a:gd name="T68" fmla="*/ 646 w 4820"/>
              <a:gd name="T69" fmla="*/ 3081 h 4538"/>
              <a:gd name="T70" fmla="*/ 396 w 4820"/>
              <a:gd name="T71" fmla="*/ 2208 h 4538"/>
              <a:gd name="T72" fmla="*/ 467 w 4820"/>
              <a:gd name="T73" fmla="*/ 1736 h 4538"/>
              <a:gd name="T74" fmla="*/ 727 w 4820"/>
              <a:gd name="T75" fmla="*/ 915 h 4538"/>
              <a:gd name="T76" fmla="*/ 1303 w 4820"/>
              <a:gd name="T77" fmla="*/ 891 h 4538"/>
              <a:gd name="T78" fmla="*/ 1724 w 4820"/>
              <a:gd name="T79" fmla="*/ 906 h 4538"/>
              <a:gd name="T80" fmla="*/ 2379 w 4820"/>
              <a:gd name="T81" fmla="*/ 915 h 4538"/>
              <a:gd name="T82" fmla="*/ 2608 w 4820"/>
              <a:gd name="T83" fmla="*/ 1787 h 4538"/>
              <a:gd name="T84" fmla="*/ 2626 w 4820"/>
              <a:gd name="T85" fmla="*/ 2208 h 4538"/>
              <a:gd name="T86" fmla="*/ 2596 w 4820"/>
              <a:gd name="T87" fmla="*/ 2865 h 4538"/>
              <a:gd name="T88" fmla="*/ 3026 w 4820"/>
              <a:gd name="T89" fmla="*/ 1845 h 4538"/>
              <a:gd name="T90" fmla="*/ 2475 w 4820"/>
              <a:gd name="T91" fmla="*/ 820 h 4538"/>
              <a:gd name="T92" fmla="*/ 1360 w 4820"/>
              <a:gd name="T93" fmla="*/ 485 h 4538"/>
              <a:gd name="T94" fmla="*/ 335 w 4820"/>
              <a:gd name="T95" fmla="*/ 1036 h 4538"/>
              <a:gd name="T96" fmla="*/ 0 w 4820"/>
              <a:gd name="T97" fmla="*/ 2151 h 4538"/>
              <a:gd name="T98" fmla="*/ 551 w 4820"/>
              <a:gd name="T99" fmla="*/ 3176 h 4538"/>
              <a:gd name="T100" fmla="*/ 1666 w 4820"/>
              <a:gd name="T101" fmla="*/ 3511 h 4538"/>
              <a:gd name="T102" fmla="*/ 2691 w 4820"/>
              <a:gd name="T103" fmla="*/ 2960 h 4538"/>
              <a:gd name="T104" fmla="*/ 886 w 4820"/>
              <a:gd name="T105" fmla="*/ 2015 h 4538"/>
              <a:gd name="T106" fmla="*/ 1513 w 4820"/>
              <a:gd name="T107" fmla="*/ 1254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20" h="4538">
                <a:moveTo>
                  <a:pt x="4746" y="3737"/>
                </a:moveTo>
                <a:lnTo>
                  <a:pt x="4746" y="3737"/>
                </a:lnTo>
                <a:cubicBezTo>
                  <a:pt x="4500" y="4124"/>
                  <a:pt x="4078" y="4349"/>
                  <a:pt x="3634" y="4349"/>
                </a:cubicBezTo>
                <a:cubicBezTo>
                  <a:pt x="3563" y="4349"/>
                  <a:pt x="3492" y="4343"/>
                  <a:pt x="3420" y="4331"/>
                </a:cubicBezTo>
                <a:lnTo>
                  <a:pt x="3426" y="4538"/>
                </a:lnTo>
                <a:lnTo>
                  <a:pt x="2966" y="4088"/>
                </a:lnTo>
                <a:lnTo>
                  <a:pt x="3609" y="4072"/>
                </a:lnTo>
                <a:lnTo>
                  <a:pt x="3480" y="4203"/>
                </a:lnTo>
                <a:cubicBezTo>
                  <a:pt x="3932" y="4263"/>
                  <a:pt x="4383" y="4057"/>
                  <a:pt x="4632" y="3664"/>
                </a:cubicBezTo>
                <a:cubicBezTo>
                  <a:pt x="4652" y="3633"/>
                  <a:pt x="4693" y="3623"/>
                  <a:pt x="4725" y="3644"/>
                </a:cubicBezTo>
                <a:cubicBezTo>
                  <a:pt x="4756" y="3663"/>
                  <a:pt x="4766" y="3705"/>
                  <a:pt x="4746" y="3737"/>
                </a:cubicBezTo>
                <a:lnTo>
                  <a:pt x="4746" y="3737"/>
                </a:lnTo>
                <a:close/>
                <a:moveTo>
                  <a:pt x="1519" y="220"/>
                </a:moveTo>
                <a:lnTo>
                  <a:pt x="1519" y="220"/>
                </a:lnTo>
                <a:cubicBezTo>
                  <a:pt x="1511" y="183"/>
                  <a:pt x="1534" y="147"/>
                  <a:pt x="1570" y="139"/>
                </a:cubicBezTo>
                <a:cubicBezTo>
                  <a:pt x="2193" y="0"/>
                  <a:pt x="2839" y="271"/>
                  <a:pt x="3179" y="802"/>
                </a:cubicBezTo>
                <a:lnTo>
                  <a:pt x="3325" y="657"/>
                </a:lnTo>
                <a:lnTo>
                  <a:pt x="3315" y="1300"/>
                </a:lnTo>
                <a:lnTo>
                  <a:pt x="2861" y="844"/>
                </a:lnTo>
                <a:lnTo>
                  <a:pt x="3048" y="847"/>
                </a:lnTo>
                <a:cubicBezTo>
                  <a:pt x="2734" y="381"/>
                  <a:pt x="2156" y="146"/>
                  <a:pt x="1600" y="271"/>
                </a:cubicBezTo>
                <a:cubicBezTo>
                  <a:pt x="1563" y="279"/>
                  <a:pt x="1527" y="256"/>
                  <a:pt x="1519" y="220"/>
                </a:cubicBezTo>
                <a:lnTo>
                  <a:pt x="1519" y="220"/>
                </a:lnTo>
                <a:close/>
                <a:moveTo>
                  <a:pt x="4587" y="3361"/>
                </a:moveTo>
                <a:lnTo>
                  <a:pt x="4587" y="3361"/>
                </a:lnTo>
                <a:cubicBezTo>
                  <a:pt x="4584" y="3368"/>
                  <a:pt x="4575" y="3372"/>
                  <a:pt x="4568" y="3369"/>
                </a:cubicBezTo>
                <a:lnTo>
                  <a:pt x="4444" y="3319"/>
                </a:lnTo>
                <a:cubicBezTo>
                  <a:pt x="4416" y="3307"/>
                  <a:pt x="4382" y="3317"/>
                  <a:pt x="4364" y="3342"/>
                </a:cubicBezTo>
                <a:cubicBezTo>
                  <a:pt x="4323" y="3399"/>
                  <a:pt x="4274" y="3449"/>
                  <a:pt x="4218" y="3491"/>
                </a:cubicBezTo>
                <a:cubicBezTo>
                  <a:pt x="4202" y="3503"/>
                  <a:pt x="4193" y="3521"/>
                  <a:pt x="4191" y="3541"/>
                </a:cubicBezTo>
                <a:cubicBezTo>
                  <a:pt x="4190" y="3552"/>
                  <a:pt x="4192" y="3563"/>
                  <a:pt x="4197" y="3573"/>
                </a:cubicBezTo>
                <a:lnTo>
                  <a:pt x="4247" y="3693"/>
                </a:lnTo>
                <a:cubicBezTo>
                  <a:pt x="4249" y="3698"/>
                  <a:pt x="4249" y="3702"/>
                  <a:pt x="4247" y="3705"/>
                </a:cubicBezTo>
                <a:cubicBezTo>
                  <a:pt x="4246" y="3707"/>
                  <a:pt x="4244" y="3711"/>
                  <a:pt x="4239" y="3713"/>
                </a:cubicBezTo>
                <a:lnTo>
                  <a:pt x="4053" y="3791"/>
                </a:lnTo>
                <a:cubicBezTo>
                  <a:pt x="4045" y="3795"/>
                  <a:pt x="4036" y="3791"/>
                  <a:pt x="4033" y="3783"/>
                </a:cubicBezTo>
                <a:lnTo>
                  <a:pt x="3982" y="3663"/>
                </a:lnTo>
                <a:cubicBezTo>
                  <a:pt x="3970" y="3634"/>
                  <a:pt x="3939" y="3617"/>
                  <a:pt x="3908" y="3622"/>
                </a:cubicBezTo>
                <a:cubicBezTo>
                  <a:pt x="3839" y="3633"/>
                  <a:pt x="3769" y="3633"/>
                  <a:pt x="3700" y="3623"/>
                </a:cubicBezTo>
                <a:cubicBezTo>
                  <a:pt x="3669" y="3618"/>
                  <a:pt x="3639" y="3635"/>
                  <a:pt x="3628" y="3664"/>
                </a:cubicBezTo>
                <a:lnTo>
                  <a:pt x="3578" y="3786"/>
                </a:lnTo>
                <a:cubicBezTo>
                  <a:pt x="3576" y="3791"/>
                  <a:pt x="3572" y="3794"/>
                  <a:pt x="3570" y="3794"/>
                </a:cubicBezTo>
                <a:cubicBezTo>
                  <a:pt x="3567" y="3796"/>
                  <a:pt x="3563" y="3797"/>
                  <a:pt x="3558" y="3795"/>
                </a:cubicBezTo>
                <a:lnTo>
                  <a:pt x="3370" y="3718"/>
                </a:lnTo>
                <a:cubicBezTo>
                  <a:pt x="3363" y="3715"/>
                  <a:pt x="3359" y="3706"/>
                  <a:pt x="3362" y="3699"/>
                </a:cubicBezTo>
                <a:lnTo>
                  <a:pt x="3413" y="3575"/>
                </a:lnTo>
                <a:cubicBezTo>
                  <a:pt x="3424" y="3546"/>
                  <a:pt x="3415" y="3513"/>
                  <a:pt x="3390" y="3495"/>
                </a:cubicBezTo>
                <a:cubicBezTo>
                  <a:pt x="3334" y="3453"/>
                  <a:pt x="3285" y="3404"/>
                  <a:pt x="3244" y="3348"/>
                </a:cubicBezTo>
                <a:cubicBezTo>
                  <a:pt x="3231" y="3331"/>
                  <a:pt x="3210" y="3321"/>
                  <a:pt x="3189" y="3321"/>
                </a:cubicBezTo>
                <a:cubicBezTo>
                  <a:pt x="3181" y="3321"/>
                  <a:pt x="3172" y="3322"/>
                  <a:pt x="3163" y="3326"/>
                </a:cubicBezTo>
                <a:lnTo>
                  <a:pt x="3038" y="3379"/>
                </a:lnTo>
                <a:cubicBezTo>
                  <a:pt x="3033" y="3381"/>
                  <a:pt x="3029" y="3380"/>
                  <a:pt x="3027" y="3379"/>
                </a:cubicBezTo>
                <a:cubicBezTo>
                  <a:pt x="3024" y="3378"/>
                  <a:pt x="3021" y="3375"/>
                  <a:pt x="3019" y="3371"/>
                </a:cubicBezTo>
                <a:lnTo>
                  <a:pt x="2940" y="3184"/>
                </a:lnTo>
                <a:cubicBezTo>
                  <a:pt x="2937" y="3176"/>
                  <a:pt x="2940" y="3167"/>
                  <a:pt x="2948" y="3164"/>
                </a:cubicBezTo>
                <a:lnTo>
                  <a:pt x="3076" y="3110"/>
                </a:lnTo>
                <a:cubicBezTo>
                  <a:pt x="3104" y="3098"/>
                  <a:pt x="3121" y="3068"/>
                  <a:pt x="3116" y="3037"/>
                </a:cubicBezTo>
                <a:cubicBezTo>
                  <a:pt x="3107" y="2970"/>
                  <a:pt x="3107" y="2902"/>
                  <a:pt x="3117" y="2835"/>
                </a:cubicBezTo>
                <a:cubicBezTo>
                  <a:pt x="3122" y="2805"/>
                  <a:pt x="3106" y="2776"/>
                  <a:pt x="3078" y="2763"/>
                </a:cubicBezTo>
                <a:cubicBezTo>
                  <a:pt x="3077" y="2763"/>
                  <a:pt x="3072" y="2761"/>
                  <a:pt x="3071" y="2760"/>
                </a:cubicBezTo>
                <a:lnTo>
                  <a:pt x="2945" y="2709"/>
                </a:lnTo>
                <a:cubicBezTo>
                  <a:pt x="2937" y="2706"/>
                  <a:pt x="2934" y="2697"/>
                  <a:pt x="2937" y="2689"/>
                </a:cubicBezTo>
                <a:lnTo>
                  <a:pt x="3013" y="2502"/>
                </a:lnTo>
                <a:cubicBezTo>
                  <a:pt x="3015" y="2497"/>
                  <a:pt x="3019" y="2494"/>
                  <a:pt x="3021" y="2494"/>
                </a:cubicBezTo>
                <a:cubicBezTo>
                  <a:pt x="3024" y="2492"/>
                  <a:pt x="3028" y="2491"/>
                  <a:pt x="3033" y="2493"/>
                </a:cubicBezTo>
                <a:lnTo>
                  <a:pt x="3171" y="2550"/>
                </a:lnTo>
                <a:cubicBezTo>
                  <a:pt x="3206" y="2563"/>
                  <a:pt x="3245" y="2547"/>
                  <a:pt x="3259" y="2513"/>
                </a:cubicBezTo>
                <a:cubicBezTo>
                  <a:pt x="3260" y="2510"/>
                  <a:pt x="3261" y="2508"/>
                  <a:pt x="3261" y="2505"/>
                </a:cubicBezTo>
                <a:cubicBezTo>
                  <a:pt x="3298" y="2460"/>
                  <a:pt x="3340" y="2419"/>
                  <a:pt x="3387" y="2384"/>
                </a:cubicBezTo>
                <a:cubicBezTo>
                  <a:pt x="3395" y="2378"/>
                  <a:pt x="3402" y="2370"/>
                  <a:pt x="3406" y="2361"/>
                </a:cubicBezTo>
                <a:cubicBezTo>
                  <a:pt x="3416" y="2343"/>
                  <a:pt x="3416" y="2319"/>
                  <a:pt x="3408" y="2300"/>
                </a:cubicBezTo>
                <a:lnTo>
                  <a:pt x="3353" y="2169"/>
                </a:lnTo>
                <a:cubicBezTo>
                  <a:pt x="3350" y="2162"/>
                  <a:pt x="3353" y="2153"/>
                  <a:pt x="3361" y="2150"/>
                </a:cubicBezTo>
                <a:lnTo>
                  <a:pt x="3548" y="2071"/>
                </a:lnTo>
                <a:cubicBezTo>
                  <a:pt x="3552" y="2069"/>
                  <a:pt x="3556" y="2070"/>
                  <a:pt x="3559" y="2071"/>
                </a:cubicBezTo>
                <a:cubicBezTo>
                  <a:pt x="3561" y="2072"/>
                  <a:pt x="3565" y="2074"/>
                  <a:pt x="3567" y="2079"/>
                </a:cubicBezTo>
                <a:lnTo>
                  <a:pt x="3623" y="2212"/>
                </a:lnTo>
                <a:cubicBezTo>
                  <a:pt x="3624" y="2215"/>
                  <a:pt x="3627" y="2219"/>
                  <a:pt x="3628" y="2222"/>
                </a:cubicBezTo>
                <a:cubicBezTo>
                  <a:pt x="3642" y="2245"/>
                  <a:pt x="3670" y="2258"/>
                  <a:pt x="3697" y="2254"/>
                </a:cubicBezTo>
                <a:cubicBezTo>
                  <a:pt x="3763" y="2244"/>
                  <a:pt x="3830" y="2243"/>
                  <a:pt x="3896" y="2252"/>
                </a:cubicBezTo>
                <a:cubicBezTo>
                  <a:pt x="3914" y="2255"/>
                  <a:pt x="3932" y="2250"/>
                  <a:pt x="3947" y="2238"/>
                </a:cubicBezTo>
                <a:cubicBezTo>
                  <a:pt x="3957" y="2231"/>
                  <a:pt x="3964" y="2220"/>
                  <a:pt x="3968" y="2209"/>
                </a:cubicBezTo>
                <a:lnTo>
                  <a:pt x="4022" y="2076"/>
                </a:lnTo>
                <a:cubicBezTo>
                  <a:pt x="4024" y="2072"/>
                  <a:pt x="4028" y="2069"/>
                  <a:pt x="4031" y="2068"/>
                </a:cubicBezTo>
                <a:cubicBezTo>
                  <a:pt x="4033" y="2067"/>
                  <a:pt x="4037" y="2066"/>
                  <a:pt x="4042" y="2068"/>
                </a:cubicBezTo>
                <a:lnTo>
                  <a:pt x="4230" y="2144"/>
                </a:lnTo>
                <a:cubicBezTo>
                  <a:pt x="4234" y="2146"/>
                  <a:pt x="4237" y="2150"/>
                  <a:pt x="4238" y="2153"/>
                </a:cubicBezTo>
                <a:cubicBezTo>
                  <a:pt x="4239" y="2155"/>
                  <a:pt x="4240" y="2159"/>
                  <a:pt x="4238" y="2164"/>
                </a:cubicBezTo>
                <a:lnTo>
                  <a:pt x="4183" y="2296"/>
                </a:lnTo>
                <a:cubicBezTo>
                  <a:pt x="4171" y="2325"/>
                  <a:pt x="4181" y="2358"/>
                  <a:pt x="4206" y="2377"/>
                </a:cubicBezTo>
                <a:cubicBezTo>
                  <a:pt x="4261" y="2416"/>
                  <a:pt x="4310" y="2463"/>
                  <a:pt x="4348" y="2513"/>
                </a:cubicBezTo>
                <a:cubicBezTo>
                  <a:pt x="4363" y="2537"/>
                  <a:pt x="4393" y="2548"/>
                  <a:pt x="4421" y="2542"/>
                </a:cubicBezTo>
                <a:cubicBezTo>
                  <a:pt x="4425" y="2541"/>
                  <a:pt x="4429" y="2540"/>
                  <a:pt x="4432" y="2539"/>
                </a:cubicBezTo>
                <a:lnTo>
                  <a:pt x="4562" y="2484"/>
                </a:lnTo>
                <a:cubicBezTo>
                  <a:pt x="4567" y="2482"/>
                  <a:pt x="4571" y="2483"/>
                  <a:pt x="4573" y="2484"/>
                </a:cubicBezTo>
                <a:cubicBezTo>
                  <a:pt x="4576" y="2485"/>
                  <a:pt x="4580" y="2487"/>
                  <a:pt x="4582" y="2492"/>
                </a:cubicBezTo>
                <a:lnTo>
                  <a:pt x="4660" y="2679"/>
                </a:lnTo>
                <a:cubicBezTo>
                  <a:pt x="4663" y="2686"/>
                  <a:pt x="4660" y="2695"/>
                  <a:pt x="4652" y="2698"/>
                </a:cubicBezTo>
                <a:lnTo>
                  <a:pt x="4526" y="2752"/>
                </a:lnTo>
                <a:cubicBezTo>
                  <a:pt x="4497" y="2764"/>
                  <a:pt x="4480" y="2794"/>
                  <a:pt x="4485" y="2825"/>
                </a:cubicBezTo>
                <a:cubicBezTo>
                  <a:pt x="4496" y="2893"/>
                  <a:pt x="4497" y="2963"/>
                  <a:pt x="4488" y="3031"/>
                </a:cubicBezTo>
                <a:cubicBezTo>
                  <a:pt x="4483" y="3062"/>
                  <a:pt x="4501" y="3091"/>
                  <a:pt x="4529" y="3103"/>
                </a:cubicBezTo>
                <a:lnTo>
                  <a:pt x="4655" y="3154"/>
                </a:lnTo>
                <a:cubicBezTo>
                  <a:pt x="4663" y="3157"/>
                  <a:pt x="4666" y="3166"/>
                  <a:pt x="4663" y="3173"/>
                </a:cubicBezTo>
                <a:lnTo>
                  <a:pt x="4587" y="3361"/>
                </a:lnTo>
                <a:lnTo>
                  <a:pt x="4587" y="3361"/>
                </a:lnTo>
                <a:close/>
                <a:moveTo>
                  <a:pt x="4706" y="3028"/>
                </a:moveTo>
                <a:lnTo>
                  <a:pt x="4706" y="3028"/>
                </a:lnTo>
                <a:lnTo>
                  <a:pt x="4627" y="2997"/>
                </a:lnTo>
                <a:cubicBezTo>
                  <a:pt x="4630" y="2950"/>
                  <a:pt x="4630" y="2903"/>
                  <a:pt x="4625" y="2856"/>
                </a:cubicBezTo>
                <a:lnTo>
                  <a:pt x="4705" y="2823"/>
                </a:lnTo>
                <a:cubicBezTo>
                  <a:pt x="4742" y="2807"/>
                  <a:pt x="4770" y="2778"/>
                  <a:pt x="4785" y="2741"/>
                </a:cubicBezTo>
                <a:cubicBezTo>
                  <a:pt x="4800" y="2704"/>
                  <a:pt x="4800" y="2663"/>
                  <a:pt x="4785" y="2626"/>
                </a:cubicBezTo>
                <a:lnTo>
                  <a:pt x="4706" y="2439"/>
                </a:lnTo>
                <a:cubicBezTo>
                  <a:pt x="4690" y="2403"/>
                  <a:pt x="4661" y="2374"/>
                  <a:pt x="4624" y="2359"/>
                </a:cubicBezTo>
                <a:cubicBezTo>
                  <a:pt x="4587" y="2344"/>
                  <a:pt x="4546" y="2344"/>
                  <a:pt x="4509" y="2359"/>
                </a:cubicBezTo>
                <a:lnTo>
                  <a:pt x="4426" y="2395"/>
                </a:lnTo>
                <a:cubicBezTo>
                  <a:pt x="4396" y="2361"/>
                  <a:pt x="4363" y="2329"/>
                  <a:pt x="4328" y="2300"/>
                </a:cubicBezTo>
                <a:lnTo>
                  <a:pt x="4363" y="2215"/>
                </a:lnTo>
                <a:cubicBezTo>
                  <a:pt x="4378" y="2178"/>
                  <a:pt x="4378" y="2137"/>
                  <a:pt x="4362" y="2100"/>
                </a:cubicBezTo>
                <a:cubicBezTo>
                  <a:pt x="4347" y="2063"/>
                  <a:pt x="4318" y="2034"/>
                  <a:pt x="4281" y="2019"/>
                </a:cubicBezTo>
                <a:lnTo>
                  <a:pt x="4093" y="1943"/>
                </a:lnTo>
                <a:cubicBezTo>
                  <a:pt x="4016" y="1912"/>
                  <a:pt x="3929" y="1949"/>
                  <a:pt x="3897" y="2025"/>
                </a:cubicBezTo>
                <a:lnTo>
                  <a:pt x="3862" y="2113"/>
                </a:lnTo>
                <a:cubicBezTo>
                  <a:pt x="3817" y="2110"/>
                  <a:pt x="3773" y="2110"/>
                  <a:pt x="3728" y="2114"/>
                </a:cubicBezTo>
                <a:lnTo>
                  <a:pt x="3692" y="2027"/>
                </a:lnTo>
                <a:cubicBezTo>
                  <a:pt x="3676" y="1990"/>
                  <a:pt x="3647" y="1961"/>
                  <a:pt x="3610" y="1946"/>
                </a:cubicBezTo>
                <a:cubicBezTo>
                  <a:pt x="3573" y="1931"/>
                  <a:pt x="3532" y="1931"/>
                  <a:pt x="3495" y="1947"/>
                </a:cubicBezTo>
                <a:lnTo>
                  <a:pt x="3308" y="2025"/>
                </a:lnTo>
                <a:cubicBezTo>
                  <a:pt x="3232" y="2058"/>
                  <a:pt x="3196" y="2146"/>
                  <a:pt x="3228" y="2222"/>
                </a:cubicBezTo>
                <a:lnTo>
                  <a:pt x="3265" y="2309"/>
                </a:lnTo>
                <a:cubicBezTo>
                  <a:pt x="3231" y="2338"/>
                  <a:pt x="3199" y="2369"/>
                  <a:pt x="3170" y="2404"/>
                </a:cubicBezTo>
                <a:lnTo>
                  <a:pt x="3084" y="2368"/>
                </a:lnTo>
                <a:cubicBezTo>
                  <a:pt x="3047" y="2353"/>
                  <a:pt x="3006" y="2353"/>
                  <a:pt x="2969" y="2369"/>
                </a:cubicBezTo>
                <a:cubicBezTo>
                  <a:pt x="2932" y="2385"/>
                  <a:pt x="2903" y="2414"/>
                  <a:pt x="2888" y="2451"/>
                </a:cubicBezTo>
                <a:lnTo>
                  <a:pt x="2812" y="2639"/>
                </a:lnTo>
                <a:cubicBezTo>
                  <a:pt x="2797" y="2676"/>
                  <a:pt x="2797" y="2716"/>
                  <a:pt x="2813" y="2753"/>
                </a:cubicBezTo>
                <a:cubicBezTo>
                  <a:pt x="2828" y="2790"/>
                  <a:pt x="2857" y="2819"/>
                  <a:pt x="2894" y="2834"/>
                </a:cubicBezTo>
                <a:lnTo>
                  <a:pt x="2977" y="2868"/>
                </a:lnTo>
                <a:cubicBezTo>
                  <a:pt x="2973" y="2914"/>
                  <a:pt x="2973" y="2960"/>
                  <a:pt x="2977" y="3005"/>
                </a:cubicBezTo>
                <a:lnTo>
                  <a:pt x="2895" y="3040"/>
                </a:lnTo>
                <a:cubicBezTo>
                  <a:pt x="2819" y="3072"/>
                  <a:pt x="2783" y="3160"/>
                  <a:pt x="2815" y="3236"/>
                </a:cubicBezTo>
                <a:lnTo>
                  <a:pt x="2894" y="3423"/>
                </a:lnTo>
                <a:cubicBezTo>
                  <a:pt x="2910" y="3460"/>
                  <a:pt x="2939" y="3489"/>
                  <a:pt x="2976" y="3504"/>
                </a:cubicBezTo>
                <a:cubicBezTo>
                  <a:pt x="3013" y="3519"/>
                  <a:pt x="3054" y="3519"/>
                  <a:pt x="3091" y="3503"/>
                </a:cubicBezTo>
                <a:lnTo>
                  <a:pt x="3168" y="3470"/>
                </a:lnTo>
                <a:cubicBezTo>
                  <a:pt x="3199" y="3507"/>
                  <a:pt x="3232" y="3540"/>
                  <a:pt x="3268" y="3571"/>
                </a:cubicBezTo>
                <a:lnTo>
                  <a:pt x="3237" y="3648"/>
                </a:lnTo>
                <a:cubicBezTo>
                  <a:pt x="3206" y="3724"/>
                  <a:pt x="3243" y="3812"/>
                  <a:pt x="3320" y="3843"/>
                </a:cubicBezTo>
                <a:lnTo>
                  <a:pt x="3507" y="3920"/>
                </a:lnTo>
                <a:cubicBezTo>
                  <a:pt x="3525" y="3927"/>
                  <a:pt x="3545" y="3931"/>
                  <a:pt x="3564" y="3931"/>
                </a:cubicBezTo>
                <a:cubicBezTo>
                  <a:pt x="3583" y="3931"/>
                  <a:pt x="3603" y="3927"/>
                  <a:pt x="3622" y="3919"/>
                </a:cubicBezTo>
                <a:cubicBezTo>
                  <a:pt x="3659" y="3903"/>
                  <a:pt x="3688" y="3874"/>
                  <a:pt x="3703" y="3837"/>
                </a:cubicBezTo>
                <a:lnTo>
                  <a:pt x="3733" y="3763"/>
                </a:lnTo>
                <a:cubicBezTo>
                  <a:pt x="3781" y="3767"/>
                  <a:pt x="3829" y="3766"/>
                  <a:pt x="3877" y="3762"/>
                </a:cubicBezTo>
                <a:lnTo>
                  <a:pt x="3909" y="3836"/>
                </a:lnTo>
                <a:cubicBezTo>
                  <a:pt x="3924" y="3873"/>
                  <a:pt x="3953" y="3901"/>
                  <a:pt x="3990" y="3917"/>
                </a:cubicBezTo>
                <a:cubicBezTo>
                  <a:pt x="4027" y="3932"/>
                  <a:pt x="4068" y="3931"/>
                  <a:pt x="4105" y="3916"/>
                </a:cubicBezTo>
                <a:lnTo>
                  <a:pt x="4292" y="3837"/>
                </a:lnTo>
                <a:cubicBezTo>
                  <a:pt x="4329" y="3822"/>
                  <a:pt x="4357" y="3793"/>
                  <a:pt x="4373" y="3755"/>
                </a:cubicBezTo>
                <a:cubicBezTo>
                  <a:pt x="4388" y="3718"/>
                  <a:pt x="4387" y="3678"/>
                  <a:pt x="4372" y="3641"/>
                </a:cubicBezTo>
                <a:lnTo>
                  <a:pt x="4340" y="3566"/>
                </a:lnTo>
                <a:cubicBezTo>
                  <a:pt x="4377" y="3535"/>
                  <a:pt x="4410" y="3500"/>
                  <a:pt x="4441" y="3463"/>
                </a:cubicBezTo>
                <a:lnTo>
                  <a:pt x="4517" y="3494"/>
                </a:lnTo>
                <a:cubicBezTo>
                  <a:pt x="4593" y="3525"/>
                  <a:pt x="4681" y="3488"/>
                  <a:pt x="4712" y="3412"/>
                </a:cubicBezTo>
                <a:lnTo>
                  <a:pt x="4788" y="3224"/>
                </a:lnTo>
                <a:cubicBezTo>
                  <a:pt x="4820" y="3148"/>
                  <a:pt x="4783" y="3060"/>
                  <a:pt x="4706" y="3028"/>
                </a:cubicBezTo>
                <a:lnTo>
                  <a:pt x="4706" y="3028"/>
                </a:lnTo>
                <a:close/>
                <a:moveTo>
                  <a:pt x="4168" y="3090"/>
                </a:moveTo>
                <a:lnTo>
                  <a:pt x="4168" y="3090"/>
                </a:lnTo>
                <a:cubicBezTo>
                  <a:pt x="4129" y="3187"/>
                  <a:pt x="4054" y="3263"/>
                  <a:pt x="3957" y="3303"/>
                </a:cubicBezTo>
                <a:cubicBezTo>
                  <a:pt x="3860" y="3344"/>
                  <a:pt x="3754" y="3345"/>
                  <a:pt x="3657" y="3305"/>
                </a:cubicBezTo>
                <a:cubicBezTo>
                  <a:pt x="3559" y="3266"/>
                  <a:pt x="3483" y="3191"/>
                  <a:pt x="3443" y="3094"/>
                </a:cubicBezTo>
                <a:cubicBezTo>
                  <a:pt x="3359" y="2895"/>
                  <a:pt x="3453" y="2664"/>
                  <a:pt x="3652" y="2580"/>
                </a:cubicBezTo>
                <a:cubicBezTo>
                  <a:pt x="3701" y="2559"/>
                  <a:pt x="3753" y="2549"/>
                  <a:pt x="3805" y="2549"/>
                </a:cubicBezTo>
                <a:cubicBezTo>
                  <a:pt x="3855" y="2549"/>
                  <a:pt x="3905" y="2559"/>
                  <a:pt x="3953" y="2578"/>
                </a:cubicBezTo>
                <a:cubicBezTo>
                  <a:pt x="4050" y="2618"/>
                  <a:pt x="4126" y="2693"/>
                  <a:pt x="4166" y="2789"/>
                </a:cubicBezTo>
                <a:cubicBezTo>
                  <a:pt x="4207" y="2886"/>
                  <a:pt x="4208" y="2993"/>
                  <a:pt x="4168" y="3090"/>
                </a:cubicBezTo>
                <a:lnTo>
                  <a:pt x="4168" y="3090"/>
                </a:lnTo>
                <a:close/>
                <a:moveTo>
                  <a:pt x="4003" y="2453"/>
                </a:moveTo>
                <a:lnTo>
                  <a:pt x="4003" y="2453"/>
                </a:lnTo>
                <a:cubicBezTo>
                  <a:pt x="3873" y="2400"/>
                  <a:pt x="3730" y="2401"/>
                  <a:pt x="3600" y="2456"/>
                </a:cubicBezTo>
                <a:cubicBezTo>
                  <a:pt x="3332" y="2569"/>
                  <a:pt x="3205" y="2879"/>
                  <a:pt x="3318" y="3147"/>
                </a:cubicBezTo>
                <a:cubicBezTo>
                  <a:pt x="3373" y="3277"/>
                  <a:pt x="3475" y="3377"/>
                  <a:pt x="3606" y="3430"/>
                </a:cubicBezTo>
                <a:cubicBezTo>
                  <a:pt x="3670" y="3457"/>
                  <a:pt x="3737" y="3470"/>
                  <a:pt x="3805" y="3470"/>
                </a:cubicBezTo>
                <a:cubicBezTo>
                  <a:pt x="3874" y="3470"/>
                  <a:pt x="3944" y="3456"/>
                  <a:pt x="4010" y="3428"/>
                </a:cubicBezTo>
                <a:cubicBezTo>
                  <a:pt x="4139" y="3373"/>
                  <a:pt x="4240" y="3271"/>
                  <a:pt x="4293" y="3141"/>
                </a:cubicBezTo>
                <a:cubicBezTo>
                  <a:pt x="4346" y="3010"/>
                  <a:pt x="4346" y="2867"/>
                  <a:pt x="4291" y="2737"/>
                </a:cubicBezTo>
                <a:cubicBezTo>
                  <a:pt x="4236" y="2607"/>
                  <a:pt x="4134" y="2506"/>
                  <a:pt x="4003" y="2453"/>
                </a:cubicBezTo>
                <a:lnTo>
                  <a:pt x="4003" y="2453"/>
                </a:lnTo>
                <a:close/>
                <a:moveTo>
                  <a:pt x="2596" y="2865"/>
                </a:moveTo>
                <a:lnTo>
                  <a:pt x="2596" y="2865"/>
                </a:lnTo>
                <a:lnTo>
                  <a:pt x="2379" y="3081"/>
                </a:lnTo>
                <a:cubicBezTo>
                  <a:pt x="2357" y="3103"/>
                  <a:pt x="2321" y="3103"/>
                  <a:pt x="2299" y="3081"/>
                </a:cubicBezTo>
                <a:lnTo>
                  <a:pt x="2157" y="2939"/>
                </a:lnTo>
                <a:cubicBezTo>
                  <a:pt x="2135" y="2917"/>
                  <a:pt x="2101" y="2913"/>
                  <a:pt x="2074" y="2929"/>
                </a:cubicBezTo>
                <a:cubicBezTo>
                  <a:pt x="1981" y="2986"/>
                  <a:pt x="1880" y="3029"/>
                  <a:pt x="1774" y="3055"/>
                </a:cubicBezTo>
                <a:cubicBezTo>
                  <a:pt x="1755" y="3060"/>
                  <a:pt x="1739" y="3073"/>
                  <a:pt x="1730" y="3090"/>
                </a:cubicBezTo>
                <a:cubicBezTo>
                  <a:pt x="1725" y="3100"/>
                  <a:pt x="1723" y="3111"/>
                  <a:pt x="1723" y="3123"/>
                </a:cubicBezTo>
                <a:lnTo>
                  <a:pt x="1723" y="3320"/>
                </a:lnTo>
                <a:cubicBezTo>
                  <a:pt x="1723" y="3351"/>
                  <a:pt x="1697" y="3376"/>
                  <a:pt x="1666" y="3376"/>
                </a:cubicBezTo>
                <a:lnTo>
                  <a:pt x="1360" y="3376"/>
                </a:lnTo>
                <a:cubicBezTo>
                  <a:pt x="1329" y="3376"/>
                  <a:pt x="1303" y="3351"/>
                  <a:pt x="1303" y="3320"/>
                </a:cubicBezTo>
                <a:lnTo>
                  <a:pt x="1303" y="3121"/>
                </a:lnTo>
                <a:cubicBezTo>
                  <a:pt x="1303" y="3090"/>
                  <a:pt x="1280" y="3063"/>
                  <a:pt x="1250" y="3056"/>
                </a:cubicBezTo>
                <a:cubicBezTo>
                  <a:pt x="1144" y="3029"/>
                  <a:pt x="1043" y="2987"/>
                  <a:pt x="951" y="2930"/>
                </a:cubicBezTo>
                <a:cubicBezTo>
                  <a:pt x="940" y="2924"/>
                  <a:pt x="928" y="2921"/>
                  <a:pt x="915" y="2921"/>
                </a:cubicBezTo>
                <a:cubicBezTo>
                  <a:pt x="898" y="2921"/>
                  <a:pt x="881" y="2927"/>
                  <a:pt x="868" y="2940"/>
                </a:cubicBezTo>
                <a:lnTo>
                  <a:pt x="727" y="3081"/>
                </a:lnTo>
                <a:cubicBezTo>
                  <a:pt x="705" y="3103"/>
                  <a:pt x="669" y="3103"/>
                  <a:pt x="646" y="3081"/>
                </a:cubicBezTo>
                <a:lnTo>
                  <a:pt x="430" y="2865"/>
                </a:lnTo>
                <a:cubicBezTo>
                  <a:pt x="408" y="2842"/>
                  <a:pt x="408" y="2806"/>
                  <a:pt x="430" y="2784"/>
                </a:cubicBezTo>
                <a:lnTo>
                  <a:pt x="573" y="2641"/>
                </a:lnTo>
                <a:cubicBezTo>
                  <a:pt x="595" y="2619"/>
                  <a:pt x="599" y="2586"/>
                  <a:pt x="583" y="2559"/>
                </a:cubicBezTo>
                <a:cubicBezTo>
                  <a:pt x="527" y="2465"/>
                  <a:pt x="487" y="2365"/>
                  <a:pt x="460" y="2254"/>
                </a:cubicBezTo>
                <a:cubicBezTo>
                  <a:pt x="451" y="2227"/>
                  <a:pt x="425" y="2208"/>
                  <a:pt x="396" y="2208"/>
                </a:cubicBezTo>
                <a:lnTo>
                  <a:pt x="191" y="2208"/>
                </a:lnTo>
                <a:cubicBezTo>
                  <a:pt x="160" y="2208"/>
                  <a:pt x="135" y="2182"/>
                  <a:pt x="135" y="2151"/>
                </a:cubicBezTo>
                <a:lnTo>
                  <a:pt x="135" y="1845"/>
                </a:lnTo>
                <a:cubicBezTo>
                  <a:pt x="135" y="1814"/>
                  <a:pt x="160" y="1788"/>
                  <a:pt x="191" y="1788"/>
                </a:cubicBezTo>
                <a:lnTo>
                  <a:pt x="401" y="1788"/>
                </a:lnTo>
                <a:cubicBezTo>
                  <a:pt x="432" y="1788"/>
                  <a:pt x="459" y="1766"/>
                  <a:pt x="467" y="1736"/>
                </a:cubicBezTo>
                <a:cubicBezTo>
                  <a:pt x="494" y="1634"/>
                  <a:pt x="535" y="1536"/>
                  <a:pt x="590" y="1446"/>
                </a:cubicBezTo>
                <a:cubicBezTo>
                  <a:pt x="606" y="1420"/>
                  <a:pt x="603" y="1387"/>
                  <a:pt x="582" y="1365"/>
                </a:cubicBezTo>
                <a:lnTo>
                  <a:pt x="430" y="1212"/>
                </a:lnTo>
                <a:cubicBezTo>
                  <a:pt x="408" y="1190"/>
                  <a:pt x="408" y="1154"/>
                  <a:pt x="430" y="1132"/>
                </a:cubicBezTo>
                <a:lnTo>
                  <a:pt x="646" y="915"/>
                </a:lnTo>
                <a:cubicBezTo>
                  <a:pt x="668" y="894"/>
                  <a:pt x="706" y="894"/>
                  <a:pt x="727" y="915"/>
                </a:cubicBezTo>
                <a:lnTo>
                  <a:pt x="886" y="1075"/>
                </a:lnTo>
                <a:cubicBezTo>
                  <a:pt x="913" y="1101"/>
                  <a:pt x="955" y="1101"/>
                  <a:pt x="982" y="1075"/>
                </a:cubicBezTo>
                <a:cubicBezTo>
                  <a:pt x="985" y="1071"/>
                  <a:pt x="988" y="1067"/>
                  <a:pt x="990" y="1064"/>
                </a:cubicBezTo>
                <a:cubicBezTo>
                  <a:pt x="1072" y="1018"/>
                  <a:pt x="1160" y="984"/>
                  <a:pt x="1250" y="962"/>
                </a:cubicBezTo>
                <a:cubicBezTo>
                  <a:pt x="1260" y="959"/>
                  <a:pt x="1270" y="954"/>
                  <a:pt x="1278" y="948"/>
                </a:cubicBezTo>
                <a:cubicBezTo>
                  <a:pt x="1294" y="935"/>
                  <a:pt x="1303" y="911"/>
                  <a:pt x="1303" y="891"/>
                </a:cubicBezTo>
                <a:lnTo>
                  <a:pt x="1303" y="677"/>
                </a:lnTo>
                <a:cubicBezTo>
                  <a:pt x="1303" y="645"/>
                  <a:pt x="1329" y="620"/>
                  <a:pt x="1360" y="620"/>
                </a:cubicBezTo>
                <a:lnTo>
                  <a:pt x="1666" y="620"/>
                </a:lnTo>
                <a:cubicBezTo>
                  <a:pt x="1697" y="620"/>
                  <a:pt x="1723" y="645"/>
                  <a:pt x="1723" y="677"/>
                </a:cubicBezTo>
                <a:lnTo>
                  <a:pt x="1723" y="894"/>
                </a:lnTo>
                <a:cubicBezTo>
                  <a:pt x="1723" y="897"/>
                  <a:pt x="1723" y="903"/>
                  <a:pt x="1724" y="906"/>
                </a:cubicBezTo>
                <a:cubicBezTo>
                  <a:pt x="1728" y="933"/>
                  <a:pt x="1748" y="956"/>
                  <a:pt x="1774" y="962"/>
                </a:cubicBezTo>
                <a:cubicBezTo>
                  <a:pt x="1875" y="988"/>
                  <a:pt x="1972" y="1027"/>
                  <a:pt x="2062" y="1081"/>
                </a:cubicBezTo>
                <a:cubicBezTo>
                  <a:pt x="2077" y="1090"/>
                  <a:pt x="2096" y="1092"/>
                  <a:pt x="2113" y="1088"/>
                </a:cubicBezTo>
                <a:cubicBezTo>
                  <a:pt x="2126" y="1085"/>
                  <a:pt x="2137" y="1078"/>
                  <a:pt x="2146" y="1069"/>
                </a:cubicBezTo>
                <a:lnTo>
                  <a:pt x="2299" y="915"/>
                </a:lnTo>
                <a:cubicBezTo>
                  <a:pt x="2320" y="894"/>
                  <a:pt x="2358" y="894"/>
                  <a:pt x="2379" y="915"/>
                </a:cubicBezTo>
                <a:lnTo>
                  <a:pt x="2596" y="1132"/>
                </a:lnTo>
                <a:cubicBezTo>
                  <a:pt x="2618" y="1154"/>
                  <a:pt x="2618" y="1190"/>
                  <a:pt x="2596" y="1212"/>
                </a:cubicBezTo>
                <a:lnTo>
                  <a:pt x="2442" y="1364"/>
                </a:lnTo>
                <a:cubicBezTo>
                  <a:pt x="2420" y="1386"/>
                  <a:pt x="2416" y="1420"/>
                  <a:pt x="2432" y="1447"/>
                </a:cubicBezTo>
                <a:cubicBezTo>
                  <a:pt x="2487" y="1536"/>
                  <a:pt x="2528" y="1633"/>
                  <a:pt x="2554" y="1733"/>
                </a:cubicBezTo>
                <a:cubicBezTo>
                  <a:pt x="2559" y="1759"/>
                  <a:pt x="2581" y="1781"/>
                  <a:pt x="2608" y="1787"/>
                </a:cubicBezTo>
                <a:cubicBezTo>
                  <a:pt x="2612" y="1788"/>
                  <a:pt x="2617" y="1788"/>
                  <a:pt x="2622" y="1788"/>
                </a:cubicBezTo>
                <a:lnTo>
                  <a:pt x="2834" y="1788"/>
                </a:lnTo>
                <a:cubicBezTo>
                  <a:pt x="2866" y="1788"/>
                  <a:pt x="2891" y="1814"/>
                  <a:pt x="2891" y="1845"/>
                </a:cubicBezTo>
                <a:lnTo>
                  <a:pt x="2891" y="2151"/>
                </a:lnTo>
                <a:cubicBezTo>
                  <a:pt x="2891" y="2182"/>
                  <a:pt x="2866" y="2208"/>
                  <a:pt x="2834" y="2208"/>
                </a:cubicBezTo>
                <a:lnTo>
                  <a:pt x="2626" y="2208"/>
                </a:lnTo>
                <a:cubicBezTo>
                  <a:pt x="2595" y="2208"/>
                  <a:pt x="2568" y="2229"/>
                  <a:pt x="2560" y="2260"/>
                </a:cubicBezTo>
                <a:cubicBezTo>
                  <a:pt x="2535" y="2365"/>
                  <a:pt x="2495" y="2465"/>
                  <a:pt x="2440" y="2557"/>
                </a:cubicBezTo>
                <a:cubicBezTo>
                  <a:pt x="2424" y="2584"/>
                  <a:pt x="2428" y="2618"/>
                  <a:pt x="2450" y="2640"/>
                </a:cubicBezTo>
                <a:lnTo>
                  <a:pt x="2596" y="2784"/>
                </a:lnTo>
                <a:cubicBezTo>
                  <a:pt x="2618" y="2806"/>
                  <a:pt x="2618" y="2842"/>
                  <a:pt x="2596" y="2865"/>
                </a:cubicBezTo>
                <a:lnTo>
                  <a:pt x="2596" y="2865"/>
                </a:lnTo>
                <a:close/>
                <a:moveTo>
                  <a:pt x="2582" y="2580"/>
                </a:moveTo>
                <a:lnTo>
                  <a:pt x="2582" y="2580"/>
                </a:lnTo>
                <a:cubicBezTo>
                  <a:pt x="2622" y="2505"/>
                  <a:pt x="2655" y="2425"/>
                  <a:pt x="2678" y="2343"/>
                </a:cubicBezTo>
                <a:lnTo>
                  <a:pt x="2834" y="2343"/>
                </a:lnTo>
                <a:cubicBezTo>
                  <a:pt x="2940" y="2343"/>
                  <a:pt x="3026" y="2257"/>
                  <a:pt x="3026" y="2151"/>
                </a:cubicBezTo>
                <a:lnTo>
                  <a:pt x="3026" y="1845"/>
                </a:lnTo>
                <a:cubicBezTo>
                  <a:pt x="3026" y="1739"/>
                  <a:pt x="2940" y="1653"/>
                  <a:pt x="2834" y="1653"/>
                </a:cubicBezTo>
                <a:lnTo>
                  <a:pt x="2672" y="1653"/>
                </a:lnTo>
                <a:cubicBezTo>
                  <a:pt x="2647" y="1573"/>
                  <a:pt x="2615" y="1496"/>
                  <a:pt x="2574" y="1423"/>
                </a:cubicBezTo>
                <a:lnTo>
                  <a:pt x="2691" y="1308"/>
                </a:lnTo>
                <a:cubicBezTo>
                  <a:pt x="2766" y="1233"/>
                  <a:pt x="2766" y="1111"/>
                  <a:pt x="2691" y="1036"/>
                </a:cubicBezTo>
                <a:lnTo>
                  <a:pt x="2475" y="820"/>
                </a:lnTo>
                <a:cubicBezTo>
                  <a:pt x="2403" y="747"/>
                  <a:pt x="2276" y="747"/>
                  <a:pt x="2203" y="820"/>
                </a:cubicBezTo>
                <a:lnTo>
                  <a:pt x="2084" y="939"/>
                </a:lnTo>
                <a:cubicBezTo>
                  <a:pt x="2012" y="900"/>
                  <a:pt x="1936" y="869"/>
                  <a:pt x="1858" y="845"/>
                </a:cubicBezTo>
                <a:lnTo>
                  <a:pt x="1858" y="677"/>
                </a:lnTo>
                <a:cubicBezTo>
                  <a:pt x="1858" y="571"/>
                  <a:pt x="1772" y="485"/>
                  <a:pt x="1666" y="485"/>
                </a:cubicBezTo>
                <a:lnTo>
                  <a:pt x="1360" y="485"/>
                </a:lnTo>
                <a:cubicBezTo>
                  <a:pt x="1254" y="485"/>
                  <a:pt x="1168" y="571"/>
                  <a:pt x="1168" y="677"/>
                </a:cubicBezTo>
                <a:lnTo>
                  <a:pt x="1168" y="844"/>
                </a:lnTo>
                <a:cubicBezTo>
                  <a:pt x="1089" y="867"/>
                  <a:pt x="1013" y="899"/>
                  <a:pt x="940" y="937"/>
                </a:cubicBezTo>
                <a:lnTo>
                  <a:pt x="822" y="820"/>
                </a:lnTo>
                <a:cubicBezTo>
                  <a:pt x="750" y="747"/>
                  <a:pt x="623" y="748"/>
                  <a:pt x="551" y="820"/>
                </a:cubicBezTo>
                <a:lnTo>
                  <a:pt x="335" y="1036"/>
                </a:lnTo>
                <a:cubicBezTo>
                  <a:pt x="260" y="1111"/>
                  <a:pt x="260" y="1233"/>
                  <a:pt x="335" y="1308"/>
                </a:cubicBezTo>
                <a:lnTo>
                  <a:pt x="449" y="1422"/>
                </a:lnTo>
                <a:cubicBezTo>
                  <a:pt x="408" y="1495"/>
                  <a:pt x="375" y="1573"/>
                  <a:pt x="350" y="1653"/>
                </a:cubicBezTo>
                <a:lnTo>
                  <a:pt x="191" y="1653"/>
                </a:lnTo>
                <a:cubicBezTo>
                  <a:pt x="86" y="1653"/>
                  <a:pt x="0" y="1739"/>
                  <a:pt x="0" y="1845"/>
                </a:cubicBezTo>
                <a:lnTo>
                  <a:pt x="0" y="2151"/>
                </a:lnTo>
                <a:cubicBezTo>
                  <a:pt x="0" y="2257"/>
                  <a:pt x="86" y="2343"/>
                  <a:pt x="191" y="2343"/>
                </a:cubicBezTo>
                <a:lnTo>
                  <a:pt x="344" y="2343"/>
                </a:lnTo>
                <a:cubicBezTo>
                  <a:pt x="368" y="2426"/>
                  <a:pt x="400" y="2506"/>
                  <a:pt x="441" y="2582"/>
                </a:cubicBezTo>
                <a:lnTo>
                  <a:pt x="335" y="2689"/>
                </a:lnTo>
                <a:cubicBezTo>
                  <a:pt x="260" y="2763"/>
                  <a:pt x="260" y="2885"/>
                  <a:pt x="335" y="2960"/>
                </a:cubicBezTo>
                <a:lnTo>
                  <a:pt x="551" y="3176"/>
                </a:lnTo>
                <a:cubicBezTo>
                  <a:pt x="626" y="3251"/>
                  <a:pt x="748" y="3251"/>
                  <a:pt x="822" y="3176"/>
                </a:cubicBezTo>
                <a:lnTo>
                  <a:pt x="926" y="3073"/>
                </a:lnTo>
                <a:cubicBezTo>
                  <a:pt x="1003" y="3115"/>
                  <a:pt x="1084" y="3148"/>
                  <a:pt x="1168" y="3173"/>
                </a:cubicBezTo>
                <a:lnTo>
                  <a:pt x="1168" y="3320"/>
                </a:lnTo>
                <a:cubicBezTo>
                  <a:pt x="1168" y="3425"/>
                  <a:pt x="1254" y="3511"/>
                  <a:pt x="1360" y="3511"/>
                </a:cubicBezTo>
                <a:lnTo>
                  <a:pt x="1666" y="3511"/>
                </a:lnTo>
                <a:cubicBezTo>
                  <a:pt x="1772" y="3511"/>
                  <a:pt x="1858" y="3425"/>
                  <a:pt x="1858" y="3320"/>
                </a:cubicBezTo>
                <a:lnTo>
                  <a:pt x="1858" y="3172"/>
                </a:lnTo>
                <a:cubicBezTo>
                  <a:pt x="1941" y="3147"/>
                  <a:pt x="2022" y="3113"/>
                  <a:pt x="2098" y="3071"/>
                </a:cubicBezTo>
                <a:lnTo>
                  <a:pt x="2203" y="3176"/>
                </a:lnTo>
                <a:cubicBezTo>
                  <a:pt x="2278" y="3251"/>
                  <a:pt x="2400" y="3251"/>
                  <a:pt x="2475" y="3176"/>
                </a:cubicBezTo>
                <a:lnTo>
                  <a:pt x="2691" y="2960"/>
                </a:lnTo>
                <a:cubicBezTo>
                  <a:pt x="2766" y="2885"/>
                  <a:pt x="2766" y="2763"/>
                  <a:pt x="2691" y="2688"/>
                </a:cubicBezTo>
                <a:lnTo>
                  <a:pt x="2582" y="2580"/>
                </a:lnTo>
                <a:lnTo>
                  <a:pt x="2582" y="2580"/>
                </a:lnTo>
                <a:close/>
                <a:moveTo>
                  <a:pt x="1513" y="2642"/>
                </a:moveTo>
                <a:lnTo>
                  <a:pt x="1513" y="2642"/>
                </a:lnTo>
                <a:cubicBezTo>
                  <a:pt x="1167" y="2642"/>
                  <a:pt x="886" y="2361"/>
                  <a:pt x="886" y="2015"/>
                </a:cubicBezTo>
                <a:cubicBezTo>
                  <a:pt x="886" y="1670"/>
                  <a:pt x="1167" y="1389"/>
                  <a:pt x="1513" y="1389"/>
                </a:cubicBezTo>
                <a:cubicBezTo>
                  <a:pt x="1859" y="1389"/>
                  <a:pt x="2140" y="1670"/>
                  <a:pt x="2140" y="2015"/>
                </a:cubicBezTo>
                <a:cubicBezTo>
                  <a:pt x="2140" y="2361"/>
                  <a:pt x="1859" y="2642"/>
                  <a:pt x="1513" y="2642"/>
                </a:cubicBezTo>
                <a:lnTo>
                  <a:pt x="1513" y="2642"/>
                </a:lnTo>
                <a:close/>
                <a:moveTo>
                  <a:pt x="1513" y="1254"/>
                </a:moveTo>
                <a:lnTo>
                  <a:pt x="1513" y="1254"/>
                </a:lnTo>
                <a:cubicBezTo>
                  <a:pt x="1093" y="1254"/>
                  <a:pt x="751" y="1595"/>
                  <a:pt x="751" y="2015"/>
                </a:cubicBezTo>
                <a:cubicBezTo>
                  <a:pt x="751" y="2435"/>
                  <a:pt x="1093" y="2777"/>
                  <a:pt x="1513" y="2777"/>
                </a:cubicBezTo>
                <a:cubicBezTo>
                  <a:pt x="1933" y="2777"/>
                  <a:pt x="2275" y="2435"/>
                  <a:pt x="2275" y="2015"/>
                </a:cubicBezTo>
                <a:cubicBezTo>
                  <a:pt x="2275" y="1595"/>
                  <a:pt x="1933" y="1254"/>
                  <a:pt x="1513" y="125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C647B772-ACBF-4E65-9F64-C01556CF5A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11007" y="2794412"/>
            <a:ext cx="355127" cy="338328"/>
          </a:xfrm>
          <a:custGeom>
            <a:avLst/>
            <a:gdLst>
              <a:gd name="T0" fmla="*/ 4779 w 4806"/>
              <a:gd name="T1" fmla="*/ 2057 h 4568"/>
              <a:gd name="T2" fmla="*/ 2408 w 4806"/>
              <a:gd name="T3" fmla="*/ 4403 h 4568"/>
              <a:gd name="T4" fmla="*/ 1510 w 4806"/>
              <a:gd name="T5" fmla="*/ 3521 h 4568"/>
              <a:gd name="T6" fmla="*/ 2357 w 4806"/>
              <a:gd name="T7" fmla="*/ 4546 h 4568"/>
              <a:gd name="T8" fmla="*/ 2407 w 4806"/>
              <a:gd name="T9" fmla="*/ 4568 h 4568"/>
              <a:gd name="T10" fmla="*/ 4781 w 4806"/>
              <a:gd name="T11" fmla="*/ 2151 h 4568"/>
              <a:gd name="T12" fmla="*/ 4779 w 4806"/>
              <a:gd name="T13" fmla="*/ 2057 h 4568"/>
              <a:gd name="T14" fmla="*/ 3527 w 4806"/>
              <a:gd name="T15" fmla="*/ 862 h 4568"/>
              <a:gd name="T16" fmla="*/ 3527 w 4806"/>
              <a:gd name="T17" fmla="*/ 728 h 4568"/>
              <a:gd name="T18" fmla="*/ 2776 w 4806"/>
              <a:gd name="T19" fmla="*/ 795 h 4568"/>
              <a:gd name="T20" fmla="*/ 3527 w 4806"/>
              <a:gd name="T21" fmla="*/ 862 h 4568"/>
              <a:gd name="T22" fmla="*/ 2478 w 4806"/>
              <a:gd name="T23" fmla="*/ 795 h 4568"/>
              <a:gd name="T24" fmla="*/ 2411 w 4806"/>
              <a:gd name="T25" fmla="*/ 728 h 4568"/>
              <a:gd name="T26" fmla="*/ 562 w 4806"/>
              <a:gd name="T27" fmla="*/ 795 h 4568"/>
              <a:gd name="T28" fmla="*/ 2411 w 4806"/>
              <a:gd name="T29" fmla="*/ 862 h 4568"/>
              <a:gd name="T30" fmla="*/ 2478 w 4806"/>
              <a:gd name="T31" fmla="*/ 795 h 4568"/>
              <a:gd name="T32" fmla="*/ 3596 w 4806"/>
              <a:gd name="T33" fmla="*/ 1621 h 4568"/>
              <a:gd name="T34" fmla="*/ 2155 w 4806"/>
              <a:gd name="T35" fmla="*/ 1554 h 4568"/>
              <a:gd name="T36" fmla="*/ 2155 w 4806"/>
              <a:gd name="T37" fmla="*/ 1688 h 4568"/>
              <a:gd name="T38" fmla="*/ 3596 w 4806"/>
              <a:gd name="T39" fmla="*/ 1621 h 4568"/>
              <a:gd name="T40" fmla="*/ 631 w 4806"/>
              <a:gd name="T41" fmla="*/ 1554 h 4568"/>
              <a:gd name="T42" fmla="*/ 564 w 4806"/>
              <a:gd name="T43" fmla="*/ 1621 h 4568"/>
              <a:gd name="T44" fmla="*/ 1661 w 4806"/>
              <a:gd name="T45" fmla="*/ 1688 h 4568"/>
              <a:gd name="T46" fmla="*/ 1661 w 4806"/>
              <a:gd name="T47" fmla="*/ 1554 h 4568"/>
              <a:gd name="T48" fmla="*/ 631 w 4806"/>
              <a:gd name="T49" fmla="*/ 1554 h 4568"/>
              <a:gd name="T50" fmla="*/ 3470 w 4806"/>
              <a:gd name="T51" fmla="*/ 2447 h 4568"/>
              <a:gd name="T52" fmla="*/ 2936 w 4806"/>
              <a:gd name="T53" fmla="*/ 2380 h 4568"/>
              <a:gd name="T54" fmla="*/ 2936 w 4806"/>
              <a:gd name="T55" fmla="*/ 2514 h 4568"/>
              <a:gd name="T56" fmla="*/ 3470 w 4806"/>
              <a:gd name="T57" fmla="*/ 2447 h 4568"/>
              <a:gd name="T58" fmla="*/ 2644 w 4806"/>
              <a:gd name="T59" fmla="*/ 2447 h 4568"/>
              <a:gd name="T60" fmla="*/ 2577 w 4806"/>
              <a:gd name="T61" fmla="*/ 2380 h 4568"/>
              <a:gd name="T62" fmla="*/ 561 w 4806"/>
              <a:gd name="T63" fmla="*/ 2447 h 4568"/>
              <a:gd name="T64" fmla="*/ 2577 w 4806"/>
              <a:gd name="T65" fmla="*/ 2514 h 4568"/>
              <a:gd name="T66" fmla="*/ 2644 w 4806"/>
              <a:gd name="T67" fmla="*/ 2447 h 4568"/>
              <a:gd name="T68" fmla="*/ 1765 w 4806"/>
              <a:gd name="T69" fmla="*/ 3340 h 4568"/>
              <a:gd name="T70" fmla="*/ 3106 w 4806"/>
              <a:gd name="T71" fmla="*/ 3273 h 4568"/>
              <a:gd name="T72" fmla="*/ 1765 w 4806"/>
              <a:gd name="T73" fmla="*/ 3206 h 4568"/>
              <a:gd name="T74" fmla="*/ 1765 w 4806"/>
              <a:gd name="T75" fmla="*/ 3340 h 4568"/>
              <a:gd name="T76" fmla="*/ 632 w 4806"/>
              <a:gd name="T77" fmla="*/ 3206 h 4568"/>
              <a:gd name="T78" fmla="*/ 565 w 4806"/>
              <a:gd name="T79" fmla="*/ 3273 h 4568"/>
              <a:gd name="T80" fmla="*/ 1239 w 4806"/>
              <a:gd name="T81" fmla="*/ 3340 h 4568"/>
              <a:gd name="T82" fmla="*/ 1239 w 4806"/>
              <a:gd name="T83" fmla="*/ 3206 h 4568"/>
              <a:gd name="T84" fmla="*/ 632 w 4806"/>
              <a:gd name="T85" fmla="*/ 3206 h 4568"/>
              <a:gd name="T86" fmla="*/ 1579 w 4806"/>
              <a:gd name="T87" fmla="*/ 4053 h 4568"/>
              <a:gd name="T88" fmla="*/ 557 w 4806"/>
              <a:gd name="T89" fmla="*/ 4120 h 4568"/>
              <a:gd name="T90" fmla="*/ 0 w 4806"/>
              <a:gd name="T91" fmla="*/ 558 h 4568"/>
              <a:gd name="T92" fmla="*/ 3571 w 4806"/>
              <a:gd name="T93" fmla="*/ 0 h 4568"/>
              <a:gd name="T94" fmla="*/ 4129 w 4806"/>
              <a:gd name="T95" fmla="*/ 2184 h 4568"/>
              <a:gd name="T96" fmla="*/ 3995 w 4806"/>
              <a:gd name="T97" fmla="*/ 2184 h 4568"/>
              <a:gd name="T98" fmla="*/ 3571 w 4806"/>
              <a:gd name="T99" fmla="*/ 134 h 4568"/>
              <a:gd name="T100" fmla="*/ 133 w 4806"/>
              <a:gd name="T101" fmla="*/ 558 h 4568"/>
              <a:gd name="T102" fmla="*/ 557 w 4806"/>
              <a:gd name="T103" fmla="*/ 3986 h 4568"/>
              <a:gd name="T104" fmla="*/ 1579 w 4806"/>
              <a:gd name="T105" fmla="*/ 4053 h 4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06" h="4568">
                <a:moveTo>
                  <a:pt x="4779" y="2057"/>
                </a:moveTo>
                <a:lnTo>
                  <a:pt x="4779" y="2057"/>
                </a:lnTo>
                <a:cubicBezTo>
                  <a:pt x="4753" y="2031"/>
                  <a:pt x="4710" y="2031"/>
                  <a:pt x="4684" y="2058"/>
                </a:cubicBezTo>
                <a:lnTo>
                  <a:pt x="2408" y="4403"/>
                </a:lnTo>
                <a:lnTo>
                  <a:pt x="1605" y="3525"/>
                </a:lnTo>
                <a:cubicBezTo>
                  <a:pt x="1580" y="3498"/>
                  <a:pt x="1537" y="3496"/>
                  <a:pt x="1510" y="3521"/>
                </a:cubicBezTo>
                <a:cubicBezTo>
                  <a:pt x="1483" y="3546"/>
                  <a:pt x="1481" y="3588"/>
                  <a:pt x="1506" y="3615"/>
                </a:cubicBezTo>
                <a:lnTo>
                  <a:pt x="2357" y="4546"/>
                </a:lnTo>
                <a:cubicBezTo>
                  <a:pt x="2370" y="4559"/>
                  <a:pt x="2387" y="4567"/>
                  <a:pt x="2406" y="4568"/>
                </a:cubicBezTo>
                <a:cubicBezTo>
                  <a:pt x="2406" y="4568"/>
                  <a:pt x="2406" y="4568"/>
                  <a:pt x="2407" y="4568"/>
                </a:cubicBezTo>
                <a:cubicBezTo>
                  <a:pt x="2425" y="4568"/>
                  <a:pt x="2442" y="4560"/>
                  <a:pt x="2455" y="4547"/>
                </a:cubicBezTo>
                <a:lnTo>
                  <a:pt x="4781" y="2151"/>
                </a:lnTo>
                <a:cubicBezTo>
                  <a:pt x="4806" y="2125"/>
                  <a:pt x="4806" y="2082"/>
                  <a:pt x="4779" y="2057"/>
                </a:cubicBezTo>
                <a:lnTo>
                  <a:pt x="4779" y="2057"/>
                </a:lnTo>
                <a:close/>
                <a:moveTo>
                  <a:pt x="3527" y="862"/>
                </a:moveTo>
                <a:lnTo>
                  <a:pt x="3527" y="862"/>
                </a:lnTo>
                <a:cubicBezTo>
                  <a:pt x="3564" y="862"/>
                  <a:pt x="3594" y="832"/>
                  <a:pt x="3594" y="795"/>
                </a:cubicBezTo>
                <a:cubicBezTo>
                  <a:pt x="3594" y="758"/>
                  <a:pt x="3564" y="728"/>
                  <a:pt x="3527" y="728"/>
                </a:cubicBezTo>
                <a:lnTo>
                  <a:pt x="2843" y="728"/>
                </a:lnTo>
                <a:cubicBezTo>
                  <a:pt x="2806" y="728"/>
                  <a:pt x="2776" y="758"/>
                  <a:pt x="2776" y="795"/>
                </a:cubicBezTo>
                <a:cubicBezTo>
                  <a:pt x="2776" y="832"/>
                  <a:pt x="2806" y="862"/>
                  <a:pt x="2843" y="862"/>
                </a:cubicBezTo>
                <a:lnTo>
                  <a:pt x="3527" y="862"/>
                </a:lnTo>
                <a:lnTo>
                  <a:pt x="3527" y="862"/>
                </a:lnTo>
                <a:close/>
                <a:moveTo>
                  <a:pt x="2478" y="795"/>
                </a:moveTo>
                <a:lnTo>
                  <a:pt x="2478" y="795"/>
                </a:lnTo>
                <a:cubicBezTo>
                  <a:pt x="2478" y="758"/>
                  <a:pt x="2448" y="728"/>
                  <a:pt x="2411" y="728"/>
                </a:cubicBezTo>
                <a:lnTo>
                  <a:pt x="629" y="728"/>
                </a:lnTo>
                <a:cubicBezTo>
                  <a:pt x="592" y="728"/>
                  <a:pt x="562" y="758"/>
                  <a:pt x="562" y="795"/>
                </a:cubicBezTo>
                <a:cubicBezTo>
                  <a:pt x="562" y="832"/>
                  <a:pt x="592" y="862"/>
                  <a:pt x="629" y="862"/>
                </a:cubicBezTo>
                <a:lnTo>
                  <a:pt x="2411" y="862"/>
                </a:lnTo>
                <a:cubicBezTo>
                  <a:pt x="2448" y="862"/>
                  <a:pt x="2478" y="832"/>
                  <a:pt x="2478" y="795"/>
                </a:cubicBezTo>
                <a:lnTo>
                  <a:pt x="2478" y="795"/>
                </a:lnTo>
                <a:close/>
                <a:moveTo>
                  <a:pt x="3596" y="1621"/>
                </a:moveTo>
                <a:lnTo>
                  <a:pt x="3596" y="1621"/>
                </a:lnTo>
                <a:cubicBezTo>
                  <a:pt x="3596" y="1584"/>
                  <a:pt x="3566" y="1554"/>
                  <a:pt x="3529" y="1554"/>
                </a:cubicBezTo>
                <a:lnTo>
                  <a:pt x="2155" y="1554"/>
                </a:lnTo>
                <a:cubicBezTo>
                  <a:pt x="2118" y="1554"/>
                  <a:pt x="2088" y="1584"/>
                  <a:pt x="2088" y="1621"/>
                </a:cubicBezTo>
                <a:cubicBezTo>
                  <a:pt x="2088" y="1658"/>
                  <a:pt x="2118" y="1688"/>
                  <a:pt x="2155" y="1688"/>
                </a:cubicBezTo>
                <a:lnTo>
                  <a:pt x="3529" y="1688"/>
                </a:lnTo>
                <a:cubicBezTo>
                  <a:pt x="3566" y="1688"/>
                  <a:pt x="3596" y="1658"/>
                  <a:pt x="3596" y="1621"/>
                </a:cubicBezTo>
                <a:lnTo>
                  <a:pt x="3596" y="1621"/>
                </a:lnTo>
                <a:close/>
                <a:moveTo>
                  <a:pt x="631" y="1554"/>
                </a:moveTo>
                <a:lnTo>
                  <a:pt x="631" y="1554"/>
                </a:lnTo>
                <a:cubicBezTo>
                  <a:pt x="594" y="1554"/>
                  <a:pt x="564" y="1584"/>
                  <a:pt x="564" y="1621"/>
                </a:cubicBezTo>
                <a:cubicBezTo>
                  <a:pt x="564" y="1658"/>
                  <a:pt x="594" y="1688"/>
                  <a:pt x="631" y="1688"/>
                </a:cubicBezTo>
                <a:lnTo>
                  <a:pt x="1661" y="1688"/>
                </a:lnTo>
                <a:cubicBezTo>
                  <a:pt x="1698" y="1688"/>
                  <a:pt x="1728" y="1658"/>
                  <a:pt x="1728" y="1621"/>
                </a:cubicBezTo>
                <a:cubicBezTo>
                  <a:pt x="1728" y="1584"/>
                  <a:pt x="1698" y="1554"/>
                  <a:pt x="1661" y="1554"/>
                </a:cubicBezTo>
                <a:lnTo>
                  <a:pt x="631" y="1554"/>
                </a:lnTo>
                <a:lnTo>
                  <a:pt x="631" y="1554"/>
                </a:lnTo>
                <a:close/>
                <a:moveTo>
                  <a:pt x="3470" y="2447"/>
                </a:moveTo>
                <a:lnTo>
                  <a:pt x="3470" y="2447"/>
                </a:lnTo>
                <a:cubicBezTo>
                  <a:pt x="3470" y="2410"/>
                  <a:pt x="3440" y="2380"/>
                  <a:pt x="3403" y="2380"/>
                </a:cubicBezTo>
                <a:lnTo>
                  <a:pt x="2936" y="2380"/>
                </a:lnTo>
                <a:cubicBezTo>
                  <a:pt x="2899" y="2380"/>
                  <a:pt x="2869" y="2410"/>
                  <a:pt x="2869" y="2447"/>
                </a:cubicBezTo>
                <a:cubicBezTo>
                  <a:pt x="2869" y="2484"/>
                  <a:pt x="2899" y="2514"/>
                  <a:pt x="2936" y="2514"/>
                </a:cubicBezTo>
                <a:lnTo>
                  <a:pt x="3403" y="2514"/>
                </a:lnTo>
                <a:cubicBezTo>
                  <a:pt x="3440" y="2514"/>
                  <a:pt x="3470" y="2484"/>
                  <a:pt x="3470" y="2447"/>
                </a:cubicBezTo>
                <a:lnTo>
                  <a:pt x="3470" y="2447"/>
                </a:lnTo>
                <a:close/>
                <a:moveTo>
                  <a:pt x="2644" y="2447"/>
                </a:moveTo>
                <a:lnTo>
                  <a:pt x="2644" y="2447"/>
                </a:lnTo>
                <a:cubicBezTo>
                  <a:pt x="2644" y="2410"/>
                  <a:pt x="2614" y="2380"/>
                  <a:pt x="2577" y="2380"/>
                </a:cubicBezTo>
                <a:lnTo>
                  <a:pt x="628" y="2380"/>
                </a:lnTo>
                <a:cubicBezTo>
                  <a:pt x="591" y="2380"/>
                  <a:pt x="561" y="2410"/>
                  <a:pt x="561" y="2447"/>
                </a:cubicBezTo>
                <a:cubicBezTo>
                  <a:pt x="561" y="2484"/>
                  <a:pt x="591" y="2514"/>
                  <a:pt x="628" y="2514"/>
                </a:cubicBezTo>
                <a:lnTo>
                  <a:pt x="2577" y="2514"/>
                </a:lnTo>
                <a:cubicBezTo>
                  <a:pt x="2614" y="2514"/>
                  <a:pt x="2644" y="2484"/>
                  <a:pt x="2644" y="2447"/>
                </a:cubicBezTo>
                <a:lnTo>
                  <a:pt x="2644" y="2447"/>
                </a:lnTo>
                <a:close/>
                <a:moveTo>
                  <a:pt x="1765" y="3340"/>
                </a:moveTo>
                <a:lnTo>
                  <a:pt x="1765" y="3340"/>
                </a:lnTo>
                <a:lnTo>
                  <a:pt x="3039" y="3340"/>
                </a:lnTo>
                <a:cubicBezTo>
                  <a:pt x="3076" y="3340"/>
                  <a:pt x="3106" y="3310"/>
                  <a:pt x="3106" y="3273"/>
                </a:cubicBezTo>
                <a:cubicBezTo>
                  <a:pt x="3106" y="3236"/>
                  <a:pt x="3076" y="3206"/>
                  <a:pt x="3039" y="3206"/>
                </a:cubicBezTo>
                <a:lnTo>
                  <a:pt x="1765" y="3206"/>
                </a:lnTo>
                <a:cubicBezTo>
                  <a:pt x="1728" y="3206"/>
                  <a:pt x="1698" y="3236"/>
                  <a:pt x="1698" y="3273"/>
                </a:cubicBezTo>
                <a:cubicBezTo>
                  <a:pt x="1698" y="3310"/>
                  <a:pt x="1728" y="3340"/>
                  <a:pt x="1765" y="3340"/>
                </a:cubicBezTo>
                <a:lnTo>
                  <a:pt x="1765" y="3340"/>
                </a:lnTo>
                <a:close/>
                <a:moveTo>
                  <a:pt x="632" y="3206"/>
                </a:moveTo>
                <a:lnTo>
                  <a:pt x="632" y="3206"/>
                </a:lnTo>
                <a:cubicBezTo>
                  <a:pt x="595" y="3206"/>
                  <a:pt x="565" y="3236"/>
                  <a:pt x="565" y="3273"/>
                </a:cubicBezTo>
                <a:cubicBezTo>
                  <a:pt x="565" y="3310"/>
                  <a:pt x="595" y="3340"/>
                  <a:pt x="632" y="3340"/>
                </a:cubicBezTo>
                <a:lnTo>
                  <a:pt x="1239" y="3340"/>
                </a:lnTo>
                <a:cubicBezTo>
                  <a:pt x="1276" y="3340"/>
                  <a:pt x="1306" y="3310"/>
                  <a:pt x="1306" y="3273"/>
                </a:cubicBezTo>
                <a:cubicBezTo>
                  <a:pt x="1306" y="3236"/>
                  <a:pt x="1276" y="3206"/>
                  <a:pt x="1239" y="3206"/>
                </a:cubicBezTo>
                <a:lnTo>
                  <a:pt x="632" y="3206"/>
                </a:lnTo>
                <a:lnTo>
                  <a:pt x="632" y="3206"/>
                </a:lnTo>
                <a:close/>
                <a:moveTo>
                  <a:pt x="1579" y="4053"/>
                </a:moveTo>
                <a:lnTo>
                  <a:pt x="1579" y="4053"/>
                </a:lnTo>
                <a:cubicBezTo>
                  <a:pt x="1579" y="4090"/>
                  <a:pt x="1549" y="4120"/>
                  <a:pt x="1512" y="4120"/>
                </a:cubicBezTo>
                <a:lnTo>
                  <a:pt x="557" y="4120"/>
                </a:lnTo>
                <a:cubicBezTo>
                  <a:pt x="250" y="4120"/>
                  <a:pt x="0" y="3870"/>
                  <a:pt x="0" y="3562"/>
                </a:cubicBezTo>
                <a:lnTo>
                  <a:pt x="0" y="558"/>
                </a:lnTo>
                <a:cubicBezTo>
                  <a:pt x="0" y="250"/>
                  <a:pt x="250" y="0"/>
                  <a:pt x="557" y="0"/>
                </a:cubicBezTo>
                <a:lnTo>
                  <a:pt x="3571" y="0"/>
                </a:lnTo>
                <a:cubicBezTo>
                  <a:pt x="3878" y="0"/>
                  <a:pt x="4129" y="250"/>
                  <a:pt x="4129" y="558"/>
                </a:cubicBezTo>
                <a:lnTo>
                  <a:pt x="4129" y="2184"/>
                </a:lnTo>
                <a:cubicBezTo>
                  <a:pt x="4129" y="2221"/>
                  <a:pt x="4099" y="2251"/>
                  <a:pt x="4062" y="2251"/>
                </a:cubicBezTo>
                <a:cubicBezTo>
                  <a:pt x="4025" y="2251"/>
                  <a:pt x="3995" y="2221"/>
                  <a:pt x="3995" y="2184"/>
                </a:cubicBezTo>
                <a:lnTo>
                  <a:pt x="3995" y="558"/>
                </a:lnTo>
                <a:cubicBezTo>
                  <a:pt x="3995" y="324"/>
                  <a:pt x="3805" y="134"/>
                  <a:pt x="3571" y="134"/>
                </a:cubicBezTo>
                <a:lnTo>
                  <a:pt x="557" y="134"/>
                </a:lnTo>
                <a:cubicBezTo>
                  <a:pt x="323" y="134"/>
                  <a:pt x="133" y="324"/>
                  <a:pt x="133" y="558"/>
                </a:cubicBezTo>
                <a:lnTo>
                  <a:pt x="133" y="3562"/>
                </a:lnTo>
                <a:cubicBezTo>
                  <a:pt x="133" y="3796"/>
                  <a:pt x="323" y="3986"/>
                  <a:pt x="557" y="3986"/>
                </a:cubicBezTo>
                <a:lnTo>
                  <a:pt x="1512" y="3986"/>
                </a:lnTo>
                <a:cubicBezTo>
                  <a:pt x="1549" y="3986"/>
                  <a:pt x="1579" y="4016"/>
                  <a:pt x="1579" y="405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5" name="Freeform 5">
            <a:extLst>
              <a:ext uri="{FF2B5EF4-FFF2-40B4-BE49-F238E27FC236}">
                <a16:creationId xmlns="" xmlns:a16="http://schemas.microsoft.com/office/drawing/2014/main" id="{C17807E4-5110-4713-973D-404D5B0D3E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45809" y="3698995"/>
            <a:ext cx="391913" cy="338328"/>
          </a:xfrm>
          <a:custGeom>
            <a:avLst/>
            <a:gdLst>
              <a:gd name="T0" fmla="*/ 3172 w 4800"/>
              <a:gd name="T1" fmla="*/ 960 h 4144"/>
              <a:gd name="T2" fmla="*/ 3106 w 4800"/>
              <a:gd name="T3" fmla="*/ 3051 h 4144"/>
              <a:gd name="T4" fmla="*/ 3039 w 4800"/>
              <a:gd name="T5" fmla="*/ 960 h 4144"/>
              <a:gd name="T6" fmla="*/ 3172 w 4800"/>
              <a:gd name="T7" fmla="*/ 960 h 4144"/>
              <a:gd name="T8" fmla="*/ 2534 w 4800"/>
              <a:gd name="T9" fmla="*/ 1295 h 4144"/>
              <a:gd name="T10" fmla="*/ 2534 w 4800"/>
              <a:gd name="T11" fmla="*/ 2985 h 4144"/>
              <a:gd name="T12" fmla="*/ 2401 w 4800"/>
              <a:gd name="T13" fmla="*/ 2985 h 4144"/>
              <a:gd name="T14" fmla="*/ 2468 w 4800"/>
              <a:gd name="T15" fmla="*/ 1228 h 4144"/>
              <a:gd name="T16" fmla="*/ 2534 w 4800"/>
              <a:gd name="T17" fmla="*/ 1295 h 4144"/>
              <a:gd name="T18" fmla="*/ 3790 w 4800"/>
              <a:gd name="T19" fmla="*/ 1904 h 4144"/>
              <a:gd name="T20" fmla="*/ 3723 w 4800"/>
              <a:gd name="T21" fmla="*/ 3051 h 4144"/>
              <a:gd name="T22" fmla="*/ 3657 w 4800"/>
              <a:gd name="T23" fmla="*/ 1904 h 4144"/>
              <a:gd name="T24" fmla="*/ 3790 w 4800"/>
              <a:gd name="T25" fmla="*/ 1904 h 4144"/>
              <a:gd name="T26" fmla="*/ 1329 w 4800"/>
              <a:gd name="T27" fmla="*/ 2452 h 4144"/>
              <a:gd name="T28" fmla="*/ 1329 w 4800"/>
              <a:gd name="T29" fmla="*/ 2985 h 4144"/>
              <a:gd name="T30" fmla="*/ 1093 w 4800"/>
              <a:gd name="T31" fmla="*/ 2985 h 4144"/>
              <a:gd name="T32" fmla="*/ 1211 w 4800"/>
              <a:gd name="T33" fmla="*/ 2334 h 4144"/>
              <a:gd name="T34" fmla="*/ 1329 w 4800"/>
              <a:gd name="T35" fmla="*/ 2452 h 4144"/>
              <a:gd name="T36" fmla="*/ 4667 w 4800"/>
              <a:gd name="T37" fmla="*/ 3075 h 4144"/>
              <a:gd name="T38" fmla="*/ 2034 w 4800"/>
              <a:gd name="T39" fmla="*/ 3323 h 4144"/>
              <a:gd name="T40" fmla="*/ 1817 w 4800"/>
              <a:gd name="T41" fmla="*/ 1994 h 4144"/>
              <a:gd name="T42" fmla="*/ 1751 w 4800"/>
              <a:gd name="T43" fmla="*/ 1533 h 4144"/>
              <a:gd name="T44" fmla="*/ 1684 w 4800"/>
              <a:gd name="T45" fmla="*/ 1938 h 4144"/>
              <a:gd name="T46" fmla="*/ 580 w 4800"/>
              <a:gd name="T47" fmla="*/ 2740 h 4144"/>
              <a:gd name="T48" fmla="*/ 738 w 4800"/>
              <a:gd name="T49" fmla="*/ 3323 h 4144"/>
              <a:gd name="T50" fmla="*/ 134 w 4800"/>
              <a:gd name="T51" fmla="*/ 3075 h 4144"/>
              <a:gd name="T52" fmla="*/ 382 w 4800"/>
              <a:gd name="T53" fmla="*/ 132 h 4144"/>
              <a:gd name="T54" fmla="*/ 4667 w 4800"/>
              <a:gd name="T55" fmla="*/ 380 h 4144"/>
              <a:gd name="T56" fmla="*/ 4667 w 4800"/>
              <a:gd name="T57" fmla="*/ 3075 h 4144"/>
              <a:gd name="T58" fmla="*/ 715 w 4800"/>
              <a:gd name="T59" fmla="*/ 2740 h 4144"/>
              <a:gd name="T60" fmla="*/ 1636 w 4800"/>
              <a:gd name="T61" fmla="*/ 2064 h 4144"/>
              <a:gd name="T62" fmla="*/ 1633 w 4800"/>
              <a:gd name="T63" fmla="*/ 2985 h 4144"/>
              <a:gd name="T64" fmla="*/ 1869 w 4800"/>
              <a:gd name="T65" fmla="*/ 2985 h 4144"/>
              <a:gd name="T66" fmla="*/ 2133 w 4800"/>
              <a:gd name="T67" fmla="*/ 2740 h 4144"/>
              <a:gd name="T68" fmla="*/ 715 w 4800"/>
              <a:gd name="T69" fmla="*/ 2740 h 4144"/>
              <a:gd name="T70" fmla="*/ 4419 w 4800"/>
              <a:gd name="T71" fmla="*/ 0 h 4144"/>
              <a:gd name="T72" fmla="*/ 382 w 4800"/>
              <a:gd name="T73" fmla="*/ 0 h 4144"/>
              <a:gd name="T74" fmla="*/ 1 w 4800"/>
              <a:gd name="T75" fmla="*/ 3075 h 4144"/>
              <a:gd name="T76" fmla="*/ 603 w 4800"/>
              <a:gd name="T77" fmla="*/ 3456 h 4144"/>
              <a:gd name="T78" fmla="*/ 25 w 4800"/>
              <a:gd name="T79" fmla="*/ 4123 h 4144"/>
              <a:gd name="T80" fmla="*/ 121 w 4800"/>
              <a:gd name="T81" fmla="*/ 4124 h 4144"/>
              <a:gd name="T82" fmla="*/ 1424 w 4800"/>
              <a:gd name="T83" fmla="*/ 3585 h 4144"/>
              <a:gd name="T84" fmla="*/ 1886 w 4800"/>
              <a:gd name="T85" fmla="*/ 3456 h 4144"/>
              <a:gd name="T86" fmla="*/ 4800 w 4800"/>
              <a:gd name="T87" fmla="*/ 3075 h 4144"/>
              <a:gd name="T88" fmla="*/ 4419 w 4800"/>
              <a:gd name="T89" fmla="*/ 0 h 4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800" h="4144">
                <a:moveTo>
                  <a:pt x="3172" y="960"/>
                </a:moveTo>
                <a:lnTo>
                  <a:pt x="3172" y="960"/>
                </a:lnTo>
                <a:lnTo>
                  <a:pt x="3172" y="2985"/>
                </a:lnTo>
                <a:cubicBezTo>
                  <a:pt x="3172" y="3021"/>
                  <a:pt x="3143" y="3051"/>
                  <a:pt x="3106" y="3051"/>
                </a:cubicBezTo>
                <a:cubicBezTo>
                  <a:pt x="3069" y="3051"/>
                  <a:pt x="3039" y="3021"/>
                  <a:pt x="3039" y="2985"/>
                </a:cubicBezTo>
                <a:lnTo>
                  <a:pt x="3039" y="960"/>
                </a:lnTo>
                <a:cubicBezTo>
                  <a:pt x="3039" y="924"/>
                  <a:pt x="3069" y="894"/>
                  <a:pt x="3106" y="894"/>
                </a:cubicBezTo>
                <a:cubicBezTo>
                  <a:pt x="3143" y="894"/>
                  <a:pt x="3172" y="924"/>
                  <a:pt x="3172" y="960"/>
                </a:cubicBezTo>
                <a:lnTo>
                  <a:pt x="3172" y="960"/>
                </a:lnTo>
                <a:close/>
                <a:moveTo>
                  <a:pt x="2534" y="1295"/>
                </a:moveTo>
                <a:lnTo>
                  <a:pt x="2534" y="1295"/>
                </a:lnTo>
                <a:lnTo>
                  <a:pt x="2534" y="2985"/>
                </a:lnTo>
                <a:cubicBezTo>
                  <a:pt x="2534" y="3021"/>
                  <a:pt x="2504" y="3051"/>
                  <a:pt x="2468" y="3051"/>
                </a:cubicBezTo>
                <a:cubicBezTo>
                  <a:pt x="2431" y="3051"/>
                  <a:pt x="2401" y="3021"/>
                  <a:pt x="2401" y="2985"/>
                </a:cubicBezTo>
                <a:lnTo>
                  <a:pt x="2401" y="1295"/>
                </a:lnTo>
                <a:cubicBezTo>
                  <a:pt x="2401" y="1258"/>
                  <a:pt x="2431" y="1228"/>
                  <a:pt x="2468" y="1228"/>
                </a:cubicBezTo>
                <a:cubicBezTo>
                  <a:pt x="2504" y="1228"/>
                  <a:pt x="2534" y="1258"/>
                  <a:pt x="2534" y="1295"/>
                </a:cubicBezTo>
                <a:lnTo>
                  <a:pt x="2534" y="1295"/>
                </a:lnTo>
                <a:close/>
                <a:moveTo>
                  <a:pt x="3790" y="1904"/>
                </a:moveTo>
                <a:lnTo>
                  <a:pt x="3790" y="1904"/>
                </a:lnTo>
                <a:lnTo>
                  <a:pt x="3790" y="2985"/>
                </a:lnTo>
                <a:cubicBezTo>
                  <a:pt x="3790" y="3021"/>
                  <a:pt x="3760" y="3051"/>
                  <a:pt x="3723" y="3051"/>
                </a:cubicBezTo>
                <a:cubicBezTo>
                  <a:pt x="3686" y="3051"/>
                  <a:pt x="3657" y="3021"/>
                  <a:pt x="3657" y="2985"/>
                </a:cubicBezTo>
                <a:lnTo>
                  <a:pt x="3657" y="1904"/>
                </a:lnTo>
                <a:cubicBezTo>
                  <a:pt x="3657" y="1868"/>
                  <a:pt x="3686" y="1838"/>
                  <a:pt x="3723" y="1838"/>
                </a:cubicBezTo>
                <a:cubicBezTo>
                  <a:pt x="3760" y="1838"/>
                  <a:pt x="3790" y="1868"/>
                  <a:pt x="3790" y="1904"/>
                </a:cubicBezTo>
                <a:lnTo>
                  <a:pt x="3790" y="1904"/>
                </a:lnTo>
                <a:close/>
                <a:moveTo>
                  <a:pt x="1329" y="2452"/>
                </a:moveTo>
                <a:lnTo>
                  <a:pt x="1329" y="2452"/>
                </a:lnTo>
                <a:lnTo>
                  <a:pt x="1329" y="2985"/>
                </a:lnTo>
                <a:cubicBezTo>
                  <a:pt x="1329" y="3050"/>
                  <a:pt x="1276" y="3103"/>
                  <a:pt x="1211" y="3103"/>
                </a:cubicBezTo>
                <a:cubicBezTo>
                  <a:pt x="1146" y="3103"/>
                  <a:pt x="1093" y="3050"/>
                  <a:pt x="1093" y="2985"/>
                </a:cubicBezTo>
                <a:lnTo>
                  <a:pt x="1093" y="2452"/>
                </a:lnTo>
                <a:cubicBezTo>
                  <a:pt x="1093" y="2387"/>
                  <a:pt x="1146" y="2334"/>
                  <a:pt x="1211" y="2334"/>
                </a:cubicBezTo>
                <a:cubicBezTo>
                  <a:pt x="1276" y="2334"/>
                  <a:pt x="1329" y="2387"/>
                  <a:pt x="1329" y="2452"/>
                </a:cubicBezTo>
                <a:lnTo>
                  <a:pt x="1329" y="2452"/>
                </a:lnTo>
                <a:close/>
                <a:moveTo>
                  <a:pt x="4667" y="3075"/>
                </a:moveTo>
                <a:lnTo>
                  <a:pt x="4667" y="3075"/>
                </a:lnTo>
                <a:cubicBezTo>
                  <a:pt x="4667" y="3212"/>
                  <a:pt x="4556" y="3323"/>
                  <a:pt x="4419" y="3323"/>
                </a:cubicBezTo>
                <a:lnTo>
                  <a:pt x="2034" y="3323"/>
                </a:lnTo>
                <a:cubicBezTo>
                  <a:pt x="2179" y="3171"/>
                  <a:pt x="2268" y="2966"/>
                  <a:pt x="2268" y="2740"/>
                </a:cubicBezTo>
                <a:cubicBezTo>
                  <a:pt x="2268" y="2417"/>
                  <a:pt x="2085" y="2136"/>
                  <a:pt x="1817" y="1994"/>
                </a:cubicBezTo>
                <a:lnTo>
                  <a:pt x="1817" y="1600"/>
                </a:lnTo>
                <a:cubicBezTo>
                  <a:pt x="1817" y="1563"/>
                  <a:pt x="1788" y="1533"/>
                  <a:pt x="1751" y="1533"/>
                </a:cubicBezTo>
                <a:cubicBezTo>
                  <a:pt x="1714" y="1533"/>
                  <a:pt x="1684" y="1563"/>
                  <a:pt x="1684" y="1600"/>
                </a:cubicBezTo>
                <a:lnTo>
                  <a:pt x="1684" y="1938"/>
                </a:lnTo>
                <a:cubicBezTo>
                  <a:pt x="1602" y="1911"/>
                  <a:pt x="1515" y="1896"/>
                  <a:pt x="1424" y="1896"/>
                </a:cubicBezTo>
                <a:cubicBezTo>
                  <a:pt x="959" y="1896"/>
                  <a:pt x="580" y="2275"/>
                  <a:pt x="580" y="2740"/>
                </a:cubicBezTo>
                <a:cubicBezTo>
                  <a:pt x="580" y="2947"/>
                  <a:pt x="655" y="3136"/>
                  <a:pt x="778" y="3283"/>
                </a:cubicBezTo>
                <a:lnTo>
                  <a:pt x="738" y="3323"/>
                </a:lnTo>
                <a:lnTo>
                  <a:pt x="382" y="3323"/>
                </a:lnTo>
                <a:cubicBezTo>
                  <a:pt x="245" y="3323"/>
                  <a:pt x="134" y="3212"/>
                  <a:pt x="134" y="3075"/>
                </a:cubicBezTo>
                <a:lnTo>
                  <a:pt x="134" y="380"/>
                </a:lnTo>
                <a:cubicBezTo>
                  <a:pt x="134" y="243"/>
                  <a:pt x="245" y="132"/>
                  <a:pt x="382" y="132"/>
                </a:cubicBezTo>
                <a:lnTo>
                  <a:pt x="4419" y="132"/>
                </a:lnTo>
                <a:cubicBezTo>
                  <a:pt x="4556" y="132"/>
                  <a:pt x="4667" y="243"/>
                  <a:pt x="4667" y="380"/>
                </a:cubicBezTo>
                <a:lnTo>
                  <a:pt x="4667" y="3075"/>
                </a:lnTo>
                <a:lnTo>
                  <a:pt x="4667" y="3075"/>
                </a:lnTo>
                <a:close/>
                <a:moveTo>
                  <a:pt x="715" y="2740"/>
                </a:moveTo>
                <a:lnTo>
                  <a:pt x="715" y="2740"/>
                </a:lnTo>
                <a:cubicBezTo>
                  <a:pt x="715" y="2350"/>
                  <a:pt x="1033" y="2032"/>
                  <a:pt x="1424" y="2032"/>
                </a:cubicBezTo>
                <a:cubicBezTo>
                  <a:pt x="1498" y="2032"/>
                  <a:pt x="1569" y="2043"/>
                  <a:pt x="1636" y="2064"/>
                </a:cubicBezTo>
                <a:cubicBezTo>
                  <a:pt x="1634" y="2073"/>
                  <a:pt x="1633" y="2082"/>
                  <a:pt x="1633" y="2092"/>
                </a:cubicBezTo>
                <a:lnTo>
                  <a:pt x="1633" y="2985"/>
                </a:lnTo>
                <a:cubicBezTo>
                  <a:pt x="1633" y="3050"/>
                  <a:pt x="1686" y="3103"/>
                  <a:pt x="1751" y="3103"/>
                </a:cubicBezTo>
                <a:cubicBezTo>
                  <a:pt x="1816" y="3103"/>
                  <a:pt x="1869" y="3050"/>
                  <a:pt x="1869" y="2985"/>
                </a:cubicBezTo>
                <a:lnTo>
                  <a:pt x="1869" y="2189"/>
                </a:lnTo>
                <a:cubicBezTo>
                  <a:pt x="2030" y="2319"/>
                  <a:pt x="2133" y="2518"/>
                  <a:pt x="2133" y="2740"/>
                </a:cubicBezTo>
                <a:cubicBezTo>
                  <a:pt x="2133" y="3131"/>
                  <a:pt x="1815" y="3449"/>
                  <a:pt x="1424" y="3449"/>
                </a:cubicBezTo>
                <a:cubicBezTo>
                  <a:pt x="1033" y="3449"/>
                  <a:pt x="715" y="3131"/>
                  <a:pt x="715" y="2740"/>
                </a:cubicBezTo>
                <a:lnTo>
                  <a:pt x="715" y="2740"/>
                </a:lnTo>
                <a:close/>
                <a:moveTo>
                  <a:pt x="4419" y="0"/>
                </a:moveTo>
                <a:lnTo>
                  <a:pt x="4419" y="0"/>
                </a:lnTo>
                <a:lnTo>
                  <a:pt x="382" y="0"/>
                </a:lnTo>
                <a:cubicBezTo>
                  <a:pt x="172" y="0"/>
                  <a:pt x="1" y="170"/>
                  <a:pt x="1" y="380"/>
                </a:cubicBezTo>
                <a:lnTo>
                  <a:pt x="1" y="3075"/>
                </a:lnTo>
                <a:cubicBezTo>
                  <a:pt x="1" y="3285"/>
                  <a:pt x="172" y="3456"/>
                  <a:pt x="382" y="3456"/>
                </a:cubicBezTo>
                <a:lnTo>
                  <a:pt x="603" y="3456"/>
                </a:lnTo>
                <a:lnTo>
                  <a:pt x="26" y="4028"/>
                </a:lnTo>
                <a:cubicBezTo>
                  <a:pt x="0" y="4054"/>
                  <a:pt x="0" y="4097"/>
                  <a:pt x="25" y="4123"/>
                </a:cubicBezTo>
                <a:cubicBezTo>
                  <a:pt x="38" y="4137"/>
                  <a:pt x="56" y="4144"/>
                  <a:pt x="73" y="4144"/>
                </a:cubicBezTo>
                <a:cubicBezTo>
                  <a:pt x="91" y="4144"/>
                  <a:pt x="108" y="4137"/>
                  <a:pt x="121" y="4124"/>
                </a:cubicBezTo>
                <a:lnTo>
                  <a:pt x="874" y="3379"/>
                </a:lnTo>
                <a:cubicBezTo>
                  <a:pt x="1022" y="3507"/>
                  <a:pt x="1214" y="3585"/>
                  <a:pt x="1424" y="3585"/>
                </a:cubicBezTo>
                <a:cubicBezTo>
                  <a:pt x="1590" y="3585"/>
                  <a:pt x="1744" y="3536"/>
                  <a:pt x="1874" y="3454"/>
                </a:cubicBezTo>
                <a:cubicBezTo>
                  <a:pt x="1878" y="3454"/>
                  <a:pt x="1882" y="3456"/>
                  <a:pt x="1886" y="3456"/>
                </a:cubicBezTo>
                <a:lnTo>
                  <a:pt x="4419" y="3456"/>
                </a:lnTo>
                <a:cubicBezTo>
                  <a:pt x="4629" y="3456"/>
                  <a:pt x="4800" y="3285"/>
                  <a:pt x="4800" y="3075"/>
                </a:cubicBezTo>
                <a:lnTo>
                  <a:pt x="4800" y="380"/>
                </a:lnTo>
                <a:cubicBezTo>
                  <a:pt x="4800" y="170"/>
                  <a:pt x="4629" y="0"/>
                  <a:pt x="441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C0ED08A-D859-4924-8C89-2F8EC000109E}"/>
              </a:ext>
            </a:extLst>
          </p:cNvPr>
          <p:cNvGrpSpPr/>
          <p:nvPr/>
        </p:nvGrpSpPr>
        <p:grpSpPr>
          <a:xfrm>
            <a:off x="3435675" y="4140715"/>
            <a:ext cx="685800" cy="685800"/>
            <a:chOff x="3435675" y="4140715"/>
            <a:chExt cx="685800" cy="685800"/>
          </a:xfrm>
        </p:grpSpPr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C5B81E2E-5B87-4D88-973E-03062A09B4AD}"/>
                </a:ext>
              </a:extLst>
            </p:cNvPr>
            <p:cNvSpPr/>
            <p:nvPr/>
          </p:nvSpPr>
          <p:spPr>
            <a:xfrm>
              <a:off x="3435675" y="4140715"/>
              <a:ext cx="685800" cy="685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reeform 17">
              <a:extLst>
                <a:ext uri="{FF2B5EF4-FFF2-40B4-BE49-F238E27FC236}">
                  <a16:creationId xmlns="" xmlns:a16="http://schemas.microsoft.com/office/drawing/2014/main" id="{443CC28F-13B6-45FB-9538-02D43866799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600267" y="4265207"/>
              <a:ext cx="356616" cy="436817"/>
            </a:xfrm>
            <a:custGeom>
              <a:avLst/>
              <a:gdLst>
                <a:gd name="T0" fmla="*/ 436 w 3914"/>
                <a:gd name="T1" fmla="*/ 2813 h 4799"/>
                <a:gd name="T2" fmla="*/ 3459 w 3914"/>
                <a:gd name="T3" fmla="*/ 2438 h 4799"/>
                <a:gd name="T4" fmla="*/ 501 w 3914"/>
                <a:gd name="T5" fmla="*/ 2372 h 4799"/>
                <a:gd name="T6" fmla="*/ 3459 w 3914"/>
                <a:gd name="T7" fmla="*/ 2062 h 4799"/>
                <a:gd name="T8" fmla="*/ 3393 w 3914"/>
                <a:gd name="T9" fmla="*/ 1997 h 4799"/>
                <a:gd name="T10" fmla="*/ 3385 w 3914"/>
                <a:gd name="T11" fmla="*/ 4005 h 4799"/>
                <a:gd name="T12" fmla="*/ 3450 w 3914"/>
                <a:gd name="T13" fmla="*/ 3939 h 4799"/>
                <a:gd name="T14" fmla="*/ 2084 w 3914"/>
                <a:gd name="T15" fmla="*/ 3629 h 4799"/>
                <a:gd name="T16" fmla="*/ 3450 w 3914"/>
                <a:gd name="T17" fmla="*/ 3564 h 4799"/>
                <a:gd name="T18" fmla="*/ 2019 w 3914"/>
                <a:gd name="T19" fmla="*/ 3189 h 4799"/>
                <a:gd name="T20" fmla="*/ 436 w 3914"/>
                <a:gd name="T21" fmla="*/ 1687 h 4799"/>
                <a:gd name="T22" fmla="*/ 1802 w 3914"/>
                <a:gd name="T23" fmla="*/ 1753 h 4799"/>
                <a:gd name="T24" fmla="*/ 436 w 3914"/>
                <a:gd name="T25" fmla="*/ 1312 h 4799"/>
                <a:gd name="T26" fmla="*/ 501 w 3914"/>
                <a:gd name="T27" fmla="*/ 1377 h 4799"/>
                <a:gd name="T28" fmla="*/ 501 w 3914"/>
                <a:gd name="T29" fmla="*/ 871 h 4799"/>
                <a:gd name="T30" fmla="*/ 436 w 3914"/>
                <a:gd name="T31" fmla="*/ 936 h 4799"/>
                <a:gd name="T32" fmla="*/ 964 w 3914"/>
                <a:gd name="T33" fmla="*/ 4310 h 4799"/>
                <a:gd name="T34" fmla="*/ 1091 w 3914"/>
                <a:gd name="T35" fmla="*/ 4133 h 4799"/>
                <a:gd name="T36" fmla="*/ 964 w 3914"/>
                <a:gd name="T37" fmla="*/ 4021 h 4799"/>
                <a:gd name="T38" fmla="*/ 1172 w 3914"/>
                <a:gd name="T39" fmla="*/ 4278 h 4799"/>
                <a:gd name="T40" fmla="*/ 1455 w 3914"/>
                <a:gd name="T41" fmla="*/ 4278 h 4799"/>
                <a:gd name="T42" fmla="*/ 1332 w 3914"/>
                <a:gd name="T43" fmla="*/ 3869 h 4799"/>
                <a:gd name="T44" fmla="*/ 1423 w 3914"/>
                <a:gd name="T45" fmla="*/ 3789 h 4799"/>
                <a:gd name="T46" fmla="*/ 1332 w 3914"/>
                <a:gd name="T47" fmla="*/ 4390 h 4799"/>
                <a:gd name="T48" fmla="*/ 1423 w 3914"/>
                <a:gd name="T49" fmla="*/ 3789 h 4799"/>
                <a:gd name="T50" fmla="*/ 572 w 3914"/>
                <a:gd name="T51" fmla="*/ 4278 h 4799"/>
                <a:gd name="T52" fmla="*/ 726 w 3914"/>
                <a:gd name="T53" fmla="*/ 4278 h 4799"/>
                <a:gd name="T54" fmla="*/ 491 w 3914"/>
                <a:gd name="T55" fmla="*/ 3983 h 4799"/>
                <a:gd name="T56" fmla="*/ 807 w 3914"/>
                <a:gd name="T57" fmla="*/ 3983 h 4799"/>
                <a:gd name="T58" fmla="*/ 1601 w 3914"/>
                <a:gd name="T59" fmla="*/ 3114 h 4799"/>
                <a:gd name="T60" fmla="*/ 1114 w 3914"/>
                <a:gd name="T61" fmla="*/ 3667 h 4799"/>
                <a:gd name="T62" fmla="*/ 1114 w 3914"/>
                <a:gd name="T63" fmla="*/ 3667 h 4799"/>
                <a:gd name="T64" fmla="*/ 916 w 3914"/>
                <a:gd name="T65" fmla="*/ 3404 h 4799"/>
                <a:gd name="T66" fmla="*/ 583 w 3914"/>
                <a:gd name="T67" fmla="*/ 3668 h 4799"/>
                <a:gd name="T68" fmla="*/ 583 w 3914"/>
                <a:gd name="T69" fmla="*/ 3668 h 4799"/>
                <a:gd name="T70" fmla="*/ 1162 w 3914"/>
                <a:gd name="T71" fmla="*/ 3532 h 4799"/>
                <a:gd name="T72" fmla="*/ 884 w 3914"/>
                <a:gd name="T73" fmla="*/ 3290 h 4799"/>
                <a:gd name="T74" fmla="*/ 470 w 3914"/>
                <a:gd name="T75" fmla="*/ 3635 h 4799"/>
                <a:gd name="T76" fmla="*/ 884 w 3914"/>
                <a:gd name="T77" fmla="*/ 3517 h 4799"/>
                <a:gd name="T78" fmla="*/ 1228 w 3914"/>
                <a:gd name="T79" fmla="*/ 3634 h 4799"/>
                <a:gd name="T80" fmla="*/ 1634 w 3914"/>
                <a:gd name="T81" fmla="*/ 3001 h 4799"/>
                <a:gd name="T82" fmla="*/ 2954 w 3914"/>
                <a:gd name="T83" fmla="*/ 945 h 4799"/>
                <a:gd name="T84" fmla="*/ 2914 w 3914"/>
                <a:gd name="T85" fmla="*/ 1026 h 4799"/>
                <a:gd name="T86" fmla="*/ 2873 w 3914"/>
                <a:gd name="T87" fmla="*/ 986 h 4799"/>
                <a:gd name="T88" fmla="*/ 2719 w 3914"/>
                <a:gd name="T89" fmla="*/ 711 h 4799"/>
                <a:gd name="T90" fmla="*/ 3191 w 3914"/>
                <a:gd name="T91" fmla="*/ 1179 h 4799"/>
                <a:gd name="T92" fmla="*/ 2760 w 3914"/>
                <a:gd name="T93" fmla="*/ 1656 h 4799"/>
                <a:gd name="T94" fmla="*/ 2800 w 3914"/>
                <a:gd name="T95" fmla="*/ 669 h 4799"/>
                <a:gd name="T96" fmla="*/ 3783 w 3914"/>
                <a:gd name="T97" fmla="*/ 4475 h 4799"/>
                <a:gd name="T98" fmla="*/ 130 w 3914"/>
                <a:gd name="T99" fmla="*/ 322 h 4799"/>
                <a:gd name="T100" fmla="*/ 3783 w 3914"/>
                <a:gd name="T101" fmla="*/ 4475 h 4799"/>
                <a:gd name="T102" fmla="*/ 0 w 3914"/>
                <a:gd name="T103" fmla="*/ 4475 h 4799"/>
                <a:gd name="T104" fmla="*/ 3590 w 3914"/>
                <a:gd name="T105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4" h="4799">
                  <a:moveTo>
                    <a:pt x="3459" y="2813"/>
                  </a:moveTo>
                  <a:lnTo>
                    <a:pt x="3459" y="2813"/>
                  </a:lnTo>
                  <a:cubicBezTo>
                    <a:pt x="3459" y="2849"/>
                    <a:pt x="3429" y="2879"/>
                    <a:pt x="3393" y="2879"/>
                  </a:cubicBezTo>
                  <a:lnTo>
                    <a:pt x="501" y="2879"/>
                  </a:lnTo>
                  <a:cubicBezTo>
                    <a:pt x="465" y="2879"/>
                    <a:pt x="436" y="2849"/>
                    <a:pt x="436" y="2813"/>
                  </a:cubicBezTo>
                  <a:cubicBezTo>
                    <a:pt x="436" y="2777"/>
                    <a:pt x="465" y="2748"/>
                    <a:pt x="501" y="2748"/>
                  </a:cubicBezTo>
                  <a:lnTo>
                    <a:pt x="3393" y="2748"/>
                  </a:lnTo>
                  <a:cubicBezTo>
                    <a:pt x="3429" y="2748"/>
                    <a:pt x="3459" y="2777"/>
                    <a:pt x="3459" y="2813"/>
                  </a:cubicBezTo>
                  <a:lnTo>
                    <a:pt x="3459" y="2813"/>
                  </a:lnTo>
                  <a:close/>
                  <a:moveTo>
                    <a:pt x="3459" y="2438"/>
                  </a:moveTo>
                  <a:lnTo>
                    <a:pt x="3459" y="2438"/>
                  </a:lnTo>
                  <a:cubicBezTo>
                    <a:pt x="3459" y="2474"/>
                    <a:pt x="3429" y="2503"/>
                    <a:pt x="3393" y="2503"/>
                  </a:cubicBezTo>
                  <a:lnTo>
                    <a:pt x="501" y="2503"/>
                  </a:lnTo>
                  <a:cubicBezTo>
                    <a:pt x="465" y="2503"/>
                    <a:pt x="436" y="2474"/>
                    <a:pt x="436" y="2438"/>
                  </a:cubicBezTo>
                  <a:cubicBezTo>
                    <a:pt x="436" y="2402"/>
                    <a:pt x="465" y="2372"/>
                    <a:pt x="501" y="2372"/>
                  </a:cubicBezTo>
                  <a:lnTo>
                    <a:pt x="3393" y="2372"/>
                  </a:lnTo>
                  <a:cubicBezTo>
                    <a:pt x="3429" y="2372"/>
                    <a:pt x="3459" y="2402"/>
                    <a:pt x="3459" y="2438"/>
                  </a:cubicBezTo>
                  <a:lnTo>
                    <a:pt x="3459" y="2438"/>
                  </a:lnTo>
                  <a:close/>
                  <a:moveTo>
                    <a:pt x="3459" y="2062"/>
                  </a:moveTo>
                  <a:lnTo>
                    <a:pt x="3459" y="2062"/>
                  </a:lnTo>
                  <a:cubicBezTo>
                    <a:pt x="3459" y="2099"/>
                    <a:pt x="3429" y="2128"/>
                    <a:pt x="3393" y="2128"/>
                  </a:cubicBezTo>
                  <a:lnTo>
                    <a:pt x="501" y="2128"/>
                  </a:lnTo>
                  <a:cubicBezTo>
                    <a:pt x="465" y="2128"/>
                    <a:pt x="436" y="2099"/>
                    <a:pt x="436" y="2062"/>
                  </a:cubicBezTo>
                  <a:cubicBezTo>
                    <a:pt x="436" y="2026"/>
                    <a:pt x="465" y="1997"/>
                    <a:pt x="501" y="1997"/>
                  </a:cubicBezTo>
                  <a:lnTo>
                    <a:pt x="3393" y="1997"/>
                  </a:lnTo>
                  <a:cubicBezTo>
                    <a:pt x="3429" y="1997"/>
                    <a:pt x="3459" y="2026"/>
                    <a:pt x="3459" y="2062"/>
                  </a:cubicBezTo>
                  <a:lnTo>
                    <a:pt x="3459" y="2062"/>
                  </a:lnTo>
                  <a:close/>
                  <a:moveTo>
                    <a:pt x="3450" y="3939"/>
                  </a:moveTo>
                  <a:lnTo>
                    <a:pt x="3450" y="3939"/>
                  </a:lnTo>
                  <a:cubicBezTo>
                    <a:pt x="3450" y="3976"/>
                    <a:pt x="3421" y="4005"/>
                    <a:pt x="3385" y="4005"/>
                  </a:cubicBezTo>
                  <a:lnTo>
                    <a:pt x="2084" y="4005"/>
                  </a:lnTo>
                  <a:cubicBezTo>
                    <a:pt x="2048" y="4005"/>
                    <a:pt x="2019" y="3976"/>
                    <a:pt x="2019" y="3939"/>
                  </a:cubicBezTo>
                  <a:cubicBezTo>
                    <a:pt x="2019" y="3903"/>
                    <a:pt x="2048" y="3874"/>
                    <a:pt x="2084" y="3874"/>
                  </a:cubicBezTo>
                  <a:lnTo>
                    <a:pt x="3385" y="3874"/>
                  </a:lnTo>
                  <a:cubicBezTo>
                    <a:pt x="3421" y="3874"/>
                    <a:pt x="3450" y="3903"/>
                    <a:pt x="3450" y="3939"/>
                  </a:cubicBezTo>
                  <a:lnTo>
                    <a:pt x="3450" y="3939"/>
                  </a:lnTo>
                  <a:close/>
                  <a:moveTo>
                    <a:pt x="3450" y="3564"/>
                  </a:moveTo>
                  <a:lnTo>
                    <a:pt x="3450" y="3564"/>
                  </a:lnTo>
                  <a:cubicBezTo>
                    <a:pt x="3450" y="3600"/>
                    <a:pt x="3421" y="3629"/>
                    <a:pt x="3385" y="3629"/>
                  </a:cubicBezTo>
                  <a:lnTo>
                    <a:pt x="2084" y="3629"/>
                  </a:lnTo>
                  <a:cubicBezTo>
                    <a:pt x="2048" y="3629"/>
                    <a:pt x="2019" y="3600"/>
                    <a:pt x="2019" y="3564"/>
                  </a:cubicBezTo>
                  <a:cubicBezTo>
                    <a:pt x="2019" y="3528"/>
                    <a:pt x="2048" y="3499"/>
                    <a:pt x="2084" y="3499"/>
                  </a:cubicBezTo>
                  <a:lnTo>
                    <a:pt x="3385" y="3499"/>
                  </a:lnTo>
                  <a:cubicBezTo>
                    <a:pt x="3421" y="3499"/>
                    <a:pt x="3450" y="3528"/>
                    <a:pt x="3450" y="3564"/>
                  </a:cubicBezTo>
                  <a:lnTo>
                    <a:pt x="3450" y="3564"/>
                  </a:lnTo>
                  <a:close/>
                  <a:moveTo>
                    <a:pt x="3450" y="3189"/>
                  </a:moveTo>
                  <a:lnTo>
                    <a:pt x="3450" y="3189"/>
                  </a:lnTo>
                  <a:cubicBezTo>
                    <a:pt x="3450" y="3225"/>
                    <a:pt x="3421" y="3254"/>
                    <a:pt x="3385" y="3254"/>
                  </a:cubicBezTo>
                  <a:lnTo>
                    <a:pt x="2084" y="3254"/>
                  </a:lnTo>
                  <a:cubicBezTo>
                    <a:pt x="2048" y="3254"/>
                    <a:pt x="2019" y="3225"/>
                    <a:pt x="2019" y="3189"/>
                  </a:cubicBezTo>
                  <a:cubicBezTo>
                    <a:pt x="2019" y="3152"/>
                    <a:pt x="2048" y="3123"/>
                    <a:pt x="2084" y="3123"/>
                  </a:cubicBezTo>
                  <a:lnTo>
                    <a:pt x="3385" y="3123"/>
                  </a:lnTo>
                  <a:cubicBezTo>
                    <a:pt x="3421" y="3123"/>
                    <a:pt x="3450" y="3152"/>
                    <a:pt x="3450" y="3189"/>
                  </a:cubicBezTo>
                  <a:lnTo>
                    <a:pt x="3450" y="3189"/>
                  </a:lnTo>
                  <a:close/>
                  <a:moveTo>
                    <a:pt x="436" y="1687"/>
                  </a:moveTo>
                  <a:lnTo>
                    <a:pt x="436" y="1687"/>
                  </a:lnTo>
                  <a:cubicBezTo>
                    <a:pt x="436" y="1651"/>
                    <a:pt x="465" y="1622"/>
                    <a:pt x="501" y="1622"/>
                  </a:cubicBezTo>
                  <a:lnTo>
                    <a:pt x="1802" y="1622"/>
                  </a:lnTo>
                  <a:cubicBezTo>
                    <a:pt x="1838" y="1622"/>
                    <a:pt x="1867" y="1651"/>
                    <a:pt x="1867" y="1687"/>
                  </a:cubicBezTo>
                  <a:cubicBezTo>
                    <a:pt x="1867" y="1723"/>
                    <a:pt x="1838" y="1753"/>
                    <a:pt x="1802" y="1753"/>
                  </a:cubicBezTo>
                  <a:lnTo>
                    <a:pt x="501" y="1753"/>
                  </a:lnTo>
                  <a:cubicBezTo>
                    <a:pt x="465" y="1753"/>
                    <a:pt x="436" y="1723"/>
                    <a:pt x="436" y="1687"/>
                  </a:cubicBezTo>
                  <a:lnTo>
                    <a:pt x="436" y="1687"/>
                  </a:lnTo>
                  <a:close/>
                  <a:moveTo>
                    <a:pt x="436" y="1312"/>
                  </a:moveTo>
                  <a:lnTo>
                    <a:pt x="436" y="1312"/>
                  </a:lnTo>
                  <a:cubicBezTo>
                    <a:pt x="436" y="1276"/>
                    <a:pt x="465" y="1246"/>
                    <a:pt x="501" y="1246"/>
                  </a:cubicBezTo>
                  <a:lnTo>
                    <a:pt x="1802" y="1246"/>
                  </a:lnTo>
                  <a:cubicBezTo>
                    <a:pt x="1838" y="1246"/>
                    <a:pt x="1867" y="1276"/>
                    <a:pt x="1867" y="1312"/>
                  </a:cubicBezTo>
                  <a:cubicBezTo>
                    <a:pt x="1867" y="1348"/>
                    <a:pt x="1838" y="1377"/>
                    <a:pt x="1802" y="1377"/>
                  </a:cubicBezTo>
                  <a:lnTo>
                    <a:pt x="501" y="1377"/>
                  </a:lnTo>
                  <a:cubicBezTo>
                    <a:pt x="465" y="1377"/>
                    <a:pt x="436" y="1348"/>
                    <a:pt x="436" y="1312"/>
                  </a:cubicBezTo>
                  <a:lnTo>
                    <a:pt x="436" y="1312"/>
                  </a:lnTo>
                  <a:close/>
                  <a:moveTo>
                    <a:pt x="436" y="936"/>
                  </a:moveTo>
                  <a:lnTo>
                    <a:pt x="436" y="936"/>
                  </a:lnTo>
                  <a:cubicBezTo>
                    <a:pt x="436" y="900"/>
                    <a:pt x="465" y="871"/>
                    <a:pt x="501" y="871"/>
                  </a:cubicBezTo>
                  <a:lnTo>
                    <a:pt x="1802" y="871"/>
                  </a:lnTo>
                  <a:cubicBezTo>
                    <a:pt x="1838" y="871"/>
                    <a:pt x="1867" y="900"/>
                    <a:pt x="1867" y="936"/>
                  </a:cubicBezTo>
                  <a:cubicBezTo>
                    <a:pt x="1867" y="973"/>
                    <a:pt x="1838" y="1002"/>
                    <a:pt x="1802" y="1002"/>
                  </a:cubicBezTo>
                  <a:lnTo>
                    <a:pt x="501" y="1002"/>
                  </a:lnTo>
                  <a:cubicBezTo>
                    <a:pt x="465" y="1002"/>
                    <a:pt x="436" y="973"/>
                    <a:pt x="436" y="936"/>
                  </a:cubicBezTo>
                  <a:lnTo>
                    <a:pt x="436" y="936"/>
                  </a:lnTo>
                  <a:close/>
                  <a:moveTo>
                    <a:pt x="1091" y="4278"/>
                  </a:moveTo>
                  <a:lnTo>
                    <a:pt x="1091" y="4278"/>
                  </a:lnTo>
                  <a:cubicBezTo>
                    <a:pt x="1091" y="4296"/>
                    <a:pt x="1077" y="4310"/>
                    <a:pt x="1060" y="4310"/>
                  </a:cubicBezTo>
                  <a:lnTo>
                    <a:pt x="964" y="4310"/>
                  </a:lnTo>
                  <a:cubicBezTo>
                    <a:pt x="947" y="4310"/>
                    <a:pt x="933" y="4296"/>
                    <a:pt x="933" y="4278"/>
                  </a:cubicBezTo>
                  <a:lnTo>
                    <a:pt x="933" y="4133"/>
                  </a:lnTo>
                  <a:cubicBezTo>
                    <a:pt x="933" y="4116"/>
                    <a:pt x="947" y="4102"/>
                    <a:pt x="964" y="4102"/>
                  </a:cubicBezTo>
                  <a:lnTo>
                    <a:pt x="1060" y="4102"/>
                  </a:lnTo>
                  <a:cubicBezTo>
                    <a:pt x="1077" y="4102"/>
                    <a:pt x="1091" y="4116"/>
                    <a:pt x="1091" y="4133"/>
                  </a:cubicBezTo>
                  <a:lnTo>
                    <a:pt x="1091" y="4278"/>
                  </a:lnTo>
                  <a:lnTo>
                    <a:pt x="1091" y="4278"/>
                  </a:lnTo>
                  <a:close/>
                  <a:moveTo>
                    <a:pt x="1060" y="4021"/>
                  </a:moveTo>
                  <a:lnTo>
                    <a:pt x="1060" y="4021"/>
                  </a:lnTo>
                  <a:lnTo>
                    <a:pt x="964" y="4021"/>
                  </a:lnTo>
                  <a:cubicBezTo>
                    <a:pt x="902" y="4021"/>
                    <a:pt x="852" y="4071"/>
                    <a:pt x="852" y="4133"/>
                  </a:cubicBezTo>
                  <a:lnTo>
                    <a:pt x="852" y="4278"/>
                  </a:lnTo>
                  <a:cubicBezTo>
                    <a:pt x="852" y="4340"/>
                    <a:pt x="902" y="4390"/>
                    <a:pt x="964" y="4390"/>
                  </a:cubicBezTo>
                  <a:lnTo>
                    <a:pt x="1060" y="4390"/>
                  </a:lnTo>
                  <a:cubicBezTo>
                    <a:pt x="1122" y="4390"/>
                    <a:pt x="1172" y="4340"/>
                    <a:pt x="1172" y="4278"/>
                  </a:cubicBezTo>
                  <a:lnTo>
                    <a:pt x="1172" y="4133"/>
                  </a:lnTo>
                  <a:cubicBezTo>
                    <a:pt x="1172" y="4071"/>
                    <a:pt x="1122" y="4021"/>
                    <a:pt x="1060" y="4021"/>
                  </a:cubicBezTo>
                  <a:lnTo>
                    <a:pt x="1060" y="4021"/>
                  </a:lnTo>
                  <a:close/>
                  <a:moveTo>
                    <a:pt x="1455" y="4278"/>
                  </a:moveTo>
                  <a:lnTo>
                    <a:pt x="1455" y="4278"/>
                  </a:lnTo>
                  <a:cubicBezTo>
                    <a:pt x="1455" y="4296"/>
                    <a:pt x="1441" y="4310"/>
                    <a:pt x="1423" y="4310"/>
                  </a:cubicBezTo>
                  <a:lnTo>
                    <a:pt x="1332" y="4310"/>
                  </a:lnTo>
                  <a:cubicBezTo>
                    <a:pt x="1315" y="4310"/>
                    <a:pt x="1301" y="4296"/>
                    <a:pt x="1301" y="4278"/>
                  </a:cubicBezTo>
                  <a:lnTo>
                    <a:pt x="1301" y="3901"/>
                  </a:lnTo>
                  <a:cubicBezTo>
                    <a:pt x="1301" y="3884"/>
                    <a:pt x="1315" y="3869"/>
                    <a:pt x="1332" y="3869"/>
                  </a:cubicBezTo>
                  <a:lnTo>
                    <a:pt x="1423" y="3869"/>
                  </a:lnTo>
                  <a:cubicBezTo>
                    <a:pt x="1441" y="3869"/>
                    <a:pt x="1455" y="3884"/>
                    <a:pt x="1455" y="3901"/>
                  </a:cubicBezTo>
                  <a:lnTo>
                    <a:pt x="1455" y="4278"/>
                  </a:lnTo>
                  <a:lnTo>
                    <a:pt x="1455" y="4278"/>
                  </a:lnTo>
                  <a:close/>
                  <a:moveTo>
                    <a:pt x="1423" y="3789"/>
                  </a:moveTo>
                  <a:lnTo>
                    <a:pt x="1423" y="3789"/>
                  </a:lnTo>
                  <a:lnTo>
                    <a:pt x="1332" y="3789"/>
                  </a:lnTo>
                  <a:cubicBezTo>
                    <a:pt x="1271" y="3789"/>
                    <a:pt x="1220" y="3839"/>
                    <a:pt x="1220" y="3901"/>
                  </a:cubicBezTo>
                  <a:lnTo>
                    <a:pt x="1220" y="4278"/>
                  </a:lnTo>
                  <a:cubicBezTo>
                    <a:pt x="1220" y="4340"/>
                    <a:pt x="1271" y="4390"/>
                    <a:pt x="1332" y="4390"/>
                  </a:cubicBezTo>
                  <a:lnTo>
                    <a:pt x="1423" y="4390"/>
                  </a:lnTo>
                  <a:cubicBezTo>
                    <a:pt x="1485" y="4390"/>
                    <a:pt x="1536" y="4340"/>
                    <a:pt x="1536" y="4278"/>
                  </a:cubicBezTo>
                  <a:lnTo>
                    <a:pt x="1536" y="3901"/>
                  </a:lnTo>
                  <a:cubicBezTo>
                    <a:pt x="1536" y="3839"/>
                    <a:pt x="1485" y="3789"/>
                    <a:pt x="1423" y="3789"/>
                  </a:cubicBezTo>
                  <a:lnTo>
                    <a:pt x="1423" y="3789"/>
                  </a:lnTo>
                  <a:close/>
                  <a:moveTo>
                    <a:pt x="726" y="4278"/>
                  </a:moveTo>
                  <a:lnTo>
                    <a:pt x="726" y="4278"/>
                  </a:lnTo>
                  <a:cubicBezTo>
                    <a:pt x="726" y="4296"/>
                    <a:pt x="712" y="4310"/>
                    <a:pt x="694" y="4310"/>
                  </a:cubicBezTo>
                  <a:lnTo>
                    <a:pt x="603" y="4310"/>
                  </a:lnTo>
                  <a:cubicBezTo>
                    <a:pt x="586" y="4310"/>
                    <a:pt x="572" y="4296"/>
                    <a:pt x="572" y="4278"/>
                  </a:cubicBezTo>
                  <a:lnTo>
                    <a:pt x="572" y="3983"/>
                  </a:lnTo>
                  <a:cubicBezTo>
                    <a:pt x="572" y="3966"/>
                    <a:pt x="586" y="3952"/>
                    <a:pt x="603" y="3952"/>
                  </a:cubicBezTo>
                  <a:lnTo>
                    <a:pt x="694" y="3952"/>
                  </a:lnTo>
                  <a:cubicBezTo>
                    <a:pt x="712" y="3952"/>
                    <a:pt x="726" y="3966"/>
                    <a:pt x="726" y="3983"/>
                  </a:cubicBezTo>
                  <a:lnTo>
                    <a:pt x="726" y="4278"/>
                  </a:lnTo>
                  <a:lnTo>
                    <a:pt x="726" y="4278"/>
                  </a:lnTo>
                  <a:close/>
                  <a:moveTo>
                    <a:pt x="694" y="3871"/>
                  </a:moveTo>
                  <a:lnTo>
                    <a:pt x="694" y="3871"/>
                  </a:lnTo>
                  <a:lnTo>
                    <a:pt x="603" y="3871"/>
                  </a:lnTo>
                  <a:cubicBezTo>
                    <a:pt x="541" y="3871"/>
                    <a:pt x="491" y="3921"/>
                    <a:pt x="491" y="3983"/>
                  </a:cubicBezTo>
                  <a:lnTo>
                    <a:pt x="491" y="4278"/>
                  </a:lnTo>
                  <a:cubicBezTo>
                    <a:pt x="491" y="4340"/>
                    <a:pt x="541" y="4390"/>
                    <a:pt x="603" y="4390"/>
                  </a:cubicBezTo>
                  <a:lnTo>
                    <a:pt x="694" y="4390"/>
                  </a:lnTo>
                  <a:cubicBezTo>
                    <a:pt x="756" y="4390"/>
                    <a:pt x="807" y="4340"/>
                    <a:pt x="807" y="4278"/>
                  </a:cubicBezTo>
                  <a:lnTo>
                    <a:pt x="807" y="3983"/>
                  </a:lnTo>
                  <a:cubicBezTo>
                    <a:pt x="807" y="3921"/>
                    <a:pt x="756" y="3871"/>
                    <a:pt x="694" y="3871"/>
                  </a:cubicBezTo>
                  <a:lnTo>
                    <a:pt x="694" y="3871"/>
                  </a:lnTo>
                  <a:close/>
                  <a:moveTo>
                    <a:pt x="1634" y="3147"/>
                  </a:moveTo>
                  <a:lnTo>
                    <a:pt x="1634" y="3147"/>
                  </a:lnTo>
                  <a:cubicBezTo>
                    <a:pt x="1616" y="3147"/>
                    <a:pt x="1601" y="3132"/>
                    <a:pt x="1601" y="3114"/>
                  </a:cubicBezTo>
                  <a:cubicBezTo>
                    <a:pt x="1601" y="3096"/>
                    <a:pt x="1616" y="3082"/>
                    <a:pt x="1634" y="3082"/>
                  </a:cubicBezTo>
                  <a:cubicBezTo>
                    <a:pt x="1652" y="3082"/>
                    <a:pt x="1666" y="3096"/>
                    <a:pt x="1666" y="3114"/>
                  </a:cubicBezTo>
                  <a:cubicBezTo>
                    <a:pt x="1666" y="3132"/>
                    <a:pt x="1652" y="3147"/>
                    <a:pt x="1634" y="3147"/>
                  </a:cubicBezTo>
                  <a:lnTo>
                    <a:pt x="1634" y="3147"/>
                  </a:lnTo>
                  <a:close/>
                  <a:moveTo>
                    <a:pt x="1114" y="3667"/>
                  </a:moveTo>
                  <a:lnTo>
                    <a:pt x="1114" y="3667"/>
                  </a:lnTo>
                  <a:cubicBezTo>
                    <a:pt x="1096" y="3667"/>
                    <a:pt x="1082" y="3652"/>
                    <a:pt x="1082" y="3634"/>
                  </a:cubicBezTo>
                  <a:cubicBezTo>
                    <a:pt x="1082" y="3616"/>
                    <a:pt x="1096" y="3602"/>
                    <a:pt x="1114" y="3602"/>
                  </a:cubicBezTo>
                  <a:cubicBezTo>
                    <a:pt x="1132" y="3602"/>
                    <a:pt x="1147" y="3616"/>
                    <a:pt x="1147" y="3634"/>
                  </a:cubicBezTo>
                  <a:cubicBezTo>
                    <a:pt x="1147" y="3652"/>
                    <a:pt x="1132" y="3667"/>
                    <a:pt x="1114" y="3667"/>
                  </a:cubicBezTo>
                  <a:lnTo>
                    <a:pt x="1114" y="3667"/>
                  </a:lnTo>
                  <a:close/>
                  <a:moveTo>
                    <a:pt x="851" y="3404"/>
                  </a:moveTo>
                  <a:lnTo>
                    <a:pt x="851" y="3404"/>
                  </a:lnTo>
                  <a:cubicBezTo>
                    <a:pt x="851" y="3386"/>
                    <a:pt x="866" y="3371"/>
                    <a:pt x="884" y="3371"/>
                  </a:cubicBezTo>
                  <a:cubicBezTo>
                    <a:pt x="902" y="3371"/>
                    <a:pt x="916" y="3386"/>
                    <a:pt x="916" y="3404"/>
                  </a:cubicBezTo>
                  <a:cubicBezTo>
                    <a:pt x="916" y="3422"/>
                    <a:pt x="902" y="3436"/>
                    <a:pt x="884" y="3436"/>
                  </a:cubicBezTo>
                  <a:cubicBezTo>
                    <a:pt x="866" y="3436"/>
                    <a:pt x="851" y="3422"/>
                    <a:pt x="851" y="3404"/>
                  </a:cubicBezTo>
                  <a:lnTo>
                    <a:pt x="851" y="3404"/>
                  </a:lnTo>
                  <a:close/>
                  <a:moveTo>
                    <a:pt x="583" y="3668"/>
                  </a:moveTo>
                  <a:lnTo>
                    <a:pt x="583" y="3668"/>
                  </a:lnTo>
                  <a:cubicBezTo>
                    <a:pt x="566" y="3668"/>
                    <a:pt x="551" y="3653"/>
                    <a:pt x="551" y="3635"/>
                  </a:cubicBezTo>
                  <a:cubicBezTo>
                    <a:pt x="551" y="3617"/>
                    <a:pt x="566" y="3603"/>
                    <a:pt x="583" y="3603"/>
                  </a:cubicBezTo>
                  <a:cubicBezTo>
                    <a:pt x="601" y="3603"/>
                    <a:pt x="616" y="3617"/>
                    <a:pt x="616" y="3635"/>
                  </a:cubicBezTo>
                  <a:cubicBezTo>
                    <a:pt x="616" y="3653"/>
                    <a:pt x="601" y="3668"/>
                    <a:pt x="583" y="3668"/>
                  </a:cubicBezTo>
                  <a:lnTo>
                    <a:pt x="583" y="3668"/>
                  </a:lnTo>
                  <a:close/>
                  <a:moveTo>
                    <a:pt x="1634" y="3001"/>
                  </a:moveTo>
                  <a:lnTo>
                    <a:pt x="1634" y="3001"/>
                  </a:lnTo>
                  <a:cubicBezTo>
                    <a:pt x="1571" y="3001"/>
                    <a:pt x="1521" y="3052"/>
                    <a:pt x="1521" y="3114"/>
                  </a:cubicBezTo>
                  <a:cubicBezTo>
                    <a:pt x="1521" y="3132"/>
                    <a:pt x="1525" y="3148"/>
                    <a:pt x="1532" y="3163"/>
                  </a:cubicBezTo>
                  <a:lnTo>
                    <a:pt x="1162" y="3532"/>
                  </a:lnTo>
                  <a:cubicBezTo>
                    <a:pt x="1148" y="3525"/>
                    <a:pt x="1131" y="3521"/>
                    <a:pt x="1114" y="3521"/>
                  </a:cubicBezTo>
                  <a:cubicBezTo>
                    <a:pt x="1098" y="3521"/>
                    <a:pt x="1082" y="3524"/>
                    <a:pt x="1068" y="3531"/>
                  </a:cubicBezTo>
                  <a:lnTo>
                    <a:pt x="987" y="3450"/>
                  </a:lnTo>
                  <a:cubicBezTo>
                    <a:pt x="993" y="3436"/>
                    <a:pt x="997" y="3420"/>
                    <a:pt x="997" y="3404"/>
                  </a:cubicBezTo>
                  <a:cubicBezTo>
                    <a:pt x="997" y="3341"/>
                    <a:pt x="946" y="3290"/>
                    <a:pt x="884" y="3290"/>
                  </a:cubicBezTo>
                  <a:cubicBezTo>
                    <a:pt x="821" y="3290"/>
                    <a:pt x="770" y="3341"/>
                    <a:pt x="770" y="3404"/>
                  </a:cubicBezTo>
                  <a:cubicBezTo>
                    <a:pt x="770" y="3415"/>
                    <a:pt x="773" y="3426"/>
                    <a:pt x="776" y="3436"/>
                  </a:cubicBezTo>
                  <a:lnTo>
                    <a:pt x="638" y="3537"/>
                  </a:lnTo>
                  <a:cubicBezTo>
                    <a:pt x="622" y="3528"/>
                    <a:pt x="603" y="3522"/>
                    <a:pt x="583" y="3522"/>
                  </a:cubicBezTo>
                  <a:cubicBezTo>
                    <a:pt x="521" y="3522"/>
                    <a:pt x="470" y="3573"/>
                    <a:pt x="470" y="3635"/>
                  </a:cubicBezTo>
                  <a:cubicBezTo>
                    <a:pt x="470" y="3698"/>
                    <a:pt x="521" y="3749"/>
                    <a:pt x="583" y="3749"/>
                  </a:cubicBezTo>
                  <a:cubicBezTo>
                    <a:pt x="646" y="3749"/>
                    <a:pt x="697" y="3698"/>
                    <a:pt x="697" y="3635"/>
                  </a:cubicBezTo>
                  <a:cubicBezTo>
                    <a:pt x="697" y="3622"/>
                    <a:pt x="694" y="3610"/>
                    <a:pt x="690" y="3598"/>
                  </a:cubicBezTo>
                  <a:lnTo>
                    <a:pt x="825" y="3500"/>
                  </a:lnTo>
                  <a:cubicBezTo>
                    <a:pt x="842" y="3511"/>
                    <a:pt x="862" y="3517"/>
                    <a:pt x="884" y="3517"/>
                  </a:cubicBezTo>
                  <a:cubicBezTo>
                    <a:pt x="900" y="3517"/>
                    <a:pt x="916" y="3513"/>
                    <a:pt x="930" y="3507"/>
                  </a:cubicBezTo>
                  <a:lnTo>
                    <a:pt x="1011" y="3588"/>
                  </a:lnTo>
                  <a:cubicBezTo>
                    <a:pt x="1005" y="3602"/>
                    <a:pt x="1001" y="3618"/>
                    <a:pt x="1001" y="3634"/>
                  </a:cubicBezTo>
                  <a:cubicBezTo>
                    <a:pt x="1001" y="3697"/>
                    <a:pt x="1052" y="3747"/>
                    <a:pt x="1114" y="3747"/>
                  </a:cubicBezTo>
                  <a:cubicBezTo>
                    <a:pt x="1177" y="3747"/>
                    <a:pt x="1228" y="3697"/>
                    <a:pt x="1228" y="3634"/>
                  </a:cubicBezTo>
                  <a:cubicBezTo>
                    <a:pt x="1228" y="3618"/>
                    <a:pt x="1224" y="3603"/>
                    <a:pt x="1218" y="3590"/>
                  </a:cubicBezTo>
                  <a:lnTo>
                    <a:pt x="1590" y="3219"/>
                  </a:lnTo>
                  <a:cubicBezTo>
                    <a:pt x="1604" y="3225"/>
                    <a:pt x="1618" y="3228"/>
                    <a:pt x="1634" y="3228"/>
                  </a:cubicBezTo>
                  <a:cubicBezTo>
                    <a:pt x="1696" y="3228"/>
                    <a:pt x="1747" y="3177"/>
                    <a:pt x="1747" y="3114"/>
                  </a:cubicBezTo>
                  <a:cubicBezTo>
                    <a:pt x="1747" y="3052"/>
                    <a:pt x="1696" y="3001"/>
                    <a:pt x="1634" y="3001"/>
                  </a:cubicBezTo>
                  <a:lnTo>
                    <a:pt x="1634" y="3001"/>
                  </a:lnTo>
                  <a:close/>
                  <a:moveTo>
                    <a:pt x="2954" y="600"/>
                  </a:moveTo>
                  <a:lnTo>
                    <a:pt x="2954" y="600"/>
                  </a:lnTo>
                  <a:cubicBezTo>
                    <a:pt x="3133" y="619"/>
                    <a:pt x="3275" y="761"/>
                    <a:pt x="3294" y="940"/>
                  </a:cubicBezTo>
                  <a:lnTo>
                    <a:pt x="2954" y="945"/>
                  </a:lnTo>
                  <a:lnTo>
                    <a:pt x="2954" y="600"/>
                  </a:lnTo>
                  <a:lnTo>
                    <a:pt x="2954" y="600"/>
                  </a:lnTo>
                  <a:close/>
                  <a:moveTo>
                    <a:pt x="2914" y="1026"/>
                  </a:moveTo>
                  <a:lnTo>
                    <a:pt x="2914" y="1026"/>
                  </a:lnTo>
                  <a:lnTo>
                    <a:pt x="2914" y="1026"/>
                  </a:lnTo>
                  <a:lnTo>
                    <a:pt x="3337" y="1020"/>
                  </a:lnTo>
                  <a:cubicBezTo>
                    <a:pt x="3359" y="1020"/>
                    <a:pt x="3377" y="1002"/>
                    <a:pt x="3377" y="980"/>
                  </a:cubicBezTo>
                  <a:cubicBezTo>
                    <a:pt x="3377" y="725"/>
                    <a:pt x="3169" y="517"/>
                    <a:pt x="2914" y="517"/>
                  </a:cubicBezTo>
                  <a:cubicBezTo>
                    <a:pt x="2892" y="517"/>
                    <a:pt x="2873" y="535"/>
                    <a:pt x="2873" y="557"/>
                  </a:cubicBezTo>
                  <a:lnTo>
                    <a:pt x="2873" y="986"/>
                  </a:lnTo>
                  <a:cubicBezTo>
                    <a:pt x="2873" y="996"/>
                    <a:pt x="2878" y="1007"/>
                    <a:pt x="2885" y="1014"/>
                  </a:cubicBezTo>
                  <a:cubicBezTo>
                    <a:pt x="2893" y="1022"/>
                    <a:pt x="2903" y="1026"/>
                    <a:pt x="2914" y="1026"/>
                  </a:cubicBezTo>
                  <a:lnTo>
                    <a:pt x="2914" y="1026"/>
                  </a:lnTo>
                  <a:close/>
                  <a:moveTo>
                    <a:pt x="2719" y="711"/>
                  </a:moveTo>
                  <a:lnTo>
                    <a:pt x="2719" y="711"/>
                  </a:lnTo>
                  <a:lnTo>
                    <a:pt x="2719" y="1142"/>
                  </a:lnTo>
                  <a:cubicBezTo>
                    <a:pt x="2719" y="1153"/>
                    <a:pt x="2724" y="1163"/>
                    <a:pt x="2731" y="1171"/>
                  </a:cubicBezTo>
                  <a:cubicBezTo>
                    <a:pt x="2739" y="1178"/>
                    <a:pt x="2749" y="1182"/>
                    <a:pt x="2760" y="1182"/>
                  </a:cubicBezTo>
                  <a:cubicBezTo>
                    <a:pt x="2760" y="1182"/>
                    <a:pt x="2760" y="1182"/>
                    <a:pt x="2760" y="1182"/>
                  </a:cubicBezTo>
                  <a:cubicBezTo>
                    <a:pt x="2929" y="1179"/>
                    <a:pt x="3115" y="1177"/>
                    <a:pt x="3191" y="1179"/>
                  </a:cubicBezTo>
                  <a:cubicBezTo>
                    <a:pt x="3172" y="1400"/>
                    <a:pt x="2986" y="1575"/>
                    <a:pt x="2760" y="1575"/>
                  </a:cubicBezTo>
                  <a:cubicBezTo>
                    <a:pt x="2521" y="1575"/>
                    <a:pt x="2327" y="1381"/>
                    <a:pt x="2327" y="1142"/>
                  </a:cubicBezTo>
                  <a:cubicBezTo>
                    <a:pt x="2327" y="917"/>
                    <a:pt x="2499" y="732"/>
                    <a:pt x="2719" y="711"/>
                  </a:cubicBezTo>
                  <a:lnTo>
                    <a:pt x="2719" y="711"/>
                  </a:lnTo>
                  <a:close/>
                  <a:moveTo>
                    <a:pt x="2760" y="1656"/>
                  </a:moveTo>
                  <a:lnTo>
                    <a:pt x="2760" y="1656"/>
                  </a:lnTo>
                  <a:cubicBezTo>
                    <a:pt x="3043" y="1656"/>
                    <a:pt x="3273" y="1425"/>
                    <a:pt x="3273" y="1142"/>
                  </a:cubicBezTo>
                  <a:cubicBezTo>
                    <a:pt x="3273" y="1131"/>
                    <a:pt x="3269" y="1121"/>
                    <a:pt x="3261" y="1113"/>
                  </a:cubicBezTo>
                  <a:cubicBezTo>
                    <a:pt x="3246" y="1099"/>
                    <a:pt x="3240" y="1093"/>
                    <a:pt x="2800" y="1101"/>
                  </a:cubicBezTo>
                  <a:lnTo>
                    <a:pt x="2800" y="669"/>
                  </a:lnTo>
                  <a:cubicBezTo>
                    <a:pt x="2800" y="647"/>
                    <a:pt x="2782" y="629"/>
                    <a:pt x="2760" y="629"/>
                  </a:cubicBezTo>
                  <a:cubicBezTo>
                    <a:pt x="2476" y="629"/>
                    <a:pt x="2246" y="859"/>
                    <a:pt x="2246" y="1142"/>
                  </a:cubicBezTo>
                  <a:cubicBezTo>
                    <a:pt x="2246" y="1425"/>
                    <a:pt x="2476" y="1656"/>
                    <a:pt x="2760" y="1656"/>
                  </a:cubicBezTo>
                  <a:lnTo>
                    <a:pt x="2760" y="1656"/>
                  </a:lnTo>
                  <a:close/>
                  <a:moveTo>
                    <a:pt x="3783" y="4475"/>
                  </a:moveTo>
                  <a:lnTo>
                    <a:pt x="3783" y="4475"/>
                  </a:lnTo>
                  <a:cubicBezTo>
                    <a:pt x="3783" y="4581"/>
                    <a:pt x="3696" y="4668"/>
                    <a:pt x="3590" y="4668"/>
                  </a:cubicBezTo>
                  <a:lnTo>
                    <a:pt x="323" y="4668"/>
                  </a:lnTo>
                  <a:cubicBezTo>
                    <a:pt x="217" y="4668"/>
                    <a:pt x="130" y="4581"/>
                    <a:pt x="130" y="4475"/>
                  </a:cubicBezTo>
                  <a:lnTo>
                    <a:pt x="130" y="322"/>
                  </a:lnTo>
                  <a:cubicBezTo>
                    <a:pt x="130" y="216"/>
                    <a:pt x="217" y="129"/>
                    <a:pt x="323" y="129"/>
                  </a:cubicBezTo>
                  <a:lnTo>
                    <a:pt x="3590" y="129"/>
                  </a:lnTo>
                  <a:cubicBezTo>
                    <a:pt x="3696" y="129"/>
                    <a:pt x="3783" y="216"/>
                    <a:pt x="3783" y="322"/>
                  </a:cubicBezTo>
                  <a:lnTo>
                    <a:pt x="3783" y="4475"/>
                  </a:lnTo>
                  <a:lnTo>
                    <a:pt x="3783" y="4475"/>
                  </a:lnTo>
                  <a:close/>
                  <a:moveTo>
                    <a:pt x="3590" y="0"/>
                  </a:moveTo>
                  <a:lnTo>
                    <a:pt x="3590" y="0"/>
                  </a:lnTo>
                  <a:lnTo>
                    <a:pt x="323" y="0"/>
                  </a:lnTo>
                  <a:cubicBezTo>
                    <a:pt x="145" y="0"/>
                    <a:pt x="0" y="144"/>
                    <a:pt x="0" y="322"/>
                  </a:cubicBezTo>
                  <a:lnTo>
                    <a:pt x="0" y="4475"/>
                  </a:lnTo>
                  <a:cubicBezTo>
                    <a:pt x="0" y="4653"/>
                    <a:pt x="145" y="4799"/>
                    <a:pt x="323" y="4799"/>
                  </a:cubicBezTo>
                  <a:lnTo>
                    <a:pt x="3590" y="4799"/>
                  </a:lnTo>
                  <a:cubicBezTo>
                    <a:pt x="3768" y="4799"/>
                    <a:pt x="3914" y="4653"/>
                    <a:pt x="3914" y="4475"/>
                  </a:cubicBezTo>
                  <a:lnTo>
                    <a:pt x="3914" y="322"/>
                  </a:lnTo>
                  <a:cubicBezTo>
                    <a:pt x="3914" y="144"/>
                    <a:pt x="3768" y="0"/>
                    <a:pt x="3590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69" name="Text Placeholder 2">
            <a:extLst>
              <a:ext uri="{FF2B5EF4-FFF2-40B4-BE49-F238E27FC236}">
                <a16:creationId xmlns="" xmlns:a16="http://schemas.microsoft.com/office/drawing/2014/main" id="{E26B8D93-AF3A-47BE-91E8-94222B45AA22}"/>
              </a:ext>
            </a:extLst>
          </p:cNvPr>
          <p:cNvSpPr txBox="1">
            <a:spLocks/>
          </p:cNvSpPr>
          <p:nvPr/>
        </p:nvSpPr>
        <p:spPr>
          <a:xfrm>
            <a:off x="4848273" y="1825161"/>
            <a:ext cx="3559409" cy="374534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Alta performance de procesamiento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="" xmlns:a16="http://schemas.microsoft.com/office/drawing/2014/main" id="{197F1C57-039C-4F7E-998D-81211831B405}"/>
              </a:ext>
            </a:extLst>
          </p:cNvPr>
          <p:cNvSpPr txBox="1">
            <a:spLocks/>
          </p:cNvSpPr>
          <p:nvPr/>
        </p:nvSpPr>
        <p:spPr>
          <a:xfrm>
            <a:off x="5057129" y="2744396"/>
            <a:ext cx="3766495" cy="374534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Trazabilidad y auditable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="" xmlns:a16="http://schemas.microsoft.com/office/drawing/2014/main" id="{6BC4F0CD-1EB2-4C23-B213-2849BBCFC711}"/>
              </a:ext>
            </a:extLst>
          </p:cNvPr>
          <p:cNvSpPr txBox="1">
            <a:spLocks/>
          </p:cNvSpPr>
          <p:nvPr/>
        </p:nvSpPr>
        <p:spPr>
          <a:xfrm>
            <a:off x="4833032" y="3651670"/>
            <a:ext cx="4385396" cy="374534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Herramientas analíticas robustas para simulación precisa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="" xmlns:a16="http://schemas.microsoft.com/office/drawing/2014/main" id="{B78F0A6A-A8F9-4E04-8DEE-67FC636B3FF7}"/>
              </a:ext>
            </a:extLst>
          </p:cNvPr>
          <p:cNvSpPr txBox="1">
            <a:spLocks/>
          </p:cNvSpPr>
          <p:nvPr/>
        </p:nvSpPr>
        <p:spPr>
          <a:xfrm>
            <a:off x="4175929" y="4414026"/>
            <a:ext cx="4647695" cy="374534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 smtClean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Automatización </a:t>
            </a:r>
            <a:r>
              <a:rPr lang="es-CO" sz="18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informes y relevaciones contables </a:t>
            </a:r>
          </a:p>
        </p:txBody>
      </p:sp>
    </p:spTree>
    <p:extLst>
      <p:ext uri="{BB962C8B-B14F-4D97-AF65-F5344CB8AC3E}">
        <p14:creationId xmlns:p14="http://schemas.microsoft.com/office/powerpoint/2010/main" val="14546661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206296" y="999082"/>
            <a:ext cx="2096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i="0" dirty="0">
                <a:solidFill>
                  <a:srgbClr val="6B2870"/>
                </a:solidFill>
                <a:effectLst/>
                <a:latin typeface="Helvetica" pitchFamily="2" charset="0"/>
              </a:rPr>
              <a:t>Aquí</a:t>
            </a:r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07F7E08-55A3-43AB-87E1-3FA782EB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092566"/>
                </a:solidFill>
                <a:latin typeface="Helvetica" pitchFamily="2" charset="0"/>
                <a:ea typeface="+mn-ea"/>
                <a:cs typeface="+mn-cs"/>
              </a:rPr>
              <a:t>Top 5 Riesgos Globales en cuanto a Impacto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0A8C5D79-88F8-419C-8CD4-369110F33F74}"/>
              </a:ext>
            </a:extLst>
          </p:cNvPr>
          <p:cNvSpPr txBox="1">
            <a:spLocks/>
          </p:cNvSpPr>
          <p:nvPr/>
        </p:nvSpPr>
        <p:spPr>
          <a:xfrm>
            <a:off x="39413" y="4780556"/>
            <a:ext cx="409903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76208B-6111-490B-8CEC-FFB249DB210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="" xmlns:a16="http://schemas.microsoft.com/office/drawing/2014/main" id="{A8EE3BE4-D6E2-4962-8CA9-256A42ED3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 r="61666"/>
          <a:stretch/>
        </p:blipFill>
        <p:spPr>
          <a:xfrm>
            <a:off x="252520" y="1042218"/>
            <a:ext cx="4676636" cy="3261823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="" xmlns:a16="http://schemas.microsoft.com/office/drawing/2014/main" id="{9F6014E4-B309-4613-A644-E72541D72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8"/>
          <a:stretch/>
        </p:blipFill>
        <p:spPr>
          <a:xfrm>
            <a:off x="5263899" y="825954"/>
            <a:ext cx="3240500" cy="3478088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="" xmlns:a16="http://schemas.microsoft.com/office/drawing/2014/main" id="{78DD2B45-827F-40C7-A9A4-AC642A44A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04" y="4384282"/>
            <a:ext cx="4092295" cy="1981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9D1EC55-E615-410D-9967-8A81D46993F1}"/>
              </a:ext>
            </a:extLst>
          </p:cNvPr>
          <p:cNvSpPr/>
          <p:nvPr/>
        </p:nvSpPr>
        <p:spPr>
          <a:xfrm>
            <a:off x="5621456" y="4613196"/>
            <a:ext cx="23544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err="1">
                <a:solidFill>
                  <a:srgbClr val="092566"/>
                </a:solidFill>
              </a:rPr>
              <a:t>The</a:t>
            </a:r>
            <a:r>
              <a:rPr lang="es-MX" sz="1050" dirty="0">
                <a:solidFill>
                  <a:srgbClr val="092566"/>
                </a:solidFill>
              </a:rPr>
              <a:t> Global </a:t>
            </a:r>
            <a:r>
              <a:rPr lang="es-MX" sz="1050" dirty="0" err="1">
                <a:solidFill>
                  <a:srgbClr val="092566"/>
                </a:solidFill>
              </a:rPr>
              <a:t>Risks</a:t>
            </a:r>
            <a:r>
              <a:rPr lang="es-MX" sz="1050" dirty="0">
                <a:solidFill>
                  <a:srgbClr val="092566"/>
                </a:solidFill>
              </a:rPr>
              <a:t> </a:t>
            </a:r>
            <a:r>
              <a:rPr lang="es-MX" sz="1050" dirty="0" err="1">
                <a:solidFill>
                  <a:srgbClr val="092566"/>
                </a:solidFill>
              </a:rPr>
              <a:t>Report</a:t>
            </a:r>
            <a:r>
              <a:rPr lang="es-MX" sz="1050" dirty="0">
                <a:solidFill>
                  <a:srgbClr val="092566"/>
                </a:solidFill>
              </a:rPr>
              <a:t> 2017, 12th </a:t>
            </a:r>
            <a:r>
              <a:rPr lang="es-MX" sz="1050" dirty="0" err="1">
                <a:solidFill>
                  <a:srgbClr val="092566"/>
                </a:solidFill>
              </a:rPr>
              <a:t>Edition</a:t>
            </a:r>
            <a:r>
              <a:rPr lang="es-MX" sz="1050" dirty="0">
                <a:solidFill>
                  <a:srgbClr val="092566"/>
                </a:solidFill>
              </a:rPr>
              <a:t>, </a:t>
            </a:r>
            <a:r>
              <a:rPr lang="es-MX" sz="1050" dirty="0" err="1">
                <a:solidFill>
                  <a:srgbClr val="092566"/>
                </a:solidFill>
              </a:rPr>
              <a:t>World</a:t>
            </a:r>
            <a:r>
              <a:rPr lang="es-MX" sz="1050" dirty="0">
                <a:solidFill>
                  <a:srgbClr val="092566"/>
                </a:solidFill>
              </a:rPr>
              <a:t> </a:t>
            </a:r>
            <a:r>
              <a:rPr lang="es-MX" sz="1050" dirty="0" err="1">
                <a:solidFill>
                  <a:srgbClr val="092566"/>
                </a:solidFill>
              </a:rPr>
              <a:t>Economic</a:t>
            </a:r>
            <a:r>
              <a:rPr lang="es-MX" sz="1050" dirty="0">
                <a:solidFill>
                  <a:srgbClr val="092566"/>
                </a:solidFill>
              </a:rPr>
              <a:t> </a:t>
            </a:r>
            <a:r>
              <a:rPr lang="es-MX" sz="1050" dirty="0" err="1">
                <a:solidFill>
                  <a:srgbClr val="092566"/>
                </a:solidFill>
              </a:rPr>
              <a:t>Forum</a:t>
            </a:r>
            <a:endParaRPr lang="es-MX" sz="1050" dirty="0">
              <a:solidFill>
                <a:srgbClr val="09256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1913B46-ED89-4C8F-B39C-053657FDCDE8}"/>
              </a:ext>
            </a:extLst>
          </p:cNvPr>
          <p:cNvSpPr/>
          <p:nvPr/>
        </p:nvSpPr>
        <p:spPr>
          <a:xfrm>
            <a:off x="449316" y="4582419"/>
            <a:ext cx="5371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i="1" dirty="0">
                <a:solidFill>
                  <a:srgbClr val="092566"/>
                </a:solidFill>
              </a:rPr>
              <a:t>Riesgo Global</a:t>
            </a:r>
            <a:r>
              <a:rPr lang="es-MX" sz="1100" b="1" dirty="0">
                <a:solidFill>
                  <a:srgbClr val="092566"/>
                </a:solidFill>
              </a:rPr>
              <a:t>: un evento o condición incierta que puede causar impacto negativo para varios países o industrias dentro de los siguientes 10 años</a:t>
            </a:r>
          </a:p>
        </p:txBody>
      </p:sp>
    </p:spTree>
    <p:extLst>
      <p:ext uri="{BB962C8B-B14F-4D97-AF65-F5344CB8AC3E}">
        <p14:creationId xmlns:p14="http://schemas.microsoft.com/office/powerpoint/2010/main" val="466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</p:spPr>
        <p:txBody>
          <a:bodyPr/>
          <a:lstStyle/>
          <a:p>
            <a:r>
              <a:rPr lang="es-CO" sz="2400" b="1" dirty="0">
                <a:solidFill>
                  <a:srgbClr val="092566"/>
                </a:solidFill>
                <a:latin typeface="Helvetica" pitchFamily="2" charset="0"/>
                <a:ea typeface="+mn-ea"/>
                <a:cs typeface="+mn-cs"/>
              </a:rPr>
              <a:t>Enterprise Stress </a:t>
            </a:r>
            <a:r>
              <a:rPr lang="es-CO" sz="2400" b="1" dirty="0" err="1">
                <a:solidFill>
                  <a:srgbClr val="092566"/>
                </a:solidFill>
                <a:latin typeface="Helvetica" pitchFamily="2" charset="0"/>
                <a:ea typeface="+mn-ea"/>
                <a:cs typeface="+mn-cs"/>
              </a:rPr>
              <a:t>Testing</a:t>
            </a:r>
            <a:endParaRPr lang="es-CO" sz="2400" b="1" dirty="0">
              <a:solidFill>
                <a:srgbClr val="092566"/>
              </a:solidFill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963873"/>
              </p:ext>
            </p:extLst>
          </p:nvPr>
        </p:nvGraphicFramePr>
        <p:xfrm>
          <a:off x="317722" y="1102877"/>
          <a:ext cx="4160683" cy="357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894220"/>
              </p:ext>
            </p:extLst>
          </p:nvPr>
        </p:nvGraphicFramePr>
        <p:xfrm>
          <a:off x="4683677" y="1097279"/>
          <a:ext cx="4364630" cy="35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8C14DEDB-7926-41A0-AAE8-D47975118C86}"/>
              </a:ext>
            </a:extLst>
          </p:cNvPr>
          <p:cNvSpPr txBox="1">
            <a:spLocks/>
          </p:cNvSpPr>
          <p:nvPr/>
        </p:nvSpPr>
        <p:spPr>
          <a:xfrm>
            <a:off x="628650" y="512644"/>
            <a:ext cx="7886700" cy="414113"/>
          </a:xfrm>
          <a:prstGeom prst="rect">
            <a:avLst/>
          </a:prstGeom>
        </p:spPr>
        <p:txBody>
          <a:bodyPr anchor="ctr"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600" b="1" dirty="0">
                <a:solidFill>
                  <a:srgbClr val="6B2870"/>
                </a:solidFill>
                <a:latin typeface="Helvetica" pitchFamily="2" charset="0"/>
              </a:rPr>
              <a:t>Ejercicio Común en Varias Regulaciones</a:t>
            </a:r>
          </a:p>
        </p:txBody>
      </p:sp>
    </p:spTree>
    <p:extLst>
      <p:ext uri="{BB962C8B-B14F-4D97-AF65-F5344CB8AC3E}">
        <p14:creationId xmlns:p14="http://schemas.microsoft.com/office/powerpoint/2010/main" val="24001309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E8F77-63DF-41CE-8E3E-A0930BB2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rgbClr val="6B2870"/>
                </a:solidFill>
                <a:latin typeface="Helvetica" pitchFamily="2" charset="0"/>
                <a:ea typeface="+mn-ea"/>
                <a:cs typeface="+mn-cs"/>
              </a:rPr>
              <a:t>¿Qué es Stress </a:t>
            </a:r>
            <a:r>
              <a:rPr lang="es-CO" sz="2400" b="1" dirty="0" err="1">
                <a:solidFill>
                  <a:srgbClr val="6B2870"/>
                </a:solidFill>
                <a:latin typeface="Helvetica" pitchFamily="2" charset="0"/>
                <a:ea typeface="+mn-ea"/>
                <a:cs typeface="+mn-cs"/>
              </a:rPr>
              <a:t>Testing</a:t>
            </a:r>
            <a:r>
              <a:rPr lang="es-CO" sz="2400" b="1" dirty="0">
                <a:solidFill>
                  <a:srgbClr val="6B2870"/>
                </a:solidFill>
                <a:latin typeface="Helvetica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CaixaDeTexto 2">
            <a:extLst>
              <a:ext uri="{FF2B5EF4-FFF2-40B4-BE49-F238E27FC236}">
                <a16:creationId xmlns="" xmlns:a16="http://schemas.microsoft.com/office/drawing/2014/main" id="{12056D98-D0AA-4C72-B5FD-FCDC206E46EC}"/>
              </a:ext>
            </a:extLst>
          </p:cNvPr>
          <p:cNvSpPr txBox="1"/>
          <p:nvPr/>
        </p:nvSpPr>
        <p:spPr>
          <a:xfrm>
            <a:off x="611560" y="207777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Ejercicio Regulatorio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F2315C9-8A74-41BB-A65D-F385CD0CBD3B}"/>
              </a:ext>
            </a:extLst>
          </p:cNvPr>
          <p:cNvSpPr txBox="1"/>
          <p:nvPr/>
        </p:nvSpPr>
        <p:spPr>
          <a:xfrm>
            <a:off x="5076056" y="1893111"/>
            <a:ext cx="366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Herramienta de Gestión de Riesgo y Capital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4F9C602-697C-47B5-B677-F2C5C7257070}"/>
              </a:ext>
            </a:extLst>
          </p:cNvPr>
          <p:cNvSpPr txBox="1"/>
          <p:nvPr/>
        </p:nvSpPr>
        <p:spPr>
          <a:xfrm>
            <a:off x="4067944" y="1428090"/>
            <a:ext cx="116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/>
              <a:t>&amp;</a:t>
            </a:r>
          </a:p>
        </p:txBody>
      </p:sp>
      <p:sp>
        <p:nvSpPr>
          <p:cNvPr id="7" name="CaixaDeTexto 8">
            <a:extLst>
              <a:ext uri="{FF2B5EF4-FFF2-40B4-BE49-F238E27FC236}">
                <a16:creationId xmlns="" xmlns:a16="http://schemas.microsoft.com/office/drawing/2014/main" id="{98EFB9E0-A9C9-472A-A03B-AEA3A3C4EE89}"/>
              </a:ext>
            </a:extLst>
          </p:cNvPr>
          <p:cNvSpPr txBox="1"/>
          <p:nvPr/>
        </p:nvSpPr>
        <p:spPr>
          <a:xfrm>
            <a:off x="467544" y="368848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mtClean="0">
                <a:latin typeface="helvetica" panose="020B0604020202020204" pitchFamily="34" charset="0"/>
                <a:cs typeface="helvetica" panose="020B0604020202020204" pitchFamily="34" charset="0"/>
              </a:rPr>
              <a:t>Un </a:t>
            </a:r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análisis sobre la </a:t>
            </a:r>
            <a:r>
              <a:rPr lang="es-CO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Solvencia</a:t>
            </a:r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 de la Institución Financiera en un </a:t>
            </a:r>
            <a:r>
              <a:rPr lang="es-CO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Escenario Plausible y Adverso </a:t>
            </a:r>
          </a:p>
        </p:txBody>
      </p:sp>
      <p:sp>
        <p:nvSpPr>
          <p:cNvPr id="8" name="Triângulo isósceles 9">
            <a:extLst>
              <a:ext uri="{FF2B5EF4-FFF2-40B4-BE49-F238E27FC236}">
                <a16:creationId xmlns="" xmlns:a16="http://schemas.microsoft.com/office/drawing/2014/main" id="{D405D929-C3D9-4B4B-8231-DF33F9670B3E}"/>
              </a:ext>
            </a:extLst>
          </p:cNvPr>
          <p:cNvSpPr/>
          <p:nvPr/>
        </p:nvSpPr>
        <p:spPr bwMode="auto">
          <a:xfrm rot="10800000">
            <a:off x="683568" y="2910264"/>
            <a:ext cx="7912496" cy="734596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626364" y="512064"/>
            <a:ext cx="7891272" cy="411480"/>
          </a:xfrm>
        </p:spPr>
        <p:txBody>
          <a:bodyPr/>
          <a:lstStyle/>
          <a:p>
            <a:r>
              <a:rPr lang="en-US" sz="24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SAS rated the most complete offering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2937" y="4720024"/>
            <a:ext cx="385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925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Chartis Enterprise Stress Testing Systems – Market Update 2017, March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83F88AF-7296-4FF9-B889-24B8B4AD6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10480" r="12670" b="38153"/>
          <a:stretch/>
        </p:blipFill>
        <p:spPr>
          <a:xfrm>
            <a:off x="2447268" y="1033503"/>
            <a:ext cx="3938168" cy="3666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63" y="3826523"/>
            <a:ext cx="1978694" cy="5057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15446B6-4EB7-4E0B-95FF-DD32D0A88AEB}"/>
              </a:ext>
            </a:extLst>
          </p:cNvPr>
          <p:cNvSpPr/>
          <p:nvPr/>
        </p:nvSpPr>
        <p:spPr>
          <a:xfrm>
            <a:off x="5158863" y="2401329"/>
            <a:ext cx="217005" cy="145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B69A262E-93B3-4871-9427-BA6AB82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263"/>
            <a:ext cx="7886700" cy="39766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Category Leader for Stress Testing</a:t>
            </a:r>
          </a:p>
        </p:txBody>
      </p:sp>
    </p:spTree>
    <p:extLst>
      <p:ext uri="{BB962C8B-B14F-4D97-AF65-F5344CB8AC3E}">
        <p14:creationId xmlns:p14="http://schemas.microsoft.com/office/powerpoint/2010/main" val="16695263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7B891AE-6686-445F-8E1A-A5F995001895}"/>
              </a:ext>
            </a:extLst>
          </p:cNvPr>
          <p:cNvGrpSpPr/>
          <p:nvPr/>
        </p:nvGrpSpPr>
        <p:grpSpPr>
          <a:xfrm>
            <a:off x="1314980" y="1520877"/>
            <a:ext cx="6671803" cy="1260876"/>
            <a:chOff x="1314980" y="1520877"/>
            <a:chExt cx="6671803" cy="126087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4C60805-9078-49E0-A126-0197B7742B43}"/>
                </a:ext>
              </a:extLst>
            </p:cNvPr>
            <p:cNvSpPr/>
            <p:nvPr/>
          </p:nvSpPr>
          <p:spPr>
            <a:xfrm>
              <a:off x="1387146" y="1973500"/>
              <a:ext cx="1270113" cy="418560"/>
            </a:xfrm>
            <a:custGeom>
              <a:avLst/>
              <a:gdLst>
                <a:gd name="connsiteX0" fmla="*/ 0 w 1270113"/>
                <a:gd name="connsiteY0" fmla="*/ 0 h 418560"/>
                <a:gd name="connsiteX1" fmla="*/ 1270113 w 1270113"/>
                <a:gd name="connsiteY1" fmla="*/ 0 h 418560"/>
                <a:gd name="connsiteX2" fmla="*/ 1270113 w 1270113"/>
                <a:gd name="connsiteY2" fmla="*/ 418560 h 418560"/>
                <a:gd name="connsiteX3" fmla="*/ 0 w 1270113"/>
                <a:gd name="connsiteY3" fmla="*/ 418560 h 418560"/>
                <a:gd name="connsiteX4" fmla="*/ 0 w 1270113"/>
                <a:gd name="connsiteY4" fmla="*/ 0 h 4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113" h="418560">
                  <a:moveTo>
                    <a:pt x="0" y="0"/>
                  </a:moveTo>
                  <a:lnTo>
                    <a:pt x="1270113" y="0"/>
                  </a:lnTo>
                  <a:lnTo>
                    <a:pt x="1270113" y="418560"/>
                  </a:lnTo>
                  <a:lnTo>
                    <a:pt x="0" y="418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100" kern="1200" noProof="0" dirty="0"/>
                <a:t>Gestión de Datos y Escenarios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B4A60FB-D6C4-4DC0-940D-BE04B0CD7515}"/>
                </a:ext>
              </a:extLst>
            </p:cNvPr>
            <p:cNvSpPr/>
            <p:nvPr/>
          </p:nvSpPr>
          <p:spPr>
            <a:xfrm>
              <a:off x="1385703" y="1846200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74A9339-DBB4-4AB4-BFBF-AF19EEA5AE78}"/>
                </a:ext>
              </a:extLst>
            </p:cNvPr>
            <p:cNvSpPr/>
            <p:nvPr/>
          </p:nvSpPr>
          <p:spPr>
            <a:xfrm>
              <a:off x="1456425" y="1704755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FC1C280-E3D0-4C1D-9088-8AB34DE2F75B}"/>
                </a:ext>
              </a:extLst>
            </p:cNvPr>
            <p:cNvSpPr/>
            <p:nvPr/>
          </p:nvSpPr>
          <p:spPr>
            <a:xfrm>
              <a:off x="1626158" y="1733044"/>
              <a:ext cx="158764" cy="158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915BB4F-B9F9-4B4D-A7A7-E58770FF451D}"/>
                </a:ext>
              </a:extLst>
            </p:cNvPr>
            <p:cNvSpPr/>
            <p:nvPr/>
          </p:nvSpPr>
          <p:spPr>
            <a:xfrm>
              <a:off x="1767603" y="1577455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0D3C5EF-9101-4AB5-87DC-0D3A167D9706}"/>
                </a:ext>
              </a:extLst>
            </p:cNvPr>
            <p:cNvSpPr/>
            <p:nvPr/>
          </p:nvSpPr>
          <p:spPr>
            <a:xfrm>
              <a:off x="1951480" y="1520877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C2210B79-47C6-482A-B5EF-0BB476F48FEF}"/>
                </a:ext>
              </a:extLst>
            </p:cNvPr>
            <p:cNvSpPr/>
            <p:nvPr/>
          </p:nvSpPr>
          <p:spPr>
            <a:xfrm>
              <a:off x="2177791" y="1619889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1919D28A-A6D0-432E-8985-74F896D3C88B}"/>
                </a:ext>
              </a:extLst>
            </p:cNvPr>
            <p:cNvSpPr/>
            <p:nvPr/>
          </p:nvSpPr>
          <p:spPr>
            <a:xfrm>
              <a:off x="2319236" y="1690611"/>
              <a:ext cx="158764" cy="158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7A595A5D-22E1-4DD9-8DB6-F63F74D38DC3}"/>
                </a:ext>
              </a:extLst>
            </p:cNvPr>
            <p:cNvSpPr/>
            <p:nvPr/>
          </p:nvSpPr>
          <p:spPr>
            <a:xfrm>
              <a:off x="2517258" y="1846200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6AF8929B-9284-4840-8375-B6F16A9FDF2E}"/>
                </a:ext>
              </a:extLst>
            </p:cNvPr>
            <p:cNvSpPr/>
            <p:nvPr/>
          </p:nvSpPr>
          <p:spPr>
            <a:xfrm>
              <a:off x="2602125" y="2001789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646C0C8A-E30C-47E8-B865-8FFAF5A6CAB7}"/>
                </a:ext>
              </a:extLst>
            </p:cNvPr>
            <p:cNvSpPr/>
            <p:nvPr/>
          </p:nvSpPr>
          <p:spPr>
            <a:xfrm>
              <a:off x="1866614" y="1704755"/>
              <a:ext cx="259795" cy="2597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FB039FEC-CB2E-4F38-9ED4-C71FCBBC1131}"/>
                </a:ext>
              </a:extLst>
            </p:cNvPr>
            <p:cNvSpPr/>
            <p:nvPr/>
          </p:nvSpPr>
          <p:spPr>
            <a:xfrm>
              <a:off x="1314980" y="2242244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9A8E8D7-CCAD-47D1-A717-DE5FEB69CD8D}"/>
                </a:ext>
              </a:extLst>
            </p:cNvPr>
            <p:cNvSpPr/>
            <p:nvPr/>
          </p:nvSpPr>
          <p:spPr>
            <a:xfrm>
              <a:off x="1399847" y="2369544"/>
              <a:ext cx="158764" cy="158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CF88CD87-0F55-402B-9F98-56EA96EAB2A9}"/>
                </a:ext>
              </a:extLst>
            </p:cNvPr>
            <p:cNvSpPr/>
            <p:nvPr/>
          </p:nvSpPr>
          <p:spPr>
            <a:xfrm>
              <a:off x="1612014" y="2482700"/>
              <a:ext cx="230929" cy="2309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47E68DF6-C358-47D8-A054-A8ECE6F746B6}"/>
                </a:ext>
              </a:extLst>
            </p:cNvPr>
            <p:cNvSpPr/>
            <p:nvPr/>
          </p:nvSpPr>
          <p:spPr>
            <a:xfrm>
              <a:off x="1909047" y="2666577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AF730823-CD3F-42C2-B064-BA3EE9AC09B2}"/>
                </a:ext>
              </a:extLst>
            </p:cNvPr>
            <p:cNvSpPr/>
            <p:nvPr/>
          </p:nvSpPr>
          <p:spPr>
            <a:xfrm>
              <a:off x="1965625" y="2482700"/>
              <a:ext cx="158764" cy="158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97BF228-C71C-4248-96EE-C9ACB1D6FEE4}"/>
                </a:ext>
              </a:extLst>
            </p:cNvPr>
            <p:cNvSpPr/>
            <p:nvPr/>
          </p:nvSpPr>
          <p:spPr>
            <a:xfrm>
              <a:off x="2107069" y="2680722"/>
              <a:ext cx="101031" cy="101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E45990CC-4DE2-4915-88AA-A98961AD92FA}"/>
                </a:ext>
              </a:extLst>
            </p:cNvPr>
            <p:cNvSpPr/>
            <p:nvPr/>
          </p:nvSpPr>
          <p:spPr>
            <a:xfrm>
              <a:off x="2234369" y="2454411"/>
              <a:ext cx="230929" cy="2309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FCAECD99-659C-4E24-B05A-608404D87C4B}"/>
                </a:ext>
              </a:extLst>
            </p:cNvPr>
            <p:cNvSpPr/>
            <p:nvPr/>
          </p:nvSpPr>
          <p:spPr>
            <a:xfrm>
              <a:off x="2545547" y="2397833"/>
              <a:ext cx="158764" cy="158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Arrow: Chevron 32">
              <a:extLst>
                <a:ext uri="{FF2B5EF4-FFF2-40B4-BE49-F238E27FC236}">
                  <a16:creationId xmlns="" xmlns:a16="http://schemas.microsoft.com/office/drawing/2014/main" id="{B6484F46-6349-48E3-A852-5D095D9DEC38}"/>
                </a:ext>
              </a:extLst>
            </p:cNvPr>
            <p:cNvSpPr/>
            <p:nvPr/>
          </p:nvSpPr>
          <p:spPr>
            <a:xfrm>
              <a:off x="2704311" y="1732809"/>
              <a:ext cx="466267" cy="890156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15B23B5-4D6D-434F-8FDA-F3074EE39D6D}"/>
                </a:ext>
              </a:extLst>
            </p:cNvPr>
            <p:cNvSpPr/>
            <p:nvPr/>
          </p:nvSpPr>
          <p:spPr>
            <a:xfrm>
              <a:off x="3170579" y="1733241"/>
              <a:ext cx="1271639" cy="890147"/>
            </a:xfrm>
            <a:custGeom>
              <a:avLst/>
              <a:gdLst>
                <a:gd name="connsiteX0" fmla="*/ 0 w 1271639"/>
                <a:gd name="connsiteY0" fmla="*/ 0 h 890147"/>
                <a:gd name="connsiteX1" fmla="*/ 1271639 w 1271639"/>
                <a:gd name="connsiteY1" fmla="*/ 0 h 890147"/>
                <a:gd name="connsiteX2" fmla="*/ 1271639 w 1271639"/>
                <a:gd name="connsiteY2" fmla="*/ 890147 h 890147"/>
                <a:gd name="connsiteX3" fmla="*/ 0 w 1271639"/>
                <a:gd name="connsiteY3" fmla="*/ 890147 h 890147"/>
                <a:gd name="connsiteX4" fmla="*/ 0 w 1271639"/>
                <a:gd name="connsiteY4" fmla="*/ 0 h 89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639" h="890147">
                  <a:moveTo>
                    <a:pt x="0" y="0"/>
                  </a:moveTo>
                  <a:lnTo>
                    <a:pt x="1271639" y="0"/>
                  </a:lnTo>
                  <a:lnTo>
                    <a:pt x="1271639" y="890147"/>
                  </a:lnTo>
                  <a:lnTo>
                    <a:pt x="0" y="8901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100" kern="1200" noProof="0" dirty="0"/>
                <a:t>Modelamiento, Estimación de Ingresos &amp; Perdidas</a:t>
              </a:r>
            </a:p>
          </p:txBody>
        </p:sp>
        <p:sp>
          <p:nvSpPr>
            <p:cNvPr id="36" name="Arrow: Chevron 35">
              <a:extLst>
                <a:ext uri="{FF2B5EF4-FFF2-40B4-BE49-F238E27FC236}">
                  <a16:creationId xmlns="" xmlns:a16="http://schemas.microsoft.com/office/drawing/2014/main" id="{8448282F-C3C9-41B3-8CE5-480B182C3AF5}"/>
                </a:ext>
              </a:extLst>
            </p:cNvPr>
            <p:cNvSpPr/>
            <p:nvPr/>
          </p:nvSpPr>
          <p:spPr>
            <a:xfrm>
              <a:off x="4442218" y="1732809"/>
              <a:ext cx="466267" cy="890156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EC4C1F85-AAF3-4824-9144-0A6738BDB50B}"/>
                </a:ext>
              </a:extLst>
            </p:cNvPr>
            <p:cNvSpPr/>
            <p:nvPr/>
          </p:nvSpPr>
          <p:spPr>
            <a:xfrm>
              <a:off x="4908486" y="1733241"/>
              <a:ext cx="1271639" cy="890147"/>
            </a:xfrm>
            <a:custGeom>
              <a:avLst/>
              <a:gdLst>
                <a:gd name="connsiteX0" fmla="*/ 0 w 1271639"/>
                <a:gd name="connsiteY0" fmla="*/ 0 h 890147"/>
                <a:gd name="connsiteX1" fmla="*/ 1271639 w 1271639"/>
                <a:gd name="connsiteY1" fmla="*/ 0 h 890147"/>
                <a:gd name="connsiteX2" fmla="*/ 1271639 w 1271639"/>
                <a:gd name="connsiteY2" fmla="*/ 890147 h 890147"/>
                <a:gd name="connsiteX3" fmla="*/ 0 w 1271639"/>
                <a:gd name="connsiteY3" fmla="*/ 890147 h 890147"/>
                <a:gd name="connsiteX4" fmla="*/ 0 w 1271639"/>
                <a:gd name="connsiteY4" fmla="*/ 0 h 89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639" h="890147">
                  <a:moveTo>
                    <a:pt x="0" y="0"/>
                  </a:moveTo>
                  <a:lnTo>
                    <a:pt x="1271639" y="0"/>
                  </a:lnTo>
                  <a:lnTo>
                    <a:pt x="1271639" y="890147"/>
                  </a:lnTo>
                  <a:lnTo>
                    <a:pt x="0" y="8901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CO" sz="1100" kern="1200" noProof="0" dirty="0"/>
                <a:t>Revisar Impactos, Desafiar Cálculos, Proyecciones de Balance, Ajustes y Aprobaciones</a:t>
              </a:r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="" xmlns:a16="http://schemas.microsoft.com/office/drawing/2014/main" id="{D12BBAAE-035E-4129-BDE2-A1AEAFE81FA0}"/>
                </a:ext>
              </a:extLst>
            </p:cNvPr>
            <p:cNvSpPr/>
            <p:nvPr/>
          </p:nvSpPr>
          <p:spPr>
            <a:xfrm>
              <a:off x="6180125" y="1732809"/>
              <a:ext cx="466267" cy="890156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0D6537B-90AE-44DF-969A-5E3965FC719B}"/>
                </a:ext>
              </a:extLst>
            </p:cNvPr>
            <p:cNvSpPr/>
            <p:nvPr/>
          </p:nvSpPr>
          <p:spPr>
            <a:xfrm>
              <a:off x="6766011" y="1609456"/>
              <a:ext cx="1220772" cy="1162682"/>
            </a:xfrm>
            <a:custGeom>
              <a:avLst/>
              <a:gdLst>
                <a:gd name="connsiteX0" fmla="*/ 0 w 1080893"/>
                <a:gd name="connsiteY0" fmla="*/ 540447 h 1080893"/>
                <a:gd name="connsiteX1" fmla="*/ 540447 w 1080893"/>
                <a:gd name="connsiteY1" fmla="*/ 0 h 1080893"/>
                <a:gd name="connsiteX2" fmla="*/ 1080894 w 1080893"/>
                <a:gd name="connsiteY2" fmla="*/ 540447 h 1080893"/>
                <a:gd name="connsiteX3" fmla="*/ 540447 w 1080893"/>
                <a:gd name="connsiteY3" fmla="*/ 1080894 h 1080893"/>
                <a:gd name="connsiteX4" fmla="*/ 0 w 1080893"/>
                <a:gd name="connsiteY4" fmla="*/ 540447 h 108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893" h="1080893">
                  <a:moveTo>
                    <a:pt x="0" y="540447"/>
                  </a:moveTo>
                  <a:cubicBezTo>
                    <a:pt x="0" y="241966"/>
                    <a:pt x="241966" y="0"/>
                    <a:pt x="540447" y="0"/>
                  </a:cubicBezTo>
                  <a:cubicBezTo>
                    <a:pt x="838928" y="0"/>
                    <a:pt x="1080894" y="241966"/>
                    <a:pt x="1080894" y="540447"/>
                  </a:cubicBezTo>
                  <a:cubicBezTo>
                    <a:pt x="1080894" y="838928"/>
                    <a:pt x="838928" y="1080894"/>
                    <a:pt x="540447" y="1080894"/>
                  </a:cubicBezTo>
                  <a:cubicBezTo>
                    <a:pt x="241966" y="1080894"/>
                    <a:pt x="0" y="838928"/>
                    <a:pt x="0" y="54044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293" tIns="158293" rIns="158293" bIns="158293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CO" sz="1100" kern="1200" noProof="0" dirty="0"/>
                <a:t>Informes, Revelaciones y utilización en la Gestión</a:t>
              </a:r>
              <a:endParaRPr lang="es-CO" sz="800" kern="1200" noProof="0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072EEAF-19E5-455C-9FD7-097E1CB00D97}"/>
              </a:ext>
            </a:extLst>
          </p:cNvPr>
          <p:cNvSpPr/>
          <p:nvPr/>
        </p:nvSpPr>
        <p:spPr>
          <a:xfrm>
            <a:off x="1324854" y="1053132"/>
            <a:ext cx="6494291" cy="191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es-CO" sz="1100">
                <a:solidFill>
                  <a:srgbClr val="FFFFFF"/>
                </a:solidFill>
                <a:latin typeface="Calibri Light"/>
              </a:rPr>
              <a:t>Governance</a:t>
            </a:r>
          </a:p>
        </p:txBody>
      </p:sp>
      <p:sp>
        <p:nvSpPr>
          <p:cNvPr id="73" name="Parallelogram 72">
            <a:extLst>
              <a:ext uri="{FF2B5EF4-FFF2-40B4-BE49-F238E27FC236}">
                <a16:creationId xmlns="" xmlns:a16="http://schemas.microsoft.com/office/drawing/2014/main" id="{1CF3D3BE-A19B-42E7-B290-0783A145F9F1}"/>
              </a:ext>
            </a:extLst>
          </p:cNvPr>
          <p:cNvSpPr/>
          <p:nvPr/>
        </p:nvSpPr>
        <p:spPr>
          <a:xfrm>
            <a:off x="1324854" y="1266676"/>
            <a:ext cx="6494291" cy="198219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es-CO" sz="1100">
                <a:solidFill>
                  <a:srgbClr val="FFFFFF"/>
                </a:solidFill>
                <a:latin typeface="Calibri Light"/>
              </a:rPr>
              <a:t> Transparency and Auditability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Enterprise Stress </a:t>
            </a:r>
            <a:r>
              <a:rPr lang="es-CO" sz="2400" b="1" dirty="0" err="1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</a:t>
            </a:r>
            <a:endParaRPr lang="es-CO" sz="2400" b="1" dirty="0">
              <a:solidFill>
                <a:srgbClr val="0925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r>
              <a:rPr lang="es-CO" sz="2400" dirty="0">
                <a:solidFill>
                  <a:srgbClr val="6B28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Creando un proceso sustentable y defensivo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7918D3-19DB-4C05-98D0-43A0D0AEE65B}"/>
              </a:ext>
            </a:extLst>
          </p:cNvPr>
          <p:cNvSpPr/>
          <p:nvPr/>
        </p:nvSpPr>
        <p:spPr>
          <a:xfrm>
            <a:off x="1204483" y="2946342"/>
            <a:ext cx="488807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/>
                </a:solidFill>
              </a:rPr>
              <a:t>EL procesos debe considerar…</a:t>
            </a:r>
            <a:endParaRPr lang="es-CO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40EEA67-7156-4C30-A111-887C7D40AA14}"/>
              </a:ext>
            </a:extLst>
          </p:cNvPr>
          <p:cNvGrpSpPr/>
          <p:nvPr/>
        </p:nvGrpSpPr>
        <p:grpSpPr>
          <a:xfrm>
            <a:off x="1907282" y="3548791"/>
            <a:ext cx="5607453" cy="1350997"/>
            <a:chOff x="1941178" y="3380024"/>
            <a:chExt cx="5607453" cy="135099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212EA529-FA14-4F0A-99C9-1E3AC56FCB95}"/>
                </a:ext>
              </a:extLst>
            </p:cNvPr>
            <p:cNvGrpSpPr/>
            <p:nvPr/>
          </p:nvGrpSpPr>
          <p:grpSpPr>
            <a:xfrm>
              <a:off x="4357327" y="3380024"/>
              <a:ext cx="683200" cy="869953"/>
              <a:chOff x="1484258" y="3166481"/>
              <a:chExt cx="683200" cy="869953"/>
            </a:xfrm>
          </p:grpSpPr>
          <p:sp>
            <p:nvSpPr>
              <p:cNvPr id="57" name="Freeform 21">
                <a:extLst>
                  <a:ext uri="{FF2B5EF4-FFF2-40B4-BE49-F238E27FC236}">
                    <a16:creationId xmlns="" xmlns:a16="http://schemas.microsoft.com/office/drawing/2014/main" id="{B1DE49F0-62F8-4136-9F89-C95D749109C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33028" y="3166481"/>
                <a:ext cx="585658" cy="607162"/>
              </a:xfrm>
              <a:custGeom>
                <a:avLst/>
                <a:gdLst>
                  <a:gd name="T0" fmla="*/ 1670 w 5556"/>
                  <a:gd name="T1" fmla="*/ 3912 h 5760"/>
                  <a:gd name="T2" fmla="*/ 1313 w 5556"/>
                  <a:gd name="T3" fmla="*/ 4423 h 5760"/>
                  <a:gd name="T4" fmla="*/ 1360 w 5556"/>
                  <a:gd name="T5" fmla="*/ 5048 h 5760"/>
                  <a:gd name="T6" fmla="*/ 1793 w 5556"/>
                  <a:gd name="T7" fmla="*/ 5502 h 5760"/>
                  <a:gd name="T8" fmla="*/ 2416 w 5556"/>
                  <a:gd name="T9" fmla="*/ 5577 h 5760"/>
                  <a:gd name="T10" fmla="*/ 2945 w 5556"/>
                  <a:gd name="T11" fmla="*/ 5238 h 5760"/>
                  <a:gd name="T12" fmla="*/ 3138 w 5556"/>
                  <a:gd name="T13" fmla="*/ 4643 h 5760"/>
                  <a:gd name="T14" fmla="*/ 2910 w 5556"/>
                  <a:gd name="T15" fmla="*/ 4060 h 5760"/>
                  <a:gd name="T16" fmla="*/ 2363 w 5556"/>
                  <a:gd name="T17" fmla="*/ 3753 h 5760"/>
                  <a:gd name="T18" fmla="*/ 2002 w 5556"/>
                  <a:gd name="T19" fmla="*/ 1684 h 5760"/>
                  <a:gd name="T20" fmla="*/ 1508 w 5556"/>
                  <a:gd name="T21" fmla="*/ 2095 h 5760"/>
                  <a:gd name="T22" fmla="*/ 2089 w 5556"/>
                  <a:gd name="T23" fmla="*/ 3587 h 5760"/>
                  <a:gd name="T24" fmla="*/ 2746 w 5556"/>
                  <a:gd name="T25" fmla="*/ 3721 h 5760"/>
                  <a:gd name="T26" fmla="*/ 3768 w 5556"/>
                  <a:gd name="T27" fmla="*/ 2499 h 5760"/>
                  <a:gd name="T28" fmla="*/ 3411 w 5556"/>
                  <a:gd name="T29" fmla="*/ 1937 h 5760"/>
                  <a:gd name="T30" fmla="*/ 4369 w 5556"/>
                  <a:gd name="T31" fmla="*/ 738 h 5760"/>
                  <a:gd name="T32" fmla="*/ 3789 w 5556"/>
                  <a:gd name="T33" fmla="*/ 1026 h 5760"/>
                  <a:gd name="T34" fmla="*/ 3538 w 5556"/>
                  <a:gd name="T35" fmla="*/ 1602 h 5760"/>
                  <a:gd name="T36" fmla="*/ 3707 w 5556"/>
                  <a:gd name="T37" fmla="*/ 2201 h 5760"/>
                  <a:gd name="T38" fmla="*/ 4217 w 5556"/>
                  <a:gd name="T39" fmla="*/ 2559 h 5760"/>
                  <a:gd name="T40" fmla="*/ 4844 w 5556"/>
                  <a:gd name="T41" fmla="*/ 2513 h 5760"/>
                  <a:gd name="T42" fmla="*/ 5297 w 5556"/>
                  <a:gd name="T43" fmla="*/ 2081 h 5760"/>
                  <a:gd name="T44" fmla="*/ 5373 w 5556"/>
                  <a:gd name="T45" fmla="*/ 1457 h 5760"/>
                  <a:gd name="T46" fmla="*/ 5034 w 5556"/>
                  <a:gd name="T47" fmla="*/ 929 h 5760"/>
                  <a:gd name="T48" fmla="*/ 4463 w 5556"/>
                  <a:gd name="T49" fmla="*/ 735 h 5760"/>
                  <a:gd name="T50" fmla="*/ 552 w 5556"/>
                  <a:gd name="T51" fmla="*/ 332 h 5760"/>
                  <a:gd name="T52" fmla="*/ 194 w 5556"/>
                  <a:gd name="T53" fmla="*/ 843 h 5760"/>
                  <a:gd name="T54" fmla="*/ 241 w 5556"/>
                  <a:gd name="T55" fmla="*/ 1468 h 5760"/>
                  <a:gd name="T56" fmla="*/ 674 w 5556"/>
                  <a:gd name="T57" fmla="*/ 1922 h 5760"/>
                  <a:gd name="T58" fmla="*/ 1297 w 5556"/>
                  <a:gd name="T59" fmla="*/ 1997 h 5760"/>
                  <a:gd name="T60" fmla="*/ 1826 w 5556"/>
                  <a:gd name="T61" fmla="*/ 1658 h 5760"/>
                  <a:gd name="T62" fmla="*/ 2019 w 5556"/>
                  <a:gd name="T63" fmla="*/ 1063 h 5760"/>
                  <a:gd name="T64" fmla="*/ 1791 w 5556"/>
                  <a:gd name="T65" fmla="*/ 480 h 5760"/>
                  <a:gd name="T66" fmla="*/ 1246 w 5556"/>
                  <a:gd name="T67" fmla="*/ 173 h 5760"/>
                  <a:gd name="T68" fmla="*/ 1473 w 5556"/>
                  <a:gd name="T69" fmla="*/ 70 h 5760"/>
                  <a:gd name="T70" fmla="*/ 2007 w 5556"/>
                  <a:gd name="T71" fmla="*/ 503 h 5760"/>
                  <a:gd name="T72" fmla="*/ 2177 w 5556"/>
                  <a:gd name="T73" fmla="*/ 1173 h 5760"/>
                  <a:gd name="T74" fmla="*/ 3690 w 5556"/>
                  <a:gd name="T75" fmla="*/ 897 h 5760"/>
                  <a:gd name="T76" fmla="*/ 4269 w 5556"/>
                  <a:gd name="T77" fmla="*/ 592 h 5760"/>
                  <a:gd name="T78" fmla="*/ 4920 w 5556"/>
                  <a:gd name="T79" fmla="*/ 674 h 5760"/>
                  <a:gd name="T80" fmla="*/ 5406 w 5556"/>
                  <a:gd name="T81" fmla="*/ 1114 h 5760"/>
                  <a:gd name="T82" fmla="*/ 5552 w 5556"/>
                  <a:gd name="T83" fmla="*/ 1751 h 5760"/>
                  <a:gd name="T84" fmla="*/ 5297 w 5556"/>
                  <a:gd name="T85" fmla="*/ 2367 h 5760"/>
                  <a:gd name="T86" fmla="*/ 4751 w 5556"/>
                  <a:gd name="T87" fmla="*/ 2716 h 5760"/>
                  <a:gd name="T88" fmla="*/ 4142 w 5556"/>
                  <a:gd name="T89" fmla="*/ 2704 h 5760"/>
                  <a:gd name="T90" fmla="*/ 3250 w 5556"/>
                  <a:gd name="T91" fmla="*/ 4353 h 5760"/>
                  <a:gd name="T92" fmla="*/ 3234 w 5556"/>
                  <a:gd name="T93" fmla="*/ 5037 h 5760"/>
                  <a:gd name="T94" fmla="*/ 2838 w 5556"/>
                  <a:gd name="T95" fmla="*/ 5559 h 5760"/>
                  <a:gd name="T96" fmla="*/ 2210 w 5556"/>
                  <a:gd name="T97" fmla="*/ 5760 h 5760"/>
                  <a:gd name="T98" fmla="*/ 1560 w 5556"/>
                  <a:gd name="T99" fmla="*/ 5547 h 5760"/>
                  <a:gd name="T100" fmla="*/ 1168 w 5556"/>
                  <a:gd name="T101" fmla="*/ 4992 h 5760"/>
                  <a:gd name="T102" fmla="*/ 1183 w 5556"/>
                  <a:gd name="T103" fmla="*/ 4299 h 5760"/>
                  <a:gd name="T104" fmla="*/ 1574 w 5556"/>
                  <a:gd name="T105" fmla="*/ 3784 h 5760"/>
                  <a:gd name="T106" fmla="*/ 613 w 5556"/>
                  <a:gd name="T107" fmla="*/ 2070 h 5760"/>
                  <a:gd name="T108" fmla="*/ 124 w 5556"/>
                  <a:gd name="T109" fmla="*/ 1594 h 5760"/>
                  <a:gd name="T110" fmla="*/ 16 w 5556"/>
                  <a:gd name="T111" fmla="*/ 908 h 5760"/>
                  <a:gd name="T112" fmla="*/ 346 w 5556"/>
                  <a:gd name="T113" fmla="*/ 295 h 5760"/>
                  <a:gd name="T114" fmla="*/ 963 w 5556"/>
                  <a:gd name="T115" fmla="*/ 7 h 5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56" h="5760">
                    <a:moveTo>
                      <a:pt x="2206" y="3741"/>
                    </a:moveTo>
                    <a:lnTo>
                      <a:pt x="2112" y="3746"/>
                    </a:lnTo>
                    <a:lnTo>
                      <a:pt x="2018" y="3760"/>
                    </a:lnTo>
                    <a:lnTo>
                      <a:pt x="1927" y="3784"/>
                    </a:lnTo>
                    <a:lnTo>
                      <a:pt x="1838" y="3817"/>
                    </a:lnTo>
                    <a:lnTo>
                      <a:pt x="1752" y="3859"/>
                    </a:lnTo>
                    <a:lnTo>
                      <a:pt x="1670" y="3912"/>
                    </a:lnTo>
                    <a:lnTo>
                      <a:pt x="1597" y="3969"/>
                    </a:lnTo>
                    <a:lnTo>
                      <a:pt x="1533" y="4032"/>
                    </a:lnTo>
                    <a:lnTo>
                      <a:pt x="1473" y="4100"/>
                    </a:lnTo>
                    <a:lnTo>
                      <a:pt x="1421" y="4175"/>
                    </a:lnTo>
                    <a:lnTo>
                      <a:pt x="1377" y="4254"/>
                    </a:lnTo>
                    <a:lnTo>
                      <a:pt x="1341" y="4337"/>
                    </a:lnTo>
                    <a:lnTo>
                      <a:pt x="1313" y="4423"/>
                    </a:lnTo>
                    <a:lnTo>
                      <a:pt x="1292" y="4514"/>
                    </a:lnTo>
                    <a:lnTo>
                      <a:pt x="1281" y="4606"/>
                    </a:lnTo>
                    <a:lnTo>
                      <a:pt x="1279" y="4697"/>
                    </a:lnTo>
                    <a:lnTo>
                      <a:pt x="1286" y="4788"/>
                    </a:lnTo>
                    <a:lnTo>
                      <a:pt x="1302" y="4877"/>
                    </a:lnTo>
                    <a:lnTo>
                      <a:pt x="1327" y="4964"/>
                    </a:lnTo>
                    <a:lnTo>
                      <a:pt x="1360" y="5048"/>
                    </a:lnTo>
                    <a:lnTo>
                      <a:pt x="1400" y="5130"/>
                    </a:lnTo>
                    <a:lnTo>
                      <a:pt x="1450" y="5208"/>
                    </a:lnTo>
                    <a:lnTo>
                      <a:pt x="1508" y="5280"/>
                    </a:lnTo>
                    <a:lnTo>
                      <a:pt x="1571" y="5346"/>
                    </a:lnTo>
                    <a:lnTo>
                      <a:pt x="1639" y="5406"/>
                    </a:lnTo>
                    <a:lnTo>
                      <a:pt x="1714" y="5458"/>
                    </a:lnTo>
                    <a:lnTo>
                      <a:pt x="1793" y="5502"/>
                    </a:lnTo>
                    <a:lnTo>
                      <a:pt x="1875" y="5538"/>
                    </a:lnTo>
                    <a:lnTo>
                      <a:pt x="1962" y="5566"/>
                    </a:lnTo>
                    <a:lnTo>
                      <a:pt x="2053" y="5585"/>
                    </a:lnTo>
                    <a:lnTo>
                      <a:pt x="2143" y="5598"/>
                    </a:lnTo>
                    <a:lnTo>
                      <a:pt x="2236" y="5599"/>
                    </a:lnTo>
                    <a:lnTo>
                      <a:pt x="2327" y="5592"/>
                    </a:lnTo>
                    <a:lnTo>
                      <a:pt x="2416" y="5577"/>
                    </a:lnTo>
                    <a:lnTo>
                      <a:pt x="2501" y="5552"/>
                    </a:lnTo>
                    <a:lnTo>
                      <a:pt x="2587" y="5519"/>
                    </a:lnTo>
                    <a:lnTo>
                      <a:pt x="2669" y="5477"/>
                    </a:lnTo>
                    <a:lnTo>
                      <a:pt x="2746" y="5428"/>
                    </a:lnTo>
                    <a:lnTo>
                      <a:pt x="2819" y="5371"/>
                    </a:lnTo>
                    <a:lnTo>
                      <a:pt x="2885" y="5308"/>
                    </a:lnTo>
                    <a:lnTo>
                      <a:pt x="2945" y="5238"/>
                    </a:lnTo>
                    <a:lnTo>
                      <a:pt x="2995" y="5165"/>
                    </a:lnTo>
                    <a:lnTo>
                      <a:pt x="3041" y="5086"/>
                    </a:lnTo>
                    <a:lnTo>
                      <a:pt x="3075" y="5002"/>
                    </a:lnTo>
                    <a:lnTo>
                      <a:pt x="3105" y="4915"/>
                    </a:lnTo>
                    <a:lnTo>
                      <a:pt x="3124" y="4826"/>
                    </a:lnTo>
                    <a:lnTo>
                      <a:pt x="3135" y="4734"/>
                    </a:lnTo>
                    <a:lnTo>
                      <a:pt x="3138" y="4643"/>
                    </a:lnTo>
                    <a:lnTo>
                      <a:pt x="3131" y="4552"/>
                    </a:lnTo>
                    <a:lnTo>
                      <a:pt x="3116" y="4463"/>
                    </a:lnTo>
                    <a:lnTo>
                      <a:pt x="3091" y="4376"/>
                    </a:lnTo>
                    <a:lnTo>
                      <a:pt x="3058" y="4292"/>
                    </a:lnTo>
                    <a:lnTo>
                      <a:pt x="3016" y="4210"/>
                    </a:lnTo>
                    <a:lnTo>
                      <a:pt x="2966" y="4131"/>
                    </a:lnTo>
                    <a:lnTo>
                      <a:pt x="2910" y="4060"/>
                    </a:lnTo>
                    <a:lnTo>
                      <a:pt x="2847" y="3994"/>
                    </a:lnTo>
                    <a:lnTo>
                      <a:pt x="2777" y="3934"/>
                    </a:lnTo>
                    <a:lnTo>
                      <a:pt x="2704" y="3882"/>
                    </a:lnTo>
                    <a:lnTo>
                      <a:pt x="2623" y="3838"/>
                    </a:lnTo>
                    <a:lnTo>
                      <a:pt x="2541" y="3802"/>
                    </a:lnTo>
                    <a:lnTo>
                      <a:pt x="2454" y="3774"/>
                    </a:lnTo>
                    <a:lnTo>
                      <a:pt x="2363" y="3753"/>
                    </a:lnTo>
                    <a:lnTo>
                      <a:pt x="2285" y="3744"/>
                    </a:lnTo>
                    <a:lnTo>
                      <a:pt x="2206" y="3741"/>
                    </a:lnTo>
                    <a:close/>
                    <a:moveTo>
                      <a:pt x="2152" y="1332"/>
                    </a:moveTo>
                    <a:lnTo>
                      <a:pt x="2126" y="1426"/>
                    </a:lnTo>
                    <a:lnTo>
                      <a:pt x="2091" y="1517"/>
                    </a:lnTo>
                    <a:lnTo>
                      <a:pt x="2051" y="1602"/>
                    </a:lnTo>
                    <a:lnTo>
                      <a:pt x="2002" y="1684"/>
                    </a:lnTo>
                    <a:lnTo>
                      <a:pt x="1948" y="1761"/>
                    </a:lnTo>
                    <a:lnTo>
                      <a:pt x="1887" y="1831"/>
                    </a:lnTo>
                    <a:lnTo>
                      <a:pt x="1821" y="1897"/>
                    </a:lnTo>
                    <a:lnTo>
                      <a:pt x="1749" y="1957"/>
                    </a:lnTo>
                    <a:lnTo>
                      <a:pt x="1672" y="2009"/>
                    </a:lnTo>
                    <a:lnTo>
                      <a:pt x="1592" y="2056"/>
                    </a:lnTo>
                    <a:lnTo>
                      <a:pt x="1508" y="2095"/>
                    </a:lnTo>
                    <a:lnTo>
                      <a:pt x="1419" y="2128"/>
                    </a:lnTo>
                    <a:lnTo>
                      <a:pt x="1328" y="2152"/>
                    </a:lnTo>
                    <a:lnTo>
                      <a:pt x="1718" y="3699"/>
                    </a:lnTo>
                    <a:lnTo>
                      <a:pt x="1807" y="3658"/>
                    </a:lnTo>
                    <a:lnTo>
                      <a:pt x="1897" y="3627"/>
                    </a:lnTo>
                    <a:lnTo>
                      <a:pt x="1992" y="3603"/>
                    </a:lnTo>
                    <a:lnTo>
                      <a:pt x="2089" y="3587"/>
                    </a:lnTo>
                    <a:lnTo>
                      <a:pt x="2189" y="3580"/>
                    </a:lnTo>
                    <a:lnTo>
                      <a:pt x="2288" y="3583"/>
                    </a:lnTo>
                    <a:lnTo>
                      <a:pt x="2391" y="3596"/>
                    </a:lnTo>
                    <a:lnTo>
                      <a:pt x="2486" y="3617"/>
                    </a:lnTo>
                    <a:lnTo>
                      <a:pt x="2576" y="3645"/>
                    </a:lnTo>
                    <a:lnTo>
                      <a:pt x="2664" y="3679"/>
                    </a:lnTo>
                    <a:lnTo>
                      <a:pt x="2746" y="3721"/>
                    </a:lnTo>
                    <a:lnTo>
                      <a:pt x="2824" y="3770"/>
                    </a:lnTo>
                    <a:lnTo>
                      <a:pt x="2896" y="3826"/>
                    </a:lnTo>
                    <a:lnTo>
                      <a:pt x="2964" y="3885"/>
                    </a:lnTo>
                    <a:lnTo>
                      <a:pt x="3027" y="3952"/>
                    </a:lnTo>
                    <a:lnTo>
                      <a:pt x="3929" y="2611"/>
                    </a:lnTo>
                    <a:lnTo>
                      <a:pt x="3845" y="2559"/>
                    </a:lnTo>
                    <a:lnTo>
                      <a:pt x="3768" y="2499"/>
                    </a:lnTo>
                    <a:lnTo>
                      <a:pt x="3697" y="2435"/>
                    </a:lnTo>
                    <a:lnTo>
                      <a:pt x="3632" y="2363"/>
                    </a:lnTo>
                    <a:lnTo>
                      <a:pt x="3573" y="2287"/>
                    </a:lnTo>
                    <a:lnTo>
                      <a:pt x="3521" y="2205"/>
                    </a:lnTo>
                    <a:lnTo>
                      <a:pt x="3477" y="2119"/>
                    </a:lnTo>
                    <a:lnTo>
                      <a:pt x="3440" y="2030"/>
                    </a:lnTo>
                    <a:lnTo>
                      <a:pt x="3411" y="1937"/>
                    </a:lnTo>
                    <a:lnTo>
                      <a:pt x="3391" y="1841"/>
                    </a:lnTo>
                    <a:lnTo>
                      <a:pt x="3379" y="1742"/>
                    </a:lnTo>
                    <a:lnTo>
                      <a:pt x="3377" y="1642"/>
                    </a:lnTo>
                    <a:lnTo>
                      <a:pt x="3383" y="1541"/>
                    </a:lnTo>
                    <a:lnTo>
                      <a:pt x="2152" y="1332"/>
                    </a:lnTo>
                    <a:close/>
                    <a:moveTo>
                      <a:pt x="4463" y="735"/>
                    </a:moveTo>
                    <a:lnTo>
                      <a:pt x="4369" y="738"/>
                    </a:lnTo>
                    <a:lnTo>
                      <a:pt x="4275" y="754"/>
                    </a:lnTo>
                    <a:lnTo>
                      <a:pt x="4184" y="777"/>
                    </a:lnTo>
                    <a:lnTo>
                      <a:pt x="4095" y="812"/>
                    </a:lnTo>
                    <a:lnTo>
                      <a:pt x="4009" y="854"/>
                    </a:lnTo>
                    <a:lnTo>
                      <a:pt x="3927" y="906"/>
                    </a:lnTo>
                    <a:lnTo>
                      <a:pt x="3854" y="963"/>
                    </a:lnTo>
                    <a:lnTo>
                      <a:pt x="3789" y="1026"/>
                    </a:lnTo>
                    <a:lnTo>
                      <a:pt x="3730" y="1094"/>
                    </a:lnTo>
                    <a:lnTo>
                      <a:pt x="3678" y="1169"/>
                    </a:lnTo>
                    <a:lnTo>
                      <a:pt x="3634" y="1248"/>
                    </a:lnTo>
                    <a:lnTo>
                      <a:pt x="3597" y="1330"/>
                    </a:lnTo>
                    <a:lnTo>
                      <a:pt x="3569" y="1417"/>
                    </a:lnTo>
                    <a:lnTo>
                      <a:pt x="3549" y="1508"/>
                    </a:lnTo>
                    <a:lnTo>
                      <a:pt x="3538" y="1602"/>
                    </a:lnTo>
                    <a:lnTo>
                      <a:pt x="3536" y="1695"/>
                    </a:lnTo>
                    <a:lnTo>
                      <a:pt x="3543" y="1787"/>
                    </a:lnTo>
                    <a:lnTo>
                      <a:pt x="3561" y="1876"/>
                    </a:lnTo>
                    <a:lnTo>
                      <a:pt x="3585" y="1964"/>
                    </a:lnTo>
                    <a:lnTo>
                      <a:pt x="3618" y="2046"/>
                    </a:lnTo>
                    <a:lnTo>
                      <a:pt x="3658" y="2126"/>
                    </a:lnTo>
                    <a:lnTo>
                      <a:pt x="3707" y="2201"/>
                    </a:lnTo>
                    <a:lnTo>
                      <a:pt x="3763" y="2271"/>
                    </a:lnTo>
                    <a:lnTo>
                      <a:pt x="3824" y="2335"/>
                    </a:lnTo>
                    <a:lnTo>
                      <a:pt x="3892" y="2395"/>
                    </a:lnTo>
                    <a:lnTo>
                      <a:pt x="3966" y="2447"/>
                    </a:lnTo>
                    <a:lnTo>
                      <a:pt x="4044" y="2493"/>
                    </a:lnTo>
                    <a:lnTo>
                      <a:pt x="4128" y="2529"/>
                    </a:lnTo>
                    <a:lnTo>
                      <a:pt x="4217" y="2559"/>
                    </a:lnTo>
                    <a:lnTo>
                      <a:pt x="4310" y="2580"/>
                    </a:lnTo>
                    <a:lnTo>
                      <a:pt x="4400" y="2590"/>
                    </a:lnTo>
                    <a:lnTo>
                      <a:pt x="4493" y="2594"/>
                    </a:lnTo>
                    <a:lnTo>
                      <a:pt x="4584" y="2587"/>
                    </a:lnTo>
                    <a:lnTo>
                      <a:pt x="4673" y="2571"/>
                    </a:lnTo>
                    <a:lnTo>
                      <a:pt x="4758" y="2547"/>
                    </a:lnTo>
                    <a:lnTo>
                      <a:pt x="4844" y="2513"/>
                    </a:lnTo>
                    <a:lnTo>
                      <a:pt x="4926" y="2472"/>
                    </a:lnTo>
                    <a:lnTo>
                      <a:pt x="5002" y="2421"/>
                    </a:lnTo>
                    <a:lnTo>
                      <a:pt x="5076" y="2365"/>
                    </a:lnTo>
                    <a:lnTo>
                      <a:pt x="5142" y="2302"/>
                    </a:lnTo>
                    <a:lnTo>
                      <a:pt x="5200" y="2232"/>
                    </a:lnTo>
                    <a:lnTo>
                      <a:pt x="5252" y="2159"/>
                    </a:lnTo>
                    <a:lnTo>
                      <a:pt x="5297" y="2081"/>
                    </a:lnTo>
                    <a:lnTo>
                      <a:pt x="5332" y="1997"/>
                    </a:lnTo>
                    <a:lnTo>
                      <a:pt x="5362" y="1910"/>
                    </a:lnTo>
                    <a:lnTo>
                      <a:pt x="5381" y="1819"/>
                    </a:lnTo>
                    <a:lnTo>
                      <a:pt x="5392" y="1728"/>
                    </a:lnTo>
                    <a:lnTo>
                      <a:pt x="5395" y="1635"/>
                    </a:lnTo>
                    <a:lnTo>
                      <a:pt x="5388" y="1546"/>
                    </a:lnTo>
                    <a:lnTo>
                      <a:pt x="5373" y="1457"/>
                    </a:lnTo>
                    <a:lnTo>
                      <a:pt x="5348" y="1370"/>
                    </a:lnTo>
                    <a:lnTo>
                      <a:pt x="5315" y="1285"/>
                    </a:lnTo>
                    <a:lnTo>
                      <a:pt x="5273" y="1204"/>
                    </a:lnTo>
                    <a:lnTo>
                      <a:pt x="5222" y="1126"/>
                    </a:lnTo>
                    <a:lnTo>
                      <a:pt x="5167" y="1053"/>
                    </a:lnTo>
                    <a:lnTo>
                      <a:pt x="5104" y="988"/>
                    </a:lnTo>
                    <a:lnTo>
                      <a:pt x="5034" y="929"/>
                    </a:lnTo>
                    <a:lnTo>
                      <a:pt x="4961" y="876"/>
                    </a:lnTo>
                    <a:lnTo>
                      <a:pt x="4880" y="833"/>
                    </a:lnTo>
                    <a:lnTo>
                      <a:pt x="4798" y="796"/>
                    </a:lnTo>
                    <a:lnTo>
                      <a:pt x="4711" y="768"/>
                    </a:lnTo>
                    <a:lnTo>
                      <a:pt x="4620" y="747"/>
                    </a:lnTo>
                    <a:lnTo>
                      <a:pt x="4542" y="737"/>
                    </a:lnTo>
                    <a:lnTo>
                      <a:pt x="4463" y="735"/>
                    </a:lnTo>
                    <a:close/>
                    <a:moveTo>
                      <a:pt x="1087" y="161"/>
                    </a:moveTo>
                    <a:lnTo>
                      <a:pt x="993" y="166"/>
                    </a:lnTo>
                    <a:lnTo>
                      <a:pt x="899" y="180"/>
                    </a:lnTo>
                    <a:lnTo>
                      <a:pt x="808" y="204"/>
                    </a:lnTo>
                    <a:lnTo>
                      <a:pt x="719" y="237"/>
                    </a:lnTo>
                    <a:lnTo>
                      <a:pt x="634" y="279"/>
                    </a:lnTo>
                    <a:lnTo>
                      <a:pt x="552" y="332"/>
                    </a:lnTo>
                    <a:lnTo>
                      <a:pt x="480" y="389"/>
                    </a:lnTo>
                    <a:lnTo>
                      <a:pt x="414" y="452"/>
                    </a:lnTo>
                    <a:lnTo>
                      <a:pt x="354" y="520"/>
                    </a:lnTo>
                    <a:lnTo>
                      <a:pt x="302" y="595"/>
                    </a:lnTo>
                    <a:lnTo>
                      <a:pt x="258" y="674"/>
                    </a:lnTo>
                    <a:lnTo>
                      <a:pt x="222" y="758"/>
                    </a:lnTo>
                    <a:lnTo>
                      <a:pt x="194" y="843"/>
                    </a:lnTo>
                    <a:lnTo>
                      <a:pt x="175" y="934"/>
                    </a:lnTo>
                    <a:lnTo>
                      <a:pt x="162" y="1026"/>
                    </a:lnTo>
                    <a:lnTo>
                      <a:pt x="161" y="1117"/>
                    </a:lnTo>
                    <a:lnTo>
                      <a:pt x="168" y="1208"/>
                    </a:lnTo>
                    <a:lnTo>
                      <a:pt x="183" y="1297"/>
                    </a:lnTo>
                    <a:lnTo>
                      <a:pt x="208" y="1384"/>
                    </a:lnTo>
                    <a:lnTo>
                      <a:pt x="241" y="1468"/>
                    </a:lnTo>
                    <a:lnTo>
                      <a:pt x="283" y="1550"/>
                    </a:lnTo>
                    <a:lnTo>
                      <a:pt x="332" y="1629"/>
                    </a:lnTo>
                    <a:lnTo>
                      <a:pt x="389" y="1700"/>
                    </a:lnTo>
                    <a:lnTo>
                      <a:pt x="452" y="1766"/>
                    </a:lnTo>
                    <a:lnTo>
                      <a:pt x="522" y="1826"/>
                    </a:lnTo>
                    <a:lnTo>
                      <a:pt x="595" y="1878"/>
                    </a:lnTo>
                    <a:lnTo>
                      <a:pt x="674" y="1922"/>
                    </a:lnTo>
                    <a:lnTo>
                      <a:pt x="758" y="1958"/>
                    </a:lnTo>
                    <a:lnTo>
                      <a:pt x="845" y="1986"/>
                    </a:lnTo>
                    <a:lnTo>
                      <a:pt x="934" y="2006"/>
                    </a:lnTo>
                    <a:lnTo>
                      <a:pt x="1026" y="2018"/>
                    </a:lnTo>
                    <a:lnTo>
                      <a:pt x="1117" y="2019"/>
                    </a:lnTo>
                    <a:lnTo>
                      <a:pt x="1208" y="2013"/>
                    </a:lnTo>
                    <a:lnTo>
                      <a:pt x="1297" y="1997"/>
                    </a:lnTo>
                    <a:lnTo>
                      <a:pt x="1384" y="1972"/>
                    </a:lnTo>
                    <a:lnTo>
                      <a:pt x="1468" y="1939"/>
                    </a:lnTo>
                    <a:lnTo>
                      <a:pt x="1550" y="1897"/>
                    </a:lnTo>
                    <a:lnTo>
                      <a:pt x="1629" y="1848"/>
                    </a:lnTo>
                    <a:lnTo>
                      <a:pt x="1700" y="1791"/>
                    </a:lnTo>
                    <a:lnTo>
                      <a:pt x="1766" y="1728"/>
                    </a:lnTo>
                    <a:lnTo>
                      <a:pt x="1826" y="1658"/>
                    </a:lnTo>
                    <a:lnTo>
                      <a:pt x="1878" y="1585"/>
                    </a:lnTo>
                    <a:lnTo>
                      <a:pt x="1922" y="1506"/>
                    </a:lnTo>
                    <a:lnTo>
                      <a:pt x="1958" y="1423"/>
                    </a:lnTo>
                    <a:lnTo>
                      <a:pt x="1986" y="1335"/>
                    </a:lnTo>
                    <a:lnTo>
                      <a:pt x="2006" y="1246"/>
                    </a:lnTo>
                    <a:lnTo>
                      <a:pt x="2018" y="1154"/>
                    </a:lnTo>
                    <a:lnTo>
                      <a:pt x="2019" y="1063"/>
                    </a:lnTo>
                    <a:lnTo>
                      <a:pt x="2013" y="972"/>
                    </a:lnTo>
                    <a:lnTo>
                      <a:pt x="1997" y="883"/>
                    </a:lnTo>
                    <a:lnTo>
                      <a:pt x="1972" y="796"/>
                    </a:lnTo>
                    <a:lnTo>
                      <a:pt x="1939" y="712"/>
                    </a:lnTo>
                    <a:lnTo>
                      <a:pt x="1897" y="630"/>
                    </a:lnTo>
                    <a:lnTo>
                      <a:pt x="1848" y="552"/>
                    </a:lnTo>
                    <a:lnTo>
                      <a:pt x="1791" y="480"/>
                    </a:lnTo>
                    <a:lnTo>
                      <a:pt x="1728" y="414"/>
                    </a:lnTo>
                    <a:lnTo>
                      <a:pt x="1658" y="354"/>
                    </a:lnTo>
                    <a:lnTo>
                      <a:pt x="1585" y="302"/>
                    </a:lnTo>
                    <a:lnTo>
                      <a:pt x="1506" y="258"/>
                    </a:lnTo>
                    <a:lnTo>
                      <a:pt x="1423" y="222"/>
                    </a:lnTo>
                    <a:lnTo>
                      <a:pt x="1335" y="194"/>
                    </a:lnTo>
                    <a:lnTo>
                      <a:pt x="1246" y="173"/>
                    </a:lnTo>
                    <a:lnTo>
                      <a:pt x="1166" y="164"/>
                    </a:lnTo>
                    <a:lnTo>
                      <a:pt x="1087" y="161"/>
                    </a:lnTo>
                    <a:close/>
                    <a:moveTo>
                      <a:pt x="1065" y="0"/>
                    </a:moveTo>
                    <a:lnTo>
                      <a:pt x="1168" y="3"/>
                    </a:lnTo>
                    <a:lnTo>
                      <a:pt x="1272" y="16"/>
                    </a:lnTo>
                    <a:lnTo>
                      <a:pt x="1375" y="38"/>
                    </a:lnTo>
                    <a:lnTo>
                      <a:pt x="1473" y="70"/>
                    </a:lnTo>
                    <a:lnTo>
                      <a:pt x="1567" y="110"/>
                    </a:lnTo>
                    <a:lnTo>
                      <a:pt x="1656" y="159"/>
                    </a:lnTo>
                    <a:lnTo>
                      <a:pt x="1738" y="215"/>
                    </a:lnTo>
                    <a:lnTo>
                      <a:pt x="1815" y="278"/>
                    </a:lnTo>
                    <a:lnTo>
                      <a:pt x="1887" y="347"/>
                    </a:lnTo>
                    <a:lnTo>
                      <a:pt x="1950" y="422"/>
                    </a:lnTo>
                    <a:lnTo>
                      <a:pt x="2007" y="503"/>
                    </a:lnTo>
                    <a:lnTo>
                      <a:pt x="2056" y="588"/>
                    </a:lnTo>
                    <a:lnTo>
                      <a:pt x="2098" y="679"/>
                    </a:lnTo>
                    <a:lnTo>
                      <a:pt x="2131" y="771"/>
                    </a:lnTo>
                    <a:lnTo>
                      <a:pt x="2157" y="869"/>
                    </a:lnTo>
                    <a:lnTo>
                      <a:pt x="2173" y="969"/>
                    </a:lnTo>
                    <a:lnTo>
                      <a:pt x="2180" y="1070"/>
                    </a:lnTo>
                    <a:lnTo>
                      <a:pt x="2177" y="1173"/>
                    </a:lnTo>
                    <a:lnTo>
                      <a:pt x="3412" y="1382"/>
                    </a:lnTo>
                    <a:lnTo>
                      <a:pt x="3440" y="1292"/>
                    </a:lnTo>
                    <a:lnTo>
                      <a:pt x="3477" y="1204"/>
                    </a:lnTo>
                    <a:lnTo>
                      <a:pt x="3519" y="1122"/>
                    </a:lnTo>
                    <a:lnTo>
                      <a:pt x="3569" y="1042"/>
                    </a:lnTo>
                    <a:lnTo>
                      <a:pt x="3625" y="967"/>
                    </a:lnTo>
                    <a:lnTo>
                      <a:pt x="3690" y="897"/>
                    </a:lnTo>
                    <a:lnTo>
                      <a:pt x="3758" y="834"/>
                    </a:lnTo>
                    <a:lnTo>
                      <a:pt x="3835" y="775"/>
                    </a:lnTo>
                    <a:lnTo>
                      <a:pt x="3915" y="723"/>
                    </a:lnTo>
                    <a:lnTo>
                      <a:pt x="4001" y="677"/>
                    </a:lnTo>
                    <a:lnTo>
                      <a:pt x="4088" y="641"/>
                    </a:lnTo>
                    <a:lnTo>
                      <a:pt x="4177" y="613"/>
                    </a:lnTo>
                    <a:lnTo>
                      <a:pt x="4269" y="592"/>
                    </a:lnTo>
                    <a:lnTo>
                      <a:pt x="4362" y="578"/>
                    </a:lnTo>
                    <a:lnTo>
                      <a:pt x="4456" y="574"/>
                    </a:lnTo>
                    <a:lnTo>
                      <a:pt x="4552" y="578"/>
                    </a:lnTo>
                    <a:lnTo>
                      <a:pt x="4648" y="590"/>
                    </a:lnTo>
                    <a:lnTo>
                      <a:pt x="4742" y="609"/>
                    </a:lnTo>
                    <a:lnTo>
                      <a:pt x="4833" y="637"/>
                    </a:lnTo>
                    <a:lnTo>
                      <a:pt x="4920" y="674"/>
                    </a:lnTo>
                    <a:lnTo>
                      <a:pt x="5004" y="716"/>
                    </a:lnTo>
                    <a:lnTo>
                      <a:pt x="5085" y="766"/>
                    </a:lnTo>
                    <a:lnTo>
                      <a:pt x="5160" y="824"/>
                    </a:lnTo>
                    <a:lnTo>
                      <a:pt x="5229" y="887"/>
                    </a:lnTo>
                    <a:lnTo>
                      <a:pt x="5296" y="957"/>
                    </a:lnTo>
                    <a:lnTo>
                      <a:pt x="5353" y="1033"/>
                    </a:lnTo>
                    <a:lnTo>
                      <a:pt x="5406" y="1114"/>
                    </a:lnTo>
                    <a:lnTo>
                      <a:pt x="5451" y="1199"/>
                    </a:lnTo>
                    <a:lnTo>
                      <a:pt x="5488" y="1286"/>
                    </a:lnTo>
                    <a:lnTo>
                      <a:pt x="5517" y="1375"/>
                    </a:lnTo>
                    <a:lnTo>
                      <a:pt x="5538" y="1468"/>
                    </a:lnTo>
                    <a:lnTo>
                      <a:pt x="5551" y="1560"/>
                    </a:lnTo>
                    <a:lnTo>
                      <a:pt x="5556" y="1655"/>
                    </a:lnTo>
                    <a:lnTo>
                      <a:pt x="5552" y="1751"/>
                    </a:lnTo>
                    <a:lnTo>
                      <a:pt x="5540" y="1847"/>
                    </a:lnTo>
                    <a:lnTo>
                      <a:pt x="5517" y="1944"/>
                    </a:lnTo>
                    <a:lnTo>
                      <a:pt x="5489" y="2039"/>
                    </a:lnTo>
                    <a:lnTo>
                      <a:pt x="5451" y="2128"/>
                    </a:lnTo>
                    <a:lnTo>
                      <a:pt x="5407" y="2211"/>
                    </a:lnTo>
                    <a:lnTo>
                      <a:pt x="5355" y="2292"/>
                    </a:lnTo>
                    <a:lnTo>
                      <a:pt x="5297" y="2367"/>
                    </a:lnTo>
                    <a:lnTo>
                      <a:pt x="5233" y="2437"/>
                    </a:lnTo>
                    <a:lnTo>
                      <a:pt x="5165" y="2499"/>
                    </a:lnTo>
                    <a:lnTo>
                      <a:pt x="5090" y="2555"/>
                    </a:lnTo>
                    <a:lnTo>
                      <a:pt x="5011" y="2606"/>
                    </a:lnTo>
                    <a:lnTo>
                      <a:pt x="4927" y="2650"/>
                    </a:lnTo>
                    <a:lnTo>
                      <a:pt x="4840" y="2686"/>
                    </a:lnTo>
                    <a:lnTo>
                      <a:pt x="4751" y="2716"/>
                    </a:lnTo>
                    <a:lnTo>
                      <a:pt x="4657" y="2737"/>
                    </a:lnTo>
                    <a:lnTo>
                      <a:pt x="4563" y="2749"/>
                    </a:lnTo>
                    <a:lnTo>
                      <a:pt x="4465" y="2754"/>
                    </a:lnTo>
                    <a:lnTo>
                      <a:pt x="4374" y="2749"/>
                    </a:lnTo>
                    <a:lnTo>
                      <a:pt x="4282" y="2739"/>
                    </a:lnTo>
                    <a:lnTo>
                      <a:pt x="4212" y="2723"/>
                    </a:lnTo>
                    <a:lnTo>
                      <a:pt x="4142" y="2704"/>
                    </a:lnTo>
                    <a:lnTo>
                      <a:pt x="4076" y="2681"/>
                    </a:lnTo>
                    <a:lnTo>
                      <a:pt x="3131" y="4084"/>
                    </a:lnTo>
                    <a:lnTo>
                      <a:pt x="3130" y="4086"/>
                    </a:lnTo>
                    <a:lnTo>
                      <a:pt x="3128" y="4088"/>
                    </a:lnTo>
                    <a:lnTo>
                      <a:pt x="3177" y="4173"/>
                    </a:lnTo>
                    <a:lnTo>
                      <a:pt x="3217" y="4261"/>
                    </a:lnTo>
                    <a:lnTo>
                      <a:pt x="3250" y="4353"/>
                    </a:lnTo>
                    <a:lnTo>
                      <a:pt x="3274" y="4449"/>
                    </a:lnTo>
                    <a:lnTo>
                      <a:pt x="3290" y="4547"/>
                    </a:lnTo>
                    <a:lnTo>
                      <a:pt x="3297" y="4648"/>
                    </a:lnTo>
                    <a:lnTo>
                      <a:pt x="3295" y="4749"/>
                    </a:lnTo>
                    <a:lnTo>
                      <a:pt x="3283" y="4852"/>
                    </a:lnTo>
                    <a:lnTo>
                      <a:pt x="3262" y="4947"/>
                    </a:lnTo>
                    <a:lnTo>
                      <a:pt x="3234" y="5037"/>
                    </a:lnTo>
                    <a:lnTo>
                      <a:pt x="3199" y="5126"/>
                    </a:lnTo>
                    <a:lnTo>
                      <a:pt x="3156" y="5210"/>
                    </a:lnTo>
                    <a:lnTo>
                      <a:pt x="3105" y="5289"/>
                    </a:lnTo>
                    <a:lnTo>
                      <a:pt x="3049" y="5364"/>
                    </a:lnTo>
                    <a:lnTo>
                      <a:pt x="2985" y="5435"/>
                    </a:lnTo>
                    <a:lnTo>
                      <a:pt x="2915" y="5500"/>
                    </a:lnTo>
                    <a:lnTo>
                      <a:pt x="2838" y="5559"/>
                    </a:lnTo>
                    <a:lnTo>
                      <a:pt x="2758" y="5612"/>
                    </a:lnTo>
                    <a:lnTo>
                      <a:pt x="2672" y="5657"/>
                    </a:lnTo>
                    <a:lnTo>
                      <a:pt x="2583" y="5694"/>
                    </a:lnTo>
                    <a:lnTo>
                      <a:pt x="2493" y="5722"/>
                    </a:lnTo>
                    <a:lnTo>
                      <a:pt x="2400" y="5743"/>
                    </a:lnTo>
                    <a:lnTo>
                      <a:pt x="2306" y="5757"/>
                    </a:lnTo>
                    <a:lnTo>
                      <a:pt x="2210" y="5760"/>
                    </a:lnTo>
                    <a:lnTo>
                      <a:pt x="2119" y="5757"/>
                    </a:lnTo>
                    <a:lnTo>
                      <a:pt x="2025" y="5744"/>
                    </a:lnTo>
                    <a:lnTo>
                      <a:pt x="1923" y="5722"/>
                    </a:lnTo>
                    <a:lnTo>
                      <a:pt x="1826" y="5690"/>
                    </a:lnTo>
                    <a:lnTo>
                      <a:pt x="1731" y="5650"/>
                    </a:lnTo>
                    <a:lnTo>
                      <a:pt x="1642" y="5601"/>
                    </a:lnTo>
                    <a:lnTo>
                      <a:pt x="1560" y="5547"/>
                    </a:lnTo>
                    <a:lnTo>
                      <a:pt x="1484" y="5484"/>
                    </a:lnTo>
                    <a:lnTo>
                      <a:pt x="1414" y="5414"/>
                    </a:lnTo>
                    <a:lnTo>
                      <a:pt x="1349" y="5339"/>
                    </a:lnTo>
                    <a:lnTo>
                      <a:pt x="1292" y="5259"/>
                    </a:lnTo>
                    <a:lnTo>
                      <a:pt x="1243" y="5174"/>
                    </a:lnTo>
                    <a:lnTo>
                      <a:pt x="1201" y="5085"/>
                    </a:lnTo>
                    <a:lnTo>
                      <a:pt x="1168" y="4992"/>
                    </a:lnTo>
                    <a:lnTo>
                      <a:pt x="1142" y="4894"/>
                    </a:lnTo>
                    <a:lnTo>
                      <a:pt x="1126" y="4797"/>
                    </a:lnTo>
                    <a:lnTo>
                      <a:pt x="1119" y="4694"/>
                    </a:lnTo>
                    <a:lnTo>
                      <a:pt x="1121" y="4591"/>
                    </a:lnTo>
                    <a:lnTo>
                      <a:pt x="1135" y="4488"/>
                    </a:lnTo>
                    <a:lnTo>
                      <a:pt x="1154" y="4392"/>
                    </a:lnTo>
                    <a:lnTo>
                      <a:pt x="1183" y="4299"/>
                    </a:lnTo>
                    <a:lnTo>
                      <a:pt x="1220" y="4210"/>
                    </a:lnTo>
                    <a:lnTo>
                      <a:pt x="1264" y="4126"/>
                    </a:lnTo>
                    <a:lnTo>
                      <a:pt x="1314" y="4046"/>
                    </a:lnTo>
                    <a:lnTo>
                      <a:pt x="1370" y="3973"/>
                    </a:lnTo>
                    <a:lnTo>
                      <a:pt x="1433" y="3905"/>
                    </a:lnTo>
                    <a:lnTo>
                      <a:pt x="1501" y="3842"/>
                    </a:lnTo>
                    <a:lnTo>
                      <a:pt x="1574" y="3784"/>
                    </a:lnTo>
                    <a:lnTo>
                      <a:pt x="1169" y="2177"/>
                    </a:lnTo>
                    <a:lnTo>
                      <a:pt x="1091" y="2180"/>
                    </a:lnTo>
                    <a:lnTo>
                      <a:pt x="1000" y="2177"/>
                    </a:lnTo>
                    <a:lnTo>
                      <a:pt x="908" y="2164"/>
                    </a:lnTo>
                    <a:lnTo>
                      <a:pt x="805" y="2142"/>
                    </a:lnTo>
                    <a:lnTo>
                      <a:pt x="707" y="2110"/>
                    </a:lnTo>
                    <a:lnTo>
                      <a:pt x="613" y="2070"/>
                    </a:lnTo>
                    <a:lnTo>
                      <a:pt x="525" y="2021"/>
                    </a:lnTo>
                    <a:lnTo>
                      <a:pt x="442" y="1967"/>
                    </a:lnTo>
                    <a:lnTo>
                      <a:pt x="365" y="1904"/>
                    </a:lnTo>
                    <a:lnTo>
                      <a:pt x="295" y="1834"/>
                    </a:lnTo>
                    <a:lnTo>
                      <a:pt x="230" y="1759"/>
                    </a:lnTo>
                    <a:lnTo>
                      <a:pt x="175" y="1679"/>
                    </a:lnTo>
                    <a:lnTo>
                      <a:pt x="124" y="1594"/>
                    </a:lnTo>
                    <a:lnTo>
                      <a:pt x="82" y="1505"/>
                    </a:lnTo>
                    <a:lnTo>
                      <a:pt x="49" y="1412"/>
                    </a:lnTo>
                    <a:lnTo>
                      <a:pt x="24" y="1314"/>
                    </a:lnTo>
                    <a:lnTo>
                      <a:pt x="7" y="1217"/>
                    </a:lnTo>
                    <a:lnTo>
                      <a:pt x="0" y="1114"/>
                    </a:lnTo>
                    <a:lnTo>
                      <a:pt x="3" y="1011"/>
                    </a:lnTo>
                    <a:lnTo>
                      <a:pt x="16" y="908"/>
                    </a:lnTo>
                    <a:lnTo>
                      <a:pt x="38" y="805"/>
                    </a:lnTo>
                    <a:lnTo>
                      <a:pt x="70" y="707"/>
                    </a:lnTo>
                    <a:lnTo>
                      <a:pt x="110" y="613"/>
                    </a:lnTo>
                    <a:lnTo>
                      <a:pt x="157" y="525"/>
                    </a:lnTo>
                    <a:lnTo>
                      <a:pt x="213" y="442"/>
                    </a:lnTo>
                    <a:lnTo>
                      <a:pt x="276" y="365"/>
                    </a:lnTo>
                    <a:lnTo>
                      <a:pt x="346" y="295"/>
                    </a:lnTo>
                    <a:lnTo>
                      <a:pt x="421" y="230"/>
                    </a:lnTo>
                    <a:lnTo>
                      <a:pt x="501" y="175"/>
                    </a:lnTo>
                    <a:lnTo>
                      <a:pt x="585" y="124"/>
                    </a:lnTo>
                    <a:lnTo>
                      <a:pt x="675" y="82"/>
                    </a:lnTo>
                    <a:lnTo>
                      <a:pt x="768" y="49"/>
                    </a:lnTo>
                    <a:lnTo>
                      <a:pt x="864" y="24"/>
                    </a:lnTo>
                    <a:lnTo>
                      <a:pt x="963" y="7"/>
                    </a:lnTo>
                    <a:lnTo>
                      <a:pt x="106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10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29CA5D0E-3B70-469A-B5EB-20CFA1EF2557}"/>
                  </a:ext>
                </a:extLst>
              </p:cNvPr>
              <p:cNvSpPr txBox="1"/>
              <p:nvPr/>
            </p:nvSpPr>
            <p:spPr>
              <a:xfrm>
                <a:off x="1484258" y="3774824"/>
                <a:ext cx="6832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1100" dirty="0"/>
                  <a:t>Modelos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90626FC-DBD8-4728-A54B-A4FFBEECC753}"/>
                </a:ext>
              </a:extLst>
            </p:cNvPr>
            <p:cNvGrpSpPr/>
            <p:nvPr/>
          </p:nvGrpSpPr>
          <p:grpSpPr>
            <a:xfrm>
              <a:off x="6607038" y="3380024"/>
              <a:ext cx="941593" cy="859803"/>
              <a:chOff x="2530888" y="3166481"/>
              <a:chExt cx="941593" cy="859803"/>
            </a:xfrm>
          </p:grpSpPr>
          <p:sp>
            <p:nvSpPr>
              <p:cNvPr id="59" name="Freeform 5">
                <a:extLst>
                  <a:ext uri="{FF2B5EF4-FFF2-40B4-BE49-F238E27FC236}">
                    <a16:creationId xmlns="" xmlns:a16="http://schemas.microsoft.com/office/drawing/2014/main" id="{51E720D0-C616-4B5D-8146-643E2932E6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530888" y="3166481"/>
                <a:ext cx="941593" cy="607162"/>
              </a:xfrm>
              <a:custGeom>
                <a:avLst/>
                <a:gdLst>
                  <a:gd name="T0" fmla="*/ 4110 w 4799"/>
                  <a:gd name="T1" fmla="*/ 1130 h 3089"/>
                  <a:gd name="T2" fmla="*/ 4704 w 4799"/>
                  <a:gd name="T3" fmla="*/ 1477 h 3089"/>
                  <a:gd name="T4" fmla="*/ 231 w 4799"/>
                  <a:gd name="T5" fmla="*/ 79 h 3089"/>
                  <a:gd name="T6" fmla="*/ 3652 w 4799"/>
                  <a:gd name="T7" fmla="*/ 231 h 3089"/>
                  <a:gd name="T8" fmla="*/ 4110 w 4799"/>
                  <a:gd name="T9" fmla="*/ 2127 h 3089"/>
                  <a:gd name="T10" fmla="*/ 231 w 4799"/>
                  <a:gd name="T11" fmla="*/ 2881 h 3089"/>
                  <a:gd name="T12" fmla="*/ 3731 w 4799"/>
                  <a:gd name="T13" fmla="*/ 1051 h 3089"/>
                  <a:gd name="T14" fmla="*/ 4799 w 4799"/>
                  <a:gd name="T15" fmla="*/ 1437 h 3089"/>
                  <a:gd name="T16" fmla="*/ 2912 w 4799"/>
                  <a:gd name="T17" fmla="*/ 1604 h 3089"/>
                  <a:gd name="T18" fmla="*/ 2790 w 4799"/>
                  <a:gd name="T19" fmla="*/ 1408 h 3089"/>
                  <a:gd name="T20" fmla="*/ 2537 w 4799"/>
                  <a:gd name="T21" fmla="*/ 1327 h 3089"/>
                  <a:gd name="T22" fmla="*/ 2318 w 4799"/>
                  <a:gd name="T23" fmla="*/ 1347 h 3089"/>
                  <a:gd name="T24" fmla="*/ 2155 w 4799"/>
                  <a:gd name="T25" fmla="*/ 1638 h 3089"/>
                  <a:gd name="T26" fmla="*/ 2246 w 4799"/>
                  <a:gd name="T27" fmla="*/ 1959 h 3089"/>
                  <a:gd name="T28" fmla="*/ 2537 w 4799"/>
                  <a:gd name="T29" fmla="*/ 2057 h 3089"/>
                  <a:gd name="T30" fmla="*/ 2763 w 4799"/>
                  <a:gd name="T31" fmla="*/ 1980 h 3089"/>
                  <a:gd name="T32" fmla="*/ 2914 w 4799"/>
                  <a:gd name="T33" fmla="*/ 1771 h 3089"/>
                  <a:gd name="T34" fmla="*/ 3101 w 4799"/>
                  <a:gd name="T35" fmla="*/ 1639 h 3089"/>
                  <a:gd name="T36" fmla="*/ 2986 w 4799"/>
                  <a:gd name="T37" fmla="*/ 2017 h 3089"/>
                  <a:gd name="T38" fmla="*/ 2638 w 4799"/>
                  <a:gd name="T39" fmla="*/ 2203 h 3089"/>
                  <a:gd name="T40" fmla="*/ 2318 w 4799"/>
                  <a:gd name="T41" fmla="*/ 2111 h 3089"/>
                  <a:gd name="T42" fmla="*/ 2192 w 4799"/>
                  <a:gd name="T43" fmla="*/ 1820 h 3089"/>
                  <a:gd name="T44" fmla="*/ 2218 w 4799"/>
                  <a:gd name="T45" fmla="*/ 1504 h 3089"/>
                  <a:gd name="T46" fmla="*/ 2374 w 4799"/>
                  <a:gd name="T47" fmla="*/ 1291 h 3089"/>
                  <a:gd name="T48" fmla="*/ 2718 w 4799"/>
                  <a:gd name="T49" fmla="*/ 1257 h 3089"/>
                  <a:gd name="T50" fmla="*/ 2986 w 4799"/>
                  <a:gd name="T51" fmla="*/ 1476 h 3089"/>
                  <a:gd name="T52" fmla="*/ 2732 w 4799"/>
                  <a:gd name="T53" fmla="*/ 1695 h 3089"/>
                  <a:gd name="T54" fmla="*/ 2732 w 4799"/>
                  <a:gd name="T55" fmla="*/ 1695 h 3089"/>
                  <a:gd name="T56" fmla="*/ 2811 w 4799"/>
                  <a:gd name="T57" fmla="*/ 1695 h 3089"/>
                  <a:gd name="T58" fmla="*/ 2084 w 4799"/>
                  <a:gd name="T59" fmla="*/ 1313 h 3089"/>
                  <a:gd name="T60" fmla="*/ 1877 w 4799"/>
                  <a:gd name="T61" fmla="*/ 1083 h 3089"/>
                  <a:gd name="T62" fmla="*/ 1750 w 4799"/>
                  <a:gd name="T63" fmla="*/ 957 h 3089"/>
                  <a:gd name="T64" fmla="*/ 1539 w 4799"/>
                  <a:gd name="T65" fmla="*/ 769 h 3089"/>
                  <a:gd name="T66" fmla="*/ 1329 w 4799"/>
                  <a:gd name="T67" fmla="*/ 909 h 3089"/>
                  <a:gd name="T68" fmla="*/ 950 w 4799"/>
                  <a:gd name="T69" fmla="*/ 986 h 3089"/>
                  <a:gd name="T70" fmla="*/ 834 w 4799"/>
                  <a:gd name="T71" fmla="*/ 1295 h 3089"/>
                  <a:gd name="T72" fmla="*/ 1023 w 4799"/>
                  <a:gd name="T73" fmla="*/ 1642 h 3089"/>
                  <a:gd name="T74" fmla="*/ 1143 w 4799"/>
                  <a:gd name="T75" fmla="*/ 1818 h 3089"/>
                  <a:gd name="T76" fmla="*/ 1378 w 4799"/>
                  <a:gd name="T77" fmla="*/ 2019 h 3089"/>
                  <a:gd name="T78" fmla="*/ 1707 w 4799"/>
                  <a:gd name="T79" fmla="*/ 1812 h 3089"/>
                  <a:gd name="T80" fmla="*/ 1881 w 4799"/>
                  <a:gd name="T81" fmla="*/ 1689 h 3089"/>
                  <a:gd name="T82" fmla="*/ 1999 w 4799"/>
                  <a:gd name="T83" fmla="*/ 1553 h 3089"/>
                  <a:gd name="T84" fmla="*/ 1766 w 4799"/>
                  <a:gd name="T85" fmla="*/ 1939 h 3089"/>
                  <a:gd name="T86" fmla="*/ 1281 w 4799"/>
                  <a:gd name="T87" fmla="*/ 2001 h 3089"/>
                  <a:gd name="T88" fmla="*/ 895 w 4799"/>
                  <a:gd name="T89" fmla="*/ 1701 h 3089"/>
                  <a:gd name="T90" fmla="*/ 834 w 4799"/>
                  <a:gd name="T91" fmla="*/ 1216 h 3089"/>
                  <a:gd name="T92" fmla="*/ 1133 w 4799"/>
                  <a:gd name="T93" fmla="*/ 830 h 3089"/>
                  <a:gd name="T94" fmla="*/ 1618 w 4799"/>
                  <a:gd name="T95" fmla="*/ 769 h 3089"/>
                  <a:gd name="T96" fmla="*/ 2033 w 4799"/>
                  <a:gd name="T97" fmla="*/ 999 h 3089"/>
                  <a:gd name="T98" fmla="*/ 2163 w 4799"/>
                  <a:gd name="T99" fmla="*/ 1456 h 3089"/>
                  <a:gd name="T100" fmla="*/ 1450 w 4799"/>
                  <a:gd name="T101" fmla="*/ 1171 h 3089"/>
                  <a:gd name="T102" fmla="*/ 1751 w 4799"/>
                  <a:gd name="T103" fmla="*/ 1393 h 3089"/>
                  <a:gd name="T104" fmla="*/ 1932 w 4799"/>
                  <a:gd name="T105" fmla="*/ 2579 h 3089"/>
                  <a:gd name="T106" fmla="*/ 1932 w 4799"/>
                  <a:gd name="T107" fmla="*/ 2579 h 3089"/>
                  <a:gd name="T108" fmla="*/ 1992 w 4799"/>
                  <a:gd name="T109" fmla="*/ 2579 h 3089"/>
                  <a:gd name="T110" fmla="*/ 347 w 4799"/>
                  <a:gd name="T111" fmla="*/ 474 h 3089"/>
                  <a:gd name="T112" fmla="*/ 3380 w 4799"/>
                  <a:gd name="T113" fmla="*/ 474 h 3089"/>
                  <a:gd name="T114" fmla="*/ 268 w 4799"/>
                  <a:gd name="T115" fmla="*/ 2192 h 3089"/>
                  <a:gd name="T116" fmla="*/ 2816 w 4799"/>
                  <a:gd name="T117" fmla="*/ 3050 h 3089"/>
                  <a:gd name="T118" fmla="*/ 2777 w 4799"/>
                  <a:gd name="T119" fmla="*/ 3011 h 3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9" h="3089">
                    <a:moveTo>
                      <a:pt x="4704" y="1397"/>
                    </a:moveTo>
                    <a:lnTo>
                      <a:pt x="4704" y="1397"/>
                    </a:lnTo>
                    <a:lnTo>
                      <a:pt x="4150" y="843"/>
                    </a:lnTo>
                    <a:cubicBezTo>
                      <a:pt x="4150" y="843"/>
                      <a:pt x="4149" y="843"/>
                      <a:pt x="4149" y="842"/>
                    </a:cubicBezTo>
                    <a:lnTo>
                      <a:pt x="4149" y="1090"/>
                    </a:lnTo>
                    <a:cubicBezTo>
                      <a:pt x="4149" y="1112"/>
                      <a:pt x="4131" y="1130"/>
                      <a:pt x="4110" y="1130"/>
                    </a:cubicBezTo>
                    <a:lnTo>
                      <a:pt x="3731" y="1130"/>
                    </a:lnTo>
                    <a:lnTo>
                      <a:pt x="3731" y="1750"/>
                    </a:lnTo>
                    <a:lnTo>
                      <a:pt x="4110" y="1750"/>
                    </a:lnTo>
                    <a:cubicBezTo>
                      <a:pt x="4131" y="1750"/>
                      <a:pt x="4149" y="1768"/>
                      <a:pt x="4149" y="1790"/>
                    </a:cubicBezTo>
                    <a:lnTo>
                      <a:pt x="4149" y="2032"/>
                    </a:lnTo>
                    <a:lnTo>
                      <a:pt x="4704" y="1477"/>
                    </a:lnTo>
                    <a:cubicBezTo>
                      <a:pt x="4726" y="1455"/>
                      <a:pt x="4726" y="1419"/>
                      <a:pt x="4704" y="1397"/>
                    </a:cubicBezTo>
                    <a:lnTo>
                      <a:pt x="4704" y="1397"/>
                    </a:lnTo>
                    <a:close/>
                    <a:moveTo>
                      <a:pt x="3652" y="231"/>
                    </a:moveTo>
                    <a:lnTo>
                      <a:pt x="3652" y="231"/>
                    </a:lnTo>
                    <a:cubicBezTo>
                      <a:pt x="3652" y="147"/>
                      <a:pt x="3584" y="79"/>
                      <a:pt x="3500" y="79"/>
                    </a:cubicBezTo>
                    <a:lnTo>
                      <a:pt x="231" y="79"/>
                    </a:lnTo>
                    <a:cubicBezTo>
                      <a:pt x="147" y="79"/>
                      <a:pt x="78" y="147"/>
                      <a:pt x="78" y="231"/>
                    </a:cubicBezTo>
                    <a:lnTo>
                      <a:pt x="78" y="2650"/>
                    </a:lnTo>
                    <a:cubicBezTo>
                      <a:pt x="78" y="2734"/>
                      <a:pt x="147" y="2802"/>
                      <a:pt x="231" y="2802"/>
                    </a:cubicBezTo>
                    <a:lnTo>
                      <a:pt x="3500" y="2802"/>
                    </a:lnTo>
                    <a:cubicBezTo>
                      <a:pt x="3584" y="2802"/>
                      <a:pt x="3652" y="2734"/>
                      <a:pt x="3652" y="2650"/>
                    </a:cubicBezTo>
                    <a:lnTo>
                      <a:pt x="3652" y="231"/>
                    </a:lnTo>
                    <a:lnTo>
                      <a:pt x="3652" y="231"/>
                    </a:lnTo>
                    <a:close/>
                    <a:moveTo>
                      <a:pt x="4799" y="1437"/>
                    </a:moveTo>
                    <a:lnTo>
                      <a:pt x="4799" y="1437"/>
                    </a:lnTo>
                    <a:cubicBezTo>
                      <a:pt x="4799" y="1474"/>
                      <a:pt x="4785" y="1508"/>
                      <a:pt x="4760" y="1533"/>
                    </a:cubicBezTo>
                    <a:lnTo>
                      <a:pt x="4205" y="2088"/>
                    </a:lnTo>
                    <a:cubicBezTo>
                      <a:pt x="4180" y="2113"/>
                      <a:pt x="4146" y="2127"/>
                      <a:pt x="4110" y="2127"/>
                    </a:cubicBezTo>
                    <a:cubicBezTo>
                      <a:pt x="4088" y="2127"/>
                      <a:pt x="4070" y="2110"/>
                      <a:pt x="4070" y="2088"/>
                    </a:cubicBezTo>
                    <a:lnTo>
                      <a:pt x="4070" y="1829"/>
                    </a:lnTo>
                    <a:lnTo>
                      <a:pt x="3731" y="1829"/>
                    </a:lnTo>
                    <a:lnTo>
                      <a:pt x="3731" y="2650"/>
                    </a:lnTo>
                    <a:cubicBezTo>
                      <a:pt x="3731" y="2778"/>
                      <a:pt x="3627" y="2881"/>
                      <a:pt x="3500" y="2881"/>
                    </a:cubicBezTo>
                    <a:lnTo>
                      <a:pt x="231" y="2881"/>
                    </a:lnTo>
                    <a:cubicBezTo>
                      <a:pt x="103" y="2881"/>
                      <a:pt x="0" y="2778"/>
                      <a:pt x="0" y="2650"/>
                    </a:cubicBezTo>
                    <a:lnTo>
                      <a:pt x="0" y="231"/>
                    </a:lnTo>
                    <a:cubicBezTo>
                      <a:pt x="0" y="104"/>
                      <a:pt x="103" y="0"/>
                      <a:pt x="231" y="0"/>
                    </a:cubicBezTo>
                    <a:lnTo>
                      <a:pt x="3500" y="0"/>
                    </a:lnTo>
                    <a:cubicBezTo>
                      <a:pt x="3627" y="0"/>
                      <a:pt x="3731" y="104"/>
                      <a:pt x="3731" y="231"/>
                    </a:cubicBezTo>
                    <a:lnTo>
                      <a:pt x="3731" y="1051"/>
                    </a:lnTo>
                    <a:lnTo>
                      <a:pt x="4070" y="1051"/>
                    </a:lnTo>
                    <a:lnTo>
                      <a:pt x="4070" y="787"/>
                    </a:lnTo>
                    <a:cubicBezTo>
                      <a:pt x="4070" y="765"/>
                      <a:pt x="4088" y="748"/>
                      <a:pt x="4110" y="748"/>
                    </a:cubicBezTo>
                    <a:cubicBezTo>
                      <a:pt x="4146" y="748"/>
                      <a:pt x="4180" y="762"/>
                      <a:pt x="4205" y="787"/>
                    </a:cubicBezTo>
                    <a:lnTo>
                      <a:pt x="4760" y="1342"/>
                    </a:lnTo>
                    <a:cubicBezTo>
                      <a:pt x="4785" y="1367"/>
                      <a:pt x="4799" y="1401"/>
                      <a:pt x="4799" y="1437"/>
                    </a:cubicBezTo>
                    <a:lnTo>
                      <a:pt x="4799" y="1437"/>
                    </a:lnTo>
                    <a:close/>
                    <a:moveTo>
                      <a:pt x="3022" y="1639"/>
                    </a:moveTo>
                    <a:lnTo>
                      <a:pt x="3022" y="1639"/>
                    </a:lnTo>
                    <a:lnTo>
                      <a:pt x="2951" y="1638"/>
                    </a:lnTo>
                    <a:cubicBezTo>
                      <a:pt x="2949" y="1638"/>
                      <a:pt x="2946" y="1638"/>
                      <a:pt x="2944" y="1637"/>
                    </a:cubicBezTo>
                    <a:cubicBezTo>
                      <a:pt x="2927" y="1634"/>
                      <a:pt x="2914" y="1621"/>
                      <a:pt x="2912" y="1604"/>
                    </a:cubicBezTo>
                    <a:cubicBezTo>
                      <a:pt x="2904" y="1576"/>
                      <a:pt x="2891" y="1546"/>
                      <a:pt x="2874" y="1518"/>
                    </a:cubicBezTo>
                    <a:cubicBezTo>
                      <a:pt x="2865" y="1502"/>
                      <a:pt x="2867" y="1482"/>
                      <a:pt x="2880" y="1469"/>
                    </a:cubicBezTo>
                    <a:lnTo>
                      <a:pt x="2931" y="1420"/>
                    </a:lnTo>
                    <a:lnTo>
                      <a:pt x="2860" y="1347"/>
                    </a:lnTo>
                    <a:lnTo>
                      <a:pt x="2807" y="1397"/>
                    </a:lnTo>
                    <a:cubicBezTo>
                      <a:pt x="2803" y="1402"/>
                      <a:pt x="2797" y="1406"/>
                      <a:pt x="2790" y="1408"/>
                    </a:cubicBezTo>
                    <a:cubicBezTo>
                      <a:pt x="2780" y="1411"/>
                      <a:pt x="2768" y="1410"/>
                      <a:pt x="2759" y="1404"/>
                    </a:cubicBezTo>
                    <a:cubicBezTo>
                      <a:pt x="2731" y="1387"/>
                      <a:pt x="2701" y="1375"/>
                      <a:pt x="2669" y="1367"/>
                    </a:cubicBezTo>
                    <a:cubicBezTo>
                      <a:pt x="2654" y="1363"/>
                      <a:pt x="2642" y="1350"/>
                      <a:pt x="2640" y="1334"/>
                    </a:cubicBezTo>
                    <a:lnTo>
                      <a:pt x="2639" y="1257"/>
                    </a:lnTo>
                    <a:lnTo>
                      <a:pt x="2538" y="1255"/>
                    </a:lnTo>
                    <a:lnTo>
                      <a:pt x="2537" y="1327"/>
                    </a:lnTo>
                    <a:cubicBezTo>
                      <a:pt x="2537" y="1338"/>
                      <a:pt x="2532" y="1351"/>
                      <a:pt x="2523" y="1358"/>
                    </a:cubicBezTo>
                    <a:cubicBezTo>
                      <a:pt x="2518" y="1362"/>
                      <a:pt x="2512" y="1365"/>
                      <a:pt x="2506" y="1367"/>
                    </a:cubicBezTo>
                    <a:cubicBezTo>
                      <a:pt x="2479" y="1374"/>
                      <a:pt x="2453" y="1384"/>
                      <a:pt x="2428" y="1397"/>
                    </a:cubicBezTo>
                    <a:cubicBezTo>
                      <a:pt x="2428" y="1398"/>
                      <a:pt x="2427" y="1398"/>
                      <a:pt x="2426" y="1399"/>
                    </a:cubicBezTo>
                    <a:cubicBezTo>
                      <a:pt x="2411" y="1415"/>
                      <a:pt x="2386" y="1415"/>
                      <a:pt x="2370" y="1399"/>
                    </a:cubicBezTo>
                    <a:lnTo>
                      <a:pt x="2318" y="1347"/>
                    </a:lnTo>
                    <a:lnTo>
                      <a:pt x="2246" y="1418"/>
                    </a:lnTo>
                    <a:lnTo>
                      <a:pt x="2293" y="1467"/>
                    </a:lnTo>
                    <a:cubicBezTo>
                      <a:pt x="2306" y="1480"/>
                      <a:pt x="2310" y="1502"/>
                      <a:pt x="2301" y="1518"/>
                    </a:cubicBezTo>
                    <a:cubicBezTo>
                      <a:pt x="2283" y="1546"/>
                      <a:pt x="2271" y="1576"/>
                      <a:pt x="2262" y="1608"/>
                    </a:cubicBezTo>
                    <a:cubicBezTo>
                      <a:pt x="2256" y="1623"/>
                      <a:pt x="2240" y="1638"/>
                      <a:pt x="2224" y="1638"/>
                    </a:cubicBezTo>
                    <a:lnTo>
                      <a:pt x="2155" y="1638"/>
                    </a:lnTo>
                    <a:lnTo>
                      <a:pt x="2154" y="1740"/>
                    </a:lnTo>
                    <a:lnTo>
                      <a:pt x="2222" y="1741"/>
                    </a:lnTo>
                    <a:cubicBezTo>
                      <a:pt x="2240" y="1741"/>
                      <a:pt x="2256" y="1753"/>
                      <a:pt x="2261" y="1771"/>
                    </a:cubicBezTo>
                    <a:cubicBezTo>
                      <a:pt x="2268" y="1804"/>
                      <a:pt x="2281" y="1835"/>
                      <a:pt x="2298" y="1864"/>
                    </a:cubicBezTo>
                    <a:cubicBezTo>
                      <a:pt x="2308" y="1880"/>
                      <a:pt x="2305" y="1900"/>
                      <a:pt x="2292" y="1912"/>
                    </a:cubicBezTo>
                    <a:lnTo>
                      <a:pt x="2246" y="1959"/>
                    </a:lnTo>
                    <a:lnTo>
                      <a:pt x="2316" y="2032"/>
                    </a:lnTo>
                    <a:lnTo>
                      <a:pt x="2364" y="1986"/>
                    </a:lnTo>
                    <a:cubicBezTo>
                      <a:pt x="2372" y="1978"/>
                      <a:pt x="2382" y="1974"/>
                      <a:pt x="2392" y="1974"/>
                    </a:cubicBezTo>
                    <a:cubicBezTo>
                      <a:pt x="2399" y="1974"/>
                      <a:pt x="2407" y="1976"/>
                      <a:pt x="2413" y="1980"/>
                    </a:cubicBezTo>
                    <a:cubicBezTo>
                      <a:pt x="2442" y="1998"/>
                      <a:pt x="2473" y="2011"/>
                      <a:pt x="2506" y="2019"/>
                    </a:cubicBezTo>
                    <a:cubicBezTo>
                      <a:pt x="2524" y="2023"/>
                      <a:pt x="2537" y="2039"/>
                      <a:pt x="2537" y="2057"/>
                    </a:cubicBezTo>
                    <a:lnTo>
                      <a:pt x="2537" y="2122"/>
                    </a:lnTo>
                    <a:lnTo>
                      <a:pt x="2638" y="2124"/>
                    </a:lnTo>
                    <a:lnTo>
                      <a:pt x="2639" y="2058"/>
                    </a:lnTo>
                    <a:cubicBezTo>
                      <a:pt x="2639" y="2052"/>
                      <a:pt x="2640" y="2046"/>
                      <a:pt x="2643" y="2041"/>
                    </a:cubicBezTo>
                    <a:cubicBezTo>
                      <a:pt x="2648" y="2030"/>
                      <a:pt x="2658" y="2022"/>
                      <a:pt x="2669" y="2019"/>
                    </a:cubicBezTo>
                    <a:cubicBezTo>
                      <a:pt x="2702" y="2011"/>
                      <a:pt x="2734" y="1997"/>
                      <a:pt x="2763" y="1980"/>
                    </a:cubicBezTo>
                    <a:cubicBezTo>
                      <a:pt x="2778" y="1970"/>
                      <a:pt x="2798" y="1972"/>
                      <a:pt x="2811" y="1985"/>
                    </a:cubicBezTo>
                    <a:lnTo>
                      <a:pt x="2858" y="2032"/>
                    </a:lnTo>
                    <a:lnTo>
                      <a:pt x="2930" y="1961"/>
                    </a:lnTo>
                    <a:lnTo>
                      <a:pt x="2883" y="1912"/>
                    </a:lnTo>
                    <a:cubicBezTo>
                      <a:pt x="2870" y="1899"/>
                      <a:pt x="2867" y="1879"/>
                      <a:pt x="2877" y="1864"/>
                    </a:cubicBezTo>
                    <a:cubicBezTo>
                      <a:pt x="2894" y="1835"/>
                      <a:pt x="2906" y="1804"/>
                      <a:pt x="2914" y="1771"/>
                    </a:cubicBezTo>
                    <a:cubicBezTo>
                      <a:pt x="2919" y="1753"/>
                      <a:pt x="2934" y="1741"/>
                      <a:pt x="2953" y="1741"/>
                    </a:cubicBezTo>
                    <a:lnTo>
                      <a:pt x="3021" y="1741"/>
                    </a:lnTo>
                    <a:lnTo>
                      <a:pt x="3022" y="1639"/>
                    </a:lnTo>
                    <a:lnTo>
                      <a:pt x="3022" y="1639"/>
                    </a:lnTo>
                    <a:close/>
                    <a:moveTo>
                      <a:pt x="3101" y="1639"/>
                    </a:moveTo>
                    <a:lnTo>
                      <a:pt x="3101" y="1639"/>
                    </a:lnTo>
                    <a:lnTo>
                      <a:pt x="3101" y="1740"/>
                    </a:lnTo>
                    <a:cubicBezTo>
                      <a:pt x="3101" y="1784"/>
                      <a:pt x="3065" y="1820"/>
                      <a:pt x="3021" y="1820"/>
                    </a:cubicBezTo>
                    <a:lnTo>
                      <a:pt x="2983" y="1820"/>
                    </a:lnTo>
                    <a:cubicBezTo>
                      <a:pt x="2976" y="1839"/>
                      <a:pt x="2969" y="1858"/>
                      <a:pt x="2959" y="1877"/>
                    </a:cubicBezTo>
                    <a:lnTo>
                      <a:pt x="2986" y="1903"/>
                    </a:lnTo>
                    <a:cubicBezTo>
                      <a:pt x="3018" y="1935"/>
                      <a:pt x="3018" y="1986"/>
                      <a:pt x="2986" y="2017"/>
                    </a:cubicBezTo>
                    <a:lnTo>
                      <a:pt x="2915" y="2088"/>
                    </a:lnTo>
                    <a:cubicBezTo>
                      <a:pt x="2884" y="2119"/>
                      <a:pt x="2833" y="2119"/>
                      <a:pt x="2802" y="2088"/>
                    </a:cubicBezTo>
                    <a:lnTo>
                      <a:pt x="2777" y="2062"/>
                    </a:lnTo>
                    <a:cubicBezTo>
                      <a:pt x="2758" y="2072"/>
                      <a:pt x="2738" y="2080"/>
                      <a:pt x="2718" y="2087"/>
                    </a:cubicBezTo>
                    <a:lnTo>
                      <a:pt x="2718" y="2122"/>
                    </a:lnTo>
                    <a:cubicBezTo>
                      <a:pt x="2718" y="2167"/>
                      <a:pt x="2682" y="2203"/>
                      <a:pt x="2638" y="2203"/>
                    </a:cubicBezTo>
                    <a:lnTo>
                      <a:pt x="2538" y="2203"/>
                    </a:lnTo>
                    <a:cubicBezTo>
                      <a:pt x="2494" y="2203"/>
                      <a:pt x="2458" y="2167"/>
                      <a:pt x="2458" y="2122"/>
                    </a:cubicBezTo>
                    <a:lnTo>
                      <a:pt x="2458" y="2087"/>
                    </a:lnTo>
                    <a:cubicBezTo>
                      <a:pt x="2437" y="2081"/>
                      <a:pt x="2418" y="2072"/>
                      <a:pt x="2399" y="2063"/>
                    </a:cubicBezTo>
                    <a:lnTo>
                      <a:pt x="2374" y="2088"/>
                    </a:lnTo>
                    <a:cubicBezTo>
                      <a:pt x="2359" y="2103"/>
                      <a:pt x="2339" y="2111"/>
                      <a:pt x="2318" y="2111"/>
                    </a:cubicBezTo>
                    <a:cubicBezTo>
                      <a:pt x="2318" y="2111"/>
                      <a:pt x="2317" y="2111"/>
                      <a:pt x="2317" y="2111"/>
                    </a:cubicBezTo>
                    <a:cubicBezTo>
                      <a:pt x="2296" y="2111"/>
                      <a:pt x="2276" y="2103"/>
                      <a:pt x="2261" y="2088"/>
                    </a:cubicBezTo>
                    <a:lnTo>
                      <a:pt x="2190" y="2017"/>
                    </a:lnTo>
                    <a:cubicBezTo>
                      <a:pt x="2158" y="1986"/>
                      <a:pt x="2158" y="1935"/>
                      <a:pt x="2190" y="1903"/>
                    </a:cubicBezTo>
                    <a:lnTo>
                      <a:pt x="2216" y="1877"/>
                    </a:lnTo>
                    <a:cubicBezTo>
                      <a:pt x="2206" y="1859"/>
                      <a:pt x="2199" y="1840"/>
                      <a:pt x="2192" y="1820"/>
                    </a:cubicBezTo>
                    <a:lnTo>
                      <a:pt x="2155" y="1820"/>
                    </a:lnTo>
                    <a:cubicBezTo>
                      <a:pt x="2111" y="1820"/>
                      <a:pt x="2075" y="1784"/>
                      <a:pt x="2075" y="1740"/>
                    </a:cubicBezTo>
                    <a:lnTo>
                      <a:pt x="2075" y="1639"/>
                    </a:lnTo>
                    <a:cubicBezTo>
                      <a:pt x="2075" y="1595"/>
                      <a:pt x="2111" y="1559"/>
                      <a:pt x="2155" y="1559"/>
                    </a:cubicBezTo>
                    <a:lnTo>
                      <a:pt x="2195" y="1559"/>
                    </a:lnTo>
                    <a:cubicBezTo>
                      <a:pt x="2201" y="1541"/>
                      <a:pt x="2209" y="1522"/>
                      <a:pt x="2218" y="1504"/>
                    </a:cubicBezTo>
                    <a:lnTo>
                      <a:pt x="2190" y="1476"/>
                    </a:lnTo>
                    <a:cubicBezTo>
                      <a:pt x="2158" y="1444"/>
                      <a:pt x="2158" y="1393"/>
                      <a:pt x="2190" y="1362"/>
                    </a:cubicBezTo>
                    <a:lnTo>
                      <a:pt x="2261" y="1291"/>
                    </a:lnTo>
                    <a:cubicBezTo>
                      <a:pt x="2276" y="1276"/>
                      <a:pt x="2296" y="1268"/>
                      <a:pt x="2317" y="1268"/>
                    </a:cubicBezTo>
                    <a:cubicBezTo>
                      <a:pt x="2317" y="1268"/>
                      <a:pt x="2317" y="1268"/>
                      <a:pt x="2317" y="1268"/>
                    </a:cubicBezTo>
                    <a:cubicBezTo>
                      <a:pt x="2339" y="1268"/>
                      <a:pt x="2359" y="1276"/>
                      <a:pt x="2374" y="1291"/>
                    </a:cubicBezTo>
                    <a:lnTo>
                      <a:pt x="2404" y="1321"/>
                    </a:lnTo>
                    <a:cubicBezTo>
                      <a:pt x="2421" y="1312"/>
                      <a:pt x="2439" y="1305"/>
                      <a:pt x="2458" y="1299"/>
                    </a:cubicBezTo>
                    <a:lnTo>
                      <a:pt x="2458" y="1257"/>
                    </a:lnTo>
                    <a:cubicBezTo>
                      <a:pt x="2458" y="1212"/>
                      <a:pt x="2494" y="1176"/>
                      <a:pt x="2538" y="1176"/>
                    </a:cubicBezTo>
                    <a:lnTo>
                      <a:pt x="2638" y="1176"/>
                    </a:lnTo>
                    <a:cubicBezTo>
                      <a:pt x="2682" y="1176"/>
                      <a:pt x="2718" y="1212"/>
                      <a:pt x="2718" y="1257"/>
                    </a:cubicBezTo>
                    <a:lnTo>
                      <a:pt x="2718" y="1299"/>
                    </a:lnTo>
                    <a:cubicBezTo>
                      <a:pt x="2737" y="1305"/>
                      <a:pt x="2755" y="1313"/>
                      <a:pt x="2772" y="1321"/>
                    </a:cubicBezTo>
                    <a:lnTo>
                      <a:pt x="2802" y="1291"/>
                    </a:lnTo>
                    <a:cubicBezTo>
                      <a:pt x="2833" y="1260"/>
                      <a:pt x="2884" y="1260"/>
                      <a:pt x="2915" y="1291"/>
                    </a:cubicBezTo>
                    <a:lnTo>
                      <a:pt x="2986" y="1362"/>
                    </a:lnTo>
                    <a:cubicBezTo>
                      <a:pt x="3018" y="1393"/>
                      <a:pt x="3018" y="1444"/>
                      <a:pt x="2986" y="1476"/>
                    </a:cubicBezTo>
                    <a:lnTo>
                      <a:pt x="2957" y="1504"/>
                    </a:lnTo>
                    <a:cubicBezTo>
                      <a:pt x="2966" y="1522"/>
                      <a:pt x="2974" y="1540"/>
                      <a:pt x="2980" y="1559"/>
                    </a:cubicBezTo>
                    <a:lnTo>
                      <a:pt x="3021" y="1559"/>
                    </a:lnTo>
                    <a:cubicBezTo>
                      <a:pt x="3065" y="1559"/>
                      <a:pt x="3101" y="1595"/>
                      <a:pt x="3101" y="1639"/>
                    </a:cubicBezTo>
                    <a:lnTo>
                      <a:pt x="3101" y="1639"/>
                    </a:lnTo>
                    <a:close/>
                    <a:moveTo>
                      <a:pt x="2732" y="1695"/>
                    </a:moveTo>
                    <a:lnTo>
                      <a:pt x="2732" y="1695"/>
                    </a:lnTo>
                    <a:cubicBezTo>
                      <a:pt x="2732" y="1616"/>
                      <a:pt x="2668" y="1551"/>
                      <a:pt x="2588" y="1551"/>
                    </a:cubicBezTo>
                    <a:cubicBezTo>
                      <a:pt x="2508" y="1551"/>
                      <a:pt x="2444" y="1616"/>
                      <a:pt x="2444" y="1695"/>
                    </a:cubicBezTo>
                    <a:cubicBezTo>
                      <a:pt x="2444" y="1775"/>
                      <a:pt x="2508" y="1840"/>
                      <a:pt x="2588" y="1840"/>
                    </a:cubicBezTo>
                    <a:cubicBezTo>
                      <a:pt x="2668" y="1840"/>
                      <a:pt x="2732" y="1775"/>
                      <a:pt x="2732" y="1695"/>
                    </a:cubicBezTo>
                    <a:lnTo>
                      <a:pt x="2732" y="1695"/>
                    </a:lnTo>
                    <a:close/>
                    <a:moveTo>
                      <a:pt x="2811" y="1695"/>
                    </a:moveTo>
                    <a:lnTo>
                      <a:pt x="2811" y="1695"/>
                    </a:lnTo>
                    <a:cubicBezTo>
                      <a:pt x="2811" y="1818"/>
                      <a:pt x="2711" y="1918"/>
                      <a:pt x="2588" y="1918"/>
                    </a:cubicBezTo>
                    <a:cubicBezTo>
                      <a:pt x="2465" y="1918"/>
                      <a:pt x="2365" y="1818"/>
                      <a:pt x="2365" y="1695"/>
                    </a:cubicBezTo>
                    <a:cubicBezTo>
                      <a:pt x="2365" y="1572"/>
                      <a:pt x="2465" y="1472"/>
                      <a:pt x="2588" y="1472"/>
                    </a:cubicBezTo>
                    <a:cubicBezTo>
                      <a:pt x="2711" y="1472"/>
                      <a:pt x="2811" y="1572"/>
                      <a:pt x="2811" y="1695"/>
                    </a:cubicBezTo>
                    <a:lnTo>
                      <a:pt x="2811" y="1695"/>
                    </a:lnTo>
                    <a:close/>
                    <a:moveTo>
                      <a:pt x="1968" y="1474"/>
                    </a:moveTo>
                    <a:lnTo>
                      <a:pt x="1968" y="1474"/>
                    </a:lnTo>
                    <a:lnTo>
                      <a:pt x="2065" y="1474"/>
                    </a:lnTo>
                    <a:cubicBezTo>
                      <a:pt x="2075" y="1474"/>
                      <a:pt x="2084" y="1466"/>
                      <a:pt x="2084" y="1456"/>
                    </a:cubicBezTo>
                    <a:lnTo>
                      <a:pt x="2084" y="1313"/>
                    </a:lnTo>
                    <a:cubicBezTo>
                      <a:pt x="2084" y="1303"/>
                      <a:pt x="2075" y="1295"/>
                      <a:pt x="2065" y="1295"/>
                    </a:cubicBezTo>
                    <a:lnTo>
                      <a:pt x="1967" y="1295"/>
                    </a:lnTo>
                    <a:cubicBezTo>
                      <a:pt x="1964" y="1295"/>
                      <a:pt x="1961" y="1294"/>
                      <a:pt x="1958" y="1294"/>
                    </a:cubicBezTo>
                    <a:cubicBezTo>
                      <a:pt x="1943" y="1290"/>
                      <a:pt x="1930" y="1278"/>
                      <a:pt x="1927" y="1263"/>
                    </a:cubicBezTo>
                    <a:cubicBezTo>
                      <a:pt x="1915" y="1217"/>
                      <a:pt x="1896" y="1173"/>
                      <a:pt x="1871" y="1132"/>
                    </a:cubicBezTo>
                    <a:cubicBezTo>
                      <a:pt x="1862" y="1116"/>
                      <a:pt x="1864" y="1096"/>
                      <a:pt x="1877" y="1083"/>
                    </a:cubicBezTo>
                    <a:lnTo>
                      <a:pt x="1949" y="1012"/>
                    </a:lnTo>
                    <a:cubicBezTo>
                      <a:pt x="1953" y="1008"/>
                      <a:pt x="1954" y="1002"/>
                      <a:pt x="1954" y="999"/>
                    </a:cubicBezTo>
                    <a:cubicBezTo>
                      <a:pt x="1954" y="997"/>
                      <a:pt x="1953" y="991"/>
                      <a:pt x="1949" y="986"/>
                    </a:cubicBezTo>
                    <a:lnTo>
                      <a:pt x="1848" y="886"/>
                    </a:lnTo>
                    <a:cubicBezTo>
                      <a:pt x="1838" y="876"/>
                      <a:pt x="1831" y="876"/>
                      <a:pt x="1822" y="886"/>
                    </a:cubicBezTo>
                    <a:lnTo>
                      <a:pt x="1750" y="957"/>
                    </a:lnTo>
                    <a:cubicBezTo>
                      <a:pt x="1746" y="962"/>
                      <a:pt x="1739" y="966"/>
                      <a:pt x="1733" y="968"/>
                    </a:cubicBezTo>
                    <a:cubicBezTo>
                      <a:pt x="1722" y="971"/>
                      <a:pt x="1711" y="970"/>
                      <a:pt x="1701" y="964"/>
                    </a:cubicBezTo>
                    <a:cubicBezTo>
                      <a:pt x="1660" y="939"/>
                      <a:pt x="1616" y="921"/>
                      <a:pt x="1569" y="910"/>
                    </a:cubicBezTo>
                    <a:cubicBezTo>
                      <a:pt x="1554" y="906"/>
                      <a:pt x="1542" y="893"/>
                      <a:pt x="1540" y="877"/>
                    </a:cubicBezTo>
                    <a:cubicBezTo>
                      <a:pt x="1540" y="875"/>
                      <a:pt x="1539" y="872"/>
                      <a:pt x="1539" y="870"/>
                    </a:cubicBezTo>
                    <a:lnTo>
                      <a:pt x="1539" y="769"/>
                    </a:lnTo>
                    <a:cubicBezTo>
                      <a:pt x="1539" y="759"/>
                      <a:pt x="1531" y="750"/>
                      <a:pt x="1521" y="750"/>
                    </a:cubicBezTo>
                    <a:lnTo>
                      <a:pt x="1378" y="750"/>
                    </a:lnTo>
                    <a:cubicBezTo>
                      <a:pt x="1368" y="750"/>
                      <a:pt x="1360" y="759"/>
                      <a:pt x="1360" y="769"/>
                    </a:cubicBezTo>
                    <a:lnTo>
                      <a:pt x="1360" y="869"/>
                    </a:lnTo>
                    <a:cubicBezTo>
                      <a:pt x="1360" y="880"/>
                      <a:pt x="1355" y="893"/>
                      <a:pt x="1346" y="900"/>
                    </a:cubicBezTo>
                    <a:cubicBezTo>
                      <a:pt x="1342" y="904"/>
                      <a:pt x="1335" y="908"/>
                      <a:pt x="1329" y="909"/>
                    </a:cubicBezTo>
                    <a:cubicBezTo>
                      <a:pt x="1288" y="920"/>
                      <a:pt x="1249" y="935"/>
                      <a:pt x="1212" y="955"/>
                    </a:cubicBezTo>
                    <a:cubicBezTo>
                      <a:pt x="1210" y="957"/>
                      <a:pt x="1209" y="958"/>
                      <a:pt x="1208" y="960"/>
                    </a:cubicBezTo>
                    <a:cubicBezTo>
                      <a:pt x="1192" y="975"/>
                      <a:pt x="1167" y="975"/>
                      <a:pt x="1152" y="960"/>
                    </a:cubicBezTo>
                    <a:lnTo>
                      <a:pt x="1078" y="886"/>
                    </a:lnTo>
                    <a:cubicBezTo>
                      <a:pt x="1070" y="878"/>
                      <a:pt x="1058" y="878"/>
                      <a:pt x="1051" y="886"/>
                    </a:cubicBezTo>
                    <a:lnTo>
                      <a:pt x="950" y="986"/>
                    </a:lnTo>
                    <a:cubicBezTo>
                      <a:pt x="943" y="994"/>
                      <a:pt x="943" y="1006"/>
                      <a:pt x="950" y="1013"/>
                    </a:cubicBezTo>
                    <a:lnTo>
                      <a:pt x="1018" y="1080"/>
                    </a:lnTo>
                    <a:cubicBezTo>
                      <a:pt x="1031" y="1093"/>
                      <a:pt x="1036" y="1116"/>
                      <a:pt x="1026" y="1132"/>
                    </a:cubicBezTo>
                    <a:cubicBezTo>
                      <a:pt x="1001" y="1173"/>
                      <a:pt x="982" y="1218"/>
                      <a:pt x="970" y="1265"/>
                    </a:cubicBezTo>
                    <a:cubicBezTo>
                      <a:pt x="965" y="1282"/>
                      <a:pt x="949" y="1295"/>
                      <a:pt x="931" y="1295"/>
                    </a:cubicBezTo>
                    <a:lnTo>
                      <a:pt x="834" y="1295"/>
                    </a:lnTo>
                    <a:cubicBezTo>
                      <a:pt x="824" y="1295"/>
                      <a:pt x="815" y="1303"/>
                      <a:pt x="815" y="1313"/>
                    </a:cubicBezTo>
                    <a:lnTo>
                      <a:pt x="815" y="1456"/>
                    </a:lnTo>
                    <a:cubicBezTo>
                      <a:pt x="815" y="1466"/>
                      <a:pt x="824" y="1474"/>
                      <a:pt x="834" y="1474"/>
                    </a:cubicBezTo>
                    <a:lnTo>
                      <a:pt x="929" y="1474"/>
                    </a:lnTo>
                    <a:cubicBezTo>
                      <a:pt x="947" y="1474"/>
                      <a:pt x="963" y="1487"/>
                      <a:pt x="967" y="1505"/>
                    </a:cubicBezTo>
                    <a:cubicBezTo>
                      <a:pt x="979" y="1553"/>
                      <a:pt x="998" y="1599"/>
                      <a:pt x="1023" y="1642"/>
                    </a:cubicBezTo>
                    <a:cubicBezTo>
                      <a:pt x="1032" y="1657"/>
                      <a:pt x="1030" y="1677"/>
                      <a:pt x="1017" y="1690"/>
                    </a:cubicBezTo>
                    <a:lnTo>
                      <a:pt x="950" y="1757"/>
                    </a:lnTo>
                    <a:cubicBezTo>
                      <a:pt x="943" y="1764"/>
                      <a:pt x="943" y="1776"/>
                      <a:pt x="951" y="1783"/>
                    </a:cubicBezTo>
                    <a:lnTo>
                      <a:pt x="1051" y="1884"/>
                    </a:lnTo>
                    <a:cubicBezTo>
                      <a:pt x="1058" y="1891"/>
                      <a:pt x="1070" y="1891"/>
                      <a:pt x="1078" y="1884"/>
                    </a:cubicBezTo>
                    <a:lnTo>
                      <a:pt x="1143" y="1818"/>
                    </a:lnTo>
                    <a:cubicBezTo>
                      <a:pt x="1151" y="1810"/>
                      <a:pt x="1161" y="1807"/>
                      <a:pt x="1171" y="1807"/>
                    </a:cubicBezTo>
                    <a:cubicBezTo>
                      <a:pt x="1178" y="1807"/>
                      <a:pt x="1185" y="1808"/>
                      <a:pt x="1192" y="1812"/>
                    </a:cubicBezTo>
                    <a:cubicBezTo>
                      <a:pt x="1234" y="1838"/>
                      <a:pt x="1281" y="1858"/>
                      <a:pt x="1329" y="1870"/>
                    </a:cubicBezTo>
                    <a:cubicBezTo>
                      <a:pt x="1347" y="1874"/>
                      <a:pt x="1360" y="1890"/>
                      <a:pt x="1360" y="1908"/>
                    </a:cubicBezTo>
                    <a:lnTo>
                      <a:pt x="1360" y="2001"/>
                    </a:lnTo>
                    <a:cubicBezTo>
                      <a:pt x="1360" y="2011"/>
                      <a:pt x="1368" y="2019"/>
                      <a:pt x="1378" y="2019"/>
                    </a:cubicBezTo>
                    <a:lnTo>
                      <a:pt x="1521" y="2019"/>
                    </a:lnTo>
                    <a:cubicBezTo>
                      <a:pt x="1531" y="2019"/>
                      <a:pt x="1539" y="2011"/>
                      <a:pt x="1539" y="2001"/>
                    </a:cubicBezTo>
                    <a:lnTo>
                      <a:pt x="1539" y="1909"/>
                    </a:lnTo>
                    <a:cubicBezTo>
                      <a:pt x="1539" y="1902"/>
                      <a:pt x="1541" y="1895"/>
                      <a:pt x="1544" y="1889"/>
                    </a:cubicBezTo>
                    <a:cubicBezTo>
                      <a:pt x="1550" y="1879"/>
                      <a:pt x="1559" y="1872"/>
                      <a:pt x="1569" y="1869"/>
                    </a:cubicBezTo>
                    <a:cubicBezTo>
                      <a:pt x="1618" y="1857"/>
                      <a:pt x="1664" y="1838"/>
                      <a:pt x="1707" y="1812"/>
                    </a:cubicBezTo>
                    <a:cubicBezTo>
                      <a:pt x="1723" y="1802"/>
                      <a:pt x="1743" y="1804"/>
                      <a:pt x="1756" y="1817"/>
                    </a:cubicBezTo>
                    <a:lnTo>
                      <a:pt x="1822" y="1884"/>
                    </a:lnTo>
                    <a:cubicBezTo>
                      <a:pt x="1831" y="1893"/>
                      <a:pt x="1838" y="1893"/>
                      <a:pt x="1848" y="1884"/>
                    </a:cubicBezTo>
                    <a:lnTo>
                      <a:pt x="1949" y="1783"/>
                    </a:lnTo>
                    <a:cubicBezTo>
                      <a:pt x="1956" y="1776"/>
                      <a:pt x="1956" y="1764"/>
                      <a:pt x="1949" y="1757"/>
                    </a:cubicBezTo>
                    <a:lnTo>
                      <a:pt x="1881" y="1689"/>
                    </a:lnTo>
                    <a:cubicBezTo>
                      <a:pt x="1868" y="1677"/>
                      <a:pt x="1865" y="1657"/>
                      <a:pt x="1875" y="1641"/>
                    </a:cubicBezTo>
                    <a:cubicBezTo>
                      <a:pt x="1900" y="1599"/>
                      <a:pt x="1919" y="1553"/>
                      <a:pt x="1930" y="1505"/>
                    </a:cubicBezTo>
                    <a:cubicBezTo>
                      <a:pt x="1934" y="1487"/>
                      <a:pt x="1950" y="1474"/>
                      <a:pt x="1968" y="1474"/>
                    </a:cubicBezTo>
                    <a:lnTo>
                      <a:pt x="1968" y="1474"/>
                    </a:lnTo>
                    <a:close/>
                    <a:moveTo>
                      <a:pt x="1999" y="1553"/>
                    </a:moveTo>
                    <a:lnTo>
                      <a:pt x="1999" y="1553"/>
                    </a:lnTo>
                    <a:cubicBezTo>
                      <a:pt x="1988" y="1588"/>
                      <a:pt x="1974" y="1622"/>
                      <a:pt x="1958" y="1654"/>
                    </a:cubicBezTo>
                    <a:lnTo>
                      <a:pt x="2004" y="1701"/>
                    </a:lnTo>
                    <a:cubicBezTo>
                      <a:pt x="2023" y="1719"/>
                      <a:pt x="2033" y="1744"/>
                      <a:pt x="2033" y="1770"/>
                    </a:cubicBezTo>
                    <a:cubicBezTo>
                      <a:pt x="2033" y="1796"/>
                      <a:pt x="2023" y="1820"/>
                      <a:pt x="2004" y="1839"/>
                    </a:cubicBezTo>
                    <a:lnTo>
                      <a:pt x="1904" y="1939"/>
                    </a:lnTo>
                    <a:cubicBezTo>
                      <a:pt x="1867" y="1976"/>
                      <a:pt x="1802" y="1976"/>
                      <a:pt x="1766" y="1939"/>
                    </a:cubicBezTo>
                    <a:lnTo>
                      <a:pt x="1721" y="1895"/>
                    </a:lnTo>
                    <a:cubicBezTo>
                      <a:pt x="1688" y="1912"/>
                      <a:pt x="1654" y="1927"/>
                      <a:pt x="1618" y="1938"/>
                    </a:cubicBezTo>
                    <a:lnTo>
                      <a:pt x="1618" y="2001"/>
                    </a:lnTo>
                    <a:cubicBezTo>
                      <a:pt x="1618" y="2054"/>
                      <a:pt x="1575" y="2098"/>
                      <a:pt x="1521" y="2098"/>
                    </a:cubicBezTo>
                    <a:lnTo>
                      <a:pt x="1378" y="2098"/>
                    </a:lnTo>
                    <a:cubicBezTo>
                      <a:pt x="1324" y="2098"/>
                      <a:pt x="1281" y="2054"/>
                      <a:pt x="1281" y="2001"/>
                    </a:cubicBezTo>
                    <a:lnTo>
                      <a:pt x="1281" y="1938"/>
                    </a:lnTo>
                    <a:cubicBezTo>
                      <a:pt x="1245" y="1927"/>
                      <a:pt x="1211" y="1913"/>
                      <a:pt x="1178" y="1895"/>
                    </a:cubicBezTo>
                    <a:lnTo>
                      <a:pt x="1133" y="1939"/>
                    </a:lnTo>
                    <a:cubicBezTo>
                      <a:pt x="1097" y="1976"/>
                      <a:pt x="1032" y="1976"/>
                      <a:pt x="996" y="1939"/>
                    </a:cubicBezTo>
                    <a:lnTo>
                      <a:pt x="895" y="1839"/>
                    </a:lnTo>
                    <a:cubicBezTo>
                      <a:pt x="857" y="1801"/>
                      <a:pt x="857" y="1739"/>
                      <a:pt x="895" y="1701"/>
                    </a:cubicBezTo>
                    <a:lnTo>
                      <a:pt x="940" y="1655"/>
                    </a:lnTo>
                    <a:cubicBezTo>
                      <a:pt x="923" y="1623"/>
                      <a:pt x="909" y="1589"/>
                      <a:pt x="899" y="1553"/>
                    </a:cubicBezTo>
                    <a:lnTo>
                      <a:pt x="834" y="1553"/>
                    </a:lnTo>
                    <a:cubicBezTo>
                      <a:pt x="780" y="1553"/>
                      <a:pt x="736" y="1510"/>
                      <a:pt x="736" y="1456"/>
                    </a:cubicBezTo>
                    <a:lnTo>
                      <a:pt x="736" y="1313"/>
                    </a:lnTo>
                    <a:cubicBezTo>
                      <a:pt x="736" y="1260"/>
                      <a:pt x="780" y="1216"/>
                      <a:pt x="834" y="1216"/>
                    </a:cubicBezTo>
                    <a:lnTo>
                      <a:pt x="902" y="1216"/>
                    </a:lnTo>
                    <a:cubicBezTo>
                      <a:pt x="912" y="1183"/>
                      <a:pt x="926" y="1149"/>
                      <a:pt x="944" y="1117"/>
                    </a:cubicBezTo>
                    <a:lnTo>
                      <a:pt x="895" y="1068"/>
                    </a:lnTo>
                    <a:cubicBezTo>
                      <a:pt x="857" y="1030"/>
                      <a:pt x="857" y="969"/>
                      <a:pt x="895" y="931"/>
                    </a:cubicBezTo>
                    <a:lnTo>
                      <a:pt x="996" y="830"/>
                    </a:lnTo>
                    <a:cubicBezTo>
                      <a:pt x="1032" y="793"/>
                      <a:pt x="1097" y="793"/>
                      <a:pt x="1133" y="830"/>
                    </a:cubicBezTo>
                    <a:lnTo>
                      <a:pt x="1184" y="880"/>
                    </a:lnTo>
                    <a:cubicBezTo>
                      <a:pt x="1215" y="864"/>
                      <a:pt x="1247" y="851"/>
                      <a:pt x="1281" y="841"/>
                    </a:cubicBezTo>
                    <a:lnTo>
                      <a:pt x="1281" y="769"/>
                    </a:lnTo>
                    <a:cubicBezTo>
                      <a:pt x="1281" y="715"/>
                      <a:pt x="1324" y="671"/>
                      <a:pt x="1378" y="671"/>
                    </a:cubicBezTo>
                    <a:lnTo>
                      <a:pt x="1521" y="671"/>
                    </a:lnTo>
                    <a:cubicBezTo>
                      <a:pt x="1575" y="671"/>
                      <a:pt x="1618" y="715"/>
                      <a:pt x="1618" y="769"/>
                    </a:cubicBezTo>
                    <a:lnTo>
                      <a:pt x="1618" y="841"/>
                    </a:lnTo>
                    <a:cubicBezTo>
                      <a:pt x="1651" y="852"/>
                      <a:pt x="1684" y="865"/>
                      <a:pt x="1714" y="881"/>
                    </a:cubicBezTo>
                    <a:lnTo>
                      <a:pt x="1766" y="830"/>
                    </a:lnTo>
                    <a:cubicBezTo>
                      <a:pt x="1802" y="793"/>
                      <a:pt x="1867" y="793"/>
                      <a:pt x="1904" y="830"/>
                    </a:cubicBezTo>
                    <a:lnTo>
                      <a:pt x="2004" y="931"/>
                    </a:lnTo>
                    <a:cubicBezTo>
                      <a:pt x="2023" y="949"/>
                      <a:pt x="2033" y="973"/>
                      <a:pt x="2033" y="999"/>
                    </a:cubicBezTo>
                    <a:cubicBezTo>
                      <a:pt x="2033" y="1026"/>
                      <a:pt x="2023" y="1050"/>
                      <a:pt x="2004" y="1068"/>
                    </a:cubicBezTo>
                    <a:lnTo>
                      <a:pt x="1954" y="1118"/>
                    </a:lnTo>
                    <a:cubicBezTo>
                      <a:pt x="1971" y="1149"/>
                      <a:pt x="1985" y="1182"/>
                      <a:pt x="1996" y="1216"/>
                    </a:cubicBezTo>
                    <a:lnTo>
                      <a:pt x="2065" y="1216"/>
                    </a:lnTo>
                    <a:cubicBezTo>
                      <a:pt x="2119" y="1216"/>
                      <a:pt x="2163" y="1260"/>
                      <a:pt x="2163" y="1313"/>
                    </a:cubicBezTo>
                    <a:lnTo>
                      <a:pt x="2163" y="1456"/>
                    </a:lnTo>
                    <a:cubicBezTo>
                      <a:pt x="2163" y="1510"/>
                      <a:pt x="2119" y="1553"/>
                      <a:pt x="2065" y="1553"/>
                    </a:cubicBezTo>
                    <a:lnTo>
                      <a:pt x="1999" y="1553"/>
                    </a:lnTo>
                    <a:lnTo>
                      <a:pt x="1999" y="1553"/>
                    </a:lnTo>
                    <a:close/>
                    <a:moveTo>
                      <a:pt x="1672" y="1393"/>
                    </a:moveTo>
                    <a:lnTo>
                      <a:pt x="1672" y="1393"/>
                    </a:lnTo>
                    <a:cubicBezTo>
                      <a:pt x="1672" y="1270"/>
                      <a:pt x="1572" y="1171"/>
                      <a:pt x="1450" y="1171"/>
                    </a:cubicBezTo>
                    <a:cubicBezTo>
                      <a:pt x="1327" y="1171"/>
                      <a:pt x="1227" y="1270"/>
                      <a:pt x="1227" y="1393"/>
                    </a:cubicBezTo>
                    <a:cubicBezTo>
                      <a:pt x="1227" y="1515"/>
                      <a:pt x="1327" y="1615"/>
                      <a:pt x="1450" y="1615"/>
                    </a:cubicBezTo>
                    <a:cubicBezTo>
                      <a:pt x="1572" y="1615"/>
                      <a:pt x="1672" y="1515"/>
                      <a:pt x="1672" y="1393"/>
                    </a:cubicBezTo>
                    <a:lnTo>
                      <a:pt x="1672" y="1393"/>
                    </a:lnTo>
                    <a:close/>
                    <a:moveTo>
                      <a:pt x="1751" y="1393"/>
                    </a:moveTo>
                    <a:lnTo>
                      <a:pt x="1751" y="1393"/>
                    </a:lnTo>
                    <a:cubicBezTo>
                      <a:pt x="1751" y="1559"/>
                      <a:pt x="1616" y="1694"/>
                      <a:pt x="1450" y="1694"/>
                    </a:cubicBezTo>
                    <a:cubicBezTo>
                      <a:pt x="1284" y="1694"/>
                      <a:pt x="1149" y="1559"/>
                      <a:pt x="1149" y="1393"/>
                    </a:cubicBezTo>
                    <a:cubicBezTo>
                      <a:pt x="1149" y="1227"/>
                      <a:pt x="1284" y="1092"/>
                      <a:pt x="1450" y="1092"/>
                    </a:cubicBezTo>
                    <a:cubicBezTo>
                      <a:pt x="1616" y="1092"/>
                      <a:pt x="1751" y="1227"/>
                      <a:pt x="1751" y="1393"/>
                    </a:cubicBezTo>
                    <a:lnTo>
                      <a:pt x="1751" y="1393"/>
                    </a:lnTo>
                    <a:close/>
                    <a:moveTo>
                      <a:pt x="1932" y="2579"/>
                    </a:moveTo>
                    <a:lnTo>
                      <a:pt x="1932" y="2579"/>
                    </a:lnTo>
                    <a:cubicBezTo>
                      <a:pt x="1932" y="2541"/>
                      <a:pt x="1902" y="2511"/>
                      <a:pt x="1865" y="2511"/>
                    </a:cubicBezTo>
                    <a:cubicBezTo>
                      <a:pt x="1828" y="2511"/>
                      <a:pt x="1798" y="2541"/>
                      <a:pt x="1798" y="2579"/>
                    </a:cubicBezTo>
                    <a:cubicBezTo>
                      <a:pt x="1798" y="2616"/>
                      <a:pt x="1828" y="2646"/>
                      <a:pt x="1865" y="2646"/>
                    </a:cubicBezTo>
                    <a:cubicBezTo>
                      <a:pt x="1902" y="2646"/>
                      <a:pt x="1932" y="2616"/>
                      <a:pt x="1932" y="2579"/>
                    </a:cubicBezTo>
                    <a:lnTo>
                      <a:pt x="1932" y="2579"/>
                    </a:lnTo>
                    <a:close/>
                    <a:moveTo>
                      <a:pt x="1992" y="2579"/>
                    </a:moveTo>
                    <a:lnTo>
                      <a:pt x="1992" y="2579"/>
                    </a:lnTo>
                    <a:cubicBezTo>
                      <a:pt x="1992" y="2649"/>
                      <a:pt x="1935" y="2706"/>
                      <a:pt x="1865" y="2706"/>
                    </a:cubicBezTo>
                    <a:cubicBezTo>
                      <a:pt x="1795" y="2706"/>
                      <a:pt x="1738" y="2649"/>
                      <a:pt x="1738" y="2579"/>
                    </a:cubicBezTo>
                    <a:cubicBezTo>
                      <a:pt x="1738" y="2508"/>
                      <a:pt x="1795" y="2451"/>
                      <a:pt x="1865" y="2451"/>
                    </a:cubicBezTo>
                    <a:cubicBezTo>
                      <a:pt x="1935" y="2451"/>
                      <a:pt x="1992" y="2508"/>
                      <a:pt x="1992" y="2579"/>
                    </a:cubicBezTo>
                    <a:lnTo>
                      <a:pt x="1992" y="2579"/>
                    </a:lnTo>
                    <a:close/>
                    <a:moveTo>
                      <a:pt x="3380" y="474"/>
                    </a:moveTo>
                    <a:lnTo>
                      <a:pt x="3380" y="474"/>
                    </a:lnTo>
                    <a:cubicBezTo>
                      <a:pt x="3380" y="413"/>
                      <a:pt x="3330" y="363"/>
                      <a:pt x="3269" y="363"/>
                    </a:cubicBezTo>
                    <a:lnTo>
                      <a:pt x="458" y="363"/>
                    </a:lnTo>
                    <a:cubicBezTo>
                      <a:pt x="397" y="363"/>
                      <a:pt x="347" y="413"/>
                      <a:pt x="347" y="474"/>
                    </a:cubicBezTo>
                    <a:lnTo>
                      <a:pt x="347" y="2192"/>
                    </a:lnTo>
                    <a:cubicBezTo>
                      <a:pt x="347" y="2253"/>
                      <a:pt x="397" y="2302"/>
                      <a:pt x="458" y="2302"/>
                    </a:cubicBezTo>
                    <a:lnTo>
                      <a:pt x="3269" y="2302"/>
                    </a:lnTo>
                    <a:cubicBezTo>
                      <a:pt x="3330" y="2302"/>
                      <a:pt x="3380" y="2253"/>
                      <a:pt x="3380" y="2192"/>
                    </a:cubicBezTo>
                    <a:lnTo>
                      <a:pt x="3380" y="474"/>
                    </a:lnTo>
                    <a:lnTo>
                      <a:pt x="3380" y="474"/>
                    </a:lnTo>
                    <a:close/>
                    <a:moveTo>
                      <a:pt x="3459" y="474"/>
                    </a:moveTo>
                    <a:lnTo>
                      <a:pt x="3459" y="474"/>
                    </a:lnTo>
                    <a:lnTo>
                      <a:pt x="3459" y="2192"/>
                    </a:lnTo>
                    <a:cubicBezTo>
                      <a:pt x="3459" y="2296"/>
                      <a:pt x="3374" y="2381"/>
                      <a:pt x="3269" y="2381"/>
                    </a:cubicBezTo>
                    <a:lnTo>
                      <a:pt x="458" y="2381"/>
                    </a:lnTo>
                    <a:cubicBezTo>
                      <a:pt x="353" y="2381"/>
                      <a:pt x="268" y="2296"/>
                      <a:pt x="268" y="2192"/>
                    </a:cubicBezTo>
                    <a:lnTo>
                      <a:pt x="268" y="474"/>
                    </a:lnTo>
                    <a:cubicBezTo>
                      <a:pt x="268" y="370"/>
                      <a:pt x="353" y="285"/>
                      <a:pt x="458" y="285"/>
                    </a:cubicBezTo>
                    <a:lnTo>
                      <a:pt x="3269" y="285"/>
                    </a:lnTo>
                    <a:cubicBezTo>
                      <a:pt x="3374" y="285"/>
                      <a:pt x="3459" y="370"/>
                      <a:pt x="3459" y="474"/>
                    </a:cubicBezTo>
                    <a:lnTo>
                      <a:pt x="3459" y="474"/>
                    </a:lnTo>
                    <a:close/>
                    <a:moveTo>
                      <a:pt x="2816" y="3050"/>
                    </a:moveTo>
                    <a:lnTo>
                      <a:pt x="2816" y="3050"/>
                    </a:lnTo>
                    <a:cubicBezTo>
                      <a:pt x="2816" y="3072"/>
                      <a:pt x="2799" y="3089"/>
                      <a:pt x="2777" y="3089"/>
                    </a:cubicBezTo>
                    <a:lnTo>
                      <a:pt x="892" y="3089"/>
                    </a:lnTo>
                    <a:cubicBezTo>
                      <a:pt x="871" y="3089"/>
                      <a:pt x="853" y="3072"/>
                      <a:pt x="853" y="3050"/>
                    </a:cubicBezTo>
                    <a:cubicBezTo>
                      <a:pt x="853" y="3028"/>
                      <a:pt x="871" y="3011"/>
                      <a:pt x="892" y="3011"/>
                    </a:cubicBezTo>
                    <a:lnTo>
                      <a:pt x="2777" y="3011"/>
                    </a:lnTo>
                    <a:cubicBezTo>
                      <a:pt x="2799" y="3011"/>
                      <a:pt x="2816" y="3028"/>
                      <a:pt x="2816" y="3050"/>
                    </a:cubicBez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1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82B4FA-03B9-4EEB-88D9-4292AA0C91D9}"/>
                  </a:ext>
                </a:extLst>
              </p:cNvPr>
              <p:cNvSpPr txBox="1"/>
              <p:nvPr/>
            </p:nvSpPr>
            <p:spPr>
              <a:xfrm>
                <a:off x="2548884" y="3764674"/>
                <a:ext cx="6928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1100" dirty="0"/>
                  <a:t>Procesos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B2645B8-A855-4DE4-9E00-653BE8C05E38}"/>
                </a:ext>
              </a:extLst>
            </p:cNvPr>
            <p:cNvGrpSpPr/>
            <p:nvPr/>
          </p:nvGrpSpPr>
          <p:grpSpPr>
            <a:xfrm>
              <a:off x="1941178" y="3380024"/>
              <a:ext cx="709670" cy="869953"/>
              <a:chOff x="170759" y="3166481"/>
              <a:chExt cx="709670" cy="869953"/>
            </a:xfrm>
          </p:grpSpPr>
          <p:sp>
            <p:nvSpPr>
              <p:cNvPr id="61" name="Freeform 16">
                <a:extLst>
                  <a:ext uri="{FF2B5EF4-FFF2-40B4-BE49-F238E27FC236}">
                    <a16:creationId xmlns="" xmlns:a16="http://schemas.microsoft.com/office/drawing/2014/main" id="{B0601B6E-62E5-47FC-90A1-7FF2DF3C5C8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0759" y="3166481"/>
                <a:ext cx="709670" cy="607162"/>
              </a:xfrm>
              <a:custGeom>
                <a:avLst/>
                <a:gdLst>
                  <a:gd name="T0" fmla="*/ 1827 w 5760"/>
                  <a:gd name="T1" fmla="*/ 4660 h 4929"/>
                  <a:gd name="T2" fmla="*/ 3557 w 5760"/>
                  <a:gd name="T3" fmla="*/ 4726 h 4929"/>
                  <a:gd name="T4" fmla="*/ 4048 w 5760"/>
                  <a:gd name="T5" fmla="*/ 4407 h 4929"/>
                  <a:gd name="T6" fmla="*/ 3107 w 5760"/>
                  <a:gd name="T7" fmla="*/ 4391 h 4929"/>
                  <a:gd name="T8" fmla="*/ 1539 w 5760"/>
                  <a:gd name="T9" fmla="*/ 3926 h 4929"/>
                  <a:gd name="T10" fmla="*/ 2280 w 5760"/>
                  <a:gd name="T11" fmla="*/ 4230 h 4929"/>
                  <a:gd name="T12" fmla="*/ 3955 w 5760"/>
                  <a:gd name="T13" fmla="*/ 4066 h 4929"/>
                  <a:gd name="T14" fmla="*/ 4180 w 5760"/>
                  <a:gd name="T15" fmla="*/ 4055 h 4929"/>
                  <a:gd name="T16" fmla="*/ 4158 w 5760"/>
                  <a:gd name="T17" fmla="*/ 4590 h 4929"/>
                  <a:gd name="T18" fmla="*/ 3020 w 5760"/>
                  <a:gd name="T19" fmla="*/ 4924 h 4929"/>
                  <a:gd name="T20" fmla="*/ 1683 w 5760"/>
                  <a:gd name="T21" fmla="*/ 4749 h 4929"/>
                  <a:gd name="T22" fmla="*/ 1454 w 5760"/>
                  <a:gd name="T23" fmla="*/ 4429 h 4929"/>
                  <a:gd name="T24" fmla="*/ 1590 w 5760"/>
                  <a:gd name="T25" fmla="*/ 3395 h 4929"/>
                  <a:gd name="T26" fmla="*/ 2182 w 5760"/>
                  <a:gd name="T27" fmla="*/ 3806 h 4929"/>
                  <a:gd name="T28" fmla="*/ 3875 w 5760"/>
                  <a:gd name="T29" fmla="*/ 3694 h 4929"/>
                  <a:gd name="T30" fmla="*/ 4046 w 5760"/>
                  <a:gd name="T31" fmla="*/ 3290 h 4929"/>
                  <a:gd name="T32" fmla="*/ 2531 w 5760"/>
                  <a:gd name="T33" fmla="*/ 3451 h 4929"/>
                  <a:gd name="T34" fmla="*/ 1595 w 5760"/>
                  <a:gd name="T35" fmla="*/ 3053 h 4929"/>
                  <a:gd name="T36" fmla="*/ 2819 w 5760"/>
                  <a:gd name="T37" fmla="*/ 3325 h 4929"/>
                  <a:gd name="T38" fmla="*/ 4048 w 5760"/>
                  <a:gd name="T39" fmla="*/ 3039 h 4929"/>
                  <a:gd name="T40" fmla="*/ 4182 w 5760"/>
                  <a:gd name="T41" fmla="*/ 3290 h 4929"/>
                  <a:gd name="T42" fmla="*/ 3985 w 5760"/>
                  <a:gd name="T43" fmla="*/ 3793 h 4929"/>
                  <a:gd name="T44" fmla="*/ 2623 w 5760"/>
                  <a:gd name="T45" fmla="*/ 3984 h 4929"/>
                  <a:gd name="T46" fmla="*/ 1498 w 5760"/>
                  <a:gd name="T47" fmla="*/ 3676 h 4929"/>
                  <a:gd name="T48" fmla="*/ 1454 w 5760"/>
                  <a:gd name="T49" fmla="*/ 3297 h 4929"/>
                  <a:gd name="T50" fmla="*/ 1590 w 5760"/>
                  <a:gd name="T51" fmla="*/ 2551 h 4929"/>
                  <a:gd name="T52" fmla="*/ 2674 w 5760"/>
                  <a:gd name="T53" fmla="*/ 2853 h 4929"/>
                  <a:gd name="T54" fmla="*/ 4034 w 5760"/>
                  <a:gd name="T55" fmla="*/ 2593 h 4929"/>
                  <a:gd name="T56" fmla="*/ 3049 w 5760"/>
                  <a:gd name="T57" fmla="*/ 2429 h 4929"/>
                  <a:gd name="T58" fmla="*/ 1590 w 5760"/>
                  <a:gd name="T59" fmla="*/ 2200 h 4929"/>
                  <a:gd name="T60" fmla="*/ 4920 w 5760"/>
                  <a:gd name="T61" fmla="*/ 2125 h 4929"/>
                  <a:gd name="T62" fmla="*/ 1454 w 5760"/>
                  <a:gd name="T63" fmla="*/ 2024 h 4929"/>
                  <a:gd name="T64" fmla="*/ 2683 w 5760"/>
                  <a:gd name="T65" fmla="*/ 1706 h 4929"/>
                  <a:gd name="T66" fmla="*/ 1592 w 5760"/>
                  <a:gd name="T67" fmla="*/ 2001 h 4929"/>
                  <a:gd name="T68" fmla="*/ 2683 w 5760"/>
                  <a:gd name="T69" fmla="*/ 2296 h 4929"/>
                  <a:gd name="T70" fmla="*/ 4027 w 5760"/>
                  <a:gd name="T71" fmla="*/ 2048 h 4929"/>
                  <a:gd name="T72" fmla="*/ 3212 w 5760"/>
                  <a:gd name="T73" fmla="*/ 1721 h 4929"/>
                  <a:gd name="T74" fmla="*/ 5341 w 5760"/>
                  <a:gd name="T75" fmla="*/ 1725 h 4929"/>
                  <a:gd name="T76" fmla="*/ 1951 w 5760"/>
                  <a:gd name="T77" fmla="*/ 1660 h 4929"/>
                  <a:gd name="T78" fmla="*/ 396 w 5760"/>
                  <a:gd name="T79" fmla="*/ 1531 h 4929"/>
                  <a:gd name="T80" fmla="*/ 5362 w 5760"/>
                  <a:gd name="T81" fmla="*/ 1325 h 4929"/>
                  <a:gd name="T82" fmla="*/ 4411 w 5760"/>
                  <a:gd name="T83" fmla="*/ 1195 h 4929"/>
                  <a:gd name="T84" fmla="*/ 3463 w 5760"/>
                  <a:gd name="T85" fmla="*/ 1260 h 4929"/>
                  <a:gd name="T86" fmla="*/ 1077 w 5760"/>
                  <a:gd name="T87" fmla="*/ 1080 h 4929"/>
                  <a:gd name="T88" fmla="*/ 5381 w 5760"/>
                  <a:gd name="T89" fmla="*/ 911 h 4929"/>
                  <a:gd name="T90" fmla="*/ 3959 w 5760"/>
                  <a:gd name="T91" fmla="*/ 787 h 4929"/>
                  <a:gd name="T92" fmla="*/ 3466 w 5760"/>
                  <a:gd name="T93" fmla="*/ 878 h 4929"/>
                  <a:gd name="T94" fmla="*/ 3903 w 5760"/>
                  <a:gd name="T95" fmla="*/ 1618 h 4929"/>
                  <a:gd name="T96" fmla="*/ 4184 w 5760"/>
                  <a:gd name="T97" fmla="*/ 2003 h 4929"/>
                  <a:gd name="T98" fmla="*/ 5434 w 5760"/>
                  <a:gd name="T99" fmla="*/ 2485 h 4929"/>
                  <a:gd name="T100" fmla="*/ 1756 w 5760"/>
                  <a:gd name="T101" fmla="*/ 628 h 4929"/>
                  <a:gd name="T102" fmla="*/ 136 w 5760"/>
                  <a:gd name="T103" fmla="*/ 628 h 4929"/>
                  <a:gd name="T104" fmla="*/ 1454 w 5760"/>
                  <a:gd name="T105" fmla="*/ 2481 h 4929"/>
                  <a:gd name="T106" fmla="*/ 208 w 5760"/>
                  <a:gd name="T107" fmla="*/ 224 h 4929"/>
                  <a:gd name="T108" fmla="*/ 2328 w 5760"/>
                  <a:gd name="T109" fmla="*/ 151 h 4929"/>
                  <a:gd name="T110" fmla="*/ 5606 w 5760"/>
                  <a:gd name="T111" fmla="*/ 282 h 4929"/>
                  <a:gd name="T112" fmla="*/ 5688 w 5760"/>
                  <a:gd name="T113" fmla="*/ 152 h 4929"/>
                  <a:gd name="T114" fmla="*/ 5386 w 5760"/>
                  <a:gd name="T115" fmla="*/ 2626 h 4929"/>
                  <a:gd name="T116" fmla="*/ 3212 w 5760"/>
                  <a:gd name="T117" fmla="*/ 2974 h 4929"/>
                  <a:gd name="T118" fmla="*/ 1723 w 5760"/>
                  <a:gd name="T119" fmla="*/ 2827 h 4929"/>
                  <a:gd name="T120" fmla="*/ 0 w 5760"/>
                  <a:gd name="T121" fmla="*/ 399 h 4929"/>
                  <a:gd name="T122" fmla="*/ 2555 w 5760"/>
                  <a:gd name="T123" fmla="*/ 90 h 4929"/>
                  <a:gd name="T124" fmla="*/ 3203 w 5760"/>
                  <a:gd name="T125" fmla="*/ 152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60" h="4929">
                    <a:moveTo>
                      <a:pt x="1590" y="4169"/>
                    </a:moveTo>
                    <a:lnTo>
                      <a:pt x="1590" y="4225"/>
                    </a:lnTo>
                    <a:lnTo>
                      <a:pt x="1590" y="4281"/>
                    </a:lnTo>
                    <a:lnTo>
                      <a:pt x="1590" y="4333"/>
                    </a:lnTo>
                    <a:lnTo>
                      <a:pt x="1590" y="4382"/>
                    </a:lnTo>
                    <a:lnTo>
                      <a:pt x="1590" y="4426"/>
                    </a:lnTo>
                    <a:lnTo>
                      <a:pt x="1590" y="4463"/>
                    </a:lnTo>
                    <a:lnTo>
                      <a:pt x="1590" y="4490"/>
                    </a:lnTo>
                    <a:lnTo>
                      <a:pt x="1590" y="4510"/>
                    </a:lnTo>
                    <a:lnTo>
                      <a:pt x="1604" y="4532"/>
                    </a:lnTo>
                    <a:lnTo>
                      <a:pt x="1629" y="4559"/>
                    </a:lnTo>
                    <a:lnTo>
                      <a:pt x="1663" y="4583"/>
                    </a:lnTo>
                    <a:lnTo>
                      <a:pt x="1707" y="4609"/>
                    </a:lnTo>
                    <a:lnTo>
                      <a:pt x="1763" y="4635"/>
                    </a:lnTo>
                    <a:lnTo>
                      <a:pt x="1827" y="4660"/>
                    </a:lnTo>
                    <a:lnTo>
                      <a:pt x="1903" y="4683"/>
                    </a:lnTo>
                    <a:lnTo>
                      <a:pt x="1986" y="4705"/>
                    </a:lnTo>
                    <a:lnTo>
                      <a:pt x="2079" y="4726"/>
                    </a:lnTo>
                    <a:lnTo>
                      <a:pt x="2182" y="4746"/>
                    </a:lnTo>
                    <a:lnTo>
                      <a:pt x="2292" y="4761"/>
                    </a:lnTo>
                    <a:lnTo>
                      <a:pt x="2412" y="4775"/>
                    </a:lnTo>
                    <a:lnTo>
                      <a:pt x="2540" y="4784"/>
                    </a:lnTo>
                    <a:lnTo>
                      <a:pt x="2674" y="4791"/>
                    </a:lnTo>
                    <a:lnTo>
                      <a:pt x="2819" y="4793"/>
                    </a:lnTo>
                    <a:lnTo>
                      <a:pt x="2960" y="4791"/>
                    </a:lnTo>
                    <a:lnTo>
                      <a:pt x="3096" y="4784"/>
                    </a:lnTo>
                    <a:lnTo>
                      <a:pt x="3224" y="4774"/>
                    </a:lnTo>
                    <a:lnTo>
                      <a:pt x="3344" y="4761"/>
                    </a:lnTo>
                    <a:lnTo>
                      <a:pt x="3454" y="4744"/>
                    </a:lnTo>
                    <a:lnTo>
                      <a:pt x="3557" y="4726"/>
                    </a:lnTo>
                    <a:lnTo>
                      <a:pt x="3650" y="4705"/>
                    </a:lnTo>
                    <a:lnTo>
                      <a:pt x="3735" y="4683"/>
                    </a:lnTo>
                    <a:lnTo>
                      <a:pt x="3810" y="4658"/>
                    </a:lnTo>
                    <a:lnTo>
                      <a:pt x="3875" y="4632"/>
                    </a:lnTo>
                    <a:lnTo>
                      <a:pt x="3931" y="4608"/>
                    </a:lnTo>
                    <a:lnTo>
                      <a:pt x="3976" y="4581"/>
                    </a:lnTo>
                    <a:lnTo>
                      <a:pt x="4011" y="4555"/>
                    </a:lnTo>
                    <a:lnTo>
                      <a:pt x="4034" y="4531"/>
                    </a:lnTo>
                    <a:lnTo>
                      <a:pt x="4048" y="4506"/>
                    </a:lnTo>
                    <a:lnTo>
                      <a:pt x="4049" y="4501"/>
                    </a:lnTo>
                    <a:lnTo>
                      <a:pt x="4049" y="4494"/>
                    </a:lnTo>
                    <a:lnTo>
                      <a:pt x="4049" y="4487"/>
                    </a:lnTo>
                    <a:lnTo>
                      <a:pt x="4049" y="4468"/>
                    </a:lnTo>
                    <a:lnTo>
                      <a:pt x="4049" y="4442"/>
                    </a:lnTo>
                    <a:lnTo>
                      <a:pt x="4048" y="4407"/>
                    </a:lnTo>
                    <a:lnTo>
                      <a:pt x="4048" y="4368"/>
                    </a:lnTo>
                    <a:lnTo>
                      <a:pt x="4048" y="4325"/>
                    </a:lnTo>
                    <a:lnTo>
                      <a:pt x="4048" y="4279"/>
                    </a:lnTo>
                    <a:lnTo>
                      <a:pt x="4046" y="4232"/>
                    </a:lnTo>
                    <a:lnTo>
                      <a:pt x="4046" y="4185"/>
                    </a:lnTo>
                    <a:lnTo>
                      <a:pt x="4046" y="4169"/>
                    </a:lnTo>
                    <a:lnTo>
                      <a:pt x="3985" y="4204"/>
                    </a:lnTo>
                    <a:lnTo>
                      <a:pt x="3912" y="4237"/>
                    </a:lnTo>
                    <a:lnTo>
                      <a:pt x="3830" y="4267"/>
                    </a:lnTo>
                    <a:lnTo>
                      <a:pt x="3735" y="4297"/>
                    </a:lnTo>
                    <a:lnTo>
                      <a:pt x="3624" y="4323"/>
                    </a:lnTo>
                    <a:lnTo>
                      <a:pt x="3505" y="4345"/>
                    </a:lnTo>
                    <a:lnTo>
                      <a:pt x="3377" y="4365"/>
                    </a:lnTo>
                    <a:lnTo>
                      <a:pt x="3245" y="4380"/>
                    </a:lnTo>
                    <a:lnTo>
                      <a:pt x="3107" y="4391"/>
                    </a:lnTo>
                    <a:lnTo>
                      <a:pt x="2964" y="4398"/>
                    </a:lnTo>
                    <a:lnTo>
                      <a:pt x="2819" y="4400"/>
                    </a:lnTo>
                    <a:lnTo>
                      <a:pt x="2672" y="4398"/>
                    </a:lnTo>
                    <a:lnTo>
                      <a:pt x="2531" y="4391"/>
                    </a:lnTo>
                    <a:lnTo>
                      <a:pt x="2391" y="4380"/>
                    </a:lnTo>
                    <a:lnTo>
                      <a:pt x="2259" y="4365"/>
                    </a:lnTo>
                    <a:lnTo>
                      <a:pt x="2131" y="4345"/>
                    </a:lnTo>
                    <a:lnTo>
                      <a:pt x="2013" y="4323"/>
                    </a:lnTo>
                    <a:lnTo>
                      <a:pt x="1901" y="4297"/>
                    </a:lnTo>
                    <a:lnTo>
                      <a:pt x="1807" y="4267"/>
                    </a:lnTo>
                    <a:lnTo>
                      <a:pt x="1723" y="4237"/>
                    </a:lnTo>
                    <a:lnTo>
                      <a:pt x="1651" y="4204"/>
                    </a:lnTo>
                    <a:lnTo>
                      <a:pt x="1590" y="4169"/>
                    </a:lnTo>
                    <a:close/>
                    <a:moveTo>
                      <a:pt x="1515" y="3924"/>
                    </a:moveTo>
                    <a:lnTo>
                      <a:pt x="1539" y="3926"/>
                    </a:lnTo>
                    <a:lnTo>
                      <a:pt x="1560" y="3937"/>
                    </a:lnTo>
                    <a:lnTo>
                      <a:pt x="1578" y="3952"/>
                    </a:lnTo>
                    <a:lnTo>
                      <a:pt x="1588" y="3975"/>
                    </a:lnTo>
                    <a:lnTo>
                      <a:pt x="1595" y="3993"/>
                    </a:lnTo>
                    <a:lnTo>
                      <a:pt x="1609" y="4010"/>
                    </a:lnTo>
                    <a:lnTo>
                      <a:pt x="1630" y="4031"/>
                    </a:lnTo>
                    <a:lnTo>
                      <a:pt x="1660" y="4052"/>
                    </a:lnTo>
                    <a:lnTo>
                      <a:pt x="1697" y="4075"/>
                    </a:lnTo>
                    <a:lnTo>
                      <a:pt x="1744" y="4097"/>
                    </a:lnTo>
                    <a:lnTo>
                      <a:pt x="1798" y="4120"/>
                    </a:lnTo>
                    <a:lnTo>
                      <a:pt x="1862" y="4143"/>
                    </a:lnTo>
                    <a:lnTo>
                      <a:pt x="1937" y="4166"/>
                    </a:lnTo>
                    <a:lnTo>
                      <a:pt x="2044" y="4190"/>
                    </a:lnTo>
                    <a:lnTo>
                      <a:pt x="2157" y="4213"/>
                    </a:lnTo>
                    <a:lnTo>
                      <a:pt x="2280" y="4230"/>
                    </a:lnTo>
                    <a:lnTo>
                      <a:pt x="2407" y="4246"/>
                    </a:lnTo>
                    <a:lnTo>
                      <a:pt x="2540" y="4256"/>
                    </a:lnTo>
                    <a:lnTo>
                      <a:pt x="2678" y="4262"/>
                    </a:lnTo>
                    <a:lnTo>
                      <a:pt x="2819" y="4263"/>
                    </a:lnTo>
                    <a:lnTo>
                      <a:pt x="2959" y="4262"/>
                    </a:lnTo>
                    <a:lnTo>
                      <a:pt x="3096" y="4256"/>
                    </a:lnTo>
                    <a:lnTo>
                      <a:pt x="3229" y="4246"/>
                    </a:lnTo>
                    <a:lnTo>
                      <a:pt x="3357" y="4230"/>
                    </a:lnTo>
                    <a:lnTo>
                      <a:pt x="3479" y="4213"/>
                    </a:lnTo>
                    <a:lnTo>
                      <a:pt x="3594" y="4190"/>
                    </a:lnTo>
                    <a:lnTo>
                      <a:pt x="3699" y="4166"/>
                    </a:lnTo>
                    <a:lnTo>
                      <a:pt x="3781" y="4141"/>
                    </a:lnTo>
                    <a:lnTo>
                      <a:pt x="3850" y="4117"/>
                    </a:lnTo>
                    <a:lnTo>
                      <a:pt x="3908" y="4090"/>
                    </a:lnTo>
                    <a:lnTo>
                      <a:pt x="3955" y="4066"/>
                    </a:lnTo>
                    <a:lnTo>
                      <a:pt x="3992" y="4041"/>
                    </a:lnTo>
                    <a:lnTo>
                      <a:pt x="4020" y="4019"/>
                    </a:lnTo>
                    <a:lnTo>
                      <a:pt x="4037" y="3998"/>
                    </a:lnTo>
                    <a:lnTo>
                      <a:pt x="4048" y="3979"/>
                    </a:lnTo>
                    <a:lnTo>
                      <a:pt x="4058" y="3958"/>
                    </a:lnTo>
                    <a:lnTo>
                      <a:pt x="4076" y="3942"/>
                    </a:lnTo>
                    <a:lnTo>
                      <a:pt x="4098" y="3933"/>
                    </a:lnTo>
                    <a:lnTo>
                      <a:pt x="4123" y="3931"/>
                    </a:lnTo>
                    <a:lnTo>
                      <a:pt x="4145" y="3940"/>
                    </a:lnTo>
                    <a:lnTo>
                      <a:pt x="4163" y="3954"/>
                    </a:lnTo>
                    <a:lnTo>
                      <a:pt x="4175" y="3975"/>
                    </a:lnTo>
                    <a:lnTo>
                      <a:pt x="4180" y="3998"/>
                    </a:lnTo>
                    <a:lnTo>
                      <a:pt x="4180" y="4007"/>
                    </a:lnTo>
                    <a:lnTo>
                      <a:pt x="4180" y="4028"/>
                    </a:lnTo>
                    <a:lnTo>
                      <a:pt x="4180" y="4055"/>
                    </a:lnTo>
                    <a:lnTo>
                      <a:pt x="4180" y="4094"/>
                    </a:lnTo>
                    <a:lnTo>
                      <a:pt x="4180" y="4136"/>
                    </a:lnTo>
                    <a:lnTo>
                      <a:pt x="4182" y="4183"/>
                    </a:lnTo>
                    <a:lnTo>
                      <a:pt x="4182" y="4230"/>
                    </a:lnTo>
                    <a:lnTo>
                      <a:pt x="4182" y="4277"/>
                    </a:lnTo>
                    <a:lnTo>
                      <a:pt x="4184" y="4325"/>
                    </a:lnTo>
                    <a:lnTo>
                      <a:pt x="4184" y="4368"/>
                    </a:lnTo>
                    <a:lnTo>
                      <a:pt x="4184" y="4408"/>
                    </a:lnTo>
                    <a:lnTo>
                      <a:pt x="4184" y="4442"/>
                    </a:lnTo>
                    <a:lnTo>
                      <a:pt x="4184" y="4470"/>
                    </a:lnTo>
                    <a:lnTo>
                      <a:pt x="4186" y="4487"/>
                    </a:lnTo>
                    <a:lnTo>
                      <a:pt x="4186" y="4494"/>
                    </a:lnTo>
                    <a:lnTo>
                      <a:pt x="4182" y="4522"/>
                    </a:lnTo>
                    <a:lnTo>
                      <a:pt x="4177" y="4548"/>
                    </a:lnTo>
                    <a:lnTo>
                      <a:pt x="4158" y="4590"/>
                    </a:lnTo>
                    <a:lnTo>
                      <a:pt x="4128" y="4630"/>
                    </a:lnTo>
                    <a:lnTo>
                      <a:pt x="4088" y="4667"/>
                    </a:lnTo>
                    <a:lnTo>
                      <a:pt x="4041" y="4702"/>
                    </a:lnTo>
                    <a:lnTo>
                      <a:pt x="3985" y="4733"/>
                    </a:lnTo>
                    <a:lnTo>
                      <a:pt x="3920" y="4763"/>
                    </a:lnTo>
                    <a:lnTo>
                      <a:pt x="3849" y="4789"/>
                    </a:lnTo>
                    <a:lnTo>
                      <a:pt x="3772" y="4814"/>
                    </a:lnTo>
                    <a:lnTo>
                      <a:pt x="3690" y="4836"/>
                    </a:lnTo>
                    <a:lnTo>
                      <a:pt x="3603" y="4856"/>
                    </a:lnTo>
                    <a:lnTo>
                      <a:pt x="3512" y="4873"/>
                    </a:lnTo>
                    <a:lnTo>
                      <a:pt x="3418" y="4887"/>
                    </a:lnTo>
                    <a:lnTo>
                      <a:pt x="3320" y="4901"/>
                    </a:lnTo>
                    <a:lnTo>
                      <a:pt x="3220" y="4910"/>
                    </a:lnTo>
                    <a:lnTo>
                      <a:pt x="3121" y="4919"/>
                    </a:lnTo>
                    <a:lnTo>
                      <a:pt x="3020" y="4924"/>
                    </a:lnTo>
                    <a:lnTo>
                      <a:pt x="2918" y="4927"/>
                    </a:lnTo>
                    <a:lnTo>
                      <a:pt x="2819" y="4929"/>
                    </a:lnTo>
                    <a:lnTo>
                      <a:pt x="2721" y="4927"/>
                    </a:lnTo>
                    <a:lnTo>
                      <a:pt x="2623" y="4924"/>
                    </a:lnTo>
                    <a:lnTo>
                      <a:pt x="2526" y="4919"/>
                    </a:lnTo>
                    <a:lnTo>
                      <a:pt x="2430" y="4912"/>
                    </a:lnTo>
                    <a:lnTo>
                      <a:pt x="2334" y="4903"/>
                    </a:lnTo>
                    <a:lnTo>
                      <a:pt x="2239" y="4891"/>
                    </a:lnTo>
                    <a:lnTo>
                      <a:pt x="2149" y="4877"/>
                    </a:lnTo>
                    <a:lnTo>
                      <a:pt x="2060" y="4861"/>
                    </a:lnTo>
                    <a:lnTo>
                      <a:pt x="1974" y="4843"/>
                    </a:lnTo>
                    <a:lnTo>
                      <a:pt x="1894" y="4822"/>
                    </a:lnTo>
                    <a:lnTo>
                      <a:pt x="1817" y="4800"/>
                    </a:lnTo>
                    <a:lnTo>
                      <a:pt x="1747" y="4775"/>
                    </a:lnTo>
                    <a:lnTo>
                      <a:pt x="1683" y="4749"/>
                    </a:lnTo>
                    <a:lnTo>
                      <a:pt x="1625" y="4719"/>
                    </a:lnTo>
                    <a:lnTo>
                      <a:pt x="1574" y="4686"/>
                    </a:lnTo>
                    <a:lnTo>
                      <a:pt x="1531" y="4653"/>
                    </a:lnTo>
                    <a:lnTo>
                      <a:pt x="1498" y="4616"/>
                    </a:lnTo>
                    <a:lnTo>
                      <a:pt x="1471" y="4578"/>
                    </a:lnTo>
                    <a:lnTo>
                      <a:pt x="1457" y="4536"/>
                    </a:lnTo>
                    <a:lnTo>
                      <a:pt x="1456" y="4534"/>
                    </a:lnTo>
                    <a:lnTo>
                      <a:pt x="1456" y="4531"/>
                    </a:lnTo>
                    <a:lnTo>
                      <a:pt x="1456" y="4527"/>
                    </a:lnTo>
                    <a:lnTo>
                      <a:pt x="1456" y="4520"/>
                    </a:lnTo>
                    <a:lnTo>
                      <a:pt x="1454" y="4511"/>
                    </a:lnTo>
                    <a:lnTo>
                      <a:pt x="1454" y="4497"/>
                    </a:lnTo>
                    <a:lnTo>
                      <a:pt x="1454" y="4480"/>
                    </a:lnTo>
                    <a:lnTo>
                      <a:pt x="1454" y="4457"/>
                    </a:lnTo>
                    <a:lnTo>
                      <a:pt x="1454" y="4429"/>
                    </a:lnTo>
                    <a:lnTo>
                      <a:pt x="1454" y="4393"/>
                    </a:lnTo>
                    <a:lnTo>
                      <a:pt x="1454" y="4349"/>
                    </a:lnTo>
                    <a:lnTo>
                      <a:pt x="1454" y="4298"/>
                    </a:lnTo>
                    <a:lnTo>
                      <a:pt x="1454" y="4237"/>
                    </a:lnTo>
                    <a:lnTo>
                      <a:pt x="1454" y="4166"/>
                    </a:lnTo>
                    <a:lnTo>
                      <a:pt x="1454" y="4085"/>
                    </a:lnTo>
                    <a:lnTo>
                      <a:pt x="1454" y="3991"/>
                    </a:lnTo>
                    <a:lnTo>
                      <a:pt x="1459" y="3966"/>
                    </a:lnTo>
                    <a:lnTo>
                      <a:pt x="1471" y="3947"/>
                    </a:lnTo>
                    <a:lnTo>
                      <a:pt x="1491" y="3931"/>
                    </a:lnTo>
                    <a:lnTo>
                      <a:pt x="1515" y="3924"/>
                    </a:lnTo>
                    <a:close/>
                    <a:moveTo>
                      <a:pt x="1590" y="3229"/>
                    </a:moveTo>
                    <a:lnTo>
                      <a:pt x="1590" y="3287"/>
                    </a:lnTo>
                    <a:lnTo>
                      <a:pt x="1590" y="3341"/>
                    </a:lnTo>
                    <a:lnTo>
                      <a:pt x="1590" y="3395"/>
                    </a:lnTo>
                    <a:lnTo>
                      <a:pt x="1590" y="3442"/>
                    </a:lnTo>
                    <a:lnTo>
                      <a:pt x="1590" y="3486"/>
                    </a:lnTo>
                    <a:lnTo>
                      <a:pt x="1590" y="3523"/>
                    </a:lnTo>
                    <a:lnTo>
                      <a:pt x="1590" y="3551"/>
                    </a:lnTo>
                    <a:lnTo>
                      <a:pt x="1590" y="3570"/>
                    </a:lnTo>
                    <a:lnTo>
                      <a:pt x="1604" y="3592"/>
                    </a:lnTo>
                    <a:lnTo>
                      <a:pt x="1629" y="3619"/>
                    </a:lnTo>
                    <a:lnTo>
                      <a:pt x="1663" y="3643"/>
                    </a:lnTo>
                    <a:lnTo>
                      <a:pt x="1707" y="3669"/>
                    </a:lnTo>
                    <a:lnTo>
                      <a:pt x="1763" y="3696"/>
                    </a:lnTo>
                    <a:lnTo>
                      <a:pt x="1827" y="3720"/>
                    </a:lnTo>
                    <a:lnTo>
                      <a:pt x="1903" y="3744"/>
                    </a:lnTo>
                    <a:lnTo>
                      <a:pt x="1986" y="3765"/>
                    </a:lnTo>
                    <a:lnTo>
                      <a:pt x="2079" y="3786"/>
                    </a:lnTo>
                    <a:lnTo>
                      <a:pt x="2182" y="3806"/>
                    </a:lnTo>
                    <a:lnTo>
                      <a:pt x="2292" y="3821"/>
                    </a:lnTo>
                    <a:lnTo>
                      <a:pt x="2412" y="3835"/>
                    </a:lnTo>
                    <a:lnTo>
                      <a:pt x="2540" y="3844"/>
                    </a:lnTo>
                    <a:lnTo>
                      <a:pt x="2674" y="3851"/>
                    </a:lnTo>
                    <a:lnTo>
                      <a:pt x="2819" y="3853"/>
                    </a:lnTo>
                    <a:lnTo>
                      <a:pt x="2960" y="3851"/>
                    </a:lnTo>
                    <a:lnTo>
                      <a:pt x="3096" y="3844"/>
                    </a:lnTo>
                    <a:lnTo>
                      <a:pt x="3224" y="3834"/>
                    </a:lnTo>
                    <a:lnTo>
                      <a:pt x="3343" y="3821"/>
                    </a:lnTo>
                    <a:lnTo>
                      <a:pt x="3454" y="3804"/>
                    </a:lnTo>
                    <a:lnTo>
                      <a:pt x="3557" y="3786"/>
                    </a:lnTo>
                    <a:lnTo>
                      <a:pt x="3650" y="3765"/>
                    </a:lnTo>
                    <a:lnTo>
                      <a:pt x="3735" y="3743"/>
                    </a:lnTo>
                    <a:lnTo>
                      <a:pt x="3810" y="3718"/>
                    </a:lnTo>
                    <a:lnTo>
                      <a:pt x="3875" y="3694"/>
                    </a:lnTo>
                    <a:lnTo>
                      <a:pt x="3931" y="3668"/>
                    </a:lnTo>
                    <a:lnTo>
                      <a:pt x="3976" y="3641"/>
                    </a:lnTo>
                    <a:lnTo>
                      <a:pt x="4011" y="3615"/>
                    </a:lnTo>
                    <a:lnTo>
                      <a:pt x="4034" y="3591"/>
                    </a:lnTo>
                    <a:lnTo>
                      <a:pt x="4048" y="3566"/>
                    </a:lnTo>
                    <a:lnTo>
                      <a:pt x="4049" y="3561"/>
                    </a:lnTo>
                    <a:lnTo>
                      <a:pt x="4049" y="3554"/>
                    </a:lnTo>
                    <a:lnTo>
                      <a:pt x="4049" y="3547"/>
                    </a:lnTo>
                    <a:lnTo>
                      <a:pt x="4049" y="3528"/>
                    </a:lnTo>
                    <a:lnTo>
                      <a:pt x="4049" y="3502"/>
                    </a:lnTo>
                    <a:lnTo>
                      <a:pt x="4048" y="3467"/>
                    </a:lnTo>
                    <a:lnTo>
                      <a:pt x="4048" y="3428"/>
                    </a:lnTo>
                    <a:lnTo>
                      <a:pt x="4048" y="3385"/>
                    </a:lnTo>
                    <a:lnTo>
                      <a:pt x="4048" y="3337"/>
                    </a:lnTo>
                    <a:lnTo>
                      <a:pt x="4046" y="3290"/>
                    </a:lnTo>
                    <a:lnTo>
                      <a:pt x="4046" y="3245"/>
                    </a:lnTo>
                    <a:lnTo>
                      <a:pt x="4046" y="3229"/>
                    </a:lnTo>
                    <a:lnTo>
                      <a:pt x="3985" y="3264"/>
                    </a:lnTo>
                    <a:lnTo>
                      <a:pt x="3912" y="3297"/>
                    </a:lnTo>
                    <a:lnTo>
                      <a:pt x="3830" y="3329"/>
                    </a:lnTo>
                    <a:lnTo>
                      <a:pt x="3735" y="3357"/>
                    </a:lnTo>
                    <a:lnTo>
                      <a:pt x="3624" y="3383"/>
                    </a:lnTo>
                    <a:lnTo>
                      <a:pt x="3505" y="3406"/>
                    </a:lnTo>
                    <a:lnTo>
                      <a:pt x="3377" y="3425"/>
                    </a:lnTo>
                    <a:lnTo>
                      <a:pt x="3245" y="3440"/>
                    </a:lnTo>
                    <a:lnTo>
                      <a:pt x="3107" y="3451"/>
                    </a:lnTo>
                    <a:lnTo>
                      <a:pt x="2964" y="3458"/>
                    </a:lnTo>
                    <a:lnTo>
                      <a:pt x="2819" y="3460"/>
                    </a:lnTo>
                    <a:lnTo>
                      <a:pt x="2672" y="3458"/>
                    </a:lnTo>
                    <a:lnTo>
                      <a:pt x="2531" y="3451"/>
                    </a:lnTo>
                    <a:lnTo>
                      <a:pt x="2391" y="3440"/>
                    </a:lnTo>
                    <a:lnTo>
                      <a:pt x="2259" y="3425"/>
                    </a:lnTo>
                    <a:lnTo>
                      <a:pt x="2131" y="3406"/>
                    </a:lnTo>
                    <a:lnTo>
                      <a:pt x="2013" y="3383"/>
                    </a:lnTo>
                    <a:lnTo>
                      <a:pt x="1901" y="3357"/>
                    </a:lnTo>
                    <a:lnTo>
                      <a:pt x="1807" y="3327"/>
                    </a:lnTo>
                    <a:lnTo>
                      <a:pt x="1723" y="3297"/>
                    </a:lnTo>
                    <a:lnTo>
                      <a:pt x="1651" y="3264"/>
                    </a:lnTo>
                    <a:lnTo>
                      <a:pt x="1590" y="3229"/>
                    </a:lnTo>
                    <a:close/>
                    <a:moveTo>
                      <a:pt x="1515" y="2985"/>
                    </a:moveTo>
                    <a:lnTo>
                      <a:pt x="1539" y="2986"/>
                    </a:lnTo>
                    <a:lnTo>
                      <a:pt x="1560" y="2997"/>
                    </a:lnTo>
                    <a:lnTo>
                      <a:pt x="1578" y="3012"/>
                    </a:lnTo>
                    <a:lnTo>
                      <a:pt x="1588" y="3035"/>
                    </a:lnTo>
                    <a:lnTo>
                      <a:pt x="1595" y="3053"/>
                    </a:lnTo>
                    <a:lnTo>
                      <a:pt x="1609" y="3070"/>
                    </a:lnTo>
                    <a:lnTo>
                      <a:pt x="1630" y="3091"/>
                    </a:lnTo>
                    <a:lnTo>
                      <a:pt x="1660" y="3112"/>
                    </a:lnTo>
                    <a:lnTo>
                      <a:pt x="1697" y="3135"/>
                    </a:lnTo>
                    <a:lnTo>
                      <a:pt x="1744" y="3157"/>
                    </a:lnTo>
                    <a:lnTo>
                      <a:pt x="1798" y="3180"/>
                    </a:lnTo>
                    <a:lnTo>
                      <a:pt x="1862" y="3203"/>
                    </a:lnTo>
                    <a:lnTo>
                      <a:pt x="1937" y="3226"/>
                    </a:lnTo>
                    <a:lnTo>
                      <a:pt x="2044" y="3250"/>
                    </a:lnTo>
                    <a:lnTo>
                      <a:pt x="2157" y="3273"/>
                    </a:lnTo>
                    <a:lnTo>
                      <a:pt x="2280" y="3290"/>
                    </a:lnTo>
                    <a:lnTo>
                      <a:pt x="2407" y="3306"/>
                    </a:lnTo>
                    <a:lnTo>
                      <a:pt x="2540" y="3316"/>
                    </a:lnTo>
                    <a:lnTo>
                      <a:pt x="2678" y="3322"/>
                    </a:lnTo>
                    <a:lnTo>
                      <a:pt x="2819" y="3325"/>
                    </a:lnTo>
                    <a:lnTo>
                      <a:pt x="2959" y="3322"/>
                    </a:lnTo>
                    <a:lnTo>
                      <a:pt x="3096" y="3316"/>
                    </a:lnTo>
                    <a:lnTo>
                      <a:pt x="3229" y="3306"/>
                    </a:lnTo>
                    <a:lnTo>
                      <a:pt x="3357" y="3290"/>
                    </a:lnTo>
                    <a:lnTo>
                      <a:pt x="3479" y="3273"/>
                    </a:lnTo>
                    <a:lnTo>
                      <a:pt x="3594" y="3250"/>
                    </a:lnTo>
                    <a:lnTo>
                      <a:pt x="3699" y="3226"/>
                    </a:lnTo>
                    <a:lnTo>
                      <a:pt x="3781" y="3201"/>
                    </a:lnTo>
                    <a:lnTo>
                      <a:pt x="3850" y="3177"/>
                    </a:lnTo>
                    <a:lnTo>
                      <a:pt x="3908" y="3150"/>
                    </a:lnTo>
                    <a:lnTo>
                      <a:pt x="3955" y="3126"/>
                    </a:lnTo>
                    <a:lnTo>
                      <a:pt x="3992" y="3102"/>
                    </a:lnTo>
                    <a:lnTo>
                      <a:pt x="4020" y="3079"/>
                    </a:lnTo>
                    <a:lnTo>
                      <a:pt x="4037" y="3058"/>
                    </a:lnTo>
                    <a:lnTo>
                      <a:pt x="4048" y="3039"/>
                    </a:lnTo>
                    <a:lnTo>
                      <a:pt x="4058" y="3018"/>
                    </a:lnTo>
                    <a:lnTo>
                      <a:pt x="4076" y="3002"/>
                    </a:lnTo>
                    <a:lnTo>
                      <a:pt x="4098" y="2993"/>
                    </a:lnTo>
                    <a:lnTo>
                      <a:pt x="4123" y="2991"/>
                    </a:lnTo>
                    <a:lnTo>
                      <a:pt x="4145" y="3000"/>
                    </a:lnTo>
                    <a:lnTo>
                      <a:pt x="4163" y="3014"/>
                    </a:lnTo>
                    <a:lnTo>
                      <a:pt x="4175" y="3035"/>
                    </a:lnTo>
                    <a:lnTo>
                      <a:pt x="4180" y="3060"/>
                    </a:lnTo>
                    <a:lnTo>
                      <a:pt x="4180" y="3067"/>
                    </a:lnTo>
                    <a:lnTo>
                      <a:pt x="4180" y="3088"/>
                    </a:lnTo>
                    <a:lnTo>
                      <a:pt x="4180" y="3116"/>
                    </a:lnTo>
                    <a:lnTo>
                      <a:pt x="4180" y="3152"/>
                    </a:lnTo>
                    <a:lnTo>
                      <a:pt x="4180" y="3196"/>
                    </a:lnTo>
                    <a:lnTo>
                      <a:pt x="4182" y="3243"/>
                    </a:lnTo>
                    <a:lnTo>
                      <a:pt x="4182" y="3290"/>
                    </a:lnTo>
                    <a:lnTo>
                      <a:pt x="4182" y="3337"/>
                    </a:lnTo>
                    <a:lnTo>
                      <a:pt x="4184" y="3385"/>
                    </a:lnTo>
                    <a:lnTo>
                      <a:pt x="4184" y="3428"/>
                    </a:lnTo>
                    <a:lnTo>
                      <a:pt x="4184" y="3468"/>
                    </a:lnTo>
                    <a:lnTo>
                      <a:pt x="4184" y="3502"/>
                    </a:lnTo>
                    <a:lnTo>
                      <a:pt x="4184" y="3530"/>
                    </a:lnTo>
                    <a:lnTo>
                      <a:pt x="4186" y="3547"/>
                    </a:lnTo>
                    <a:lnTo>
                      <a:pt x="4186" y="3554"/>
                    </a:lnTo>
                    <a:lnTo>
                      <a:pt x="4182" y="3582"/>
                    </a:lnTo>
                    <a:lnTo>
                      <a:pt x="4177" y="3608"/>
                    </a:lnTo>
                    <a:lnTo>
                      <a:pt x="4158" y="3650"/>
                    </a:lnTo>
                    <a:lnTo>
                      <a:pt x="4128" y="3690"/>
                    </a:lnTo>
                    <a:lnTo>
                      <a:pt x="4088" y="3727"/>
                    </a:lnTo>
                    <a:lnTo>
                      <a:pt x="4041" y="3762"/>
                    </a:lnTo>
                    <a:lnTo>
                      <a:pt x="3985" y="3793"/>
                    </a:lnTo>
                    <a:lnTo>
                      <a:pt x="3920" y="3823"/>
                    </a:lnTo>
                    <a:lnTo>
                      <a:pt x="3849" y="3849"/>
                    </a:lnTo>
                    <a:lnTo>
                      <a:pt x="3772" y="3874"/>
                    </a:lnTo>
                    <a:lnTo>
                      <a:pt x="3690" y="3896"/>
                    </a:lnTo>
                    <a:lnTo>
                      <a:pt x="3603" y="3916"/>
                    </a:lnTo>
                    <a:lnTo>
                      <a:pt x="3512" y="3933"/>
                    </a:lnTo>
                    <a:lnTo>
                      <a:pt x="3418" y="3949"/>
                    </a:lnTo>
                    <a:lnTo>
                      <a:pt x="3320" y="3961"/>
                    </a:lnTo>
                    <a:lnTo>
                      <a:pt x="3220" y="3970"/>
                    </a:lnTo>
                    <a:lnTo>
                      <a:pt x="3121" y="3979"/>
                    </a:lnTo>
                    <a:lnTo>
                      <a:pt x="3020" y="3984"/>
                    </a:lnTo>
                    <a:lnTo>
                      <a:pt x="2918" y="3987"/>
                    </a:lnTo>
                    <a:lnTo>
                      <a:pt x="2819" y="3989"/>
                    </a:lnTo>
                    <a:lnTo>
                      <a:pt x="2721" y="3987"/>
                    </a:lnTo>
                    <a:lnTo>
                      <a:pt x="2623" y="3984"/>
                    </a:lnTo>
                    <a:lnTo>
                      <a:pt x="2526" y="3979"/>
                    </a:lnTo>
                    <a:lnTo>
                      <a:pt x="2430" y="3972"/>
                    </a:lnTo>
                    <a:lnTo>
                      <a:pt x="2334" y="3963"/>
                    </a:lnTo>
                    <a:lnTo>
                      <a:pt x="2239" y="3951"/>
                    </a:lnTo>
                    <a:lnTo>
                      <a:pt x="2149" y="3937"/>
                    </a:lnTo>
                    <a:lnTo>
                      <a:pt x="2060" y="3921"/>
                    </a:lnTo>
                    <a:lnTo>
                      <a:pt x="1974" y="3903"/>
                    </a:lnTo>
                    <a:lnTo>
                      <a:pt x="1894" y="3883"/>
                    </a:lnTo>
                    <a:lnTo>
                      <a:pt x="1817" y="3860"/>
                    </a:lnTo>
                    <a:lnTo>
                      <a:pt x="1747" y="3835"/>
                    </a:lnTo>
                    <a:lnTo>
                      <a:pt x="1683" y="3809"/>
                    </a:lnTo>
                    <a:lnTo>
                      <a:pt x="1625" y="3779"/>
                    </a:lnTo>
                    <a:lnTo>
                      <a:pt x="1574" y="3748"/>
                    </a:lnTo>
                    <a:lnTo>
                      <a:pt x="1531" y="3713"/>
                    </a:lnTo>
                    <a:lnTo>
                      <a:pt x="1498" y="3676"/>
                    </a:lnTo>
                    <a:lnTo>
                      <a:pt x="1471" y="3638"/>
                    </a:lnTo>
                    <a:lnTo>
                      <a:pt x="1457" y="3596"/>
                    </a:lnTo>
                    <a:lnTo>
                      <a:pt x="1456" y="3594"/>
                    </a:lnTo>
                    <a:lnTo>
                      <a:pt x="1456" y="3591"/>
                    </a:lnTo>
                    <a:lnTo>
                      <a:pt x="1456" y="3587"/>
                    </a:lnTo>
                    <a:lnTo>
                      <a:pt x="1456" y="3580"/>
                    </a:lnTo>
                    <a:lnTo>
                      <a:pt x="1454" y="3572"/>
                    </a:lnTo>
                    <a:lnTo>
                      <a:pt x="1454" y="3559"/>
                    </a:lnTo>
                    <a:lnTo>
                      <a:pt x="1454" y="3540"/>
                    </a:lnTo>
                    <a:lnTo>
                      <a:pt x="1454" y="3517"/>
                    </a:lnTo>
                    <a:lnTo>
                      <a:pt x="1454" y="3489"/>
                    </a:lnTo>
                    <a:lnTo>
                      <a:pt x="1454" y="3453"/>
                    </a:lnTo>
                    <a:lnTo>
                      <a:pt x="1454" y="3409"/>
                    </a:lnTo>
                    <a:lnTo>
                      <a:pt x="1454" y="3358"/>
                    </a:lnTo>
                    <a:lnTo>
                      <a:pt x="1454" y="3297"/>
                    </a:lnTo>
                    <a:lnTo>
                      <a:pt x="1454" y="3226"/>
                    </a:lnTo>
                    <a:lnTo>
                      <a:pt x="1454" y="3145"/>
                    </a:lnTo>
                    <a:lnTo>
                      <a:pt x="1454" y="3051"/>
                    </a:lnTo>
                    <a:lnTo>
                      <a:pt x="1459" y="3026"/>
                    </a:lnTo>
                    <a:lnTo>
                      <a:pt x="1471" y="3007"/>
                    </a:lnTo>
                    <a:lnTo>
                      <a:pt x="1491" y="2991"/>
                    </a:lnTo>
                    <a:lnTo>
                      <a:pt x="1515" y="2985"/>
                    </a:lnTo>
                    <a:close/>
                    <a:moveTo>
                      <a:pt x="1590" y="2200"/>
                    </a:moveTo>
                    <a:lnTo>
                      <a:pt x="1590" y="2261"/>
                    </a:lnTo>
                    <a:lnTo>
                      <a:pt x="1590" y="2322"/>
                    </a:lnTo>
                    <a:lnTo>
                      <a:pt x="1590" y="2380"/>
                    </a:lnTo>
                    <a:lnTo>
                      <a:pt x="1590" y="2434"/>
                    </a:lnTo>
                    <a:lnTo>
                      <a:pt x="1590" y="2481"/>
                    </a:lnTo>
                    <a:lnTo>
                      <a:pt x="1590" y="2522"/>
                    </a:lnTo>
                    <a:lnTo>
                      <a:pt x="1590" y="2551"/>
                    </a:lnTo>
                    <a:lnTo>
                      <a:pt x="1590" y="2570"/>
                    </a:lnTo>
                    <a:lnTo>
                      <a:pt x="1604" y="2595"/>
                    </a:lnTo>
                    <a:lnTo>
                      <a:pt x="1629" y="2621"/>
                    </a:lnTo>
                    <a:lnTo>
                      <a:pt x="1663" y="2646"/>
                    </a:lnTo>
                    <a:lnTo>
                      <a:pt x="1707" y="2672"/>
                    </a:lnTo>
                    <a:lnTo>
                      <a:pt x="1763" y="2696"/>
                    </a:lnTo>
                    <a:lnTo>
                      <a:pt x="1827" y="2722"/>
                    </a:lnTo>
                    <a:lnTo>
                      <a:pt x="1903" y="2745"/>
                    </a:lnTo>
                    <a:lnTo>
                      <a:pt x="1986" y="2768"/>
                    </a:lnTo>
                    <a:lnTo>
                      <a:pt x="2079" y="2789"/>
                    </a:lnTo>
                    <a:lnTo>
                      <a:pt x="2182" y="2808"/>
                    </a:lnTo>
                    <a:lnTo>
                      <a:pt x="2292" y="2824"/>
                    </a:lnTo>
                    <a:lnTo>
                      <a:pt x="2412" y="2836"/>
                    </a:lnTo>
                    <a:lnTo>
                      <a:pt x="2540" y="2846"/>
                    </a:lnTo>
                    <a:lnTo>
                      <a:pt x="2674" y="2853"/>
                    </a:lnTo>
                    <a:lnTo>
                      <a:pt x="2819" y="2855"/>
                    </a:lnTo>
                    <a:lnTo>
                      <a:pt x="2960" y="2852"/>
                    </a:lnTo>
                    <a:lnTo>
                      <a:pt x="3096" y="2846"/>
                    </a:lnTo>
                    <a:lnTo>
                      <a:pt x="3224" y="2836"/>
                    </a:lnTo>
                    <a:lnTo>
                      <a:pt x="3343" y="2824"/>
                    </a:lnTo>
                    <a:lnTo>
                      <a:pt x="3454" y="2806"/>
                    </a:lnTo>
                    <a:lnTo>
                      <a:pt x="3557" y="2787"/>
                    </a:lnTo>
                    <a:lnTo>
                      <a:pt x="3650" y="2766"/>
                    </a:lnTo>
                    <a:lnTo>
                      <a:pt x="3735" y="2743"/>
                    </a:lnTo>
                    <a:lnTo>
                      <a:pt x="3810" y="2721"/>
                    </a:lnTo>
                    <a:lnTo>
                      <a:pt x="3875" y="2694"/>
                    </a:lnTo>
                    <a:lnTo>
                      <a:pt x="3931" y="2670"/>
                    </a:lnTo>
                    <a:lnTo>
                      <a:pt x="3976" y="2644"/>
                    </a:lnTo>
                    <a:lnTo>
                      <a:pt x="4011" y="2618"/>
                    </a:lnTo>
                    <a:lnTo>
                      <a:pt x="4034" y="2593"/>
                    </a:lnTo>
                    <a:lnTo>
                      <a:pt x="4048" y="2569"/>
                    </a:lnTo>
                    <a:lnTo>
                      <a:pt x="4049" y="2563"/>
                    </a:lnTo>
                    <a:lnTo>
                      <a:pt x="4049" y="2556"/>
                    </a:lnTo>
                    <a:lnTo>
                      <a:pt x="4049" y="2200"/>
                    </a:lnTo>
                    <a:lnTo>
                      <a:pt x="3992" y="2235"/>
                    </a:lnTo>
                    <a:lnTo>
                      <a:pt x="3924" y="2266"/>
                    </a:lnTo>
                    <a:lnTo>
                      <a:pt x="3849" y="2294"/>
                    </a:lnTo>
                    <a:lnTo>
                      <a:pt x="3767" y="2321"/>
                    </a:lnTo>
                    <a:lnTo>
                      <a:pt x="3678" y="2345"/>
                    </a:lnTo>
                    <a:lnTo>
                      <a:pt x="3583" y="2366"/>
                    </a:lnTo>
                    <a:lnTo>
                      <a:pt x="3484" y="2384"/>
                    </a:lnTo>
                    <a:lnTo>
                      <a:pt x="3379" y="2399"/>
                    </a:lnTo>
                    <a:lnTo>
                      <a:pt x="3271" y="2411"/>
                    </a:lnTo>
                    <a:lnTo>
                      <a:pt x="3161" y="2422"/>
                    </a:lnTo>
                    <a:lnTo>
                      <a:pt x="3049" y="2429"/>
                    </a:lnTo>
                    <a:lnTo>
                      <a:pt x="2934" y="2432"/>
                    </a:lnTo>
                    <a:lnTo>
                      <a:pt x="2821" y="2434"/>
                    </a:lnTo>
                    <a:lnTo>
                      <a:pt x="2705" y="2432"/>
                    </a:lnTo>
                    <a:lnTo>
                      <a:pt x="2592" y="2429"/>
                    </a:lnTo>
                    <a:lnTo>
                      <a:pt x="2479" y="2422"/>
                    </a:lnTo>
                    <a:lnTo>
                      <a:pt x="2369" y="2411"/>
                    </a:lnTo>
                    <a:lnTo>
                      <a:pt x="2260" y="2399"/>
                    </a:lnTo>
                    <a:lnTo>
                      <a:pt x="2156" y="2384"/>
                    </a:lnTo>
                    <a:lnTo>
                      <a:pt x="2056" y="2366"/>
                    </a:lnTo>
                    <a:lnTo>
                      <a:pt x="1962" y="2345"/>
                    </a:lnTo>
                    <a:lnTo>
                      <a:pt x="1873" y="2321"/>
                    </a:lnTo>
                    <a:lnTo>
                      <a:pt x="1791" y="2294"/>
                    </a:lnTo>
                    <a:lnTo>
                      <a:pt x="1716" y="2265"/>
                    </a:lnTo>
                    <a:lnTo>
                      <a:pt x="1648" y="2233"/>
                    </a:lnTo>
                    <a:lnTo>
                      <a:pt x="1590" y="2200"/>
                    </a:lnTo>
                    <a:close/>
                    <a:moveTo>
                      <a:pt x="4961" y="2003"/>
                    </a:moveTo>
                    <a:lnTo>
                      <a:pt x="5339" y="2003"/>
                    </a:lnTo>
                    <a:lnTo>
                      <a:pt x="5360" y="2006"/>
                    </a:lnTo>
                    <a:lnTo>
                      <a:pt x="5379" y="2015"/>
                    </a:lnTo>
                    <a:lnTo>
                      <a:pt x="5393" y="2031"/>
                    </a:lnTo>
                    <a:lnTo>
                      <a:pt x="5404" y="2048"/>
                    </a:lnTo>
                    <a:lnTo>
                      <a:pt x="5407" y="2071"/>
                    </a:lnTo>
                    <a:lnTo>
                      <a:pt x="5404" y="2092"/>
                    </a:lnTo>
                    <a:lnTo>
                      <a:pt x="5393" y="2111"/>
                    </a:lnTo>
                    <a:lnTo>
                      <a:pt x="5379" y="2125"/>
                    </a:lnTo>
                    <a:lnTo>
                      <a:pt x="5360" y="2135"/>
                    </a:lnTo>
                    <a:lnTo>
                      <a:pt x="5339" y="2139"/>
                    </a:lnTo>
                    <a:lnTo>
                      <a:pt x="4961" y="2139"/>
                    </a:lnTo>
                    <a:lnTo>
                      <a:pt x="4938" y="2135"/>
                    </a:lnTo>
                    <a:lnTo>
                      <a:pt x="4920" y="2125"/>
                    </a:lnTo>
                    <a:lnTo>
                      <a:pt x="4905" y="2111"/>
                    </a:lnTo>
                    <a:lnTo>
                      <a:pt x="4896" y="2092"/>
                    </a:lnTo>
                    <a:lnTo>
                      <a:pt x="4893" y="2071"/>
                    </a:lnTo>
                    <a:lnTo>
                      <a:pt x="4896" y="2048"/>
                    </a:lnTo>
                    <a:lnTo>
                      <a:pt x="4905" y="2031"/>
                    </a:lnTo>
                    <a:lnTo>
                      <a:pt x="4920" y="2015"/>
                    </a:lnTo>
                    <a:lnTo>
                      <a:pt x="4938" y="2006"/>
                    </a:lnTo>
                    <a:lnTo>
                      <a:pt x="4961" y="2003"/>
                    </a:lnTo>
                    <a:close/>
                    <a:moveTo>
                      <a:pt x="1077" y="1983"/>
                    </a:moveTo>
                    <a:lnTo>
                      <a:pt x="1077" y="2300"/>
                    </a:lnTo>
                    <a:lnTo>
                      <a:pt x="1454" y="2300"/>
                    </a:lnTo>
                    <a:lnTo>
                      <a:pt x="1454" y="2242"/>
                    </a:lnTo>
                    <a:lnTo>
                      <a:pt x="1454" y="2177"/>
                    </a:lnTo>
                    <a:lnTo>
                      <a:pt x="1454" y="2104"/>
                    </a:lnTo>
                    <a:lnTo>
                      <a:pt x="1454" y="2024"/>
                    </a:lnTo>
                    <a:lnTo>
                      <a:pt x="1456" y="2018"/>
                    </a:lnTo>
                    <a:lnTo>
                      <a:pt x="1457" y="2011"/>
                    </a:lnTo>
                    <a:lnTo>
                      <a:pt x="1456" y="2006"/>
                    </a:lnTo>
                    <a:lnTo>
                      <a:pt x="1456" y="2001"/>
                    </a:lnTo>
                    <a:lnTo>
                      <a:pt x="1456" y="1996"/>
                    </a:lnTo>
                    <a:lnTo>
                      <a:pt x="1457" y="1989"/>
                    </a:lnTo>
                    <a:lnTo>
                      <a:pt x="1457" y="1983"/>
                    </a:lnTo>
                    <a:lnTo>
                      <a:pt x="1077" y="1983"/>
                    </a:lnTo>
                    <a:close/>
                    <a:moveTo>
                      <a:pt x="396" y="1983"/>
                    </a:moveTo>
                    <a:lnTo>
                      <a:pt x="396" y="2300"/>
                    </a:lnTo>
                    <a:lnTo>
                      <a:pt x="941" y="2300"/>
                    </a:lnTo>
                    <a:lnTo>
                      <a:pt x="941" y="1983"/>
                    </a:lnTo>
                    <a:lnTo>
                      <a:pt x="396" y="1983"/>
                    </a:lnTo>
                    <a:close/>
                    <a:moveTo>
                      <a:pt x="2821" y="1704"/>
                    </a:moveTo>
                    <a:lnTo>
                      <a:pt x="2683" y="1706"/>
                    </a:lnTo>
                    <a:lnTo>
                      <a:pt x="2552" y="1711"/>
                    </a:lnTo>
                    <a:lnTo>
                      <a:pt x="2428" y="1721"/>
                    </a:lnTo>
                    <a:lnTo>
                      <a:pt x="2311" y="1734"/>
                    </a:lnTo>
                    <a:lnTo>
                      <a:pt x="2203" y="1748"/>
                    </a:lnTo>
                    <a:lnTo>
                      <a:pt x="2102" y="1765"/>
                    </a:lnTo>
                    <a:lnTo>
                      <a:pt x="2009" y="1786"/>
                    </a:lnTo>
                    <a:lnTo>
                      <a:pt x="1923" y="1807"/>
                    </a:lnTo>
                    <a:lnTo>
                      <a:pt x="1848" y="1830"/>
                    </a:lnTo>
                    <a:lnTo>
                      <a:pt x="1782" y="1854"/>
                    </a:lnTo>
                    <a:lnTo>
                      <a:pt x="1725" y="1879"/>
                    </a:lnTo>
                    <a:lnTo>
                      <a:pt x="1677" y="1903"/>
                    </a:lnTo>
                    <a:lnTo>
                      <a:pt x="1641" y="1929"/>
                    </a:lnTo>
                    <a:lnTo>
                      <a:pt x="1613" y="1954"/>
                    </a:lnTo>
                    <a:lnTo>
                      <a:pt x="1597" y="1978"/>
                    </a:lnTo>
                    <a:lnTo>
                      <a:pt x="1592" y="2001"/>
                    </a:lnTo>
                    <a:lnTo>
                      <a:pt x="1597" y="2024"/>
                    </a:lnTo>
                    <a:lnTo>
                      <a:pt x="1613" y="2048"/>
                    </a:lnTo>
                    <a:lnTo>
                      <a:pt x="1641" y="2074"/>
                    </a:lnTo>
                    <a:lnTo>
                      <a:pt x="1677" y="2099"/>
                    </a:lnTo>
                    <a:lnTo>
                      <a:pt x="1725" y="2123"/>
                    </a:lnTo>
                    <a:lnTo>
                      <a:pt x="1782" y="2149"/>
                    </a:lnTo>
                    <a:lnTo>
                      <a:pt x="1848" y="2172"/>
                    </a:lnTo>
                    <a:lnTo>
                      <a:pt x="1923" y="2195"/>
                    </a:lnTo>
                    <a:lnTo>
                      <a:pt x="2009" y="2218"/>
                    </a:lnTo>
                    <a:lnTo>
                      <a:pt x="2102" y="2237"/>
                    </a:lnTo>
                    <a:lnTo>
                      <a:pt x="2203" y="2254"/>
                    </a:lnTo>
                    <a:lnTo>
                      <a:pt x="2311" y="2270"/>
                    </a:lnTo>
                    <a:lnTo>
                      <a:pt x="2428" y="2282"/>
                    </a:lnTo>
                    <a:lnTo>
                      <a:pt x="2552" y="2291"/>
                    </a:lnTo>
                    <a:lnTo>
                      <a:pt x="2683" y="2296"/>
                    </a:lnTo>
                    <a:lnTo>
                      <a:pt x="2821" y="2300"/>
                    </a:lnTo>
                    <a:lnTo>
                      <a:pt x="2957" y="2296"/>
                    </a:lnTo>
                    <a:lnTo>
                      <a:pt x="3088" y="2291"/>
                    </a:lnTo>
                    <a:lnTo>
                      <a:pt x="3212" y="2282"/>
                    </a:lnTo>
                    <a:lnTo>
                      <a:pt x="3329" y="2270"/>
                    </a:lnTo>
                    <a:lnTo>
                      <a:pt x="3437" y="2254"/>
                    </a:lnTo>
                    <a:lnTo>
                      <a:pt x="3538" y="2237"/>
                    </a:lnTo>
                    <a:lnTo>
                      <a:pt x="3632" y="2218"/>
                    </a:lnTo>
                    <a:lnTo>
                      <a:pt x="3716" y="2195"/>
                    </a:lnTo>
                    <a:lnTo>
                      <a:pt x="3791" y="2172"/>
                    </a:lnTo>
                    <a:lnTo>
                      <a:pt x="3857" y="2149"/>
                    </a:lnTo>
                    <a:lnTo>
                      <a:pt x="3915" y="2123"/>
                    </a:lnTo>
                    <a:lnTo>
                      <a:pt x="3962" y="2099"/>
                    </a:lnTo>
                    <a:lnTo>
                      <a:pt x="4001" y="2074"/>
                    </a:lnTo>
                    <a:lnTo>
                      <a:pt x="4027" y="2048"/>
                    </a:lnTo>
                    <a:lnTo>
                      <a:pt x="4044" y="2024"/>
                    </a:lnTo>
                    <a:lnTo>
                      <a:pt x="4049" y="2001"/>
                    </a:lnTo>
                    <a:lnTo>
                      <a:pt x="4044" y="1978"/>
                    </a:lnTo>
                    <a:lnTo>
                      <a:pt x="4027" y="1954"/>
                    </a:lnTo>
                    <a:lnTo>
                      <a:pt x="4001" y="1929"/>
                    </a:lnTo>
                    <a:lnTo>
                      <a:pt x="3962" y="1903"/>
                    </a:lnTo>
                    <a:lnTo>
                      <a:pt x="3915" y="1879"/>
                    </a:lnTo>
                    <a:lnTo>
                      <a:pt x="3857" y="1854"/>
                    </a:lnTo>
                    <a:lnTo>
                      <a:pt x="3791" y="1830"/>
                    </a:lnTo>
                    <a:lnTo>
                      <a:pt x="3716" y="1807"/>
                    </a:lnTo>
                    <a:lnTo>
                      <a:pt x="3632" y="1786"/>
                    </a:lnTo>
                    <a:lnTo>
                      <a:pt x="3538" y="1765"/>
                    </a:lnTo>
                    <a:lnTo>
                      <a:pt x="3437" y="1748"/>
                    </a:lnTo>
                    <a:lnTo>
                      <a:pt x="3329" y="1734"/>
                    </a:lnTo>
                    <a:lnTo>
                      <a:pt x="3212" y="1721"/>
                    </a:lnTo>
                    <a:lnTo>
                      <a:pt x="3088" y="1711"/>
                    </a:lnTo>
                    <a:lnTo>
                      <a:pt x="2957" y="1706"/>
                    </a:lnTo>
                    <a:lnTo>
                      <a:pt x="2821" y="1704"/>
                    </a:lnTo>
                    <a:close/>
                    <a:moveTo>
                      <a:pt x="4184" y="1589"/>
                    </a:moveTo>
                    <a:lnTo>
                      <a:pt x="5341" y="1589"/>
                    </a:lnTo>
                    <a:lnTo>
                      <a:pt x="5364" y="1592"/>
                    </a:lnTo>
                    <a:lnTo>
                      <a:pt x="5381" y="1603"/>
                    </a:lnTo>
                    <a:lnTo>
                      <a:pt x="5397" y="1617"/>
                    </a:lnTo>
                    <a:lnTo>
                      <a:pt x="5406" y="1636"/>
                    </a:lnTo>
                    <a:lnTo>
                      <a:pt x="5409" y="1657"/>
                    </a:lnTo>
                    <a:lnTo>
                      <a:pt x="5406" y="1678"/>
                    </a:lnTo>
                    <a:lnTo>
                      <a:pt x="5397" y="1697"/>
                    </a:lnTo>
                    <a:lnTo>
                      <a:pt x="5381" y="1713"/>
                    </a:lnTo>
                    <a:lnTo>
                      <a:pt x="5364" y="1721"/>
                    </a:lnTo>
                    <a:lnTo>
                      <a:pt x="5341" y="1725"/>
                    </a:lnTo>
                    <a:lnTo>
                      <a:pt x="4184" y="1725"/>
                    </a:lnTo>
                    <a:lnTo>
                      <a:pt x="4163" y="1721"/>
                    </a:lnTo>
                    <a:lnTo>
                      <a:pt x="4144" y="1713"/>
                    </a:lnTo>
                    <a:lnTo>
                      <a:pt x="4130" y="1697"/>
                    </a:lnTo>
                    <a:lnTo>
                      <a:pt x="4119" y="1678"/>
                    </a:lnTo>
                    <a:lnTo>
                      <a:pt x="4116" y="1657"/>
                    </a:lnTo>
                    <a:lnTo>
                      <a:pt x="4119" y="1636"/>
                    </a:lnTo>
                    <a:lnTo>
                      <a:pt x="4130" y="1617"/>
                    </a:lnTo>
                    <a:lnTo>
                      <a:pt x="4144" y="1603"/>
                    </a:lnTo>
                    <a:lnTo>
                      <a:pt x="4163" y="1592"/>
                    </a:lnTo>
                    <a:lnTo>
                      <a:pt x="4184" y="1589"/>
                    </a:lnTo>
                    <a:close/>
                    <a:moveTo>
                      <a:pt x="1756" y="1531"/>
                    </a:moveTo>
                    <a:lnTo>
                      <a:pt x="1756" y="1720"/>
                    </a:lnTo>
                    <a:lnTo>
                      <a:pt x="1850" y="1688"/>
                    </a:lnTo>
                    <a:lnTo>
                      <a:pt x="1951" y="1660"/>
                    </a:lnTo>
                    <a:lnTo>
                      <a:pt x="2061" y="1636"/>
                    </a:lnTo>
                    <a:lnTo>
                      <a:pt x="2178" y="1615"/>
                    </a:lnTo>
                    <a:lnTo>
                      <a:pt x="2301" y="1597"/>
                    </a:lnTo>
                    <a:lnTo>
                      <a:pt x="2301" y="1531"/>
                    </a:lnTo>
                    <a:lnTo>
                      <a:pt x="1756" y="1531"/>
                    </a:lnTo>
                    <a:close/>
                    <a:moveTo>
                      <a:pt x="1077" y="1531"/>
                    </a:moveTo>
                    <a:lnTo>
                      <a:pt x="1077" y="1847"/>
                    </a:lnTo>
                    <a:lnTo>
                      <a:pt x="1524" y="1847"/>
                    </a:lnTo>
                    <a:lnTo>
                      <a:pt x="1527" y="1849"/>
                    </a:lnTo>
                    <a:lnTo>
                      <a:pt x="1531" y="1849"/>
                    </a:lnTo>
                    <a:lnTo>
                      <a:pt x="1573" y="1816"/>
                    </a:lnTo>
                    <a:lnTo>
                      <a:pt x="1622" y="1784"/>
                    </a:lnTo>
                    <a:lnTo>
                      <a:pt x="1622" y="1531"/>
                    </a:lnTo>
                    <a:lnTo>
                      <a:pt x="1077" y="1531"/>
                    </a:lnTo>
                    <a:close/>
                    <a:moveTo>
                      <a:pt x="396" y="1531"/>
                    </a:moveTo>
                    <a:lnTo>
                      <a:pt x="396" y="1847"/>
                    </a:lnTo>
                    <a:lnTo>
                      <a:pt x="941" y="1847"/>
                    </a:lnTo>
                    <a:lnTo>
                      <a:pt x="941" y="1531"/>
                    </a:lnTo>
                    <a:lnTo>
                      <a:pt x="396" y="1531"/>
                    </a:lnTo>
                    <a:close/>
                    <a:moveTo>
                      <a:pt x="4697" y="1192"/>
                    </a:moveTo>
                    <a:lnTo>
                      <a:pt x="5339" y="1192"/>
                    </a:lnTo>
                    <a:lnTo>
                      <a:pt x="5362" y="1195"/>
                    </a:lnTo>
                    <a:lnTo>
                      <a:pt x="5379" y="1206"/>
                    </a:lnTo>
                    <a:lnTo>
                      <a:pt x="5395" y="1220"/>
                    </a:lnTo>
                    <a:lnTo>
                      <a:pt x="5404" y="1239"/>
                    </a:lnTo>
                    <a:lnTo>
                      <a:pt x="5407" y="1260"/>
                    </a:lnTo>
                    <a:lnTo>
                      <a:pt x="5404" y="1281"/>
                    </a:lnTo>
                    <a:lnTo>
                      <a:pt x="5395" y="1300"/>
                    </a:lnTo>
                    <a:lnTo>
                      <a:pt x="5379" y="1314"/>
                    </a:lnTo>
                    <a:lnTo>
                      <a:pt x="5362" y="1325"/>
                    </a:lnTo>
                    <a:lnTo>
                      <a:pt x="5339" y="1328"/>
                    </a:lnTo>
                    <a:lnTo>
                      <a:pt x="4697" y="1328"/>
                    </a:lnTo>
                    <a:lnTo>
                      <a:pt x="4674" y="1325"/>
                    </a:lnTo>
                    <a:lnTo>
                      <a:pt x="4657" y="1314"/>
                    </a:lnTo>
                    <a:lnTo>
                      <a:pt x="4641" y="1300"/>
                    </a:lnTo>
                    <a:lnTo>
                      <a:pt x="4632" y="1281"/>
                    </a:lnTo>
                    <a:lnTo>
                      <a:pt x="4629" y="1260"/>
                    </a:lnTo>
                    <a:lnTo>
                      <a:pt x="4632" y="1239"/>
                    </a:lnTo>
                    <a:lnTo>
                      <a:pt x="4641" y="1220"/>
                    </a:lnTo>
                    <a:lnTo>
                      <a:pt x="4657" y="1206"/>
                    </a:lnTo>
                    <a:lnTo>
                      <a:pt x="4674" y="1195"/>
                    </a:lnTo>
                    <a:lnTo>
                      <a:pt x="4697" y="1192"/>
                    </a:lnTo>
                    <a:close/>
                    <a:moveTo>
                      <a:pt x="3531" y="1192"/>
                    </a:moveTo>
                    <a:lnTo>
                      <a:pt x="4388" y="1192"/>
                    </a:lnTo>
                    <a:lnTo>
                      <a:pt x="4411" y="1195"/>
                    </a:lnTo>
                    <a:lnTo>
                      <a:pt x="4428" y="1206"/>
                    </a:lnTo>
                    <a:lnTo>
                      <a:pt x="4444" y="1220"/>
                    </a:lnTo>
                    <a:lnTo>
                      <a:pt x="4453" y="1239"/>
                    </a:lnTo>
                    <a:lnTo>
                      <a:pt x="4456" y="1260"/>
                    </a:lnTo>
                    <a:lnTo>
                      <a:pt x="4453" y="1281"/>
                    </a:lnTo>
                    <a:lnTo>
                      <a:pt x="4444" y="1300"/>
                    </a:lnTo>
                    <a:lnTo>
                      <a:pt x="4428" y="1314"/>
                    </a:lnTo>
                    <a:lnTo>
                      <a:pt x="4411" y="1325"/>
                    </a:lnTo>
                    <a:lnTo>
                      <a:pt x="4388" y="1328"/>
                    </a:lnTo>
                    <a:lnTo>
                      <a:pt x="3531" y="1328"/>
                    </a:lnTo>
                    <a:lnTo>
                      <a:pt x="3510" y="1325"/>
                    </a:lnTo>
                    <a:lnTo>
                      <a:pt x="3491" y="1314"/>
                    </a:lnTo>
                    <a:lnTo>
                      <a:pt x="3477" y="1300"/>
                    </a:lnTo>
                    <a:lnTo>
                      <a:pt x="3466" y="1281"/>
                    </a:lnTo>
                    <a:lnTo>
                      <a:pt x="3463" y="1260"/>
                    </a:lnTo>
                    <a:lnTo>
                      <a:pt x="3466" y="1239"/>
                    </a:lnTo>
                    <a:lnTo>
                      <a:pt x="3477" y="1220"/>
                    </a:lnTo>
                    <a:lnTo>
                      <a:pt x="3491" y="1206"/>
                    </a:lnTo>
                    <a:lnTo>
                      <a:pt x="3510" y="1195"/>
                    </a:lnTo>
                    <a:lnTo>
                      <a:pt x="3531" y="1192"/>
                    </a:lnTo>
                    <a:close/>
                    <a:moveTo>
                      <a:pt x="1756" y="1080"/>
                    </a:moveTo>
                    <a:lnTo>
                      <a:pt x="1756" y="1396"/>
                    </a:lnTo>
                    <a:lnTo>
                      <a:pt x="2301" y="1396"/>
                    </a:lnTo>
                    <a:lnTo>
                      <a:pt x="2301" y="1080"/>
                    </a:lnTo>
                    <a:lnTo>
                      <a:pt x="1756" y="1080"/>
                    </a:lnTo>
                    <a:close/>
                    <a:moveTo>
                      <a:pt x="1077" y="1080"/>
                    </a:moveTo>
                    <a:lnTo>
                      <a:pt x="1077" y="1396"/>
                    </a:lnTo>
                    <a:lnTo>
                      <a:pt x="1622" y="1396"/>
                    </a:lnTo>
                    <a:lnTo>
                      <a:pt x="1622" y="1080"/>
                    </a:lnTo>
                    <a:lnTo>
                      <a:pt x="1077" y="1080"/>
                    </a:lnTo>
                    <a:close/>
                    <a:moveTo>
                      <a:pt x="396" y="1080"/>
                    </a:moveTo>
                    <a:lnTo>
                      <a:pt x="396" y="1396"/>
                    </a:lnTo>
                    <a:lnTo>
                      <a:pt x="941" y="1396"/>
                    </a:lnTo>
                    <a:lnTo>
                      <a:pt x="941" y="1080"/>
                    </a:lnTo>
                    <a:lnTo>
                      <a:pt x="396" y="1080"/>
                    </a:lnTo>
                    <a:close/>
                    <a:moveTo>
                      <a:pt x="4229" y="787"/>
                    </a:moveTo>
                    <a:lnTo>
                      <a:pt x="5341" y="787"/>
                    </a:lnTo>
                    <a:lnTo>
                      <a:pt x="5362" y="790"/>
                    </a:lnTo>
                    <a:lnTo>
                      <a:pt x="5381" y="801"/>
                    </a:lnTo>
                    <a:lnTo>
                      <a:pt x="5395" y="815"/>
                    </a:lnTo>
                    <a:lnTo>
                      <a:pt x="5406" y="834"/>
                    </a:lnTo>
                    <a:lnTo>
                      <a:pt x="5409" y="855"/>
                    </a:lnTo>
                    <a:lnTo>
                      <a:pt x="5406" y="878"/>
                    </a:lnTo>
                    <a:lnTo>
                      <a:pt x="5395" y="895"/>
                    </a:lnTo>
                    <a:lnTo>
                      <a:pt x="5381" y="911"/>
                    </a:lnTo>
                    <a:lnTo>
                      <a:pt x="5362" y="919"/>
                    </a:lnTo>
                    <a:lnTo>
                      <a:pt x="5341" y="923"/>
                    </a:lnTo>
                    <a:lnTo>
                      <a:pt x="4229" y="923"/>
                    </a:lnTo>
                    <a:lnTo>
                      <a:pt x="4207" y="919"/>
                    </a:lnTo>
                    <a:lnTo>
                      <a:pt x="4189" y="911"/>
                    </a:lnTo>
                    <a:lnTo>
                      <a:pt x="4173" y="895"/>
                    </a:lnTo>
                    <a:lnTo>
                      <a:pt x="4165" y="878"/>
                    </a:lnTo>
                    <a:lnTo>
                      <a:pt x="4161" y="855"/>
                    </a:lnTo>
                    <a:lnTo>
                      <a:pt x="4165" y="834"/>
                    </a:lnTo>
                    <a:lnTo>
                      <a:pt x="4173" y="815"/>
                    </a:lnTo>
                    <a:lnTo>
                      <a:pt x="4189" y="801"/>
                    </a:lnTo>
                    <a:lnTo>
                      <a:pt x="4207" y="790"/>
                    </a:lnTo>
                    <a:lnTo>
                      <a:pt x="4229" y="787"/>
                    </a:lnTo>
                    <a:close/>
                    <a:moveTo>
                      <a:pt x="3531" y="787"/>
                    </a:moveTo>
                    <a:lnTo>
                      <a:pt x="3959" y="787"/>
                    </a:lnTo>
                    <a:lnTo>
                      <a:pt x="3980" y="790"/>
                    </a:lnTo>
                    <a:lnTo>
                      <a:pt x="3999" y="801"/>
                    </a:lnTo>
                    <a:lnTo>
                      <a:pt x="4015" y="815"/>
                    </a:lnTo>
                    <a:lnTo>
                      <a:pt x="4023" y="834"/>
                    </a:lnTo>
                    <a:lnTo>
                      <a:pt x="4027" y="855"/>
                    </a:lnTo>
                    <a:lnTo>
                      <a:pt x="4023" y="878"/>
                    </a:lnTo>
                    <a:lnTo>
                      <a:pt x="4015" y="895"/>
                    </a:lnTo>
                    <a:lnTo>
                      <a:pt x="3999" y="911"/>
                    </a:lnTo>
                    <a:lnTo>
                      <a:pt x="3980" y="919"/>
                    </a:lnTo>
                    <a:lnTo>
                      <a:pt x="3959" y="923"/>
                    </a:lnTo>
                    <a:lnTo>
                      <a:pt x="3531" y="923"/>
                    </a:lnTo>
                    <a:lnTo>
                      <a:pt x="3510" y="919"/>
                    </a:lnTo>
                    <a:lnTo>
                      <a:pt x="3491" y="911"/>
                    </a:lnTo>
                    <a:lnTo>
                      <a:pt x="3477" y="895"/>
                    </a:lnTo>
                    <a:lnTo>
                      <a:pt x="3466" y="878"/>
                    </a:lnTo>
                    <a:lnTo>
                      <a:pt x="3465" y="855"/>
                    </a:lnTo>
                    <a:lnTo>
                      <a:pt x="3466" y="834"/>
                    </a:lnTo>
                    <a:lnTo>
                      <a:pt x="3477" y="815"/>
                    </a:lnTo>
                    <a:lnTo>
                      <a:pt x="3491" y="801"/>
                    </a:lnTo>
                    <a:lnTo>
                      <a:pt x="3510" y="790"/>
                    </a:lnTo>
                    <a:lnTo>
                      <a:pt x="3531" y="787"/>
                    </a:lnTo>
                    <a:close/>
                    <a:moveTo>
                      <a:pt x="3266" y="628"/>
                    </a:moveTo>
                    <a:lnTo>
                      <a:pt x="3266" y="1590"/>
                    </a:lnTo>
                    <a:lnTo>
                      <a:pt x="3377" y="1603"/>
                    </a:lnTo>
                    <a:lnTo>
                      <a:pt x="3484" y="1618"/>
                    </a:lnTo>
                    <a:lnTo>
                      <a:pt x="3501" y="1610"/>
                    </a:lnTo>
                    <a:lnTo>
                      <a:pt x="3522" y="1606"/>
                    </a:lnTo>
                    <a:lnTo>
                      <a:pt x="3863" y="1606"/>
                    </a:lnTo>
                    <a:lnTo>
                      <a:pt x="3884" y="1610"/>
                    </a:lnTo>
                    <a:lnTo>
                      <a:pt x="3903" y="1618"/>
                    </a:lnTo>
                    <a:lnTo>
                      <a:pt x="3917" y="1634"/>
                    </a:lnTo>
                    <a:lnTo>
                      <a:pt x="3927" y="1651"/>
                    </a:lnTo>
                    <a:lnTo>
                      <a:pt x="3931" y="1674"/>
                    </a:lnTo>
                    <a:lnTo>
                      <a:pt x="3927" y="1695"/>
                    </a:lnTo>
                    <a:lnTo>
                      <a:pt x="3917" y="1713"/>
                    </a:lnTo>
                    <a:lnTo>
                      <a:pt x="3901" y="1727"/>
                    </a:lnTo>
                    <a:lnTo>
                      <a:pt x="3964" y="1755"/>
                    </a:lnTo>
                    <a:lnTo>
                      <a:pt x="4020" y="1784"/>
                    </a:lnTo>
                    <a:lnTo>
                      <a:pt x="4067" y="1814"/>
                    </a:lnTo>
                    <a:lnTo>
                      <a:pt x="4109" y="1847"/>
                    </a:lnTo>
                    <a:lnTo>
                      <a:pt x="4140" y="1884"/>
                    </a:lnTo>
                    <a:lnTo>
                      <a:pt x="4165" y="1921"/>
                    </a:lnTo>
                    <a:lnTo>
                      <a:pt x="4180" y="1959"/>
                    </a:lnTo>
                    <a:lnTo>
                      <a:pt x="4186" y="2001"/>
                    </a:lnTo>
                    <a:lnTo>
                      <a:pt x="4184" y="2003"/>
                    </a:lnTo>
                    <a:lnTo>
                      <a:pt x="4632" y="2003"/>
                    </a:lnTo>
                    <a:lnTo>
                      <a:pt x="4653" y="2006"/>
                    </a:lnTo>
                    <a:lnTo>
                      <a:pt x="4673" y="2015"/>
                    </a:lnTo>
                    <a:lnTo>
                      <a:pt x="4687" y="2031"/>
                    </a:lnTo>
                    <a:lnTo>
                      <a:pt x="4697" y="2048"/>
                    </a:lnTo>
                    <a:lnTo>
                      <a:pt x="4701" y="2071"/>
                    </a:lnTo>
                    <a:lnTo>
                      <a:pt x="4697" y="2092"/>
                    </a:lnTo>
                    <a:lnTo>
                      <a:pt x="4687" y="2111"/>
                    </a:lnTo>
                    <a:lnTo>
                      <a:pt x="4673" y="2125"/>
                    </a:lnTo>
                    <a:lnTo>
                      <a:pt x="4653" y="2135"/>
                    </a:lnTo>
                    <a:lnTo>
                      <a:pt x="4632" y="2139"/>
                    </a:lnTo>
                    <a:lnTo>
                      <a:pt x="4186" y="2139"/>
                    </a:lnTo>
                    <a:lnTo>
                      <a:pt x="4186" y="2490"/>
                    </a:lnTo>
                    <a:lnTo>
                      <a:pt x="5386" y="2490"/>
                    </a:lnTo>
                    <a:lnTo>
                      <a:pt x="5434" y="2485"/>
                    </a:lnTo>
                    <a:lnTo>
                      <a:pt x="5479" y="2471"/>
                    </a:lnTo>
                    <a:lnTo>
                      <a:pt x="5519" y="2450"/>
                    </a:lnTo>
                    <a:lnTo>
                      <a:pt x="5554" y="2420"/>
                    </a:lnTo>
                    <a:lnTo>
                      <a:pt x="5584" y="2385"/>
                    </a:lnTo>
                    <a:lnTo>
                      <a:pt x="5606" y="2345"/>
                    </a:lnTo>
                    <a:lnTo>
                      <a:pt x="5619" y="2300"/>
                    </a:lnTo>
                    <a:lnTo>
                      <a:pt x="5624" y="2251"/>
                    </a:lnTo>
                    <a:lnTo>
                      <a:pt x="5624" y="628"/>
                    </a:lnTo>
                    <a:lnTo>
                      <a:pt x="3266" y="628"/>
                    </a:lnTo>
                    <a:close/>
                    <a:moveTo>
                      <a:pt x="2437" y="628"/>
                    </a:moveTo>
                    <a:lnTo>
                      <a:pt x="2437" y="1583"/>
                    </a:lnTo>
                    <a:lnTo>
                      <a:pt x="2576" y="1575"/>
                    </a:lnTo>
                    <a:lnTo>
                      <a:pt x="2576" y="628"/>
                    </a:lnTo>
                    <a:lnTo>
                      <a:pt x="2437" y="628"/>
                    </a:lnTo>
                    <a:close/>
                    <a:moveTo>
                      <a:pt x="1756" y="628"/>
                    </a:moveTo>
                    <a:lnTo>
                      <a:pt x="1756" y="944"/>
                    </a:lnTo>
                    <a:lnTo>
                      <a:pt x="2301" y="944"/>
                    </a:lnTo>
                    <a:lnTo>
                      <a:pt x="2301" y="628"/>
                    </a:lnTo>
                    <a:lnTo>
                      <a:pt x="1756" y="628"/>
                    </a:lnTo>
                    <a:close/>
                    <a:moveTo>
                      <a:pt x="1077" y="628"/>
                    </a:moveTo>
                    <a:lnTo>
                      <a:pt x="1077" y="944"/>
                    </a:lnTo>
                    <a:lnTo>
                      <a:pt x="1622" y="944"/>
                    </a:lnTo>
                    <a:lnTo>
                      <a:pt x="1622" y="628"/>
                    </a:lnTo>
                    <a:lnTo>
                      <a:pt x="1077" y="628"/>
                    </a:lnTo>
                    <a:close/>
                    <a:moveTo>
                      <a:pt x="396" y="628"/>
                    </a:moveTo>
                    <a:lnTo>
                      <a:pt x="396" y="944"/>
                    </a:lnTo>
                    <a:lnTo>
                      <a:pt x="941" y="944"/>
                    </a:lnTo>
                    <a:lnTo>
                      <a:pt x="941" y="628"/>
                    </a:lnTo>
                    <a:lnTo>
                      <a:pt x="396" y="628"/>
                    </a:lnTo>
                    <a:close/>
                    <a:moveTo>
                      <a:pt x="136" y="628"/>
                    </a:moveTo>
                    <a:lnTo>
                      <a:pt x="136" y="2338"/>
                    </a:lnTo>
                    <a:lnTo>
                      <a:pt x="141" y="2389"/>
                    </a:lnTo>
                    <a:lnTo>
                      <a:pt x="155" y="2436"/>
                    </a:lnTo>
                    <a:lnTo>
                      <a:pt x="178" y="2478"/>
                    </a:lnTo>
                    <a:lnTo>
                      <a:pt x="208" y="2515"/>
                    </a:lnTo>
                    <a:lnTo>
                      <a:pt x="246" y="2544"/>
                    </a:lnTo>
                    <a:lnTo>
                      <a:pt x="288" y="2569"/>
                    </a:lnTo>
                    <a:lnTo>
                      <a:pt x="333" y="2583"/>
                    </a:lnTo>
                    <a:lnTo>
                      <a:pt x="384" y="2588"/>
                    </a:lnTo>
                    <a:lnTo>
                      <a:pt x="1456" y="2588"/>
                    </a:lnTo>
                    <a:lnTo>
                      <a:pt x="1456" y="2579"/>
                    </a:lnTo>
                    <a:lnTo>
                      <a:pt x="1454" y="2565"/>
                    </a:lnTo>
                    <a:lnTo>
                      <a:pt x="1454" y="2546"/>
                    </a:lnTo>
                    <a:lnTo>
                      <a:pt x="1454" y="2518"/>
                    </a:lnTo>
                    <a:lnTo>
                      <a:pt x="1454" y="2481"/>
                    </a:lnTo>
                    <a:lnTo>
                      <a:pt x="1454" y="2436"/>
                    </a:lnTo>
                    <a:lnTo>
                      <a:pt x="337" y="2436"/>
                    </a:lnTo>
                    <a:lnTo>
                      <a:pt x="319" y="2434"/>
                    </a:lnTo>
                    <a:lnTo>
                      <a:pt x="305" y="2427"/>
                    </a:lnTo>
                    <a:lnTo>
                      <a:pt x="288" y="2417"/>
                    </a:lnTo>
                    <a:lnTo>
                      <a:pt x="274" y="2403"/>
                    </a:lnTo>
                    <a:lnTo>
                      <a:pt x="264" y="2385"/>
                    </a:lnTo>
                    <a:lnTo>
                      <a:pt x="262" y="2364"/>
                    </a:lnTo>
                    <a:lnTo>
                      <a:pt x="262" y="628"/>
                    </a:lnTo>
                    <a:lnTo>
                      <a:pt x="136" y="628"/>
                    </a:lnTo>
                    <a:close/>
                    <a:moveTo>
                      <a:pt x="384" y="151"/>
                    </a:moveTo>
                    <a:lnTo>
                      <a:pt x="333" y="156"/>
                    </a:lnTo>
                    <a:lnTo>
                      <a:pt x="288" y="170"/>
                    </a:lnTo>
                    <a:lnTo>
                      <a:pt x="246" y="193"/>
                    </a:lnTo>
                    <a:lnTo>
                      <a:pt x="208" y="224"/>
                    </a:lnTo>
                    <a:lnTo>
                      <a:pt x="178" y="261"/>
                    </a:lnTo>
                    <a:lnTo>
                      <a:pt x="155" y="303"/>
                    </a:lnTo>
                    <a:lnTo>
                      <a:pt x="141" y="350"/>
                    </a:lnTo>
                    <a:lnTo>
                      <a:pt x="136" y="399"/>
                    </a:lnTo>
                    <a:lnTo>
                      <a:pt x="136" y="491"/>
                    </a:lnTo>
                    <a:lnTo>
                      <a:pt x="2576" y="491"/>
                    </a:lnTo>
                    <a:lnTo>
                      <a:pt x="2576" y="399"/>
                    </a:lnTo>
                    <a:lnTo>
                      <a:pt x="2571" y="350"/>
                    </a:lnTo>
                    <a:lnTo>
                      <a:pt x="2557" y="303"/>
                    </a:lnTo>
                    <a:lnTo>
                      <a:pt x="2534" y="261"/>
                    </a:lnTo>
                    <a:lnTo>
                      <a:pt x="2503" y="224"/>
                    </a:lnTo>
                    <a:lnTo>
                      <a:pt x="2466" y="193"/>
                    </a:lnTo>
                    <a:lnTo>
                      <a:pt x="2424" y="170"/>
                    </a:lnTo>
                    <a:lnTo>
                      <a:pt x="2377" y="156"/>
                    </a:lnTo>
                    <a:lnTo>
                      <a:pt x="2328" y="151"/>
                    </a:lnTo>
                    <a:lnTo>
                      <a:pt x="384" y="151"/>
                    </a:lnTo>
                    <a:close/>
                    <a:moveTo>
                      <a:pt x="3505" y="135"/>
                    </a:moveTo>
                    <a:lnTo>
                      <a:pt x="3456" y="140"/>
                    </a:lnTo>
                    <a:lnTo>
                      <a:pt x="3412" y="154"/>
                    </a:lnTo>
                    <a:lnTo>
                      <a:pt x="3370" y="177"/>
                    </a:lnTo>
                    <a:lnTo>
                      <a:pt x="3336" y="205"/>
                    </a:lnTo>
                    <a:lnTo>
                      <a:pt x="3308" y="242"/>
                    </a:lnTo>
                    <a:lnTo>
                      <a:pt x="3285" y="282"/>
                    </a:lnTo>
                    <a:lnTo>
                      <a:pt x="3271" y="325"/>
                    </a:lnTo>
                    <a:lnTo>
                      <a:pt x="3266" y="374"/>
                    </a:lnTo>
                    <a:lnTo>
                      <a:pt x="3266" y="491"/>
                    </a:lnTo>
                    <a:lnTo>
                      <a:pt x="5624" y="491"/>
                    </a:lnTo>
                    <a:lnTo>
                      <a:pt x="5624" y="374"/>
                    </a:lnTo>
                    <a:lnTo>
                      <a:pt x="5619" y="325"/>
                    </a:lnTo>
                    <a:lnTo>
                      <a:pt x="5606" y="282"/>
                    </a:lnTo>
                    <a:lnTo>
                      <a:pt x="5584" y="242"/>
                    </a:lnTo>
                    <a:lnTo>
                      <a:pt x="5554" y="205"/>
                    </a:lnTo>
                    <a:lnTo>
                      <a:pt x="5519" y="177"/>
                    </a:lnTo>
                    <a:lnTo>
                      <a:pt x="5479" y="154"/>
                    </a:lnTo>
                    <a:lnTo>
                      <a:pt x="5434" y="140"/>
                    </a:lnTo>
                    <a:lnTo>
                      <a:pt x="5386" y="135"/>
                    </a:lnTo>
                    <a:lnTo>
                      <a:pt x="3505" y="135"/>
                    </a:lnTo>
                    <a:close/>
                    <a:moveTo>
                      <a:pt x="3505" y="0"/>
                    </a:moveTo>
                    <a:lnTo>
                      <a:pt x="5386" y="0"/>
                    </a:lnTo>
                    <a:lnTo>
                      <a:pt x="5446" y="4"/>
                    </a:lnTo>
                    <a:lnTo>
                      <a:pt x="5503" y="18"/>
                    </a:lnTo>
                    <a:lnTo>
                      <a:pt x="5558" y="41"/>
                    </a:lnTo>
                    <a:lnTo>
                      <a:pt x="5606" y="72"/>
                    </a:lnTo>
                    <a:lnTo>
                      <a:pt x="5650" y="109"/>
                    </a:lnTo>
                    <a:lnTo>
                      <a:pt x="5688" y="152"/>
                    </a:lnTo>
                    <a:lnTo>
                      <a:pt x="5718" y="201"/>
                    </a:lnTo>
                    <a:lnTo>
                      <a:pt x="5741" y="256"/>
                    </a:lnTo>
                    <a:lnTo>
                      <a:pt x="5755" y="313"/>
                    </a:lnTo>
                    <a:lnTo>
                      <a:pt x="5760" y="374"/>
                    </a:lnTo>
                    <a:lnTo>
                      <a:pt x="5760" y="2251"/>
                    </a:lnTo>
                    <a:lnTo>
                      <a:pt x="5755" y="2312"/>
                    </a:lnTo>
                    <a:lnTo>
                      <a:pt x="5741" y="2370"/>
                    </a:lnTo>
                    <a:lnTo>
                      <a:pt x="5718" y="2424"/>
                    </a:lnTo>
                    <a:lnTo>
                      <a:pt x="5688" y="2473"/>
                    </a:lnTo>
                    <a:lnTo>
                      <a:pt x="5650" y="2516"/>
                    </a:lnTo>
                    <a:lnTo>
                      <a:pt x="5606" y="2553"/>
                    </a:lnTo>
                    <a:lnTo>
                      <a:pt x="5558" y="2584"/>
                    </a:lnTo>
                    <a:lnTo>
                      <a:pt x="5503" y="2607"/>
                    </a:lnTo>
                    <a:lnTo>
                      <a:pt x="5446" y="2621"/>
                    </a:lnTo>
                    <a:lnTo>
                      <a:pt x="5386" y="2626"/>
                    </a:lnTo>
                    <a:lnTo>
                      <a:pt x="4168" y="2626"/>
                    </a:lnTo>
                    <a:lnTo>
                      <a:pt x="4147" y="2667"/>
                    </a:lnTo>
                    <a:lnTo>
                      <a:pt x="4114" y="2705"/>
                    </a:lnTo>
                    <a:lnTo>
                      <a:pt x="4072" y="2740"/>
                    </a:lnTo>
                    <a:lnTo>
                      <a:pt x="4023" y="2773"/>
                    </a:lnTo>
                    <a:lnTo>
                      <a:pt x="3966" y="2803"/>
                    </a:lnTo>
                    <a:lnTo>
                      <a:pt x="3901" y="2831"/>
                    </a:lnTo>
                    <a:lnTo>
                      <a:pt x="3831" y="2857"/>
                    </a:lnTo>
                    <a:lnTo>
                      <a:pt x="3754" y="2881"/>
                    </a:lnTo>
                    <a:lnTo>
                      <a:pt x="3672" y="2902"/>
                    </a:lnTo>
                    <a:lnTo>
                      <a:pt x="3587" y="2922"/>
                    </a:lnTo>
                    <a:lnTo>
                      <a:pt x="3498" y="2937"/>
                    </a:lnTo>
                    <a:lnTo>
                      <a:pt x="3404" y="2951"/>
                    </a:lnTo>
                    <a:lnTo>
                      <a:pt x="3309" y="2964"/>
                    </a:lnTo>
                    <a:lnTo>
                      <a:pt x="3212" y="2974"/>
                    </a:lnTo>
                    <a:lnTo>
                      <a:pt x="3114" y="2981"/>
                    </a:lnTo>
                    <a:lnTo>
                      <a:pt x="3014" y="2986"/>
                    </a:lnTo>
                    <a:lnTo>
                      <a:pt x="2917" y="2990"/>
                    </a:lnTo>
                    <a:lnTo>
                      <a:pt x="2819" y="2990"/>
                    </a:lnTo>
                    <a:lnTo>
                      <a:pt x="2709" y="2990"/>
                    </a:lnTo>
                    <a:lnTo>
                      <a:pt x="2599" y="2985"/>
                    </a:lnTo>
                    <a:lnTo>
                      <a:pt x="2491" y="2979"/>
                    </a:lnTo>
                    <a:lnTo>
                      <a:pt x="2381" y="2969"/>
                    </a:lnTo>
                    <a:lnTo>
                      <a:pt x="2274" y="2958"/>
                    </a:lnTo>
                    <a:lnTo>
                      <a:pt x="2171" y="2943"/>
                    </a:lnTo>
                    <a:lnTo>
                      <a:pt x="2070" y="2925"/>
                    </a:lnTo>
                    <a:lnTo>
                      <a:pt x="1976" y="2906"/>
                    </a:lnTo>
                    <a:lnTo>
                      <a:pt x="1885" y="2881"/>
                    </a:lnTo>
                    <a:lnTo>
                      <a:pt x="1800" y="2857"/>
                    </a:lnTo>
                    <a:lnTo>
                      <a:pt x="1723" y="2827"/>
                    </a:lnTo>
                    <a:lnTo>
                      <a:pt x="1655" y="2796"/>
                    </a:lnTo>
                    <a:lnTo>
                      <a:pt x="1594" y="2761"/>
                    </a:lnTo>
                    <a:lnTo>
                      <a:pt x="1543" y="2724"/>
                    </a:lnTo>
                    <a:lnTo>
                      <a:pt x="384" y="2724"/>
                    </a:lnTo>
                    <a:lnTo>
                      <a:pt x="321" y="2719"/>
                    </a:lnTo>
                    <a:lnTo>
                      <a:pt x="264" y="2703"/>
                    </a:lnTo>
                    <a:lnTo>
                      <a:pt x="208" y="2681"/>
                    </a:lnTo>
                    <a:lnTo>
                      <a:pt x="157" y="2649"/>
                    </a:lnTo>
                    <a:lnTo>
                      <a:pt x="113" y="2611"/>
                    </a:lnTo>
                    <a:lnTo>
                      <a:pt x="75" y="2565"/>
                    </a:lnTo>
                    <a:lnTo>
                      <a:pt x="44" y="2515"/>
                    </a:lnTo>
                    <a:lnTo>
                      <a:pt x="19" y="2460"/>
                    </a:lnTo>
                    <a:lnTo>
                      <a:pt x="5" y="2401"/>
                    </a:lnTo>
                    <a:lnTo>
                      <a:pt x="0" y="2338"/>
                    </a:lnTo>
                    <a:lnTo>
                      <a:pt x="0" y="399"/>
                    </a:lnTo>
                    <a:lnTo>
                      <a:pt x="5" y="338"/>
                    </a:lnTo>
                    <a:lnTo>
                      <a:pt x="19" y="278"/>
                    </a:lnTo>
                    <a:lnTo>
                      <a:pt x="44" y="222"/>
                    </a:lnTo>
                    <a:lnTo>
                      <a:pt x="75" y="172"/>
                    </a:lnTo>
                    <a:lnTo>
                      <a:pt x="113" y="128"/>
                    </a:lnTo>
                    <a:lnTo>
                      <a:pt x="157" y="90"/>
                    </a:lnTo>
                    <a:lnTo>
                      <a:pt x="208" y="58"/>
                    </a:lnTo>
                    <a:lnTo>
                      <a:pt x="264" y="34"/>
                    </a:lnTo>
                    <a:lnTo>
                      <a:pt x="321" y="20"/>
                    </a:lnTo>
                    <a:lnTo>
                      <a:pt x="384" y="14"/>
                    </a:lnTo>
                    <a:lnTo>
                      <a:pt x="2328" y="14"/>
                    </a:lnTo>
                    <a:lnTo>
                      <a:pt x="2390" y="20"/>
                    </a:lnTo>
                    <a:lnTo>
                      <a:pt x="2449" y="34"/>
                    </a:lnTo>
                    <a:lnTo>
                      <a:pt x="2505" y="58"/>
                    </a:lnTo>
                    <a:lnTo>
                      <a:pt x="2555" y="90"/>
                    </a:lnTo>
                    <a:lnTo>
                      <a:pt x="2599" y="128"/>
                    </a:lnTo>
                    <a:lnTo>
                      <a:pt x="2637" y="172"/>
                    </a:lnTo>
                    <a:lnTo>
                      <a:pt x="2669" y="222"/>
                    </a:lnTo>
                    <a:lnTo>
                      <a:pt x="2693" y="278"/>
                    </a:lnTo>
                    <a:lnTo>
                      <a:pt x="2707" y="338"/>
                    </a:lnTo>
                    <a:lnTo>
                      <a:pt x="2712" y="399"/>
                    </a:lnTo>
                    <a:lnTo>
                      <a:pt x="2712" y="1569"/>
                    </a:lnTo>
                    <a:lnTo>
                      <a:pt x="2821" y="1568"/>
                    </a:lnTo>
                    <a:lnTo>
                      <a:pt x="2976" y="1571"/>
                    </a:lnTo>
                    <a:lnTo>
                      <a:pt x="3131" y="1578"/>
                    </a:lnTo>
                    <a:lnTo>
                      <a:pt x="3131" y="374"/>
                    </a:lnTo>
                    <a:lnTo>
                      <a:pt x="3135" y="313"/>
                    </a:lnTo>
                    <a:lnTo>
                      <a:pt x="3149" y="256"/>
                    </a:lnTo>
                    <a:lnTo>
                      <a:pt x="3171" y="201"/>
                    </a:lnTo>
                    <a:lnTo>
                      <a:pt x="3203" y="152"/>
                    </a:lnTo>
                    <a:lnTo>
                      <a:pt x="3240" y="109"/>
                    </a:lnTo>
                    <a:lnTo>
                      <a:pt x="3283" y="72"/>
                    </a:lnTo>
                    <a:lnTo>
                      <a:pt x="3332" y="41"/>
                    </a:lnTo>
                    <a:lnTo>
                      <a:pt x="3386" y="18"/>
                    </a:lnTo>
                    <a:lnTo>
                      <a:pt x="3444" y="4"/>
                    </a:lnTo>
                    <a:lnTo>
                      <a:pt x="350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1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5B3A0D82-59D0-4368-B831-5E906F22D63F}"/>
                  </a:ext>
                </a:extLst>
              </p:cNvPr>
              <p:cNvSpPr txBox="1"/>
              <p:nvPr/>
            </p:nvSpPr>
            <p:spPr>
              <a:xfrm>
                <a:off x="268954" y="3774824"/>
                <a:ext cx="5132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1100" dirty="0"/>
                  <a:t>Datos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488A760-0A2E-4715-840E-8C7B316A0420}"/>
                </a:ext>
              </a:extLst>
            </p:cNvPr>
            <p:cNvGrpSpPr/>
            <p:nvPr/>
          </p:nvGrpSpPr>
          <p:grpSpPr>
            <a:xfrm>
              <a:off x="3093004" y="3891548"/>
              <a:ext cx="760018" cy="839473"/>
              <a:chOff x="4089868" y="3166481"/>
              <a:chExt cx="760018" cy="839473"/>
            </a:xfrm>
          </p:grpSpPr>
          <p:sp>
            <p:nvSpPr>
              <p:cNvPr id="63" name="Freeform 9">
                <a:extLst>
                  <a:ext uri="{FF2B5EF4-FFF2-40B4-BE49-F238E27FC236}">
                    <a16:creationId xmlns="" xmlns:a16="http://schemas.microsoft.com/office/drawing/2014/main" id="{5906A8A8-98A7-4B48-B3A2-B61DA4ADA34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089868" y="3166481"/>
                <a:ext cx="727896" cy="607162"/>
              </a:xfrm>
              <a:custGeom>
                <a:avLst/>
                <a:gdLst>
                  <a:gd name="T0" fmla="*/ 4660 w 4822"/>
                  <a:gd name="T1" fmla="*/ 596 h 4010"/>
                  <a:gd name="T2" fmla="*/ 4660 w 4822"/>
                  <a:gd name="T3" fmla="*/ 596 h 4010"/>
                  <a:gd name="T4" fmla="*/ 1409 w 4822"/>
                  <a:gd name="T5" fmla="*/ 3846 h 4010"/>
                  <a:gd name="T6" fmla="*/ 1372 w 4822"/>
                  <a:gd name="T7" fmla="*/ 3871 h 4010"/>
                  <a:gd name="T8" fmla="*/ 1251 w 4822"/>
                  <a:gd name="T9" fmla="*/ 3848 h 4010"/>
                  <a:gd name="T10" fmla="*/ 185 w 4822"/>
                  <a:gd name="T11" fmla="*/ 2782 h 4010"/>
                  <a:gd name="T12" fmla="*/ 185 w 4822"/>
                  <a:gd name="T13" fmla="*/ 2627 h 4010"/>
                  <a:gd name="T14" fmla="*/ 443 w 4822"/>
                  <a:gd name="T15" fmla="*/ 2369 h 4010"/>
                  <a:gd name="T16" fmla="*/ 521 w 4822"/>
                  <a:gd name="T17" fmla="*/ 2337 h 4010"/>
                  <a:gd name="T18" fmla="*/ 598 w 4822"/>
                  <a:gd name="T19" fmla="*/ 2369 h 4010"/>
                  <a:gd name="T20" fmla="*/ 1283 w 4822"/>
                  <a:gd name="T21" fmla="*/ 3053 h 4010"/>
                  <a:gd name="T22" fmla="*/ 1376 w 4822"/>
                  <a:gd name="T23" fmla="*/ 3053 h 4010"/>
                  <a:gd name="T24" fmla="*/ 4247 w 4822"/>
                  <a:gd name="T25" fmla="*/ 182 h 4010"/>
                  <a:gd name="T26" fmla="*/ 4402 w 4822"/>
                  <a:gd name="T27" fmla="*/ 182 h 4010"/>
                  <a:gd name="T28" fmla="*/ 4660 w 4822"/>
                  <a:gd name="T29" fmla="*/ 440 h 4010"/>
                  <a:gd name="T30" fmla="*/ 4692 w 4822"/>
                  <a:gd name="T31" fmla="*/ 518 h 4010"/>
                  <a:gd name="T32" fmla="*/ 4660 w 4822"/>
                  <a:gd name="T33" fmla="*/ 596 h 4010"/>
                  <a:gd name="T34" fmla="*/ 4660 w 4822"/>
                  <a:gd name="T35" fmla="*/ 596 h 4010"/>
                  <a:gd name="T36" fmla="*/ 4752 w 4822"/>
                  <a:gd name="T37" fmla="*/ 348 h 4010"/>
                  <a:gd name="T38" fmla="*/ 4752 w 4822"/>
                  <a:gd name="T39" fmla="*/ 348 h 4010"/>
                  <a:gd name="T40" fmla="*/ 4494 w 4822"/>
                  <a:gd name="T41" fmla="*/ 90 h 4010"/>
                  <a:gd name="T42" fmla="*/ 4154 w 4822"/>
                  <a:gd name="T43" fmla="*/ 90 h 4010"/>
                  <a:gd name="T44" fmla="*/ 1329 w 4822"/>
                  <a:gd name="T45" fmla="*/ 2915 h 4010"/>
                  <a:gd name="T46" fmla="*/ 691 w 4822"/>
                  <a:gd name="T47" fmla="*/ 2276 h 4010"/>
                  <a:gd name="T48" fmla="*/ 351 w 4822"/>
                  <a:gd name="T49" fmla="*/ 2276 h 4010"/>
                  <a:gd name="T50" fmla="*/ 93 w 4822"/>
                  <a:gd name="T51" fmla="*/ 2534 h 4010"/>
                  <a:gd name="T52" fmla="*/ 93 w 4822"/>
                  <a:gd name="T53" fmla="*/ 2874 h 4010"/>
                  <a:gd name="T54" fmla="*/ 1159 w 4822"/>
                  <a:gd name="T55" fmla="*/ 3940 h 4010"/>
                  <a:gd name="T56" fmla="*/ 1328 w 4822"/>
                  <a:gd name="T57" fmla="*/ 4010 h 4010"/>
                  <a:gd name="T58" fmla="*/ 1422 w 4822"/>
                  <a:gd name="T59" fmla="*/ 3991 h 4010"/>
                  <a:gd name="T60" fmla="*/ 1502 w 4822"/>
                  <a:gd name="T61" fmla="*/ 3939 h 4010"/>
                  <a:gd name="T62" fmla="*/ 4752 w 4822"/>
                  <a:gd name="T63" fmla="*/ 688 h 4010"/>
                  <a:gd name="T64" fmla="*/ 4822 w 4822"/>
                  <a:gd name="T65" fmla="*/ 518 h 4010"/>
                  <a:gd name="T66" fmla="*/ 4752 w 4822"/>
                  <a:gd name="T67" fmla="*/ 348 h 4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22" h="4010">
                    <a:moveTo>
                      <a:pt x="4660" y="596"/>
                    </a:moveTo>
                    <a:lnTo>
                      <a:pt x="4660" y="596"/>
                    </a:lnTo>
                    <a:lnTo>
                      <a:pt x="1409" y="3846"/>
                    </a:lnTo>
                    <a:cubicBezTo>
                      <a:pt x="1399" y="3857"/>
                      <a:pt x="1387" y="3865"/>
                      <a:pt x="1372" y="3871"/>
                    </a:cubicBezTo>
                    <a:cubicBezTo>
                      <a:pt x="1330" y="3889"/>
                      <a:pt x="1283" y="3879"/>
                      <a:pt x="1251" y="3848"/>
                    </a:cubicBezTo>
                    <a:lnTo>
                      <a:pt x="185" y="2782"/>
                    </a:lnTo>
                    <a:cubicBezTo>
                      <a:pt x="142" y="2739"/>
                      <a:pt x="142" y="2669"/>
                      <a:pt x="185" y="2627"/>
                    </a:cubicBezTo>
                    <a:lnTo>
                      <a:pt x="443" y="2369"/>
                    </a:lnTo>
                    <a:cubicBezTo>
                      <a:pt x="465" y="2347"/>
                      <a:pt x="493" y="2337"/>
                      <a:pt x="521" y="2337"/>
                    </a:cubicBezTo>
                    <a:cubicBezTo>
                      <a:pt x="549" y="2337"/>
                      <a:pt x="577" y="2347"/>
                      <a:pt x="598" y="2369"/>
                    </a:cubicBezTo>
                    <a:lnTo>
                      <a:pt x="1283" y="3053"/>
                    </a:lnTo>
                    <a:cubicBezTo>
                      <a:pt x="1308" y="3078"/>
                      <a:pt x="1351" y="3078"/>
                      <a:pt x="1376" y="3053"/>
                    </a:cubicBezTo>
                    <a:lnTo>
                      <a:pt x="4247" y="182"/>
                    </a:lnTo>
                    <a:cubicBezTo>
                      <a:pt x="4288" y="141"/>
                      <a:pt x="4361" y="141"/>
                      <a:pt x="4402" y="182"/>
                    </a:cubicBezTo>
                    <a:lnTo>
                      <a:pt x="4660" y="440"/>
                    </a:lnTo>
                    <a:cubicBezTo>
                      <a:pt x="4680" y="461"/>
                      <a:pt x="4692" y="489"/>
                      <a:pt x="4692" y="518"/>
                    </a:cubicBezTo>
                    <a:cubicBezTo>
                      <a:pt x="4692" y="547"/>
                      <a:pt x="4680" y="575"/>
                      <a:pt x="4660" y="596"/>
                    </a:cubicBezTo>
                    <a:lnTo>
                      <a:pt x="4660" y="596"/>
                    </a:lnTo>
                    <a:close/>
                    <a:moveTo>
                      <a:pt x="4752" y="348"/>
                    </a:moveTo>
                    <a:lnTo>
                      <a:pt x="4752" y="348"/>
                    </a:lnTo>
                    <a:lnTo>
                      <a:pt x="4494" y="90"/>
                    </a:lnTo>
                    <a:cubicBezTo>
                      <a:pt x="4404" y="0"/>
                      <a:pt x="4245" y="0"/>
                      <a:pt x="4154" y="90"/>
                    </a:cubicBezTo>
                    <a:lnTo>
                      <a:pt x="1329" y="2915"/>
                    </a:lnTo>
                    <a:lnTo>
                      <a:pt x="691" y="2276"/>
                    </a:lnTo>
                    <a:cubicBezTo>
                      <a:pt x="600" y="2186"/>
                      <a:pt x="441" y="2186"/>
                      <a:pt x="351" y="2276"/>
                    </a:cubicBezTo>
                    <a:lnTo>
                      <a:pt x="93" y="2534"/>
                    </a:lnTo>
                    <a:cubicBezTo>
                      <a:pt x="0" y="2628"/>
                      <a:pt x="0" y="2781"/>
                      <a:pt x="93" y="2874"/>
                    </a:cubicBezTo>
                    <a:lnTo>
                      <a:pt x="1159" y="3940"/>
                    </a:lnTo>
                    <a:cubicBezTo>
                      <a:pt x="1205" y="3986"/>
                      <a:pt x="1266" y="4010"/>
                      <a:pt x="1328" y="4010"/>
                    </a:cubicBezTo>
                    <a:cubicBezTo>
                      <a:pt x="1360" y="4010"/>
                      <a:pt x="1391" y="4004"/>
                      <a:pt x="1422" y="3991"/>
                    </a:cubicBezTo>
                    <a:cubicBezTo>
                      <a:pt x="1452" y="3979"/>
                      <a:pt x="1479" y="3962"/>
                      <a:pt x="1502" y="3939"/>
                    </a:cubicBezTo>
                    <a:lnTo>
                      <a:pt x="4752" y="688"/>
                    </a:lnTo>
                    <a:cubicBezTo>
                      <a:pt x="4798" y="643"/>
                      <a:pt x="4822" y="582"/>
                      <a:pt x="4822" y="518"/>
                    </a:cubicBezTo>
                    <a:cubicBezTo>
                      <a:pt x="4822" y="454"/>
                      <a:pt x="4798" y="393"/>
                      <a:pt x="4752" y="348"/>
                    </a:cubicBez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1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9CB6C158-D71B-4CD8-8A07-EDB39FDA91F5}"/>
                  </a:ext>
                </a:extLst>
              </p:cNvPr>
              <p:cNvSpPr txBox="1"/>
              <p:nvPr/>
            </p:nvSpPr>
            <p:spPr>
              <a:xfrm>
                <a:off x="4115390" y="3744344"/>
                <a:ext cx="7344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1100" dirty="0"/>
                  <a:t>Controles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6A348D4-1082-4052-9D8A-597822303525}"/>
                </a:ext>
              </a:extLst>
            </p:cNvPr>
            <p:cNvGrpSpPr/>
            <p:nvPr/>
          </p:nvGrpSpPr>
          <p:grpSpPr>
            <a:xfrm>
              <a:off x="5435447" y="3891548"/>
              <a:ext cx="721672" cy="839473"/>
              <a:chOff x="5193298" y="3166481"/>
              <a:chExt cx="721672" cy="839473"/>
            </a:xfrm>
          </p:grpSpPr>
          <p:sp>
            <p:nvSpPr>
              <p:cNvPr id="65" name="Freeform 9">
                <a:extLst>
                  <a:ext uri="{FF2B5EF4-FFF2-40B4-BE49-F238E27FC236}">
                    <a16:creationId xmlns="" xmlns:a16="http://schemas.microsoft.com/office/drawing/2014/main" id="{E0D7FB43-298A-436B-ABF2-B78B52779A4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328299" y="3166481"/>
                <a:ext cx="463432" cy="607162"/>
              </a:xfrm>
              <a:custGeom>
                <a:avLst/>
                <a:gdLst>
                  <a:gd name="T0" fmla="*/ 3021 w 3660"/>
                  <a:gd name="T1" fmla="*/ 2956 h 4799"/>
                  <a:gd name="T2" fmla="*/ 3304 w 3660"/>
                  <a:gd name="T3" fmla="*/ 4366 h 4799"/>
                  <a:gd name="T4" fmla="*/ 3021 w 3660"/>
                  <a:gd name="T5" fmla="*/ 2956 h 4799"/>
                  <a:gd name="T6" fmla="*/ 3531 w 3660"/>
                  <a:gd name="T7" fmla="*/ 4545 h 4799"/>
                  <a:gd name="T8" fmla="*/ 3481 w 3660"/>
                  <a:gd name="T9" fmla="*/ 4669 h 4799"/>
                  <a:gd name="T10" fmla="*/ 129 w 3660"/>
                  <a:gd name="T11" fmla="*/ 4619 h 4799"/>
                  <a:gd name="T12" fmla="*/ 179 w 3660"/>
                  <a:gd name="T13" fmla="*/ 4495 h 4799"/>
                  <a:gd name="T14" fmla="*/ 3531 w 3660"/>
                  <a:gd name="T15" fmla="*/ 4545 h 4799"/>
                  <a:gd name="T16" fmla="*/ 356 w 3660"/>
                  <a:gd name="T17" fmla="*/ 2956 h 4799"/>
                  <a:gd name="T18" fmla="*/ 638 w 3660"/>
                  <a:gd name="T19" fmla="*/ 2956 h 4799"/>
                  <a:gd name="T20" fmla="*/ 356 w 3660"/>
                  <a:gd name="T21" fmla="*/ 4366 h 4799"/>
                  <a:gd name="T22" fmla="*/ 2133 w 3660"/>
                  <a:gd name="T23" fmla="*/ 2956 h 4799"/>
                  <a:gd name="T24" fmla="*/ 2415 w 3660"/>
                  <a:gd name="T25" fmla="*/ 2956 h 4799"/>
                  <a:gd name="T26" fmla="*/ 2133 w 3660"/>
                  <a:gd name="T27" fmla="*/ 4366 h 4799"/>
                  <a:gd name="T28" fmla="*/ 1656 w 3660"/>
                  <a:gd name="T29" fmla="*/ 2956 h 4799"/>
                  <a:gd name="T30" fmla="*/ 2003 w 3660"/>
                  <a:gd name="T31" fmla="*/ 2956 h 4799"/>
                  <a:gd name="T32" fmla="*/ 1656 w 3660"/>
                  <a:gd name="T33" fmla="*/ 4366 h 4799"/>
                  <a:gd name="T34" fmla="*/ 1245 w 3660"/>
                  <a:gd name="T35" fmla="*/ 2956 h 4799"/>
                  <a:gd name="T36" fmla="*/ 1527 w 3660"/>
                  <a:gd name="T37" fmla="*/ 2956 h 4799"/>
                  <a:gd name="T38" fmla="*/ 1245 w 3660"/>
                  <a:gd name="T39" fmla="*/ 4366 h 4799"/>
                  <a:gd name="T40" fmla="*/ 768 w 3660"/>
                  <a:gd name="T41" fmla="*/ 2956 h 4799"/>
                  <a:gd name="T42" fmla="*/ 1115 w 3660"/>
                  <a:gd name="T43" fmla="*/ 2956 h 4799"/>
                  <a:gd name="T44" fmla="*/ 768 w 3660"/>
                  <a:gd name="T45" fmla="*/ 4366 h 4799"/>
                  <a:gd name="T46" fmla="*/ 2545 w 3660"/>
                  <a:gd name="T47" fmla="*/ 2956 h 4799"/>
                  <a:gd name="T48" fmla="*/ 2892 w 3660"/>
                  <a:gd name="T49" fmla="*/ 2956 h 4799"/>
                  <a:gd name="T50" fmla="*/ 2545 w 3660"/>
                  <a:gd name="T51" fmla="*/ 4366 h 4799"/>
                  <a:gd name="T52" fmla="*/ 129 w 3660"/>
                  <a:gd name="T53" fmla="*/ 2777 h 4799"/>
                  <a:gd name="T54" fmla="*/ 129 w 3660"/>
                  <a:gd name="T55" fmla="*/ 2703 h 4799"/>
                  <a:gd name="T56" fmla="*/ 3481 w 3660"/>
                  <a:gd name="T57" fmla="*/ 2653 h 4799"/>
                  <a:gd name="T58" fmla="*/ 3531 w 3660"/>
                  <a:gd name="T59" fmla="*/ 2777 h 4799"/>
                  <a:gd name="T60" fmla="*/ 179 w 3660"/>
                  <a:gd name="T61" fmla="*/ 2827 h 4799"/>
                  <a:gd name="T62" fmla="*/ 129 w 3660"/>
                  <a:gd name="T63" fmla="*/ 2777 h 4799"/>
                  <a:gd name="T64" fmla="*/ 1794 w 3660"/>
                  <a:gd name="T65" fmla="*/ 1219 h 4799"/>
                  <a:gd name="T66" fmla="*/ 3185 w 3660"/>
                  <a:gd name="T67" fmla="*/ 2524 h 4799"/>
                  <a:gd name="T68" fmla="*/ 1794 w 3660"/>
                  <a:gd name="T69" fmla="*/ 1219 h 4799"/>
                  <a:gd name="T70" fmla="*/ 3481 w 3660"/>
                  <a:gd name="T71" fmla="*/ 2956 h 4799"/>
                  <a:gd name="T72" fmla="*/ 3660 w 3660"/>
                  <a:gd name="T73" fmla="*/ 2777 h 4799"/>
                  <a:gd name="T74" fmla="*/ 3481 w 3660"/>
                  <a:gd name="T75" fmla="*/ 2524 h 4799"/>
                  <a:gd name="T76" fmla="*/ 1891 w 3660"/>
                  <a:gd name="T77" fmla="*/ 1090 h 4799"/>
                  <a:gd name="T78" fmla="*/ 1826 w 3660"/>
                  <a:gd name="T79" fmla="*/ 0 h 4799"/>
                  <a:gd name="T80" fmla="*/ 1761 w 3660"/>
                  <a:gd name="T81" fmla="*/ 1090 h 4799"/>
                  <a:gd name="T82" fmla="*/ 179 w 3660"/>
                  <a:gd name="T83" fmla="*/ 2524 h 4799"/>
                  <a:gd name="T84" fmla="*/ 0 w 3660"/>
                  <a:gd name="T85" fmla="*/ 2777 h 4799"/>
                  <a:gd name="T86" fmla="*/ 227 w 3660"/>
                  <a:gd name="T87" fmla="*/ 2956 h 4799"/>
                  <a:gd name="T88" fmla="*/ 179 w 3660"/>
                  <a:gd name="T89" fmla="*/ 4366 h 4799"/>
                  <a:gd name="T90" fmla="*/ 0 w 3660"/>
                  <a:gd name="T91" fmla="*/ 4619 h 4799"/>
                  <a:gd name="T92" fmla="*/ 3481 w 3660"/>
                  <a:gd name="T93" fmla="*/ 4799 h 4799"/>
                  <a:gd name="T94" fmla="*/ 3660 w 3660"/>
                  <a:gd name="T95" fmla="*/ 4545 h 4799"/>
                  <a:gd name="T96" fmla="*/ 3433 w 3660"/>
                  <a:gd name="T97" fmla="*/ 4366 h 4799"/>
                  <a:gd name="T98" fmla="*/ 3481 w 3660"/>
                  <a:gd name="T99" fmla="*/ 2956 h 4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60" h="4799">
                    <a:moveTo>
                      <a:pt x="3021" y="2956"/>
                    </a:moveTo>
                    <a:lnTo>
                      <a:pt x="3021" y="2956"/>
                    </a:lnTo>
                    <a:lnTo>
                      <a:pt x="3304" y="2956"/>
                    </a:lnTo>
                    <a:lnTo>
                      <a:pt x="3304" y="4366"/>
                    </a:lnTo>
                    <a:lnTo>
                      <a:pt x="3021" y="4366"/>
                    </a:lnTo>
                    <a:lnTo>
                      <a:pt x="3021" y="2956"/>
                    </a:lnTo>
                    <a:close/>
                    <a:moveTo>
                      <a:pt x="3531" y="4545"/>
                    </a:moveTo>
                    <a:lnTo>
                      <a:pt x="3531" y="4545"/>
                    </a:lnTo>
                    <a:lnTo>
                      <a:pt x="3531" y="4619"/>
                    </a:lnTo>
                    <a:cubicBezTo>
                      <a:pt x="3531" y="4646"/>
                      <a:pt x="3508" y="4669"/>
                      <a:pt x="3481" y="4669"/>
                    </a:cubicBezTo>
                    <a:lnTo>
                      <a:pt x="179" y="4669"/>
                    </a:lnTo>
                    <a:cubicBezTo>
                      <a:pt x="152" y="4669"/>
                      <a:pt x="129" y="4646"/>
                      <a:pt x="129" y="4619"/>
                    </a:cubicBezTo>
                    <a:lnTo>
                      <a:pt x="129" y="4545"/>
                    </a:lnTo>
                    <a:cubicBezTo>
                      <a:pt x="129" y="4518"/>
                      <a:pt x="152" y="4495"/>
                      <a:pt x="179" y="4495"/>
                    </a:cubicBezTo>
                    <a:lnTo>
                      <a:pt x="3481" y="4495"/>
                    </a:lnTo>
                    <a:cubicBezTo>
                      <a:pt x="3508" y="4495"/>
                      <a:pt x="3531" y="4518"/>
                      <a:pt x="3531" y="4545"/>
                    </a:cubicBezTo>
                    <a:lnTo>
                      <a:pt x="3531" y="4545"/>
                    </a:lnTo>
                    <a:close/>
                    <a:moveTo>
                      <a:pt x="356" y="2956"/>
                    </a:moveTo>
                    <a:lnTo>
                      <a:pt x="356" y="2956"/>
                    </a:lnTo>
                    <a:lnTo>
                      <a:pt x="638" y="2956"/>
                    </a:lnTo>
                    <a:lnTo>
                      <a:pt x="638" y="4366"/>
                    </a:lnTo>
                    <a:lnTo>
                      <a:pt x="356" y="4366"/>
                    </a:lnTo>
                    <a:lnTo>
                      <a:pt x="356" y="2956"/>
                    </a:lnTo>
                    <a:close/>
                    <a:moveTo>
                      <a:pt x="2133" y="2956"/>
                    </a:moveTo>
                    <a:lnTo>
                      <a:pt x="2133" y="2956"/>
                    </a:lnTo>
                    <a:lnTo>
                      <a:pt x="2415" y="2956"/>
                    </a:lnTo>
                    <a:lnTo>
                      <a:pt x="2415" y="4366"/>
                    </a:lnTo>
                    <a:lnTo>
                      <a:pt x="2133" y="4366"/>
                    </a:lnTo>
                    <a:lnTo>
                      <a:pt x="2133" y="2956"/>
                    </a:lnTo>
                    <a:close/>
                    <a:moveTo>
                      <a:pt x="1656" y="2956"/>
                    </a:moveTo>
                    <a:lnTo>
                      <a:pt x="1656" y="2956"/>
                    </a:lnTo>
                    <a:lnTo>
                      <a:pt x="2003" y="2956"/>
                    </a:lnTo>
                    <a:lnTo>
                      <a:pt x="2003" y="4366"/>
                    </a:lnTo>
                    <a:lnTo>
                      <a:pt x="1656" y="4366"/>
                    </a:lnTo>
                    <a:lnTo>
                      <a:pt x="1656" y="2956"/>
                    </a:lnTo>
                    <a:close/>
                    <a:moveTo>
                      <a:pt x="1245" y="2956"/>
                    </a:moveTo>
                    <a:lnTo>
                      <a:pt x="1245" y="2956"/>
                    </a:lnTo>
                    <a:lnTo>
                      <a:pt x="1527" y="2956"/>
                    </a:lnTo>
                    <a:lnTo>
                      <a:pt x="1527" y="4366"/>
                    </a:lnTo>
                    <a:lnTo>
                      <a:pt x="1245" y="4366"/>
                    </a:lnTo>
                    <a:lnTo>
                      <a:pt x="1245" y="2956"/>
                    </a:lnTo>
                    <a:close/>
                    <a:moveTo>
                      <a:pt x="768" y="2956"/>
                    </a:moveTo>
                    <a:lnTo>
                      <a:pt x="768" y="2956"/>
                    </a:lnTo>
                    <a:lnTo>
                      <a:pt x="1115" y="2956"/>
                    </a:lnTo>
                    <a:lnTo>
                      <a:pt x="1115" y="4366"/>
                    </a:lnTo>
                    <a:lnTo>
                      <a:pt x="768" y="4366"/>
                    </a:lnTo>
                    <a:lnTo>
                      <a:pt x="768" y="2956"/>
                    </a:lnTo>
                    <a:close/>
                    <a:moveTo>
                      <a:pt x="2545" y="2956"/>
                    </a:moveTo>
                    <a:lnTo>
                      <a:pt x="2545" y="2956"/>
                    </a:lnTo>
                    <a:lnTo>
                      <a:pt x="2892" y="2956"/>
                    </a:lnTo>
                    <a:lnTo>
                      <a:pt x="2892" y="4366"/>
                    </a:lnTo>
                    <a:lnTo>
                      <a:pt x="2545" y="4366"/>
                    </a:lnTo>
                    <a:lnTo>
                      <a:pt x="2545" y="2956"/>
                    </a:lnTo>
                    <a:close/>
                    <a:moveTo>
                      <a:pt x="129" y="2777"/>
                    </a:moveTo>
                    <a:lnTo>
                      <a:pt x="129" y="2777"/>
                    </a:lnTo>
                    <a:lnTo>
                      <a:pt x="129" y="2703"/>
                    </a:lnTo>
                    <a:cubicBezTo>
                      <a:pt x="129" y="2676"/>
                      <a:pt x="152" y="2653"/>
                      <a:pt x="179" y="2653"/>
                    </a:cubicBezTo>
                    <a:lnTo>
                      <a:pt x="3481" y="2653"/>
                    </a:lnTo>
                    <a:cubicBezTo>
                      <a:pt x="3508" y="2653"/>
                      <a:pt x="3531" y="2676"/>
                      <a:pt x="3531" y="2703"/>
                    </a:cubicBezTo>
                    <a:lnTo>
                      <a:pt x="3531" y="2777"/>
                    </a:lnTo>
                    <a:cubicBezTo>
                      <a:pt x="3531" y="2804"/>
                      <a:pt x="3508" y="2827"/>
                      <a:pt x="3481" y="2827"/>
                    </a:cubicBezTo>
                    <a:lnTo>
                      <a:pt x="179" y="2827"/>
                    </a:lnTo>
                    <a:cubicBezTo>
                      <a:pt x="152" y="2827"/>
                      <a:pt x="129" y="2804"/>
                      <a:pt x="129" y="2777"/>
                    </a:cubicBezTo>
                    <a:lnTo>
                      <a:pt x="129" y="2777"/>
                    </a:lnTo>
                    <a:close/>
                    <a:moveTo>
                      <a:pt x="1794" y="1219"/>
                    </a:moveTo>
                    <a:lnTo>
                      <a:pt x="1794" y="1219"/>
                    </a:lnTo>
                    <a:lnTo>
                      <a:pt x="1858" y="1219"/>
                    </a:lnTo>
                    <a:cubicBezTo>
                      <a:pt x="2582" y="1219"/>
                      <a:pt x="3172" y="1802"/>
                      <a:pt x="3185" y="2524"/>
                    </a:cubicBezTo>
                    <a:lnTo>
                      <a:pt x="468" y="2524"/>
                    </a:lnTo>
                    <a:cubicBezTo>
                      <a:pt x="480" y="1802"/>
                      <a:pt x="1070" y="1219"/>
                      <a:pt x="1794" y="1219"/>
                    </a:cubicBezTo>
                    <a:lnTo>
                      <a:pt x="1794" y="1219"/>
                    </a:lnTo>
                    <a:close/>
                    <a:moveTo>
                      <a:pt x="3481" y="2956"/>
                    </a:moveTo>
                    <a:lnTo>
                      <a:pt x="3481" y="2956"/>
                    </a:lnTo>
                    <a:cubicBezTo>
                      <a:pt x="3580" y="2956"/>
                      <a:pt x="3660" y="2876"/>
                      <a:pt x="3660" y="2777"/>
                    </a:cubicBezTo>
                    <a:lnTo>
                      <a:pt x="3660" y="2703"/>
                    </a:lnTo>
                    <a:cubicBezTo>
                      <a:pt x="3660" y="2604"/>
                      <a:pt x="3580" y="2524"/>
                      <a:pt x="3481" y="2524"/>
                    </a:cubicBezTo>
                    <a:lnTo>
                      <a:pt x="3315" y="2524"/>
                    </a:lnTo>
                    <a:cubicBezTo>
                      <a:pt x="3302" y="1742"/>
                      <a:pt x="2672" y="1108"/>
                      <a:pt x="1891" y="1090"/>
                    </a:cubicBezTo>
                    <a:lnTo>
                      <a:pt x="1891" y="63"/>
                    </a:lnTo>
                    <a:cubicBezTo>
                      <a:pt x="1891" y="28"/>
                      <a:pt x="1862" y="0"/>
                      <a:pt x="1826" y="0"/>
                    </a:cubicBezTo>
                    <a:cubicBezTo>
                      <a:pt x="1790" y="0"/>
                      <a:pt x="1761" y="28"/>
                      <a:pt x="1761" y="63"/>
                    </a:cubicBezTo>
                    <a:lnTo>
                      <a:pt x="1761" y="1090"/>
                    </a:lnTo>
                    <a:cubicBezTo>
                      <a:pt x="981" y="1108"/>
                      <a:pt x="350" y="1742"/>
                      <a:pt x="338" y="2524"/>
                    </a:cubicBezTo>
                    <a:lnTo>
                      <a:pt x="179" y="2524"/>
                    </a:lnTo>
                    <a:cubicBezTo>
                      <a:pt x="80" y="2524"/>
                      <a:pt x="0" y="2604"/>
                      <a:pt x="0" y="2703"/>
                    </a:cubicBezTo>
                    <a:lnTo>
                      <a:pt x="0" y="2777"/>
                    </a:lnTo>
                    <a:cubicBezTo>
                      <a:pt x="0" y="2876"/>
                      <a:pt x="80" y="2956"/>
                      <a:pt x="179" y="2956"/>
                    </a:cubicBezTo>
                    <a:lnTo>
                      <a:pt x="227" y="2956"/>
                    </a:lnTo>
                    <a:lnTo>
                      <a:pt x="227" y="4366"/>
                    </a:lnTo>
                    <a:lnTo>
                      <a:pt x="179" y="4366"/>
                    </a:lnTo>
                    <a:cubicBezTo>
                      <a:pt x="80" y="4366"/>
                      <a:pt x="0" y="4446"/>
                      <a:pt x="0" y="4545"/>
                    </a:cubicBezTo>
                    <a:lnTo>
                      <a:pt x="0" y="4619"/>
                    </a:lnTo>
                    <a:cubicBezTo>
                      <a:pt x="0" y="4718"/>
                      <a:pt x="80" y="4799"/>
                      <a:pt x="179" y="4799"/>
                    </a:cubicBezTo>
                    <a:lnTo>
                      <a:pt x="3481" y="4799"/>
                    </a:lnTo>
                    <a:cubicBezTo>
                      <a:pt x="3580" y="4799"/>
                      <a:pt x="3660" y="4718"/>
                      <a:pt x="3660" y="4619"/>
                    </a:cubicBezTo>
                    <a:lnTo>
                      <a:pt x="3660" y="4545"/>
                    </a:lnTo>
                    <a:cubicBezTo>
                      <a:pt x="3660" y="4446"/>
                      <a:pt x="3580" y="4366"/>
                      <a:pt x="3481" y="4366"/>
                    </a:cubicBezTo>
                    <a:lnTo>
                      <a:pt x="3433" y="4366"/>
                    </a:lnTo>
                    <a:lnTo>
                      <a:pt x="3433" y="2956"/>
                    </a:lnTo>
                    <a:lnTo>
                      <a:pt x="3481" y="2956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10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49092EF8-4AE6-4A2E-AECA-C64A45BF42D8}"/>
                  </a:ext>
                </a:extLst>
              </p:cNvPr>
              <p:cNvSpPr txBox="1"/>
              <p:nvPr/>
            </p:nvSpPr>
            <p:spPr>
              <a:xfrm>
                <a:off x="5193298" y="3744344"/>
                <a:ext cx="7216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1100" dirty="0"/>
                  <a:t>Gobierno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4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D1CEC23-F01B-45C0-9D05-21B907786FE9}"/>
              </a:ext>
            </a:extLst>
          </p:cNvPr>
          <p:cNvSpPr txBox="1"/>
          <p:nvPr/>
        </p:nvSpPr>
        <p:spPr>
          <a:xfrm>
            <a:off x="1331640" y="195486"/>
            <a:ext cx="610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Definición de Escenarios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C929D70-1744-4C10-9768-8D91E86E41BF}"/>
              </a:ext>
            </a:extLst>
          </p:cNvPr>
          <p:cNvSpPr txBox="1"/>
          <p:nvPr/>
        </p:nvSpPr>
        <p:spPr>
          <a:xfrm>
            <a:off x="1763688" y="1402128"/>
            <a:ext cx="19982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50" b="1" dirty="0"/>
              <a:t>Cuantitativo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E70C71D2-840E-4514-B3EC-35F02024A45E}"/>
              </a:ext>
            </a:extLst>
          </p:cNvPr>
          <p:cNvSpPr txBox="1"/>
          <p:nvPr/>
        </p:nvSpPr>
        <p:spPr>
          <a:xfrm>
            <a:off x="5274078" y="1402128"/>
            <a:ext cx="19982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50" b="1" dirty="0"/>
              <a:t>Cualitativo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C9C62A5A-B56F-4914-89EE-8E53D42DD384}"/>
              </a:ext>
            </a:extLst>
          </p:cNvPr>
          <p:cNvSpPr txBox="1"/>
          <p:nvPr/>
        </p:nvSpPr>
        <p:spPr>
          <a:xfrm>
            <a:off x="3545886" y="1113589"/>
            <a:ext cx="199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Vs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D1FF8E4-9670-4EB9-9FCF-FECB902737C0}"/>
              </a:ext>
            </a:extLst>
          </p:cNvPr>
          <p:cNvSpPr txBox="1"/>
          <p:nvPr/>
        </p:nvSpPr>
        <p:spPr>
          <a:xfrm>
            <a:off x="1696181" y="2674099"/>
            <a:ext cx="2079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/>
              <a:t>Vector Auto Regresivo</a:t>
            </a:r>
          </a:p>
          <a:p>
            <a:pPr algn="ctr"/>
            <a:r>
              <a:rPr lang="es-CO" sz="1500" dirty="0"/>
              <a:t>(VAR)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AE76078A-3376-4264-BAAA-E16DB434E579}"/>
              </a:ext>
            </a:extLst>
          </p:cNvPr>
          <p:cNvSpPr txBox="1"/>
          <p:nvPr/>
        </p:nvSpPr>
        <p:spPr>
          <a:xfrm>
            <a:off x="5129184" y="2674099"/>
            <a:ext cx="23051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/>
              <a:t>Evaluaciones Expertas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="" xmlns:a16="http://schemas.microsoft.com/office/drawing/2014/main" id="{DF192E39-F85C-4DF3-BFCC-0A4FBB6CFAF4}"/>
              </a:ext>
            </a:extLst>
          </p:cNvPr>
          <p:cNvSpPr/>
          <p:nvPr/>
        </p:nvSpPr>
        <p:spPr bwMode="auto">
          <a:xfrm>
            <a:off x="2465766" y="1923678"/>
            <a:ext cx="540060" cy="671752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900" b="1" dirty="0">
              <a:latin typeface="Arial" charset="0"/>
              <a:cs typeface="Arial" charset="0"/>
            </a:endParaRPr>
          </a:p>
        </p:txBody>
      </p:sp>
      <p:sp>
        <p:nvSpPr>
          <p:cNvPr id="30" name="Seta: para Baixo 29">
            <a:extLst>
              <a:ext uri="{FF2B5EF4-FFF2-40B4-BE49-F238E27FC236}">
                <a16:creationId xmlns="" xmlns:a16="http://schemas.microsoft.com/office/drawing/2014/main" id="{E92B9932-E8AE-4C39-92DA-B2A7496E7F66}"/>
              </a:ext>
            </a:extLst>
          </p:cNvPr>
          <p:cNvSpPr/>
          <p:nvPr/>
        </p:nvSpPr>
        <p:spPr bwMode="auto">
          <a:xfrm>
            <a:off x="6003159" y="1870653"/>
            <a:ext cx="540060" cy="671752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900" b="1" dirty="0">
              <a:latin typeface="Arial" charset="0"/>
              <a:cs typeface="Arial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B1431C30-C750-4543-B04A-95DC47C03850}"/>
              </a:ext>
            </a:extLst>
          </p:cNvPr>
          <p:cNvSpPr/>
          <p:nvPr/>
        </p:nvSpPr>
        <p:spPr bwMode="auto">
          <a:xfrm>
            <a:off x="1666049" y="3727102"/>
            <a:ext cx="5954162" cy="10261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i="1" dirty="0">
                <a:latin typeface="Arial" charset="0"/>
                <a:cs typeface="Arial" charset="0"/>
              </a:rPr>
              <a:t>“Nada mejor que llevar a cabo una </a:t>
            </a:r>
            <a:r>
              <a:rPr lang="es-CO" sz="1800" b="1" i="1" dirty="0" err="1">
                <a:latin typeface="Arial" charset="0"/>
                <a:cs typeface="Arial" charset="0"/>
              </a:rPr>
              <a:t>conversacion</a:t>
            </a:r>
            <a:r>
              <a:rPr lang="es-CO" sz="1800" b="1" i="1" dirty="0">
                <a:latin typeface="Arial" charset="0"/>
                <a:cs typeface="Arial" charset="0"/>
              </a:rPr>
              <a:t> con el Economista Jefe, Tesorero y CFO”</a:t>
            </a:r>
          </a:p>
        </p:txBody>
      </p:sp>
      <p:sp>
        <p:nvSpPr>
          <p:cNvPr id="14" name="CaixaDeTexto 24">
            <a:extLst>
              <a:ext uri="{FF2B5EF4-FFF2-40B4-BE49-F238E27FC236}">
                <a16:creationId xmlns="" xmlns:a16="http://schemas.microsoft.com/office/drawing/2014/main" id="{36C2D701-EAD8-49EA-85FE-EBB98F23909B}"/>
              </a:ext>
            </a:extLst>
          </p:cNvPr>
          <p:cNvSpPr txBox="1"/>
          <p:nvPr/>
        </p:nvSpPr>
        <p:spPr>
          <a:xfrm>
            <a:off x="3505381" y="1126674"/>
            <a:ext cx="199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&amp;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79ABC1-EBAD-4DEA-9B33-06ABDA459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288" y="124866"/>
            <a:ext cx="2305134" cy="439574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9E30F96E-64B6-4F49-89A8-9AA4214F8486}"/>
              </a:ext>
            </a:extLst>
          </p:cNvPr>
          <p:cNvSpPr/>
          <p:nvPr/>
        </p:nvSpPr>
        <p:spPr>
          <a:xfrm>
            <a:off x="6309303" y="586234"/>
            <a:ext cx="208415" cy="276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6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182880">
              <a:lnSpc>
                <a:spcPct val="100000"/>
              </a:lnSpc>
              <a:defRPr/>
            </a:pPr>
            <a:r>
              <a:rPr lang="es-CO" sz="2400" b="1" dirty="0">
                <a:solidFill>
                  <a:srgbClr val="0925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Simulación Botton Up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 flipH="1">
            <a:off x="626364" y="799575"/>
            <a:ext cx="7891272" cy="27432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2555812"/>
            <a:ext cx="8232776" cy="350865"/>
          </a:xfrm>
        </p:spPr>
        <p:txBody>
          <a:bodyPr/>
          <a:lstStyle/>
          <a:p>
            <a:endParaRPr lang="es-CO" sz="1400" dirty="0"/>
          </a:p>
        </p:txBody>
      </p:sp>
      <p:sp>
        <p:nvSpPr>
          <p:cNvPr id="4" name="Oval 3"/>
          <p:cNvSpPr/>
          <p:nvPr/>
        </p:nvSpPr>
        <p:spPr bwMode="auto">
          <a:xfrm>
            <a:off x="206061" y="2110645"/>
            <a:ext cx="2318198" cy="66889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s-CO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Tasas </a:t>
            </a:r>
            <a:r>
              <a:rPr lang="es-CO" sz="1100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kumimoji="0" lang="es-CO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Factores Macroeconómicos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70" y="2781124"/>
            <a:ext cx="369623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CO" sz="1400" dirty="0">
                <a:latin typeface="Arial" charset="0"/>
              </a:rPr>
              <a:t>CIR – </a:t>
            </a:r>
            <a:r>
              <a:rPr lang="es-CO" sz="1400" dirty="0"/>
              <a:t>Cox Ingersoll Ross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CO" sz="1400" dirty="0">
                <a:latin typeface="Arial" charset="0"/>
              </a:rPr>
              <a:t>GBM – </a:t>
            </a:r>
            <a:r>
              <a:rPr lang="es-CO" sz="1400" dirty="0" err="1">
                <a:latin typeface="Arial" charset="0"/>
              </a:rPr>
              <a:t>Geometric</a:t>
            </a:r>
            <a:r>
              <a:rPr lang="es-CO" sz="1400" dirty="0">
                <a:latin typeface="Arial" charset="0"/>
              </a:rPr>
              <a:t> </a:t>
            </a:r>
            <a:r>
              <a:rPr lang="es-CO" sz="1400" dirty="0" err="1">
                <a:latin typeface="Arial" charset="0"/>
              </a:rPr>
              <a:t>Brownian</a:t>
            </a:r>
            <a:r>
              <a:rPr lang="es-CO" sz="1400" dirty="0">
                <a:latin typeface="Arial" charset="0"/>
              </a:rPr>
              <a:t> </a:t>
            </a:r>
            <a:r>
              <a:rPr lang="es-CO" sz="1400" dirty="0" err="1">
                <a:latin typeface="Arial" charset="0"/>
              </a:rPr>
              <a:t>Motion</a:t>
            </a:r>
            <a:endParaRPr lang="es-CO" sz="140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CO" sz="1400" dirty="0" err="1"/>
              <a:t>Ornstein</a:t>
            </a:r>
            <a:r>
              <a:rPr lang="es-CO" sz="1400" dirty="0"/>
              <a:t>–</a:t>
            </a:r>
            <a:r>
              <a:rPr lang="es-CO" sz="1400" dirty="0" err="1"/>
              <a:t>Uhlenbeck</a:t>
            </a:r>
            <a:endParaRPr lang="es-CO" sz="140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CO" sz="1400" dirty="0">
                <a:latin typeface="Arial" charset="0"/>
              </a:rPr>
              <a:t>Modelos con múltiplos factores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CO" sz="1400" dirty="0">
                <a:latin typeface="Arial" charset="0"/>
              </a:rPr>
              <a:t>....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074336" y="847276"/>
            <a:ext cx="881008" cy="4258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Ratings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0457" y="1272918"/>
            <a:ext cx="220228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s-CO" sz="1400" dirty="0">
                <a:latin typeface="Arial" charset="0"/>
              </a:rPr>
              <a:t>Matriz Dinámica de Ratings con Cadena de </a:t>
            </a:r>
            <a:r>
              <a:rPr lang="es-CO" sz="1400" dirty="0" err="1">
                <a:latin typeface="Arial" charset="0"/>
              </a:rPr>
              <a:t>Markov</a:t>
            </a:r>
            <a:endParaRPr lang="es-CO" sz="1400" dirty="0"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46399" y="847109"/>
            <a:ext cx="881008" cy="4258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Spreads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392" y="1272917"/>
            <a:ext cx="1561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s-CO" sz="1400" dirty="0">
                <a:latin typeface="Arial" charset="0"/>
              </a:rPr>
              <a:t>Tabla de Spreads basada en Rating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87743" y="3514542"/>
            <a:ext cx="1674254" cy="100855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Balance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4851" y="3927576"/>
            <a:ext cx="129398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s-CO" sz="1100" dirty="0">
                <a:latin typeface="Arial" charset="0"/>
              </a:rPr>
              <a:t>Valuación de Productos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164489" y="3484562"/>
            <a:ext cx="881008" cy="4258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 err="1">
                <a:solidFill>
                  <a:schemeClr val="bg1"/>
                </a:solidFill>
                <a:latin typeface="Arial" charset="0"/>
              </a:rPr>
              <a:t>MtM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95851" y="4248740"/>
            <a:ext cx="881008" cy="4258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Trading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851" y="4639936"/>
            <a:ext cx="106250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s-CO" sz="1100" dirty="0">
                <a:latin typeface="Arial" charset="0"/>
              </a:rPr>
              <a:t>Estrategias de Trading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749925" y="2275630"/>
            <a:ext cx="881008" cy="4258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Morosidad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45008" y="2275630"/>
            <a:ext cx="881008" cy="4258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Provisión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147230" y="3883144"/>
            <a:ext cx="1239002" cy="54649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100" dirty="0">
                <a:solidFill>
                  <a:schemeClr val="bg1"/>
                </a:solidFill>
                <a:latin typeface="Arial" charset="0"/>
              </a:rPr>
              <a:t>Flujo de Caixa Trading</a:t>
            </a:r>
            <a:endParaRPr kumimoji="0" lang="es-CO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167" y="2701438"/>
            <a:ext cx="9067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s-CO" sz="1400" dirty="0">
                <a:latin typeface="Arial" charset="0"/>
              </a:rPr>
              <a:t>Roll-</a:t>
            </a:r>
            <a:r>
              <a:rPr lang="es-CO" sz="1400" dirty="0" err="1">
                <a:latin typeface="Arial" charset="0"/>
              </a:rPr>
              <a:t>Out</a:t>
            </a:r>
            <a:endParaRPr lang="es-CO" sz="1400" dirty="0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487100" y="1632114"/>
            <a:ext cx="1437672" cy="54735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400" dirty="0">
                <a:solidFill>
                  <a:schemeClr val="bg1"/>
                </a:solidFill>
                <a:latin typeface="Arial" charset="0"/>
              </a:rPr>
              <a:t>Incumplimiento</a:t>
            </a:r>
            <a:endParaRPr kumimoji="0" lang="es-C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8041408">
            <a:off x="1120833" y="1496667"/>
            <a:ext cx="1014134" cy="234008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3231317">
            <a:off x="1472369" y="3031434"/>
            <a:ext cx="748460" cy="32128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3948501">
            <a:off x="929879" y="3380442"/>
            <a:ext cx="1421459" cy="32128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717017">
            <a:off x="3136817" y="3735879"/>
            <a:ext cx="997946" cy="24096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0171382">
            <a:off x="3148133" y="4251408"/>
            <a:ext cx="997946" cy="24096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120831" y="938896"/>
            <a:ext cx="1502684" cy="242235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2127402">
            <a:off x="2794485" y="1368370"/>
            <a:ext cx="927741" cy="215335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2463988">
            <a:off x="4596495" y="2116988"/>
            <a:ext cx="340473" cy="259330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5638767" y="2364293"/>
            <a:ext cx="544879" cy="234368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604697" y="807211"/>
            <a:ext cx="1239002" cy="54649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100" dirty="0">
                <a:solidFill>
                  <a:schemeClr val="bg1"/>
                </a:solidFill>
                <a:latin typeface="Arial" charset="0"/>
              </a:rPr>
              <a:t>Flujo de Caja </a:t>
            </a:r>
            <a:r>
              <a:rPr lang="es-CO" sz="1100" dirty="0" err="1">
                <a:solidFill>
                  <a:schemeClr val="bg1"/>
                </a:solidFill>
                <a:latin typeface="Arial" charset="0"/>
              </a:rPr>
              <a:t>Banking</a:t>
            </a:r>
            <a:endParaRPr kumimoji="0" lang="es-CO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902511" y="2513186"/>
            <a:ext cx="1437672" cy="3926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sz="1000" dirty="0">
                <a:solidFill>
                  <a:schemeClr val="bg1"/>
                </a:solidFill>
                <a:latin typeface="Arial" charset="0"/>
              </a:rPr>
              <a:t>Crecimiento de la Cartera</a:t>
            </a:r>
            <a:endParaRPr kumimoji="0" lang="es-CO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20446321">
            <a:off x="4834982" y="1495142"/>
            <a:ext cx="1519536" cy="177449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5897712" y="938896"/>
            <a:ext cx="544879" cy="234368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2463988">
            <a:off x="2573050" y="2463452"/>
            <a:ext cx="340473" cy="259330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8083428">
            <a:off x="3781782" y="2124913"/>
            <a:ext cx="255355" cy="345773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4419358">
            <a:off x="6740715" y="2277940"/>
            <a:ext cx="2165502" cy="322968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3385236">
            <a:off x="6745870" y="3025144"/>
            <a:ext cx="1019533" cy="322968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469515">
            <a:off x="4180295" y="3257316"/>
            <a:ext cx="2983654" cy="242226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5605424" y="4012984"/>
            <a:ext cx="1527319" cy="242226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1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3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7" grpId="0"/>
      <p:bldP spid="7" grpId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 animBg="1"/>
      <p:bldP spid="14" grpId="0"/>
      <p:bldP spid="14" grpId="1"/>
      <p:bldP spid="16" grpId="0" animBg="1"/>
      <p:bldP spid="17" grpId="0" animBg="1"/>
      <p:bldP spid="18" grpId="0" animBg="1"/>
      <p:bldP spid="20" grpId="0"/>
      <p:bldP spid="20" grpId="1"/>
      <p:bldP spid="22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1671</Words>
  <Application>Microsoft Office PowerPoint</Application>
  <PresentationFormat>Presentación en pantalla (16:9)</PresentationFormat>
  <Paragraphs>292</Paragraphs>
  <Slides>22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Calibri Light</vt:lpstr>
      <vt:lpstr>Cambria Math</vt:lpstr>
      <vt:lpstr>Helvetica</vt:lpstr>
      <vt:lpstr>Helvetica</vt:lpstr>
      <vt:lpstr>Lucida Grande</vt:lpstr>
      <vt:lpstr>Roboto</vt:lpstr>
      <vt:lpstr>Times New Roman</vt:lpstr>
      <vt:lpstr>Wingdings</vt:lpstr>
      <vt:lpstr>Tema de Office</vt:lpstr>
      <vt:lpstr>think-cell Slide</vt:lpstr>
      <vt:lpstr>Presentación de PowerPoint</vt:lpstr>
      <vt:lpstr>Presentación de PowerPoint</vt:lpstr>
      <vt:lpstr>Top 5 Riesgos Globales en cuanto a Impacto</vt:lpstr>
      <vt:lpstr>Enterprise Stress Testing</vt:lpstr>
      <vt:lpstr>¿Qué es Stress Testing?</vt:lpstr>
      <vt:lpstr>Category Leader for Stress Testing</vt:lpstr>
      <vt:lpstr>Enterprise Stress Testing</vt:lpstr>
      <vt:lpstr>Presentación de PowerPoint</vt:lpstr>
      <vt:lpstr>Simulación Botton Up</vt:lpstr>
      <vt:lpstr>Presentación de PowerPoint</vt:lpstr>
      <vt:lpstr>Metodologías Top Down</vt:lpstr>
      <vt:lpstr>Metodologías Top Down</vt:lpstr>
      <vt:lpstr>¿Cuál es el mejor abordaje?</vt:lpstr>
      <vt:lpstr>Stress Testing Inverso</vt:lpstr>
      <vt:lpstr>Performance de Procesamiento en Memoria </vt:lpstr>
      <vt:lpstr>La importancia del Gobierno</vt:lpstr>
      <vt:lpstr>Desafíos Regulatorios</vt:lpstr>
      <vt:lpstr>Como evaluar los resultados?</vt:lpstr>
      <vt:lpstr>Como evaluar los resultados?</vt:lpstr>
      <vt:lpstr>Como evaluar los resultados?</vt:lpstr>
      <vt:lpstr>Planeamiento Estratégico</vt:lpstr>
      <vt:lpstr>Requisitos de una Solución Tecnológica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 Windows</cp:lastModifiedBy>
  <cp:revision>42</cp:revision>
  <dcterms:created xsi:type="dcterms:W3CDTF">2018-10-01T14:31:53Z</dcterms:created>
  <dcterms:modified xsi:type="dcterms:W3CDTF">2018-10-24T21:30:40Z</dcterms:modified>
</cp:coreProperties>
</file>