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36"/>
  </p:notesMasterIdLst>
  <p:sldIdLst>
    <p:sldId id="291" r:id="rId4"/>
    <p:sldId id="290" r:id="rId5"/>
    <p:sldId id="296" r:id="rId6"/>
    <p:sldId id="293" r:id="rId7"/>
    <p:sldId id="294" r:id="rId8"/>
    <p:sldId id="307" r:id="rId9"/>
    <p:sldId id="324" r:id="rId10"/>
    <p:sldId id="305" r:id="rId11"/>
    <p:sldId id="321" r:id="rId12"/>
    <p:sldId id="306" r:id="rId13"/>
    <p:sldId id="309" r:id="rId14"/>
    <p:sldId id="316" r:id="rId15"/>
    <p:sldId id="318" r:id="rId16"/>
    <p:sldId id="312" r:id="rId17"/>
    <p:sldId id="319" r:id="rId18"/>
    <p:sldId id="320" r:id="rId19"/>
    <p:sldId id="322" r:id="rId20"/>
    <p:sldId id="308" r:id="rId21"/>
    <p:sldId id="271" r:id="rId22"/>
    <p:sldId id="261" r:id="rId23"/>
    <p:sldId id="263" r:id="rId24"/>
    <p:sldId id="269" r:id="rId25"/>
    <p:sldId id="301" r:id="rId26"/>
    <p:sldId id="302" r:id="rId27"/>
    <p:sldId id="303" r:id="rId28"/>
    <p:sldId id="304" r:id="rId29"/>
    <p:sldId id="266" r:id="rId30"/>
    <p:sldId id="298" r:id="rId31"/>
    <p:sldId id="299" r:id="rId32"/>
    <p:sldId id="300" r:id="rId33"/>
    <p:sldId id="264" r:id="rId34"/>
    <p:sldId id="323" r:id="rId3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wang\Downloads\Basel%20IV\Capital%20Ratio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kwang\Downloads\Basel%20IV\Capital%20Ratio%20comparis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C:\Users\kwang\Downloads\Basel%20IV\Capital%20Ratio%20comparis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C:\Users\kwang\Downloads\Basel%20IV\Capital%20Ratio%20comparis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oleObject" Target="file:///C:\Users\kwang\Downloads\Basel%20IV\Capital%20Ratio%20comparison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394358348518533E-2"/>
          <c:y val="5.7740874581030867E-2"/>
          <c:w val="0.56577639578492178"/>
          <c:h val="0.9113253430118037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2C-4416-907C-7CCC357E06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2C-4416-907C-7CCC357E06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2C-4416-907C-7CCC357E06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2C-4416-907C-7CCC357E068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2C-4416-907C-7CCC357E068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2C-4416-907C-7CCC357E068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2C-4416-907C-7CCC357E06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'1. Recapitalisations'!$B$54:$B$60</c:f>
              <c:strCache>
                <c:ptCount val="7"/>
                <c:pt idx="0">
                  <c:v>Germany</c:v>
                </c:pt>
                <c:pt idx="1">
                  <c:v>United Kingdom</c:v>
                </c:pt>
                <c:pt idx="2">
                  <c:v>Spain</c:v>
                </c:pt>
                <c:pt idx="3">
                  <c:v>Ireland</c:v>
                </c:pt>
                <c:pt idx="4">
                  <c:v>Greece</c:v>
                </c:pt>
                <c:pt idx="5">
                  <c:v>France</c:v>
                </c:pt>
                <c:pt idx="6">
                  <c:v>Others</c:v>
                </c:pt>
              </c:strCache>
            </c:strRef>
          </c:cat>
          <c:val>
            <c:numRef>
              <c:f>'1. Recapitalisations'!$M$54:$M$60</c:f>
              <c:numCache>
                <c:formatCode>#,##0.0</c:formatCode>
                <c:ptCount val="7"/>
                <c:pt idx="0">
                  <c:v>144.14499999999998</c:v>
                </c:pt>
                <c:pt idx="1">
                  <c:v>137.29676139807395</c:v>
                </c:pt>
                <c:pt idx="2">
                  <c:v>88.137999999999991</c:v>
                </c:pt>
                <c:pt idx="3">
                  <c:v>65.376999999999995</c:v>
                </c:pt>
                <c:pt idx="4">
                  <c:v>37.296390000000002</c:v>
                </c:pt>
                <c:pt idx="5">
                  <c:v>26.248000000000001</c:v>
                </c:pt>
                <c:pt idx="6">
                  <c:v>105.39856102164327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12C-4416-907C-7CCC357E068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79913540219242E-2"/>
          <c:y val="5.0156800988111781E-2"/>
          <c:w val="0.86621818743245327"/>
          <c:h val="0.77753401079016193"/>
        </c:manualLayout>
      </c:layout>
      <c:scatterChart>
        <c:scatterStyle val="lineMarker"/>
        <c:varyColors val="0"/>
        <c:ser>
          <c:idx val="0"/>
          <c:order val="0"/>
          <c:tx>
            <c:v>As of 2009 Q2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xVal>
            <c:numRef>
              <c:f>'capital ratio'!$B$4:$B$19</c:f>
              <c:numCache>
                <c:formatCode>0.00%</c:formatCode>
                <c:ptCount val="16"/>
                <c:pt idx="0">
                  <c:v>1.2999999999999999E-2</c:v>
                </c:pt>
                <c:pt idx="1">
                  <c:v>1.6E-2</c:v>
                </c:pt>
                <c:pt idx="2">
                  <c:v>1.7999999999999999E-2</c:v>
                </c:pt>
                <c:pt idx="3">
                  <c:v>1.9E-2</c:v>
                </c:pt>
                <c:pt idx="4">
                  <c:v>2.1000000000000001E-2</c:v>
                </c:pt>
                <c:pt idx="5">
                  <c:v>2.1000000000000001E-2</c:v>
                </c:pt>
                <c:pt idx="6">
                  <c:v>2.1999999999999999E-2</c:v>
                </c:pt>
                <c:pt idx="7">
                  <c:v>2.1999999999999999E-2</c:v>
                </c:pt>
                <c:pt idx="8">
                  <c:v>2.4E-2</c:v>
                </c:pt>
                <c:pt idx="9">
                  <c:v>2.5000000000000001E-2</c:v>
                </c:pt>
                <c:pt idx="10">
                  <c:v>2.9000000000000001E-2</c:v>
                </c:pt>
                <c:pt idx="11">
                  <c:v>3.2000000000000001E-2</c:v>
                </c:pt>
                <c:pt idx="12">
                  <c:v>3.4000000000000002E-2</c:v>
                </c:pt>
                <c:pt idx="13">
                  <c:v>3.5999999999999997E-2</c:v>
                </c:pt>
                <c:pt idx="14">
                  <c:v>0.04</c:v>
                </c:pt>
                <c:pt idx="15">
                  <c:v>4.2000000000000003E-2</c:v>
                </c:pt>
              </c:numCache>
            </c:numRef>
          </c:xVal>
          <c:yVal>
            <c:numRef>
              <c:f>'capital ratio'!$C$4:$C$19</c:f>
              <c:numCache>
                <c:formatCode>0.00%</c:formatCode>
                <c:ptCount val="16"/>
                <c:pt idx="0">
                  <c:v>7.8E-2</c:v>
                </c:pt>
                <c:pt idx="1">
                  <c:v>0.10100000000000001</c:v>
                </c:pt>
                <c:pt idx="2">
                  <c:v>8.5999999999999993E-2</c:v>
                </c:pt>
                <c:pt idx="3">
                  <c:v>7.0999999999999994E-2</c:v>
                </c:pt>
                <c:pt idx="4">
                  <c:v>7.1999999999999995E-2</c:v>
                </c:pt>
                <c:pt idx="5">
                  <c:v>7.2999999999999995E-2</c:v>
                </c:pt>
                <c:pt idx="6">
                  <c:v>6.5000000000000002E-2</c:v>
                </c:pt>
                <c:pt idx="7">
                  <c:v>0.10100000000000001</c:v>
                </c:pt>
                <c:pt idx="8">
                  <c:v>7.9000000000000001E-2</c:v>
                </c:pt>
                <c:pt idx="9">
                  <c:v>0.104</c:v>
                </c:pt>
                <c:pt idx="10">
                  <c:v>6.3E-2</c:v>
                </c:pt>
                <c:pt idx="11">
                  <c:v>9.9000000000000005E-2</c:v>
                </c:pt>
                <c:pt idx="12">
                  <c:v>6.8000000000000005E-2</c:v>
                </c:pt>
                <c:pt idx="13">
                  <c:v>7.2999999999999995E-2</c:v>
                </c:pt>
                <c:pt idx="14">
                  <c:v>7.2999999999999995E-2</c:v>
                </c:pt>
                <c:pt idx="15">
                  <c:v>8.7999999999999995E-2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58-46D4-9ED8-76BB251DCA1A}"/>
            </c:ext>
          </c:extLst>
        </c:ser>
        <c:ser>
          <c:idx val="1"/>
          <c:order val="1"/>
          <c:tx>
            <c:v>As of 2016 Q3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chemeClr val="accent2"/>
              </a:solidFill>
              <a:ln w="63500">
                <a:solidFill>
                  <a:srgbClr val="C00000"/>
                </a:solidFill>
              </a:ln>
              <a:effectLst/>
            </c:spPr>
          </c:marker>
          <c:xVal>
            <c:numRef>
              <c:f>'capital ratio'!$D$4:$D$28</c:f>
              <c:numCache>
                <c:formatCode>0.00%</c:formatCode>
                <c:ptCount val="25"/>
                <c:pt idx="0">
                  <c:v>2.6800000000000001E-2</c:v>
                </c:pt>
                <c:pt idx="1">
                  <c:v>3.61E-2</c:v>
                </c:pt>
                <c:pt idx="2">
                  <c:v>4.5400000000000003E-2</c:v>
                </c:pt>
                <c:pt idx="3">
                  <c:v>4.2900000000000001E-2</c:v>
                </c:pt>
                <c:pt idx="4">
                  <c:v>3.7499999999999999E-2</c:v>
                </c:pt>
                <c:pt idx="5">
                  <c:v>5.2999999999999999E-2</c:v>
                </c:pt>
                <c:pt idx="6">
                  <c:v>5.04E-2</c:v>
                </c:pt>
                <c:pt idx="12">
                  <c:v>3.6700000000000003E-2</c:v>
                </c:pt>
                <c:pt idx="14">
                  <c:v>3.5200000000000002E-2</c:v>
                </c:pt>
                <c:pt idx="15">
                  <c:v>6.5000000000000002E-2</c:v>
                </c:pt>
                <c:pt idx="16">
                  <c:v>5.8600000000000006E-2</c:v>
                </c:pt>
                <c:pt idx="17">
                  <c:v>4.7100000000000003E-2</c:v>
                </c:pt>
                <c:pt idx="18">
                  <c:v>6.3E-2</c:v>
                </c:pt>
                <c:pt idx="19">
                  <c:v>4.1399999999999999E-2</c:v>
                </c:pt>
                <c:pt idx="20">
                  <c:v>5.4900000000000004E-2</c:v>
                </c:pt>
                <c:pt idx="21">
                  <c:v>4.53E-2</c:v>
                </c:pt>
                <c:pt idx="22">
                  <c:v>5.57E-2</c:v>
                </c:pt>
                <c:pt idx="23">
                  <c:v>8.0100000000000005E-2</c:v>
                </c:pt>
              </c:numCache>
            </c:numRef>
          </c:xVal>
          <c:yVal>
            <c:numRef>
              <c:f>'capital ratio'!$E$4:$E$28</c:f>
              <c:numCache>
                <c:formatCode>0.00%</c:formatCode>
                <c:ptCount val="25"/>
                <c:pt idx="0">
                  <c:v>0.14000000000000001</c:v>
                </c:pt>
                <c:pt idx="1">
                  <c:v>0.19819999999999999</c:v>
                </c:pt>
                <c:pt idx="2">
                  <c:v>0.15759999999999999</c:v>
                </c:pt>
                <c:pt idx="3">
                  <c:v>0.1459</c:v>
                </c:pt>
                <c:pt idx="4">
                  <c:v>0.1245</c:v>
                </c:pt>
                <c:pt idx="5">
                  <c:v>0.15129999999999999</c:v>
                </c:pt>
                <c:pt idx="6">
                  <c:v>0.17710000000000001</c:v>
                </c:pt>
                <c:pt idx="12">
                  <c:v>0.113</c:v>
                </c:pt>
                <c:pt idx="14">
                  <c:v>0.1363</c:v>
                </c:pt>
                <c:pt idx="15">
                  <c:v>0.14069999999999999</c:v>
                </c:pt>
                <c:pt idx="16">
                  <c:v>0.11990000000000001</c:v>
                </c:pt>
                <c:pt idx="17">
                  <c:v>0.11539999999999999</c:v>
                </c:pt>
                <c:pt idx="18">
                  <c:v>0.15049999999999999</c:v>
                </c:pt>
                <c:pt idx="19">
                  <c:v>0.14000000000000001</c:v>
                </c:pt>
                <c:pt idx="20">
                  <c:v>0.13650000000000001</c:v>
                </c:pt>
                <c:pt idx="21">
                  <c:v>0.18760000000000002</c:v>
                </c:pt>
                <c:pt idx="22">
                  <c:v>0.1497</c:v>
                </c:pt>
                <c:pt idx="23">
                  <c:v>0.125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58-46D4-9ED8-76BB251DC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049280"/>
        <c:axId val="335048952"/>
      </c:scatterChart>
      <c:valAx>
        <c:axId val="335049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rgbClr val="0070C0"/>
                    </a:solidFill>
                  </a:rPr>
                  <a:t>Leverage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8952"/>
        <c:crosses val="autoZero"/>
        <c:crossBetween val="midCat"/>
      </c:valAx>
      <c:valAx>
        <c:axId val="335048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70C0"/>
                    </a:solidFill>
                  </a:rPr>
                  <a:t>Core Tier One Capital Ratio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9280"/>
        <c:crosses val="autoZero"/>
        <c:crossBetween val="midCat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62099008688246227"/>
          <c:y val="0.76924281225703084"/>
          <c:w val="0.36044576851152121"/>
          <c:h val="6.70145353836774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595959"/>
                </a:solidFill>
              </a:rPr>
              <a:t>Group 1: CET1,</a:t>
            </a:r>
            <a:r>
              <a:rPr lang="en-US" sz="1600" b="1" baseline="0" dirty="0">
                <a:solidFill>
                  <a:srgbClr val="595959"/>
                </a:solidFill>
              </a:rPr>
              <a:t> Tier1 and total capital ratios</a:t>
            </a:r>
            <a:endParaRPr lang="en-US" sz="1600" b="1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109359494980503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'Basel III Monitor Mar, 2018'!$E$5</c:f>
              <c:strCache>
                <c:ptCount val="1"/>
                <c:pt idx="0">
                  <c:v>CET1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2018'!$E$6:$E$18</c:f>
              <c:numCache>
                <c:formatCode>General</c:formatCode>
                <c:ptCount val="13"/>
                <c:pt idx="0">
                  <c:v>7.2000000000000008E-2</c:v>
                </c:pt>
                <c:pt idx="1">
                  <c:v>7.8E-2</c:v>
                </c:pt>
                <c:pt idx="2">
                  <c:v>8.5999999999999993E-2</c:v>
                </c:pt>
                <c:pt idx="3">
                  <c:v>9.1999999999999998E-2</c:v>
                </c:pt>
                <c:pt idx="4">
                  <c:v>9.5000000000000001E-2</c:v>
                </c:pt>
                <c:pt idx="5">
                  <c:v>0.10199999999999999</c:v>
                </c:pt>
                <c:pt idx="6">
                  <c:v>0.10800000000000001</c:v>
                </c:pt>
                <c:pt idx="7">
                  <c:v>0.111</c:v>
                </c:pt>
                <c:pt idx="8">
                  <c:v>0.115</c:v>
                </c:pt>
                <c:pt idx="9">
                  <c:v>0.11800000000000001</c:v>
                </c:pt>
                <c:pt idx="10">
                  <c:v>0.12</c:v>
                </c:pt>
                <c:pt idx="11">
                  <c:v>0.12300000000000001</c:v>
                </c:pt>
                <c:pt idx="12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F2-4A69-BB45-DD27DBC28EE3}"/>
            </c:ext>
          </c:extLst>
        </c:ser>
        <c:ser>
          <c:idx val="1"/>
          <c:order val="1"/>
          <c:tx>
            <c:strRef>
              <c:f>'Basel III Monitor Mar, 2018'!$H$5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2018'!$F$6:$F$18</c:f>
              <c:numCache>
                <c:formatCode>General</c:formatCode>
                <c:ptCount val="13"/>
                <c:pt idx="0">
                  <c:v>2.9999999999999888E-3</c:v>
                </c:pt>
                <c:pt idx="1">
                  <c:v>3.0000000000000027E-3</c:v>
                </c:pt>
                <c:pt idx="2">
                  <c:v>3.0000000000000165E-3</c:v>
                </c:pt>
                <c:pt idx="3">
                  <c:v>3.0000000000000027E-3</c:v>
                </c:pt>
                <c:pt idx="4">
                  <c:v>3.0000000000000027E-3</c:v>
                </c:pt>
                <c:pt idx="5">
                  <c:v>3.0000000000000027E-3</c:v>
                </c:pt>
                <c:pt idx="6">
                  <c:v>4.9999999999999906E-3</c:v>
                </c:pt>
                <c:pt idx="7">
                  <c:v>5.9999999999999915E-3</c:v>
                </c:pt>
                <c:pt idx="8">
                  <c:v>8.0000000000000071E-3</c:v>
                </c:pt>
                <c:pt idx="9">
                  <c:v>8.9999999999999941E-3</c:v>
                </c:pt>
                <c:pt idx="10">
                  <c:v>9.000000000000008E-3</c:v>
                </c:pt>
                <c:pt idx="11">
                  <c:v>1.0999999999999996E-2</c:v>
                </c:pt>
                <c:pt idx="12">
                  <c:v>1.100000000000001E-2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F2-4A69-BB45-DD27DBC28EE3}"/>
            </c:ext>
          </c:extLst>
        </c:ser>
        <c:ser>
          <c:idx val="2"/>
          <c:order val="2"/>
          <c:tx>
            <c:strRef>
              <c:f>'Basel III Monitor Mar, 2018'!$I$5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2018'!$G$6:$G$18</c:f>
              <c:numCache>
                <c:formatCode>General</c:formatCode>
                <c:ptCount val="13"/>
                <c:pt idx="0">
                  <c:v>1.3000000000000012E-2</c:v>
                </c:pt>
                <c:pt idx="1">
                  <c:v>1.2999999999999998E-2</c:v>
                </c:pt>
                <c:pt idx="2">
                  <c:v>1.0999999999999996E-2</c:v>
                </c:pt>
                <c:pt idx="3">
                  <c:v>1.1999999999999997E-2</c:v>
                </c:pt>
                <c:pt idx="4">
                  <c:v>1.1999999999999997E-2</c:v>
                </c:pt>
                <c:pt idx="5">
                  <c:v>1.3000000000000012E-2</c:v>
                </c:pt>
                <c:pt idx="6">
                  <c:v>1.1999999999999997E-2</c:v>
                </c:pt>
                <c:pt idx="7">
                  <c:v>1.5000000000000013E-2</c:v>
                </c:pt>
                <c:pt idx="8">
                  <c:v>1.6E-2</c:v>
                </c:pt>
                <c:pt idx="9">
                  <c:v>1.7000000000000015E-2</c:v>
                </c:pt>
                <c:pt idx="10">
                  <c:v>1.7999999999999988E-2</c:v>
                </c:pt>
                <c:pt idx="11">
                  <c:v>1.8999999999999989E-2</c:v>
                </c:pt>
                <c:pt idx="12">
                  <c:v>1.7999999999999988E-2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F2-4A69-BB45-DD27DBC28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9804880"/>
        <c:axId val="339805208"/>
      </c:barChart>
      <c:catAx>
        <c:axId val="33980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05208"/>
        <c:crosses val="autoZero"/>
        <c:auto val="1"/>
        <c:lblAlgn val="ctr"/>
        <c:lblOffset val="100"/>
        <c:noMultiLvlLbl val="0"/>
      </c:catAx>
      <c:valAx>
        <c:axId val="339805208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0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Group 2: CET1,</a:t>
            </a:r>
            <a:r>
              <a:rPr lang="en-US" sz="1600" b="1" baseline="0"/>
              <a:t> Tier1 and total capital ratios</a:t>
            </a:r>
            <a:endParaRPr lang="en-US" sz="1600" b="1"/>
          </a:p>
        </c:rich>
      </c:tx>
      <c:layout>
        <c:manualLayout>
          <c:xMode val="edge"/>
          <c:yMode val="edge"/>
          <c:x val="0.14662680541214779"/>
          <c:y val="4.673466453794991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'Basel III Monitor Mar, 2018'!$Q$5</c:f>
              <c:strCache>
                <c:ptCount val="1"/>
                <c:pt idx="0">
                  <c:v>CET1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2018'!$Q$6:$Q$18</c:f>
              <c:numCache>
                <c:formatCode>General</c:formatCode>
                <c:ptCount val="13"/>
                <c:pt idx="0">
                  <c:v>7.5999999999999998E-2</c:v>
                </c:pt>
                <c:pt idx="1">
                  <c:v>7.5999999999999998E-2</c:v>
                </c:pt>
                <c:pt idx="2">
                  <c:v>0.08</c:v>
                </c:pt>
                <c:pt idx="3">
                  <c:v>7.6999999999999999E-2</c:v>
                </c:pt>
                <c:pt idx="4">
                  <c:v>7.8E-2</c:v>
                </c:pt>
                <c:pt idx="5">
                  <c:v>9.4E-2</c:v>
                </c:pt>
                <c:pt idx="6">
                  <c:v>0.111</c:v>
                </c:pt>
                <c:pt idx="7">
                  <c:v>0.111</c:v>
                </c:pt>
                <c:pt idx="8">
                  <c:v>0.121</c:v>
                </c:pt>
                <c:pt idx="9">
                  <c:v>0.12300000000000001</c:v>
                </c:pt>
                <c:pt idx="10">
                  <c:v>0.126</c:v>
                </c:pt>
                <c:pt idx="11">
                  <c:v>0.129</c:v>
                </c:pt>
                <c:pt idx="12">
                  <c:v>0.13699999999999998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5-4A8F-B65D-DCDC5DBC83C6}"/>
            </c:ext>
          </c:extLst>
        </c:ser>
        <c:ser>
          <c:idx val="1"/>
          <c:order val="1"/>
          <c:tx>
            <c:strRef>
              <c:f>'Basel III Monitor Mar, 2018'!$T$5</c:f>
              <c:strCache>
                <c:ptCount val="1"/>
                <c:pt idx="0">
                  <c:v>Tier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2018'!$R$6:$R$18</c:f>
              <c:numCache>
                <c:formatCode>General</c:formatCode>
                <c:ptCount val="13"/>
                <c:pt idx="0">
                  <c:v>4.0000000000000036E-3</c:v>
                </c:pt>
                <c:pt idx="1">
                  <c:v>4.0000000000000036E-3</c:v>
                </c:pt>
                <c:pt idx="2">
                  <c:v>6.9999999999999923E-3</c:v>
                </c:pt>
                <c:pt idx="3">
                  <c:v>4.9999999999999906E-3</c:v>
                </c:pt>
                <c:pt idx="4">
                  <c:v>6.0000000000000053E-3</c:v>
                </c:pt>
                <c:pt idx="5">
                  <c:v>6.9999999999999923E-3</c:v>
                </c:pt>
                <c:pt idx="6">
                  <c:v>2.0000000000000018E-3</c:v>
                </c:pt>
                <c:pt idx="7">
                  <c:v>2.0000000000000018E-3</c:v>
                </c:pt>
                <c:pt idx="8">
                  <c:v>3.0000000000000027E-3</c:v>
                </c:pt>
                <c:pt idx="9">
                  <c:v>2.9999999999999888E-3</c:v>
                </c:pt>
                <c:pt idx="10">
                  <c:v>4.0000000000000036E-3</c:v>
                </c:pt>
                <c:pt idx="11">
                  <c:v>5.0000000000000044E-3</c:v>
                </c:pt>
                <c:pt idx="12">
                  <c:v>6.0000000000000331E-3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75-4A8F-B65D-DCDC5DBC83C6}"/>
            </c:ext>
          </c:extLst>
        </c:ser>
        <c:ser>
          <c:idx val="2"/>
          <c:order val="2"/>
          <c:tx>
            <c:strRef>
              <c:f>'Basel III Monitor Mar, 2018'!$U$5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'Basel III Monitor Mar, 2018'!$C$6:$C$18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2018'!$S$6:$S$18</c:f>
              <c:numCache>
                <c:formatCode>General</c:formatCode>
                <c:ptCount val="13"/>
                <c:pt idx="0">
                  <c:v>2.0999999999999991E-2</c:v>
                </c:pt>
                <c:pt idx="1">
                  <c:v>2.0000000000000004E-2</c:v>
                </c:pt>
                <c:pt idx="2">
                  <c:v>1.6000000000000014E-2</c:v>
                </c:pt>
                <c:pt idx="3">
                  <c:v>1.4999999999999999E-2</c:v>
                </c:pt>
                <c:pt idx="4">
                  <c:v>1.7999999999999988E-2</c:v>
                </c:pt>
                <c:pt idx="5">
                  <c:v>1.7000000000000015E-2</c:v>
                </c:pt>
                <c:pt idx="6">
                  <c:v>1.7000000000000001E-2</c:v>
                </c:pt>
                <c:pt idx="7">
                  <c:v>1.3999999999999999E-2</c:v>
                </c:pt>
                <c:pt idx="8">
                  <c:v>1.2999999999999984E-2</c:v>
                </c:pt>
                <c:pt idx="9">
                  <c:v>1.4000000000000012E-2</c:v>
                </c:pt>
                <c:pt idx="10">
                  <c:v>1.4999999999999986E-2</c:v>
                </c:pt>
                <c:pt idx="11">
                  <c:v>1.4999999999999986E-2</c:v>
                </c:pt>
                <c:pt idx="12">
                  <c:v>1.999999999999999E-2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75-4A8F-B65D-DCDC5DBC8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9804880"/>
        <c:axId val="339805208"/>
      </c:barChart>
      <c:catAx>
        <c:axId val="33980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05208"/>
        <c:crosses val="autoZero"/>
        <c:auto val="1"/>
        <c:lblAlgn val="ctr"/>
        <c:lblOffset val="100"/>
        <c:noMultiLvlLbl val="0"/>
      </c:catAx>
      <c:valAx>
        <c:axId val="339805208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80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Group</a:t>
            </a:r>
            <a:r>
              <a:rPr lang="en-US" sz="1600" b="1" baseline="0"/>
              <a:t> 1: Determinants of changes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'Basel III Monitor Mar, 2018'!$H$45:$H$46</c:f>
              <c:strCache>
                <c:ptCount val="2"/>
                <c:pt idx="0">
                  <c:v>Change in</c:v>
                </c:pt>
                <c:pt idx="1">
                  <c:v>RWA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2018'!$H$48:$H$59</c:f>
              <c:numCache>
                <c:formatCode>General</c:formatCode>
                <c:ptCount val="12"/>
                <c:pt idx="0">
                  <c:v>-1.6E-2</c:v>
                </c:pt>
                <c:pt idx="1">
                  <c:v>-1.3000000000000001E-2</c:v>
                </c:pt>
                <c:pt idx="2">
                  <c:v>-1.4999999999999999E-2</c:v>
                </c:pt>
                <c:pt idx="3">
                  <c:v>1.9E-2</c:v>
                </c:pt>
                <c:pt idx="4">
                  <c:v>-1E-3</c:v>
                </c:pt>
                <c:pt idx="5">
                  <c:v>4.0000000000000001E-3</c:v>
                </c:pt>
                <c:pt idx="6">
                  <c:v>1.3999999999999999E-2</c:v>
                </c:pt>
                <c:pt idx="7">
                  <c:v>1.9E-2</c:v>
                </c:pt>
                <c:pt idx="8">
                  <c:v>9.0000000000000011E-3</c:v>
                </c:pt>
                <c:pt idx="9">
                  <c:v>1.7000000000000001E-2</c:v>
                </c:pt>
                <c:pt idx="10">
                  <c:v>-1E-3</c:v>
                </c:pt>
                <c:pt idx="1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AE-41C5-9FA8-1C3FDEB47577}"/>
            </c:ext>
          </c:extLst>
        </c:ser>
        <c:ser>
          <c:idx val="2"/>
          <c:order val="2"/>
          <c:tx>
            <c:strRef>
              <c:f>'Basel III Monitor Mar, 2018'!$I$45:$I$46</c:f>
              <c:strCache>
                <c:ptCount val="2"/>
                <c:pt idx="0">
                  <c:v>Change in</c:v>
                </c:pt>
                <c:pt idx="1">
                  <c:v>Tier 1 capital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2018'!$I$48:$I$59</c:f>
              <c:numCache>
                <c:formatCode>General</c:formatCode>
                <c:ptCount val="12"/>
                <c:pt idx="0">
                  <c:v>5.5E-2</c:v>
                </c:pt>
                <c:pt idx="1">
                  <c:v>8.199999999999999E-2</c:v>
                </c:pt>
                <c:pt idx="2">
                  <c:v>5.2000000000000005E-2</c:v>
                </c:pt>
                <c:pt idx="3">
                  <c:v>5.0999999999999997E-2</c:v>
                </c:pt>
                <c:pt idx="4">
                  <c:v>7.8E-2</c:v>
                </c:pt>
                <c:pt idx="5">
                  <c:v>7.0999999999999994E-2</c:v>
                </c:pt>
                <c:pt idx="6">
                  <c:v>5.7999999999999996E-2</c:v>
                </c:pt>
                <c:pt idx="7">
                  <c:v>6.4000000000000001E-2</c:v>
                </c:pt>
                <c:pt idx="8">
                  <c:v>4.4000000000000004E-2</c:v>
                </c:pt>
                <c:pt idx="9">
                  <c:v>3.6000000000000004E-2</c:v>
                </c:pt>
                <c:pt idx="10">
                  <c:v>3.7000000000000005E-2</c:v>
                </c:pt>
                <c:pt idx="1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AE-41C5-9FA8-1C3FDEB4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049280"/>
        <c:axId val="335048624"/>
      </c:barChart>
      <c:lineChart>
        <c:grouping val="standard"/>
        <c:varyColors val="0"/>
        <c:ser>
          <c:idx val="0"/>
          <c:order val="0"/>
          <c:tx>
            <c:strRef>
              <c:f>'Basel III Monitor Mar, 2018'!$E$46</c:f>
              <c:strCache>
                <c:ptCount val="1"/>
                <c:pt idx="0">
                  <c:v>Tier 1 capital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2018'!$E$48:$E$59</c:f>
              <c:numCache>
                <c:formatCode>General</c:formatCode>
                <c:ptCount val="12"/>
                <c:pt idx="0">
                  <c:v>8.1000000000000003E-2</c:v>
                </c:pt>
                <c:pt idx="1">
                  <c:v>8.900000000000001E-2</c:v>
                </c:pt>
                <c:pt idx="2">
                  <c:v>9.5000000000000001E-2</c:v>
                </c:pt>
                <c:pt idx="3">
                  <c:v>9.8000000000000004E-2</c:v>
                </c:pt>
                <c:pt idx="4">
                  <c:v>0.105</c:v>
                </c:pt>
                <c:pt idx="5">
                  <c:v>0.113</c:v>
                </c:pt>
                <c:pt idx="6">
                  <c:v>0.11699999999999999</c:v>
                </c:pt>
                <c:pt idx="7">
                  <c:v>0.12300000000000001</c:v>
                </c:pt>
                <c:pt idx="8">
                  <c:v>0.127</c:v>
                </c:pt>
                <c:pt idx="9">
                  <c:v>0.129</c:v>
                </c:pt>
                <c:pt idx="10">
                  <c:v>0.13400000000000001</c:v>
                </c:pt>
                <c:pt idx="11">
                  <c:v>0.13600000000000001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AE-41C5-9FA8-1C3FDEB47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049280"/>
        <c:axId val="335048624"/>
      </c:lineChart>
      <c:catAx>
        <c:axId val="3350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8624"/>
        <c:crosses val="autoZero"/>
        <c:auto val="1"/>
        <c:lblAlgn val="ctr"/>
        <c:lblOffset val="100"/>
        <c:noMultiLvlLbl val="0"/>
      </c:catAx>
      <c:valAx>
        <c:axId val="335048624"/>
        <c:scaling>
          <c:orientation val="minMax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Group</a:t>
            </a:r>
            <a:r>
              <a:rPr lang="en-US" sz="1600" b="1" baseline="0"/>
              <a:t> 2: Determinants of changes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'Basel III Monitor Mar, 2018'!$T$45:$T$46</c:f>
              <c:strCache>
                <c:ptCount val="2"/>
                <c:pt idx="0">
                  <c:v>Change in</c:v>
                </c:pt>
                <c:pt idx="1">
                  <c:v>RWA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2018'!$T$48:$T$59</c:f>
              <c:numCache>
                <c:formatCode>General</c:formatCode>
                <c:ptCount val="12"/>
                <c:pt idx="0">
                  <c:v>5.0000000000000001E-3</c:v>
                </c:pt>
                <c:pt idx="1">
                  <c:v>-1.3000000000000001E-2</c:v>
                </c:pt>
                <c:pt idx="2">
                  <c:v>3.3000000000000002E-2</c:v>
                </c:pt>
                <c:pt idx="3">
                  <c:v>-8.0000000000000002E-3</c:v>
                </c:pt>
                <c:pt idx="4">
                  <c:v>-2.5000000000000001E-2</c:v>
                </c:pt>
                <c:pt idx="5">
                  <c:v>1E-3</c:v>
                </c:pt>
                <c:pt idx="6">
                  <c:v>-4.0000000000000001E-3</c:v>
                </c:pt>
                <c:pt idx="7">
                  <c:v>1.6E-2</c:v>
                </c:pt>
                <c:pt idx="8">
                  <c:v>1.3000000000000001E-2</c:v>
                </c:pt>
                <c:pt idx="9">
                  <c:v>-3.0000000000000001E-3</c:v>
                </c:pt>
                <c:pt idx="10">
                  <c:v>-1.7000000000000001E-2</c:v>
                </c:pt>
                <c:pt idx="11">
                  <c:v>9.0000000000000011E-3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07-4973-8964-0557941638F5}"/>
            </c:ext>
          </c:extLst>
        </c:ser>
        <c:ser>
          <c:idx val="2"/>
          <c:order val="2"/>
          <c:tx>
            <c:strRef>
              <c:f>'Basel III Monitor Mar, 2018'!$U$45:$U$46</c:f>
              <c:strCache>
                <c:ptCount val="2"/>
                <c:pt idx="0">
                  <c:v>Change in</c:v>
                </c:pt>
                <c:pt idx="1">
                  <c:v>Tier 1 capital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2018'!$U$48:$U$59</c:f>
              <c:numCache>
                <c:formatCode>General</c:formatCode>
                <c:ptCount val="12"/>
                <c:pt idx="0">
                  <c:v>9.0000000000000011E-3</c:v>
                </c:pt>
                <c:pt idx="1">
                  <c:v>7.0000000000000007E-2</c:v>
                </c:pt>
                <c:pt idx="2">
                  <c:v>-3.1E-2</c:v>
                </c:pt>
                <c:pt idx="3">
                  <c:v>2.4E-2</c:v>
                </c:pt>
                <c:pt idx="4">
                  <c:v>0.16500000000000001</c:v>
                </c:pt>
                <c:pt idx="5">
                  <c:v>0.122</c:v>
                </c:pt>
                <c:pt idx="6">
                  <c:v>-2E-3</c:v>
                </c:pt>
                <c:pt idx="7">
                  <c:v>0.107</c:v>
                </c:pt>
                <c:pt idx="8">
                  <c:v>3.6000000000000004E-2</c:v>
                </c:pt>
                <c:pt idx="9">
                  <c:v>2.3E-2</c:v>
                </c:pt>
                <c:pt idx="10">
                  <c:v>1.3000000000000001E-2</c:v>
                </c:pt>
                <c:pt idx="11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07-4973-8964-055794163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049280"/>
        <c:axId val="335048624"/>
      </c:barChart>
      <c:lineChart>
        <c:grouping val="standard"/>
        <c:varyColors val="0"/>
        <c:ser>
          <c:idx val="0"/>
          <c:order val="0"/>
          <c:tx>
            <c:strRef>
              <c:f>'Basel III Monitor Mar, 2018'!$Q$46</c:f>
              <c:strCache>
                <c:ptCount val="1"/>
                <c:pt idx="0">
                  <c:v>Tier 1 capital ratio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'Basel III Monitor Mar, 2018'!$C$48:$C$59</c:f>
              <c:strCache>
                <c:ptCount val="12"/>
                <c:pt idx="0">
                  <c:v>H2 2011</c:v>
                </c:pt>
                <c:pt idx="1">
                  <c:v>H1 2012</c:v>
                </c:pt>
                <c:pt idx="2">
                  <c:v>H2 2012</c:v>
                </c:pt>
                <c:pt idx="3">
                  <c:v>H1 2013</c:v>
                </c:pt>
                <c:pt idx="4">
                  <c:v>H2 2013</c:v>
                </c:pt>
                <c:pt idx="5">
                  <c:v>H1 2014</c:v>
                </c:pt>
                <c:pt idx="6">
                  <c:v>H2 2014</c:v>
                </c:pt>
                <c:pt idx="7">
                  <c:v>H1 2015</c:v>
                </c:pt>
                <c:pt idx="8">
                  <c:v>H2 2015</c:v>
                </c:pt>
                <c:pt idx="9">
                  <c:v>H1 2016</c:v>
                </c:pt>
                <c:pt idx="10">
                  <c:v>H2 2016</c:v>
                </c:pt>
                <c:pt idx="11">
                  <c:v>H1 2017</c:v>
                </c:pt>
              </c:strCache>
            </c:strRef>
          </c:cat>
          <c:val>
            <c:numRef>
              <c:f>'Basel III Monitor Mar, 2018'!$Q$48:$Q$59</c:f>
              <c:numCache>
                <c:formatCode>General</c:formatCode>
                <c:ptCount val="12"/>
                <c:pt idx="0">
                  <c:v>0.08</c:v>
                </c:pt>
                <c:pt idx="1">
                  <c:v>8.6999999999999994E-2</c:v>
                </c:pt>
                <c:pt idx="2">
                  <c:v>8.199999999999999E-2</c:v>
                </c:pt>
                <c:pt idx="3">
                  <c:v>8.4000000000000005E-2</c:v>
                </c:pt>
                <c:pt idx="4">
                  <c:v>0.10099999999999999</c:v>
                </c:pt>
                <c:pt idx="5">
                  <c:v>0.113</c:v>
                </c:pt>
                <c:pt idx="6">
                  <c:v>0.113</c:v>
                </c:pt>
                <c:pt idx="7">
                  <c:v>0.124</c:v>
                </c:pt>
                <c:pt idx="8">
                  <c:v>0.126</c:v>
                </c:pt>
                <c:pt idx="9">
                  <c:v>0.13</c:v>
                </c:pt>
                <c:pt idx="10">
                  <c:v>0.13400000000000001</c:v>
                </c:pt>
                <c:pt idx="11">
                  <c:v>0.14300000000000002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07-4973-8964-055794163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049280"/>
        <c:axId val="335048624"/>
      </c:lineChart>
      <c:catAx>
        <c:axId val="33504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8624"/>
        <c:crosses val="autoZero"/>
        <c:auto val="1"/>
        <c:lblAlgn val="ctr"/>
        <c:lblOffset val="100"/>
        <c:noMultiLvlLbl val="0"/>
      </c:catAx>
      <c:valAx>
        <c:axId val="335048624"/>
        <c:scaling>
          <c:orientation val="minMax"/>
          <c:min val="-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Tier 1 Ratios by Region (Group 1 only)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983693019340659E-2"/>
          <c:y val="0.15980286133618465"/>
          <c:w val="0.93942870313368332"/>
          <c:h val="0.75688725001931134"/>
        </c:manualLayout>
      </c:layout>
      <c:lineChart>
        <c:grouping val="standard"/>
        <c:varyColors val="0"/>
        <c:ser>
          <c:idx val="0"/>
          <c:order val="0"/>
          <c:tx>
            <c:strRef>
              <c:f>'Basel III Monitor Mar, 2018'!$I$23</c:f>
              <c:strCache>
                <c:ptCount val="1"/>
                <c:pt idx="0">
                  <c:v>Americas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'Basel III Monitor Mar, 2018'!$C$25:$C$37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2018'!$J$25:$J$37</c:f>
              <c:numCache>
                <c:formatCode>General</c:formatCode>
                <c:ptCount val="13"/>
                <c:pt idx="0">
                  <c:v>6.8000000000000005E-2</c:v>
                </c:pt>
                <c:pt idx="1">
                  <c:v>7.6999999999999999E-2</c:v>
                </c:pt>
                <c:pt idx="2">
                  <c:v>8.4000000000000005E-2</c:v>
                </c:pt>
                <c:pt idx="3">
                  <c:v>9.0999999999999998E-2</c:v>
                </c:pt>
                <c:pt idx="4">
                  <c:v>9.5000000000000001E-2</c:v>
                </c:pt>
                <c:pt idx="5">
                  <c:v>0.10400000000000001</c:v>
                </c:pt>
                <c:pt idx="6">
                  <c:v>0.11</c:v>
                </c:pt>
                <c:pt idx="7">
                  <c:v>0.11599999999999999</c:v>
                </c:pt>
                <c:pt idx="8">
                  <c:v>0.126</c:v>
                </c:pt>
                <c:pt idx="9">
                  <c:v>0.126</c:v>
                </c:pt>
                <c:pt idx="10">
                  <c:v>0.13100000000000001</c:v>
                </c:pt>
                <c:pt idx="11">
                  <c:v>0.13400000000000001</c:v>
                </c:pt>
                <c:pt idx="12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2C-48C1-8E1D-EE881EDC0CB8}"/>
            </c:ext>
          </c:extLst>
        </c:ser>
        <c:ser>
          <c:idx val="1"/>
          <c:order val="1"/>
          <c:tx>
            <c:strRef>
              <c:f>'Basel III Monitor Mar, 2018'!$E$23</c:f>
              <c:strCache>
                <c:ptCount val="1"/>
                <c:pt idx="0">
                  <c:v>Europe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'Basel III Monitor Mar, 2018'!$C$25:$C$37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2018'!$F$25:$F$37</c:f>
              <c:numCache>
                <c:formatCode>General</c:formatCode>
                <c:ptCount val="13"/>
                <c:pt idx="0">
                  <c:v>6.9000000000000006E-2</c:v>
                </c:pt>
                <c:pt idx="1">
                  <c:v>7.2000000000000008E-2</c:v>
                </c:pt>
                <c:pt idx="2">
                  <c:v>8.199999999999999E-2</c:v>
                </c:pt>
                <c:pt idx="3">
                  <c:v>8.5999999999999993E-2</c:v>
                </c:pt>
                <c:pt idx="4">
                  <c:v>9.4E-2</c:v>
                </c:pt>
                <c:pt idx="5">
                  <c:v>0.106</c:v>
                </c:pt>
                <c:pt idx="6">
                  <c:v>0.114</c:v>
                </c:pt>
                <c:pt idx="7">
                  <c:v>0.11900000000000001</c:v>
                </c:pt>
                <c:pt idx="8">
                  <c:v>0.124</c:v>
                </c:pt>
                <c:pt idx="9">
                  <c:v>0.13100000000000001</c:v>
                </c:pt>
                <c:pt idx="10">
                  <c:v>0.13300000000000001</c:v>
                </c:pt>
                <c:pt idx="11">
                  <c:v>0.14499999999999999</c:v>
                </c:pt>
                <c:pt idx="12">
                  <c:v>0.14800000000000002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2C-48C1-8E1D-EE881EDC0CB8}"/>
            </c:ext>
          </c:extLst>
        </c:ser>
        <c:ser>
          <c:idx val="2"/>
          <c:order val="2"/>
          <c:tx>
            <c:strRef>
              <c:f>'Basel III Monitor Mar, 2018'!$N$23</c:f>
              <c:strCache>
                <c:ptCount val="1"/>
                <c:pt idx="0">
                  <c:v>Rest of the world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'Basel III Monitor Mar, 2018'!$C$25:$C$37</c:f>
              <c:strCache>
                <c:ptCount val="13"/>
                <c:pt idx="0">
                  <c:v>H1 2011</c:v>
                </c:pt>
                <c:pt idx="1">
                  <c:v>H2 2011</c:v>
                </c:pt>
                <c:pt idx="2">
                  <c:v>H1 2012</c:v>
                </c:pt>
                <c:pt idx="3">
                  <c:v>H2 2012</c:v>
                </c:pt>
                <c:pt idx="4">
                  <c:v>H1 2013</c:v>
                </c:pt>
                <c:pt idx="5">
                  <c:v>H2 2013</c:v>
                </c:pt>
                <c:pt idx="6">
                  <c:v>H1 2014</c:v>
                </c:pt>
                <c:pt idx="7">
                  <c:v>H2 2014</c:v>
                </c:pt>
                <c:pt idx="8">
                  <c:v>H1 2015</c:v>
                </c:pt>
                <c:pt idx="9">
                  <c:v>H2 2015</c:v>
                </c:pt>
                <c:pt idx="10">
                  <c:v>H1 2016</c:v>
                </c:pt>
                <c:pt idx="11">
                  <c:v>H2 2016</c:v>
                </c:pt>
                <c:pt idx="12">
                  <c:v>H1 2017</c:v>
                </c:pt>
              </c:strCache>
            </c:strRef>
          </c:cat>
          <c:val>
            <c:numRef>
              <c:f>'Basel III Monitor Mar, 2018'!$N$25:$N$37</c:f>
              <c:numCache>
                <c:formatCode>General</c:formatCode>
                <c:ptCount val="13"/>
                <c:pt idx="0">
                  <c:v>0.09</c:v>
                </c:pt>
                <c:pt idx="1">
                  <c:v>9.4E-2</c:v>
                </c:pt>
                <c:pt idx="2">
                  <c:v>9.9000000000000005E-2</c:v>
                </c:pt>
                <c:pt idx="3">
                  <c:v>0.106</c:v>
                </c:pt>
                <c:pt idx="4">
                  <c:v>0.10300000000000001</c:v>
                </c:pt>
                <c:pt idx="5">
                  <c:v>0.106</c:v>
                </c:pt>
                <c:pt idx="6">
                  <c:v>0.113</c:v>
                </c:pt>
                <c:pt idx="7">
                  <c:v>0.11699999999999999</c:v>
                </c:pt>
                <c:pt idx="8">
                  <c:v>0.12</c:v>
                </c:pt>
                <c:pt idx="9">
                  <c:v>0.125</c:v>
                </c:pt>
                <c:pt idx="10">
                  <c:v>0.126</c:v>
                </c:pt>
                <c:pt idx="11">
                  <c:v>0.128</c:v>
                </c:pt>
                <c:pt idx="12">
                  <c:v>0.128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2C-48C1-8E1D-EE881EDC0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051288"/>
        <c:axId val="519050960"/>
      </c:lineChart>
      <c:catAx>
        <c:axId val="51905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50960"/>
        <c:crosses val="autoZero"/>
        <c:auto val="1"/>
        <c:lblAlgn val="ctr"/>
        <c:lblOffset val="100"/>
        <c:noMultiLvlLbl val="0"/>
      </c:catAx>
      <c:valAx>
        <c:axId val="519050960"/>
        <c:scaling>
          <c:orientation val="minMax"/>
          <c:min val="6.0000000000000012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5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274838098551885"/>
          <c:y val="0.83778524936069165"/>
          <c:w val="0.59725161123228876"/>
          <c:h val="8.7669657112539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BB934-6ABF-4947-BBE6-1DA5ECEE06A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04CFCC2-F354-4B95-9C96-8289743920C9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-US" sz="2400" b="0" dirty="0">
              <a:latin typeface="BBVA Office Book"/>
              <a:ea typeface="+mn-ea"/>
              <a:cs typeface="+mn-cs"/>
            </a:rPr>
            <a:t>Insufficient  high-quality capital</a:t>
          </a:r>
          <a:endParaRPr lang="en-US" sz="2400" dirty="0"/>
        </a:p>
      </dgm:t>
    </dgm:pt>
    <dgm:pt modelId="{8208D0CE-47C2-48CF-A782-FA31021926AE}" type="parTrans" cxnId="{1F438D25-D05A-4157-9142-5376332941D4}">
      <dgm:prSet/>
      <dgm:spPr/>
      <dgm:t>
        <a:bodyPr/>
        <a:lstStyle/>
        <a:p>
          <a:endParaRPr lang="en-US"/>
        </a:p>
      </dgm:t>
    </dgm:pt>
    <dgm:pt modelId="{A4D67B83-9061-4A40-AFA6-A031759C275A}" type="sibTrans" cxnId="{1F438D25-D05A-4157-9142-5376332941D4}">
      <dgm:prSet/>
      <dgm:spPr/>
      <dgm:t>
        <a:bodyPr/>
        <a:lstStyle/>
        <a:p>
          <a:endParaRPr lang="en-US"/>
        </a:p>
      </dgm:t>
    </dgm:pt>
    <dgm:pt modelId="{BE143AEC-D695-453A-ABB7-5AF1BC016E85}">
      <dgm:prSet phldrT="[Text]"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>
            <a:buNone/>
          </a:pPr>
          <a:r>
            <a:rPr lang="en-US" sz="2000" dirty="0">
              <a:latin typeface="BBVA Office Book"/>
              <a:ea typeface="+mn-ea"/>
              <a:cs typeface="+mn-cs"/>
            </a:rPr>
            <a:t>Failure to capture key exposures</a:t>
          </a:r>
          <a:endParaRPr lang="en-US" sz="2000" dirty="0"/>
        </a:p>
      </dgm:t>
    </dgm:pt>
    <dgm:pt modelId="{68127E35-4287-472A-B6D1-7A10091A6AD8}" type="parTrans" cxnId="{32595309-825A-47C4-8D5B-87EF52260246}">
      <dgm:prSet/>
      <dgm:spPr/>
      <dgm:t>
        <a:bodyPr/>
        <a:lstStyle/>
        <a:p>
          <a:endParaRPr lang="en-US"/>
        </a:p>
      </dgm:t>
    </dgm:pt>
    <dgm:pt modelId="{1A3D011D-DD31-40BB-B19C-311FD57AC4AD}" type="sibTrans" cxnId="{32595309-825A-47C4-8D5B-87EF52260246}">
      <dgm:prSet/>
      <dgm:spPr/>
      <dgm:t>
        <a:bodyPr/>
        <a:lstStyle/>
        <a:p>
          <a:endParaRPr lang="en-US"/>
        </a:p>
      </dgm:t>
    </dgm:pt>
    <dgm:pt modelId="{8EF26D6D-C915-4F5D-B491-892A560DAF0C}">
      <dgm:prSet phldrT="[Text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2">
                  <a:lumMod val="75000"/>
                </a:schemeClr>
              </a:solidFill>
            </a:rPr>
            <a:t>Insufficient risk coverage</a:t>
          </a:r>
        </a:p>
      </dgm:t>
    </dgm:pt>
    <dgm:pt modelId="{09A01E4D-CDBE-4F0A-BE67-00112133432B}" type="parTrans" cxnId="{40B08D04-1F60-4FEF-82B7-3EBC8292939A}">
      <dgm:prSet/>
      <dgm:spPr/>
      <dgm:t>
        <a:bodyPr/>
        <a:lstStyle/>
        <a:p>
          <a:endParaRPr lang="en-US"/>
        </a:p>
      </dgm:t>
    </dgm:pt>
    <dgm:pt modelId="{C338008F-DE4B-4BBF-9A36-2A409F427155}" type="sibTrans" cxnId="{40B08D04-1F60-4FEF-82B7-3EBC8292939A}">
      <dgm:prSet/>
      <dgm:spPr/>
      <dgm:t>
        <a:bodyPr/>
        <a:lstStyle/>
        <a:p>
          <a:endParaRPr lang="en-US"/>
        </a:p>
      </dgm:t>
    </dgm:pt>
    <dgm:pt modelId="{4FE165E1-37B3-4F2A-8765-8E3ADF23AEA8}" type="pres">
      <dgm:prSet presAssocID="{372BB934-6ABF-4947-BBE6-1DA5ECEE06A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70FB5C-310C-4FC6-8FDA-83AB0E7CC269}" type="pres">
      <dgm:prSet presAssocID="{604CFCC2-F354-4B95-9C96-8289743920C9}" presName="gear1" presStyleLbl="node1" presStyleIdx="0" presStyleCnt="3">
        <dgm:presLayoutVars>
          <dgm:chMax val="1"/>
          <dgm:bulletEnabled val="1"/>
        </dgm:presLayoutVars>
      </dgm:prSet>
      <dgm:spPr/>
    </dgm:pt>
    <dgm:pt modelId="{64C84947-C592-498C-8E69-8479808F8D7B}" type="pres">
      <dgm:prSet presAssocID="{604CFCC2-F354-4B95-9C96-8289743920C9}" presName="gear1srcNode" presStyleLbl="node1" presStyleIdx="0" presStyleCnt="3"/>
      <dgm:spPr/>
    </dgm:pt>
    <dgm:pt modelId="{225B0BA3-D8BD-4A9F-B837-46735823CC16}" type="pres">
      <dgm:prSet presAssocID="{604CFCC2-F354-4B95-9C96-8289743920C9}" presName="gear1dstNode" presStyleLbl="node1" presStyleIdx="0" presStyleCnt="3"/>
      <dgm:spPr/>
    </dgm:pt>
    <dgm:pt modelId="{094E9AC3-ED2D-4461-8134-CE23DEE704F1}" type="pres">
      <dgm:prSet presAssocID="{BE143AEC-D695-453A-ABB7-5AF1BC016E85}" presName="gear2" presStyleLbl="node1" presStyleIdx="1" presStyleCnt="3" custScaleX="112351">
        <dgm:presLayoutVars>
          <dgm:chMax val="1"/>
          <dgm:bulletEnabled val="1"/>
        </dgm:presLayoutVars>
      </dgm:prSet>
      <dgm:spPr/>
    </dgm:pt>
    <dgm:pt modelId="{2BEE453D-F29F-46B8-9D79-2BF27A07827A}" type="pres">
      <dgm:prSet presAssocID="{BE143AEC-D695-453A-ABB7-5AF1BC016E85}" presName="gear2srcNode" presStyleLbl="node1" presStyleIdx="1" presStyleCnt="3"/>
      <dgm:spPr/>
    </dgm:pt>
    <dgm:pt modelId="{A54FBEE1-0320-4DEB-A00D-63BB18C78AE5}" type="pres">
      <dgm:prSet presAssocID="{BE143AEC-D695-453A-ABB7-5AF1BC016E85}" presName="gear2dstNode" presStyleLbl="node1" presStyleIdx="1" presStyleCnt="3"/>
      <dgm:spPr/>
    </dgm:pt>
    <dgm:pt modelId="{1F1E9847-412D-4740-B374-303667C47285}" type="pres">
      <dgm:prSet presAssocID="{8EF26D6D-C915-4F5D-B491-892A560DAF0C}" presName="gear3" presStyleLbl="node1" presStyleIdx="2" presStyleCnt="3" custScaleX="101696" custLinFactNeighborX="2584"/>
      <dgm:spPr/>
    </dgm:pt>
    <dgm:pt modelId="{E5FAD3EA-A47C-4D22-9095-964F1659E381}" type="pres">
      <dgm:prSet presAssocID="{8EF26D6D-C915-4F5D-B491-892A560DAF0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AD7928A1-AB16-4A46-87E5-F2EA7A8464D5}" type="pres">
      <dgm:prSet presAssocID="{8EF26D6D-C915-4F5D-B491-892A560DAF0C}" presName="gear3srcNode" presStyleLbl="node1" presStyleIdx="2" presStyleCnt="3"/>
      <dgm:spPr/>
    </dgm:pt>
    <dgm:pt modelId="{BB0041D0-1BF0-46EF-8ED3-BF1259A857BF}" type="pres">
      <dgm:prSet presAssocID="{8EF26D6D-C915-4F5D-B491-892A560DAF0C}" presName="gear3dstNode" presStyleLbl="node1" presStyleIdx="2" presStyleCnt="3"/>
      <dgm:spPr/>
    </dgm:pt>
    <dgm:pt modelId="{5E473B4D-F438-4A6D-8BEB-5C696BF99531}" type="pres">
      <dgm:prSet presAssocID="{A4D67B83-9061-4A40-AFA6-A031759C275A}" presName="connector1" presStyleLbl="sibTrans2D1" presStyleIdx="0" presStyleCnt="3"/>
      <dgm:spPr/>
    </dgm:pt>
    <dgm:pt modelId="{D2FF9C38-99D7-4D63-9C8E-E4F4079080A7}" type="pres">
      <dgm:prSet presAssocID="{1A3D011D-DD31-40BB-B19C-311FD57AC4AD}" presName="connector2" presStyleLbl="sibTrans2D1" presStyleIdx="1" presStyleCnt="3"/>
      <dgm:spPr/>
    </dgm:pt>
    <dgm:pt modelId="{BB3F156F-0CC1-48E9-B89C-EDFAFA7C3623}" type="pres">
      <dgm:prSet presAssocID="{C338008F-DE4B-4BBF-9A36-2A409F427155}" presName="connector3" presStyleLbl="sibTrans2D1" presStyleIdx="2" presStyleCnt="3"/>
      <dgm:spPr/>
    </dgm:pt>
  </dgm:ptLst>
  <dgm:cxnLst>
    <dgm:cxn modelId="{40B08D04-1F60-4FEF-82B7-3EBC8292939A}" srcId="{372BB934-6ABF-4947-BBE6-1DA5ECEE06A1}" destId="{8EF26D6D-C915-4F5D-B491-892A560DAF0C}" srcOrd="2" destOrd="0" parTransId="{09A01E4D-CDBE-4F0A-BE67-00112133432B}" sibTransId="{C338008F-DE4B-4BBF-9A36-2A409F427155}"/>
    <dgm:cxn modelId="{32595309-825A-47C4-8D5B-87EF52260246}" srcId="{372BB934-6ABF-4947-BBE6-1DA5ECEE06A1}" destId="{BE143AEC-D695-453A-ABB7-5AF1BC016E85}" srcOrd="1" destOrd="0" parTransId="{68127E35-4287-472A-B6D1-7A10091A6AD8}" sibTransId="{1A3D011D-DD31-40BB-B19C-311FD57AC4AD}"/>
    <dgm:cxn modelId="{4855F620-2537-4051-BE8B-A8ABC4D60FDD}" type="presOf" srcId="{604CFCC2-F354-4B95-9C96-8289743920C9}" destId="{225B0BA3-D8BD-4A9F-B837-46735823CC16}" srcOrd="2" destOrd="0" presId="urn:microsoft.com/office/officeart/2005/8/layout/gear1"/>
    <dgm:cxn modelId="{1F438D25-D05A-4157-9142-5376332941D4}" srcId="{372BB934-6ABF-4947-BBE6-1DA5ECEE06A1}" destId="{604CFCC2-F354-4B95-9C96-8289743920C9}" srcOrd="0" destOrd="0" parTransId="{8208D0CE-47C2-48CF-A782-FA31021926AE}" sibTransId="{A4D67B83-9061-4A40-AFA6-A031759C275A}"/>
    <dgm:cxn modelId="{E1435969-0A94-4A05-947B-A08663AB186F}" type="presOf" srcId="{BE143AEC-D695-453A-ABB7-5AF1BC016E85}" destId="{2BEE453D-F29F-46B8-9D79-2BF27A07827A}" srcOrd="1" destOrd="0" presId="urn:microsoft.com/office/officeart/2005/8/layout/gear1"/>
    <dgm:cxn modelId="{6BACE25A-6DC4-4737-BD61-0FCE8E1926FF}" type="presOf" srcId="{8EF26D6D-C915-4F5D-B491-892A560DAF0C}" destId="{E5FAD3EA-A47C-4D22-9095-964F1659E381}" srcOrd="1" destOrd="0" presId="urn:microsoft.com/office/officeart/2005/8/layout/gear1"/>
    <dgm:cxn modelId="{3F4EC080-1128-41CD-B529-EB61086E9C4D}" type="presOf" srcId="{BE143AEC-D695-453A-ABB7-5AF1BC016E85}" destId="{094E9AC3-ED2D-4461-8134-CE23DEE704F1}" srcOrd="0" destOrd="0" presId="urn:microsoft.com/office/officeart/2005/8/layout/gear1"/>
    <dgm:cxn modelId="{EF84DF80-3447-4DEC-A9AE-6BB1EF36444A}" type="presOf" srcId="{C338008F-DE4B-4BBF-9A36-2A409F427155}" destId="{BB3F156F-0CC1-48E9-B89C-EDFAFA7C3623}" srcOrd="0" destOrd="0" presId="urn:microsoft.com/office/officeart/2005/8/layout/gear1"/>
    <dgm:cxn modelId="{E2852E83-F3FC-408A-AC8B-604831C46373}" type="presOf" srcId="{A4D67B83-9061-4A40-AFA6-A031759C275A}" destId="{5E473B4D-F438-4A6D-8BEB-5C696BF99531}" srcOrd="0" destOrd="0" presId="urn:microsoft.com/office/officeart/2005/8/layout/gear1"/>
    <dgm:cxn modelId="{FD40908C-AD5D-425B-A3DA-C4D3DB5CD50C}" type="presOf" srcId="{8EF26D6D-C915-4F5D-B491-892A560DAF0C}" destId="{1F1E9847-412D-4740-B374-303667C47285}" srcOrd="0" destOrd="0" presId="urn:microsoft.com/office/officeart/2005/8/layout/gear1"/>
    <dgm:cxn modelId="{CD05009E-D8B4-4A6B-98E5-DA7F4872FB68}" type="presOf" srcId="{1A3D011D-DD31-40BB-B19C-311FD57AC4AD}" destId="{D2FF9C38-99D7-4D63-9C8E-E4F4079080A7}" srcOrd="0" destOrd="0" presId="urn:microsoft.com/office/officeart/2005/8/layout/gear1"/>
    <dgm:cxn modelId="{AB1463A4-6CAB-489A-BE49-7F4167E88849}" type="presOf" srcId="{8EF26D6D-C915-4F5D-B491-892A560DAF0C}" destId="{BB0041D0-1BF0-46EF-8ED3-BF1259A857BF}" srcOrd="3" destOrd="0" presId="urn:microsoft.com/office/officeart/2005/8/layout/gear1"/>
    <dgm:cxn modelId="{AAB801AF-CB6C-4B07-ABB4-098110273683}" type="presOf" srcId="{604CFCC2-F354-4B95-9C96-8289743920C9}" destId="{8C70FB5C-310C-4FC6-8FDA-83AB0E7CC269}" srcOrd="0" destOrd="0" presId="urn:microsoft.com/office/officeart/2005/8/layout/gear1"/>
    <dgm:cxn modelId="{5D80C2B3-E7B2-4930-8420-960EB6DAF6E1}" type="presOf" srcId="{8EF26D6D-C915-4F5D-B491-892A560DAF0C}" destId="{AD7928A1-AB16-4A46-87E5-F2EA7A8464D5}" srcOrd="2" destOrd="0" presId="urn:microsoft.com/office/officeart/2005/8/layout/gear1"/>
    <dgm:cxn modelId="{84485CBD-BA11-4EAE-83B1-98F57CB36D0F}" type="presOf" srcId="{372BB934-6ABF-4947-BBE6-1DA5ECEE06A1}" destId="{4FE165E1-37B3-4F2A-8765-8E3ADF23AEA8}" srcOrd="0" destOrd="0" presId="urn:microsoft.com/office/officeart/2005/8/layout/gear1"/>
    <dgm:cxn modelId="{8DBA5AD0-25B3-445A-97A9-FFBDC11F748D}" type="presOf" srcId="{604CFCC2-F354-4B95-9C96-8289743920C9}" destId="{64C84947-C592-498C-8E69-8479808F8D7B}" srcOrd="1" destOrd="0" presId="urn:microsoft.com/office/officeart/2005/8/layout/gear1"/>
    <dgm:cxn modelId="{F67909DE-6A32-403C-B45C-BB0DA3369610}" type="presOf" srcId="{BE143AEC-D695-453A-ABB7-5AF1BC016E85}" destId="{A54FBEE1-0320-4DEB-A00D-63BB18C78AE5}" srcOrd="2" destOrd="0" presId="urn:microsoft.com/office/officeart/2005/8/layout/gear1"/>
    <dgm:cxn modelId="{5F92DDCC-3DF1-49F3-895D-54531FEC745B}" type="presParOf" srcId="{4FE165E1-37B3-4F2A-8765-8E3ADF23AEA8}" destId="{8C70FB5C-310C-4FC6-8FDA-83AB0E7CC269}" srcOrd="0" destOrd="0" presId="urn:microsoft.com/office/officeart/2005/8/layout/gear1"/>
    <dgm:cxn modelId="{A661B918-1865-4351-9EA6-762BB71C1571}" type="presParOf" srcId="{4FE165E1-37B3-4F2A-8765-8E3ADF23AEA8}" destId="{64C84947-C592-498C-8E69-8479808F8D7B}" srcOrd="1" destOrd="0" presId="urn:microsoft.com/office/officeart/2005/8/layout/gear1"/>
    <dgm:cxn modelId="{CEB3D645-F79A-45D8-8D95-CCC02BB77059}" type="presParOf" srcId="{4FE165E1-37B3-4F2A-8765-8E3ADF23AEA8}" destId="{225B0BA3-D8BD-4A9F-B837-46735823CC16}" srcOrd="2" destOrd="0" presId="urn:microsoft.com/office/officeart/2005/8/layout/gear1"/>
    <dgm:cxn modelId="{C4BA0530-D61F-49A0-8A74-CC04B0C613D0}" type="presParOf" srcId="{4FE165E1-37B3-4F2A-8765-8E3ADF23AEA8}" destId="{094E9AC3-ED2D-4461-8134-CE23DEE704F1}" srcOrd="3" destOrd="0" presId="urn:microsoft.com/office/officeart/2005/8/layout/gear1"/>
    <dgm:cxn modelId="{58BD19F7-5C69-43BD-ACDE-E5BC162C415A}" type="presParOf" srcId="{4FE165E1-37B3-4F2A-8765-8E3ADF23AEA8}" destId="{2BEE453D-F29F-46B8-9D79-2BF27A07827A}" srcOrd="4" destOrd="0" presId="urn:microsoft.com/office/officeart/2005/8/layout/gear1"/>
    <dgm:cxn modelId="{FC2768B5-29AF-40C4-A2F9-6D67D70E9260}" type="presParOf" srcId="{4FE165E1-37B3-4F2A-8765-8E3ADF23AEA8}" destId="{A54FBEE1-0320-4DEB-A00D-63BB18C78AE5}" srcOrd="5" destOrd="0" presId="urn:microsoft.com/office/officeart/2005/8/layout/gear1"/>
    <dgm:cxn modelId="{FB12D86A-BC4B-49E2-9891-8FFF2572D135}" type="presParOf" srcId="{4FE165E1-37B3-4F2A-8765-8E3ADF23AEA8}" destId="{1F1E9847-412D-4740-B374-303667C47285}" srcOrd="6" destOrd="0" presId="urn:microsoft.com/office/officeart/2005/8/layout/gear1"/>
    <dgm:cxn modelId="{B1A04CDC-18D3-4FFC-A631-8983695EEB9D}" type="presParOf" srcId="{4FE165E1-37B3-4F2A-8765-8E3ADF23AEA8}" destId="{E5FAD3EA-A47C-4D22-9095-964F1659E381}" srcOrd="7" destOrd="0" presId="urn:microsoft.com/office/officeart/2005/8/layout/gear1"/>
    <dgm:cxn modelId="{DB80DAA6-601E-4B78-818A-D98202DD6852}" type="presParOf" srcId="{4FE165E1-37B3-4F2A-8765-8E3ADF23AEA8}" destId="{AD7928A1-AB16-4A46-87E5-F2EA7A8464D5}" srcOrd="8" destOrd="0" presId="urn:microsoft.com/office/officeart/2005/8/layout/gear1"/>
    <dgm:cxn modelId="{303BA5C2-4842-483C-9D1A-4E9F1F8D31E1}" type="presParOf" srcId="{4FE165E1-37B3-4F2A-8765-8E3ADF23AEA8}" destId="{BB0041D0-1BF0-46EF-8ED3-BF1259A857BF}" srcOrd="9" destOrd="0" presId="urn:microsoft.com/office/officeart/2005/8/layout/gear1"/>
    <dgm:cxn modelId="{CB210EEB-C009-4593-89B5-72373865BB6B}" type="presParOf" srcId="{4FE165E1-37B3-4F2A-8765-8E3ADF23AEA8}" destId="{5E473B4D-F438-4A6D-8BEB-5C696BF99531}" srcOrd="10" destOrd="0" presId="urn:microsoft.com/office/officeart/2005/8/layout/gear1"/>
    <dgm:cxn modelId="{7A581D85-BE5A-40FE-87E7-E4AF427CA944}" type="presParOf" srcId="{4FE165E1-37B3-4F2A-8765-8E3ADF23AEA8}" destId="{D2FF9C38-99D7-4D63-9C8E-E4F4079080A7}" srcOrd="11" destOrd="0" presId="urn:microsoft.com/office/officeart/2005/8/layout/gear1"/>
    <dgm:cxn modelId="{B69C52E2-8CE9-4F98-88AD-042F59DD9E48}" type="presParOf" srcId="{4FE165E1-37B3-4F2A-8765-8E3ADF23AEA8}" destId="{BB3F156F-0CC1-48E9-B89C-EDFAFA7C36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0FB5C-310C-4FC6-8FDA-83AB0E7CC269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BBVA Office Book"/>
              <a:ea typeface="+mn-ea"/>
              <a:cs typeface="+mn-cs"/>
            </a:rPr>
            <a:t>Insufficient  high-quality capital</a:t>
          </a:r>
          <a:endParaRPr lang="en-US" sz="2400" kern="1200" dirty="0"/>
        </a:p>
      </dsp:txBody>
      <dsp:txXfrm>
        <a:off x="4392232" y="3136513"/>
        <a:ext cx="1781934" cy="1531918"/>
      </dsp:txXfrm>
    </dsp:sp>
    <dsp:sp modelId="{094E9AC3-ED2D-4461-8134-CE23DEE704F1}">
      <dsp:nvSpPr>
        <dsp:cNvPr id="0" name=""/>
        <dsp:cNvSpPr/>
      </dsp:nvSpPr>
      <dsp:spPr>
        <a:xfrm>
          <a:off x="1925241" y="1733973"/>
          <a:ext cx="2435170" cy="2167466"/>
        </a:xfrm>
        <a:prstGeom prst="gear6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BVA Office Book"/>
              <a:ea typeface="+mn-ea"/>
              <a:cs typeface="+mn-cs"/>
            </a:rPr>
            <a:t>Failure to capture key exposures</a:t>
          </a:r>
          <a:endParaRPr lang="en-US" sz="2000" kern="1200" dirty="0"/>
        </a:p>
      </dsp:txBody>
      <dsp:txXfrm>
        <a:off x="2509821" y="2282937"/>
        <a:ext cx="1266010" cy="1069538"/>
      </dsp:txXfrm>
    </dsp:sp>
    <dsp:sp modelId="{1F1E9847-412D-4740-B374-303667C47285}">
      <dsp:nvSpPr>
        <dsp:cNvPr id="0" name=""/>
        <dsp:cNvSpPr/>
      </dsp:nvSpPr>
      <dsp:spPr>
        <a:xfrm rot="20700000">
          <a:off x="3315704" y="245234"/>
          <a:ext cx="2172875" cy="2110491"/>
        </a:xfrm>
        <a:prstGeom prst="gear6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>
                  <a:lumMod val="75000"/>
                </a:schemeClr>
              </a:solidFill>
            </a:rPr>
            <a:t>Insufficient risk coverage</a:t>
          </a:r>
        </a:p>
      </dsp:txBody>
      <dsp:txXfrm rot="-20700000">
        <a:off x="3795979" y="704426"/>
        <a:ext cx="1212324" cy="1192106"/>
      </dsp:txXfrm>
    </dsp:sp>
    <dsp:sp modelId="{5E473B4D-F438-4A6D-8BEB-5C696BF99531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F9C38-99D7-4D63-9C8E-E4F4079080A7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F156F-0CC1-48E9-B89C-EDFAFA7C3623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0.09894</cdr:x>
      <cdr:y>0.04989</cdr:y>
    </cdr:from>
    <cdr:to>
      <cdr:x>0.96574</cdr:x>
      <cdr:y>0.82703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156BD644-96C8-4238-8689-69353E693957}"/>
            </a:ext>
          </a:extLst>
        </cdr:cNvPr>
        <cdr:cNvCxnSpPr/>
      </cdr:nvCxnSpPr>
      <cdr:spPr>
        <a:xfrm xmlns:a="http://schemas.openxmlformats.org/drawingml/2006/main" flipV="1">
          <a:off x="797718" y="216695"/>
          <a:ext cx="6988969" cy="3375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0.0157</cdr:x>
      <cdr:y>0.10483</cdr:y>
    </cdr:from>
    <cdr:to>
      <cdr:x>0.24259</cdr:x>
      <cdr:y>0.21316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4B882BA7-515E-46DC-9194-CFD82285F77B}"/>
            </a:ext>
          </a:extLst>
        </cdr:cNvPr>
        <cdr:cNvSpPr txBox="1"/>
      </cdr:nvSpPr>
      <cdr:spPr>
        <a:xfrm xmlns:a="http://schemas.openxmlformats.org/drawingml/2006/main">
          <a:off x="73890" y="277093"/>
          <a:ext cx="1068016" cy="286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>
              <a:solidFill>
                <a:srgbClr val="595959"/>
              </a:solidFill>
              <a:latin typeface="+mj-lt"/>
            </a:rPr>
            <a:t>(in percentage points)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0.01315</cdr:x>
      <cdr:y>0.103</cdr:y>
    </cdr:from>
    <cdr:to>
      <cdr:x>0.2304</cdr:x>
      <cdr:y>0.20836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E65D2ED-BA35-41E4-B0C6-9EA9C3F57DFA}"/>
            </a:ext>
          </a:extLst>
        </cdr:cNvPr>
        <cdr:cNvSpPr txBox="1"/>
      </cdr:nvSpPr>
      <cdr:spPr>
        <a:xfrm xmlns:a="http://schemas.openxmlformats.org/drawingml/2006/main">
          <a:off x="64654" y="272241"/>
          <a:ext cx="1068016" cy="2784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>
              <a:solidFill>
                <a:srgbClr val="595959"/>
              </a:solidFill>
              <a:latin typeface="+mj-lt"/>
            </a:rPr>
            <a:t>(in percentage points)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0.08895</cdr:y>
    </cdr:from>
    <cdr:to>
      <cdr:x>0.24063</cdr:x>
      <cdr:y>0.1857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E65D2ED-BA35-41E4-B0C6-9EA9C3F57DFA}"/>
            </a:ext>
          </a:extLst>
        </cdr:cNvPr>
        <cdr:cNvSpPr txBox="1"/>
      </cdr:nvSpPr>
      <cdr:spPr>
        <a:xfrm xmlns:a="http://schemas.openxmlformats.org/drawingml/2006/main">
          <a:off x="64655" y="263238"/>
          <a:ext cx="1068016" cy="286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>
              <a:solidFill>
                <a:srgbClr val="595959"/>
              </a:solidFill>
              <a:latin typeface="+mj-lt"/>
            </a:rPr>
            <a:t>(in percentage points)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0.01503</cdr:x>
      <cdr:y>0.08173</cdr:y>
    </cdr:from>
    <cdr:to>
      <cdr:x>0.23228</cdr:x>
      <cdr:y>0.17848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E65D2ED-BA35-41E4-B0C6-9EA9C3F57DFA}"/>
            </a:ext>
          </a:extLst>
        </cdr:cNvPr>
        <cdr:cNvSpPr txBox="1"/>
      </cdr:nvSpPr>
      <cdr:spPr>
        <a:xfrm xmlns:a="http://schemas.openxmlformats.org/drawingml/2006/main">
          <a:off x="73891" y="241880"/>
          <a:ext cx="1068016" cy="286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dirty="0">
              <a:solidFill>
                <a:srgbClr val="595959"/>
              </a:solidFill>
              <a:latin typeface="+mj-lt"/>
            </a:rPr>
            <a:t>(in percentage points)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0.01204</cdr:x>
      <cdr:y>0.09669</cdr:y>
    </cdr:from>
    <cdr:to>
      <cdr:x>0.14258</cdr:x>
      <cdr:y>0.1549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9582BC34-8C9D-46D1-ACAD-052C8FB43116}"/>
            </a:ext>
          </a:extLst>
        </cdr:cNvPr>
        <cdr:cNvSpPr txBox="1"/>
      </cdr:nvSpPr>
      <cdr:spPr>
        <a:xfrm xmlns:a="http://schemas.openxmlformats.org/drawingml/2006/main">
          <a:off x="124691" y="475674"/>
          <a:ext cx="1351295" cy="286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solidFill>
                <a:srgbClr val="595959"/>
              </a:solidFill>
              <a:latin typeface="+mj-lt"/>
            </a:rPr>
            <a:t>(in percentage points)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8C3077E-C9BE-48A7-A14B-B2232E2246D4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6058A43-23F5-4443-922D-DE4D07530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B41F-2336-45E8-9505-0BE46D6A6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3C1D4-BB62-4F39-8F1B-089C6BB9D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9E59-19BC-4F9A-AFC1-2E662D829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2A26-9629-49CB-83B5-16DA817EB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CC56-C038-4D56-895C-6247AFFA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8AFE-5214-44CD-83D0-43B2B4A3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3FF94-DEED-4A00-8CB1-BB147DE1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CD3CF-6513-4773-81BA-E1160E91E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F035-05A1-40C9-81BD-96F20E9D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9CE1-00F8-45FE-8457-08E121F8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5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2BCDBE-CD9E-4E8C-8ED0-123D7A67C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285DE1-75C0-4D7B-B921-7C7CF8E5A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E555-262E-42E8-A79C-06BCDA60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AE6B-8E01-466E-BF15-143B33811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AF79-5974-4A8D-9AD6-FD89E9C9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white">
          <a:xfrm>
            <a:off x="0" y="-25235"/>
            <a:ext cx="12192000" cy="6484652"/>
          </a:xfrm>
          <a:prstGeom prst="rect">
            <a:avLst/>
          </a:prstGeom>
          <a:solidFill>
            <a:srgbClr val="00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508000" y="3171827"/>
            <a:ext cx="6908800" cy="914400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1600" b="0" baseline="0">
                <a:solidFill>
                  <a:schemeClr val="bg1"/>
                </a:solidFill>
                <a:latin typeface="Avenir LT Com 45 Book" panose="020B0502020203020204" pitchFamily="34" charset="0"/>
                <a:cs typeface="Avenir LT Com 45 Book" panose="020B0502020203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 bwMode="black">
          <a:xfrm>
            <a:off x="512233" y="2057400"/>
            <a:ext cx="6904441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EAAB00"/>
                </a:solidFill>
                <a:latin typeface="Avenir LT Com 65 Medium" panose="020B0603020203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5"/>
          <a:stretch/>
        </p:blipFill>
        <p:spPr bwMode="ltGray">
          <a:xfrm>
            <a:off x="7924800" y="0"/>
            <a:ext cx="4267200" cy="67118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0" y="6459416"/>
            <a:ext cx="12192000" cy="39858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648201"/>
            <a:ext cx="342053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19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508000" y="3171827"/>
            <a:ext cx="6908800" cy="914400"/>
          </a:xfrm>
        </p:spPr>
        <p:txBody>
          <a:bodyPr anchor="t"/>
          <a:lstStyle>
            <a:lvl1pPr marL="0" indent="0">
              <a:buFont typeface="Arial" pitchFamily="34" charset="0"/>
              <a:buNone/>
              <a:defRPr sz="16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T Com 45 Book" panose="020B0502020203020204" pitchFamily="34" charset="0"/>
                <a:cs typeface="Avenir LT Com 45 Book" panose="020B0502020203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 bwMode="black">
          <a:xfrm>
            <a:off x="512233" y="2057400"/>
            <a:ext cx="6904441" cy="10287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004172"/>
                </a:solidFill>
                <a:latin typeface="Avenir LT Com 65 Medium" panose="020B0603020203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5"/>
          <a:stretch/>
        </p:blipFill>
        <p:spPr bwMode="ltGray">
          <a:xfrm>
            <a:off x="7924800" y="0"/>
            <a:ext cx="4267200" cy="67118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ltGray">
          <a:xfrm>
            <a:off x="0" y="6459416"/>
            <a:ext cx="12192000" cy="398584"/>
          </a:xfrm>
          <a:prstGeom prst="rect">
            <a:avLst/>
          </a:prstGeom>
          <a:solidFill>
            <a:srgbClr val="EA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074" name="Picture 2" descr="C:\Users\eklopf\Desktop\IIF_Logo_Horizontal_RGB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724400"/>
            <a:ext cx="3625547" cy="12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3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09600" y="1143000"/>
            <a:ext cx="10972800" cy="4983164"/>
          </a:xfrm>
          <a:prstGeom prst="rect">
            <a:avLst/>
          </a:prstGeom>
        </p:spPr>
        <p:txBody>
          <a:bodyPr/>
          <a:lstStyle>
            <a:lvl1pPr>
              <a:defRPr b="0">
                <a:latin typeface="Avenir LT Com 45 Book" panose="020B0502020203020204" pitchFamily="34" charset="0"/>
              </a:defRPr>
            </a:lvl1pPr>
            <a:lvl2pPr>
              <a:defRPr>
                <a:latin typeface="Avenir LT Com 45 Book" panose="020B0502020203020204" pitchFamily="34" charset="0"/>
              </a:defRPr>
            </a:lvl2pPr>
            <a:lvl3pPr>
              <a:defRPr>
                <a:latin typeface="Avenir LT Com 45 Book" panose="020B0502020203020204" pitchFamily="34" charset="0"/>
              </a:defRPr>
            </a:lvl3pPr>
            <a:lvl4pPr>
              <a:defRPr>
                <a:latin typeface="Avenir LT Com 45 Book" panose="020B0502020203020204" pitchFamily="34" charset="0"/>
              </a:defRPr>
            </a:lvl4pPr>
            <a:lvl5pPr>
              <a:defRPr>
                <a:latin typeface="Avenir LT Com 45 Book" panose="020B05020202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C8306B04-09F0-4222-BC8E-D57522AB2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Placeholder 4"/>
          <p:cNvSpPr>
            <a:spLocks noGrp="1"/>
          </p:cNvSpPr>
          <p:nvPr>
            <p:ph type="title"/>
          </p:nvPr>
        </p:nvSpPr>
        <p:spPr bwMode="black">
          <a:xfrm>
            <a:off x="609600" y="76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172"/>
                </a:solidFill>
                <a:latin typeface="Trajan Pro"/>
                <a:cs typeface="Trajan Pro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46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63084" y="2058839"/>
            <a:ext cx="10363200" cy="13620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 cap="all">
                <a:solidFill>
                  <a:srgbClr val="004172"/>
                </a:solidFill>
                <a:latin typeface="Avenir LT Com 65 Medium" panose="020B0603020203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963084" y="3441552"/>
            <a:ext cx="10363200" cy="12080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enir LT Com 45 Book" panose="020B0502020203020204" pitchFamily="34" charset="0"/>
                <a:cs typeface="Avenir LT Com 45 Book" panose="020B0502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6CEB-2507-4B1D-8BC8-A853B7888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8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LT Com 45 Book" panose="020B0502020203020204" pitchFamily="34" charset="0"/>
              </a:defRPr>
            </a:lvl1pPr>
            <a:lvl2pPr>
              <a:defRPr sz="1800">
                <a:latin typeface="Avenir LT Com 45 Book" panose="020B0502020203020204" pitchFamily="34" charset="0"/>
              </a:defRPr>
            </a:lvl2pPr>
            <a:lvl3pPr>
              <a:defRPr sz="1600">
                <a:latin typeface="Avenir LT Com 45 Book" panose="020B0502020203020204" pitchFamily="34" charset="0"/>
              </a:defRPr>
            </a:lvl3pPr>
            <a:lvl4pPr>
              <a:defRPr sz="1400">
                <a:latin typeface="Avenir LT Com 45 Book" panose="020B0502020203020204" pitchFamily="34" charset="0"/>
              </a:defRPr>
            </a:lvl4pPr>
            <a:lvl5pPr>
              <a:defRPr sz="1400">
                <a:latin typeface="Avenir LT Com 45 Book" panose="020B05020202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venir LT Com 45 Book" panose="020B0502020203020204" pitchFamily="34" charset="0"/>
              </a:defRPr>
            </a:lvl1pPr>
            <a:lvl2pPr>
              <a:defRPr sz="1800">
                <a:latin typeface="Avenir LT Com 45 Book" panose="020B0502020203020204" pitchFamily="34" charset="0"/>
              </a:defRPr>
            </a:lvl2pPr>
            <a:lvl3pPr>
              <a:defRPr sz="1600">
                <a:latin typeface="Avenir LT Com 45 Book" panose="020B0502020203020204" pitchFamily="34" charset="0"/>
              </a:defRPr>
            </a:lvl3pPr>
            <a:lvl4pPr>
              <a:defRPr sz="1400">
                <a:latin typeface="Avenir LT Com 45 Book" panose="020B0502020203020204" pitchFamily="34" charset="0"/>
              </a:defRPr>
            </a:lvl4pPr>
            <a:lvl5pPr>
              <a:defRPr sz="1400">
                <a:latin typeface="Avenir LT Com 45 Book" panose="020B05020202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8136498-ABFF-4174-988F-C0CE0B6FEA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 bwMode="black">
          <a:xfrm>
            <a:off x="609600" y="76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4172"/>
                </a:solidFill>
                <a:latin typeface="Avenir LT Com 65 Medium" panose="020B0603020203020204" pitchFamily="34" charset="0"/>
                <a:cs typeface="Avenir LT Com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3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4172"/>
                </a:solidFill>
                <a:latin typeface="Avenir LT Com 65 Medium" panose="020B06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72"/>
                </a:solidFill>
                <a:latin typeface="Avenir LT Com 45 Book" panose="020B0502020203020204" pitchFamily="34" charset="0"/>
              </a:defRPr>
            </a:lvl1pPr>
            <a:lvl2pPr>
              <a:defRPr sz="1600">
                <a:latin typeface="Avenir LT Com 45 Book" panose="020B0502020203020204" pitchFamily="34" charset="0"/>
              </a:defRPr>
            </a:lvl2pPr>
            <a:lvl3pPr>
              <a:defRPr sz="1400">
                <a:latin typeface="Avenir LT Com 45 Book" panose="020B0502020203020204" pitchFamily="34" charset="0"/>
              </a:defRPr>
            </a:lvl3pPr>
            <a:lvl4pPr>
              <a:defRPr sz="1200">
                <a:latin typeface="Avenir LT Com 45 Book" panose="020B0502020203020204" pitchFamily="34" charset="0"/>
              </a:defRPr>
            </a:lvl4pPr>
            <a:lvl5pPr>
              <a:defRPr sz="1200">
                <a:latin typeface="Avenir LT Com 45 Book" panose="020B0502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004172"/>
                </a:solidFill>
                <a:latin typeface="Avenir LT Com 65 Medium" panose="020B06030202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black"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4172"/>
                </a:solidFill>
                <a:latin typeface="Avenir LT Com 45 Book" panose="020B0502020203020204" pitchFamily="34" charset="0"/>
              </a:defRPr>
            </a:lvl1pPr>
            <a:lvl2pPr>
              <a:defRPr sz="1600">
                <a:latin typeface="Avenir LT Com 45 Book" panose="020B0502020203020204" pitchFamily="34" charset="0"/>
              </a:defRPr>
            </a:lvl2pPr>
            <a:lvl3pPr>
              <a:defRPr sz="1400">
                <a:latin typeface="Avenir LT Com 45 Book" panose="020B0502020203020204" pitchFamily="34" charset="0"/>
              </a:defRPr>
            </a:lvl3pPr>
            <a:lvl4pPr>
              <a:defRPr sz="1200">
                <a:latin typeface="Avenir LT Com 45 Book" panose="020B0502020203020204" pitchFamily="34" charset="0"/>
              </a:defRPr>
            </a:lvl4pPr>
            <a:lvl5pPr>
              <a:defRPr sz="1200">
                <a:latin typeface="Avenir LT Com 45 Book" panose="020B0502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92DFD3C-1293-4EFD-A66C-771FCA3B73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 bwMode="black">
          <a:xfrm>
            <a:off x="609600" y="76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4172"/>
                </a:solidFill>
                <a:latin typeface="Avenir LT Com 65 Medium" panose="020B0603020203020204" pitchFamily="34" charset="0"/>
                <a:cs typeface="Avenir LT Com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21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4766733" y="1371601"/>
            <a:ext cx="6815667" cy="47545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4172"/>
                </a:solidFill>
                <a:latin typeface="Avenir LT Com 45 Book" panose="020B0502020203020204" pitchFamily="34" charset="0"/>
              </a:defRPr>
            </a:lvl1pPr>
            <a:lvl2pPr>
              <a:defRPr sz="1800">
                <a:latin typeface="Avenir LT Com 45 Book" panose="020B0502020203020204" pitchFamily="34" charset="0"/>
              </a:defRPr>
            </a:lvl2pPr>
            <a:lvl3pPr>
              <a:defRPr sz="1600">
                <a:latin typeface="Avenir LT Com 45 Book" panose="020B0502020203020204" pitchFamily="34" charset="0"/>
              </a:defRPr>
            </a:lvl3pPr>
            <a:lvl4pPr>
              <a:defRPr sz="1400">
                <a:latin typeface="Avenir LT Com 45 Book" panose="020B0502020203020204" pitchFamily="34" charset="0"/>
              </a:defRPr>
            </a:lvl4pPr>
            <a:lvl5pPr>
              <a:defRPr sz="1400">
                <a:latin typeface="Avenir LT Com 45 Book" panose="020B05020202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609601" y="1371600"/>
            <a:ext cx="4011084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venir LT Com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E87C054-12E0-4D9D-95DA-DADF12DD9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4"/>
          <p:cNvSpPr>
            <a:spLocks noGrp="1"/>
          </p:cNvSpPr>
          <p:nvPr>
            <p:ph type="title"/>
          </p:nvPr>
        </p:nvSpPr>
        <p:spPr bwMode="black">
          <a:xfrm>
            <a:off x="609600" y="76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4172"/>
                </a:solidFill>
                <a:latin typeface="Avenir LT Com 65 Medium" panose="020B0603020203020204" pitchFamily="34" charset="0"/>
                <a:cs typeface="Avenir LT Com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black">
          <a:xfrm>
            <a:off x="2389717" y="1066800"/>
            <a:ext cx="7315200" cy="3660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04172"/>
                </a:solidFill>
                <a:latin typeface="Avenir LT Com 45 Book" panose="020B05020202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2336800" y="4953000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venir LT Com 45 Book" panose="020B0502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9CB7ED03-3063-4EFE-8F75-5BE4580F8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4"/>
          <p:cNvSpPr>
            <a:spLocks noGrp="1"/>
          </p:cNvSpPr>
          <p:nvPr>
            <p:ph type="title"/>
          </p:nvPr>
        </p:nvSpPr>
        <p:spPr bwMode="black">
          <a:xfrm>
            <a:off x="609600" y="762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004172"/>
                </a:solidFill>
                <a:latin typeface="Avenir LT Com 65 Medium" panose="020B0603020203020204" pitchFamily="34" charset="0"/>
                <a:cs typeface="Avenir LT Com 65 Medium" panose="020B06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976B-8DF0-4207-B340-E973A651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C8041-83D6-411D-9C52-F7A60B0D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23BD7-C557-4B17-A789-17DEF23B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23-E8B5-4F7C-886F-BA7F9AC0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3DF41-7559-4F99-8B1C-5D6C5F55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 userDrawn="1"/>
        </p:nvGrpSpPr>
        <p:grpSpPr>
          <a:xfrm>
            <a:off x="216004" y="853040"/>
            <a:ext cx="3048601" cy="2780025"/>
            <a:chOff x="162000" y="639778"/>
            <a:chExt cx="2286451" cy="2085019"/>
          </a:xfrm>
        </p:grpSpPr>
        <p:sp>
          <p:nvSpPr>
            <p:cNvPr id="71" name="70 Rectángulo"/>
            <p:cNvSpPr/>
            <p:nvPr userDrawn="1"/>
          </p:nvSpPr>
          <p:spPr>
            <a:xfrm>
              <a:off x="162000" y="639778"/>
              <a:ext cx="162000" cy="131856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1088314"/>
              <a:endParaRPr lang="es-ES_tradnl" sz="2133" dirty="0">
                <a:solidFill>
                  <a:srgbClr val="FFFFFF"/>
                </a:solidFill>
                <a:latin typeface="BBVA Office Light"/>
              </a:endParaRPr>
            </a:p>
          </p:txBody>
        </p:sp>
        <p:sp>
          <p:nvSpPr>
            <p:cNvPr id="33" name="32 Rectángulo"/>
            <p:cNvSpPr/>
            <p:nvPr userDrawn="1"/>
          </p:nvSpPr>
          <p:spPr>
            <a:xfrm>
              <a:off x="162000" y="1921122"/>
              <a:ext cx="162000" cy="80367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1088314"/>
              <a:endParaRPr lang="es-ES_tradnl" sz="2133" dirty="0">
                <a:solidFill>
                  <a:srgbClr val="FFFFFF"/>
                </a:solidFill>
                <a:latin typeface="BBVA Office Light"/>
              </a:endParaRPr>
            </a:p>
          </p:txBody>
        </p:sp>
        <p:sp>
          <p:nvSpPr>
            <p:cNvPr id="72" name="71 Rectángulo"/>
            <p:cNvSpPr/>
            <p:nvPr userDrawn="1"/>
          </p:nvSpPr>
          <p:spPr>
            <a:xfrm>
              <a:off x="324001" y="639778"/>
              <a:ext cx="990450" cy="16073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1088314"/>
              <a:endParaRPr lang="es-ES_tradnl" sz="2133" dirty="0">
                <a:solidFill>
                  <a:srgbClr val="FFFFFF"/>
                </a:solidFill>
                <a:latin typeface="BBVA Office Light"/>
              </a:endParaRPr>
            </a:p>
          </p:txBody>
        </p:sp>
        <p:sp>
          <p:nvSpPr>
            <p:cNvPr id="73" name="72 Rectángulo"/>
            <p:cNvSpPr/>
            <p:nvPr userDrawn="1"/>
          </p:nvSpPr>
          <p:spPr>
            <a:xfrm>
              <a:off x="1314451" y="639778"/>
              <a:ext cx="972000" cy="160735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1088314"/>
              <a:endParaRPr lang="es-ES_tradnl" sz="2133" dirty="0">
                <a:solidFill>
                  <a:srgbClr val="FFFFFF"/>
                </a:solidFill>
                <a:latin typeface="BBVA Office Light"/>
              </a:endParaRPr>
            </a:p>
          </p:txBody>
        </p:sp>
        <p:sp>
          <p:nvSpPr>
            <p:cNvPr id="74" name="73 Rectángulo"/>
            <p:cNvSpPr/>
            <p:nvPr userDrawn="1"/>
          </p:nvSpPr>
          <p:spPr>
            <a:xfrm>
              <a:off x="2286451" y="639778"/>
              <a:ext cx="162000" cy="16073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rtlCol="0" anchor="ctr">
              <a:noAutofit/>
            </a:bodyPr>
            <a:lstStyle/>
            <a:p>
              <a:pPr algn="ctr" defTabSz="1088314"/>
              <a:endParaRPr lang="es-ES_tradnl" sz="2133" dirty="0">
                <a:solidFill>
                  <a:srgbClr val="FFFFFF"/>
                </a:solidFill>
                <a:latin typeface="BBVA Office Light"/>
              </a:endParaRPr>
            </a:p>
          </p:txBody>
        </p:sp>
      </p:grpSp>
      <p:pic>
        <p:nvPicPr>
          <p:cNvPr id="16793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" y="216000"/>
            <a:ext cx="1651111" cy="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object 2"/>
          <p:cNvSpPr txBox="1"/>
          <p:nvPr userDrawn="1"/>
        </p:nvSpPr>
        <p:spPr>
          <a:xfrm>
            <a:off x="10313106" y="180470"/>
            <a:ext cx="1660879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857" algn="r" defTabSz="1088314">
              <a:lnSpc>
                <a:spcPct val="95000"/>
              </a:lnSpc>
              <a:spcBef>
                <a:spcPts val="7"/>
              </a:spcBef>
            </a:pPr>
            <a:fld id="{A6A305E0-1484-441F-8A5B-692BE27C650C}" type="slidenum">
              <a:rPr lang="en-US" sz="800" smtClean="0">
                <a:solidFill>
                  <a:srgbClr val="2DCCCD"/>
                </a:solidFill>
                <a:cs typeface="BBVA Office Book"/>
              </a:rPr>
              <a:pPr marR="6857" algn="r" defTabSz="1088314">
                <a:lnSpc>
                  <a:spcPct val="95000"/>
                </a:lnSpc>
                <a:spcBef>
                  <a:spcPts val="7"/>
                </a:spcBef>
              </a:pPr>
              <a:t>‹#›</a:t>
            </a:fld>
            <a:endParaRPr lang="es-ES_tradnl" sz="800" b="1" spc="-7" dirty="0">
              <a:solidFill>
                <a:srgbClr val="2DCCCD"/>
              </a:solidFill>
              <a:latin typeface="BBVA Office Light"/>
              <a:cs typeface="BBVA Office Book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65938" y="4454589"/>
            <a:ext cx="8860132" cy="5745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88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-6737"/>
            <a:ext cx="12192000" cy="64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4"/>
            <a:endParaRPr lang="es-ES_tradnl" sz="2133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499" y="717016"/>
            <a:ext cx="11077667" cy="4882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dirty="0"/>
          </a:p>
        </p:txBody>
      </p:sp>
      <p:pic>
        <p:nvPicPr>
          <p:cNvPr id="34" name="Picture 2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" y="215125"/>
            <a:ext cx="1665383" cy="2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 userDrawn="1"/>
        </p:nvSpPr>
        <p:spPr>
          <a:xfrm>
            <a:off x="11764104" y="194152"/>
            <a:ext cx="306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88314"/>
            <a:fld id="{A6A305E0-1484-441F-8A5B-692BE27C650C}" type="slidenum">
              <a:rPr lang="en-US" sz="800" smtClean="0">
                <a:solidFill>
                  <a:srgbClr val="2DCCCD"/>
                </a:solidFill>
                <a:cs typeface="BBVA Office Book"/>
              </a:rPr>
              <a:pPr defTabSz="1088314"/>
              <a:t>‹#›</a:t>
            </a:fld>
            <a:endParaRPr lang="es-ES" sz="2133" dirty="0">
              <a:solidFill>
                <a:srgbClr val="004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52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cl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800" y="715200"/>
            <a:ext cx="11077667" cy="488288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dirty="0"/>
          </a:p>
        </p:txBody>
      </p:sp>
      <p:grpSp>
        <p:nvGrpSpPr>
          <p:cNvPr id="3" name="2 Grupo"/>
          <p:cNvGrpSpPr/>
          <p:nvPr userDrawn="1"/>
        </p:nvGrpSpPr>
        <p:grpSpPr>
          <a:xfrm>
            <a:off x="-130" y="863057"/>
            <a:ext cx="12192129" cy="5994944"/>
            <a:chOff x="-98" y="647293"/>
            <a:chExt cx="9144097" cy="4496208"/>
          </a:xfrm>
        </p:grpSpPr>
        <p:sp>
          <p:nvSpPr>
            <p:cNvPr id="33" name="32 Rectángulo"/>
            <p:cNvSpPr/>
            <p:nvPr userDrawn="1"/>
          </p:nvSpPr>
          <p:spPr>
            <a:xfrm>
              <a:off x="-98" y="647293"/>
              <a:ext cx="82800" cy="16073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4"/>
              <a:endParaRPr lang="es-ES_tradnl" sz="2133">
                <a:solidFill>
                  <a:srgbClr val="FFFFFF"/>
                </a:solidFill>
              </a:endParaRPr>
            </a:p>
          </p:txBody>
        </p:sp>
        <p:sp>
          <p:nvSpPr>
            <p:cNvPr id="34" name="33 Rectángulo"/>
            <p:cNvSpPr/>
            <p:nvPr userDrawn="1"/>
          </p:nvSpPr>
          <p:spPr>
            <a:xfrm>
              <a:off x="-98" y="808026"/>
              <a:ext cx="82800" cy="192509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4"/>
              <a:endParaRPr lang="es-ES_tradnl" sz="2133">
                <a:solidFill>
                  <a:srgbClr val="FFFFFF"/>
                </a:solidFill>
              </a:endParaRPr>
            </a:p>
          </p:txBody>
        </p:sp>
        <p:sp>
          <p:nvSpPr>
            <p:cNvPr id="35" name="34 Rectángulo"/>
            <p:cNvSpPr/>
            <p:nvPr userDrawn="1"/>
          </p:nvSpPr>
          <p:spPr>
            <a:xfrm>
              <a:off x="-98" y="2733119"/>
              <a:ext cx="82800" cy="2041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4"/>
              <a:endParaRPr lang="es-ES_tradnl" sz="2133">
                <a:solidFill>
                  <a:srgbClr val="FFFFFF"/>
                </a:solidFill>
              </a:endParaRPr>
            </a:p>
          </p:txBody>
        </p:sp>
        <p:sp>
          <p:nvSpPr>
            <p:cNvPr id="38" name="37 Rectángulo"/>
            <p:cNvSpPr/>
            <p:nvPr userDrawn="1"/>
          </p:nvSpPr>
          <p:spPr>
            <a:xfrm>
              <a:off x="-98" y="4504944"/>
              <a:ext cx="9144097" cy="6385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314"/>
              <a:endParaRPr lang="es-ES_tradnl" sz="2133">
                <a:solidFill>
                  <a:srgbClr val="FFFFFF"/>
                </a:solidFill>
              </a:endParaRPr>
            </a:p>
          </p:txBody>
        </p:sp>
      </p:grpSp>
      <p:sp>
        <p:nvSpPr>
          <p:cNvPr id="40" name="39 Rectángulo"/>
          <p:cNvSpPr/>
          <p:nvPr userDrawn="1"/>
        </p:nvSpPr>
        <p:spPr>
          <a:xfrm>
            <a:off x="0" y="-6737"/>
            <a:ext cx="12192000" cy="64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314"/>
            <a:endParaRPr lang="es-ES_tradnl" sz="2133">
              <a:solidFill>
                <a:srgbClr val="FFFFFF"/>
              </a:solidFill>
            </a:endParaRPr>
          </a:p>
        </p:txBody>
      </p:sp>
      <p:pic>
        <p:nvPicPr>
          <p:cNvPr id="41" name="Picture 2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" y="215125"/>
            <a:ext cx="1665383" cy="24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519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41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/>
          <a:stretch/>
        </p:blipFill>
        <p:spPr>
          <a:xfrm>
            <a:off x="-4253" y="1"/>
            <a:ext cx="121928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67 Rectángulo"/>
          <p:cNvSpPr/>
          <p:nvPr userDrawn="1"/>
        </p:nvSpPr>
        <p:spPr>
          <a:xfrm>
            <a:off x="434341" y="1499596"/>
            <a:ext cx="9800167" cy="3004800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34" name="33 Rectángulo"/>
          <p:cNvSpPr/>
          <p:nvPr userDrawn="1"/>
        </p:nvSpPr>
        <p:spPr>
          <a:xfrm>
            <a:off x="0" y="1499596"/>
            <a:ext cx="432000" cy="43200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99" name="98 Rectángulo"/>
          <p:cNvSpPr/>
          <p:nvPr userDrawn="1"/>
        </p:nvSpPr>
        <p:spPr>
          <a:xfrm>
            <a:off x="9802505" y="4503357"/>
            <a:ext cx="432000" cy="64763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100" name="99 Rectángulo"/>
          <p:cNvSpPr/>
          <p:nvPr userDrawn="1"/>
        </p:nvSpPr>
        <p:spPr>
          <a:xfrm>
            <a:off x="10160052" y="6429373"/>
            <a:ext cx="1184259" cy="432000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101" name="100 Rectángulo"/>
          <p:cNvSpPr/>
          <p:nvPr userDrawn="1"/>
        </p:nvSpPr>
        <p:spPr>
          <a:xfrm>
            <a:off x="11052614" y="6429373"/>
            <a:ext cx="1136029" cy="43200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102" name="101 Rectángulo"/>
          <p:cNvSpPr/>
          <p:nvPr userDrawn="1"/>
        </p:nvSpPr>
        <p:spPr>
          <a:xfrm>
            <a:off x="9802505" y="5797389"/>
            <a:ext cx="432000" cy="1060611"/>
          </a:xfrm>
          <a:prstGeom prst="rect">
            <a:avLst/>
          </a:prstGeom>
          <a:solidFill>
            <a:schemeClr val="accent2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sp>
        <p:nvSpPr>
          <p:cNvPr id="103" name="102 Rectángulo"/>
          <p:cNvSpPr/>
          <p:nvPr userDrawn="1"/>
        </p:nvSpPr>
        <p:spPr>
          <a:xfrm>
            <a:off x="9802505" y="5150993"/>
            <a:ext cx="432000" cy="646395"/>
          </a:xfrm>
          <a:prstGeom prst="rect">
            <a:avLst/>
          </a:prstGeom>
          <a:solidFill>
            <a:schemeClr val="accent1"/>
          </a:solidFill>
        </p:spPr>
        <p:txBody>
          <a:bodyPr wrap="none" lIns="0" tIns="0" rIns="0" bIns="0" rtlCol="0" anchor="ctr">
            <a:noAutofit/>
          </a:bodyPr>
          <a:lstStyle/>
          <a:p>
            <a:pPr algn="ctr" defTabSz="1088314"/>
            <a:endParaRPr lang="es-ES_tradnl" sz="2133" dirty="0">
              <a:solidFill>
                <a:srgbClr val="FFFFFF"/>
              </a:solidFill>
              <a:latin typeface="BBVA Office Light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4" y="1713909"/>
            <a:ext cx="1651111" cy="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06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9" descr="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19707" cy="146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6" y="155564"/>
            <a:ext cx="1049867" cy="32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245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A6E7-E517-BD49-B3DF-691E40D6265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8B7C4-D47C-A84E-8B62-265EFEC07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81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"/>
            <a:ext cx="5791200" cy="4647340"/>
          </a:xfrm>
          <a:prstGeom prst="rect">
            <a:avLst/>
          </a:prstGeom>
        </p:spPr>
      </p:pic>
      <p:sp>
        <p:nvSpPr>
          <p:cNvPr id="8" name="Rounded Rectangle 2"/>
          <p:cNvSpPr/>
          <p:nvPr userDrawn="1"/>
        </p:nvSpPr>
        <p:spPr>
          <a:xfrm rot="5400000" flipH="1" flipV="1">
            <a:off x="1889189" y="3362099"/>
            <a:ext cx="76200" cy="2336800"/>
          </a:xfrm>
          <a:prstGeom prst="roundRect">
            <a:avLst/>
          </a:prstGeom>
          <a:solidFill>
            <a:srgbClr val="EAB1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6469198"/>
            <a:ext cx="10464800" cy="46500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514862" y="472315"/>
            <a:ext cx="4188884" cy="624001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 dirty="0"/>
              <a:t>Company/Member Presenting To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1"/>
          </p:nvPr>
        </p:nvSpPr>
        <p:spPr>
          <a:xfrm>
            <a:off x="7514860" y="1171040"/>
            <a:ext cx="3175227" cy="365125"/>
          </a:xfrm>
        </p:spPr>
        <p:txBody>
          <a:bodyPr/>
          <a:lstStyle>
            <a:lvl1pPr>
              <a:defRPr sz="1600" i="1" spc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March 22, 2017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58889" y="3376413"/>
            <a:ext cx="6218920" cy="695325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052D6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8893" y="4763414"/>
            <a:ext cx="4624916" cy="115887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 i="1">
                <a:solidFill>
                  <a:srgbClr val="052D6E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Email</a:t>
            </a:r>
          </a:p>
          <a:p>
            <a:pPr lvl="0"/>
            <a:r>
              <a:rPr lang="en-US" dirty="0"/>
              <a:t>Phone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85" y="599455"/>
            <a:ext cx="1640633" cy="7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7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EFD8-3A7F-4B40-8467-AD87D1F82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380AB-E70F-4D5B-841B-0C215CEA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8143-73A2-4FCE-96A7-075F32FED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A44D0-F707-48D6-B399-82EB01E4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E45E9-958A-40E9-88B5-715B5370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1F98-10F6-45A9-BEC6-7395C87D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9EA4-4E1E-47EC-9547-32D7D86F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B6976-F208-4DDC-9C36-A34B42FD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AE56E-59DB-48D3-A864-13D944CE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50E95-A415-4E6C-A2B3-B6E5DD1F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50AC0-FDB5-45A7-A04E-4A0B882E9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57B41-6F39-44E1-902D-2F9A9077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4E9C1-9E4A-4663-A7DE-6D006E2F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03B7E-B1DF-47F7-9D05-64ACF56D9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894F4B-0D8F-4A5A-B7B7-702C39295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20A379-3AD8-4E43-814B-3E4CC45E8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85584B-B9EA-4FDE-9A64-43D0E1530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B24BAE-0716-4783-B58D-60445CDA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2909E-96CD-4EE1-83E7-14A5B491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0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1914-0DDF-4208-9733-DDE6EE39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045664-7304-4E01-AAC1-93D3BAB4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604AB-CC9F-44EF-9B87-0D14D4216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2B1BD-DE0E-4F3A-8D60-A69A1371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0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85CCE-445D-41B9-A336-DDC2B1A4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F7701-A036-4E7E-84B1-4CFC57526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48B7-18B5-4CD2-A952-2F1CB194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8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9B3F-A2B8-4EF3-AAEA-7A917FA0B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7B32-AC0C-40D1-A58C-DCD788E5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0F6F2-DB66-4B00-BBF5-FC53C3F8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7CE78-11CE-41C3-9974-E759AB12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7A229-23AB-44C9-92C6-285ED841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81BF9-B1DC-4075-87FD-F7CFEF24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2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A813-E606-46BA-AB0C-41D8F8CE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3FC33-3A4F-480F-9AE0-5BD00DAAD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64943-D200-4F89-BFC1-D545C20F1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A1423-D5CB-495D-B06C-8499FAE5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6A750-2D99-4922-9299-D40DA278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9749-A918-49AC-8EF6-2CCE18C9D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7C1678-8E32-495F-A6C0-F18B5E0BA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2D494-A9E2-4F9E-B9D3-769F24FDF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775F6-78C7-4D67-9283-1B6F5C0D8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20C48-4D3A-4350-8600-3A834656981F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9F9EE-26FE-4CBF-AAAE-40281504F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1805A-DD70-460E-898C-DB7232DFD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C7098-ABAE-44FF-A835-8A326AB7A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0" y="6459416"/>
            <a:ext cx="12192000" cy="398584"/>
          </a:xfrm>
          <a:prstGeom prst="rect">
            <a:avLst/>
          </a:prstGeom>
          <a:solidFill>
            <a:srgbClr val="004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8839200" y="6517482"/>
            <a:ext cx="2844800" cy="26431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Avenir LT Com 45 Book" panose="020B0502020203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4FBFD1F-F142-469A-9F9E-FA35980C7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4" name="Rectangle 2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09600" y="11430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349" b="66449"/>
          <a:stretch/>
        </p:blipFill>
        <p:spPr bwMode="invGray">
          <a:xfrm>
            <a:off x="192423" y="6477000"/>
            <a:ext cx="1381196" cy="38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black">
          <a:xfrm>
            <a:off x="1597247" y="6545510"/>
            <a:ext cx="675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Trajan Pro" pitchFamily="18" charset="0"/>
              </a:rPr>
              <a:t>Institute</a:t>
            </a:r>
            <a:r>
              <a:rPr lang="en-US" sz="1100" baseline="0" dirty="0">
                <a:solidFill>
                  <a:schemeClr val="bg1"/>
                </a:solidFill>
                <a:latin typeface="Trajan Pro" pitchFamily="18" charset="0"/>
              </a:rPr>
              <a:t> of International Finance</a:t>
            </a:r>
            <a:endParaRPr lang="en-US" sz="1100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0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chemeClr val="accent1">
              <a:lumMod val="50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Font typeface="Arial" charset="0"/>
        <a:buNone/>
        <a:defRPr sz="2000" b="0" kern="1200">
          <a:solidFill>
            <a:srgbClr val="004172"/>
          </a:solidFill>
          <a:latin typeface="Avenir LT Com 45 Book" panose="020B0502020203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Arial" panose="020B0604020202020204" pitchFamily="34" charset="0"/>
        <a:buChar char="•"/>
        <a:defRPr kern="1200">
          <a:solidFill>
            <a:srgbClr val="595959"/>
          </a:solidFill>
          <a:latin typeface="Avenir LT Com 45 Book" panose="020B0502020203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000"/>
        </a:buClr>
        <a:buSzPct val="70000"/>
        <a:buFont typeface="Courier New" panose="02070309020205020404" pitchFamily="49" charset="0"/>
        <a:buChar char="o"/>
        <a:defRPr sz="1600" kern="1200">
          <a:solidFill>
            <a:srgbClr val="595959"/>
          </a:solidFill>
          <a:latin typeface="Avenir LT Com 45 Book" panose="020B0502020203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venir LT Com 45 Book" panose="020B0502020203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AAB00"/>
        </a:buClr>
        <a:buSzPct val="70000"/>
        <a:buFont typeface="Courier New" panose="02070309020205020404" pitchFamily="49" charset="0"/>
        <a:buChar char="o"/>
        <a:defRPr sz="1400" kern="1200">
          <a:solidFill>
            <a:srgbClr val="595959"/>
          </a:solidFill>
          <a:latin typeface="Avenir LT Com 45 Book" panose="020B0502020203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7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>
        <a:defRPr sz="3733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4157">
        <a:defRPr>
          <a:latin typeface="+mn-lt"/>
          <a:ea typeface="+mn-ea"/>
          <a:cs typeface="+mn-cs"/>
        </a:defRPr>
      </a:lvl2pPr>
      <a:lvl3pPr marL="1088314">
        <a:defRPr>
          <a:latin typeface="+mn-lt"/>
          <a:ea typeface="+mn-ea"/>
          <a:cs typeface="+mn-cs"/>
        </a:defRPr>
      </a:lvl3pPr>
      <a:lvl4pPr marL="1632470">
        <a:defRPr>
          <a:latin typeface="+mn-lt"/>
          <a:ea typeface="+mn-ea"/>
          <a:cs typeface="+mn-cs"/>
        </a:defRPr>
      </a:lvl4pPr>
      <a:lvl5pPr marL="2176627">
        <a:defRPr>
          <a:latin typeface="+mn-lt"/>
          <a:ea typeface="+mn-ea"/>
          <a:cs typeface="+mn-cs"/>
        </a:defRPr>
      </a:lvl5pPr>
      <a:lvl6pPr marL="2720784">
        <a:defRPr>
          <a:latin typeface="+mn-lt"/>
          <a:ea typeface="+mn-ea"/>
          <a:cs typeface="+mn-cs"/>
        </a:defRPr>
      </a:lvl6pPr>
      <a:lvl7pPr marL="3264941">
        <a:defRPr>
          <a:latin typeface="+mn-lt"/>
          <a:ea typeface="+mn-ea"/>
          <a:cs typeface="+mn-cs"/>
        </a:defRPr>
      </a:lvl7pPr>
      <a:lvl8pPr marL="3809097">
        <a:defRPr>
          <a:latin typeface="+mn-lt"/>
          <a:ea typeface="+mn-ea"/>
          <a:cs typeface="+mn-cs"/>
        </a:defRPr>
      </a:lvl8pPr>
      <a:lvl9pPr marL="43532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4157">
        <a:defRPr>
          <a:latin typeface="+mn-lt"/>
          <a:ea typeface="+mn-ea"/>
          <a:cs typeface="+mn-cs"/>
        </a:defRPr>
      </a:lvl2pPr>
      <a:lvl3pPr marL="1088314">
        <a:defRPr>
          <a:latin typeface="+mn-lt"/>
          <a:ea typeface="+mn-ea"/>
          <a:cs typeface="+mn-cs"/>
        </a:defRPr>
      </a:lvl3pPr>
      <a:lvl4pPr marL="1632470">
        <a:defRPr>
          <a:latin typeface="+mn-lt"/>
          <a:ea typeface="+mn-ea"/>
          <a:cs typeface="+mn-cs"/>
        </a:defRPr>
      </a:lvl4pPr>
      <a:lvl5pPr marL="2176627">
        <a:defRPr>
          <a:latin typeface="+mn-lt"/>
          <a:ea typeface="+mn-ea"/>
          <a:cs typeface="+mn-cs"/>
        </a:defRPr>
      </a:lvl5pPr>
      <a:lvl6pPr marL="2720784">
        <a:defRPr>
          <a:latin typeface="+mn-lt"/>
          <a:ea typeface="+mn-ea"/>
          <a:cs typeface="+mn-cs"/>
        </a:defRPr>
      </a:lvl6pPr>
      <a:lvl7pPr marL="3264941">
        <a:defRPr>
          <a:latin typeface="+mn-lt"/>
          <a:ea typeface="+mn-ea"/>
          <a:cs typeface="+mn-cs"/>
        </a:defRPr>
      </a:lvl7pPr>
      <a:lvl8pPr marL="3809097">
        <a:defRPr>
          <a:latin typeface="+mn-lt"/>
          <a:ea typeface="+mn-ea"/>
          <a:cs typeface="+mn-cs"/>
        </a:defRPr>
      </a:lvl8pPr>
      <a:lvl9pPr marL="435325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62730" y="3576336"/>
            <a:ext cx="10503017" cy="830937"/>
          </a:xfrm>
        </p:spPr>
        <p:txBody>
          <a:bodyPr/>
          <a:lstStyle/>
          <a:p>
            <a:r>
              <a:rPr lang="es-CO" sz="3600" dirty="0" err="1">
                <a:latin typeface="Arial Rounded MT Bold" charset="0"/>
                <a:ea typeface="Arial Rounded MT Bold" charset="0"/>
                <a:cs typeface="Arial Rounded MT Bold" charset="0"/>
              </a:rPr>
              <a:t>Evolution</a:t>
            </a:r>
            <a:r>
              <a:rPr lang="es-CO" sz="36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CO" sz="3600" dirty="0" err="1">
                <a:latin typeface="Arial Rounded MT Bold" charset="0"/>
                <a:ea typeface="Arial Rounded MT Bold" charset="0"/>
                <a:cs typeface="Arial Rounded MT Bold" charset="0"/>
              </a:rPr>
              <a:t>of</a:t>
            </a:r>
            <a:r>
              <a:rPr lang="es-CO" sz="36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CO" sz="3600" dirty="0" err="1">
                <a:latin typeface="Arial Rounded MT Bold" charset="0"/>
                <a:ea typeface="Arial Rounded MT Bold" charset="0"/>
                <a:cs typeface="Arial Rounded MT Bold" charset="0"/>
              </a:rPr>
              <a:t>Basel</a:t>
            </a:r>
            <a:r>
              <a:rPr lang="es-CO" sz="36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s-CO" sz="3600" dirty="0" err="1">
                <a:latin typeface="Arial Rounded MT Bold" charset="0"/>
                <a:ea typeface="Arial Rounded MT Bold" charset="0"/>
                <a:cs typeface="Arial Rounded MT Bold" charset="0"/>
              </a:rPr>
              <a:t>Solvency</a:t>
            </a:r>
            <a:r>
              <a:rPr lang="es-CO" sz="3600" dirty="0">
                <a:latin typeface="Arial Rounded MT Bold" charset="0"/>
                <a:ea typeface="Arial Rounded MT Bold" charset="0"/>
                <a:cs typeface="Arial Rounded MT Bold" charset="0"/>
              </a:rPr>
              <a:t> Framework </a:t>
            </a:r>
          </a:p>
          <a:p>
            <a:r>
              <a:rPr lang="es-CO" sz="2000" dirty="0" err="1">
                <a:latin typeface="Arial Rounded MT Bold" charset="0"/>
                <a:ea typeface="Arial Rounded MT Bold" charset="0"/>
                <a:cs typeface="Arial Rounded MT Bold" charset="0"/>
              </a:rPr>
              <a:t>July</a:t>
            </a:r>
            <a:r>
              <a:rPr lang="es-CO" sz="2000" dirty="0">
                <a:latin typeface="Arial Rounded MT Bold" charset="0"/>
                <a:ea typeface="Arial Rounded MT Bold" charset="0"/>
                <a:cs typeface="Arial Rounded MT Bold" charset="0"/>
              </a:rPr>
              <a:t> 2018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3102" y="4751840"/>
            <a:ext cx="5276344" cy="1158875"/>
          </a:xfrm>
        </p:spPr>
        <p:txBody>
          <a:bodyPr>
            <a:normAutofit/>
          </a:bodyPr>
          <a:lstStyle/>
          <a:p>
            <a:r>
              <a:rPr lang="es-CO" dirty="0"/>
              <a:t>Jaime Vázquez</a:t>
            </a:r>
          </a:p>
          <a:p>
            <a:r>
              <a:rPr lang="es-CO" dirty="0" err="1"/>
              <a:t>Policy</a:t>
            </a:r>
            <a:r>
              <a:rPr lang="es-CO" dirty="0"/>
              <a:t> </a:t>
            </a:r>
            <a:r>
              <a:rPr lang="es-CO" dirty="0" err="1"/>
              <a:t>Advisor</a:t>
            </a:r>
            <a:r>
              <a:rPr lang="es-CO" dirty="0"/>
              <a:t>, </a:t>
            </a:r>
            <a:r>
              <a:rPr lang="es-CO" dirty="0" err="1"/>
              <a:t>Regulatory</a:t>
            </a:r>
            <a:r>
              <a:rPr lang="es-CO" dirty="0"/>
              <a:t> </a:t>
            </a:r>
            <a:r>
              <a:rPr lang="es-CO" dirty="0" err="1"/>
              <a:t>Affairs</a:t>
            </a:r>
            <a:endParaRPr lang="es-CO" dirty="0"/>
          </a:p>
          <a:p>
            <a:r>
              <a:rPr lang="es-CO" dirty="0"/>
              <a:t>IIF</a:t>
            </a:r>
          </a:p>
          <a:p>
            <a:endParaRPr lang="es-C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5AFC0-E1DD-4962-834C-19171DEA7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62" t="11822" r="19832" b="14573"/>
          <a:stretch/>
        </p:blipFill>
        <p:spPr>
          <a:xfrm>
            <a:off x="3179428" y="82457"/>
            <a:ext cx="3204594" cy="31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21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49" y="212452"/>
            <a:ext cx="8802335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Fixing the shortcomings of Basel II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EFD7AD6-C26B-4C47-B967-42BC1F5729EF}"/>
              </a:ext>
            </a:extLst>
          </p:cNvPr>
          <p:cNvSpPr txBox="1"/>
          <p:nvPr/>
        </p:nvSpPr>
        <p:spPr>
          <a:xfrm>
            <a:off x="980614" y="1245306"/>
            <a:ext cx="4463835" cy="1417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More Capital &amp; Higher Quality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Clear definition of CET1, AT1 and T2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Increase in Capital Requirements</a:t>
            </a: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7E169F21-F1BA-4151-8DF3-A7638D569F18}"/>
              </a:ext>
            </a:extLst>
          </p:cNvPr>
          <p:cNvSpPr/>
          <p:nvPr/>
        </p:nvSpPr>
        <p:spPr>
          <a:xfrm>
            <a:off x="907535" y="1464251"/>
            <a:ext cx="253568" cy="1533137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0FE95A06-0BA8-48D1-96BF-272A938B2148}"/>
              </a:ext>
            </a:extLst>
          </p:cNvPr>
          <p:cNvSpPr/>
          <p:nvPr/>
        </p:nvSpPr>
        <p:spPr>
          <a:xfrm rot="10800000">
            <a:off x="5487728" y="1454412"/>
            <a:ext cx="224417" cy="1540458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FC27A7A-D33D-4378-AB95-657806C261FD}"/>
              </a:ext>
            </a:extLst>
          </p:cNvPr>
          <p:cNvSpPr txBox="1"/>
          <p:nvPr/>
        </p:nvSpPr>
        <p:spPr>
          <a:xfrm>
            <a:off x="966991" y="3754420"/>
            <a:ext cx="3889958" cy="193578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Addressing Procyclicality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Conservation Buffer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Countercyclical Buffer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Promoting Forward Looking Provisions</a:t>
            </a: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id="{C74E34AC-AA4D-4169-A58D-FB7ECD8A75BB}"/>
              </a:ext>
            </a:extLst>
          </p:cNvPr>
          <p:cNvSpPr/>
          <p:nvPr/>
        </p:nvSpPr>
        <p:spPr>
          <a:xfrm>
            <a:off x="884079" y="3973365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ket 23">
            <a:extLst>
              <a:ext uri="{FF2B5EF4-FFF2-40B4-BE49-F238E27FC236}">
                <a16:creationId xmlns:a16="http://schemas.microsoft.com/office/drawing/2014/main" id="{383A38F3-77CD-4BC0-85F0-F679755914A6}"/>
              </a:ext>
            </a:extLst>
          </p:cNvPr>
          <p:cNvSpPr/>
          <p:nvPr/>
        </p:nvSpPr>
        <p:spPr>
          <a:xfrm rot="10800000">
            <a:off x="5178184" y="3958615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bject 4">
            <a:extLst>
              <a:ext uri="{FF2B5EF4-FFF2-40B4-BE49-F238E27FC236}">
                <a16:creationId xmlns:a16="http://schemas.microsoft.com/office/drawing/2014/main" id="{D2CB9F15-D3B5-47ED-863D-9559DEC673A9}"/>
              </a:ext>
            </a:extLst>
          </p:cNvPr>
          <p:cNvSpPr txBox="1"/>
          <p:nvPr/>
        </p:nvSpPr>
        <p:spPr>
          <a:xfrm>
            <a:off x="6706465" y="1843126"/>
            <a:ext cx="3889958" cy="3859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Systemic Risk &amp; </a:t>
            </a:r>
            <a:r>
              <a:rPr lang="en-US" sz="2400" b="1" i="1" spc="-5" dirty="0" err="1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Interconectedness</a:t>
            </a:r>
            <a:endParaRPr lang="en-US" sz="2400" b="1" i="1" spc="-5" dirty="0">
              <a:solidFill>
                <a:srgbClr val="00B0F0"/>
              </a:solidFill>
              <a:latin typeface="Bradley Hand ITC" panose="03070402050302030203" pitchFamily="66" charset="0"/>
              <a:cs typeface="Microsoft Sans Serif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G-SIB / D-SIB Buffers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Promoting use of CCP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Higher K Requirements for:</a:t>
            </a:r>
          </a:p>
          <a:p>
            <a:pPr marL="812800" marR="5080" lvl="1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B0F0"/>
              </a:solidFill>
              <a:latin typeface="Gill Sans MT"/>
            </a:endParaRPr>
          </a:p>
          <a:p>
            <a:pPr marL="812800" marR="5080" lvl="1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Trading &amp; Derivatives</a:t>
            </a:r>
          </a:p>
          <a:p>
            <a:pPr marL="812800" marR="5080" lvl="1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Complex Securitizations</a:t>
            </a:r>
          </a:p>
          <a:p>
            <a:pPr marL="812800" marR="5080" lvl="1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Off Balance Sheet (SPV’s)</a:t>
            </a:r>
          </a:p>
          <a:p>
            <a:pPr marL="812800" marR="5080" lvl="1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Inter-financial sector exposures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68" name="Left Bracket 67">
            <a:extLst>
              <a:ext uri="{FF2B5EF4-FFF2-40B4-BE49-F238E27FC236}">
                <a16:creationId xmlns:a16="http://schemas.microsoft.com/office/drawing/2014/main" id="{BBEA64E2-C447-443C-9070-96B6A4FCCF4F}"/>
              </a:ext>
            </a:extLst>
          </p:cNvPr>
          <p:cNvSpPr/>
          <p:nvPr/>
        </p:nvSpPr>
        <p:spPr>
          <a:xfrm>
            <a:off x="6430606" y="2062071"/>
            <a:ext cx="253568" cy="3608887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Bracket 68">
            <a:extLst>
              <a:ext uri="{FF2B5EF4-FFF2-40B4-BE49-F238E27FC236}">
                <a16:creationId xmlns:a16="http://schemas.microsoft.com/office/drawing/2014/main" id="{B7B9DC35-4A25-4FA1-88E2-79C257306F29}"/>
              </a:ext>
            </a:extLst>
          </p:cNvPr>
          <p:cNvSpPr/>
          <p:nvPr/>
        </p:nvSpPr>
        <p:spPr>
          <a:xfrm rot="10800000">
            <a:off x="10917657" y="2047320"/>
            <a:ext cx="224417" cy="3623637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1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 Solvency Framework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9EB80-DEC1-460D-BBBB-1A50ED1FA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97" y="1099479"/>
            <a:ext cx="7590683" cy="555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1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6" y="320595"/>
            <a:ext cx="9042291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Fixing the shortcomings of Basel II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7583C5E-896E-48B2-A81A-DEBD97A78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936344"/>
              </p:ext>
            </p:extLst>
          </p:nvPr>
        </p:nvGraphicFramePr>
        <p:xfrm>
          <a:off x="3783436" y="1441772"/>
          <a:ext cx="7756544" cy="475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1046CC-5DC7-4814-ADCD-67F8F9447890}"/>
              </a:ext>
            </a:extLst>
          </p:cNvPr>
          <p:cNvSpPr txBox="1"/>
          <p:nvPr/>
        </p:nvSpPr>
        <p:spPr>
          <a:xfrm>
            <a:off x="6576294" y="6199380"/>
            <a:ext cx="5440218" cy="360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+mj-lt"/>
              </a:rPr>
              <a:t>Data include US and EU banks; Source: Reuters, FDIC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A5FCFBB-AF14-4510-ACA7-86898A47B681}"/>
              </a:ext>
            </a:extLst>
          </p:cNvPr>
          <p:cNvSpPr txBox="1"/>
          <p:nvPr/>
        </p:nvSpPr>
        <p:spPr>
          <a:xfrm>
            <a:off x="650885" y="2809304"/>
            <a:ext cx="2469820" cy="899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Leverage Ratio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Simple Measure </a:t>
            </a:r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2307D41-2A3C-4A82-BD96-BB5B7208CF55}"/>
              </a:ext>
            </a:extLst>
          </p:cNvPr>
          <p:cNvSpPr/>
          <p:nvPr/>
        </p:nvSpPr>
        <p:spPr>
          <a:xfrm>
            <a:off x="397317" y="3017017"/>
            <a:ext cx="253568" cy="1083159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39F8A801-454B-41CB-B739-535105D3216E}"/>
              </a:ext>
            </a:extLst>
          </p:cNvPr>
          <p:cNvSpPr/>
          <p:nvPr/>
        </p:nvSpPr>
        <p:spPr>
          <a:xfrm rot="10800000">
            <a:off x="3008496" y="3017017"/>
            <a:ext cx="224417" cy="108664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5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49" y="212452"/>
            <a:ext cx="8802335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Fixing the shortcomings of Basel II</a:t>
            </a:r>
          </a:p>
        </p:txBody>
      </p:sp>
      <p:sp>
        <p:nvSpPr>
          <p:cNvPr id="75" name="object 4">
            <a:extLst>
              <a:ext uri="{FF2B5EF4-FFF2-40B4-BE49-F238E27FC236}">
                <a16:creationId xmlns:a16="http://schemas.microsoft.com/office/drawing/2014/main" id="{7B63B5CD-26BE-4B18-B599-3FF9B4F22CC0}"/>
              </a:ext>
            </a:extLst>
          </p:cNvPr>
          <p:cNvSpPr txBox="1"/>
          <p:nvPr/>
        </p:nvSpPr>
        <p:spPr>
          <a:xfrm>
            <a:off x="934351" y="2123354"/>
            <a:ext cx="3889958" cy="1417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Liquidity Ratios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LCR &amp; NSFR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1600" spc="-15" dirty="0">
              <a:solidFill>
                <a:srgbClr val="00B0F0"/>
              </a:solidFill>
              <a:latin typeface="Gill Sans MT"/>
            </a:endParaRPr>
          </a:p>
        </p:txBody>
      </p:sp>
      <p:sp>
        <p:nvSpPr>
          <p:cNvPr id="76" name="Left Bracket 75">
            <a:extLst>
              <a:ext uri="{FF2B5EF4-FFF2-40B4-BE49-F238E27FC236}">
                <a16:creationId xmlns:a16="http://schemas.microsoft.com/office/drawing/2014/main" id="{77FBD0ED-4477-421A-9E81-7EF0DBB574D0}"/>
              </a:ext>
            </a:extLst>
          </p:cNvPr>
          <p:cNvSpPr/>
          <p:nvPr/>
        </p:nvSpPr>
        <p:spPr>
          <a:xfrm>
            <a:off x="501055" y="2347211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ket 76">
            <a:extLst>
              <a:ext uri="{FF2B5EF4-FFF2-40B4-BE49-F238E27FC236}">
                <a16:creationId xmlns:a16="http://schemas.microsoft.com/office/drawing/2014/main" id="{BB16F436-D5D6-41B4-A49C-B6458AF4D37E}"/>
              </a:ext>
            </a:extLst>
          </p:cNvPr>
          <p:cNvSpPr/>
          <p:nvPr/>
        </p:nvSpPr>
        <p:spPr>
          <a:xfrm rot="10800000">
            <a:off x="5188596" y="2332461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CA73EE-CC83-4F9D-B1E1-3715A3BCE1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4" t="38529" r="10212" b="28850"/>
          <a:stretch/>
        </p:blipFill>
        <p:spPr>
          <a:xfrm>
            <a:off x="935657" y="3154258"/>
            <a:ext cx="4162437" cy="1367811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056B979C-4D94-446D-AAA8-7C0F72A3BB10}"/>
              </a:ext>
            </a:extLst>
          </p:cNvPr>
          <p:cNvSpPr txBox="1"/>
          <p:nvPr/>
        </p:nvSpPr>
        <p:spPr>
          <a:xfrm>
            <a:off x="6258693" y="1901046"/>
            <a:ext cx="4463835" cy="27129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Enhancing Risk Coverage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Basel 2.5: 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Trading Book &amp; complex securitizations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Stress </a:t>
            </a:r>
            <a:r>
              <a:rPr lang="en-US" sz="1600" spc="-15" dirty="0" err="1">
                <a:solidFill>
                  <a:srgbClr val="00B0F0"/>
                </a:solidFill>
                <a:latin typeface="Gill Sans MT"/>
              </a:rPr>
              <a:t>VaR</a:t>
            </a: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 &amp; IRC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B0F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Counterparty Credit Risk: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stressed inputs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Wrong Way Risk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CVA</a:t>
            </a:r>
          </a:p>
        </p:txBody>
      </p:sp>
      <p:sp>
        <p:nvSpPr>
          <p:cNvPr id="16" name="Left Bracket 15">
            <a:extLst>
              <a:ext uri="{FF2B5EF4-FFF2-40B4-BE49-F238E27FC236}">
                <a16:creationId xmlns:a16="http://schemas.microsoft.com/office/drawing/2014/main" id="{CEE17076-B31C-4B6F-B5F1-95988721F2B3}"/>
              </a:ext>
            </a:extLst>
          </p:cNvPr>
          <p:cNvSpPr/>
          <p:nvPr/>
        </p:nvSpPr>
        <p:spPr>
          <a:xfrm>
            <a:off x="6118502" y="2119991"/>
            <a:ext cx="253568" cy="277296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A69ACF6E-38B8-4A8A-BE98-851561EB9432}"/>
              </a:ext>
            </a:extLst>
          </p:cNvPr>
          <p:cNvSpPr/>
          <p:nvPr/>
        </p:nvSpPr>
        <p:spPr>
          <a:xfrm rot="10800000">
            <a:off x="10765807" y="2110151"/>
            <a:ext cx="224417" cy="2786206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61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Implementation Issues</a:t>
            </a:r>
          </a:p>
        </p:txBody>
      </p:sp>
      <p:sp>
        <p:nvSpPr>
          <p:cNvPr id="16" name="object 24">
            <a:extLst>
              <a:ext uri="{FF2B5EF4-FFF2-40B4-BE49-F238E27FC236}">
                <a16:creationId xmlns:a16="http://schemas.microsoft.com/office/drawing/2014/main" id="{E9A43072-787A-4284-A7B6-A3FD4197FA49}"/>
              </a:ext>
            </a:extLst>
          </p:cNvPr>
          <p:cNvSpPr txBox="1"/>
          <p:nvPr/>
        </p:nvSpPr>
        <p:spPr>
          <a:xfrm>
            <a:off x="7913120" y="3627956"/>
            <a:ext cx="28303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lang="es-ES" sz="2000" b="1" u="none" spc="-10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FF71FE52-663F-4112-9164-841E9B255A53}"/>
              </a:ext>
            </a:extLst>
          </p:cNvPr>
          <p:cNvSpPr/>
          <p:nvPr/>
        </p:nvSpPr>
        <p:spPr>
          <a:xfrm>
            <a:off x="7836881" y="1350214"/>
            <a:ext cx="2792961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00B2B4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D47030E1-66A5-4F34-881A-8F69834EC5FC}"/>
              </a:ext>
            </a:extLst>
          </p:cNvPr>
          <p:cNvSpPr/>
          <p:nvPr/>
        </p:nvSpPr>
        <p:spPr>
          <a:xfrm>
            <a:off x="10114645" y="1638593"/>
            <a:ext cx="259106" cy="347547"/>
          </a:xfrm>
          <a:custGeom>
            <a:avLst/>
            <a:gdLst/>
            <a:ahLst/>
            <a:cxnLst/>
            <a:rect l="l" t="t" r="r" b="b"/>
            <a:pathLst>
              <a:path w="237490" h="213994">
                <a:moveTo>
                  <a:pt x="195203" y="157892"/>
                </a:moveTo>
                <a:lnTo>
                  <a:pt x="153196" y="157892"/>
                </a:lnTo>
                <a:lnTo>
                  <a:pt x="214970" y="213488"/>
                </a:lnTo>
                <a:lnTo>
                  <a:pt x="237208" y="195696"/>
                </a:lnTo>
                <a:lnTo>
                  <a:pt x="195203" y="157892"/>
                </a:lnTo>
                <a:close/>
              </a:path>
              <a:path w="237490" h="213994">
                <a:moveTo>
                  <a:pt x="96365" y="0"/>
                </a:moveTo>
                <a:lnTo>
                  <a:pt x="58375" y="7018"/>
                </a:lnTo>
                <a:lnTo>
                  <a:pt x="27798" y="26130"/>
                </a:lnTo>
                <a:lnTo>
                  <a:pt x="7412" y="54414"/>
                </a:lnTo>
                <a:lnTo>
                  <a:pt x="0" y="88953"/>
                </a:lnTo>
                <a:lnTo>
                  <a:pt x="7412" y="122206"/>
                </a:lnTo>
                <a:lnTo>
                  <a:pt x="27798" y="149830"/>
                </a:lnTo>
                <a:lnTo>
                  <a:pt x="58375" y="168698"/>
                </a:lnTo>
                <a:lnTo>
                  <a:pt x="96365" y="175682"/>
                </a:lnTo>
                <a:lnTo>
                  <a:pt x="111152" y="174466"/>
                </a:lnTo>
                <a:lnTo>
                  <a:pt x="125707" y="170957"/>
                </a:lnTo>
                <a:lnTo>
                  <a:pt x="139799" y="165363"/>
                </a:lnTo>
                <a:lnTo>
                  <a:pt x="153196" y="157892"/>
                </a:lnTo>
                <a:lnTo>
                  <a:pt x="195203" y="157892"/>
                </a:lnTo>
                <a:lnTo>
                  <a:pt x="175435" y="140101"/>
                </a:lnTo>
                <a:lnTo>
                  <a:pt x="182307" y="128044"/>
                </a:lnTo>
                <a:lnTo>
                  <a:pt x="187789" y="115361"/>
                </a:lnTo>
                <a:lnTo>
                  <a:pt x="191418" y="102261"/>
                </a:lnTo>
                <a:lnTo>
                  <a:pt x="192731" y="88953"/>
                </a:lnTo>
                <a:lnTo>
                  <a:pt x="138371" y="88953"/>
                </a:lnTo>
                <a:lnTo>
                  <a:pt x="134935" y="73316"/>
                </a:lnTo>
                <a:lnTo>
                  <a:pt x="125707" y="60599"/>
                </a:lnTo>
                <a:lnTo>
                  <a:pt x="112310" y="52051"/>
                </a:lnTo>
                <a:lnTo>
                  <a:pt x="96365" y="48924"/>
                </a:lnTo>
                <a:lnTo>
                  <a:pt x="96365" y="28910"/>
                </a:lnTo>
                <a:lnTo>
                  <a:pt x="166067" y="28910"/>
                </a:lnTo>
                <a:lnTo>
                  <a:pt x="164006" y="26130"/>
                </a:lnTo>
                <a:lnTo>
                  <a:pt x="133313" y="7018"/>
                </a:lnTo>
                <a:lnTo>
                  <a:pt x="96365" y="0"/>
                </a:lnTo>
                <a:close/>
              </a:path>
              <a:path w="237490" h="213994">
                <a:moveTo>
                  <a:pt x="166067" y="28910"/>
                </a:moveTo>
                <a:lnTo>
                  <a:pt x="96365" y="28910"/>
                </a:lnTo>
                <a:lnTo>
                  <a:pt x="120997" y="33601"/>
                </a:lnTo>
                <a:lnTo>
                  <a:pt x="141459" y="46422"/>
                </a:lnTo>
                <a:lnTo>
                  <a:pt x="155435" y="65498"/>
                </a:lnTo>
                <a:lnTo>
                  <a:pt x="160609" y="88953"/>
                </a:lnTo>
                <a:lnTo>
                  <a:pt x="192731" y="88953"/>
                </a:lnTo>
                <a:lnTo>
                  <a:pt x="184971" y="54414"/>
                </a:lnTo>
                <a:lnTo>
                  <a:pt x="166067" y="2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D2B0F9F6-3C1A-4733-91CA-F781C1B9C140}"/>
              </a:ext>
            </a:extLst>
          </p:cNvPr>
          <p:cNvSpPr/>
          <p:nvPr/>
        </p:nvSpPr>
        <p:spPr>
          <a:xfrm>
            <a:off x="10010147" y="1478085"/>
            <a:ext cx="308295" cy="500179"/>
          </a:xfrm>
          <a:custGeom>
            <a:avLst/>
            <a:gdLst/>
            <a:ahLst/>
            <a:cxnLst/>
            <a:rect l="l" t="t" r="r" b="b"/>
            <a:pathLst>
              <a:path w="282575" h="307975">
                <a:moveTo>
                  <a:pt x="277191" y="0"/>
                </a:moveTo>
                <a:lnTo>
                  <a:pt x="2475" y="0"/>
                </a:lnTo>
                <a:lnTo>
                  <a:pt x="0" y="4457"/>
                </a:lnTo>
                <a:lnTo>
                  <a:pt x="0" y="305306"/>
                </a:lnTo>
                <a:lnTo>
                  <a:pt x="2475" y="307535"/>
                </a:lnTo>
                <a:lnTo>
                  <a:pt x="141070" y="307535"/>
                </a:lnTo>
                <a:lnTo>
                  <a:pt x="130397" y="302102"/>
                </a:lnTo>
                <a:lnTo>
                  <a:pt x="120652" y="295835"/>
                </a:lnTo>
                <a:lnTo>
                  <a:pt x="111835" y="288731"/>
                </a:lnTo>
                <a:lnTo>
                  <a:pt x="103946" y="280793"/>
                </a:lnTo>
                <a:lnTo>
                  <a:pt x="32174" y="280793"/>
                </a:lnTo>
                <a:lnTo>
                  <a:pt x="29698" y="278564"/>
                </a:lnTo>
                <a:lnTo>
                  <a:pt x="29698" y="31198"/>
                </a:lnTo>
                <a:lnTo>
                  <a:pt x="32174" y="26742"/>
                </a:lnTo>
                <a:lnTo>
                  <a:pt x="282140" y="26742"/>
                </a:lnTo>
                <a:lnTo>
                  <a:pt x="282140" y="4457"/>
                </a:lnTo>
                <a:lnTo>
                  <a:pt x="277191" y="0"/>
                </a:lnTo>
                <a:close/>
              </a:path>
              <a:path w="282575" h="307975">
                <a:moveTo>
                  <a:pt x="282140" y="26742"/>
                </a:moveTo>
                <a:lnTo>
                  <a:pt x="247492" y="26742"/>
                </a:lnTo>
                <a:lnTo>
                  <a:pt x="252441" y="31198"/>
                </a:lnTo>
                <a:lnTo>
                  <a:pt x="252441" y="104740"/>
                </a:lnTo>
                <a:lnTo>
                  <a:pt x="259866" y="108118"/>
                </a:lnTo>
                <a:lnTo>
                  <a:pt x="267291" y="111704"/>
                </a:lnTo>
                <a:lnTo>
                  <a:pt x="274716" y="115709"/>
                </a:lnTo>
                <a:lnTo>
                  <a:pt x="282140" y="120340"/>
                </a:lnTo>
                <a:lnTo>
                  <a:pt x="282140" y="26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7C2153EF-5143-40F0-A41B-DE2B78EFAFED}"/>
              </a:ext>
            </a:extLst>
          </p:cNvPr>
          <p:cNvSpPr txBox="1"/>
          <p:nvPr/>
        </p:nvSpPr>
        <p:spPr>
          <a:xfrm>
            <a:off x="7876523" y="1350215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u="none" spc="229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A4A1631F-9528-4600-9378-5CD88F4C15AC}"/>
              </a:ext>
            </a:extLst>
          </p:cNvPr>
          <p:cNvSpPr/>
          <p:nvPr/>
        </p:nvSpPr>
        <p:spPr>
          <a:xfrm>
            <a:off x="4745339" y="1350214"/>
            <a:ext cx="2796993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0075C1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10">
            <a:extLst>
              <a:ext uri="{FF2B5EF4-FFF2-40B4-BE49-F238E27FC236}">
                <a16:creationId xmlns:a16="http://schemas.microsoft.com/office/drawing/2014/main" id="{6D17F576-20E7-457B-8D13-31F2E7BAAC71}"/>
              </a:ext>
            </a:extLst>
          </p:cNvPr>
          <p:cNvSpPr txBox="1"/>
          <p:nvPr/>
        </p:nvSpPr>
        <p:spPr>
          <a:xfrm>
            <a:off x="4788677" y="1350215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b="1" u="none" spc="2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CDD56F31-1898-4AD4-81DA-77DD9653DD1E}"/>
              </a:ext>
            </a:extLst>
          </p:cNvPr>
          <p:cNvSpPr/>
          <p:nvPr/>
        </p:nvSpPr>
        <p:spPr>
          <a:xfrm>
            <a:off x="1700244" y="3682374"/>
            <a:ext cx="2749711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3299D4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42554C9B-A844-4FF4-8F8C-F5D7A1B27CCF}"/>
              </a:ext>
            </a:extLst>
          </p:cNvPr>
          <p:cNvSpPr txBox="1"/>
          <p:nvPr/>
        </p:nvSpPr>
        <p:spPr>
          <a:xfrm>
            <a:off x="1700243" y="3682375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b="1" u="none" spc="335" dirty="0">
                <a:solidFill>
                  <a:srgbClr val="FFFFFF"/>
                </a:solidFill>
                <a:latin typeface="+mj-lt"/>
                <a:cs typeface="Calibri"/>
              </a:rPr>
              <a:t>4</a:t>
            </a:r>
            <a:endParaRPr sz="2000" u="none" dirty="0">
              <a:latin typeface="+mj-lt"/>
              <a:cs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5C02FF9C-96AB-434F-9268-3FDF3DB88922}"/>
              </a:ext>
            </a:extLst>
          </p:cNvPr>
          <p:cNvSpPr/>
          <p:nvPr/>
        </p:nvSpPr>
        <p:spPr>
          <a:xfrm>
            <a:off x="4745339" y="3682374"/>
            <a:ext cx="2805604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E0C888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69E88670-7CB1-4966-89D8-112E83EE434C}"/>
              </a:ext>
            </a:extLst>
          </p:cNvPr>
          <p:cNvSpPr/>
          <p:nvPr/>
        </p:nvSpPr>
        <p:spPr>
          <a:xfrm>
            <a:off x="4953554" y="3803655"/>
            <a:ext cx="241092" cy="488835"/>
          </a:xfrm>
          <a:custGeom>
            <a:avLst/>
            <a:gdLst/>
            <a:ahLst/>
            <a:cxnLst/>
            <a:rect l="l" t="t" r="r" b="b"/>
            <a:pathLst>
              <a:path w="220979" h="300989">
                <a:moveTo>
                  <a:pt x="0" y="300603"/>
                </a:moveTo>
                <a:lnTo>
                  <a:pt x="220361" y="300603"/>
                </a:lnTo>
                <a:lnTo>
                  <a:pt x="220361" y="0"/>
                </a:lnTo>
                <a:lnTo>
                  <a:pt x="0" y="0"/>
                </a:lnTo>
                <a:lnTo>
                  <a:pt x="0" y="300603"/>
                </a:lnTo>
                <a:close/>
              </a:path>
            </a:pathLst>
          </a:custGeom>
          <a:solidFill>
            <a:srgbClr val="E0C888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7" name="object 16">
            <a:extLst>
              <a:ext uri="{FF2B5EF4-FFF2-40B4-BE49-F238E27FC236}">
                <a16:creationId xmlns:a16="http://schemas.microsoft.com/office/drawing/2014/main" id="{3DE76B4A-0590-4CAD-81BA-2B6477A0A9E2}"/>
              </a:ext>
            </a:extLst>
          </p:cNvPr>
          <p:cNvSpPr/>
          <p:nvPr/>
        </p:nvSpPr>
        <p:spPr>
          <a:xfrm>
            <a:off x="5141429" y="4421142"/>
            <a:ext cx="2252283" cy="266074"/>
          </a:xfrm>
          <a:custGeom>
            <a:avLst/>
            <a:gdLst/>
            <a:ahLst/>
            <a:cxnLst/>
            <a:rect l="l" t="t" r="r" b="b"/>
            <a:pathLst>
              <a:path w="2064385" h="163829">
                <a:moveTo>
                  <a:pt x="0" y="163372"/>
                </a:moveTo>
                <a:lnTo>
                  <a:pt x="2064358" y="163372"/>
                </a:lnTo>
                <a:lnTo>
                  <a:pt x="2064358" y="0"/>
                </a:lnTo>
                <a:lnTo>
                  <a:pt x="0" y="0"/>
                </a:lnTo>
                <a:lnTo>
                  <a:pt x="0" y="163372"/>
                </a:lnTo>
                <a:close/>
              </a:path>
            </a:pathLst>
          </a:custGeom>
          <a:solidFill>
            <a:srgbClr val="E0C888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80A59241-F480-45AE-AB62-FEC126C929D2}"/>
              </a:ext>
            </a:extLst>
          </p:cNvPr>
          <p:cNvSpPr/>
          <p:nvPr/>
        </p:nvSpPr>
        <p:spPr>
          <a:xfrm>
            <a:off x="6852433" y="3808974"/>
            <a:ext cx="392767" cy="438504"/>
          </a:xfrm>
          <a:custGeom>
            <a:avLst/>
            <a:gdLst/>
            <a:ahLst/>
            <a:cxnLst/>
            <a:rect l="l" t="t" r="r" b="b"/>
            <a:pathLst>
              <a:path w="339089" h="305435">
                <a:moveTo>
                  <a:pt x="169343" y="0"/>
                </a:moveTo>
                <a:lnTo>
                  <a:pt x="124132" y="5409"/>
                </a:lnTo>
                <a:lnTo>
                  <a:pt x="83626" y="20697"/>
                </a:lnTo>
                <a:lnTo>
                  <a:pt x="49391" y="44453"/>
                </a:lnTo>
                <a:lnTo>
                  <a:pt x="22997" y="75264"/>
                </a:lnTo>
                <a:lnTo>
                  <a:pt x="6010" y="111720"/>
                </a:lnTo>
                <a:lnTo>
                  <a:pt x="0" y="152410"/>
                </a:lnTo>
                <a:lnTo>
                  <a:pt x="6010" y="193099"/>
                </a:lnTo>
                <a:lnTo>
                  <a:pt x="22997" y="229555"/>
                </a:lnTo>
                <a:lnTo>
                  <a:pt x="49391" y="260366"/>
                </a:lnTo>
                <a:lnTo>
                  <a:pt x="83626" y="284121"/>
                </a:lnTo>
                <a:lnTo>
                  <a:pt x="124132" y="299409"/>
                </a:lnTo>
                <a:lnTo>
                  <a:pt x="169343" y="304819"/>
                </a:lnTo>
                <a:lnTo>
                  <a:pt x="214553" y="299409"/>
                </a:lnTo>
                <a:lnTo>
                  <a:pt x="255060" y="284121"/>
                </a:lnTo>
                <a:lnTo>
                  <a:pt x="289295" y="260366"/>
                </a:lnTo>
                <a:lnTo>
                  <a:pt x="305616" y="241315"/>
                </a:lnTo>
                <a:lnTo>
                  <a:pt x="169343" y="241315"/>
                </a:lnTo>
                <a:lnTo>
                  <a:pt x="131086" y="234270"/>
                </a:lnTo>
                <a:lnTo>
                  <a:pt x="99665" y="215120"/>
                </a:lnTo>
                <a:lnTo>
                  <a:pt x="78387" y="186841"/>
                </a:lnTo>
                <a:lnTo>
                  <a:pt x="70559" y="152410"/>
                </a:lnTo>
                <a:lnTo>
                  <a:pt x="70559" y="146058"/>
                </a:lnTo>
                <a:lnTo>
                  <a:pt x="80702" y="113513"/>
                </a:lnTo>
                <a:lnTo>
                  <a:pt x="102311" y="87317"/>
                </a:lnTo>
                <a:lnTo>
                  <a:pt x="132740" y="69854"/>
                </a:lnTo>
                <a:lnTo>
                  <a:pt x="169343" y="63503"/>
                </a:lnTo>
                <a:lnTo>
                  <a:pt x="305615" y="63503"/>
                </a:lnTo>
                <a:lnTo>
                  <a:pt x="289295" y="44453"/>
                </a:lnTo>
                <a:lnTo>
                  <a:pt x="255060" y="20697"/>
                </a:lnTo>
                <a:lnTo>
                  <a:pt x="214553" y="5409"/>
                </a:lnTo>
                <a:lnTo>
                  <a:pt x="169343" y="0"/>
                </a:lnTo>
                <a:close/>
              </a:path>
              <a:path w="339089" h="305435">
                <a:moveTo>
                  <a:pt x="330923" y="196862"/>
                </a:moveTo>
                <a:lnTo>
                  <a:pt x="218735" y="196862"/>
                </a:lnTo>
                <a:lnTo>
                  <a:pt x="239902" y="215913"/>
                </a:lnTo>
                <a:lnTo>
                  <a:pt x="224909" y="226133"/>
                </a:lnTo>
                <a:lnTo>
                  <a:pt x="208151" y="234171"/>
                </a:lnTo>
                <a:lnTo>
                  <a:pt x="189629" y="239429"/>
                </a:lnTo>
                <a:lnTo>
                  <a:pt x="169343" y="241315"/>
                </a:lnTo>
                <a:lnTo>
                  <a:pt x="305616" y="241315"/>
                </a:lnTo>
                <a:lnTo>
                  <a:pt x="315690" y="229555"/>
                </a:lnTo>
                <a:lnTo>
                  <a:pt x="330923" y="196862"/>
                </a:lnTo>
                <a:close/>
              </a:path>
              <a:path w="339089" h="305435">
                <a:moveTo>
                  <a:pt x="169343" y="88906"/>
                </a:moveTo>
                <a:lnTo>
                  <a:pt x="150527" y="91188"/>
                </a:lnTo>
                <a:lnTo>
                  <a:pt x="133475" y="97637"/>
                </a:lnTo>
                <a:lnTo>
                  <a:pt x="119069" y="107659"/>
                </a:lnTo>
                <a:lnTo>
                  <a:pt x="108191" y="120657"/>
                </a:lnTo>
                <a:lnTo>
                  <a:pt x="183455" y="120657"/>
                </a:lnTo>
                <a:lnTo>
                  <a:pt x="155232" y="146058"/>
                </a:lnTo>
                <a:lnTo>
                  <a:pt x="98783" y="146058"/>
                </a:lnTo>
                <a:lnTo>
                  <a:pt x="98783" y="158760"/>
                </a:lnTo>
                <a:lnTo>
                  <a:pt x="183455" y="158760"/>
                </a:lnTo>
                <a:lnTo>
                  <a:pt x="155232" y="184161"/>
                </a:lnTo>
                <a:lnTo>
                  <a:pt x="108191" y="184161"/>
                </a:lnTo>
                <a:lnTo>
                  <a:pt x="119069" y="197160"/>
                </a:lnTo>
                <a:lnTo>
                  <a:pt x="133475" y="207181"/>
                </a:lnTo>
                <a:lnTo>
                  <a:pt x="150527" y="213631"/>
                </a:lnTo>
                <a:lnTo>
                  <a:pt x="169343" y="215913"/>
                </a:lnTo>
                <a:lnTo>
                  <a:pt x="184337" y="214723"/>
                </a:lnTo>
                <a:lnTo>
                  <a:pt x="197567" y="211151"/>
                </a:lnTo>
                <a:lnTo>
                  <a:pt x="209033" y="205197"/>
                </a:lnTo>
                <a:lnTo>
                  <a:pt x="218735" y="196862"/>
                </a:lnTo>
                <a:lnTo>
                  <a:pt x="330923" y="196862"/>
                </a:lnTo>
                <a:lnTo>
                  <a:pt x="332676" y="193099"/>
                </a:lnTo>
                <a:lnTo>
                  <a:pt x="338687" y="152410"/>
                </a:lnTo>
                <a:lnTo>
                  <a:pt x="332676" y="111720"/>
                </a:lnTo>
                <a:lnTo>
                  <a:pt x="330923" y="107957"/>
                </a:lnTo>
                <a:lnTo>
                  <a:pt x="218735" y="107957"/>
                </a:lnTo>
                <a:lnTo>
                  <a:pt x="209033" y="99622"/>
                </a:lnTo>
                <a:lnTo>
                  <a:pt x="197567" y="93669"/>
                </a:lnTo>
                <a:lnTo>
                  <a:pt x="184337" y="90096"/>
                </a:lnTo>
                <a:lnTo>
                  <a:pt x="169343" y="88906"/>
                </a:lnTo>
                <a:close/>
              </a:path>
              <a:path w="339089" h="305435">
                <a:moveTo>
                  <a:pt x="305615" y="63503"/>
                </a:moveTo>
                <a:lnTo>
                  <a:pt x="169343" y="63503"/>
                </a:lnTo>
                <a:lnTo>
                  <a:pt x="189629" y="65389"/>
                </a:lnTo>
                <a:lnTo>
                  <a:pt x="208151" y="70648"/>
                </a:lnTo>
                <a:lnTo>
                  <a:pt x="224909" y="78685"/>
                </a:lnTo>
                <a:lnTo>
                  <a:pt x="239902" y="88906"/>
                </a:lnTo>
                <a:lnTo>
                  <a:pt x="218735" y="107957"/>
                </a:lnTo>
                <a:lnTo>
                  <a:pt x="330923" y="107957"/>
                </a:lnTo>
                <a:lnTo>
                  <a:pt x="315690" y="75264"/>
                </a:lnTo>
                <a:lnTo>
                  <a:pt x="305615" y="635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0359C42B-3379-4E6B-BDB6-94C93E660B2F}"/>
              </a:ext>
            </a:extLst>
          </p:cNvPr>
          <p:cNvSpPr/>
          <p:nvPr/>
        </p:nvSpPr>
        <p:spPr>
          <a:xfrm>
            <a:off x="5141428" y="4874913"/>
            <a:ext cx="2343039" cy="225854"/>
          </a:xfrm>
          <a:custGeom>
            <a:avLst/>
            <a:gdLst/>
            <a:ahLst/>
            <a:cxnLst/>
            <a:rect l="l" t="t" r="r" b="b"/>
            <a:pathLst>
              <a:path w="2147570" h="139064">
                <a:moveTo>
                  <a:pt x="0" y="138498"/>
                </a:moveTo>
                <a:lnTo>
                  <a:pt x="2147399" y="138498"/>
                </a:lnTo>
                <a:lnTo>
                  <a:pt x="2147399" y="0"/>
                </a:lnTo>
                <a:lnTo>
                  <a:pt x="0" y="0"/>
                </a:lnTo>
                <a:lnTo>
                  <a:pt x="0" y="138498"/>
                </a:lnTo>
                <a:close/>
              </a:path>
            </a:pathLst>
          </a:custGeom>
          <a:solidFill>
            <a:srgbClr val="E0C888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45BF616F-8A67-4CA5-A635-219761449FB1}"/>
              </a:ext>
            </a:extLst>
          </p:cNvPr>
          <p:cNvSpPr txBox="1"/>
          <p:nvPr/>
        </p:nvSpPr>
        <p:spPr>
          <a:xfrm>
            <a:off x="4819021" y="3682375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b="1" u="none" spc="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31" name="object 20">
            <a:extLst>
              <a:ext uri="{FF2B5EF4-FFF2-40B4-BE49-F238E27FC236}">
                <a16:creationId xmlns:a16="http://schemas.microsoft.com/office/drawing/2014/main" id="{1C79AD1D-64BE-4DCD-B8F1-42D857FD99DA}"/>
              </a:ext>
            </a:extLst>
          </p:cNvPr>
          <p:cNvSpPr/>
          <p:nvPr/>
        </p:nvSpPr>
        <p:spPr>
          <a:xfrm>
            <a:off x="7847768" y="3682374"/>
            <a:ext cx="2781084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6BCAFF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F1871B28-7ED5-4E2F-A0E6-CBDDA41A2F2A}"/>
              </a:ext>
            </a:extLst>
          </p:cNvPr>
          <p:cNvSpPr txBox="1"/>
          <p:nvPr/>
        </p:nvSpPr>
        <p:spPr>
          <a:xfrm>
            <a:off x="7828943" y="3682375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b="1" u="none" spc="29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B52435DD-51AA-43CE-B444-693285F586E5}"/>
              </a:ext>
            </a:extLst>
          </p:cNvPr>
          <p:cNvSpPr/>
          <p:nvPr/>
        </p:nvSpPr>
        <p:spPr>
          <a:xfrm>
            <a:off x="1684638" y="1350214"/>
            <a:ext cx="2796967" cy="2223476"/>
          </a:xfrm>
          <a:custGeom>
            <a:avLst/>
            <a:gdLst/>
            <a:ahLst/>
            <a:cxnLst/>
            <a:rect l="l" t="t" r="r" b="b"/>
            <a:pathLst>
              <a:path w="2520315" h="1369060">
                <a:moveTo>
                  <a:pt x="0" y="1368661"/>
                </a:moveTo>
                <a:lnTo>
                  <a:pt x="2520000" y="1368661"/>
                </a:lnTo>
                <a:lnTo>
                  <a:pt x="2520000" y="0"/>
                </a:lnTo>
                <a:lnTo>
                  <a:pt x="0" y="0"/>
                </a:lnTo>
                <a:lnTo>
                  <a:pt x="0" y="1368661"/>
                </a:lnTo>
                <a:close/>
              </a:path>
            </a:pathLst>
          </a:custGeom>
          <a:solidFill>
            <a:srgbClr val="005893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23AF702C-29C1-427B-B124-60A19481D901}"/>
              </a:ext>
            </a:extLst>
          </p:cNvPr>
          <p:cNvSpPr txBox="1"/>
          <p:nvPr/>
        </p:nvSpPr>
        <p:spPr>
          <a:xfrm>
            <a:off x="1732717" y="1350214"/>
            <a:ext cx="2749711" cy="39754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">
              <a:lnSpc>
                <a:spcPct val="100000"/>
              </a:lnSpc>
              <a:spcBef>
                <a:spcPts val="700"/>
              </a:spcBef>
            </a:pPr>
            <a:r>
              <a:rPr sz="2000" b="1" u="none" spc="-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 u="none" dirty="0">
              <a:latin typeface="Calibri"/>
              <a:cs typeface="Calibri"/>
            </a:endParaRPr>
          </a:p>
        </p:txBody>
      </p:sp>
      <p:sp>
        <p:nvSpPr>
          <p:cNvPr id="35" name="56 CuadroTexto">
            <a:extLst>
              <a:ext uri="{FF2B5EF4-FFF2-40B4-BE49-F238E27FC236}">
                <a16:creationId xmlns:a16="http://schemas.microsoft.com/office/drawing/2014/main" id="{E55BF985-CAF6-4278-96A6-587ED5AC06E5}"/>
              </a:ext>
            </a:extLst>
          </p:cNvPr>
          <p:cNvSpPr txBox="1"/>
          <p:nvPr/>
        </p:nvSpPr>
        <p:spPr>
          <a:xfrm>
            <a:off x="1794031" y="2016512"/>
            <a:ext cx="1037171" cy="4322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 u="non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6" name="57 CuadroTexto">
            <a:extLst>
              <a:ext uri="{FF2B5EF4-FFF2-40B4-BE49-F238E27FC236}">
                <a16:creationId xmlns:a16="http://schemas.microsoft.com/office/drawing/2014/main" id="{68086BBA-D013-41BF-B0BC-F4C47076F061}"/>
              </a:ext>
            </a:extLst>
          </p:cNvPr>
          <p:cNvSpPr txBox="1"/>
          <p:nvPr/>
        </p:nvSpPr>
        <p:spPr>
          <a:xfrm>
            <a:off x="1913402" y="1892955"/>
            <a:ext cx="2353457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none" dirty="0">
                <a:solidFill>
                  <a:schemeClr val="bg1"/>
                </a:solidFill>
                <a:latin typeface="+mj-lt"/>
              </a:rPr>
              <a:t>CET1 Deductions</a:t>
            </a:r>
            <a:r>
              <a:rPr lang="en-US" sz="1400" u="none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171450" lvl="1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bg1"/>
                </a:solidFill>
                <a:latin typeface="+mj-lt"/>
              </a:rPr>
              <a:t>DTA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400" u="none" dirty="0">
              <a:solidFill>
                <a:schemeClr val="bg1"/>
              </a:solidFill>
              <a:latin typeface="+mj-lt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Minority Interest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400" u="none" dirty="0">
              <a:solidFill>
                <a:schemeClr val="bg1"/>
              </a:solidFill>
              <a:latin typeface="+mj-lt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Intangible Assets</a:t>
            </a:r>
            <a:endParaRPr lang="en-US" sz="1400" u="none" dirty="0">
              <a:solidFill>
                <a:schemeClr val="bg1"/>
              </a:solidFill>
              <a:latin typeface="+mj-lt"/>
            </a:endParaRPr>
          </a:p>
          <a:p>
            <a:r>
              <a:rPr lang="en-US" sz="1400" u="none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38" name="58 CuadroTexto">
            <a:extLst>
              <a:ext uri="{FF2B5EF4-FFF2-40B4-BE49-F238E27FC236}">
                <a16:creationId xmlns:a16="http://schemas.microsoft.com/office/drawing/2014/main" id="{E8E1CF00-5939-4A41-B9B7-078A26F31A2E}"/>
              </a:ext>
            </a:extLst>
          </p:cNvPr>
          <p:cNvSpPr txBox="1"/>
          <p:nvPr/>
        </p:nvSpPr>
        <p:spPr>
          <a:xfrm>
            <a:off x="4946823" y="1820085"/>
            <a:ext cx="2371387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none" dirty="0">
                <a:solidFill>
                  <a:schemeClr val="bg1"/>
                </a:solidFill>
              </a:rPr>
              <a:t>AT1 &amp; T2 Instruments</a:t>
            </a:r>
            <a:endParaRPr lang="en-US" sz="1400" u="none" dirty="0">
              <a:solidFill>
                <a:schemeClr val="bg1"/>
              </a:solidFill>
            </a:endParaRPr>
          </a:p>
          <a:p>
            <a:pPr marL="176213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Write down vs Conversion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Triggers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Suitability of Investors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Phase Outs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Can Insurers buy AT1’s?</a:t>
            </a:r>
          </a:p>
          <a:p>
            <a:pPr marL="176213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176213"/>
            <a:endParaRPr lang="en-US" sz="14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59 CuadroTexto">
            <a:extLst>
              <a:ext uri="{FF2B5EF4-FFF2-40B4-BE49-F238E27FC236}">
                <a16:creationId xmlns:a16="http://schemas.microsoft.com/office/drawing/2014/main" id="{636001B8-0B35-4283-89D9-ED386B910CB0}"/>
              </a:ext>
            </a:extLst>
          </p:cNvPr>
          <p:cNvSpPr txBox="1"/>
          <p:nvPr/>
        </p:nvSpPr>
        <p:spPr>
          <a:xfrm>
            <a:off x="7994128" y="1821219"/>
            <a:ext cx="2145668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none" dirty="0">
                <a:solidFill>
                  <a:schemeClr val="bg1"/>
                </a:solidFill>
              </a:rPr>
              <a:t>Issuance of CET1</a:t>
            </a:r>
            <a:endParaRPr lang="en-US" sz="1400" u="none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bg1"/>
                </a:solidFill>
                <a:latin typeface="+mj-lt"/>
              </a:rPr>
              <a:t>Amount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bg1"/>
                </a:solidFill>
                <a:latin typeface="+mj-lt"/>
              </a:rPr>
              <a:t>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none" dirty="0">
                <a:solidFill>
                  <a:schemeClr val="bg1"/>
                </a:solidFill>
                <a:latin typeface="+mj-lt"/>
              </a:rPr>
              <a:t>Not funded</a:t>
            </a:r>
          </a:p>
        </p:txBody>
      </p:sp>
      <p:sp>
        <p:nvSpPr>
          <p:cNvPr id="40" name="60 CuadroTexto">
            <a:extLst>
              <a:ext uri="{FF2B5EF4-FFF2-40B4-BE49-F238E27FC236}">
                <a16:creationId xmlns:a16="http://schemas.microsoft.com/office/drawing/2014/main" id="{6E67FD9F-FF02-428B-A823-9A2ADED1831C}"/>
              </a:ext>
            </a:extLst>
          </p:cNvPr>
          <p:cNvSpPr txBox="1"/>
          <p:nvPr/>
        </p:nvSpPr>
        <p:spPr>
          <a:xfrm>
            <a:off x="1917275" y="4325083"/>
            <a:ext cx="2714281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Addressing Systemic Risk:</a:t>
            </a:r>
          </a:p>
          <a:p>
            <a:endParaRPr lang="en-US" sz="1400" u="none" dirty="0">
              <a:solidFill>
                <a:schemeClr val="bg1"/>
              </a:solidFill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Resolution Frameworks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endParaRPr lang="en-US" sz="1400" u="none" dirty="0">
              <a:solidFill>
                <a:schemeClr val="bg1"/>
              </a:solidFill>
              <a:latin typeface="+mj-lt"/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Building Loss Absorption Capacity</a:t>
            </a:r>
            <a:endParaRPr lang="en-US" sz="14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61 CuadroTexto">
            <a:extLst>
              <a:ext uri="{FF2B5EF4-FFF2-40B4-BE49-F238E27FC236}">
                <a16:creationId xmlns:a16="http://schemas.microsoft.com/office/drawing/2014/main" id="{F64565B2-6B4A-489E-888B-D84AE1891258}"/>
              </a:ext>
            </a:extLst>
          </p:cNvPr>
          <p:cNvSpPr txBox="1"/>
          <p:nvPr/>
        </p:nvSpPr>
        <p:spPr>
          <a:xfrm>
            <a:off x="5022325" y="4195739"/>
            <a:ext cx="2145668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none" dirty="0">
                <a:solidFill>
                  <a:schemeClr val="bg1"/>
                </a:solidFill>
              </a:rPr>
              <a:t>CVA for OTC Derivatives</a:t>
            </a:r>
          </a:p>
          <a:p>
            <a:pPr marL="176213"/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Complex modelling</a:t>
            </a:r>
          </a:p>
          <a:p>
            <a:pPr marL="461963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+mj-lt"/>
            </a:endParaRPr>
          </a:p>
          <a:p>
            <a:pPr marL="461963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+mj-lt"/>
              </a:rPr>
              <a:t>CVA Hedges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62 CuadroTexto">
            <a:extLst>
              <a:ext uri="{FF2B5EF4-FFF2-40B4-BE49-F238E27FC236}">
                <a16:creationId xmlns:a16="http://schemas.microsoft.com/office/drawing/2014/main" id="{9D4DA86C-4DC6-4FA9-AD5A-9C51882B0BAF}"/>
              </a:ext>
            </a:extLst>
          </p:cNvPr>
          <p:cNvSpPr txBox="1"/>
          <p:nvPr/>
        </p:nvSpPr>
        <p:spPr>
          <a:xfrm>
            <a:off x="8063302" y="4088276"/>
            <a:ext cx="2145668" cy="134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u="none" dirty="0">
                <a:solidFill>
                  <a:schemeClr val="bg1"/>
                </a:solidFill>
              </a:rPr>
              <a:t>Pillar 2:</a:t>
            </a:r>
            <a:endParaRPr lang="en-US" sz="1400" u="none" dirty="0">
              <a:solidFill>
                <a:schemeClr val="bg1"/>
              </a:solidFill>
            </a:endParaRPr>
          </a:p>
          <a:p>
            <a:pPr marL="171450" lvl="1"/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Stress Testing</a:t>
            </a:r>
          </a:p>
          <a:p>
            <a:pPr lvl="1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Risk Data Aggregation </a:t>
            </a:r>
            <a:endParaRPr lang="en-US" sz="1400" u="non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D1E92E27-1FD7-4550-BF41-794B33D54101}"/>
              </a:ext>
            </a:extLst>
          </p:cNvPr>
          <p:cNvSpPr/>
          <p:nvPr/>
        </p:nvSpPr>
        <p:spPr>
          <a:xfrm>
            <a:off x="3668239" y="3824315"/>
            <a:ext cx="392767" cy="438504"/>
          </a:xfrm>
          <a:custGeom>
            <a:avLst/>
            <a:gdLst/>
            <a:ahLst/>
            <a:cxnLst/>
            <a:rect l="l" t="t" r="r" b="b"/>
            <a:pathLst>
              <a:path w="372109" h="306069">
                <a:moveTo>
                  <a:pt x="99034" y="169073"/>
                </a:moveTo>
                <a:lnTo>
                  <a:pt x="59420" y="183872"/>
                </a:lnTo>
                <a:lnTo>
                  <a:pt x="28059" y="208865"/>
                </a:lnTo>
                <a:lnTo>
                  <a:pt x="7427" y="241645"/>
                </a:lnTo>
                <a:lnTo>
                  <a:pt x="0" y="279800"/>
                </a:lnTo>
                <a:lnTo>
                  <a:pt x="0" y="305504"/>
                </a:lnTo>
                <a:lnTo>
                  <a:pt x="288298" y="305504"/>
                </a:lnTo>
                <a:lnTo>
                  <a:pt x="288298" y="279800"/>
                </a:lnTo>
                <a:lnTo>
                  <a:pt x="280871" y="241645"/>
                </a:lnTo>
                <a:lnTo>
                  <a:pt x="260239" y="208865"/>
                </a:lnTo>
                <a:lnTo>
                  <a:pt x="228878" y="183872"/>
                </a:lnTo>
                <a:lnTo>
                  <a:pt x="145249" y="178959"/>
                </a:lnTo>
                <a:lnTo>
                  <a:pt x="132458" y="178249"/>
                </a:lnTo>
                <a:lnTo>
                  <a:pt x="120491" y="176241"/>
                </a:lnTo>
                <a:lnTo>
                  <a:pt x="109350" y="173121"/>
                </a:lnTo>
                <a:lnTo>
                  <a:pt x="99034" y="169073"/>
                </a:lnTo>
                <a:close/>
              </a:path>
              <a:path w="372109" h="306069">
                <a:moveTo>
                  <a:pt x="231465" y="129007"/>
                </a:moveTo>
                <a:lnTo>
                  <a:pt x="227793" y="134945"/>
                </a:lnTo>
                <a:lnTo>
                  <a:pt x="223505" y="140696"/>
                </a:lnTo>
                <a:lnTo>
                  <a:pt x="218804" y="146075"/>
                </a:lnTo>
                <a:lnTo>
                  <a:pt x="213898" y="150893"/>
                </a:lnTo>
                <a:lnTo>
                  <a:pt x="247487" y="166344"/>
                </a:lnTo>
                <a:lnTo>
                  <a:pt x="275107" y="187949"/>
                </a:lnTo>
                <a:lnTo>
                  <a:pt x="295727" y="214404"/>
                </a:lnTo>
                <a:lnTo>
                  <a:pt x="308319" y="244403"/>
                </a:lnTo>
                <a:lnTo>
                  <a:pt x="371998" y="244403"/>
                </a:lnTo>
                <a:lnTo>
                  <a:pt x="371998" y="220529"/>
                </a:lnTo>
                <a:lnTo>
                  <a:pt x="365376" y="186550"/>
                </a:lnTo>
                <a:lnTo>
                  <a:pt x="347020" y="157607"/>
                </a:lnTo>
                <a:lnTo>
                  <a:pt x="319195" y="135753"/>
                </a:lnTo>
                <a:lnTo>
                  <a:pt x="306089" y="130996"/>
                </a:lnTo>
                <a:lnTo>
                  <a:pt x="235856" y="130996"/>
                </a:lnTo>
                <a:lnTo>
                  <a:pt x="231465" y="129007"/>
                </a:lnTo>
                <a:close/>
              </a:path>
              <a:path w="372109" h="306069">
                <a:moveTo>
                  <a:pt x="189265" y="169073"/>
                </a:moveTo>
                <a:lnTo>
                  <a:pt x="178983" y="173121"/>
                </a:lnTo>
                <a:lnTo>
                  <a:pt x="168082" y="176241"/>
                </a:lnTo>
                <a:lnTo>
                  <a:pt x="156769" y="178249"/>
                </a:lnTo>
                <a:lnTo>
                  <a:pt x="145249" y="178959"/>
                </a:lnTo>
                <a:lnTo>
                  <a:pt x="215728" y="178959"/>
                </a:lnTo>
                <a:lnTo>
                  <a:pt x="189265" y="169073"/>
                </a:lnTo>
                <a:close/>
              </a:path>
              <a:path w="372109" h="306069">
                <a:moveTo>
                  <a:pt x="144614" y="31805"/>
                </a:moveTo>
                <a:lnTo>
                  <a:pt x="117646" y="36706"/>
                </a:lnTo>
                <a:lnTo>
                  <a:pt x="95623" y="50069"/>
                </a:lnTo>
                <a:lnTo>
                  <a:pt x="80774" y="69890"/>
                </a:lnTo>
                <a:lnTo>
                  <a:pt x="75330" y="94162"/>
                </a:lnTo>
                <a:lnTo>
                  <a:pt x="80774" y="118434"/>
                </a:lnTo>
                <a:lnTo>
                  <a:pt x="95623" y="138255"/>
                </a:lnTo>
                <a:lnTo>
                  <a:pt x="117646" y="151618"/>
                </a:lnTo>
                <a:lnTo>
                  <a:pt x="144614" y="156518"/>
                </a:lnTo>
                <a:lnTo>
                  <a:pt x="171583" y="151618"/>
                </a:lnTo>
                <a:lnTo>
                  <a:pt x="193606" y="138255"/>
                </a:lnTo>
                <a:lnTo>
                  <a:pt x="208455" y="118434"/>
                </a:lnTo>
                <a:lnTo>
                  <a:pt x="213899" y="94162"/>
                </a:lnTo>
                <a:lnTo>
                  <a:pt x="208455" y="69890"/>
                </a:lnTo>
                <a:lnTo>
                  <a:pt x="193606" y="50069"/>
                </a:lnTo>
                <a:lnTo>
                  <a:pt x="171583" y="36706"/>
                </a:lnTo>
                <a:lnTo>
                  <a:pt x="144614" y="31805"/>
                </a:lnTo>
                <a:close/>
              </a:path>
              <a:path w="372109" h="306069">
                <a:moveTo>
                  <a:pt x="284165" y="123038"/>
                </a:moveTo>
                <a:lnTo>
                  <a:pt x="275518" y="126800"/>
                </a:lnTo>
                <a:lnTo>
                  <a:pt x="266049" y="129256"/>
                </a:lnTo>
                <a:lnTo>
                  <a:pt x="255756" y="130592"/>
                </a:lnTo>
                <a:lnTo>
                  <a:pt x="244640" y="130996"/>
                </a:lnTo>
                <a:lnTo>
                  <a:pt x="306089" y="130996"/>
                </a:lnTo>
                <a:lnTo>
                  <a:pt x="284165" y="123038"/>
                </a:lnTo>
                <a:close/>
              </a:path>
              <a:path w="372109" h="306069">
                <a:moveTo>
                  <a:pt x="246710" y="0"/>
                </a:moveTo>
                <a:lnTo>
                  <a:pt x="232031" y="1739"/>
                </a:lnTo>
                <a:lnTo>
                  <a:pt x="218176" y="6460"/>
                </a:lnTo>
                <a:lnTo>
                  <a:pt x="205968" y="13418"/>
                </a:lnTo>
                <a:lnTo>
                  <a:pt x="196228" y="21866"/>
                </a:lnTo>
                <a:lnTo>
                  <a:pt x="214199" y="35564"/>
                </a:lnTo>
                <a:lnTo>
                  <a:pt x="228054" y="52430"/>
                </a:lnTo>
                <a:lnTo>
                  <a:pt x="236970" y="71905"/>
                </a:lnTo>
                <a:lnTo>
                  <a:pt x="240125" y="93430"/>
                </a:lnTo>
                <a:lnTo>
                  <a:pt x="240125" y="99394"/>
                </a:lnTo>
                <a:lnTo>
                  <a:pt x="237930" y="105357"/>
                </a:lnTo>
                <a:lnTo>
                  <a:pt x="237930" y="111320"/>
                </a:lnTo>
                <a:lnTo>
                  <a:pt x="246710" y="111320"/>
                </a:lnTo>
                <a:lnTo>
                  <a:pt x="269857" y="107096"/>
                </a:lnTo>
                <a:lnTo>
                  <a:pt x="288684" y="95417"/>
                </a:lnTo>
                <a:lnTo>
                  <a:pt x="301338" y="77775"/>
                </a:lnTo>
                <a:lnTo>
                  <a:pt x="305968" y="55660"/>
                </a:lnTo>
                <a:lnTo>
                  <a:pt x="301338" y="34384"/>
                </a:lnTo>
                <a:lnTo>
                  <a:pt x="288684" y="16648"/>
                </a:lnTo>
                <a:lnTo>
                  <a:pt x="269857" y="4503"/>
                </a:lnTo>
                <a:lnTo>
                  <a:pt x="2467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46CAC49-64EF-44D1-B338-C8540DAB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792" y="3816709"/>
            <a:ext cx="442813" cy="44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132 Imagen">
            <a:extLst>
              <a:ext uri="{FF2B5EF4-FFF2-40B4-BE49-F238E27FC236}">
                <a16:creationId xmlns:a16="http://schemas.microsoft.com/office/drawing/2014/main" id="{FDF0EB3B-A1BB-4687-AB2E-FCDC720B3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33" y="1453226"/>
            <a:ext cx="358760" cy="358760"/>
          </a:xfrm>
          <a:prstGeom prst="rect">
            <a:avLst/>
          </a:prstGeom>
        </p:spPr>
      </p:pic>
      <p:pic>
        <p:nvPicPr>
          <p:cNvPr id="46" name="128 Imagen">
            <a:extLst>
              <a:ext uri="{FF2B5EF4-FFF2-40B4-BE49-F238E27FC236}">
                <a16:creationId xmlns:a16="http://schemas.microsoft.com/office/drawing/2014/main" id="{7E0E16EE-0011-4D09-BF0D-6AB24A097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40" y="1478085"/>
            <a:ext cx="477762" cy="3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8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6" y="320595"/>
            <a:ext cx="9042291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4ED59-57CD-4643-8C62-E42D3E2AAE8D}"/>
              </a:ext>
            </a:extLst>
          </p:cNvPr>
          <p:cNvSpPr txBox="1"/>
          <p:nvPr/>
        </p:nvSpPr>
        <p:spPr>
          <a:xfrm>
            <a:off x="6550894" y="6677891"/>
            <a:ext cx="5440218" cy="360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+mj-lt"/>
              </a:rPr>
              <a:t>Source: BIS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A5CE71-0083-402D-A398-CFE452E1B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761241"/>
              </p:ext>
            </p:extLst>
          </p:nvPr>
        </p:nvGraphicFramePr>
        <p:xfrm>
          <a:off x="899328" y="1075277"/>
          <a:ext cx="4707145" cy="26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97B74A8-9D71-4DE3-A0A0-5A13417C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745050"/>
              </p:ext>
            </p:extLst>
          </p:nvPr>
        </p:nvGraphicFramePr>
        <p:xfrm>
          <a:off x="6116306" y="1075277"/>
          <a:ext cx="4916052" cy="264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F06E55B-8C37-4F7F-92EF-CA37F2D74D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637700"/>
              </p:ext>
            </p:extLst>
          </p:nvPr>
        </p:nvGraphicFramePr>
        <p:xfrm>
          <a:off x="899327" y="3718497"/>
          <a:ext cx="4707145" cy="295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2FBDF76-8112-4D06-8607-76976F6CC0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768781"/>
              </p:ext>
            </p:extLst>
          </p:nvPr>
        </p:nvGraphicFramePr>
        <p:xfrm>
          <a:off x="6116305" y="3718497"/>
          <a:ext cx="4916053" cy="295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9714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6" y="320595"/>
            <a:ext cx="9042291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III: Impacts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301CE-C8D3-4A3D-819F-C3DDE72F1E81}"/>
              </a:ext>
            </a:extLst>
          </p:cNvPr>
          <p:cNvSpPr txBox="1"/>
          <p:nvPr/>
        </p:nvSpPr>
        <p:spPr>
          <a:xfrm>
            <a:off x="6215334" y="6318665"/>
            <a:ext cx="5440218" cy="360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200" dirty="0">
                <a:solidFill>
                  <a:schemeClr val="tx2"/>
                </a:solidFill>
                <a:latin typeface="+mj-lt"/>
              </a:rPr>
              <a:t>Data include US and EU banks; Source: Reuters, FDIC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C3ED033-CE55-4D6F-9140-FF3D47BE14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427181"/>
              </p:ext>
            </p:extLst>
          </p:nvPr>
        </p:nvGraphicFramePr>
        <p:xfrm>
          <a:off x="810818" y="1198482"/>
          <a:ext cx="10352131" cy="491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967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46992" y="387707"/>
            <a:ext cx="11008560" cy="8874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Promoting Forward Looking Provisions: IFRS9</a:t>
            </a:r>
          </a:p>
          <a:p>
            <a:pPr algn="l"/>
            <a:endParaRPr lang="en-US" sz="28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02BF02-DA56-4D61-920D-C3DC6E9A36D4}"/>
              </a:ext>
            </a:extLst>
          </p:cNvPr>
          <p:cNvGrpSpPr/>
          <p:nvPr/>
        </p:nvGrpSpPr>
        <p:grpSpPr>
          <a:xfrm>
            <a:off x="410361" y="1426128"/>
            <a:ext cx="5252207" cy="4999075"/>
            <a:chOff x="914400" y="545691"/>
            <a:chExt cx="6019800" cy="57670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606460E-8A29-4383-B177-BA1125E09E33}"/>
                </a:ext>
              </a:extLst>
            </p:cNvPr>
            <p:cNvGrpSpPr/>
            <p:nvPr/>
          </p:nvGrpSpPr>
          <p:grpSpPr>
            <a:xfrm>
              <a:off x="914400" y="545691"/>
              <a:ext cx="6019800" cy="5221483"/>
              <a:chOff x="918830" y="1179317"/>
              <a:chExt cx="6019800" cy="5221483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C0AFE787-356A-410F-BC0B-D81428004D7E}"/>
                  </a:ext>
                </a:extLst>
              </p:cNvPr>
              <p:cNvGrpSpPr/>
              <p:nvPr/>
            </p:nvGrpSpPr>
            <p:grpSpPr>
              <a:xfrm>
                <a:off x="1244902" y="1407917"/>
                <a:ext cx="5693728" cy="3595370"/>
                <a:chOff x="0" y="0"/>
                <a:chExt cx="3749040" cy="2834640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C64CCDCF-3580-4E05-86A8-39F8E5C98D8E}"/>
                    </a:ext>
                  </a:extLst>
                </p:cNvPr>
                <p:cNvCxnSpPr/>
                <p:nvPr/>
              </p:nvCxnSpPr>
              <p:spPr>
                <a:xfrm flipV="1">
                  <a:off x="0" y="0"/>
                  <a:ext cx="0" cy="2834640"/>
                </a:xfrm>
                <a:prstGeom prst="straightConnector1">
                  <a:avLst/>
                </a:prstGeom>
                <a:ln w="12700">
                  <a:solidFill>
                    <a:srgbClr val="175089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C420EF2D-6BD2-41E6-9EBD-A63BD885B1AE}"/>
                    </a:ext>
                  </a:extLst>
                </p:cNvPr>
                <p:cNvCxnSpPr/>
                <p:nvPr/>
              </p:nvCxnSpPr>
              <p:spPr>
                <a:xfrm flipV="1">
                  <a:off x="0" y="2828261"/>
                  <a:ext cx="3749040" cy="0"/>
                </a:xfrm>
                <a:prstGeom prst="straightConnector1">
                  <a:avLst/>
                </a:prstGeom>
                <a:ln w="12700">
                  <a:solidFill>
                    <a:srgbClr val="175089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F01714F3-C397-4754-94AC-CB4E50635023}"/>
                  </a:ext>
                </a:extLst>
              </p:cNvPr>
              <p:cNvSpPr/>
              <p:nvPr/>
            </p:nvSpPr>
            <p:spPr>
              <a:xfrm>
                <a:off x="1299830" y="2510135"/>
                <a:ext cx="5475768" cy="2402982"/>
              </a:xfrm>
              <a:custGeom>
                <a:avLst/>
                <a:gdLst>
                  <a:gd name="connsiteX0" fmla="*/ 0 w 4518837"/>
                  <a:gd name="connsiteY0" fmla="*/ 2517074 h 2517074"/>
                  <a:gd name="connsiteX1" fmla="*/ 925033 w 4518837"/>
                  <a:gd name="connsiteY1" fmla="*/ 7791 h 2517074"/>
                  <a:gd name="connsiteX2" fmla="*/ 3115340 w 4518837"/>
                  <a:gd name="connsiteY2" fmla="*/ 1751530 h 2517074"/>
                  <a:gd name="connsiteX3" fmla="*/ 4518837 w 4518837"/>
                  <a:gd name="connsiteY3" fmla="*/ 2378851 h 2517074"/>
                  <a:gd name="connsiteX0" fmla="*/ 0 w 4603898"/>
                  <a:gd name="connsiteY0" fmla="*/ 2517144 h 2517144"/>
                  <a:gd name="connsiteX1" fmla="*/ 925033 w 4603898"/>
                  <a:gd name="connsiteY1" fmla="*/ 7861 h 2517144"/>
                  <a:gd name="connsiteX2" fmla="*/ 3115340 w 4603898"/>
                  <a:gd name="connsiteY2" fmla="*/ 1751600 h 2517144"/>
                  <a:gd name="connsiteX3" fmla="*/ 4603898 w 4603898"/>
                  <a:gd name="connsiteY3" fmla="*/ 2463981 h 2517144"/>
                  <a:gd name="connsiteX0" fmla="*/ 0 w 4752754"/>
                  <a:gd name="connsiteY0" fmla="*/ 2517161 h 2517161"/>
                  <a:gd name="connsiteX1" fmla="*/ 925033 w 4752754"/>
                  <a:gd name="connsiteY1" fmla="*/ 7878 h 2517161"/>
                  <a:gd name="connsiteX2" fmla="*/ 3115340 w 4752754"/>
                  <a:gd name="connsiteY2" fmla="*/ 1751617 h 2517161"/>
                  <a:gd name="connsiteX3" fmla="*/ 4752754 w 4752754"/>
                  <a:gd name="connsiteY3" fmla="*/ 2485263 h 2517161"/>
                  <a:gd name="connsiteX0" fmla="*/ 0 w 4752754"/>
                  <a:gd name="connsiteY0" fmla="*/ 2525139 h 2525139"/>
                  <a:gd name="connsiteX1" fmla="*/ 925033 w 4752754"/>
                  <a:gd name="connsiteY1" fmla="*/ 15856 h 2525139"/>
                  <a:gd name="connsiteX2" fmla="*/ 2806996 w 4752754"/>
                  <a:gd name="connsiteY2" fmla="*/ 1504413 h 2525139"/>
                  <a:gd name="connsiteX3" fmla="*/ 4752754 w 4752754"/>
                  <a:gd name="connsiteY3" fmla="*/ 2493241 h 2525139"/>
                  <a:gd name="connsiteX0" fmla="*/ 0 w 4752754"/>
                  <a:gd name="connsiteY0" fmla="*/ 2555526 h 2555526"/>
                  <a:gd name="connsiteX1" fmla="*/ 925033 w 4752754"/>
                  <a:gd name="connsiteY1" fmla="*/ 46243 h 2555526"/>
                  <a:gd name="connsiteX2" fmla="*/ 2254103 w 4752754"/>
                  <a:gd name="connsiteY2" fmla="*/ 1045703 h 2555526"/>
                  <a:gd name="connsiteX3" fmla="*/ 4752754 w 4752754"/>
                  <a:gd name="connsiteY3" fmla="*/ 2523628 h 2555526"/>
                  <a:gd name="connsiteX0" fmla="*/ 0 w 4752754"/>
                  <a:gd name="connsiteY0" fmla="*/ 2402790 h 2402790"/>
                  <a:gd name="connsiteX1" fmla="*/ 691117 w 4752754"/>
                  <a:gd name="connsiteY1" fmla="*/ 52995 h 2402790"/>
                  <a:gd name="connsiteX2" fmla="*/ 2254103 w 4752754"/>
                  <a:gd name="connsiteY2" fmla="*/ 892967 h 2402790"/>
                  <a:gd name="connsiteX3" fmla="*/ 4752754 w 4752754"/>
                  <a:gd name="connsiteY3" fmla="*/ 2370892 h 2402790"/>
                  <a:gd name="connsiteX0" fmla="*/ 0 w 5475768"/>
                  <a:gd name="connsiteY0" fmla="*/ 2402982 h 2402982"/>
                  <a:gd name="connsiteX1" fmla="*/ 691117 w 5475768"/>
                  <a:gd name="connsiteY1" fmla="*/ 53187 h 2402982"/>
                  <a:gd name="connsiteX2" fmla="*/ 2254103 w 5475768"/>
                  <a:gd name="connsiteY2" fmla="*/ 893159 h 2402982"/>
                  <a:gd name="connsiteX3" fmla="*/ 5475768 w 5475768"/>
                  <a:gd name="connsiteY3" fmla="*/ 2392349 h 24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75768" h="2402982">
                    <a:moveTo>
                      <a:pt x="0" y="2402982"/>
                    </a:moveTo>
                    <a:cubicBezTo>
                      <a:pt x="202905" y="1212136"/>
                      <a:pt x="315433" y="304824"/>
                      <a:pt x="691117" y="53187"/>
                    </a:cubicBezTo>
                    <a:cubicBezTo>
                      <a:pt x="1066801" y="-198450"/>
                      <a:pt x="1456661" y="503299"/>
                      <a:pt x="2254103" y="893159"/>
                    </a:cubicBezTo>
                    <a:cubicBezTo>
                      <a:pt x="3051545" y="1283019"/>
                      <a:pt x="5073503" y="2276277"/>
                      <a:pt x="5475768" y="2392349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highlight>
                    <a:srgbClr val="FF0000"/>
                  </a:highlight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EBFB2F-074C-4150-B798-92B4FD56C362}"/>
                  </a:ext>
                </a:extLst>
              </p:cNvPr>
              <p:cNvSpPr txBox="1"/>
              <p:nvPr/>
            </p:nvSpPr>
            <p:spPr>
              <a:xfrm>
                <a:off x="918830" y="1179317"/>
                <a:ext cx="13716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venir LT Com 45 Book" panose="020B0502020203020204" pitchFamily="34" charset="0"/>
                  </a:rPr>
                  <a:t>Probability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351377C-EFF3-4E4D-82F6-2E15A1509F16}"/>
                  </a:ext>
                </a:extLst>
              </p:cNvPr>
              <p:cNvCxnSpPr/>
              <p:nvPr/>
            </p:nvCxnSpPr>
            <p:spPr>
              <a:xfrm>
                <a:off x="4195430" y="1941317"/>
                <a:ext cx="0" cy="3048000"/>
              </a:xfrm>
              <a:prstGeom prst="line">
                <a:avLst/>
              </a:prstGeom>
              <a:ln>
                <a:solidFill>
                  <a:srgbClr val="1750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24DD0AE-D03F-40FD-9983-0DF78862D78B}"/>
                  </a:ext>
                </a:extLst>
              </p:cNvPr>
              <p:cNvCxnSpPr/>
              <p:nvPr/>
            </p:nvCxnSpPr>
            <p:spPr>
              <a:xfrm>
                <a:off x="6301563" y="1941317"/>
                <a:ext cx="0" cy="3048000"/>
              </a:xfrm>
              <a:prstGeom prst="line">
                <a:avLst/>
              </a:prstGeom>
              <a:ln>
                <a:solidFill>
                  <a:srgbClr val="1750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372AE0F-B88A-419D-9DE9-7E08FF4F6CEE}"/>
                  </a:ext>
                </a:extLst>
              </p:cNvPr>
              <p:cNvSpPr txBox="1"/>
              <p:nvPr/>
            </p:nvSpPr>
            <p:spPr>
              <a:xfrm>
                <a:off x="3644309" y="1755907"/>
                <a:ext cx="1155708" cy="53258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bg1"/>
                    </a:solidFill>
                    <a:latin typeface="Avenir LT Com 45 Book" panose="020B0502020203020204" pitchFamily="34" charset="0"/>
                  </a:rPr>
                  <a:t>Expected Loss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6BAA17-1A3F-4504-8646-FB207783B4AB}"/>
                  </a:ext>
                </a:extLst>
              </p:cNvPr>
              <p:cNvSpPr txBox="1"/>
              <p:nvPr/>
            </p:nvSpPr>
            <p:spPr>
              <a:xfrm>
                <a:off x="5792086" y="1771124"/>
                <a:ext cx="1018954" cy="47932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Avenir LT Com 45 Book" panose="020B0502020203020204" pitchFamily="34" charset="0"/>
                  </a:rPr>
                  <a:t>99.9% percentile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FBD0B-9EE4-4CED-8A58-239F315944A2}"/>
                  </a:ext>
                </a:extLst>
              </p:cNvPr>
              <p:cNvSpPr txBox="1"/>
              <p:nvPr/>
            </p:nvSpPr>
            <p:spPr>
              <a:xfrm>
                <a:off x="1909430" y="4348316"/>
                <a:ext cx="1371600" cy="479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latin typeface="Avenir LT Com 45 Book" panose="020B0502020203020204" pitchFamily="34" charset="0"/>
                  </a:rPr>
                  <a:t>To be covered by provisions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A983F6-0BA8-492B-93AF-28D21AF456C5}"/>
                  </a:ext>
                </a:extLst>
              </p:cNvPr>
              <p:cNvSpPr txBox="1"/>
              <p:nvPr/>
            </p:nvSpPr>
            <p:spPr>
              <a:xfrm>
                <a:off x="4347829" y="4348316"/>
                <a:ext cx="1371600" cy="479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>
                    <a:solidFill>
                      <a:schemeClr val="bg1"/>
                    </a:solidFill>
                    <a:latin typeface="Avenir LT Com 45 Book" panose="020B0502020203020204" pitchFamily="34" charset="0"/>
                  </a:rPr>
                  <a:t>To be covered by capital</a:t>
                </a:r>
              </a:p>
            </p:txBody>
          </p:sp>
          <p:sp>
            <p:nvSpPr>
              <p:cNvPr id="20" name="Left Brace 19">
                <a:extLst>
                  <a:ext uri="{FF2B5EF4-FFF2-40B4-BE49-F238E27FC236}">
                    <a16:creationId xmlns:a16="http://schemas.microsoft.com/office/drawing/2014/main" id="{C4327210-683F-4220-A11F-C3ADBF14B219}"/>
                  </a:ext>
                </a:extLst>
              </p:cNvPr>
              <p:cNvSpPr/>
              <p:nvPr/>
            </p:nvSpPr>
            <p:spPr>
              <a:xfrm rot="5400000" flipH="1">
                <a:off x="2615946" y="3795485"/>
                <a:ext cx="266700" cy="2810329"/>
              </a:xfrm>
              <a:prstGeom prst="leftBrace">
                <a:avLst/>
              </a:prstGeom>
              <a:ln>
                <a:solidFill>
                  <a:srgbClr val="1750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A1977C-E90C-47C6-8740-557D91A44546}"/>
                  </a:ext>
                </a:extLst>
              </p:cNvPr>
              <p:cNvSpPr txBox="1"/>
              <p:nvPr/>
            </p:nvSpPr>
            <p:spPr>
              <a:xfrm>
                <a:off x="2061829" y="5316379"/>
                <a:ext cx="1371600" cy="29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latin typeface="Avenir LT Com 45 Book" panose="020B0502020203020204" pitchFamily="34" charset="0"/>
                  </a:rPr>
                  <a:t>Expected loss</a:t>
                </a:r>
              </a:p>
            </p:txBody>
          </p:sp>
          <p:sp>
            <p:nvSpPr>
              <p:cNvPr id="22" name="Left Brace 21">
                <a:extLst>
                  <a:ext uri="{FF2B5EF4-FFF2-40B4-BE49-F238E27FC236}">
                    <a16:creationId xmlns:a16="http://schemas.microsoft.com/office/drawing/2014/main" id="{599FB486-22EE-4454-B748-DF5ACF7A56A2}"/>
                  </a:ext>
                </a:extLst>
              </p:cNvPr>
              <p:cNvSpPr/>
              <p:nvPr/>
            </p:nvSpPr>
            <p:spPr>
              <a:xfrm rot="5400000" flipH="1">
                <a:off x="5091667" y="4171063"/>
                <a:ext cx="266700" cy="2059174"/>
              </a:xfrm>
              <a:prstGeom prst="leftBrace">
                <a:avLst/>
              </a:prstGeom>
              <a:ln>
                <a:solidFill>
                  <a:srgbClr val="1750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5EB8B39-13D7-4760-897F-6FC2E17A145F}"/>
                  </a:ext>
                </a:extLst>
              </p:cNvPr>
              <p:cNvSpPr txBox="1"/>
              <p:nvPr/>
            </p:nvSpPr>
            <p:spPr>
              <a:xfrm>
                <a:off x="4576430" y="5316379"/>
                <a:ext cx="1371600" cy="29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dirty="0">
                    <a:latin typeface="Avenir LT Com 45 Book" panose="020B0502020203020204" pitchFamily="34" charset="0"/>
                  </a:rPr>
                  <a:t>Unexpected loss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406D39B-C8C7-4AB7-A705-FF3CE5975953}"/>
                  </a:ext>
                </a:extLst>
              </p:cNvPr>
              <p:cNvCxnSpPr/>
              <p:nvPr/>
            </p:nvCxnSpPr>
            <p:spPr>
              <a:xfrm flipH="1">
                <a:off x="4186569" y="4989317"/>
                <a:ext cx="8861" cy="141148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68FE79CA-5313-4FB8-8350-F5AC51B69BC2}"/>
                  </a:ext>
                </a:extLst>
              </p:cNvPr>
              <p:cNvCxnSpPr/>
              <p:nvPr/>
            </p:nvCxnSpPr>
            <p:spPr>
              <a:xfrm>
                <a:off x="6301564" y="5003287"/>
                <a:ext cx="0" cy="139751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B0B5B6C-B735-43E1-BEBA-71157730FB0B}"/>
                  </a:ext>
                </a:extLst>
              </p:cNvPr>
              <p:cNvCxnSpPr/>
              <p:nvPr/>
            </p:nvCxnSpPr>
            <p:spPr>
              <a:xfrm>
                <a:off x="1244902" y="4995196"/>
                <a:ext cx="0" cy="1405604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Left-Right Arrow 7">
                <a:extLst>
                  <a:ext uri="{FF2B5EF4-FFF2-40B4-BE49-F238E27FC236}">
                    <a16:creationId xmlns:a16="http://schemas.microsoft.com/office/drawing/2014/main" id="{E62A194A-DEA2-43CB-9E5F-23B2818C3A19}"/>
                  </a:ext>
                </a:extLst>
              </p:cNvPr>
              <p:cNvSpPr/>
              <p:nvPr/>
            </p:nvSpPr>
            <p:spPr>
              <a:xfrm>
                <a:off x="1314891" y="5588399"/>
                <a:ext cx="2448735" cy="242570"/>
              </a:xfrm>
              <a:prstGeom prst="left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LT Com 45 Book" panose="020B0502020203020204" pitchFamily="34" charset="0"/>
                  </a:rPr>
                  <a:t>provisions</a:t>
                </a:r>
              </a:p>
            </p:txBody>
          </p:sp>
          <p:sp>
            <p:nvSpPr>
              <p:cNvPr id="28" name="Left-Right Arrow 31">
                <a:extLst>
                  <a:ext uri="{FF2B5EF4-FFF2-40B4-BE49-F238E27FC236}">
                    <a16:creationId xmlns:a16="http://schemas.microsoft.com/office/drawing/2014/main" id="{ADCDEAB8-9238-4077-8E1A-EBB16CBB9CA0}"/>
                  </a:ext>
                </a:extLst>
              </p:cNvPr>
              <p:cNvSpPr/>
              <p:nvPr/>
            </p:nvSpPr>
            <p:spPr>
              <a:xfrm>
                <a:off x="3765482" y="5910920"/>
                <a:ext cx="2518219" cy="242570"/>
              </a:xfrm>
              <a:prstGeom prst="leftRightArrow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>
                    <a:solidFill>
                      <a:schemeClr val="tx1"/>
                    </a:solidFill>
                    <a:latin typeface="Avenir LT Com 45 Book" panose="020B0502020203020204" pitchFamily="34" charset="0"/>
                  </a:rPr>
                  <a:t>capital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C686625-1DE8-478A-B3E9-02F7D1CADDB8}"/>
                  </a:ext>
                </a:extLst>
              </p:cNvPr>
              <p:cNvCxnSpPr/>
              <p:nvPr/>
            </p:nvCxnSpPr>
            <p:spPr>
              <a:xfrm flipH="1">
                <a:off x="3763627" y="5791200"/>
                <a:ext cx="1" cy="60960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BE28D6F3-3DCB-4034-B56B-462F1FF74AE4}"/>
                </a:ext>
              </a:extLst>
            </p:cNvPr>
            <p:cNvSpPr/>
            <p:nvPr/>
          </p:nvSpPr>
          <p:spPr>
            <a:xfrm rot="5400000" flipH="1">
              <a:off x="3822192" y="5706035"/>
              <a:ext cx="266700" cy="388977"/>
            </a:xfrm>
            <a:prstGeom prst="leftBrace">
              <a:avLst>
                <a:gd name="adj1" fmla="val 8333"/>
                <a:gd name="adj2" fmla="val 47266"/>
              </a:avLst>
            </a:prstGeom>
            <a:ln>
              <a:solidFill>
                <a:srgbClr val="17508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7C70BC-558F-4550-9130-6F87B7701628}"/>
                </a:ext>
              </a:extLst>
            </p:cNvPr>
            <p:cNvSpPr txBox="1"/>
            <p:nvPr/>
          </p:nvSpPr>
          <p:spPr>
            <a:xfrm>
              <a:off x="3276600" y="6019800"/>
              <a:ext cx="1371600" cy="292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Avenir LT Com 45 Book" panose="020B0502020203020204" pitchFamily="34" charset="0"/>
                </a:rPr>
                <a:t>- CET1</a:t>
              </a: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1A39BB47-CEDC-4F05-AD17-A31357820E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1984" y="3837447"/>
            <a:ext cx="6034384" cy="3139293"/>
            <a:chOff x="671" y="590"/>
            <a:chExt cx="4260" cy="2018"/>
          </a:xfrm>
        </p:grpSpPr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B4546250-2643-4BA1-8098-9D5CFB9E276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72" y="857"/>
              <a:ext cx="4259" cy="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E2F20B25-5297-49CD-BCA7-E40C20943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590"/>
              <a:ext cx="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7">
              <a:extLst>
                <a:ext uri="{FF2B5EF4-FFF2-40B4-BE49-F238E27FC236}">
                  <a16:creationId xmlns:a16="http://schemas.microsoft.com/office/drawing/2014/main" id="{B599689C-C8EA-4D8A-813E-99B893B8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852"/>
              <a:ext cx="72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8">
              <a:extLst>
                <a:ext uri="{FF2B5EF4-FFF2-40B4-BE49-F238E27FC236}">
                  <a16:creationId xmlns:a16="http://schemas.microsoft.com/office/drawing/2014/main" id="{AB619729-2C60-4EA2-B1E2-381ADA467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066"/>
              <a:ext cx="1815" cy="4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16622EBF-E186-4029-97C5-905E5E93E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094"/>
              <a:ext cx="1743" cy="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0">
              <a:extLst>
                <a:ext uri="{FF2B5EF4-FFF2-40B4-BE49-F238E27FC236}">
                  <a16:creationId xmlns:a16="http://schemas.microsoft.com/office/drawing/2014/main" id="{02CF46BE-B9AC-47A2-A1FE-98C42A74D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" y="1093"/>
              <a:ext cx="129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Accounting Provisions Less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1">
              <a:extLst>
                <a:ext uri="{FF2B5EF4-FFF2-40B4-BE49-F238E27FC236}">
                  <a16:creationId xmlns:a16="http://schemas.microsoft.com/office/drawing/2014/main" id="{E52A9EE3-D19B-4DFE-99D3-93E4753EB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4" y="1093"/>
              <a:ext cx="27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than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2">
              <a:extLst>
                <a:ext uri="{FF2B5EF4-FFF2-40B4-BE49-F238E27FC236}">
                  <a16:creationId xmlns:a16="http://schemas.microsoft.com/office/drawing/2014/main" id="{B06793D5-7B0D-4D44-9D67-F6209C86B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228"/>
              <a:ext cx="1743" cy="2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3">
              <a:extLst>
                <a:ext uri="{FF2B5EF4-FFF2-40B4-BE49-F238E27FC236}">
                  <a16:creationId xmlns:a16="http://schemas.microsoft.com/office/drawing/2014/main" id="{340D0083-7C40-4036-8784-8F7D18507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227"/>
              <a:ext cx="80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Expected Losses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4">
              <a:extLst>
                <a:ext uri="{FF2B5EF4-FFF2-40B4-BE49-F238E27FC236}">
                  <a16:creationId xmlns:a16="http://schemas.microsoft.com/office/drawing/2014/main" id="{47567C87-B962-4EF5-9996-14954CB21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5" y="1228"/>
              <a:ext cx="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314B0ED8-5755-4FB3-A1E9-7EB5B42CD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066"/>
              <a:ext cx="36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6">
              <a:extLst>
                <a:ext uri="{FF2B5EF4-FFF2-40B4-BE49-F238E27FC236}">
                  <a16:creationId xmlns:a16="http://schemas.microsoft.com/office/drawing/2014/main" id="{AED092C0-12CE-4B0C-9C70-9891B3F15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066"/>
              <a:ext cx="1816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17">
              <a:extLst>
                <a:ext uri="{FF2B5EF4-FFF2-40B4-BE49-F238E27FC236}">
                  <a16:creationId xmlns:a16="http://schemas.microsoft.com/office/drawing/2014/main" id="{9D4887BE-F96B-454B-BEEB-13AD4F751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066"/>
              <a:ext cx="48" cy="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>
              <a:extLst>
                <a:ext uri="{FF2B5EF4-FFF2-40B4-BE49-F238E27FC236}">
                  <a16:creationId xmlns:a16="http://schemas.microsoft.com/office/drawing/2014/main" id="{E77B6223-05FE-4745-A5BF-3C16C7837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440"/>
              <a:ext cx="1857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9">
              <a:extLst>
                <a:ext uri="{FF2B5EF4-FFF2-40B4-BE49-F238E27FC236}">
                  <a16:creationId xmlns:a16="http://schemas.microsoft.com/office/drawing/2014/main" id="{031508BB-5044-471F-9E34-7189DC12C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094"/>
              <a:ext cx="36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0">
              <a:extLst>
                <a:ext uri="{FF2B5EF4-FFF2-40B4-BE49-F238E27FC236}">
                  <a16:creationId xmlns:a16="http://schemas.microsoft.com/office/drawing/2014/main" id="{9B50C699-E41B-466F-9301-0AA26CBB2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094"/>
              <a:ext cx="48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1">
              <a:extLst>
                <a:ext uri="{FF2B5EF4-FFF2-40B4-BE49-F238E27FC236}">
                  <a16:creationId xmlns:a16="http://schemas.microsoft.com/office/drawing/2014/main" id="{23BF239F-F76A-4CA2-8C8B-C056E359C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506"/>
              <a:ext cx="1815" cy="291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2">
              <a:extLst>
                <a:ext uri="{FF2B5EF4-FFF2-40B4-BE49-F238E27FC236}">
                  <a16:creationId xmlns:a16="http://schemas.microsoft.com/office/drawing/2014/main" id="{83AC5EA0-1C09-4441-A301-B50311EEB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545"/>
              <a:ext cx="1743" cy="214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E308B519-6305-4561-A2D5-AA488C2D8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1" y="1586"/>
              <a:ext cx="10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4">
              <a:extLst>
                <a:ext uri="{FF2B5EF4-FFF2-40B4-BE49-F238E27FC236}">
                  <a16:creationId xmlns:a16="http://schemas.microsoft.com/office/drawing/2014/main" id="{6302A2BE-BDA5-4455-AF66-FD2181ABD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" y="1544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5CC8BD6B-60F0-49C0-92AF-D58CDCB521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7" y="1586"/>
              <a:ext cx="126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year expected loss amount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6">
              <a:extLst>
                <a:ext uri="{FF2B5EF4-FFF2-40B4-BE49-F238E27FC236}">
                  <a16:creationId xmlns:a16="http://schemas.microsoft.com/office/drawing/2014/main" id="{E24C04F9-0485-4449-9149-9554EB3D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1" y="1544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7">
              <a:extLst>
                <a:ext uri="{FF2B5EF4-FFF2-40B4-BE49-F238E27FC236}">
                  <a16:creationId xmlns:a16="http://schemas.microsoft.com/office/drawing/2014/main" id="{62C0D88F-7EA5-4E82-BB74-85867457B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470"/>
              <a:ext cx="36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8">
              <a:extLst>
                <a:ext uri="{FF2B5EF4-FFF2-40B4-BE49-F238E27FC236}">
                  <a16:creationId xmlns:a16="http://schemas.microsoft.com/office/drawing/2014/main" id="{67D815EB-A027-41D4-90B4-14E75FD7B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470"/>
              <a:ext cx="181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9">
              <a:extLst>
                <a:ext uri="{FF2B5EF4-FFF2-40B4-BE49-F238E27FC236}">
                  <a16:creationId xmlns:a16="http://schemas.microsoft.com/office/drawing/2014/main" id="{78DA4E25-AB7C-4129-A3A5-00A973268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505"/>
              <a:ext cx="1816" cy="30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0">
              <a:extLst>
                <a:ext uri="{FF2B5EF4-FFF2-40B4-BE49-F238E27FC236}">
                  <a16:creationId xmlns:a16="http://schemas.microsoft.com/office/drawing/2014/main" id="{65EBF13A-685C-48E7-A7DC-BE26BC289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470"/>
              <a:ext cx="48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31">
              <a:extLst>
                <a:ext uri="{FF2B5EF4-FFF2-40B4-BE49-F238E27FC236}">
                  <a16:creationId xmlns:a16="http://schemas.microsoft.com/office/drawing/2014/main" id="{CE1A4090-E84D-4180-AABC-7CEF939CC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767"/>
              <a:ext cx="1857" cy="29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32">
              <a:extLst>
                <a:ext uri="{FF2B5EF4-FFF2-40B4-BE49-F238E27FC236}">
                  <a16:creationId xmlns:a16="http://schemas.microsoft.com/office/drawing/2014/main" id="{943D075B-88D4-46F9-B814-A3E444AEE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535"/>
              <a:ext cx="36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33">
              <a:extLst>
                <a:ext uri="{FF2B5EF4-FFF2-40B4-BE49-F238E27FC236}">
                  <a16:creationId xmlns:a16="http://schemas.microsoft.com/office/drawing/2014/main" id="{FC23F6B1-627D-4295-BBC6-18BBA15C0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535"/>
              <a:ext cx="48" cy="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34">
              <a:extLst>
                <a:ext uri="{FF2B5EF4-FFF2-40B4-BE49-F238E27FC236}">
                  <a16:creationId xmlns:a16="http://schemas.microsoft.com/office/drawing/2014/main" id="{3ACB7820-DE5C-41AD-9CE8-D3929011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" y="1834"/>
              <a:ext cx="1124" cy="404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35">
              <a:extLst>
                <a:ext uri="{FF2B5EF4-FFF2-40B4-BE49-F238E27FC236}">
                  <a16:creationId xmlns:a16="http://schemas.microsoft.com/office/drawing/2014/main" id="{CA971FE1-1A63-4A93-BA6A-08698ECA8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862"/>
              <a:ext cx="1085" cy="133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36">
              <a:extLst>
                <a:ext uri="{FF2B5EF4-FFF2-40B4-BE49-F238E27FC236}">
                  <a16:creationId xmlns:a16="http://schemas.microsoft.com/office/drawing/2014/main" id="{94E96AF7-74B2-4031-B80B-02EE9818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61"/>
              <a:ext cx="585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Accounting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89B2AEFC-04A1-4972-8F79-F2AAD2788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996"/>
              <a:ext cx="1085" cy="211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38">
              <a:extLst>
                <a:ext uri="{FF2B5EF4-FFF2-40B4-BE49-F238E27FC236}">
                  <a16:creationId xmlns:a16="http://schemas.microsoft.com/office/drawing/2014/main" id="{A28B89F2-E756-4E4A-82FE-4B68E0434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" y="1995"/>
              <a:ext cx="64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provisions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Rectangle 39">
              <a:extLst>
                <a:ext uri="{FF2B5EF4-FFF2-40B4-BE49-F238E27FC236}">
                  <a16:creationId xmlns:a16="http://schemas.microsoft.com/office/drawing/2014/main" id="{6FAD8243-DBFC-408B-8E32-C32E7D90A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5" y="1995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40">
              <a:extLst>
                <a:ext uri="{FF2B5EF4-FFF2-40B4-BE49-F238E27FC236}">
                  <a16:creationId xmlns:a16="http://schemas.microsoft.com/office/drawing/2014/main" id="{D70C5A74-E771-4E16-BDB6-CEBDB94F4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34"/>
              <a:ext cx="643" cy="411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41">
              <a:extLst>
                <a:ext uri="{FF2B5EF4-FFF2-40B4-BE49-F238E27FC236}">
                  <a16:creationId xmlns:a16="http://schemas.microsoft.com/office/drawing/2014/main" id="{6B089019-B303-43B3-B1E5-D47CFEB5F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929"/>
              <a:ext cx="643" cy="21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42">
              <a:extLst>
                <a:ext uri="{FF2B5EF4-FFF2-40B4-BE49-F238E27FC236}">
                  <a16:creationId xmlns:a16="http://schemas.microsoft.com/office/drawing/2014/main" id="{C80FFBB3-0F80-4583-AB88-4480C8C8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7" y="1928"/>
              <a:ext cx="5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Deduction    CET1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Rectangle 43">
              <a:extLst>
                <a:ext uri="{FF2B5EF4-FFF2-40B4-BE49-F238E27FC236}">
                  <a16:creationId xmlns:a16="http://schemas.microsoft.com/office/drawing/2014/main" id="{AAB861CA-14B7-4B51-A242-23E51244E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" y="1928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44">
              <a:extLst>
                <a:ext uri="{FF2B5EF4-FFF2-40B4-BE49-F238E27FC236}">
                  <a16:creationId xmlns:a16="http://schemas.microsoft.com/office/drawing/2014/main" id="{E05A0E7F-627D-4831-9EF9-5A9718E0B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797"/>
              <a:ext cx="36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45">
              <a:extLst>
                <a:ext uri="{FF2B5EF4-FFF2-40B4-BE49-F238E27FC236}">
                  <a16:creationId xmlns:a16="http://schemas.microsoft.com/office/drawing/2014/main" id="{6A900256-6697-4E72-8F11-150565F49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1797"/>
              <a:ext cx="936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48">
              <a:extLst>
                <a:ext uri="{FF2B5EF4-FFF2-40B4-BE49-F238E27FC236}">
                  <a16:creationId xmlns:a16="http://schemas.microsoft.com/office/drawing/2014/main" id="{28B04324-26E4-4C07-8187-3418D3DAA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1797"/>
              <a:ext cx="36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49">
              <a:extLst>
                <a:ext uri="{FF2B5EF4-FFF2-40B4-BE49-F238E27FC236}">
                  <a16:creationId xmlns:a16="http://schemas.microsoft.com/office/drawing/2014/main" id="{EE0A851E-A5F3-4613-B507-600C34692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1797"/>
              <a:ext cx="844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1">
              <a:extLst>
                <a:ext uri="{FF2B5EF4-FFF2-40B4-BE49-F238E27FC236}">
                  <a16:creationId xmlns:a16="http://schemas.microsoft.com/office/drawing/2014/main" id="{30E07F54-CC85-4D4B-873E-F55C1510B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797"/>
              <a:ext cx="48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2">
              <a:extLst>
                <a:ext uri="{FF2B5EF4-FFF2-40B4-BE49-F238E27FC236}">
                  <a16:creationId xmlns:a16="http://schemas.microsoft.com/office/drawing/2014/main" id="{602147B7-094B-4230-86F2-9374DBC39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2208"/>
              <a:ext cx="971" cy="29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53">
              <a:extLst>
                <a:ext uri="{FF2B5EF4-FFF2-40B4-BE49-F238E27FC236}">
                  <a16:creationId xmlns:a16="http://schemas.microsoft.com/office/drawing/2014/main" id="{4E2567D3-430C-49AF-8D18-783CC265C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1862"/>
              <a:ext cx="36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54">
              <a:extLst>
                <a:ext uri="{FF2B5EF4-FFF2-40B4-BE49-F238E27FC236}">
                  <a16:creationId xmlns:a16="http://schemas.microsoft.com/office/drawing/2014/main" id="{4601BEBD-7695-480B-8131-FABA6DE5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2238"/>
              <a:ext cx="3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55">
              <a:extLst>
                <a:ext uri="{FF2B5EF4-FFF2-40B4-BE49-F238E27FC236}">
                  <a16:creationId xmlns:a16="http://schemas.microsoft.com/office/drawing/2014/main" id="{D5FC4CB9-0975-4DA8-AD9E-C44C41E85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" y="2238"/>
              <a:ext cx="3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56">
              <a:extLst>
                <a:ext uri="{FF2B5EF4-FFF2-40B4-BE49-F238E27FC236}">
                  <a16:creationId xmlns:a16="http://schemas.microsoft.com/office/drawing/2014/main" id="{14B72FB5-03C5-43D1-ADDC-AA83422B3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" y="2238"/>
              <a:ext cx="93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0E940159-33C9-4A03-A9E3-519032B00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2238"/>
              <a:ext cx="3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0">
              <a:extLst>
                <a:ext uri="{FF2B5EF4-FFF2-40B4-BE49-F238E27FC236}">
                  <a16:creationId xmlns:a16="http://schemas.microsoft.com/office/drawing/2014/main" id="{09949DD7-14DC-4198-ADB7-DC25322E8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7" y="2238"/>
              <a:ext cx="844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1">
              <a:extLst>
                <a:ext uri="{FF2B5EF4-FFF2-40B4-BE49-F238E27FC236}">
                  <a16:creationId xmlns:a16="http://schemas.microsoft.com/office/drawing/2014/main" id="{6C523355-07EC-492A-815F-294219958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1862"/>
              <a:ext cx="48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2">
              <a:extLst>
                <a:ext uri="{FF2B5EF4-FFF2-40B4-BE49-F238E27FC236}">
                  <a16:creationId xmlns:a16="http://schemas.microsoft.com/office/drawing/2014/main" id="{C3FB9316-2CB6-40B6-92D1-7ED337CA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238"/>
              <a:ext cx="48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3">
              <a:extLst>
                <a:ext uri="{FF2B5EF4-FFF2-40B4-BE49-F238E27FC236}">
                  <a16:creationId xmlns:a16="http://schemas.microsoft.com/office/drawing/2014/main" id="{8E702535-3BEF-48E7-83EC-9BD48790A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2273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B2A677B6-FC04-49D5-A5FE-D5AD11575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2476"/>
              <a:ext cx="6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65">
              <a:extLst>
                <a:ext uri="{FF2B5EF4-FFF2-40B4-BE49-F238E27FC236}">
                  <a16:creationId xmlns:a16="http://schemas.microsoft.com/office/drawing/2014/main" id="{EC4E1CEE-9DC8-4D85-8A55-0B7ABB3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036"/>
              <a:ext cx="1852" cy="4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66">
              <a:extLst>
                <a:ext uri="{FF2B5EF4-FFF2-40B4-BE49-F238E27FC236}">
                  <a16:creationId xmlns:a16="http://schemas.microsoft.com/office/drawing/2014/main" id="{07427561-AE03-47AA-8402-EBA341818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065"/>
              <a:ext cx="1779" cy="1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67">
              <a:extLst>
                <a:ext uri="{FF2B5EF4-FFF2-40B4-BE49-F238E27FC236}">
                  <a16:creationId xmlns:a16="http://schemas.microsoft.com/office/drawing/2014/main" id="{45B9EB7B-DFE7-4264-AD66-9D26AAE61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1063"/>
              <a:ext cx="157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Accounting Provisions More than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68">
              <a:extLst>
                <a:ext uri="{FF2B5EF4-FFF2-40B4-BE49-F238E27FC236}">
                  <a16:creationId xmlns:a16="http://schemas.microsoft.com/office/drawing/2014/main" id="{F8153044-BE80-4C42-81AC-7094B5529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198"/>
              <a:ext cx="1779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69">
              <a:extLst>
                <a:ext uri="{FF2B5EF4-FFF2-40B4-BE49-F238E27FC236}">
                  <a16:creationId xmlns:a16="http://schemas.microsoft.com/office/drawing/2014/main" id="{586C23D9-E7FE-4EAF-920A-55204951D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" y="1197"/>
              <a:ext cx="80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Expected Losses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70">
              <a:extLst>
                <a:ext uri="{FF2B5EF4-FFF2-40B4-BE49-F238E27FC236}">
                  <a16:creationId xmlns:a16="http://schemas.microsoft.com/office/drawing/2014/main" id="{4F388487-BA2A-4F9E-8B1B-378C3F59A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198"/>
              <a:ext cx="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71">
              <a:extLst>
                <a:ext uri="{FF2B5EF4-FFF2-40B4-BE49-F238E27FC236}">
                  <a16:creationId xmlns:a16="http://schemas.microsoft.com/office/drawing/2014/main" id="{ADEC9BB8-0095-4B37-AD6F-59C76B136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036"/>
              <a:ext cx="36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2">
              <a:extLst>
                <a:ext uri="{FF2B5EF4-FFF2-40B4-BE49-F238E27FC236}">
                  <a16:creationId xmlns:a16="http://schemas.microsoft.com/office/drawing/2014/main" id="{9B6D5CC1-FE42-4086-920F-35278052A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036"/>
              <a:ext cx="1853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3">
              <a:extLst>
                <a:ext uri="{FF2B5EF4-FFF2-40B4-BE49-F238E27FC236}">
                  <a16:creationId xmlns:a16="http://schemas.microsoft.com/office/drawing/2014/main" id="{5AD80055-9B59-4F5B-9DC7-3AA85769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1036"/>
              <a:ext cx="48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4">
              <a:extLst>
                <a:ext uri="{FF2B5EF4-FFF2-40B4-BE49-F238E27FC236}">
                  <a16:creationId xmlns:a16="http://schemas.microsoft.com/office/drawing/2014/main" id="{61B200F3-D33E-4716-BC4E-7701FE7EB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1411"/>
              <a:ext cx="1894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75">
              <a:extLst>
                <a:ext uri="{FF2B5EF4-FFF2-40B4-BE49-F238E27FC236}">
                  <a16:creationId xmlns:a16="http://schemas.microsoft.com/office/drawing/2014/main" id="{7CC31D26-CB22-4D33-82AD-8F4E098A6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065"/>
              <a:ext cx="36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76">
              <a:extLst>
                <a:ext uri="{FF2B5EF4-FFF2-40B4-BE49-F238E27FC236}">
                  <a16:creationId xmlns:a16="http://schemas.microsoft.com/office/drawing/2014/main" id="{3D28BF03-A895-4CA6-B4B7-937A8DD18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4" y="1065"/>
              <a:ext cx="48" cy="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77">
              <a:extLst>
                <a:ext uri="{FF2B5EF4-FFF2-40B4-BE49-F238E27FC236}">
                  <a16:creationId xmlns:a16="http://schemas.microsoft.com/office/drawing/2014/main" id="{2937899B-7D2E-4AB8-870F-FF330B5C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477"/>
              <a:ext cx="1262" cy="404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78">
              <a:extLst>
                <a:ext uri="{FF2B5EF4-FFF2-40B4-BE49-F238E27FC236}">
                  <a16:creationId xmlns:a16="http://schemas.microsoft.com/office/drawing/2014/main" id="{21D3209E-E954-405F-AA42-84DC929A2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505"/>
              <a:ext cx="883" cy="134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79">
              <a:extLst>
                <a:ext uri="{FF2B5EF4-FFF2-40B4-BE49-F238E27FC236}">
                  <a16:creationId xmlns:a16="http://schemas.microsoft.com/office/drawing/2014/main" id="{B84EC8A4-C141-409F-94FC-AC91F8082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1548"/>
              <a:ext cx="13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1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80">
              <a:extLst>
                <a:ext uri="{FF2B5EF4-FFF2-40B4-BE49-F238E27FC236}">
                  <a16:creationId xmlns:a16="http://schemas.microsoft.com/office/drawing/2014/main" id="{97EE8BEB-7750-49E4-A5AF-2A35B1E2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2" y="1548"/>
              <a:ext cx="72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year expected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81">
              <a:extLst>
                <a:ext uri="{FF2B5EF4-FFF2-40B4-BE49-F238E27FC236}">
                  <a16:creationId xmlns:a16="http://schemas.microsoft.com/office/drawing/2014/main" id="{800B99DB-9DDD-4871-B76E-F3E4506F7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639"/>
              <a:ext cx="883" cy="213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2">
              <a:extLst>
                <a:ext uri="{FF2B5EF4-FFF2-40B4-BE49-F238E27FC236}">
                  <a16:creationId xmlns:a16="http://schemas.microsoft.com/office/drawing/2014/main" id="{35D6C84D-D72B-4C73-A242-16CB038D7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4" y="1682"/>
              <a:ext cx="590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loss amount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83">
              <a:extLst>
                <a:ext uri="{FF2B5EF4-FFF2-40B4-BE49-F238E27FC236}">
                  <a16:creationId xmlns:a16="http://schemas.microsoft.com/office/drawing/2014/main" id="{7A1AE62E-3520-4071-B601-53587B0D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4" y="1638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84">
              <a:extLst>
                <a:ext uri="{FF2B5EF4-FFF2-40B4-BE49-F238E27FC236}">
                  <a16:creationId xmlns:a16="http://schemas.microsoft.com/office/drawing/2014/main" id="{64A6B560-C6E9-4AC2-AC0C-06A2F19C8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470"/>
              <a:ext cx="503" cy="411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85">
              <a:extLst>
                <a:ext uri="{FF2B5EF4-FFF2-40B4-BE49-F238E27FC236}">
                  <a16:creationId xmlns:a16="http://schemas.microsoft.com/office/drawing/2014/main" id="{32A7D7E4-438D-4843-B2ED-46C160762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" y="1573"/>
              <a:ext cx="503" cy="213"/>
            </a:xfrm>
            <a:prstGeom prst="rect">
              <a:avLst/>
            </a:pr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86">
              <a:extLst>
                <a:ext uri="{FF2B5EF4-FFF2-40B4-BE49-F238E27FC236}">
                  <a16:creationId xmlns:a16="http://schemas.microsoft.com/office/drawing/2014/main" id="{9B257670-14F3-4085-A732-D0F754822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1572"/>
              <a:ext cx="4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Tier II (Capped)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96">
              <a:extLst>
                <a:ext uri="{FF2B5EF4-FFF2-40B4-BE49-F238E27FC236}">
                  <a16:creationId xmlns:a16="http://schemas.microsoft.com/office/drawing/2014/main" id="{A60AFA6E-953C-4C1A-9A53-1C64A172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441"/>
              <a:ext cx="36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7">
              <a:extLst>
                <a:ext uri="{FF2B5EF4-FFF2-40B4-BE49-F238E27FC236}">
                  <a16:creationId xmlns:a16="http://schemas.microsoft.com/office/drawing/2014/main" id="{50901F11-E76B-4708-AD6A-9D1EBD1E2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3" y="1441"/>
              <a:ext cx="12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8">
              <a:extLst>
                <a:ext uri="{FF2B5EF4-FFF2-40B4-BE49-F238E27FC236}">
                  <a16:creationId xmlns:a16="http://schemas.microsoft.com/office/drawing/2014/main" id="{95FC2C22-1F55-463F-8770-173FE9E4A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" y="1851"/>
              <a:ext cx="996" cy="29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id="{198D51BA-B062-4779-9DC6-E22255350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506"/>
              <a:ext cx="36" cy="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02">
              <a:extLst>
                <a:ext uri="{FF2B5EF4-FFF2-40B4-BE49-F238E27FC236}">
                  <a16:creationId xmlns:a16="http://schemas.microsoft.com/office/drawing/2014/main" id="{8B91339F-EA68-4872-AC5C-E73BA6AF8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506"/>
              <a:ext cx="48" cy="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03">
              <a:extLst>
                <a:ext uri="{FF2B5EF4-FFF2-40B4-BE49-F238E27FC236}">
                  <a16:creationId xmlns:a16="http://schemas.microsoft.com/office/drawing/2014/main" id="{F1F9B8AC-616F-4C2A-A9C9-628153CA2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917"/>
              <a:ext cx="1815" cy="321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04">
              <a:extLst>
                <a:ext uri="{FF2B5EF4-FFF2-40B4-BE49-F238E27FC236}">
                  <a16:creationId xmlns:a16="http://schemas.microsoft.com/office/drawing/2014/main" id="{685C3291-A687-41ED-A5E9-4CC3A652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1" y="1956"/>
              <a:ext cx="1743" cy="267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05">
              <a:extLst>
                <a:ext uri="{FF2B5EF4-FFF2-40B4-BE49-F238E27FC236}">
                  <a16:creationId xmlns:a16="http://schemas.microsoft.com/office/drawing/2014/main" id="{9EA32901-4A54-40F3-9F02-A005B0F6E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0" y="1955"/>
              <a:ext cx="1048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Accounting provisions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Rectangle 106">
              <a:extLst>
                <a:ext uri="{FF2B5EF4-FFF2-40B4-BE49-F238E27FC236}">
                  <a16:creationId xmlns:a16="http://schemas.microsoft.com/office/drawing/2014/main" id="{FBFF7785-39FF-4C47-A54D-B24EF7716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" y="1955"/>
              <a:ext cx="74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venir LT Com 65 Medium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07">
              <a:extLst>
                <a:ext uri="{FF2B5EF4-FFF2-40B4-BE49-F238E27FC236}">
                  <a16:creationId xmlns:a16="http://schemas.microsoft.com/office/drawing/2014/main" id="{DBD54167-C782-43A2-AA39-9EB4AB796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881"/>
              <a:ext cx="36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8">
              <a:extLst>
                <a:ext uri="{FF2B5EF4-FFF2-40B4-BE49-F238E27FC236}">
                  <a16:creationId xmlns:a16="http://schemas.microsoft.com/office/drawing/2014/main" id="{933A0502-30F2-475A-AA75-B5B519889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1881"/>
              <a:ext cx="955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10">
              <a:extLst>
                <a:ext uri="{FF2B5EF4-FFF2-40B4-BE49-F238E27FC236}">
                  <a16:creationId xmlns:a16="http://schemas.microsoft.com/office/drawing/2014/main" id="{3CC3F44B-755B-4275-A02E-2F8801DD2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1916"/>
              <a:ext cx="36" cy="30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11">
              <a:extLst>
                <a:ext uri="{FF2B5EF4-FFF2-40B4-BE49-F238E27FC236}">
                  <a16:creationId xmlns:a16="http://schemas.microsoft.com/office/drawing/2014/main" id="{71740A89-1233-4A91-A09D-3E9827444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1881"/>
              <a:ext cx="36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12">
              <a:extLst>
                <a:ext uri="{FF2B5EF4-FFF2-40B4-BE49-F238E27FC236}">
                  <a16:creationId xmlns:a16="http://schemas.microsoft.com/office/drawing/2014/main" id="{54CDA4D5-4431-4FEE-AE76-84A1F4442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881"/>
              <a:ext cx="825" cy="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13">
              <a:extLst>
                <a:ext uri="{FF2B5EF4-FFF2-40B4-BE49-F238E27FC236}">
                  <a16:creationId xmlns:a16="http://schemas.microsoft.com/office/drawing/2014/main" id="{484514CA-25C7-4B8C-9A68-D5932E83F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" y="1916"/>
              <a:ext cx="825" cy="30"/>
            </a:xfrm>
            <a:prstGeom prst="rect">
              <a:avLst/>
            </a:prstGeom>
            <a:solidFill>
              <a:srgbClr val="548D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14">
              <a:extLst>
                <a:ext uri="{FF2B5EF4-FFF2-40B4-BE49-F238E27FC236}">
                  <a16:creationId xmlns:a16="http://schemas.microsoft.com/office/drawing/2014/main" id="{9EDCBD36-99A2-4B8E-9DF4-70489DBB5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881"/>
              <a:ext cx="48" cy="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16">
              <a:extLst>
                <a:ext uri="{FF2B5EF4-FFF2-40B4-BE49-F238E27FC236}">
                  <a16:creationId xmlns:a16="http://schemas.microsoft.com/office/drawing/2014/main" id="{6F5CCA1F-FC89-4217-B858-07E664DBF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946"/>
              <a:ext cx="36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17">
              <a:extLst>
                <a:ext uri="{FF2B5EF4-FFF2-40B4-BE49-F238E27FC236}">
                  <a16:creationId xmlns:a16="http://schemas.microsoft.com/office/drawing/2014/main" id="{F05A8ADA-E8FE-4FC6-8B10-B35C64FCF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09"/>
              <a:ext cx="36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8">
              <a:extLst>
                <a:ext uri="{FF2B5EF4-FFF2-40B4-BE49-F238E27FC236}">
                  <a16:creationId xmlns:a16="http://schemas.microsoft.com/office/drawing/2014/main" id="{D50443D9-5221-4AF0-97FD-4CBAF48D3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209"/>
              <a:ext cx="36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20">
              <a:extLst>
                <a:ext uri="{FF2B5EF4-FFF2-40B4-BE49-F238E27FC236}">
                  <a16:creationId xmlns:a16="http://schemas.microsoft.com/office/drawing/2014/main" id="{8A3FAA51-3339-4B66-98F4-1D94A5F19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946"/>
              <a:ext cx="48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21">
              <a:extLst>
                <a:ext uri="{FF2B5EF4-FFF2-40B4-BE49-F238E27FC236}">
                  <a16:creationId xmlns:a16="http://schemas.microsoft.com/office/drawing/2014/main" id="{4DFA5BDA-FE55-4FD3-96B5-AD8993EDB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2209"/>
              <a:ext cx="48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2">
              <a:extLst>
                <a:ext uri="{FF2B5EF4-FFF2-40B4-BE49-F238E27FC236}">
                  <a16:creationId xmlns:a16="http://schemas.microsoft.com/office/drawing/2014/main" id="{846AE20E-82D4-4A3C-96AB-CCE4568CD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" y="980"/>
              <a:ext cx="13" cy="1386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23">
              <a:extLst>
                <a:ext uri="{FF2B5EF4-FFF2-40B4-BE49-F238E27FC236}">
                  <a16:creationId xmlns:a16="http://schemas.microsoft.com/office/drawing/2014/main" id="{A7312088-9935-459E-9061-DE01F06B7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" y="980"/>
              <a:ext cx="2055" cy="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24">
              <a:extLst>
                <a:ext uri="{FF2B5EF4-FFF2-40B4-BE49-F238E27FC236}">
                  <a16:creationId xmlns:a16="http://schemas.microsoft.com/office/drawing/2014/main" id="{24470D10-0AD5-42DA-8CA1-FF074F6F7B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" y="980"/>
              <a:ext cx="14" cy="1386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25">
              <a:extLst>
                <a:ext uri="{FF2B5EF4-FFF2-40B4-BE49-F238E27FC236}">
                  <a16:creationId xmlns:a16="http://schemas.microsoft.com/office/drawing/2014/main" id="{14AD95D4-9D00-4B4A-A9BD-FDDF52E22D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" y="2366"/>
              <a:ext cx="2056" cy="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26">
              <a:extLst>
                <a:ext uri="{FF2B5EF4-FFF2-40B4-BE49-F238E27FC236}">
                  <a16:creationId xmlns:a16="http://schemas.microsoft.com/office/drawing/2014/main" id="{4D63C08A-0440-4A01-8B82-E5133E91A4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43" y="982"/>
              <a:ext cx="13" cy="1386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27">
              <a:extLst>
                <a:ext uri="{FF2B5EF4-FFF2-40B4-BE49-F238E27FC236}">
                  <a16:creationId xmlns:a16="http://schemas.microsoft.com/office/drawing/2014/main" id="{96493CAE-8BB3-4B3F-AB84-80B5D31FC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6" y="981"/>
              <a:ext cx="2056" cy="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28">
              <a:extLst>
                <a:ext uri="{FF2B5EF4-FFF2-40B4-BE49-F238E27FC236}">
                  <a16:creationId xmlns:a16="http://schemas.microsoft.com/office/drawing/2014/main" id="{325EF028-6B2B-4808-A8EB-F8C91F0E01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99" y="981"/>
              <a:ext cx="14" cy="1387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29">
              <a:extLst>
                <a:ext uri="{FF2B5EF4-FFF2-40B4-BE49-F238E27FC236}">
                  <a16:creationId xmlns:a16="http://schemas.microsoft.com/office/drawing/2014/main" id="{20FA1434-DF38-467D-A5BE-CF7979599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" y="2368"/>
              <a:ext cx="2056" cy="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50" name="Table 249">
            <a:extLst>
              <a:ext uri="{FF2B5EF4-FFF2-40B4-BE49-F238E27FC236}">
                <a16:creationId xmlns:a16="http://schemas.microsoft.com/office/drawing/2014/main" id="{F9D63F65-34B5-468C-AA03-DB7E1EEB9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28652"/>
              </p:ext>
            </p:extLst>
          </p:nvPr>
        </p:nvGraphicFramePr>
        <p:xfrm>
          <a:off x="6028228" y="1942520"/>
          <a:ext cx="6038739" cy="17776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7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9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5505" marR="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865505" marR="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Standardized</a:t>
                      </a:r>
                      <a:r>
                        <a:rPr lang="en-US" sz="1600" spc="-1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Approach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8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5415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Adjustment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of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Specific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Provisions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0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Specific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provisions</a:t>
                      </a:r>
                      <a:r>
                        <a:rPr lang="en-US" sz="1600" dirty="0">
                          <a:effectLst/>
                        </a:rPr>
                        <a:t> are </a:t>
                      </a:r>
                      <a:r>
                        <a:rPr lang="en-US" sz="1600" spc="-5" dirty="0">
                          <a:effectLst/>
                        </a:rPr>
                        <a:t>netted</a:t>
                      </a:r>
                      <a:r>
                        <a:rPr lang="en-US" sz="1600" spc="-1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from</a:t>
                      </a:r>
                      <a:r>
                        <a:rPr lang="en-US" sz="1600" dirty="0">
                          <a:effectLst/>
                        </a:rPr>
                        <a:t> the</a:t>
                      </a:r>
                      <a:r>
                        <a:rPr lang="en-US" sz="1600" spc="2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exposure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value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Adjustment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of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General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Provisions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090" marR="0">
                        <a:lnSpc>
                          <a:spcPts val="8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effectLst/>
                      </a:endParaRPr>
                    </a:p>
                    <a:p>
                      <a:pPr marL="85090" marR="0">
                        <a:lnSpc>
                          <a:spcPts val="8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General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provisions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recognized</a:t>
                      </a:r>
                      <a:r>
                        <a:rPr lang="en-US" sz="1600" dirty="0">
                          <a:effectLst/>
                        </a:rPr>
                        <a:t> in </a:t>
                      </a:r>
                      <a:r>
                        <a:rPr lang="en-US" sz="1600" spc="-5" dirty="0">
                          <a:effectLst/>
                        </a:rPr>
                        <a:t>TIER II</a:t>
                      </a:r>
                    </a:p>
                    <a:p>
                      <a:pPr marL="85090" marR="0">
                        <a:lnSpc>
                          <a:spcPts val="8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spc="-5" dirty="0">
                        <a:effectLst/>
                      </a:endParaRPr>
                    </a:p>
                    <a:p>
                      <a:pPr marL="85090" marR="0">
                        <a:lnSpc>
                          <a:spcPts val="8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up</a:t>
                      </a:r>
                      <a:r>
                        <a:rPr lang="en-US" sz="1600" spc="-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to</a:t>
                      </a:r>
                      <a:r>
                        <a:rPr lang="en-US" sz="1600" spc="-1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1.25% </a:t>
                      </a:r>
                      <a:r>
                        <a:rPr lang="en-US" sz="1600" spc="-5" dirty="0">
                          <a:effectLst/>
                        </a:rPr>
                        <a:t>of</a:t>
                      </a:r>
                      <a:r>
                        <a:rPr lang="en-US" sz="1600" dirty="0">
                          <a:effectLst/>
                        </a:rPr>
                        <a:t> credit risk </a:t>
                      </a:r>
                      <a:r>
                        <a:rPr lang="en-US" sz="1600" spc="-5" dirty="0">
                          <a:effectLst/>
                        </a:rPr>
                        <a:t>RWA’s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8C70EFF-3B23-4184-8C06-AE85DA231D88}"/>
              </a:ext>
            </a:extLst>
          </p:cNvPr>
          <p:cNvSpPr txBox="1"/>
          <p:nvPr/>
        </p:nvSpPr>
        <p:spPr>
          <a:xfrm>
            <a:off x="7666482" y="1456203"/>
            <a:ext cx="3590883" cy="520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Standardized Approach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FEC8F435-7EC3-4F0C-91F1-C937A1591CCC}"/>
              </a:ext>
            </a:extLst>
          </p:cNvPr>
          <p:cNvSpPr txBox="1"/>
          <p:nvPr/>
        </p:nvSpPr>
        <p:spPr>
          <a:xfrm>
            <a:off x="7699327" y="3976146"/>
            <a:ext cx="2696526" cy="5201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+mj-lt"/>
              </a:rPr>
              <a:t>Internal Models</a:t>
            </a:r>
          </a:p>
        </p:txBody>
      </p:sp>
    </p:spTree>
    <p:extLst>
      <p:ext uri="{BB962C8B-B14F-4D97-AF65-F5344CB8AC3E}">
        <p14:creationId xmlns:p14="http://schemas.microsoft.com/office/powerpoint/2010/main" val="3995344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2080470" y="469783"/>
            <a:ext cx="7919207" cy="889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Finalizing Basel III =&gt; </a:t>
            </a:r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</a:rPr>
              <a:t>“Basel IV”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31342-06C8-498D-BA3C-0DE746C07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12" y="1542263"/>
            <a:ext cx="8686801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Objectives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73DD20-3ACD-40ED-A830-98889F164F4A}"/>
              </a:ext>
            </a:extLst>
          </p:cNvPr>
          <p:cNvSpPr txBox="1"/>
          <p:nvPr/>
        </p:nvSpPr>
        <p:spPr>
          <a:xfrm>
            <a:off x="332641" y="5294604"/>
            <a:ext cx="6295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With “no significant increase in capital requirements”… overall…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4CF0EC-450F-4840-BB73-5CC18C4CD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83" y="2936910"/>
            <a:ext cx="3588299" cy="1670802"/>
          </a:xfrm>
          <a:prstGeom prst="rect">
            <a:avLst/>
          </a:prstGeom>
        </p:spPr>
      </p:pic>
      <p:sp>
        <p:nvSpPr>
          <p:cNvPr id="21" name="Cube 20">
            <a:extLst>
              <a:ext uri="{FF2B5EF4-FFF2-40B4-BE49-F238E27FC236}">
                <a16:creationId xmlns:a16="http://schemas.microsoft.com/office/drawing/2014/main" id="{7699CDD6-365C-4F54-97D9-DE4E2B51752C}"/>
              </a:ext>
            </a:extLst>
          </p:cNvPr>
          <p:cNvSpPr/>
          <p:nvPr/>
        </p:nvSpPr>
        <p:spPr>
          <a:xfrm>
            <a:off x="1210985" y="3755930"/>
            <a:ext cx="1365068" cy="578853"/>
          </a:xfrm>
          <a:prstGeom prst="cube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588BBE-47A5-4E37-B0F7-9BDF0202199A}"/>
              </a:ext>
            </a:extLst>
          </p:cNvPr>
          <p:cNvSpPr txBox="1"/>
          <p:nvPr/>
        </p:nvSpPr>
        <p:spPr>
          <a:xfrm>
            <a:off x="1191227" y="3962678"/>
            <a:ext cx="1237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Comparability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DBCF4FB0-A38B-4672-AB9E-C5A1E9DA8433}"/>
              </a:ext>
            </a:extLst>
          </p:cNvPr>
          <p:cNvSpPr/>
          <p:nvPr/>
        </p:nvSpPr>
        <p:spPr>
          <a:xfrm>
            <a:off x="4109841" y="2490847"/>
            <a:ext cx="1081592" cy="708534"/>
          </a:xfrm>
          <a:prstGeom prst="cube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C99703-18DE-4894-BBA3-F5DBE6F91ED5}"/>
              </a:ext>
            </a:extLst>
          </p:cNvPr>
          <p:cNvSpPr txBox="1"/>
          <p:nvPr/>
        </p:nvSpPr>
        <p:spPr>
          <a:xfrm>
            <a:off x="4069427" y="2687237"/>
            <a:ext cx="922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Risk Sensitivity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188DD-E332-4B91-95A5-56B9CB5149F7}"/>
              </a:ext>
            </a:extLst>
          </p:cNvPr>
          <p:cNvSpPr txBox="1"/>
          <p:nvPr/>
        </p:nvSpPr>
        <p:spPr>
          <a:xfrm>
            <a:off x="4382525" y="4327672"/>
            <a:ext cx="936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7EB85-558A-40ED-A97E-882671128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983" y="1292874"/>
            <a:ext cx="3578234" cy="22933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33D598-4E16-4CEC-9A55-B5C4D5906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433" y="4074084"/>
            <a:ext cx="3673240" cy="1942240"/>
          </a:xfrm>
          <a:prstGeom prst="rect">
            <a:avLst/>
          </a:prstGeom>
        </p:spPr>
      </p:pic>
      <p:sp>
        <p:nvSpPr>
          <p:cNvPr id="19" name="Cube 18">
            <a:extLst>
              <a:ext uri="{FF2B5EF4-FFF2-40B4-BE49-F238E27FC236}">
                <a16:creationId xmlns:a16="http://schemas.microsoft.com/office/drawing/2014/main" id="{6EDBCD51-7F04-447F-946C-49536A5B9009}"/>
              </a:ext>
            </a:extLst>
          </p:cNvPr>
          <p:cNvSpPr/>
          <p:nvPr/>
        </p:nvSpPr>
        <p:spPr>
          <a:xfrm>
            <a:off x="1357984" y="3187705"/>
            <a:ext cx="1168909" cy="658928"/>
          </a:xfrm>
          <a:prstGeom prst="cube">
            <a:avLst/>
          </a:prstGeom>
          <a:solidFill>
            <a:schemeClr val="accent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14FDE6-3848-4C1C-B077-12CB3CC86DF2}"/>
              </a:ext>
            </a:extLst>
          </p:cNvPr>
          <p:cNvSpPr txBox="1"/>
          <p:nvPr/>
        </p:nvSpPr>
        <p:spPr>
          <a:xfrm>
            <a:off x="1430198" y="3436973"/>
            <a:ext cx="12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Simplicity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B0B758-D7D0-4F7B-8CD4-BE0D128828C3}"/>
              </a:ext>
            </a:extLst>
          </p:cNvPr>
          <p:cNvSpPr txBox="1"/>
          <p:nvPr/>
        </p:nvSpPr>
        <p:spPr>
          <a:xfrm>
            <a:off x="332641" y="1494418"/>
            <a:ext cx="626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Restore credibility in RWA calculation</a:t>
            </a: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7838F9B0-7216-423E-B77A-F255075452F4}"/>
              </a:ext>
            </a:extLst>
          </p:cNvPr>
          <p:cNvSpPr txBox="1"/>
          <p:nvPr/>
        </p:nvSpPr>
        <p:spPr>
          <a:xfrm>
            <a:off x="7163984" y="926254"/>
            <a:ext cx="3897058" cy="23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Distribution of average risk weights Group 1 banks</a:t>
            </a: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A5C5004A-19D7-4127-BE20-2619EB106912}"/>
              </a:ext>
            </a:extLst>
          </p:cNvPr>
          <p:cNvSpPr txBox="1"/>
          <p:nvPr/>
        </p:nvSpPr>
        <p:spPr>
          <a:xfrm>
            <a:off x="7350794" y="3833307"/>
            <a:ext cx="3768351" cy="23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Average LGD’s for sample of major banks</a:t>
            </a: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72283-818C-4ADB-8079-D8AEA88C0DB3}"/>
              </a:ext>
            </a:extLst>
          </p:cNvPr>
          <p:cNvSpPr/>
          <p:nvPr/>
        </p:nvSpPr>
        <p:spPr>
          <a:xfrm>
            <a:off x="6980903" y="825904"/>
            <a:ext cx="4316362" cy="281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09A756-A1B8-4BDB-BDB2-5D4613EBF7DD}"/>
              </a:ext>
            </a:extLst>
          </p:cNvPr>
          <p:cNvSpPr/>
          <p:nvPr/>
        </p:nvSpPr>
        <p:spPr>
          <a:xfrm>
            <a:off x="6980903" y="3791498"/>
            <a:ext cx="4316362" cy="23400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56830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Solvency Framework: Evolution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005127-8390-4664-AC60-306153B500DD}"/>
              </a:ext>
            </a:extLst>
          </p:cNvPr>
          <p:cNvSpPr txBox="1"/>
          <p:nvPr/>
        </p:nvSpPr>
        <p:spPr>
          <a:xfrm>
            <a:off x="332640" y="1494418"/>
            <a:ext cx="11342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Regulation has evolved overtime in response to experience during crisis, evolution of the sector and technological capabilities, emergence of new risks, </a:t>
            </a:r>
            <a:r>
              <a:rPr lang="en-US" sz="2800" dirty="0" err="1">
                <a:solidFill>
                  <a:srgbClr val="0070C0"/>
                </a:solidFill>
              </a:rPr>
              <a:t>etc</a:t>
            </a:r>
            <a:r>
              <a:rPr lang="en-US" sz="2800" dirty="0">
                <a:solidFill>
                  <a:srgbClr val="0070C0"/>
                </a:solidFill>
              </a:rPr>
              <a:t>…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7E47BA-65FA-4A78-AB50-27EFDAB96AFE}"/>
              </a:ext>
            </a:extLst>
          </p:cNvPr>
          <p:cNvCxnSpPr>
            <a:cxnSpLocks/>
          </p:cNvCxnSpPr>
          <p:nvPr/>
        </p:nvCxnSpPr>
        <p:spPr>
          <a:xfrm>
            <a:off x="796413" y="3864077"/>
            <a:ext cx="105598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A319AB2C-71C9-4B23-B596-E93EF128F848}"/>
              </a:ext>
            </a:extLst>
          </p:cNvPr>
          <p:cNvSpPr/>
          <p:nvPr/>
        </p:nvSpPr>
        <p:spPr>
          <a:xfrm>
            <a:off x="1101213" y="3736258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1E8323-7814-4CDB-80CB-60C049412A54}"/>
              </a:ext>
            </a:extLst>
          </p:cNvPr>
          <p:cNvSpPr txBox="1"/>
          <p:nvPr/>
        </p:nvSpPr>
        <p:spPr>
          <a:xfrm>
            <a:off x="860928" y="3893578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1988</a:t>
            </a: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775585C9-C3C6-4B74-A15F-D0F868AC9201}"/>
              </a:ext>
            </a:extLst>
          </p:cNvPr>
          <p:cNvSpPr/>
          <p:nvPr/>
        </p:nvSpPr>
        <p:spPr>
          <a:xfrm>
            <a:off x="2423662" y="3731346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B84A63-9F15-420E-8C74-95320096289C}"/>
              </a:ext>
            </a:extLst>
          </p:cNvPr>
          <p:cNvSpPr txBox="1"/>
          <p:nvPr/>
        </p:nvSpPr>
        <p:spPr>
          <a:xfrm>
            <a:off x="2183377" y="3927994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1993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F60482-17DC-4299-BB05-8F2A5008A169}"/>
              </a:ext>
            </a:extLst>
          </p:cNvPr>
          <p:cNvSpPr txBox="1"/>
          <p:nvPr/>
        </p:nvSpPr>
        <p:spPr>
          <a:xfrm>
            <a:off x="772440" y="3333133"/>
            <a:ext cx="81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7A7477-6244-49EF-AAA3-7618D15267A9}"/>
              </a:ext>
            </a:extLst>
          </p:cNvPr>
          <p:cNvSpPr txBox="1"/>
          <p:nvPr/>
        </p:nvSpPr>
        <p:spPr>
          <a:xfrm>
            <a:off x="416794" y="4454013"/>
            <a:ext cx="152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Credit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8% RWA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1CB32B9-FEB3-48D7-996E-1BE076F0DAD2}"/>
              </a:ext>
            </a:extLst>
          </p:cNvPr>
          <p:cNvSpPr txBox="1"/>
          <p:nvPr/>
        </p:nvSpPr>
        <p:spPr>
          <a:xfrm>
            <a:off x="1729407" y="5805951"/>
            <a:ext cx="15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Market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VaR</a:t>
            </a:r>
            <a:r>
              <a:rPr lang="en-US" dirty="0">
                <a:solidFill>
                  <a:srgbClr val="0070C0"/>
                </a:solidFill>
              </a:rPr>
              <a:t> Models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2542B69-2499-4D15-8C3B-BC565558315C}"/>
              </a:ext>
            </a:extLst>
          </p:cNvPr>
          <p:cNvSpPr txBox="1"/>
          <p:nvPr/>
        </p:nvSpPr>
        <p:spPr>
          <a:xfrm>
            <a:off x="1986733" y="3338052"/>
            <a:ext cx="102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1.5</a:t>
            </a:r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625C77E4-2A24-4A08-95ED-A77B8763A6AD}"/>
              </a:ext>
            </a:extLst>
          </p:cNvPr>
          <p:cNvSpPr/>
          <p:nvPr/>
        </p:nvSpPr>
        <p:spPr>
          <a:xfrm>
            <a:off x="4026326" y="3741176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7B3261-E75F-42DB-B1DA-E7A63494E72D}"/>
              </a:ext>
            </a:extLst>
          </p:cNvPr>
          <p:cNvSpPr txBox="1"/>
          <p:nvPr/>
        </p:nvSpPr>
        <p:spPr>
          <a:xfrm>
            <a:off x="3786041" y="3898496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2006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77FA3E1-EE4F-4B52-9019-32F8F138C596}"/>
              </a:ext>
            </a:extLst>
          </p:cNvPr>
          <p:cNvSpPr txBox="1"/>
          <p:nvPr/>
        </p:nvSpPr>
        <p:spPr>
          <a:xfrm>
            <a:off x="3648393" y="3338051"/>
            <a:ext cx="92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II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59A81A-D08C-4371-BBC9-5249E58239F4}"/>
              </a:ext>
            </a:extLst>
          </p:cNvPr>
          <p:cNvSpPr txBox="1"/>
          <p:nvPr/>
        </p:nvSpPr>
        <p:spPr>
          <a:xfrm>
            <a:off x="3359950" y="4444182"/>
            <a:ext cx="18019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Credit Risk </a:t>
            </a:r>
            <a:r>
              <a:rPr lang="en-US" sz="2000" b="1" dirty="0">
                <a:solidFill>
                  <a:srgbClr val="0070C0"/>
                </a:solidFill>
              </a:rPr>
              <a:t>+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</a:rPr>
              <a:t>SA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</a:rPr>
              <a:t>IRB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Op Risk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9040B0-4988-4F8C-8FBB-070057E09751}"/>
              </a:ext>
            </a:extLst>
          </p:cNvPr>
          <p:cNvCxnSpPr>
            <a:cxnSpLocks/>
          </p:cNvCxnSpPr>
          <p:nvPr/>
        </p:nvCxnSpPr>
        <p:spPr>
          <a:xfrm>
            <a:off x="1193542" y="4248166"/>
            <a:ext cx="0" cy="235345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371B86-D857-4C8B-9E99-78FE8751586A}"/>
              </a:ext>
            </a:extLst>
          </p:cNvPr>
          <p:cNvCxnSpPr>
            <a:cxnSpLocks/>
            <a:stCxn id="61" idx="2"/>
            <a:endCxn id="64" idx="0"/>
          </p:cNvCxnSpPr>
          <p:nvPr/>
        </p:nvCxnSpPr>
        <p:spPr>
          <a:xfrm>
            <a:off x="2514914" y="4297326"/>
            <a:ext cx="6530" cy="1508625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AA65C58-152A-47E5-924B-BE9D8EAEFD36}"/>
              </a:ext>
            </a:extLst>
          </p:cNvPr>
          <p:cNvCxnSpPr>
            <a:cxnSpLocks/>
          </p:cNvCxnSpPr>
          <p:nvPr/>
        </p:nvCxnSpPr>
        <p:spPr>
          <a:xfrm>
            <a:off x="4108820" y="4253085"/>
            <a:ext cx="0" cy="235345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70DD01AD-8AAC-48C8-8663-9F4897AE74FA}"/>
              </a:ext>
            </a:extLst>
          </p:cNvPr>
          <p:cNvSpPr/>
          <p:nvPr/>
        </p:nvSpPr>
        <p:spPr>
          <a:xfrm>
            <a:off x="5810885" y="3726434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92A4B38-F93A-4DCE-AE21-7F76CF8B9847}"/>
              </a:ext>
            </a:extLst>
          </p:cNvPr>
          <p:cNvSpPr txBox="1"/>
          <p:nvPr/>
        </p:nvSpPr>
        <p:spPr>
          <a:xfrm>
            <a:off x="5570600" y="3923082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2009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A6A8298-5A13-4447-BD23-4B2A2B5FCAFC}"/>
              </a:ext>
            </a:extLst>
          </p:cNvPr>
          <p:cNvSpPr txBox="1"/>
          <p:nvPr/>
        </p:nvSpPr>
        <p:spPr>
          <a:xfrm>
            <a:off x="5116630" y="5801039"/>
            <a:ext cx="158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Market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Stress </a:t>
            </a:r>
            <a:r>
              <a:rPr lang="en-US" dirty="0" err="1">
                <a:solidFill>
                  <a:srgbClr val="0070C0"/>
                </a:solidFill>
              </a:rPr>
              <a:t>VaR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E945BA-A8E2-4026-88CB-34C4425D6F5F}"/>
              </a:ext>
            </a:extLst>
          </p:cNvPr>
          <p:cNvSpPr txBox="1"/>
          <p:nvPr/>
        </p:nvSpPr>
        <p:spPr>
          <a:xfrm>
            <a:off x="5373956" y="3333140"/>
            <a:ext cx="102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2.5</a:t>
            </a: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C604239A-C583-4722-A76A-956A71C59211}"/>
              </a:ext>
            </a:extLst>
          </p:cNvPr>
          <p:cNvSpPr/>
          <p:nvPr/>
        </p:nvSpPr>
        <p:spPr>
          <a:xfrm>
            <a:off x="7413549" y="3736264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6503346-A40A-4A66-839E-EF8E022B02A3}"/>
              </a:ext>
            </a:extLst>
          </p:cNvPr>
          <p:cNvCxnSpPr>
            <a:cxnSpLocks/>
            <a:stCxn id="74" idx="2"/>
            <a:endCxn id="75" idx="0"/>
          </p:cNvCxnSpPr>
          <p:nvPr/>
        </p:nvCxnSpPr>
        <p:spPr>
          <a:xfrm>
            <a:off x="5902137" y="4292414"/>
            <a:ext cx="6530" cy="1508625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B4E5BD6-D880-46B1-9A84-FE93774E8CFD}"/>
              </a:ext>
            </a:extLst>
          </p:cNvPr>
          <p:cNvCxnSpPr>
            <a:cxnSpLocks/>
          </p:cNvCxnSpPr>
          <p:nvPr/>
        </p:nvCxnSpPr>
        <p:spPr>
          <a:xfrm>
            <a:off x="7496043" y="4248173"/>
            <a:ext cx="0" cy="235345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B79B206-D29E-4CFC-ABF5-16A7BD876886}"/>
              </a:ext>
            </a:extLst>
          </p:cNvPr>
          <p:cNvSpPr txBox="1"/>
          <p:nvPr/>
        </p:nvSpPr>
        <p:spPr>
          <a:xfrm>
            <a:off x="7158508" y="3928002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2010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2898A5-AE19-4E31-B233-8644E214EF57}"/>
              </a:ext>
            </a:extLst>
          </p:cNvPr>
          <p:cNvSpPr txBox="1"/>
          <p:nvPr/>
        </p:nvSpPr>
        <p:spPr>
          <a:xfrm>
            <a:off x="6961864" y="3338060"/>
            <a:ext cx="102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III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4875144-EACB-4DF4-A632-265978B6F7FF}"/>
              </a:ext>
            </a:extLst>
          </p:cNvPr>
          <p:cNvSpPr txBox="1"/>
          <p:nvPr/>
        </p:nvSpPr>
        <p:spPr>
          <a:xfrm>
            <a:off x="6734050" y="4458933"/>
            <a:ext cx="2537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Higher Capital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Capital Buffers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FRTB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Liquidity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Leverage ratio</a:t>
            </a: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1E6AF66F-CC52-4B1F-BB76-AC3B92149194}"/>
              </a:ext>
            </a:extLst>
          </p:cNvPr>
          <p:cNvSpPr/>
          <p:nvPr/>
        </p:nvSpPr>
        <p:spPr>
          <a:xfrm>
            <a:off x="10166591" y="3736264"/>
            <a:ext cx="147484" cy="1278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37F1473-0E25-47E0-8E8C-9DB04F91D467}"/>
              </a:ext>
            </a:extLst>
          </p:cNvPr>
          <p:cNvSpPr txBox="1"/>
          <p:nvPr/>
        </p:nvSpPr>
        <p:spPr>
          <a:xfrm>
            <a:off x="9926306" y="3893584"/>
            <a:ext cx="66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2017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2135F60-5170-47D5-B5A6-5C0C38546C93}"/>
              </a:ext>
            </a:extLst>
          </p:cNvPr>
          <p:cNvSpPr txBox="1"/>
          <p:nvPr/>
        </p:nvSpPr>
        <p:spPr>
          <a:xfrm>
            <a:off x="9788658" y="3333139"/>
            <a:ext cx="923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Basel IV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D7C37-8B58-4B2C-B819-3CD9D696EBCF}"/>
              </a:ext>
            </a:extLst>
          </p:cNvPr>
          <p:cNvSpPr txBox="1"/>
          <p:nvPr/>
        </p:nvSpPr>
        <p:spPr>
          <a:xfrm>
            <a:off x="8938680" y="5840365"/>
            <a:ext cx="26437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Modified RWA’s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Less Internal Models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3DC8AD4-5B0E-4602-85F1-46BEFFD37573}"/>
              </a:ext>
            </a:extLst>
          </p:cNvPr>
          <p:cNvCxnSpPr>
            <a:cxnSpLocks/>
            <a:stCxn id="84" idx="2"/>
            <a:endCxn id="86" idx="0"/>
          </p:cNvCxnSpPr>
          <p:nvPr/>
        </p:nvCxnSpPr>
        <p:spPr>
          <a:xfrm>
            <a:off x="10257843" y="4262916"/>
            <a:ext cx="2701" cy="1577449"/>
          </a:xfrm>
          <a:prstGeom prst="line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38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</a:t>
            </a: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0C1F5463-8627-4A1F-B60B-B04CA8E9CA75}"/>
              </a:ext>
            </a:extLst>
          </p:cNvPr>
          <p:cNvSpPr/>
          <p:nvPr/>
        </p:nvSpPr>
        <p:spPr>
          <a:xfrm>
            <a:off x="2601176" y="1061847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398AC059-5826-461D-8669-277B4EAA9174}"/>
              </a:ext>
            </a:extLst>
          </p:cNvPr>
          <p:cNvSpPr txBox="1"/>
          <p:nvPr/>
        </p:nvSpPr>
        <p:spPr>
          <a:xfrm>
            <a:off x="2732488" y="1118564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1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9DF0981A-05C6-42AF-9C88-8D88CFA237A4}"/>
              </a:ext>
            </a:extLst>
          </p:cNvPr>
          <p:cNvSpPr/>
          <p:nvPr/>
        </p:nvSpPr>
        <p:spPr>
          <a:xfrm>
            <a:off x="867803" y="2002918"/>
            <a:ext cx="3989332" cy="4192681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solidFill>
            <a:srgbClr val="042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2C369B02-06B0-4C9F-8FB5-83A698BE0BE2}"/>
              </a:ext>
            </a:extLst>
          </p:cNvPr>
          <p:cNvSpPr txBox="1"/>
          <p:nvPr/>
        </p:nvSpPr>
        <p:spPr>
          <a:xfrm>
            <a:off x="1043067" y="2310257"/>
            <a:ext cx="1599958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Standard Approach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Range of RW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Use of Ratings</a:t>
            </a: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8B6AADC7-8D76-47F8-93DE-BD7457E79FD6}"/>
              </a:ext>
            </a:extLst>
          </p:cNvPr>
          <p:cNvSpPr/>
          <p:nvPr/>
        </p:nvSpPr>
        <p:spPr>
          <a:xfrm>
            <a:off x="1122311" y="3574371"/>
            <a:ext cx="3294816" cy="54003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59" y="0"/>
                </a:lnTo>
              </a:path>
            </a:pathLst>
          </a:custGeom>
          <a:ln w="12953">
            <a:solidFill>
              <a:srgbClr val="042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id="{AF5CB5E0-4828-4929-9E0C-A197BDE734A6}"/>
              </a:ext>
            </a:extLst>
          </p:cNvPr>
          <p:cNvSpPr txBox="1"/>
          <p:nvPr/>
        </p:nvSpPr>
        <p:spPr>
          <a:xfrm>
            <a:off x="1063319" y="3734223"/>
            <a:ext cx="2147499" cy="2256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Internal Model Approach *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Banks &amp; FI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Large &amp; Mid Corp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SME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Retail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Equities</a:t>
            </a: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B130A79-0B2C-4D41-B935-F20185A3B94C}"/>
              </a:ext>
            </a:extLst>
          </p:cNvPr>
          <p:cNvSpPr txBox="1"/>
          <p:nvPr/>
        </p:nvSpPr>
        <p:spPr>
          <a:xfrm>
            <a:off x="1492584" y="1393043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ECF350-D163-48D8-9496-B374075EF01F}"/>
              </a:ext>
            </a:extLst>
          </p:cNvPr>
          <p:cNvSpPr/>
          <p:nvPr/>
        </p:nvSpPr>
        <p:spPr>
          <a:xfrm>
            <a:off x="867803" y="1380671"/>
            <a:ext cx="3989332" cy="560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Credit Risk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3E5950C-8D8E-4D77-BEB4-9C371238E083}"/>
              </a:ext>
            </a:extLst>
          </p:cNvPr>
          <p:cNvSpPr txBox="1"/>
          <p:nvPr/>
        </p:nvSpPr>
        <p:spPr>
          <a:xfrm>
            <a:off x="3261872" y="3672173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AIRB</a:t>
            </a:r>
          </a:p>
        </p:txBody>
      </p:sp>
      <p:sp>
        <p:nvSpPr>
          <p:cNvPr id="63" name="Right Brace 62">
            <a:extLst>
              <a:ext uri="{FF2B5EF4-FFF2-40B4-BE49-F238E27FC236}">
                <a16:creationId xmlns:a16="http://schemas.microsoft.com/office/drawing/2014/main" id="{8BE589DD-1BD0-4B04-B59F-8C18BE88DC77}"/>
              </a:ext>
            </a:extLst>
          </p:cNvPr>
          <p:cNvSpPr/>
          <p:nvPr/>
        </p:nvSpPr>
        <p:spPr>
          <a:xfrm>
            <a:off x="2875093" y="4144303"/>
            <a:ext cx="62861" cy="437533"/>
          </a:xfrm>
          <a:prstGeom prst="rightBrac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CF4803-789B-4268-B153-BCE7BF1B1113}"/>
              </a:ext>
            </a:extLst>
          </p:cNvPr>
          <p:cNvSpPr txBox="1"/>
          <p:nvPr/>
        </p:nvSpPr>
        <p:spPr>
          <a:xfrm>
            <a:off x="3978279" y="3672173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FIRB</a:t>
            </a:r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E9E652F3-93B6-4B99-83B0-CACDA8959D40}"/>
              </a:ext>
            </a:extLst>
          </p:cNvPr>
          <p:cNvSpPr/>
          <p:nvPr/>
        </p:nvSpPr>
        <p:spPr>
          <a:xfrm>
            <a:off x="3393545" y="4168890"/>
            <a:ext cx="362379" cy="3244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phic 70" descr="Checkmark">
            <a:extLst>
              <a:ext uri="{FF2B5EF4-FFF2-40B4-BE49-F238E27FC236}">
                <a16:creationId xmlns:a16="http://schemas.microsoft.com/office/drawing/2014/main" id="{A6AB568F-4804-4699-8658-50DCB7535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6111" y="4132164"/>
            <a:ext cx="371016" cy="371016"/>
          </a:xfrm>
          <a:prstGeom prst="rect">
            <a:avLst/>
          </a:prstGeom>
        </p:spPr>
      </p:pic>
      <p:pic>
        <p:nvPicPr>
          <p:cNvPr id="72" name="Graphic 71" descr="Checkmark">
            <a:extLst>
              <a:ext uri="{FF2B5EF4-FFF2-40B4-BE49-F238E27FC236}">
                <a16:creationId xmlns:a16="http://schemas.microsoft.com/office/drawing/2014/main" id="{2ACB89A9-E174-4A29-9CE7-5F7C65B0D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1423" y="4687681"/>
            <a:ext cx="371016" cy="371016"/>
          </a:xfrm>
          <a:prstGeom prst="rect">
            <a:avLst/>
          </a:prstGeom>
        </p:spPr>
      </p:pic>
      <p:pic>
        <p:nvPicPr>
          <p:cNvPr id="73" name="Graphic 72" descr="Checkmark">
            <a:extLst>
              <a:ext uri="{FF2B5EF4-FFF2-40B4-BE49-F238E27FC236}">
                <a16:creationId xmlns:a16="http://schemas.microsoft.com/office/drawing/2014/main" id="{6CFF1E0A-943A-4979-82D7-9582A7532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6508" y="5164545"/>
            <a:ext cx="371016" cy="371016"/>
          </a:xfrm>
          <a:prstGeom prst="rect">
            <a:avLst/>
          </a:prstGeom>
        </p:spPr>
      </p:pic>
      <p:sp>
        <p:nvSpPr>
          <p:cNvPr id="74" name="Multiplication Sign 73">
            <a:extLst>
              <a:ext uri="{FF2B5EF4-FFF2-40B4-BE49-F238E27FC236}">
                <a16:creationId xmlns:a16="http://schemas.microsoft.com/office/drawing/2014/main" id="{6AD07FDA-DABF-4D04-8DE2-C215440CDA95}"/>
              </a:ext>
            </a:extLst>
          </p:cNvPr>
          <p:cNvSpPr/>
          <p:nvPr/>
        </p:nvSpPr>
        <p:spPr>
          <a:xfrm>
            <a:off x="3388632" y="5658478"/>
            <a:ext cx="362379" cy="3244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Multiplication Sign 74">
            <a:extLst>
              <a:ext uri="{FF2B5EF4-FFF2-40B4-BE49-F238E27FC236}">
                <a16:creationId xmlns:a16="http://schemas.microsoft.com/office/drawing/2014/main" id="{898D51EB-C6B3-4A88-9D63-9CD348F91C63}"/>
              </a:ext>
            </a:extLst>
          </p:cNvPr>
          <p:cNvSpPr/>
          <p:nvPr/>
        </p:nvSpPr>
        <p:spPr>
          <a:xfrm>
            <a:off x="4022818" y="5663398"/>
            <a:ext cx="362379" cy="3244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Graphic 75" descr="Checkmark">
            <a:extLst>
              <a:ext uri="{FF2B5EF4-FFF2-40B4-BE49-F238E27FC236}">
                <a16:creationId xmlns:a16="http://schemas.microsoft.com/office/drawing/2014/main" id="{65C33FDE-0F4E-4433-AD8D-E41812B09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06776" y="4702431"/>
            <a:ext cx="371016" cy="371016"/>
          </a:xfrm>
          <a:prstGeom prst="rect">
            <a:avLst/>
          </a:prstGeom>
        </p:spPr>
      </p:pic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53A3524F-CB1B-4B01-B971-D1A54B8E87B9}"/>
              </a:ext>
            </a:extLst>
          </p:cNvPr>
          <p:cNvSpPr/>
          <p:nvPr/>
        </p:nvSpPr>
        <p:spPr>
          <a:xfrm>
            <a:off x="4027736" y="5176702"/>
            <a:ext cx="362379" cy="3244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Graphic 78" descr="Arrow: Slight curve">
            <a:extLst>
              <a:ext uri="{FF2B5EF4-FFF2-40B4-BE49-F238E27FC236}">
                <a16:creationId xmlns:a16="http://schemas.microsoft.com/office/drawing/2014/main" id="{2122B461-7C24-4728-8382-2FBB33244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03866">
            <a:off x="3237748" y="2586229"/>
            <a:ext cx="482246" cy="482246"/>
          </a:xfrm>
          <a:prstGeom prst="rect">
            <a:avLst/>
          </a:prstGeom>
        </p:spPr>
      </p:pic>
      <p:pic>
        <p:nvPicPr>
          <p:cNvPr id="81" name="Graphic 80" descr="Arrow: Rotate right">
            <a:extLst>
              <a:ext uri="{FF2B5EF4-FFF2-40B4-BE49-F238E27FC236}">
                <a16:creationId xmlns:a16="http://schemas.microsoft.com/office/drawing/2014/main" id="{4E9F2631-DF2F-4C64-A8DF-266B47168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22546">
            <a:off x="3298492" y="3093766"/>
            <a:ext cx="433018" cy="433018"/>
          </a:xfrm>
          <a:prstGeom prst="rect">
            <a:avLst/>
          </a:prstGeom>
        </p:spPr>
      </p:pic>
      <p:sp>
        <p:nvSpPr>
          <p:cNvPr id="87" name="object 21">
            <a:extLst>
              <a:ext uri="{FF2B5EF4-FFF2-40B4-BE49-F238E27FC236}">
                <a16:creationId xmlns:a16="http://schemas.microsoft.com/office/drawing/2014/main" id="{748103C1-F787-4391-8E3A-84CC8D2431A9}"/>
              </a:ext>
            </a:extLst>
          </p:cNvPr>
          <p:cNvSpPr/>
          <p:nvPr/>
        </p:nvSpPr>
        <p:spPr>
          <a:xfrm>
            <a:off x="7990590" y="1047403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2">
            <a:extLst>
              <a:ext uri="{FF2B5EF4-FFF2-40B4-BE49-F238E27FC236}">
                <a16:creationId xmlns:a16="http://schemas.microsoft.com/office/drawing/2014/main" id="{1FF18B78-ED8B-45C9-96C6-789C968DDB13}"/>
              </a:ext>
            </a:extLst>
          </p:cNvPr>
          <p:cNvSpPr txBox="1"/>
          <p:nvPr/>
        </p:nvSpPr>
        <p:spPr>
          <a:xfrm>
            <a:off x="8121902" y="110412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BC15BA2E-4365-4D63-BAAD-069AA2B817BD}"/>
              </a:ext>
            </a:extLst>
          </p:cNvPr>
          <p:cNvSpPr/>
          <p:nvPr/>
        </p:nvSpPr>
        <p:spPr>
          <a:xfrm>
            <a:off x="5638381" y="1998307"/>
            <a:ext cx="5260520" cy="2369292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solidFill>
            <a:srgbClr val="042752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5">
            <a:extLst>
              <a:ext uri="{FF2B5EF4-FFF2-40B4-BE49-F238E27FC236}">
                <a16:creationId xmlns:a16="http://schemas.microsoft.com/office/drawing/2014/main" id="{20B3F25F-CDDA-403F-847B-3F11E28ABF23}"/>
              </a:ext>
            </a:extLst>
          </p:cNvPr>
          <p:cNvSpPr txBox="1"/>
          <p:nvPr/>
        </p:nvSpPr>
        <p:spPr>
          <a:xfrm>
            <a:off x="5813644" y="2305645"/>
            <a:ext cx="1984829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Standard Approach SMA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Size &amp; Loss History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National Discretions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91" name="object 34">
            <a:extLst>
              <a:ext uri="{FF2B5EF4-FFF2-40B4-BE49-F238E27FC236}">
                <a16:creationId xmlns:a16="http://schemas.microsoft.com/office/drawing/2014/main" id="{3ECE9219-6C1E-4BC0-8579-E7DDA75B6248}"/>
              </a:ext>
            </a:extLst>
          </p:cNvPr>
          <p:cNvSpPr/>
          <p:nvPr/>
        </p:nvSpPr>
        <p:spPr>
          <a:xfrm>
            <a:off x="5892888" y="3569759"/>
            <a:ext cx="4655031" cy="45719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59" y="0"/>
                </a:lnTo>
              </a:path>
            </a:pathLst>
          </a:custGeom>
          <a:ln w="12953">
            <a:solidFill>
              <a:srgbClr val="042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25">
            <a:extLst>
              <a:ext uri="{FF2B5EF4-FFF2-40B4-BE49-F238E27FC236}">
                <a16:creationId xmlns:a16="http://schemas.microsoft.com/office/drawing/2014/main" id="{AC98EA68-9B60-4CD6-A5A9-944FF126B0CB}"/>
              </a:ext>
            </a:extLst>
          </p:cNvPr>
          <p:cNvSpPr txBox="1"/>
          <p:nvPr/>
        </p:nvSpPr>
        <p:spPr>
          <a:xfrm>
            <a:off x="5833897" y="3664959"/>
            <a:ext cx="2147499" cy="8713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Internal Model Approach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AMA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93" name="object 36">
            <a:extLst>
              <a:ext uri="{FF2B5EF4-FFF2-40B4-BE49-F238E27FC236}">
                <a16:creationId xmlns:a16="http://schemas.microsoft.com/office/drawing/2014/main" id="{01200104-0FB1-4AFC-AFE9-CA90395C9DB6}"/>
              </a:ext>
            </a:extLst>
          </p:cNvPr>
          <p:cNvSpPr txBox="1"/>
          <p:nvPr/>
        </p:nvSpPr>
        <p:spPr>
          <a:xfrm>
            <a:off x="6263162" y="1388431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720B8F-DE0D-46EC-BBFA-B6360F9E95D1}"/>
              </a:ext>
            </a:extLst>
          </p:cNvPr>
          <p:cNvSpPr/>
          <p:nvPr/>
        </p:nvSpPr>
        <p:spPr>
          <a:xfrm>
            <a:off x="5638380" y="1376059"/>
            <a:ext cx="5260521" cy="560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Operational Risk</a:t>
            </a:r>
          </a:p>
        </p:txBody>
      </p:sp>
      <p:sp>
        <p:nvSpPr>
          <p:cNvPr id="98" name="Multiplication Sign 97">
            <a:extLst>
              <a:ext uri="{FF2B5EF4-FFF2-40B4-BE49-F238E27FC236}">
                <a16:creationId xmlns:a16="http://schemas.microsoft.com/office/drawing/2014/main" id="{946D3D16-4311-4673-A75A-67AAE95C36C3}"/>
              </a:ext>
            </a:extLst>
          </p:cNvPr>
          <p:cNvSpPr/>
          <p:nvPr/>
        </p:nvSpPr>
        <p:spPr>
          <a:xfrm>
            <a:off x="9032342" y="3951850"/>
            <a:ext cx="362379" cy="32445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E3860C-5573-428C-B621-4B5DD18973FB}"/>
              </a:ext>
            </a:extLst>
          </p:cNvPr>
          <p:cNvSpPr txBox="1"/>
          <p:nvPr/>
        </p:nvSpPr>
        <p:spPr>
          <a:xfrm>
            <a:off x="8087860" y="2291358"/>
            <a:ext cx="687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Simple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526D147-F5A9-49CE-A210-5742E5CBBEB6}"/>
              </a:ext>
            </a:extLst>
          </p:cNvPr>
          <p:cNvSpPr txBox="1"/>
          <p:nvPr/>
        </p:nvSpPr>
        <p:spPr>
          <a:xfrm>
            <a:off x="8665123" y="2305214"/>
            <a:ext cx="110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Comparable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FCBF1D6-7293-44FF-BE79-1891451E1D98}"/>
              </a:ext>
            </a:extLst>
          </p:cNvPr>
          <p:cNvSpPr txBox="1"/>
          <p:nvPr/>
        </p:nvSpPr>
        <p:spPr>
          <a:xfrm>
            <a:off x="9713452" y="2296422"/>
            <a:ext cx="128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Risk Sensitive</a:t>
            </a:r>
          </a:p>
        </p:txBody>
      </p:sp>
      <p:pic>
        <p:nvPicPr>
          <p:cNvPr id="111" name="Graphic 110" descr="Arrow: Slight curve">
            <a:extLst>
              <a:ext uri="{FF2B5EF4-FFF2-40B4-BE49-F238E27FC236}">
                <a16:creationId xmlns:a16="http://schemas.microsoft.com/office/drawing/2014/main" id="{F0B1EBAF-8836-4721-B7F3-60D995F49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03866">
            <a:off x="8239248" y="2626509"/>
            <a:ext cx="374157" cy="374157"/>
          </a:xfrm>
          <a:prstGeom prst="rect">
            <a:avLst/>
          </a:prstGeom>
        </p:spPr>
      </p:pic>
      <p:pic>
        <p:nvPicPr>
          <p:cNvPr id="112" name="Graphic 111" descr="Arrow: Slight curve">
            <a:extLst>
              <a:ext uri="{FF2B5EF4-FFF2-40B4-BE49-F238E27FC236}">
                <a16:creationId xmlns:a16="http://schemas.microsoft.com/office/drawing/2014/main" id="{7E8492BE-2067-4A23-B049-040095FCA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803866">
            <a:off x="9001251" y="2631132"/>
            <a:ext cx="374157" cy="374157"/>
          </a:xfrm>
          <a:prstGeom prst="rect">
            <a:avLst/>
          </a:prstGeom>
        </p:spPr>
      </p:pic>
      <p:pic>
        <p:nvPicPr>
          <p:cNvPr id="113" name="Graphic 112" descr="Arrow: Rotate right">
            <a:extLst>
              <a:ext uri="{FF2B5EF4-FFF2-40B4-BE49-F238E27FC236}">
                <a16:creationId xmlns:a16="http://schemas.microsoft.com/office/drawing/2014/main" id="{38CCE8D7-AE20-46AA-B8F6-2503FB0500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22546">
            <a:off x="8246346" y="3084151"/>
            <a:ext cx="352141" cy="352141"/>
          </a:xfrm>
          <a:prstGeom prst="rect">
            <a:avLst/>
          </a:prstGeom>
        </p:spPr>
      </p:pic>
      <p:pic>
        <p:nvPicPr>
          <p:cNvPr id="114" name="Graphic 113" descr="Arrow: Rotate right">
            <a:extLst>
              <a:ext uri="{FF2B5EF4-FFF2-40B4-BE49-F238E27FC236}">
                <a16:creationId xmlns:a16="http://schemas.microsoft.com/office/drawing/2014/main" id="{7D3C79D3-F75C-4451-944B-C0561C460A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22546">
            <a:off x="9017576" y="3088775"/>
            <a:ext cx="352141" cy="352141"/>
          </a:xfrm>
          <a:prstGeom prst="rect">
            <a:avLst/>
          </a:prstGeom>
        </p:spPr>
      </p:pic>
      <p:pic>
        <p:nvPicPr>
          <p:cNvPr id="115" name="Graphic 114" descr="Arrow: Rotate right">
            <a:extLst>
              <a:ext uri="{FF2B5EF4-FFF2-40B4-BE49-F238E27FC236}">
                <a16:creationId xmlns:a16="http://schemas.microsoft.com/office/drawing/2014/main" id="{C91393AE-0097-4A45-8F09-549ABA7EA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22546">
            <a:off x="10038186" y="3084156"/>
            <a:ext cx="352141" cy="352141"/>
          </a:xfrm>
          <a:prstGeom prst="rect">
            <a:avLst/>
          </a:prstGeom>
        </p:spPr>
      </p:pic>
      <p:pic>
        <p:nvPicPr>
          <p:cNvPr id="116" name="Graphic 115" descr="Arrow: Rotate right">
            <a:extLst>
              <a:ext uri="{FF2B5EF4-FFF2-40B4-BE49-F238E27FC236}">
                <a16:creationId xmlns:a16="http://schemas.microsoft.com/office/drawing/2014/main" id="{9192653A-92FA-4B80-B385-71BBBA476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922546">
            <a:off x="10042807" y="2626954"/>
            <a:ext cx="352141" cy="352141"/>
          </a:xfrm>
          <a:prstGeom prst="rect">
            <a:avLst/>
          </a:prstGeom>
        </p:spPr>
      </p:pic>
      <p:sp>
        <p:nvSpPr>
          <p:cNvPr id="117" name="object 21">
            <a:extLst>
              <a:ext uri="{FF2B5EF4-FFF2-40B4-BE49-F238E27FC236}">
                <a16:creationId xmlns:a16="http://schemas.microsoft.com/office/drawing/2014/main" id="{4E207EC7-A1B9-4CD1-9755-DE0D66EC6B16}"/>
              </a:ext>
            </a:extLst>
          </p:cNvPr>
          <p:cNvSpPr/>
          <p:nvPr/>
        </p:nvSpPr>
        <p:spPr>
          <a:xfrm>
            <a:off x="8043180" y="4442383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22">
            <a:extLst>
              <a:ext uri="{FF2B5EF4-FFF2-40B4-BE49-F238E27FC236}">
                <a16:creationId xmlns:a16="http://schemas.microsoft.com/office/drawing/2014/main" id="{90609063-E424-4685-A69E-460709483713}"/>
              </a:ext>
            </a:extLst>
          </p:cNvPr>
          <p:cNvSpPr txBox="1"/>
          <p:nvPr/>
        </p:nvSpPr>
        <p:spPr>
          <a:xfrm>
            <a:off x="8174492" y="449910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119" name="object 24">
            <a:extLst>
              <a:ext uri="{FF2B5EF4-FFF2-40B4-BE49-F238E27FC236}">
                <a16:creationId xmlns:a16="http://schemas.microsoft.com/office/drawing/2014/main" id="{733D4C9A-8CDD-4EF0-9F68-A0EB50D9219B}"/>
              </a:ext>
            </a:extLst>
          </p:cNvPr>
          <p:cNvSpPr/>
          <p:nvPr/>
        </p:nvSpPr>
        <p:spPr>
          <a:xfrm>
            <a:off x="5661475" y="5383454"/>
            <a:ext cx="5260520" cy="812145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25">
            <a:extLst>
              <a:ext uri="{FF2B5EF4-FFF2-40B4-BE49-F238E27FC236}">
                <a16:creationId xmlns:a16="http://schemas.microsoft.com/office/drawing/2014/main" id="{ECB5D189-9DE5-4EBD-9488-F40A2B97B624}"/>
              </a:ext>
            </a:extLst>
          </p:cNvPr>
          <p:cNvSpPr txBox="1"/>
          <p:nvPr/>
        </p:nvSpPr>
        <p:spPr>
          <a:xfrm>
            <a:off x="5836738" y="5579961"/>
            <a:ext cx="1984829" cy="8713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Approaches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123" name="object 36">
            <a:extLst>
              <a:ext uri="{FF2B5EF4-FFF2-40B4-BE49-F238E27FC236}">
                <a16:creationId xmlns:a16="http://schemas.microsoft.com/office/drawing/2014/main" id="{EA65F58F-7D84-49C4-A802-25025CA1CCD7}"/>
              </a:ext>
            </a:extLst>
          </p:cNvPr>
          <p:cNvSpPr txBox="1"/>
          <p:nvPr/>
        </p:nvSpPr>
        <p:spPr>
          <a:xfrm>
            <a:off x="6286256" y="4773579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1C87A68-F442-4E05-A3B0-B6CBBA58236D}"/>
              </a:ext>
            </a:extLst>
          </p:cNvPr>
          <p:cNvSpPr/>
          <p:nvPr/>
        </p:nvSpPr>
        <p:spPr>
          <a:xfrm>
            <a:off x="5661474" y="4761207"/>
            <a:ext cx="5260521" cy="560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CVA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8F6F546-F1FE-4791-93C5-8B5B2FBC7A92}"/>
              </a:ext>
            </a:extLst>
          </p:cNvPr>
          <p:cNvSpPr txBox="1"/>
          <p:nvPr/>
        </p:nvSpPr>
        <p:spPr>
          <a:xfrm>
            <a:off x="7356523" y="5556438"/>
            <a:ext cx="1414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Internal Model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CCB4B97-6084-4E15-B749-743C6340F3DE}"/>
              </a:ext>
            </a:extLst>
          </p:cNvPr>
          <p:cNvSpPr txBox="1"/>
          <p:nvPr/>
        </p:nvSpPr>
        <p:spPr>
          <a:xfrm>
            <a:off x="8653615" y="5552199"/>
            <a:ext cx="1100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Standard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0A5F325-B9E8-47B9-923C-1A186177D7AB}"/>
              </a:ext>
            </a:extLst>
          </p:cNvPr>
          <p:cNvSpPr txBox="1"/>
          <p:nvPr/>
        </p:nvSpPr>
        <p:spPr>
          <a:xfrm>
            <a:off x="9754306" y="5556438"/>
            <a:ext cx="1286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Basic</a:t>
            </a:r>
          </a:p>
        </p:txBody>
      </p:sp>
      <p:sp>
        <p:nvSpPr>
          <p:cNvPr id="135" name="Multiplication Sign 134">
            <a:extLst>
              <a:ext uri="{FF2B5EF4-FFF2-40B4-BE49-F238E27FC236}">
                <a16:creationId xmlns:a16="http://schemas.microsoft.com/office/drawing/2014/main" id="{D99688A4-7CAF-4CC1-BBFA-F350BFD5083F}"/>
              </a:ext>
            </a:extLst>
          </p:cNvPr>
          <p:cNvSpPr/>
          <p:nvPr/>
        </p:nvSpPr>
        <p:spPr>
          <a:xfrm>
            <a:off x="7912572" y="5817730"/>
            <a:ext cx="235399" cy="32429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6" name="Graphic 135" descr="Checkmark">
            <a:extLst>
              <a:ext uri="{FF2B5EF4-FFF2-40B4-BE49-F238E27FC236}">
                <a16:creationId xmlns:a16="http://schemas.microsoft.com/office/drawing/2014/main" id="{5DA27C76-DCFF-4F6B-85B8-8D47B9368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9943" y="5852657"/>
            <a:ext cx="253175" cy="253175"/>
          </a:xfrm>
          <a:prstGeom prst="rect">
            <a:avLst/>
          </a:prstGeom>
        </p:spPr>
      </p:pic>
      <p:pic>
        <p:nvPicPr>
          <p:cNvPr id="137" name="Graphic 136" descr="Checkmark">
            <a:extLst>
              <a:ext uri="{FF2B5EF4-FFF2-40B4-BE49-F238E27FC236}">
                <a16:creationId xmlns:a16="http://schemas.microsoft.com/office/drawing/2014/main" id="{41286CA0-76AA-4AF8-AC12-731BDC16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854" y="5848041"/>
            <a:ext cx="253175" cy="253175"/>
          </a:xfrm>
          <a:prstGeom prst="rect">
            <a:avLst/>
          </a:prstGeom>
        </p:spPr>
      </p:pic>
      <p:sp>
        <p:nvSpPr>
          <p:cNvPr id="138" name="TextBox 137">
            <a:extLst>
              <a:ext uri="{FF2B5EF4-FFF2-40B4-BE49-F238E27FC236}">
                <a16:creationId xmlns:a16="http://schemas.microsoft.com/office/drawing/2014/main" id="{2BC63D5F-49D7-4FF6-BCEF-FCED848AC825}"/>
              </a:ext>
            </a:extLst>
          </p:cNvPr>
          <p:cNvSpPr txBox="1"/>
          <p:nvPr/>
        </p:nvSpPr>
        <p:spPr>
          <a:xfrm>
            <a:off x="1101211" y="6451353"/>
            <a:ext cx="5950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</a:rPr>
              <a:t>*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00B0F0"/>
                </a:solidFill>
              </a:rPr>
              <a:t>Scaling factor 1.06 to be removed after output floor phase in.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5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</a:t>
            </a:r>
          </a:p>
        </p:txBody>
      </p:sp>
      <p:sp>
        <p:nvSpPr>
          <p:cNvPr id="26" name="object 21">
            <a:extLst>
              <a:ext uri="{FF2B5EF4-FFF2-40B4-BE49-F238E27FC236}">
                <a16:creationId xmlns:a16="http://schemas.microsoft.com/office/drawing/2014/main" id="{0C1F5463-8627-4A1F-B60B-B04CA8E9CA75}"/>
              </a:ext>
            </a:extLst>
          </p:cNvPr>
          <p:cNvSpPr/>
          <p:nvPr/>
        </p:nvSpPr>
        <p:spPr>
          <a:xfrm>
            <a:off x="2719160" y="1052015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398AC059-5826-461D-8669-277B4EAA9174}"/>
              </a:ext>
            </a:extLst>
          </p:cNvPr>
          <p:cNvSpPr txBox="1"/>
          <p:nvPr/>
        </p:nvSpPr>
        <p:spPr>
          <a:xfrm>
            <a:off x="2850472" y="1108732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29" name="object 24">
            <a:extLst>
              <a:ext uri="{FF2B5EF4-FFF2-40B4-BE49-F238E27FC236}">
                <a16:creationId xmlns:a16="http://schemas.microsoft.com/office/drawing/2014/main" id="{9DF0981A-05C6-42AF-9C88-8D88CFA237A4}"/>
              </a:ext>
            </a:extLst>
          </p:cNvPr>
          <p:cNvSpPr/>
          <p:nvPr/>
        </p:nvSpPr>
        <p:spPr>
          <a:xfrm>
            <a:off x="867802" y="2002918"/>
            <a:ext cx="4226103" cy="4269490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solidFill>
            <a:srgbClr val="0427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25">
            <a:extLst>
              <a:ext uri="{FF2B5EF4-FFF2-40B4-BE49-F238E27FC236}">
                <a16:creationId xmlns:a16="http://schemas.microsoft.com/office/drawing/2014/main" id="{2C369B02-06B0-4C9F-8FB5-83A698BE0BE2}"/>
              </a:ext>
            </a:extLst>
          </p:cNvPr>
          <p:cNvSpPr txBox="1"/>
          <p:nvPr/>
        </p:nvSpPr>
        <p:spPr>
          <a:xfrm>
            <a:off x="1043067" y="2221769"/>
            <a:ext cx="1599958" cy="1102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Input Floors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PD’s 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LGD’s</a:t>
            </a:r>
          </a:p>
        </p:txBody>
      </p:sp>
      <p:sp>
        <p:nvSpPr>
          <p:cNvPr id="39" name="object 34">
            <a:extLst>
              <a:ext uri="{FF2B5EF4-FFF2-40B4-BE49-F238E27FC236}">
                <a16:creationId xmlns:a16="http://schemas.microsoft.com/office/drawing/2014/main" id="{8B6AADC7-8D76-47F8-93DE-BD7457E79FD6}"/>
              </a:ext>
            </a:extLst>
          </p:cNvPr>
          <p:cNvSpPr/>
          <p:nvPr/>
        </p:nvSpPr>
        <p:spPr>
          <a:xfrm>
            <a:off x="1122311" y="3377731"/>
            <a:ext cx="3294816" cy="54003"/>
          </a:xfrm>
          <a:custGeom>
            <a:avLst/>
            <a:gdLst/>
            <a:ahLst/>
            <a:cxnLst/>
            <a:rect l="l" t="t" r="r" b="b"/>
            <a:pathLst>
              <a:path w="2461260">
                <a:moveTo>
                  <a:pt x="0" y="0"/>
                </a:moveTo>
                <a:lnTo>
                  <a:pt x="2461259" y="0"/>
                </a:lnTo>
              </a:path>
            </a:pathLst>
          </a:custGeom>
          <a:ln w="12953">
            <a:solidFill>
              <a:srgbClr val="0427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5">
            <a:extLst>
              <a:ext uri="{FF2B5EF4-FFF2-40B4-BE49-F238E27FC236}">
                <a16:creationId xmlns:a16="http://schemas.microsoft.com/office/drawing/2014/main" id="{AF5CB5E0-4828-4929-9E0C-A197BDE734A6}"/>
              </a:ext>
            </a:extLst>
          </p:cNvPr>
          <p:cNvSpPr txBox="1"/>
          <p:nvPr/>
        </p:nvSpPr>
        <p:spPr>
          <a:xfrm>
            <a:off x="1063319" y="3626071"/>
            <a:ext cx="2147499" cy="253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Output Floor</a:t>
            </a:r>
            <a:endParaRPr dirty="0">
              <a:latin typeface="Gill Sans MT"/>
              <a:cs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b="1" i="1" spc="-15" dirty="0">
                <a:solidFill>
                  <a:srgbClr val="0070C0"/>
                </a:solidFill>
                <a:latin typeface="Gill Sans MT"/>
              </a:rPr>
              <a:t>Level: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Scope: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Phase In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National Discretion:</a:t>
            </a: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60" name="object 36">
            <a:extLst>
              <a:ext uri="{FF2B5EF4-FFF2-40B4-BE49-F238E27FC236}">
                <a16:creationId xmlns:a16="http://schemas.microsoft.com/office/drawing/2014/main" id="{DB130A79-0B2C-4D41-B935-F20185A3B94C}"/>
              </a:ext>
            </a:extLst>
          </p:cNvPr>
          <p:cNvSpPr txBox="1"/>
          <p:nvPr/>
        </p:nvSpPr>
        <p:spPr>
          <a:xfrm>
            <a:off x="1492584" y="1393043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4ECF350-D163-48D8-9496-B374075EF01F}"/>
              </a:ext>
            </a:extLst>
          </p:cNvPr>
          <p:cNvSpPr/>
          <p:nvPr/>
        </p:nvSpPr>
        <p:spPr>
          <a:xfrm>
            <a:off x="867802" y="1380671"/>
            <a:ext cx="4226103" cy="560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Floors</a:t>
            </a:r>
            <a:endParaRPr lang="en-US" sz="1600" b="1" dirty="0">
              <a:latin typeface="Lucida Sans" panose="020B0602030504020204" pitchFamily="34" charset="0"/>
            </a:endParaRPr>
          </a:p>
        </p:txBody>
      </p:sp>
      <p:sp>
        <p:nvSpPr>
          <p:cNvPr id="87" name="object 21">
            <a:extLst>
              <a:ext uri="{FF2B5EF4-FFF2-40B4-BE49-F238E27FC236}">
                <a16:creationId xmlns:a16="http://schemas.microsoft.com/office/drawing/2014/main" id="{748103C1-F787-4391-8E3A-84CC8D2431A9}"/>
              </a:ext>
            </a:extLst>
          </p:cNvPr>
          <p:cNvSpPr/>
          <p:nvPr/>
        </p:nvSpPr>
        <p:spPr>
          <a:xfrm>
            <a:off x="8275719" y="1047403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2">
            <a:extLst>
              <a:ext uri="{FF2B5EF4-FFF2-40B4-BE49-F238E27FC236}">
                <a16:creationId xmlns:a16="http://schemas.microsoft.com/office/drawing/2014/main" id="{1FF18B78-ED8B-45C9-96C6-789C968DDB13}"/>
              </a:ext>
            </a:extLst>
          </p:cNvPr>
          <p:cNvSpPr txBox="1"/>
          <p:nvPr/>
        </p:nvSpPr>
        <p:spPr>
          <a:xfrm>
            <a:off x="8407031" y="110412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5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BC15BA2E-4365-4D63-BAAD-069AA2B817BD}"/>
              </a:ext>
            </a:extLst>
          </p:cNvPr>
          <p:cNvSpPr/>
          <p:nvPr/>
        </p:nvSpPr>
        <p:spPr>
          <a:xfrm>
            <a:off x="5638380" y="1998307"/>
            <a:ext cx="5806367" cy="2680699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solidFill>
            <a:srgbClr val="042752"/>
          </a:solidFill>
          <a:ln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5">
            <a:extLst>
              <a:ext uri="{FF2B5EF4-FFF2-40B4-BE49-F238E27FC236}">
                <a16:creationId xmlns:a16="http://schemas.microsoft.com/office/drawing/2014/main" id="{20B3F25F-CDDA-403F-847B-3F11E28ABF23}"/>
              </a:ext>
            </a:extLst>
          </p:cNvPr>
          <p:cNvSpPr txBox="1"/>
          <p:nvPr/>
        </p:nvSpPr>
        <p:spPr>
          <a:xfrm>
            <a:off x="5813644" y="2158165"/>
            <a:ext cx="2710924" cy="2948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Main Changes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ts val="1435"/>
              </a:lnSpc>
            </a:pPr>
            <a:endParaRPr lang="en-US" sz="1200" b="1" i="1" spc="-65" dirty="0">
              <a:solidFill>
                <a:srgbClr val="00B0F0"/>
              </a:solidFill>
              <a:latin typeface="Arial"/>
              <a:cs typeface="Arial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b="1" i="1" spc="-15" dirty="0">
                <a:solidFill>
                  <a:srgbClr val="0070C0"/>
                </a:solidFill>
                <a:latin typeface="Gill Sans MT"/>
              </a:rPr>
              <a:t>Level: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“Exposure” definitions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Capital Distribution Constrains: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400" b="1" i="1" spc="-15" dirty="0">
                <a:solidFill>
                  <a:srgbClr val="0070C0"/>
                </a:solidFill>
                <a:latin typeface="Gill Sans MT"/>
              </a:rPr>
              <a:t>National Discretion:</a:t>
            </a: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400" b="1" i="1" spc="-15" dirty="0">
              <a:solidFill>
                <a:srgbClr val="0070C0"/>
              </a:solidFill>
              <a:latin typeface="Gill Sans MT"/>
            </a:endParaRPr>
          </a:p>
          <a:p>
            <a:pPr marL="12700" indent="-285750">
              <a:lnSpc>
                <a:spcPts val="1675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sz="14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93" name="object 36">
            <a:extLst>
              <a:ext uri="{FF2B5EF4-FFF2-40B4-BE49-F238E27FC236}">
                <a16:creationId xmlns:a16="http://schemas.microsoft.com/office/drawing/2014/main" id="{01200104-0FB1-4AFC-AFE9-CA90395C9DB6}"/>
              </a:ext>
            </a:extLst>
          </p:cNvPr>
          <p:cNvSpPr txBox="1"/>
          <p:nvPr/>
        </p:nvSpPr>
        <p:spPr>
          <a:xfrm>
            <a:off x="6263162" y="1388431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720B8F-DE0D-46EC-BBFA-B6360F9E95D1}"/>
              </a:ext>
            </a:extLst>
          </p:cNvPr>
          <p:cNvSpPr/>
          <p:nvPr/>
        </p:nvSpPr>
        <p:spPr>
          <a:xfrm>
            <a:off x="5638380" y="1376059"/>
            <a:ext cx="5806368" cy="5605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Leverage Ratio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224F356-74C7-48E8-BF4C-6D198823BBC3}"/>
              </a:ext>
            </a:extLst>
          </p:cNvPr>
          <p:cNvSpPr txBox="1"/>
          <p:nvPr/>
        </p:nvSpPr>
        <p:spPr>
          <a:xfrm>
            <a:off x="3266792" y="2251412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AIRB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B6553D0-E075-431D-A8BA-552A43F49B0B}"/>
              </a:ext>
            </a:extLst>
          </p:cNvPr>
          <p:cNvSpPr txBox="1"/>
          <p:nvPr/>
        </p:nvSpPr>
        <p:spPr>
          <a:xfrm>
            <a:off x="3983199" y="2251412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FIRB</a:t>
            </a:r>
          </a:p>
        </p:txBody>
      </p:sp>
      <p:pic>
        <p:nvPicPr>
          <p:cNvPr id="64" name="Graphic 63" descr="Checkmark">
            <a:extLst>
              <a:ext uri="{FF2B5EF4-FFF2-40B4-BE49-F238E27FC236}">
                <a16:creationId xmlns:a16="http://schemas.microsoft.com/office/drawing/2014/main" id="{A5D33E42-0DCA-48A6-B39F-7D4AA589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1031" y="2524595"/>
            <a:ext cx="371016" cy="371016"/>
          </a:xfrm>
          <a:prstGeom prst="rect">
            <a:avLst/>
          </a:prstGeom>
        </p:spPr>
      </p:pic>
      <p:pic>
        <p:nvPicPr>
          <p:cNvPr id="65" name="Graphic 64" descr="Checkmark">
            <a:extLst>
              <a:ext uri="{FF2B5EF4-FFF2-40B4-BE49-F238E27FC236}">
                <a16:creationId xmlns:a16="http://schemas.microsoft.com/office/drawing/2014/main" id="{CDCE95A9-65C0-49A9-859B-98CC51E6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6343" y="2981792"/>
            <a:ext cx="371016" cy="371016"/>
          </a:xfrm>
          <a:prstGeom prst="rect">
            <a:avLst/>
          </a:prstGeom>
        </p:spPr>
      </p:pic>
      <p:pic>
        <p:nvPicPr>
          <p:cNvPr id="68" name="Graphic 67" descr="Checkmark">
            <a:extLst>
              <a:ext uri="{FF2B5EF4-FFF2-40B4-BE49-F238E27FC236}">
                <a16:creationId xmlns:a16="http://schemas.microsoft.com/office/drawing/2014/main" id="{8F280E7A-3A04-4411-9C25-53EFA8387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6857" y="2549179"/>
            <a:ext cx="371016" cy="37101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ECA3B10-79F5-476A-872D-31038922B10D}"/>
              </a:ext>
            </a:extLst>
          </p:cNvPr>
          <p:cNvSpPr txBox="1"/>
          <p:nvPr/>
        </p:nvSpPr>
        <p:spPr>
          <a:xfrm>
            <a:off x="3969794" y="3023240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Gill Sans MT" panose="020B0502020104020203" pitchFamily="34" charset="0"/>
              </a:rPr>
              <a:t>N/A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625D00-B4C1-4758-8052-C8C5262BA237}"/>
              </a:ext>
            </a:extLst>
          </p:cNvPr>
          <p:cNvSpPr/>
          <p:nvPr/>
        </p:nvSpPr>
        <p:spPr>
          <a:xfrm>
            <a:off x="3245089" y="3922768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2400" b="1" spc="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72.5</a:t>
            </a:r>
            <a:r>
              <a:rPr lang="en-US" sz="2400" b="1" spc="-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%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8E9729C-8D72-4A41-9CDE-5BED3349FB8C}"/>
              </a:ext>
            </a:extLst>
          </p:cNvPr>
          <p:cNvSpPr txBox="1"/>
          <p:nvPr/>
        </p:nvSpPr>
        <p:spPr>
          <a:xfrm>
            <a:off x="2133600" y="4493160"/>
            <a:ext cx="298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Gill Sans MT" panose="020B0502020104020203" pitchFamily="34" charset="0"/>
              </a:rPr>
              <a:t>Aggregated: </a:t>
            </a:r>
          </a:p>
          <a:p>
            <a:r>
              <a:rPr lang="en-US" sz="1400" b="1" dirty="0">
                <a:solidFill>
                  <a:srgbClr val="00B0F0"/>
                </a:solidFill>
                <a:latin typeface="Gill Sans MT" panose="020B0502020104020203" pitchFamily="34" charset="0"/>
              </a:rPr>
              <a:t>( Credit + Market + Operational )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71B1E3-51FD-4E26-9C6D-DC2C60F1E9DA}"/>
              </a:ext>
            </a:extLst>
          </p:cNvPr>
          <p:cNvCxnSpPr>
            <a:cxnSpLocks/>
            <a:endCxn id="83" idx="2"/>
          </p:cNvCxnSpPr>
          <p:nvPr/>
        </p:nvCxnSpPr>
        <p:spPr>
          <a:xfrm>
            <a:off x="2398282" y="5345283"/>
            <a:ext cx="2131764" cy="1118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75FB238F-D40D-4C57-9314-0F1015454D3E}"/>
              </a:ext>
            </a:extLst>
          </p:cNvPr>
          <p:cNvSpPr txBox="1"/>
          <p:nvPr/>
        </p:nvSpPr>
        <p:spPr>
          <a:xfrm>
            <a:off x="2293391" y="5014276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Gill Sans MT" panose="020B0502020104020203" pitchFamily="34" charset="0"/>
              </a:rPr>
              <a:t>2022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1B5D1D-AFE9-4323-8312-EF0B7C029C9E}"/>
              </a:ext>
            </a:extLst>
          </p:cNvPr>
          <p:cNvSpPr txBox="1"/>
          <p:nvPr/>
        </p:nvSpPr>
        <p:spPr>
          <a:xfrm>
            <a:off x="4186102" y="5048692"/>
            <a:ext cx="68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Gill Sans MT" panose="020B0502020104020203" pitchFamily="34" charset="0"/>
              </a:rPr>
              <a:t>2027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FDD32D-DA73-44A4-875E-1B48218605FE}"/>
              </a:ext>
            </a:extLst>
          </p:cNvPr>
          <p:cNvSpPr txBox="1"/>
          <p:nvPr/>
        </p:nvSpPr>
        <p:spPr>
          <a:xfrm>
            <a:off x="2260321" y="5424952"/>
            <a:ext cx="47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50%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63CBD8-5071-4F1D-BC94-2D84EDDEB700}"/>
              </a:ext>
            </a:extLst>
          </p:cNvPr>
          <p:cNvSpPr txBox="1"/>
          <p:nvPr/>
        </p:nvSpPr>
        <p:spPr>
          <a:xfrm>
            <a:off x="2648700" y="5420037"/>
            <a:ext cx="47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55%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48059B-2F65-4CD9-8F4E-8CC9B21D87C7}"/>
              </a:ext>
            </a:extLst>
          </p:cNvPr>
          <p:cNvSpPr txBox="1"/>
          <p:nvPr/>
        </p:nvSpPr>
        <p:spPr>
          <a:xfrm>
            <a:off x="3046904" y="5424957"/>
            <a:ext cx="47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60%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7A4118-4C11-4907-85E3-B49A1071D58E}"/>
              </a:ext>
            </a:extLst>
          </p:cNvPr>
          <p:cNvSpPr txBox="1"/>
          <p:nvPr/>
        </p:nvSpPr>
        <p:spPr>
          <a:xfrm>
            <a:off x="3445105" y="5420043"/>
            <a:ext cx="47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65%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DC54895-2F43-4399-A160-516551A38758}"/>
              </a:ext>
            </a:extLst>
          </p:cNvPr>
          <p:cNvSpPr txBox="1"/>
          <p:nvPr/>
        </p:nvSpPr>
        <p:spPr>
          <a:xfrm>
            <a:off x="3794145" y="5424959"/>
            <a:ext cx="472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70%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339DB21-EDF3-435E-A7C7-12A46A648F91}"/>
              </a:ext>
            </a:extLst>
          </p:cNvPr>
          <p:cNvSpPr txBox="1"/>
          <p:nvPr/>
        </p:nvSpPr>
        <p:spPr>
          <a:xfrm>
            <a:off x="4162853" y="5420047"/>
            <a:ext cx="612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  <a:latin typeface="Gill Sans MT" panose="020B0502020104020203" pitchFamily="34" charset="0"/>
              </a:rPr>
              <a:t>72.5%</a:t>
            </a:r>
          </a:p>
        </p:txBody>
      </p:sp>
      <p:pic>
        <p:nvPicPr>
          <p:cNvPr id="99" name="Graphic 98" descr="Star">
            <a:extLst>
              <a:ext uri="{FF2B5EF4-FFF2-40B4-BE49-F238E27FC236}">
                <a16:creationId xmlns:a16="http://schemas.microsoft.com/office/drawing/2014/main" id="{EA762B5F-4868-47E2-AFF5-BDAF2C3CE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4158" y="5247983"/>
            <a:ext cx="176008" cy="176008"/>
          </a:xfrm>
          <a:prstGeom prst="rect">
            <a:avLst/>
          </a:prstGeom>
        </p:spPr>
      </p:pic>
      <p:pic>
        <p:nvPicPr>
          <p:cNvPr id="104" name="Graphic 103" descr="Star">
            <a:extLst>
              <a:ext uri="{FF2B5EF4-FFF2-40B4-BE49-F238E27FC236}">
                <a16:creationId xmlns:a16="http://schemas.microsoft.com/office/drawing/2014/main" id="{7FD5D06D-C34C-40AB-A0E8-E0AA4DAF54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5946" y="5243068"/>
            <a:ext cx="176008" cy="176008"/>
          </a:xfrm>
          <a:prstGeom prst="rect">
            <a:avLst/>
          </a:prstGeom>
        </p:spPr>
      </p:pic>
      <p:pic>
        <p:nvPicPr>
          <p:cNvPr id="105" name="Graphic 104" descr="Star">
            <a:extLst>
              <a:ext uri="{FF2B5EF4-FFF2-40B4-BE49-F238E27FC236}">
                <a16:creationId xmlns:a16="http://schemas.microsoft.com/office/drawing/2014/main" id="{8FDEF791-417F-414A-B44A-D197A4479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362" y="5252902"/>
            <a:ext cx="176008" cy="176008"/>
          </a:xfrm>
          <a:prstGeom prst="rect">
            <a:avLst/>
          </a:prstGeom>
        </p:spPr>
      </p:pic>
      <p:pic>
        <p:nvPicPr>
          <p:cNvPr id="106" name="Graphic 105" descr="Star">
            <a:extLst>
              <a:ext uri="{FF2B5EF4-FFF2-40B4-BE49-F238E27FC236}">
                <a16:creationId xmlns:a16="http://schemas.microsoft.com/office/drawing/2014/main" id="{23C64B12-2D3A-4906-AD17-8DE504138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0062" y="5247989"/>
            <a:ext cx="176008" cy="176008"/>
          </a:xfrm>
          <a:prstGeom prst="rect">
            <a:avLst/>
          </a:prstGeom>
        </p:spPr>
      </p:pic>
      <p:pic>
        <p:nvPicPr>
          <p:cNvPr id="107" name="Graphic 106" descr="Star">
            <a:extLst>
              <a:ext uri="{FF2B5EF4-FFF2-40B4-BE49-F238E27FC236}">
                <a16:creationId xmlns:a16="http://schemas.microsoft.com/office/drawing/2014/main" id="{98C89894-DE71-4040-AC64-5CAAA1FE9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8604" y="5252907"/>
            <a:ext cx="176008" cy="176008"/>
          </a:xfrm>
          <a:prstGeom prst="rect">
            <a:avLst/>
          </a:prstGeom>
        </p:spPr>
      </p:pic>
      <p:pic>
        <p:nvPicPr>
          <p:cNvPr id="121" name="Graphic 120" descr="Star">
            <a:extLst>
              <a:ext uri="{FF2B5EF4-FFF2-40B4-BE49-F238E27FC236}">
                <a16:creationId xmlns:a16="http://schemas.microsoft.com/office/drawing/2014/main" id="{4AEF8EBE-905F-4768-971E-D97F1C7C8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5800" y="5247995"/>
            <a:ext cx="176008" cy="176008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3C444BA0-49A7-4251-B26D-140B5A7C8F24}"/>
              </a:ext>
            </a:extLst>
          </p:cNvPr>
          <p:cNvSpPr txBox="1"/>
          <p:nvPr/>
        </p:nvSpPr>
        <p:spPr>
          <a:xfrm>
            <a:off x="2980135" y="5869683"/>
            <a:ext cx="2085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Gill Sans MT" panose="020B0502020104020203" pitchFamily="34" charset="0"/>
              </a:rPr>
              <a:t>Cap during Phase In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C075B198-4F3E-418C-BF31-12FAD84B81BA}"/>
              </a:ext>
            </a:extLst>
          </p:cNvPr>
          <p:cNvSpPr/>
          <p:nvPr/>
        </p:nvSpPr>
        <p:spPr>
          <a:xfrm>
            <a:off x="7753189" y="2796961"/>
            <a:ext cx="717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1600" b="1" dirty="0">
                <a:solidFill>
                  <a:srgbClr val="0070C0"/>
                </a:solidFill>
                <a:latin typeface="Gill Sans MT" panose="020B0502020104020203" pitchFamily="34" charset="0"/>
              </a:rPr>
              <a:t>3%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D02CFD9-4299-4C62-968E-D2F614F18D3A}"/>
              </a:ext>
            </a:extLst>
          </p:cNvPr>
          <p:cNvSpPr txBox="1"/>
          <p:nvPr/>
        </p:nvSpPr>
        <p:spPr>
          <a:xfrm>
            <a:off x="7330357" y="2400236"/>
            <a:ext cx="1416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Non G-SIB’s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BCB94547-173C-447B-9C36-32CF247FA6DE}"/>
              </a:ext>
            </a:extLst>
          </p:cNvPr>
          <p:cNvSpPr txBox="1"/>
          <p:nvPr/>
        </p:nvSpPr>
        <p:spPr>
          <a:xfrm>
            <a:off x="9560424" y="2389912"/>
            <a:ext cx="1070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G-SIB’s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4647DDD-067A-4A67-9ADE-AD5745450911}"/>
              </a:ext>
            </a:extLst>
          </p:cNvPr>
          <p:cNvSpPr/>
          <p:nvPr/>
        </p:nvSpPr>
        <p:spPr>
          <a:xfrm>
            <a:off x="8800325" y="2795325"/>
            <a:ext cx="2378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600" b="1" dirty="0">
                <a:solidFill>
                  <a:srgbClr val="C00000"/>
                </a:solidFill>
                <a:latin typeface="Gill Sans MT" panose="020B0502020104020203" pitchFamily="34" charset="0"/>
              </a:rPr>
              <a:t>3% + 50% G-SIB Buffer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5EA4CA8-B3A4-4EBD-99A7-C1019A144066}"/>
              </a:ext>
            </a:extLst>
          </p:cNvPr>
          <p:cNvSpPr/>
          <p:nvPr/>
        </p:nvSpPr>
        <p:spPr>
          <a:xfrm>
            <a:off x="8805244" y="3913687"/>
            <a:ext cx="2205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1400" b="1" dirty="0">
                <a:solidFill>
                  <a:srgbClr val="00B0F0"/>
                </a:solidFill>
                <a:latin typeface="Gill Sans MT" panose="020B0502020104020203" pitchFamily="34" charset="0"/>
              </a:rPr>
              <a:t>CET1 &amp; Leverage Ratio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35A3E56-7FF7-4198-969F-4878D8B18797}"/>
              </a:ext>
            </a:extLst>
          </p:cNvPr>
          <p:cNvSpPr/>
          <p:nvPr/>
        </p:nvSpPr>
        <p:spPr>
          <a:xfrm>
            <a:off x="8790032" y="4341386"/>
            <a:ext cx="23925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1400" b="1" dirty="0">
                <a:solidFill>
                  <a:srgbClr val="00B0F0"/>
                </a:solidFill>
                <a:latin typeface="Gill Sans MT" panose="020B0502020104020203" pitchFamily="34" charset="0"/>
              </a:rPr>
              <a:t>Exceptional &amp; Temporary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8741085-BF7B-4087-B584-1815EAB5D7D9}"/>
              </a:ext>
            </a:extLst>
          </p:cNvPr>
          <p:cNvSpPr/>
          <p:nvPr/>
        </p:nvSpPr>
        <p:spPr>
          <a:xfrm>
            <a:off x="8819996" y="3456486"/>
            <a:ext cx="22052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1400" b="1" dirty="0">
                <a:solidFill>
                  <a:srgbClr val="00B0F0"/>
                </a:solidFill>
                <a:latin typeface="Gill Sans MT" panose="020B0502020104020203" pitchFamily="34" charset="0"/>
              </a:rPr>
              <a:t>Mainly Derivatives</a:t>
            </a:r>
          </a:p>
        </p:txBody>
      </p:sp>
      <p:sp>
        <p:nvSpPr>
          <p:cNvPr id="138" name="object 21">
            <a:extLst>
              <a:ext uri="{FF2B5EF4-FFF2-40B4-BE49-F238E27FC236}">
                <a16:creationId xmlns:a16="http://schemas.microsoft.com/office/drawing/2014/main" id="{0E4F2249-047B-454C-92B5-FB81DF9E5536}"/>
              </a:ext>
            </a:extLst>
          </p:cNvPr>
          <p:cNvSpPr/>
          <p:nvPr/>
        </p:nvSpPr>
        <p:spPr>
          <a:xfrm>
            <a:off x="8227906" y="4766263"/>
            <a:ext cx="426720" cy="426720"/>
          </a:xfrm>
          <a:custGeom>
            <a:avLst/>
            <a:gdLst/>
            <a:ahLst/>
            <a:cxnLst/>
            <a:rect l="l" t="t" r="r" b="b"/>
            <a:pathLst>
              <a:path w="426719" h="426719">
                <a:moveTo>
                  <a:pt x="426720" y="213360"/>
                </a:moveTo>
                <a:lnTo>
                  <a:pt x="421059" y="164592"/>
                </a:lnTo>
                <a:lnTo>
                  <a:pt x="404948" y="119742"/>
                </a:lnTo>
                <a:lnTo>
                  <a:pt x="379693" y="80118"/>
                </a:lnTo>
                <a:lnTo>
                  <a:pt x="346601" y="47026"/>
                </a:lnTo>
                <a:lnTo>
                  <a:pt x="306977" y="21771"/>
                </a:lnTo>
                <a:lnTo>
                  <a:pt x="262128" y="5660"/>
                </a:lnTo>
                <a:lnTo>
                  <a:pt x="213360" y="0"/>
                </a:lnTo>
                <a:lnTo>
                  <a:pt x="164352" y="5660"/>
                </a:lnTo>
                <a:lnTo>
                  <a:pt x="119409" y="21771"/>
                </a:lnTo>
                <a:lnTo>
                  <a:pt x="79798" y="47026"/>
                </a:lnTo>
                <a:lnTo>
                  <a:pt x="46786" y="80118"/>
                </a:lnTo>
                <a:lnTo>
                  <a:pt x="21638" y="119742"/>
                </a:lnTo>
                <a:lnTo>
                  <a:pt x="5620" y="164592"/>
                </a:lnTo>
                <a:lnTo>
                  <a:pt x="0" y="213360"/>
                </a:lnTo>
                <a:lnTo>
                  <a:pt x="5620" y="262367"/>
                </a:lnTo>
                <a:lnTo>
                  <a:pt x="21638" y="307310"/>
                </a:lnTo>
                <a:lnTo>
                  <a:pt x="46786" y="346921"/>
                </a:lnTo>
                <a:lnTo>
                  <a:pt x="79798" y="379933"/>
                </a:lnTo>
                <a:lnTo>
                  <a:pt x="119409" y="405081"/>
                </a:lnTo>
                <a:lnTo>
                  <a:pt x="164352" y="421099"/>
                </a:lnTo>
                <a:lnTo>
                  <a:pt x="213360" y="426720"/>
                </a:lnTo>
                <a:lnTo>
                  <a:pt x="262128" y="421099"/>
                </a:lnTo>
                <a:lnTo>
                  <a:pt x="306977" y="405081"/>
                </a:lnTo>
                <a:lnTo>
                  <a:pt x="346601" y="379933"/>
                </a:lnTo>
                <a:lnTo>
                  <a:pt x="379693" y="346921"/>
                </a:lnTo>
                <a:lnTo>
                  <a:pt x="404948" y="307310"/>
                </a:lnTo>
                <a:lnTo>
                  <a:pt x="421059" y="262367"/>
                </a:lnTo>
                <a:lnTo>
                  <a:pt x="426720" y="21336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22">
            <a:extLst>
              <a:ext uri="{FF2B5EF4-FFF2-40B4-BE49-F238E27FC236}">
                <a16:creationId xmlns:a16="http://schemas.microsoft.com/office/drawing/2014/main" id="{85EA0FA6-22EE-4D25-9452-67ACC8A50819}"/>
              </a:ext>
            </a:extLst>
          </p:cNvPr>
          <p:cNvSpPr txBox="1"/>
          <p:nvPr/>
        </p:nvSpPr>
        <p:spPr>
          <a:xfrm>
            <a:off x="8359218" y="4822980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70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r>
            <a:endParaRPr sz="1800" dirty="0">
              <a:latin typeface="Lucida Sans"/>
              <a:cs typeface="Lucida Sans"/>
            </a:endParaRPr>
          </a:p>
        </p:txBody>
      </p:sp>
      <p:sp>
        <p:nvSpPr>
          <p:cNvPr id="140" name="object 24">
            <a:extLst>
              <a:ext uri="{FF2B5EF4-FFF2-40B4-BE49-F238E27FC236}">
                <a16:creationId xmlns:a16="http://schemas.microsoft.com/office/drawing/2014/main" id="{F7F8DEA1-3C1F-4472-B82A-5FD73EB2187E}"/>
              </a:ext>
            </a:extLst>
          </p:cNvPr>
          <p:cNvSpPr/>
          <p:nvPr/>
        </p:nvSpPr>
        <p:spPr>
          <a:xfrm>
            <a:off x="6492742" y="5707334"/>
            <a:ext cx="3898949" cy="812145"/>
          </a:xfrm>
          <a:custGeom>
            <a:avLst/>
            <a:gdLst/>
            <a:ahLst/>
            <a:cxnLst/>
            <a:rect l="l" t="t" r="r" b="b"/>
            <a:pathLst>
              <a:path w="2969895" h="3992245">
                <a:moveTo>
                  <a:pt x="2969514" y="3992118"/>
                </a:moveTo>
                <a:lnTo>
                  <a:pt x="2969514" y="0"/>
                </a:lnTo>
                <a:lnTo>
                  <a:pt x="0" y="0"/>
                </a:lnTo>
                <a:lnTo>
                  <a:pt x="0" y="3992118"/>
                </a:lnTo>
                <a:lnTo>
                  <a:pt x="14478" y="3992118"/>
                </a:lnTo>
                <a:lnTo>
                  <a:pt x="14478" y="28956"/>
                </a:lnTo>
                <a:lnTo>
                  <a:pt x="28955" y="14478"/>
                </a:lnTo>
                <a:lnTo>
                  <a:pt x="28955" y="28956"/>
                </a:lnTo>
                <a:lnTo>
                  <a:pt x="2941319" y="28956"/>
                </a:lnTo>
                <a:lnTo>
                  <a:pt x="2941319" y="14478"/>
                </a:lnTo>
                <a:lnTo>
                  <a:pt x="2955036" y="28956"/>
                </a:lnTo>
                <a:lnTo>
                  <a:pt x="2955036" y="3992118"/>
                </a:lnTo>
                <a:lnTo>
                  <a:pt x="2969514" y="3992118"/>
                </a:lnTo>
                <a:close/>
              </a:path>
              <a:path w="2969895" h="3992245">
                <a:moveTo>
                  <a:pt x="28955" y="28956"/>
                </a:moveTo>
                <a:lnTo>
                  <a:pt x="28955" y="14478"/>
                </a:lnTo>
                <a:lnTo>
                  <a:pt x="14478" y="28956"/>
                </a:lnTo>
                <a:lnTo>
                  <a:pt x="28955" y="28956"/>
                </a:lnTo>
                <a:close/>
              </a:path>
              <a:path w="2969895" h="3992245">
                <a:moveTo>
                  <a:pt x="28955" y="3963924"/>
                </a:moveTo>
                <a:lnTo>
                  <a:pt x="28955" y="28956"/>
                </a:lnTo>
                <a:lnTo>
                  <a:pt x="14478" y="28956"/>
                </a:lnTo>
                <a:lnTo>
                  <a:pt x="14478" y="3963924"/>
                </a:lnTo>
                <a:lnTo>
                  <a:pt x="28955" y="3963924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14478" y="3963924"/>
                </a:lnTo>
                <a:lnTo>
                  <a:pt x="28955" y="3978402"/>
                </a:lnTo>
                <a:lnTo>
                  <a:pt x="28955" y="3992118"/>
                </a:lnTo>
                <a:lnTo>
                  <a:pt x="2941320" y="3992118"/>
                </a:lnTo>
                <a:lnTo>
                  <a:pt x="2941320" y="3978402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8955" y="3992118"/>
                </a:moveTo>
                <a:lnTo>
                  <a:pt x="28955" y="3978402"/>
                </a:lnTo>
                <a:lnTo>
                  <a:pt x="14478" y="3963924"/>
                </a:lnTo>
                <a:lnTo>
                  <a:pt x="14478" y="3992118"/>
                </a:lnTo>
                <a:lnTo>
                  <a:pt x="28955" y="3992118"/>
                </a:lnTo>
                <a:close/>
              </a:path>
              <a:path w="2969895" h="3992245">
                <a:moveTo>
                  <a:pt x="2955036" y="28956"/>
                </a:moveTo>
                <a:lnTo>
                  <a:pt x="2941319" y="14478"/>
                </a:lnTo>
                <a:lnTo>
                  <a:pt x="2941319" y="28956"/>
                </a:lnTo>
                <a:lnTo>
                  <a:pt x="2955036" y="28956"/>
                </a:lnTo>
                <a:close/>
              </a:path>
              <a:path w="2969895" h="3992245">
                <a:moveTo>
                  <a:pt x="2955036" y="3963924"/>
                </a:moveTo>
                <a:lnTo>
                  <a:pt x="2955036" y="28956"/>
                </a:lnTo>
                <a:lnTo>
                  <a:pt x="2941319" y="28956"/>
                </a:lnTo>
                <a:lnTo>
                  <a:pt x="2941320" y="3963924"/>
                </a:lnTo>
                <a:lnTo>
                  <a:pt x="2955036" y="3963924"/>
                </a:lnTo>
                <a:close/>
              </a:path>
              <a:path w="2969895" h="3992245">
                <a:moveTo>
                  <a:pt x="2955036" y="3992118"/>
                </a:moveTo>
                <a:lnTo>
                  <a:pt x="2955036" y="3963924"/>
                </a:lnTo>
                <a:lnTo>
                  <a:pt x="2941320" y="3978402"/>
                </a:lnTo>
                <a:lnTo>
                  <a:pt x="2941320" y="3992118"/>
                </a:lnTo>
                <a:lnTo>
                  <a:pt x="2955036" y="3992118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6">
            <a:extLst>
              <a:ext uri="{FF2B5EF4-FFF2-40B4-BE49-F238E27FC236}">
                <a16:creationId xmlns:a16="http://schemas.microsoft.com/office/drawing/2014/main" id="{A5B0BE14-68AC-4B3E-B47A-C682EB32BB4B}"/>
              </a:ext>
            </a:extLst>
          </p:cNvPr>
          <p:cNvSpPr txBox="1"/>
          <p:nvPr/>
        </p:nvSpPr>
        <p:spPr>
          <a:xfrm>
            <a:off x="7117523" y="5097459"/>
            <a:ext cx="2819400" cy="47833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54610" rIns="0" bIns="0" rtlCol="0" anchor="ctr" anchorCtr="1">
            <a:spAutoFit/>
          </a:bodyPr>
          <a:lstStyle/>
          <a:p>
            <a:pPr algn="ctr">
              <a:lnSpc>
                <a:spcPts val="1920"/>
              </a:lnSpc>
              <a:spcBef>
                <a:spcPts val="430"/>
              </a:spcBef>
            </a:pPr>
            <a:r>
              <a:rPr lang="en-US" sz="1600" b="1" spc="-95" dirty="0">
                <a:solidFill>
                  <a:schemeClr val="bg1"/>
                </a:solidFill>
                <a:latin typeface="Lucida Sans"/>
                <a:cs typeface="Lucida Sans"/>
              </a:rPr>
              <a:t>Credit Risk</a:t>
            </a:r>
            <a:endParaRPr sz="1600" dirty="0">
              <a:solidFill>
                <a:schemeClr val="bg1"/>
              </a:solidFill>
              <a:latin typeface="Lucida Sans"/>
              <a:cs typeface="Lucida Sans"/>
            </a:endParaRPr>
          </a:p>
          <a:p>
            <a:pPr algn="ctr">
              <a:lnSpc>
                <a:spcPts val="1440"/>
              </a:lnSpc>
            </a:pPr>
            <a:endParaRPr sz="1200" dirty="0">
              <a:solidFill>
                <a:schemeClr val="bg1"/>
              </a:solidFill>
              <a:latin typeface="Lucida Sans"/>
              <a:cs typeface="Lucida San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A4F40E5-E62C-4D8C-AC26-E055272145A2}"/>
              </a:ext>
            </a:extLst>
          </p:cNvPr>
          <p:cNvSpPr/>
          <p:nvPr/>
        </p:nvSpPr>
        <p:spPr>
          <a:xfrm>
            <a:off x="6492742" y="5085087"/>
            <a:ext cx="3898950" cy="560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Lucida Sans" panose="020B0602030504020204" pitchFamily="34" charset="0"/>
              </a:rPr>
              <a:t>Implementation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0358667-7B42-406C-BD59-5E790EB29F2B}"/>
              </a:ext>
            </a:extLst>
          </p:cNvPr>
          <p:cNvSpPr/>
          <p:nvPr/>
        </p:nvSpPr>
        <p:spPr>
          <a:xfrm>
            <a:off x="8000784" y="5844390"/>
            <a:ext cx="922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lang="en-US" sz="2400" b="1" spc="75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2022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38556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Package: Impacts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CCA31-096F-4D38-B6D5-E2C7A87BA219}"/>
              </a:ext>
            </a:extLst>
          </p:cNvPr>
          <p:cNvSpPr txBox="1"/>
          <p:nvPr/>
        </p:nvSpPr>
        <p:spPr>
          <a:xfrm>
            <a:off x="5712546" y="5407742"/>
            <a:ext cx="53018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EBA Ad hoc cumulative impact assessment of the Basel reform package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C698F4A-FBA3-459C-8259-EC47AE514961}"/>
              </a:ext>
            </a:extLst>
          </p:cNvPr>
          <p:cNvSpPr txBox="1"/>
          <p:nvPr/>
        </p:nvSpPr>
        <p:spPr>
          <a:xfrm>
            <a:off x="280202" y="5417576"/>
            <a:ext cx="36330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BCBS Basel III Monitoring Report</a:t>
            </a:r>
          </a:p>
        </p:txBody>
      </p:sp>
      <p:sp>
        <p:nvSpPr>
          <p:cNvPr id="66" name="object 25">
            <a:extLst>
              <a:ext uri="{FF2B5EF4-FFF2-40B4-BE49-F238E27FC236}">
                <a16:creationId xmlns:a16="http://schemas.microsoft.com/office/drawing/2014/main" id="{597DF526-A017-4150-A217-5D9F3386EE5B}"/>
              </a:ext>
            </a:extLst>
          </p:cNvPr>
          <p:cNvSpPr txBox="1"/>
          <p:nvPr/>
        </p:nvSpPr>
        <p:spPr>
          <a:xfrm>
            <a:off x="811999" y="1576663"/>
            <a:ext cx="4317723" cy="23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6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Changes in T1 MRC at Target Level % (G20)</a:t>
            </a:r>
            <a:endParaRPr lang="en-US" sz="1600" b="1" i="1" spc="-15" dirty="0">
              <a:solidFill>
                <a:srgbClr val="0070C0"/>
              </a:solidFill>
              <a:latin typeface="Gill Sans M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4C8D3E-17DE-4F38-8A41-31FEB856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92" y="1465007"/>
            <a:ext cx="6190023" cy="3922343"/>
          </a:xfrm>
          <a:prstGeom prst="rect">
            <a:avLst/>
          </a:prstGeom>
        </p:spPr>
      </p:pic>
      <p:sp>
        <p:nvSpPr>
          <p:cNvPr id="62" name="object 25">
            <a:extLst>
              <a:ext uri="{FF2B5EF4-FFF2-40B4-BE49-F238E27FC236}">
                <a16:creationId xmlns:a16="http://schemas.microsoft.com/office/drawing/2014/main" id="{0336C57A-F226-43A1-BF00-E756AC1836B8}"/>
              </a:ext>
            </a:extLst>
          </p:cNvPr>
          <p:cNvSpPr txBox="1"/>
          <p:nvPr/>
        </p:nvSpPr>
        <p:spPr>
          <a:xfrm>
            <a:off x="7030921" y="1778225"/>
            <a:ext cx="4317723" cy="23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1600" b="1" i="1" spc="-15" dirty="0">
                <a:solidFill>
                  <a:srgbClr val="0070C0"/>
                </a:solidFill>
                <a:latin typeface="Gill Sans MT"/>
                <a:cs typeface="Gill Sans MT"/>
              </a:rPr>
              <a:t>Risk-Weighted CET1 Capital Ratio % (Europe)</a:t>
            </a:r>
            <a:endParaRPr lang="en-US" sz="1600" b="1" i="1" spc="-15" dirty="0">
              <a:solidFill>
                <a:srgbClr val="0070C0"/>
              </a:solidFill>
              <a:latin typeface="Gill Sans M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4F981-853E-4036-86AD-9ABFD5AE4050}"/>
              </a:ext>
            </a:extLst>
          </p:cNvPr>
          <p:cNvSpPr txBox="1"/>
          <p:nvPr/>
        </p:nvSpPr>
        <p:spPr>
          <a:xfrm>
            <a:off x="11159612" y="3224982"/>
            <a:ext cx="7472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1,1 </a:t>
            </a:r>
            <a:r>
              <a:rPr lang="en-US" sz="1400" b="1" dirty="0" err="1">
                <a:solidFill>
                  <a:srgbClr val="0070C0"/>
                </a:solidFill>
              </a:rPr>
              <a:t>Bn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37B3E2-64AA-4CD5-80ED-A5D30F80B09C}"/>
              </a:ext>
            </a:extLst>
          </p:cNvPr>
          <p:cNvSpPr txBox="1"/>
          <p:nvPr/>
        </p:nvSpPr>
        <p:spPr>
          <a:xfrm>
            <a:off x="11076043" y="4045975"/>
            <a:ext cx="8909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</a:rPr>
              <a:t>16,4 </a:t>
            </a:r>
            <a:r>
              <a:rPr lang="en-US" sz="1400" b="1" dirty="0" err="1">
                <a:solidFill>
                  <a:srgbClr val="00B0F0"/>
                </a:solidFill>
              </a:rPr>
              <a:t>Bn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EB382FC-CAF0-43F7-8490-4FEBD769CB07}"/>
              </a:ext>
            </a:extLst>
          </p:cNvPr>
          <p:cNvSpPr txBox="1"/>
          <p:nvPr/>
        </p:nvSpPr>
        <p:spPr>
          <a:xfrm>
            <a:off x="11080963" y="4257367"/>
            <a:ext cx="8909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2D050"/>
                </a:solidFill>
              </a:rPr>
              <a:t>16,4 </a:t>
            </a:r>
            <a:r>
              <a:rPr lang="en-US" sz="1400" b="1" dirty="0" err="1">
                <a:solidFill>
                  <a:srgbClr val="92D050"/>
                </a:solidFill>
              </a:rPr>
              <a:t>Bn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5D8B5BC-6FAC-41A2-8077-7FF892454163}"/>
              </a:ext>
            </a:extLst>
          </p:cNvPr>
          <p:cNvSpPr txBox="1"/>
          <p:nvPr/>
        </p:nvSpPr>
        <p:spPr>
          <a:xfrm>
            <a:off x="7054631" y="2649795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12,5%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57719C-33A7-412A-BB3E-1F3889767EFB}"/>
              </a:ext>
            </a:extLst>
          </p:cNvPr>
          <p:cNvSpPr txBox="1"/>
          <p:nvPr/>
        </p:nvSpPr>
        <p:spPr>
          <a:xfrm>
            <a:off x="8799854" y="2546561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12,6%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E393389-4C5D-467C-BB64-FFAEBED96BAB}"/>
              </a:ext>
            </a:extLst>
          </p:cNvPr>
          <p:cNvSpPr txBox="1"/>
          <p:nvPr/>
        </p:nvSpPr>
        <p:spPr>
          <a:xfrm>
            <a:off x="10623738" y="2964428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12%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A77491-4FA5-4DE9-84E1-E5BBAEC91E56}"/>
              </a:ext>
            </a:extLst>
          </p:cNvPr>
          <p:cNvSpPr txBox="1"/>
          <p:nvPr/>
        </p:nvSpPr>
        <p:spPr>
          <a:xfrm>
            <a:off x="6715419" y="3097162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12,2%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00179EC-D363-4174-B640-B22980A2FE91}"/>
              </a:ext>
            </a:extLst>
          </p:cNvPr>
          <p:cNvSpPr txBox="1"/>
          <p:nvPr/>
        </p:nvSpPr>
        <p:spPr>
          <a:xfrm>
            <a:off x="8785110" y="3318386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11,5%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E3BD90-EDAE-4E73-B3F8-4F32A9A09ADC}"/>
              </a:ext>
            </a:extLst>
          </p:cNvPr>
          <p:cNvSpPr txBox="1"/>
          <p:nvPr/>
        </p:nvSpPr>
        <p:spPr>
          <a:xfrm>
            <a:off x="10559834" y="3785417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F0"/>
                </a:solidFill>
              </a:rPr>
              <a:t>10,8%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D0EF2B7-A93C-480A-8C1D-E2C0878FE1F9}"/>
              </a:ext>
            </a:extLst>
          </p:cNvPr>
          <p:cNvSpPr txBox="1"/>
          <p:nvPr/>
        </p:nvSpPr>
        <p:spPr>
          <a:xfrm>
            <a:off x="6985805" y="3642851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11,7%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0EA90AE-AAA7-45F8-AFF0-502EAD989B3F}"/>
              </a:ext>
            </a:extLst>
          </p:cNvPr>
          <p:cNvSpPr txBox="1"/>
          <p:nvPr/>
        </p:nvSpPr>
        <p:spPr>
          <a:xfrm>
            <a:off x="8809686" y="4208209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10,9%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0E302BF-97AB-4FA5-AEAB-C24649F95BEC}"/>
              </a:ext>
            </a:extLst>
          </p:cNvPr>
          <p:cNvSpPr txBox="1"/>
          <p:nvPr/>
        </p:nvSpPr>
        <p:spPr>
          <a:xfrm>
            <a:off x="10584411" y="4409769"/>
            <a:ext cx="6390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10,5%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3910B5-E17E-4E2E-B275-5F1051BC5702}"/>
              </a:ext>
            </a:extLst>
          </p:cNvPr>
          <p:cNvSpPr/>
          <p:nvPr/>
        </p:nvSpPr>
        <p:spPr>
          <a:xfrm>
            <a:off x="373626" y="1474839"/>
            <a:ext cx="5235666" cy="3922344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81E80-FE39-487D-9988-6FAFA011BC43}"/>
              </a:ext>
            </a:extLst>
          </p:cNvPr>
          <p:cNvSpPr txBox="1"/>
          <p:nvPr/>
        </p:nvSpPr>
        <p:spPr>
          <a:xfrm>
            <a:off x="2408903" y="5919019"/>
            <a:ext cx="7492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FRTB impacts are not included…..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6C63080-BED4-4479-94CC-E38F2F74B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8451"/>
              </p:ext>
            </p:extLst>
          </p:nvPr>
        </p:nvGraphicFramePr>
        <p:xfrm>
          <a:off x="422787" y="2113550"/>
          <a:ext cx="5144712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846">
                  <a:extLst>
                    <a:ext uri="{9D8B030D-6E8A-4147-A177-3AD203B41FA5}">
                      <a16:colId xmlns:a16="http://schemas.microsoft.com/office/drawing/2014/main" val="652641360"/>
                    </a:ext>
                  </a:extLst>
                </a:gridCol>
                <a:gridCol w="1156510">
                  <a:extLst>
                    <a:ext uri="{9D8B030D-6E8A-4147-A177-3AD203B41FA5}">
                      <a16:colId xmlns:a16="http://schemas.microsoft.com/office/drawing/2014/main" val="1938742254"/>
                    </a:ext>
                  </a:extLst>
                </a:gridCol>
                <a:gridCol w="1286178">
                  <a:extLst>
                    <a:ext uri="{9D8B030D-6E8A-4147-A177-3AD203B41FA5}">
                      <a16:colId xmlns:a16="http://schemas.microsoft.com/office/drawing/2014/main" val="4140604831"/>
                    </a:ext>
                  </a:extLst>
                </a:gridCol>
                <a:gridCol w="1286178">
                  <a:extLst>
                    <a:ext uri="{9D8B030D-6E8A-4147-A177-3AD203B41FA5}">
                      <a16:colId xmlns:a16="http://schemas.microsoft.com/office/drawing/2014/main" val="962320593"/>
                    </a:ext>
                  </a:extLst>
                </a:gridCol>
              </a:tblGrid>
              <a:tr h="5127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 in Tier 1 MRC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1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whish: </a:t>
                      </a: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G-SIBs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2 banks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39928"/>
                  </a:ext>
                </a:extLst>
              </a:tr>
              <a:tr h="3016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16975"/>
                  </a:ext>
                </a:extLst>
              </a:tr>
              <a:tr h="301629">
                <a:tc>
                  <a:txBody>
                    <a:bodyPr/>
                    <a:lstStyle/>
                    <a:p>
                      <a:pPr marL="0" marR="0" lvl="0" indent="0" algn="l" defTabSz="914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55015"/>
                  </a:ext>
                </a:extLst>
              </a:tr>
              <a:tr h="3016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60832"/>
                  </a:ext>
                </a:extLst>
              </a:tr>
              <a:tr h="301629">
                <a:tc>
                  <a:txBody>
                    <a:bodyPr/>
                    <a:lstStyle/>
                    <a:p>
                      <a:pPr marL="0" marR="0" lvl="0" indent="0" algn="l" defTabSz="914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percentile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27669"/>
                  </a:ext>
                </a:extLst>
              </a:tr>
              <a:tr h="301629">
                <a:tc>
                  <a:txBody>
                    <a:bodyPr/>
                    <a:lstStyle/>
                    <a:p>
                      <a:pPr marL="0" marR="0" lvl="0" indent="0" algn="l" defTabSz="914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(47%)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78512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222EA0A9-1CFA-4B3B-8242-0FE13FEDBB91}"/>
              </a:ext>
            </a:extLst>
          </p:cNvPr>
          <p:cNvSpPr/>
          <p:nvPr/>
        </p:nvSpPr>
        <p:spPr>
          <a:xfrm>
            <a:off x="1818971" y="2944763"/>
            <a:ext cx="1160207" cy="324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DD0E5F-7C08-4171-B0E6-951FF73BFBF6}"/>
              </a:ext>
            </a:extLst>
          </p:cNvPr>
          <p:cNvSpPr/>
          <p:nvPr/>
        </p:nvSpPr>
        <p:spPr>
          <a:xfrm>
            <a:off x="1843555" y="3529782"/>
            <a:ext cx="1160207" cy="324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9E91FD9-E427-434C-B170-CD463BA3BBDA}"/>
              </a:ext>
            </a:extLst>
          </p:cNvPr>
          <p:cNvSpPr txBox="1">
            <a:spLocks/>
          </p:cNvSpPr>
          <p:nvPr/>
        </p:nvSpPr>
        <p:spPr>
          <a:xfrm>
            <a:off x="299820" y="4528981"/>
            <a:ext cx="5166916" cy="7496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000" dirty="0"/>
              <a:t>Minimum required Tier 1 capital at the target level combines risk-based as well as leverage ratio capital requirements and includes capital conservation buffers and G-SIB surcharges where applicable.</a:t>
            </a:r>
          </a:p>
          <a:p>
            <a:pPr>
              <a:buFont typeface="+mj-lt"/>
              <a:buAutoNum type="arabicPeriod"/>
            </a:pPr>
            <a:r>
              <a:rPr lang="en-US" sz="1000" dirty="0"/>
              <a:t>Group 1 banks are those that have a Tier 1 capital of more than €3bn and are internationally active. All other banks are considered Group 2 banks.</a:t>
            </a:r>
          </a:p>
        </p:txBody>
      </p:sp>
    </p:spTree>
    <p:extLst>
      <p:ext uri="{BB962C8B-B14F-4D97-AF65-F5344CB8AC3E}">
        <p14:creationId xmlns:p14="http://schemas.microsoft.com/office/powerpoint/2010/main" val="366848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FD1800-3207-4328-83C2-A9F5A589FBB0}"/>
              </a:ext>
            </a:extLst>
          </p:cNvPr>
          <p:cNvSpPr/>
          <p:nvPr/>
        </p:nvSpPr>
        <p:spPr>
          <a:xfrm>
            <a:off x="821613" y="1263843"/>
            <a:ext cx="10521670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BCBS’ impact analysis showed a very moderate aggregate impact globally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On average, Group 1 banks’ Tier 1 capital levels will decrease by 50 bps, while Group 2 banks will increase by 380 bps1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Within the Group 1 banks, there is a wide dispersion of impacts:</a:t>
            </a:r>
          </a:p>
          <a:p>
            <a:pPr marL="1371600" lvl="1" indent="-342900">
              <a:buFont typeface="Courier New" panose="02070309020205020404" pitchFamily="49" charset="0"/>
              <a:buChar char="o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Maximum increase of 52%</a:t>
            </a:r>
          </a:p>
          <a:p>
            <a:pPr marL="1371600" lvl="1" indent="-342900">
              <a:buFont typeface="Courier New" panose="02070309020205020404" pitchFamily="49" charset="0"/>
              <a:buChar char="o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13% increase at the upper quartile</a:t>
            </a:r>
          </a:p>
          <a:p>
            <a:pPr marL="13716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7% reduction at the lower quartile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Banks incurring an increase in required capital, in aggregate, will need to raise €28bn and €92bn in CET1 and Total Capital respectively (Most capital shortfall from G-SIBs)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At the portfolio level, the variance in required capital under IRB versus SA is more pronounced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For example, the variance from the minimum to maximum in mortgage IRB risk weights as a proportion to mortgage SA risk weights for Group 1 banks is greater than 10 times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9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The application of the Output Floor will have an impact on bank’s portfolios once implemented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A57B65F-1ACA-48A5-9CD4-63EE66AA8C14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Package: Impacts</a:t>
            </a:r>
          </a:p>
        </p:txBody>
      </p:sp>
    </p:spTree>
    <p:extLst>
      <p:ext uri="{BB962C8B-B14F-4D97-AF65-F5344CB8AC3E}">
        <p14:creationId xmlns:p14="http://schemas.microsoft.com/office/powerpoint/2010/main" val="76481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7B86F6-10C5-4786-94FC-43CE559F58E1}"/>
              </a:ext>
            </a:extLst>
          </p:cNvPr>
          <p:cNvSpPr txBox="1"/>
          <p:nvPr/>
        </p:nvSpPr>
        <p:spPr>
          <a:xfrm>
            <a:off x="295567" y="3537525"/>
            <a:ext cx="159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Output Floor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</a:rPr>
              <a:t>(Impacts)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E1B38-442D-4F7B-A7B5-27547CB2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14" y="2222091"/>
            <a:ext cx="9943691" cy="283169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object 25">
            <a:extLst>
              <a:ext uri="{FF2B5EF4-FFF2-40B4-BE49-F238E27FC236}">
                <a16:creationId xmlns:a16="http://schemas.microsoft.com/office/drawing/2014/main" id="{C16F9534-963C-4B50-87D7-E72E37062DEF}"/>
              </a:ext>
            </a:extLst>
          </p:cNvPr>
          <p:cNvSpPr txBox="1"/>
          <p:nvPr/>
        </p:nvSpPr>
        <p:spPr>
          <a:xfrm>
            <a:off x="1844387" y="1665277"/>
            <a:ext cx="9079252" cy="2301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675"/>
              </a:lnSpc>
              <a:spcBef>
                <a:spcPts val="95"/>
              </a:spcBef>
            </a:pPr>
            <a:r>
              <a:rPr lang="en-US" sz="2000" b="1" i="1" spc="-15" dirty="0">
                <a:solidFill>
                  <a:srgbClr val="0070C0"/>
                </a:solidFill>
                <a:latin typeface="Gill Sans MT"/>
              </a:rPr>
              <a:t>Percentage of final IRB risk weights to final standardized approach risk weights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762DCEA-BF54-44FE-9207-A1E0AE62C7F5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Package: Impacts</a:t>
            </a:r>
          </a:p>
        </p:txBody>
      </p:sp>
    </p:spTree>
    <p:extLst>
      <p:ext uri="{BB962C8B-B14F-4D97-AF65-F5344CB8AC3E}">
        <p14:creationId xmlns:p14="http://schemas.microsoft.com/office/powerpoint/2010/main" val="1979230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552ED04-F865-4424-A83D-C969808FC78D}"/>
              </a:ext>
            </a:extLst>
          </p:cNvPr>
          <p:cNvSpPr txBox="1">
            <a:spLocks/>
          </p:cNvSpPr>
          <p:nvPr/>
        </p:nvSpPr>
        <p:spPr bwMode="black">
          <a:xfrm>
            <a:off x="2180969" y="2282441"/>
            <a:ext cx="4876802" cy="360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Font typeface="Arial" charset="0"/>
              <a:buNone/>
              <a:defRPr sz="2000" b="0" kern="1200">
                <a:solidFill>
                  <a:srgbClr val="004172"/>
                </a:solidFill>
                <a:latin typeface="Avenir LT Com 45 Book" panose="020B0502020203020204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venir LT Com 45 Book" panose="020B0502020203020204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70000"/>
              <a:buFont typeface="Courier New" panose="02070309020205020404" pitchFamily="49" charset="0"/>
              <a:buChar char="o"/>
              <a:defRPr sz="1600" kern="1200">
                <a:solidFill>
                  <a:srgbClr val="595959"/>
                </a:solidFill>
                <a:latin typeface="Avenir LT Com 45 Book" panose="020B0502020203020204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venir LT Com 45 Book" panose="020B0502020203020204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AB00"/>
              </a:buClr>
              <a:buSzPct val="70000"/>
              <a:buFont typeface="Courier New" panose="02070309020205020404" pitchFamily="49" charset="0"/>
              <a:buChar char="o"/>
              <a:defRPr sz="1400" kern="1200">
                <a:solidFill>
                  <a:srgbClr val="595959"/>
                </a:solidFill>
                <a:latin typeface="Avenir LT Com 45 Book" panose="020B0502020203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All banks apply the same LGD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A, B and C mortgage PDs are 0.25%, 0.75% and 1.25% respectively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A(</a:t>
            </a:r>
            <a:r>
              <a:rPr lang="en-US" sz="1600" spc="-5" dirty="0" err="1">
                <a:solidFill>
                  <a:srgbClr val="084EA4"/>
                </a:solidFill>
                <a:latin typeface="Microsoft Sans Serif"/>
                <a:cs typeface="Microsoft Sans Serif"/>
              </a:rPr>
              <a:t>i</a:t>
            </a: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) has mortgage LTV of 55%, versus Bank A(ii) of 80%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B(</a:t>
            </a:r>
            <a:r>
              <a:rPr lang="en-US" sz="1600" spc="-5" dirty="0" err="1">
                <a:solidFill>
                  <a:srgbClr val="084EA4"/>
                </a:solidFill>
                <a:latin typeface="Microsoft Sans Serif"/>
                <a:cs typeface="Microsoft Sans Serif"/>
              </a:rPr>
              <a:t>i</a:t>
            </a: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) has mortgage LTV of 65%, versus Bank B(ii) of 85%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C(</a:t>
            </a:r>
            <a:r>
              <a:rPr lang="en-US" sz="1600" spc="-5" dirty="0" err="1">
                <a:solidFill>
                  <a:srgbClr val="084EA4"/>
                </a:solidFill>
                <a:latin typeface="Microsoft Sans Serif"/>
                <a:cs typeface="Microsoft Sans Serif"/>
              </a:rPr>
              <a:t>i</a:t>
            </a: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) has mortgage LTV of 85%, versus Bank C(ii) and Bank C(iii) of &gt;100%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C(iii)’s supervisor has applied LTV splitting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spc="-5" dirty="0">
              <a:solidFill>
                <a:srgbClr val="084EA4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03134-E278-4F71-8D3B-9F5FB9CE9AD5}"/>
              </a:ext>
            </a:extLst>
          </p:cNvPr>
          <p:cNvSpPr txBox="1"/>
          <p:nvPr/>
        </p:nvSpPr>
        <p:spPr>
          <a:xfrm>
            <a:off x="2210230" y="1296556"/>
            <a:ext cx="942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The Output Floor will have materially different impacts on banks due to the characteristics of their mortgage exposures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4D2B5-137C-469C-99FC-E4C8C2B21425}"/>
              </a:ext>
            </a:extLst>
          </p:cNvPr>
          <p:cNvSpPr txBox="1"/>
          <p:nvPr/>
        </p:nvSpPr>
        <p:spPr>
          <a:xfrm>
            <a:off x="295567" y="3537525"/>
            <a:ext cx="165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Output Floor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</a:rPr>
              <a:t>(Mortgages)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CB7AB6-A9E9-431B-9FE2-0C297131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496" y="2054090"/>
            <a:ext cx="4216085" cy="414855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CD373213-D45B-434F-94C6-B4C8F1241318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Package: Impacts</a:t>
            </a:r>
          </a:p>
        </p:txBody>
      </p:sp>
    </p:spTree>
    <p:extLst>
      <p:ext uri="{BB962C8B-B14F-4D97-AF65-F5344CB8AC3E}">
        <p14:creationId xmlns:p14="http://schemas.microsoft.com/office/powerpoint/2010/main" val="37455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BE4CE8-DC62-4152-A87D-79687B3F7959}"/>
              </a:ext>
            </a:extLst>
          </p:cNvPr>
          <p:cNvSpPr/>
          <p:nvPr/>
        </p:nvSpPr>
        <p:spPr>
          <a:xfrm>
            <a:off x="2227759" y="2340304"/>
            <a:ext cx="4599709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All banks’ corporate exposures are unsecured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A lends to a corporate with PD ~0.1% and S&amp;P credit rating of AA (high investment grade)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B lends to a corporate with PD ~2.5% and S&amp;P credit rating of BB+ (sub-investment grade)</a:t>
            </a:r>
          </a:p>
          <a:p>
            <a:pPr marL="342900" indent="-342900" fontAlgn="base">
              <a:spcBef>
                <a:spcPct val="200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Bank C lends to a corporate with the same PD as Bank A’s exposure, however is not externally rated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2961E9-4E47-488C-8454-D9FE1C836F02}"/>
              </a:ext>
            </a:extLst>
          </p:cNvPr>
          <p:cNvSpPr txBox="1"/>
          <p:nvPr/>
        </p:nvSpPr>
        <p:spPr>
          <a:xfrm>
            <a:off x="2227759" y="1385346"/>
            <a:ext cx="9708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5" dirty="0">
                <a:solidFill>
                  <a:srgbClr val="084EA4"/>
                </a:solidFill>
                <a:latin typeface="Microsoft Sans Serif"/>
                <a:cs typeface="Microsoft Sans Serif"/>
              </a:rPr>
              <a:t>Output Floor  will materially impact unrated corporate exposures despite having investment grade status</a:t>
            </a:r>
          </a:p>
          <a:p>
            <a:endParaRPr lang="en-US" spc="-5" dirty="0">
              <a:solidFill>
                <a:srgbClr val="084EA4"/>
              </a:solidFill>
              <a:latin typeface="Microsoft Sans Serif"/>
              <a:cs typeface="Microsoft Sans Serif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7B86F6-10C5-4786-94FC-43CE559F58E1}"/>
              </a:ext>
            </a:extLst>
          </p:cNvPr>
          <p:cNvSpPr txBox="1"/>
          <p:nvPr/>
        </p:nvSpPr>
        <p:spPr>
          <a:xfrm>
            <a:off x="295567" y="3537525"/>
            <a:ext cx="159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Output Floor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</a:rPr>
              <a:t>(Corporates)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A429E-8758-4E79-9734-5EAB4961F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33" y="1802375"/>
            <a:ext cx="4161707" cy="461815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E7E04D41-E6F5-46CE-8AA9-4F08842EF612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Overview of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IV Final Package: Impacts</a:t>
            </a:r>
          </a:p>
        </p:txBody>
      </p:sp>
    </p:spTree>
    <p:extLst>
      <p:ext uri="{BB962C8B-B14F-4D97-AF65-F5344CB8AC3E}">
        <p14:creationId xmlns:p14="http://schemas.microsoft.com/office/powerpoint/2010/main" val="32703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Basel IV: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Wins &amp; Worries</a:t>
            </a:r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6D23F2C6-E9DA-4630-80A5-138C6C0EEA78}"/>
              </a:ext>
            </a:extLst>
          </p:cNvPr>
          <p:cNvSpPr/>
          <p:nvPr/>
        </p:nvSpPr>
        <p:spPr>
          <a:xfrm>
            <a:off x="5510950" y="1113330"/>
            <a:ext cx="40005" cy="20320"/>
          </a:xfrm>
          <a:custGeom>
            <a:avLst/>
            <a:gdLst/>
            <a:ahLst/>
            <a:cxnLst/>
            <a:rect l="l" t="t" r="r" b="b"/>
            <a:pathLst>
              <a:path w="40004" h="20319">
                <a:moveTo>
                  <a:pt x="39624" y="19812"/>
                </a:moveTo>
                <a:lnTo>
                  <a:pt x="19812" y="0"/>
                </a:lnTo>
                <a:lnTo>
                  <a:pt x="19812" y="10668"/>
                </a:lnTo>
                <a:lnTo>
                  <a:pt x="0" y="10668"/>
                </a:lnTo>
                <a:lnTo>
                  <a:pt x="476" y="15954"/>
                </a:lnTo>
                <a:lnTo>
                  <a:pt x="3810" y="18669"/>
                </a:lnTo>
                <a:lnTo>
                  <a:pt x="12858" y="19669"/>
                </a:lnTo>
                <a:lnTo>
                  <a:pt x="19812" y="19725"/>
                </a:lnTo>
                <a:lnTo>
                  <a:pt x="39624" y="1981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4BAAA0CC-4CEF-4AA9-BC2A-9844BE1C63CE}"/>
              </a:ext>
            </a:extLst>
          </p:cNvPr>
          <p:cNvSpPr/>
          <p:nvPr/>
        </p:nvSpPr>
        <p:spPr>
          <a:xfrm>
            <a:off x="5510950" y="1113330"/>
            <a:ext cx="35560" cy="21590"/>
          </a:xfrm>
          <a:custGeom>
            <a:avLst/>
            <a:gdLst/>
            <a:ahLst/>
            <a:cxnLst/>
            <a:rect l="l" t="t" r="r" b="b"/>
            <a:pathLst>
              <a:path w="35560" h="21589">
                <a:moveTo>
                  <a:pt x="19812" y="7620"/>
                </a:moveTo>
                <a:lnTo>
                  <a:pt x="19812" y="3048"/>
                </a:lnTo>
                <a:lnTo>
                  <a:pt x="18288" y="6096"/>
                </a:lnTo>
                <a:lnTo>
                  <a:pt x="15240" y="9144"/>
                </a:lnTo>
                <a:lnTo>
                  <a:pt x="0" y="9144"/>
                </a:lnTo>
                <a:lnTo>
                  <a:pt x="0" y="10668"/>
                </a:lnTo>
                <a:lnTo>
                  <a:pt x="15240" y="10668"/>
                </a:lnTo>
                <a:lnTo>
                  <a:pt x="18288" y="9144"/>
                </a:lnTo>
                <a:lnTo>
                  <a:pt x="19812" y="7620"/>
                </a:lnTo>
                <a:close/>
              </a:path>
              <a:path w="35560" h="21589">
                <a:moveTo>
                  <a:pt x="33528" y="21336"/>
                </a:moveTo>
                <a:lnTo>
                  <a:pt x="33528" y="19812"/>
                </a:lnTo>
                <a:lnTo>
                  <a:pt x="21336" y="19812"/>
                </a:lnTo>
                <a:lnTo>
                  <a:pt x="15240" y="18288"/>
                </a:lnTo>
                <a:lnTo>
                  <a:pt x="6096" y="15240"/>
                </a:lnTo>
                <a:lnTo>
                  <a:pt x="3048" y="13716"/>
                </a:lnTo>
                <a:lnTo>
                  <a:pt x="1524" y="12192"/>
                </a:lnTo>
                <a:lnTo>
                  <a:pt x="1524" y="10668"/>
                </a:lnTo>
                <a:lnTo>
                  <a:pt x="0" y="10668"/>
                </a:lnTo>
                <a:lnTo>
                  <a:pt x="0" y="12192"/>
                </a:lnTo>
                <a:lnTo>
                  <a:pt x="4572" y="16764"/>
                </a:lnTo>
                <a:lnTo>
                  <a:pt x="10668" y="18288"/>
                </a:lnTo>
                <a:lnTo>
                  <a:pt x="15240" y="19812"/>
                </a:lnTo>
                <a:lnTo>
                  <a:pt x="21336" y="21336"/>
                </a:lnTo>
                <a:lnTo>
                  <a:pt x="33528" y="21336"/>
                </a:lnTo>
                <a:close/>
              </a:path>
              <a:path w="35560" h="21589">
                <a:moveTo>
                  <a:pt x="28956" y="9144"/>
                </a:moveTo>
                <a:lnTo>
                  <a:pt x="25908" y="4572"/>
                </a:lnTo>
                <a:lnTo>
                  <a:pt x="21336" y="0"/>
                </a:lnTo>
                <a:lnTo>
                  <a:pt x="19812" y="0"/>
                </a:lnTo>
                <a:lnTo>
                  <a:pt x="19812" y="1524"/>
                </a:lnTo>
                <a:lnTo>
                  <a:pt x="21336" y="1524"/>
                </a:lnTo>
                <a:lnTo>
                  <a:pt x="21336" y="3048"/>
                </a:lnTo>
                <a:lnTo>
                  <a:pt x="24384" y="6096"/>
                </a:lnTo>
                <a:lnTo>
                  <a:pt x="28956" y="9144"/>
                </a:lnTo>
                <a:close/>
              </a:path>
              <a:path w="35560" h="21589">
                <a:moveTo>
                  <a:pt x="21336" y="3048"/>
                </a:moveTo>
                <a:lnTo>
                  <a:pt x="21336" y="1524"/>
                </a:lnTo>
                <a:lnTo>
                  <a:pt x="19812" y="1524"/>
                </a:lnTo>
                <a:lnTo>
                  <a:pt x="21336" y="3048"/>
                </a:lnTo>
                <a:close/>
              </a:path>
              <a:path w="35560" h="21589">
                <a:moveTo>
                  <a:pt x="21336" y="4572"/>
                </a:moveTo>
                <a:lnTo>
                  <a:pt x="21336" y="3048"/>
                </a:lnTo>
                <a:lnTo>
                  <a:pt x="19812" y="1524"/>
                </a:lnTo>
                <a:lnTo>
                  <a:pt x="19812" y="6096"/>
                </a:lnTo>
                <a:lnTo>
                  <a:pt x="21336" y="4572"/>
                </a:lnTo>
                <a:close/>
              </a:path>
              <a:path w="35560" h="21589">
                <a:moveTo>
                  <a:pt x="30480" y="10668"/>
                </a:moveTo>
                <a:lnTo>
                  <a:pt x="30480" y="9144"/>
                </a:lnTo>
                <a:lnTo>
                  <a:pt x="28956" y="9144"/>
                </a:lnTo>
                <a:lnTo>
                  <a:pt x="28956" y="10668"/>
                </a:lnTo>
                <a:lnTo>
                  <a:pt x="30480" y="10668"/>
                </a:lnTo>
                <a:close/>
              </a:path>
              <a:path w="35560" h="21589">
                <a:moveTo>
                  <a:pt x="32004" y="12192"/>
                </a:moveTo>
                <a:lnTo>
                  <a:pt x="32004" y="10668"/>
                </a:lnTo>
                <a:lnTo>
                  <a:pt x="30480" y="10668"/>
                </a:lnTo>
                <a:lnTo>
                  <a:pt x="30480" y="12192"/>
                </a:lnTo>
                <a:lnTo>
                  <a:pt x="32004" y="12192"/>
                </a:lnTo>
                <a:close/>
              </a:path>
              <a:path w="35560" h="21589">
                <a:moveTo>
                  <a:pt x="35052" y="19812"/>
                </a:moveTo>
                <a:lnTo>
                  <a:pt x="35052" y="15240"/>
                </a:lnTo>
                <a:lnTo>
                  <a:pt x="32004" y="12192"/>
                </a:lnTo>
                <a:lnTo>
                  <a:pt x="30480" y="12192"/>
                </a:lnTo>
                <a:lnTo>
                  <a:pt x="33528" y="15240"/>
                </a:lnTo>
                <a:lnTo>
                  <a:pt x="33528" y="21336"/>
                </a:lnTo>
                <a:lnTo>
                  <a:pt x="35052" y="1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C9E98-D6CF-43E2-B9FE-ACB0B363E19A}"/>
              </a:ext>
            </a:extLst>
          </p:cNvPr>
          <p:cNvSpPr txBox="1"/>
          <p:nvPr/>
        </p:nvSpPr>
        <p:spPr>
          <a:xfrm>
            <a:off x="184727" y="2733974"/>
            <a:ext cx="2981259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ts val="1914"/>
              </a:lnSpc>
              <a:spcBef>
                <a:spcPts val="390"/>
              </a:spcBef>
            </a:pPr>
            <a:endParaRPr lang="en-US" sz="1200" b="1" spc="60" dirty="0">
              <a:solidFill>
                <a:srgbClr val="084EA4"/>
              </a:solidFill>
              <a:latin typeface="Microsoft Sans Serif"/>
              <a:cs typeface="Microsoft Sans Serif"/>
            </a:endParaRPr>
          </a:p>
          <a:p>
            <a:pPr marL="91440">
              <a:lnSpc>
                <a:spcPts val="1914"/>
              </a:lnSpc>
              <a:spcBef>
                <a:spcPts val="390"/>
              </a:spcBef>
            </a:pPr>
            <a:endParaRPr lang="en-US" sz="1200" b="1" spc="60" dirty="0">
              <a:solidFill>
                <a:srgbClr val="084EA4"/>
              </a:solidFill>
              <a:latin typeface="Microsoft Sans Serif"/>
              <a:cs typeface="Microsoft Sans Serif"/>
            </a:endParaRPr>
          </a:p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Wins</a:t>
            </a:r>
            <a:r>
              <a:rPr lang="en-US" sz="1200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: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Output floor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Less Internal Models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Delay FRTB</a:t>
            </a:r>
          </a:p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Worries: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Market risk implementation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Future of Internal Models in USA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234791-793A-486E-8171-A7BA401D8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5" y="2782109"/>
            <a:ext cx="706729" cy="517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933FA6-1A85-419B-A0CE-DD88DD44F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4824" y="2542558"/>
            <a:ext cx="581365" cy="387335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ABBCAD2F-45FA-4EAF-AB2F-3F34AB9F0917}"/>
              </a:ext>
            </a:extLst>
          </p:cNvPr>
          <p:cNvSpPr txBox="1"/>
          <p:nvPr/>
        </p:nvSpPr>
        <p:spPr>
          <a:xfrm>
            <a:off x="9005461" y="2443036"/>
            <a:ext cx="3011056" cy="3580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			</a:t>
            </a:r>
          </a:p>
          <a:p>
            <a:pPr marL="91440">
              <a:lnSpc>
                <a:spcPts val="1914"/>
              </a:lnSpc>
              <a:spcBef>
                <a:spcPts val="390"/>
              </a:spcBef>
            </a:pPr>
            <a:endParaRPr lang="en-US" sz="1200" b="1" spc="60" dirty="0">
              <a:solidFill>
                <a:srgbClr val="084EA4"/>
              </a:solidFill>
              <a:latin typeface="Microsoft Sans Serif"/>
              <a:cs typeface="Microsoft Sans Serif"/>
            </a:endParaRPr>
          </a:p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Wins</a:t>
            </a:r>
            <a:r>
              <a:rPr lang="en-US" sz="1200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:</a:t>
            </a:r>
          </a:p>
          <a:p>
            <a:pPr marL="285750" indent="-195263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Level of Output floor and phase in</a:t>
            </a:r>
          </a:p>
          <a:p>
            <a:pPr marL="285750" indent="-195263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Still Internal Models</a:t>
            </a:r>
          </a:p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Worries:</a:t>
            </a:r>
          </a:p>
          <a:p>
            <a:pPr marL="285750" indent="-174625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Implementation in EU:</a:t>
            </a:r>
          </a:p>
          <a:p>
            <a:pPr marL="628650" lvl="1" indent="-171450">
              <a:lnSpc>
                <a:spcPts val="1914"/>
              </a:lnSpc>
              <a:spcBef>
                <a:spcPts val="390"/>
              </a:spcBef>
              <a:buFont typeface="Courier New" panose="02070309020205020404" pitchFamily="49" charset="0"/>
              <a:buChar char="o"/>
            </a:pPr>
            <a:r>
              <a:rPr lang="en-US" sz="1200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Mortgages in SA &amp; IRB</a:t>
            </a:r>
          </a:p>
          <a:p>
            <a:pPr marL="628650" lvl="1" indent="-171450">
              <a:lnSpc>
                <a:spcPts val="1914"/>
              </a:lnSpc>
              <a:spcBef>
                <a:spcPts val="390"/>
              </a:spcBef>
              <a:buFont typeface="Courier New" panose="02070309020205020404" pitchFamily="49" charset="0"/>
              <a:buChar char="o"/>
            </a:pPr>
            <a:r>
              <a:rPr lang="en-US" sz="1200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Specialized Lending</a:t>
            </a:r>
          </a:p>
          <a:p>
            <a:pPr marL="628650" lvl="1" indent="-171450">
              <a:lnSpc>
                <a:spcPts val="1914"/>
              </a:lnSpc>
              <a:spcBef>
                <a:spcPts val="390"/>
              </a:spcBef>
              <a:buFont typeface="Courier New" panose="02070309020205020404" pitchFamily="49" charset="0"/>
              <a:buChar char="o"/>
            </a:pPr>
            <a:r>
              <a:rPr lang="en-US" sz="1200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Unrated corporates</a:t>
            </a:r>
          </a:p>
          <a:p>
            <a:pPr marL="628650" lvl="1" indent="-171450">
              <a:lnSpc>
                <a:spcPts val="1914"/>
              </a:lnSpc>
              <a:spcBef>
                <a:spcPts val="390"/>
              </a:spcBef>
              <a:buFont typeface="Courier New" panose="02070309020205020404" pitchFamily="49" charset="0"/>
              <a:buChar char="o"/>
            </a:pPr>
            <a:r>
              <a:rPr lang="en-US" sz="1200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Equities under SA only</a:t>
            </a:r>
          </a:p>
          <a:p>
            <a:pPr marL="628650" lvl="1" indent="-171450">
              <a:lnSpc>
                <a:spcPts val="1914"/>
              </a:lnSpc>
              <a:spcBef>
                <a:spcPts val="390"/>
              </a:spcBef>
              <a:buFont typeface="Courier New" panose="02070309020205020404" pitchFamily="49" charset="0"/>
              <a:buChar char="o"/>
            </a:pPr>
            <a:r>
              <a:rPr lang="en-US" sz="1200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Op Risk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9DF6C2-651D-4E3C-B765-53C08DC86B86}"/>
              </a:ext>
            </a:extLst>
          </p:cNvPr>
          <p:cNvCxnSpPr>
            <a:cxnSpLocks/>
          </p:cNvCxnSpPr>
          <p:nvPr/>
        </p:nvCxnSpPr>
        <p:spPr>
          <a:xfrm flipH="1">
            <a:off x="151561" y="2854036"/>
            <a:ext cx="33166" cy="247455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AD18598E-C613-4147-BF53-DED732FF47B0}"/>
              </a:ext>
            </a:extLst>
          </p:cNvPr>
          <p:cNvCxnSpPr>
            <a:cxnSpLocks/>
          </p:cNvCxnSpPr>
          <p:nvPr/>
        </p:nvCxnSpPr>
        <p:spPr>
          <a:xfrm flipH="1">
            <a:off x="9005460" y="2542558"/>
            <a:ext cx="1" cy="321379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459AB217-A3CE-437D-90E0-7350BD83A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790" y="1185789"/>
            <a:ext cx="563487" cy="39588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A6186157-46B7-4ED5-A57C-0EE656E352AF}"/>
              </a:ext>
            </a:extLst>
          </p:cNvPr>
          <p:cNvSpPr txBox="1"/>
          <p:nvPr/>
        </p:nvSpPr>
        <p:spPr>
          <a:xfrm>
            <a:off x="1947234" y="1103756"/>
            <a:ext cx="2987965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Wins</a:t>
            </a:r>
            <a:r>
              <a:rPr lang="en-US" sz="1200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: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Watering down initial proposals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Long Implementation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EE368B-6A53-4EC9-BF32-CAA54A763671}"/>
              </a:ext>
            </a:extLst>
          </p:cNvPr>
          <p:cNvSpPr txBox="1"/>
          <p:nvPr/>
        </p:nvSpPr>
        <p:spPr>
          <a:xfrm>
            <a:off x="5064494" y="1099143"/>
            <a:ext cx="649823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Worries: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Less risk sensitivity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Implementation: Level playing field, fragmentation &amp; Unintended consequences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Big picture: IFRS9/CECL, Sovereigns, Pillar II, </a:t>
            </a:r>
            <a:r>
              <a:rPr lang="en-US" sz="1200" b="1" spc="60" dirty="0" err="1">
                <a:solidFill>
                  <a:srgbClr val="00B0F0"/>
                </a:solidFill>
                <a:latin typeface="Microsoft Sans Serif"/>
                <a:cs typeface="Microsoft Sans Serif"/>
              </a:rPr>
              <a:t>etc</a:t>
            </a:r>
            <a:endParaRPr lang="en-US" sz="1200" b="1" spc="60" dirty="0">
              <a:solidFill>
                <a:srgbClr val="00B0F0"/>
              </a:solidFill>
              <a:latin typeface="Microsoft Sans Serif"/>
              <a:cs typeface="Microsoft Sans Serif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9E3E2A-FAB2-4DFB-B003-4961D0F7449F}"/>
              </a:ext>
            </a:extLst>
          </p:cNvPr>
          <p:cNvCxnSpPr>
            <a:cxnSpLocks/>
          </p:cNvCxnSpPr>
          <p:nvPr/>
        </p:nvCxnSpPr>
        <p:spPr>
          <a:xfrm>
            <a:off x="1947234" y="1113330"/>
            <a:ext cx="3781" cy="9925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7D735CCA-D817-4A20-B75C-326CEE505A22}"/>
              </a:ext>
            </a:extLst>
          </p:cNvPr>
          <p:cNvCxnSpPr>
            <a:cxnSpLocks/>
          </p:cNvCxnSpPr>
          <p:nvPr/>
        </p:nvCxnSpPr>
        <p:spPr>
          <a:xfrm>
            <a:off x="5027561" y="1099125"/>
            <a:ext cx="13595" cy="1169569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bject 6">
            <a:extLst>
              <a:ext uri="{FF2B5EF4-FFF2-40B4-BE49-F238E27FC236}">
                <a16:creationId xmlns:a16="http://schemas.microsoft.com/office/drawing/2014/main" id="{BBE8CF04-E52C-436A-9DDB-A2D81E0C31E7}"/>
              </a:ext>
            </a:extLst>
          </p:cNvPr>
          <p:cNvSpPr/>
          <p:nvPr/>
        </p:nvSpPr>
        <p:spPr>
          <a:xfrm>
            <a:off x="5250997" y="5662243"/>
            <a:ext cx="47213" cy="20320"/>
          </a:xfrm>
          <a:custGeom>
            <a:avLst/>
            <a:gdLst/>
            <a:ahLst/>
            <a:cxnLst/>
            <a:rect l="l" t="t" r="r" b="b"/>
            <a:pathLst>
              <a:path w="40004" h="20319">
                <a:moveTo>
                  <a:pt x="39624" y="19812"/>
                </a:moveTo>
                <a:lnTo>
                  <a:pt x="19812" y="0"/>
                </a:lnTo>
                <a:lnTo>
                  <a:pt x="19812" y="10668"/>
                </a:lnTo>
                <a:lnTo>
                  <a:pt x="0" y="10668"/>
                </a:lnTo>
                <a:lnTo>
                  <a:pt x="476" y="15954"/>
                </a:lnTo>
                <a:lnTo>
                  <a:pt x="3810" y="18669"/>
                </a:lnTo>
                <a:lnTo>
                  <a:pt x="12858" y="19669"/>
                </a:lnTo>
                <a:lnTo>
                  <a:pt x="19812" y="19725"/>
                </a:lnTo>
                <a:lnTo>
                  <a:pt x="39624" y="19812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7">
            <a:extLst>
              <a:ext uri="{FF2B5EF4-FFF2-40B4-BE49-F238E27FC236}">
                <a16:creationId xmlns:a16="http://schemas.microsoft.com/office/drawing/2014/main" id="{C0F6F1EF-A36C-44AA-8CDE-09A0344339F6}"/>
              </a:ext>
            </a:extLst>
          </p:cNvPr>
          <p:cNvSpPr/>
          <p:nvPr/>
        </p:nvSpPr>
        <p:spPr>
          <a:xfrm>
            <a:off x="5250996" y="5662243"/>
            <a:ext cx="45719" cy="21590"/>
          </a:xfrm>
          <a:custGeom>
            <a:avLst/>
            <a:gdLst/>
            <a:ahLst/>
            <a:cxnLst/>
            <a:rect l="l" t="t" r="r" b="b"/>
            <a:pathLst>
              <a:path w="35560" h="21589">
                <a:moveTo>
                  <a:pt x="19812" y="7620"/>
                </a:moveTo>
                <a:lnTo>
                  <a:pt x="19812" y="3048"/>
                </a:lnTo>
                <a:lnTo>
                  <a:pt x="18288" y="6096"/>
                </a:lnTo>
                <a:lnTo>
                  <a:pt x="15240" y="9144"/>
                </a:lnTo>
                <a:lnTo>
                  <a:pt x="0" y="9144"/>
                </a:lnTo>
                <a:lnTo>
                  <a:pt x="0" y="10668"/>
                </a:lnTo>
                <a:lnTo>
                  <a:pt x="15240" y="10668"/>
                </a:lnTo>
                <a:lnTo>
                  <a:pt x="18288" y="9144"/>
                </a:lnTo>
                <a:lnTo>
                  <a:pt x="19812" y="7620"/>
                </a:lnTo>
                <a:close/>
              </a:path>
              <a:path w="35560" h="21589">
                <a:moveTo>
                  <a:pt x="33528" y="21336"/>
                </a:moveTo>
                <a:lnTo>
                  <a:pt x="33528" y="19812"/>
                </a:lnTo>
                <a:lnTo>
                  <a:pt x="21336" y="19812"/>
                </a:lnTo>
                <a:lnTo>
                  <a:pt x="15240" y="18288"/>
                </a:lnTo>
                <a:lnTo>
                  <a:pt x="6096" y="15240"/>
                </a:lnTo>
                <a:lnTo>
                  <a:pt x="3048" y="13716"/>
                </a:lnTo>
                <a:lnTo>
                  <a:pt x="1524" y="12192"/>
                </a:lnTo>
                <a:lnTo>
                  <a:pt x="1524" y="10668"/>
                </a:lnTo>
                <a:lnTo>
                  <a:pt x="0" y="10668"/>
                </a:lnTo>
                <a:lnTo>
                  <a:pt x="0" y="12192"/>
                </a:lnTo>
                <a:lnTo>
                  <a:pt x="4572" y="16764"/>
                </a:lnTo>
                <a:lnTo>
                  <a:pt x="10668" y="18288"/>
                </a:lnTo>
                <a:lnTo>
                  <a:pt x="15240" y="19812"/>
                </a:lnTo>
                <a:lnTo>
                  <a:pt x="21336" y="21336"/>
                </a:lnTo>
                <a:lnTo>
                  <a:pt x="33528" y="21336"/>
                </a:lnTo>
                <a:close/>
              </a:path>
              <a:path w="35560" h="21589">
                <a:moveTo>
                  <a:pt x="28956" y="9144"/>
                </a:moveTo>
                <a:lnTo>
                  <a:pt x="25908" y="4572"/>
                </a:lnTo>
                <a:lnTo>
                  <a:pt x="21336" y="0"/>
                </a:lnTo>
                <a:lnTo>
                  <a:pt x="19812" y="0"/>
                </a:lnTo>
                <a:lnTo>
                  <a:pt x="19812" y="1524"/>
                </a:lnTo>
                <a:lnTo>
                  <a:pt x="21336" y="1524"/>
                </a:lnTo>
                <a:lnTo>
                  <a:pt x="21336" y="3048"/>
                </a:lnTo>
                <a:lnTo>
                  <a:pt x="24384" y="6096"/>
                </a:lnTo>
                <a:lnTo>
                  <a:pt x="28956" y="9144"/>
                </a:lnTo>
                <a:close/>
              </a:path>
              <a:path w="35560" h="21589">
                <a:moveTo>
                  <a:pt x="21336" y="3048"/>
                </a:moveTo>
                <a:lnTo>
                  <a:pt x="21336" y="1524"/>
                </a:lnTo>
                <a:lnTo>
                  <a:pt x="19812" y="1524"/>
                </a:lnTo>
                <a:lnTo>
                  <a:pt x="21336" y="3048"/>
                </a:lnTo>
                <a:close/>
              </a:path>
              <a:path w="35560" h="21589">
                <a:moveTo>
                  <a:pt x="21336" y="4572"/>
                </a:moveTo>
                <a:lnTo>
                  <a:pt x="21336" y="3048"/>
                </a:lnTo>
                <a:lnTo>
                  <a:pt x="19812" y="1524"/>
                </a:lnTo>
                <a:lnTo>
                  <a:pt x="19812" y="6096"/>
                </a:lnTo>
                <a:lnTo>
                  <a:pt x="21336" y="4572"/>
                </a:lnTo>
                <a:close/>
              </a:path>
              <a:path w="35560" h="21589">
                <a:moveTo>
                  <a:pt x="30480" y="10668"/>
                </a:moveTo>
                <a:lnTo>
                  <a:pt x="30480" y="9144"/>
                </a:lnTo>
                <a:lnTo>
                  <a:pt x="28956" y="9144"/>
                </a:lnTo>
                <a:lnTo>
                  <a:pt x="28956" y="10668"/>
                </a:lnTo>
                <a:lnTo>
                  <a:pt x="30480" y="10668"/>
                </a:lnTo>
                <a:close/>
              </a:path>
              <a:path w="35560" h="21589">
                <a:moveTo>
                  <a:pt x="32004" y="12192"/>
                </a:moveTo>
                <a:lnTo>
                  <a:pt x="32004" y="10668"/>
                </a:lnTo>
                <a:lnTo>
                  <a:pt x="30480" y="10668"/>
                </a:lnTo>
                <a:lnTo>
                  <a:pt x="30480" y="12192"/>
                </a:lnTo>
                <a:lnTo>
                  <a:pt x="32004" y="12192"/>
                </a:lnTo>
                <a:close/>
              </a:path>
              <a:path w="35560" h="21589">
                <a:moveTo>
                  <a:pt x="35052" y="19812"/>
                </a:moveTo>
                <a:lnTo>
                  <a:pt x="35052" y="15240"/>
                </a:lnTo>
                <a:lnTo>
                  <a:pt x="32004" y="12192"/>
                </a:lnTo>
                <a:lnTo>
                  <a:pt x="30480" y="12192"/>
                </a:lnTo>
                <a:lnTo>
                  <a:pt x="33528" y="15240"/>
                </a:lnTo>
                <a:lnTo>
                  <a:pt x="33528" y="21336"/>
                </a:lnTo>
                <a:lnTo>
                  <a:pt x="35052" y="19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FA0E8A9-7706-4981-85E1-BEF6B771A450}"/>
              </a:ext>
            </a:extLst>
          </p:cNvPr>
          <p:cNvSpPr txBox="1"/>
          <p:nvPr/>
        </p:nvSpPr>
        <p:spPr>
          <a:xfrm>
            <a:off x="3004799" y="5652669"/>
            <a:ext cx="23029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Wins</a:t>
            </a:r>
            <a:r>
              <a:rPr lang="en-US" sz="1200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:</a:t>
            </a:r>
          </a:p>
          <a:p>
            <a:pPr marL="37719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N/A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82B3EC3-95D5-4FC3-A9CE-D3CDBA22AF45}"/>
              </a:ext>
            </a:extLst>
          </p:cNvPr>
          <p:cNvSpPr txBox="1"/>
          <p:nvPr/>
        </p:nvSpPr>
        <p:spPr>
          <a:xfrm>
            <a:off x="4788310" y="5648056"/>
            <a:ext cx="5201264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14"/>
              </a:lnSpc>
              <a:spcBef>
                <a:spcPts val="390"/>
              </a:spcBef>
            </a:pPr>
            <a:r>
              <a:rPr lang="en-US" sz="1200" b="1" spc="60" dirty="0">
                <a:solidFill>
                  <a:srgbClr val="084EA4"/>
                </a:solidFill>
                <a:latin typeface="Microsoft Sans Serif"/>
                <a:cs typeface="Microsoft Sans Serif"/>
              </a:rPr>
              <a:t>Worries: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Reduces development of capital markets</a:t>
            </a:r>
          </a:p>
          <a:p>
            <a:pPr marL="285750" indent="-285750">
              <a:lnSpc>
                <a:spcPts val="1914"/>
              </a:lnSpc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en-US" sz="1200" b="1" spc="60" dirty="0">
                <a:solidFill>
                  <a:srgbClr val="00B0F0"/>
                </a:solidFill>
                <a:latin typeface="Microsoft Sans Serif"/>
                <a:cs typeface="Microsoft Sans Serif"/>
              </a:rPr>
              <a:t>SA penalizes trade finance, corporates and hedging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F3A41D7-9D12-43BD-8C07-A53FD4AB51F9}"/>
              </a:ext>
            </a:extLst>
          </p:cNvPr>
          <p:cNvCxnSpPr>
            <a:cxnSpLocks/>
          </p:cNvCxnSpPr>
          <p:nvPr/>
        </p:nvCxnSpPr>
        <p:spPr>
          <a:xfrm>
            <a:off x="2994966" y="5662243"/>
            <a:ext cx="3781" cy="99256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36D198E-C92B-4F2F-A1DE-30D117C6E0BB}"/>
              </a:ext>
            </a:extLst>
          </p:cNvPr>
          <p:cNvCxnSpPr>
            <a:cxnSpLocks/>
          </p:cNvCxnSpPr>
          <p:nvPr/>
        </p:nvCxnSpPr>
        <p:spPr>
          <a:xfrm flipH="1">
            <a:off x="4767607" y="5648038"/>
            <a:ext cx="1" cy="97209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7118556F-E79A-4ADA-82A3-4C3D80F03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364" y="5611650"/>
            <a:ext cx="874555" cy="473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53BA93-FB92-4A84-BD6B-EEB8FA651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257" y="2321614"/>
            <a:ext cx="6024193" cy="346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9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5B4FF97-9FAA-4103-AEF7-722C715E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457576"/>
            <a:ext cx="3446883" cy="28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F5F44E56-D624-4ABA-AB72-EBBA48F7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58" y="3457576"/>
            <a:ext cx="3428718" cy="281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1AF668-5E24-42C3-84C2-2204F411692A}"/>
              </a:ext>
            </a:extLst>
          </p:cNvPr>
          <p:cNvSpPr txBox="1"/>
          <p:nvPr/>
        </p:nvSpPr>
        <p:spPr>
          <a:xfrm>
            <a:off x="831537" y="1023698"/>
            <a:ext cx="9351817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Trade Finance: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Banks/Financials &amp; Large Corporates: IRB        FIRB-SA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SA does not fully recognize the underlying risk profile for banks and large corporates.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SA penalize all off balance sheet exposures.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9D15E7-DEAC-468F-A3A0-6CED3AD63C8B}"/>
              </a:ext>
            </a:extLst>
          </p:cNvPr>
          <p:cNvSpPr/>
          <p:nvPr/>
        </p:nvSpPr>
        <p:spPr>
          <a:xfrm>
            <a:off x="5998732" y="1699490"/>
            <a:ext cx="328175" cy="160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03B7301-8B5F-431B-BF54-1A9B6B078EF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56185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Going Forward: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For Emerging Markets…</a:t>
            </a:r>
          </a:p>
        </p:txBody>
      </p:sp>
    </p:spTree>
    <p:extLst>
      <p:ext uri="{BB962C8B-B14F-4D97-AF65-F5344CB8AC3E}">
        <p14:creationId xmlns:p14="http://schemas.microsoft.com/office/powerpoint/2010/main" val="76212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03B7301-8B5F-431B-BF54-1A9B6B078EF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56185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Going Forward: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For Emerging Markets…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E1F057-7D16-45D9-843C-5181893B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877" y="3468397"/>
            <a:ext cx="3651422" cy="299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AA67DC-7B32-402F-A559-9648FECB4543}"/>
              </a:ext>
            </a:extLst>
          </p:cNvPr>
          <p:cNvSpPr txBox="1"/>
          <p:nvPr/>
        </p:nvSpPr>
        <p:spPr>
          <a:xfrm>
            <a:off x="886950" y="1094277"/>
            <a:ext cx="10492250" cy="234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Corporate Borrowing: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Large corporates &amp; their subsidiaries: IRB        FIRB-SA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SA: unrated counterparties get 100% RW.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Smaller corporates and SME’s: still allowed to IRB, but impact through the floors.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Loans in foreign currency: 150% RW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45D00AB-814C-473E-849F-0198064E6FB6}"/>
              </a:ext>
            </a:extLst>
          </p:cNvPr>
          <p:cNvSpPr/>
          <p:nvPr/>
        </p:nvSpPr>
        <p:spPr>
          <a:xfrm>
            <a:off x="6045200" y="1782618"/>
            <a:ext cx="374073" cy="142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057989-C516-4447-9716-2829AFED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928" y="3442478"/>
            <a:ext cx="3599872" cy="296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BB7F6-E648-4737-AF02-49D53DE9E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84" r="57356"/>
          <a:stretch/>
        </p:blipFill>
        <p:spPr>
          <a:xfrm>
            <a:off x="110803" y="1341052"/>
            <a:ext cx="5454255" cy="45598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96E7A5-285B-423F-A57D-13EA859E8A5D}"/>
              </a:ext>
            </a:extLst>
          </p:cNvPr>
          <p:cNvSpPr txBox="1"/>
          <p:nvPr/>
        </p:nvSpPr>
        <p:spPr>
          <a:xfrm>
            <a:off x="6841374" y="3917304"/>
            <a:ext cx="4706993" cy="563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</a:rPr>
              <a:t>CET 1 + AT1 + Tier 2 Capital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95E05-5AA0-4AD4-B272-DF97DFEAD964}"/>
              </a:ext>
            </a:extLst>
          </p:cNvPr>
          <p:cNvSpPr txBox="1"/>
          <p:nvPr/>
        </p:nvSpPr>
        <p:spPr>
          <a:xfrm>
            <a:off x="7291295" y="4482056"/>
            <a:ext cx="3692554" cy="563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+mj-lt"/>
              </a:rPr>
              <a:t>Risk Weighted Assets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A36946-08ED-4DB8-8B19-CB09070864AC}"/>
              </a:ext>
            </a:extLst>
          </p:cNvPr>
          <p:cNvCxnSpPr>
            <a:cxnSpLocks/>
          </p:cNvCxnSpPr>
          <p:nvPr/>
        </p:nvCxnSpPr>
        <p:spPr>
          <a:xfrm>
            <a:off x="6723928" y="4442728"/>
            <a:ext cx="482443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6704DD-D71A-4753-8653-BF4619D6AC07}"/>
              </a:ext>
            </a:extLst>
          </p:cNvPr>
          <p:cNvSpPr txBox="1"/>
          <p:nvPr/>
        </p:nvSpPr>
        <p:spPr>
          <a:xfrm>
            <a:off x="6789846" y="2804914"/>
            <a:ext cx="4815126" cy="5634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j-lt"/>
              </a:rPr>
              <a:t>Capital Adequacy Ratio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684799-5D0B-4B74-BC44-162F6506AC4E}"/>
              </a:ext>
            </a:extLst>
          </p:cNvPr>
          <p:cNvSpPr/>
          <p:nvPr/>
        </p:nvSpPr>
        <p:spPr>
          <a:xfrm>
            <a:off x="6135330" y="2496494"/>
            <a:ext cx="5624051" cy="31758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162A3-0E24-4CC4-8994-82491541C4A8}"/>
              </a:ext>
            </a:extLst>
          </p:cNvPr>
          <p:cNvSpPr txBox="1"/>
          <p:nvPr/>
        </p:nvSpPr>
        <p:spPr>
          <a:xfrm>
            <a:off x="310393" y="6165908"/>
            <a:ext cx="11635529" cy="4781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700" dirty="0">
                <a:solidFill>
                  <a:schemeClr val="tx2"/>
                </a:solidFill>
                <a:latin typeface="+mj-lt"/>
              </a:rPr>
              <a:t>Capital to cover Unexpected Losses (Average Unexpected Losses Through the Cycle)</a:t>
            </a:r>
          </a:p>
        </p:txBody>
      </p:sp>
    </p:spTree>
    <p:extLst>
      <p:ext uri="{BB962C8B-B14F-4D97-AF65-F5344CB8AC3E}">
        <p14:creationId xmlns:p14="http://schemas.microsoft.com/office/powerpoint/2010/main" val="2136505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F03B7301-8B5F-431B-BF54-1A9B6B078EF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56185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Going Forward: </a:t>
            </a:r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For Emerging Markets…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F0A5B-3DF0-4CD9-A664-BBCC38A7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08" y="2821581"/>
            <a:ext cx="4117501" cy="32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E9A91-2D58-4208-888B-E2285E2B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09" y="2803592"/>
            <a:ext cx="4091329" cy="3204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A4D8C-A946-46E5-A067-419ED70317E3}"/>
              </a:ext>
            </a:extLst>
          </p:cNvPr>
          <p:cNvSpPr txBox="1"/>
          <p:nvPr/>
        </p:nvSpPr>
        <p:spPr>
          <a:xfrm>
            <a:off x="1099127" y="1174414"/>
            <a:ext cx="8922328" cy="142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Infrastructures: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Normally financed with a project finance: IRB        SA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-15" dirty="0">
                <a:solidFill>
                  <a:srgbClr val="0070C0"/>
                </a:solidFill>
                <a:latin typeface="Gill Sans MT"/>
              </a:rPr>
              <a:t>This approach uses a slotting criterion that is not risk sensitive.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677F34-5E5E-46DD-A669-85D0033D7A33}"/>
              </a:ext>
            </a:extLst>
          </p:cNvPr>
          <p:cNvSpPr/>
          <p:nvPr/>
        </p:nvSpPr>
        <p:spPr>
          <a:xfrm>
            <a:off x="6612404" y="1865745"/>
            <a:ext cx="379521" cy="126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7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Open Issues </a:t>
            </a:r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Basel IV</a:t>
            </a:r>
            <a:endParaRPr lang="en-US" sz="32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0" name="object 4">
            <a:extLst>
              <a:ext uri="{FF2B5EF4-FFF2-40B4-BE49-F238E27FC236}">
                <a16:creationId xmlns:a16="http://schemas.microsoft.com/office/drawing/2014/main" id="{71FE52FE-6A59-4FC6-A38B-F2D6B69E0FA5}"/>
              </a:ext>
            </a:extLst>
          </p:cNvPr>
          <p:cNvSpPr txBox="1"/>
          <p:nvPr/>
        </p:nvSpPr>
        <p:spPr>
          <a:xfrm>
            <a:off x="1463695" y="1137907"/>
            <a:ext cx="3496232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Specialized Lending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Untouched in Basel III, but under discussion…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7B1E14B-1BCB-43F3-B8BF-85846CEFA89C}"/>
              </a:ext>
            </a:extLst>
          </p:cNvPr>
          <p:cNvSpPr txBox="1"/>
          <p:nvPr/>
        </p:nvSpPr>
        <p:spPr>
          <a:xfrm>
            <a:off x="1889824" y="2052851"/>
            <a:ext cx="1079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70C0"/>
                </a:solidFill>
                <a:latin typeface="Gill Sans MT" panose="020B0502020104020203" pitchFamily="34" charset="0"/>
              </a:rPr>
              <a:t>Basel III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870B3CA-A5B1-4650-B05D-B6F0A8BDF04E}"/>
              </a:ext>
            </a:extLst>
          </p:cNvPr>
          <p:cNvSpPr txBox="1"/>
          <p:nvPr/>
        </p:nvSpPr>
        <p:spPr>
          <a:xfrm>
            <a:off x="1893851" y="2374479"/>
            <a:ext cx="82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AIRB</a:t>
            </a:r>
          </a:p>
          <a:p>
            <a:r>
              <a:rPr lang="en-US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FIRB</a:t>
            </a:r>
          </a:p>
          <a:p>
            <a:r>
              <a:rPr lang="en-US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Slotting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76545BA-6903-42B4-A13E-5B07A2166808}"/>
              </a:ext>
            </a:extLst>
          </p:cNvPr>
          <p:cNvSpPr txBox="1"/>
          <p:nvPr/>
        </p:nvSpPr>
        <p:spPr>
          <a:xfrm>
            <a:off x="3448083" y="2582895"/>
            <a:ext cx="820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Gill Sans MT" panose="020B0502020104020203" pitchFamily="34" charset="0"/>
              </a:rPr>
              <a:t>Slotting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8794DCB3-193E-41C8-A5B5-867818306D0D}"/>
              </a:ext>
            </a:extLst>
          </p:cNvPr>
          <p:cNvSpPr/>
          <p:nvPr/>
        </p:nvSpPr>
        <p:spPr>
          <a:xfrm>
            <a:off x="2685864" y="2409788"/>
            <a:ext cx="145986" cy="703355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8" name="Graphic 7" descr="Line Arrow: Slight curve">
            <a:extLst>
              <a:ext uri="{FF2B5EF4-FFF2-40B4-BE49-F238E27FC236}">
                <a16:creationId xmlns:a16="http://schemas.microsoft.com/office/drawing/2014/main" id="{36060DEF-213C-49CE-BB45-FB402DA83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9448" y="2568323"/>
            <a:ext cx="413325" cy="413325"/>
          </a:xfrm>
          <a:prstGeom prst="rect">
            <a:avLst/>
          </a:prstGeom>
        </p:spPr>
      </p:pic>
      <p:sp>
        <p:nvSpPr>
          <p:cNvPr id="9" name="Left Bracket 8">
            <a:extLst>
              <a:ext uri="{FF2B5EF4-FFF2-40B4-BE49-F238E27FC236}">
                <a16:creationId xmlns:a16="http://schemas.microsoft.com/office/drawing/2014/main" id="{6F6B3113-1F50-42FA-B787-E2BEBF6D5670}"/>
              </a:ext>
            </a:extLst>
          </p:cNvPr>
          <p:cNvSpPr/>
          <p:nvPr/>
        </p:nvSpPr>
        <p:spPr>
          <a:xfrm>
            <a:off x="1380783" y="1356852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 Bracket 61">
            <a:extLst>
              <a:ext uri="{FF2B5EF4-FFF2-40B4-BE49-F238E27FC236}">
                <a16:creationId xmlns:a16="http://schemas.microsoft.com/office/drawing/2014/main" id="{DBE016D4-1AD8-46FA-9DD1-3E71ACBF0C08}"/>
              </a:ext>
            </a:extLst>
          </p:cNvPr>
          <p:cNvSpPr/>
          <p:nvPr/>
        </p:nvSpPr>
        <p:spPr>
          <a:xfrm rot="10800000">
            <a:off x="4659156" y="1342102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bject 4">
            <a:extLst>
              <a:ext uri="{FF2B5EF4-FFF2-40B4-BE49-F238E27FC236}">
                <a16:creationId xmlns:a16="http://schemas.microsoft.com/office/drawing/2014/main" id="{6CF83BAC-60D3-4BCF-BF7D-BF938C35C63D}"/>
              </a:ext>
            </a:extLst>
          </p:cNvPr>
          <p:cNvSpPr txBox="1"/>
          <p:nvPr/>
        </p:nvSpPr>
        <p:spPr>
          <a:xfrm>
            <a:off x="6109448" y="1103496"/>
            <a:ext cx="3889958" cy="2194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Market Risk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Implementation postponed until 2022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Main discussions on: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Large gap Internal Models vs Standard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P&amp;L Attribution Test: Cliff effect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Non-</a:t>
            </a:r>
            <a:r>
              <a:rPr lang="en-US" sz="1600" spc="-15" dirty="0" err="1">
                <a:solidFill>
                  <a:srgbClr val="00B0F0"/>
                </a:solidFill>
                <a:latin typeface="Gill Sans MT"/>
              </a:rPr>
              <a:t>modelable</a:t>
            </a: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 risk factors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Default risk charge</a:t>
            </a:r>
          </a:p>
        </p:txBody>
      </p:sp>
      <p:sp>
        <p:nvSpPr>
          <p:cNvPr id="73" name="Left Bracket 72">
            <a:extLst>
              <a:ext uri="{FF2B5EF4-FFF2-40B4-BE49-F238E27FC236}">
                <a16:creationId xmlns:a16="http://schemas.microsoft.com/office/drawing/2014/main" id="{5FDFABBA-62BA-4159-A45C-8D544E63EA22}"/>
              </a:ext>
            </a:extLst>
          </p:cNvPr>
          <p:cNvSpPr/>
          <p:nvPr/>
        </p:nvSpPr>
        <p:spPr>
          <a:xfrm>
            <a:off x="6026536" y="1322441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ket 73">
            <a:extLst>
              <a:ext uri="{FF2B5EF4-FFF2-40B4-BE49-F238E27FC236}">
                <a16:creationId xmlns:a16="http://schemas.microsoft.com/office/drawing/2014/main" id="{7DE7AA0C-DEF1-4619-991F-A1A66A859EC2}"/>
              </a:ext>
            </a:extLst>
          </p:cNvPr>
          <p:cNvSpPr/>
          <p:nvPr/>
        </p:nvSpPr>
        <p:spPr>
          <a:xfrm rot="10800000">
            <a:off x="9875177" y="1307691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bject 4">
            <a:extLst>
              <a:ext uri="{FF2B5EF4-FFF2-40B4-BE49-F238E27FC236}">
                <a16:creationId xmlns:a16="http://schemas.microsoft.com/office/drawing/2014/main" id="{7B63B5CD-26BE-4B18-B599-3FF9B4F22CC0}"/>
              </a:ext>
            </a:extLst>
          </p:cNvPr>
          <p:cNvSpPr txBox="1"/>
          <p:nvPr/>
        </p:nvSpPr>
        <p:spPr>
          <a:xfrm>
            <a:off x="3410491" y="3674639"/>
            <a:ext cx="3889958" cy="2194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Sovereign Risk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“Sovereigns” untouched in Basel III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 “Discussion Paper” published: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Pillar I: SA vs IRB vs FIRB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Concentration risk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Pillar II: Stress testing,  monitoring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Pillar III: further disclosures</a:t>
            </a:r>
          </a:p>
        </p:txBody>
      </p:sp>
      <p:sp>
        <p:nvSpPr>
          <p:cNvPr id="76" name="Left Bracket 75">
            <a:extLst>
              <a:ext uri="{FF2B5EF4-FFF2-40B4-BE49-F238E27FC236}">
                <a16:creationId xmlns:a16="http://schemas.microsoft.com/office/drawing/2014/main" id="{77FBD0ED-4477-421A-9E81-7EF0DBB574D0}"/>
              </a:ext>
            </a:extLst>
          </p:cNvPr>
          <p:cNvSpPr/>
          <p:nvPr/>
        </p:nvSpPr>
        <p:spPr>
          <a:xfrm>
            <a:off x="3327579" y="3893584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ket 76">
            <a:extLst>
              <a:ext uri="{FF2B5EF4-FFF2-40B4-BE49-F238E27FC236}">
                <a16:creationId xmlns:a16="http://schemas.microsoft.com/office/drawing/2014/main" id="{BB16F436-D5D6-41B4-A49C-B6458AF4D37E}"/>
              </a:ext>
            </a:extLst>
          </p:cNvPr>
          <p:cNvSpPr/>
          <p:nvPr/>
        </p:nvSpPr>
        <p:spPr>
          <a:xfrm rot="10800000">
            <a:off x="7176220" y="3878834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82EB396-8A48-4D7D-876F-FADDB61D7403}"/>
              </a:ext>
            </a:extLst>
          </p:cNvPr>
          <p:cNvSpPr txBox="1">
            <a:spLocks/>
          </p:cNvSpPr>
          <p:nvPr/>
        </p:nvSpPr>
        <p:spPr>
          <a:xfrm>
            <a:off x="495688" y="4291405"/>
            <a:ext cx="3004595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70C0"/>
                </a:solidFill>
                <a:latin typeface="Georgia" panose="02040502050405020303" pitchFamily="18" charset="0"/>
              </a:rPr>
              <a:t>Other Issues: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5EFD7AD6-C26B-4C47-B967-42BC1F5729EF}"/>
              </a:ext>
            </a:extLst>
          </p:cNvPr>
          <p:cNvSpPr txBox="1"/>
          <p:nvPr/>
        </p:nvSpPr>
        <p:spPr>
          <a:xfrm>
            <a:off x="7859595" y="3669727"/>
            <a:ext cx="3889958" cy="1922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400" b="1" i="1" spc="-5" dirty="0">
                <a:solidFill>
                  <a:srgbClr val="00B0F0"/>
                </a:solidFill>
                <a:latin typeface="Bradley Hand ITC" panose="03070402050302030203" pitchFamily="66" charset="0"/>
                <a:cs typeface="Microsoft Sans Serif"/>
              </a:rPr>
              <a:t>IFRS9/CECL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Pending proposal for long term treatment of provisions in the capital framework</a:t>
            </a: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1600" spc="-15" dirty="0">
              <a:solidFill>
                <a:srgbClr val="0070C0"/>
              </a:solidFill>
              <a:latin typeface="Gill Sans MT"/>
            </a:endParaRPr>
          </a:p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70C0"/>
                </a:solidFill>
                <a:latin typeface="Gill Sans MT"/>
              </a:rPr>
              <a:t> Concerns: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Procyclicality</a:t>
            </a:r>
          </a:p>
          <a:p>
            <a:pPr marL="812800" marR="5080" lvl="1" indent="-342900"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-15" dirty="0">
                <a:solidFill>
                  <a:srgbClr val="00B0F0"/>
                </a:solidFill>
                <a:latin typeface="Gill Sans MT"/>
              </a:rPr>
              <a:t>Overlapping / Time horizon</a:t>
            </a: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7E169F21-F1BA-4151-8DF3-A7638D569F18}"/>
              </a:ext>
            </a:extLst>
          </p:cNvPr>
          <p:cNvSpPr/>
          <p:nvPr/>
        </p:nvSpPr>
        <p:spPr>
          <a:xfrm>
            <a:off x="7786515" y="3888672"/>
            <a:ext cx="253568" cy="2059113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0FE95A06-0BA8-48D1-96BF-272A938B2148}"/>
              </a:ext>
            </a:extLst>
          </p:cNvPr>
          <p:cNvSpPr/>
          <p:nvPr/>
        </p:nvSpPr>
        <p:spPr>
          <a:xfrm rot="10800000">
            <a:off x="11625324" y="3873922"/>
            <a:ext cx="224417" cy="2068945"/>
          </a:xfrm>
          <a:prstGeom prst="leftBracket">
            <a:avLst/>
          </a:prstGeom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57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39692-7839-40A7-B5F4-7F3E61098499}"/>
              </a:ext>
            </a:extLst>
          </p:cNvPr>
          <p:cNvSpPr txBox="1">
            <a:spLocks/>
          </p:cNvSpPr>
          <p:nvPr/>
        </p:nvSpPr>
        <p:spPr>
          <a:xfrm>
            <a:off x="886950" y="212452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Conclusions</a:t>
            </a: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5C1F7CB6-CCA7-4416-A5DF-D16896C884CD}"/>
              </a:ext>
            </a:extLst>
          </p:cNvPr>
          <p:cNvSpPr/>
          <p:nvPr/>
        </p:nvSpPr>
        <p:spPr>
          <a:xfrm>
            <a:off x="1152013" y="2477576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1" y="192024"/>
                </a:moveTo>
                <a:lnTo>
                  <a:pt x="379003" y="147796"/>
                </a:lnTo>
                <a:lnTo>
                  <a:pt x="364635" y="107302"/>
                </a:lnTo>
                <a:lnTo>
                  <a:pt x="342056" y="71659"/>
                </a:lnTo>
                <a:lnTo>
                  <a:pt x="312386" y="41987"/>
                </a:lnTo>
                <a:lnTo>
                  <a:pt x="276744" y="19407"/>
                </a:lnTo>
                <a:lnTo>
                  <a:pt x="236250" y="5038"/>
                </a:lnTo>
                <a:lnTo>
                  <a:pt x="192024" y="0"/>
                </a:lnTo>
                <a:lnTo>
                  <a:pt x="148276" y="5038"/>
                </a:lnTo>
                <a:lnTo>
                  <a:pt x="107968" y="19407"/>
                </a:lnTo>
                <a:lnTo>
                  <a:pt x="72298" y="41987"/>
                </a:lnTo>
                <a:lnTo>
                  <a:pt x="42467" y="71659"/>
                </a:lnTo>
                <a:lnTo>
                  <a:pt x="19674" y="107302"/>
                </a:lnTo>
                <a:lnTo>
                  <a:pt x="5118" y="147796"/>
                </a:lnTo>
                <a:lnTo>
                  <a:pt x="0" y="192024"/>
                </a:lnTo>
                <a:lnTo>
                  <a:pt x="5118" y="235771"/>
                </a:lnTo>
                <a:lnTo>
                  <a:pt x="19674" y="276079"/>
                </a:lnTo>
                <a:lnTo>
                  <a:pt x="42467" y="311749"/>
                </a:lnTo>
                <a:lnTo>
                  <a:pt x="72298" y="341580"/>
                </a:lnTo>
                <a:lnTo>
                  <a:pt x="107968" y="364373"/>
                </a:lnTo>
                <a:lnTo>
                  <a:pt x="148276" y="378929"/>
                </a:lnTo>
                <a:lnTo>
                  <a:pt x="192024" y="384048"/>
                </a:lnTo>
                <a:lnTo>
                  <a:pt x="236250" y="378929"/>
                </a:lnTo>
                <a:lnTo>
                  <a:pt x="276744" y="364373"/>
                </a:lnTo>
                <a:lnTo>
                  <a:pt x="312386" y="341580"/>
                </a:lnTo>
                <a:lnTo>
                  <a:pt x="342056" y="311749"/>
                </a:lnTo>
                <a:lnTo>
                  <a:pt x="364635" y="276079"/>
                </a:lnTo>
                <a:lnTo>
                  <a:pt x="379003" y="235771"/>
                </a:lnTo>
                <a:lnTo>
                  <a:pt x="384041" y="19202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>
            <a:extLst>
              <a:ext uri="{FF2B5EF4-FFF2-40B4-BE49-F238E27FC236}">
                <a16:creationId xmlns:a16="http://schemas.microsoft.com/office/drawing/2014/main" id="{27B82C3D-E4BC-46CD-B787-60B36FF2AB5A}"/>
              </a:ext>
            </a:extLst>
          </p:cNvPr>
          <p:cNvSpPr/>
          <p:nvPr/>
        </p:nvSpPr>
        <p:spPr>
          <a:xfrm>
            <a:off x="1138296" y="2463860"/>
            <a:ext cx="413384" cy="411480"/>
          </a:xfrm>
          <a:custGeom>
            <a:avLst/>
            <a:gdLst/>
            <a:ahLst/>
            <a:cxnLst/>
            <a:rect l="l" t="t" r="r" b="b"/>
            <a:pathLst>
              <a:path w="413384" h="411479">
                <a:moveTo>
                  <a:pt x="412997" y="205740"/>
                </a:moveTo>
                <a:lnTo>
                  <a:pt x="408425" y="164592"/>
                </a:lnTo>
                <a:lnTo>
                  <a:pt x="396233" y="124968"/>
                </a:lnTo>
                <a:lnTo>
                  <a:pt x="377952" y="89916"/>
                </a:lnTo>
                <a:lnTo>
                  <a:pt x="352044" y="59436"/>
                </a:lnTo>
                <a:lnTo>
                  <a:pt x="304800" y="24384"/>
                </a:lnTo>
                <a:lnTo>
                  <a:pt x="268224" y="9144"/>
                </a:lnTo>
                <a:lnTo>
                  <a:pt x="227076" y="0"/>
                </a:lnTo>
                <a:lnTo>
                  <a:pt x="185928" y="0"/>
                </a:lnTo>
                <a:lnTo>
                  <a:pt x="144780" y="9144"/>
                </a:lnTo>
                <a:lnTo>
                  <a:pt x="108204" y="24384"/>
                </a:lnTo>
                <a:lnTo>
                  <a:pt x="74676" y="45720"/>
                </a:lnTo>
                <a:lnTo>
                  <a:pt x="47244" y="74676"/>
                </a:lnTo>
                <a:lnTo>
                  <a:pt x="24384" y="106680"/>
                </a:lnTo>
                <a:lnTo>
                  <a:pt x="9144" y="144780"/>
                </a:lnTo>
                <a:lnTo>
                  <a:pt x="1524" y="184404"/>
                </a:lnTo>
                <a:lnTo>
                  <a:pt x="0" y="205740"/>
                </a:lnTo>
                <a:lnTo>
                  <a:pt x="1524" y="227076"/>
                </a:lnTo>
                <a:lnTo>
                  <a:pt x="9144" y="266700"/>
                </a:lnTo>
                <a:lnTo>
                  <a:pt x="24384" y="303276"/>
                </a:lnTo>
                <a:lnTo>
                  <a:pt x="28956" y="311113"/>
                </a:lnTo>
                <a:lnTo>
                  <a:pt x="28956" y="187452"/>
                </a:lnTo>
                <a:lnTo>
                  <a:pt x="32004" y="169164"/>
                </a:lnTo>
                <a:lnTo>
                  <a:pt x="32004" y="170688"/>
                </a:lnTo>
                <a:lnTo>
                  <a:pt x="36576" y="152400"/>
                </a:lnTo>
                <a:lnTo>
                  <a:pt x="36576" y="153924"/>
                </a:lnTo>
                <a:lnTo>
                  <a:pt x="42672" y="135636"/>
                </a:lnTo>
                <a:lnTo>
                  <a:pt x="42672" y="137160"/>
                </a:lnTo>
                <a:lnTo>
                  <a:pt x="50292" y="120396"/>
                </a:lnTo>
                <a:lnTo>
                  <a:pt x="50292" y="121920"/>
                </a:lnTo>
                <a:lnTo>
                  <a:pt x="57912" y="107950"/>
                </a:lnTo>
                <a:lnTo>
                  <a:pt x="57912" y="106680"/>
                </a:lnTo>
                <a:lnTo>
                  <a:pt x="68580" y="93345"/>
                </a:lnTo>
                <a:lnTo>
                  <a:pt x="68580" y="92964"/>
                </a:lnTo>
                <a:lnTo>
                  <a:pt x="80772" y="79248"/>
                </a:lnTo>
                <a:lnTo>
                  <a:pt x="80772" y="80772"/>
                </a:lnTo>
                <a:lnTo>
                  <a:pt x="92964" y="69934"/>
                </a:lnTo>
                <a:lnTo>
                  <a:pt x="92964" y="68580"/>
                </a:lnTo>
                <a:lnTo>
                  <a:pt x="106680" y="58978"/>
                </a:lnTo>
                <a:lnTo>
                  <a:pt x="106680" y="57912"/>
                </a:lnTo>
                <a:lnTo>
                  <a:pt x="121920" y="48768"/>
                </a:lnTo>
                <a:lnTo>
                  <a:pt x="121920" y="49460"/>
                </a:lnTo>
                <a:lnTo>
                  <a:pt x="137160" y="41148"/>
                </a:lnTo>
                <a:lnTo>
                  <a:pt x="137160" y="42672"/>
                </a:lnTo>
                <a:lnTo>
                  <a:pt x="153924" y="35052"/>
                </a:lnTo>
                <a:lnTo>
                  <a:pt x="153924" y="36195"/>
                </a:lnTo>
                <a:lnTo>
                  <a:pt x="170688" y="32004"/>
                </a:lnTo>
                <a:lnTo>
                  <a:pt x="187452" y="29210"/>
                </a:lnTo>
                <a:lnTo>
                  <a:pt x="187452" y="28956"/>
                </a:lnTo>
                <a:lnTo>
                  <a:pt x="205740" y="27549"/>
                </a:lnTo>
                <a:lnTo>
                  <a:pt x="225552" y="28956"/>
                </a:lnTo>
                <a:lnTo>
                  <a:pt x="225552" y="29210"/>
                </a:lnTo>
                <a:lnTo>
                  <a:pt x="242316" y="32004"/>
                </a:lnTo>
                <a:lnTo>
                  <a:pt x="259080" y="36195"/>
                </a:lnTo>
                <a:lnTo>
                  <a:pt x="259080" y="35052"/>
                </a:lnTo>
                <a:lnTo>
                  <a:pt x="274320" y="41979"/>
                </a:lnTo>
                <a:lnTo>
                  <a:pt x="274320" y="41148"/>
                </a:lnTo>
                <a:lnTo>
                  <a:pt x="291084" y="50292"/>
                </a:lnTo>
                <a:lnTo>
                  <a:pt x="291084" y="48768"/>
                </a:lnTo>
                <a:lnTo>
                  <a:pt x="306324" y="57912"/>
                </a:lnTo>
                <a:lnTo>
                  <a:pt x="306324" y="58978"/>
                </a:lnTo>
                <a:lnTo>
                  <a:pt x="320040" y="68580"/>
                </a:lnTo>
                <a:lnTo>
                  <a:pt x="320040" y="69934"/>
                </a:lnTo>
                <a:lnTo>
                  <a:pt x="332232" y="80772"/>
                </a:lnTo>
                <a:lnTo>
                  <a:pt x="332232" y="79248"/>
                </a:lnTo>
                <a:lnTo>
                  <a:pt x="344424" y="92964"/>
                </a:lnTo>
                <a:lnTo>
                  <a:pt x="344424" y="93617"/>
                </a:lnTo>
                <a:lnTo>
                  <a:pt x="353568" y="106680"/>
                </a:lnTo>
                <a:lnTo>
                  <a:pt x="353568" y="105156"/>
                </a:lnTo>
                <a:lnTo>
                  <a:pt x="362712" y="121920"/>
                </a:lnTo>
                <a:lnTo>
                  <a:pt x="362712" y="120396"/>
                </a:lnTo>
                <a:lnTo>
                  <a:pt x="370332" y="137160"/>
                </a:lnTo>
                <a:lnTo>
                  <a:pt x="370332" y="135636"/>
                </a:lnTo>
                <a:lnTo>
                  <a:pt x="376428" y="153924"/>
                </a:lnTo>
                <a:lnTo>
                  <a:pt x="376428" y="152400"/>
                </a:lnTo>
                <a:lnTo>
                  <a:pt x="381000" y="170688"/>
                </a:lnTo>
                <a:lnTo>
                  <a:pt x="381000" y="169164"/>
                </a:lnTo>
                <a:lnTo>
                  <a:pt x="384048" y="187452"/>
                </a:lnTo>
                <a:lnTo>
                  <a:pt x="384048" y="311107"/>
                </a:lnTo>
                <a:lnTo>
                  <a:pt x="388613" y="303276"/>
                </a:lnTo>
                <a:lnTo>
                  <a:pt x="396233" y="286512"/>
                </a:lnTo>
                <a:lnTo>
                  <a:pt x="403853" y="266700"/>
                </a:lnTo>
                <a:lnTo>
                  <a:pt x="408425" y="246888"/>
                </a:lnTo>
                <a:lnTo>
                  <a:pt x="411473" y="227076"/>
                </a:lnTo>
                <a:lnTo>
                  <a:pt x="412997" y="205740"/>
                </a:lnTo>
                <a:close/>
              </a:path>
              <a:path w="413384" h="411479">
                <a:moveTo>
                  <a:pt x="59436" y="304800"/>
                </a:moveTo>
                <a:lnTo>
                  <a:pt x="50292" y="289560"/>
                </a:lnTo>
                <a:lnTo>
                  <a:pt x="50292" y="291084"/>
                </a:lnTo>
                <a:lnTo>
                  <a:pt x="42672" y="274320"/>
                </a:lnTo>
                <a:lnTo>
                  <a:pt x="42672" y="275844"/>
                </a:lnTo>
                <a:lnTo>
                  <a:pt x="36576" y="257556"/>
                </a:lnTo>
                <a:lnTo>
                  <a:pt x="36576" y="259080"/>
                </a:lnTo>
                <a:lnTo>
                  <a:pt x="32004" y="240792"/>
                </a:lnTo>
                <a:lnTo>
                  <a:pt x="32004" y="242316"/>
                </a:lnTo>
                <a:lnTo>
                  <a:pt x="28956" y="222504"/>
                </a:lnTo>
                <a:lnTo>
                  <a:pt x="28956" y="311113"/>
                </a:lnTo>
                <a:lnTo>
                  <a:pt x="35052" y="321564"/>
                </a:lnTo>
                <a:lnTo>
                  <a:pt x="47244" y="336804"/>
                </a:lnTo>
                <a:lnTo>
                  <a:pt x="57912" y="348657"/>
                </a:lnTo>
                <a:lnTo>
                  <a:pt x="57912" y="304800"/>
                </a:lnTo>
                <a:lnTo>
                  <a:pt x="59436" y="304800"/>
                </a:lnTo>
                <a:close/>
              </a:path>
              <a:path w="413384" h="411479">
                <a:moveTo>
                  <a:pt x="59436" y="105156"/>
                </a:moveTo>
                <a:lnTo>
                  <a:pt x="57912" y="106680"/>
                </a:lnTo>
                <a:lnTo>
                  <a:pt x="57912" y="107950"/>
                </a:lnTo>
                <a:lnTo>
                  <a:pt x="59436" y="105156"/>
                </a:lnTo>
                <a:close/>
              </a:path>
              <a:path w="413384" h="411479">
                <a:moveTo>
                  <a:pt x="70104" y="318516"/>
                </a:moveTo>
                <a:lnTo>
                  <a:pt x="57912" y="304800"/>
                </a:lnTo>
                <a:lnTo>
                  <a:pt x="57912" y="348657"/>
                </a:lnTo>
                <a:lnTo>
                  <a:pt x="60960" y="352044"/>
                </a:lnTo>
                <a:lnTo>
                  <a:pt x="68580" y="358817"/>
                </a:lnTo>
                <a:lnTo>
                  <a:pt x="68580" y="318516"/>
                </a:lnTo>
                <a:lnTo>
                  <a:pt x="70104" y="318516"/>
                </a:lnTo>
                <a:close/>
              </a:path>
              <a:path w="413384" h="411479">
                <a:moveTo>
                  <a:pt x="70104" y="91440"/>
                </a:moveTo>
                <a:lnTo>
                  <a:pt x="68580" y="92964"/>
                </a:lnTo>
                <a:lnTo>
                  <a:pt x="68580" y="93345"/>
                </a:lnTo>
                <a:lnTo>
                  <a:pt x="70104" y="91440"/>
                </a:lnTo>
                <a:close/>
              </a:path>
              <a:path w="413384" h="411479">
                <a:moveTo>
                  <a:pt x="94488" y="342900"/>
                </a:moveTo>
                <a:lnTo>
                  <a:pt x="80772" y="330708"/>
                </a:lnTo>
                <a:lnTo>
                  <a:pt x="80772" y="332232"/>
                </a:lnTo>
                <a:lnTo>
                  <a:pt x="68580" y="318516"/>
                </a:lnTo>
                <a:lnTo>
                  <a:pt x="68580" y="358817"/>
                </a:lnTo>
                <a:lnTo>
                  <a:pt x="74676" y="364236"/>
                </a:lnTo>
                <a:lnTo>
                  <a:pt x="91440" y="376428"/>
                </a:lnTo>
                <a:lnTo>
                  <a:pt x="92964" y="377397"/>
                </a:lnTo>
                <a:lnTo>
                  <a:pt x="92964" y="342900"/>
                </a:lnTo>
                <a:lnTo>
                  <a:pt x="94488" y="342900"/>
                </a:lnTo>
                <a:close/>
              </a:path>
              <a:path w="413384" h="411479">
                <a:moveTo>
                  <a:pt x="94488" y="68580"/>
                </a:moveTo>
                <a:lnTo>
                  <a:pt x="92964" y="68580"/>
                </a:lnTo>
                <a:lnTo>
                  <a:pt x="92964" y="69934"/>
                </a:lnTo>
                <a:lnTo>
                  <a:pt x="94488" y="68580"/>
                </a:lnTo>
                <a:close/>
              </a:path>
              <a:path w="413384" h="411479">
                <a:moveTo>
                  <a:pt x="108204" y="387096"/>
                </a:moveTo>
                <a:lnTo>
                  <a:pt x="108204" y="353568"/>
                </a:lnTo>
                <a:lnTo>
                  <a:pt x="92964" y="342900"/>
                </a:lnTo>
                <a:lnTo>
                  <a:pt x="92964" y="377397"/>
                </a:lnTo>
                <a:lnTo>
                  <a:pt x="108204" y="387096"/>
                </a:lnTo>
                <a:close/>
              </a:path>
              <a:path w="413384" h="411479">
                <a:moveTo>
                  <a:pt x="108204" y="57912"/>
                </a:moveTo>
                <a:lnTo>
                  <a:pt x="106680" y="57912"/>
                </a:lnTo>
                <a:lnTo>
                  <a:pt x="106680" y="58978"/>
                </a:lnTo>
                <a:lnTo>
                  <a:pt x="108204" y="57912"/>
                </a:lnTo>
                <a:close/>
              </a:path>
              <a:path w="413384" h="411479">
                <a:moveTo>
                  <a:pt x="121920" y="393954"/>
                </a:moveTo>
                <a:lnTo>
                  <a:pt x="121920" y="362712"/>
                </a:lnTo>
                <a:lnTo>
                  <a:pt x="106680" y="352044"/>
                </a:lnTo>
                <a:lnTo>
                  <a:pt x="108204" y="353568"/>
                </a:lnTo>
                <a:lnTo>
                  <a:pt x="108204" y="387096"/>
                </a:lnTo>
                <a:lnTo>
                  <a:pt x="121920" y="393954"/>
                </a:lnTo>
                <a:close/>
              </a:path>
              <a:path w="413384" h="411479">
                <a:moveTo>
                  <a:pt x="121920" y="49460"/>
                </a:moveTo>
                <a:lnTo>
                  <a:pt x="121920" y="48768"/>
                </a:lnTo>
                <a:lnTo>
                  <a:pt x="120396" y="50292"/>
                </a:lnTo>
                <a:lnTo>
                  <a:pt x="121920" y="49460"/>
                </a:lnTo>
                <a:close/>
              </a:path>
              <a:path w="413384" h="411479">
                <a:moveTo>
                  <a:pt x="153924" y="374904"/>
                </a:moveTo>
                <a:lnTo>
                  <a:pt x="137160" y="368808"/>
                </a:lnTo>
                <a:lnTo>
                  <a:pt x="137160" y="370332"/>
                </a:lnTo>
                <a:lnTo>
                  <a:pt x="120396" y="361188"/>
                </a:lnTo>
                <a:lnTo>
                  <a:pt x="121920" y="362712"/>
                </a:lnTo>
                <a:lnTo>
                  <a:pt x="121920" y="393954"/>
                </a:lnTo>
                <a:lnTo>
                  <a:pt x="126492" y="396240"/>
                </a:lnTo>
                <a:lnTo>
                  <a:pt x="144780" y="402336"/>
                </a:lnTo>
                <a:lnTo>
                  <a:pt x="152400" y="404680"/>
                </a:lnTo>
                <a:lnTo>
                  <a:pt x="152400" y="374904"/>
                </a:lnTo>
                <a:lnTo>
                  <a:pt x="153924" y="374904"/>
                </a:lnTo>
                <a:close/>
              </a:path>
              <a:path w="413384" h="411479">
                <a:moveTo>
                  <a:pt x="153924" y="36195"/>
                </a:moveTo>
                <a:lnTo>
                  <a:pt x="153924" y="35052"/>
                </a:lnTo>
                <a:lnTo>
                  <a:pt x="152400" y="36576"/>
                </a:lnTo>
                <a:lnTo>
                  <a:pt x="153924" y="36195"/>
                </a:lnTo>
                <a:close/>
              </a:path>
              <a:path w="413384" h="411479">
                <a:moveTo>
                  <a:pt x="188976" y="382524"/>
                </a:moveTo>
                <a:lnTo>
                  <a:pt x="170688" y="379476"/>
                </a:lnTo>
                <a:lnTo>
                  <a:pt x="152400" y="374904"/>
                </a:lnTo>
                <a:lnTo>
                  <a:pt x="152400" y="404680"/>
                </a:lnTo>
                <a:lnTo>
                  <a:pt x="164592" y="408432"/>
                </a:lnTo>
                <a:lnTo>
                  <a:pt x="185928" y="411480"/>
                </a:lnTo>
                <a:lnTo>
                  <a:pt x="187452" y="411480"/>
                </a:lnTo>
                <a:lnTo>
                  <a:pt x="187452" y="382524"/>
                </a:lnTo>
                <a:lnTo>
                  <a:pt x="188976" y="382524"/>
                </a:lnTo>
                <a:close/>
              </a:path>
              <a:path w="413384" h="411479">
                <a:moveTo>
                  <a:pt x="188976" y="28956"/>
                </a:moveTo>
                <a:lnTo>
                  <a:pt x="187452" y="28956"/>
                </a:lnTo>
                <a:lnTo>
                  <a:pt x="187452" y="29210"/>
                </a:lnTo>
                <a:lnTo>
                  <a:pt x="188976" y="28956"/>
                </a:lnTo>
                <a:close/>
              </a:path>
              <a:path w="413384" h="411479">
                <a:moveTo>
                  <a:pt x="207264" y="411480"/>
                </a:moveTo>
                <a:lnTo>
                  <a:pt x="207264" y="384048"/>
                </a:lnTo>
                <a:lnTo>
                  <a:pt x="205740" y="384048"/>
                </a:lnTo>
                <a:lnTo>
                  <a:pt x="187452" y="382524"/>
                </a:lnTo>
                <a:lnTo>
                  <a:pt x="187452" y="411480"/>
                </a:lnTo>
                <a:lnTo>
                  <a:pt x="207264" y="411480"/>
                </a:lnTo>
                <a:close/>
              </a:path>
              <a:path w="413384" h="411479">
                <a:moveTo>
                  <a:pt x="206502" y="27490"/>
                </a:moveTo>
                <a:lnTo>
                  <a:pt x="205740" y="27432"/>
                </a:lnTo>
                <a:lnTo>
                  <a:pt x="206502" y="27490"/>
                </a:lnTo>
                <a:close/>
              </a:path>
              <a:path w="413384" h="411479">
                <a:moveTo>
                  <a:pt x="206502" y="383989"/>
                </a:moveTo>
                <a:lnTo>
                  <a:pt x="205740" y="383930"/>
                </a:lnTo>
                <a:lnTo>
                  <a:pt x="206502" y="383989"/>
                </a:lnTo>
                <a:close/>
              </a:path>
              <a:path w="413384" h="411479">
                <a:moveTo>
                  <a:pt x="207264" y="27549"/>
                </a:moveTo>
                <a:lnTo>
                  <a:pt x="206502" y="27490"/>
                </a:lnTo>
                <a:lnTo>
                  <a:pt x="207264" y="27549"/>
                </a:lnTo>
                <a:close/>
              </a:path>
              <a:path w="413384" h="411479">
                <a:moveTo>
                  <a:pt x="225552" y="411480"/>
                </a:moveTo>
                <a:lnTo>
                  <a:pt x="225552" y="382524"/>
                </a:lnTo>
                <a:lnTo>
                  <a:pt x="206502" y="383989"/>
                </a:lnTo>
                <a:lnTo>
                  <a:pt x="207264" y="384048"/>
                </a:lnTo>
                <a:lnTo>
                  <a:pt x="207264" y="411480"/>
                </a:lnTo>
                <a:lnTo>
                  <a:pt x="225552" y="411480"/>
                </a:lnTo>
                <a:close/>
              </a:path>
              <a:path w="413384" h="411479">
                <a:moveTo>
                  <a:pt x="225552" y="29210"/>
                </a:moveTo>
                <a:lnTo>
                  <a:pt x="225552" y="28956"/>
                </a:lnTo>
                <a:lnTo>
                  <a:pt x="224028" y="28956"/>
                </a:lnTo>
                <a:lnTo>
                  <a:pt x="225552" y="29210"/>
                </a:lnTo>
                <a:close/>
              </a:path>
              <a:path w="413384" h="411479">
                <a:moveTo>
                  <a:pt x="260604" y="404680"/>
                </a:moveTo>
                <a:lnTo>
                  <a:pt x="260604" y="374904"/>
                </a:lnTo>
                <a:lnTo>
                  <a:pt x="242316" y="379476"/>
                </a:lnTo>
                <a:lnTo>
                  <a:pt x="224028" y="382524"/>
                </a:lnTo>
                <a:lnTo>
                  <a:pt x="225552" y="382524"/>
                </a:lnTo>
                <a:lnTo>
                  <a:pt x="225552" y="411480"/>
                </a:lnTo>
                <a:lnTo>
                  <a:pt x="227076" y="411480"/>
                </a:lnTo>
                <a:lnTo>
                  <a:pt x="248412" y="408432"/>
                </a:lnTo>
                <a:lnTo>
                  <a:pt x="260604" y="404680"/>
                </a:lnTo>
                <a:close/>
              </a:path>
              <a:path w="413384" h="411479">
                <a:moveTo>
                  <a:pt x="260604" y="36576"/>
                </a:moveTo>
                <a:lnTo>
                  <a:pt x="259080" y="35052"/>
                </a:lnTo>
                <a:lnTo>
                  <a:pt x="259080" y="36195"/>
                </a:lnTo>
                <a:lnTo>
                  <a:pt x="260604" y="36576"/>
                </a:lnTo>
                <a:close/>
              </a:path>
              <a:path w="413384" h="411479">
                <a:moveTo>
                  <a:pt x="275844" y="368808"/>
                </a:moveTo>
                <a:lnTo>
                  <a:pt x="259080" y="374904"/>
                </a:lnTo>
                <a:lnTo>
                  <a:pt x="260604" y="374904"/>
                </a:lnTo>
                <a:lnTo>
                  <a:pt x="260604" y="404680"/>
                </a:lnTo>
                <a:lnTo>
                  <a:pt x="268224" y="402336"/>
                </a:lnTo>
                <a:lnTo>
                  <a:pt x="274320" y="400304"/>
                </a:lnTo>
                <a:lnTo>
                  <a:pt x="274320" y="370332"/>
                </a:lnTo>
                <a:lnTo>
                  <a:pt x="275844" y="368808"/>
                </a:lnTo>
                <a:close/>
              </a:path>
              <a:path w="413384" h="411479">
                <a:moveTo>
                  <a:pt x="275844" y="42672"/>
                </a:moveTo>
                <a:lnTo>
                  <a:pt x="274320" y="41148"/>
                </a:lnTo>
                <a:lnTo>
                  <a:pt x="274320" y="41979"/>
                </a:lnTo>
                <a:lnTo>
                  <a:pt x="275844" y="42672"/>
                </a:lnTo>
                <a:close/>
              </a:path>
              <a:path w="413384" h="411479">
                <a:moveTo>
                  <a:pt x="306324" y="352044"/>
                </a:moveTo>
                <a:lnTo>
                  <a:pt x="291084" y="362712"/>
                </a:lnTo>
                <a:lnTo>
                  <a:pt x="291084" y="361188"/>
                </a:lnTo>
                <a:lnTo>
                  <a:pt x="274320" y="370332"/>
                </a:lnTo>
                <a:lnTo>
                  <a:pt x="274320" y="400304"/>
                </a:lnTo>
                <a:lnTo>
                  <a:pt x="286512" y="396240"/>
                </a:lnTo>
                <a:lnTo>
                  <a:pt x="304800" y="387096"/>
                </a:lnTo>
                <a:lnTo>
                  <a:pt x="304800" y="353568"/>
                </a:lnTo>
                <a:lnTo>
                  <a:pt x="306324" y="352044"/>
                </a:lnTo>
                <a:close/>
              </a:path>
              <a:path w="413384" h="411479">
                <a:moveTo>
                  <a:pt x="306324" y="58978"/>
                </a:moveTo>
                <a:lnTo>
                  <a:pt x="306324" y="57912"/>
                </a:lnTo>
                <a:lnTo>
                  <a:pt x="304800" y="57912"/>
                </a:lnTo>
                <a:lnTo>
                  <a:pt x="306324" y="58978"/>
                </a:lnTo>
                <a:close/>
              </a:path>
              <a:path w="413384" h="411479">
                <a:moveTo>
                  <a:pt x="320040" y="377397"/>
                </a:moveTo>
                <a:lnTo>
                  <a:pt x="320040" y="342900"/>
                </a:lnTo>
                <a:lnTo>
                  <a:pt x="304800" y="353568"/>
                </a:lnTo>
                <a:lnTo>
                  <a:pt x="304800" y="387096"/>
                </a:lnTo>
                <a:lnTo>
                  <a:pt x="320040" y="377397"/>
                </a:lnTo>
                <a:close/>
              </a:path>
              <a:path w="413384" h="411479">
                <a:moveTo>
                  <a:pt x="320040" y="69934"/>
                </a:moveTo>
                <a:lnTo>
                  <a:pt x="320040" y="68580"/>
                </a:lnTo>
                <a:lnTo>
                  <a:pt x="318516" y="68580"/>
                </a:lnTo>
                <a:lnTo>
                  <a:pt x="320040" y="69934"/>
                </a:lnTo>
                <a:close/>
              </a:path>
              <a:path w="413384" h="411479">
                <a:moveTo>
                  <a:pt x="344424" y="358817"/>
                </a:moveTo>
                <a:lnTo>
                  <a:pt x="344424" y="318516"/>
                </a:lnTo>
                <a:lnTo>
                  <a:pt x="332232" y="332232"/>
                </a:lnTo>
                <a:lnTo>
                  <a:pt x="332232" y="330708"/>
                </a:lnTo>
                <a:lnTo>
                  <a:pt x="318516" y="342900"/>
                </a:lnTo>
                <a:lnTo>
                  <a:pt x="320040" y="342900"/>
                </a:lnTo>
                <a:lnTo>
                  <a:pt x="320040" y="377397"/>
                </a:lnTo>
                <a:lnTo>
                  <a:pt x="321564" y="376428"/>
                </a:lnTo>
                <a:lnTo>
                  <a:pt x="338328" y="364236"/>
                </a:lnTo>
                <a:lnTo>
                  <a:pt x="344424" y="358817"/>
                </a:lnTo>
                <a:close/>
              </a:path>
              <a:path w="413384" h="411479">
                <a:moveTo>
                  <a:pt x="344424" y="93617"/>
                </a:moveTo>
                <a:lnTo>
                  <a:pt x="344424" y="92964"/>
                </a:lnTo>
                <a:lnTo>
                  <a:pt x="342900" y="91440"/>
                </a:lnTo>
                <a:lnTo>
                  <a:pt x="344424" y="93617"/>
                </a:lnTo>
                <a:close/>
              </a:path>
              <a:path w="413384" h="411479">
                <a:moveTo>
                  <a:pt x="384048" y="311107"/>
                </a:moveTo>
                <a:lnTo>
                  <a:pt x="384048" y="222504"/>
                </a:lnTo>
                <a:lnTo>
                  <a:pt x="381000" y="242316"/>
                </a:lnTo>
                <a:lnTo>
                  <a:pt x="381000" y="240792"/>
                </a:lnTo>
                <a:lnTo>
                  <a:pt x="376428" y="259080"/>
                </a:lnTo>
                <a:lnTo>
                  <a:pt x="376428" y="257556"/>
                </a:lnTo>
                <a:lnTo>
                  <a:pt x="370332" y="275844"/>
                </a:lnTo>
                <a:lnTo>
                  <a:pt x="370332" y="274320"/>
                </a:lnTo>
                <a:lnTo>
                  <a:pt x="362712" y="291084"/>
                </a:lnTo>
                <a:lnTo>
                  <a:pt x="362712" y="289560"/>
                </a:lnTo>
                <a:lnTo>
                  <a:pt x="353568" y="304800"/>
                </a:lnTo>
                <a:lnTo>
                  <a:pt x="342900" y="318516"/>
                </a:lnTo>
                <a:lnTo>
                  <a:pt x="344424" y="318516"/>
                </a:lnTo>
                <a:lnTo>
                  <a:pt x="344424" y="358817"/>
                </a:lnTo>
                <a:lnTo>
                  <a:pt x="352044" y="352044"/>
                </a:lnTo>
                <a:lnTo>
                  <a:pt x="365760" y="336804"/>
                </a:lnTo>
                <a:lnTo>
                  <a:pt x="377952" y="321564"/>
                </a:lnTo>
                <a:lnTo>
                  <a:pt x="384048" y="311107"/>
                </a:lnTo>
                <a:close/>
              </a:path>
              <a:path w="413384" h="411479">
                <a:moveTo>
                  <a:pt x="384048" y="204216"/>
                </a:moveTo>
                <a:lnTo>
                  <a:pt x="384048" y="187452"/>
                </a:lnTo>
                <a:lnTo>
                  <a:pt x="382524" y="185928"/>
                </a:lnTo>
                <a:lnTo>
                  <a:pt x="383989" y="204978"/>
                </a:lnTo>
                <a:lnTo>
                  <a:pt x="384048" y="204216"/>
                </a:lnTo>
                <a:close/>
              </a:path>
              <a:path w="413384" h="411479">
                <a:moveTo>
                  <a:pt x="384048" y="222504"/>
                </a:moveTo>
                <a:lnTo>
                  <a:pt x="384048" y="205740"/>
                </a:lnTo>
                <a:lnTo>
                  <a:pt x="383989" y="204978"/>
                </a:lnTo>
                <a:lnTo>
                  <a:pt x="382524" y="224028"/>
                </a:lnTo>
                <a:lnTo>
                  <a:pt x="384048" y="222504"/>
                </a:lnTo>
                <a:close/>
              </a:path>
              <a:path w="413384" h="411479">
                <a:moveTo>
                  <a:pt x="384048" y="205740"/>
                </a:moveTo>
                <a:lnTo>
                  <a:pt x="384048" y="204216"/>
                </a:lnTo>
                <a:lnTo>
                  <a:pt x="383989" y="204978"/>
                </a:lnTo>
                <a:lnTo>
                  <a:pt x="384048" y="205740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CF377536-9C24-4FA7-8369-9D6EDFD1F5EB}"/>
              </a:ext>
            </a:extLst>
          </p:cNvPr>
          <p:cNvSpPr txBox="1"/>
          <p:nvPr/>
        </p:nvSpPr>
        <p:spPr>
          <a:xfrm>
            <a:off x="1264284" y="2521262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1" name="object 8">
            <a:extLst>
              <a:ext uri="{FF2B5EF4-FFF2-40B4-BE49-F238E27FC236}">
                <a16:creationId xmlns:a16="http://schemas.microsoft.com/office/drawing/2014/main" id="{369AD96C-F61B-42B2-9299-1DB72EE463BD}"/>
              </a:ext>
            </a:extLst>
          </p:cNvPr>
          <p:cNvSpPr/>
          <p:nvPr/>
        </p:nvSpPr>
        <p:spPr>
          <a:xfrm>
            <a:off x="1152013" y="3420932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1" y="192024"/>
                </a:moveTo>
                <a:lnTo>
                  <a:pt x="379003" y="148276"/>
                </a:lnTo>
                <a:lnTo>
                  <a:pt x="364635" y="107968"/>
                </a:lnTo>
                <a:lnTo>
                  <a:pt x="342056" y="72298"/>
                </a:lnTo>
                <a:lnTo>
                  <a:pt x="312386" y="42467"/>
                </a:lnTo>
                <a:lnTo>
                  <a:pt x="276744" y="19674"/>
                </a:lnTo>
                <a:lnTo>
                  <a:pt x="236250" y="5118"/>
                </a:lnTo>
                <a:lnTo>
                  <a:pt x="192024" y="0"/>
                </a:lnTo>
                <a:lnTo>
                  <a:pt x="148276" y="5118"/>
                </a:lnTo>
                <a:lnTo>
                  <a:pt x="107968" y="19674"/>
                </a:lnTo>
                <a:lnTo>
                  <a:pt x="72298" y="42467"/>
                </a:lnTo>
                <a:lnTo>
                  <a:pt x="42467" y="72298"/>
                </a:lnTo>
                <a:lnTo>
                  <a:pt x="19674" y="107968"/>
                </a:lnTo>
                <a:lnTo>
                  <a:pt x="5118" y="148276"/>
                </a:lnTo>
                <a:lnTo>
                  <a:pt x="0" y="192024"/>
                </a:lnTo>
                <a:lnTo>
                  <a:pt x="5118" y="236251"/>
                </a:lnTo>
                <a:lnTo>
                  <a:pt x="19674" y="276745"/>
                </a:lnTo>
                <a:lnTo>
                  <a:pt x="42467" y="312388"/>
                </a:lnTo>
                <a:lnTo>
                  <a:pt x="72298" y="342060"/>
                </a:lnTo>
                <a:lnTo>
                  <a:pt x="107968" y="364640"/>
                </a:lnTo>
                <a:lnTo>
                  <a:pt x="148276" y="379009"/>
                </a:lnTo>
                <a:lnTo>
                  <a:pt x="192024" y="384048"/>
                </a:lnTo>
                <a:lnTo>
                  <a:pt x="236250" y="379009"/>
                </a:lnTo>
                <a:lnTo>
                  <a:pt x="276744" y="364640"/>
                </a:lnTo>
                <a:lnTo>
                  <a:pt x="312386" y="342060"/>
                </a:lnTo>
                <a:lnTo>
                  <a:pt x="342056" y="312388"/>
                </a:lnTo>
                <a:lnTo>
                  <a:pt x="364635" y="276745"/>
                </a:lnTo>
                <a:lnTo>
                  <a:pt x="379003" y="236251"/>
                </a:lnTo>
                <a:lnTo>
                  <a:pt x="384041" y="19202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581029F5-54AD-4693-9F2E-AB4D2410FA3F}"/>
              </a:ext>
            </a:extLst>
          </p:cNvPr>
          <p:cNvSpPr/>
          <p:nvPr/>
        </p:nvSpPr>
        <p:spPr>
          <a:xfrm>
            <a:off x="1138296" y="3407215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2997" y="205740"/>
                </a:moveTo>
                <a:lnTo>
                  <a:pt x="408425" y="164592"/>
                </a:lnTo>
                <a:lnTo>
                  <a:pt x="396233" y="124968"/>
                </a:lnTo>
                <a:lnTo>
                  <a:pt x="377952" y="89916"/>
                </a:lnTo>
                <a:lnTo>
                  <a:pt x="352044" y="59436"/>
                </a:lnTo>
                <a:lnTo>
                  <a:pt x="321564" y="35052"/>
                </a:lnTo>
                <a:lnTo>
                  <a:pt x="286512" y="15240"/>
                </a:lnTo>
                <a:lnTo>
                  <a:pt x="248412" y="4572"/>
                </a:lnTo>
                <a:lnTo>
                  <a:pt x="227076" y="0"/>
                </a:lnTo>
                <a:lnTo>
                  <a:pt x="185928" y="0"/>
                </a:lnTo>
                <a:lnTo>
                  <a:pt x="144780" y="9144"/>
                </a:lnTo>
                <a:lnTo>
                  <a:pt x="108204" y="24384"/>
                </a:lnTo>
                <a:lnTo>
                  <a:pt x="74676" y="47244"/>
                </a:lnTo>
                <a:lnTo>
                  <a:pt x="47244" y="74676"/>
                </a:lnTo>
                <a:lnTo>
                  <a:pt x="24384" y="108204"/>
                </a:lnTo>
                <a:lnTo>
                  <a:pt x="9144" y="144780"/>
                </a:lnTo>
                <a:lnTo>
                  <a:pt x="1524" y="184404"/>
                </a:lnTo>
                <a:lnTo>
                  <a:pt x="0" y="205740"/>
                </a:lnTo>
                <a:lnTo>
                  <a:pt x="1524" y="227076"/>
                </a:lnTo>
                <a:lnTo>
                  <a:pt x="9144" y="266700"/>
                </a:lnTo>
                <a:lnTo>
                  <a:pt x="24384" y="304800"/>
                </a:lnTo>
                <a:lnTo>
                  <a:pt x="28956" y="311984"/>
                </a:lnTo>
                <a:lnTo>
                  <a:pt x="28956" y="188976"/>
                </a:lnTo>
                <a:lnTo>
                  <a:pt x="32004" y="169164"/>
                </a:lnTo>
                <a:lnTo>
                  <a:pt x="32004" y="170688"/>
                </a:lnTo>
                <a:lnTo>
                  <a:pt x="36576" y="152400"/>
                </a:lnTo>
                <a:lnTo>
                  <a:pt x="36576" y="153924"/>
                </a:lnTo>
                <a:lnTo>
                  <a:pt x="42672" y="135636"/>
                </a:lnTo>
                <a:lnTo>
                  <a:pt x="42672" y="137160"/>
                </a:lnTo>
                <a:lnTo>
                  <a:pt x="50292" y="120396"/>
                </a:lnTo>
                <a:lnTo>
                  <a:pt x="50292" y="121920"/>
                </a:lnTo>
                <a:lnTo>
                  <a:pt x="57912" y="109220"/>
                </a:lnTo>
                <a:lnTo>
                  <a:pt x="57912" y="106680"/>
                </a:lnTo>
                <a:lnTo>
                  <a:pt x="68580" y="94678"/>
                </a:lnTo>
                <a:lnTo>
                  <a:pt x="68580" y="92964"/>
                </a:lnTo>
                <a:lnTo>
                  <a:pt x="80772" y="79248"/>
                </a:lnTo>
                <a:lnTo>
                  <a:pt x="80772" y="80772"/>
                </a:lnTo>
                <a:lnTo>
                  <a:pt x="92964" y="69934"/>
                </a:lnTo>
                <a:lnTo>
                  <a:pt x="92964" y="68580"/>
                </a:lnTo>
                <a:lnTo>
                  <a:pt x="108204" y="57912"/>
                </a:lnTo>
                <a:lnTo>
                  <a:pt x="108204" y="58369"/>
                </a:lnTo>
                <a:lnTo>
                  <a:pt x="121920" y="48768"/>
                </a:lnTo>
                <a:lnTo>
                  <a:pt x="121920" y="49460"/>
                </a:lnTo>
                <a:lnTo>
                  <a:pt x="137160" y="41148"/>
                </a:lnTo>
                <a:lnTo>
                  <a:pt x="137160" y="42672"/>
                </a:lnTo>
                <a:lnTo>
                  <a:pt x="152400" y="37130"/>
                </a:lnTo>
                <a:lnTo>
                  <a:pt x="152400" y="36576"/>
                </a:lnTo>
                <a:lnTo>
                  <a:pt x="170688" y="32004"/>
                </a:lnTo>
                <a:lnTo>
                  <a:pt x="187452" y="29210"/>
                </a:lnTo>
                <a:lnTo>
                  <a:pt x="187452" y="28956"/>
                </a:lnTo>
                <a:lnTo>
                  <a:pt x="225552" y="28956"/>
                </a:lnTo>
                <a:lnTo>
                  <a:pt x="225552" y="29210"/>
                </a:lnTo>
                <a:lnTo>
                  <a:pt x="242316" y="32004"/>
                </a:lnTo>
                <a:lnTo>
                  <a:pt x="260604" y="36576"/>
                </a:lnTo>
                <a:lnTo>
                  <a:pt x="260604" y="37130"/>
                </a:lnTo>
                <a:lnTo>
                  <a:pt x="274320" y="42117"/>
                </a:lnTo>
                <a:lnTo>
                  <a:pt x="274320" y="41148"/>
                </a:lnTo>
                <a:lnTo>
                  <a:pt x="291084" y="50292"/>
                </a:lnTo>
                <a:lnTo>
                  <a:pt x="291084" y="48768"/>
                </a:lnTo>
                <a:lnTo>
                  <a:pt x="304800" y="58369"/>
                </a:lnTo>
                <a:lnTo>
                  <a:pt x="304800" y="57912"/>
                </a:lnTo>
                <a:lnTo>
                  <a:pt x="320040" y="68580"/>
                </a:lnTo>
                <a:lnTo>
                  <a:pt x="320040" y="69934"/>
                </a:lnTo>
                <a:lnTo>
                  <a:pt x="332232" y="80772"/>
                </a:lnTo>
                <a:lnTo>
                  <a:pt x="332232" y="79248"/>
                </a:lnTo>
                <a:lnTo>
                  <a:pt x="344424" y="92964"/>
                </a:lnTo>
                <a:lnTo>
                  <a:pt x="344424" y="94923"/>
                </a:lnTo>
                <a:lnTo>
                  <a:pt x="353568" y="106680"/>
                </a:lnTo>
                <a:lnTo>
                  <a:pt x="362712" y="121920"/>
                </a:lnTo>
                <a:lnTo>
                  <a:pt x="362712" y="120396"/>
                </a:lnTo>
                <a:lnTo>
                  <a:pt x="370332" y="137160"/>
                </a:lnTo>
                <a:lnTo>
                  <a:pt x="370332" y="135636"/>
                </a:lnTo>
                <a:lnTo>
                  <a:pt x="376428" y="153924"/>
                </a:lnTo>
                <a:lnTo>
                  <a:pt x="376428" y="152400"/>
                </a:lnTo>
                <a:lnTo>
                  <a:pt x="381000" y="170688"/>
                </a:lnTo>
                <a:lnTo>
                  <a:pt x="381000" y="169164"/>
                </a:lnTo>
                <a:lnTo>
                  <a:pt x="384048" y="188976"/>
                </a:lnTo>
                <a:lnTo>
                  <a:pt x="384048" y="311979"/>
                </a:lnTo>
                <a:lnTo>
                  <a:pt x="388613" y="304800"/>
                </a:lnTo>
                <a:lnTo>
                  <a:pt x="396233" y="286512"/>
                </a:lnTo>
                <a:lnTo>
                  <a:pt x="403853" y="266700"/>
                </a:lnTo>
                <a:lnTo>
                  <a:pt x="408425" y="246888"/>
                </a:lnTo>
                <a:lnTo>
                  <a:pt x="411473" y="227076"/>
                </a:lnTo>
                <a:lnTo>
                  <a:pt x="412997" y="205740"/>
                </a:lnTo>
                <a:close/>
              </a:path>
              <a:path w="413384" h="413385">
                <a:moveTo>
                  <a:pt x="59436" y="306324"/>
                </a:moveTo>
                <a:lnTo>
                  <a:pt x="50292" y="289560"/>
                </a:lnTo>
                <a:lnTo>
                  <a:pt x="50292" y="291084"/>
                </a:lnTo>
                <a:lnTo>
                  <a:pt x="42672" y="274320"/>
                </a:lnTo>
                <a:lnTo>
                  <a:pt x="42672" y="275844"/>
                </a:lnTo>
                <a:lnTo>
                  <a:pt x="36576" y="257556"/>
                </a:lnTo>
                <a:lnTo>
                  <a:pt x="36576" y="259080"/>
                </a:lnTo>
                <a:lnTo>
                  <a:pt x="32004" y="240792"/>
                </a:lnTo>
                <a:lnTo>
                  <a:pt x="32004" y="242316"/>
                </a:lnTo>
                <a:lnTo>
                  <a:pt x="28956" y="224028"/>
                </a:lnTo>
                <a:lnTo>
                  <a:pt x="28956" y="311984"/>
                </a:lnTo>
                <a:lnTo>
                  <a:pt x="35052" y="321564"/>
                </a:lnTo>
                <a:lnTo>
                  <a:pt x="47244" y="336804"/>
                </a:lnTo>
                <a:lnTo>
                  <a:pt x="57912" y="348657"/>
                </a:lnTo>
                <a:lnTo>
                  <a:pt x="57912" y="304800"/>
                </a:lnTo>
                <a:lnTo>
                  <a:pt x="59436" y="306324"/>
                </a:lnTo>
                <a:close/>
              </a:path>
              <a:path w="413384" h="413385">
                <a:moveTo>
                  <a:pt x="59436" y="106680"/>
                </a:moveTo>
                <a:lnTo>
                  <a:pt x="57912" y="106680"/>
                </a:lnTo>
                <a:lnTo>
                  <a:pt x="57912" y="109220"/>
                </a:lnTo>
                <a:lnTo>
                  <a:pt x="59436" y="106680"/>
                </a:lnTo>
                <a:close/>
              </a:path>
              <a:path w="413384" h="413385">
                <a:moveTo>
                  <a:pt x="70104" y="320040"/>
                </a:moveTo>
                <a:lnTo>
                  <a:pt x="57912" y="304800"/>
                </a:lnTo>
                <a:lnTo>
                  <a:pt x="57912" y="348657"/>
                </a:lnTo>
                <a:lnTo>
                  <a:pt x="60960" y="352044"/>
                </a:lnTo>
                <a:lnTo>
                  <a:pt x="68580" y="359664"/>
                </a:lnTo>
                <a:lnTo>
                  <a:pt x="68580" y="318516"/>
                </a:lnTo>
                <a:lnTo>
                  <a:pt x="70104" y="320040"/>
                </a:lnTo>
                <a:close/>
              </a:path>
              <a:path w="413384" h="413385">
                <a:moveTo>
                  <a:pt x="70104" y="92964"/>
                </a:moveTo>
                <a:lnTo>
                  <a:pt x="68580" y="92964"/>
                </a:lnTo>
                <a:lnTo>
                  <a:pt x="68580" y="94678"/>
                </a:lnTo>
                <a:lnTo>
                  <a:pt x="70104" y="92964"/>
                </a:lnTo>
                <a:close/>
              </a:path>
              <a:path w="413384" h="413385">
                <a:moveTo>
                  <a:pt x="94488" y="342900"/>
                </a:moveTo>
                <a:lnTo>
                  <a:pt x="80772" y="330708"/>
                </a:lnTo>
                <a:lnTo>
                  <a:pt x="80772" y="332232"/>
                </a:lnTo>
                <a:lnTo>
                  <a:pt x="68580" y="318516"/>
                </a:lnTo>
                <a:lnTo>
                  <a:pt x="68580" y="359664"/>
                </a:lnTo>
                <a:lnTo>
                  <a:pt x="74676" y="365760"/>
                </a:lnTo>
                <a:lnTo>
                  <a:pt x="92964" y="377397"/>
                </a:lnTo>
                <a:lnTo>
                  <a:pt x="92964" y="342900"/>
                </a:lnTo>
                <a:lnTo>
                  <a:pt x="94488" y="342900"/>
                </a:lnTo>
                <a:close/>
              </a:path>
              <a:path w="413384" h="413385">
                <a:moveTo>
                  <a:pt x="94488" y="68580"/>
                </a:moveTo>
                <a:lnTo>
                  <a:pt x="92964" y="68580"/>
                </a:lnTo>
                <a:lnTo>
                  <a:pt x="92964" y="69934"/>
                </a:lnTo>
                <a:lnTo>
                  <a:pt x="94488" y="68580"/>
                </a:lnTo>
                <a:close/>
              </a:path>
              <a:path w="413384" h="413385">
                <a:moveTo>
                  <a:pt x="108204" y="353568"/>
                </a:moveTo>
                <a:lnTo>
                  <a:pt x="92964" y="342900"/>
                </a:lnTo>
                <a:lnTo>
                  <a:pt x="92964" y="377397"/>
                </a:lnTo>
                <a:lnTo>
                  <a:pt x="106680" y="386126"/>
                </a:lnTo>
                <a:lnTo>
                  <a:pt x="106680" y="353568"/>
                </a:lnTo>
                <a:lnTo>
                  <a:pt x="108204" y="353568"/>
                </a:lnTo>
                <a:close/>
              </a:path>
              <a:path w="413384" h="413385">
                <a:moveTo>
                  <a:pt x="108204" y="58369"/>
                </a:moveTo>
                <a:lnTo>
                  <a:pt x="108204" y="57912"/>
                </a:lnTo>
                <a:lnTo>
                  <a:pt x="106680" y="59436"/>
                </a:lnTo>
                <a:lnTo>
                  <a:pt x="108204" y="58369"/>
                </a:lnTo>
                <a:close/>
              </a:path>
              <a:path w="413384" h="413385">
                <a:moveTo>
                  <a:pt x="121920" y="362712"/>
                </a:moveTo>
                <a:lnTo>
                  <a:pt x="106680" y="353568"/>
                </a:lnTo>
                <a:lnTo>
                  <a:pt x="106680" y="386126"/>
                </a:lnTo>
                <a:lnTo>
                  <a:pt x="108204" y="387096"/>
                </a:lnTo>
                <a:lnTo>
                  <a:pt x="120396" y="393192"/>
                </a:lnTo>
                <a:lnTo>
                  <a:pt x="120396" y="362712"/>
                </a:lnTo>
                <a:lnTo>
                  <a:pt x="121920" y="362712"/>
                </a:lnTo>
                <a:close/>
              </a:path>
              <a:path w="413384" h="413385">
                <a:moveTo>
                  <a:pt x="121920" y="49460"/>
                </a:moveTo>
                <a:lnTo>
                  <a:pt x="121920" y="48768"/>
                </a:lnTo>
                <a:lnTo>
                  <a:pt x="120396" y="50292"/>
                </a:lnTo>
                <a:lnTo>
                  <a:pt x="121920" y="49460"/>
                </a:lnTo>
                <a:close/>
              </a:path>
              <a:path w="413384" h="413385">
                <a:moveTo>
                  <a:pt x="153924" y="405149"/>
                </a:moveTo>
                <a:lnTo>
                  <a:pt x="153924" y="376428"/>
                </a:lnTo>
                <a:lnTo>
                  <a:pt x="137160" y="368808"/>
                </a:lnTo>
                <a:lnTo>
                  <a:pt x="137160" y="370332"/>
                </a:lnTo>
                <a:lnTo>
                  <a:pt x="120396" y="362712"/>
                </a:lnTo>
                <a:lnTo>
                  <a:pt x="120396" y="393192"/>
                </a:lnTo>
                <a:lnTo>
                  <a:pt x="126492" y="396240"/>
                </a:lnTo>
                <a:lnTo>
                  <a:pt x="144780" y="402336"/>
                </a:lnTo>
                <a:lnTo>
                  <a:pt x="153924" y="405149"/>
                </a:lnTo>
                <a:close/>
              </a:path>
              <a:path w="413384" h="413385">
                <a:moveTo>
                  <a:pt x="153924" y="36576"/>
                </a:moveTo>
                <a:lnTo>
                  <a:pt x="152400" y="36576"/>
                </a:lnTo>
                <a:lnTo>
                  <a:pt x="152400" y="37130"/>
                </a:lnTo>
                <a:lnTo>
                  <a:pt x="153924" y="36576"/>
                </a:lnTo>
                <a:close/>
              </a:path>
              <a:path w="413384" h="413385">
                <a:moveTo>
                  <a:pt x="188976" y="382524"/>
                </a:moveTo>
                <a:lnTo>
                  <a:pt x="170688" y="379476"/>
                </a:lnTo>
                <a:lnTo>
                  <a:pt x="170688" y="381000"/>
                </a:lnTo>
                <a:lnTo>
                  <a:pt x="152400" y="374904"/>
                </a:lnTo>
                <a:lnTo>
                  <a:pt x="153924" y="376428"/>
                </a:lnTo>
                <a:lnTo>
                  <a:pt x="153924" y="405149"/>
                </a:lnTo>
                <a:lnTo>
                  <a:pt x="164592" y="408432"/>
                </a:lnTo>
                <a:lnTo>
                  <a:pt x="185928" y="411480"/>
                </a:lnTo>
                <a:lnTo>
                  <a:pt x="187452" y="411597"/>
                </a:lnTo>
                <a:lnTo>
                  <a:pt x="187452" y="382524"/>
                </a:lnTo>
                <a:lnTo>
                  <a:pt x="188976" y="382524"/>
                </a:lnTo>
                <a:close/>
              </a:path>
              <a:path w="413384" h="413385">
                <a:moveTo>
                  <a:pt x="188976" y="28956"/>
                </a:moveTo>
                <a:lnTo>
                  <a:pt x="187452" y="28956"/>
                </a:lnTo>
                <a:lnTo>
                  <a:pt x="187452" y="29210"/>
                </a:lnTo>
                <a:lnTo>
                  <a:pt x="188976" y="28956"/>
                </a:lnTo>
                <a:close/>
              </a:path>
              <a:path w="413384" h="413385">
                <a:moveTo>
                  <a:pt x="207264" y="412895"/>
                </a:moveTo>
                <a:lnTo>
                  <a:pt x="207264" y="384048"/>
                </a:lnTo>
                <a:lnTo>
                  <a:pt x="205740" y="384048"/>
                </a:lnTo>
                <a:lnTo>
                  <a:pt x="187452" y="382524"/>
                </a:lnTo>
                <a:lnTo>
                  <a:pt x="187452" y="411597"/>
                </a:lnTo>
                <a:lnTo>
                  <a:pt x="205740" y="413004"/>
                </a:lnTo>
                <a:lnTo>
                  <a:pt x="207264" y="412895"/>
                </a:lnTo>
                <a:close/>
              </a:path>
              <a:path w="413384" h="413385">
                <a:moveTo>
                  <a:pt x="206502" y="383989"/>
                </a:moveTo>
                <a:lnTo>
                  <a:pt x="205740" y="383930"/>
                </a:lnTo>
                <a:lnTo>
                  <a:pt x="206502" y="383989"/>
                </a:lnTo>
                <a:close/>
              </a:path>
              <a:path w="413384" h="413385">
                <a:moveTo>
                  <a:pt x="225552" y="411588"/>
                </a:moveTo>
                <a:lnTo>
                  <a:pt x="225552" y="382524"/>
                </a:lnTo>
                <a:lnTo>
                  <a:pt x="206502" y="383989"/>
                </a:lnTo>
                <a:lnTo>
                  <a:pt x="207264" y="384048"/>
                </a:lnTo>
                <a:lnTo>
                  <a:pt x="207264" y="412895"/>
                </a:lnTo>
                <a:lnTo>
                  <a:pt x="225552" y="411588"/>
                </a:lnTo>
                <a:close/>
              </a:path>
              <a:path w="413384" h="413385">
                <a:moveTo>
                  <a:pt x="225552" y="29210"/>
                </a:moveTo>
                <a:lnTo>
                  <a:pt x="225552" y="28956"/>
                </a:lnTo>
                <a:lnTo>
                  <a:pt x="224028" y="28956"/>
                </a:lnTo>
                <a:lnTo>
                  <a:pt x="225552" y="29210"/>
                </a:lnTo>
                <a:close/>
              </a:path>
              <a:path w="413384" h="413385">
                <a:moveTo>
                  <a:pt x="260604" y="374904"/>
                </a:moveTo>
                <a:lnTo>
                  <a:pt x="242316" y="381000"/>
                </a:lnTo>
                <a:lnTo>
                  <a:pt x="242316" y="379476"/>
                </a:lnTo>
                <a:lnTo>
                  <a:pt x="224028" y="382524"/>
                </a:lnTo>
                <a:lnTo>
                  <a:pt x="225552" y="382524"/>
                </a:lnTo>
                <a:lnTo>
                  <a:pt x="225552" y="411588"/>
                </a:lnTo>
                <a:lnTo>
                  <a:pt x="227076" y="411480"/>
                </a:lnTo>
                <a:lnTo>
                  <a:pt x="248412" y="408432"/>
                </a:lnTo>
                <a:lnTo>
                  <a:pt x="259080" y="405149"/>
                </a:lnTo>
                <a:lnTo>
                  <a:pt x="259080" y="376428"/>
                </a:lnTo>
                <a:lnTo>
                  <a:pt x="260604" y="374904"/>
                </a:lnTo>
                <a:close/>
              </a:path>
              <a:path w="413384" h="413385">
                <a:moveTo>
                  <a:pt x="260604" y="37130"/>
                </a:moveTo>
                <a:lnTo>
                  <a:pt x="260604" y="36576"/>
                </a:lnTo>
                <a:lnTo>
                  <a:pt x="259080" y="36576"/>
                </a:lnTo>
                <a:lnTo>
                  <a:pt x="260604" y="37130"/>
                </a:lnTo>
                <a:close/>
              </a:path>
              <a:path w="413384" h="413385">
                <a:moveTo>
                  <a:pt x="275844" y="368808"/>
                </a:moveTo>
                <a:lnTo>
                  <a:pt x="259080" y="376428"/>
                </a:lnTo>
                <a:lnTo>
                  <a:pt x="259080" y="405149"/>
                </a:lnTo>
                <a:lnTo>
                  <a:pt x="268224" y="402336"/>
                </a:lnTo>
                <a:lnTo>
                  <a:pt x="274320" y="400304"/>
                </a:lnTo>
                <a:lnTo>
                  <a:pt x="274320" y="370332"/>
                </a:lnTo>
                <a:lnTo>
                  <a:pt x="275844" y="368808"/>
                </a:lnTo>
                <a:close/>
              </a:path>
              <a:path w="413384" h="413385">
                <a:moveTo>
                  <a:pt x="275844" y="42672"/>
                </a:moveTo>
                <a:lnTo>
                  <a:pt x="274320" y="41148"/>
                </a:lnTo>
                <a:lnTo>
                  <a:pt x="274320" y="42117"/>
                </a:lnTo>
                <a:lnTo>
                  <a:pt x="275844" y="42672"/>
                </a:lnTo>
                <a:close/>
              </a:path>
              <a:path w="413384" h="413385">
                <a:moveTo>
                  <a:pt x="306324" y="386126"/>
                </a:moveTo>
                <a:lnTo>
                  <a:pt x="306324" y="353568"/>
                </a:lnTo>
                <a:lnTo>
                  <a:pt x="291084" y="362712"/>
                </a:lnTo>
                <a:lnTo>
                  <a:pt x="274320" y="370332"/>
                </a:lnTo>
                <a:lnTo>
                  <a:pt x="274320" y="400304"/>
                </a:lnTo>
                <a:lnTo>
                  <a:pt x="286512" y="396240"/>
                </a:lnTo>
                <a:lnTo>
                  <a:pt x="304800" y="387096"/>
                </a:lnTo>
                <a:lnTo>
                  <a:pt x="306324" y="386126"/>
                </a:lnTo>
                <a:close/>
              </a:path>
              <a:path w="413384" h="413385">
                <a:moveTo>
                  <a:pt x="306324" y="59436"/>
                </a:moveTo>
                <a:lnTo>
                  <a:pt x="304800" y="57912"/>
                </a:lnTo>
                <a:lnTo>
                  <a:pt x="304800" y="58369"/>
                </a:lnTo>
                <a:lnTo>
                  <a:pt x="306324" y="59436"/>
                </a:lnTo>
                <a:close/>
              </a:path>
              <a:path w="413384" h="413385">
                <a:moveTo>
                  <a:pt x="320040" y="377397"/>
                </a:moveTo>
                <a:lnTo>
                  <a:pt x="320040" y="342900"/>
                </a:lnTo>
                <a:lnTo>
                  <a:pt x="304800" y="353568"/>
                </a:lnTo>
                <a:lnTo>
                  <a:pt x="306324" y="353568"/>
                </a:lnTo>
                <a:lnTo>
                  <a:pt x="306324" y="386126"/>
                </a:lnTo>
                <a:lnTo>
                  <a:pt x="320040" y="377397"/>
                </a:lnTo>
                <a:close/>
              </a:path>
              <a:path w="413384" h="413385">
                <a:moveTo>
                  <a:pt x="320040" y="69934"/>
                </a:moveTo>
                <a:lnTo>
                  <a:pt x="320040" y="68580"/>
                </a:lnTo>
                <a:lnTo>
                  <a:pt x="318516" y="68580"/>
                </a:lnTo>
                <a:lnTo>
                  <a:pt x="320040" y="69934"/>
                </a:lnTo>
                <a:close/>
              </a:path>
              <a:path w="413384" h="413385">
                <a:moveTo>
                  <a:pt x="344424" y="359664"/>
                </a:moveTo>
                <a:lnTo>
                  <a:pt x="344424" y="318516"/>
                </a:lnTo>
                <a:lnTo>
                  <a:pt x="332232" y="332232"/>
                </a:lnTo>
                <a:lnTo>
                  <a:pt x="332232" y="330708"/>
                </a:lnTo>
                <a:lnTo>
                  <a:pt x="318516" y="342900"/>
                </a:lnTo>
                <a:lnTo>
                  <a:pt x="320040" y="342900"/>
                </a:lnTo>
                <a:lnTo>
                  <a:pt x="320040" y="377397"/>
                </a:lnTo>
                <a:lnTo>
                  <a:pt x="338328" y="365760"/>
                </a:lnTo>
                <a:lnTo>
                  <a:pt x="344424" y="359664"/>
                </a:lnTo>
                <a:close/>
              </a:path>
              <a:path w="413384" h="413385">
                <a:moveTo>
                  <a:pt x="344424" y="94923"/>
                </a:moveTo>
                <a:lnTo>
                  <a:pt x="344424" y="92964"/>
                </a:lnTo>
                <a:lnTo>
                  <a:pt x="342900" y="92964"/>
                </a:lnTo>
                <a:lnTo>
                  <a:pt x="344424" y="94923"/>
                </a:lnTo>
                <a:close/>
              </a:path>
              <a:path w="413384" h="413385">
                <a:moveTo>
                  <a:pt x="384048" y="311979"/>
                </a:moveTo>
                <a:lnTo>
                  <a:pt x="384048" y="224028"/>
                </a:lnTo>
                <a:lnTo>
                  <a:pt x="381000" y="242316"/>
                </a:lnTo>
                <a:lnTo>
                  <a:pt x="381000" y="240792"/>
                </a:lnTo>
                <a:lnTo>
                  <a:pt x="376428" y="259080"/>
                </a:lnTo>
                <a:lnTo>
                  <a:pt x="376428" y="257556"/>
                </a:lnTo>
                <a:lnTo>
                  <a:pt x="370332" y="275844"/>
                </a:lnTo>
                <a:lnTo>
                  <a:pt x="370332" y="274320"/>
                </a:lnTo>
                <a:lnTo>
                  <a:pt x="362712" y="291084"/>
                </a:lnTo>
                <a:lnTo>
                  <a:pt x="362712" y="289560"/>
                </a:lnTo>
                <a:lnTo>
                  <a:pt x="353568" y="306324"/>
                </a:lnTo>
                <a:lnTo>
                  <a:pt x="353568" y="304800"/>
                </a:lnTo>
                <a:lnTo>
                  <a:pt x="342900" y="320040"/>
                </a:lnTo>
                <a:lnTo>
                  <a:pt x="344424" y="318516"/>
                </a:lnTo>
                <a:lnTo>
                  <a:pt x="344424" y="359664"/>
                </a:lnTo>
                <a:lnTo>
                  <a:pt x="352044" y="352044"/>
                </a:lnTo>
                <a:lnTo>
                  <a:pt x="365760" y="336804"/>
                </a:lnTo>
                <a:lnTo>
                  <a:pt x="377952" y="321564"/>
                </a:lnTo>
                <a:lnTo>
                  <a:pt x="384048" y="311979"/>
                </a:lnTo>
                <a:close/>
              </a:path>
              <a:path w="413384" h="413385">
                <a:moveTo>
                  <a:pt x="384048" y="205740"/>
                </a:moveTo>
                <a:lnTo>
                  <a:pt x="384048" y="188976"/>
                </a:lnTo>
                <a:lnTo>
                  <a:pt x="382524" y="187452"/>
                </a:lnTo>
                <a:lnTo>
                  <a:pt x="383989" y="206502"/>
                </a:lnTo>
                <a:lnTo>
                  <a:pt x="384048" y="205740"/>
                </a:lnTo>
                <a:close/>
              </a:path>
              <a:path w="413384" h="413385">
                <a:moveTo>
                  <a:pt x="384048" y="224028"/>
                </a:moveTo>
                <a:lnTo>
                  <a:pt x="384048" y="207264"/>
                </a:lnTo>
                <a:lnTo>
                  <a:pt x="383989" y="206502"/>
                </a:lnTo>
                <a:lnTo>
                  <a:pt x="382524" y="225552"/>
                </a:lnTo>
                <a:lnTo>
                  <a:pt x="384048" y="224028"/>
                </a:lnTo>
                <a:close/>
              </a:path>
              <a:path w="413384" h="413385">
                <a:moveTo>
                  <a:pt x="384048" y="207264"/>
                </a:moveTo>
                <a:lnTo>
                  <a:pt x="384048" y="205740"/>
                </a:lnTo>
                <a:lnTo>
                  <a:pt x="383989" y="206502"/>
                </a:lnTo>
                <a:lnTo>
                  <a:pt x="384048" y="20726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id="{1B781051-3918-4DAB-81B1-4601447D235A}"/>
              </a:ext>
            </a:extLst>
          </p:cNvPr>
          <p:cNvSpPr txBox="1"/>
          <p:nvPr/>
        </p:nvSpPr>
        <p:spPr>
          <a:xfrm>
            <a:off x="1264284" y="3449364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246182D0-5552-41DC-AFFF-057F9351F39E}"/>
              </a:ext>
            </a:extLst>
          </p:cNvPr>
          <p:cNvSpPr/>
          <p:nvPr/>
        </p:nvSpPr>
        <p:spPr>
          <a:xfrm>
            <a:off x="1152013" y="4789694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1" y="192024"/>
                </a:moveTo>
                <a:lnTo>
                  <a:pt x="379003" y="148276"/>
                </a:lnTo>
                <a:lnTo>
                  <a:pt x="364635" y="107968"/>
                </a:lnTo>
                <a:lnTo>
                  <a:pt x="342056" y="72298"/>
                </a:lnTo>
                <a:lnTo>
                  <a:pt x="312386" y="42467"/>
                </a:lnTo>
                <a:lnTo>
                  <a:pt x="276744" y="19674"/>
                </a:lnTo>
                <a:lnTo>
                  <a:pt x="236250" y="5118"/>
                </a:lnTo>
                <a:lnTo>
                  <a:pt x="192024" y="0"/>
                </a:lnTo>
                <a:lnTo>
                  <a:pt x="148276" y="5118"/>
                </a:lnTo>
                <a:lnTo>
                  <a:pt x="107968" y="19674"/>
                </a:lnTo>
                <a:lnTo>
                  <a:pt x="72298" y="42467"/>
                </a:lnTo>
                <a:lnTo>
                  <a:pt x="42467" y="72298"/>
                </a:lnTo>
                <a:lnTo>
                  <a:pt x="19674" y="107968"/>
                </a:lnTo>
                <a:lnTo>
                  <a:pt x="5118" y="148276"/>
                </a:lnTo>
                <a:lnTo>
                  <a:pt x="0" y="192024"/>
                </a:lnTo>
                <a:lnTo>
                  <a:pt x="5118" y="236251"/>
                </a:lnTo>
                <a:lnTo>
                  <a:pt x="19674" y="276745"/>
                </a:lnTo>
                <a:lnTo>
                  <a:pt x="42467" y="312388"/>
                </a:lnTo>
                <a:lnTo>
                  <a:pt x="72298" y="342060"/>
                </a:lnTo>
                <a:lnTo>
                  <a:pt x="107968" y="364640"/>
                </a:lnTo>
                <a:lnTo>
                  <a:pt x="148276" y="379009"/>
                </a:lnTo>
                <a:lnTo>
                  <a:pt x="192024" y="384048"/>
                </a:lnTo>
                <a:lnTo>
                  <a:pt x="236250" y="379009"/>
                </a:lnTo>
                <a:lnTo>
                  <a:pt x="276744" y="364640"/>
                </a:lnTo>
                <a:lnTo>
                  <a:pt x="312386" y="342060"/>
                </a:lnTo>
                <a:lnTo>
                  <a:pt x="342056" y="312388"/>
                </a:lnTo>
                <a:lnTo>
                  <a:pt x="364635" y="276745"/>
                </a:lnTo>
                <a:lnTo>
                  <a:pt x="379003" y="236251"/>
                </a:lnTo>
                <a:lnTo>
                  <a:pt x="384041" y="19202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D6AB0BAA-83E2-4626-AC47-F59F2A0E6C7A}"/>
              </a:ext>
            </a:extLst>
          </p:cNvPr>
          <p:cNvSpPr/>
          <p:nvPr/>
        </p:nvSpPr>
        <p:spPr>
          <a:xfrm>
            <a:off x="1138296" y="4775978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2997" y="205740"/>
                </a:moveTo>
                <a:lnTo>
                  <a:pt x="408425" y="164592"/>
                </a:lnTo>
                <a:lnTo>
                  <a:pt x="388613" y="108204"/>
                </a:lnTo>
                <a:lnTo>
                  <a:pt x="365760" y="74676"/>
                </a:lnTo>
                <a:lnTo>
                  <a:pt x="338328" y="47244"/>
                </a:lnTo>
                <a:lnTo>
                  <a:pt x="304800" y="24384"/>
                </a:lnTo>
                <a:lnTo>
                  <a:pt x="268224" y="9144"/>
                </a:lnTo>
                <a:lnTo>
                  <a:pt x="227076" y="1524"/>
                </a:lnTo>
                <a:lnTo>
                  <a:pt x="205740" y="0"/>
                </a:lnTo>
                <a:lnTo>
                  <a:pt x="185928" y="1524"/>
                </a:lnTo>
                <a:lnTo>
                  <a:pt x="144780" y="9144"/>
                </a:lnTo>
                <a:lnTo>
                  <a:pt x="108204" y="24384"/>
                </a:lnTo>
                <a:lnTo>
                  <a:pt x="74676" y="47244"/>
                </a:lnTo>
                <a:lnTo>
                  <a:pt x="47244" y="74676"/>
                </a:lnTo>
                <a:lnTo>
                  <a:pt x="24384" y="108204"/>
                </a:lnTo>
                <a:lnTo>
                  <a:pt x="9144" y="144780"/>
                </a:lnTo>
                <a:lnTo>
                  <a:pt x="1524" y="185928"/>
                </a:lnTo>
                <a:lnTo>
                  <a:pt x="0" y="205740"/>
                </a:lnTo>
                <a:lnTo>
                  <a:pt x="1524" y="227076"/>
                </a:lnTo>
                <a:lnTo>
                  <a:pt x="4572" y="248412"/>
                </a:lnTo>
                <a:lnTo>
                  <a:pt x="9144" y="268224"/>
                </a:lnTo>
                <a:lnTo>
                  <a:pt x="24384" y="304800"/>
                </a:lnTo>
                <a:lnTo>
                  <a:pt x="28956" y="311984"/>
                </a:lnTo>
                <a:lnTo>
                  <a:pt x="28956" y="188976"/>
                </a:lnTo>
                <a:lnTo>
                  <a:pt x="32004" y="169164"/>
                </a:lnTo>
                <a:lnTo>
                  <a:pt x="32004" y="170688"/>
                </a:lnTo>
                <a:lnTo>
                  <a:pt x="36576" y="152400"/>
                </a:lnTo>
                <a:lnTo>
                  <a:pt x="36576" y="153924"/>
                </a:lnTo>
                <a:lnTo>
                  <a:pt x="42672" y="137160"/>
                </a:lnTo>
                <a:lnTo>
                  <a:pt x="50292" y="120396"/>
                </a:lnTo>
                <a:lnTo>
                  <a:pt x="50292" y="121920"/>
                </a:lnTo>
                <a:lnTo>
                  <a:pt x="57912" y="109220"/>
                </a:lnTo>
                <a:lnTo>
                  <a:pt x="57912" y="108204"/>
                </a:lnTo>
                <a:lnTo>
                  <a:pt x="68580" y="94869"/>
                </a:lnTo>
                <a:lnTo>
                  <a:pt x="68580" y="94488"/>
                </a:lnTo>
                <a:lnTo>
                  <a:pt x="80772" y="80772"/>
                </a:lnTo>
                <a:lnTo>
                  <a:pt x="94488" y="68580"/>
                </a:lnTo>
                <a:lnTo>
                  <a:pt x="94488" y="68884"/>
                </a:lnTo>
                <a:lnTo>
                  <a:pt x="108204" y="57912"/>
                </a:lnTo>
                <a:lnTo>
                  <a:pt x="108204" y="58521"/>
                </a:lnTo>
                <a:lnTo>
                  <a:pt x="120396" y="51206"/>
                </a:lnTo>
                <a:lnTo>
                  <a:pt x="120396" y="50292"/>
                </a:lnTo>
                <a:lnTo>
                  <a:pt x="137160" y="42672"/>
                </a:lnTo>
                <a:lnTo>
                  <a:pt x="152400" y="37130"/>
                </a:lnTo>
                <a:lnTo>
                  <a:pt x="152400" y="36576"/>
                </a:lnTo>
                <a:lnTo>
                  <a:pt x="170688" y="32004"/>
                </a:lnTo>
                <a:lnTo>
                  <a:pt x="187452" y="29210"/>
                </a:lnTo>
                <a:lnTo>
                  <a:pt x="187452" y="28956"/>
                </a:lnTo>
                <a:lnTo>
                  <a:pt x="225552" y="28956"/>
                </a:lnTo>
                <a:lnTo>
                  <a:pt x="225552" y="29210"/>
                </a:lnTo>
                <a:lnTo>
                  <a:pt x="242316" y="32004"/>
                </a:lnTo>
                <a:lnTo>
                  <a:pt x="260604" y="36576"/>
                </a:lnTo>
                <a:lnTo>
                  <a:pt x="260604" y="37130"/>
                </a:lnTo>
                <a:lnTo>
                  <a:pt x="275844" y="42672"/>
                </a:lnTo>
                <a:lnTo>
                  <a:pt x="275844" y="43364"/>
                </a:lnTo>
                <a:lnTo>
                  <a:pt x="291084" y="50292"/>
                </a:lnTo>
                <a:lnTo>
                  <a:pt x="304800" y="58521"/>
                </a:lnTo>
                <a:lnTo>
                  <a:pt x="304800" y="57912"/>
                </a:lnTo>
                <a:lnTo>
                  <a:pt x="318516" y="68884"/>
                </a:lnTo>
                <a:lnTo>
                  <a:pt x="318516" y="68580"/>
                </a:lnTo>
                <a:lnTo>
                  <a:pt x="332232" y="80772"/>
                </a:lnTo>
                <a:lnTo>
                  <a:pt x="344424" y="94488"/>
                </a:lnTo>
                <a:lnTo>
                  <a:pt x="344424" y="95141"/>
                </a:lnTo>
                <a:lnTo>
                  <a:pt x="353568" y="108204"/>
                </a:lnTo>
                <a:lnTo>
                  <a:pt x="353568" y="106680"/>
                </a:lnTo>
                <a:lnTo>
                  <a:pt x="362712" y="121920"/>
                </a:lnTo>
                <a:lnTo>
                  <a:pt x="362712" y="120396"/>
                </a:lnTo>
                <a:lnTo>
                  <a:pt x="370332" y="137160"/>
                </a:lnTo>
                <a:lnTo>
                  <a:pt x="376428" y="153924"/>
                </a:lnTo>
                <a:lnTo>
                  <a:pt x="376428" y="152400"/>
                </a:lnTo>
                <a:lnTo>
                  <a:pt x="381000" y="170688"/>
                </a:lnTo>
                <a:lnTo>
                  <a:pt x="381000" y="169164"/>
                </a:lnTo>
                <a:lnTo>
                  <a:pt x="384048" y="188976"/>
                </a:lnTo>
                <a:lnTo>
                  <a:pt x="384048" y="311979"/>
                </a:lnTo>
                <a:lnTo>
                  <a:pt x="388613" y="304800"/>
                </a:lnTo>
                <a:lnTo>
                  <a:pt x="403853" y="268224"/>
                </a:lnTo>
                <a:lnTo>
                  <a:pt x="408425" y="248412"/>
                </a:lnTo>
                <a:lnTo>
                  <a:pt x="411473" y="227076"/>
                </a:lnTo>
                <a:lnTo>
                  <a:pt x="412997" y="205740"/>
                </a:lnTo>
                <a:close/>
              </a:path>
              <a:path w="413384" h="413385">
                <a:moveTo>
                  <a:pt x="59436" y="306324"/>
                </a:moveTo>
                <a:lnTo>
                  <a:pt x="50292" y="291084"/>
                </a:lnTo>
                <a:lnTo>
                  <a:pt x="42672" y="274320"/>
                </a:lnTo>
                <a:lnTo>
                  <a:pt x="42672" y="275844"/>
                </a:lnTo>
                <a:lnTo>
                  <a:pt x="36576" y="259080"/>
                </a:lnTo>
                <a:lnTo>
                  <a:pt x="32004" y="240792"/>
                </a:lnTo>
                <a:lnTo>
                  <a:pt x="32004" y="242316"/>
                </a:lnTo>
                <a:lnTo>
                  <a:pt x="28956" y="224028"/>
                </a:lnTo>
                <a:lnTo>
                  <a:pt x="28956" y="311984"/>
                </a:lnTo>
                <a:lnTo>
                  <a:pt x="35052" y="321564"/>
                </a:lnTo>
                <a:lnTo>
                  <a:pt x="47244" y="338328"/>
                </a:lnTo>
                <a:lnTo>
                  <a:pt x="57912" y="348996"/>
                </a:lnTo>
                <a:lnTo>
                  <a:pt x="57912" y="304800"/>
                </a:lnTo>
                <a:lnTo>
                  <a:pt x="59436" y="306324"/>
                </a:lnTo>
                <a:close/>
              </a:path>
              <a:path w="413384" h="413385">
                <a:moveTo>
                  <a:pt x="59436" y="106680"/>
                </a:moveTo>
                <a:lnTo>
                  <a:pt x="57912" y="108204"/>
                </a:lnTo>
                <a:lnTo>
                  <a:pt x="57912" y="109220"/>
                </a:lnTo>
                <a:lnTo>
                  <a:pt x="59436" y="106680"/>
                </a:lnTo>
                <a:close/>
              </a:path>
              <a:path w="413384" h="413385">
                <a:moveTo>
                  <a:pt x="70104" y="320040"/>
                </a:moveTo>
                <a:lnTo>
                  <a:pt x="57912" y="304800"/>
                </a:lnTo>
                <a:lnTo>
                  <a:pt x="57912" y="348996"/>
                </a:lnTo>
                <a:lnTo>
                  <a:pt x="68580" y="359664"/>
                </a:lnTo>
                <a:lnTo>
                  <a:pt x="68580" y="318516"/>
                </a:lnTo>
                <a:lnTo>
                  <a:pt x="70104" y="320040"/>
                </a:lnTo>
                <a:close/>
              </a:path>
              <a:path w="413384" h="413385">
                <a:moveTo>
                  <a:pt x="70104" y="92964"/>
                </a:moveTo>
                <a:lnTo>
                  <a:pt x="68580" y="94488"/>
                </a:lnTo>
                <a:lnTo>
                  <a:pt x="68580" y="94869"/>
                </a:lnTo>
                <a:lnTo>
                  <a:pt x="70104" y="92964"/>
                </a:lnTo>
                <a:close/>
              </a:path>
              <a:path w="413384" h="413385">
                <a:moveTo>
                  <a:pt x="94488" y="379614"/>
                </a:moveTo>
                <a:lnTo>
                  <a:pt x="94488" y="344424"/>
                </a:lnTo>
                <a:lnTo>
                  <a:pt x="80772" y="332232"/>
                </a:lnTo>
                <a:lnTo>
                  <a:pt x="68580" y="318516"/>
                </a:lnTo>
                <a:lnTo>
                  <a:pt x="68580" y="359664"/>
                </a:lnTo>
                <a:lnTo>
                  <a:pt x="74676" y="365760"/>
                </a:lnTo>
                <a:lnTo>
                  <a:pt x="91440" y="377952"/>
                </a:lnTo>
                <a:lnTo>
                  <a:pt x="94488" y="379614"/>
                </a:lnTo>
                <a:close/>
              </a:path>
              <a:path w="413384" h="413385">
                <a:moveTo>
                  <a:pt x="94488" y="68884"/>
                </a:moveTo>
                <a:lnTo>
                  <a:pt x="94488" y="68580"/>
                </a:lnTo>
                <a:lnTo>
                  <a:pt x="92964" y="70104"/>
                </a:lnTo>
                <a:lnTo>
                  <a:pt x="94488" y="68884"/>
                </a:lnTo>
                <a:close/>
              </a:path>
              <a:path w="413384" h="413385">
                <a:moveTo>
                  <a:pt x="108204" y="353568"/>
                </a:moveTo>
                <a:lnTo>
                  <a:pt x="92964" y="342900"/>
                </a:lnTo>
                <a:lnTo>
                  <a:pt x="94488" y="344424"/>
                </a:lnTo>
                <a:lnTo>
                  <a:pt x="94488" y="379614"/>
                </a:lnTo>
                <a:lnTo>
                  <a:pt x="106680" y="386264"/>
                </a:lnTo>
                <a:lnTo>
                  <a:pt x="106680" y="353568"/>
                </a:lnTo>
                <a:lnTo>
                  <a:pt x="108204" y="353568"/>
                </a:lnTo>
                <a:close/>
              </a:path>
              <a:path w="413384" h="413385">
                <a:moveTo>
                  <a:pt x="108204" y="58521"/>
                </a:moveTo>
                <a:lnTo>
                  <a:pt x="108204" y="57912"/>
                </a:lnTo>
                <a:lnTo>
                  <a:pt x="106680" y="59436"/>
                </a:lnTo>
                <a:lnTo>
                  <a:pt x="108204" y="58521"/>
                </a:lnTo>
                <a:close/>
              </a:path>
              <a:path w="413384" h="413385">
                <a:moveTo>
                  <a:pt x="121920" y="362712"/>
                </a:moveTo>
                <a:lnTo>
                  <a:pt x="106680" y="353568"/>
                </a:lnTo>
                <a:lnTo>
                  <a:pt x="106680" y="386264"/>
                </a:lnTo>
                <a:lnTo>
                  <a:pt x="108204" y="387096"/>
                </a:lnTo>
                <a:lnTo>
                  <a:pt x="120396" y="393192"/>
                </a:lnTo>
                <a:lnTo>
                  <a:pt x="120396" y="362712"/>
                </a:lnTo>
                <a:lnTo>
                  <a:pt x="121920" y="362712"/>
                </a:lnTo>
                <a:close/>
              </a:path>
              <a:path w="413384" h="413385">
                <a:moveTo>
                  <a:pt x="121920" y="50292"/>
                </a:moveTo>
                <a:lnTo>
                  <a:pt x="120396" y="50292"/>
                </a:lnTo>
                <a:lnTo>
                  <a:pt x="120396" y="51206"/>
                </a:lnTo>
                <a:lnTo>
                  <a:pt x="121920" y="50292"/>
                </a:lnTo>
                <a:close/>
              </a:path>
              <a:path w="413384" h="413385">
                <a:moveTo>
                  <a:pt x="153924" y="376428"/>
                </a:moveTo>
                <a:lnTo>
                  <a:pt x="137160" y="370332"/>
                </a:lnTo>
                <a:lnTo>
                  <a:pt x="120396" y="362712"/>
                </a:lnTo>
                <a:lnTo>
                  <a:pt x="120396" y="393192"/>
                </a:lnTo>
                <a:lnTo>
                  <a:pt x="126492" y="396240"/>
                </a:lnTo>
                <a:lnTo>
                  <a:pt x="144780" y="403860"/>
                </a:lnTo>
                <a:lnTo>
                  <a:pt x="152400" y="405618"/>
                </a:lnTo>
                <a:lnTo>
                  <a:pt x="152400" y="376428"/>
                </a:lnTo>
                <a:lnTo>
                  <a:pt x="153924" y="376428"/>
                </a:lnTo>
                <a:close/>
              </a:path>
              <a:path w="413384" h="413385">
                <a:moveTo>
                  <a:pt x="153924" y="36576"/>
                </a:moveTo>
                <a:lnTo>
                  <a:pt x="152400" y="36576"/>
                </a:lnTo>
                <a:lnTo>
                  <a:pt x="152400" y="37130"/>
                </a:lnTo>
                <a:lnTo>
                  <a:pt x="153924" y="36576"/>
                </a:lnTo>
                <a:close/>
              </a:path>
              <a:path w="413384" h="413385">
                <a:moveTo>
                  <a:pt x="188976" y="411714"/>
                </a:moveTo>
                <a:lnTo>
                  <a:pt x="188976" y="384048"/>
                </a:lnTo>
                <a:lnTo>
                  <a:pt x="170688" y="381000"/>
                </a:lnTo>
                <a:lnTo>
                  <a:pt x="152400" y="376428"/>
                </a:lnTo>
                <a:lnTo>
                  <a:pt x="152400" y="405618"/>
                </a:lnTo>
                <a:lnTo>
                  <a:pt x="164592" y="408432"/>
                </a:lnTo>
                <a:lnTo>
                  <a:pt x="185928" y="411480"/>
                </a:lnTo>
                <a:lnTo>
                  <a:pt x="188976" y="411714"/>
                </a:lnTo>
                <a:close/>
              </a:path>
              <a:path w="413384" h="413385">
                <a:moveTo>
                  <a:pt x="188976" y="28956"/>
                </a:moveTo>
                <a:lnTo>
                  <a:pt x="187452" y="28956"/>
                </a:lnTo>
                <a:lnTo>
                  <a:pt x="187452" y="29210"/>
                </a:lnTo>
                <a:lnTo>
                  <a:pt x="188976" y="28956"/>
                </a:lnTo>
                <a:close/>
              </a:path>
              <a:path w="413384" h="413385">
                <a:moveTo>
                  <a:pt x="207264" y="412895"/>
                </a:moveTo>
                <a:lnTo>
                  <a:pt x="207264" y="384048"/>
                </a:lnTo>
                <a:lnTo>
                  <a:pt x="205740" y="384048"/>
                </a:lnTo>
                <a:lnTo>
                  <a:pt x="187452" y="382524"/>
                </a:lnTo>
                <a:lnTo>
                  <a:pt x="188976" y="384048"/>
                </a:lnTo>
                <a:lnTo>
                  <a:pt x="188976" y="411714"/>
                </a:lnTo>
                <a:lnTo>
                  <a:pt x="205740" y="413004"/>
                </a:lnTo>
                <a:lnTo>
                  <a:pt x="207264" y="412895"/>
                </a:lnTo>
                <a:close/>
              </a:path>
              <a:path w="413384" h="413385">
                <a:moveTo>
                  <a:pt x="206502" y="383989"/>
                </a:moveTo>
                <a:lnTo>
                  <a:pt x="205740" y="383930"/>
                </a:lnTo>
                <a:lnTo>
                  <a:pt x="206502" y="383989"/>
                </a:lnTo>
                <a:close/>
              </a:path>
              <a:path w="413384" h="413385">
                <a:moveTo>
                  <a:pt x="260604" y="405618"/>
                </a:moveTo>
                <a:lnTo>
                  <a:pt x="260604" y="376428"/>
                </a:lnTo>
                <a:lnTo>
                  <a:pt x="242316" y="381000"/>
                </a:lnTo>
                <a:lnTo>
                  <a:pt x="224028" y="384048"/>
                </a:lnTo>
                <a:lnTo>
                  <a:pt x="224028" y="382641"/>
                </a:lnTo>
                <a:lnTo>
                  <a:pt x="206502" y="383989"/>
                </a:lnTo>
                <a:lnTo>
                  <a:pt x="207264" y="384048"/>
                </a:lnTo>
                <a:lnTo>
                  <a:pt x="207264" y="412895"/>
                </a:lnTo>
                <a:lnTo>
                  <a:pt x="224028" y="411697"/>
                </a:lnTo>
                <a:lnTo>
                  <a:pt x="224028" y="384048"/>
                </a:lnTo>
                <a:lnTo>
                  <a:pt x="225552" y="382524"/>
                </a:lnTo>
                <a:lnTo>
                  <a:pt x="225552" y="411588"/>
                </a:lnTo>
                <a:lnTo>
                  <a:pt x="227076" y="411480"/>
                </a:lnTo>
                <a:lnTo>
                  <a:pt x="248412" y="408432"/>
                </a:lnTo>
                <a:lnTo>
                  <a:pt x="260604" y="405618"/>
                </a:lnTo>
                <a:close/>
              </a:path>
              <a:path w="413384" h="413385">
                <a:moveTo>
                  <a:pt x="225552" y="29210"/>
                </a:moveTo>
                <a:lnTo>
                  <a:pt x="225552" y="28956"/>
                </a:lnTo>
                <a:lnTo>
                  <a:pt x="224028" y="28956"/>
                </a:lnTo>
                <a:lnTo>
                  <a:pt x="225552" y="29210"/>
                </a:lnTo>
                <a:close/>
              </a:path>
              <a:path w="413384" h="413385">
                <a:moveTo>
                  <a:pt x="260604" y="37130"/>
                </a:moveTo>
                <a:lnTo>
                  <a:pt x="260604" y="36576"/>
                </a:lnTo>
                <a:lnTo>
                  <a:pt x="259080" y="36576"/>
                </a:lnTo>
                <a:lnTo>
                  <a:pt x="260604" y="37130"/>
                </a:lnTo>
                <a:close/>
              </a:path>
              <a:path w="413384" h="413385">
                <a:moveTo>
                  <a:pt x="275844" y="400685"/>
                </a:moveTo>
                <a:lnTo>
                  <a:pt x="275844" y="370332"/>
                </a:lnTo>
                <a:lnTo>
                  <a:pt x="259080" y="376428"/>
                </a:lnTo>
                <a:lnTo>
                  <a:pt x="260604" y="376428"/>
                </a:lnTo>
                <a:lnTo>
                  <a:pt x="260604" y="405618"/>
                </a:lnTo>
                <a:lnTo>
                  <a:pt x="268224" y="403860"/>
                </a:lnTo>
                <a:lnTo>
                  <a:pt x="275844" y="400685"/>
                </a:lnTo>
                <a:close/>
              </a:path>
              <a:path w="413384" h="413385">
                <a:moveTo>
                  <a:pt x="275844" y="43364"/>
                </a:moveTo>
                <a:lnTo>
                  <a:pt x="275844" y="42672"/>
                </a:lnTo>
                <a:lnTo>
                  <a:pt x="274320" y="42672"/>
                </a:lnTo>
                <a:lnTo>
                  <a:pt x="275844" y="43364"/>
                </a:lnTo>
                <a:close/>
              </a:path>
              <a:path w="413384" h="413385">
                <a:moveTo>
                  <a:pt x="306324" y="386264"/>
                </a:moveTo>
                <a:lnTo>
                  <a:pt x="306324" y="353568"/>
                </a:lnTo>
                <a:lnTo>
                  <a:pt x="291084" y="362712"/>
                </a:lnTo>
                <a:lnTo>
                  <a:pt x="274320" y="370332"/>
                </a:lnTo>
                <a:lnTo>
                  <a:pt x="275844" y="370332"/>
                </a:lnTo>
                <a:lnTo>
                  <a:pt x="275844" y="400685"/>
                </a:lnTo>
                <a:lnTo>
                  <a:pt x="286512" y="396240"/>
                </a:lnTo>
                <a:lnTo>
                  <a:pt x="304800" y="387096"/>
                </a:lnTo>
                <a:lnTo>
                  <a:pt x="306324" y="386264"/>
                </a:lnTo>
                <a:close/>
              </a:path>
              <a:path w="413384" h="413385">
                <a:moveTo>
                  <a:pt x="306324" y="59436"/>
                </a:moveTo>
                <a:lnTo>
                  <a:pt x="304800" y="57912"/>
                </a:lnTo>
                <a:lnTo>
                  <a:pt x="304800" y="58521"/>
                </a:lnTo>
                <a:lnTo>
                  <a:pt x="306324" y="59436"/>
                </a:lnTo>
                <a:close/>
              </a:path>
              <a:path w="413384" h="413385">
                <a:moveTo>
                  <a:pt x="320040" y="342900"/>
                </a:moveTo>
                <a:lnTo>
                  <a:pt x="304800" y="353568"/>
                </a:lnTo>
                <a:lnTo>
                  <a:pt x="306324" y="353568"/>
                </a:lnTo>
                <a:lnTo>
                  <a:pt x="306324" y="386264"/>
                </a:lnTo>
                <a:lnTo>
                  <a:pt x="318516" y="379614"/>
                </a:lnTo>
                <a:lnTo>
                  <a:pt x="318516" y="344424"/>
                </a:lnTo>
                <a:lnTo>
                  <a:pt x="320040" y="342900"/>
                </a:lnTo>
                <a:close/>
              </a:path>
              <a:path w="413384" h="413385">
                <a:moveTo>
                  <a:pt x="320040" y="70104"/>
                </a:moveTo>
                <a:lnTo>
                  <a:pt x="318516" y="68580"/>
                </a:lnTo>
                <a:lnTo>
                  <a:pt x="318516" y="68884"/>
                </a:lnTo>
                <a:lnTo>
                  <a:pt x="320040" y="70104"/>
                </a:lnTo>
                <a:close/>
              </a:path>
              <a:path w="413384" h="413385">
                <a:moveTo>
                  <a:pt x="344424" y="359664"/>
                </a:moveTo>
                <a:lnTo>
                  <a:pt x="344424" y="318516"/>
                </a:lnTo>
                <a:lnTo>
                  <a:pt x="332232" y="332232"/>
                </a:lnTo>
                <a:lnTo>
                  <a:pt x="318516" y="344424"/>
                </a:lnTo>
                <a:lnTo>
                  <a:pt x="318516" y="379614"/>
                </a:lnTo>
                <a:lnTo>
                  <a:pt x="321564" y="377952"/>
                </a:lnTo>
                <a:lnTo>
                  <a:pt x="338328" y="365760"/>
                </a:lnTo>
                <a:lnTo>
                  <a:pt x="344424" y="359664"/>
                </a:lnTo>
                <a:close/>
              </a:path>
              <a:path w="413384" h="413385">
                <a:moveTo>
                  <a:pt x="344424" y="95141"/>
                </a:moveTo>
                <a:lnTo>
                  <a:pt x="344424" y="94488"/>
                </a:lnTo>
                <a:lnTo>
                  <a:pt x="342900" y="92964"/>
                </a:lnTo>
                <a:lnTo>
                  <a:pt x="344424" y="95141"/>
                </a:lnTo>
                <a:close/>
              </a:path>
              <a:path w="413384" h="413385">
                <a:moveTo>
                  <a:pt x="384048" y="311979"/>
                </a:moveTo>
                <a:lnTo>
                  <a:pt x="384048" y="224028"/>
                </a:lnTo>
                <a:lnTo>
                  <a:pt x="381000" y="242316"/>
                </a:lnTo>
                <a:lnTo>
                  <a:pt x="381000" y="240792"/>
                </a:lnTo>
                <a:lnTo>
                  <a:pt x="376428" y="259080"/>
                </a:lnTo>
                <a:lnTo>
                  <a:pt x="370332" y="275844"/>
                </a:lnTo>
                <a:lnTo>
                  <a:pt x="370332" y="274320"/>
                </a:lnTo>
                <a:lnTo>
                  <a:pt x="362712" y="291084"/>
                </a:lnTo>
                <a:lnTo>
                  <a:pt x="353568" y="306324"/>
                </a:lnTo>
                <a:lnTo>
                  <a:pt x="353568" y="304800"/>
                </a:lnTo>
                <a:lnTo>
                  <a:pt x="342900" y="320040"/>
                </a:lnTo>
                <a:lnTo>
                  <a:pt x="344424" y="318516"/>
                </a:lnTo>
                <a:lnTo>
                  <a:pt x="344424" y="359664"/>
                </a:lnTo>
                <a:lnTo>
                  <a:pt x="365760" y="338328"/>
                </a:lnTo>
                <a:lnTo>
                  <a:pt x="377952" y="321564"/>
                </a:lnTo>
                <a:lnTo>
                  <a:pt x="384048" y="311979"/>
                </a:lnTo>
                <a:close/>
              </a:path>
              <a:path w="413384" h="413385">
                <a:moveTo>
                  <a:pt x="384048" y="205740"/>
                </a:moveTo>
                <a:lnTo>
                  <a:pt x="384048" y="188976"/>
                </a:lnTo>
                <a:lnTo>
                  <a:pt x="382524" y="187452"/>
                </a:lnTo>
                <a:lnTo>
                  <a:pt x="383989" y="206502"/>
                </a:lnTo>
                <a:lnTo>
                  <a:pt x="384048" y="205740"/>
                </a:lnTo>
                <a:close/>
              </a:path>
              <a:path w="413384" h="413385">
                <a:moveTo>
                  <a:pt x="384048" y="224028"/>
                </a:moveTo>
                <a:lnTo>
                  <a:pt x="384048" y="207264"/>
                </a:lnTo>
                <a:lnTo>
                  <a:pt x="383989" y="206502"/>
                </a:lnTo>
                <a:lnTo>
                  <a:pt x="382524" y="225552"/>
                </a:lnTo>
                <a:lnTo>
                  <a:pt x="384048" y="224028"/>
                </a:lnTo>
                <a:close/>
              </a:path>
              <a:path w="413384" h="413385">
                <a:moveTo>
                  <a:pt x="384048" y="207264"/>
                </a:moveTo>
                <a:lnTo>
                  <a:pt x="384048" y="205740"/>
                </a:lnTo>
                <a:lnTo>
                  <a:pt x="383989" y="206502"/>
                </a:lnTo>
                <a:lnTo>
                  <a:pt x="384048" y="20726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5">
            <a:extLst>
              <a:ext uri="{FF2B5EF4-FFF2-40B4-BE49-F238E27FC236}">
                <a16:creationId xmlns:a16="http://schemas.microsoft.com/office/drawing/2014/main" id="{5A6143B6-0746-4888-B85A-622280D22FAB}"/>
              </a:ext>
            </a:extLst>
          </p:cNvPr>
          <p:cNvSpPr/>
          <p:nvPr/>
        </p:nvSpPr>
        <p:spPr>
          <a:xfrm>
            <a:off x="1152013" y="5704094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1" y="192024"/>
                </a:moveTo>
                <a:lnTo>
                  <a:pt x="379003" y="148276"/>
                </a:lnTo>
                <a:lnTo>
                  <a:pt x="364635" y="107968"/>
                </a:lnTo>
                <a:lnTo>
                  <a:pt x="342056" y="72298"/>
                </a:lnTo>
                <a:lnTo>
                  <a:pt x="312386" y="42467"/>
                </a:lnTo>
                <a:lnTo>
                  <a:pt x="276744" y="19674"/>
                </a:lnTo>
                <a:lnTo>
                  <a:pt x="236250" y="5118"/>
                </a:lnTo>
                <a:lnTo>
                  <a:pt x="192024" y="0"/>
                </a:lnTo>
                <a:lnTo>
                  <a:pt x="148276" y="5118"/>
                </a:lnTo>
                <a:lnTo>
                  <a:pt x="107968" y="19674"/>
                </a:lnTo>
                <a:lnTo>
                  <a:pt x="72298" y="42467"/>
                </a:lnTo>
                <a:lnTo>
                  <a:pt x="42467" y="72298"/>
                </a:lnTo>
                <a:lnTo>
                  <a:pt x="19674" y="107968"/>
                </a:lnTo>
                <a:lnTo>
                  <a:pt x="5118" y="148276"/>
                </a:lnTo>
                <a:lnTo>
                  <a:pt x="0" y="192024"/>
                </a:lnTo>
                <a:lnTo>
                  <a:pt x="5118" y="236251"/>
                </a:lnTo>
                <a:lnTo>
                  <a:pt x="19674" y="276745"/>
                </a:lnTo>
                <a:lnTo>
                  <a:pt x="42467" y="312388"/>
                </a:lnTo>
                <a:lnTo>
                  <a:pt x="72298" y="342060"/>
                </a:lnTo>
                <a:lnTo>
                  <a:pt x="107968" y="364640"/>
                </a:lnTo>
                <a:lnTo>
                  <a:pt x="148276" y="379009"/>
                </a:lnTo>
                <a:lnTo>
                  <a:pt x="192024" y="384048"/>
                </a:lnTo>
                <a:lnTo>
                  <a:pt x="236250" y="379009"/>
                </a:lnTo>
                <a:lnTo>
                  <a:pt x="276744" y="364640"/>
                </a:lnTo>
                <a:lnTo>
                  <a:pt x="312386" y="342060"/>
                </a:lnTo>
                <a:lnTo>
                  <a:pt x="342056" y="312388"/>
                </a:lnTo>
                <a:lnTo>
                  <a:pt x="364635" y="276745"/>
                </a:lnTo>
                <a:lnTo>
                  <a:pt x="379003" y="236251"/>
                </a:lnTo>
                <a:lnTo>
                  <a:pt x="384041" y="19202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6">
            <a:extLst>
              <a:ext uri="{FF2B5EF4-FFF2-40B4-BE49-F238E27FC236}">
                <a16:creationId xmlns:a16="http://schemas.microsoft.com/office/drawing/2014/main" id="{BDBA9F02-BC3C-4FEC-B24B-819BAB9BA71D}"/>
              </a:ext>
            </a:extLst>
          </p:cNvPr>
          <p:cNvSpPr/>
          <p:nvPr/>
        </p:nvSpPr>
        <p:spPr>
          <a:xfrm>
            <a:off x="1138296" y="5690378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2997" y="205740"/>
                </a:moveTo>
                <a:lnTo>
                  <a:pt x="408425" y="164592"/>
                </a:lnTo>
                <a:lnTo>
                  <a:pt x="388613" y="108204"/>
                </a:lnTo>
                <a:lnTo>
                  <a:pt x="365760" y="74676"/>
                </a:lnTo>
                <a:lnTo>
                  <a:pt x="338328" y="47244"/>
                </a:lnTo>
                <a:lnTo>
                  <a:pt x="304800" y="24384"/>
                </a:lnTo>
                <a:lnTo>
                  <a:pt x="268224" y="9144"/>
                </a:lnTo>
                <a:lnTo>
                  <a:pt x="227076" y="1524"/>
                </a:lnTo>
                <a:lnTo>
                  <a:pt x="205740" y="0"/>
                </a:lnTo>
                <a:lnTo>
                  <a:pt x="185928" y="1524"/>
                </a:lnTo>
                <a:lnTo>
                  <a:pt x="144780" y="9144"/>
                </a:lnTo>
                <a:lnTo>
                  <a:pt x="108204" y="24384"/>
                </a:lnTo>
                <a:lnTo>
                  <a:pt x="74676" y="47244"/>
                </a:lnTo>
                <a:lnTo>
                  <a:pt x="47244" y="74676"/>
                </a:lnTo>
                <a:lnTo>
                  <a:pt x="24384" y="108204"/>
                </a:lnTo>
                <a:lnTo>
                  <a:pt x="9144" y="144780"/>
                </a:lnTo>
                <a:lnTo>
                  <a:pt x="1524" y="185928"/>
                </a:lnTo>
                <a:lnTo>
                  <a:pt x="0" y="205740"/>
                </a:lnTo>
                <a:lnTo>
                  <a:pt x="1524" y="227076"/>
                </a:lnTo>
                <a:lnTo>
                  <a:pt x="4572" y="248412"/>
                </a:lnTo>
                <a:lnTo>
                  <a:pt x="9144" y="268224"/>
                </a:lnTo>
                <a:lnTo>
                  <a:pt x="24384" y="304800"/>
                </a:lnTo>
                <a:lnTo>
                  <a:pt x="28956" y="311984"/>
                </a:lnTo>
                <a:lnTo>
                  <a:pt x="28956" y="188976"/>
                </a:lnTo>
                <a:lnTo>
                  <a:pt x="32004" y="169164"/>
                </a:lnTo>
                <a:lnTo>
                  <a:pt x="32004" y="170688"/>
                </a:lnTo>
                <a:lnTo>
                  <a:pt x="36576" y="152400"/>
                </a:lnTo>
                <a:lnTo>
                  <a:pt x="36576" y="153924"/>
                </a:lnTo>
                <a:lnTo>
                  <a:pt x="42672" y="137160"/>
                </a:lnTo>
                <a:lnTo>
                  <a:pt x="50292" y="120396"/>
                </a:lnTo>
                <a:lnTo>
                  <a:pt x="50292" y="121920"/>
                </a:lnTo>
                <a:lnTo>
                  <a:pt x="57912" y="109220"/>
                </a:lnTo>
                <a:lnTo>
                  <a:pt x="57912" y="108204"/>
                </a:lnTo>
                <a:lnTo>
                  <a:pt x="68580" y="94869"/>
                </a:lnTo>
                <a:lnTo>
                  <a:pt x="68580" y="94488"/>
                </a:lnTo>
                <a:lnTo>
                  <a:pt x="80772" y="80772"/>
                </a:lnTo>
                <a:lnTo>
                  <a:pt x="94488" y="68580"/>
                </a:lnTo>
                <a:lnTo>
                  <a:pt x="94488" y="68884"/>
                </a:lnTo>
                <a:lnTo>
                  <a:pt x="108204" y="57912"/>
                </a:lnTo>
                <a:lnTo>
                  <a:pt x="108204" y="58521"/>
                </a:lnTo>
                <a:lnTo>
                  <a:pt x="120396" y="51206"/>
                </a:lnTo>
                <a:lnTo>
                  <a:pt x="120396" y="50292"/>
                </a:lnTo>
                <a:lnTo>
                  <a:pt x="137160" y="42672"/>
                </a:lnTo>
                <a:lnTo>
                  <a:pt x="152400" y="37130"/>
                </a:lnTo>
                <a:lnTo>
                  <a:pt x="152400" y="36576"/>
                </a:lnTo>
                <a:lnTo>
                  <a:pt x="170688" y="32004"/>
                </a:lnTo>
                <a:lnTo>
                  <a:pt x="187452" y="29210"/>
                </a:lnTo>
                <a:lnTo>
                  <a:pt x="187452" y="28956"/>
                </a:lnTo>
                <a:lnTo>
                  <a:pt x="225552" y="28956"/>
                </a:lnTo>
                <a:lnTo>
                  <a:pt x="225552" y="29210"/>
                </a:lnTo>
                <a:lnTo>
                  <a:pt x="242316" y="32004"/>
                </a:lnTo>
                <a:lnTo>
                  <a:pt x="260604" y="36576"/>
                </a:lnTo>
                <a:lnTo>
                  <a:pt x="260604" y="37130"/>
                </a:lnTo>
                <a:lnTo>
                  <a:pt x="275844" y="42672"/>
                </a:lnTo>
                <a:lnTo>
                  <a:pt x="275844" y="43364"/>
                </a:lnTo>
                <a:lnTo>
                  <a:pt x="291084" y="50292"/>
                </a:lnTo>
                <a:lnTo>
                  <a:pt x="304800" y="58521"/>
                </a:lnTo>
                <a:lnTo>
                  <a:pt x="304800" y="57912"/>
                </a:lnTo>
                <a:lnTo>
                  <a:pt x="318516" y="68884"/>
                </a:lnTo>
                <a:lnTo>
                  <a:pt x="318516" y="68580"/>
                </a:lnTo>
                <a:lnTo>
                  <a:pt x="332232" y="80772"/>
                </a:lnTo>
                <a:lnTo>
                  <a:pt x="344424" y="94488"/>
                </a:lnTo>
                <a:lnTo>
                  <a:pt x="344424" y="95141"/>
                </a:lnTo>
                <a:lnTo>
                  <a:pt x="353568" y="108204"/>
                </a:lnTo>
                <a:lnTo>
                  <a:pt x="353568" y="106680"/>
                </a:lnTo>
                <a:lnTo>
                  <a:pt x="362712" y="121920"/>
                </a:lnTo>
                <a:lnTo>
                  <a:pt x="362712" y="120396"/>
                </a:lnTo>
                <a:lnTo>
                  <a:pt x="370332" y="137160"/>
                </a:lnTo>
                <a:lnTo>
                  <a:pt x="376428" y="153924"/>
                </a:lnTo>
                <a:lnTo>
                  <a:pt x="376428" y="152400"/>
                </a:lnTo>
                <a:lnTo>
                  <a:pt x="381000" y="170688"/>
                </a:lnTo>
                <a:lnTo>
                  <a:pt x="381000" y="169164"/>
                </a:lnTo>
                <a:lnTo>
                  <a:pt x="384048" y="188976"/>
                </a:lnTo>
                <a:lnTo>
                  <a:pt x="384048" y="311979"/>
                </a:lnTo>
                <a:lnTo>
                  <a:pt x="388613" y="304800"/>
                </a:lnTo>
                <a:lnTo>
                  <a:pt x="403853" y="268224"/>
                </a:lnTo>
                <a:lnTo>
                  <a:pt x="408425" y="248412"/>
                </a:lnTo>
                <a:lnTo>
                  <a:pt x="411473" y="227076"/>
                </a:lnTo>
                <a:lnTo>
                  <a:pt x="412997" y="205740"/>
                </a:lnTo>
                <a:close/>
              </a:path>
              <a:path w="413384" h="413385">
                <a:moveTo>
                  <a:pt x="59436" y="306324"/>
                </a:moveTo>
                <a:lnTo>
                  <a:pt x="50292" y="291084"/>
                </a:lnTo>
                <a:lnTo>
                  <a:pt x="42672" y="274320"/>
                </a:lnTo>
                <a:lnTo>
                  <a:pt x="42672" y="275844"/>
                </a:lnTo>
                <a:lnTo>
                  <a:pt x="36576" y="259080"/>
                </a:lnTo>
                <a:lnTo>
                  <a:pt x="32004" y="240792"/>
                </a:lnTo>
                <a:lnTo>
                  <a:pt x="32004" y="242316"/>
                </a:lnTo>
                <a:lnTo>
                  <a:pt x="28956" y="224028"/>
                </a:lnTo>
                <a:lnTo>
                  <a:pt x="28956" y="311984"/>
                </a:lnTo>
                <a:lnTo>
                  <a:pt x="35052" y="321564"/>
                </a:lnTo>
                <a:lnTo>
                  <a:pt x="47244" y="338328"/>
                </a:lnTo>
                <a:lnTo>
                  <a:pt x="57912" y="348996"/>
                </a:lnTo>
                <a:lnTo>
                  <a:pt x="57912" y="304800"/>
                </a:lnTo>
                <a:lnTo>
                  <a:pt x="59436" y="306324"/>
                </a:lnTo>
                <a:close/>
              </a:path>
              <a:path w="413384" h="413385">
                <a:moveTo>
                  <a:pt x="59436" y="106680"/>
                </a:moveTo>
                <a:lnTo>
                  <a:pt x="57912" y="108204"/>
                </a:lnTo>
                <a:lnTo>
                  <a:pt x="57912" y="109220"/>
                </a:lnTo>
                <a:lnTo>
                  <a:pt x="59436" y="106680"/>
                </a:lnTo>
                <a:close/>
              </a:path>
              <a:path w="413384" h="413385">
                <a:moveTo>
                  <a:pt x="70104" y="320040"/>
                </a:moveTo>
                <a:lnTo>
                  <a:pt x="57912" y="304800"/>
                </a:lnTo>
                <a:lnTo>
                  <a:pt x="57912" y="348996"/>
                </a:lnTo>
                <a:lnTo>
                  <a:pt x="68580" y="359664"/>
                </a:lnTo>
                <a:lnTo>
                  <a:pt x="68580" y="318516"/>
                </a:lnTo>
                <a:lnTo>
                  <a:pt x="70104" y="320040"/>
                </a:lnTo>
                <a:close/>
              </a:path>
              <a:path w="413384" h="413385">
                <a:moveTo>
                  <a:pt x="70104" y="92964"/>
                </a:moveTo>
                <a:lnTo>
                  <a:pt x="68580" y="94488"/>
                </a:lnTo>
                <a:lnTo>
                  <a:pt x="68580" y="94869"/>
                </a:lnTo>
                <a:lnTo>
                  <a:pt x="70104" y="92964"/>
                </a:lnTo>
                <a:close/>
              </a:path>
              <a:path w="413384" h="413385">
                <a:moveTo>
                  <a:pt x="94488" y="379614"/>
                </a:moveTo>
                <a:lnTo>
                  <a:pt x="94488" y="344424"/>
                </a:lnTo>
                <a:lnTo>
                  <a:pt x="80772" y="332232"/>
                </a:lnTo>
                <a:lnTo>
                  <a:pt x="68580" y="318516"/>
                </a:lnTo>
                <a:lnTo>
                  <a:pt x="68580" y="359664"/>
                </a:lnTo>
                <a:lnTo>
                  <a:pt x="74676" y="365760"/>
                </a:lnTo>
                <a:lnTo>
                  <a:pt x="91440" y="377952"/>
                </a:lnTo>
                <a:lnTo>
                  <a:pt x="94488" y="379614"/>
                </a:lnTo>
                <a:close/>
              </a:path>
              <a:path w="413384" h="413385">
                <a:moveTo>
                  <a:pt x="94488" y="68884"/>
                </a:moveTo>
                <a:lnTo>
                  <a:pt x="94488" y="68580"/>
                </a:lnTo>
                <a:lnTo>
                  <a:pt x="92964" y="70104"/>
                </a:lnTo>
                <a:lnTo>
                  <a:pt x="94488" y="68884"/>
                </a:lnTo>
                <a:close/>
              </a:path>
              <a:path w="413384" h="413385">
                <a:moveTo>
                  <a:pt x="108204" y="353568"/>
                </a:moveTo>
                <a:lnTo>
                  <a:pt x="92964" y="342900"/>
                </a:lnTo>
                <a:lnTo>
                  <a:pt x="94488" y="344424"/>
                </a:lnTo>
                <a:lnTo>
                  <a:pt x="94488" y="379614"/>
                </a:lnTo>
                <a:lnTo>
                  <a:pt x="106680" y="386264"/>
                </a:lnTo>
                <a:lnTo>
                  <a:pt x="106680" y="353568"/>
                </a:lnTo>
                <a:lnTo>
                  <a:pt x="108204" y="353568"/>
                </a:lnTo>
                <a:close/>
              </a:path>
              <a:path w="413384" h="413385">
                <a:moveTo>
                  <a:pt x="108204" y="58521"/>
                </a:moveTo>
                <a:lnTo>
                  <a:pt x="108204" y="57912"/>
                </a:lnTo>
                <a:lnTo>
                  <a:pt x="106680" y="59436"/>
                </a:lnTo>
                <a:lnTo>
                  <a:pt x="108204" y="58521"/>
                </a:lnTo>
                <a:close/>
              </a:path>
              <a:path w="413384" h="413385">
                <a:moveTo>
                  <a:pt x="121920" y="362712"/>
                </a:moveTo>
                <a:lnTo>
                  <a:pt x="106680" y="353568"/>
                </a:lnTo>
                <a:lnTo>
                  <a:pt x="106680" y="386264"/>
                </a:lnTo>
                <a:lnTo>
                  <a:pt x="108204" y="387096"/>
                </a:lnTo>
                <a:lnTo>
                  <a:pt x="120396" y="393192"/>
                </a:lnTo>
                <a:lnTo>
                  <a:pt x="120396" y="362712"/>
                </a:lnTo>
                <a:lnTo>
                  <a:pt x="121920" y="362712"/>
                </a:lnTo>
                <a:close/>
              </a:path>
              <a:path w="413384" h="413385">
                <a:moveTo>
                  <a:pt x="121920" y="50292"/>
                </a:moveTo>
                <a:lnTo>
                  <a:pt x="120396" y="50292"/>
                </a:lnTo>
                <a:lnTo>
                  <a:pt x="120396" y="51206"/>
                </a:lnTo>
                <a:lnTo>
                  <a:pt x="121920" y="50292"/>
                </a:lnTo>
                <a:close/>
              </a:path>
              <a:path w="413384" h="413385">
                <a:moveTo>
                  <a:pt x="153924" y="376428"/>
                </a:moveTo>
                <a:lnTo>
                  <a:pt x="137160" y="370332"/>
                </a:lnTo>
                <a:lnTo>
                  <a:pt x="120396" y="362712"/>
                </a:lnTo>
                <a:lnTo>
                  <a:pt x="120396" y="393192"/>
                </a:lnTo>
                <a:lnTo>
                  <a:pt x="126492" y="396240"/>
                </a:lnTo>
                <a:lnTo>
                  <a:pt x="144780" y="403860"/>
                </a:lnTo>
                <a:lnTo>
                  <a:pt x="152400" y="405618"/>
                </a:lnTo>
                <a:lnTo>
                  <a:pt x="152400" y="376428"/>
                </a:lnTo>
                <a:lnTo>
                  <a:pt x="153924" y="376428"/>
                </a:lnTo>
                <a:close/>
              </a:path>
              <a:path w="413384" h="413385">
                <a:moveTo>
                  <a:pt x="153924" y="36576"/>
                </a:moveTo>
                <a:lnTo>
                  <a:pt x="152400" y="36576"/>
                </a:lnTo>
                <a:lnTo>
                  <a:pt x="152400" y="37130"/>
                </a:lnTo>
                <a:lnTo>
                  <a:pt x="153924" y="36576"/>
                </a:lnTo>
                <a:close/>
              </a:path>
              <a:path w="413384" h="413385">
                <a:moveTo>
                  <a:pt x="188976" y="411714"/>
                </a:moveTo>
                <a:lnTo>
                  <a:pt x="188976" y="384048"/>
                </a:lnTo>
                <a:lnTo>
                  <a:pt x="170688" y="381000"/>
                </a:lnTo>
                <a:lnTo>
                  <a:pt x="152400" y="376428"/>
                </a:lnTo>
                <a:lnTo>
                  <a:pt x="152400" y="405618"/>
                </a:lnTo>
                <a:lnTo>
                  <a:pt x="164592" y="408432"/>
                </a:lnTo>
                <a:lnTo>
                  <a:pt x="185928" y="411480"/>
                </a:lnTo>
                <a:lnTo>
                  <a:pt x="188976" y="411714"/>
                </a:lnTo>
                <a:close/>
              </a:path>
              <a:path w="413384" h="413385">
                <a:moveTo>
                  <a:pt x="188976" y="28956"/>
                </a:moveTo>
                <a:lnTo>
                  <a:pt x="187452" y="28956"/>
                </a:lnTo>
                <a:lnTo>
                  <a:pt x="187452" y="29210"/>
                </a:lnTo>
                <a:lnTo>
                  <a:pt x="188976" y="28956"/>
                </a:lnTo>
                <a:close/>
              </a:path>
              <a:path w="413384" h="413385">
                <a:moveTo>
                  <a:pt x="207264" y="412895"/>
                </a:moveTo>
                <a:lnTo>
                  <a:pt x="207264" y="384048"/>
                </a:lnTo>
                <a:lnTo>
                  <a:pt x="205740" y="384048"/>
                </a:lnTo>
                <a:lnTo>
                  <a:pt x="187452" y="382524"/>
                </a:lnTo>
                <a:lnTo>
                  <a:pt x="188976" y="384048"/>
                </a:lnTo>
                <a:lnTo>
                  <a:pt x="188976" y="411714"/>
                </a:lnTo>
                <a:lnTo>
                  <a:pt x="205740" y="413004"/>
                </a:lnTo>
                <a:lnTo>
                  <a:pt x="207264" y="412895"/>
                </a:lnTo>
                <a:close/>
              </a:path>
              <a:path w="413384" h="413385">
                <a:moveTo>
                  <a:pt x="206502" y="383989"/>
                </a:moveTo>
                <a:lnTo>
                  <a:pt x="205740" y="383930"/>
                </a:lnTo>
                <a:lnTo>
                  <a:pt x="206502" y="383989"/>
                </a:lnTo>
                <a:close/>
              </a:path>
              <a:path w="413384" h="413385">
                <a:moveTo>
                  <a:pt x="260604" y="405618"/>
                </a:moveTo>
                <a:lnTo>
                  <a:pt x="260604" y="376428"/>
                </a:lnTo>
                <a:lnTo>
                  <a:pt x="242316" y="381000"/>
                </a:lnTo>
                <a:lnTo>
                  <a:pt x="224028" y="384048"/>
                </a:lnTo>
                <a:lnTo>
                  <a:pt x="224028" y="382641"/>
                </a:lnTo>
                <a:lnTo>
                  <a:pt x="206502" y="383989"/>
                </a:lnTo>
                <a:lnTo>
                  <a:pt x="207264" y="384048"/>
                </a:lnTo>
                <a:lnTo>
                  <a:pt x="207264" y="412895"/>
                </a:lnTo>
                <a:lnTo>
                  <a:pt x="224028" y="411697"/>
                </a:lnTo>
                <a:lnTo>
                  <a:pt x="224028" y="384048"/>
                </a:lnTo>
                <a:lnTo>
                  <a:pt x="225552" y="382524"/>
                </a:lnTo>
                <a:lnTo>
                  <a:pt x="225552" y="411588"/>
                </a:lnTo>
                <a:lnTo>
                  <a:pt x="227076" y="411480"/>
                </a:lnTo>
                <a:lnTo>
                  <a:pt x="248412" y="408432"/>
                </a:lnTo>
                <a:lnTo>
                  <a:pt x="260604" y="405618"/>
                </a:lnTo>
                <a:close/>
              </a:path>
              <a:path w="413384" h="413385">
                <a:moveTo>
                  <a:pt x="225552" y="29210"/>
                </a:moveTo>
                <a:lnTo>
                  <a:pt x="225552" y="28956"/>
                </a:lnTo>
                <a:lnTo>
                  <a:pt x="224028" y="28956"/>
                </a:lnTo>
                <a:lnTo>
                  <a:pt x="225552" y="29210"/>
                </a:lnTo>
                <a:close/>
              </a:path>
              <a:path w="413384" h="413385">
                <a:moveTo>
                  <a:pt x="260604" y="37130"/>
                </a:moveTo>
                <a:lnTo>
                  <a:pt x="260604" y="36576"/>
                </a:lnTo>
                <a:lnTo>
                  <a:pt x="259080" y="36576"/>
                </a:lnTo>
                <a:lnTo>
                  <a:pt x="260604" y="37130"/>
                </a:lnTo>
                <a:close/>
              </a:path>
              <a:path w="413384" h="413385">
                <a:moveTo>
                  <a:pt x="275844" y="400685"/>
                </a:moveTo>
                <a:lnTo>
                  <a:pt x="275844" y="370332"/>
                </a:lnTo>
                <a:lnTo>
                  <a:pt x="259080" y="376428"/>
                </a:lnTo>
                <a:lnTo>
                  <a:pt x="260604" y="376428"/>
                </a:lnTo>
                <a:lnTo>
                  <a:pt x="260604" y="405618"/>
                </a:lnTo>
                <a:lnTo>
                  <a:pt x="268224" y="403860"/>
                </a:lnTo>
                <a:lnTo>
                  <a:pt x="275844" y="400685"/>
                </a:lnTo>
                <a:close/>
              </a:path>
              <a:path w="413384" h="413385">
                <a:moveTo>
                  <a:pt x="275844" y="43364"/>
                </a:moveTo>
                <a:lnTo>
                  <a:pt x="275844" y="42672"/>
                </a:lnTo>
                <a:lnTo>
                  <a:pt x="274320" y="42672"/>
                </a:lnTo>
                <a:lnTo>
                  <a:pt x="275844" y="43364"/>
                </a:lnTo>
                <a:close/>
              </a:path>
              <a:path w="413384" h="413385">
                <a:moveTo>
                  <a:pt x="306324" y="386264"/>
                </a:moveTo>
                <a:lnTo>
                  <a:pt x="306324" y="353568"/>
                </a:lnTo>
                <a:lnTo>
                  <a:pt x="291084" y="362712"/>
                </a:lnTo>
                <a:lnTo>
                  <a:pt x="274320" y="370332"/>
                </a:lnTo>
                <a:lnTo>
                  <a:pt x="275844" y="370332"/>
                </a:lnTo>
                <a:lnTo>
                  <a:pt x="275844" y="400685"/>
                </a:lnTo>
                <a:lnTo>
                  <a:pt x="286512" y="396240"/>
                </a:lnTo>
                <a:lnTo>
                  <a:pt x="304800" y="387096"/>
                </a:lnTo>
                <a:lnTo>
                  <a:pt x="306324" y="386264"/>
                </a:lnTo>
                <a:close/>
              </a:path>
              <a:path w="413384" h="413385">
                <a:moveTo>
                  <a:pt x="306324" y="59436"/>
                </a:moveTo>
                <a:lnTo>
                  <a:pt x="304800" y="57912"/>
                </a:lnTo>
                <a:lnTo>
                  <a:pt x="304800" y="58521"/>
                </a:lnTo>
                <a:lnTo>
                  <a:pt x="306324" y="59436"/>
                </a:lnTo>
                <a:close/>
              </a:path>
              <a:path w="413384" h="413385">
                <a:moveTo>
                  <a:pt x="320040" y="342900"/>
                </a:moveTo>
                <a:lnTo>
                  <a:pt x="304800" y="353568"/>
                </a:lnTo>
                <a:lnTo>
                  <a:pt x="306324" y="353568"/>
                </a:lnTo>
                <a:lnTo>
                  <a:pt x="306324" y="386264"/>
                </a:lnTo>
                <a:lnTo>
                  <a:pt x="318516" y="379614"/>
                </a:lnTo>
                <a:lnTo>
                  <a:pt x="318516" y="344424"/>
                </a:lnTo>
                <a:lnTo>
                  <a:pt x="320040" y="342900"/>
                </a:lnTo>
                <a:close/>
              </a:path>
              <a:path w="413384" h="413385">
                <a:moveTo>
                  <a:pt x="320040" y="70104"/>
                </a:moveTo>
                <a:lnTo>
                  <a:pt x="318516" y="68580"/>
                </a:lnTo>
                <a:lnTo>
                  <a:pt x="318516" y="68884"/>
                </a:lnTo>
                <a:lnTo>
                  <a:pt x="320040" y="70104"/>
                </a:lnTo>
                <a:close/>
              </a:path>
              <a:path w="413384" h="413385">
                <a:moveTo>
                  <a:pt x="344424" y="359664"/>
                </a:moveTo>
                <a:lnTo>
                  <a:pt x="344424" y="318516"/>
                </a:lnTo>
                <a:lnTo>
                  <a:pt x="332232" y="332232"/>
                </a:lnTo>
                <a:lnTo>
                  <a:pt x="318516" y="344424"/>
                </a:lnTo>
                <a:lnTo>
                  <a:pt x="318516" y="379614"/>
                </a:lnTo>
                <a:lnTo>
                  <a:pt x="321564" y="377952"/>
                </a:lnTo>
                <a:lnTo>
                  <a:pt x="338328" y="365760"/>
                </a:lnTo>
                <a:lnTo>
                  <a:pt x="344424" y="359664"/>
                </a:lnTo>
                <a:close/>
              </a:path>
              <a:path w="413384" h="413385">
                <a:moveTo>
                  <a:pt x="344424" y="95141"/>
                </a:moveTo>
                <a:lnTo>
                  <a:pt x="344424" y="94488"/>
                </a:lnTo>
                <a:lnTo>
                  <a:pt x="342900" y="92964"/>
                </a:lnTo>
                <a:lnTo>
                  <a:pt x="344424" y="95141"/>
                </a:lnTo>
                <a:close/>
              </a:path>
              <a:path w="413384" h="413385">
                <a:moveTo>
                  <a:pt x="384048" y="311979"/>
                </a:moveTo>
                <a:lnTo>
                  <a:pt x="384048" y="224028"/>
                </a:lnTo>
                <a:lnTo>
                  <a:pt x="381000" y="242316"/>
                </a:lnTo>
                <a:lnTo>
                  <a:pt x="381000" y="240792"/>
                </a:lnTo>
                <a:lnTo>
                  <a:pt x="376428" y="259080"/>
                </a:lnTo>
                <a:lnTo>
                  <a:pt x="370332" y="275844"/>
                </a:lnTo>
                <a:lnTo>
                  <a:pt x="370332" y="274320"/>
                </a:lnTo>
                <a:lnTo>
                  <a:pt x="362712" y="291084"/>
                </a:lnTo>
                <a:lnTo>
                  <a:pt x="353568" y="306324"/>
                </a:lnTo>
                <a:lnTo>
                  <a:pt x="353568" y="304800"/>
                </a:lnTo>
                <a:lnTo>
                  <a:pt x="342900" y="320040"/>
                </a:lnTo>
                <a:lnTo>
                  <a:pt x="344424" y="318516"/>
                </a:lnTo>
                <a:lnTo>
                  <a:pt x="344424" y="359664"/>
                </a:lnTo>
                <a:lnTo>
                  <a:pt x="365760" y="338328"/>
                </a:lnTo>
                <a:lnTo>
                  <a:pt x="377952" y="321564"/>
                </a:lnTo>
                <a:lnTo>
                  <a:pt x="384048" y="311979"/>
                </a:lnTo>
                <a:close/>
              </a:path>
              <a:path w="413384" h="413385">
                <a:moveTo>
                  <a:pt x="384048" y="205740"/>
                </a:moveTo>
                <a:lnTo>
                  <a:pt x="384048" y="188976"/>
                </a:lnTo>
                <a:lnTo>
                  <a:pt x="382524" y="187452"/>
                </a:lnTo>
                <a:lnTo>
                  <a:pt x="383989" y="206502"/>
                </a:lnTo>
                <a:lnTo>
                  <a:pt x="384048" y="205740"/>
                </a:lnTo>
                <a:close/>
              </a:path>
              <a:path w="413384" h="413385">
                <a:moveTo>
                  <a:pt x="384048" y="224028"/>
                </a:moveTo>
                <a:lnTo>
                  <a:pt x="384048" y="207264"/>
                </a:lnTo>
                <a:lnTo>
                  <a:pt x="383989" y="206502"/>
                </a:lnTo>
                <a:lnTo>
                  <a:pt x="382524" y="225552"/>
                </a:lnTo>
                <a:lnTo>
                  <a:pt x="384048" y="224028"/>
                </a:lnTo>
                <a:close/>
              </a:path>
              <a:path w="413384" h="413385">
                <a:moveTo>
                  <a:pt x="384048" y="207264"/>
                </a:moveTo>
                <a:lnTo>
                  <a:pt x="384048" y="205740"/>
                </a:lnTo>
                <a:lnTo>
                  <a:pt x="383989" y="206502"/>
                </a:lnTo>
                <a:lnTo>
                  <a:pt x="384048" y="20726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59676D29-1201-498C-87B6-8BCCA8C21376}"/>
              </a:ext>
            </a:extLst>
          </p:cNvPr>
          <p:cNvSpPr txBox="1"/>
          <p:nvPr/>
        </p:nvSpPr>
        <p:spPr>
          <a:xfrm>
            <a:off x="1264284" y="5749303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05CD3632-E72C-42B2-9C28-27C7CDAF655E}"/>
              </a:ext>
            </a:extLst>
          </p:cNvPr>
          <p:cNvSpPr/>
          <p:nvPr/>
        </p:nvSpPr>
        <p:spPr>
          <a:xfrm>
            <a:off x="1152013" y="1538792"/>
            <a:ext cx="384175" cy="384175"/>
          </a:xfrm>
          <a:custGeom>
            <a:avLst/>
            <a:gdLst/>
            <a:ahLst/>
            <a:cxnLst/>
            <a:rect l="l" t="t" r="r" b="b"/>
            <a:pathLst>
              <a:path w="384175" h="384175">
                <a:moveTo>
                  <a:pt x="384041" y="192024"/>
                </a:moveTo>
                <a:lnTo>
                  <a:pt x="379003" y="148276"/>
                </a:lnTo>
                <a:lnTo>
                  <a:pt x="364635" y="107968"/>
                </a:lnTo>
                <a:lnTo>
                  <a:pt x="342056" y="72298"/>
                </a:lnTo>
                <a:lnTo>
                  <a:pt x="312386" y="42467"/>
                </a:lnTo>
                <a:lnTo>
                  <a:pt x="276744" y="19674"/>
                </a:lnTo>
                <a:lnTo>
                  <a:pt x="236250" y="5118"/>
                </a:lnTo>
                <a:lnTo>
                  <a:pt x="192024" y="0"/>
                </a:lnTo>
                <a:lnTo>
                  <a:pt x="148276" y="5118"/>
                </a:lnTo>
                <a:lnTo>
                  <a:pt x="107968" y="19674"/>
                </a:lnTo>
                <a:lnTo>
                  <a:pt x="72298" y="42467"/>
                </a:lnTo>
                <a:lnTo>
                  <a:pt x="42467" y="72298"/>
                </a:lnTo>
                <a:lnTo>
                  <a:pt x="19674" y="107968"/>
                </a:lnTo>
                <a:lnTo>
                  <a:pt x="5118" y="148276"/>
                </a:lnTo>
                <a:lnTo>
                  <a:pt x="0" y="192024"/>
                </a:lnTo>
                <a:lnTo>
                  <a:pt x="5118" y="236251"/>
                </a:lnTo>
                <a:lnTo>
                  <a:pt x="19674" y="276745"/>
                </a:lnTo>
                <a:lnTo>
                  <a:pt x="42467" y="312388"/>
                </a:lnTo>
                <a:lnTo>
                  <a:pt x="72298" y="342060"/>
                </a:lnTo>
                <a:lnTo>
                  <a:pt x="107968" y="364640"/>
                </a:lnTo>
                <a:lnTo>
                  <a:pt x="148276" y="379009"/>
                </a:lnTo>
                <a:lnTo>
                  <a:pt x="192024" y="384048"/>
                </a:lnTo>
                <a:lnTo>
                  <a:pt x="236250" y="379009"/>
                </a:lnTo>
                <a:lnTo>
                  <a:pt x="276744" y="364640"/>
                </a:lnTo>
                <a:lnTo>
                  <a:pt x="312386" y="342060"/>
                </a:lnTo>
                <a:lnTo>
                  <a:pt x="342056" y="312388"/>
                </a:lnTo>
                <a:lnTo>
                  <a:pt x="364635" y="276745"/>
                </a:lnTo>
                <a:lnTo>
                  <a:pt x="379003" y="236251"/>
                </a:lnTo>
                <a:lnTo>
                  <a:pt x="384041" y="19202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F7374031-FC02-4D50-B71F-D9D507D1AE0C}"/>
              </a:ext>
            </a:extLst>
          </p:cNvPr>
          <p:cNvSpPr/>
          <p:nvPr/>
        </p:nvSpPr>
        <p:spPr>
          <a:xfrm>
            <a:off x="1138296" y="1525076"/>
            <a:ext cx="413384" cy="413384"/>
          </a:xfrm>
          <a:custGeom>
            <a:avLst/>
            <a:gdLst/>
            <a:ahLst/>
            <a:cxnLst/>
            <a:rect l="l" t="t" r="r" b="b"/>
            <a:pathLst>
              <a:path w="413384" h="413385">
                <a:moveTo>
                  <a:pt x="412997" y="205740"/>
                </a:moveTo>
                <a:lnTo>
                  <a:pt x="408425" y="164592"/>
                </a:lnTo>
                <a:lnTo>
                  <a:pt x="396233" y="124968"/>
                </a:lnTo>
                <a:lnTo>
                  <a:pt x="377952" y="89916"/>
                </a:lnTo>
                <a:lnTo>
                  <a:pt x="352044" y="59436"/>
                </a:lnTo>
                <a:lnTo>
                  <a:pt x="321564" y="35052"/>
                </a:lnTo>
                <a:lnTo>
                  <a:pt x="286512" y="15240"/>
                </a:lnTo>
                <a:lnTo>
                  <a:pt x="248412" y="4572"/>
                </a:lnTo>
                <a:lnTo>
                  <a:pt x="227076" y="0"/>
                </a:lnTo>
                <a:lnTo>
                  <a:pt x="185928" y="0"/>
                </a:lnTo>
                <a:lnTo>
                  <a:pt x="144780" y="9144"/>
                </a:lnTo>
                <a:lnTo>
                  <a:pt x="108204" y="24384"/>
                </a:lnTo>
                <a:lnTo>
                  <a:pt x="74676" y="47244"/>
                </a:lnTo>
                <a:lnTo>
                  <a:pt x="47244" y="74676"/>
                </a:lnTo>
                <a:lnTo>
                  <a:pt x="24384" y="108204"/>
                </a:lnTo>
                <a:lnTo>
                  <a:pt x="9144" y="144780"/>
                </a:lnTo>
                <a:lnTo>
                  <a:pt x="1524" y="184404"/>
                </a:lnTo>
                <a:lnTo>
                  <a:pt x="0" y="205740"/>
                </a:lnTo>
                <a:lnTo>
                  <a:pt x="1524" y="227076"/>
                </a:lnTo>
                <a:lnTo>
                  <a:pt x="9144" y="266700"/>
                </a:lnTo>
                <a:lnTo>
                  <a:pt x="24384" y="304800"/>
                </a:lnTo>
                <a:lnTo>
                  <a:pt x="28956" y="311984"/>
                </a:lnTo>
                <a:lnTo>
                  <a:pt x="28956" y="188976"/>
                </a:lnTo>
                <a:lnTo>
                  <a:pt x="32004" y="169164"/>
                </a:lnTo>
                <a:lnTo>
                  <a:pt x="32004" y="170688"/>
                </a:lnTo>
                <a:lnTo>
                  <a:pt x="36576" y="152400"/>
                </a:lnTo>
                <a:lnTo>
                  <a:pt x="36576" y="153924"/>
                </a:lnTo>
                <a:lnTo>
                  <a:pt x="42672" y="135636"/>
                </a:lnTo>
                <a:lnTo>
                  <a:pt x="42672" y="137160"/>
                </a:lnTo>
                <a:lnTo>
                  <a:pt x="50292" y="120396"/>
                </a:lnTo>
                <a:lnTo>
                  <a:pt x="50292" y="121920"/>
                </a:lnTo>
                <a:lnTo>
                  <a:pt x="57912" y="109220"/>
                </a:lnTo>
                <a:lnTo>
                  <a:pt x="57912" y="106680"/>
                </a:lnTo>
                <a:lnTo>
                  <a:pt x="68580" y="94678"/>
                </a:lnTo>
                <a:lnTo>
                  <a:pt x="68580" y="92964"/>
                </a:lnTo>
                <a:lnTo>
                  <a:pt x="80772" y="79248"/>
                </a:lnTo>
                <a:lnTo>
                  <a:pt x="80772" y="80772"/>
                </a:lnTo>
                <a:lnTo>
                  <a:pt x="92964" y="69934"/>
                </a:lnTo>
                <a:lnTo>
                  <a:pt x="92964" y="68580"/>
                </a:lnTo>
                <a:lnTo>
                  <a:pt x="108204" y="57912"/>
                </a:lnTo>
                <a:lnTo>
                  <a:pt x="108204" y="58369"/>
                </a:lnTo>
                <a:lnTo>
                  <a:pt x="121920" y="48768"/>
                </a:lnTo>
                <a:lnTo>
                  <a:pt x="121920" y="49460"/>
                </a:lnTo>
                <a:lnTo>
                  <a:pt x="137160" y="41148"/>
                </a:lnTo>
                <a:lnTo>
                  <a:pt x="137160" y="42672"/>
                </a:lnTo>
                <a:lnTo>
                  <a:pt x="152400" y="37130"/>
                </a:lnTo>
                <a:lnTo>
                  <a:pt x="152400" y="36576"/>
                </a:lnTo>
                <a:lnTo>
                  <a:pt x="170688" y="32004"/>
                </a:lnTo>
                <a:lnTo>
                  <a:pt x="187452" y="29210"/>
                </a:lnTo>
                <a:lnTo>
                  <a:pt x="187452" y="28956"/>
                </a:lnTo>
                <a:lnTo>
                  <a:pt x="225552" y="28956"/>
                </a:lnTo>
                <a:lnTo>
                  <a:pt x="225552" y="29210"/>
                </a:lnTo>
                <a:lnTo>
                  <a:pt x="242316" y="32004"/>
                </a:lnTo>
                <a:lnTo>
                  <a:pt x="260604" y="36576"/>
                </a:lnTo>
                <a:lnTo>
                  <a:pt x="260604" y="37130"/>
                </a:lnTo>
                <a:lnTo>
                  <a:pt x="274320" y="42117"/>
                </a:lnTo>
                <a:lnTo>
                  <a:pt x="274320" y="41148"/>
                </a:lnTo>
                <a:lnTo>
                  <a:pt x="291084" y="50292"/>
                </a:lnTo>
                <a:lnTo>
                  <a:pt x="291084" y="48768"/>
                </a:lnTo>
                <a:lnTo>
                  <a:pt x="304800" y="58369"/>
                </a:lnTo>
                <a:lnTo>
                  <a:pt x="304800" y="57912"/>
                </a:lnTo>
                <a:lnTo>
                  <a:pt x="320040" y="68580"/>
                </a:lnTo>
                <a:lnTo>
                  <a:pt x="320040" y="69934"/>
                </a:lnTo>
                <a:lnTo>
                  <a:pt x="332232" y="80772"/>
                </a:lnTo>
                <a:lnTo>
                  <a:pt x="332232" y="79248"/>
                </a:lnTo>
                <a:lnTo>
                  <a:pt x="344424" y="92964"/>
                </a:lnTo>
                <a:lnTo>
                  <a:pt x="344424" y="94923"/>
                </a:lnTo>
                <a:lnTo>
                  <a:pt x="353568" y="106680"/>
                </a:lnTo>
                <a:lnTo>
                  <a:pt x="362712" y="121920"/>
                </a:lnTo>
                <a:lnTo>
                  <a:pt x="362712" y="120396"/>
                </a:lnTo>
                <a:lnTo>
                  <a:pt x="370332" y="137160"/>
                </a:lnTo>
                <a:lnTo>
                  <a:pt x="370332" y="135636"/>
                </a:lnTo>
                <a:lnTo>
                  <a:pt x="376428" y="153924"/>
                </a:lnTo>
                <a:lnTo>
                  <a:pt x="376428" y="152400"/>
                </a:lnTo>
                <a:lnTo>
                  <a:pt x="381000" y="170688"/>
                </a:lnTo>
                <a:lnTo>
                  <a:pt x="381000" y="169164"/>
                </a:lnTo>
                <a:lnTo>
                  <a:pt x="384048" y="188976"/>
                </a:lnTo>
                <a:lnTo>
                  <a:pt x="384048" y="311979"/>
                </a:lnTo>
                <a:lnTo>
                  <a:pt x="388613" y="304800"/>
                </a:lnTo>
                <a:lnTo>
                  <a:pt x="396233" y="286512"/>
                </a:lnTo>
                <a:lnTo>
                  <a:pt x="403853" y="266700"/>
                </a:lnTo>
                <a:lnTo>
                  <a:pt x="408425" y="246888"/>
                </a:lnTo>
                <a:lnTo>
                  <a:pt x="411473" y="227076"/>
                </a:lnTo>
                <a:lnTo>
                  <a:pt x="412997" y="205740"/>
                </a:lnTo>
                <a:close/>
              </a:path>
              <a:path w="413384" h="413385">
                <a:moveTo>
                  <a:pt x="59436" y="306324"/>
                </a:moveTo>
                <a:lnTo>
                  <a:pt x="50292" y="289560"/>
                </a:lnTo>
                <a:lnTo>
                  <a:pt x="50292" y="291084"/>
                </a:lnTo>
                <a:lnTo>
                  <a:pt x="42672" y="274320"/>
                </a:lnTo>
                <a:lnTo>
                  <a:pt x="42672" y="275844"/>
                </a:lnTo>
                <a:lnTo>
                  <a:pt x="36576" y="257556"/>
                </a:lnTo>
                <a:lnTo>
                  <a:pt x="36576" y="259080"/>
                </a:lnTo>
                <a:lnTo>
                  <a:pt x="32004" y="240792"/>
                </a:lnTo>
                <a:lnTo>
                  <a:pt x="32004" y="242316"/>
                </a:lnTo>
                <a:lnTo>
                  <a:pt x="28956" y="224028"/>
                </a:lnTo>
                <a:lnTo>
                  <a:pt x="28956" y="311984"/>
                </a:lnTo>
                <a:lnTo>
                  <a:pt x="35052" y="321564"/>
                </a:lnTo>
                <a:lnTo>
                  <a:pt x="47244" y="336804"/>
                </a:lnTo>
                <a:lnTo>
                  <a:pt x="57912" y="348657"/>
                </a:lnTo>
                <a:lnTo>
                  <a:pt x="57912" y="304800"/>
                </a:lnTo>
                <a:lnTo>
                  <a:pt x="59436" y="306324"/>
                </a:lnTo>
                <a:close/>
              </a:path>
              <a:path w="413384" h="413385">
                <a:moveTo>
                  <a:pt x="59436" y="106680"/>
                </a:moveTo>
                <a:lnTo>
                  <a:pt x="57912" y="106680"/>
                </a:lnTo>
                <a:lnTo>
                  <a:pt x="57912" y="109220"/>
                </a:lnTo>
                <a:lnTo>
                  <a:pt x="59436" y="106680"/>
                </a:lnTo>
                <a:close/>
              </a:path>
              <a:path w="413384" h="413385">
                <a:moveTo>
                  <a:pt x="70104" y="320040"/>
                </a:moveTo>
                <a:lnTo>
                  <a:pt x="57912" y="304800"/>
                </a:lnTo>
                <a:lnTo>
                  <a:pt x="57912" y="348657"/>
                </a:lnTo>
                <a:lnTo>
                  <a:pt x="60960" y="352044"/>
                </a:lnTo>
                <a:lnTo>
                  <a:pt x="68580" y="359664"/>
                </a:lnTo>
                <a:lnTo>
                  <a:pt x="68580" y="318516"/>
                </a:lnTo>
                <a:lnTo>
                  <a:pt x="70104" y="320040"/>
                </a:lnTo>
                <a:close/>
              </a:path>
              <a:path w="413384" h="413385">
                <a:moveTo>
                  <a:pt x="70104" y="92964"/>
                </a:moveTo>
                <a:lnTo>
                  <a:pt x="68580" y="92964"/>
                </a:lnTo>
                <a:lnTo>
                  <a:pt x="68580" y="94678"/>
                </a:lnTo>
                <a:lnTo>
                  <a:pt x="70104" y="92964"/>
                </a:lnTo>
                <a:close/>
              </a:path>
              <a:path w="413384" h="413385">
                <a:moveTo>
                  <a:pt x="94488" y="342900"/>
                </a:moveTo>
                <a:lnTo>
                  <a:pt x="80772" y="330708"/>
                </a:lnTo>
                <a:lnTo>
                  <a:pt x="80772" y="332232"/>
                </a:lnTo>
                <a:lnTo>
                  <a:pt x="68580" y="318516"/>
                </a:lnTo>
                <a:lnTo>
                  <a:pt x="68580" y="359664"/>
                </a:lnTo>
                <a:lnTo>
                  <a:pt x="74676" y="365760"/>
                </a:lnTo>
                <a:lnTo>
                  <a:pt x="92964" y="377397"/>
                </a:lnTo>
                <a:lnTo>
                  <a:pt x="92964" y="342900"/>
                </a:lnTo>
                <a:lnTo>
                  <a:pt x="94488" y="342900"/>
                </a:lnTo>
                <a:close/>
              </a:path>
              <a:path w="413384" h="413385">
                <a:moveTo>
                  <a:pt x="94488" y="68580"/>
                </a:moveTo>
                <a:lnTo>
                  <a:pt x="92964" y="68580"/>
                </a:lnTo>
                <a:lnTo>
                  <a:pt x="92964" y="69934"/>
                </a:lnTo>
                <a:lnTo>
                  <a:pt x="94488" y="68580"/>
                </a:lnTo>
                <a:close/>
              </a:path>
              <a:path w="413384" h="413385">
                <a:moveTo>
                  <a:pt x="108204" y="353568"/>
                </a:moveTo>
                <a:lnTo>
                  <a:pt x="92964" y="342900"/>
                </a:lnTo>
                <a:lnTo>
                  <a:pt x="92964" y="377397"/>
                </a:lnTo>
                <a:lnTo>
                  <a:pt x="106680" y="386126"/>
                </a:lnTo>
                <a:lnTo>
                  <a:pt x="106680" y="353568"/>
                </a:lnTo>
                <a:lnTo>
                  <a:pt x="108204" y="353568"/>
                </a:lnTo>
                <a:close/>
              </a:path>
              <a:path w="413384" h="413385">
                <a:moveTo>
                  <a:pt x="108204" y="58369"/>
                </a:moveTo>
                <a:lnTo>
                  <a:pt x="108204" y="57912"/>
                </a:lnTo>
                <a:lnTo>
                  <a:pt x="106680" y="59436"/>
                </a:lnTo>
                <a:lnTo>
                  <a:pt x="108204" y="58369"/>
                </a:lnTo>
                <a:close/>
              </a:path>
              <a:path w="413384" h="413385">
                <a:moveTo>
                  <a:pt x="121920" y="362712"/>
                </a:moveTo>
                <a:lnTo>
                  <a:pt x="106680" y="353568"/>
                </a:lnTo>
                <a:lnTo>
                  <a:pt x="106680" y="386126"/>
                </a:lnTo>
                <a:lnTo>
                  <a:pt x="108204" y="387096"/>
                </a:lnTo>
                <a:lnTo>
                  <a:pt x="120396" y="393192"/>
                </a:lnTo>
                <a:lnTo>
                  <a:pt x="120396" y="362712"/>
                </a:lnTo>
                <a:lnTo>
                  <a:pt x="121920" y="362712"/>
                </a:lnTo>
                <a:close/>
              </a:path>
              <a:path w="413384" h="413385">
                <a:moveTo>
                  <a:pt x="121920" y="49460"/>
                </a:moveTo>
                <a:lnTo>
                  <a:pt x="121920" y="48768"/>
                </a:lnTo>
                <a:lnTo>
                  <a:pt x="120396" y="50292"/>
                </a:lnTo>
                <a:lnTo>
                  <a:pt x="121920" y="49460"/>
                </a:lnTo>
                <a:close/>
              </a:path>
              <a:path w="413384" h="413385">
                <a:moveTo>
                  <a:pt x="153924" y="405149"/>
                </a:moveTo>
                <a:lnTo>
                  <a:pt x="153924" y="376428"/>
                </a:lnTo>
                <a:lnTo>
                  <a:pt x="137160" y="368808"/>
                </a:lnTo>
                <a:lnTo>
                  <a:pt x="137160" y="370332"/>
                </a:lnTo>
                <a:lnTo>
                  <a:pt x="120396" y="362712"/>
                </a:lnTo>
                <a:lnTo>
                  <a:pt x="120396" y="393192"/>
                </a:lnTo>
                <a:lnTo>
                  <a:pt x="126492" y="396240"/>
                </a:lnTo>
                <a:lnTo>
                  <a:pt x="144780" y="402336"/>
                </a:lnTo>
                <a:lnTo>
                  <a:pt x="153924" y="405149"/>
                </a:lnTo>
                <a:close/>
              </a:path>
              <a:path w="413384" h="413385">
                <a:moveTo>
                  <a:pt x="153924" y="36576"/>
                </a:moveTo>
                <a:lnTo>
                  <a:pt x="152400" y="36576"/>
                </a:lnTo>
                <a:lnTo>
                  <a:pt x="152400" y="37130"/>
                </a:lnTo>
                <a:lnTo>
                  <a:pt x="153924" y="36576"/>
                </a:lnTo>
                <a:close/>
              </a:path>
              <a:path w="413384" h="413385">
                <a:moveTo>
                  <a:pt x="188976" y="382524"/>
                </a:moveTo>
                <a:lnTo>
                  <a:pt x="170688" y="379476"/>
                </a:lnTo>
                <a:lnTo>
                  <a:pt x="170688" y="381000"/>
                </a:lnTo>
                <a:lnTo>
                  <a:pt x="152400" y="374904"/>
                </a:lnTo>
                <a:lnTo>
                  <a:pt x="153924" y="376428"/>
                </a:lnTo>
                <a:lnTo>
                  <a:pt x="153924" y="405149"/>
                </a:lnTo>
                <a:lnTo>
                  <a:pt x="164592" y="408432"/>
                </a:lnTo>
                <a:lnTo>
                  <a:pt x="185928" y="411480"/>
                </a:lnTo>
                <a:lnTo>
                  <a:pt x="187452" y="411597"/>
                </a:lnTo>
                <a:lnTo>
                  <a:pt x="187452" y="382524"/>
                </a:lnTo>
                <a:lnTo>
                  <a:pt x="188976" y="382524"/>
                </a:lnTo>
                <a:close/>
              </a:path>
              <a:path w="413384" h="413385">
                <a:moveTo>
                  <a:pt x="188976" y="28956"/>
                </a:moveTo>
                <a:lnTo>
                  <a:pt x="187452" y="28956"/>
                </a:lnTo>
                <a:lnTo>
                  <a:pt x="187452" y="29210"/>
                </a:lnTo>
                <a:lnTo>
                  <a:pt x="188976" y="28956"/>
                </a:lnTo>
                <a:close/>
              </a:path>
              <a:path w="413384" h="413385">
                <a:moveTo>
                  <a:pt x="207264" y="412895"/>
                </a:moveTo>
                <a:lnTo>
                  <a:pt x="207264" y="384048"/>
                </a:lnTo>
                <a:lnTo>
                  <a:pt x="205740" y="384048"/>
                </a:lnTo>
                <a:lnTo>
                  <a:pt x="187452" y="382524"/>
                </a:lnTo>
                <a:lnTo>
                  <a:pt x="187452" y="411597"/>
                </a:lnTo>
                <a:lnTo>
                  <a:pt x="205740" y="413004"/>
                </a:lnTo>
                <a:lnTo>
                  <a:pt x="207264" y="412895"/>
                </a:lnTo>
                <a:close/>
              </a:path>
              <a:path w="413384" h="413385">
                <a:moveTo>
                  <a:pt x="206502" y="383989"/>
                </a:moveTo>
                <a:lnTo>
                  <a:pt x="205740" y="383930"/>
                </a:lnTo>
                <a:lnTo>
                  <a:pt x="206502" y="383989"/>
                </a:lnTo>
                <a:close/>
              </a:path>
              <a:path w="413384" h="413385">
                <a:moveTo>
                  <a:pt x="225552" y="411588"/>
                </a:moveTo>
                <a:lnTo>
                  <a:pt x="225552" y="382524"/>
                </a:lnTo>
                <a:lnTo>
                  <a:pt x="206502" y="383989"/>
                </a:lnTo>
                <a:lnTo>
                  <a:pt x="207264" y="384048"/>
                </a:lnTo>
                <a:lnTo>
                  <a:pt x="207264" y="412895"/>
                </a:lnTo>
                <a:lnTo>
                  <a:pt x="225552" y="411588"/>
                </a:lnTo>
                <a:close/>
              </a:path>
              <a:path w="413384" h="413385">
                <a:moveTo>
                  <a:pt x="225552" y="29210"/>
                </a:moveTo>
                <a:lnTo>
                  <a:pt x="225552" y="28956"/>
                </a:lnTo>
                <a:lnTo>
                  <a:pt x="224028" y="28956"/>
                </a:lnTo>
                <a:lnTo>
                  <a:pt x="225552" y="29210"/>
                </a:lnTo>
                <a:close/>
              </a:path>
              <a:path w="413384" h="413385">
                <a:moveTo>
                  <a:pt x="260604" y="374904"/>
                </a:moveTo>
                <a:lnTo>
                  <a:pt x="242316" y="381000"/>
                </a:lnTo>
                <a:lnTo>
                  <a:pt x="242316" y="379476"/>
                </a:lnTo>
                <a:lnTo>
                  <a:pt x="224028" y="382524"/>
                </a:lnTo>
                <a:lnTo>
                  <a:pt x="225552" y="382524"/>
                </a:lnTo>
                <a:lnTo>
                  <a:pt x="225552" y="411588"/>
                </a:lnTo>
                <a:lnTo>
                  <a:pt x="227076" y="411480"/>
                </a:lnTo>
                <a:lnTo>
                  <a:pt x="248412" y="408432"/>
                </a:lnTo>
                <a:lnTo>
                  <a:pt x="259080" y="405149"/>
                </a:lnTo>
                <a:lnTo>
                  <a:pt x="259080" y="376428"/>
                </a:lnTo>
                <a:lnTo>
                  <a:pt x="260604" y="374904"/>
                </a:lnTo>
                <a:close/>
              </a:path>
              <a:path w="413384" h="413385">
                <a:moveTo>
                  <a:pt x="260604" y="37130"/>
                </a:moveTo>
                <a:lnTo>
                  <a:pt x="260604" y="36576"/>
                </a:lnTo>
                <a:lnTo>
                  <a:pt x="259080" y="36576"/>
                </a:lnTo>
                <a:lnTo>
                  <a:pt x="260604" y="37130"/>
                </a:lnTo>
                <a:close/>
              </a:path>
              <a:path w="413384" h="413385">
                <a:moveTo>
                  <a:pt x="275844" y="368808"/>
                </a:moveTo>
                <a:lnTo>
                  <a:pt x="259080" y="376428"/>
                </a:lnTo>
                <a:lnTo>
                  <a:pt x="259080" y="405149"/>
                </a:lnTo>
                <a:lnTo>
                  <a:pt x="268224" y="402336"/>
                </a:lnTo>
                <a:lnTo>
                  <a:pt x="274320" y="400304"/>
                </a:lnTo>
                <a:lnTo>
                  <a:pt x="274320" y="370332"/>
                </a:lnTo>
                <a:lnTo>
                  <a:pt x="275844" y="368808"/>
                </a:lnTo>
                <a:close/>
              </a:path>
              <a:path w="413384" h="413385">
                <a:moveTo>
                  <a:pt x="275844" y="42672"/>
                </a:moveTo>
                <a:lnTo>
                  <a:pt x="274320" y="41148"/>
                </a:lnTo>
                <a:lnTo>
                  <a:pt x="274320" y="42117"/>
                </a:lnTo>
                <a:lnTo>
                  <a:pt x="275844" y="42672"/>
                </a:lnTo>
                <a:close/>
              </a:path>
              <a:path w="413384" h="413385">
                <a:moveTo>
                  <a:pt x="306324" y="386126"/>
                </a:moveTo>
                <a:lnTo>
                  <a:pt x="306324" y="353568"/>
                </a:lnTo>
                <a:lnTo>
                  <a:pt x="291084" y="362712"/>
                </a:lnTo>
                <a:lnTo>
                  <a:pt x="274320" y="370332"/>
                </a:lnTo>
                <a:lnTo>
                  <a:pt x="274320" y="400304"/>
                </a:lnTo>
                <a:lnTo>
                  <a:pt x="286512" y="396240"/>
                </a:lnTo>
                <a:lnTo>
                  <a:pt x="304800" y="387096"/>
                </a:lnTo>
                <a:lnTo>
                  <a:pt x="306324" y="386126"/>
                </a:lnTo>
                <a:close/>
              </a:path>
              <a:path w="413384" h="413385">
                <a:moveTo>
                  <a:pt x="306324" y="59436"/>
                </a:moveTo>
                <a:lnTo>
                  <a:pt x="304800" y="57912"/>
                </a:lnTo>
                <a:lnTo>
                  <a:pt x="304800" y="58369"/>
                </a:lnTo>
                <a:lnTo>
                  <a:pt x="306324" y="59436"/>
                </a:lnTo>
                <a:close/>
              </a:path>
              <a:path w="413384" h="413385">
                <a:moveTo>
                  <a:pt x="320040" y="377397"/>
                </a:moveTo>
                <a:lnTo>
                  <a:pt x="320040" y="342900"/>
                </a:lnTo>
                <a:lnTo>
                  <a:pt x="304800" y="353568"/>
                </a:lnTo>
                <a:lnTo>
                  <a:pt x="306324" y="353568"/>
                </a:lnTo>
                <a:lnTo>
                  <a:pt x="306324" y="386126"/>
                </a:lnTo>
                <a:lnTo>
                  <a:pt x="320040" y="377397"/>
                </a:lnTo>
                <a:close/>
              </a:path>
              <a:path w="413384" h="413385">
                <a:moveTo>
                  <a:pt x="320040" y="69934"/>
                </a:moveTo>
                <a:lnTo>
                  <a:pt x="320040" y="68580"/>
                </a:lnTo>
                <a:lnTo>
                  <a:pt x="318516" y="68580"/>
                </a:lnTo>
                <a:lnTo>
                  <a:pt x="320040" y="69934"/>
                </a:lnTo>
                <a:close/>
              </a:path>
              <a:path w="413384" h="413385">
                <a:moveTo>
                  <a:pt x="344424" y="359664"/>
                </a:moveTo>
                <a:lnTo>
                  <a:pt x="344424" y="318516"/>
                </a:lnTo>
                <a:lnTo>
                  <a:pt x="332232" y="332232"/>
                </a:lnTo>
                <a:lnTo>
                  <a:pt x="332232" y="330708"/>
                </a:lnTo>
                <a:lnTo>
                  <a:pt x="318516" y="342900"/>
                </a:lnTo>
                <a:lnTo>
                  <a:pt x="320040" y="342900"/>
                </a:lnTo>
                <a:lnTo>
                  <a:pt x="320040" y="377397"/>
                </a:lnTo>
                <a:lnTo>
                  <a:pt x="338328" y="365760"/>
                </a:lnTo>
                <a:lnTo>
                  <a:pt x="344424" y="359664"/>
                </a:lnTo>
                <a:close/>
              </a:path>
              <a:path w="413384" h="413385">
                <a:moveTo>
                  <a:pt x="344424" y="94923"/>
                </a:moveTo>
                <a:lnTo>
                  <a:pt x="344424" y="92964"/>
                </a:lnTo>
                <a:lnTo>
                  <a:pt x="342900" y="92964"/>
                </a:lnTo>
                <a:lnTo>
                  <a:pt x="344424" y="94923"/>
                </a:lnTo>
                <a:close/>
              </a:path>
              <a:path w="413384" h="413385">
                <a:moveTo>
                  <a:pt x="384048" y="311979"/>
                </a:moveTo>
                <a:lnTo>
                  <a:pt x="384048" y="224028"/>
                </a:lnTo>
                <a:lnTo>
                  <a:pt x="381000" y="242316"/>
                </a:lnTo>
                <a:lnTo>
                  <a:pt x="381000" y="240792"/>
                </a:lnTo>
                <a:lnTo>
                  <a:pt x="376428" y="259080"/>
                </a:lnTo>
                <a:lnTo>
                  <a:pt x="376428" y="257556"/>
                </a:lnTo>
                <a:lnTo>
                  <a:pt x="370332" y="275844"/>
                </a:lnTo>
                <a:lnTo>
                  <a:pt x="370332" y="274320"/>
                </a:lnTo>
                <a:lnTo>
                  <a:pt x="362712" y="291084"/>
                </a:lnTo>
                <a:lnTo>
                  <a:pt x="362712" y="289560"/>
                </a:lnTo>
                <a:lnTo>
                  <a:pt x="353568" y="306324"/>
                </a:lnTo>
                <a:lnTo>
                  <a:pt x="353568" y="304800"/>
                </a:lnTo>
                <a:lnTo>
                  <a:pt x="342900" y="320040"/>
                </a:lnTo>
                <a:lnTo>
                  <a:pt x="344424" y="318516"/>
                </a:lnTo>
                <a:lnTo>
                  <a:pt x="344424" y="359664"/>
                </a:lnTo>
                <a:lnTo>
                  <a:pt x="352044" y="352044"/>
                </a:lnTo>
                <a:lnTo>
                  <a:pt x="365760" y="336804"/>
                </a:lnTo>
                <a:lnTo>
                  <a:pt x="377952" y="321564"/>
                </a:lnTo>
                <a:lnTo>
                  <a:pt x="384048" y="311979"/>
                </a:lnTo>
                <a:close/>
              </a:path>
              <a:path w="413384" h="413385">
                <a:moveTo>
                  <a:pt x="384048" y="205740"/>
                </a:moveTo>
                <a:lnTo>
                  <a:pt x="384048" y="188976"/>
                </a:lnTo>
                <a:lnTo>
                  <a:pt x="382524" y="187452"/>
                </a:lnTo>
                <a:lnTo>
                  <a:pt x="383989" y="206502"/>
                </a:lnTo>
                <a:lnTo>
                  <a:pt x="384048" y="205740"/>
                </a:lnTo>
                <a:close/>
              </a:path>
              <a:path w="413384" h="413385">
                <a:moveTo>
                  <a:pt x="384048" y="224028"/>
                </a:moveTo>
                <a:lnTo>
                  <a:pt x="384048" y="207264"/>
                </a:lnTo>
                <a:lnTo>
                  <a:pt x="383989" y="206502"/>
                </a:lnTo>
                <a:lnTo>
                  <a:pt x="382524" y="225552"/>
                </a:lnTo>
                <a:lnTo>
                  <a:pt x="384048" y="224028"/>
                </a:lnTo>
                <a:close/>
              </a:path>
              <a:path w="413384" h="413385">
                <a:moveTo>
                  <a:pt x="384048" y="207264"/>
                </a:moveTo>
                <a:lnTo>
                  <a:pt x="384048" y="205740"/>
                </a:lnTo>
                <a:lnTo>
                  <a:pt x="383989" y="206502"/>
                </a:lnTo>
                <a:lnTo>
                  <a:pt x="384048" y="207264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C8532DC1-DB1B-46B0-B349-AE9B9631792F}"/>
              </a:ext>
            </a:extLst>
          </p:cNvPr>
          <p:cNvSpPr txBox="1"/>
          <p:nvPr/>
        </p:nvSpPr>
        <p:spPr>
          <a:xfrm>
            <a:off x="1264284" y="1584003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2" name="object 17">
            <a:extLst>
              <a:ext uri="{FF2B5EF4-FFF2-40B4-BE49-F238E27FC236}">
                <a16:creationId xmlns:a16="http://schemas.microsoft.com/office/drawing/2014/main" id="{9FE80852-EB58-4F29-A60C-1528BB7B1E31}"/>
              </a:ext>
            </a:extLst>
          </p:cNvPr>
          <p:cNvSpPr txBox="1"/>
          <p:nvPr/>
        </p:nvSpPr>
        <p:spPr>
          <a:xfrm>
            <a:off x="1265682" y="4819522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2B3D9A-74FD-4F67-A89C-E05155F2A9B6}"/>
              </a:ext>
            </a:extLst>
          </p:cNvPr>
          <p:cNvSpPr txBox="1"/>
          <p:nvPr/>
        </p:nvSpPr>
        <p:spPr>
          <a:xfrm>
            <a:off x="2004969" y="1434517"/>
            <a:ext cx="73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Basel III &amp; IV: </a:t>
            </a:r>
            <a:r>
              <a:rPr lang="en-US" sz="2800" b="1" dirty="0">
                <a:solidFill>
                  <a:srgbClr val="C00000"/>
                </a:solidFill>
              </a:rPr>
              <a:t>Opportunity &amp; Challenge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ECFD399-CBA3-41D6-A7CD-1A1C9A1EBA8F}"/>
              </a:ext>
            </a:extLst>
          </p:cNvPr>
          <p:cNvSpPr txBox="1"/>
          <p:nvPr/>
        </p:nvSpPr>
        <p:spPr>
          <a:xfrm>
            <a:off x="1997978" y="2409039"/>
            <a:ext cx="73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Not Cheap: </a:t>
            </a:r>
            <a:r>
              <a:rPr lang="en-US" sz="2800" b="1" dirty="0">
                <a:solidFill>
                  <a:srgbClr val="92D050"/>
                </a:solidFill>
              </a:rPr>
              <a:t>Capital &amp; Implementation Cost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5409B4-BF8D-416A-954D-61035427301F}"/>
              </a:ext>
            </a:extLst>
          </p:cNvPr>
          <p:cNvSpPr txBox="1"/>
          <p:nvPr/>
        </p:nvSpPr>
        <p:spPr>
          <a:xfrm>
            <a:off x="2007764" y="3316449"/>
            <a:ext cx="9426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Complex: </a:t>
            </a:r>
            <a:r>
              <a:rPr lang="en-US" sz="2800" b="1" dirty="0">
                <a:solidFill>
                  <a:srgbClr val="7030A0"/>
                </a:solidFill>
              </a:rPr>
              <a:t>Strategic decisions / Models / Provisions / Stress Testing / Resolution / Supervision / Pillar II / Governance / Compliance / Reporting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F6732E-2391-476F-8364-EE02F2A0ED78}"/>
              </a:ext>
            </a:extLst>
          </p:cNvPr>
          <p:cNvSpPr txBox="1"/>
          <p:nvPr/>
        </p:nvSpPr>
        <p:spPr>
          <a:xfrm>
            <a:off x="2017552" y="4710421"/>
            <a:ext cx="739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Impacts in the Real Economy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9A5151C-ED7C-4D76-8E35-47220783D3F0}"/>
              </a:ext>
            </a:extLst>
          </p:cNvPr>
          <p:cNvSpPr txBox="1"/>
          <p:nvPr/>
        </p:nvSpPr>
        <p:spPr>
          <a:xfrm>
            <a:off x="2027339" y="5609442"/>
            <a:ext cx="739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Enhanced Accountability for Top Management: </a:t>
            </a:r>
            <a:r>
              <a:rPr lang="en-US" sz="2800" b="1" dirty="0">
                <a:solidFill>
                  <a:schemeClr val="accent2"/>
                </a:solidFill>
              </a:rPr>
              <a:t>Governance &amp; Risk Data Aggregation are key</a:t>
            </a:r>
          </a:p>
        </p:txBody>
      </p:sp>
    </p:spTree>
    <p:extLst>
      <p:ext uri="{BB962C8B-B14F-4D97-AF65-F5344CB8AC3E}">
        <p14:creationId xmlns:p14="http://schemas.microsoft.com/office/powerpoint/2010/main" val="5707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II: Internal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9C1CA-53A5-4F11-8DCD-5A406C62E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31" y="1348176"/>
            <a:ext cx="10329322" cy="52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62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7" y="320595"/>
            <a:ext cx="803150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Basel II: Internal Models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725EA6-CFDD-431A-B2B0-42718974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9" y="1106988"/>
            <a:ext cx="7712363" cy="551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1062312" y="605262"/>
            <a:ext cx="3564280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Financial Crisis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26E1A3-98B6-4CE7-A2AB-F065AA9B733F}"/>
              </a:ext>
            </a:extLst>
          </p:cNvPr>
          <p:cNvSpPr txBox="1"/>
          <p:nvPr/>
        </p:nvSpPr>
        <p:spPr>
          <a:xfrm>
            <a:off x="5419288" y="489175"/>
            <a:ext cx="6174297" cy="1499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  <a:cs typeface="+mj-cs"/>
              </a:rPr>
              <a:t>Strengthening the Resilience of the Banking Sector: </a:t>
            </a:r>
          </a:p>
          <a:p>
            <a:pPr algn="ctr"/>
            <a:r>
              <a:rPr lang="en-US" sz="36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Basel III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1B379-FD89-4758-9F5E-2F5D5FE6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1" y="2082124"/>
            <a:ext cx="5192201" cy="3458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FC2AE6-0BC3-49BA-BA21-D4D936A35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223" y="2162259"/>
            <a:ext cx="5478921" cy="329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3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6" y="320595"/>
            <a:ext cx="8312449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What Went Wrong with Basel II?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4F4884E-1414-47AC-BC70-E465AE2B7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029391"/>
              </p:ext>
            </p:extLst>
          </p:nvPr>
        </p:nvGraphicFramePr>
        <p:xfrm>
          <a:off x="1293768" y="13068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CF28D26-2A40-4CD5-9A03-C5DC4FFC9B24}"/>
              </a:ext>
            </a:extLst>
          </p:cNvPr>
          <p:cNvSpPr/>
          <p:nvPr/>
        </p:nvSpPr>
        <p:spPr>
          <a:xfrm>
            <a:off x="8539993" y="4725699"/>
            <a:ext cx="3523376" cy="1322764"/>
          </a:xfrm>
          <a:prstGeom prst="flowChartProcess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i="1" dirty="0">
                <a:solidFill>
                  <a:schemeClr val="tx2">
                    <a:lumMod val="75000"/>
                  </a:schemeClr>
                </a:solidFill>
                <a:latin typeface="Avenir LT Com 45 Book" panose="020B0502020203020204" pitchFamily="34" charset="0"/>
              </a:rPr>
              <a:t>Prevented banks to absorb losses as a going concern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CDB09A-7DFA-40AD-9918-B25DD6A6F958}"/>
              </a:ext>
            </a:extLst>
          </p:cNvPr>
          <p:cNvSpPr/>
          <p:nvPr/>
        </p:nvSpPr>
        <p:spPr>
          <a:xfrm>
            <a:off x="6670643" y="1338789"/>
            <a:ext cx="53675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i="1" dirty="0">
                <a:solidFill>
                  <a:srgbClr val="00B0F0"/>
                </a:solidFill>
                <a:latin typeface="Avenir LT Com 45 Book" panose="020B0502020203020204" pitchFamily="34" charset="0"/>
              </a:rPr>
              <a:t>The financial crisis highlighted the need to revisit some of the risk sensitivity assumptions underlying financial instruments such as OTC derivatives – Counterparty risk, Wrong-way risk and Liquidity risk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82C480-1407-4F34-9632-CCF63B562169}"/>
              </a:ext>
            </a:extLst>
          </p:cNvPr>
          <p:cNvSpPr/>
          <p:nvPr/>
        </p:nvSpPr>
        <p:spPr>
          <a:xfrm>
            <a:off x="75501" y="2836846"/>
            <a:ext cx="312909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200" i="1" dirty="0">
                <a:solidFill>
                  <a:srgbClr val="00B050"/>
                </a:solidFill>
                <a:latin typeface="Avenir LT Com 45 Book" panose="020B0502020203020204" pitchFamily="34" charset="0"/>
              </a:rPr>
              <a:t>S</a:t>
            </a:r>
            <a:r>
              <a:rPr lang="en-US" sz="2200" i="1" dirty="0">
                <a:solidFill>
                  <a:srgbClr val="00B050"/>
                </a:solidFill>
                <a:latin typeface="Avenir LT Com 45 Book" panose="020B0502020203020204" pitchFamily="34" charset="0"/>
              </a:rPr>
              <a:t>uch as complex trading activities, re-securitizations and exposures to off-balance sheet vehicles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8ED7E-3127-43BE-8FFE-EF3CAF8403BD}"/>
              </a:ext>
            </a:extLst>
          </p:cNvPr>
          <p:cNvSpPr txBox="1"/>
          <p:nvPr/>
        </p:nvSpPr>
        <p:spPr>
          <a:xfrm>
            <a:off x="503339" y="5387081"/>
            <a:ext cx="3640823" cy="10707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Avenir LT Com 45 Book" panose="020B0502020203020204" pitchFamily="34" charset="0"/>
              </a:rPr>
              <a:t>Basel II Accentuated Procyclicality</a:t>
            </a:r>
          </a:p>
        </p:txBody>
      </p:sp>
    </p:spTree>
    <p:extLst>
      <p:ext uri="{BB962C8B-B14F-4D97-AF65-F5344CB8AC3E}">
        <p14:creationId xmlns:p14="http://schemas.microsoft.com/office/powerpoint/2010/main" val="263862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">
            <a:extLst>
              <a:ext uri="{FF2B5EF4-FFF2-40B4-BE49-F238E27FC236}">
                <a16:creationId xmlns:a16="http://schemas.microsoft.com/office/drawing/2014/main" id="{E4AA75AC-332B-4435-9DFB-BA22B0260594}"/>
              </a:ext>
            </a:extLst>
          </p:cNvPr>
          <p:cNvSpPr txBox="1">
            <a:spLocks/>
          </p:cNvSpPr>
          <p:nvPr/>
        </p:nvSpPr>
        <p:spPr>
          <a:xfrm>
            <a:off x="613436" y="320595"/>
            <a:ext cx="8312449" cy="68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What Went Wrong with Basel II?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62E36-962E-476B-A4C3-61D65D528F3A}"/>
              </a:ext>
            </a:extLst>
          </p:cNvPr>
          <p:cNvSpPr txBox="1"/>
          <p:nvPr/>
        </p:nvSpPr>
        <p:spPr>
          <a:xfrm>
            <a:off x="6528385" y="1277173"/>
            <a:ext cx="1340489" cy="4865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i="1" dirty="0">
                <a:solidFill>
                  <a:schemeClr val="tx2"/>
                </a:solidFill>
                <a:latin typeface="+mj-lt"/>
              </a:rPr>
              <a:t>Bail Outs</a:t>
            </a:r>
          </a:p>
          <a:p>
            <a:endParaRPr lang="en-US" sz="2400" b="1" i="1" dirty="0">
              <a:solidFill>
                <a:schemeClr val="tx2"/>
              </a:solidFill>
              <a:latin typeface="+mj-lt"/>
            </a:endParaRPr>
          </a:p>
          <a:p>
            <a:endParaRPr lang="en-US" b="1" i="1" dirty="0">
              <a:solidFill>
                <a:schemeClr val="tx2"/>
              </a:solidFill>
              <a:latin typeface="+mj-lt"/>
            </a:endParaRPr>
          </a:p>
          <a:p>
            <a:endParaRPr lang="en-US" b="1" i="1" dirty="0">
              <a:solidFill>
                <a:schemeClr val="tx2"/>
              </a:solidFill>
              <a:latin typeface="+mj-lt"/>
            </a:endParaRPr>
          </a:p>
          <a:p>
            <a:endParaRPr lang="en-US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FB0DA-643F-4076-8B72-9702F88EC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342"/>
          <a:stretch/>
        </p:blipFill>
        <p:spPr>
          <a:xfrm>
            <a:off x="8514826" y="1182849"/>
            <a:ext cx="3175647" cy="24002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87B45-36AE-48DD-97E1-B69C4CD55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255" y="2107036"/>
            <a:ext cx="3996889" cy="2248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08A5B5-C3F6-4469-9758-86D3B348F2F1}"/>
              </a:ext>
            </a:extLst>
          </p:cNvPr>
          <p:cNvSpPr txBox="1"/>
          <p:nvPr/>
        </p:nvSpPr>
        <p:spPr>
          <a:xfrm>
            <a:off x="530141" y="1658023"/>
            <a:ext cx="2548619" cy="12613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i="1" dirty="0">
                <a:solidFill>
                  <a:schemeClr val="tx2"/>
                </a:solidFill>
                <a:latin typeface="+mj-lt"/>
              </a:rPr>
              <a:t>Link Bank </a:t>
            </a:r>
          </a:p>
          <a:p>
            <a:pPr algn="ctr"/>
            <a:r>
              <a:rPr lang="en-US" sz="2400" b="1" i="1" dirty="0">
                <a:solidFill>
                  <a:schemeClr val="tx2"/>
                </a:solidFill>
                <a:latin typeface="+mj-lt"/>
              </a:rPr>
              <a:t>&amp; </a:t>
            </a:r>
          </a:p>
          <a:p>
            <a:pPr algn="ctr"/>
            <a:r>
              <a:rPr lang="en-US" sz="2400" b="1" i="1" dirty="0">
                <a:solidFill>
                  <a:schemeClr val="tx2"/>
                </a:solidFill>
                <a:latin typeface="+mj-lt"/>
              </a:rPr>
              <a:t>Sovereign debt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0EBC5-2633-4632-BAEC-1B02D4B4171F}"/>
              </a:ext>
            </a:extLst>
          </p:cNvPr>
          <p:cNvSpPr txBox="1"/>
          <p:nvPr/>
        </p:nvSpPr>
        <p:spPr>
          <a:xfrm>
            <a:off x="4103552" y="4845979"/>
            <a:ext cx="3749878" cy="5206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i="1" dirty="0">
                <a:solidFill>
                  <a:schemeClr val="tx2"/>
                </a:solidFill>
                <a:latin typeface="+mj-lt"/>
              </a:rPr>
              <a:t>Financial Instability</a:t>
            </a:r>
          </a:p>
          <a:p>
            <a:endParaRPr lang="en-US" sz="2400" b="1" i="1" dirty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DF6D5A-5898-4D25-AAE3-90C2B567B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67" y="3231161"/>
            <a:ext cx="3135848" cy="312016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70FE53F-F3FF-4F46-9BC2-9DCA4E1686EE}"/>
              </a:ext>
            </a:extLst>
          </p:cNvPr>
          <p:cNvSpPr/>
          <p:nvPr/>
        </p:nvSpPr>
        <p:spPr>
          <a:xfrm>
            <a:off x="7868874" y="1343634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1AA831D-095D-4FA7-B203-C6EFF9E35CE7}"/>
              </a:ext>
            </a:extLst>
          </p:cNvPr>
          <p:cNvSpPr/>
          <p:nvPr/>
        </p:nvSpPr>
        <p:spPr>
          <a:xfrm rot="5400000">
            <a:off x="6832835" y="1723189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D10B6BA-4356-48D6-968F-07CD5437C21B}"/>
              </a:ext>
            </a:extLst>
          </p:cNvPr>
          <p:cNvSpPr/>
          <p:nvPr/>
        </p:nvSpPr>
        <p:spPr>
          <a:xfrm rot="5400000">
            <a:off x="1633053" y="2798379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3D1381-C636-4841-8540-3AAE47470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798" y="4492784"/>
            <a:ext cx="2804480" cy="2176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768C70-5734-44FC-A2AA-E27305C4E7E8}"/>
              </a:ext>
            </a:extLst>
          </p:cNvPr>
          <p:cNvSpPr txBox="1"/>
          <p:nvPr/>
        </p:nvSpPr>
        <p:spPr>
          <a:xfrm>
            <a:off x="5868974" y="5603959"/>
            <a:ext cx="2318681" cy="7473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b="1" i="1" dirty="0">
                <a:solidFill>
                  <a:schemeClr val="tx2"/>
                </a:solidFill>
                <a:latin typeface="+mj-lt"/>
              </a:rPr>
              <a:t>Procyclicality</a:t>
            </a:r>
          </a:p>
          <a:p>
            <a:endParaRPr lang="en-US" sz="2400" b="1" i="1" dirty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A4F8EA-9E58-43F6-ACB1-1F6C2AC281FE}"/>
              </a:ext>
            </a:extLst>
          </p:cNvPr>
          <p:cNvSpPr/>
          <p:nvPr/>
        </p:nvSpPr>
        <p:spPr>
          <a:xfrm>
            <a:off x="6985235" y="4954352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B1FFE254-6349-41A9-BEA5-42AD7EA6A24C}"/>
              </a:ext>
            </a:extLst>
          </p:cNvPr>
          <p:cNvSpPr/>
          <p:nvPr/>
        </p:nvSpPr>
        <p:spPr>
          <a:xfrm>
            <a:off x="7716476" y="5693982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BDA96C0-3D52-4A28-AB50-1A2CA0D2357F}"/>
              </a:ext>
            </a:extLst>
          </p:cNvPr>
          <p:cNvSpPr/>
          <p:nvPr/>
        </p:nvSpPr>
        <p:spPr>
          <a:xfrm rot="10800000">
            <a:off x="5157831" y="5693982"/>
            <a:ext cx="318781" cy="23189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484A48-2D4A-4B2E-8DC6-811B69D425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046" y="1571269"/>
          <a:ext cx="6442744" cy="46635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0962">
                  <a:extLst>
                    <a:ext uri="{9D8B030D-6E8A-4147-A177-3AD203B41FA5}">
                      <a16:colId xmlns:a16="http://schemas.microsoft.com/office/drawing/2014/main" val="2955447885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1266858556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3603153636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642221311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98511986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3396885313"/>
                    </a:ext>
                  </a:extLst>
                </a:gridCol>
                <a:gridCol w="840297">
                  <a:extLst>
                    <a:ext uri="{9D8B030D-6E8A-4147-A177-3AD203B41FA5}">
                      <a16:colId xmlns:a16="http://schemas.microsoft.com/office/drawing/2014/main" val="458443434"/>
                    </a:ext>
                  </a:extLst>
                </a:gridCol>
              </a:tblGrid>
              <a:tr h="55585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Capital-like Aid Instruments </a:t>
                      </a:r>
                      <a:r>
                        <a:rPr lang="en-US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(billions of euro)</a:t>
                      </a:r>
                      <a:endParaRPr lang="en-US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806727"/>
                  </a:ext>
                </a:extLst>
              </a:tr>
              <a:tr h="5074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2009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2008-2012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995983"/>
                  </a:ext>
                </a:extLst>
              </a:tr>
              <a:tr h="4563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Bailouts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50616"/>
                  </a:ext>
                </a:extLst>
              </a:tr>
              <a:tr h="18328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By Country: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7120038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Germany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0160020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United Kingdom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441732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807497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742922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0932448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France</a:t>
                      </a:r>
                      <a:endParaRPr lang="en-US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205888"/>
                  </a:ext>
                </a:extLst>
              </a:tr>
              <a:tr h="4229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07228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4F0160-A8CF-4A9B-9E2C-8AAD3B1043D7}"/>
              </a:ext>
            </a:extLst>
          </p:cNvPr>
          <p:cNvSpPr txBox="1">
            <a:spLocks/>
          </p:cNvSpPr>
          <p:nvPr/>
        </p:nvSpPr>
        <p:spPr>
          <a:xfrm>
            <a:off x="605046" y="167780"/>
            <a:ext cx="10602645" cy="7298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070C0"/>
                </a:solidFill>
                <a:latin typeface="Georgia" panose="02040502050405020303" pitchFamily="18" charset="0"/>
              </a:rPr>
              <a:t>Bail outs for European Banks: ~€600 billion euros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ECDA68-4552-4B73-AC85-D214E74DA409}"/>
              </a:ext>
            </a:extLst>
          </p:cNvPr>
          <p:cNvSpPr txBox="1"/>
          <p:nvPr/>
        </p:nvSpPr>
        <p:spPr>
          <a:xfrm>
            <a:off x="5251508" y="6677891"/>
            <a:ext cx="6739604" cy="3602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altLang="zh-TW" sz="1200" dirty="0">
                <a:solidFill>
                  <a:schemeClr val="tx2"/>
                </a:solidFill>
                <a:latin typeface="+mj-lt"/>
              </a:rPr>
              <a:t>Note: Total Approved Bailout amounts €1.43 trillion euros; 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Source: European Commission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7A8FF1-2686-411E-AF33-D8AF54042123}"/>
              </a:ext>
            </a:extLst>
          </p:cNvPr>
          <p:cNvSpPr txBox="1"/>
          <p:nvPr/>
        </p:nvSpPr>
        <p:spPr>
          <a:xfrm>
            <a:off x="8534400" y="3269674"/>
            <a:ext cx="2161309" cy="75738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Total Amount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+mj-lt"/>
              </a:rPr>
              <a:t>€ 603.9 billion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75CF69A-E5E6-4DDA-A397-9FA46743A1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20790" y="979761"/>
          <a:ext cx="8972550" cy="533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0705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IF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BVA CORONITA">
      <a:dk1>
        <a:srgbClr val="004481"/>
      </a:dk1>
      <a:lt1>
        <a:srgbClr val="FFFFFF"/>
      </a:lt1>
      <a:dk2>
        <a:srgbClr val="0A5FB4"/>
      </a:dk2>
      <a:lt2>
        <a:srgbClr val="121212"/>
      </a:lt2>
      <a:accent1>
        <a:srgbClr val="2A86CA"/>
      </a:accent1>
      <a:accent2>
        <a:srgbClr val="5BBEFE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BBVA">
      <a:majorFont>
        <a:latin typeface="BBVA Office Light"/>
        <a:ea typeface=""/>
        <a:cs typeface=""/>
      </a:majorFont>
      <a:minorFont>
        <a:latin typeface="BBVA Office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5922</TotalTime>
  <Words>2009</Words>
  <Application>Microsoft Office PowerPoint</Application>
  <PresentationFormat>Widescreen</PresentationFormat>
  <Paragraphs>575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51" baseType="lpstr">
      <vt:lpstr>Arial</vt:lpstr>
      <vt:lpstr>Arial Rounded MT Bold</vt:lpstr>
      <vt:lpstr>Avenir LT Com 45 Book</vt:lpstr>
      <vt:lpstr>Avenir LT Com 65 Medium</vt:lpstr>
      <vt:lpstr>BBVA Office Book</vt:lpstr>
      <vt:lpstr>BBVA Office Light</vt:lpstr>
      <vt:lpstr>Bradley Hand ITC</vt:lpstr>
      <vt:lpstr>Calibri</vt:lpstr>
      <vt:lpstr>Calibri Light</vt:lpstr>
      <vt:lpstr>Courier New</vt:lpstr>
      <vt:lpstr>Georgia</vt:lpstr>
      <vt:lpstr>Gill Sans MT</vt:lpstr>
      <vt:lpstr>Lucida Sans</vt:lpstr>
      <vt:lpstr>Microsoft Sans Serif</vt:lpstr>
      <vt:lpstr>Times New Roman</vt:lpstr>
      <vt:lpstr>Trajan Pro</vt:lpstr>
      <vt:lpstr>Office Theme</vt:lpstr>
      <vt:lpstr>IIF PPT Template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Basel III Final Package  Comite de Regulacion BBVA Madrid February 15, 2018</dc:title>
  <dc:creator>Jaime Vazquez</dc:creator>
  <cp:lastModifiedBy>Jaime Vazquez</cp:lastModifiedBy>
  <cp:revision>215</cp:revision>
  <cp:lastPrinted>2018-07-13T13:31:19Z</cp:lastPrinted>
  <dcterms:created xsi:type="dcterms:W3CDTF">2018-01-31T21:49:28Z</dcterms:created>
  <dcterms:modified xsi:type="dcterms:W3CDTF">2018-07-19T21:24:34Z</dcterms:modified>
</cp:coreProperties>
</file>