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0" r:id="rId17"/>
    <p:sldId id="267" r:id="rId18"/>
    <p:sldId id="268" r:id="rId19"/>
    <p:sldId id="269" r:id="rId20"/>
    <p:sldId id="272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7" autoAdjust="0"/>
    <p:restoredTop sz="94630"/>
  </p:normalViewPr>
  <p:slideViewPr>
    <p:cSldViewPr snapToGrid="0" snapToObjects="1">
      <p:cViewPr varScale="1">
        <p:scale>
          <a:sx n="116" d="100"/>
          <a:sy n="116" d="100"/>
        </p:scale>
        <p:origin x="896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12641" y="1570004"/>
            <a:ext cx="48335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solidFill>
                  <a:srgbClr val="0127AC"/>
                </a:solidFill>
              </a:rPr>
              <a:t>Regulando la </a:t>
            </a:r>
          </a:p>
          <a:p>
            <a:r>
              <a:rPr lang="es-ES" sz="5400" dirty="0">
                <a:solidFill>
                  <a:srgbClr val="0127AC"/>
                </a:solidFill>
              </a:rPr>
              <a:t>economía digital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906412D-922D-0F40-940A-738DCA208476}"/>
              </a:ext>
            </a:extLst>
          </p:cNvPr>
          <p:cNvSpPr txBox="1"/>
          <p:nvPr/>
        </p:nvSpPr>
        <p:spPr>
          <a:xfrm>
            <a:off x="1994053" y="4558725"/>
            <a:ext cx="5045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32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</a:p>
        </p:txBody>
      </p:sp>
    </p:spTree>
    <p:extLst>
      <p:ext uri="{BB962C8B-B14F-4D97-AF65-F5344CB8AC3E}">
        <p14:creationId xmlns:p14="http://schemas.microsoft.com/office/powerpoint/2010/main" val="4026497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8415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127AC"/>
                </a:solidFill>
              </a:rPr>
              <a:t>Componentes desarrollo economía digital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56D0DD-3C5E-AD44-B841-208210EE6205}"/>
              </a:ext>
            </a:extLst>
          </p:cNvPr>
          <p:cNvSpPr txBox="1"/>
          <p:nvPr/>
        </p:nvSpPr>
        <p:spPr>
          <a:xfrm>
            <a:off x="286438" y="4607770"/>
            <a:ext cx="1817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/>
              <a:t>Fuente: CAF</a:t>
            </a:r>
          </a:p>
        </p:txBody>
      </p:sp>
      <p:pic>
        <p:nvPicPr>
          <p:cNvPr id="5122" name="Picture 2" descr="https://lh4.googleusercontent.com/rV3lILD8f8Ydf55MeVlbTJAtF570uV48Reu8cMtF2OsQXB-_HGzXu2L0ecNN7KQMCkkpNu0FG8hNbvgK6CKy7TeAmJw7LJEIp-A5lBKZCdxlMqHocPpcT3LfzdFXX8DZLLUk70U_">
            <a:extLst>
              <a:ext uri="{FF2B5EF4-FFF2-40B4-BE49-F238E27FC236}">
                <a16:creationId xmlns:a16="http://schemas.microsoft.com/office/drawing/2014/main" id="{9632A94D-19A2-0740-9C23-5E3809602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782198"/>
            <a:ext cx="7480300" cy="378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17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8415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127AC"/>
                </a:solidFill>
              </a:rPr>
              <a:t>Desarrollo economía digital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BC5D4E4-75D1-374D-8C29-D7F509DFF525}"/>
              </a:ext>
            </a:extLst>
          </p:cNvPr>
          <p:cNvSpPr txBox="1"/>
          <p:nvPr/>
        </p:nvSpPr>
        <p:spPr>
          <a:xfrm>
            <a:off x="758105" y="1032397"/>
            <a:ext cx="3481330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El desarrollo de la economía digital requiere de una buena, prudente e inteligente regulación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64DF59E-047D-9B4F-8D30-17C6491A3F87}"/>
              </a:ext>
            </a:extLst>
          </p:cNvPr>
          <p:cNvSpPr txBox="1"/>
          <p:nvPr/>
        </p:nvSpPr>
        <p:spPr>
          <a:xfrm>
            <a:off x="2104221" y="2320295"/>
            <a:ext cx="339319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TIC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2B235BF-44AD-2245-AC9E-E1372B020858}"/>
              </a:ext>
            </a:extLst>
          </p:cNvPr>
          <p:cNvSpPr txBox="1"/>
          <p:nvPr/>
        </p:nvSpPr>
        <p:spPr>
          <a:xfrm>
            <a:off x="2104220" y="2684863"/>
            <a:ext cx="3393195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financiera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4EABB93-F813-E445-8F17-A2FFCD921EEE}"/>
              </a:ext>
            </a:extLst>
          </p:cNvPr>
          <p:cNvSpPr txBox="1"/>
          <p:nvPr/>
        </p:nvSpPr>
        <p:spPr>
          <a:xfrm>
            <a:off x="2104220" y="3046592"/>
            <a:ext cx="3393195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tributaria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761CEA-08E2-B74F-BC3B-96C127640E8A}"/>
              </a:ext>
            </a:extLst>
          </p:cNvPr>
          <p:cNvSpPr txBox="1"/>
          <p:nvPr/>
        </p:nvSpPr>
        <p:spPr>
          <a:xfrm>
            <a:off x="2104220" y="3366892"/>
            <a:ext cx="339319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datos personales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EE5D50B-3668-AE4B-8BD5-BB24387AAC33}"/>
              </a:ext>
            </a:extLst>
          </p:cNvPr>
          <p:cNvSpPr txBox="1"/>
          <p:nvPr/>
        </p:nvSpPr>
        <p:spPr>
          <a:xfrm>
            <a:off x="2104219" y="3730782"/>
            <a:ext cx="3393195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consumidores</a:t>
            </a:r>
          </a:p>
        </p:txBody>
      </p:sp>
    </p:spTree>
    <p:extLst>
      <p:ext uri="{BB962C8B-B14F-4D97-AF65-F5344CB8AC3E}">
        <p14:creationId xmlns:p14="http://schemas.microsoft.com/office/powerpoint/2010/main" val="1822699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8415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127AC"/>
                </a:solidFill>
              </a:rPr>
              <a:t>Regulación TIC para economía digital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658AF6-180A-C34E-BA56-A4AEE8791BC5}"/>
              </a:ext>
            </a:extLst>
          </p:cNvPr>
          <p:cNvSpPr txBox="1"/>
          <p:nvPr/>
        </p:nvSpPr>
        <p:spPr>
          <a:xfrm>
            <a:off x="616944" y="1167788"/>
            <a:ext cx="3833869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Nuevos modelos de regulación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0EB5959-5796-D041-8376-040CBF6CB6C5}"/>
              </a:ext>
            </a:extLst>
          </p:cNvPr>
          <p:cNvSpPr txBox="1"/>
          <p:nvPr/>
        </p:nvSpPr>
        <p:spPr>
          <a:xfrm>
            <a:off x="1320080" y="1774411"/>
            <a:ext cx="512284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ex-post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33B77A5-FD9E-F34E-9C43-3BF04D7A1D8D}"/>
              </a:ext>
            </a:extLst>
          </p:cNvPr>
          <p:cNvSpPr txBox="1"/>
          <p:nvPr/>
        </p:nvSpPr>
        <p:spPr>
          <a:xfrm>
            <a:off x="1320079" y="2531694"/>
            <a:ext cx="51228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Modelo de autorregulación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D7F2492-9DB8-9147-80B7-FC094C860C06}"/>
              </a:ext>
            </a:extLst>
          </p:cNvPr>
          <p:cNvSpPr txBox="1"/>
          <p:nvPr/>
        </p:nvSpPr>
        <p:spPr>
          <a:xfrm>
            <a:off x="1889391" y="3104311"/>
            <a:ext cx="5122843" cy="30777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1400" dirty="0"/>
              <a:t>Sandbox regulatorio</a:t>
            </a:r>
          </a:p>
        </p:txBody>
      </p:sp>
    </p:spTree>
    <p:extLst>
      <p:ext uri="{BB962C8B-B14F-4D97-AF65-F5344CB8AC3E}">
        <p14:creationId xmlns:p14="http://schemas.microsoft.com/office/powerpoint/2010/main" val="879823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8415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127AC"/>
                </a:solidFill>
              </a:rPr>
              <a:t>Regulación TIC para economía digital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658AF6-180A-C34E-BA56-A4AEE8791BC5}"/>
              </a:ext>
            </a:extLst>
          </p:cNvPr>
          <p:cNvSpPr txBox="1"/>
          <p:nvPr/>
        </p:nvSpPr>
        <p:spPr>
          <a:xfrm>
            <a:off x="616944" y="1167788"/>
            <a:ext cx="3833869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Necesidad de seguridad regulatoria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0EB5959-5796-D041-8376-040CBF6CB6C5}"/>
              </a:ext>
            </a:extLst>
          </p:cNvPr>
          <p:cNvSpPr txBox="1"/>
          <p:nvPr/>
        </p:nvSpPr>
        <p:spPr>
          <a:xfrm>
            <a:off x="1320080" y="1774411"/>
            <a:ext cx="5122843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Falta de definición precisa de naturaleza jurídica de servicios financieros como servicios de telecomunicaciones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4998760-EA89-6D48-8CF8-74F7507A6954}"/>
              </a:ext>
            </a:extLst>
          </p:cNvPr>
          <p:cNvSpPr txBox="1"/>
          <p:nvPr/>
        </p:nvSpPr>
        <p:spPr>
          <a:xfrm>
            <a:off x="2961593" y="3433554"/>
            <a:ext cx="348133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CO" sz="1400" dirty="0"/>
              <a:t>Casos Credibanco y Redeban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AA33C24-FAF5-1C41-9481-E62389863DC2}"/>
              </a:ext>
            </a:extLst>
          </p:cNvPr>
          <p:cNvSpPr txBox="1"/>
          <p:nvPr/>
        </p:nvSpPr>
        <p:spPr>
          <a:xfrm>
            <a:off x="2961593" y="3946051"/>
            <a:ext cx="348133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CO" sz="1400" dirty="0"/>
              <a:t>Afecta gravemente fintech, banca electrónica,  crowdfunding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33B77A5-FD9E-F34E-9C43-3BF04D7A1D8D}"/>
              </a:ext>
            </a:extLst>
          </p:cNvPr>
          <p:cNvSpPr txBox="1"/>
          <p:nvPr/>
        </p:nvSpPr>
        <p:spPr>
          <a:xfrm>
            <a:off x="1320079" y="2924929"/>
            <a:ext cx="51228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Contribuciones FONTIC muy altas</a:t>
            </a:r>
          </a:p>
        </p:txBody>
      </p:sp>
    </p:spTree>
    <p:extLst>
      <p:ext uri="{BB962C8B-B14F-4D97-AF65-F5344CB8AC3E}">
        <p14:creationId xmlns:p14="http://schemas.microsoft.com/office/powerpoint/2010/main" val="3095095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8415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127AC"/>
                </a:solidFill>
              </a:rPr>
              <a:t>Regulación TIC para economía digital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658AF6-180A-C34E-BA56-A4AEE8791BC5}"/>
              </a:ext>
            </a:extLst>
          </p:cNvPr>
          <p:cNvSpPr txBox="1"/>
          <p:nvPr/>
        </p:nvSpPr>
        <p:spPr>
          <a:xfrm>
            <a:off x="616944" y="1167788"/>
            <a:ext cx="3833869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Necesidad de regulador convergente o de regulador de la economía digital?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0EB5959-5796-D041-8376-040CBF6CB6C5}"/>
              </a:ext>
            </a:extLst>
          </p:cNvPr>
          <p:cNvSpPr txBox="1"/>
          <p:nvPr/>
        </p:nvSpPr>
        <p:spPr>
          <a:xfrm>
            <a:off x="1674564" y="2082188"/>
            <a:ext cx="5122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Falta coordinación en alto nivel, política de Estado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956B46C-E316-BC4C-80C1-44FA70433F62}"/>
              </a:ext>
            </a:extLst>
          </p:cNvPr>
          <p:cNvSpPr txBox="1"/>
          <p:nvPr/>
        </p:nvSpPr>
        <p:spPr>
          <a:xfrm>
            <a:off x="1674564" y="2491227"/>
            <a:ext cx="5122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La CRC es regulador de telecomunicaciones, no de hace política pública y menos en economía digital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F7910E3-9457-E743-947B-DF0C58EA6A4C}"/>
              </a:ext>
            </a:extLst>
          </p:cNvPr>
          <p:cNvSpPr txBox="1"/>
          <p:nvPr/>
        </p:nvSpPr>
        <p:spPr>
          <a:xfrm>
            <a:off x="1674563" y="3133973"/>
            <a:ext cx="5122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Descoordinación en diferentes sectores y diferentes niveles del gobierno (caso Mintic)</a:t>
            </a:r>
          </a:p>
        </p:txBody>
      </p:sp>
    </p:spTree>
    <p:extLst>
      <p:ext uri="{BB962C8B-B14F-4D97-AF65-F5344CB8AC3E}">
        <p14:creationId xmlns:p14="http://schemas.microsoft.com/office/powerpoint/2010/main" val="3764273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8415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127AC"/>
                </a:solidFill>
              </a:rPr>
              <a:t>Regulación TIC para economía digital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658AF6-180A-C34E-BA56-A4AEE8791BC5}"/>
              </a:ext>
            </a:extLst>
          </p:cNvPr>
          <p:cNvSpPr txBox="1"/>
          <p:nvPr/>
        </p:nvSpPr>
        <p:spPr>
          <a:xfrm>
            <a:off x="616944" y="1167788"/>
            <a:ext cx="3833869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Claridad de los alcance de la regulación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0EB5959-5796-D041-8376-040CBF6CB6C5}"/>
              </a:ext>
            </a:extLst>
          </p:cNvPr>
          <p:cNvSpPr txBox="1"/>
          <p:nvPr/>
        </p:nvSpPr>
        <p:spPr>
          <a:xfrm>
            <a:off x="1674562" y="1903566"/>
            <a:ext cx="5122843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No regulación de servicios en Internet, OTT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956B46C-E316-BC4C-80C1-44FA70433F62}"/>
              </a:ext>
            </a:extLst>
          </p:cNvPr>
          <p:cNvSpPr txBox="1"/>
          <p:nvPr/>
        </p:nvSpPr>
        <p:spPr>
          <a:xfrm>
            <a:off x="1674562" y="2354142"/>
            <a:ext cx="5122843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No regular servicios digitales, la regulación de telecoms es solo sobre servicios públicos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F7910E3-9457-E743-947B-DF0C58EA6A4C}"/>
              </a:ext>
            </a:extLst>
          </p:cNvPr>
          <p:cNvSpPr txBox="1"/>
          <p:nvPr/>
        </p:nvSpPr>
        <p:spPr>
          <a:xfrm>
            <a:off x="1674563" y="3078888"/>
            <a:ext cx="5122843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Delimitación de responsabilidad de intermediarios tecnológicos</a:t>
            </a:r>
          </a:p>
        </p:txBody>
      </p:sp>
    </p:spTree>
    <p:extLst>
      <p:ext uri="{BB962C8B-B14F-4D97-AF65-F5344CB8AC3E}">
        <p14:creationId xmlns:p14="http://schemas.microsoft.com/office/powerpoint/2010/main" val="3281234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8415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127AC"/>
                </a:solidFill>
              </a:rPr>
              <a:t>Regulación TIC para economía digital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658AF6-180A-C34E-BA56-A4AEE8791BC5}"/>
              </a:ext>
            </a:extLst>
          </p:cNvPr>
          <p:cNvSpPr txBox="1"/>
          <p:nvPr/>
        </p:nvSpPr>
        <p:spPr>
          <a:xfrm>
            <a:off x="581835" y="894251"/>
            <a:ext cx="3833869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Enfocarse en los cuellos de botella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0EB5959-5796-D041-8376-040CBF6CB6C5}"/>
              </a:ext>
            </a:extLst>
          </p:cNvPr>
          <p:cNvSpPr txBox="1"/>
          <p:nvPr/>
        </p:nvSpPr>
        <p:spPr>
          <a:xfrm>
            <a:off x="1674559" y="1422772"/>
            <a:ext cx="5122843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Fortalecer las garantías de acceso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956B46C-E316-BC4C-80C1-44FA70433F62}"/>
              </a:ext>
            </a:extLst>
          </p:cNvPr>
          <p:cNvSpPr txBox="1"/>
          <p:nvPr/>
        </p:nvSpPr>
        <p:spPr>
          <a:xfrm>
            <a:off x="1674558" y="1977923"/>
            <a:ext cx="512284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Garantizar principio de neutralidad de la red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F7910E3-9457-E743-947B-DF0C58EA6A4C}"/>
              </a:ext>
            </a:extLst>
          </p:cNvPr>
          <p:cNvSpPr txBox="1"/>
          <p:nvPr/>
        </p:nvSpPr>
        <p:spPr>
          <a:xfrm>
            <a:off x="1674558" y="2533074"/>
            <a:ext cx="5122843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de la dominancia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7638BCF-CC50-F744-A61F-72E4F34ACE96}"/>
              </a:ext>
            </a:extLst>
          </p:cNvPr>
          <p:cNvSpPr txBox="1"/>
          <p:nvPr/>
        </p:nvSpPr>
        <p:spPr>
          <a:xfrm>
            <a:off x="1674558" y="3083495"/>
            <a:ext cx="51228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Asignar espectro radioelectrico 700 Mhz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8661634-2357-6E44-9F63-3944088F398B}"/>
              </a:ext>
            </a:extLst>
          </p:cNvPr>
          <p:cNvSpPr txBox="1"/>
          <p:nvPr/>
        </p:nvSpPr>
        <p:spPr>
          <a:xfrm>
            <a:off x="1674557" y="3633916"/>
            <a:ext cx="512284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Regulación de última milla fija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7AF2F0C-1EE9-DA40-B312-53A15DE13957}"/>
              </a:ext>
            </a:extLst>
          </p:cNvPr>
          <p:cNvSpPr txBox="1"/>
          <p:nvPr/>
        </p:nvSpPr>
        <p:spPr>
          <a:xfrm>
            <a:off x="1674556" y="4188462"/>
            <a:ext cx="5122843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Garantizar ciberseguridad</a:t>
            </a:r>
          </a:p>
        </p:txBody>
      </p:sp>
    </p:spTree>
    <p:extLst>
      <p:ext uri="{BB962C8B-B14F-4D97-AF65-F5344CB8AC3E}">
        <p14:creationId xmlns:p14="http://schemas.microsoft.com/office/powerpoint/2010/main" val="4249826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868273" y="1054042"/>
            <a:ext cx="49904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32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D0EB0-34B8-2541-AC30-96E4AF0FF264}"/>
              </a:ext>
            </a:extLst>
          </p:cNvPr>
          <p:cNvSpPr txBox="1"/>
          <p:nvPr/>
        </p:nvSpPr>
        <p:spPr>
          <a:xfrm>
            <a:off x="1116066" y="1773716"/>
            <a:ext cx="1627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Gracias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32F55A-80A0-AD45-88BF-DD2A49F8B20E}"/>
              </a:ext>
            </a:extLst>
          </p:cNvPr>
          <p:cNvSpPr txBox="1"/>
          <p:nvPr/>
        </p:nvSpPr>
        <p:spPr>
          <a:xfrm>
            <a:off x="1116066" y="2311078"/>
            <a:ext cx="4594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lvc@lorenzovillegas.com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BD9E69F-B4E7-3B40-90B7-024CAD02E3C2}"/>
              </a:ext>
            </a:extLst>
          </p:cNvPr>
          <p:cNvSpPr txBox="1"/>
          <p:nvPr/>
        </p:nvSpPr>
        <p:spPr>
          <a:xfrm>
            <a:off x="1116065" y="2649592"/>
            <a:ext cx="4594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www.lorenzovillegas.com</a:t>
            </a:r>
          </a:p>
        </p:txBody>
      </p:sp>
    </p:spTree>
    <p:extLst>
      <p:ext uri="{BB962C8B-B14F-4D97-AF65-F5344CB8AC3E}">
        <p14:creationId xmlns:p14="http://schemas.microsoft.com/office/powerpoint/2010/main" val="193575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906412D-922D-0F40-940A-738DCA208476}"/>
              </a:ext>
            </a:extLst>
          </p:cNvPr>
          <p:cNvSpPr txBox="1"/>
          <p:nvPr/>
        </p:nvSpPr>
        <p:spPr>
          <a:xfrm>
            <a:off x="594910" y="574288"/>
            <a:ext cx="5045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32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C756121-26A0-1042-9898-389B75621EA0}"/>
              </a:ext>
            </a:extLst>
          </p:cNvPr>
          <p:cNvSpPr txBox="1"/>
          <p:nvPr/>
        </p:nvSpPr>
        <p:spPr>
          <a:xfrm>
            <a:off x="1608460" y="2146757"/>
            <a:ext cx="459403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Firma boutique fundada en 2010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8CECC37-527B-BF40-B221-06C2CA267DAB}"/>
              </a:ext>
            </a:extLst>
          </p:cNvPr>
          <p:cNvSpPr txBox="1"/>
          <p:nvPr/>
        </p:nvSpPr>
        <p:spPr>
          <a:xfrm>
            <a:off x="1608462" y="2593895"/>
            <a:ext cx="459403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Ranking Chambers &amp; Partners en TMT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ABDA72B-A425-794B-8EF3-E3E0CD8716B4}"/>
              </a:ext>
            </a:extLst>
          </p:cNvPr>
          <p:cNvSpPr txBox="1"/>
          <p:nvPr/>
        </p:nvSpPr>
        <p:spPr>
          <a:xfrm>
            <a:off x="1608462" y="3118840"/>
            <a:ext cx="459403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Ranking Leaders League IP &amp; Data protection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07D26BD-30ED-0849-974B-5FC9821CB925}"/>
              </a:ext>
            </a:extLst>
          </p:cNvPr>
          <p:cNvSpPr txBox="1"/>
          <p:nvPr/>
        </p:nvSpPr>
        <p:spPr>
          <a:xfrm>
            <a:off x="1608461" y="1675385"/>
            <a:ext cx="459403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Exdirector de la CRC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7AA63DE-19C7-7643-BE17-E0570951F17F}"/>
              </a:ext>
            </a:extLst>
          </p:cNvPr>
          <p:cNvSpPr txBox="1"/>
          <p:nvPr/>
        </p:nvSpPr>
        <p:spPr>
          <a:xfrm>
            <a:off x="694062" y="3944038"/>
            <a:ext cx="4594033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lvc@lorenzovillegas.com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7B1640B-02F5-924A-BD2C-0F66C197331D}"/>
              </a:ext>
            </a:extLst>
          </p:cNvPr>
          <p:cNvSpPr txBox="1"/>
          <p:nvPr/>
        </p:nvSpPr>
        <p:spPr>
          <a:xfrm>
            <a:off x="694061" y="4341655"/>
            <a:ext cx="4594033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www.lorenzovillegas.com</a:t>
            </a:r>
          </a:p>
        </p:txBody>
      </p:sp>
    </p:spTree>
    <p:extLst>
      <p:ext uri="{BB962C8B-B14F-4D97-AF65-F5344CB8AC3E}">
        <p14:creationId xmlns:p14="http://schemas.microsoft.com/office/powerpoint/2010/main" val="320896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62212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Qué es la economía digital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1E8110E-BB04-7247-88DC-AE997AE60933}"/>
              </a:ext>
            </a:extLst>
          </p:cNvPr>
          <p:cNvSpPr/>
          <p:nvPr/>
        </p:nvSpPr>
        <p:spPr>
          <a:xfrm>
            <a:off x="2597922" y="4458255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E4AC9B-9B3E-ED4F-842D-379763D383C7}"/>
              </a:ext>
            </a:extLst>
          </p:cNvPr>
          <p:cNvSpPr txBox="1"/>
          <p:nvPr/>
        </p:nvSpPr>
        <p:spPr>
          <a:xfrm>
            <a:off x="728769" y="1707614"/>
            <a:ext cx="5286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El término economía digital fue acuñado en 1995 por Don Tapscott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1FE692A-8B6E-C649-ABC2-628858753850}"/>
              </a:ext>
            </a:extLst>
          </p:cNvPr>
          <p:cNvSpPr txBox="1"/>
          <p:nvPr/>
        </p:nvSpPr>
        <p:spPr>
          <a:xfrm>
            <a:off x="728768" y="2353945"/>
            <a:ext cx="67186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No solo se refiere a la economía basada en Internet y redes de telecomunicaciones sino a las innovaciones sobre tecnologías emergentes como la inteligencia artificial, la analítica de datos, el Internet de las cosas, la robótica o el blockchain, entre otras, que están transformando radicalmente los procesos de conocimiento, las operaciones y los modelos de negocio de las empresas en la mayoría de las industrias alrededor del mundo.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9388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62215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Qué es la economía digital</a:t>
            </a:r>
          </a:p>
          <a:p>
            <a:r>
              <a:rPr lang="es-ES" sz="2800" dirty="0">
                <a:solidFill>
                  <a:srgbClr val="0127AC"/>
                </a:solidFill>
              </a:rPr>
              <a:t>Un asunto de conectividad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92DF96-B15B-0445-A943-CB263D96C266}"/>
              </a:ext>
            </a:extLst>
          </p:cNvPr>
          <p:cNvSpPr txBox="1"/>
          <p:nvPr/>
        </p:nvSpPr>
        <p:spPr>
          <a:xfrm>
            <a:off x="881348" y="1520328"/>
            <a:ext cx="68635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  <a:p>
            <a:r>
              <a:rPr lang="es-CO" dirty="0"/>
              <a:t>3.500 millones de usuarios de Internet, representando el 48% de la población mundial y multiplicándose por un factor de 3,5 desde 2005. </a:t>
            </a:r>
          </a:p>
          <a:p>
            <a:endParaRPr lang="es-CO" dirty="0"/>
          </a:p>
          <a:p>
            <a:r>
              <a:rPr lang="es-CO" dirty="0"/>
              <a:t>En los países desarrollados, la penetración de individuos utilizando Internet alcanza el 81%, mientras que en los países en desarrollo esta cifra llega a cerca de la mitad, 41,3%. </a:t>
            </a:r>
          </a:p>
          <a:p>
            <a:endParaRPr lang="es-CO" dirty="0"/>
          </a:p>
          <a:p>
            <a:r>
              <a:rPr lang="es-CO" dirty="0"/>
              <a:t>La mitad de la población mundial hoy en día tiene telefonía móvil.</a:t>
            </a:r>
          </a:p>
        </p:txBody>
      </p:sp>
    </p:spTree>
    <p:extLst>
      <p:ext uri="{BB962C8B-B14F-4D97-AF65-F5344CB8AC3E}">
        <p14:creationId xmlns:p14="http://schemas.microsoft.com/office/powerpoint/2010/main" val="259205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62215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Qué es la economía digital</a:t>
            </a:r>
          </a:p>
          <a:p>
            <a:r>
              <a:rPr lang="es-ES" sz="2800" dirty="0">
                <a:solidFill>
                  <a:srgbClr val="0127AC"/>
                </a:solidFill>
              </a:rPr>
              <a:t>Complementos analógicos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92DF96-B15B-0445-A943-CB263D96C266}"/>
              </a:ext>
            </a:extLst>
          </p:cNvPr>
          <p:cNvSpPr txBox="1"/>
          <p:nvPr/>
        </p:nvSpPr>
        <p:spPr>
          <a:xfrm>
            <a:off x="881348" y="1520328"/>
            <a:ext cx="68635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Dimensiones críticas para la adopción de las tecnologías digitales</a:t>
            </a:r>
          </a:p>
          <a:p>
            <a:pPr marL="400050" indent="-400050">
              <a:buAutoNum type="romanLcParenBoth"/>
            </a:pPr>
            <a:r>
              <a:rPr lang="es-CO" dirty="0"/>
              <a:t>Regulación que promueva la innovación y la competencia de las firmas; </a:t>
            </a:r>
          </a:p>
          <a:p>
            <a:pPr marL="400050" indent="-400050">
              <a:buAutoNum type="romanLcParenBoth"/>
            </a:pPr>
            <a:r>
              <a:rPr lang="es-CO" dirty="0"/>
              <a:t>Habilidades de las personas de tal manera que puedan explotar el potencial de las tecnologías digitales; y </a:t>
            </a:r>
          </a:p>
          <a:p>
            <a:pPr marL="400050" indent="-400050">
              <a:buAutoNum type="romanLcParenBoth"/>
            </a:pPr>
            <a:r>
              <a:rPr lang="es-CO" dirty="0"/>
              <a:t>Instituciones que respondan las necesidades y demandas de los ciudadanos. Bajo estas dimensiones fortalecidas, los beneficios de la tecnología digital generaran mayores dividendos¸ i.e., crecimiento más rápido, más puestos de trabajo, y mejores servicios. </a:t>
            </a:r>
          </a:p>
        </p:txBody>
      </p:sp>
    </p:spTree>
    <p:extLst>
      <p:ext uri="{BB962C8B-B14F-4D97-AF65-F5344CB8AC3E}">
        <p14:creationId xmlns:p14="http://schemas.microsoft.com/office/powerpoint/2010/main" val="292685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62212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Qué es la economía digital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pic>
        <p:nvPicPr>
          <p:cNvPr id="1026" name="Picture 2" descr="https://lh6.googleusercontent.com/6U27zd0yIOG8b1RVgIqs7nekiuEDJ0L18IIn96S8DyyP5NvnbXnzYlUV1zfrcY9paVeF2jJjrPC7yETrYGtSTE9ks_T58UaknwUW9gmthbfuwirlqnoxNHabPYllsFXnaVAEI5o3">
            <a:extLst>
              <a:ext uri="{FF2B5EF4-FFF2-40B4-BE49-F238E27FC236}">
                <a16:creationId xmlns:a16="http://schemas.microsoft.com/office/drawing/2014/main" id="{07DF5F1E-DDF2-F945-9651-95E7AD9CD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81" y="785583"/>
            <a:ext cx="5793217" cy="3822187"/>
          </a:xfrm>
          <a:prstGeom prst="rect">
            <a:avLst/>
          </a:prstGeom>
          <a:noFill/>
          <a:ln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D56D0DD-3C5E-AD44-B841-208210EE6205}"/>
              </a:ext>
            </a:extLst>
          </p:cNvPr>
          <p:cNvSpPr txBox="1"/>
          <p:nvPr/>
        </p:nvSpPr>
        <p:spPr>
          <a:xfrm>
            <a:off x="275421" y="4607770"/>
            <a:ext cx="1817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/>
              <a:t>Fuente: Banco Mundial</a:t>
            </a:r>
          </a:p>
        </p:txBody>
      </p:sp>
      <p:sp>
        <p:nvSpPr>
          <p:cNvPr id="6" name="Anillo 5">
            <a:extLst>
              <a:ext uri="{FF2B5EF4-FFF2-40B4-BE49-F238E27FC236}">
                <a16:creationId xmlns:a16="http://schemas.microsoft.com/office/drawing/2014/main" id="{B9C7ACE9-7D47-4E46-941A-317367917E57}"/>
              </a:ext>
            </a:extLst>
          </p:cNvPr>
          <p:cNvSpPr/>
          <p:nvPr/>
        </p:nvSpPr>
        <p:spPr>
          <a:xfrm>
            <a:off x="4274544" y="2214391"/>
            <a:ext cx="295511" cy="231354"/>
          </a:xfrm>
          <a:prstGeom prst="don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9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62212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Qué es la economía digital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56D0DD-3C5E-AD44-B841-208210EE6205}"/>
              </a:ext>
            </a:extLst>
          </p:cNvPr>
          <p:cNvSpPr txBox="1"/>
          <p:nvPr/>
        </p:nvSpPr>
        <p:spPr>
          <a:xfrm>
            <a:off x="286438" y="4607770"/>
            <a:ext cx="1817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/>
              <a:t>Fuente: Tuft University</a:t>
            </a:r>
          </a:p>
        </p:txBody>
      </p:sp>
      <p:pic>
        <p:nvPicPr>
          <p:cNvPr id="2050" name="Picture 2" descr="https://lh3.googleusercontent.com/KGdfqbePXe8i54eeZZ2GRA2VP8xT4uZV-kcMUmo3lXmYmWotmSQvC2R5zKfk4kjF6ixNFOq7-B5kEKYK4HR-fXrh8NqYDlk_jZWQVGolkvJysnY6-IR5XRuv2Mu0Jc6EvjoSDGbV">
            <a:extLst>
              <a:ext uri="{FF2B5EF4-FFF2-40B4-BE49-F238E27FC236}">
                <a16:creationId xmlns:a16="http://schemas.microsoft.com/office/drawing/2014/main" id="{9515130E-7D01-C84B-9F6E-98C9C6CA7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0" y="711200"/>
            <a:ext cx="6032500" cy="372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21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765639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Qué es la economía digital</a:t>
            </a:r>
          </a:p>
          <a:p>
            <a:r>
              <a:rPr lang="es-ES" sz="1600" dirty="0">
                <a:solidFill>
                  <a:srgbClr val="0127AC"/>
                </a:solidFill>
              </a:rPr>
              <a:t>Indicadores de Colombia y comparación con América Latina y el Caribe y economías OCDE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56D0DD-3C5E-AD44-B841-208210EE6205}"/>
              </a:ext>
            </a:extLst>
          </p:cNvPr>
          <p:cNvSpPr txBox="1"/>
          <p:nvPr/>
        </p:nvSpPr>
        <p:spPr>
          <a:xfrm>
            <a:off x="286438" y="4607770"/>
            <a:ext cx="1817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/>
              <a:t>Fuente: UIT, FEM</a:t>
            </a:r>
          </a:p>
        </p:txBody>
      </p:sp>
      <p:pic>
        <p:nvPicPr>
          <p:cNvPr id="3074" name="Picture 2" descr="TABLAS ANDI-01.png">
            <a:extLst>
              <a:ext uri="{FF2B5EF4-FFF2-40B4-BE49-F238E27FC236}">
                <a16:creationId xmlns:a16="http://schemas.microsoft.com/office/drawing/2014/main" id="{FD92CE14-C1C0-1649-8ABA-3CD0C1480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636" y="1123720"/>
            <a:ext cx="6259264" cy="348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17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5381" y="131381"/>
            <a:ext cx="667945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rgbClr val="0127AC"/>
                </a:solidFill>
              </a:rPr>
              <a:t>Qué es la economía digital</a:t>
            </a:r>
          </a:p>
          <a:p>
            <a:r>
              <a:rPr lang="es-ES" sz="1600" dirty="0">
                <a:solidFill>
                  <a:srgbClr val="0127AC"/>
                </a:solidFill>
              </a:rPr>
              <a:t>Indicadores de Colombia y comparación con América Latina y el Caribe y OECD</a:t>
            </a:r>
          </a:p>
          <a:p>
            <a:endParaRPr lang="es-ES" sz="4400" dirty="0">
              <a:solidFill>
                <a:srgbClr val="0127AC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1E1BB8F-55C7-4E47-BFE6-60724EDD7CF5}"/>
              </a:ext>
            </a:extLst>
          </p:cNvPr>
          <p:cNvSpPr/>
          <p:nvPr/>
        </p:nvSpPr>
        <p:spPr>
          <a:xfrm>
            <a:off x="2498770" y="4469271"/>
            <a:ext cx="4406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chemeClr val="tx2"/>
                </a:solidFill>
                <a:latin typeface="Helvetica" pitchFamily="2" charset="0"/>
              </a:rPr>
              <a:t>lorenzovillegas</a:t>
            </a:r>
            <a:r>
              <a:rPr lang="es-CO" sz="2800" dirty="0">
                <a:solidFill>
                  <a:schemeClr val="accent1"/>
                </a:solidFill>
                <a:latin typeface="Helvetica" pitchFamily="2" charset="0"/>
              </a:rPr>
              <a:t>consultores</a:t>
            </a:r>
            <a:endParaRPr lang="es-CO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56D0DD-3C5E-AD44-B841-208210EE6205}"/>
              </a:ext>
            </a:extLst>
          </p:cNvPr>
          <p:cNvSpPr txBox="1"/>
          <p:nvPr/>
        </p:nvSpPr>
        <p:spPr>
          <a:xfrm>
            <a:off x="286438" y="4607770"/>
            <a:ext cx="1817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/>
              <a:t>Fuente: UIT, FEM, INSEAD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CEB905-845A-224F-8372-CE7F812DF0CA}"/>
              </a:ext>
            </a:extLst>
          </p:cNvPr>
          <p:cNvSpPr txBox="1"/>
          <p:nvPr/>
        </p:nvSpPr>
        <p:spPr>
          <a:xfrm>
            <a:off x="475380" y="1161553"/>
            <a:ext cx="810675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/>
              <a:t>En materia de infraestructura.</a:t>
            </a:r>
            <a:r>
              <a:rPr lang="es-CO" sz="1400" dirty="0"/>
              <a:t> </a:t>
            </a:r>
          </a:p>
          <a:p>
            <a:r>
              <a:rPr lang="es-CO" sz="1400" dirty="0"/>
              <a:t>La cobertura móvil 4G (53%) supera únicamente en la región a las coberturas de Ecuador (51%) y Paraguay (36%). </a:t>
            </a:r>
          </a:p>
          <a:p>
            <a:r>
              <a:rPr lang="es-CO" sz="1400" dirty="0"/>
              <a:t>Velocidades promedio de banda ancha fija y móvil de 5.5 Mbps y 6.7 Mbps, respectivamente. OCDE tiene en promedio velocidades de 16.3 Mbps y 14 Mbps respectivamente. </a:t>
            </a:r>
          </a:p>
          <a:p>
            <a:endParaRPr lang="es-CO" sz="1400" b="1" dirty="0"/>
          </a:p>
          <a:p>
            <a:r>
              <a:rPr lang="es-CO" sz="1400" b="1" dirty="0"/>
              <a:t>Índice de adopción digital </a:t>
            </a:r>
          </a:p>
          <a:p>
            <a:r>
              <a:rPr lang="es-CO" sz="1400" dirty="0"/>
              <a:t>Colombia de 43,3, mientras que el valor promedio de la OCDE es 76. Las empresas colombianas tienen un índice de adopción de tecnologías avanzadas de 19 sobre 100, y sólo el 58% de las empresas cuentan con estrategias de transformación digital.</a:t>
            </a:r>
          </a:p>
          <a:p>
            <a:endParaRPr lang="es-CO" sz="1400" dirty="0"/>
          </a:p>
          <a:p>
            <a:r>
              <a:rPr lang="es-CO" sz="1400" b="1" dirty="0"/>
              <a:t>Índice de innovación</a:t>
            </a:r>
          </a:p>
          <a:p>
            <a:r>
              <a:rPr lang="es-CO" sz="1400" dirty="0"/>
              <a:t>Puesto 63 entre 126 países Calificación (33,7) aún es muy inferior a la que marca la frontera en la que los países son líderes en innovación (50 puntos).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9554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1659</TotalTime>
  <Words>762</Words>
  <Application>Microsoft Macintosh PowerPoint</Application>
  <PresentationFormat>Presentación en pantalla (16:9)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Helvetica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Lorenzo Villegas</cp:lastModifiedBy>
  <cp:revision>58</cp:revision>
  <dcterms:created xsi:type="dcterms:W3CDTF">2010-04-12T23:12:02Z</dcterms:created>
  <dcterms:modified xsi:type="dcterms:W3CDTF">2018-07-25T21:12:36Z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