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72" r:id="rId9"/>
    <p:sldId id="271" r:id="rId10"/>
    <p:sldId id="263" r:id="rId11"/>
    <p:sldId id="264" r:id="rId12"/>
    <p:sldId id="265" r:id="rId13"/>
    <p:sldId id="267" r:id="rId14"/>
    <p:sldId id="266" r:id="rId15"/>
    <p:sldId id="269" r:id="rId16"/>
    <p:sldId id="268" r:id="rId17"/>
    <p:sldId id="257" r:id="rId18"/>
  </p:sldIdLst>
  <p:sldSz cx="9144000" cy="5143500" type="screen16x9"/>
  <p:notesSz cx="6858000" cy="9144000"/>
  <p:defaultTextStyle>
    <a:defPPr>
      <a:defRPr lang="es-C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870"/>
    <a:srgbClr val="092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/>
    <p:restoredTop sz="94717"/>
  </p:normalViewPr>
  <p:slideViewPr>
    <p:cSldViewPr snapToGrid="0" snapToObjects="1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8364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5456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4157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413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562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6117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2104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885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89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76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3439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186D-0790-4E47-ACB4-3D79A6FDD269}" type="datetimeFigureOut">
              <a:rPr lang="es-ES_tradnl" smtClean="0"/>
              <a:t>23/10/2018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73F97-0264-1647-9C44-F05A69A018F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89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w&amp;url=https://www.dot.ny.gov/recovery-transparency/coso-model-internal-controls-longdescription&amp;ei=f0BmVO_VJfbLsATcsICIDQ&amp;bvm=bv.79142246,d.cWc&amp;psig=AFQjCNFTAeCwyOKzkRR6UtI48sLgUKC14A&amp;ust=141607350839450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8DE7B-508D-EE44-BF73-42D096389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3526CB-8175-934A-8F43-62978E348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E52465-D097-1C44-8A4E-5B7658AF9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229062-6C30-B94C-8DC7-08C5BDA18C7A}"/>
              </a:ext>
            </a:extLst>
          </p:cNvPr>
          <p:cNvSpPr txBox="1"/>
          <p:nvPr/>
        </p:nvSpPr>
        <p:spPr>
          <a:xfrm>
            <a:off x="5497550" y="841772"/>
            <a:ext cx="293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Mario A. Mosse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61D5647-68FE-1D41-8871-68CE016BC333}"/>
              </a:ext>
            </a:extLst>
          </p:cNvPr>
          <p:cNvSpPr/>
          <p:nvPr/>
        </p:nvSpPr>
        <p:spPr>
          <a:xfrm>
            <a:off x="5071017" y="2032218"/>
            <a:ext cx="3359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8195D"/>
                </a:solidFill>
                <a:latin typeface="Helvetica"/>
                <a:cs typeface="Helvetica"/>
              </a:rPr>
              <a:t>Gestión de Riesgos Empresariales</a:t>
            </a: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243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87633" y="495973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Apetito de Riesgo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294892" y="1215818"/>
            <a:ext cx="858946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cantidad y los tipos de riesgo que un banco está dispuesto a asumir para alcanzar sus objetivos estratégicos y plan de negocios</a:t>
            </a:r>
          </a:p>
          <a:p>
            <a:pPr marL="457200" lvl="0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Tres niveles de riesgo:</a:t>
            </a:r>
          </a:p>
          <a:p>
            <a:pPr marL="914400" lvl="1" indent="-457200" algn="just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Capacidad de riesgo </a:t>
            </a:r>
          </a:p>
          <a:p>
            <a:pPr marL="914400" lvl="1" indent="-457200" algn="just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Apetito de riesgo</a:t>
            </a:r>
          </a:p>
          <a:p>
            <a:pPr marL="914400" lvl="1" indent="-457200" algn="just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Límites de riesgo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8E2A3-882F-4234-9477-CDDEED3E0A5F}"/>
              </a:ext>
            </a:extLst>
          </p:cNvPr>
          <p:cNvSpPr/>
          <p:nvPr/>
        </p:nvSpPr>
        <p:spPr>
          <a:xfrm>
            <a:off x="6682047" y="1975378"/>
            <a:ext cx="1572768" cy="149047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FFF89D-A332-41B4-8BDA-1DB019319D2C}"/>
              </a:ext>
            </a:extLst>
          </p:cNvPr>
          <p:cNvSpPr/>
          <p:nvPr/>
        </p:nvSpPr>
        <p:spPr>
          <a:xfrm>
            <a:off x="6688143" y="3481090"/>
            <a:ext cx="1572768" cy="149047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0AE9C2-CFD3-4F5E-8822-76E89372BC62}"/>
              </a:ext>
            </a:extLst>
          </p:cNvPr>
          <p:cNvCxnSpPr/>
          <p:nvPr/>
        </p:nvCxnSpPr>
        <p:spPr>
          <a:xfrm>
            <a:off x="6846639" y="3481090"/>
            <a:ext cx="0" cy="14904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C5AFDC-32A2-4EF4-B8DB-3EF69493A20F}"/>
              </a:ext>
            </a:extLst>
          </p:cNvPr>
          <p:cNvCxnSpPr/>
          <p:nvPr/>
        </p:nvCxnSpPr>
        <p:spPr>
          <a:xfrm>
            <a:off x="6999039" y="3487186"/>
            <a:ext cx="0" cy="14904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64A743-E6E4-4C10-9F4A-29C0FB97BDCB}"/>
              </a:ext>
            </a:extLst>
          </p:cNvPr>
          <p:cNvCxnSpPr/>
          <p:nvPr/>
        </p:nvCxnSpPr>
        <p:spPr>
          <a:xfrm>
            <a:off x="7151439" y="3484138"/>
            <a:ext cx="0" cy="14904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799D46-A904-44AB-9575-4589477A33E1}"/>
              </a:ext>
            </a:extLst>
          </p:cNvPr>
          <p:cNvCxnSpPr/>
          <p:nvPr/>
        </p:nvCxnSpPr>
        <p:spPr>
          <a:xfrm>
            <a:off x="7316031" y="3493282"/>
            <a:ext cx="0" cy="14904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DA677512-BFC0-4212-82A1-E735B61C05F6}"/>
              </a:ext>
            </a:extLst>
          </p:cNvPr>
          <p:cNvSpPr/>
          <p:nvPr/>
        </p:nvSpPr>
        <p:spPr>
          <a:xfrm>
            <a:off x="6131886" y="1987997"/>
            <a:ext cx="2671571" cy="2996184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7CF30A-6C56-4C94-A0AC-84A3C28A667B}"/>
              </a:ext>
            </a:extLst>
          </p:cNvPr>
          <p:cNvCxnSpPr>
            <a:cxnSpLocks/>
          </p:cNvCxnSpPr>
          <p:nvPr/>
        </p:nvCxnSpPr>
        <p:spPr>
          <a:xfrm>
            <a:off x="4113084" y="2982413"/>
            <a:ext cx="1913643" cy="139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FC874D-9FDF-4718-92E1-DD9445321A43}"/>
              </a:ext>
            </a:extLst>
          </p:cNvPr>
          <p:cNvCxnSpPr>
            <a:cxnSpLocks/>
          </p:cNvCxnSpPr>
          <p:nvPr/>
        </p:nvCxnSpPr>
        <p:spPr>
          <a:xfrm>
            <a:off x="3650751" y="3359018"/>
            <a:ext cx="2945754" cy="572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FF08DC-13FA-4FB1-824E-FFD55F928B54}"/>
              </a:ext>
            </a:extLst>
          </p:cNvPr>
          <p:cNvCxnSpPr>
            <a:cxnSpLocks/>
          </p:cNvCxnSpPr>
          <p:nvPr/>
        </p:nvCxnSpPr>
        <p:spPr>
          <a:xfrm>
            <a:off x="3690971" y="3678649"/>
            <a:ext cx="3163060" cy="690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8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13945" y="510268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Recursos de Riesgo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129061" y="1447923"/>
            <a:ext cx="884072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b="1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Ganancias netas </a:t>
            </a: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fuente más barata de capital adicional y primera línea de defensa de las pérdidas.</a:t>
            </a:r>
          </a:p>
          <a:p>
            <a:pPr marL="914400" lvl="1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b="1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Capital</a:t>
            </a: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La última línea de defensa.</a:t>
            </a:r>
          </a:p>
          <a:p>
            <a:pPr marL="914400" lvl="1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b="1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Reputación</a:t>
            </a: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crea la confianza para apoyar al banco durante un evento inesperado. </a:t>
            </a:r>
          </a:p>
          <a:p>
            <a:pPr marL="914400" lvl="1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b="1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Liquidez</a:t>
            </a: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proporciona resiliencia a la incapacidad de liquidar activos o obtener financiación.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82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955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48127" y="359024"/>
            <a:ext cx="811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Gestión del Apetito </a:t>
            </a:r>
            <a:b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</a:b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de Riesgo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AC61D-DC9F-4CF9-BB97-0F2682310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2" y="1072343"/>
            <a:ext cx="7315200" cy="3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90857" y="507235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Ajuste del Perfil de Riesgo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206296" y="1410435"/>
            <a:ext cx="884072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defTabSz="9144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Reducir el nivel de riesgos </a:t>
            </a:r>
          </a:p>
          <a:p>
            <a:pPr marL="914400" lvl="1" indent="-457200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Mejorar la calidad de los riesgos </a:t>
            </a:r>
          </a:p>
          <a:p>
            <a:pPr marL="914400" lvl="1" indent="-457200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Mejorar la cantidad o la calidad de la mitigación del riesgo </a:t>
            </a:r>
          </a:p>
          <a:p>
            <a:pPr marL="914400" lvl="1" indent="-457200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Cambiar la cartera o la combinación de negocios</a:t>
            </a:r>
          </a:p>
          <a:p>
            <a:pPr marL="914400" lvl="1" indent="-457200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Mejorar las ganancias retenidas </a:t>
            </a:r>
          </a:p>
          <a:p>
            <a:pPr marL="914400" lvl="1" indent="-457200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Aumentar el capital </a:t>
            </a:r>
          </a:p>
          <a:p>
            <a:pPr marL="457200" lvl="1" defTabSz="914400" eaLnBrk="0" fontAlgn="base" hangingPunct="0">
              <a:spcBef>
                <a:spcPts val="180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08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7" y="-43909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99403" y="494810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Medición de Rendimiento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8D9FD-FDB8-40EB-99D0-BE93C3E43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602" y="1261475"/>
            <a:ext cx="5491906" cy="366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5DD689-100B-43C0-AA7A-6A6AA81D1673}"/>
              </a:ext>
            </a:extLst>
          </p:cNvPr>
          <p:cNvSpPr txBox="1"/>
          <p:nvPr/>
        </p:nvSpPr>
        <p:spPr>
          <a:xfrm>
            <a:off x="7221906" y="1524758"/>
            <a:ext cx="145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6B2870"/>
                </a:solidFill>
              </a:rPr>
              <a:t>Riesgo en la Planificación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1C341-FA1C-435E-AC3A-D66363B1396F}"/>
              </a:ext>
            </a:extLst>
          </p:cNvPr>
          <p:cNvSpPr txBox="1"/>
          <p:nvPr/>
        </p:nvSpPr>
        <p:spPr>
          <a:xfrm>
            <a:off x="7319795" y="4002359"/>
            <a:ext cx="128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800" b="1">
                <a:solidFill>
                  <a:srgbClr val="6B2870"/>
                </a:solidFill>
              </a:defRPr>
            </a:lvl1pPr>
          </a:lstStyle>
          <a:p>
            <a:r>
              <a:rPr lang="es-CO" dirty="0"/>
              <a:t>Riesgo en Ejecución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A47AA5C-01AC-423C-AABC-646FF2FEC3A7}"/>
              </a:ext>
            </a:extLst>
          </p:cNvPr>
          <p:cNvSpPr/>
          <p:nvPr/>
        </p:nvSpPr>
        <p:spPr>
          <a:xfrm>
            <a:off x="7705426" y="2300288"/>
            <a:ext cx="484632" cy="1503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3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90857" y="524880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Medición de Rendimiento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-87216" y="1460555"/>
            <a:ext cx="884072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defTabSz="9144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b="1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RAROC </a:t>
            </a: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el retorno ajustado por riesgo sobre el capital: el cociente de rentabilidad neta sobre los requisitos de capital correspondientes</a:t>
            </a:r>
          </a:p>
          <a:p>
            <a:pPr algn="ctr"/>
            <a:endParaRPr lang="en-US" sz="2400" b="1" i="1" dirty="0">
              <a:solidFill>
                <a:srgbClr val="0D7BB6"/>
              </a:solidFill>
            </a:endParaRPr>
          </a:p>
          <a:p>
            <a:pPr algn="ctr"/>
            <a:r>
              <a:rPr lang="en-US" sz="2400" b="1" i="1" dirty="0">
                <a:solidFill>
                  <a:srgbClr val="0D7BB6"/>
                </a:solidFill>
              </a:rPr>
              <a:t>RAROC</a:t>
            </a:r>
            <a:r>
              <a:rPr lang="en-US" sz="2400" b="1" dirty="0">
                <a:solidFill>
                  <a:srgbClr val="0D7BB6"/>
                </a:solidFill>
              </a:rPr>
              <a:t> = </a:t>
            </a:r>
            <a:r>
              <a:rPr lang="en-US" sz="2400" b="1" i="1" u="sng" dirty="0">
                <a:solidFill>
                  <a:srgbClr val="0D7BB6"/>
                </a:solidFill>
              </a:rPr>
              <a:t>Expected return net of costs and expected losses</a:t>
            </a:r>
          </a:p>
          <a:p>
            <a:r>
              <a:rPr lang="en-US" sz="2400" b="1" i="1" dirty="0">
                <a:solidFill>
                  <a:srgbClr val="0D7BB6"/>
                </a:solidFill>
              </a:rPr>
              <a:t>                                                     Economic capital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33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642132" y="510268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Conclusión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61018" y="1520376"/>
            <a:ext cx="884072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defTabSz="9144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programa de ERM efectivo puede contribuir de manera significativa al crecimiento del valor de un banco y también a un aumento de sus ganancias.</a:t>
            </a:r>
          </a:p>
          <a:p>
            <a:pPr marL="914400" lvl="1" indent="-457200" algn="just" defTabSz="9144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 contribución se puede medir con factores objetivos haciendo una comparación de ciertos parámetros antes y después de la implementación de ERM.</a:t>
            </a:r>
          </a:p>
          <a:p>
            <a:pPr marL="914400" lvl="1" indent="-457200" algn="just" defTabSz="9144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6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8C6D2EC-55A1-CF45-9984-EB97A6215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1052945" y="629899"/>
            <a:ext cx="687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092566"/>
                </a:solidFill>
                <a:latin typeface="Helvetica" pitchFamily="2" charset="0"/>
              </a:rPr>
              <a:t>Mario A. Mosse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907473" y="1084365"/>
            <a:ext cx="7273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32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/>
            <a:r>
              <a:rPr lang="es-CO" sz="3200" b="1" i="0" dirty="0">
                <a:solidFill>
                  <a:srgbClr val="6B2870"/>
                </a:solidFill>
                <a:effectLst/>
                <a:latin typeface="Helvetica" pitchFamily="2" charset="0"/>
              </a:rPr>
              <a:t>MMosse Consulting, LLC</a:t>
            </a:r>
          </a:p>
          <a:p>
            <a:pPr algn="ctr"/>
            <a:r>
              <a:rPr lang="es-CO" sz="3200" b="1" dirty="0">
                <a:solidFill>
                  <a:srgbClr val="6B2870"/>
                </a:solidFill>
                <a:latin typeface="Helvetica" pitchFamily="2" charset="0"/>
              </a:rPr>
              <a:t>mmosse@aol.com</a:t>
            </a:r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0599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75264" y="507235"/>
            <a:ext cx="293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Agenda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381337" y="1580196"/>
            <a:ext cx="88407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Lecciones aprendidas de la crisis financiera</a:t>
            </a:r>
            <a:endParaRPr lang="en-US" altLang="en-US" sz="2200" dirty="0">
              <a:solidFill>
                <a:srgbClr val="58195D"/>
              </a:solidFill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Principios y definiciones clave</a:t>
            </a:r>
            <a:endParaRPr lang="en-US" altLang="en-US" sz="2200" dirty="0">
              <a:solidFill>
                <a:srgbClr val="58195D"/>
              </a:solidFill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Componentes de un marco efectivo de ERM</a:t>
            </a:r>
            <a:endParaRPr lang="es-ES" altLang="en-US" sz="2200" dirty="0">
              <a:solidFill>
                <a:srgbClr val="58195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Propuesta de valor para ERM</a:t>
            </a:r>
            <a:endParaRPr lang="es-ES" altLang="en-US" sz="2200" dirty="0">
              <a:solidFill>
                <a:srgbClr val="58195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Límites de riesgo y niveles de tolerancia</a:t>
            </a:r>
            <a:r>
              <a:rPr lang="en-US" altLang="en-US" sz="2200" dirty="0">
                <a:solidFill>
                  <a:srgbClr val="58195D"/>
                </a:solidFill>
              </a:rPr>
              <a:t> </a:t>
            </a:r>
            <a:endParaRPr lang="en-US" altLang="en-US" sz="2200" dirty="0">
              <a:solidFill>
                <a:srgbClr val="58195D"/>
              </a:solidFill>
              <a:latin typeface="Arial" panose="020B0604020202020204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Medición del rendimiento y ciclo de </a:t>
            </a:r>
            <a:r>
              <a:rPr lang="en-U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feedback</a:t>
            </a:r>
            <a:endParaRPr lang="en-US" altLang="en-US" sz="2200" dirty="0">
              <a:solidFill>
                <a:srgbClr val="58195D"/>
              </a:solidFill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6091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87633" y="507235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Lecciones de la Crisis Financiera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484485" y="1493869"/>
            <a:ext cx="884072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Eficiencia del mercado</a:t>
            </a:r>
          </a:p>
          <a:p>
            <a:pPr marL="457200" indent="-457200" defTabSz="9144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Solvencia versus liquidez</a:t>
            </a:r>
          </a:p>
          <a:p>
            <a:pPr marL="457200" indent="-457200" defTabSz="9144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de negocios</a:t>
            </a:r>
          </a:p>
          <a:p>
            <a:pPr marL="457200" indent="-457200" defTabSz="9144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Gobierno corporativo</a:t>
            </a:r>
          </a:p>
          <a:p>
            <a:pPr marL="457200" indent="-457200" defTabSz="9144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Papel del gobierno</a:t>
            </a:r>
          </a:p>
          <a:p>
            <a:pPr marL="457200" indent="-457200" defTabSz="9144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Riesgo de</a:t>
            </a:r>
          </a:p>
          <a:p>
            <a:pPr marL="457200" defTabSz="914400" eaLnBrk="0" fontAlgn="base" hangingPunct="0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modelos</a:t>
            </a:r>
          </a:p>
          <a:p>
            <a:pPr marL="457200" indent="-457200" defTabSz="9144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Transparencia</a:t>
            </a: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286DF277-7274-499B-820D-CEF4BEAEC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289" y="2143430"/>
            <a:ext cx="402336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2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7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659223" y="626876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Principios y Definiciones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206296" y="1660026"/>
            <a:ext cx="884072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gestión de riesgos empresariales (ERM) es un marco holístico para la gestión de todo tipo de riesgos, a través de líneas de negocio, entidades jurídicas y ubicaciones geográficas, bajo una única organización.</a:t>
            </a:r>
          </a:p>
          <a:p>
            <a:pPr marL="457200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ERM es típicamente encabezado por el Chief Risk Officer (CRO), quien tiene la responsabilidad final de la administración de riesgos en el banco.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14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656944" y="531806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Principios y Definiciones</a:t>
            </a:r>
          </a:p>
        </p:txBody>
      </p:sp>
      <p:pic>
        <p:nvPicPr>
          <p:cNvPr id="6" name="Picture 2">
            <a:hlinkClick r:id="rId3"/>
            <a:extLst>
              <a:ext uri="{FF2B5EF4-FFF2-40B4-BE49-F238E27FC236}">
                <a16:creationId xmlns:a16="http://schemas.microsoft.com/office/drawing/2014/main" id="{F148E979-D639-4324-856F-9D6020216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97" y="1231315"/>
            <a:ext cx="3931920" cy="3599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1426D4-0554-4799-8AC6-D8604D87BDA8}"/>
              </a:ext>
            </a:extLst>
          </p:cNvPr>
          <p:cNvSpPr/>
          <p:nvPr/>
        </p:nvSpPr>
        <p:spPr>
          <a:xfrm>
            <a:off x="656944" y="1903260"/>
            <a:ext cx="34644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58195D"/>
                </a:solidFill>
                <a:latin typeface="Arial" charset="0"/>
              </a:rPr>
              <a:t>COSO Enterprise Risk Management – Integrated Framework</a:t>
            </a:r>
            <a:endParaRPr lang="es-PE" sz="3200" dirty="0">
              <a:solidFill>
                <a:srgbClr val="58195D"/>
              </a:solidFill>
              <a:latin typeface="Arial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A6B656-8C08-47DA-AAE9-EC7530ACF4DF}"/>
              </a:ext>
            </a:extLst>
          </p:cNvPr>
          <p:cNvSpPr/>
          <p:nvPr/>
        </p:nvSpPr>
        <p:spPr>
          <a:xfrm>
            <a:off x="361507" y="1502737"/>
            <a:ext cx="4004196" cy="27644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6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65219" y="507235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Componentes de ERM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E01888-0544-4B2C-AFF8-E483DCF9A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497" y="1175000"/>
            <a:ext cx="5943600" cy="38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3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73765" y="507235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133E97"/>
                </a:solidFill>
                <a:latin typeface="Helvetica"/>
                <a:cs typeface="Helvetica"/>
              </a:rPr>
              <a:t>Propuesta de Valor para ERM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206296" y="1298185"/>
            <a:ext cx="4907554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valor de una empresa puede determinarse por el valor actual neto de los flujos de caja futuros no gravados.</a:t>
            </a:r>
          </a:p>
          <a:p>
            <a:pPr marL="457200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valor puede aumentar por dos razones:</a:t>
            </a:r>
          </a:p>
          <a:p>
            <a:pPr marL="800100" lvl="1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Flujos de efectivo mas altos</a:t>
            </a:r>
          </a:p>
          <a:p>
            <a:pPr marL="800100" lvl="1" indent="-457200" algn="just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Tasa de descuento reducida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808A6-F0E2-4B80-B561-47DA6C3B8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194" y="1573465"/>
            <a:ext cx="3840480" cy="2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8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65220" y="618330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E97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Propuesta de Valor para ERM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206296" y="1725474"/>
            <a:ext cx="88407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es-E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8195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Cómo contribuye ERM a los flujos de efectivo mas altos:</a:t>
            </a:r>
          </a:p>
          <a:p>
            <a:pPr marL="8001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es-E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8195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Costo de capital mas bajo</a:t>
            </a:r>
          </a:p>
          <a:p>
            <a:pPr marL="8001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es-E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8195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Reducción de los costos de cumplimiento</a:t>
            </a:r>
          </a:p>
          <a:p>
            <a:pPr marL="8001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es-E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8195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Reducción del costo de hedging y seguro</a:t>
            </a:r>
          </a:p>
          <a:p>
            <a:pPr marL="8001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es-E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8195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Identificación de oportunidades dentro de su apetito de riesgo</a:t>
            </a:r>
          </a:p>
          <a:p>
            <a:pPr marL="342900" marR="0" lvl="1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21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55191" y="518814"/>
            <a:ext cx="884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E97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Propuesta de Valor para ERM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381337" y="1299519"/>
            <a:ext cx="88407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ts val="120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Cómo contribuye ERM a una tasa de descuento reducida:</a:t>
            </a:r>
          </a:p>
          <a:p>
            <a:pPr marL="800100" lvl="1" indent="-457200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 baja volatilidad</a:t>
            </a:r>
            <a:r>
              <a:rPr kumimoji="0" lang="es-E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8195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ganancias </a:t>
            </a:r>
          </a:p>
          <a:p>
            <a:pPr marL="800100" lvl="1" indent="-457200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s-ES" altLang="en-U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Mejor reputación ante la comunidad de inversionistas</a:t>
            </a:r>
          </a:p>
          <a:p>
            <a:pPr lvl="1" defTabSz="914400" eaLnBrk="0" fontAlgn="base" hangingPunct="0">
              <a:spcBef>
                <a:spcPts val="120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b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s-CO" sz="22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Picture 2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335E8E20-9938-4970-9367-B2B24DA8B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12" y="2720596"/>
            <a:ext cx="3291840" cy="2055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17EC23-9D60-49C0-99A9-83191A4F6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552" y="2720224"/>
            <a:ext cx="3341944" cy="20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13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515</Words>
  <Application>Microsoft Office PowerPoint</Application>
  <PresentationFormat>Presentación en pantalla (16:9)</PresentationFormat>
  <Paragraphs>84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Roboto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Camilo Eduardo Sanchez Quinto</cp:lastModifiedBy>
  <cp:revision>22</cp:revision>
  <dcterms:created xsi:type="dcterms:W3CDTF">2018-10-01T14:31:53Z</dcterms:created>
  <dcterms:modified xsi:type="dcterms:W3CDTF">2018-10-23T17:02:01Z</dcterms:modified>
</cp:coreProperties>
</file>