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9" r:id="rId3"/>
    <p:sldId id="260" r:id="rId4"/>
    <p:sldId id="272" r:id="rId5"/>
    <p:sldId id="273" r:id="rId6"/>
    <p:sldId id="274" r:id="rId7"/>
    <p:sldId id="275" r:id="rId8"/>
    <p:sldId id="263" r:id="rId9"/>
    <p:sldId id="264" r:id="rId10"/>
    <p:sldId id="265" r:id="rId11"/>
    <p:sldId id="271" r:id="rId12"/>
    <p:sldId id="266" r:id="rId13"/>
    <p:sldId id="270" r:id="rId14"/>
    <p:sldId id="267" r:id="rId15"/>
    <p:sldId id="268" r:id="rId16"/>
    <p:sldId id="269" r:id="rId17"/>
  </p:sldIdLst>
  <p:sldSz cx="24387175" cy="13716000"/>
  <p:notesSz cx="7053263" cy="9309100"/>
  <p:defaultTextStyle>
    <a:defPPr>
      <a:defRPr lang="es-ES"/>
    </a:defPPr>
    <a:lvl1pPr marL="0" algn="l" defTabSz="1088448" rtl="0" eaLnBrk="1" latinLnBrk="0" hangingPunct="1">
      <a:defRPr sz="4300" kern="1200">
        <a:solidFill>
          <a:schemeClr val="tx1"/>
        </a:solidFill>
        <a:latin typeface="+mn-lt"/>
        <a:ea typeface="+mn-ea"/>
        <a:cs typeface="+mn-cs"/>
      </a:defRPr>
    </a:lvl1pPr>
    <a:lvl2pPr marL="1088448" algn="l" defTabSz="1088448" rtl="0" eaLnBrk="1" latinLnBrk="0" hangingPunct="1">
      <a:defRPr sz="4300" kern="1200">
        <a:solidFill>
          <a:schemeClr val="tx1"/>
        </a:solidFill>
        <a:latin typeface="+mn-lt"/>
        <a:ea typeface="+mn-ea"/>
        <a:cs typeface="+mn-cs"/>
      </a:defRPr>
    </a:lvl2pPr>
    <a:lvl3pPr marL="2176894" algn="l" defTabSz="1088448" rtl="0" eaLnBrk="1" latinLnBrk="0" hangingPunct="1">
      <a:defRPr sz="4300" kern="1200">
        <a:solidFill>
          <a:schemeClr val="tx1"/>
        </a:solidFill>
        <a:latin typeface="+mn-lt"/>
        <a:ea typeface="+mn-ea"/>
        <a:cs typeface="+mn-cs"/>
      </a:defRPr>
    </a:lvl3pPr>
    <a:lvl4pPr marL="3265343" algn="l" defTabSz="1088448" rtl="0" eaLnBrk="1" latinLnBrk="0" hangingPunct="1">
      <a:defRPr sz="4300" kern="1200">
        <a:solidFill>
          <a:schemeClr val="tx1"/>
        </a:solidFill>
        <a:latin typeface="+mn-lt"/>
        <a:ea typeface="+mn-ea"/>
        <a:cs typeface="+mn-cs"/>
      </a:defRPr>
    </a:lvl4pPr>
    <a:lvl5pPr marL="4353789" algn="l" defTabSz="1088448" rtl="0" eaLnBrk="1" latinLnBrk="0" hangingPunct="1">
      <a:defRPr sz="4300" kern="1200">
        <a:solidFill>
          <a:schemeClr val="tx1"/>
        </a:solidFill>
        <a:latin typeface="+mn-lt"/>
        <a:ea typeface="+mn-ea"/>
        <a:cs typeface="+mn-cs"/>
      </a:defRPr>
    </a:lvl5pPr>
    <a:lvl6pPr marL="5442237" algn="l" defTabSz="1088448" rtl="0" eaLnBrk="1" latinLnBrk="0" hangingPunct="1">
      <a:defRPr sz="4300" kern="1200">
        <a:solidFill>
          <a:schemeClr val="tx1"/>
        </a:solidFill>
        <a:latin typeface="+mn-lt"/>
        <a:ea typeface="+mn-ea"/>
        <a:cs typeface="+mn-cs"/>
      </a:defRPr>
    </a:lvl6pPr>
    <a:lvl7pPr marL="6530683" algn="l" defTabSz="1088448" rtl="0" eaLnBrk="1" latinLnBrk="0" hangingPunct="1">
      <a:defRPr sz="4300" kern="1200">
        <a:solidFill>
          <a:schemeClr val="tx1"/>
        </a:solidFill>
        <a:latin typeface="+mn-lt"/>
        <a:ea typeface="+mn-ea"/>
        <a:cs typeface="+mn-cs"/>
      </a:defRPr>
    </a:lvl7pPr>
    <a:lvl8pPr marL="7619129" algn="l" defTabSz="1088448" rtl="0" eaLnBrk="1" latinLnBrk="0" hangingPunct="1">
      <a:defRPr sz="4300" kern="1200">
        <a:solidFill>
          <a:schemeClr val="tx1"/>
        </a:solidFill>
        <a:latin typeface="+mn-lt"/>
        <a:ea typeface="+mn-ea"/>
        <a:cs typeface="+mn-cs"/>
      </a:defRPr>
    </a:lvl8pPr>
    <a:lvl9pPr marL="8707578" algn="l" defTabSz="108844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1">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A24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30" d="100"/>
          <a:sy n="30" d="100"/>
        </p:scale>
        <p:origin x="1746" y="672"/>
      </p:cViewPr>
      <p:guideLst>
        <p:guide orient="horz" pos="4320"/>
        <p:guide pos="7681"/>
      </p:guideLst>
    </p:cSldViewPr>
  </p:slideViewPr>
  <p:notesTextViewPr>
    <p:cViewPr>
      <p:scale>
        <a:sx n="100" d="100"/>
        <a:sy n="100" d="100"/>
      </p:scale>
      <p:origin x="0" y="0"/>
    </p:cViewPr>
  </p:notesTextViewPr>
  <p:sorterViewPr>
    <p:cViewPr>
      <p:scale>
        <a:sx n="100" d="100"/>
        <a:sy n="100" d="100"/>
      </p:scale>
      <p:origin x="0" y="-4956"/>
    </p:cViewPr>
  </p:sorterViewPr>
  <p:notesViewPr>
    <p:cSldViewPr snapToGrid="0" snapToObjects="1">
      <p:cViewPr>
        <p:scale>
          <a:sx n="100" d="100"/>
          <a:sy n="100" d="100"/>
        </p:scale>
        <p:origin x="2526" y="-150"/>
      </p:cViewPr>
      <p:guideLst>
        <p:guide orient="horz" pos="2932"/>
        <p:guide pos="22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s-CO"/>
          </a:p>
        </p:txBody>
      </p:sp>
      <p:sp>
        <p:nvSpPr>
          <p:cNvPr id="3" name="2 Marcador de fecha"/>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ADDC3286-CED0-48E9-A9CD-4E0947FF4D62}" type="datetimeFigureOut">
              <a:rPr lang="es-CO" smtClean="0"/>
              <a:t>19/09/2018</a:t>
            </a:fld>
            <a:endParaRPr lang="es-CO"/>
          </a:p>
        </p:txBody>
      </p:sp>
      <p:sp>
        <p:nvSpPr>
          <p:cNvPr id="4" name="3 Marcador de imagen de diapositiva"/>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97" tIns="46749" rIns="93497" bIns="46749" rtlCol="0" anchor="ctr"/>
          <a:lstStyle/>
          <a:p>
            <a:endParaRPr lang="es-CO"/>
          </a:p>
        </p:txBody>
      </p:sp>
      <p:sp>
        <p:nvSpPr>
          <p:cNvPr id="5" name="4 Marcador de notas"/>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E42BFE35-CDFB-46BE-84D7-F6645A7E69E8}" type="slidenum">
              <a:rPr lang="es-CO" smtClean="0"/>
              <a:t>‹Nº›</a:t>
            </a:fld>
            <a:endParaRPr lang="es-CO"/>
          </a:p>
        </p:txBody>
      </p:sp>
    </p:spTree>
    <p:extLst>
      <p:ext uri="{BB962C8B-B14F-4D97-AF65-F5344CB8AC3E}">
        <p14:creationId xmlns:p14="http://schemas.microsoft.com/office/powerpoint/2010/main" val="51066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E42BFE35-CDFB-46BE-84D7-F6645A7E69E8}" type="slidenum">
              <a:rPr lang="es-CO" smtClean="0"/>
              <a:t>1</a:t>
            </a:fld>
            <a:endParaRPr lang="es-CO"/>
          </a:p>
        </p:txBody>
      </p:sp>
    </p:spTree>
    <p:extLst>
      <p:ext uri="{BB962C8B-B14F-4D97-AF65-F5344CB8AC3E}">
        <p14:creationId xmlns:p14="http://schemas.microsoft.com/office/powerpoint/2010/main" val="309353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CO" dirty="0" smtClean="0"/>
              <a:t>Adhiere exigencias de seguridad biométrica que garantizan la confidencialidad, integridad y seguridad de la información. </a:t>
            </a:r>
          </a:p>
          <a:p>
            <a:pPr algn="just"/>
            <a:endParaRPr lang="es-CO" dirty="0"/>
          </a:p>
          <a:p>
            <a:pPr algn="just"/>
            <a:r>
              <a:rPr lang="es-CO" dirty="0" smtClean="0"/>
              <a:t>Exige el acoplamiento de políticas de seguridad basadas en ISO 27001.</a:t>
            </a:r>
          </a:p>
          <a:p>
            <a:pPr algn="just"/>
            <a:r>
              <a:rPr lang="es-CO" dirty="0" smtClean="0"/>
              <a:t>Captores y software de cotejo biométrico certificados por el FBI, al igual que el cumplimiento de la norma </a:t>
            </a:r>
            <a:r>
              <a:rPr lang="es-CO" dirty="0" err="1" smtClean="0"/>
              <a:t>FIPS</a:t>
            </a:r>
            <a:r>
              <a:rPr lang="es-CO" dirty="0" smtClean="0"/>
              <a:t> 190-2 para los dispositivos en el proceso, entre otras medidas de seguridad.</a:t>
            </a:r>
            <a:endParaRPr lang="es-CO" dirty="0"/>
          </a:p>
        </p:txBody>
      </p:sp>
      <p:sp>
        <p:nvSpPr>
          <p:cNvPr id="4" name="3 Marcador de número de diapositiva"/>
          <p:cNvSpPr>
            <a:spLocks noGrp="1"/>
          </p:cNvSpPr>
          <p:nvPr>
            <p:ph type="sldNum" sz="quarter" idx="10"/>
          </p:nvPr>
        </p:nvSpPr>
        <p:spPr/>
        <p:txBody>
          <a:bodyPr/>
          <a:lstStyle/>
          <a:p>
            <a:fld id="{E42BFE35-CDFB-46BE-84D7-F6645A7E69E8}" type="slidenum">
              <a:rPr lang="es-CO" smtClean="0"/>
              <a:t>10</a:t>
            </a:fld>
            <a:endParaRPr lang="es-CO"/>
          </a:p>
        </p:txBody>
      </p:sp>
    </p:spTree>
    <p:extLst>
      <p:ext uri="{BB962C8B-B14F-4D97-AF65-F5344CB8AC3E}">
        <p14:creationId xmlns:p14="http://schemas.microsoft.com/office/powerpoint/2010/main" val="3044952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42BFE35-CDFB-46BE-84D7-F6645A7E69E8}" type="slidenum">
              <a:rPr lang="es-CO" smtClean="0"/>
              <a:t>11</a:t>
            </a:fld>
            <a:endParaRPr lang="es-CO"/>
          </a:p>
        </p:txBody>
      </p:sp>
    </p:spTree>
    <p:extLst>
      <p:ext uri="{BB962C8B-B14F-4D97-AF65-F5344CB8AC3E}">
        <p14:creationId xmlns:p14="http://schemas.microsoft.com/office/powerpoint/2010/main" val="161649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txBox="1">
            <a:spLocks noGrp="1"/>
          </p:cNvSpPr>
          <p:nvPr>
            <p:ph type="body" idx="1"/>
          </p:nvPr>
        </p:nvSpPr>
        <p:spPr>
          <a:xfrm>
            <a:off x="704994" y="4422123"/>
            <a:ext cx="5643277" cy="4188195"/>
          </a:xfrm>
          <a:prstGeom prst="rect">
            <a:avLst/>
          </a:prstGeom>
        </p:spPr>
        <p:txBody>
          <a:bodyPr lIns="93482" tIns="93482" rIns="93482" bIns="93482" anchor="t" anchorCtr="0">
            <a:noAutofit/>
          </a:bodyPr>
          <a:lstStyle/>
          <a:p>
            <a:endParaRPr dirty="0"/>
          </a:p>
        </p:txBody>
      </p:sp>
      <p:sp>
        <p:nvSpPr>
          <p:cNvPr id="515" name="Shape 515"/>
          <p:cNvSpPr>
            <a:spLocks noGrp="1" noRot="1" noChangeAspect="1"/>
          </p:cNvSpPr>
          <p:nvPr>
            <p:ph type="sldImg" idx="2"/>
          </p:nvPr>
        </p:nvSpPr>
        <p:spPr>
          <a:xfrm>
            <a:off x="423863" y="700088"/>
            <a:ext cx="6205537" cy="34909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CO" dirty="0" smtClean="0"/>
              <a:t>Indica la cantidad de consultas realizadas a las bases de datos que produce </a:t>
            </a:r>
            <a:r>
              <a:rPr lang="es-CO" dirty="0" err="1" smtClean="0"/>
              <a:t>ly</a:t>
            </a:r>
            <a:r>
              <a:rPr lang="es-CO" dirty="0" smtClean="0"/>
              <a:t> administra a </a:t>
            </a:r>
            <a:r>
              <a:rPr lang="es-CO" dirty="0" err="1" smtClean="0"/>
              <a:t>RNEC</a:t>
            </a:r>
            <a:r>
              <a:rPr lang="es-CO" dirty="0" smtClean="0"/>
              <a:t> desde el año 2014 a la fecha.</a:t>
            </a:r>
            <a:endParaRPr lang="es-CO" dirty="0"/>
          </a:p>
        </p:txBody>
      </p:sp>
      <p:sp>
        <p:nvSpPr>
          <p:cNvPr id="4" name="3 Marcador de número de diapositiva"/>
          <p:cNvSpPr>
            <a:spLocks noGrp="1"/>
          </p:cNvSpPr>
          <p:nvPr>
            <p:ph type="sldNum" sz="quarter" idx="10"/>
          </p:nvPr>
        </p:nvSpPr>
        <p:spPr/>
        <p:txBody>
          <a:bodyPr/>
          <a:lstStyle/>
          <a:p>
            <a:fld id="{E42BFE35-CDFB-46BE-84D7-F6645A7E69E8}" type="slidenum">
              <a:rPr lang="es-CO" smtClean="0"/>
              <a:t>13</a:t>
            </a:fld>
            <a:endParaRPr lang="es-CO"/>
          </a:p>
        </p:txBody>
      </p:sp>
    </p:spTree>
    <p:extLst>
      <p:ext uri="{BB962C8B-B14F-4D97-AF65-F5344CB8AC3E}">
        <p14:creationId xmlns:p14="http://schemas.microsoft.com/office/powerpoint/2010/main" val="441077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423863" y="700088"/>
            <a:ext cx="6205537" cy="3490912"/>
          </a:xfrm>
        </p:spPr>
      </p:sp>
      <p:sp>
        <p:nvSpPr>
          <p:cNvPr id="3" name="2 Marcador de notas"/>
          <p:cNvSpPr>
            <a:spLocks noGrp="1"/>
          </p:cNvSpPr>
          <p:nvPr>
            <p:ph type="body" idx="1"/>
          </p:nvPr>
        </p:nvSpPr>
        <p:spPr/>
        <p:txBody>
          <a:bodyPr/>
          <a:lstStyle/>
          <a:p>
            <a:pPr algn="just" defTabSz="934974">
              <a:spcBef>
                <a:spcPts val="368"/>
              </a:spcBef>
              <a:defRPr/>
            </a:pPr>
            <a:r>
              <a:rPr lang="es-CO" dirty="0"/>
              <a:t>Este  año el país dará un gran paso tecnológico en materia de identificación, pasamos de un sistema </a:t>
            </a:r>
            <a:r>
              <a:rPr lang="es-CO" dirty="0" err="1"/>
              <a:t>AFIS</a:t>
            </a:r>
            <a:r>
              <a:rPr lang="es-CO" dirty="0"/>
              <a:t> que habilita la identificación por huellas dactilares, a un sistema multibiometrico que permitirá la combinación de  rasgos característicos de los colombianos, en especial el reconocimiento facial, toda vez que la </a:t>
            </a:r>
            <a:r>
              <a:rPr lang="es-CO" dirty="0" err="1"/>
              <a:t>RNEC</a:t>
            </a:r>
            <a:r>
              <a:rPr lang="es-CO" dirty="0"/>
              <a:t> cuenta con mas de 51 millones de fotografías de los colombianos que han tramitado tarjetas de identidad y cédulas de ciudadanía, se tomo la decisión de codificar dicha información,.</a:t>
            </a:r>
          </a:p>
          <a:p>
            <a:pPr algn="just" defTabSz="934974">
              <a:spcBef>
                <a:spcPts val="368"/>
              </a:spcBef>
              <a:defRPr/>
            </a:pPr>
            <a:endParaRPr lang="es-CO" dirty="0"/>
          </a:p>
          <a:p>
            <a:pPr algn="just" defTabSz="934974">
              <a:spcBef>
                <a:spcPts val="368"/>
              </a:spcBef>
              <a:defRPr/>
            </a:pPr>
            <a:r>
              <a:rPr lang="es-CO" dirty="0"/>
              <a:t>La biometría facial aumentará las condiciones de seguridad del sistema de identificación, permitirá  fortalecer  las herramientas a disposición de la defensa y seguridad del país, y habilitara miles de posibilidades de verificación de identidad en los sectores financiero,  de seguridad social, comercio, transporte entre otros.</a:t>
            </a:r>
          </a:p>
          <a:p>
            <a:pPr algn="just" defTabSz="934974">
              <a:spcBef>
                <a:spcPts val="368"/>
              </a:spcBef>
              <a:defRPr/>
            </a:pPr>
            <a:endParaRPr lang="es-MX" dirty="0"/>
          </a:p>
          <a:p>
            <a:pPr algn="just" defTabSz="934974">
              <a:spcBef>
                <a:spcPts val="368"/>
              </a:spcBef>
              <a:defRPr/>
            </a:pPr>
            <a:r>
              <a:rPr lang="es-MX" dirty="0" smtClean="0"/>
              <a:t>En Agosto de 2018, se puso en funcionamiento el nuevo motor </a:t>
            </a:r>
            <a:r>
              <a:rPr lang="es-MX" dirty="0" err="1" smtClean="0"/>
              <a:t>multibiométrico</a:t>
            </a:r>
            <a:r>
              <a:rPr lang="es-MX" dirty="0" smtClean="0"/>
              <a:t> que permite el cotejo facial y las pruebas piloto se iniciaron en Registradurías auxiliares de Bogotá. En el último trimestre de este año se efectuará una prueba de más amplio espectro con otra entidad pública del país.</a:t>
            </a:r>
            <a:endParaRPr lang="es-CO" dirty="0"/>
          </a:p>
          <a:p>
            <a:pPr algn="just" defTabSz="934974">
              <a:spcBef>
                <a:spcPts val="368"/>
              </a:spcBef>
              <a:defRPr/>
            </a:pPr>
            <a:endParaRPr lang="es-CO" dirty="0"/>
          </a:p>
          <a:p>
            <a:pPr algn="just" defTabSz="934974">
              <a:spcBef>
                <a:spcPts val="368"/>
              </a:spcBef>
              <a:defRPr/>
            </a:pPr>
            <a:endParaRPr lang="es-CO" dirty="0"/>
          </a:p>
        </p:txBody>
      </p:sp>
      <p:sp>
        <p:nvSpPr>
          <p:cNvPr id="4" name="3 Marcador de número de diapositiva"/>
          <p:cNvSpPr>
            <a:spLocks noGrp="1"/>
          </p:cNvSpPr>
          <p:nvPr>
            <p:ph type="sldNum" idx="10"/>
          </p:nvPr>
        </p:nvSpPr>
        <p:spPr/>
        <p:txBody>
          <a:bodyPr/>
          <a:lstStyle/>
          <a:p>
            <a:pPr>
              <a:buSzPct val="25000"/>
            </a:pPr>
            <a:fld id="{00000000-1234-1234-1234-123412341234}" type="slidenum">
              <a:rPr lang="es-ES" smtClean="0"/>
              <a:pPr>
                <a:buSzPct val="25000"/>
              </a:pPr>
              <a:t>14</a:t>
            </a:fld>
            <a:endParaRPr lang="es-ES" dirty="0"/>
          </a:p>
        </p:txBody>
      </p:sp>
    </p:spTree>
    <p:extLst>
      <p:ext uri="{BB962C8B-B14F-4D97-AF65-F5344CB8AC3E}">
        <p14:creationId xmlns:p14="http://schemas.microsoft.com/office/powerpoint/2010/main" val="647036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CO" dirty="0" smtClean="0"/>
              <a:t>El decreto 1413 de 2017 establece que la cédula de ciudadanía digital es el equivalente funcional de la cédula de ciudadanía expedida por la </a:t>
            </a:r>
            <a:r>
              <a:rPr lang="es-CO" dirty="0" err="1" smtClean="0"/>
              <a:t>RNEC</a:t>
            </a:r>
            <a:r>
              <a:rPr lang="es-CO" dirty="0" smtClean="0"/>
              <a:t> para identificar a los colombianos en los diferentes trámites y servicios que en entornos digitales realicen. Dicho documento electrónico permitirá la identificación segura y confiable de los colombianos en medios electrónicos de manera presencial y no presencial a través de medios electrónicos facilitándole el acceso a servicios y tramites. Esta tecnología será punta de lanza de los servicios ciudadanos digitales en el país. </a:t>
            </a:r>
          </a:p>
          <a:p>
            <a:pPr algn="just"/>
            <a:endParaRPr lang="es-CO" dirty="0" smtClean="0"/>
          </a:p>
          <a:p>
            <a:pPr algn="just"/>
            <a:r>
              <a:rPr lang="es-CO" dirty="0" smtClean="0"/>
              <a:t>El incursionar en la identidad digital pone a Colombia como uno de los países avanzados a nivel mundial en materia de identificación de personas y prestación de servicios en el ecosistema digital.</a:t>
            </a:r>
          </a:p>
        </p:txBody>
      </p:sp>
      <p:sp>
        <p:nvSpPr>
          <p:cNvPr id="4" name="3 Marcador de número de diapositiva"/>
          <p:cNvSpPr>
            <a:spLocks noGrp="1"/>
          </p:cNvSpPr>
          <p:nvPr>
            <p:ph type="sldNum" sz="quarter" idx="10"/>
          </p:nvPr>
        </p:nvSpPr>
        <p:spPr/>
        <p:txBody>
          <a:bodyPr/>
          <a:lstStyle/>
          <a:p>
            <a:fld id="{E42BFE35-CDFB-46BE-84D7-F6645A7E69E8}" type="slidenum">
              <a:rPr lang="es-CO" smtClean="0"/>
              <a:t>15</a:t>
            </a:fld>
            <a:endParaRPr lang="es-CO"/>
          </a:p>
        </p:txBody>
      </p:sp>
    </p:spTree>
    <p:extLst>
      <p:ext uri="{BB962C8B-B14F-4D97-AF65-F5344CB8AC3E}">
        <p14:creationId xmlns:p14="http://schemas.microsoft.com/office/powerpoint/2010/main" val="2522410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CO" dirty="0" smtClean="0"/>
              <a:t>La </a:t>
            </a:r>
            <a:r>
              <a:rPr lang="es-CO" dirty="0" err="1" smtClean="0"/>
              <a:t>RNEC</a:t>
            </a:r>
            <a:r>
              <a:rPr lang="es-CO" dirty="0" smtClean="0"/>
              <a:t> cuenta con una robusta base de datos de Registro Civil de los Colombianos, la cual incorpora algo más de 67 millones de Registros Civiles de Nacimiento, Matrimonio y Defunción, sin embargo aún no se logra contar con un documento de Registro que facilite su verificación, tramite y validación utilizando medios electrónicos.  La incorporación del Registro Civil Electrónico en Colombia otorgará facilidades a los colombianos para que puedan obtener copias de sus registros a través de nuestra página WEB o en las de las  demás autoridades que cumplen función registral, al igual que facilitará la tarea de autoridades, entidades públicas y privadas que requieren determina la titularidad y seguridad en dichos documentos. El registro civil electrónico deberá ser el 1er documento a ser incorporado en la carpeta ciudadana que determino el Decreto 1413 de 2017 y que impulsa el </a:t>
            </a:r>
            <a:r>
              <a:rPr lang="es-CO" dirty="0" err="1" smtClean="0"/>
              <a:t>MINTIC</a:t>
            </a:r>
            <a:r>
              <a:rPr lang="es-CO" dirty="0" smtClean="0"/>
              <a:t>.</a:t>
            </a:r>
            <a:endParaRPr lang="es-CO" dirty="0"/>
          </a:p>
        </p:txBody>
      </p:sp>
      <p:sp>
        <p:nvSpPr>
          <p:cNvPr id="4" name="3 Marcador de número de diapositiva"/>
          <p:cNvSpPr>
            <a:spLocks noGrp="1"/>
          </p:cNvSpPr>
          <p:nvPr>
            <p:ph type="sldNum" sz="quarter" idx="10"/>
          </p:nvPr>
        </p:nvSpPr>
        <p:spPr/>
        <p:txBody>
          <a:bodyPr/>
          <a:lstStyle/>
          <a:p>
            <a:fld id="{E42BFE35-CDFB-46BE-84D7-F6645A7E69E8}" type="slidenum">
              <a:rPr lang="es-CO" smtClean="0"/>
              <a:t>16</a:t>
            </a:fld>
            <a:endParaRPr lang="es-CO"/>
          </a:p>
        </p:txBody>
      </p:sp>
    </p:spTree>
    <p:extLst>
      <p:ext uri="{BB962C8B-B14F-4D97-AF65-F5344CB8AC3E}">
        <p14:creationId xmlns:p14="http://schemas.microsoft.com/office/powerpoint/2010/main" val="492946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42BFE35-CDFB-46BE-84D7-F6645A7E69E8}" type="slidenum">
              <a:rPr lang="es-CO" smtClean="0"/>
              <a:t>2</a:t>
            </a:fld>
            <a:endParaRPr lang="es-CO"/>
          </a:p>
        </p:txBody>
      </p:sp>
    </p:spTree>
    <p:extLst>
      <p:ext uri="{BB962C8B-B14F-4D97-AF65-F5344CB8AC3E}">
        <p14:creationId xmlns:p14="http://schemas.microsoft.com/office/powerpoint/2010/main" val="155482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05327" y="4723506"/>
            <a:ext cx="5642610" cy="3808220"/>
          </a:xfrm>
        </p:spPr>
        <p:txBody>
          <a:bodyPr/>
          <a:lstStyle/>
          <a:p>
            <a:pPr algn="just"/>
            <a:r>
              <a:rPr lang="es-CO" dirty="0" smtClean="0">
                <a:latin typeface="Arial" panose="020B0604020202020204" pitchFamily="34" charset="0"/>
                <a:cs typeface="Arial" panose="020B0604020202020204" pitchFamily="34" charset="0"/>
              </a:rPr>
              <a:t>Desde la creación de la Organización Electoral en el Año de 1948 y en desarrollo de las funciones misionales  asignadas a la Registraduría Nacional del Estado Civil  se han venido  consolidando  grandes volúmenes de información almacenada en documentos físicos, magnéticos, fotográficos y ópticos, los cuales han respaldado o sustentado  cada uno de los certámenes electorales realizados en el País, así como la totalidad de los registros y documentos que determinan la identificación de los colombianos, información que reposa en diferentes bases de datos que produce y administra la entidad y que se convierten en el más destacado de sus activos.</a:t>
            </a:r>
          </a:p>
          <a:p>
            <a:pPr algn="just"/>
            <a:endParaRPr lang="es-CO" dirty="0">
              <a:latin typeface="Arial" panose="020B0604020202020204" pitchFamily="34" charset="0"/>
              <a:cs typeface="Arial" panose="020B0604020202020204" pitchFamily="34" charset="0"/>
            </a:endParaRPr>
          </a:p>
          <a:p>
            <a:pPr algn="just"/>
            <a:r>
              <a:rPr lang="es-CO" dirty="0" smtClean="0">
                <a:latin typeface="Arial" panose="020B0604020202020204" pitchFamily="34" charset="0"/>
                <a:cs typeface="Arial" panose="020B0604020202020204" pitchFamily="34" charset="0"/>
              </a:rPr>
              <a:t>Dicha información y en especial los datos y bases de datos  de Registro Civil, Identificación, no solo son el principal insumo para el cabal cumplimiento de las funciones misionales de la entidad, sino que a su vez se consolidan día a día como referentes imprescindibles para el cumplimiento de funciones de entidades públicas y particulares, con impacto en  sectores tales como educación, seguridad social, gobierno, seguridad y defensa, transporte, sector notarial,  control fiscal, impuestos, estadísticas, finanzas, comunicaciones, sector solidario, comercio, relaciones exteriores, entre otros; que hoy en día sostienen interoperabilidad  con nuestras bases de datos y sistemas de información.</a:t>
            </a:r>
            <a:endParaRPr lang="es-CO"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E42BFE35-CDFB-46BE-84D7-F6645A7E69E8}" type="slidenum">
              <a:rPr lang="es-CO" smtClean="0"/>
              <a:t>3</a:t>
            </a:fld>
            <a:endParaRPr lang="es-CO"/>
          </a:p>
        </p:txBody>
      </p:sp>
    </p:spTree>
    <p:extLst>
      <p:ext uri="{BB962C8B-B14F-4D97-AF65-F5344CB8AC3E}">
        <p14:creationId xmlns:p14="http://schemas.microsoft.com/office/powerpoint/2010/main" val="240059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txBox="1">
            <a:spLocks noGrp="1"/>
          </p:cNvSpPr>
          <p:nvPr>
            <p:ph type="body" idx="1"/>
          </p:nvPr>
        </p:nvSpPr>
        <p:spPr>
          <a:xfrm>
            <a:off x="704997" y="4422124"/>
            <a:ext cx="5643275" cy="4188195"/>
          </a:xfrm>
          <a:prstGeom prst="rect">
            <a:avLst/>
          </a:prstGeom>
        </p:spPr>
        <p:txBody>
          <a:bodyPr lIns="93506" tIns="93506" rIns="93506" bIns="93506" anchor="t" anchorCtr="0">
            <a:noAutofit/>
          </a:bodyPr>
          <a:lstStyle/>
          <a:p>
            <a:pPr algn="just"/>
            <a:r>
              <a:rPr lang="es-CO" dirty="0" err="1" smtClean="0"/>
              <a:t>ANI</a:t>
            </a:r>
            <a:r>
              <a:rPr lang="es-CO" dirty="0" smtClean="0"/>
              <a:t> (Archivo Nacional de Identificación) Base de datos que incorpora los datos biográficos de los colombianos como número de cédula, nombres y apellidos, fecha y lugar de nacimiento, fecha y lugar de expedición entre otros. Esta base de datos determina la vigencia de los documentos de identidad a partir del proceso de producción de  documentos y con la información que reportan autoridades como: Jueces, Registradores, Notarios, Cónsules, Ministerio de Salud, Medicina legal .</a:t>
            </a:r>
          </a:p>
          <a:p>
            <a:pPr algn="just"/>
            <a:endParaRPr lang="es-CO" dirty="0"/>
          </a:p>
          <a:p>
            <a:pPr algn="just"/>
            <a:r>
              <a:rPr lang="es-CO" dirty="0" err="1" smtClean="0"/>
              <a:t>SIRC</a:t>
            </a:r>
            <a:r>
              <a:rPr lang="es-CO" dirty="0" smtClean="0"/>
              <a:t>: (Sistema de Información de Registro Civil) Base de datos que contiene la información de los registros civiles de nacimiento, matrimonio y defunción de los colombianos. Este sistema juega un papel crucial para las entidades que administran la seguridad social. En Colombia. </a:t>
            </a:r>
          </a:p>
          <a:p>
            <a:pPr algn="just"/>
            <a:endParaRPr lang="es-CO" dirty="0"/>
          </a:p>
          <a:p>
            <a:pPr algn="just"/>
            <a:r>
              <a:rPr lang="es-CO" dirty="0" err="1" smtClean="0"/>
              <a:t>MTR</a:t>
            </a:r>
            <a:r>
              <a:rPr lang="es-CO" dirty="0" smtClean="0"/>
              <a:t>: (Sistema Transaccional de Producción de Documentos) es la base de datos mas robusta con que cuenta la </a:t>
            </a:r>
            <a:r>
              <a:rPr lang="es-CO" dirty="0" err="1" smtClean="0"/>
              <a:t>RNEC</a:t>
            </a:r>
            <a:r>
              <a:rPr lang="es-CO" dirty="0" smtClean="0"/>
              <a:t>, pues además de contener datos biográficos, contiene la información biométrica (Huellas, fotos, firmas) de los colombianos.</a:t>
            </a:r>
          </a:p>
          <a:p>
            <a:pPr algn="just"/>
            <a:endParaRPr lang="es-CO" dirty="0"/>
          </a:p>
          <a:p>
            <a:pPr algn="just"/>
            <a:r>
              <a:rPr lang="es-CO" dirty="0" err="1" smtClean="0"/>
              <a:t>AFIS</a:t>
            </a:r>
            <a:r>
              <a:rPr lang="es-CO" dirty="0" smtClean="0"/>
              <a:t>: (Sistema Automático de Identificación Dactilar) Sistema que permite la plena identificación de los colombianos a través de  rasgos característicos dactilares. Colombia cuenta con uno de los </a:t>
            </a:r>
            <a:r>
              <a:rPr lang="es-CO" dirty="0" err="1" smtClean="0"/>
              <a:t>AFIS</a:t>
            </a:r>
            <a:r>
              <a:rPr lang="es-CO" dirty="0" smtClean="0"/>
              <a:t> Civiles mas grandes y actualizados del mundo.</a:t>
            </a:r>
          </a:p>
          <a:p>
            <a:pPr algn="just"/>
            <a:endParaRPr lang="es-CO" dirty="0"/>
          </a:p>
          <a:p>
            <a:pPr algn="just"/>
            <a:r>
              <a:rPr lang="es-CO" dirty="0" err="1" smtClean="0"/>
              <a:t>BIOINTER</a:t>
            </a:r>
            <a:r>
              <a:rPr lang="es-CO" dirty="0" smtClean="0"/>
              <a:t>: (Base de datos dispuesta para biometría ) Incorpora información de datos </a:t>
            </a:r>
            <a:r>
              <a:rPr lang="es-CO" dirty="0" err="1" smtClean="0"/>
              <a:t>biograficos</a:t>
            </a:r>
            <a:r>
              <a:rPr lang="es-CO" dirty="0" smtClean="0"/>
              <a:t> y </a:t>
            </a:r>
            <a:r>
              <a:rPr lang="es-CO" dirty="0" err="1" smtClean="0"/>
              <a:t>biometricos</a:t>
            </a:r>
            <a:r>
              <a:rPr lang="es-CO" dirty="0" smtClean="0"/>
              <a:t> para interoperabilidad con entidades públicas y particulares</a:t>
            </a:r>
          </a:p>
          <a:p>
            <a:endParaRPr dirty="0"/>
          </a:p>
        </p:txBody>
      </p:sp>
      <p:sp>
        <p:nvSpPr>
          <p:cNvPr id="422" name="Shape 422"/>
          <p:cNvSpPr>
            <a:spLocks noGrp="1" noRot="1" noChangeAspect="1"/>
          </p:cNvSpPr>
          <p:nvPr>
            <p:ph type="sldImg" idx="2"/>
          </p:nvPr>
        </p:nvSpPr>
        <p:spPr>
          <a:xfrm>
            <a:off x="423863"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txBox="1">
            <a:spLocks noGrp="1"/>
          </p:cNvSpPr>
          <p:nvPr>
            <p:ph type="body" idx="1"/>
          </p:nvPr>
        </p:nvSpPr>
        <p:spPr>
          <a:xfrm>
            <a:off x="704994" y="4422123"/>
            <a:ext cx="5643277" cy="4188195"/>
          </a:xfrm>
          <a:prstGeom prst="rect">
            <a:avLst/>
          </a:prstGeom>
        </p:spPr>
        <p:txBody>
          <a:bodyPr lIns="93482" tIns="93482" rIns="93482" bIns="93482" anchor="t" anchorCtr="0">
            <a:noAutofit/>
          </a:bodyPr>
          <a:lstStyle/>
          <a:p>
            <a:pPr algn="just"/>
            <a:r>
              <a:rPr lang="es-CO" dirty="0" smtClean="0"/>
              <a:t>A la fecha se han producido más de 64 millones de documentos de identidad a partir del sistema de identificación expuesto, documentos que luego de un estricto proceso tecnológico de validación de datos y de confrontación biométrica, son producidos con importantes niveles de seguridad físicos, como por ejemplo:   Hologramas, micro textos, tintas que reaccionan a la luz ultravioleta, fondos anti fotográficos y el código de barras 2d  que incorpora datos de seguridad como una firma digital que garantiza que son producidos por la </a:t>
            </a:r>
            <a:r>
              <a:rPr lang="es-CO" dirty="0" err="1" smtClean="0"/>
              <a:t>RNEC</a:t>
            </a:r>
            <a:r>
              <a:rPr lang="es-CO" dirty="0" smtClean="0"/>
              <a:t> y datos de producción.</a:t>
            </a:r>
            <a:endParaRPr dirty="0"/>
          </a:p>
        </p:txBody>
      </p:sp>
      <p:sp>
        <p:nvSpPr>
          <p:cNvPr id="515" name="Shape 515"/>
          <p:cNvSpPr>
            <a:spLocks noGrp="1" noRot="1" noChangeAspect="1"/>
          </p:cNvSpPr>
          <p:nvPr>
            <p:ph type="sldImg" idx="2"/>
          </p:nvPr>
        </p:nvSpPr>
        <p:spPr>
          <a:xfrm>
            <a:off x="425450" y="700088"/>
            <a:ext cx="6203950" cy="34909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txBox="1">
            <a:spLocks noGrp="1"/>
          </p:cNvSpPr>
          <p:nvPr>
            <p:ph type="body" idx="1"/>
          </p:nvPr>
        </p:nvSpPr>
        <p:spPr>
          <a:xfrm>
            <a:off x="704994" y="4422122"/>
            <a:ext cx="5643277" cy="4188195"/>
          </a:xfrm>
          <a:prstGeom prst="rect">
            <a:avLst/>
          </a:prstGeom>
        </p:spPr>
        <p:txBody>
          <a:bodyPr lIns="91734" tIns="91734" rIns="91734" bIns="91734" anchor="t" anchorCtr="0">
            <a:noAutofit/>
          </a:bodyPr>
          <a:lstStyle/>
          <a:p>
            <a:pPr algn="just"/>
            <a:r>
              <a:rPr lang="es-CO" dirty="0" smtClean="0"/>
              <a:t>Mediante Resolución 5633 de 2016 la </a:t>
            </a:r>
            <a:r>
              <a:rPr lang="es-CO" dirty="0" err="1" smtClean="0"/>
              <a:t>RNEC</a:t>
            </a:r>
            <a:r>
              <a:rPr lang="es-CO" dirty="0" smtClean="0"/>
              <a:t> estableció las condiciones y procedimientos para que las entidades públicas, particulares que ejercen funciones públicas y particulares , puedan acceder a las bases de datos que produce y administra la </a:t>
            </a:r>
            <a:r>
              <a:rPr lang="es-CO" dirty="0" err="1" smtClean="0"/>
              <a:t>RNEC</a:t>
            </a:r>
            <a:r>
              <a:rPr lang="es-CO" dirty="0" smtClean="0"/>
              <a:t>.</a:t>
            </a:r>
          </a:p>
          <a:p>
            <a:pPr algn="just"/>
            <a:endParaRPr lang="es-CO" dirty="0"/>
          </a:p>
          <a:p>
            <a:pPr algn="just"/>
            <a:r>
              <a:rPr lang="es-CO" dirty="0" smtClean="0"/>
              <a:t>Contamos con web </a:t>
            </a:r>
            <a:r>
              <a:rPr lang="es-CO" dirty="0" err="1" smtClean="0"/>
              <a:t>services</a:t>
            </a:r>
            <a:r>
              <a:rPr lang="es-CO" dirty="0" smtClean="0"/>
              <a:t> que permiten la interoperabilidad con nuestra base de datos </a:t>
            </a:r>
            <a:r>
              <a:rPr lang="es-CO" dirty="0" err="1" smtClean="0"/>
              <a:t>ANI</a:t>
            </a:r>
            <a:r>
              <a:rPr lang="es-CO" dirty="0" smtClean="0"/>
              <a:t> (Archivo Nacional del Identificación) y </a:t>
            </a:r>
            <a:r>
              <a:rPr lang="es-CO" dirty="0" err="1" smtClean="0"/>
              <a:t>SIRC</a:t>
            </a:r>
            <a:r>
              <a:rPr lang="es-CO" dirty="0" smtClean="0"/>
              <a:t> (Sistema de Información de Registro Civil)</a:t>
            </a:r>
            <a:endParaRPr dirty="0"/>
          </a:p>
        </p:txBody>
      </p:sp>
      <p:sp>
        <p:nvSpPr>
          <p:cNvPr id="506" name="Shape 506"/>
          <p:cNvSpPr>
            <a:spLocks noGrp="1" noRot="1" noChangeAspect="1"/>
          </p:cNvSpPr>
          <p:nvPr>
            <p:ph type="sldImg" idx="2"/>
          </p:nvPr>
        </p:nvSpPr>
        <p:spPr>
          <a:xfrm>
            <a:off x="425450" y="700088"/>
            <a:ext cx="6203950" cy="34909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txBox="1">
            <a:spLocks noGrp="1"/>
          </p:cNvSpPr>
          <p:nvPr>
            <p:ph type="body" idx="1"/>
          </p:nvPr>
        </p:nvSpPr>
        <p:spPr>
          <a:xfrm>
            <a:off x="704994" y="4422122"/>
            <a:ext cx="5643277" cy="4188195"/>
          </a:xfrm>
          <a:prstGeom prst="rect">
            <a:avLst/>
          </a:prstGeom>
        </p:spPr>
        <p:txBody>
          <a:bodyPr lIns="91734" tIns="91734" rIns="91734" bIns="91734" anchor="t" anchorCtr="0">
            <a:noAutofit/>
          </a:bodyPr>
          <a:lstStyle/>
          <a:p>
            <a:endParaRPr dirty="0"/>
          </a:p>
        </p:txBody>
      </p:sp>
      <p:sp>
        <p:nvSpPr>
          <p:cNvPr id="515" name="Shape 515"/>
          <p:cNvSpPr>
            <a:spLocks noGrp="1" noRot="1" noChangeAspect="1"/>
          </p:cNvSpPr>
          <p:nvPr>
            <p:ph type="sldImg" idx="2"/>
          </p:nvPr>
        </p:nvSpPr>
        <p:spPr>
          <a:xfrm>
            <a:off x="423863" y="700088"/>
            <a:ext cx="6205537" cy="34909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CO" dirty="0" smtClean="0"/>
              <a:t>El sistema </a:t>
            </a:r>
            <a:r>
              <a:rPr lang="es-CO" dirty="0" err="1" smtClean="0"/>
              <a:t>AFIS</a:t>
            </a:r>
            <a:r>
              <a:rPr lang="es-CO" dirty="0" smtClean="0"/>
              <a:t> Civil que administra la </a:t>
            </a:r>
            <a:r>
              <a:rPr lang="es-CO" dirty="0" err="1" smtClean="0"/>
              <a:t>RNEC</a:t>
            </a:r>
            <a:r>
              <a:rPr lang="es-CO" dirty="0"/>
              <a:t> </a:t>
            </a:r>
            <a:r>
              <a:rPr lang="es-CO" dirty="0" smtClean="0"/>
              <a:t>es base fundamental para la plena identificación de indiciados y mantiene interoperabilidad con los </a:t>
            </a:r>
            <a:r>
              <a:rPr lang="es-CO" dirty="0" err="1" smtClean="0"/>
              <a:t>AFIS</a:t>
            </a:r>
            <a:r>
              <a:rPr lang="es-CO" dirty="0" smtClean="0"/>
              <a:t> Criminales que existen en Colombia administrados por Policía, Fiscalía e </a:t>
            </a:r>
            <a:r>
              <a:rPr lang="es-CO" dirty="0" err="1" smtClean="0"/>
              <a:t>Inpec</a:t>
            </a:r>
            <a:r>
              <a:rPr lang="es-CO" dirty="0" smtClean="0"/>
              <a:t>.</a:t>
            </a:r>
          </a:p>
          <a:p>
            <a:pPr algn="just"/>
            <a:endParaRPr lang="es-CO" dirty="0"/>
          </a:p>
          <a:p>
            <a:pPr algn="just"/>
            <a:r>
              <a:rPr lang="es-CO" dirty="0" smtClean="0"/>
              <a:t>Esta importante tecnología soporta la  identificación de los colombianos y permite que proyectos tan importantes como el de autenticación biométrica, sean una realidad en Colombia.</a:t>
            </a:r>
          </a:p>
          <a:p>
            <a:endParaRPr lang="es-CO" dirty="0"/>
          </a:p>
          <a:p>
            <a:endParaRPr lang="es-CO" dirty="0"/>
          </a:p>
        </p:txBody>
      </p:sp>
      <p:sp>
        <p:nvSpPr>
          <p:cNvPr id="4" name="3 Marcador de número de diapositiva"/>
          <p:cNvSpPr>
            <a:spLocks noGrp="1"/>
          </p:cNvSpPr>
          <p:nvPr>
            <p:ph type="sldNum" sz="quarter" idx="10"/>
          </p:nvPr>
        </p:nvSpPr>
        <p:spPr/>
        <p:txBody>
          <a:bodyPr/>
          <a:lstStyle/>
          <a:p>
            <a:fld id="{E42BFE35-CDFB-46BE-84D7-F6645A7E69E8}" type="slidenum">
              <a:rPr lang="es-CO" smtClean="0"/>
              <a:t>8</a:t>
            </a:fld>
            <a:endParaRPr lang="es-CO"/>
          </a:p>
        </p:txBody>
      </p:sp>
    </p:spTree>
    <p:extLst>
      <p:ext uri="{BB962C8B-B14F-4D97-AF65-F5344CB8AC3E}">
        <p14:creationId xmlns:p14="http://schemas.microsoft.com/office/powerpoint/2010/main" val="990951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r>
              <a:rPr lang="es-CO" dirty="0" smtClean="0"/>
              <a:t>La Registraduría pone a disposición  el proceso de autenticación biométrica, sistema que permite la verificación de identidad de los colombianos, luego de comparar la información biométrica y biográfica contra la base de datos de la </a:t>
            </a:r>
            <a:r>
              <a:rPr lang="es-CO" dirty="0" err="1" smtClean="0"/>
              <a:t>RNEC</a:t>
            </a:r>
            <a:r>
              <a:rPr lang="es-CO" dirty="0" smtClean="0"/>
              <a:t>. Única base de datos oficial de identificación de personas del país.</a:t>
            </a:r>
          </a:p>
          <a:p>
            <a:pPr algn="just"/>
            <a:endParaRPr lang="es-CO" dirty="0"/>
          </a:p>
          <a:p>
            <a:pPr algn="just"/>
            <a:r>
              <a:rPr lang="es-CO" dirty="0" smtClean="0"/>
              <a:t>El proceso de autenticación biométrica contra las bases de datos de la Registraduría, cumple con los mas altos estándares a nivel mundial en materia de seguridad biométrica y seguridad de la información, convirtiéndolo en uno de los proyectos de seguridad más importantes e innovadores de la región y un referente a  nivel regional en la materia.</a:t>
            </a:r>
            <a:endParaRPr lang="es-CO" dirty="0"/>
          </a:p>
        </p:txBody>
      </p:sp>
      <p:sp>
        <p:nvSpPr>
          <p:cNvPr id="4" name="3 Marcador de número de diapositiva"/>
          <p:cNvSpPr>
            <a:spLocks noGrp="1"/>
          </p:cNvSpPr>
          <p:nvPr>
            <p:ph type="sldNum" sz="quarter" idx="10"/>
          </p:nvPr>
        </p:nvSpPr>
        <p:spPr/>
        <p:txBody>
          <a:bodyPr/>
          <a:lstStyle/>
          <a:p>
            <a:fld id="{E42BFE35-CDFB-46BE-84D7-F6645A7E69E8}" type="slidenum">
              <a:rPr lang="es-CO" smtClean="0"/>
              <a:t>9</a:t>
            </a:fld>
            <a:endParaRPr lang="es-CO"/>
          </a:p>
        </p:txBody>
      </p:sp>
    </p:spTree>
    <p:extLst>
      <p:ext uri="{BB962C8B-B14F-4D97-AF65-F5344CB8AC3E}">
        <p14:creationId xmlns:p14="http://schemas.microsoft.com/office/powerpoint/2010/main" val="2828733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829038" y="4260853"/>
            <a:ext cx="20729099" cy="2940050"/>
          </a:xfrm>
        </p:spPr>
        <p:txBody>
          <a:bodyPr/>
          <a:lstStyle/>
          <a:p>
            <a:r>
              <a:rPr lang="es-ES_tradnl" smtClean="0"/>
              <a:t>Clic para editar título</a:t>
            </a:r>
            <a:endParaRPr lang="es-ES"/>
          </a:p>
        </p:txBody>
      </p:sp>
      <p:sp>
        <p:nvSpPr>
          <p:cNvPr id="3" name="Subtítulo 2"/>
          <p:cNvSpPr>
            <a:spLocks noGrp="1"/>
          </p:cNvSpPr>
          <p:nvPr>
            <p:ph type="subTitle" idx="1"/>
          </p:nvPr>
        </p:nvSpPr>
        <p:spPr>
          <a:xfrm>
            <a:off x="3658076" y="7772400"/>
            <a:ext cx="17071023" cy="3505200"/>
          </a:xfrm>
        </p:spPr>
        <p:txBody>
          <a:bodyPr/>
          <a:lstStyle>
            <a:lvl1pPr marL="0" indent="0" algn="ctr">
              <a:buNone/>
              <a:defRPr>
                <a:solidFill>
                  <a:schemeClr val="tx1">
                    <a:tint val="75000"/>
                  </a:schemeClr>
                </a:solidFill>
              </a:defRPr>
            </a:lvl1pPr>
            <a:lvl2pPr marL="1088448" indent="0" algn="ctr">
              <a:buNone/>
              <a:defRPr>
                <a:solidFill>
                  <a:schemeClr val="tx1">
                    <a:tint val="75000"/>
                  </a:schemeClr>
                </a:solidFill>
              </a:defRPr>
            </a:lvl2pPr>
            <a:lvl3pPr marL="2176894" indent="0" algn="ctr">
              <a:buNone/>
              <a:defRPr>
                <a:solidFill>
                  <a:schemeClr val="tx1">
                    <a:tint val="75000"/>
                  </a:schemeClr>
                </a:solidFill>
              </a:defRPr>
            </a:lvl3pPr>
            <a:lvl4pPr marL="3265343" indent="0" algn="ctr">
              <a:buNone/>
              <a:defRPr>
                <a:solidFill>
                  <a:schemeClr val="tx1">
                    <a:tint val="75000"/>
                  </a:schemeClr>
                </a:solidFill>
              </a:defRPr>
            </a:lvl4pPr>
            <a:lvl5pPr marL="4353789" indent="0" algn="ctr">
              <a:buNone/>
              <a:defRPr>
                <a:solidFill>
                  <a:schemeClr val="tx1">
                    <a:tint val="75000"/>
                  </a:schemeClr>
                </a:solidFill>
              </a:defRPr>
            </a:lvl5pPr>
            <a:lvl6pPr marL="5442237" indent="0" algn="ctr">
              <a:buNone/>
              <a:defRPr>
                <a:solidFill>
                  <a:schemeClr val="tx1">
                    <a:tint val="75000"/>
                  </a:schemeClr>
                </a:solidFill>
              </a:defRPr>
            </a:lvl6pPr>
            <a:lvl7pPr marL="6530683" indent="0" algn="ctr">
              <a:buNone/>
              <a:defRPr>
                <a:solidFill>
                  <a:schemeClr val="tx1">
                    <a:tint val="75000"/>
                  </a:schemeClr>
                </a:solidFill>
              </a:defRPr>
            </a:lvl7pPr>
            <a:lvl8pPr marL="7619129" indent="0" algn="ctr">
              <a:buNone/>
              <a:defRPr>
                <a:solidFill>
                  <a:schemeClr val="tx1">
                    <a:tint val="75000"/>
                  </a:schemeClr>
                </a:solidFill>
              </a:defRPr>
            </a:lvl8pPr>
            <a:lvl9pPr marL="8707578"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D30DD72-C21B-E74A-A514-85BB9D824DD7}" type="datetimeFigureOut">
              <a:rPr lang="es-ES" smtClean="0"/>
              <a:t>19/09/2018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3211B83-1CB1-8A48-9E48-08835C985EA4}" type="slidenum">
              <a:rPr lang="es-ES" smtClean="0"/>
              <a:t>‹Nº›</a:t>
            </a:fld>
            <a:endParaRPr lang="es-ES"/>
          </a:p>
        </p:txBody>
      </p:sp>
    </p:spTree>
    <p:extLst>
      <p:ext uri="{BB962C8B-B14F-4D97-AF65-F5344CB8AC3E}">
        <p14:creationId xmlns:p14="http://schemas.microsoft.com/office/powerpoint/2010/main" val="218965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1D30DD72-C21B-E74A-A514-85BB9D824DD7}" type="datetimeFigureOut">
              <a:rPr lang="es-ES" smtClean="0"/>
              <a:t>19/09/2018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3211B83-1CB1-8A48-9E48-08835C985EA4}" type="slidenum">
              <a:rPr lang="es-ES" smtClean="0"/>
              <a:t>‹Nº›</a:t>
            </a:fld>
            <a:endParaRPr lang="es-ES"/>
          </a:p>
        </p:txBody>
      </p:sp>
    </p:spTree>
    <p:extLst>
      <p:ext uri="{BB962C8B-B14F-4D97-AF65-F5344CB8AC3E}">
        <p14:creationId xmlns:p14="http://schemas.microsoft.com/office/powerpoint/2010/main" val="408998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7157006" y="1098550"/>
            <a:ext cx="14632305" cy="23406100"/>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3251627" y="1098550"/>
            <a:ext cx="43498930" cy="2340610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1D30DD72-C21B-E74A-A514-85BB9D824DD7}" type="datetimeFigureOut">
              <a:rPr lang="es-ES" smtClean="0"/>
              <a:t>19/09/2018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3211B83-1CB1-8A48-9E48-08835C985EA4}" type="slidenum">
              <a:rPr lang="es-ES" smtClean="0"/>
              <a:t>‹Nº›</a:t>
            </a:fld>
            <a:endParaRPr lang="es-ES"/>
          </a:p>
        </p:txBody>
      </p:sp>
    </p:spTree>
    <p:extLst>
      <p:ext uri="{BB962C8B-B14F-4D97-AF65-F5344CB8AC3E}">
        <p14:creationId xmlns:p14="http://schemas.microsoft.com/office/powerpoint/2010/main" val="3453717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7116"/>
            <a:ext cx="24387175" cy="13933116"/>
          </a:xfrm>
          <a:prstGeom prst="rect">
            <a:avLst/>
          </a:prstGeom>
        </p:spPr>
      </p:pic>
    </p:spTree>
    <p:extLst>
      <p:ext uri="{BB962C8B-B14F-4D97-AF65-F5344CB8AC3E}">
        <p14:creationId xmlns:p14="http://schemas.microsoft.com/office/powerpoint/2010/main" val="7100449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7116"/>
            <a:ext cx="24387175" cy="13933116"/>
          </a:xfrm>
          <a:prstGeom prst="rect">
            <a:avLst/>
          </a:prstGeom>
        </p:spPr>
      </p:pic>
    </p:spTree>
    <p:extLst>
      <p:ext uri="{BB962C8B-B14F-4D97-AF65-F5344CB8AC3E}">
        <p14:creationId xmlns:p14="http://schemas.microsoft.com/office/powerpoint/2010/main" val="15988865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Diapositiva de títul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7116"/>
            <a:ext cx="24387175" cy="13933116"/>
          </a:xfrm>
          <a:prstGeom prst="rect">
            <a:avLst/>
          </a:prstGeom>
        </p:spPr>
      </p:pic>
    </p:spTree>
    <p:extLst>
      <p:ext uri="{BB962C8B-B14F-4D97-AF65-F5344CB8AC3E}">
        <p14:creationId xmlns:p14="http://schemas.microsoft.com/office/powerpoint/2010/main" val="37217621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1D30DD72-C21B-E74A-A514-85BB9D824DD7}" type="datetimeFigureOut">
              <a:rPr lang="es-ES" smtClean="0"/>
              <a:t>19/09/2018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3211B83-1CB1-8A48-9E48-08835C985EA4}" type="slidenum">
              <a:rPr lang="es-ES" smtClean="0"/>
              <a:t>‹Nº›</a:t>
            </a:fld>
            <a:endParaRPr lang="es-ES"/>
          </a:p>
        </p:txBody>
      </p:sp>
    </p:spTree>
    <p:extLst>
      <p:ext uri="{BB962C8B-B14F-4D97-AF65-F5344CB8AC3E}">
        <p14:creationId xmlns:p14="http://schemas.microsoft.com/office/powerpoint/2010/main" val="2618851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926419" y="8813803"/>
            <a:ext cx="20729099" cy="2724150"/>
          </a:xfrm>
        </p:spPr>
        <p:txBody>
          <a:bodyPr anchor="t"/>
          <a:lstStyle>
            <a:lvl1pPr algn="l">
              <a:defRPr sz="9500" b="1" cap="all"/>
            </a:lvl1pPr>
          </a:lstStyle>
          <a:p>
            <a:r>
              <a:rPr lang="es-ES_tradnl" smtClean="0"/>
              <a:t>Clic para editar título</a:t>
            </a:r>
            <a:endParaRPr lang="es-ES"/>
          </a:p>
        </p:txBody>
      </p:sp>
      <p:sp>
        <p:nvSpPr>
          <p:cNvPr id="3" name="Marcador de texto 2"/>
          <p:cNvSpPr>
            <a:spLocks noGrp="1"/>
          </p:cNvSpPr>
          <p:nvPr>
            <p:ph type="body" idx="1"/>
          </p:nvPr>
        </p:nvSpPr>
        <p:spPr>
          <a:xfrm>
            <a:off x="1926419" y="5813427"/>
            <a:ext cx="20729099" cy="3000374"/>
          </a:xfrm>
        </p:spPr>
        <p:txBody>
          <a:bodyPr anchor="b"/>
          <a:lstStyle>
            <a:lvl1pPr marL="0" indent="0">
              <a:buNone/>
              <a:defRPr sz="4800">
                <a:solidFill>
                  <a:schemeClr val="tx1">
                    <a:tint val="75000"/>
                  </a:schemeClr>
                </a:solidFill>
              </a:defRPr>
            </a:lvl1pPr>
            <a:lvl2pPr marL="1088448" indent="0">
              <a:buNone/>
              <a:defRPr sz="4300">
                <a:solidFill>
                  <a:schemeClr val="tx1">
                    <a:tint val="75000"/>
                  </a:schemeClr>
                </a:solidFill>
              </a:defRPr>
            </a:lvl2pPr>
            <a:lvl3pPr marL="2176894" indent="0">
              <a:buNone/>
              <a:defRPr sz="3800">
                <a:solidFill>
                  <a:schemeClr val="tx1">
                    <a:tint val="75000"/>
                  </a:schemeClr>
                </a:solidFill>
              </a:defRPr>
            </a:lvl3pPr>
            <a:lvl4pPr marL="3265343" indent="0">
              <a:buNone/>
              <a:defRPr sz="3300">
                <a:solidFill>
                  <a:schemeClr val="tx1">
                    <a:tint val="75000"/>
                  </a:schemeClr>
                </a:solidFill>
              </a:defRPr>
            </a:lvl4pPr>
            <a:lvl5pPr marL="4353789" indent="0">
              <a:buNone/>
              <a:defRPr sz="3300">
                <a:solidFill>
                  <a:schemeClr val="tx1">
                    <a:tint val="75000"/>
                  </a:schemeClr>
                </a:solidFill>
              </a:defRPr>
            </a:lvl5pPr>
            <a:lvl6pPr marL="5442237" indent="0">
              <a:buNone/>
              <a:defRPr sz="3300">
                <a:solidFill>
                  <a:schemeClr val="tx1">
                    <a:tint val="75000"/>
                  </a:schemeClr>
                </a:solidFill>
              </a:defRPr>
            </a:lvl6pPr>
            <a:lvl7pPr marL="6530683" indent="0">
              <a:buNone/>
              <a:defRPr sz="3300">
                <a:solidFill>
                  <a:schemeClr val="tx1">
                    <a:tint val="75000"/>
                  </a:schemeClr>
                </a:solidFill>
              </a:defRPr>
            </a:lvl7pPr>
            <a:lvl8pPr marL="7619129" indent="0">
              <a:buNone/>
              <a:defRPr sz="3300">
                <a:solidFill>
                  <a:schemeClr val="tx1">
                    <a:tint val="75000"/>
                  </a:schemeClr>
                </a:solidFill>
              </a:defRPr>
            </a:lvl8pPr>
            <a:lvl9pPr marL="8707578" indent="0">
              <a:buNone/>
              <a:defRPr sz="33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1D30DD72-C21B-E74A-A514-85BB9D824DD7}" type="datetimeFigureOut">
              <a:rPr lang="es-ES" smtClean="0"/>
              <a:t>19/09/2018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3211B83-1CB1-8A48-9E48-08835C985EA4}" type="slidenum">
              <a:rPr lang="es-ES" smtClean="0"/>
              <a:t>‹Nº›</a:t>
            </a:fld>
            <a:endParaRPr lang="es-ES"/>
          </a:p>
        </p:txBody>
      </p:sp>
    </p:spTree>
    <p:extLst>
      <p:ext uri="{BB962C8B-B14F-4D97-AF65-F5344CB8AC3E}">
        <p14:creationId xmlns:p14="http://schemas.microsoft.com/office/powerpoint/2010/main" val="237642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3251623" y="6400803"/>
            <a:ext cx="29065619"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32723696" y="6400803"/>
            <a:ext cx="29065616" cy="18103850"/>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1D30DD72-C21B-E74A-A514-85BB9D824DD7}" type="datetimeFigureOut">
              <a:rPr lang="es-ES" smtClean="0"/>
              <a:t>19/09/2018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3211B83-1CB1-8A48-9E48-08835C985EA4}" type="slidenum">
              <a:rPr lang="es-ES" smtClean="0"/>
              <a:t>‹Nº›</a:t>
            </a:fld>
            <a:endParaRPr lang="es-ES"/>
          </a:p>
        </p:txBody>
      </p:sp>
    </p:spTree>
    <p:extLst>
      <p:ext uri="{BB962C8B-B14F-4D97-AF65-F5344CB8AC3E}">
        <p14:creationId xmlns:p14="http://schemas.microsoft.com/office/powerpoint/2010/main" val="30982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19359" y="549276"/>
            <a:ext cx="21948458" cy="228600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1219359" y="3070226"/>
            <a:ext cx="10775238" cy="1279524"/>
          </a:xfrm>
        </p:spPr>
        <p:txBody>
          <a:bodyPr anchor="b"/>
          <a:lstStyle>
            <a:lvl1pPr marL="0" indent="0">
              <a:buNone/>
              <a:defRPr sz="5700" b="1"/>
            </a:lvl1pPr>
            <a:lvl2pPr marL="1088448" indent="0">
              <a:buNone/>
              <a:defRPr sz="4800" b="1"/>
            </a:lvl2pPr>
            <a:lvl3pPr marL="2176894" indent="0">
              <a:buNone/>
              <a:defRPr sz="4300" b="1"/>
            </a:lvl3pPr>
            <a:lvl4pPr marL="3265343" indent="0">
              <a:buNone/>
              <a:defRPr sz="3800" b="1"/>
            </a:lvl4pPr>
            <a:lvl5pPr marL="4353789" indent="0">
              <a:buNone/>
              <a:defRPr sz="3800" b="1"/>
            </a:lvl5pPr>
            <a:lvl6pPr marL="5442237" indent="0">
              <a:buNone/>
              <a:defRPr sz="3800" b="1"/>
            </a:lvl6pPr>
            <a:lvl7pPr marL="6530683" indent="0">
              <a:buNone/>
              <a:defRPr sz="3800" b="1"/>
            </a:lvl7pPr>
            <a:lvl8pPr marL="7619129" indent="0">
              <a:buNone/>
              <a:defRPr sz="3800" b="1"/>
            </a:lvl8pPr>
            <a:lvl9pPr marL="8707578" indent="0">
              <a:buNone/>
              <a:defRPr sz="38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1219359" y="4349750"/>
            <a:ext cx="10775238"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12388350" y="3070226"/>
            <a:ext cx="10779470" cy="1279524"/>
          </a:xfrm>
        </p:spPr>
        <p:txBody>
          <a:bodyPr anchor="b"/>
          <a:lstStyle>
            <a:lvl1pPr marL="0" indent="0">
              <a:buNone/>
              <a:defRPr sz="5700" b="1"/>
            </a:lvl1pPr>
            <a:lvl2pPr marL="1088448" indent="0">
              <a:buNone/>
              <a:defRPr sz="4800" b="1"/>
            </a:lvl2pPr>
            <a:lvl3pPr marL="2176894" indent="0">
              <a:buNone/>
              <a:defRPr sz="4300" b="1"/>
            </a:lvl3pPr>
            <a:lvl4pPr marL="3265343" indent="0">
              <a:buNone/>
              <a:defRPr sz="3800" b="1"/>
            </a:lvl4pPr>
            <a:lvl5pPr marL="4353789" indent="0">
              <a:buNone/>
              <a:defRPr sz="3800" b="1"/>
            </a:lvl5pPr>
            <a:lvl6pPr marL="5442237" indent="0">
              <a:buNone/>
              <a:defRPr sz="3800" b="1"/>
            </a:lvl6pPr>
            <a:lvl7pPr marL="6530683" indent="0">
              <a:buNone/>
              <a:defRPr sz="3800" b="1"/>
            </a:lvl7pPr>
            <a:lvl8pPr marL="7619129" indent="0">
              <a:buNone/>
              <a:defRPr sz="3800" b="1"/>
            </a:lvl8pPr>
            <a:lvl9pPr marL="8707578" indent="0">
              <a:buNone/>
              <a:defRPr sz="38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12388350" y="4349750"/>
            <a:ext cx="10779470"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1D30DD72-C21B-E74A-A514-85BB9D824DD7}" type="datetimeFigureOut">
              <a:rPr lang="es-ES" smtClean="0"/>
              <a:t>19/09/2018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3211B83-1CB1-8A48-9E48-08835C985EA4}" type="slidenum">
              <a:rPr lang="es-ES" smtClean="0"/>
              <a:t>‹Nº›</a:t>
            </a:fld>
            <a:endParaRPr lang="es-ES"/>
          </a:p>
        </p:txBody>
      </p:sp>
    </p:spTree>
    <p:extLst>
      <p:ext uri="{BB962C8B-B14F-4D97-AF65-F5344CB8AC3E}">
        <p14:creationId xmlns:p14="http://schemas.microsoft.com/office/powerpoint/2010/main" val="153160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1D30DD72-C21B-E74A-A514-85BB9D824DD7}" type="datetimeFigureOut">
              <a:rPr lang="es-ES" smtClean="0"/>
              <a:t>19/09/2018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3211B83-1CB1-8A48-9E48-08835C985EA4}" type="slidenum">
              <a:rPr lang="es-ES" smtClean="0"/>
              <a:t>‹Nº›</a:t>
            </a:fld>
            <a:endParaRPr lang="es-ES"/>
          </a:p>
        </p:txBody>
      </p:sp>
    </p:spTree>
    <p:extLst>
      <p:ext uri="{BB962C8B-B14F-4D97-AF65-F5344CB8AC3E}">
        <p14:creationId xmlns:p14="http://schemas.microsoft.com/office/powerpoint/2010/main" val="195631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D30DD72-C21B-E74A-A514-85BB9D824DD7}" type="datetimeFigureOut">
              <a:rPr lang="es-ES" smtClean="0"/>
              <a:t>19/09/2018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3211B83-1CB1-8A48-9E48-08835C985EA4}" type="slidenum">
              <a:rPr lang="es-ES" smtClean="0"/>
              <a:t>‹Nº›</a:t>
            </a:fld>
            <a:endParaRPr lang="es-ES"/>
          </a:p>
        </p:txBody>
      </p:sp>
    </p:spTree>
    <p:extLst>
      <p:ext uri="{BB962C8B-B14F-4D97-AF65-F5344CB8AC3E}">
        <p14:creationId xmlns:p14="http://schemas.microsoft.com/office/powerpoint/2010/main" val="397325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19363" y="546100"/>
            <a:ext cx="8023213" cy="2324100"/>
          </a:xfrm>
        </p:spPr>
        <p:txBody>
          <a:bodyPr anchor="b"/>
          <a:lstStyle>
            <a:lvl1pPr algn="l">
              <a:defRPr sz="4800" b="1"/>
            </a:lvl1pPr>
          </a:lstStyle>
          <a:p>
            <a:r>
              <a:rPr lang="es-ES_tradnl" smtClean="0"/>
              <a:t>Clic para editar título</a:t>
            </a:r>
            <a:endParaRPr lang="es-ES"/>
          </a:p>
        </p:txBody>
      </p:sp>
      <p:sp>
        <p:nvSpPr>
          <p:cNvPr id="3" name="Marcador de contenido 2"/>
          <p:cNvSpPr>
            <a:spLocks noGrp="1"/>
          </p:cNvSpPr>
          <p:nvPr>
            <p:ph idx="1"/>
          </p:nvPr>
        </p:nvSpPr>
        <p:spPr>
          <a:xfrm>
            <a:off x="9534708" y="546103"/>
            <a:ext cx="13633108"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1219363" y="2870203"/>
            <a:ext cx="8023213" cy="9382126"/>
          </a:xfrm>
        </p:spPr>
        <p:txBody>
          <a:bodyPr/>
          <a:lstStyle>
            <a:lvl1pPr marL="0" indent="0">
              <a:buNone/>
              <a:defRPr sz="3300"/>
            </a:lvl1pPr>
            <a:lvl2pPr marL="1088448" indent="0">
              <a:buNone/>
              <a:defRPr sz="2900"/>
            </a:lvl2pPr>
            <a:lvl3pPr marL="2176894" indent="0">
              <a:buNone/>
              <a:defRPr sz="2400"/>
            </a:lvl3pPr>
            <a:lvl4pPr marL="3265343" indent="0">
              <a:buNone/>
              <a:defRPr sz="2100"/>
            </a:lvl4pPr>
            <a:lvl5pPr marL="4353789" indent="0">
              <a:buNone/>
              <a:defRPr sz="2100"/>
            </a:lvl5pPr>
            <a:lvl6pPr marL="5442237" indent="0">
              <a:buNone/>
              <a:defRPr sz="2100"/>
            </a:lvl6pPr>
            <a:lvl7pPr marL="6530683" indent="0">
              <a:buNone/>
              <a:defRPr sz="2100"/>
            </a:lvl7pPr>
            <a:lvl8pPr marL="7619129" indent="0">
              <a:buNone/>
              <a:defRPr sz="2100"/>
            </a:lvl8pPr>
            <a:lvl9pPr marL="8707578" indent="0">
              <a:buNone/>
              <a:defRPr sz="21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D30DD72-C21B-E74A-A514-85BB9D824DD7}" type="datetimeFigureOut">
              <a:rPr lang="es-ES" smtClean="0"/>
              <a:t>19/09/2018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3211B83-1CB1-8A48-9E48-08835C985EA4}" type="slidenum">
              <a:rPr lang="es-ES" smtClean="0"/>
              <a:t>‹Nº›</a:t>
            </a:fld>
            <a:endParaRPr lang="es-ES"/>
          </a:p>
        </p:txBody>
      </p:sp>
    </p:spTree>
    <p:extLst>
      <p:ext uri="{BB962C8B-B14F-4D97-AF65-F5344CB8AC3E}">
        <p14:creationId xmlns:p14="http://schemas.microsoft.com/office/powerpoint/2010/main" val="156971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780057" y="9601200"/>
            <a:ext cx="14632305" cy="1133476"/>
          </a:xfrm>
        </p:spPr>
        <p:txBody>
          <a:bodyPr anchor="b"/>
          <a:lstStyle>
            <a:lvl1pPr algn="l">
              <a:defRPr sz="48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4780057" y="1225550"/>
            <a:ext cx="14632305" cy="8229600"/>
          </a:xfrm>
        </p:spPr>
        <p:txBody>
          <a:bodyPr/>
          <a:lstStyle>
            <a:lvl1pPr marL="0" indent="0">
              <a:buNone/>
              <a:defRPr sz="7600"/>
            </a:lvl1pPr>
            <a:lvl2pPr marL="1088448" indent="0">
              <a:buNone/>
              <a:defRPr sz="6700"/>
            </a:lvl2pPr>
            <a:lvl3pPr marL="2176894" indent="0">
              <a:buNone/>
              <a:defRPr sz="5700"/>
            </a:lvl3pPr>
            <a:lvl4pPr marL="3265343" indent="0">
              <a:buNone/>
              <a:defRPr sz="4800"/>
            </a:lvl4pPr>
            <a:lvl5pPr marL="4353789" indent="0">
              <a:buNone/>
              <a:defRPr sz="4800"/>
            </a:lvl5pPr>
            <a:lvl6pPr marL="5442237" indent="0">
              <a:buNone/>
              <a:defRPr sz="4800"/>
            </a:lvl6pPr>
            <a:lvl7pPr marL="6530683" indent="0">
              <a:buNone/>
              <a:defRPr sz="4800"/>
            </a:lvl7pPr>
            <a:lvl8pPr marL="7619129" indent="0">
              <a:buNone/>
              <a:defRPr sz="4800"/>
            </a:lvl8pPr>
            <a:lvl9pPr marL="8707578" indent="0">
              <a:buNone/>
              <a:defRPr sz="4800"/>
            </a:lvl9pPr>
          </a:lstStyle>
          <a:p>
            <a:endParaRPr lang="es-ES"/>
          </a:p>
        </p:txBody>
      </p:sp>
      <p:sp>
        <p:nvSpPr>
          <p:cNvPr id="4" name="Marcador de texto 3"/>
          <p:cNvSpPr>
            <a:spLocks noGrp="1"/>
          </p:cNvSpPr>
          <p:nvPr>
            <p:ph type="body" sz="half" idx="2"/>
          </p:nvPr>
        </p:nvSpPr>
        <p:spPr>
          <a:xfrm>
            <a:off x="4780057" y="10734676"/>
            <a:ext cx="14632305" cy="1609724"/>
          </a:xfrm>
        </p:spPr>
        <p:txBody>
          <a:bodyPr/>
          <a:lstStyle>
            <a:lvl1pPr marL="0" indent="0">
              <a:buNone/>
              <a:defRPr sz="3300"/>
            </a:lvl1pPr>
            <a:lvl2pPr marL="1088448" indent="0">
              <a:buNone/>
              <a:defRPr sz="2900"/>
            </a:lvl2pPr>
            <a:lvl3pPr marL="2176894" indent="0">
              <a:buNone/>
              <a:defRPr sz="2400"/>
            </a:lvl3pPr>
            <a:lvl4pPr marL="3265343" indent="0">
              <a:buNone/>
              <a:defRPr sz="2100"/>
            </a:lvl4pPr>
            <a:lvl5pPr marL="4353789" indent="0">
              <a:buNone/>
              <a:defRPr sz="2100"/>
            </a:lvl5pPr>
            <a:lvl6pPr marL="5442237" indent="0">
              <a:buNone/>
              <a:defRPr sz="2100"/>
            </a:lvl6pPr>
            <a:lvl7pPr marL="6530683" indent="0">
              <a:buNone/>
              <a:defRPr sz="2100"/>
            </a:lvl7pPr>
            <a:lvl8pPr marL="7619129" indent="0">
              <a:buNone/>
              <a:defRPr sz="2100"/>
            </a:lvl8pPr>
            <a:lvl9pPr marL="8707578" indent="0">
              <a:buNone/>
              <a:defRPr sz="21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D30DD72-C21B-E74A-A514-85BB9D824DD7}" type="datetimeFigureOut">
              <a:rPr lang="es-ES" smtClean="0"/>
              <a:t>19/09/2018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3211B83-1CB1-8A48-9E48-08835C985EA4}" type="slidenum">
              <a:rPr lang="es-ES" smtClean="0"/>
              <a:t>‹Nº›</a:t>
            </a:fld>
            <a:endParaRPr lang="es-ES"/>
          </a:p>
        </p:txBody>
      </p:sp>
    </p:spTree>
    <p:extLst>
      <p:ext uri="{BB962C8B-B14F-4D97-AF65-F5344CB8AC3E}">
        <p14:creationId xmlns:p14="http://schemas.microsoft.com/office/powerpoint/2010/main" val="265927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219359" y="549276"/>
            <a:ext cx="21948458" cy="2286000"/>
          </a:xfrm>
          <a:prstGeom prst="rect">
            <a:avLst/>
          </a:prstGeom>
        </p:spPr>
        <p:txBody>
          <a:bodyPr vert="horz" lIns="217690" tIns="108845" rIns="217690" bIns="108845"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1219359" y="3200403"/>
            <a:ext cx="21948458" cy="9051926"/>
          </a:xfrm>
          <a:prstGeom prst="rect">
            <a:avLst/>
          </a:prstGeom>
        </p:spPr>
        <p:txBody>
          <a:bodyPr vert="horz" lIns="217690" tIns="108845" rIns="217690" bIns="108845"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1219359" y="12712703"/>
            <a:ext cx="5690341" cy="730250"/>
          </a:xfrm>
          <a:prstGeom prst="rect">
            <a:avLst/>
          </a:prstGeom>
        </p:spPr>
        <p:txBody>
          <a:bodyPr vert="horz" lIns="217690" tIns="108845" rIns="217690" bIns="108845" rtlCol="0" anchor="ctr"/>
          <a:lstStyle>
            <a:lvl1pPr algn="l">
              <a:defRPr sz="2900">
                <a:solidFill>
                  <a:schemeClr val="tx1">
                    <a:tint val="75000"/>
                  </a:schemeClr>
                </a:solidFill>
              </a:defRPr>
            </a:lvl1pPr>
          </a:lstStyle>
          <a:p>
            <a:fld id="{1D30DD72-C21B-E74A-A514-85BB9D824DD7}" type="datetimeFigureOut">
              <a:rPr lang="es-ES" smtClean="0"/>
              <a:t>19/09/2018</a:t>
            </a:fld>
            <a:endParaRPr lang="es-ES"/>
          </a:p>
        </p:txBody>
      </p:sp>
      <p:sp>
        <p:nvSpPr>
          <p:cNvPr id="5" name="Marcador de pie de página 4"/>
          <p:cNvSpPr>
            <a:spLocks noGrp="1"/>
          </p:cNvSpPr>
          <p:nvPr>
            <p:ph type="ftr" sz="quarter" idx="3"/>
          </p:nvPr>
        </p:nvSpPr>
        <p:spPr>
          <a:xfrm>
            <a:off x="8332285" y="12712703"/>
            <a:ext cx="7722605" cy="730250"/>
          </a:xfrm>
          <a:prstGeom prst="rect">
            <a:avLst/>
          </a:prstGeom>
        </p:spPr>
        <p:txBody>
          <a:bodyPr vert="horz" lIns="217690" tIns="108845" rIns="217690" bIns="108845" rtlCol="0" anchor="ctr"/>
          <a:lstStyle>
            <a:lvl1pPr algn="ctr">
              <a:defRPr sz="29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17477475" y="12712703"/>
            <a:ext cx="5690341" cy="730250"/>
          </a:xfrm>
          <a:prstGeom prst="rect">
            <a:avLst/>
          </a:prstGeom>
        </p:spPr>
        <p:txBody>
          <a:bodyPr vert="horz" lIns="217690" tIns="108845" rIns="217690" bIns="108845" rtlCol="0" anchor="ctr"/>
          <a:lstStyle>
            <a:lvl1pPr algn="r">
              <a:defRPr sz="2900">
                <a:solidFill>
                  <a:schemeClr val="tx1">
                    <a:tint val="75000"/>
                  </a:schemeClr>
                </a:solidFill>
              </a:defRPr>
            </a:lvl1pPr>
          </a:lstStyle>
          <a:p>
            <a:fld id="{73211B83-1CB1-8A48-9E48-08835C985EA4}" type="slidenum">
              <a:rPr lang="es-ES" smtClean="0"/>
              <a:t>‹Nº›</a:t>
            </a:fld>
            <a:endParaRPr lang="es-ES"/>
          </a:p>
        </p:txBody>
      </p:sp>
    </p:spTree>
    <p:extLst>
      <p:ext uri="{BB962C8B-B14F-4D97-AF65-F5344CB8AC3E}">
        <p14:creationId xmlns:p14="http://schemas.microsoft.com/office/powerpoint/2010/main" val="2328168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1088448" rtl="0" eaLnBrk="1" latinLnBrk="0" hangingPunct="1">
        <a:spcBef>
          <a:spcPct val="0"/>
        </a:spcBef>
        <a:buNone/>
        <a:defRPr sz="10500" kern="1200">
          <a:solidFill>
            <a:schemeClr val="tx1"/>
          </a:solidFill>
          <a:latin typeface="+mj-lt"/>
          <a:ea typeface="+mj-ea"/>
          <a:cs typeface="+mj-cs"/>
        </a:defRPr>
      </a:lvl1pPr>
    </p:titleStyle>
    <p:bodyStyle>
      <a:lvl1pPr marL="816336" indent="-816336" algn="l" defTabSz="1088448" rtl="0" eaLnBrk="1" latinLnBrk="0" hangingPunct="1">
        <a:spcBef>
          <a:spcPct val="20000"/>
        </a:spcBef>
        <a:buFont typeface="Arial"/>
        <a:buChar char="•"/>
        <a:defRPr sz="7600" kern="1200">
          <a:solidFill>
            <a:schemeClr val="tx1"/>
          </a:solidFill>
          <a:latin typeface="+mn-lt"/>
          <a:ea typeface="+mn-ea"/>
          <a:cs typeface="+mn-cs"/>
        </a:defRPr>
      </a:lvl1pPr>
      <a:lvl2pPr marL="1768726" indent="-680280" algn="l" defTabSz="1088448" rtl="0" eaLnBrk="1" latinLnBrk="0" hangingPunct="1">
        <a:spcBef>
          <a:spcPct val="20000"/>
        </a:spcBef>
        <a:buFont typeface="Arial"/>
        <a:buChar char="–"/>
        <a:defRPr sz="6700" kern="1200">
          <a:solidFill>
            <a:schemeClr val="tx1"/>
          </a:solidFill>
          <a:latin typeface="+mn-lt"/>
          <a:ea typeface="+mn-ea"/>
          <a:cs typeface="+mn-cs"/>
        </a:defRPr>
      </a:lvl2pPr>
      <a:lvl3pPr marL="2721119" indent="-544224" algn="l" defTabSz="1088448" rtl="0" eaLnBrk="1" latinLnBrk="0" hangingPunct="1">
        <a:spcBef>
          <a:spcPct val="20000"/>
        </a:spcBef>
        <a:buFont typeface="Arial"/>
        <a:buChar char="•"/>
        <a:defRPr sz="5700" kern="1200">
          <a:solidFill>
            <a:schemeClr val="tx1"/>
          </a:solidFill>
          <a:latin typeface="+mn-lt"/>
          <a:ea typeface="+mn-ea"/>
          <a:cs typeface="+mn-cs"/>
        </a:defRPr>
      </a:lvl3pPr>
      <a:lvl4pPr marL="3809565" indent="-544224" algn="l" defTabSz="1088448" rtl="0" eaLnBrk="1" latinLnBrk="0" hangingPunct="1">
        <a:spcBef>
          <a:spcPct val="20000"/>
        </a:spcBef>
        <a:buFont typeface="Arial"/>
        <a:buChar char="–"/>
        <a:defRPr sz="4800" kern="1200">
          <a:solidFill>
            <a:schemeClr val="tx1"/>
          </a:solidFill>
          <a:latin typeface="+mn-lt"/>
          <a:ea typeface="+mn-ea"/>
          <a:cs typeface="+mn-cs"/>
        </a:defRPr>
      </a:lvl4pPr>
      <a:lvl5pPr marL="4898013" indent="-544224" algn="l" defTabSz="1088448" rtl="0" eaLnBrk="1" latinLnBrk="0" hangingPunct="1">
        <a:spcBef>
          <a:spcPct val="20000"/>
        </a:spcBef>
        <a:buFont typeface="Arial"/>
        <a:buChar char="»"/>
        <a:defRPr sz="4800" kern="1200">
          <a:solidFill>
            <a:schemeClr val="tx1"/>
          </a:solidFill>
          <a:latin typeface="+mn-lt"/>
          <a:ea typeface="+mn-ea"/>
          <a:cs typeface="+mn-cs"/>
        </a:defRPr>
      </a:lvl5pPr>
      <a:lvl6pPr marL="5986459" indent="-544224" algn="l" defTabSz="1088448" rtl="0" eaLnBrk="1" latinLnBrk="0" hangingPunct="1">
        <a:spcBef>
          <a:spcPct val="20000"/>
        </a:spcBef>
        <a:buFont typeface="Arial"/>
        <a:buChar char="•"/>
        <a:defRPr sz="4800" kern="1200">
          <a:solidFill>
            <a:schemeClr val="tx1"/>
          </a:solidFill>
          <a:latin typeface="+mn-lt"/>
          <a:ea typeface="+mn-ea"/>
          <a:cs typeface="+mn-cs"/>
        </a:defRPr>
      </a:lvl6pPr>
      <a:lvl7pPr marL="7074908" indent="-544224" algn="l" defTabSz="1088448" rtl="0" eaLnBrk="1" latinLnBrk="0" hangingPunct="1">
        <a:spcBef>
          <a:spcPct val="20000"/>
        </a:spcBef>
        <a:buFont typeface="Arial"/>
        <a:buChar char="•"/>
        <a:defRPr sz="4800" kern="1200">
          <a:solidFill>
            <a:schemeClr val="tx1"/>
          </a:solidFill>
          <a:latin typeface="+mn-lt"/>
          <a:ea typeface="+mn-ea"/>
          <a:cs typeface="+mn-cs"/>
        </a:defRPr>
      </a:lvl7pPr>
      <a:lvl8pPr marL="8163354" indent="-544224" algn="l" defTabSz="1088448" rtl="0" eaLnBrk="1" latinLnBrk="0" hangingPunct="1">
        <a:spcBef>
          <a:spcPct val="20000"/>
        </a:spcBef>
        <a:buFont typeface="Arial"/>
        <a:buChar char="•"/>
        <a:defRPr sz="4800" kern="1200">
          <a:solidFill>
            <a:schemeClr val="tx1"/>
          </a:solidFill>
          <a:latin typeface="+mn-lt"/>
          <a:ea typeface="+mn-ea"/>
          <a:cs typeface="+mn-cs"/>
        </a:defRPr>
      </a:lvl8pPr>
      <a:lvl9pPr marL="9251802" indent="-544224" algn="l" defTabSz="1088448"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s-ES"/>
      </a:defPPr>
      <a:lvl1pPr marL="0" algn="l" defTabSz="1088448" rtl="0" eaLnBrk="1" latinLnBrk="0" hangingPunct="1">
        <a:defRPr sz="4300" kern="1200">
          <a:solidFill>
            <a:schemeClr val="tx1"/>
          </a:solidFill>
          <a:latin typeface="+mn-lt"/>
          <a:ea typeface="+mn-ea"/>
          <a:cs typeface="+mn-cs"/>
        </a:defRPr>
      </a:lvl1pPr>
      <a:lvl2pPr marL="1088448" algn="l" defTabSz="1088448" rtl="0" eaLnBrk="1" latinLnBrk="0" hangingPunct="1">
        <a:defRPr sz="4300" kern="1200">
          <a:solidFill>
            <a:schemeClr val="tx1"/>
          </a:solidFill>
          <a:latin typeface="+mn-lt"/>
          <a:ea typeface="+mn-ea"/>
          <a:cs typeface="+mn-cs"/>
        </a:defRPr>
      </a:lvl2pPr>
      <a:lvl3pPr marL="2176894" algn="l" defTabSz="1088448" rtl="0" eaLnBrk="1" latinLnBrk="0" hangingPunct="1">
        <a:defRPr sz="4300" kern="1200">
          <a:solidFill>
            <a:schemeClr val="tx1"/>
          </a:solidFill>
          <a:latin typeface="+mn-lt"/>
          <a:ea typeface="+mn-ea"/>
          <a:cs typeface="+mn-cs"/>
        </a:defRPr>
      </a:lvl3pPr>
      <a:lvl4pPr marL="3265343" algn="l" defTabSz="1088448" rtl="0" eaLnBrk="1" latinLnBrk="0" hangingPunct="1">
        <a:defRPr sz="4300" kern="1200">
          <a:solidFill>
            <a:schemeClr val="tx1"/>
          </a:solidFill>
          <a:latin typeface="+mn-lt"/>
          <a:ea typeface="+mn-ea"/>
          <a:cs typeface="+mn-cs"/>
        </a:defRPr>
      </a:lvl4pPr>
      <a:lvl5pPr marL="4353789" algn="l" defTabSz="1088448" rtl="0" eaLnBrk="1" latinLnBrk="0" hangingPunct="1">
        <a:defRPr sz="4300" kern="1200">
          <a:solidFill>
            <a:schemeClr val="tx1"/>
          </a:solidFill>
          <a:latin typeface="+mn-lt"/>
          <a:ea typeface="+mn-ea"/>
          <a:cs typeface="+mn-cs"/>
        </a:defRPr>
      </a:lvl5pPr>
      <a:lvl6pPr marL="5442237" algn="l" defTabSz="1088448" rtl="0" eaLnBrk="1" latinLnBrk="0" hangingPunct="1">
        <a:defRPr sz="4300" kern="1200">
          <a:solidFill>
            <a:schemeClr val="tx1"/>
          </a:solidFill>
          <a:latin typeface="+mn-lt"/>
          <a:ea typeface="+mn-ea"/>
          <a:cs typeface="+mn-cs"/>
        </a:defRPr>
      </a:lvl6pPr>
      <a:lvl7pPr marL="6530683" algn="l" defTabSz="1088448" rtl="0" eaLnBrk="1" latinLnBrk="0" hangingPunct="1">
        <a:defRPr sz="4300" kern="1200">
          <a:solidFill>
            <a:schemeClr val="tx1"/>
          </a:solidFill>
          <a:latin typeface="+mn-lt"/>
          <a:ea typeface="+mn-ea"/>
          <a:cs typeface="+mn-cs"/>
        </a:defRPr>
      </a:lvl7pPr>
      <a:lvl8pPr marL="7619129" algn="l" defTabSz="1088448" rtl="0" eaLnBrk="1" latinLnBrk="0" hangingPunct="1">
        <a:defRPr sz="4300" kern="1200">
          <a:solidFill>
            <a:schemeClr val="tx1"/>
          </a:solidFill>
          <a:latin typeface="+mn-lt"/>
          <a:ea typeface="+mn-ea"/>
          <a:cs typeface="+mn-cs"/>
        </a:defRPr>
      </a:lvl8pPr>
      <a:lvl9pPr marL="8707578" algn="l" defTabSz="1088448"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5.pn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3.xml"/><Relationship Id="rId16"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emf"/><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13740512" y="4549141"/>
            <a:ext cx="9784505" cy="3046988"/>
          </a:xfrm>
          <a:prstGeom prst="rect">
            <a:avLst/>
          </a:prstGeom>
          <a:noFill/>
        </p:spPr>
        <p:txBody>
          <a:bodyPr wrap="square" rtlCol="0">
            <a:spAutoFit/>
          </a:bodyPr>
          <a:lstStyle/>
          <a:p>
            <a:r>
              <a:rPr lang="es-CO" sz="9600" dirty="0"/>
              <a:t>Dr. </a:t>
            </a:r>
            <a:r>
              <a:rPr lang="es-CO" sz="9600" dirty="0" smtClean="0"/>
              <a:t>JUAN CARLOS GALINDO </a:t>
            </a:r>
            <a:r>
              <a:rPr lang="es-CO" sz="9600" dirty="0" err="1" smtClean="0"/>
              <a:t>VÁCHA</a:t>
            </a:r>
            <a:endParaRPr lang="es-ES" sz="9600" b="1" dirty="0">
              <a:solidFill>
                <a:srgbClr val="0F2639"/>
              </a:solidFill>
              <a:latin typeface="Helvetica"/>
              <a:cs typeface="Helvetica"/>
            </a:endParaRPr>
          </a:p>
        </p:txBody>
      </p:sp>
      <p:sp>
        <p:nvSpPr>
          <p:cNvPr id="6" name="CuadroTexto 5"/>
          <p:cNvSpPr txBox="1"/>
          <p:nvPr/>
        </p:nvSpPr>
        <p:spPr>
          <a:xfrm>
            <a:off x="13740512" y="7943828"/>
            <a:ext cx="10061597" cy="2123658"/>
          </a:xfrm>
          <a:prstGeom prst="rect">
            <a:avLst/>
          </a:prstGeom>
          <a:noFill/>
        </p:spPr>
        <p:txBody>
          <a:bodyPr wrap="square" rtlCol="0">
            <a:spAutoFit/>
          </a:bodyPr>
          <a:lstStyle/>
          <a:p>
            <a:r>
              <a:rPr lang="es-ES" sz="6600" dirty="0" smtClean="0">
                <a:solidFill>
                  <a:srgbClr val="0F2639"/>
                </a:solidFill>
                <a:latin typeface="Helvetica"/>
                <a:cs typeface="Helvetica"/>
              </a:rPr>
              <a:t>Registrador Nacional del Estado Civil </a:t>
            </a:r>
            <a:endParaRPr lang="es-ES" sz="6600" dirty="0">
              <a:solidFill>
                <a:srgbClr val="0F2639"/>
              </a:solidFill>
              <a:latin typeface="Helvetica"/>
              <a:cs typeface="Helvetica"/>
            </a:endParaRPr>
          </a:p>
        </p:txBody>
      </p:sp>
      <p:pic>
        <p:nvPicPr>
          <p:cNvPr id="1026" name="Picture 2" descr="Registraduria Nacional del Estado Civ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39708" y="241772"/>
            <a:ext cx="4824557" cy="3443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204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1 Título"/>
          <p:cNvSpPr txBox="1">
            <a:spLocks/>
          </p:cNvSpPr>
          <p:nvPr/>
        </p:nvSpPr>
        <p:spPr>
          <a:xfrm>
            <a:off x="1243490" y="488896"/>
            <a:ext cx="21948458" cy="2286000"/>
          </a:xfrm>
          <a:prstGeom prst="rect">
            <a:avLst/>
          </a:prstGeom>
        </p:spPr>
        <p:txBody>
          <a:bodyPr lIns="217728" tIns="108864" rIns="217728" bIns="108864"/>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s-CO" sz="5700" b="1" dirty="0"/>
              <a:t>DISPOSICIONES DE SEGURIDAD</a:t>
            </a:r>
          </a:p>
          <a:p>
            <a:pPr algn="r"/>
            <a:r>
              <a:rPr lang="es-CO" sz="5700" b="1" dirty="0"/>
              <a:t>PROCESO DE AUTENTICACIÓN BIOMÉTRICA</a:t>
            </a:r>
          </a:p>
        </p:txBody>
      </p:sp>
      <p:sp>
        <p:nvSpPr>
          <p:cNvPr id="126" name="125 CuadroTexto"/>
          <p:cNvSpPr txBox="1"/>
          <p:nvPr/>
        </p:nvSpPr>
        <p:spPr>
          <a:xfrm>
            <a:off x="4568500" y="6630299"/>
            <a:ext cx="7048952" cy="1112406"/>
          </a:xfrm>
          <a:prstGeom prst="rect">
            <a:avLst/>
          </a:prstGeom>
          <a:noFill/>
          <a:ln>
            <a:solidFill>
              <a:srgbClr val="00B0F0"/>
            </a:solidFill>
          </a:ln>
        </p:spPr>
        <p:txBody>
          <a:bodyPr wrap="square" lIns="217728" tIns="108864" rIns="217728" bIns="108864" rtlCol="0">
            <a:spAutoFit/>
          </a:bodyPr>
          <a:lstStyle/>
          <a:p>
            <a:pPr marL="680399" indent="-680399">
              <a:buFontTx/>
              <a:buChar char="-"/>
            </a:pPr>
            <a:r>
              <a:rPr lang="es-CO" sz="2900" dirty="0"/>
              <a:t>Políticas de Seguridad (ISO-27001)</a:t>
            </a:r>
          </a:p>
          <a:p>
            <a:pPr marL="680399" indent="-680399">
              <a:buFontTx/>
              <a:buChar char="-"/>
            </a:pPr>
            <a:r>
              <a:rPr lang="es-CO" sz="2900" dirty="0"/>
              <a:t>Compromiso de confidencialidad</a:t>
            </a:r>
          </a:p>
        </p:txBody>
      </p:sp>
      <p:sp>
        <p:nvSpPr>
          <p:cNvPr id="127" name="126 CuadroTexto"/>
          <p:cNvSpPr txBox="1"/>
          <p:nvPr/>
        </p:nvSpPr>
        <p:spPr>
          <a:xfrm>
            <a:off x="4638635" y="7924923"/>
            <a:ext cx="6978815" cy="1558682"/>
          </a:xfrm>
          <a:prstGeom prst="rect">
            <a:avLst/>
          </a:prstGeom>
          <a:noFill/>
          <a:ln>
            <a:solidFill>
              <a:srgbClr val="00B0F0"/>
            </a:solidFill>
          </a:ln>
        </p:spPr>
        <p:txBody>
          <a:bodyPr wrap="square" lIns="217728" tIns="108864" rIns="217728" bIns="108864" rtlCol="0">
            <a:spAutoFit/>
          </a:bodyPr>
          <a:lstStyle/>
          <a:p>
            <a:pPr marL="680399" indent="-680399">
              <a:buFontTx/>
              <a:buChar char="-"/>
            </a:pPr>
            <a:r>
              <a:rPr lang="es-CO" sz="2900" dirty="0"/>
              <a:t>Registro de equipos (IP, MAC, Sede, usuario) por cliente</a:t>
            </a:r>
          </a:p>
          <a:p>
            <a:pPr marL="680399" indent="-680399">
              <a:buFontTx/>
              <a:buChar char="-"/>
            </a:pPr>
            <a:r>
              <a:rPr lang="es-CO" sz="2900" dirty="0"/>
              <a:t>Revisión de software</a:t>
            </a:r>
          </a:p>
        </p:txBody>
      </p:sp>
      <p:sp>
        <p:nvSpPr>
          <p:cNvPr id="128" name="127 CuadroTexto"/>
          <p:cNvSpPr txBox="1"/>
          <p:nvPr/>
        </p:nvSpPr>
        <p:spPr>
          <a:xfrm>
            <a:off x="4638635" y="9733045"/>
            <a:ext cx="6978815" cy="2004958"/>
          </a:xfrm>
          <a:prstGeom prst="rect">
            <a:avLst/>
          </a:prstGeom>
          <a:noFill/>
          <a:ln>
            <a:solidFill>
              <a:srgbClr val="00B0F0"/>
            </a:solidFill>
          </a:ln>
        </p:spPr>
        <p:txBody>
          <a:bodyPr wrap="square" lIns="217728" tIns="108864" rIns="217728" bIns="108864" rtlCol="0">
            <a:spAutoFit/>
          </a:bodyPr>
          <a:lstStyle/>
          <a:p>
            <a:pPr marL="680399" indent="-680399">
              <a:buFontTx/>
              <a:buChar char="-"/>
            </a:pPr>
            <a:r>
              <a:rPr lang="es-CO" sz="2900" dirty="0"/>
              <a:t>Cifrado de minucia desde el lector (por hardware)</a:t>
            </a:r>
          </a:p>
          <a:p>
            <a:pPr marL="680399" indent="-680399">
              <a:buFontTx/>
              <a:buChar char="-"/>
            </a:pPr>
            <a:r>
              <a:rPr lang="es-CO" sz="2900" dirty="0"/>
              <a:t>Certificado FBI</a:t>
            </a:r>
          </a:p>
          <a:p>
            <a:pPr marL="680399" indent="-680399">
              <a:buFontTx/>
              <a:buChar char="-"/>
            </a:pPr>
            <a:r>
              <a:rPr lang="es-CO" sz="2900" dirty="0"/>
              <a:t>FIPS 140-2 Nivel 2 (o superior)</a:t>
            </a:r>
          </a:p>
        </p:txBody>
      </p:sp>
      <p:sp>
        <p:nvSpPr>
          <p:cNvPr id="129" name="128 CuadroTexto"/>
          <p:cNvSpPr txBox="1"/>
          <p:nvPr/>
        </p:nvSpPr>
        <p:spPr>
          <a:xfrm>
            <a:off x="13729958" y="3801125"/>
            <a:ext cx="7489807" cy="1112406"/>
          </a:xfrm>
          <a:prstGeom prst="rect">
            <a:avLst/>
          </a:prstGeom>
          <a:noFill/>
          <a:ln>
            <a:solidFill>
              <a:srgbClr val="00B0F0"/>
            </a:solidFill>
          </a:ln>
        </p:spPr>
        <p:txBody>
          <a:bodyPr wrap="square" lIns="217728" tIns="108864" rIns="217728" bIns="108864" rtlCol="0">
            <a:spAutoFit/>
          </a:bodyPr>
          <a:lstStyle/>
          <a:p>
            <a:pPr marL="680399" indent="-680399">
              <a:buFontTx/>
              <a:buChar char="-"/>
            </a:pPr>
            <a:r>
              <a:rPr lang="es-CO" sz="2900" dirty="0"/>
              <a:t>Canal cifrado </a:t>
            </a:r>
          </a:p>
          <a:p>
            <a:pPr marL="680399" indent="-680399">
              <a:buFontTx/>
              <a:buChar char="-"/>
            </a:pPr>
            <a:r>
              <a:rPr lang="es-CO" sz="2900" dirty="0"/>
              <a:t>APN para dispositivos  móviles</a:t>
            </a:r>
          </a:p>
        </p:txBody>
      </p:sp>
      <p:pic>
        <p:nvPicPr>
          <p:cNvPr id="13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8841" y="6607817"/>
            <a:ext cx="1820882" cy="1256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1" name="Picture 2" descr="G:\CAIPDP\IMAGENES\pc-lec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093" y="8316744"/>
            <a:ext cx="2312394"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2" descr="G:\CAIPDP\IMAGENES\lector-biometrico_d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9020" y="10416597"/>
            <a:ext cx="920525" cy="839694"/>
          </a:xfrm>
          <a:prstGeom prst="rect">
            <a:avLst/>
          </a:prstGeom>
          <a:noFill/>
          <a:extLst>
            <a:ext uri="{909E8E84-426E-40DD-AFC4-6F175D3DCCD1}">
              <a14:hiddenFill xmlns:a14="http://schemas.microsoft.com/office/drawing/2010/main">
                <a:solidFill>
                  <a:srgbClr val="FFFFFF"/>
                </a:solidFill>
              </a14:hiddenFill>
            </a:ext>
          </a:extLst>
        </p:spPr>
      </p:pic>
      <p:sp>
        <p:nvSpPr>
          <p:cNvPr id="133" name="132 CuadroTexto"/>
          <p:cNvSpPr txBox="1"/>
          <p:nvPr/>
        </p:nvSpPr>
        <p:spPr>
          <a:xfrm>
            <a:off x="4638637" y="11964761"/>
            <a:ext cx="6978815" cy="1112406"/>
          </a:xfrm>
          <a:prstGeom prst="rect">
            <a:avLst/>
          </a:prstGeom>
          <a:noFill/>
          <a:ln>
            <a:solidFill>
              <a:srgbClr val="00B0F0"/>
            </a:solidFill>
          </a:ln>
        </p:spPr>
        <p:txBody>
          <a:bodyPr wrap="square" lIns="217728" tIns="108864" rIns="217728" bIns="108864" rtlCol="0">
            <a:spAutoFit/>
          </a:bodyPr>
          <a:lstStyle/>
          <a:p>
            <a:pPr marL="680399" indent="-680399">
              <a:buFontTx/>
              <a:buChar char="-"/>
            </a:pPr>
            <a:r>
              <a:rPr lang="es-CO" sz="2900" dirty="0"/>
              <a:t>Configuración de MDM (</a:t>
            </a:r>
            <a:r>
              <a:rPr lang="es-CO" sz="2900" dirty="0" err="1"/>
              <a:t>Movile</a:t>
            </a:r>
            <a:r>
              <a:rPr lang="es-CO" sz="2900" dirty="0"/>
              <a:t> </a:t>
            </a:r>
            <a:r>
              <a:rPr lang="es-CO" sz="2900" dirty="0" err="1"/>
              <a:t>Device</a:t>
            </a:r>
            <a:r>
              <a:rPr lang="es-CO" sz="2900" dirty="0"/>
              <a:t> Management)</a:t>
            </a:r>
          </a:p>
        </p:txBody>
      </p:sp>
      <p:pic>
        <p:nvPicPr>
          <p:cNvPr id="134" name="Picture 4" descr="G:\CAIPDP\IMAGENES\pd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5477" y="11898560"/>
            <a:ext cx="460860" cy="864000"/>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7" descr="G:\CAIPDP\IMAGENES\ANTENA.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66701" y="3689648"/>
            <a:ext cx="511992" cy="1008000"/>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9" descr="G:\CAIPDP\IMAGENES\datacenter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711386" y="5395585"/>
            <a:ext cx="2389074" cy="108863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0" descr="G:\CAIPDP\IMAGENES\DBInstanci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153320" y="9980487"/>
            <a:ext cx="1698400" cy="1227038"/>
          </a:xfrm>
          <a:prstGeom prst="rect">
            <a:avLst/>
          </a:prstGeom>
          <a:noFill/>
          <a:extLst>
            <a:ext uri="{909E8E84-426E-40DD-AFC4-6F175D3DCCD1}">
              <a14:hiddenFill xmlns:a14="http://schemas.microsoft.com/office/drawing/2010/main">
                <a:solidFill>
                  <a:srgbClr val="FFFFFF"/>
                </a:solidFill>
              </a14:hiddenFill>
            </a:ext>
          </a:extLst>
        </p:spPr>
      </p:pic>
      <p:sp>
        <p:nvSpPr>
          <p:cNvPr id="138" name="137 CuadroTexto"/>
          <p:cNvSpPr txBox="1"/>
          <p:nvPr/>
        </p:nvSpPr>
        <p:spPr>
          <a:xfrm>
            <a:off x="13729958" y="5010679"/>
            <a:ext cx="7489807" cy="2004958"/>
          </a:xfrm>
          <a:prstGeom prst="rect">
            <a:avLst/>
          </a:prstGeom>
          <a:noFill/>
          <a:ln>
            <a:solidFill>
              <a:srgbClr val="00B0F0"/>
            </a:solidFill>
          </a:ln>
        </p:spPr>
        <p:txBody>
          <a:bodyPr wrap="square" lIns="217728" tIns="108864" rIns="217728" bIns="108864" rtlCol="0">
            <a:spAutoFit/>
          </a:bodyPr>
          <a:lstStyle/>
          <a:p>
            <a:pPr marL="680399" indent="-680399">
              <a:buFontTx/>
              <a:buChar char="-"/>
            </a:pPr>
            <a:r>
              <a:rPr lang="es-CO" sz="2900" dirty="0"/>
              <a:t>TIER III  (Norma TIA-942)</a:t>
            </a:r>
          </a:p>
          <a:p>
            <a:pPr marL="680399" indent="-680399">
              <a:buFontTx/>
              <a:buChar char="-"/>
            </a:pPr>
            <a:r>
              <a:rPr lang="es-CO" sz="2900" dirty="0"/>
              <a:t>Firewall Perimetral</a:t>
            </a:r>
          </a:p>
          <a:p>
            <a:pPr marL="680399" indent="-680399">
              <a:buFontTx/>
              <a:buChar char="-"/>
            </a:pPr>
            <a:r>
              <a:rPr lang="es-CO" sz="2900" dirty="0"/>
              <a:t>IDS/IPS</a:t>
            </a:r>
          </a:p>
          <a:p>
            <a:pPr marL="680399" indent="-680399">
              <a:buFontTx/>
              <a:buChar char="-"/>
            </a:pPr>
            <a:r>
              <a:rPr lang="es-CO" sz="2900" dirty="0"/>
              <a:t>Segmentación de red</a:t>
            </a:r>
          </a:p>
        </p:txBody>
      </p:sp>
      <p:sp>
        <p:nvSpPr>
          <p:cNvPr id="139" name="138 CuadroTexto"/>
          <p:cNvSpPr txBox="1"/>
          <p:nvPr/>
        </p:nvSpPr>
        <p:spPr>
          <a:xfrm>
            <a:off x="13729958" y="7300613"/>
            <a:ext cx="7489807" cy="1558682"/>
          </a:xfrm>
          <a:prstGeom prst="rect">
            <a:avLst/>
          </a:prstGeom>
          <a:noFill/>
          <a:ln>
            <a:solidFill>
              <a:srgbClr val="00B0F0"/>
            </a:solidFill>
          </a:ln>
        </p:spPr>
        <p:txBody>
          <a:bodyPr wrap="square" lIns="217728" tIns="108864" rIns="217728" bIns="108864" rtlCol="0">
            <a:spAutoFit/>
          </a:bodyPr>
          <a:lstStyle/>
          <a:p>
            <a:pPr marL="680399" indent="-680399">
              <a:buFontTx/>
              <a:buChar char="-"/>
            </a:pPr>
            <a:r>
              <a:rPr lang="es-CO" sz="2900" dirty="0"/>
              <a:t>Prueba técnica operadores biométricos</a:t>
            </a:r>
          </a:p>
          <a:p>
            <a:pPr marL="680399" indent="-680399">
              <a:buFontTx/>
              <a:buChar char="-"/>
            </a:pPr>
            <a:r>
              <a:rPr lang="es-CO" sz="2900" dirty="0"/>
              <a:t>Cumplimiento requisitos financieros y jurídicos</a:t>
            </a:r>
          </a:p>
        </p:txBody>
      </p:sp>
      <p:pic>
        <p:nvPicPr>
          <p:cNvPr id="140" name="Picture 12" descr="G:\CAIPDP\IMAGENES\Carpeta.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15132" y="4041675"/>
            <a:ext cx="1066939" cy="800102"/>
          </a:xfrm>
          <a:prstGeom prst="rect">
            <a:avLst/>
          </a:prstGeom>
          <a:noFill/>
          <a:extLst>
            <a:ext uri="{909E8E84-426E-40DD-AFC4-6F175D3DCCD1}">
              <a14:hiddenFill xmlns:a14="http://schemas.microsoft.com/office/drawing/2010/main">
                <a:solidFill>
                  <a:srgbClr val="FFFFFF"/>
                </a:solidFill>
              </a14:hiddenFill>
            </a:ext>
          </a:extLst>
        </p:spPr>
      </p:pic>
      <p:sp>
        <p:nvSpPr>
          <p:cNvPr id="141" name="140 CuadroTexto"/>
          <p:cNvSpPr txBox="1"/>
          <p:nvPr/>
        </p:nvSpPr>
        <p:spPr>
          <a:xfrm>
            <a:off x="4568498" y="3801125"/>
            <a:ext cx="7048952" cy="2451234"/>
          </a:xfrm>
          <a:prstGeom prst="rect">
            <a:avLst/>
          </a:prstGeom>
          <a:noFill/>
          <a:ln>
            <a:solidFill>
              <a:srgbClr val="00B0F0"/>
            </a:solidFill>
          </a:ln>
        </p:spPr>
        <p:txBody>
          <a:bodyPr wrap="square" lIns="217728" tIns="108864" rIns="217728" bIns="108864" rtlCol="0">
            <a:spAutoFit/>
          </a:bodyPr>
          <a:lstStyle/>
          <a:p>
            <a:pPr marL="680399" indent="-680399">
              <a:buFontTx/>
              <a:buChar char="-"/>
            </a:pPr>
            <a:r>
              <a:rPr lang="es-CO" sz="2900" dirty="0"/>
              <a:t>Resolución 5633 de 2016 y sus anexos técnicos</a:t>
            </a:r>
          </a:p>
          <a:p>
            <a:pPr marL="680399" indent="-680399">
              <a:buFontTx/>
              <a:buChar char="-"/>
            </a:pPr>
            <a:r>
              <a:rPr lang="es-CO" sz="2900" dirty="0"/>
              <a:t>Ley 1581 de 2012</a:t>
            </a:r>
          </a:p>
          <a:p>
            <a:pPr marL="680399" indent="-680399">
              <a:buFontTx/>
              <a:buChar char="-"/>
            </a:pPr>
            <a:r>
              <a:rPr lang="es-CO" sz="2900" dirty="0"/>
              <a:t>Ley 1753 de 2015</a:t>
            </a:r>
          </a:p>
          <a:p>
            <a:pPr marL="680399" indent="-680399">
              <a:buFontTx/>
              <a:buChar char="-"/>
            </a:pPr>
            <a:r>
              <a:rPr lang="es-CO" sz="2900" dirty="0"/>
              <a:t>Convenio/Contratos</a:t>
            </a:r>
          </a:p>
        </p:txBody>
      </p:sp>
      <p:pic>
        <p:nvPicPr>
          <p:cNvPr id="142" name="Picture 13" descr="G:\CAIPDP\IMAGENES\empresatecnologi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1745749" y="7224044"/>
            <a:ext cx="1855164" cy="1391192"/>
          </a:xfrm>
          <a:prstGeom prst="rect">
            <a:avLst/>
          </a:prstGeom>
          <a:noFill/>
          <a:extLst>
            <a:ext uri="{909E8E84-426E-40DD-AFC4-6F175D3DCCD1}">
              <a14:hiddenFill xmlns:a14="http://schemas.microsoft.com/office/drawing/2010/main">
                <a:solidFill>
                  <a:srgbClr val="FFFFFF"/>
                </a:solidFill>
              </a14:hiddenFill>
            </a:ext>
          </a:extLst>
        </p:spPr>
      </p:pic>
      <p:sp>
        <p:nvSpPr>
          <p:cNvPr id="143" name="142 CuadroTexto"/>
          <p:cNvSpPr txBox="1"/>
          <p:nvPr/>
        </p:nvSpPr>
        <p:spPr>
          <a:xfrm>
            <a:off x="13729958" y="9466128"/>
            <a:ext cx="7489807" cy="3343786"/>
          </a:xfrm>
          <a:prstGeom prst="rect">
            <a:avLst/>
          </a:prstGeom>
          <a:noFill/>
          <a:ln>
            <a:solidFill>
              <a:srgbClr val="00B0F0"/>
            </a:solidFill>
          </a:ln>
        </p:spPr>
        <p:txBody>
          <a:bodyPr wrap="square" lIns="217728" tIns="108864" rIns="217728" bIns="108864" rtlCol="0">
            <a:spAutoFit/>
          </a:bodyPr>
          <a:lstStyle/>
          <a:p>
            <a:pPr marL="680399" indent="-680399">
              <a:buFontTx/>
              <a:buChar char="-"/>
            </a:pPr>
            <a:r>
              <a:rPr lang="es-CO" sz="2900" dirty="0"/>
              <a:t>Licenciamiento Hosting </a:t>
            </a:r>
            <a:r>
              <a:rPr lang="es-CO" sz="2900" dirty="0" err="1"/>
              <a:t>on</a:t>
            </a:r>
            <a:r>
              <a:rPr lang="es-CO" sz="2900" dirty="0"/>
              <a:t> </a:t>
            </a:r>
            <a:r>
              <a:rPr lang="es-CO" sz="2900" dirty="0" err="1"/>
              <a:t>behalf</a:t>
            </a:r>
            <a:r>
              <a:rPr lang="es-CO" sz="2900" dirty="0"/>
              <a:t> RNEC</a:t>
            </a:r>
          </a:p>
          <a:p>
            <a:pPr marL="680399" indent="-680399">
              <a:buFontTx/>
              <a:buChar char="-"/>
            </a:pPr>
            <a:r>
              <a:rPr lang="es-CO" sz="2900" dirty="0"/>
              <a:t>Cifrado base de datos </a:t>
            </a:r>
          </a:p>
          <a:p>
            <a:pPr marL="680399" indent="-680399">
              <a:buFontTx/>
              <a:buChar char="-"/>
            </a:pPr>
            <a:r>
              <a:rPr lang="es-CO" sz="2900" dirty="0"/>
              <a:t>Herramientas de seguridad de Oracle (</a:t>
            </a:r>
            <a:r>
              <a:rPr lang="es-CO" sz="2900" dirty="0" err="1"/>
              <a:t>Advance</a:t>
            </a:r>
            <a:r>
              <a:rPr lang="es-CO" sz="2900" dirty="0"/>
              <a:t> </a:t>
            </a:r>
            <a:r>
              <a:rPr lang="es-CO" sz="2900" dirty="0" err="1"/>
              <a:t>security</a:t>
            </a:r>
            <a:r>
              <a:rPr lang="es-CO" sz="2900" dirty="0"/>
              <a:t>, </a:t>
            </a:r>
            <a:r>
              <a:rPr lang="es-CO" sz="2900" dirty="0" err="1"/>
              <a:t>database</a:t>
            </a:r>
            <a:r>
              <a:rPr lang="es-CO" sz="2900" dirty="0"/>
              <a:t> </a:t>
            </a:r>
            <a:r>
              <a:rPr lang="es-CO" sz="2900" dirty="0" err="1"/>
              <a:t>vault</a:t>
            </a:r>
            <a:r>
              <a:rPr lang="es-CO" sz="2900" dirty="0"/>
              <a:t>, </a:t>
            </a:r>
            <a:r>
              <a:rPr lang="es-CO" sz="2900" dirty="0" err="1"/>
              <a:t>auditvault</a:t>
            </a:r>
            <a:r>
              <a:rPr lang="es-CO" sz="2900" dirty="0"/>
              <a:t>, </a:t>
            </a:r>
            <a:r>
              <a:rPr lang="es-CO" sz="2900" dirty="0" err="1"/>
              <a:t>database</a:t>
            </a:r>
            <a:r>
              <a:rPr lang="es-CO" sz="2900" dirty="0"/>
              <a:t> firewall)</a:t>
            </a:r>
          </a:p>
          <a:p>
            <a:pPr marL="680399" indent="-680399">
              <a:buFontTx/>
              <a:buChar char="-"/>
            </a:pPr>
            <a:r>
              <a:rPr lang="es-CO" sz="2900" dirty="0"/>
              <a:t>Políticas de acceso</a:t>
            </a:r>
          </a:p>
          <a:p>
            <a:pPr marL="680399" indent="-680399">
              <a:buFontTx/>
              <a:buChar char="-"/>
            </a:pPr>
            <a:r>
              <a:rPr lang="es-CO" sz="2900" dirty="0" err="1"/>
              <a:t>LOGs</a:t>
            </a:r>
            <a:endParaRPr lang="es-CO" sz="2900" dirty="0"/>
          </a:p>
        </p:txBody>
      </p:sp>
    </p:spTree>
    <p:extLst>
      <p:ext uri="{BB962C8B-B14F-4D97-AF65-F5344CB8AC3E}">
        <p14:creationId xmlns:p14="http://schemas.microsoft.com/office/powerpoint/2010/main" val="37303404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75363" y="4409729"/>
            <a:ext cx="18244402" cy="9483929"/>
          </a:xfrm>
          <a:prstGeom prst="rect">
            <a:avLst/>
          </a:prstGeom>
          <a:noFill/>
        </p:spPr>
        <p:txBody>
          <a:bodyPr wrap="square" lIns="217728" tIns="108864" rIns="217728" bIns="108864" rtlCol="0">
            <a:spAutoFit/>
          </a:bodyPr>
          <a:lstStyle/>
          <a:p>
            <a:r>
              <a:rPr lang="es-CO" b="1" dirty="0" smtClean="0"/>
              <a:t>Beneficios:</a:t>
            </a:r>
            <a:endParaRPr lang="es-CO" dirty="0" smtClean="0"/>
          </a:p>
          <a:p>
            <a:pPr marL="680399" indent="-680399" algn="just">
              <a:buFont typeface="Arial" panose="020B0604020202020204" pitchFamily="34" charset="0"/>
              <a:buChar char="•"/>
            </a:pPr>
            <a:r>
              <a:rPr lang="es-CO" dirty="0" smtClean="0"/>
              <a:t>Evita el fraude por suplantación o usurpación de personas.</a:t>
            </a:r>
          </a:p>
          <a:p>
            <a:pPr marL="680399" indent="-680399" algn="just">
              <a:buFont typeface="Arial" panose="020B0604020202020204" pitchFamily="34" charset="0"/>
              <a:buChar char="•"/>
            </a:pPr>
            <a:r>
              <a:rPr lang="es-CO" dirty="0" smtClean="0"/>
              <a:t>Herramienta esencial para la prevención del delito.</a:t>
            </a:r>
          </a:p>
          <a:p>
            <a:pPr marL="680399" indent="-680399" algn="just">
              <a:buFont typeface="Arial" panose="020B0604020202020204" pitchFamily="34" charset="0"/>
              <a:buChar char="•"/>
            </a:pPr>
            <a:r>
              <a:rPr lang="es-CO" dirty="0"/>
              <a:t>El reconocimiento por huella digital es altamente preciso .</a:t>
            </a:r>
          </a:p>
          <a:p>
            <a:pPr marL="680399" indent="-680399" algn="just">
              <a:buFont typeface="Arial" panose="020B0604020202020204" pitchFamily="34" charset="0"/>
              <a:buChar char="•"/>
            </a:pPr>
            <a:r>
              <a:rPr lang="es-CO" dirty="0" smtClean="0"/>
              <a:t>Los datos de identificación del ciudadano son certificados por la autoridad en el País </a:t>
            </a:r>
            <a:r>
              <a:rPr lang="es-CO" dirty="0" err="1" smtClean="0"/>
              <a:t>RNEC</a:t>
            </a:r>
            <a:endParaRPr lang="es-CO" dirty="0" smtClean="0"/>
          </a:p>
          <a:p>
            <a:pPr marL="680399" indent="-680399" algn="just">
              <a:buFont typeface="Arial" panose="020B0604020202020204" pitchFamily="34" charset="0"/>
              <a:buChar char="•"/>
            </a:pPr>
            <a:r>
              <a:rPr lang="es-CO" dirty="0" smtClean="0"/>
              <a:t>Verificación de la vigencia de la cédula de ciudadanía en tiempo real.</a:t>
            </a:r>
          </a:p>
          <a:p>
            <a:pPr marL="680399" indent="-680399" algn="just">
              <a:buFont typeface="Arial" panose="020B0604020202020204" pitchFamily="34" charset="0"/>
              <a:buChar char="•"/>
            </a:pPr>
            <a:r>
              <a:rPr lang="es-CO" dirty="0" smtClean="0"/>
              <a:t>Tratamiento seguro de los datos de los personales (Cumplimiento normatividad en protección de datos).</a:t>
            </a:r>
          </a:p>
          <a:p>
            <a:pPr marL="680399" indent="-680399" algn="just">
              <a:buFont typeface="Arial" panose="020B0604020202020204" pitchFamily="34" charset="0"/>
              <a:buChar char="•"/>
            </a:pPr>
            <a:r>
              <a:rPr lang="es-CO" dirty="0" smtClean="0"/>
              <a:t>Garantiza </a:t>
            </a:r>
            <a:r>
              <a:rPr lang="es-CO" dirty="0" err="1" smtClean="0"/>
              <a:t>Accountability</a:t>
            </a:r>
            <a:endParaRPr lang="es-CO" dirty="0" smtClean="0"/>
          </a:p>
          <a:p>
            <a:pPr marL="680399" indent="-680399" algn="just">
              <a:buFont typeface="Arial" panose="020B0604020202020204" pitchFamily="34" charset="0"/>
              <a:buChar char="•"/>
            </a:pPr>
            <a:r>
              <a:rPr lang="es-CO" dirty="0"/>
              <a:t>Un servicio que proporciona pruebas de la integridad y origen de los </a:t>
            </a:r>
            <a:r>
              <a:rPr lang="es-CO" dirty="0" smtClean="0"/>
              <a:t>datos (no repudio).</a:t>
            </a:r>
          </a:p>
          <a:p>
            <a:pPr marL="680399" indent="-680399" algn="just">
              <a:buFont typeface="Arial" panose="020B0604020202020204" pitchFamily="34" charset="0"/>
              <a:buChar char="•"/>
            </a:pPr>
            <a:r>
              <a:rPr lang="es-CO" dirty="0" smtClean="0"/>
              <a:t>Habilita soluciones que facilitan el acceso a tramites y servicios.</a:t>
            </a:r>
          </a:p>
          <a:p>
            <a:endParaRPr lang="es-CO" dirty="0"/>
          </a:p>
        </p:txBody>
      </p:sp>
      <p:pic>
        <p:nvPicPr>
          <p:cNvPr id="1026" name="Picture 2" descr="Resultado de imagen para ventajas de la biometr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8337" y="113489"/>
            <a:ext cx="16430368" cy="380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416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p:nvPr/>
        </p:nvSpPr>
        <p:spPr>
          <a:xfrm>
            <a:off x="5763814" y="321506"/>
            <a:ext cx="18244402" cy="1567542"/>
          </a:xfrm>
          <a:prstGeom prst="rect">
            <a:avLst/>
          </a:prstGeom>
          <a:noFill/>
          <a:ln>
            <a:noFill/>
          </a:ln>
        </p:spPr>
        <p:txBody>
          <a:bodyPr lIns="217692" tIns="108816" rIns="217692" bIns="108816" anchor="t" anchorCtr="0">
            <a:noAutofit/>
          </a:bodyPr>
          <a:lstStyle/>
          <a:p>
            <a:pPr algn="ctr">
              <a:buSzPct val="25000"/>
            </a:pPr>
            <a:r>
              <a:rPr lang="es-ES" sz="8000" b="1" dirty="0">
                <a:sym typeface="Arial"/>
              </a:rPr>
              <a:t>AUTENTICACIÓN </a:t>
            </a:r>
            <a:r>
              <a:rPr lang="es-ES" sz="8000" b="1" dirty="0" smtClean="0">
                <a:sym typeface="Arial"/>
              </a:rPr>
              <a:t>BIOMÉTRICA EN CIFRAS </a:t>
            </a:r>
            <a:endParaRPr lang="es-ES" sz="8000" b="1" dirty="0">
              <a:sym typeface="Arial"/>
            </a:endParaRPr>
          </a:p>
        </p:txBody>
      </p:sp>
      <p:sp>
        <p:nvSpPr>
          <p:cNvPr id="5" name="4 CuadroTexto"/>
          <p:cNvSpPr txBox="1"/>
          <p:nvPr/>
        </p:nvSpPr>
        <p:spPr>
          <a:xfrm>
            <a:off x="554182" y="4991620"/>
            <a:ext cx="5048334" cy="4190172"/>
          </a:xfrm>
          <a:prstGeom prst="rect">
            <a:avLst/>
          </a:prstGeom>
          <a:noFill/>
        </p:spPr>
        <p:txBody>
          <a:bodyPr wrap="square" lIns="217728" tIns="108864" rIns="217728" bIns="108864" rtlCol="0">
            <a:spAutoFit/>
          </a:bodyPr>
          <a:lstStyle/>
          <a:p>
            <a:endParaRPr lang="es-CO" dirty="0"/>
          </a:p>
          <a:p>
            <a:r>
              <a:rPr lang="es-CO" dirty="0" smtClean="0"/>
              <a:t>Cantidad oficinas conectadas: 5,441</a:t>
            </a:r>
          </a:p>
          <a:p>
            <a:endParaRPr lang="es-CO" dirty="0"/>
          </a:p>
          <a:p>
            <a:r>
              <a:rPr lang="es-CO" dirty="0" smtClean="0"/>
              <a:t>Cantidad de equipos biométricos: 37,474</a:t>
            </a:r>
            <a:endParaRPr lang="es-C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814" y="1889048"/>
            <a:ext cx="18566999" cy="1091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841322"/>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156844" y="498552"/>
            <a:ext cx="15104590" cy="1974181"/>
          </a:xfrm>
          <a:prstGeom prst="rect">
            <a:avLst/>
          </a:prstGeom>
        </p:spPr>
        <p:txBody>
          <a:bodyPr wrap="square" lIns="217728" tIns="108864" rIns="217728" bIns="108864">
            <a:spAutoFit/>
          </a:bodyPr>
          <a:lstStyle/>
          <a:p>
            <a:pPr algn="just"/>
            <a:r>
              <a:rPr lang="es-CO" sz="5700" dirty="0" smtClean="0">
                <a:latin typeface="Calisto MT" panose="02040603050505030304" pitchFamily="18" charset="0"/>
              </a:rPr>
              <a:t>Cantidad de consultas realizadas a las bases de datos de la </a:t>
            </a:r>
            <a:r>
              <a:rPr lang="es-CO" sz="5700" dirty="0" err="1" smtClean="0">
                <a:latin typeface="Calisto MT" panose="02040603050505030304" pitchFamily="18" charset="0"/>
              </a:rPr>
              <a:t>RNEC</a:t>
            </a:r>
            <a:r>
              <a:rPr lang="es-CO" sz="5700" dirty="0" smtClean="0">
                <a:latin typeface="Calisto MT" panose="02040603050505030304" pitchFamily="18" charset="0"/>
              </a:rPr>
              <a:t>: </a:t>
            </a:r>
            <a:r>
              <a:rPr lang="es-CO" sz="5700" b="1" dirty="0" smtClean="0">
                <a:solidFill>
                  <a:srgbClr val="002060"/>
                </a:solidFill>
                <a:latin typeface="Calisto MT" panose="02040603050505030304" pitchFamily="18" charset="0"/>
              </a:rPr>
              <a:t>1,429,994,716</a:t>
            </a:r>
            <a:endParaRPr lang="es-CO" sz="5700" dirty="0">
              <a:solidFill>
                <a:srgbClr val="002060"/>
              </a:solidFill>
              <a:latin typeface="Calisto MT" panose="02040603050505030304" pitchFamily="18" charset="0"/>
            </a:endParaRP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09" y="3895328"/>
            <a:ext cx="23366330" cy="878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314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508"/>
          <p:cNvSpPr/>
          <p:nvPr/>
        </p:nvSpPr>
        <p:spPr>
          <a:xfrm>
            <a:off x="6169494" y="835723"/>
            <a:ext cx="17574128" cy="1701798"/>
          </a:xfrm>
          <a:prstGeom prst="rect">
            <a:avLst/>
          </a:prstGeom>
          <a:noFill/>
          <a:ln>
            <a:solidFill>
              <a:srgbClr val="00B050"/>
            </a:solidFill>
          </a:ln>
        </p:spPr>
        <p:txBody>
          <a:bodyPr lIns="217692" tIns="108816" rIns="217692" bIns="108816" anchor="ctr" anchorCtr="0">
            <a:noAutofit/>
          </a:bodyPr>
          <a:lstStyle/>
          <a:p>
            <a:pPr algn="ctr">
              <a:buSzPct val="25000"/>
            </a:pPr>
            <a:r>
              <a:rPr lang="es-ES" sz="5700" b="1" dirty="0" smtClean="0"/>
              <a:t>PROSPECTIVA</a:t>
            </a:r>
          </a:p>
          <a:p>
            <a:pPr algn="ctr">
              <a:buSzPct val="25000"/>
            </a:pPr>
            <a:r>
              <a:rPr lang="es-ES" sz="4400" b="1" dirty="0" smtClean="0">
                <a:latin typeface="Arial"/>
                <a:ea typeface="Arial"/>
                <a:cs typeface="Arial"/>
                <a:sym typeface="Arial"/>
              </a:rPr>
              <a:t>Nuevo sistema de identificación con un motor </a:t>
            </a:r>
            <a:r>
              <a:rPr lang="es-ES" sz="4400" b="1" dirty="0" err="1" smtClean="0">
                <a:latin typeface="Arial"/>
                <a:ea typeface="Arial"/>
                <a:cs typeface="Arial"/>
                <a:sym typeface="Arial"/>
              </a:rPr>
              <a:t>multi</a:t>
            </a:r>
            <a:r>
              <a:rPr lang="es-ES" sz="4400" b="1" dirty="0" smtClean="0">
                <a:latin typeface="Arial"/>
                <a:ea typeface="Arial"/>
                <a:cs typeface="Arial"/>
                <a:sym typeface="Arial"/>
              </a:rPr>
              <a:t>-biométrico</a:t>
            </a:r>
            <a:endParaRPr lang="es-ES" sz="4400" b="1" dirty="0">
              <a:latin typeface="Arial"/>
              <a:ea typeface="Arial"/>
              <a:cs typeface="Arial"/>
              <a:sym typeface="Arial"/>
            </a:endParaRPr>
          </a:p>
        </p:txBody>
      </p:sp>
      <p:pic>
        <p:nvPicPr>
          <p:cNvPr id="1026" name="Picture 2" descr="Resultado de imagen para biometria fa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9733" y="4553744"/>
            <a:ext cx="10973895" cy="59046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biometria dactil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857" y="4553744"/>
            <a:ext cx="11138687" cy="5904656"/>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741945" y="10774831"/>
            <a:ext cx="9729984" cy="1543293"/>
          </a:xfrm>
          <a:prstGeom prst="rect">
            <a:avLst/>
          </a:prstGeom>
          <a:noFill/>
        </p:spPr>
        <p:txBody>
          <a:bodyPr wrap="square" lIns="217728" tIns="108864" rIns="217728" bIns="108864" rtlCol="0">
            <a:spAutoFit/>
          </a:bodyPr>
          <a:lstStyle/>
          <a:p>
            <a:r>
              <a:rPr lang="es-CO" b="1" dirty="0" smtClean="0"/>
              <a:t>515,457,600  imágenes y </a:t>
            </a:r>
            <a:r>
              <a:rPr lang="es-CO" b="1" dirty="0" err="1" smtClean="0"/>
              <a:t>templates</a:t>
            </a:r>
            <a:r>
              <a:rPr lang="es-CO" b="1" dirty="0" smtClean="0"/>
              <a:t> dactilares de los Colombianos</a:t>
            </a:r>
            <a:endParaRPr lang="es-CO" b="1" dirty="0"/>
          </a:p>
        </p:txBody>
      </p:sp>
      <p:sp>
        <p:nvSpPr>
          <p:cNvPr id="6" name="5 CuadroTexto"/>
          <p:cNvSpPr txBox="1"/>
          <p:nvPr/>
        </p:nvSpPr>
        <p:spPr>
          <a:xfrm>
            <a:off x="13686681" y="10808783"/>
            <a:ext cx="9356711" cy="1543293"/>
          </a:xfrm>
          <a:prstGeom prst="rect">
            <a:avLst/>
          </a:prstGeom>
          <a:noFill/>
        </p:spPr>
        <p:txBody>
          <a:bodyPr wrap="square" lIns="217728" tIns="108864" rIns="217728" bIns="108864" rtlCol="0">
            <a:spAutoFit/>
          </a:bodyPr>
          <a:lstStyle/>
          <a:p>
            <a:r>
              <a:rPr lang="es-CO" b="1" dirty="0" smtClean="0">
                <a:solidFill>
                  <a:schemeClr val="tx2">
                    <a:lumMod val="50000"/>
                  </a:schemeClr>
                </a:solidFill>
              </a:rPr>
              <a:t>51,548,466 </a:t>
            </a:r>
            <a:r>
              <a:rPr lang="es-CO" b="1" dirty="0" smtClean="0"/>
              <a:t>fotografías en formato WSQ, de los Colombianos</a:t>
            </a:r>
            <a:endParaRPr lang="es-CO" b="1" dirty="0"/>
          </a:p>
        </p:txBody>
      </p:sp>
    </p:spTree>
    <p:extLst>
      <p:ext uri="{BB962C8B-B14F-4D97-AF65-F5344CB8AC3E}">
        <p14:creationId xmlns:p14="http://schemas.microsoft.com/office/powerpoint/2010/main" val="26163246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08"/>
          <p:cNvSpPr/>
          <p:nvPr/>
        </p:nvSpPr>
        <p:spPr>
          <a:xfrm>
            <a:off x="6169494" y="835723"/>
            <a:ext cx="17574128" cy="1701798"/>
          </a:xfrm>
          <a:prstGeom prst="rect">
            <a:avLst/>
          </a:prstGeom>
          <a:noFill/>
          <a:ln>
            <a:solidFill>
              <a:srgbClr val="00B050"/>
            </a:solidFill>
          </a:ln>
        </p:spPr>
        <p:txBody>
          <a:bodyPr lIns="217692" tIns="108816" rIns="217692" bIns="108816" anchor="ctr" anchorCtr="0">
            <a:noAutofit/>
          </a:bodyPr>
          <a:lstStyle/>
          <a:p>
            <a:pPr lvl="0" algn="ctr">
              <a:buSzPct val="25000"/>
            </a:pPr>
            <a:r>
              <a:rPr lang="es-CO" sz="5700" b="1" dirty="0"/>
              <a:t>CÉDULA DE CIUDADANÍA DIGITAL</a:t>
            </a:r>
            <a:endParaRPr lang="es-ES" sz="5700" b="1" dirty="0">
              <a:latin typeface="Arial"/>
              <a:ea typeface="Arial"/>
              <a:cs typeface="Arial"/>
              <a:sym typeface="Arial"/>
            </a:endParaRPr>
          </a:p>
        </p:txBody>
      </p:sp>
      <p:sp>
        <p:nvSpPr>
          <p:cNvPr id="3" name="2 Rectángulo"/>
          <p:cNvSpPr/>
          <p:nvPr/>
        </p:nvSpPr>
        <p:spPr>
          <a:xfrm>
            <a:off x="8754360" y="2825557"/>
            <a:ext cx="14572036" cy="2646878"/>
          </a:xfrm>
          <a:prstGeom prst="rect">
            <a:avLst/>
          </a:prstGeom>
        </p:spPr>
        <p:txBody>
          <a:bodyPr wrap="square" lIns="217728" tIns="108864" rIns="217728" bIns="108864">
            <a:spAutoFit/>
          </a:bodyPr>
          <a:lstStyle/>
          <a:p>
            <a:r>
              <a:rPr lang="es-CO" sz="3800" i="1" dirty="0"/>
              <a:t>“Equivalente funcional de la cédula de ciudadanía, expedida por la Registraduría Nacional del Estado Civil</a:t>
            </a:r>
            <a:r>
              <a:rPr lang="es-CO" sz="3800" dirty="0"/>
              <a:t>.” (Decreto 1413 de 2017).</a:t>
            </a:r>
          </a:p>
          <a:p>
            <a:r>
              <a:rPr lang="es-CO" sz="3800" dirty="0"/>
              <a:t>Permitirá la identificación de los Colombianos a través de medios electrónicos.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1931" y="7124153"/>
            <a:ext cx="10370502" cy="5589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806594" y="4641343"/>
            <a:ext cx="9307223" cy="9653206"/>
          </a:xfrm>
          <a:prstGeom prst="rect">
            <a:avLst/>
          </a:prstGeom>
          <a:noFill/>
        </p:spPr>
        <p:txBody>
          <a:bodyPr wrap="square" lIns="217728" tIns="108864" rIns="217728" bIns="108864" rtlCol="0">
            <a:spAutoFit/>
          </a:bodyPr>
          <a:lstStyle/>
          <a:p>
            <a:r>
              <a:rPr lang="es-CO" sz="3800" b="1" dirty="0"/>
              <a:t>Beneficios:</a:t>
            </a:r>
            <a:endParaRPr lang="es-CO" sz="3800" dirty="0"/>
          </a:p>
          <a:p>
            <a:pPr marL="680399" indent="-680399" algn="just">
              <a:buFont typeface="Arial" panose="020B0604020202020204" pitchFamily="34" charset="0"/>
              <a:buChar char="•"/>
            </a:pPr>
            <a:r>
              <a:rPr lang="es-CO" sz="3800" dirty="0"/>
              <a:t>Mayor seguridad.</a:t>
            </a:r>
          </a:p>
          <a:p>
            <a:pPr marL="680399" indent="-680399">
              <a:buFont typeface="Arial" panose="020B0604020202020204" pitchFamily="34" charset="0"/>
              <a:buChar char="•"/>
            </a:pPr>
            <a:r>
              <a:rPr lang="es-CO" sz="3800" dirty="0"/>
              <a:t>Identificación y autenticación biométrica.</a:t>
            </a:r>
          </a:p>
          <a:p>
            <a:pPr marL="680399" indent="-680399">
              <a:buFont typeface="Arial" panose="020B0604020202020204" pitchFamily="34" charset="0"/>
              <a:buChar char="•"/>
            </a:pPr>
            <a:r>
              <a:rPr lang="es-CO" sz="3800" dirty="0"/>
              <a:t>Identificación no presencial en tramites a través de la WEB.</a:t>
            </a:r>
          </a:p>
          <a:p>
            <a:pPr marL="680399" indent="-680399">
              <a:buFont typeface="Arial" panose="020B0604020202020204" pitchFamily="34" charset="0"/>
              <a:buChar char="•"/>
            </a:pPr>
            <a:r>
              <a:rPr lang="es-CO" sz="3800" dirty="0"/>
              <a:t>Evita la suplantación o usurpación de identidad.</a:t>
            </a:r>
          </a:p>
          <a:p>
            <a:pPr marL="680399" indent="-680399">
              <a:buFont typeface="Arial" panose="020B0604020202020204" pitchFamily="34" charset="0"/>
              <a:buChar char="•"/>
            </a:pPr>
            <a:r>
              <a:rPr lang="es-CO" sz="3800" dirty="0" smtClean="0"/>
              <a:t>Garantiza Protección </a:t>
            </a:r>
            <a:r>
              <a:rPr lang="es-CO" sz="3800" dirty="0"/>
              <a:t>de datos personales</a:t>
            </a:r>
            <a:r>
              <a:rPr lang="es-CO" sz="3800" dirty="0" smtClean="0"/>
              <a:t>.</a:t>
            </a:r>
          </a:p>
          <a:p>
            <a:pPr marL="680399" indent="-680399">
              <a:buFont typeface="Arial" panose="020B0604020202020204" pitchFamily="34" charset="0"/>
              <a:buChar char="•"/>
            </a:pPr>
            <a:r>
              <a:rPr lang="es-CO" sz="3800" dirty="0"/>
              <a:t>Un servicio que proporciona pruebas de la integridad y origen de los datos (no repudio).</a:t>
            </a:r>
          </a:p>
          <a:p>
            <a:pPr marL="680399" indent="-680399">
              <a:buFont typeface="Arial" panose="020B0604020202020204" pitchFamily="34" charset="0"/>
              <a:buChar char="•"/>
            </a:pPr>
            <a:r>
              <a:rPr lang="es-CO" sz="3800" dirty="0" smtClean="0"/>
              <a:t>Solución por excelencia para el acceso </a:t>
            </a:r>
            <a:r>
              <a:rPr lang="es-CO" sz="3800" dirty="0"/>
              <a:t>a tramites y </a:t>
            </a:r>
            <a:r>
              <a:rPr lang="es-CO" sz="3800" dirty="0" smtClean="0"/>
              <a:t>servicios ciudadanos digitales.</a:t>
            </a:r>
            <a:endParaRPr lang="es-CO" sz="3800" dirty="0"/>
          </a:p>
          <a:p>
            <a:pPr marL="680399" indent="-680399">
              <a:buFont typeface="Arial" panose="020B0604020202020204" pitchFamily="34" charset="0"/>
              <a:buChar char="•"/>
            </a:pPr>
            <a:endParaRPr lang="es-CO" sz="3800" dirty="0"/>
          </a:p>
          <a:p>
            <a:endParaRPr lang="es-CO" dirty="0"/>
          </a:p>
        </p:txBody>
      </p:sp>
    </p:spTree>
    <p:extLst>
      <p:ext uri="{BB962C8B-B14F-4D97-AF65-F5344CB8AC3E}">
        <p14:creationId xmlns:p14="http://schemas.microsoft.com/office/powerpoint/2010/main" val="37447822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08"/>
          <p:cNvSpPr/>
          <p:nvPr/>
        </p:nvSpPr>
        <p:spPr>
          <a:xfrm>
            <a:off x="6169494" y="835723"/>
            <a:ext cx="17574128" cy="1701798"/>
          </a:xfrm>
          <a:prstGeom prst="rect">
            <a:avLst/>
          </a:prstGeom>
          <a:noFill/>
          <a:ln>
            <a:solidFill>
              <a:srgbClr val="00B050"/>
            </a:solidFill>
          </a:ln>
        </p:spPr>
        <p:txBody>
          <a:bodyPr lIns="217692" tIns="108816" rIns="217692" bIns="108816" anchor="ctr" anchorCtr="0">
            <a:noAutofit/>
          </a:bodyPr>
          <a:lstStyle/>
          <a:p>
            <a:pPr lvl="0" algn="ctr">
              <a:buSzPct val="25000"/>
            </a:pPr>
            <a:r>
              <a:rPr lang="es-CO" sz="5700" b="1" dirty="0"/>
              <a:t>REGISTRO CIVIL ELECTRÓNICO</a:t>
            </a:r>
            <a:endParaRPr lang="es-ES" sz="5700" b="1" dirty="0">
              <a:latin typeface="Arial"/>
              <a:ea typeface="Arial"/>
              <a:cs typeface="Arial"/>
              <a:sym typeface="Arial"/>
            </a:endParaRPr>
          </a:p>
        </p:txBody>
      </p:sp>
      <p:sp>
        <p:nvSpPr>
          <p:cNvPr id="3" name="2 Rectángulo"/>
          <p:cNvSpPr/>
          <p:nvPr/>
        </p:nvSpPr>
        <p:spPr>
          <a:xfrm>
            <a:off x="8560397" y="2825557"/>
            <a:ext cx="14572036" cy="3143732"/>
          </a:xfrm>
          <a:prstGeom prst="rect">
            <a:avLst/>
          </a:prstGeom>
        </p:spPr>
        <p:txBody>
          <a:bodyPr wrap="square" lIns="217728" tIns="108864" rIns="217728" bIns="108864">
            <a:spAutoFit/>
          </a:bodyPr>
          <a:lstStyle/>
          <a:p>
            <a:pPr algn="just"/>
            <a:r>
              <a:rPr lang="es-CO" sz="3800" dirty="0"/>
              <a:t>La digitalización garantiza la inalterabilidad y preservación de la información, y facilita su intercambio entre organismos de forma automática, generando mayor agilidad y reduciendo los tiempos operativos para los ciudadanos a la hora de realizar trámites en el Registro de las Personas.</a:t>
            </a:r>
          </a:p>
        </p:txBody>
      </p:sp>
      <p:sp>
        <p:nvSpPr>
          <p:cNvPr id="4" name="3 CuadroTexto"/>
          <p:cNvSpPr txBox="1"/>
          <p:nvPr/>
        </p:nvSpPr>
        <p:spPr>
          <a:xfrm>
            <a:off x="806596" y="6379488"/>
            <a:ext cx="8257992" cy="6729329"/>
          </a:xfrm>
          <a:prstGeom prst="rect">
            <a:avLst/>
          </a:prstGeom>
          <a:noFill/>
        </p:spPr>
        <p:txBody>
          <a:bodyPr wrap="square" lIns="217728" tIns="108864" rIns="217728" bIns="108864" rtlCol="0">
            <a:spAutoFit/>
          </a:bodyPr>
          <a:lstStyle/>
          <a:p>
            <a:r>
              <a:rPr lang="es-CO" sz="3800" b="1" dirty="0"/>
              <a:t>Beneficios:</a:t>
            </a:r>
            <a:endParaRPr lang="es-CO" sz="3800" dirty="0"/>
          </a:p>
          <a:p>
            <a:pPr marL="680399" indent="-680399" algn="just">
              <a:buFont typeface="Arial" panose="020B0604020202020204" pitchFamily="34" charset="0"/>
              <a:buChar char="•"/>
            </a:pPr>
            <a:r>
              <a:rPr lang="es-CO" sz="3800" dirty="0"/>
              <a:t>Mayor seguridad de la información</a:t>
            </a:r>
          </a:p>
          <a:p>
            <a:pPr marL="680399" indent="-680399">
              <a:buFont typeface="Arial" panose="020B0604020202020204" pitchFamily="34" charset="0"/>
              <a:buChar char="•"/>
            </a:pPr>
            <a:r>
              <a:rPr lang="es-CO" sz="3800" dirty="0"/>
              <a:t>Seguridad jurídica no presencial en tramites a través de la WEB.</a:t>
            </a:r>
          </a:p>
          <a:p>
            <a:pPr marL="680399" indent="-680399">
              <a:buFont typeface="Arial" panose="020B0604020202020204" pitchFamily="34" charset="0"/>
              <a:buChar char="•"/>
            </a:pPr>
            <a:r>
              <a:rPr lang="es-CO" sz="3800" dirty="0"/>
              <a:t>Alcance</a:t>
            </a:r>
          </a:p>
          <a:p>
            <a:pPr marL="680399" indent="-680399">
              <a:buFont typeface="Arial" panose="020B0604020202020204" pitchFamily="34" charset="0"/>
              <a:buChar char="•"/>
            </a:pPr>
            <a:r>
              <a:rPr lang="es-CO" sz="3800" dirty="0" smtClean="0"/>
              <a:t>Flexibilidad</a:t>
            </a:r>
          </a:p>
          <a:p>
            <a:pPr marL="680399" indent="-680399">
              <a:buFont typeface="Arial" panose="020B0604020202020204" pitchFamily="34" charset="0"/>
              <a:buChar char="•"/>
            </a:pPr>
            <a:r>
              <a:rPr lang="es-CO" sz="3800" dirty="0" smtClean="0"/>
              <a:t>Confianza.</a:t>
            </a:r>
            <a:endParaRPr lang="es-CO" sz="3800" dirty="0"/>
          </a:p>
          <a:p>
            <a:pPr marL="680399" indent="-680399">
              <a:buFont typeface="Arial" panose="020B0604020202020204" pitchFamily="34" charset="0"/>
              <a:buChar char="•"/>
            </a:pPr>
            <a:r>
              <a:rPr lang="es-CO" sz="3800" dirty="0"/>
              <a:t>Total validez legal.</a:t>
            </a:r>
          </a:p>
          <a:p>
            <a:pPr marL="680399" indent="-680399">
              <a:buFont typeface="Arial" panose="020B0604020202020204" pitchFamily="34" charset="0"/>
              <a:buChar char="•"/>
            </a:pPr>
            <a:r>
              <a:rPr lang="es-CO" sz="3800" dirty="0"/>
              <a:t>Tratamiento seguro de datos.</a:t>
            </a:r>
          </a:p>
          <a:p>
            <a:pPr marL="680399" indent="-680399">
              <a:buFont typeface="Arial" panose="020B0604020202020204" pitchFamily="34" charset="0"/>
              <a:buChar char="•"/>
            </a:pPr>
            <a:r>
              <a:rPr lang="es-CO" sz="3800" dirty="0" smtClean="0"/>
              <a:t>Control.</a:t>
            </a:r>
            <a:endParaRPr lang="es-CO" sz="3800" dirty="0"/>
          </a:p>
          <a:p>
            <a:endParaRPr lang="es-CO" dirty="0"/>
          </a:p>
        </p:txBody>
      </p:sp>
      <p:pic>
        <p:nvPicPr>
          <p:cNvPr id="2052" name="Picture 4" descr="Resultado de imagen para firma dig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2321" y="7146032"/>
            <a:ext cx="7214473" cy="489654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7062" y="7002017"/>
            <a:ext cx="6810495" cy="527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8794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www.registraduria.gov.co/IMG/rubon3643.jpg?14852048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252" y="2304815"/>
            <a:ext cx="12517091" cy="4705494"/>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p:cNvSpPr txBox="1">
            <a:spLocks/>
          </p:cNvSpPr>
          <p:nvPr/>
        </p:nvSpPr>
        <p:spPr>
          <a:xfrm>
            <a:off x="6289964" y="-204282"/>
            <a:ext cx="17179636" cy="1988840"/>
          </a:xfrm>
          <a:prstGeom prst="rect">
            <a:avLst/>
          </a:prstGeom>
        </p:spPr>
        <p:txBody>
          <a:bodyPr vert="horz" lIns="217728" tIns="108864" rIns="217728" bIns="108864"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O" sz="4800" b="1" dirty="0"/>
              <a:t/>
            </a:r>
            <a:br>
              <a:rPr lang="es-CO" sz="4800" b="1" dirty="0"/>
            </a:br>
            <a:r>
              <a:rPr lang="es-CO" sz="6800" b="1" dirty="0"/>
              <a:t>REGISTRADURÍA NACIONAL DEL ESTADO CIVIL</a:t>
            </a:r>
          </a:p>
        </p:txBody>
      </p:sp>
      <p:sp>
        <p:nvSpPr>
          <p:cNvPr id="2" name="1 Rectángulo"/>
          <p:cNvSpPr/>
          <p:nvPr/>
        </p:nvSpPr>
        <p:spPr>
          <a:xfrm>
            <a:off x="4684025" y="7817624"/>
            <a:ext cx="18141071" cy="2866733"/>
          </a:xfrm>
          <a:prstGeom prst="rect">
            <a:avLst/>
          </a:prstGeom>
        </p:spPr>
        <p:txBody>
          <a:bodyPr wrap="square" lIns="217728" tIns="108864" rIns="217728" bIns="108864">
            <a:spAutoFit/>
          </a:bodyPr>
          <a:lstStyle/>
          <a:p>
            <a:pPr algn="just"/>
            <a:r>
              <a:rPr lang="es-CO" dirty="0"/>
              <a:t>Es objeto de la Registraduría Nacional del Estado Civil, registrar la vida civil e identificar a los colombianos y organizar los procesos electorales y los mecanismos de participación ciudadana, en orden a apoyar la administración de justicia y el fortalecimiento democrático del país. </a:t>
            </a:r>
          </a:p>
        </p:txBody>
      </p:sp>
    </p:spTree>
    <p:extLst>
      <p:ext uri="{BB962C8B-B14F-4D97-AF65-F5344CB8AC3E}">
        <p14:creationId xmlns:p14="http://schemas.microsoft.com/office/powerpoint/2010/main" val="3742341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Shape 396"/>
          <p:cNvPicPr preferRelativeResize="0"/>
          <p:nvPr/>
        </p:nvPicPr>
        <p:blipFill rotWithShape="1">
          <a:blip r:embed="rId3">
            <a:alphaModFix/>
          </a:blip>
          <a:srcRect/>
          <a:stretch/>
        </p:blipFill>
        <p:spPr>
          <a:xfrm>
            <a:off x="3463450" y="4138468"/>
            <a:ext cx="3979217" cy="4096710"/>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151" y="2286489"/>
            <a:ext cx="3872547" cy="3049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264" y="4734075"/>
            <a:ext cx="5859696" cy="262890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hape 379"/>
          <p:cNvSpPr txBox="1">
            <a:spLocks/>
          </p:cNvSpPr>
          <p:nvPr/>
        </p:nvSpPr>
        <p:spPr>
          <a:xfrm>
            <a:off x="1246943" y="665317"/>
            <a:ext cx="21948458" cy="1493934"/>
          </a:xfrm>
          <a:prstGeom prst="rect">
            <a:avLst/>
          </a:prstGeom>
          <a:noFill/>
          <a:ln>
            <a:noFill/>
          </a:ln>
        </p:spPr>
        <p:txBody>
          <a:bodyPr lIns="217692" tIns="108816" rIns="217692" bIns="108816" anchor="ctr"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SzPct val="25000"/>
            </a:pPr>
            <a:r>
              <a:rPr lang="es-ES" sz="5700" i="1" dirty="0">
                <a:solidFill>
                  <a:schemeClr val="dk1"/>
                </a:solidFill>
              </a:rPr>
              <a:t/>
            </a:r>
            <a:br>
              <a:rPr lang="es-ES" sz="5700" i="1" dirty="0">
                <a:solidFill>
                  <a:schemeClr val="dk1"/>
                </a:solidFill>
              </a:rPr>
            </a:br>
            <a:r>
              <a:rPr lang="es-ES" sz="5700" i="1" dirty="0">
                <a:solidFill>
                  <a:schemeClr val="dk1"/>
                </a:solidFill>
              </a:rPr>
              <a:t/>
            </a:r>
            <a:br>
              <a:rPr lang="es-ES" sz="5700" i="1" dirty="0">
                <a:solidFill>
                  <a:schemeClr val="dk1"/>
                </a:solidFill>
              </a:rPr>
            </a:br>
            <a:endParaRPr lang="es-ES" sz="5700" i="1" dirty="0">
              <a:solidFill>
                <a:schemeClr val="dk1"/>
              </a:solidFill>
            </a:endParaRPr>
          </a:p>
        </p:txBody>
      </p:sp>
      <p:sp>
        <p:nvSpPr>
          <p:cNvPr id="6" name="Shape 380"/>
          <p:cNvSpPr txBox="1">
            <a:spLocks/>
          </p:cNvSpPr>
          <p:nvPr/>
        </p:nvSpPr>
        <p:spPr>
          <a:xfrm>
            <a:off x="6243963" y="66180"/>
            <a:ext cx="17668266" cy="1728192"/>
          </a:xfrm>
          <a:prstGeom prst="rect">
            <a:avLst/>
          </a:prstGeom>
          <a:noFill/>
          <a:ln>
            <a:noFill/>
          </a:ln>
        </p:spPr>
        <p:txBody>
          <a:bodyPr lIns="217692" tIns="108816" rIns="217692" bIns="108816"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a:lstStyle>
          <a:p>
            <a:pPr algn="ctr">
              <a:buClr>
                <a:schemeClr val="dk2"/>
              </a:buClr>
              <a:buSzPct val="25000"/>
              <a:buFont typeface="Verdana"/>
              <a:buNone/>
            </a:pPr>
            <a:r>
              <a:rPr lang="es-ES" sz="4800" b="1" dirty="0" smtClean="0">
                <a:solidFill>
                  <a:schemeClr val="dk2"/>
                </a:solidFill>
                <a:latin typeface="+mj-lt"/>
                <a:ea typeface="Verdana"/>
                <a:cs typeface="Verdana"/>
                <a:sym typeface="Verdana"/>
              </a:rPr>
              <a:t>EVOLUCIÓN DE LA IDENTIFICACIÓN EN COLOMBIA</a:t>
            </a:r>
            <a:endParaRPr lang="es-ES" sz="4800" b="1" dirty="0">
              <a:solidFill>
                <a:schemeClr val="dk2"/>
              </a:solidFill>
              <a:latin typeface="+mj-lt"/>
              <a:ea typeface="Verdana"/>
              <a:cs typeface="Verdana"/>
              <a:sym typeface="Verdana"/>
            </a:endParaRPr>
          </a:p>
        </p:txBody>
      </p:sp>
      <p:pic>
        <p:nvPicPr>
          <p:cNvPr id="9" name="Shape 383"/>
          <p:cNvPicPr preferRelativeResize="0"/>
          <p:nvPr/>
        </p:nvPicPr>
        <p:blipFill rotWithShape="1">
          <a:blip r:embed="rId6">
            <a:alphaModFix/>
          </a:blip>
          <a:srcRect/>
          <a:stretch/>
        </p:blipFill>
        <p:spPr>
          <a:xfrm>
            <a:off x="15008723" y="9801537"/>
            <a:ext cx="6844003" cy="2316226"/>
          </a:xfrm>
          <a:prstGeom prst="rect">
            <a:avLst/>
          </a:prstGeom>
          <a:noFill/>
          <a:ln>
            <a:noFill/>
          </a:ln>
        </p:spPr>
      </p:pic>
      <p:pic>
        <p:nvPicPr>
          <p:cNvPr id="10" name="Shape 384"/>
          <p:cNvPicPr preferRelativeResize="0"/>
          <p:nvPr/>
        </p:nvPicPr>
        <p:blipFill rotWithShape="1">
          <a:blip r:embed="rId7">
            <a:alphaModFix/>
          </a:blip>
          <a:srcRect/>
          <a:stretch/>
        </p:blipFill>
        <p:spPr>
          <a:xfrm>
            <a:off x="13686607" y="12117763"/>
            <a:ext cx="8583632" cy="964182"/>
          </a:xfrm>
          <a:prstGeom prst="rect">
            <a:avLst/>
          </a:prstGeom>
          <a:noFill/>
          <a:ln>
            <a:noFill/>
          </a:ln>
        </p:spPr>
      </p:pic>
      <p:sp>
        <p:nvSpPr>
          <p:cNvPr id="14" name="Shape 388"/>
          <p:cNvSpPr/>
          <p:nvPr/>
        </p:nvSpPr>
        <p:spPr>
          <a:xfrm>
            <a:off x="414925" y="-288923"/>
            <a:ext cx="812903" cy="609602"/>
          </a:xfrm>
          <a:prstGeom prst="rect">
            <a:avLst/>
          </a:prstGeom>
          <a:noFill/>
          <a:ln>
            <a:noFill/>
          </a:ln>
        </p:spPr>
        <p:txBody>
          <a:bodyPr lIns="217692" tIns="108816" rIns="217692" bIns="108816" anchor="t" anchorCtr="0">
            <a:noAutofit/>
          </a:bodyPr>
          <a:lstStyle/>
          <a:p>
            <a:endParaRPr dirty="0">
              <a:solidFill>
                <a:schemeClr val="dk1"/>
              </a:solidFill>
              <a:latin typeface="Arial"/>
              <a:ea typeface="Arial"/>
              <a:cs typeface="Arial"/>
              <a:sym typeface="Arial"/>
            </a:endParaRPr>
          </a:p>
        </p:txBody>
      </p:sp>
      <p:sp>
        <p:nvSpPr>
          <p:cNvPr id="15" name="Shape 389"/>
          <p:cNvSpPr/>
          <p:nvPr/>
        </p:nvSpPr>
        <p:spPr>
          <a:xfrm>
            <a:off x="821380" y="15877"/>
            <a:ext cx="812903" cy="609602"/>
          </a:xfrm>
          <a:prstGeom prst="rect">
            <a:avLst/>
          </a:prstGeom>
          <a:noFill/>
          <a:ln>
            <a:noFill/>
          </a:ln>
        </p:spPr>
        <p:txBody>
          <a:bodyPr lIns="217692" tIns="108816" rIns="217692" bIns="108816" anchor="t" anchorCtr="0">
            <a:noAutofit/>
          </a:bodyPr>
          <a:lstStyle/>
          <a:p>
            <a:endParaRPr dirty="0">
              <a:solidFill>
                <a:schemeClr val="dk1"/>
              </a:solidFill>
              <a:latin typeface="Arial"/>
              <a:ea typeface="Arial"/>
              <a:cs typeface="Arial"/>
              <a:sym typeface="Arial"/>
            </a:endParaRPr>
          </a:p>
        </p:txBody>
      </p:sp>
      <p:sp>
        <p:nvSpPr>
          <p:cNvPr id="16" name="Shape 390"/>
          <p:cNvSpPr/>
          <p:nvPr/>
        </p:nvSpPr>
        <p:spPr>
          <a:xfrm>
            <a:off x="1227833" y="320675"/>
            <a:ext cx="812903" cy="609602"/>
          </a:xfrm>
          <a:prstGeom prst="rect">
            <a:avLst/>
          </a:prstGeom>
          <a:noFill/>
          <a:ln>
            <a:noFill/>
          </a:ln>
        </p:spPr>
        <p:txBody>
          <a:bodyPr lIns="217692" tIns="108816" rIns="217692" bIns="108816" anchor="t" anchorCtr="0">
            <a:noAutofit/>
          </a:bodyPr>
          <a:lstStyle/>
          <a:p>
            <a:endParaRPr dirty="0">
              <a:solidFill>
                <a:schemeClr val="dk1"/>
              </a:solidFill>
              <a:latin typeface="Arial"/>
              <a:ea typeface="Arial"/>
              <a:cs typeface="Arial"/>
              <a:sym typeface="Arial"/>
            </a:endParaRPr>
          </a:p>
        </p:txBody>
      </p:sp>
      <p:sp>
        <p:nvSpPr>
          <p:cNvPr id="17" name="Shape 391"/>
          <p:cNvSpPr/>
          <p:nvPr/>
        </p:nvSpPr>
        <p:spPr>
          <a:xfrm>
            <a:off x="1634286" y="625477"/>
            <a:ext cx="812903" cy="609602"/>
          </a:xfrm>
          <a:prstGeom prst="rect">
            <a:avLst/>
          </a:prstGeom>
          <a:noFill/>
          <a:ln>
            <a:noFill/>
          </a:ln>
        </p:spPr>
        <p:txBody>
          <a:bodyPr lIns="217692" tIns="108816" rIns="217692" bIns="108816" anchor="t" anchorCtr="0">
            <a:noAutofit/>
          </a:bodyPr>
          <a:lstStyle/>
          <a:p>
            <a:endParaRPr dirty="0">
              <a:solidFill>
                <a:schemeClr val="dk1"/>
              </a:solidFill>
              <a:latin typeface="Arial"/>
              <a:ea typeface="Arial"/>
              <a:cs typeface="Arial"/>
              <a:sym typeface="Arial"/>
            </a:endParaRPr>
          </a:p>
        </p:txBody>
      </p:sp>
      <p:sp>
        <p:nvSpPr>
          <p:cNvPr id="18" name="Shape 392"/>
          <p:cNvSpPr/>
          <p:nvPr/>
        </p:nvSpPr>
        <p:spPr>
          <a:xfrm>
            <a:off x="2040739" y="930277"/>
            <a:ext cx="812903" cy="609602"/>
          </a:xfrm>
          <a:prstGeom prst="rect">
            <a:avLst/>
          </a:prstGeom>
          <a:noFill/>
          <a:ln>
            <a:noFill/>
          </a:ln>
        </p:spPr>
        <p:txBody>
          <a:bodyPr lIns="217692" tIns="108816" rIns="217692" bIns="108816" anchor="t" anchorCtr="0">
            <a:noAutofit/>
          </a:bodyPr>
          <a:lstStyle/>
          <a:p>
            <a:endParaRPr dirty="0">
              <a:solidFill>
                <a:schemeClr val="dk1"/>
              </a:solidFill>
              <a:latin typeface="Arial"/>
              <a:ea typeface="Arial"/>
              <a:cs typeface="Arial"/>
              <a:sym typeface="Arial"/>
            </a:endParaRPr>
          </a:p>
        </p:txBody>
      </p:sp>
      <p:pic>
        <p:nvPicPr>
          <p:cNvPr id="19" name="Shape 393"/>
          <p:cNvPicPr preferRelativeResize="0"/>
          <p:nvPr/>
        </p:nvPicPr>
        <p:blipFill rotWithShape="1">
          <a:blip r:embed="rId8">
            <a:alphaModFix/>
          </a:blip>
          <a:srcRect/>
          <a:stretch/>
        </p:blipFill>
        <p:spPr>
          <a:xfrm>
            <a:off x="13965382" y="4734075"/>
            <a:ext cx="5962037" cy="2811135"/>
          </a:xfrm>
          <a:prstGeom prst="rect">
            <a:avLst/>
          </a:prstGeom>
          <a:noFill/>
          <a:ln>
            <a:noFill/>
          </a:ln>
        </p:spPr>
      </p:pic>
      <p:pic>
        <p:nvPicPr>
          <p:cNvPr id="20" name="Shape 394"/>
          <p:cNvPicPr preferRelativeResize="0"/>
          <p:nvPr/>
        </p:nvPicPr>
        <p:blipFill rotWithShape="1">
          <a:blip r:embed="rId9">
            <a:alphaModFix/>
          </a:blip>
          <a:srcRect/>
          <a:stretch/>
        </p:blipFill>
        <p:spPr>
          <a:xfrm flipH="1">
            <a:off x="3704116" y="10793395"/>
            <a:ext cx="3497885" cy="2523087"/>
          </a:xfrm>
          <a:prstGeom prst="rect">
            <a:avLst/>
          </a:prstGeom>
          <a:noFill/>
          <a:ln>
            <a:noFill/>
          </a:ln>
        </p:spPr>
      </p:pic>
      <p:pic>
        <p:nvPicPr>
          <p:cNvPr id="21" name="Shape 395"/>
          <p:cNvPicPr preferRelativeResize="0"/>
          <p:nvPr/>
        </p:nvPicPr>
        <p:blipFill rotWithShape="1">
          <a:blip r:embed="rId10">
            <a:alphaModFix/>
          </a:blip>
          <a:srcRect/>
          <a:stretch/>
        </p:blipFill>
        <p:spPr>
          <a:xfrm>
            <a:off x="3011246" y="8370346"/>
            <a:ext cx="4765276" cy="2321242"/>
          </a:xfrm>
          <a:prstGeom prst="rect">
            <a:avLst/>
          </a:prstGeom>
          <a:noFill/>
          <a:ln>
            <a:noFill/>
          </a:ln>
        </p:spPr>
      </p:pic>
      <p:pic>
        <p:nvPicPr>
          <p:cNvPr id="23" name="Shape 397"/>
          <p:cNvPicPr preferRelativeResize="0"/>
          <p:nvPr/>
        </p:nvPicPr>
        <p:blipFill rotWithShape="1">
          <a:blip r:embed="rId11">
            <a:alphaModFix/>
          </a:blip>
          <a:srcRect/>
          <a:stretch/>
        </p:blipFill>
        <p:spPr>
          <a:xfrm>
            <a:off x="9901622" y="2203751"/>
            <a:ext cx="4839217" cy="2321456"/>
          </a:xfrm>
          <a:prstGeom prst="rect">
            <a:avLst/>
          </a:prstGeom>
          <a:noFill/>
          <a:ln>
            <a:noFill/>
          </a:ln>
        </p:spPr>
      </p:pic>
      <p:sp>
        <p:nvSpPr>
          <p:cNvPr id="24" name="Shape 398"/>
          <p:cNvSpPr/>
          <p:nvPr/>
        </p:nvSpPr>
        <p:spPr>
          <a:xfrm>
            <a:off x="414925" y="4356302"/>
            <a:ext cx="812903" cy="7992000"/>
          </a:xfrm>
          <a:prstGeom prst="upArrow">
            <a:avLst>
              <a:gd name="adj1" fmla="val 50000"/>
              <a:gd name="adj2" fmla="val 50000"/>
            </a:avLst>
          </a:prstGeom>
          <a:solidFill>
            <a:srgbClr val="92D050"/>
          </a:solidFill>
          <a:ln w="25400" cap="flat">
            <a:solidFill>
              <a:srgbClr val="89A4A6"/>
            </a:solidFill>
            <a:prstDash val="solid"/>
            <a:round/>
            <a:headEnd type="none" w="med" len="med"/>
            <a:tailEnd type="none" w="med" len="med"/>
          </a:ln>
        </p:spPr>
        <p:txBody>
          <a:bodyPr lIns="217692" tIns="108816" rIns="217692" bIns="108816" anchor="ctr" anchorCtr="0">
            <a:noAutofit/>
          </a:bodyPr>
          <a:lstStyle/>
          <a:p>
            <a:pPr algn="ctr"/>
            <a:endParaRPr dirty="0">
              <a:solidFill>
                <a:schemeClr val="lt1"/>
              </a:solidFill>
              <a:latin typeface="Arial"/>
              <a:ea typeface="Arial"/>
              <a:cs typeface="Arial"/>
              <a:sym typeface="Arial"/>
            </a:endParaRPr>
          </a:p>
        </p:txBody>
      </p:sp>
      <p:sp>
        <p:nvSpPr>
          <p:cNvPr id="25" name="Shape 399"/>
          <p:cNvSpPr txBox="1"/>
          <p:nvPr/>
        </p:nvSpPr>
        <p:spPr>
          <a:xfrm>
            <a:off x="-42903" y="3617638"/>
            <a:ext cx="2112507" cy="738664"/>
          </a:xfrm>
          <a:prstGeom prst="rect">
            <a:avLst/>
          </a:prstGeom>
          <a:noFill/>
          <a:ln>
            <a:noFill/>
          </a:ln>
        </p:spPr>
        <p:txBody>
          <a:bodyPr lIns="217692" tIns="108816" rIns="217692" bIns="108816" anchor="t" anchorCtr="0">
            <a:noAutofit/>
          </a:bodyPr>
          <a:lstStyle/>
          <a:p>
            <a:pPr>
              <a:buSzPct val="25000"/>
            </a:pPr>
            <a:r>
              <a:rPr lang="es-ES" b="1" dirty="0">
                <a:solidFill>
                  <a:schemeClr val="dk1"/>
                </a:solidFill>
                <a:latin typeface="Arial"/>
                <a:ea typeface="Arial"/>
                <a:cs typeface="Arial"/>
                <a:sym typeface="Arial"/>
              </a:rPr>
              <a:t>2018</a:t>
            </a:r>
          </a:p>
        </p:txBody>
      </p:sp>
      <p:sp>
        <p:nvSpPr>
          <p:cNvPr id="26" name="Shape 400"/>
          <p:cNvSpPr txBox="1"/>
          <p:nvPr/>
        </p:nvSpPr>
        <p:spPr>
          <a:xfrm>
            <a:off x="0" y="12343278"/>
            <a:ext cx="2026701" cy="738664"/>
          </a:xfrm>
          <a:prstGeom prst="rect">
            <a:avLst/>
          </a:prstGeom>
          <a:noFill/>
          <a:ln>
            <a:noFill/>
          </a:ln>
        </p:spPr>
        <p:txBody>
          <a:bodyPr lIns="217692" tIns="108816" rIns="217692" bIns="108816" anchor="t" anchorCtr="0">
            <a:noAutofit/>
          </a:bodyPr>
          <a:lstStyle/>
          <a:p>
            <a:pPr>
              <a:buSzPct val="25000"/>
            </a:pPr>
            <a:r>
              <a:rPr lang="es-ES" b="1" dirty="0">
                <a:solidFill>
                  <a:schemeClr val="dk1"/>
                </a:solidFill>
                <a:latin typeface="Arial"/>
                <a:ea typeface="Arial"/>
                <a:cs typeface="Arial"/>
                <a:sym typeface="Arial"/>
              </a:rPr>
              <a:t>1948</a:t>
            </a:r>
          </a:p>
        </p:txBody>
      </p:sp>
      <p:sp>
        <p:nvSpPr>
          <p:cNvPr id="32" name="31 CuadroTexto"/>
          <p:cNvSpPr txBox="1"/>
          <p:nvPr/>
        </p:nvSpPr>
        <p:spPr>
          <a:xfrm>
            <a:off x="456526" y="6486304"/>
            <a:ext cx="2194997" cy="881574"/>
          </a:xfrm>
          <a:prstGeom prst="rect">
            <a:avLst/>
          </a:prstGeom>
          <a:solidFill>
            <a:schemeClr val="bg1"/>
          </a:solidFill>
          <a:ln>
            <a:solidFill>
              <a:srgbClr val="00B050"/>
            </a:solidFill>
          </a:ln>
        </p:spPr>
        <p:txBody>
          <a:bodyPr wrap="none" lIns="217728" tIns="108864" rIns="217728" bIns="108864" rtlCol="0" anchor="ctr">
            <a:spAutoFit/>
          </a:bodyPr>
          <a:lstStyle/>
          <a:p>
            <a:r>
              <a:rPr lang="es-CO" dirty="0" smtClean="0"/>
              <a:t>Cédulas</a:t>
            </a:r>
            <a:endParaRPr lang="es-CO" dirty="0"/>
          </a:p>
        </p:txBody>
      </p:sp>
      <p:sp>
        <p:nvSpPr>
          <p:cNvPr id="33" name="32 CuadroTexto"/>
          <p:cNvSpPr txBox="1"/>
          <p:nvPr/>
        </p:nvSpPr>
        <p:spPr>
          <a:xfrm>
            <a:off x="373399" y="10234860"/>
            <a:ext cx="2258348" cy="1543293"/>
          </a:xfrm>
          <a:prstGeom prst="rect">
            <a:avLst/>
          </a:prstGeom>
          <a:solidFill>
            <a:schemeClr val="bg1"/>
          </a:solidFill>
          <a:ln>
            <a:solidFill>
              <a:srgbClr val="00B050"/>
            </a:solidFill>
          </a:ln>
        </p:spPr>
        <p:txBody>
          <a:bodyPr wrap="none" lIns="217728" tIns="108864" rIns="217728" bIns="108864" rtlCol="0" anchor="ctr">
            <a:spAutoFit/>
          </a:bodyPr>
          <a:lstStyle/>
          <a:p>
            <a:r>
              <a:rPr lang="es-CO" dirty="0" smtClean="0"/>
              <a:t>Registro</a:t>
            </a:r>
          </a:p>
          <a:p>
            <a:pPr algn="ctr"/>
            <a:r>
              <a:rPr lang="es-CO" dirty="0" smtClean="0"/>
              <a:t>Civil</a:t>
            </a:r>
            <a:endParaRPr lang="es-CO" dirty="0"/>
          </a:p>
        </p:txBody>
      </p:sp>
      <p:sp>
        <p:nvSpPr>
          <p:cNvPr id="34" name="33 CuadroTexto"/>
          <p:cNvSpPr txBox="1"/>
          <p:nvPr/>
        </p:nvSpPr>
        <p:spPr>
          <a:xfrm>
            <a:off x="281454" y="7777160"/>
            <a:ext cx="2584206" cy="2205013"/>
          </a:xfrm>
          <a:prstGeom prst="rect">
            <a:avLst/>
          </a:prstGeom>
          <a:solidFill>
            <a:schemeClr val="bg1"/>
          </a:solidFill>
          <a:ln>
            <a:solidFill>
              <a:srgbClr val="00B050"/>
            </a:solidFill>
          </a:ln>
        </p:spPr>
        <p:txBody>
          <a:bodyPr wrap="none" lIns="217728" tIns="108864" rIns="217728" bIns="108864" rtlCol="0">
            <a:spAutoFit/>
          </a:bodyPr>
          <a:lstStyle/>
          <a:p>
            <a:pPr algn="ctr"/>
            <a:r>
              <a:rPr lang="es-CO" dirty="0" smtClean="0"/>
              <a:t>Tarjeta </a:t>
            </a:r>
          </a:p>
          <a:p>
            <a:pPr algn="ctr"/>
            <a:r>
              <a:rPr lang="es-CO" dirty="0"/>
              <a:t>d</a:t>
            </a:r>
            <a:r>
              <a:rPr lang="es-CO" dirty="0" smtClean="0"/>
              <a:t>e </a:t>
            </a:r>
          </a:p>
          <a:p>
            <a:pPr algn="ctr"/>
            <a:r>
              <a:rPr lang="es-CO" dirty="0" smtClean="0"/>
              <a:t>Identidad</a:t>
            </a:r>
            <a:endParaRPr lang="es-CO" dirty="0"/>
          </a:p>
        </p:txBody>
      </p:sp>
      <p:sp>
        <p:nvSpPr>
          <p:cNvPr id="35" name="34 CuadroTexto"/>
          <p:cNvSpPr txBox="1"/>
          <p:nvPr/>
        </p:nvSpPr>
        <p:spPr>
          <a:xfrm>
            <a:off x="433798" y="5073862"/>
            <a:ext cx="2383510" cy="881574"/>
          </a:xfrm>
          <a:prstGeom prst="rect">
            <a:avLst/>
          </a:prstGeom>
          <a:solidFill>
            <a:schemeClr val="bg1"/>
          </a:solidFill>
          <a:ln>
            <a:solidFill>
              <a:srgbClr val="00B050"/>
            </a:solidFill>
          </a:ln>
        </p:spPr>
        <p:txBody>
          <a:bodyPr wrap="none" lIns="217728" tIns="108864" rIns="217728" bIns="108864" rtlCol="0" anchor="ctr">
            <a:spAutoFit/>
          </a:bodyPr>
          <a:lstStyle/>
          <a:p>
            <a:pPr algn="ctr"/>
            <a:r>
              <a:rPr lang="es-CO" dirty="0" smtClean="0"/>
              <a:t>Electoral</a:t>
            </a:r>
            <a:endParaRPr lang="es-CO" dirty="0"/>
          </a:p>
        </p:txBody>
      </p:sp>
      <p:pic>
        <p:nvPicPr>
          <p:cNvPr id="8" name="Shape 382"/>
          <p:cNvPicPr preferRelativeResize="0"/>
          <p:nvPr/>
        </p:nvPicPr>
        <p:blipFill rotWithShape="1">
          <a:blip r:embed="rId12">
            <a:alphaModFix/>
          </a:blip>
          <a:srcRect/>
          <a:stretch/>
        </p:blipFill>
        <p:spPr>
          <a:xfrm>
            <a:off x="8975278" y="11117527"/>
            <a:ext cx="3385555" cy="2161542"/>
          </a:xfrm>
          <a:prstGeom prst="rect">
            <a:avLst/>
          </a:prstGeom>
          <a:noFill/>
          <a:ln w="19050" cap="flat">
            <a:solidFill>
              <a:srgbClr val="000000"/>
            </a:solidFill>
            <a:prstDash val="solid"/>
            <a:miter/>
            <a:headEnd type="none" w="med" len="med"/>
            <a:tailEnd type="none" w="med" len="med"/>
          </a:ln>
        </p:spPr>
      </p:pic>
      <p:pic>
        <p:nvPicPr>
          <p:cNvPr id="11" name="Shape 385"/>
          <p:cNvPicPr preferRelativeResize="0"/>
          <p:nvPr/>
        </p:nvPicPr>
        <p:blipFill rotWithShape="1">
          <a:blip r:embed="rId13">
            <a:alphaModFix/>
          </a:blip>
          <a:srcRect/>
          <a:stretch/>
        </p:blipFill>
        <p:spPr>
          <a:xfrm>
            <a:off x="8697077" y="8712602"/>
            <a:ext cx="4660140" cy="2539142"/>
          </a:xfrm>
          <a:prstGeom prst="rect">
            <a:avLst/>
          </a:prstGeom>
          <a:noFill/>
          <a:ln>
            <a:noFill/>
          </a:ln>
        </p:spPr>
      </p:pic>
      <p:pic>
        <p:nvPicPr>
          <p:cNvPr id="12" name="Shape 386"/>
          <p:cNvPicPr preferRelativeResize="0"/>
          <p:nvPr/>
        </p:nvPicPr>
        <p:blipFill rotWithShape="1">
          <a:blip r:embed="rId14">
            <a:alphaModFix/>
          </a:blip>
          <a:srcRect/>
          <a:stretch/>
        </p:blipFill>
        <p:spPr>
          <a:xfrm>
            <a:off x="8606099" y="3833669"/>
            <a:ext cx="4716433" cy="2210542"/>
          </a:xfrm>
          <a:prstGeom prst="rect">
            <a:avLst/>
          </a:prstGeom>
          <a:noFill/>
          <a:ln>
            <a:noFill/>
          </a:ln>
        </p:spPr>
      </p:pic>
      <p:pic>
        <p:nvPicPr>
          <p:cNvPr id="13" name="Shape 387"/>
          <p:cNvPicPr preferRelativeResize="0"/>
          <p:nvPr/>
        </p:nvPicPr>
        <p:blipFill rotWithShape="1">
          <a:blip r:embed="rId15">
            <a:alphaModFix/>
          </a:blip>
          <a:srcRect/>
          <a:stretch/>
        </p:blipFill>
        <p:spPr>
          <a:xfrm>
            <a:off x="8544707" y="6044213"/>
            <a:ext cx="4777827" cy="2534174"/>
          </a:xfrm>
          <a:prstGeom prst="rect">
            <a:avLst/>
          </a:prstGeom>
          <a:noFill/>
          <a:ln>
            <a:noFill/>
          </a:ln>
        </p:spPr>
      </p:pic>
      <p:sp>
        <p:nvSpPr>
          <p:cNvPr id="2" name="1 CuadroTexto"/>
          <p:cNvSpPr txBox="1"/>
          <p:nvPr/>
        </p:nvSpPr>
        <p:spPr>
          <a:xfrm>
            <a:off x="9424909" y="9541386"/>
            <a:ext cx="1555399" cy="881574"/>
          </a:xfrm>
          <a:prstGeom prst="rect">
            <a:avLst/>
          </a:prstGeom>
          <a:noFill/>
          <a:ln w="28575">
            <a:solidFill>
              <a:srgbClr val="FF0000"/>
            </a:solidFill>
          </a:ln>
        </p:spPr>
        <p:txBody>
          <a:bodyPr wrap="none" lIns="217728" tIns="108864" rIns="217728" bIns="108864" rtlCol="0">
            <a:spAutoFit/>
          </a:bodyPr>
          <a:lstStyle/>
          <a:p>
            <a:r>
              <a:rPr lang="es-CO" dirty="0" smtClean="0"/>
              <a:t>1952</a:t>
            </a:r>
            <a:endParaRPr lang="es-CO" dirty="0"/>
          </a:p>
        </p:txBody>
      </p:sp>
      <p:sp>
        <p:nvSpPr>
          <p:cNvPr id="31" name="30 CuadroTexto"/>
          <p:cNvSpPr txBox="1"/>
          <p:nvPr/>
        </p:nvSpPr>
        <p:spPr>
          <a:xfrm>
            <a:off x="9424909" y="7104424"/>
            <a:ext cx="1555399" cy="881574"/>
          </a:xfrm>
          <a:prstGeom prst="rect">
            <a:avLst/>
          </a:prstGeom>
          <a:noFill/>
          <a:ln w="28575">
            <a:solidFill>
              <a:srgbClr val="FF0000"/>
            </a:solidFill>
          </a:ln>
        </p:spPr>
        <p:txBody>
          <a:bodyPr wrap="none" lIns="217728" tIns="108864" rIns="217728" bIns="108864" rtlCol="0">
            <a:spAutoFit/>
          </a:bodyPr>
          <a:lstStyle/>
          <a:p>
            <a:r>
              <a:rPr lang="es-CO" dirty="0" smtClean="0"/>
              <a:t>1993</a:t>
            </a:r>
            <a:endParaRPr lang="es-CO" dirty="0"/>
          </a:p>
        </p:txBody>
      </p:sp>
      <p:sp>
        <p:nvSpPr>
          <p:cNvPr id="37" name="36 CuadroTexto"/>
          <p:cNvSpPr txBox="1"/>
          <p:nvPr/>
        </p:nvSpPr>
        <p:spPr>
          <a:xfrm>
            <a:off x="9378221" y="5073862"/>
            <a:ext cx="1555399" cy="881574"/>
          </a:xfrm>
          <a:prstGeom prst="rect">
            <a:avLst/>
          </a:prstGeom>
          <a:noFill/>
          <a:ln w="28575">
            <a:solidFill>
              <a:srgbClr val="FF0000"/>
            </a:solidFill>
          </a:ln>
        </p:spPr>
        <p:txBody>
          <a:bodyPr wrap="none" lIns="217728" tIns="108864" rIns="217728" bIns="108864" rtlCol="0">
            <a:spAutoFit/>
          </a:bodyPr>
          <a:lstStyle/>
          <a:p>
            <a:r>
              <a:rPr lang="es-CO" dirty="0" smtClean="0"/>
              <a:t>2000</a:t>
            </a:r>
            <a:endParaRPr lang="es-CO" dirty="0"/>
          </a:p>
        </p:txBody>
      </p:sp>
      <p:sp>
        <p:nvSpPr>
          <p:cNvPr id="38" name="37 CuadroTexto"/>
          <p:cNvSpPr txBox="1"/>
          <p:nvPr/>
        </p:nvSpPr>
        <p:spPr>
          <a:xfrm>
            <a:off x="4618374" y="11667921"/>
            <a:ext cx="1555399" cy="881574"/>
          </a:xfrm>
          <a:prstGeom prst="rect">
            <a:avLst/>
          </a:prstGeom>
          <a:noFill/>
          <a:ln>
            <a:solidFill>
              <a:srgbClr val="002060"/>
            </a:solidFill>
          </a:ln>
        </p:spPr>
        <p:txBody>
          <a:bodyPr wrap="none" lIns="217728" tIns="108864" rIns="217728" bIns="108864" rtlCol="0">
            <a:spAutoFit/>
          </a:bodyPr>
          <a:lstStyle/>
          <a:p>
            <a:r>
              <a:rPr lang="es-CO" dirty="0" smtClean="0"/>
              <a:t>1938</a:t>
            </a:r>
            <a:endParaRPr lang="es-CO" dirty="0"/>
          </a:p>
        </p:txBody>
      </p:sp>
      <p:sp>
        <p:nvSpPr>
          <p:cNvPr id="39" name="38 CuadroTexto"/>
          <p:cNvSpPr txBox="1"/>
          <p:nvPr/>
        </p:nvSpPr>
        <p:spPr>
          <a:xfrm>
            <a:off x="4575875" y="9177491"/>
            <a:ext cx="1555399" cy="881574"/>
          </a:xfrm>
          <a:prstGeom prst="rect">
            <a:avLst/>
          </a:prstGeom>
          <a:noFill/>
          <a:ln w="28575">
            <a:solidFill>
              <a:srgbClr val="FF0000"/>
            </a:solidFill>
          </a:ln>
        </p:spPr>
        <p:txBody>
          <a:bodyPr wrap="none" lIns="217728" tIns="108864" rIns="217728" bIns="108864" rtlCol="0">
            <a:spAutoFit/>
          </a:bodyPr>
          <a:lstStyle/>
          <a:p>
            <a:r>
              <a:rPr lang="es-CO" dirty="0" smtClean="0"/>
              <a:t>1970</a:t>
            </a:r>
            <a:endParaRPr lang="es-CO" dirty="0"/>
          </a:p>
        </p:txBody>
      </p:sp>
      <p:sp>
        <p:nvSpPr>
          <p:cNvPr id="41" name="40 CuadroTexto"/>
          <p:cNvSpPr txBox="1"/>
          <p:nvPr/>
        </p:nvSpPr>
        <p:spPr>
          <a:xfrm>
            <a:off x="4455994" y="5514649"/>
            <a:ext cx="1555399" cy="881574"/>
          </a:xfrm>
          <a:prstGeom prst="rect">
            <a:avLst/>
          </a:prstGeom>
          <a:noFill/>
          <a:ln w="28575">
            <a:solidFill>
              <a:srgbClr val="FF0000"/>
            </a:solidFill>
          </a:ln>
        </p:spPr>
        <p:txBody>
          <a:bodyPr wrap="none" lIns="217728" tIns="108864" rIns="217728" bIns="108864" rtlCol="0">
            <a:spAutoFit/>
          </a:bodyPr>
          <a:lstStyle/>
          <a:p>
            <a:r>
              <a:rPr lang="es-CO" dirty="0" smtClean="0"/>
              <a:t>1970</a:t>
            </a:r>
            <a:endParaRPr lang="es-CO" dirty="0"/>
          </a:p>
        </p:txBody>
      </p:sp>
      <p:sp>
        <p:nvSpPr>
          <p:cNvPr id="42" name="41 CuadroTexto"/>
          <p:cNvSpPr txBox="1"/>
          <p:nvPr/>
        </p:nvSpPr>
        <p:spPr>
          <a:xfrm>
            <a:off x="14842469" y="1124243"/>
            <a:ext cx="1555399" cy="881574"/>
          </a:xfrm>
          <a:prstGeom prst="rect">
            <a:avLst/>
          </a:prstGeom>
          <a:noFill/>
          <a:ln w="28575">
            <a:solidFill>
              <a:srgbClr val="FF0000"/>
            </a:solidFill>
          </a:ln>
        </p:spPr>
        <p:txBody>
          <a:bodyPr wrap="none" lIns="217728" tIns="108864" rIns="217728" bIns="108864" rtlCol="0">
            <a:spAutoFit/>
          </a:bodyPr>
          <a:lstStyle/>
          <a:p>
            <a:r>
              <a:rPr lang="es-CO" dirty="0" smtClean="0"/>
              <a:t>2018</a:t>
            </a:r>
            <a:endParaRPr lang="es-CO" dirty="0"/>
          </a:p>
        </p:txBody>
      </p:sp>
      <p:pic>
        <p:nvPicPr>
          <p:cNvPr id="5122" name="Picture 2" descr="Resultado de imagen para tarjeton electoral colombi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7794656" y="7549638"/>
            <a:ext cx="3218304" cy="20686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ultado de imagen para biometria"/>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0237833" y="2020706"/>
            <a:ext cx="4009412" cy="2484966"/>
          </a:xfrm>
          <a:prstGeom prst="rect">
            <a:avLst/>
          </a:prstGeom>
          <a:noFill/>
          <a:extLst>
            <a:ext uri="{909E8E84-426E-40DD-AFC4-6F175D3DCCD1}">
              <a14:hiddenFill xmlns:a14="http://schemas.microsoft.com/office/drawing/2010/main">
                <a:solidFill>
                  <a:srgbClr val="FFFFFF"/>
                </a:solidFill>
              </a14:hiddenFill>
            </a:ext>
          </a:extLst>
        </p:spPr>
      </p:pic>
      <p:sp>
        <p:nvSpPr>
          <p:cNvPr id="40" name="39 CuadroTexto"/>
          <p:cNvSpPr txBox="1"/>
          <p:nvPr/>
        </p:nvSpPr>
        <p:spPr>
          <a:xfrm>
            <a:off x="9427098" y="3522912"/>
            <a:ext cx="1555399" cy="881574"/>
          </a:xfrm>
          <a:prstGeom prst="rect">
            <a:avLst/>
          </a:prstGeom>
          <a:noFill/>
          <a:ln w="28575">
            <a:solidFill>
              <a:srgbClr val="FF0000"/>
            </a:solidFill>
          </a:ln>
        </p:spPr>
        <p:txBody>
          <a:bodyPr wrap="none" lIns="217728" tIns="108864" rIns="217728" bIns="108864" rtlCol="0">
            <a:spAutoFit/>
          </a:bodyPr>
          <a:lstStyle/>
          <a:p>
            <a:r>
              <a:rPr lang="es-CO" dirty="0" smtClean="0"/>
              <a:t>2008</a:t>
            </a:r>
            <a:endParaRPr lang="es-CO" dirty="0"/>
          </a:p>
        </p:txBody>
      </p:sp>
      <p:pic>
        <p:nvPicPr>
          <p:cNvPr id="4099"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658612" y="2020707"/>
            <a:ext cx="3579221" cy="250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39562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grpSp>
        <p:nvGrpSpPr>
          <p:cNvPr id="6" name="5 Grupo"/>
          <p:cNvGrpSpPr/>
          <p:nvPr/>
        </p:nvGrpSpPr>
        <p:grpSpPr>
          <a:xfrm>
            <a:off x="12324462" y="3281337"/>
            <a:ext cx="3471559" cy="3528002"/>
            <a:chOff x="3918407" y="2780928"/>
            <a:chExt cx="1301665" cy="1626722"/>
          </a:xfrm>
        </p:grpSpPr>
        <p:sp>
          <p:nvSpPr>
            <p:cNvPr id="27" name="26 Rectángulo"/>
            <p:cNvSpPr/>
            <p:nvPr/>
          </p:nvSpPr>
          <p:spPr>
            <a:xfrm>
              <a:off x="3924072" y="2780928"/>
              <a:ext cx="1296000" cy="60447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rgbClr val="002060"/>
                  </a:solidFill>
                </a:rPr>
                <a:t>SIRC</a:t>
              </a:r>
            </a:p>
            <a:p>
              <a:pPr algn="ctr"/>
              <a:r>
                <a:rPr lang="es-CO" sz="2900" dirty="0">
                  <a:solidFill>
                    <a:srgbClr val="002060"/>
                  </a:solidFill>
                </a:rPr>
                <a:t>Registro Civil</a:t>
              </a:r>
            </a:p>
          </p:txBody>
        </p:sp>
        <p:pic>
          <p:nvPicPr>
            <p:cNvPr id="28" name="2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2106" y="3452297"/>
              <a:ext cx="561796" cy="564373"/>
            </a:xfrm>
            <a:prstGeom prst="rect">
              <a:avLst/>
            </a:prstGeom>
          </p:spPr>
        </p:pic>
        <p:sp>
          <p:nvSpPr>
            <p:cNvPr id="29" name="28 Rectángulo"/>
            <p:cNvSpPr/>
            <p:nvPr/>
          </p:nvSpPr>
          <p:spPr>
            <a:xfrm>
              <a:off x="3923928" y="2787650"/>
              <a:ext cx="1296000" cy="1620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2060"/>
                </a:solidFill>
              </a:endParaRPr>
            </a:p>
          </p:txBody>
        </p:sp>
        <p:sp>
          <p:nvSpPr>
            <p:cNvPr id="40" name="39 CuadroTexto"/>
            <p:cNvSpPr txBox="1"/>
            <p:nvPr/>
          </p:nvSpPr>
          <p:spPr>
            <a:xfrm>
              <a:off x="3918407" y="4145877"/>
              <a:ext cx="1296000" cy="219964"/>
            </a:xfrm>
            <a:prstGeom prst="rect">
              <a:avLst/>
            </a:prstGeom>
            <a:noFill/>
            <a:ln>
              <a:solidFill>
                <a:schemeClr val="accent1">
                  <a:lumMod val="75000"/>
                </a:schemeClr>
              </a:solidFill>
            </a:ln>
          </p:spPr>
          <p:txBody>
            <a:bodyPr wrap="square" rtlCol="0">
              <a:spAutoFit/>
            </a:bodyPr>
            <a:lstStyle/>
            <a:p>
              <a:pPr algn="ctr" fontAlgn="ctr"/>
              <a:r>
                <a:rPr lang="es-CO" sz="2500" b="1" dirty="0">
                  <a:solidFill>
                    <a:schemeClr val="tx2">
                      <a:lumMod val="50000"/>
                    </a:schemeClr>
                  </a:solidFill>
                </a:rPr>
                <a:t>67,929,671</a:t>
              </a:r>
            </a:p>
          </p:txBody>
        </p:sp>
      </p:grpSp>
      <p:grpSp>
        <p:nvGrpSpPr>
          <p:cNvPr id="3" name="2 Grupo"/>
          <p:cNvGrpSpPr/>
          <p:nvPr/>
        </p:nvGrpSpPr>
        <p:grpSpPr>
          <a:xfrm>
            <a:off x="17639626" y="3341232"/>
            <a:ext cx="3832624" cy="3568968"/>
            <a:chOff x="7308447" y="2781152"/>
            <a:chExt cx="1315006" cy="1728000"/>
          </a:xfrm>
        </p:grpSpPr>
        <p:sp>
          <p:nvSpPr>
            <p:cNvPr id="30" name="29 Rectángulo"/>
            <p:cNvSpPr/>
            <p:nvPr/>
          </p:nvSpPr>
          <p:spPr>
            <a:xfrm>
              <a:off x="7308447" y="2788213"/>
              <a:ext cx="1315006" cy="67341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rgbClr val="002060"/>
                  </a:solidFill>
                </a:rPr>
                <a:t>ANI</a:t>
              </a:r>
            </a:p>
            <a:p>
              <a:pPr algn="ctr"/>
              <a:r>
                <a:rPr lang="es-CO" sz="2500" dirty="0">
                  <a:solidFill>
                    <a:srgbClr val="002060"/>
                  </a:solidFill>
                </a:rPr>
                <a:t>Archivo Nacional de Identificación</a:t>
              </a:r>
            </a:p>
          </p:txBody>
        </p:sp>
        <p:pic>
          <p:nvPicPr>
            <p:cNvPr id="31" name="3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480" y="3498108"/>
              <a:ext cx="648000" cy="650972"/>
            </a:xfrm>
            <a:prstGeom prst="rect">
              <a:avLst/>
            </a:prstGeom>
          </p:spPr>
        </p:pic>
        <p:sp>
          <p:nvSpPr>
            <p:cNvPr id="32" name="31 Rectángulo"/>
            <p:cNvSpPr/>
            <p:nvPr/>
          </p:nvSpPr>
          <p:spPr>
            <a:xfrm>
              <a:off x="7308448" y="2781152"/>
              <a:ext cx="1296000" cy="172800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2060"/>
                </a:solidFill>
              </a:endParaRPr>
            </a:p>
          </p:txBody>
        </p:sp>
        <p:sp>
          <p:nvSpPr>
            <p:cNvPr id="41" name="40 CuadroTexto"/>
            <p:cNvSpPr txBox="1"/>
            <p:nvPr/>
          </p:nvSpPr>
          <p:spPr>
            <a:xfrm>
              <a:off x="7317916" y="4234121"/>
              <a:ext cx="1296000" cy="230977"/>
            </a:xfrm>
            <a:prstGeom prst="rect">
              <a:avLst/>
            </a:prstGeom>
            <a:noFill/>
            <a:ln>
              <a:solidFill>
                <a:srgbClr val="92D050"/>
              </a:solidFill>
            </a:ln>
          </p:spPr>
          <p:txBody>
            <a:bodyPr wrap="square" rtlCol="0">
              <a:spAutoFit/>
            </a:bodyPr>
            <a:lstStyle/>
            <a:p>
              <a:pPr algn="ctr" fontAlgn="ctr"/>
              <a:r>
                <a:rPr lang="es-CO" sz="2500" b="1" dirty="0">
                  <a:solidFill>
                    <a:schemeClr val="tx2">
                      <a:lumMod val="50000"/>
                    </a:schemeClr>
                  </a:solidFill>
                </a:rPr>
                <a:t>46,525,172</a:t>
              </a:r>
            </a:p>
          </p:txBody>
        </p:sp>
      </p:grpSp>
      <p:grpSp>
        <p:nvGrpSpPr>
          <p:cNvPr id="8" name="7 Grupo"/>
          <p:cNvGrpSpPr/>
          <p:nvPr/>
        </p:nvGrpSpPr>
        <p:grpSpPr>
          <a:xfrm>
            <a:off x="6712010" y="3461514"/>
            <a:ext cx="3648880" cy="3451396"/>
            <a:chOff x="395680" y="2780928"/>
            <a:chExt cx="1368152" cy="1620224"/>
          </a:xfrm>
        </p:grpSpPr>
        <p:sp>
          <p:nvSpPr>
            <p:cNvPr id="24" name="23 Rectángulo"/>
            <p:cNvSpPr/>
            <p:nvPr/>
          </p:nvSpPr>
          <p:spPr>
            <a:xfrm>
              <a:off x="395824" y="2780928"/>
              <a:ext cx="1368008" cy="6044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smtClean="0">
                  <a:solidFill>
                    <a:srgbClr val="002060"/>
                  </a:solidFill>
                </a:rPr>
                <a:t>MTR</a:t>
              </a:r>
            </a:p>
          </p:txBody>
        </p:sp>
        <p:pic>
          <p:nvPicPr>
            <p:cNvPr id="25" name="2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720" y="3429000"/>
              <a:ext cx="571972" cy="574594"/>
            </a:xfrm>
            <a:prstGeom prst="rect">
              <a:avLst/>
            </a:prstGeom>
          </p:spPr>
        </p:pic>
        <p:sp>
          <p:nvSpPr>
            <p:cNvPr id="26" name="25 Rectángulo"/>
            <p:cNvSpPr/>
            <p:nvPr/>
          </p:nvSpPr>
          <p:spPr>
            <a:xfrm>
              <a:off x="395680" y="2781152"/>
              <a:ext cx="1368152" cy="1620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2060"/>
                </a:solidFill>
              </a:endParaRPr>
            </a:p>
          </p:txBody>
        </p:sp>
        <p:sp>
          <p:nvSpPr>
            <p:cNvPr id="42" name="41 CuadroTexto"/>
            <p:cNvSpPr txBox="1"/>
            <p:nvPr/>
          </p:nvSpPr>
          <p:spPr>
            <a:xfrm>
              <a:off x="410160" y="3990546"/>
              <a:ext cx="1349413" cy="404551"/>
            </a:xfrm>
            <a:prstGeom prst="rect">
              <a:avLst/>
            </a:prstGeom>
            <a:noFill/>
            <a:ln>
              <a:solidFill>
                <a:srgbClr val="FFC000"/>
              </a:solidFill>
            </a:ln>
          </p:spPr>
          <p:txBody>
            <a:bodyPr wrap="square" rtlCol="0">
              <a:spAutoFit/>
            </a:bodyPr>
            <a:lstStyle/>
            <a:p>
              <a:pPr algn="ctr" fontAlgn="ctr"/>
              <a:r>
                <a:rPr lang="es-CO" sz="2500" b="1" dirty="0">
                  <a:solidFill>
                    <a:schemeClr val="tx2">
                      <a:lumMod val="50000"/>
                    </a:schemeClr>
                  </a:solidFill>
                </a:rPr>
                <a:t>51,600,719</a:t>
              </a:r>
            </a:p>
            <a:p>
              <a:pPr algn="ctr" fontAlgn="ctr"/>
              <a:endParaRPr lang="es-CO" sz="2500" b="1" dirty="0">
                <a:solidFill>
                  <a:schemeClr val="tx2">
                    <a:lumMod val="50000"/>
                  </a:schemeClr>
                </a:solidFill>
              </a:endParaRPr>
            </a:p>
          </p:txBody>
        </p:sp>
      </p:grpSp>
      <p:sp>
        <p:nvSpPr>
          <p:cNvPr id="45" name="44 Rectángulo"/>
          <p:cNvSpPr/>
          <p:nvPr/>
        </p:nvSpPr>
        <p:spPr>
          <a:xfrm>
            <a:off x="20683503" y="8014870"/>
            <a:ext cx="3456450" cy="1007456"/>
          </a:xfrm>
          <a:prstGeom prst="rect">
            <a:avLst/>
          </a:prstGeom>
          <a:solidFill>
            <a:srgbClr val="CCCC00"/>
          </a:solidFill>
          <a:ln>
            <a:no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s-CO" sz="3300" b="1" dirty="0">
                <a:solidFill>
                  <a:srgbClr val="002060"/>
                </a:solidFill>
              </a:rPr>
              <a:t>CENSO ELECTORAL</a:t>
            </a:r>
          </a:p>
        </p:txBody>
      </p:sp>
      <p:pic>
        <p:nvPicPr>
          <p:cNvPr id="46" name="4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43351" y="9088802"/>
            <a:ext cx="1728225" cy="1301944"/>
          </a:xfrm>
          <a:prstGeom prst="rect">
            <a:avLst/>
          </a:prstGeom>
        </p:spPr>
      </p:pic>
      <p:sp>
        <p:nvSpPr>
          <p:cNvPr id="47" name="46 Rectángulo"/>
          <p:cNvSpPr/>
          <p:nvPr/>
        </p:nvSpPr>
        <p:spPr>
          <a:xfrm>
            <a:off x="20683503" y="8010126"/>
            <a:ext cx="3456450" cy="3456000"/>
          </a:xfrm>
          <a:prstGeom prst="rect">
            <a:avLst/>
          </a:prstGeom>
          <a:noFill/>
          <a:ln>
            <a:solidFill>
              <a:srgbClr val="CCCC00"/>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s-CO" dirty="0">
              <a:solidFill>
                <a:srgbClr val="002060"/>
              </a:solidFill>
            </a:endParaRPr>
          </a:p>
        </p:txBody>
      </p:sp>
      <p:sp>
        <p:nvSpPr>
          <p:cNvPr id="48" name="47 CuadroTexto"/>
          <p:cNvSpPr txBox="1"/>
          <p:nvPr/>
        </p:nvSpPr>
        <p:spPr>
          <a:xfrm>
            <a:off x="20629953" y="10975304"/>
            <a:ext cx="3456450" cy="619964"/>
          </a:xfrm>
          <a:prstGeom prst="rect">
            <a:avLst/>
          </a:prstGeom>
          <a:noFill/>
          <a:ln>
            <a:solidFill>
              <a:srgbClr val="CCCC00"/>
            </a:solidFill>
          </a:ln>
        </p:spPr>
        <p:txBody>
          <a:bodyPr wrap="square" lIns="217728" tIns="108864" rIns="217728" bIns="108864" rtlCol="0">
            <a:spAutoFit/>
          </a:bodyPr>
          <a:lstStyle/>
          <a:p>
            <a:pPr algn="ctr" fontAlgn="ctr"/>
            <a:r>
              <a:rPr lang="es-CO" sz="2600" b="1" dirty="0">
                <a:solidFill>
                  <a:schemeClr val="tx2">
                    <a:lumMod val="50000"/>
                  </a:schemeClr>
                </a:solidFill>
              </a:rPr>
              <a:t>36,421,026</a:t>
            </a:r>
          </a:p>
        </p:txBody>
      </p:sp>
      <p:sp>
        <p:nvSpPr>
          <p:cNvPr id="49" name="48 Rectángulo"/>
          <p:cNvSpPr/>
          <p:nvPr/>
        </p:nvSpPr>
        <p:spPr>
          <a:xfrm>
            <a:off x="3743933" y="7866501"/>
            <a:ext cx="3456450" cy="136716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s-CO" sz="3300" b="1" dirty="0">
                <a:solidFill>
                  <a:srgbClr val="002060"/>
                </a:solidFill>
              </a:rPr>
              <a:t>BIOINTER</a:t>
            </a:r>
          </a:p>
          <a:p>
            <a:pPr algn="ctr"/>
            <a:r>
              <a:rPr lang="es-CO" sz="2600" dirty="0">
                <a:solidFill>
                  <a:srgbClr val="002060"/>
                </a:solidFill>
              </a:rPr>
              <a:t>Autenticación Biométrica</a:t>
            </a:r>
            <a:endParaRPr lang="es-CO" b="1" dirty="0" smtClean="0">
              <a:solidFill>
                <a:srgbClr val="002060"/>
              </a:solidFill>
            </a:endParaRPr>
          </a:p>
        </p:txBody>
      </p:sp>
      <p:pic>
        <p:nvPicPr>
          <p:cNvPr id="50" name="4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7434" y="9306658"/>
            <a:ext cx="1728225" cy="1301944"/>
          </a:xfrm>
          <a:prstGeom prst="rect">
            <a:avLst/>
          </a:prstGeom>
          <a:effectLst/>
        </p:spPr>
      </p:pic>
      <p:sp>
        <p:nvSpPr>
          <p:cNvPr id="51" name="50 Rectángulo"/>
          <p:cNvSpPr/>
          <p:nvPr/>
        </p:nvSpPr>
        <p:spPr>
          <a:xfrm>
            <a:off x="3722631" y="7866496"/>
            <a:ext cx="3456450" cy="34560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s-CO" dirty="0">
              <a:solidFill>
                <a:srgbClr val="002060"/>
              </a:solidFill>
            </a:endParaRPr>
          </a:p>
        </p:txBody>
      </p:sp>
      <p:pic>
        <p:nvPicPr>
          <p:cNvPr id="54" name="5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2963" y="4637062"/>
            <a:ext cx="1728225" cy="1301944"/>
          </a:xfrm>
          <a:prstGeom prst="rect">
            <a:avLst/>
          </a:prstGeom>
        </p:spPr>
      </p:pic>
      <p:sp>
        <p:nvSpPr>
          <p:cNvPr id="55" name="54 Rectángulo"/>
          <p:cNvSpPr/>
          <p:nvPr/>
        </p:nvSpPr>
        <p:spPr>
          <a:xfrm>
            <a:off x="1212731" y="4082061"/>
            <a:ext cx="3456450" cy="275371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s-CO" dirty="0">
              <a:solidFill>
                <a:srgbClr val="002060"/>
              </a:solidFill>
            </a:endParaRPr>
          </a:p>
        </p:txBody>
      </p:sp>
      <p:sp>
        <p:nvSpPr>
          <p:cNvPr id="56" name="55 CuadroTexto"/>
          <p:cNvSpPr txBox="1"/>
          <p:nvPr/>
        </p:nvSpPr>
        <p:spPr>
          <a:xfrm>
            <a:off x="1226336" y="5994756"/>
            <a:ext cx="3456450" cy="958518"/>
          </a:xfrm>
          <a:prstGeom prst="rect">
            <a:avLst/>
          </a:prstGeom>
          <a:noFill/>
          <a:ln>
            <a:solidFill>
              <a:srgbClr val="00B050"/>
            </a:solidFill>
          </a:ln>
        </p:spPr>
        <p:txBody>
          <a:bodyPr wrap="square" lIns="217728" tIns="108864" rIns="217728" bIns="108864" rtlCol="0">
            <a:spAutoFit/>
          </a:bodyPr>
          <a:lstStyle/>
          <a:p>
            <a:pPr algn="ctr"/>
            <a:r>
              <a:rPr lang="es-CO" sz="2400" b="1" dirty="0">
                <a:solidFill>
                  <a:srgbClr val="002060"/>
                </a:solidFill>
              </a:rPr>
              <a:t>MATCHER ID </a:t>
            </a:r>
          </a:p>
          <a:p>
            <a:pPr algn="ctr" fontAlgn="ctr"/>
            <a:r>
              <a:rPr lang="es-CO" sz="2400" b="1" dirty="0">
                <a:solidFill>
                  <a:schemeClr val="tx2">
                    <a:lumMod val="50000"/>
                  </a:schemeClr>
                </a:solidFill>
              </a:rPr>
              <a:t>515,980,130</a:t>
            </a:r>
          </a:p>
        </p:txBody>
      </p:sp>
      <p:sp>
        <p:nvSpPr>
          <p:cNvPr id="60" name="4 Rectángulo"/>
          <p:cNvSpPr>
            <a:spLocks noChangeArrowheads="1"/>
          </p:cNvSpPr>
          <p:nvPr/>
        </p:nvSpPr>
        <p:spPr bwMode="auto">
          <a:xfrm>
            <a:off x="5087877" y="233264"/>
            <a:ext cx="18972558" cy="3097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CO" altLang="es-CO" sz="4800" b="1" dirty="0">
                <a:solidFill>
                  <a:srgbClr val="002060"/>
                </a:solidFill>
              </a:rPr>
              <a:t>PRINCIPALES BASES DE DATOS </a:t>
            </a:r>
          </a:p>
          <a:p>
            <a:pPr algn="ctr" eaLnBrk="1" hangingPunct="1"/>
            <a:r>
              <a:rPr lang="es-CO" altLang="es-CO" sz="4800" b="1" dirty="0">
                <a:solidFill>
                  <a:srgbClr val="002060"/>
                </a:solidFill>
              </a:rPr>
              <a:t>REGISTRADURÍA NACIONAL DEL ESTADO CIVIL</a:t>
            </a:r>
          </a:p>
          <a:p>
            <a:pPr algn="ctr" eaLnBrk="1" hangingPunct="1"/>
            <a:r>
              <a:rPr lang="es-CO" altLang="es-CO" sz="4800" b="1" dirty="0">
                <a:solidFill>
                  <a:srgbClr val="002060"/>
                </a:solidFill>
              </a:rPr>
              <a:t>“Activo esencial de la </a:t>
            </a:r>
            <a:r>
              <a:rPr lang="es-CO" altLang="es-CO" sz="4800" b="1" dirty="0" smtClean="0">
                <a:solidFill>
                  <a:srgbClr val="002060"/>
                </a:solidFill>
              </a:rPr>
              <a:t>Nación</a:t>
            </a:r>
            <a:r>
              <a:rPr lang="es-CO" altLang="es-CO" sz="4800" b="1" dirty="0">
                <a:solidFill>
                  <a:srgbClr val="002060"/>
                </a:solidFill>
              </a:rPr>
              <a:t>”</a:t>
            </a:r>
          </a:p>
          <a:p>
            <a:pPr algn="ctr" eaLnBrk="1" hangingPunct="1"/>
            <a:endParaRPr lang="es-CO" altLang="es-CO" dirty="0">
              <a:solidFill>
                <a:srgbClr val="002060"/>
              </a:solidFill>
            </a:endParaRPr>
          </a:p>
        </p:txBody>
      </p:sp>
      <p:sp>
        <p:nvSpPr>
          <p:cNvPr id="9" name="8 CuadroTexto"/>
          <p:cNvSpPr txBox="1"/>
          <p:nvPr/>
        </p:nvSpPr>
        <p:spPr>
          <a:xfrm>
            <a:off x="94671" y="10270064"/>
            <a:ext cx="3026394" cy="1327850"/>
          </a:xfrm>
          <a:prstGeom prst="rect">
            <a:avLst/>
          </a:prstGeom>
          <a:noFill/>
          <a:ln>
            <a:solidFill>
              <a:srgbClr val="00B050"/>
            </a:solidFill>
          </a:ln>
          <a:effectLst>
            <a:softEdge rad="63500"/>
          </a:effectLst>
          <a:scene3d>
            <a:camera prst="isometricOffAxis2Left"/>
            <a:lightRig rig="threePt" dir="t"/>
          </a:scene3d>
          <a:sp3d>
            <a:bevelT prst="convex"/>
          </a:sp3d>
        </p:spPr>
        <p:txBody>
          <a:bodyPr wrap="square" lIns="217728" tIns="108864" rIns="217728" bIns="108864" rtlCol="0">
            <a:spAutoFit/>
          </a:bodyPr>
          <a:lstStyle/>
          <a:p>
            <a:pPr algn="ctr"/>
            <a:r>
              <a:rPr lang="es-CO" sz="2400" dirty="0">
                <a:solidFill>
                  <a:srgbClr val="002060"/>
                </a:solidFill>
              </a:rPr>
              <a:t>Data Center</a:t>
            </a:r>
          </a:p>
          <a:p>
            <a:pPr algn="ctr"/>
            <a:r>
              <a:rPr lang="es-CO" sz="2400" dirty="0">
                <a:solidFill>
                  <a:srgbClr val="002060"/>
                </a:solidFill>
              </a:rPr>
              <a:t>Operadores Biométricos</a:t>
            </a:r>
          </a:p>
        </p:txBody>
      </p:sp>
      <p:sp>
        <p:nvSpPr>
          <p:cNvPr id="61" name="60 CuadroTexto"/>
          <p:cNvSpPr txBox="1"/>
          <p:nvPr/>
        </p:nvSpPr>
        <p:spPr>
          <a:xfrm>
            <a:off x="3723122" y="10765712"/>
            <a:ext cx="3455959" cy="619964"/>
          </a:xfrm>
          <a:prstGeom prst="rect">
            <a:avLst/>
          </a:prstGeom>
          <a:noFill/>
          <a:ln>
            <a:solidFill>
              <a:srgbClr val="00B050"/>
            </a:solidFill>
          </a:ln>
        </p:spPr>
        <p:txBody>
          <a:bodyPr wrap="square" lIns="217728" tIns="108864" rIns="217728" bIns="108864" rtlCol="0">
            <a:spAutoFit/>
          </a:bodyPr>
          <a:lstStyle/>
          <a:p>
            <a:pPr algn="ctr" fontAlgn="ctr"/>
            <a:r>
              <a:rPr lang="es-CO" sz="2600" b="1" dirty="0">
                <a:solidFill>
                  <a:schemeClr val="tx2">
                    <a:lumMod val="50000"/>
                  </a:schemeClr>
                </a:solidFill>
              </a:rPr>
              <a:t>51,598,013</a:t>
            </a:r>
          </a:p>
        </p:txBody>
      </p:sp>
      <p:sp>
        <p:nvSpPr>
          <p:cNvPr id="63" name="62 Rectángulo"/>
          <p:cNvSpPr/>
          <p:nvPr/>
        </p:nvSpPr>
        <p:spPr>
          <a:xfrm>
            <a:off x="10081078" y="8062398"/>
            <a:ext cx="8131453" cy="223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endParaRPr lang="es-CO" dirty="0">
              <a:solidFill>
                <a:srgbClr val="002060"/>
              </a:solidFill>
            </a:endParaRPr>
          </a:p>
        </p:txBody>
      </p:sp>
      <p:grpSp>
        <p:nvGrpSpPr>
          <p:cNvPr id="64" name="63 Grupo"/>
          <p:cNvGrpSpPr/>
          <p:nvPr/>
        </p:nvGrpSpPr>
        <p:grpSpPr>
          <a:xfrm>
            <a:off x="11543679" y="8331486"/>
            <a:ext cx="2496602" cy="1656000"/>
            <a:chOff x="3923928" y="2780928"/>
            <a:chExt cx="1296144" cy="2022722"/>
          </a:xfrm>
        </p:grpSpPr>
        <p:sp>
          <p:nvSpPr>
            <p:cNvPr id="65" name="64 Rectángulo"/>
            <p:cNvSpPr/>
            <p:nvPr/>
          </p:nvSpPr>
          <p:spPr>
            <a:xfrm>
              <a:off x="3924072" y="2780928"/>
              <a:ext cx="1296000" cy="60447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300" b="1" dirty="0">
                  <a:solidFill>
                    <a:srgbClr val="002060"/>
                  </a:solidFill>
                </a:rPr>
                <a:t>GED RC</a:t>
              </a:r>
              <a:endParaRPr lang="es-CO" sz="2500" dirty="0">
                <a:solidFill>
                  <a:srgbClr val="002060"/>
                </a:solidFill>
              </a:endParaRPr>
            </a:p>
          </p:txBody>
        </p:sp>
        <p:pic>
          <p:nvPicPr>
            <p:cNvPr id="66" name="6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3737" y="3590017"/>
              <a:ext cx="1006631" cy="1011249"/>
            </a:xfrm>
            <a:prstGeom prst="rect">
              <a:avLst/>
            </a:prstGeom>
          </p:spPr>
        </p:pic>
        <p:sp>
          <p:nvSpPr>
            <p:cNvPr id="67" name="66 Rectángulo"/>
            <p:cNvSpPr/>
            <p:nvPr/>
          </p:nvSpPr>
          <p:spPr>
            <a:xfrm>
              <a:off x="3923928" y="2787650"/>
              <a:ext cx="1296000" cy="2016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rgbClr val="002060"/>
                </a:solidFill>
              </a:endParaRPr>
            </a:p>
          </p:txBody>
        </p:sp>
      </p:grpSp>
      <p:grpSp>
        <p:nvGrpSpPr>
          <p:cNvPr id="68" name="67 Grupo"/>
          <p:cNvGrpSpPr/>
          <p:nvPr/>
        </p:nvGrpSpPr>
        <p:grpSpPr>
          <a:xfrm>
            <a:off x="14721541" y="8353998"/>
            <a:ext cx="2496602" cy="1656000"/>
            <a:chOff x="3923928" y="2780928"/>
            <a:chExt cx="1296144" cy="2022722"/>
          </a:xfrm>
        </p:grpSpPr>
        <p:sp>
          <p:nvSpPr>
            <p:cNvPr id="69" name="68 Rectángulo"/>
            <p:cNvSpPr/>
            <p:nvPr/>
          </p:nvSpPr>
          <p:spPr>
            <a:xfrm>
              <a:off x="3924072" y="2780928"/>
              <a:ext cx="1296000" cy="60447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300" b="1" dirty="0">
                  <a:solidFill>
                    <a:srgbClr val="002060"/>
                  </a:solidFill>
                </a:rPr>
                <a:t>GED</a:t>
              </a:r>
              <a:r>
                <a:rPr lang="es-CO" sz="3800" b="1" dirty="0">
                  <a:solidFill>
                    <a:srgbClr val="002060"/>
                  </a:solidFill>
                </a:rPr>
                <a:t> </a:t>
              </a:r>
              <a:r>
                <a:rPr lang="es-CO" sz="3300" b="1" dirty="0">
                  <a:solidFill>
                    <a:srgbClr val="002060"/>
                  </a:solidFill>
                </a:rPr>
                <a:t>ID</a:t>
              </a:r>
              <a:endParaRPr lang="es-CO" sz="2600" dirty="0">
                <a:solidFill>
                  <a:srgbClr val="002060"/>
                </a:solidFill>
              </a:endParaRPr>
            </a:p>
          </p:txBody>
        </p:sp>
        <p:pic>
          <p:nvPicPr>
            <p:cNvPr id="70" name="69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3737" y="3590017"/>
              <a:ext cx="1006631" cy="1011249"/>
            </a:xfrm>
            <a:prstGeom prst="rect">
              <a:avLst/>
            </a:prstGeom>
          </p:spPr>
        </p:pic>
        <p:sp>
          <p:nvSpPr>
            <p:cNvPr id="71" name="70 Rectángulo"/>
            <p:cNvSpPr/>
            <p:nvPr/>
          </p:nvSpPr>
          <p:spPr>
            <a:xfrm>
              <a:off x="3923928" y="2787650"/>
              <a:ext cx="1296000" cy="20160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3800" dirty="0">
                <a:solidFill>
                  <a:srgbClr val="002060"/>
                </a:solidFill>
              </a:endParaRPr>
            </a:p>
          </p:txBody>
        </p:sp>
      </p:grpSp>
      <p:sp>
        <p:nvSpPr>
          <p:cNvPr id="72" name="71 CuadroTexto"/>
          <p:cNvSpPr txBox="1"/>
          <p:nvPr/>
        </p:nvSpPr>
        <p:spPr>
          <a:xfrm>
            <a:off x="10269614" y="7593574"/>
            <a:ext cx="786727" cy="2990677"/>
          </a:xfrm>
          <a:prstGeom prst="rect">
            <a:avLst/>
          </a:prstGeom>
          <a:noFill/>
        </p:spPr>
        <p:txBody>
          <a:bodyPr vert="wordArtVert" wrap="none" lIns="217728" tIns="108864" rIns="217728" bIns="108864" rtlCol="0">
            <a:spAutoFit/>
          </a:bodyPr>
          <a:lstStyle/>
          <a:p>
            <a:r>
              <a:rPr lang="es-CO" sz="1900" b="1" dirty="0">
                <a:solidFill>
                  <a:srgbClr val="002060"/>
                </a:solidFill>
              </a:rPr>
              <a:t>IMAGENES</a:t>
            </a:r>
          </a:p>
        </p:txBody>
      </p:sp>
      <p:cxnSp>
        <p:nvCxnSpPr>
          <p:cNvPr id="10" name="9 Conector recto"/>
          <p:cNvCxnSpPr/>
          <p:nvPr/>
        </p:nvCxnSpPr>
        <p:spPr>
          <a:xfrm flipV="1">
            <a:off x="15796019" y="5352030"/>
            <a:ext cx="1920250" cy="0"/>
          </a:xfrm>
          <a:prstGeom prst="line">
            <a:avLst/>
          </a:prstGeom>
          <a:ln w="44450" cmpd="sng">
            <a:solidFill>
              <a:srgbClr val="FF0000"/>
            </a:solidFill>
            <a:prstDash val="sysDash"/>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3" name="72 Conector recto"/>
          <p:cNvCxnSpPr/>
          <p:nvPr/>
        </p:nvCxnSpPr>
        <p:spPr>
          <a:xfrm flipV="1">
            <a:off x="10349531" y="5331006"/>
            <a:ext cx="1920250" cy="0"/>
          </a:xfrm>
          <a:prstGeom prst="line">
            <a:avLst/>
          </a:prstGeom>
          <a:ln w="44450" cmpd="sng">
            <a:solidFill>
              <a:srgbClr val="FF0000"/>
            </a:solidFill>
            <a:prstDash val="sysDash"/>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74" name="73 Conector recto"/>
          <p:cNvCxnSpPr/>
          <p:nvPr/>
        </p:nvCxnSpPr>
        <p:spPr>
          <a:xfrm flipV="1">
            <a:off x="4668797" y="5364958"/>
            <a:ext cx="1920250" cy="0"/>
          </a:xfrm>
          <a:prstGeom prst="line">
            <a:avLst/>
          </a:prstGeom>
          <a:ln w="44450" cmpd="sng">
            <a:solidFill>
              <a:srgbClr val="FF0000"/>
            </a:solidFill>
            <a:prstDash val="sysDash"/>
            <a:headEnd type="triangl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5" name="14 Conector angular"/>
          <p:cNvCxnSpPr>
            <a:stCxn id="26" idx="2"/>
            <a:endCxn id="51" idx="3"/>
          </p:cNvCxnSpPr>
          <p:nvPr/>
        </p:nvCxnSpPr>
        <p:spPr>
          <a:xfrm rot="5400000">
            <a:off x="6516975" y="7575022"/>
            <a:ext cx="2681584" cy="1357369"/>
          </a:xfrm>
          <a:prstGeom prst="bentConnector2">
            <a:avLst/>
          </a:prstGeom>
          <a:ln w="444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5" name="74 Conector angular"/>
          <p:cNvCxnSpPr>
            <a:endCxn id="47" idx="1"/>
          </p:cNvCxnSpPr>
          <p:nvPr/>
        </p:nvCxnSpPr>
        <p:spPr>
          <a:xfrm rot="16200000" flipH="1">
            <a:off x="18740838" y="7764399"/>
            <a:ext cx="2763360" cy="1211454"/>
          </a:xfrm>
          <a:prstGeom prst="bentConnector2">
            <a:avLst/>
          </a:prstGeom>
          <a:ln w="444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77" name="76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62" y="11864161"/>
            <a:ext cx="1429207" cy="1076682"/>
          </a:xfrm>
          <a:prstGeom prst="rect">
            <a:avLst/>
          </a:prstGeom>
          <a:effectLst/>
        </p:spPr>
      </p:pic>
      <p:cxnSp>
        <p:nvCxnSpPr>
          <p:cNvPr id="52" name="51 Conector angular"/>
          <p:cNvCxnSpPr/>
          <p:nvPr/>
        </p:nvCxnSpPr>
        <p:spPr>
          <a:xfrm rot="5400000">
            <a:off x="3932583" y="10585631"/>
            <a:ext cx="706766" cy="2329791"/>
          </a:xfrm>
          <a:prstGeom prst="bentConnector2">
            <a:avLst/>
          </a:prstGeom>
          <a:ln w="4445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3" name="52 Rectángulo"/>
          <p:cNvSpPr/>
          <p:nvPr/>
        </p:nvSpPr>
        <p:spPr>
          <a:xfrm>
            <a:off x="1195916" y="3606331"/>
            <a:ext cx="3517290" cy="94741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s-CO" b="1" dirty="0" smtClean="0">
                <a:solidFill>
                  <a:srgbClr val="002060"/>
                </a:solidFill>
              </a:rPr>
              <a:t>AFIS</a:t>
            </a:r>
            <a:endParaRPr lang="es-CO" sz="3300" b="1" dirty="0">
              <a:solidFill>
                <a:srgbClr val="002060"/>
              </a:solidFill>
            </a:endParaRPr>
          </a:p>
        </p:txBody>
      </p:sp>
    </p:spTree>
    <p:extLst>
      <p:ext uri="{BB962C8B-B14F-4D97-AF65-F5344CB8AC3E}">
        <p14:creationId xmlns:p14="http://schemas.microsoft.com/office/powerpoint/2010/main" val="1799854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p:nvPr/>
        </p:nvSpPr>
        <p:spPr>
          <a:xfrm>
            <a:off x="6169494" y="127187"/>
            <a:ext cx="17574128" cy="1296742"/>
          </a:xfrm>
          <a:prstGeom prst="rect">
            <a:avLst/>
          </a:prstGeom>
          <a:noFill/>
          <a:ln>
            <a:noFill/>
          </a:ln>
        </p:spPr>
        <p:txBody>
          <a:bodyPr lIns="217692" tIns="108816" rIns="217692" bIns="108816" anchor="t" anchorCtr="0">
            <a:noAutofit/>
          </a:bodyPr>
          <a:lstStyle/>
          <a:p>
            <a:pPr algn="ctr">
              <a:buSzPct val="25000"/>
            </a:pPr>
            <a:r>
              <a:rPr lang="es-ES" sz="5700" b="1" dirty="0"/>
              <a:t>DOCUMENTOS DE IDENTIDAD COLOMBIANOS</a:t>
            </a:r>
            <a:endParaRPr lang="es-ES" sz="5700" b="1" dirty="0">
              <a:latin typeface="Arial"/>
              <a:ea typeface="Arial"/>
              <a:cs typeface="Arial"/>
              <a:sym typeface="Arial"/>
            </a:endParaRPr>
          </a:p>
        </p:txBody>
      </p:sp>
      <p:sp>
        <p:nvSpPr>
          <p:cNvPr id="510" name="Shape 510"/>
          <p:cNvSpPr txBox="1"/>
          <p:nvPr/>
        </p:nvSpPr>
        <p:spPr>
          <a:xfrm>
            <a:off x="9120853" y="1023821"/>
            <a:ext cx="10688930" cy="800218"/>
          </a:xfrm>
          <a:prstGeom prst="rect">
            <a:avLst/>
          </a:prstGeom>
          <a:noFill/>
          <a:ln>
            <a:noFill/>
          </a:ln>
        </p:spPr>
        <p:txBody>
          <a:bodyPr lIns="217692" tIns="108816" rIns="217692" bIns="108816" anchor="t" anchorCtr="0">
            <a:noAutofit/>
          </a:bodyPr>
          <a:lstStyle/>
          <a:p>
            <a:pPr>
              <a:buSzPct val="25000"/>
            </a:pPr>
            <a:endParaRPr lang="es-ES" sz="4800" b="1" dirty="0">
              <a:solidFill>
                <a:schemeClr val="dk1"/>
              </a:solidFill>
              <a:latin typeface="Arial"/>
              <a:ea typeface="Arial"/>
              <a:cs typeface="Arial"/>
              <a:sym typeface="Arial"/>
            </a:endParaRPr>
          </a:p>
        </p:txBody>
      </p:sp>
      <p:pic>
        <p:nvPicPr>
          <p:cNvPr id="3074" name="Picture 2" descr="Resultado de imagen para cedula de ciudadania colombia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87665" y="3545632"/>
            <a:ext cx="11431488" cy="607695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nverso Cedu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552" y="3540105"/>
            <a:ext cx="12483012" cy="601781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tarjeta de identidad colombia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0059" y="9112145"/>
            <a:ext cx="7748009" cy="369570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6034514" y="9977537"/>
            <a:ext cx="5950940" cy="2769990"/>
          </a:xfrm>
          <a:prstGeom prst="rect">
            <a:avLst/>
          </a:prstGeom>
          <a:noFill/>
        </p:spPr>
        <p:txBody>
          <a:bodyPr wrap="square" lIns="217728" tIns="108864" rIns="217728" bIns="108864" rtlCol="0">
            <a:spAutoFit/>
          </a:bodyPr>
          <a:lstStyle/>
          <a:p>
            <a:r>
              <a:rPr lang="es-CO" sz="3300" b="1" dirty="0"/>
              <a:t>Total CC: 53,244,090</a:t>
            </a:r>
          </a:p>
          <a:p>
            <a:r>
              <a:rPr lang="es-CO" sz="3300" b="1" dirty="0"/>
              <a:t>Total TI:     10,867,877</a:t>
            </a:r>
          </a:p>
          <a:p>
            <a:endParaRPr lang="es-CO" sz="3300" b="1" dirty="0"/>
          </a:p>
          <a:p>
            <a:r>
              <a:rPr lang="es-CO" sz="3300" b="1" dirty="0"/>
              <a:t>Duplicados vía WEB: 799,537</a:t>
            </a:r>
          </a:p>
          <a:p>
            <a:endParaRPr lang="es-CO" sz="3300" dirty="0"/>
          </a:p>
        </p:txBody>
      </p:sp>
      <p:sp>
        <p:nvSpPr>
          <p:cNvPr id="8" name="7 Rectángulo"/>
          <p:cNvSpPr/>
          <p:nvPr/>
        </p:nvSpPr>
        <p:spPr>
          <a:xfrm>
            <a:off x="6423303" y="1824037"/>
            <a:ext cx="17066510" cy="1543293"/>
          </a:xfrm>
          <a:prstGeom prst="rect">
            <a:avLst/>
          </a:prstGeom>
        </p:spPr>
        <p:txBody>
          <a:bodyPr wrap="square" lIns="217728" tIns="108864" rIns="217728" bIns="108864">
            <a:spAutoFit/>
          </a:bodyPr>
          <a:lstStyle/>
          <a:p>
            <a:pPr lvl="0"/>
            <a:r>
              <a:rPr lang="es-ES" dirty="0"/>
              <a:t>Constituidos por una base o soporte en </a:t>
            </a:r>
            <a:r>
              <a:rPr lang="es-ES" dirty="0" err="1"/>
              <a:t>Teslìn</a:t>
            </a:r>
            <a:r>
              <a:rPr lang="es-ES" dirty="0"/>
              <a:t> y recubierto en anverso y reverso con laminado </a:t>
            </a:r>
            <a:r>
              <a:rPr lang="es-ES" dirty="0" err="1"/>
              <a:t>PET</a:t>
            </a:r>
            <a:r>
              <a:rPr lang="es-ES" dirty="0" smtClean="0"/>
              <a:t>.</a:t>
            </a:r>
            <a:endParaRPr lang="es-CO" dirty="0"/>
          </a:p>
        </p:txBody>
      </p:sp>
    </p:spTree>
    <p:extLst>
      <p:ext uri="{BB962C8B-B14F-4D97-AF65-F5344CB8AC3E}">
        <p14:creationId xmlns:p14="http://schemas.microsoft.com/office/powerpoint/2010/main" val="143887631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9" name="Shape 499"/>
          <p:cNvSpPr/>
          <p:nvPr/>
        </p:nvSpPr>
        <p:spPr>
          <a:xfrm>
            <a:off x="6432199" y="1864841"/>
            <a:ext cx="16088631" cy="1565274"/>
          </a:xfrm>
          <a:prstGeom prst="rect">
            <a:avLst/>
          </a:prstGeom>
          <a:noFill/>
          <a:ln>
            <a:noFill/>
          </a:ln>
        </p:spPr>
        <p:txBody>
          <a:bodyPr lIns="217633" tIns="108816" rIns="217633" bIns="108816" anchor="ctr" anchorCtr="0">
            <a:noAutofit/>
          </a:bodyPr>
          <a:lstStyle/>
          <a:p>
            <a:pPr lvl="0" algn="just">
              <a:buSzPct val="25000"/>
            </a:pPr>
            <a:r>
              <a:rPr lang="es-ES" sz="3300" b="1" dirty="0">
                <a:solidFill>
                  <a:srgbClr val="074A87"/>
                </a:solidFill>
                <a:latin typeface="Arial"/>
                <a:ea typeface="Arial"/>
                <a:cs typeface="Arial"/>
                <a:sym typeface="Arial"/>
              </a:rPr>
              <a:t>INTEROPERABILIDAD</a:t>
            </a:r>
            <a:r>
              <a:rPr lang="es-ES" sz="3300" dirty="0">
                <a:solidFill>
                  <a:srgbClr val="074A87"/>
                </a:solidFill>
                <a:latin typeface="Arial"/>
                <a:ea typeface="Arial"/>
                <a:cs typeface="Arial"/>
                <a:sym typeface="Arial"/>
              </a:rPr>
              <a:t>: </a:t>
            </a:r>
            <a:r>
              <a:rPr lang="es-CO" sz="3300" dirty="0">
                <a:solidFill>
                  <a:srgbClr val="074A87"/>
                </a:solidFill>
                <a:latin typeface="Arial"/>
                <a:ea typeface="Arial"/>
                <a:cs typeface="Arial"/>
                <a:sym typeface="Arial"/>
              </a:rPr>
              <a:t>habilidad de organizaciones y sistemas dispares y diversos para interaccionar con objetivos consensuados y comunes y con la finalidad de obtener beneficios mutuos</a:t>
            </a:r>
            <a:endParaRPr lang="es-ES" sz="3300" dirty="0">
              <a:solidFill>
                <a:srgbClr val="074A87"/>
              </a:solidFill>
              <a:latin typeface="Arial"/>
              <a:ea typeface="Arial"/>
              <a:cs typeface="Arial"/>
              <a:sym typeface="Arial"/>
            </a:endParaRPr>
          </a:p>
        </p:txBody>
      </p:sp>
      <p:sp>
        <p:nvSpPr>
          <p:cNvPr id="503" name="Shape 503"/>
          <p:cNvSpPr/>
          <p:nvPr/>
        </p:nvSpPr>
        <p:spPr>
          <a:xfrm>
            <a:off x="5856065" y="233265"/>
            <a:ext cx="17432950" cy="1565274"/>
          </a:xfrm>
          <a:prstGeom prst="rect">
            <a:avLst/>
          </a:prstGeom>
          <a:noFill/>
          <a:ln>
            <a:noFill/>
          </a:ln>
        </p:spPr>
        <p:txBody>
          <a:bodyPr lIns="217633" tIns="108816" rIns="217633" bIns="108816" anchor="ctr" anchorCtr="0">
            <a:noAutofit/>
          </a:bodyPr>
          <a:lstStyle/>
          <a:p>
            <a:pPr algn="just">
              <a:buSzPct val="25000"/>
            </a:pPr>
            <a:r>
              <a:rPr lang="es-ES" sz="3300" b="1" dirty="0">
                <a:solidFill>
                  <a:srgbClr val="074A87"/>
                </a:solidFill>
                <a:latin typeface="Arial"/>
                <a:ea typeface="Arial"/>
                <a:cs typeface="Arial"/>
                <a:sym typeface="Arial"/>
              </a:rPr>
              <a:t>ACCESO A LA INFORMACIÓN ALFA NUMÉRICA DEL ARCHIVO NACIONAL DE IDENTIFICACIÓN  Y SISTEMA DE INFORMACIÓN DE REGISTRO CIVIL </a:t>
            </a:r>
          </a:p>
        </p:txBody>
      </p:sp>
      <p:pic>
        <p:nvPicPr>
          <p:cNvPr id="2050" name="Picture 2" descr="Resultado de imagen para web serv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272" y="3689653"/>
            <a:ext cx="16948308" cy="916710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9696985" y="4905532"/>
            <a:ext cx="6913668" cy="881574"/>
          </a:xfrm>
          <a:prstGeom prst="rect">
            <a:avLst/>
          </a:prstGeom>
          <a:noFill/>
        </p:spPr>
        <p:txBody>
          <a:bodyPr wrap="square" lIns="217728" tIns="108864" rIns="217728" bIns="108864" rtlCol="0">
            <a:spAutoFit/>
          </a:bodyPr>
          <a:lstStyle/>
          <a:p>
            <a:r>
              <a:rPr lang="es-CO" b="1" dirty="0" err="1" smtClean="0"/>
              <a:t>WS</a:t>
            </a:r>
            <a:r>
              <a:rPr lang="es-CO" b="1" dirty="0" smtClean="0"/>
              <a:t> </a:t>
            </a:r>
            <a:r>
              <a:rPr lang="es-CO" b="1" dirty="0" err="1" smtClean="0"/>
              <a:t>ANI</a:t>
            </a:r>
            <a:r>
              <a:rPr lang="es-CO" b="1" dirty="0" smtClean="0"/>
              <a:t> – </a:t>
            </a:r>
            <a:r>
              <a:rPr lang="es-CO" b="1" dirty="0" err="1" smtClean="0"/>
              <a:t>SIRC</a:t>
            </a:r>
            <a:r>
              <a:rPr lang="es-CO" b="1" dirty="0" smtClean="0"/>
              <a:t> </a:t>
            </a:r>
            <a:r>
              <a:rPr lang="es-CO" dirty="0" smtClean="0"/>
              <a:t> </a:t>
            </a:r>
            <a:endParaRPr lang="es-CO" dirty="0"/>
          </a:p>
        </p:txBody>
      </p:sp>
    </p:spTree>
    <p:extLst>
      <p:ext uri="{BB962C8B-B14F-4D97-AF65-F5344CB8AC3E}">
        <p14:creationId xmlns:p14="http://schemas.microsoft.com/office/powerpoint/2010/main" val="3732329072"/>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p:nvPr/>
        </p:nvSpPr>
        <p:spPr>
          <a:xfrm>
            <a:off x="6169494" y="520703"/>
            <a:ext cx="17574128" cy="1701798"/>
          </a:xfrm>
          <a:prstGeom prst="rect">
            <a:avLst/>
          </a:prstGeom>
          <a:noFill/>
          <a:ln>
            <a:noFill/>
          </a:ln>
        </p:spPr>
        <p:txBody>
          <a:bodyPr lIns="217692" tIns="108816" rIns="217692" bIns="108816" anchor="t" anchorCtr="0">
            <a:noAutofit/>
          </a:bodyPr>
          <a:lstStyle/>
          <a:p>
            <a:pPr algn="ctr">
              <a:buSzPct val="25000"/>
            </a:pPr>
            <a:r>
              <a:rPr lang="es-ES" sz="5700" b="1" dirty="0">
                <a:latin typeface="Arial"/>
                <a:ea typeface="Arial"/>
                <a:cs typeface="Arial"/>
                <a:sym typeface="Arial"/>
              </a:rPr>
              <a:t>BIOMETRÍA – ENTIDADES PUBLICAS Y PARTICULARES AUTORIZADAS POR LA LEY</a:t>
            </a:r>
          </a:p>
        </p:txBody>
      </p:sp>
      <p:sp>
        <p:nvSpPr>
          <p:cNvPr id="510" name="Shape 510"/>
          <p:cNvSpPr txBox="1"/>
          <p:nvPr/>
        </p:nvSpPr>
        <p:spPr>
          <a:xfrm>
            <a:off x="7001054" y="4809839"/>
            <a:ext cx="10688930" cy="800218"/>
          </a:xfrm>
          <a:prstGeom prst="rect">
            <a:avLst/>
          </a:prstGeom>
          <a:noFill/>
          <a:ln>
            <a:noFill/>
          </a:ln>
        </p:spPr>
        <p:txBody>
          <a:bodyPr lIns="217692" tIns="108816" rIns="217692" bIns="108816" anchor="t" anchorCtr="0">
            <a:noAutofit/>
          </a:bodyPr>
          <a:lstStyle/>
          <a:p>
            <a:pPr>
              <a:buSzPct val="25000"/>
            </a:pPr>
            <a:r>
              <a:rPr lang="es-ES" sz="4800" b="1" dirty="0">
                <a:solidFill>
                  <a:schemeClr val="dk1"/>
                </a:solidFill>
                <a:latin typeface="Arial"/>
                <a:ea typeface="Arial"/>
                <a:cs typeface="Arial"/>
                <a:sym typeface="Arial"/>
              </a:rPr>
              <a:t>AUTENTICACIÓN BIOMÉTRICA</a:t>
            </a:r>
          </a:p>
        </p:txBody>
      </p:sp>
      <p:pic>
        <p:nvPicPr>
          <p:cNvPr id="511" name="Shape 511"/>
          <p:cNvPicPr preferRelativeResize="0"/>
          <p:nvPr/>
        </p:nvPicPr>
        <p:blipFill rotWithShape="1">
          <a:blip r:embed="rId3">
            <a:alphaModFix/>
          </a:blip>
          <a:srcRect/>
          <a:stretch/>
        </p:blipFill>
        <p:spPr>
          <a:xfrm>
            <a:off x="15110224" y="6765035"/>
            <a:ext cx="5123982" cy="4269430"/>
          </a:xfrm>
          <a:prstGeom prst="rect">
            <a:avLst/>
          </a:prstGeom>
          <a:noFill/>
          <a:ln>
            <a:noFill/>
          </a:ln>
        </p:spPr>
      </p:pic>
      <p:pic>
        <p:nvPicPr>
          <p:cNvPr id="512" name="Shape 512"/>
          <p:cNvPicPr preferRelativeResize="0"/>
          <p:nvPr/>
        </p:nvPicPr>
        <p:blipFill rotWithShape="1">
          <a:blip r:embed="rId4">
            <a:alphaModFix/>
          </a:blip>
          <a:srcRect/>
          <a:stretch/>
        </p:blipFill>
        <p:spPr>
          <a:xfrm>
            <a:off x="3081197" y="7390277"/>
            <a:ext cx="6176609" cy="2892426"/>
          </a:xfrm>
          <a:prstGeom prst="rect">
            <a:avLst/>
          </a:prstGeom>
          <a:noFill/>
          <a:ln>
            <a:noFill/>
          </a:ln>
        </p:spPr>
      </p:pic>
    </p:spTree>
    <p:extLst>
      <p:ext uri="{BB962C8B-B14F-4D97-AF65-F5344CB8AC3E}">
        <p14:creationId xmlns:p14="http://schemas.microsoft.com/office/powerpoint/2010/main" val="1577086903"/>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8655072" y="8517447"/>
            <a:ext cx="7003901" cy="4226398"/>
          </a:xfrm>
          <a:prstGeom prst="roundRect">
            <a:avLst/>
          </a:prstGeom>
        </p:spPr>
        <p:style>
          <a:lnRef idx="1">
            <a:schemeClr val="dk1"/>
          </a:lnRef>
          <a:fillRef idx="2">
            <a:schemeClr val="dk1"/>
          </a:fillRef>
          <a:effectRef idx="1">
            <a:schemeClr val="dk1"/>
          </a:effectRef>
          <a:fontRef idx="minor">
            <a:schemeClr val="dk1"/>
          </a:fontRef>
        </p:style>
        <p:txBody>
          <a:bodyPr lIns="217728" tIns="108864" rIns="217728" bIns="108864" rtlCol="0" anchor="ctr"/>
          <a:lstStyle/>
          <a:p>
            <a:pPr algn="ctr"/>
            <a:r>
              <a:rPr lang="es-MX" sz="2900" b="1" dirty="0"/>
              <a:t>AUTENTICACIÓN BIOMÉTRICA 1: N</a:t>
            </a:r>
          </a:p>
          <a:p>
            <a:pPr algn="ctr"/>
            <a:r>
              <a:rPr lang="es-MX" sz="2900" b="1" dirty="0"/>
              <a:t>Habilitada para Entidades Públicas F. Policía Judicial, Inteligencia y Contrainteligencia</a:t>
            </a:r>
          </a:p>
          <a:p>
            <a:pPr algn="ctr"/>
            <a:r>
              <a:rPr lang="es-MX" sz="2900" b="1" dirty="0"/>
              <a:t>Cantidad de consultas de plena identidad a la fecha: 46,707,282</a:t>
            </a:r>
            <a:endParaRPr lang="es-CO" sz="2900" b="1"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25580" t="14568" r="24010" b="8984"/>
          <a:stretch>
            <a:fillRect/>
          </a:stretch>
        </p:blipFill>
        <p:spPr bwMode="auto">
          <a:xfrm>
            <a:off x="16774725" y="8154147"/>
            <a:ext cx="6749593" cy="4608514"/>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00" name="Picture 8" descr="Resultado de imagen para base de da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271" y="9068174"/>
            <a:ext cx="5185251" cy="3888432"/>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3658087" y="10838210"/>
            <a:ext cx="4417066" cy="881574"/>
          </a:xfrm>
          <a:prstGeom prst="rect">
            <a:avLst/>
          </a:prstGeom>
          <a:noFill/>
        </p:spPr>
        <p:txBody>
          <a:bodyPr wrap="square" lIns="217728" tIns="108864" rIns="217728" bIns="108864" rtlCol="0">
            <a:spAutoFit/>
          </a:bodyPr>
          <a:lstStyle/>
          <a:p>
            <a:r>
              <a:rPr lang="es-CO" b="1" dirty="0" err="1"/>
              <a:t>AFIS</a:t>
            </a:r>
            <a:r>
              <a:rPr lang="es-CO" b="1" dirty="0"/>
              <a:t> CIVIL</a:t>
            </a:r>
          </a:p>
        </p:txBody>
      </p:sp>
      <p:sp>
        <p:nvSpPr>
          <p:cNvPr id="12" name="11 CuadroTexto"/>
          <p:cNvSpPr txBox="1"/>
          <p:nvPr/>
        </p:nvSpPr>
        <p:spPr>
          <a:xfrm>
            <a:off x="3304422" y="9947838"/>
            <a:ext cx="4417066" cy="696908"/>
          </a:xfrm>
          <a:prstGeom prst="rect">
            <a:avLst/>
          </a:prstGeom>
          <a:noFill/>
        </p:spPr>
        <p:txBody>
          <a:bodyPr wrap="square" lIns="217728" tIns="108864" rIns="217728" bIns="108864" rtlCol="0">
            <a:spAutoFit/>
          </a:bodyPr>
          <a:lstStyle/>
          <a:p>
            <a:r>
              <a:rPr lang="es-CO" sz="3100" b="1" dirty="0"/>
              <a:t>REGISTRADURÍA</a:t>
            </a:r>
          </a:p>
        </p:txBody>
      </p:sp>
      <p:pic>
        <p:nvPicPr>
          <p:cNvPr id="13" name="Picture 8" descr="Resultado de imagen para base de da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86799" y="3410661"/>
            <a:ext cx="3609838" cy="2707026"/>
          </a:xfrm>
          <a:prstGeom prst="rect">
            <a:avLst/>
          </a:prstGeom>
          <a:noFill/>
          <a:extLst>
            <a:ext uri="{909E8E84-426E-40DD-AFC4-6F175D3DCCD1}">
              <a14:hiddenFill xmlns:a14="http://schemas.microsoft.com/office/drawing/2010/main">
                <a:solidFill>
                  <a:srgbClr val="FFFFFF"/>
                </a:solidFill>
              </a14:hiddenFill>
            </a:ext>
          </a:extLst>
        </p:spPr>
      </p:pic>
      <p:sp>
        <p:nvSpPr>
          <p:cNvPr id="14" name="13 CuadroTexto"/>
          <p:cNvSpPr txBox="1"/>
          <p:nvPr/>
        </p:nvSpPr>
        <p:spPr>
          <a:xfrm>
            <a:off x="17644945" y="4714407"/>
            <a:ext cx="3211757" cy="589186"/>
          </a:xfrm>
          <a:prstGeom prst="rect">
            <a:avLst/>
          </a:prstGeom>
          <a:noFill/>
        </p:spPr>
        <p:txBody>
          <a:bodyPr wrap="square" lIns="217728" tIns="108864" rIns="217728" bIns="108864" rtlCol="0">
            <a:spAutoFit/>
          </a:bodyPr>
          <a:lstStyle/>
          <a:p>
            <a:r>
              <a:rPr lang="es-CO" sz="2400" b="1" dirty="0" err="1"/>
              <a:t>AFIS</a:t>
            </a:r>
            <a:r>
              <a:rPr lang="es-CO" sz="2400" b="1" dirty="0"/>
              <a:t> CRIMINAL</a:t>
            </a:r>
          </a:p>
        </p:txBody>
      </p:sp>
      <p:sp>
        <p:nvSpPr>
          <p:cNvPr id="15" name="14 CuadroTexto"/>
          <p:cNvSpPr txBox="1"/>
          <p:nvPr/>
        </p:nvSpPr>
        <p:spPr>
          <a:xfrm>
            <a:off x="18147024" y="3961845"/>
            <a:ext cx="3211757" cy="666130"/>
          </a:xfrm>
          <a:prstGeom prst="rect">
            <a:avLst/>
          </a:prstGeom>
          <a:noFill/>
        </p:spPr>
        <p:txBody>
          <a:bodyPr wrap="square" lIns="217728" tIns="108864" rIns="217728" bIns="108864" rtlCol="0">
            <a:spAutoFit/>
          </a:bodyPr>
          <a:lstStyle/>
          <a:p>
            <a:r>
              <a:rPr lang="es-CO" sz="2900" b="1" dirty="0" err="1"/>
              <a:t>INPEC</a:t>
            </a:r>
            <a:endParaRPr lang="es-CO" sz="2900" b="1" dirty="0"/>
          </a:p>
        </p:txBody>
      </p:sp>
      <p:pic>
        <p:nvPicPr>
          <p:cNvPr id="16" name="Picture 8" descr="Resultado de imagen para base de da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7226" y="3417309"/>
            <a:ext cx="3609838" cy="2707026"/>
          </a:xfrm>
          <a:prstGeom prst="rect">
            <a:avLst/>
          </a:prstGeom>
          <a:noFill/>
          <a:extLst>
            <a:ext uri="{909E8E84-426E-40DD-AFC4-6F175D3DCCD1}">
              <a14:hiddenFill xmlns:a14="http://schemas.microsoft.com/office/drawing/2010/main">
                <a:solidFill>
                  <a:srgbClr val="FFFFFF"/>
                </a:solidFill>
              </a14:hiddenFill>
            </a:ext>
          </a:extLst>
        </p:spPr>
      </p:pic>
      <p:sp>
        <p:nvSpPr>
          <p:cNvPr id="17" name="16 CuadroTexto"/>
          <p:cNvSpPr txBox="1"/>
          <p:nvPr/>
        </p:nvSpPr>
        <p:spPr>
          <a:xfrm>
            <a:off x="11590714" y="4696173"/>
            <a:ext cx="3211757" cy="589186"/>
          </a:xfrm>
          <a:prstGeom prst="rect">
            <a:avLst/>
          </a:prstGeom>
          <a:noFill/>
        </p:spPr>
        <p:txBody>
          <a:bodyPr wrap="square" lIns="217728" tIns="108864" rIns="217728" bIns="108864" rtlCol="0">
            <a:spAutoFit/>
          </a:bodyPr>
          <a:lstStyle/>
          <a:p>
            <a:r>
              <a:rPr lang="es-CO" sz="2400" b="1" dirty="0" err="1"/>
              <a:t>AFIS</a:t>
            </a:r>
            <a:r>
              <a:rPr lang="es-CO" sz="2400" b="1" dirty="0"/>
              <a:t> CRIMINAL</a:t>
            </a:r>
          </a:p>
        </p:txBody>
      </p:sp>
      <p:sp>
        <p:nvSpPr>
          <p:cNvPr id="18" name="17 CuadroTexto"/>
          <p:cNvSpPr txBox="1"/>
          <p:nvPr/>
        </p:nvSpPr>
        <p:spPr>
          <a:xfrm>
            <a:off x="11958810" y="3961845"/>
            <a:ext cx="3211757" cy="666130"/>
          </a:xfrm>
          <a:prstGeom prst="rect">
            <a:avLst/>
          </a:prstGeom>
          <a:noFill/>
        </p:spPr>
        <p:txBody>
          <a:bodyPr wrap="square" lIns="217728" tIns="108864" rIns="217728" bIns="108864" rtlCol="0">
            <a:spAutoFit/>
          </a:bodyPr>
          <a:lstStyle/>
          <a:p>
            <a:r>
              <a:rPr lang="es-CO" sz="2900" b="1" dirty="0"/>
              <a:t>FISCALÍA</a:t>
            </a:r>
          </a:p>
        </p:txBody>
      </p:sp>
      <p:pic>
        <p:nvPicPr>
          <p:cNvPr id="19" name="Picture 8" descr="Resultado de imagen para base de dat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492" y="3423955"/>
            <a:ext cx="3609838" cy="2707026"/>
          </a:xfrm>
          <a:prstGeom prst="rect">
            <a:avLst/>
          </a:prstGeom>
          <a:noFill/>
          <a:extLst>
            <a:ext uri="{909E8E84-426E-40DD-AFC4-6F175D3DCCD1}">
              <a14:hiddenFill xmlns:a14="http://schemas.microsoft.com/office/drawing/2010/main">
                <a:solidFill>
                  <a:srgbClr val="FFFFFF"/>
                </a:solidFill>
              </a14:hiddenFill>
            </a:ext>
          </a:extLst>
        </p:spPr>
      </p:pic>
      <p:sp>
        <p:nvSpPr>
          <p:cNvPr id="20" name="19 CuadroTexto"/>
          <p:cNvSpPr txBox="1"/>
          <p:nvPr/>
        </p:nvSpPr>
        <p:spPr>
          <a:xfrm>
            <a:off x="3922097" y="4727701"/>
            <a:ext cx="3211757" cy="589186"/>
          </a:xfrm>
          <a:prstGeom prst="rect">
            <a:avLst/>
          </a:prstGeom>
          <a:noFill/>
        </p:spPr>
        <p:txBody>
          <a:bodyPr wrap="square" lIns="217728" tIns="108864" rIns="217728" bIns="108864" rtlCol="0">
            <a:spAutoFit/>
          </a:bodyPr>
          <a:lstStyle/>
          <a:p>
            <a:r>
              <a:rPr lang="es-CO" sz="2400" b="1" dirty="0" err="1"/>
              <a:t>AFIS</a:t>
            </a:r>
            <a:r>
              <a:rPr lang="es-CO" sz="2400" b="1" dirty="0"/>
              <a:t> CRIMINAL</a:t>
            </a:r>
          </a:p>
        </p:txBody>
      </p:sp>
      <p:sp>
        <p:nvSpPr>
          <p:cNvPr id="21" name="20 CuadroTexto"/>
          <p:cNvSpPr txBox="1"/>
          <p:nvPr/>
        </p:nvSpPr>
        <p:spPr>
          <a:xfrm>
            <a:off x="4354874" y="4020583"/>
            <a:ext cx="3211757" cy="666130"/>
          </a:xfrm>
          <a:prstGeom prst="rect">
            <a:avLst/>
          </a:prstGeom>
          <a:noFill/>
        </p:spPr>
        <p:txBody>
          <a:bodyPr wrap="square" lIns="217728" tIns="108864" rIns="217728" bIns="108864" rtlCol="0">
            <a:spAutoFit/>
          </a:bodyPr>
          <a:lstStyle/>
          <a:p>
            <a:r>
              <a:rPr lang="es-CO" sz="2900" b="1" dirty="0"/>
              <a:t>POLICÍA </a:t>
            </a:r>
          </a:p>
        </p:txBody>
      </p:sp>
      <p:sp>
        <p:nvSpPr>
          <p:cNvPr id="9" name="8 Menos"/>
          <p:cNvSpPr/>
          <p:nvPr/>
        </p:nvSpPr>
        <p:spPr>
          <a:xfrm>
            <a:off x="7" y="6187741"/>
            <a:ext cx="23908411" cy="102100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lIns="217728" tIns="108864" rIns="217728" bIns="108864" rtlCol="0" anchor="ctr"/>
          <a:lstStyle/>
          <a:p>
            <a:pPr algn="ctr"/>
            <a:r>
              <a:rPr lang="es-CO" b="1" dirty="0">
                <a:solidFill>
                  <a:schemeClr val="tx1"/>
                </a:solidFill>
              </a:rPr>
              <a:t>INTER </a:t>
            </a:r>
            <a:r>
              <a:rPr lang="es-CO" b="1" dirty="0" err="1">
                <a:solidFill>
                  <a:schemeClr val="tx1"/>
                </a:solidFill>
              </a:rPr>
              <a:t>AFIS</a:t>
            </a:r>
            <a:endParaRPr lang="es-CO" b="1" dirty="0">
              <a:solidFill>
                <a:schemeClr val="tx1"/>
              </a:solidFill>
            </a:endParaRPr>
          </a:p>
        </p:txBody>
      </p:sp>
      <p:cxnSp>
        <p:nvCxnSpPr>
          <p:cNvPr id="23" name="22 Conector recto de flecha"/>
          <p:cNvCxnSpPr/>
          <p:nvPr/>
        </p:nvCxnSpPr>
        <p:spPr>
          <a:xfrm flipH="1">
            <a:off x="18991716" y="5998455"/>
            <a:ext cx="3" cy="58055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29 Conector recto de flecha"/>
          <p:cNvCxnSpPr/>
          <p:nvPr/>
        </p:nvCxnSpPr>
        <p:spPr>
          <a:xfrm flipH="1">
            <a:off x="5109277" y="6012979"/>
            <a:ext cx="3" cy="58055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H="1">
            <a:off x="13012141" y="5998455"/>
            <a:ext cx="3" cy="58055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a:endCxn id="8200" idx="0"/>
          </p:cNvCxnSpPr>
          <p:nvPr/>
        </p:nvCxnSpPr>
        <p:spPr>
          <a:xfrm>
            <a:off x="5183896" y="7434069"/>
            <a:ext cx="0" cy="163411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9922325" y="7554962"/>
            <a:ext cx="5721078" cy="804630"/>
          </a:xfrm>
          <a:prstGeom prst="rect">
            <a:avLst/>
          </a:prstGeom>
          <a:noFill/>
        </p:spPr>
        <p:txBody>
          <a:bodyPr wrap="square" lIns="217728" tIns="108864" rIns="217728" bIns="108864" rtlCol="0">
            <a:spAutoFit/>
          </a:bodyPr>
          <a:lstStyle/>
          <a:p>
            <a:r>
              <a:rPr lang="es-CO" sz="3800" b="1" dirty="0"/>
              <a:t>WEB </a:t>
            </a:r>
            <a:r>
              <a:rPr lang="es-CO" sz="3800" b="1" dirty="0" err="1"/>
              <a:t>SERVICE</a:t>
            </a:r>
            <a:r>
              <a:rPr lang="es-CO" sz="3800" b="1" dirty="0"/>
              <a:t> </a:t>
            </a:r>
          </a:p>
        </p:txBody>
      </p:sp>
      <p:sp>
        <p:nvSpPr>
          <p:cNvPr id="24" name="Shape 508"/>
          <p:cNvSpPr/>
          <p:nvPr/>
        </p:nvSpPr>
        <p:spPr>
          <a:xfrm>
            <a:off x="6131884" y="0"/>
            <a:ext cx="17574128" cy="2360446"/>
          </a:xfrm>
          <a:prstGeom prst="rect">
            <a:avLst/>
          </a:prstGeom>
          <a:noFill/>
          <a:ln>
            <a:noFill/>
          </a:ln>
        </p:spPr>
        <p:txBody>
          <a:bodyPr lIns="217692" tIns="108816" rIns="217692" bIns="108816" anchor="t" anchorCtr="0">
            <a:noAutofit/>
          </a:bodyPr>
          <a:lstStyle/>
          <a:p>
            <a:pPr algn="ctr">
              <a:buSzPct val="25000"/>
            </a:pPr>
            <a:r>
              <a:rPr lang="es-ES" sz="6700" b="1" dirty="0" smtClean="0"/>
              <a:t>Sistemas </a:t>
            </a:r>
            <a:r>
              <a:rPr lang="es-ES" sz="6700" b="1" dirty="0" err="1" smtClean="0"/>
              <a:t>AFIS</a:t>
            </a:r>
            <a:r>
              <a:rPr lang="es-ES" sz="6700" b="1" dirty="0" smtClean="0"/>
              <a:t> en Colombia</a:t>
            </a:r>
          </a:p>
          <a:p>
            <a:pPr algn="ctr">
              <a:buSzPct val="25000"/>
            </a:pPr>
            <a:r>
              <a:rPr lang="es-ES" sz="3600" b="1" dirty="0" smtClean="0">
                <a:sym typeface="Arial"/>
              </a:rPr>
              <a:t>La </a:t>
            </a:r>
            <a:r>
              <a:rPr lang="es-ES" sz="3600" b="1" dirty="0" err="1" smtClean="0">
                <a:sym typeface="Arial"/>
              </a:rPr>
              <a:t>RNEC</a:t>
            </a:r>
            <a:r>
              <a:rPr lang="es-ES" sz="3600" b="1" dirty="0" smtClean="0">
                <a:sym typeface="Arial"/>
              </a:rPr>
              <a:t>  cuenta con uno de los </a:t>
            </a:r>
            <a:r>
              <a:rPr lang="es-ES" sz="3600" b="1" dirty="0" err="1" smtClean="0">
                <a:sym typeface="Arial"/>
              </a:rPr>
              <a:t>AFIS</a:t>
            </a:r>
            <a:r>
              <a:rPr lang="es-ES" sz="3600" b="1" dirty="0" smtClean="0">
                <a:sym typeface="Arial"/>
              </a:rPr>
              <a:t> Civiles más grandes y actualizados del mundo</a:t>
            </a:r>
            <a:endParaRPr lang="es-ES" sz="3600" b="1" dirty="0">
              <a:sym typeface="Arial"/>
            </a:endParaRPr>
          </a:p>
        </p:txBody>
      </p:sp>
    </p:spTree>
    <p:extLst>
      <p:ext uri="{BB962C8B-B14F-4D97-AF65-F5344CB8AC3E}">
        <p14:creationId xmlns:p14="http://schemas.microsoft.com/office/powerpoint/2010/main" val="2543486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6624244" y="377280"/>
            <a:ext cx="16323939" cy="2304256"/>
          </a:xfrm>
          <a:prstGeom prst="roundRect">
            <a:avLst/>
          </a:prstGeom>
        </p:spPr>
        <p:style>
          <a:lnRef idx="1">
            <a:schemeClr val="dk1"/>
          </a:lnRef>
          <a:fillRef idx="2">
            <a:schemeClr val="dk1"/>
          </a:fillRef>
          <a:effectRef idx="1">
            <a:schemeClr val="dk1"/>
          </a:effectRef>
          <a:fontRef idx="minor">
            <a:schemeClr val="dk1"/>
          </a:fontRef>
        </p:style>
        <p:txBody>
          <a:bodyPr lIns="217728" tIns="108864" rIns="217728" bIns="108864" rtlCol="0" anchor="ctr"/>
          <a:lstStyle/>
          <a:p>
            <a:pPr algn="ctr"/>
            <a:r>
              <a:rPr lang="es-MX" b="1" dirty="0" smtClean="0"/>
              <a:t>AUTENTICACIÓN BIOMÉTRICA</a:t>
            </a:r>
          </a:p>
          <a:p>
            <a:pPr algn="ctr"/>
            <a:r>
              <a:rPr lang="es-MX" b="1" dirty="0" smtClean="0"/>
              <a:t>Servicio con los mas altos estándares de seguridad, que facilita el acceso a tramites y servicios </a:t>
            </a:r>
            <a:endParaRPr lang="es-CO" b="1"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86213" y="5993904"/>
            <a:ext cx="9333156" cy="4745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114" y="4409731"/>
            <a:ext cx="14096785" cy="739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4684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10340</TotalTime>
  <Words>2151</Words>
  <Application>Microsoft Office PowerPoint</Application>
  <PresentationFormat>Personalizado</PresentationFormat>
  <Paragraphs>191</Paragraphs>
  <Slides>16</Slides>
  <Notes>16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Calibri</vt:lpstr>
      <vt:lpstr>Calisto MT</vt:lpstr>
      <vt:lpstr>Helvetica</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BABEL_GROUP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DISEÑO_1</dc:creator>
  <cp:lastModifiedBy>Carolina Robledo Leeb</cp:lastModifiedBy>
  <cp:revision>37</cp:revision>
  <cp:lastPrinted>2018-09-19T14:08:45Z</cp:lastPrinted>
  <dcterms:created xsi:type="dcterms:W3CDTF">2018-08-31T14:50:29Z</dcterms:created>
  <dcterms:modified xsi:type="dcterms:W3CDTF">2018-09-19T15:04:20Z</dcterms:modified>
</cp:coreProperties>
</file>