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83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</p:sldIdLst>
  <p:sldSz cx="9144000" cy="5143500" type="screen16x9"/>
  <p:notesSz cx="6858000" cy="9144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566"/>
    <a:srgbClr val="58195D"/>
    <a:srgbClr val="660066"/>
    <a:srgbClr val="5D0066"/>
    <a:srgbClr val="700070"/>
    <a:srgbClr val="6B2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717"/>
  </p:normalViewPr>
  <p:slideViewPr>
    <p:cSldViewPr snapToGrid="0" snapToObjects="1">
      <p:cViewPr varScale="1">
        <p:scale>
          <a:sx n="85" d="100"/>
          <a:sy n="85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AC1C8-A9DB-478F-8A0A-15D4BC4FF4F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584D8-894D-4A8C-A730-DE34EAED9C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421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84D8-894D-4A8C-A730-DE34EAED9C3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90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84D8-894D-4A8C-A730-DE34EAED9C3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311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84D8-894D-4A8C-A730-DE34EAED9C3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70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84D8-894D-4A8C-A730-DE34EAED9C3C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699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84D8-894D-4A8C-A730-DE34EAED9C3C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009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84D8-894D-4A8C-A730-DE34EAED9C3C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88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84D8-894D-4A8C-A730-DE34EAED9C3C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98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364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456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157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413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562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11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104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885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89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76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439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186D-0790-4E47-ACB4-3D79A6FDD269}" type="datetimeFigureOut">
              <a:rPr lang="es-ES_tradnl" smtClean="0"/>
              <a:t>23/10/2018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3F97-0264-1647-9C44-F05A69A018F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89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8DE7B-508D-EE44-BF73-42D096389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3526CB-8175-934A-8F43-62978E348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E52465-D097-1C44-8A4E-5B7658AF9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229062-6C30-B94C-8DC7-08C5BDA18C7A}"/>
              </a:ext>
            </a:extLst>
          </p:cNvPr>
          <p:cNvSpPr txBox="1"/>
          <p:nvPr/>
        </p:nvSpPr>
        <p:spPr>
          <a:xfrm>
            <a:off x="4926450" y="841772"/>
            <a:ext cx="364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092566"/>
                </a:solidFill>
                <a:latin typeface="Helvetica"/>
                <a:cs typeface="Helvetica"/>
              </a:rPr>
              <a:t>Enrique Pérez-Hernández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61D5647-68FE-1D41-8871-68CE016BC333}"/>
              </a:ext>
            </a:extLst>
          </p:cNvPr>
          <p:cNvSpPr/>
          <p:nvPr/>
        </p:nvSpPr>
        <p:spPr>
          <a:xfrm>
            <a:off x="5361470" y="2192600"/>
            <a:ext cx="2929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660066"/>
                </a:solidFill>
                <a:latin typeface="Helvetica" pitchFamily="2" charset="0"/>
              </a:rPr>
              <a:t>BASILEA IV</a:t>
            </a:r>
            <a:endParaRPr lang="es-CO" sz="2800" b="1" i="0" dirty="0">
              <a:solidFill>
                <a:srgbClr val="660066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43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8059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668777" y="420262"/>
            <a:ext cx="799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_tradnl" sz="2000" b="1" dirty="0">
                <a:solidFill>
                  <a:srgbClr val="092566"/>
                </a:solidFill>
                <a:latin typeface="Helvetica"/>
                <a:cs typeface="Helvetica"/>
              </a:rPr>
              <a:t>CONSTITUCION COLCHONES DE CAPITAL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597182" y="1042894"/>
            <a:ext cx="8134835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defRPr/>
            </a:pPr>
            <a:r>
              <a:rPr lang="es-ES" sz="1600" dirty="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Ampliación enfoque regulatorio: medida macro prudencial para estabilidad de sistema financiero en su conjunto , mitigar ciclos económicos en periodos de auge y de crisis; colchones:</a:t>
            </a:r>
          </a:p>
          <a:p>
            <a:pPr lvl="0" algn="just" defTabSz="457200">
              <a:spcBef>
                <a:spcPct val="20000"/>
              </a:spcBef>
              <a:defRPr/>
            </a:pPr>
            <a:endParaRPr lang="es-ES" sz="800" dirty="0">
              <a:solidFill>
                <a:srgbClr val="58195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CONSERVACIÓN 2,5%/APR, </a:t>
            </a:r>
            <a:r>
              <a:rPr lang="es-ES" sz="1600" dirty="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 tener suficiente capital para absorber perdidas en entorno económico de estrés y mantenerse en todo momento por encima requerimientos mínimos; para cumplir su función debe tener plena capacidad de absorción perdidas y por tanto debe estar compuesto por “</a:t>
            </a:r>
            <a:r>
              <a:rPr lang="es-ES" sz="1600" dirty="0" err="1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</a:t>
            </a:r>
            <a:r>
              <a:rPr lang="es-ES" sz="1600" dirty="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Equity“ y es adicional al de </a:t>
            </a:r>
            <a:r>
              <a:rPr lang="es-ES" sz="1600" dirty="0" err="1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</a:t>
            </a:r>
            <a:r>
              <a:rPr lang="es-ES" sz="1600" dirty="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Equity Tier I; si no se cumple el mínimo hay restricciones en distribución resultados (bonus, dividendo y recompra acciones hasta que este totalmente cubierto).</a:t>
            </a: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s-ES" sz="800" dirty="0">
              <a:solidFill>
                <a:srgbClr val="58195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dirty="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1600" b="1" dirty="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ANTICICLICO rango de 0 a 2,5%/APR, </a:t>
            </a:r>
            <a:r>
              <a:rPr lang="es-ES" sz="1600" dirty="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 fija cada jurisdicción cuando el crédito tiene crecimiento excesivo con el objetivo de frenar ese crecimiento: colchón es cero cuando </a:t>
            </a:r>
            <a:r>
              <a:rPr lang="es-ES" sz="160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constitutivo es </a:t>
            </a:r>
            <a:r>
              <a:rPr lang="es-ES" sz="1600" dirty="0">
                <a:solidFill>
                  <a:srgbClr val="5819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adicional al de Conservación.</a:t>
            </a:r>
            <a:endParaRPr lang="es-CO" sz="1600" i="0" dirty="0">
              <a:solidFill>
                <a:srgbClr val="58195D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5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92C0E16-8620-4249-ABFD-BE598CA4E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1" t="5581" r="3931" b="1622"/>
          <a:stretch/>
        </p:blipFill>
        <p:spPr>
          <a:xfrm>
            <a:off x="3824654" y="256465"/>
            <a:ext cx="4946837" cy="46305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7F8707A-49F2-4D65-A704-AFF528F0A8FD}"/>
              </a:ext>
            </a:extLst>
          </p:cNvPr>
          <p:cNvSpPr txBox="1"/>
          <p:nvPr/>
        </p:nvSpPr>
        <p:spPr>
          <a:xfrm>
            <a:off x="372509" y="1887912"/>
            <a:ext cx="3452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AUMENTO NIVEL REQUERIMIENTOS CAPITAL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9488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711997" y="2081525"/>
            <a:ext cx="291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RECARGOS DE CAPITAL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240628" y="933488"/>
            <a:ext cx="8662738" cy="35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defRPr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49C681-7687-4154-8322-F27FFAA3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22" y="417689"/>
            <a:ext cx="5776978" cy="42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4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4089"/>
            <a:ext cx="9222059" cy="5187409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7F8707A-49F2-4D65-A704-AFF528F0A8FD}"/>
              </a:ext>
            </a:extLst>
          </p:cNvPr>
          <p:cNvSpPr txBox="1"/>
          <p:nvPr/>
        </p:nvSpPr>
        <p:spPr>
          <a:xfrm>
            <a:off x="686696" y="344302"/>
            <a:ext cx="777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BANCOS SISTÉMICOS GLOBALES</a:t>
            </a:r>
            <a:endParaRPr lang="es-ES_tradnl" sz="2000" b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F78752-2C98-44B0-B144-C6BABA083E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5" t="1254" r="5519" b="6107"/>
          <a:stretch/>
        </p:blipFill>
        <p:spPr>
          <a:xfrm>
            <a:off x="1099038" y="922794"/>
            <a:ext cx="7468460" cy="37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628650" y="461086"/>
            <a:ext cx="671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INTRODUCCION RATIO APALANCAMIENTO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2607D6-1726-4A92-AF52-9C478A28864A}"/>
              </a:ext>
            </a:extLst>
          </p:cNvPr>
          <p:cNvSpPr/>
          <p:nvPr/>
        </p:nvSpPr>
        <p:spPr>
          <a:xfrm>
            <a:off x="704465" y="1155935"/>
            <a:ext cx="7850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Prevenir exceso apalancamiento en sistema bancario y complementar requerimientos de capital ponderado por riesgo.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Ratio 3% de Tier I /exposición total de la entidad.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Medida sencilla, transparente y ajena al riesgo que complementa al ratio de solvencia basado en riesgo.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Denominador. exposiciones de balance, netas de provisiones y ajustes partidas fuera de balance con factor conversión del 100%.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Contribuye a contener acumulación de apalancamiento en el conjunto del sistema.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Entrada en vigor 1/1/2008.</a:t>
            </a:r>
          </a:p>
        </p:txBody>
      </p:sp>
    </p:spTree>
    <p:extLst>
      <p:ext uri="{BB962C8B-B14F-4D97-AF65-F5344CB8AC3E}">
        <p14:creationId xmlns:p14="http://schemas.microsoft.com/office/powerpoint/2010/main" val="77176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799019" y="527318"/>
            <a:ext cx="588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RATIOS DE LIQUIDEZ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240628" y="933488"/>
            <a:ext cx="8662738" cy="35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defRPr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2607D6-1726-4A92-AF52-9C478A28864A}"/>
              </a:ext>
            </a:extLst>
          </p:cNvPr>
          <p:cNvSpPr/>
          <p:nvPr/>
        </p:nvSpPr>
        <p:spPr>
          <a:xfrm>
            <a:off x="799019" y="1247527"/>
            <a:ext cx="785261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CORTO PLAZO - LIQUIDITY COVERAGE RATIO (LCR) </a:t>
            </a:r>
          </a:p>
          <a:p>
            <a:pPr lvl="0" algn="just" defTabSz="457200">
              <a:spcBef>
                <a:spcPct val="20000"/>
              </a:spcBef>
            </a:pPr>
            <a:endParaRPr lang="es-ES" sz="800" b="1" dirty="0">
              <a:solidFill>
                <a:srgbClr val="58195D"/>
              </a:solidFill>
              <a:latin typeface="Helvetica" pitchFamily="2" charset="0"/>
            </a:endParaRP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Bancos deben mantener suficientes activos líquidos para resistir 30 días en escenario de financiación bajo tensión especificado por supervisores.</a:t>
            </a:r>
          </a:p>
          <a:p>
            <a:pPr lvl="0" algn="just" defTabSz="457200">
              <a:spcBef>
                <a:spcPct val="20000"/>
              </a:spcBef>
            </a:pPr>
            <a:endParaRPr lang="es-ES" sz="1600" b="1" dirty="0">
              <a:solidFill>
                <a:srgbClr val="58195D"/>
              </a:solidFill>
              <a:latin typeface="Helvetica" pitchFamily="2" charset="0"/>
            </a:endParaRPr>
          </a:p>
          <a:p>
            <a:pPr lvl="0" algn="just" defTabSz="457200">
              <a:spcBef>
                <a:spcPct val="20000"/>
              </a:spcBef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LARGO PLAZO - NET STABLE FUNDING RATIO (NSFR)</a:t>
            </a:r>
          </a:p>
          <a:p>
            <a:pPr lvl="0" algn="just" defTabSz="457200">
              <a:spcBef>
                <a:spcPct val="20000"/>
              </a:spcBef>
            </a:pPr>
            <a:endParaRPr lang="es-ES" sz="800" b="1" dirty="0">
              <a:solidFill>
                <a:srgbClr val="58195D"/>
              </a:solidFill>
              <a:latin typeface="Helvetica" pitchFamily="2" charset="0"/>
            </a:endParaRP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Indicador estructural a largo plazo para paliar desajustes de liquidez.</a:t>
            </a: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Cubre totalidad balance y ofrece incentivos a bancos para que utilicen fuentes de financiación estables.</a:t>
            </a:r>
          </a:p>
        </p:txBody>
      </p:sp>
    </p:spTree>
    <p:extLst>
      <p:ext uri="{BB962C8B-B14F-4D97-AF65-F5344CB8AC3E}">
        <p14:creationId xmlns:p14="http://schemas.microsoft.com/office/powerpoint/2010/main" val="78790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059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788611" y="406983"/>
            <a:ext cx="76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92566"/>
                </a:solidFill>
                <a:latin typeface="Helvetica"/>
                <a:cs typeface="Helvetica"/>
              </a:rPr>
              <a:t>CONSECUENCIAS BASILEA III (2010):</a:t>
            </a:r>
          </a:p>
          <a:p>
            <a:r>
              <a:rPr lang="es-ES_tradnl" sz="2000" b="1" dirty="0">
                <a:solidFill>
                  <a:srgbClr val="092566"/>
                </a:solidFill>
                <a:latin typeface="Helvetica"/>
                <a:cs typeface="Helvetica"/>
              </a:rPr>
              <a:t>Refuerzo sistémico bancario global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640390" y="1448160"/>
            <a:ext cx="816863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Ratio TIER I de </a:t>
            </a:r>
            <a:r>
              <a:rPr lang="es-ES" sz="1800" b="1" dirty="0">
                <a:solidFill>
                  <a:srgbClr val="58195D"/>
                </a:solidFill>
                <a:latin typeface="Helvetica" pitchFamily="2" charset="0"/>
              </a:rPr>
              <a:t>APALANCAMIENTO</a:t>
            </a: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 ha pasado de 3,5% (2011) a 5,8% (2017) en los mayores bancos internacionales.</a:t>
            </a: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s-ES" sz="1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Ratio CETI de </a:t>
            </a:r>
            <a:r>
              <a:rPr lang="es-ES" sz="1800" b="1" dirty="0">
                <a:solidFill>
                  <a:srgbClr val="58195D"/>
                </a:solidFill>
                <a:latin typeface="Helvetica" pitchFamily="2" charset="0"/>
              </a:rPr>
              <a:t>CAPITAL</a:t>
            </a: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 se ha incrementado del 7,2% al 12,3% en el mismo periodo (el grueso del incremento viene de un aumento CETI de 2,1billon euros a 3,7 billones.</a:t>
            </a: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s-ES" sz="1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800" b="1" dirty="0">
                <a:solidFill>
                  <a:srgbClr val="58195D"/>
                </a:solidFill>
                <a:latin typeface="Helvetica" pitchFamily="2" charset="0"/>
              </a:rPr>
              <a:t>LIQUIDEZ</a:t>
            </a: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: Activos líquidos han pasado de 9,2 a 11,6 billones euros.</a:t>
            </a:r>
            <a:endParaRPr lang="es-CO" sz="1800" i="0" dirty="0">
              <a:solidFill>
                <a:srgbClr val="58195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3934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8059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770503" y="605572"/>
            <a:ext cx="823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92566"/>
                </a:solidFill>
                <a:latin typeface="Helvetica"/>
                <a:cs typeface="Helvetica"/>
              </a:rPr>
              <a:t>CONSECUENCIAS BASILEA III (2010)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540801" y="1332985"/>
            <a:ext cx="8295381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defRPr/>
            </a:pPr>
            <a:r>
              <a:rPr lang="es-ES" sz="1800" b="1" dirty="0">
                <a:solidFill>
                  <a:srgbClr val="58195D"/>
                </a:solidFill>
                <a:latin typeface="Helvetica" pitchFamily="2" charset="0"/>
              </a:rPr>
              <a:t>Bancos mas regulados y supervisados </a:t>
            </a:r>
            <a:r>
              <a:rPr lang="es-ES" sz="1800" b="1" i="1" dirty="0">
                <a:solidFill>
                  <a:srgbClr val="58195D"/>
                </a:solidFill>
                <a:latin typeface="Helvetica" pitchFamily="2" charset="0"/>
              </a:rPr>
              <a:t>“no more </a:t>
            </a:r>
            <a:r>
              <a:rPr lang="es-ES" sz="1800" b="1" i="1" dirty="0" err="1">
                <a:solidFill>
                  <a:srgbClr val="58195D"/>
                </a:solidFill>
                <a:latin typeface="Helvetica" pitchFamily="2" charset="0"/>
              </a:rPr>
              <a:t>friendly</a:t>
            </a:r>
            <a:r>
              <a:rPr lang="es-ES" sz="1800" b="1" i="1" dirty="0">
                <a:solidFill>
                  <a:srgbClr val="58195D"/>
                </a:solidFill>
                <a:latin typeface="Helvetica" pitchFamily="2" charset="0"/>
              </a:rPr>
              <a:t> </a:t>
            </a:r>
            <a:r>
              <a:rPr lang="es-ES" sz="1800" b="1" i="1" dirty="0" err="1">
                <a:solidFill>
                  <a:srgbClr val="58195D"/>
                </a:solidFill>
                <a:latin typeface="Helvetica" pitchFamily="2" charset="0"/>
              </a:rPr>
              <a:t>approach</a:t>
            </a:r>
            <a:r>
              <a:rPr lang="es-ES" sz="1800" b="1" i="1" dirty="0">
                <a:solidFill>
                  <a:srgbClr val="58195D"/>
                </a:solidFill>
                <a:latin typeface="Helvetica" pitchFamily="2" charset="0"/>
              </a:rPr>
              <a:t>” </a:t>
            </a:r>
            <a:r>
              <a:rPr lang="es-ES" sz="1800" b="1" dirty="0">
                <a:solidFill>
                  <a:srgbClr val="58195D"/>
                </a:solidFill>
                <a:latin typeface="Helvetica" pitchFamily="2" charset="0"/>
              </a:rPr>
              <a:t>(Consejo único Supervisión del BCE)</a:t>
            </a:r>
          </a:p>
          <a:p>
            <a:pPr lvl="1" algn="just" defTabSz="457200">
              <a:spcBef>
                <a:spcPct val="20000"/>
              </a:spcBef>
              <a:defRPr/>
            </a:pPr>
            <a:endParaRPr lang="es-ES" sz="1800" b="1" dirty="0">
              <a:solidFill>
                <a:srgbClr val="58195D"/>
              </a:solidFill>
              <a:latin typeface="Helvetica" pitchFamily="2" charset="0"/>
            </a:endParaRP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“Practicas supervisoras intrusivas, aunque respetando principio proporcionalidad” (documento BCE).</a:t>
            </a: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Incremento tamaño medio de entidades (consolidación, economías de escala, eficiencia).</a:t>
            </a: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Rentabilidad no siempre cubre coste capital (ROE, ROTE).</a:t>
            </a: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Mayor y mejor control riesgo.</a:t>
            </a: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Modelo de negocio: replanteamiento.</a:t>
            </a: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Nuevos riesgos: reputacional y conducta.</a:t>
            </a:r>
            <a:endParaRPr lang="es-CO" sz="1800" i="0" dirty="0">
              <a:solidFill>
                <a:srgbClr val="58195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942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789067" y="674174"/>
            <a:ext cx="789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BASILEA IV: diciembre 2017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240628" y="933488"/>
            <a:ext cx="8662738" cy="35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defRPr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2607D6-1726-4A92-AF52-9C478A28864A}"/>
              </a:ext>
            </a:extLst>
          </p:cNvPr>
          <p:cNvSpPr/>
          <p:nvPr/>
        </p:nvSpPr>
        <p:spPr>
          <a:xfrm>
            <a:off x="719185" y="1464312"/>
            <a:ext cx="789971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Entrada en vigor 1/1/2022</a:t>
            </a:r>
          </a:p>
          <a:p>
            <a:pPr marL="342900" lvl="0" indent="-34290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s-ES" sz="1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Complementar las reformas de Basilea III : respuesta a deficiencias destapadas por crisis financiera internacional</a:t>
            </a:r>
          </a:p>
          <a:p>
            <a:pPr marL="342900" lvl="0" indent="-34290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s-ES" sz="1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1800" b="1" dirty="0">
                <a:solidFill>
                  <a:srgbClr val="58195D"/>
                </a:solidFill>
                <a:latin typeface="Helvetica" pitchFamily="2" charset="0"/>
              </a:rPr>
              <a:t>Objetivo:</a:t>
            </a: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Restablecer credibilidad calculo de APR</a:t>
            </a:r>
          </a:p>
          <a:p>
            <a:pPr marL="685800" lvl="1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Mejorar comparabilidad de coeficientes capital bancario</a:t>
            </a:r>
          </a:p>
        </p:txBody>
      </p:sp>
    </p:spTree>
    <p:extLst>
      <p:ext uri="{BB962C8B-B14F-4D97-AF65-F5344CB8AC3E}">
        <p14:creationId xmlns:p14="http://schemas.microsoft.com/office/powerpoint/2010/main" val="48825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791828" y="696756"/>
            <a:ext cx="725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BASILEA IV: modo consecución objetivos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240628" y="933488"/>
            <a:ext cx="8662738" cy="35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defRPr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2607D6-1726-4A92-AF52-9C478A28864A}"/>
              </a:ext>
            </a:extLst>
          </p:cNvPr>
          <p:cNvSpPr/>
          <p:nvPr/>
        </p:nvSpPr>
        <p:spPr>
          <a:xfrm>
            <a:off x="624051" y="1534347"/>
            <a:ext cx="78958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58195D"/>
                </a:solidFill>
                <a:latin typeface="Helvetica" pitchFamily="2" charset="0"/>
              </a:rPr>
              <a:t>Mayor solidez/sensibilidad al riesgo de métodos estándar para riesgo de crédito, riesgo de ajuste de valoración del crédito(CVA) y riesgo operacional.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58195D"/>
                </a:solidFill>
                <a:latin typeface="Helvetica" pitchFamily="2" charset="0"/>
              </a:rPr>
              <a:t>Restringiendo uso de métodos basados en modelos internos para riesgo de crédito y eliminándolos para riesgo CVA y riesgo operacional</a:t>
            </a:r>
          </a:p>
        </p:txBody>
      </p:sp>
    </p:spTree>
    <p:extLst>
      <p:ext uri="{BB962C8B-B14F-4D97-AF65-F5344CB8AC3E}">
        <p14:creationId xmlns:p14="http://schemas.microsoft.com/office/powerpoint/2010/main" val="10980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C6D2EC-55A1-CF45-9984-EB97A621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3105613" y="569705"/>
            <a:ext cx="293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092566"/>
                </a:solidFill>
                <a:latin typeface="Helvetica"/>
                <a:cs typeface="Helvetica"/>
              </a:rPr>
              <a:t>BASILEA IV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979340" y="1347707"/>
            <a:ext cx="7663498" cy="2782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200" dirty="0">
                <a:solidFill>
                  <a:srgbClr val="5819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Banco Pagos internacionales y </a:t>
            </a:r>
            <a:r>
              <a:rPr lang="es-ES" sz="2200" dirty="0">
                <a:solidFill>
                  <a:srgbClr val="58195D"/>
                </a:solidFill>
                <a:latin typeface="Helvetica" pitchFamily="2" charset="0"/>
              </a:rPr>
              <a:t>Comité Supervisión Bancaria BASILEA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200" dirty="0">
                <a:solidFill>
                  <a:srgbClr val="58195D"/>
                </a:solidFill>
                <a:latin typeface="Helvetica" pitchFamily="2" charset="0"/>
              </a:rPr>
              <a:t>Basilea I y II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200" dirty="0">
                <a:solidFill>
                  <a:srgbClr val="58195D"/>
                </a:solidFill>
                <a:latin typeface="Helvetica" pitchFamily="2" charset="0"/>
              </a:rPr>
              <a:t>Crisis financiera global : consecuencias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200" dirty="0">
                <a:solidFill>
                  <a:srgbClr val="58195D"/>
                </a:solidFill>
                <a:latin typeface="Helvetica" pitchFamily="2" charset="0"/>
              </a:rPr>
              <a:t>Basilea III (2010) : estándares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200" dirty="0">
                <a:solidFill>
                  <a:srgbClr val="58195D"/>
                </a:solidFill>
                <a:latin typeface="Helvetica" pitchFamily="2" charset="0"/>
              </a:rPr>
              <a:t>Basilea IV ( 2017) : reformas complementarias</a:t>
            </a:r>
          </a:p>
        </p:txBody>
      </p:sp>
    </p:spTree>
    <p:extLst>
      <p:ext uri="{BB962C8B-B14F-4D97-AF65-F5344CB8AC3E}">
        <p14:creationId xmlns:p14="http://schemas.microsoft.com/office/powerpoint/2010/main" val="250599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240628" y="933488"/>
            <a:ext cx="8662738" cy="35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defRPr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2607D6-1726-4A92-AF52-9C478A28864A}"/>
              </a:ext>
            </a:extLst>
          </p:cNvPr>
          <p:cNvSpPr/>
          <p:nvPr/>
        </p:nvSpPr>
        <p:spPr>
          <a:xfrm>
            <a:off x="591781" y="1693234"/>
            <a:ext cx="796313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Introducción colchón coeficiente apalancamiento para bancos de importancia sistémica mundial (G –SIB).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Sustituyendo el actual limite mínimo sobre resultados agregados (OUTPUT FLOOR) de Basilea II con un suelo sensible al riesgo mas robusto basado en los métodos estándar revisados de Basilea III.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791828" y="884310"/>
            <a:ext cx="725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BASILEA IV: modo consecución objetivos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041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8059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784238" y="721180"/>
            <a:ext cx="7884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BASILEA IV : Método Estándar revisado (SA)  para riesgo de crédito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784238" y="1708716"/>
            <a:ext cx="7999277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“Pérdida si prestatario no amortiza deuda total o parcialmente”.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Método ponderación mas detallado  para exposiciones a bienes raíces residenciales y comerciales: Loan to </a:t>
            </a:r>
            <a:r>
              <a:rPr lang="es-ES" sz="1800" dirty="0" err="1">
                <a:solidFill>
                  <a:srgbClr val="58195D"/>
                </a:solidFill>
                <a:latin typeface="Helvetica" pitchFamily="2" charset="0"/>
              </a:rPr>
              <a:t>Value</a:t>
            </a: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 (L/V).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Exigir a bancos medidas adecuadas de diligencia debida cuando utilicen calificaciones externas.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Ofrecer método no basado en calificaciones, suficientemente detallado para jurisdicciones que no permiten o no deseen utilizar calificaciones crediticias externas.</a:t>
            </a:r>
          </a:p>
        </p:txBody>
      </p:sp>
    </p:spTree>
    <p:extLst>
      <p:ext uri="{BB962C8B-B14F-4D97-AF65-F5344CB8AC3E}">
        <p14:creationId xmlns:p14="http://schemas.microsoft.com/office/powerpoint/2010/main" val="325359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628650" y="583905"/>
            <a:ext cx="8359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BASILEA IV: estándar (SA) y modelos internos para riesgo crédito (IRB): básico (F-IRB) y avanzado (A-IRB)</a:t>
            </a:r>
            <a:endParaRPr lang="es-ES_tradnl" sz="3200" b="1" dirty="0">
              <a:solidFill>
                <a:srgbClr val="092566"/>
              </a:solidFill>
              <a:latin typeface="Helvetica" pitchFamily="2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17533"/>
              </p:ext>
            </p:extLst>
          </p:nvPr>
        </p:nvGraphicFramePr>
        <p:xfrm>
          <a:off x="1488832" y="1652564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163495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094328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31232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Clase Exposición</a:t>
                      </a:r>
                      <a:endParaRPr lang="es-CO" sz="1600" b="1" kern="1200" dirty="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kern="1200" dirty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Métodos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Cambios (elimina)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4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Bancos /I finan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 o F-IRB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A-IRB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38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Grandes Empresas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 o F –IRB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3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Otras empresas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SA,F-IRB A-IRB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6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  <a:r>
                        <a:rPr lang="es-ES" sz="1600" baseline="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Especializada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722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Minorista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Renta variable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58195D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F-IRB y A-IRB	</a:t>
                      </a:r>
                      <a:endParaRPr lang="es-CO" sz="1600" dirty="0">
                        <a:solidFill>
                          <a:srgbClr val="58195D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6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85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8059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651697" y="693146"/>
            <a:ext cx="8359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BASILEA IV: simplificación tratamiento Riesgo Operacional (RO)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0D74A5-B528-422E-832F-6E4477AB40EB}"/>
              </a:ext>
            </a:extLst>
          </p:cNvPr>
          <p:cNvSpPr/>
          <p:nvPr/>
        </p:nvSpPr>
        <p:spPr>
          <a:xfrm>
            <a:off x="651697" y="1474943"/>
            <a:ext cx="7876841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“Pérdidas por inadecuación o fallos de personas, procesos o sistemas internos o acontecimientos externos”.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Se reemplaza los 4 métodos actuales por 1 único método estándar.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2 componentes : indicador de negocio (ingresos del banco ) y sus perdidas históricas (10 años).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Se  asume: (i) RO aumenta a ritmo creciente según lo hacen sus ingresos, y (ii) bancos con mayores perdidas en el pasado son mas proclives a sufrirlas de nuevo en el futuro.</a:t>
            </a:r>
          </a:p>
        </p:txBody>
      </p:sp>
    </p:spTree>
    <p:extLst>
      <p:ext uri="{BB962C8B-B14F-4D97-AF65-F5344CB8AC3E}">
        <p14:creationId xmlns:p14="http://schemas.microsoft.com/office/powerpoint/2010/main" val="172481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778488" y="683644"/>
            <a:ext cx="796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BASILEA IV: introducción de un coeficiente de apalancamiento adicional para grandes bancos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240628" y="933488"/>
            <a:ext cx="8662738" cy="35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defRPr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2607D6-1726-4A92-AF52-9C478A28864A}"/>
              </a:ext>
            </a:extLst>
          </p:cNvPr>
          <p:cNvSpPr/>
          <p:nvPr/>
        </p:nvSpPr>
        <p:spPr>
          <a:xfrm>
            <a:off x="778487" y="1806763"/>
            <a:ext cx="796446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Se fijará en un 50% del colchón de capital basado en el riesgo.</a:t>
            </a: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Si banco sistémico tiene u recargo del 2% como recargo del coeficiente de capital del 1 % que habrá que sumar al 3% del ratio de apalancamiento.</a:t>
            </a:r>
          </a:p>
        </p:txBody>
      </p:sp>
    </p:spTree>
    <p:extLst>
      <p:ext uri="{BB962C8B-B14F-4D97-AF65-F5344CB8AC3E}">
        <p14:creationId xmlns:p14="http://schemas.microsoft.com/office/powerpoint/2010/main" val="3670113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8DE7B-508D-EE44-BF73-42D096389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3526CB-8175-934A-8F43-62978E348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E52465-D097-1C44-8A4E-5B7658AF9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229062-6C30-B94C-8DC7-08C5BDA18C7A}"/>
              </a:ext>
            </a:extLst>
          </p:cNvPr>
          <p:cNvSpPr txBox="1"/>
          <p:nvPr/>
        </p:nvSpPr>
        <p:spPr>
          <a:xfrm>
            <a:off x="4926450" y="841772"/>
            <a:ext cx="364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092566"/>
                </a:solidFill>
                <a:latin typeface="Helvetica"/>
                <a:cs typeface="Helvetica"/>
              </a:rPr>
              <a:t>Enrique Pérez-Hernández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61D5647-68FE-1D41-8871-68CE016BC333}"/>
              </a:ext>
            </a:extLst>
          </p:cNvPr>
          <p:cNvSpPr/>
          <p:nvPr/>
        </p:nvSpPr>
        <p:spPr>
          <a:xfrm>
            <a:off x="5361470" y="2192600"/>
            <a:ext cx="2929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660066"/>
                </a:solidFill>
                <a:latin typeface="Helvetica" pitchFamily="2" charset="0"/>
              </a:rPr>
              <a:t>BASILEA IV</a:t>
            </a:r>
            <a:endParaRPr lang="es-CO" sz="2800" b="1" i="0" dirty="0">
              <a:solidFill>
                <a:srgbClr val="660066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62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606669" y="619513"/>
            <a:ext cx="83087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BANCO PAGOS INTERNACIONALES BIS- BASILEA 1930: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sz="800" b="1" dirty="0">
              <a:solidFill>
                <a:srgbClr val="6B2870"/>
              </a:solidFill>
              <a:latin typeface="Helvetica" pitchFamily="2" charset="0"/>
            </a:endParaRP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Banco Central de Bancos Centrales : estabilidad monetaria y financiera y cooperación internacional.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60 miembros : 95% del PIB mundial.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  <a:p>
            <a:pPr algn="just"/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COMITÉ SUPERVISIÓN BANCARIA (BCBS) 1974 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sz="800" b="1" dirty="0">
              <a:solidFill>
                <a:srgbClr val="6B2870"/>
              </a:solidFill>
              <a:latin typeface="Helvetica" pitchFamily="2" charset="0"/>
            </a:endParaRP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45 miembros (28 jurisdicciones ) + 4 observadores.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Pautas, directrices, recomendaciones sin valor normativo : adopción por cada Estado o Unión económica (UE: directivas y reglamentos).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Basilea I(1988), II(2004), III(2010) y IV(2017) : creciente y compleja extensión y temática con mayores (capital) y/o nuevos requerimientos (liquidez, apalancamiento, colchón conservación y anti cíclico y recargos sistémicos).</a:t>
            </a:r>
            <a:endParaRPr lang="es-CO" sz="1600" i="0" dirty="0">
              <a:solidFill>
                <a:srgbClr val="58195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0475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22059" cy="51874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627489" y="424717"/>
            <a:ext cx="820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92566"/>
                </a:solidFill>
                <a:latin typeface="Helvetica"/>
                <a:cs typeface="Helvetica"/>
              </a:rPr>
              <a:t>BASILEA I y II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689035" y="997945"/>
            <a:ext cx="8147234" cy="35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 defTabSz="457200">
              <a:spcBef>
                <a:spcPct val="20000"/>
              </a:spcBef>
              <a:defRPr/>
            </a:pPr>
            <a:r>
              <a:rPr lang="es-ES" sz="1800" b="1" dirty="0">
                <a:solidFill>
                  <a:srgbClr val="58195D"/>
                </a:solidFill>
                <a:latin typeface="Helvetica" pitchFamily="2" charset="0"/>
              </a:rPr>
              <a:t>Basilea I 1988 “primer acuerdo de capital”:</a:t>
            </a:r>
          </a:p>
          <a:p>
            <a:pPr lvl="0" algn="just" defTabSz="457200">
              <a:spcBef>
                <a:spcPct val="20000"/>
              </a:spcBef>
              <a:defRPr/>
            </a:pPr>
            <a:endParaRPr lang="es-ES" sz="800" b="1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Definición de capital</a:t>
            </a:r>
          </a:p>
          <a:p>
            <a:pPr marL="342900" lvl="0" indent="-342900" algn="just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Ratio mínimo 8% :fondos propios (numerador)</a:t>
            </a:r>
          </a:p>
          <a:p>
            <a:pPr marL="342900" lvl="0" indent="-342900" algn="just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APR activos ponderados por riesgo (denominador)</a:t>
            </a:r>
          </a:p>
          <a:p>
            <a:pPr marL="342900" lvl="0" indent="-342900" algn="just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Cálculo sencillo de ponderación de exposiciones </a:t>
            </a:r>
          </a:p>
          <a:p>
            <a:pPr marL="342900" lvl="0" indent="-342900" algn="just" defTabSz="457200">
              <a:spcBef>
                <a:spcPct val="20000"/>
              </a:spcBef>
              <a:buFont typeface="Arial"/>
              <a:buChar char="•"/>
              <a:defRPr/>
            </a:pPr>
            <a:endParaRPr lang="es-ES" sz="1800" dirty="0">
              <a:solidFill>
                <a:srgbClr val="660066"/>
              </a:solidFill>
              <a:latin typeface="Helvetica" pitchFamily="2" charset="0"/>
            </a:endParaRPr>
          </a:p>
          <a:p>
            <a:pPr lvl="0" algn="just" defTabSz="457200">
              <a:spcBef>
                <a:spcPct val="20000"/>
              </a:spcBef>
              <a:defRPr/>
            </a:pPr>
            <a:r>
              <a:rPr lang="es-ES" sz="1800" b="1" dirty="0">
                <a:solidFill>
                  <a:srgbClr val="58195D"/>
                </a:solidFill>
                <a:latin typeface="Helvetica" pitchFamily="2" charset="0"/>
              </a:rPr>
              <a:t>Basilea II 2004 :</a:t>
            </a:r>
          </a:p>
          <a:p>
            <a:pPr lvl="0" algn="just" defTabSz="457200">
              <a:spcBef>
                <a:spcPct val="20000"/>
              </a:spcBef>
              <a:defRPr/>
            </a:pPr>
            <a:endParaRPr lang="es-ES" sz="800" b="1" dirty="0">
              <a:solidFill>
                <a:srgbClr val="58195D"/>
              </a:solidFill>
              <a:latin typeface="Helvetica" pitchFamily="2" charset="0"/>
            </a:endParaRPr>
          </a:p>
          <a:p>
            <a:pPr marL="342900" lvl="0" indent="-342900" algn="just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Mantiene definición de capital y ratio del 8%</a:t>
            </a:r>
          </a:p>
          <a:p>
            <a:pPr marL="342900" lvl="0" indent="-342900" algn="just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Cálculo mas extenso de APR</a:t>
            </a:r>
          </a:p>
          <a:p>
            <a:pPr marL="342900" lvl="0" indent="-342900" algn="just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Permite uso modelos internos (siempre aprobados por supervisor)</a:t>
            </a:r>
          </a:p>
        </p:txBody>
      </p:sp>
    </p:spTree>
    <p:extLst>
      <p:ext uri="{BB962C8B-B14F-4D97-AF65-F5344CB8AC3E}">
        <p14:creationId xmlns:p14="http://schemas.microsoft.com/office/powerpoint/2010/main" val="315916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660488" y="439853"/>
            <a:ext cx="801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92566"/>
                </a:solidFill>
                <a:latin typeface="Helvetica"/>
                <a:cs typeface="Helvetica"/>
              </a:rPr>
              <a:t>BASILEA III 2010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710241" y="1113804"/>
            <a:ext cx="79180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Respuesta a crisis financiera global de 2008 que supervisores, auditores reguladores y analistas no previeron, no revelaron y no corrigieron.</a:t>
            </a: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Insuficiencia de nivel de capital, deterioro de su calidad, excesivo apalancamiento, problemas de liquidez(no poder refinanciarse en mercados a corto). </a:t>
            </a: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Interconexión  y </a:t>
            </a: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des-apalancamiento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del sector contribuyó a aumentar efectos negativos sobre estabilidad financiera y economía en general.</a:t>
            </a: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Plan de acción de G20 Washington (2008) y cumbres de Londres, Pittsburg y Toronto : BCBS “Basilea III”.</a:t>
            </a: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Medidas micro y macro prudenciales ( riesgo sistema).</a:t>
            </a: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Periodo transitorio : 1/1/2013 a 1/1/2019 : </a:t>
            </a: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Phase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in –</a:t>
            </a: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Fully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</a:t>
            </a: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loaded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.</a:t>
            </a:r>
            <a:endParaRPr lang="es-CO" sz="1600" i="0" dirty="0">
              <a:solidFill>
                <a:srgbClr val="58195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3288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059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584411" y="340779"/>
            <a:ext cx="852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92566"/>
                </a:solidFill>
                <a:latin typeface="Helvetica"/>
                <a:cs typeface="Helvetica"/>
              </a:rPr>
              <a:t>BASILEA III: CAPITAL, LIQUIDEZ, SIB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584411" y="914615"/>
            <a:ext cx="81991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CAPITAL : 3 PILARES</a:t>
            </a:r>
          </a:p>
          <a:p>
            <a:pPr lvl="0" algn="just" defTabSz="457200">
              <a:spcBef>
                <a:spcPct val="20000"/>
              </a:spcBef>
              <a:defRPr/>
            </a:pPr>
            <a:endParaRPr lang="es-ES" sz="1000" b="1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PILAR I: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Calidad y nivel capital, cobertura del riesgo,  contención del apalancamiento.</a:t>
            </a: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PILAR II: 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Requerimientos complementarios en gobernanza y gestión de riesgos a escala de una entidad en su conjunto.</a:t>
            </a: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8195D"/>
                </a:solidFill>
                <a:latin typeface="Helvetica" pitchFamily="2" charset="0"/>
              </a:rPr>
              <a:t>Exposiciones fuera de balance</a:t>
            </a: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8195D"/>
                </a:solidFill>
                <a:latin typeface="Helvetica" pitchFamily="2" charset="0"/>
              </a:rPr>
              <a:t>Titulizaciones</a:t>
            </a: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8195D"/>
                </a:solidFill>
                <a:latin typeface="Helvetica" pitchFamily="2" charset="0"/>
              </a:rPr>
              <a:t>Practicas retributivas</a:t>
            </a: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8195D"/>
                </a:solidFill>
                <a:latin typeface="Helvetica" pitchFamily="2" charset="0"/>
              </a:rPr>
              <a:t>Practicas de valoración</a:t>
            </a: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8195D"/>
                </a:solidFill>
                <a:latin typeface="Helvetica" pitchFamily="2" charset="0"/>
              </a:rPr>
              <a:t>Pruebas de tensión</a:t>
            </a: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8195D"/>
                </a:solidFill>
                <a:latin typeface="Helvetica" pitchFamily="2" charset="0"/>
              </a:rPr>
              <a:t>Gobierno corporativo</a:t>
            </a: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8195D"/>
                </a:solidFill>
                <a:latin typeface="Helvetica" pitchFamily="2" charset="0"/>
              </a:rPr>
              <a:t>Colegios de supervisores</a:t>
            </a: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PILAR III: 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Disciplina de mercado.</a:t>
            </a:r>
            <a:endParaRPr lang="es-CO" sz="1600" i="0" dirty="0">
              <a:solidFill>
                <a:srgbClr val="58195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6916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059" y="-1"/>
            <a:ext cx="9222059" cy="51874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827631" y="562869"/>
            <a:ext cx="374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92566"/>
                </a:solidFill>
                <a:latin typeface="Helvetica"/>
                <a:cs typeface="Helvetica"/>
              </a:rPr>
              <a:t>BASILEA III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240628" y="933488"/>
            <a:ext cx="8662738" cy="35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defRPr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2607D6-1726-4A92-AF52-9C478A28864A}"/>
              </a:ext>
            </a:extLst>
          </p:cNvPr>
          <p:cNvSpPr/>
          <p:nvPr/>
        </p:nvSpPr>
        <p:spPr>
          <a:xfrm>
            <a:off x="811045" y="1229668"/>
            <a:ext cx="7620778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O" sz="1800" dirty="0">
                <a:solidFill>
                  <a:srgbClr val="58195D"/>
                </a:solidFill>
                <a:latin typeface="Helvetica" pitchFamily="2" charset="0"/>
              </a:rPr>
              <a:t>Aumento calidad capital</a:t>
            </a:r>
          </a:p>
          <a:p>
            <a:pPr marL="342900" lvl="0" indent="-342900" defTabSz="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O" sz="1800" dirty="0">
                <a:solidFill>
                  <a:srgbClr val="58195D"/>
                </a:solidFill>
                <a:latin typeface="Helvetica" pitchFamily="2" charset="0"/>
              </a:rPr>
              <a:t>Mejora captura riesgos ciertas exposiciones</a:t>
            </a:r>
          </a:p>
          <a:p>
            <a:pPr marL="342900" indent="-342900" defTabSz="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O" sz="1800" dirty="0">
                <a:solidFill>
                  <a:srgbClr val="58195D"/>
                </a:solidFill>
                <a:latin typeface="Helvetica" pitchFamily="2" charset="0"/>
              </a:rPr>
              <a:t>Constitución colchones capital</a:t>
            </a:r>
          </a:p>
          <a:p>
            <a:pPr marL="342900" lvl="0" indent="-342900" defTabSz="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O" sz="1800" dirty="0">
                <a:solidFill>
                  <a:srgbClr val="58195D"/>
                </a:solidFill>
                <a:latin typeface="Helvetica" pitchFamily="2" charset="0"/>
              </a:rPr>
              <a:t>Aumento nivel requerimientos capital</a:t>
            </a:r>
          </a:p>
          <a:p>
            <a:pPr marL="342900" lvl="0" indent="-342900" defTabSz="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O" sz="1800" dirty="0">
                <a:solidFill>
                  <a:srgbClr val="58195D"/>
                </a:solidFill>
                <a:latin typeface="Helvetica" pitchFamily="2" charset="0"/>
              </a:rPr>
              <a:t>Recargos de capital</a:t>
            </a:r>
          </a:p>
          <a:p>
            <a:pPr marL="342900" lvl="0" indent="-342900" defTabSz="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O" sz="1800" dirty="0">
                <a:solidFill>
                  <a:srgbClr val="58195D"/>
                </a:solidFill>
                <a:latin typeface="Helvetica" pitchFamily="2" charset="0"/>
              </a:rPr>
              <a:t>Introducción ratio apalancamiento</a:t>
            </a:r>
          </a:p>
          <a:p>
            <a:pPr marL="342900" lvl="0" indent="-342900" defTabSz="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O" sz="1800" dirty="0">
                <a:solidFill>
                  <a:srgbClr val="58195D"/>
                </a:solidFill>
                <a:latin typeface="Helvetica" pitchFamily="2" charset="0"/>
              </a:rPr>
              <a:t>Mejora gestión riesgo; supervision y disciplina mercado</a:t>
            </a:r>
          </a:p>
          <a:p>
            <a:pPr marL="342900" lvl="0" indent="-342900" defTabSz="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CO" sz="1800" dirty="0">
                <a:solidFill>
                  <a:srgbClr val="58195D"/>
                </a:solidFill>
                <a:latin typeface="Helvetica" pitchFamily="2" charset="0"/>
              </a:rPr>
              <a:t>Introducción estándares liquidez</a:t>
            </a:r>
          </a:p>
        </p:txBody>
      </p:sp>
    </p:spTree>
    <p:extLst>
      <p:ext uri="{BB962C8B-B14F-4D97-AF65-F5344CB8AC3E}">
        <p14:creationId xmlns:p14="http://schemas.microsoft.com/office/powerpoint/2010/main" val="282810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059" y="-1"/>
            <a:ext cx="9222059" cy="518740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12CF7A-0BA6-B447-8E99-BF8B882474FC}"/>
              </a:ext>
            </a:extLst>
          </p:cNvPr>
          <p:cNvSpPr txBox="1"/>
          <p:nvPr/>
        </p:nvSpPr>
        <p:spPr>
          <a:xfrm>
            <a:off x="705854" y="533276"/>
            <a:ext cx="7975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_tradnl" sz="2000" b="1" dirty="0">
                <a:solidFill>
                  <a:srgbClr val="092566"/>
                </a:solidFill>
                <a:latin typeface="Helvetica"/>
                <a:cs typeface="Helvetica"/>
              </a:rPr>
              <a:t>AUMENTO CALIDAD CAPITAL: NUMERADOR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41FF0B-3A7A-F648-8669-222FCE4F7483}"/>
              </a:ext>
            </a:extLst>
          </p:cNvPr>
          <p:cNvSpPr/>
          <p:nvPr/>
        </p:nvSpPr>
        <p:spPr>
          <a:xfrm>
            <a:off x="705854" y="1289143"/>
            <a:ext cx="804074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Tier I 6% </a:t>
            </a: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Going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</a:t>
            </a: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concern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(entidad en funcionamiento).</a:t>
            </a: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Common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Equity Tier I .4,5% Máxima calidad ( capital/reservas; máxima capacidad de absorción de pérdidas.</a:t>
            </a: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Additional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Tier I . 1,5% Títulos sin termino fijo vencimiento.</a:t>
            </a:r>
          </a:p>
          <a:p>
            <a:pPr marL="971550" lvl="2" indent="-285750" algn="just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Tier II 2%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</a:t>
            </a: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Gone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</a:t>
            </a: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concern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(entidad no viable).</a:t>
            </a: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Capital regulatorio 8% 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(sin colchones ni recargos).</a:t>
            </a: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Deducciones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(fondo comercio, intangibles) se hacen del </a:t>
            </a:r>
            <a:r>
              <a:rPr lang="es-ES" sz="1600" dirty="0" err="1">
                <a:solidFill>
                  <a:srgbClr val="58195D"/>
                </a:solidFill>
                <a:latin typeface="Helvetica" pitchFamily="2" charset="0"/>
              </a:rPr>
              <a:t>Common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equity Tier1.</a:t>
            </a: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s-ES" sz="800" dirty="0">
              <a:solidFill>
                <a:srgbClr val="58195D"/>
              </a:solidFill>
              <a:latin typeface="Helvetica" pitchFamily="2" charset="0"/>
            </a:endParaRPr>
          </a:p>
          <a:p>
            <a:pPr marL="285750" lvl="0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s-ES" sz="1600" b="1" dirty="0">
                <a:solidFill>
                  <a:srgbClr val="58195D"/>
                </a:solidFill>
                <a:latin typeface="Helvetica" pitchFamily="2" charset="0"/>
              </a:rPr>
              <a:t>Transparencia.</a:t>
            </a:r>
            <a:r>
              <a:rPr lang="es-ES" sz="1600" dirty="0">
                <a:solidFill>
                  <a:srgbClr val="58195D"/>
                </a:solidFill>
                <a:latin typeface="Helvetica" pitchFamily="2" charset="0"/>
              </a:rPr>
              <a:t> Divulgar información elementos capital y reconciliación detallada con estados contables.</a:t>
            </a:r>
            <a:endParaRPr lang="es-CO" sz="1600" i="0" dirty="0">
              <a:solidFill>
                <a:srgbClr val="58195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1338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5F92B01A-44A6-0042-9B81-DE724278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059" y="-1"/>
            <a:ext cx="9222059" cy="51874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263D4C-0798-3949-95D6-84BB8174B245}"/>
              </a:ext>
            </a:extLst>
          </p:cNvPr>
          <p:cNvSpPr txBox="1"/>
          <p:nvPr/>
        </p:nvSpPr>
        <p:spPr>
          <a:xfrm>
            <a:off x="624689" y="402044"/>
            <a:ext cx="806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92566"/>
                </a:solidFill>
                <a:latin typeface="Helvetica"/>
                <a:cs typeface="Helvetica"/>
              </a:rPr>
              <a:t>MEJORA CAPTURA RIESGO CIERTAS EXPOSICIONES CALCULO DE APR</a:t>
            </a:r>
            <a:endParaRPr lang="es-ES_tradnl" sz="2000" b="1" dirty="0">
              <a:solidFill>
                <a:srgbClr val="092566"/>
              </a:solidFill>
              <a:latin typeface="Helvetica"/>
              <a:cs typeface="Helvetica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358BD7-CAA4-8243-BF91-05A5089FAF09}"/>
              </a:ext>
            </a:extLst>
          </p:cNvPr>
          <p:cNvSpPr/>
          <p:nvPr/>
        </p:nvSpPr>
        <p:spPr>
          <a:xfrm>
            <a:off x="3523783" y="1084365"/>
            <a:ext cx="2096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i="0" dirty="0">
              <a:solidFill>
                <a:srgbClr val="6B2870"/>
              </a:solidFill>
              <a:effectLst/>
              <a:latin typeface="Helvetica" pitchFamily="2" charset="0"/>
            </a:endParaRPr>
          </a:p>
          <a:p>
            <a:pPr algn="ctr" fontAlgn="b"/>
            <a:br>
              <a:rPr lang="es-CO" sz="2400" b="1" i="0" dirty="0">
                <a:solidFill>
                  <a:srgbClr val="222222"/>
                </a:solidFill>
                <a:effectLst/>
                <a:latin typeface="Roboto"/>
              </a:rPr>
            </a:br>
            <a:endParaRPr lang="es-CO" sz="2400" b="1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FA482DF-8816-4FC7-99A0-1016F0385767}"/>
              </a:ext>
            </a:extLst>
          </p:cNvPr>
          <p:cNvSpPr txBox="1">
            <a:spLocks/>
          </p:cNvSpPr>
          <p:nvPr/>
        </p:nvSpPr>
        <p:spPr>
          <a:xfrm>
            <a:off x="240628" y="933488"/>
            <a:ext cx="8662738" cy="35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defRPr/>
            </a:pPr>
            <a:endParaRPr lang="es-ES" sz="1800" dirty="0">
              <a:solidFill>
                <a:srgbClr val="6B2870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2607D6-1726-4A92-AF52-9C478A28864A}"/>
              </a:ext>
            </a:extLst>
          </p:cNvPr>
          <p:cNvSpPr/>
          <p:nvPr/>
        </p:nvSpPr>
        <p:spPr>
          <a:xfrm>
            <a:off x="624689" y="1418699"/>
            <a:ext cx="79761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En Basilea II el riesgo de ciertas exposiciones (dentro/fuera balance) estaba mal calculado y por tanto capital requerido para esas exposiciones no cubrían el riesgo que dichos activos representaba:</a:t>
            </a:r>
          </a:p>
          <a:p>
            <a:pPr marL="628650" lvl="1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s-ES" sz="1800" dirty="0">
              <a:solidFill>
                <a:srgbClr val="58195D"/>
              </a:solidFill>
              <a:latin typeface="Helvetica" pitchFamily="2" charset="0"/>
            </a:endParaRPr>
          </a:p>
          <a:p>
            <a:pPr marL="628650" lvl="1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Cartera negociación</a:t>
            </a:r>
          </a:p>
          <a:p>
            <a:pPr marL="628650" lvl="1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1800" dirty="0" err="1">
                <a:solidFill>
                  <a:srgbClr val="58195D"/>
                </a:solidFill>
                <a:latin typeface="Helvetica" pitchFamily="2" charset="0"/>
              </a:rPr>
              <a:t>Titulizaciones</a:t>
            </a:r>
            <a:endParaRPr lang="es-ES" sz="1800" dirty="0">
              <a:solidFill>
                <a:srgbClr val="58195D"/>
              </a:solidFill>
              <a:latin typeface="Helvetica" pitchFamily="2" charset="0"/>
            </a:endParaRPr>
          </a:p>
          <a:p>
            <a:pPr marL="628650" lvl="1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Exposición a vehículos fuera de balance </a:t>
            </a:r>
          </a:p>
          <a:p>
            <a:pPr marL="628650" lvl="1" indent="-285750" algn="just" defTabSz="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rgbClr val="58195D"/>
                </a:solidFill>
                <a:latin typeface="Helvetica" pitchFamily="2" charset="0"/>
              </a:rPr>
              <a:t>Riesgo de contraparte de exposiciones en derivados</a:t>
            </a:r>
          </a:p>
        </p:txBody>
      </p:sp>
    </p:spTree>
    <p:extLst>
      <p:ext uri="{BB962C8B-B14F-4D97-AF65-F5344CB8AC3E}">
        <p14:creationId xmlns:p14="http://schemas.microsoft.com/office/powerpoint/2010/main" val="1744912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1548</Words>
  <Application>Microsoft Office PowerPoint</Application>
  <PresentationFormat>Presentación en pantalla (16:9)</PresentationFormat>
  <Paragraphs>228</Paragraphs>
  <Slides>25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Roboto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Camilo Eduardo Sanchez Quinto</cp:lastModifiedBy>
  <cp:revision>29</cp:revision>
  <dcterms:created xsi:type="dcterms:W3CDTF">2018-10-01T14:31:53Z</dcterms:created>
  <dcterms:modified xsi:type="dcterms:W3CDTF">2018-10-23T16:29:53Z</dcterms:modified>
</cp:coreProperties>
</file>