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73" r:id="rId3"/>
    <p:sldId id="274" r:id="rId4"/>
    <p:sldId id="275" r:id="rId5"/>
    <p:sldId id="277" r:id="rId6"/>
    <p:sldId id="278" r:id="rId7"/>
    <p:sldId id="279" r:id="rId8"/>
    <p:sldId id="280" r:id="rId9"/>
    <p:sldId id="283" r:id="rId10"/>
    <p:sldId id="281" r:id="rId11"/>
    <p:sldId id="282" r:id="rId12"/>
    <p:sldId id="284" r:id="rId13"/>
    <p:sldId id="285" r:id="rId14"/>
  </p:sldIdLst>
  <p:sldSz cx="9144000" cy="5143500" type="screen16x9"/>
  <p:notesSz cx="6858000" cy="9144000"/>
  <p:defaultTextStyle>
    <a:defPPr>
      <a:defRPr lang="es-C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2870"/>
    <a:srgbClr val="0925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5"/>
    <p:restoredTop sz="94717"/>
  </p:normalViewPr>
  <p:slideViewPr>
    <p:cSldViewPr snapToGrid="0" snapToObjects="1">
      <p:cViewPr varScale="1">
        <p:scale>
          <a:sx n="112" d="100"/>
          <a:sy n="112" d="100"/>
        </p:scale>
        <p:origin x="372" y="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55B04C-44CE-4122-991A-6E53DE2C8783}" type="datetimeFigureOut">
              <a:rPr lang="en-US" smtClean="0"/>
              <a:t>10/23/2018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A76CB6-D9DB-4CA1-9F16-7F715321F582}" type="slidenum">
              <a:rPr lang="en-US" smtClean="0"/>
              <a:t>‹Nº›</a:t>
            </a:fld>
            <a:endParaRPr lang="en-US"/>
          </a:p>
        </p:txBody>
      </p:sp>
    </p:spTree>
    <p:extLst>
      <p:ext uri="{BB962C8B-B14F-4D97-AF65-F5344CB8AC3E}">
        <p14:creationId xmlns:p14="http://schemas.microsoft.com/office/powerpoint/2010/main" val="2671647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1283641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205456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2341577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3564131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845627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1761176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
Segundo nivel
Tercer nivel
Cuarto nivel
Quinto nivel</a:t>
            </a:r>
            <a:endParaRPr lang="en-US" dirty="0"/>
          </a:p>
        </p:txBody>
      </p:sp>
      <p:sp>
        <p:nvSpPr>
          <p:cNvPr id="4" name="Content Placeholder 3"/>
          <p:cNvSpPr>
            <a:spLocks noGrp="1"/>
          </p:cNvSpPr>
          <p:nvPr>
            <p:ph sz="half" idx="2"/>
          </p:nvPr>
        </p:nvSpPr>
        <p:spPr>
          <a:xfrm>
            <a:off x="629842" y="1878806"/>
            <a:ext cx="3868340" cy="2763441"/>
          </a:xfrm>
        </p:spPr>
        <p:txBody>
          <a:bodyPr/>
          <a:lstStyle/>
          <a:p>
            <a:pPr lvl="0"/>
            <a:r>
              <a:rPr lang="es-ES"/>
              <a:t>Editar los estilos de texto del patrón
Segundo nivel
Tercer nivel
Cuarto nivel
Quinto nivel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
Segundo nivel
Tercer nivel
Cuarto nivel
Quinto nivel</a:t>
            </a:r>
            <a:endParaRPr lang="en-US" dirty="0"/>
          </a:p>
        </p:txBody>
      </p:sp>
      <p:sp>
        <p:nvSpPr>
          <p:cNvPr id="6" name="Content Placeholder 5"/>
          <p:cNvSpPr>
            <a:spLocks noGrp="1"/>
          </p:cNvSpPr>
          <p:nvPr>
            <p:ph sz="quarter" idx="4"/>
          </p:nvPr>
        </p:nvSpPr>
        <p:spPr>
          <a:xfrm>
            <a:off x="4629150" y="1878806"/>
            <a:ext cx="3887391" cy="2763441"/>
          </a:xfrm>
        </p:spPr>
        <p:txBody>
          <a:bodyPr/>
          <a:lstStyle/>
          <a:p>
            <a:pPr lvl="0"/>
            <a:r>
              <a:rPr lang="es-ES"/>
              <a:t>Editar los estilos de texto del patrón
Segundo nivel
Tercer nivel
Cuarto nivel
Quinto nivel</a:t>
            </a:r>
            <a:endParaRPr lang="en-US" dirty="0"/>
          </a:p>
        </p:txBody>
      </p:sp>
      <p:sp>
        <p:nvSpPr>
          <p:cNvPr id="7" name="Date Placeholder 6"/>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2821048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169885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3678992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Editar los estilos de texto del patrón
Segundo nivel
Tercer nivel
Cuarto nivel
Quinto nivel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3197697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
Segundo nivel
Tercer nivel
Cuarto nivel
Quinto nivel</a:t>
            </a:r>
            <a:endParaRPr lang="en-US" dirty="0"/>
          </a:p>
        </p:txBody>
      </p:sp>
      <p:sp>
        <p:nvSpPr>
          <p:cNvPr id="5" name="Date Placeholder 4"/>
          <p:cNvSpPr>
            <a:spLocks noGrp="1"/>
          </p:cNvSpPr>
          <p:nvPr>
            <p:ph type="dt" sz="half" idx="10"/>
          </p:nvPr>
        </p:nvSpPr>
        <p:spPr/>
        <p:txBody>
          <a:bodyPr/>
          <a:lstStyle/>
          <a:p>
            <a:fld id="{EF12186D-0790-4E47-ACB4-3D79A6FDD269}" type="datetimeFigureOut">
              <a:rPr lang="es-ES_tradnl" smtClean="0"/>
              <a:t>23/10/2018</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2934390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s-ES"/>
              <a:t>Editar los estilos de texto del patrón
Segundo nivel
Tercer nivel
Cuarto nivel
Quinto nivel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EF12186D-0790-4E47-ACB4-3D79A6FDD269}" type="datetimeFigureOut">
              <a:rPr lang="es-ES_tradnl" smtClean="0"/>
              <a:t>23/10/2018</a:t>
            </a:fld>
            <a:endParaRPr lang="es-ES_tradnl"/>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B673F97-0264-1647-9C44-F05A69A018F9}" type="slidenum">
              <a:rPr lang="es-ES_tradnl" smtClean="0"/>
              <a:t>‹Nº›</a:t>
            </a:fld>
            <a:endParaRPr lang="es-ES_tradnl"/>
          </a:p>
        </p:txBody>
      </p:sp>
    </p:spTree>
    <p:extLst>
      <p:ext uri="{BB962C8B-B14F-4D97-AF65-F5344CB8AC3E}">
        <p14:creationId xmlns:p14="http://schemas.microsoft.com/office/powerpoint/2010/main" val="1298902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58DE7B-508D-EE44-BF73-42D0963896E2}"/>
              </a:ext>
            </a:extLst>
          </p:cNvPr>
          <p:cNvSpPr>
            <a:spLocks noGrp="1"/>
          </p:cNvSpPr>
          <p:nvPr>
            <p:ph type="ctrTitle"/>
          </p:nvPr>
        </p:nvSpPr>
        <p:spPr/>
        <p:txBody>
          <a:bodyPr/>
          <a:lstStyle/>
          <a:p>
            <a:endParaRPr lang="es-ES_tradnl"/>
          </a:p>
        </p:txBody>
      </p:sp>
      <p:sp>
        <p:nvSpPr>
          <p:cNvPr id="3" name="Subtítulo 2">
            <a:extLst>
              <a:ext uri="{FF2B5EF4-FFF2-40B4-BE49-F238E27FC236}">
                <a16:creationId xmlns:a16="http://schemas.microsoft.com/office/drawing/2014/main" id="{D03526CB-8175-934A-8F43-62978E348D99}"/>
              </a:ext>
            </a:extLst>
          </p:cNvPr>
          <p:cNvSpPr>
            <a:spLocks noGrp="1"/>
          </p:cNvSpPr>
          <p:nvPr>
            <p:ph type="subTitle" idx="1"/>
          </p:nvPr>
        </p:nvSpPr>
        <p:spPr/>
        <p:txBody>
          <a:bodyPr/>
          <a:lstStyle/>
          <a:p>
            <a:endParaRPr lang="es-ES_tradnl"/>
          </a:p>
        </p:txBody>
      </p:sp>
      <p:pic>
        <p:nvPicPr>
          <p:cNvPr id="5" name="Imagen 4">
            <a:extLst>
              <a:ext uri="{FF2B5EF4-FFF2-40B4-BE49-F238E27FC236}">
                <a16:creationId xmlns:a16="http://schemas.microsoft.com/office/drawing/2014/main" id="{42E52465-D097-1C44-8A4E-5B7658AF959D}"/>
              </a:ext>
            </a:extLst>
          </p:cNvPr>
          <p:cNvPicPr>
            <a:picLocks noChangeAspect="1"/>
          </p:cNvPicPr>
          <p:nvPr/>
        </p:nvPicPr>
        <p:blipFill>
          <a:blip r:embed="rId2"/>
          <a:stretch>
            <a:fillRect/>
          </a:stretch>
        </p:blipFill>
        <p:spPr>
          <a:xfrm>
            <a:off x="0" y="0"/>
            <a:ext cx="9144000" cy="5143500"/>
          </a:xfrm>
          <a:prstGeom prst="rect">
            <a:avLst/>
          </a:prstGeom>
        </p:spPr>
      </p:pic>
      <p:sp>
        <p:nvSpPr>
          <p:cNvPr id="6" name="CuadroTexto 5">
            <a:extLst>
              <a:ext uri="{FF2B5EF4-FFF2-40B4-BE49-F238E27FC236}">
                <a16:creationId xmlns:a16="http://schemas.microsoft.com/office/drawing/2014/main" id="{3D229062-6C30-B94C-8DC7-08C5BDA18C7A}"/>
              </a:ext>
            </a:extLst>
          </p:cNvPr>
          <p:cNvSpPr txBox="1"/>
          <p:nvPr/>
        </p:nvSpPr>
        <p:spPr>
          <a:xfrm>
            <a:off x="5210142" y="867025"/>
            <a:ext cx="2932771" cy="584775"/>
          </a:xfrm>
          <a:prstGeom prst="rect">
            <a:avLst/>
          </a:prstGeom>
          <a:noFill/>
        </p:spPr>
        <p:txBody>
          <a:bodyPr wrap="square" rtlCol="0">
            <a:spAutoFit/>
          </a:bodyPr>
          <a:lstStyle/>
          <a:p>
            <a:r>
              <a:rPr lang="es-ES_tradnl" sz="3200" b="1" dirty="0">
                <a:solidFill>
                  <a:srgbClr val="092566"/>
                </a:solidFill>
                <a:latin typeface="Helvetica" pitchFamily="2" charset="0"/>
              </a:rPr>
              <a:t>Stevan Maglic</a:t>
            </a:r>
          </a:p>
        </p:txBody>
      </p:sp>
      <p:sp>
        <p:nvSpPr>
          <p:cNvPr id="7" name="Rectángulo 6">
            <a:extLst>
              <a:ext uri="{FF2B5EF4-FFF2-40B4-BE49-F238E27FC236}">
                <a16:creationId xmlns:a16="http://schemas.microsoft.com/office/drawing/2014/main" id="{D61D5647-68FE-1D41-8871-68CE016BC333}"/>
              </a:ext>
            </a:extLst>
          </p:cNvPr>
          <p:cNvSpPr/>
          <p:nvPr/>
        </p:nvSpPr>
        <p:spPr>
          <a:xfrm>
            <a:off x="5771707" y="3568592"/>
            <a:ext cx="3287455" cy="1200329"/>
          </a:xfrm>
          <a:prstGeom prst="rect">
            <a:avLst/>
          </a:prstGeom>
        </p:spPr>
        <p:txBody>
          <a:bodyPr wrap="square">
            <a:spAutoFit/>
          </a:bodyPr>
          <a:lstStyle/>
          <a:p>
            <a:pPr algn="r"/>
            <a:r>
              <a:rPr lang="es-CO" sz="1800" dirty="0">
                <a:solidFill>
                  <a:srgbClr val="6B2870"/>
                </a:solidFill>
                <a:latin typeface="Helvetica" pitchFamily="2" charset="0"/>
              </a:rPr>
              <a:t>Senior Vice </a:t>
            </a:r>
            <a:r>
              <a:rPr lang="es-CO" sz="1800" dirty="0" err="1">
                <a:solidFill>
                  <a:srgbClr val="6B2870"/>
                </a:solidFill>
                <a:latin typeface="Helvetica" pitchFamily="2" charset="0"/>
              </a:rPr>
              <a:t>President</a:t>
            </a:r>
            <a:endParaRPr lang="es-CO" sz="1800" dirty="0">
              <a:solidFill>
                <a:srgbClr val="6B2870"/>
              </a:solidFill>
              <a:latin typeface="Helvetica" pitchFamily="2" charset="0"/>
            </a:endParaRPr>
          </a:p>
          <a:p>
            <a:pPr algn="r"/>
            <a:r>
              <a:rPr lang="es-CO" sz="1800" i="0" dirty="0">
                <a:solidFill>
                  <a:srgbClr val="6B2870"/>
                </a:solidFill>
                <a:effectLst/>
                <a:latin typeface="Helvetica" pitchFamily="2" charset="0"/>
              </a:rPr>
              <a:t>Head of </a:t>
            </a:r>
            <a:r>
              <a:rPr lang="es-CO" sz="1800" i="0" dirty="0" err="1">
                <a:solidFill>
                  <a:srgbClr val="6B2870"/>
                </a:solidFill>
                <a:effectLst/>
                <a:latin typeface="Helvetica" pitchFamily="2" charset="0"/>
              </a:rPr>
              <a:t>Quantitiative</a:t>
            </a:r>
            <a:r>
              <a:rPr lang="es-CO" sz="1800" i="0" dirty="0">
                <a:solidFill>
                  <a:srgbClr val="6B2870"/>
                </a:solidFill>
                <a:effectLst/>
                <a:latin typeface="Helvetica" pitchFamily="2" charset="0"/>
              </a:rPr>
              <a:t> </a:t>
            </a:r>
            <a:r>
              <a:rPr lang="es-CO" sz="1800" i="0" dirty="0" err="1">
                <a:solidFill>
                  <a:srgbClr val="6B2870"/>
                </a:solidFill>
                <a:effectLst/>
                <a:latin typeface="Helvetica" pitchFamily="2" charset="0"/>
              </a:rPr>
              <a:t>Risk</a:t>
            </a:r>
            <a:r>
              <a:rPr lang="es-CO" sz="1800" i="0" dirty="0">
                <a:solidFill>
                  <a:srgbClr val="6B2870"/>
                </a:solidFill>
                <a:effectLst/>
                <a:latin typeface="Helvetica" pitchFamily="2" charset="0"/>
              </a:rPr>
              <a:t> </a:t>
            </a:r>
            <a:r>
              <a:rPr lang="es-CO" sz="1800" i="0" dirty="0" err="1">
                <a:solidFill>
                  <a:srgbClr val="6B2870"/>
                </a:solidFill>
                <a:effectLst/>
                <a:latin typeface="Helvetica" pitchFamily="2" charset="0"/>
              </a:rPr>
              <a:t>Analytics</a:t>
            </a:r>
            <a:endParaRPr lang="es-CO" sz="1800" i="0" dirty="0">
              <a:solidFill>
                <a:srgbClr val="6B2870"/>
              </a:solidFill>
              <a:effectLst/>
              <a:latin typeface="Helvetica" pitchFamily="2" charset="0"/>
            </a:endParaRPr>
          </a:p>
          <a:p>
            <a:pPr algn="r"/>
            <a:r>
              <a:rPr lang="es-CO" sz="1800" dirty="0">
                <a:solidFill>
                  <a:srgbClr val="6B2870"/>
                </a:solidFill>
                <a:latin typeface="Helvetica" pitchFamily="2" charset="0"/>
              </a:rPr>
              <a:t>Regions Bank</a:t>
            </a:r>
            <a:endParaRPr lang="es-CO" sz="1800" i="0" dirty="0">
              <a:solidFill>
                <a:srgbClr val="222222"/>
              </a:solidFill>
              <a:effectLst/>
              <a:latin typeface="Roboto"/>
            </a:endParaRPr>
          </a:p>
        </p:txBody>
      </p:sp>
      <p:sp>
        <p:nvSpPr>
          <p:cNvPr id="8" name="Rectángulo 6">
            <a:extLst/>
          </p:cNvPr>
          <p:cNvSpPr/>
          <p:nvPr/>
        </p:nvSpPr>
        <p:spPr>
          <a:xfrm>
            <a:off x="4760007" y="1502667"/>
            <a:ext cx="3833042" cy="2000548"/>
          </a:xfrm>
          <a:prstGeom prst="rect">
            <a:avLst/>
          </a:prstGeom>
        </p:spPr>
        <p:txBody>
          <a:bodyPr wrap="square">
            <a:spAutoFit/>
          </a:bodyPr>
          <a:lstStyle/>
          <a:p>
            <a:pPr algn="ctr"/>
            <a:r>
              <a:rPr lang="es-ES" sz="2400" b="1" dirty="0">
                <a:solidFill>
                  <a:srgbClr val="6B2870"/>
                </a:solidFill>
                <a:latin typeface="Helvetica" pitchFamily="2" charset="0"/>
              </a:rPr>
              <a:t>Inteligencia artificial (AI), machine </a:t>
            </a:r>
            <a:r>
              <a:rPr lang="es-ES" sz="2400" b="1" dirty="0" err="1">
                <a:solidFill>
                  <a:srgbClr val="6B2870"/>
                </a:solidFill>
                <a:latin typeface="Helvetica" pitchFamily="2" charset="0"/>
              </a:rPr>
              <a:t>learning</a:t>
            </a:r>
            <a:r>
              <a:rPr lang="es-ES" sz="2400" b="1" dirty="0">
                <a:solidFill>
                  <a:srgbClr val="6B2870"/>
                </a:solidFill>
                <a:latin typeface="Helvetica" pitchFamily="2" charset="0"/>
              </a:rPr>
              <a:t> y </a:t>
            </a:r>
          </a:p>
          <a:p>
            <a:pPr algn="ctr"/>
            <a:r>
              <a:rPr lang="es-ES" sz="2400" b="1" dirty="0" err="1">
                <a:solidFill>
                  <a:srgbClr val="6B2870"/>
                </a:solidFill>
                <a:latin typeface="Helvetica" pitchFamily="2" charset="0"/>
              </a:rPr>
              <a:t>big</a:t>
            </a:r>
            <a:r>
              <a:rPr lang="es-ES" sz="2400" b="1" dirty="0">
                <a:solidFill>
                  <a:srgbClr val="6B2870"/>
                </a:solidFill>
                <a:latin typeface="Helvetica" pitchFamily="2" charset="0"/>
              </a:rPr>
              <a:t> data en la gestión de riesgos</a:t>
            </a:r>
          </a:p>
          <a:p>
            <a:pPr algn="ctr"/>
            <a:r>
              <a:rPr lang="es-ES" sz="2800" b="1" dirty="0">
                <a:solidFill>
                  <a:srgbClr val="6B2870"/>
                </a:solidFill>
                <a:latin typeface="Helvetica" pitchFamily="2" charset="0"/>
              </a:rPr>
              <a:t>		</a:t>
            </a:r>
            <a:endParaRPr lang="es-ES" sz="2800" b="1" i="0" dirty="0">
              <a:solidFill>
                <a:srgbClr val="6B2870"/>
              </a:solidFill>
              <a:effectLst/>
              <a:latin typeface="Helvetica" pitchFamily="2" charset="0"/>
            </a:endParaRPr>
          </a:p>
        </p:txBody>
      </p:sp>
    </p:spTree>
    <p:extLst>
      <p:ext uri="{BB962C8B-B14F-4D97-AF65-F5344CB8AC3E}">
        <p14:creationId xmlns:p14="http://schemas.microsoft.com/office/powerpoint/2010/main" val="412437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7" name="CuadroTexto 6">
            <a:extLst>
              <a:ext uri="{FF2B5EF4-FFF2-40B4-BE49-F238E27FC236}">
                <a16:creationId xmlns:a16="http://schemas.microsoft.com/office/drawing/2014/main" id="{F412CF7A-0BA6-B447-8E99-BF8B882474FC}"/>
              </a:ext>
            </a:extLst>
          </p:cNvPr>
          <p:cNvSpPr txBox="1"/>
          <p:nvPr/>
        </p:nvSpPr>
        <p:spPr>
          <a:xfrm>
            <a:off x="613539" y="399230"/>
            <a:ext cx="8608520" cy="584775"/>
          </a:xfrm>
          <a:prstGeom prst="rect">
            <a:avLst/>
          </a:prstGeom>
          <a:noFill/>
        </p:spPr>
        <p:txBody>
          <a:bodyPr wrap="square" rtlCol="0">
            <a:spAutoFit/>
          </a:bodyPr>
          <a:lstStyle/>
          <a:p>
            <a:r>
              <a:rPr lang="en-US" sz="3200" b="1" dirty="0">
                <a:solidFill>
                  <a:srgbClr val="092566"/>
                </a:solidFill>
                <a:latin typeface="Helvetica" panose="020B0604020202020204" pitchFamily="34" charset="0"/>
                <a:cs typeface="Helvetica" panose="020B0604020202020204" pitchFamily="34" charset="0"/>
              </a:rPr>
              <a:t>Areas where AI can benefit in Banking</a:t>
            </a:r>
          </a:p>
        </p:txBody>
      </p:sp>
      <p:sp>
        <p:nvSpPr>
          <p:cNvPr id="6" name="TextBox 5">
            <a:extLst/>
          </p:cNvPr>
          <p:cNvSpPr txBox="1"/>
          <p:nvPr/>
        </p:nvSpPr>
        <p:spPr>
          <a:xfrm>
            <a:off x="535480" y="1116739"/>
            <a:ext cx="8270192" cy="3693319"/>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“Lower Risk” Models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Models that have very limited impact</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Activities where the real right answer is not clear</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Examples – automation, anti money laundering, fraud detection, call center activity, etc.</a:t>
            </a: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Complement Traditional Models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Segmentation</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Challenger Models</a:t>
            </a: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Early Warning Indicators (EWIs) – rather than a simple linear model to identify concern, use a wide variety of inputs</a:t>
            </a: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Credit Risk Modeling</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Origination</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Servicing</a:t>
            </a:r>
          </a:p>
        </p:txBody>
      </p:sp>
    </p:spTree>
    <p:extLst>
      <p:ext uri="{BB962C8B-B14F-4D97-AF65-F5344CB8AC3E}">
        <p14:creationId xmlns:p14="http://schemas.microsoft.com/office/powerpoint/2010/main" val="4101879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7" name="CuadroTexto 6">
            <a:extLst>
              <a:ext uri="{FF2B5EF4-FFF2-40B4-BE49-F238E27FC236}">
                <a16:creationId xmlns:a16="http://schemas.microsoft.com/office/drawing/2014/main" id="{F412CF7A-0BA6-B447-8E99-BF8B882474FC}"/>
              </a:ext>
            </a:extLst>
          </p:cNvPr>
          <p:cNvSpPr txBox="1"/>
          <p:nvPr/>
        </p:nvSpPr>
        <p:spPr>
          <a:xfrm>
            <a:off x="741726" y="657558"/>
            <a:ext cx="8608520" cy="584775"/>
          </a:xfrm>
          <a:prstGeom prst="rect">
            <a:avLst/>
          </a:prstGeom>
          <a:noFill/>
        </p:spPr>
        <p:txBody>
          <a:bodyPr wrap="square" rtlCol="0">
            <a:spAutoFit/>
          </a:bodyPr>
          <a:lstStyle/>
          <a:p>
            <a:r>
              <a:rPr lang="en-US" sz="3200" b="1" dirty="0">
                <a:solidFill>
                  <a:srgbClr val="092566"/>
                </a:solidFill>
                <a:latin typeface="Helvetica" panose="020B0604020202020204" pitchFamily="34" charset="0"/>
                <a:cs typeface="Helvetica" panose="020B0604020202020204" pitchFamily="34" charset="0"/>
              </a:rPr>
              <a:t>Concerns Over Use of AI in Banking</a:t>
            </a:r>
          </a:p>
        </p:txBody>
      </p:sp>
      <p:sp>
        <p:nvSpPr>
          <p:cNvPr id="6" name="TextBox 5">
            <a:extLst/>
          </p:cNvPr>
          <p:cNvSpPr txBox="1"/>
          <p:nvPr/>
        </p:nvSpPr>
        <p:spPr>
          <a:xfrm>
            <a:off x="407294" y="1855039"/>
            <a:ext cx="7977583" cy="1477328"/>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Automated trading – increased pro-cyclicality and volatility due to herd trading</a:t>
            </a:r>
          </a:p>
          <a:p>
            <a:pPr marL="342900" indent="-342900">
              <a:buFont typeface="Arial" panose="020B0604020202020204" pitchFamily="34" charset="0"/>
              <a:buChar char="•"/>
            </a:pPr>
            <a:endParaRPr lang="en-US" sz="1800" dirty="0">
              <a:solidFill>
                <a:srgbClr val="6B2870"/>
              </a:solidFill>
              <a:latin typeface="Helvetica" panose="020B0604020202020204" pitchFamily="34" charset="0"/>
              <a:cs typeface="Helvetica" panose="020B0604020202020204" pitchFamily="34" charset="0"/>
            </a:endParaRP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Discrimination – lending and pricing decisions inadvertently based on race, gender, age, or marital status</a:t>
            </a:r>
          </a:p>
        </p:txBody>
      </p:sp>
    </p:spTree>
    <p:extLst>
      <p:ext uri="{BB962C8B-B14F-4D97-AF65-F5344CB8AC3E}">
        <p14:creationId xmlns:p14="http://schemas.microsoft.com/office/powerpoint/2010/main" val="1389982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0"/>
            <a:ext cx="9222059" cy="5187409"/>
          </a:xfrm>
        </p:spPr>
      </p:pic>
      <p:sp>
        <p:nvSpPr>
          <p:cNvPr id="7" name="CuadroTexto 6">
            <a:extLst>
              <a:ext uri="{FF2B5EF4-FFF2-40B4-BE49-F238E27FC236}">
                <a16:creationId xmlns:a16="http://schemas.microsoft.com/office/drawing/2014/main" id="{F412CF7A-0BA6-B447-8E99-BF8B882474FC}"/>
              </a:ext>
            </a:extLst>
          </p:cNvPr>
          <p:cNvSpPr txBox="1"/>
          <p:nvPr/>
        </p:nvSpPr>
        <p:spPr>
          <a:xfrm>
            <a:off x="783308" y="613916"/>
            <a:ext cx="8608520" cy="584775"/>
          </a:xfrm>
          <a:prstGeom prst="rect">
            <a:avLst/>
          </a:prstGeom>
          <a:noFill/>
        </p:spPr>
        <p:txBody>
          <a:bodyPr wrap="square" rtlCol="0">
            <a:spAutoFit/>
          </a:bodyPr>
          <a:lstStyle/>
          <a:p>
            <a:r>
              <a:rPr lang="en-US" sz="3200" b="1" dirty="0">
                <a:solidFill>
                  <a:srgbClr val="092566"/>
                </a:solidFill>
                <a:latin typeface="Helvetica" panose="020B0604020202020204" pitchFamily="34" charset="0"/>
                <a:cs typeface="Helvetica" panose="020B0604020202020204" pitchFamily="34" charset="0"/>
              </a:rPr>
              <a:t>Closing</a:t>
            </a:r>
          </a:p>
        </p:txBody>
      </p:sp>
      <p:sp>
        <p:nvSpPr>
          <p:cNvPr id="6" name="TextBox 5">
            <a:extLst/>
          </p:cNvPr>
          <p:cNvSpPr txBox="1"/>
          <p:nvPr/>
        </p:nvSpPr>
        <p:spPr>
          <a:xfrm>
            <a:off x="622237" y="1535046"/>
            <a:ext cx="7977583" cy="2500685"/>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There is no shortage of interesting work</a:t>
            </a:r>
          </a:p>
          <a:p>
            <a:pPr marL="342900" indent="-342900">
              <a:spcAft>
                <a:spcPts val="3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These are very exciting times</a:t>
            </a:r>
          </a:p>
          <a:p>
            <a:pPr marL="342900" indent="-342900">
              <a:spcAft>
                <a:spcPts val="3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Banking and Finance are sure to benefit from new techniques and technology</a:t>
            </a:r>
          </a:p>
          <a:p>
            <a:pPr marL="342900" indent="-342900">
              <a:spcAft>
                <a:spcPts val="3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Analytics in banking has been reinvented in the last decade and the innovation will continue in the next decade</a:t>
            </a:r>
          </a:p>
          <a:p>
            <a:pPr marL="342900" indent="-342900">
              <a:spcAft>
                <a:spcPts val="3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There will be winners and losers</a:t>
            </a:r>
          </a:p>
          <a:p>
            <a:pPr marL="342900" indent="-342900">
              <a:spcAft>
                <a:spcPts val="3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Analytics are great, but really data are the new bacon</a:t>
            </a:r>
          </a:p>
        </p:txBody>
      </p:sp>
    </p:spTree>
    <p:extLst>
      <p:ext uri="{BB962C8B-B14F-4D97-AF65-F5344CB8AC3E}">
        <p14:creationId xmlns:p14="http://schemas.microsoft.com/office/powerpoint/2010/main" val="865391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8C6D2EC-55A1-CF45-9984-EB97A62155C0}"/>
              </a:ext>
            </a:extLst>
          </p:cNvPr>
          <p:cNvPicPr>
            <a:picLocks noGrp="1" noChangeAspect="1"/>
          </p:cNvPicPr>
          <p:nvPr>
            <p:ph idx="1"/>
          </p:nvPr>
        </p:nvPicPr>
        <p:blipFill>
          <a:blip r:embed="rId2"/>
          <a:stretch>
            <a:fillRect/>
          </a:stretch>
        </p:blipFill>
        <p:spPr>
          <a:xfrm>
            <a:off x="0" y="0"/>
            <a:ext cx="9143999" cy="5143500"/>
          </a:xfrm>
        </p:spPr>
      </p:pic>
      <p:sp>
        <p:nvSpPr>
          <p:cNvPr id="6" name="CuadroTexto 5">
            <a:extLst>
              <a:ext uri="{FF2B5EF4-FFF2-40B4-BE49-F238E27FC236}">
                <a16:creationId xmlns:a16="http://schemas.microsoft.com/office/drawing/2014/main" id="{71263D4C-0798-3949-95D6-84BB8174B245}"/>
              </a:ext>
            </a:extLst>
          </p:cNvPr>
          <p:cNvSpPr txBox="1"/>
          <p:nvPr/>
        </p:nvSpPr>
        <p:spPr>
          <a:xfrm>
            <a:off x="3105613" y="2156947"/>
            <a:ext cx="2932771" cy="646331"/>
          </a:xfrm>
          <a:prstGeom prst="rect">
            <a:avLst/>
          </a:prstGeom>
          <a:noFill/>
        </p:spPr>
        <p:txBody>
          <a:bodyPr wrap="square" rtlCol="0">
            <a:spAutoFit/>
          </a:bodyPr>
          <a:lstStyle/>
          <a:p>
            <a:pPr algn="ctr"/>
            <a:r>
              <a:rPr lang="es-ES_tradnl" sz="3600" b="1" dirty="0">
                <a:solidFill>
                  <a:srgbClr val="092566"/>
                </a:solidFill>
                <a:latin typeface="Helvetica" pitchFamily="2" charset="0"/>
              </a:rPr>
              <a:t>Q&amp;A</a:t>
            </a:r>
          </a:p>
        </p:txBody>
      </p:sp>
    </p:spTree>
    <p:extLst>
      <p:ext uri="{BB962C8B-B14F-4D97-AF65-F5344CB8AC3E}">
        <p14:creationId xmlns:p14="http://schemas.microsoft.com/office/powerpoint/2010/main" val="704662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2" name="TextBox 1"/>
          <p:cNvSpPr txBox="1"/>
          <p:nvPr/>
        </p:nvSpPr>
        <p:spPr>
          <a:xfrm>
            <a:off x="1223177" y="1520332"/>
            <a:ext cx="6775704" cy="2031325"/>
          </a:xfrm>
          <a:prstGeom prst="rect">
            <a:avLst/>
          </a:prstGeom>
          <a:noFill/>
        </p:spPr>
        <p:txBody>
          <a:bodyPr wrap="square" rtlCol="0">
            <a:spAutoFit/>
          </a:bodyPr>
          <a:lstStyle/>
          <a:p>
            <a:pPr algn="just"/>
            <a:r>
              <a:rPr lang="en-US" sz="1800" dirty="0">
                <a:solidFill>
                  <a:srgbClr val="6B2870"/>
                </a:solidFill>
                <a:latin typeface="Helvetica" panose="020B0604020202020204" pitchFamily="34" charset="0"/>
                <a:cs typeface="Helvetica" panose="020B0604020202020204" pitchFamily="34" charset="0"/>
              </a:rPr>
              <a:t>The opinions expressed in the presentation are statements of the speaker’s own, are intended only for informational purposes, and are not formal opinions of, nor binding on Regions Bank, its parent company, Regions Financial Corporation and their subsidiaries, and any representation to the contrary is expressly disclaimed.</a:t>
            </a:r>
          </a:p>
          <a:p>
            <a:endParaRPr lang="en-US" sz="1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41806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6" name="TextBox 5">
            <a:extLst/>
          </p:cNvPr>
          <p:cNvSpPr txBox="1"/>
          <p:nvPr/>
        </p:nvSpPr>
        <p:spPr>
          <a:xfrm>
            <a:off x="1952235" y="1316430"/>
            <a:ext cx="5317588" cy="2031325"/>
          </a:xfrm>
          <a:prstGeom prst="rect">
            <a:avLst/>
          </a:prstGeom>
          <a:noFill/>
        </p:spPr>
        <p:txBody>
          <a:bodyPr wrap="square" rtlCol="0">
            <a:spAutoFit/>
          </a:bodyPr>
          <a:lstStyle/>
          <a:p>
            <a:endParaRPr lang="en-US" sz="1800" i="1" dirty="0">
              <a:solidFill>
                <a:srgbClr val="6B2870"/>
              </a:solidFill>
              <a:latin typeface="Helvetica" panose="020B0604020202020204" pitchFamily="34" charset="0"/>
              <a:cs typeface="Helvetica" panose="020B0604020202020204" pitchFamily="34" charset="0"/>
            </a:endParaRPr>
          </a:p>
          <a:p>
            <a:r>
              <a:rPr lang="en-US" sz="1800" i="1" dirty="0">
                <a:solidFill>
                  <a:srgbClr val="6B2870"/>
                </a:solidFill>
                <a:latin typeface="Helvetica" panose="020B0604020202020204" pitchFamily="34" charset="0"/>
                <a:cs typeface="Helvetica" panose="020B0604020202020204" pitchFamily="34" charset="0"/>
              </a:rPr>
              <a:t>“Just as electricity transformed almost everything 100 years ago, today I actually have a hard time thinking of an industry that I don’t think AI will transform in the next several years.”</a:t>
            </a:r>
          </a:p>
          <a:p>
            <a:pPr marL="203483" indent="-203483">
              <a:buFont typeface="Arial" panose="020B0604020202020204" pitchFamily="34" charset="0"/>
              <a:buChar char="•"/>
            </a:pPr>
            <a:endParaRPr lang="en-US" sz="1800" dirty="0">
              <a:solidFill>
                <a:srgbClr val="6B2870"/>
              </a:solidFill>
              <a:latin typeface="Helvetica" panose="020B0604020202020204" pitchFamily="34" charset="0"/>
              <a:cs typeface="Helvetica" panose="020B0604020202020204" pitchFamily="34" charset="0"/>
            </a:endParaRPr>
          </a:p>
          <a:p>
            <a:pPr algn="r"/>
            <a:r>
              <a:rPr lang="en-US" sz="1800" dirty="0">
                <a:solidFill>
                  <a:srgbClr val="6B2870"/>
                </a:solidFill>
                <a:latin typeface="Helvetica" panose="020B0604020202020204" pitchFamily="34" charset="0"/>
                <a:cs typeface="Helvetica" panose="020B0604020202020204" pitchFamily="34" charset="0"/>
              </a:rPr>
              <a:t>Andrew Ng</a:t>
            </a:r>
          </a:p>
        </p:txBody>
      </p:sp>
    </p:spTree>
    <p:extLst>
      <p:ext uri="{BB962C8B-B14F-4D97-AF65-F5344CB8AC3E}">
        <p14:creationId xmlns:p14="http://schemas.microsoft.com/office/powerpoint/2010/main" val="1986966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7" name="CuadroTexto 6">
            <a:extLst>
              <a:ext uri="{FF2B5EF4-FFF2-40B4-BE49-F238E27FC236}">
                <a16:creationId xmlns:a16="http://schemas.microsoft.com/office/drawing/2014/main" id="{F412CF7A-0BA6-B447-8E99-BF8B882474FC}"/>
              </a:ext>
            </a:extLst>
          </p:cNvPr>
          <p:cNvSpPr txBox="1"/>
          <p:nvPr/>
        </p:nvSpPr>
        <p:spPr>
          <a:xfrm>
            <a:off x="368667" y="595743"/>
            <a:ext cx="2932771" cy="584775"/>
          </a:xfrm>
          <a:prstGeom prst="rect">
            <a:avLst/>
          </a:prstGeom>
          <a:noFill/>
        </p:spPr>
        <p:txBody>
          <a:bodyPr wrap="square" rtlCol="0">
            <a:spAutoFit/>
          </a:bodyPr>
          <a:lstStyle/>
          <a:p>
            <a:pPr algn="ctr"/>
            <a:r>
              <a:rPr lang="es-ES_tradnl" sz="3200" b="1" dirty="0">
                <a:solidFill>
                  <a:srgbClr val="092566"/>
                </a:solidFill>
                <a:latin typeface="Helvetica" panose="020B0604020202020204" pitchFamily="34" charset="0"/>
                <a:cs typeface="Helvetica" panose="020B0604020202020204" pitchFamily="34" charset="0"/>
              </a:rPr>
              <a:t>Agenda</a:t>
            </a:r>
          </a:p>
        </p:txBody>
      </p:sp>
      <p:sp>
        <p:nvSpPr>
          <p:cNvPr id="6" name="TextBox 5">
            <a:extLst/>
          </p:cNvPr>
          <p:cNvSpPr txBox="1"/>
          <p:nvPr/>
        </p:nvSpPr>
        <p:spPr>
          <a:xfrm>
            <a:off x="1560399" y="1416813"/>
            <a:ext cx="6101259" cy="2949525"/>
          </a:xfrm>
          <a:prstGeom prst="rect">
            <a:avLst/>
          </a:prstGeom>
          <a:noFill/>
        </p:spPr>
        <p:txBody>
          <a:bodyPr wrap="square" rtlCol="0">
            <a:spAutoFit/>
          </a:bodyPr>
          <a:lstStyle/>
          <a:p>
            <a:pPr marL="244179" indent="-244179">
              <a:lnSpc>
                <a:spcPct val="150000"/>
              </a:lnSpc>
              <a:buFont typeface="+mj-lt"/>
              <a:buAutoNum type="arabicPeriod"/>
            </a:pPr>
            <a:r>
              <a:rPr lang="en-US" sz="1800" dirty="0">
                <a:solidFill>
                  <a:srgbClr val="6B2870"/>
                </a:solidFill>
                <a:latin typeface="Helvetica" panose="020B0604020202020204" pitchFamily="34" charset="0"/>
                <a:cs typeface="Helvetica" panose="020B0604020202020204" pitchFamily="34" charset="0"/>
              </a:rPr>
              <a:t>Banking Environment</a:t>
            </a:r>
          </a:p>
          <a:p>
            <a:pPr marL="244179" indent="-244179">
              <a:lnSpc>
                <a:spcPct val="150000"/>
              </a:lnSpc>
              <a:buFont typeface="+mj-lt"/>
              <a:buAutoNum type="arabicPeriod"/>
            </a:pPr>
            <a:r>
              <a:rPr lang="en-US" sz="1800" dirty="0">
                <a:solidFill>
                  <a:srgbClr val="6B2870"/>
                </a:solidFill>
                <a:latin typeface="Helvetica" panose="020B0604020202020204" pitchFamily="34" charset="0"/>
                <a:cs typeface="Helvetica" panose="020B0604020202020204" pitchFamily="34" charset="0"/>
              </a:rPr>
              <a:t>Model Development and Validation Environment</a:t>
            </a:r>
          </a:p>
          <a:p>
            <a:pPr marL="244179" indent="-244179">
              <a:lnSpc>
                <a:spcPct val="150000"/>
              </a:lnSpc>
              <a:buFont typeface="+mj-lt"/>
              <a:buAutoNum type="arabicPeriod"/>
            </a:pPr>
            <a:r>
              <a:rPr lang="en-US" sz="1800" dirty="0">
                <a:solidFill>
                  <a:srgbClr val="6B2870"/>
                </a:solidFill>
                <a:latin typeface="Helvetica" panose="020B0604020202020204" pitchFamily="34" charset="0"/>
                <a:cs typeface="Helvetica" panose="020B0604020202020204" pitchFamily="34" charset="0"/>
              </a:rPr>
              <a:t>Developing Less Traditional Models</a:t>
            </a:r>
          </a:p>
          <a:p>
            <a:pPr marL="244179" indent="-244179">
              <a:lnSpc>
                <a:spcPct val="150000"/>
              </a:lnSpc>
              <a:buFont typeface="+mj-lt"/>
              <a:buAutoNum type="arabicPeriod"/>
            </a:pPr>
            <a:r>
              <a:rPr lang="en-US" sz="1800" dirty="0">
                <a:solidFill>
                  <a:srgbClr val="6B2870"/>
                </a:solidFill>
                <a:latin typeface="Helvetica" panose="020B0604020202020204" pitchFamily="34" charset="0"/>
                <a:cs typeface="Helvetica" panose="020B0604020202020204" pitchFamily="34" charset="0"/>
              </a:rPr>
              <a:t>The Range of Problems in Banking</a:t>
            </a:r>
          </a:p>
          <a:p>
            <a:pPr marL="244179" indent="-244179">
              <a:lnSpc>
                <a:spcPct val="150000"/>
              </a:lnSpc>
              <a:buFont typeface="+mj-lt"/>
              <a:buAutoNum type="arabicPeriod"/>
            </a:pPr>
            <a:r>
              <a:rPr lang="en-US" sz="1800" dirty="0">
                <a:solidFill>
                  <a:srgbClr val="6B2870"/>
                </a:solidFill>
                <a:latin typeface="Helvetica" panose="020B0604020202020204" pitchFamily="34" charset="0"/>
                <a:cs typeface="Helvetica" panose="020B0604020202020204" pitchFamily="34" charset="0"/>
              </a:rPr>
              <a:t>Benefit and Challenges</a:t>
            </a:r>
          </a:p>
          <a:p>
            <a:pPr marL="244179" indent="-244179">
              <a:lnSpc>
                <a:spcPct val="150000"/>
              </a:lnSpc>
              <a:buFont typeface="+mj-lt"/>
              <a:buAutoNum type="arabicPeriod"/>
            </a:pPr>
            <a:r>
              <a:rPr lang="en-US" sz="1800" dirty="0">
                <a:solidFill>
                  <a:srgbClr val="6B2870"/>
                </a:solidFill>
                <a:latin typeface="Helvetica" panose="020B0604020202020204" pitchFamily="34" charset="0"/>
                <a:cs typeface="Helvetica" panose="020B0604020202020204" pitchFamily="34" charset="0"/>
              </a:rPr>
              <a:t>Closing</a:t>
            </a:r>
          </a:p>
          <a:p>
            <a:pPr marL="244179" indent="-244179">
              <a:lnSpc>
                <a:spcPct val="150000"/>
              </a:lnSpc>
              <a:buFont typeface="+mj-lt"/>
              <a:buAutoNum type="arabicPeriod"/>
            </a:pPr>
            <a:r>
              <a:rPr lang="en-US" sz="1800" dirty="0">
                <a:solidFill>
                  <a:srgbClr val="6B2870"/>
                </a:solidFill>
                <a:latin typeface="Helvetica" panose="020B0604020202020204" pitchFamily="34" charset="0"/>
                <a:cs typeface="Helvetica" panose="020B0604020202020204" pitchFamily="34" charset="0"/>
              </a:rPr>
              <a:t>Q&amp;A</a:t>
            </a:r>
            <a:endParaRPr lang="en-US" sz="1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562094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7" name="CuadroTexto 6">
            <a:extLst>
              <a:ext uri="{FF2B5EF4-FFF2-40B4-BE49-F238E27FC236}">
                <a16:creationId xmlns:a16="http://schemas.microsoft.com/office/drawing/2014/main" id="{F412CF7A-0BA6-B447-8E99-BF8B882474FC}"/>
              </a:ext>
            </a:extLst>
          </p:cNvPr>
          <p:cNvSpPr txBox="1"/>
          <p:nvPr/>
        </p:nvSpPr>
        <p:spPr>
          <a:xfrm>
            <a:off x="723488" y="554323"/>
            <a:ext cx="6395672" cy="584775"/>
          </a:xfrm>
          <a:prstGeom prst="rect">
            <a:avLst/>
          </a:prstGeom>
          <a:noFill/>
        </p:spPr>
        <p:txBody>
          <a:bodyPr wrap="square" rtlCol="0">
            <a:spAutoFit/>
          </a:bodyPr>
          <a:lstStyle/>
          <a:p>
            <a:r>
              <a:rPr lang="en-US" sz="3200" b="1" dirty="0">
                <a:solidFill>
                  <a:srgbClr val="092566"/>
                </a:solidFill>
                <a:latin typeface="Helvetica" panose="020B0604020202020204" pitchFamily="34" charset="0"/>
                <a:cs typeface="Helvetica" panose="020B0604020202020204" pitchFamily="34" charset="0"/>
              </a:rPr>
              <a:t>The Banking Environment</a:t>
            </a:r>
          </a:p>
        </p:txBody>
      </p:sp>
      <p:sp>
        <p:nvSpPr>
          <p:cNvPr id="6" name="TextBox 5">
            <a:extLst/>
          </p:cNvPr>
          <p:cNvSpPr txBox="1"/>
          <p:nvPr/>
        </p:nvSpPr>
        <p:spPr>
          <a:xfrm>
            <a:off x="1223085" y="1385803"/>
            <a:ext cx="6028107" cy="3123932"/>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One prime feature which uniquely differentiates banking is regulation</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History and Background</a:t>
            </a:r>
          </a:p>
          <a:p>
            <a:pPr marL="685800" lvl="1"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Financial crisis</a:t>
            </a:r>
          </a:p>
          <a:p>
            <a:pPr marL="685800" lvl="1"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Federal Reserve Bank created Dodd-Frank</a:t>
            </a:r>
          </a:p>
          <a:p>
            <a:pPr marL="685800" lvl="1"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FASB has created CECL </a:t>
            </a:r>
          </a:p>
          <a:p>
            <a:pPr marL="685800" lvl="1"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Very sophisticated models</a:t>
            </a:r>
          </a:p>
          <a:p>
            <a:pPr marL="685800" lvl="1"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Model validation environment</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View of the Federal Reserve:  proceed with caution!</a:t>
            </a:r>
          </a:p>
        </p:txBody>
      </p:sp>
    </p:spTree>
    <p:extLst>
      <p:ext uri="{BB962C8B-B14F-4D97-AF65-F5344CB8AC3E}">
        <p14:creationId xmlns:p14="http://schemas.microsoft.com/office/powerpoint/2010/main" val="3188386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7" name="CuadroTexto 6">
            <a:extLst>
              <a:ext uri="{FF2B5EF4-FFF2-40B4-BE49-F238E27FC236}">
                <a16:creationId xmlns:a16="http://schemas.microsoft.com/office/drawing/2014/main" id="{F412CF7A-0BA6-B447-8E99-BF8B882474FC}"/>
              </a:ext>
            </a:extLst>
          </p:cNvPr>
          <p:cNvSpPr txBox="1"/>
          <p:nvPr/>
        </p:nvSpPr>
        <p:spPr>
          <a:xfrm>
            <a:off x="613539" y="430892"/>
            <a:ext cx="8608520" cy="1077218"/>
          </a:xfrm>
          <a:prstGeom prst="rect">
            <a:avLst/>
          </a:prstGeom>
          <a:noFill/>
        </p:spPr>
        <p:txBody>
          <a:bodyPr wrap="square" rtlCol="0">
            <a:spAutoFit/>
          </a:bodyPr>
          <a:lstStyle/>
          <a:p>
            <a:r>
              <a:rPr lang="en-US" sz="3200" b="1" dirty="0">
                <a:solidFill>
                  <a:srgbClr val="092566"/>
                </a:solidFill>
                <a:latin typeface="Helvetica" panose="020B0604020202020204" pitchFamily="34" charset="0"/>
                <a:cs typeface="Helvetica" panose="020B0604020202020204" pitchFamily="34" charset="0"/>
              </a:rPr>
              <a:t>Current Model Development and </a:t>
            </a:r>
          </a:p>
          <a:p>
            <a:r>
              <a:rPr lang="en-US" sz="3200" b="1" dirty="0">
                <a:solidFill>
                  <a:srgbClr val="092566"/>
                </a:solidFill>
                <a:latin typeface="Helvetica" panose="020B0604020202020204" pitchFamily="34" charset="0"/>
                <a:cs typeface="Helvetica" panose="020B0604020202020204" pitchFamily="34" charset="0"/>
              </a:rPr>
              <a:t>Validation Environment</a:t>
            </a:r>
          </a:p>
        </p:txBody>
      </p:sp>
      <p:sp>
        <p:nvSpPr>
          <p:cNvPr id="6" name="TextBox 5">
            <a:extLst/>
          </p:cNvPr>
          <p:cNvSpPr txBox="1"/>
          <p:nvPr/>
        </p:nvSpPr>
        <p:spPr>
          <a:xfrm>
            <a:off x="441476" y="1508110"/>
            <a:ext cx="8480503" cy="3139321"/>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Banks have invested heavily in developing capacity to develop models internally</a:t>
            </a: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There has been similar focus on model validation units</a:t>
            </a: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Robust, Transparent and Repeatable Process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Transparent model development and selection</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Independent review and testing</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Controlled production environment</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Change management and ongoing monitoring process</a:t>
            </a: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Staff, models, and process geared towards econometric and more traditional statistical models</a:t>
            </a: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The environment and mindset is a challenge for AI models</a:t>
            </a:r>
          </a:p>
        </p:txBody>
      </p:sp>
    </p:spTree>
    <p:extLst>
      <p:ext uri="{BB962C8B-B14F-4D97-AF65-F5344CB8AC3E}">
        <p14:creationId xmlns:p14="http://schemas.microsoft.com/office/powerpoint/2010/main" val="311078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7" name="CuadroTexto 6">
            <a:extLst>
              <a:ext uri="{FF2B5EF4-FFF2-40B4-BE49-F238E27FC236}">
                <a16:creationId xmlns:a16="http://schemas.microsoft.com/office/drawing/2014/main" id="{F412CF7A-0BA6-B447-8E99-BF8B882474FC}"/>
              </a:ext>
            </a:extLst>
          </p:cNvPr>
          <p:cNvSpPr txBox="1"/>
          <p:nvPr/>
        </p:nvSpPr>
        <p:spPr>
          <a:xfrm>
            <a:off x="613539" y="204917"/>
            <a:ext cx="8608520" cy="1077218"/>
          </a:xfrm>
          <a:prstGeom prst="rect">
            <a:avLst/>
          </a:prstGeom>
          <a:noFill/>
        </p:spPr>
        <p:txBody>
          <a:bodyPr wrap="square" rtlCol="0">
            <a:spAutoFit/>
          </a:bodyPr>
          <a:lstStyle/>
          <a:p>
            <a:r>
              <a:rPr lang="en-US" sz="3200" b="1" dirty="0">
                <a:solidFill>
                  <a:srgbClr val="092566"/>
                </a:solidFill>
                <a:latin typeface="Helvetica" panose="020B0604020202020204" pitchFamily="34" charset="0"/>
                <a:cs typeface="Helvetica" panose="020B0604020202020204" pitchFamily="34" charset="0"/>
              </a:rPr>
              <a:t>Towards Development and Implementation of Less Traditional Models</a:t>
            </a:r>
          </a:p>
        </p:txBody>
      </p:sp>
      <p:sp>
        <p:nvSpPr>
          <p:cNvPr id="6" name="TextBox 5">
            <a:extLst/>
          </p:cNvPr>
          <p:cNvSpPr txBox="1"/>
          <p:nvPr/>
        </p:nvSpPr>
        <p:spPr>
          <a:xfrm>
            <a:off x="535480" y="1245173"/>
            <a:ext cx="8480503" cy="3693319"/>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Focus of Model Development</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Lower Risk Models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Complement Traditional Models</a:t>
            </a:r>
          </a:p>
          <a:p>
            <a:pPr marL="1028700" lvl="2"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Challenger Models</a:t>
            </a:r>
          </a:p>
          <a:p>
            <a:pPr marL="1028700" lvl="2"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Segmentation</a:t>
            </a: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Challenger Models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Validation</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Revisit Policy and Procedures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Heightened Ongoing Monitoring Standards</a:t>
            </a: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Users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More Focus on Understanding and Transparency </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Strengths and Weaknesses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What model is doing and not doing</a:t>
            </a:r>
          </a:p>
        </p:txBody>
      </p:sp>
    </p:spTree>
    <p:extLst>
      <p:ext uri="{BB962C8B-B14F-4D97-AF65-F5344CB8AC3E}">
        <p14:creationId xmlns:p14="http://schemas.microsoft.com/office/powerpoint/2010/main" val="3808846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7" name="CuadroTexto 6">
            <a:extLst>
              <a:ext uri="{FF2B5EF4-FFF2-40B4-BE49-F238E27FC236}">
                <a16:creationId xmlns:a16="http://schemas.microsoft.com/office/drawing/2014/main" id="{F412CF7A-0BA6-B447-8E99-BF8B882474FC}"/>
              </a:ext>
            </a:extLst>
          </p:cNvPr>
          <p:cNvSpPr txBox="1"/>
          <p:nvPr/>
        </p:nvSpPr>
        <p:spPr>
          <a:xfrm>
            <a:off x="697851" y="511366"/>
            <a:ext cx="8608520" cy="584775"/>
          </a:xfrm>
          <a:prstGeom prst="rect">
            <a:avLst/>
          </a:prstGeom>
          <a:noFill/>
        </p:spPr>
        <p:txBody>
          <a:bodyPr wrap="square" rtlCol="0">
            <a:spAutoFit/>
          </a:bodyPr>
          <a:lstStyle/>
          <a:p>
            <a:r>
              <a:rPr lang="en-US" sz="3200" b="1" dirty="0">
                <a:solidFill>
                  <a:srgbClr val="092566"/>
                </a:solidFill>
                <a:latin typeface="Helvetica" panose="020B0604020202020204" pitchFamily="34" charset="0"/>
                <a:cs typeface="Helvetica" panose="020B0604020202020204" pitchFamily="34" charset="0"/>
              </a:rPr>
              <a:t>Range of Modeling Problems in Banking</a:t>
            </a:r>
          </a:p>
        </p:txBody>
      </p:sp>
      <p:sp>
        <p:nvSpPr>
          <p:cNvPr id="6" name="TextBox 5">
            <a:extLst/>
          </p:cNvPr>
          <p:cNvSpPr txBox="1"/>
          <p:nvPr/>
        </p:nvSpPr>
        <p:spPr>
          <a:xfrm>
            <a:off x="599488" y="1273496"/>
            <a:ext cx="8480503" cy="3554819"/>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Financial mathematics (e.g., bond math, option pricing, etc.)</a:t>
            </a:r>
          </a:p>
          <a:p>
            <a:pPr marL="342900" indent="-342900">
              <a:spcAft>
                <a:spcPts val="600"/>
              </a:spcAft>
              <a:buFont typeface="Arial" panose="020B0604020202020204" pitchFamily="34" charset="0"/>
              <a:buChar char="•"/>
            </a:pPr>
            <a:r>
              <a:rPr lang="en-US" sz="1800" dirty="0" err="1">
                <a:solidFill>
                  <a:srgbClr val="6B2870"/>
                </a:solidFill>
                <a:latin typeface="Helvetica" panose="020B0604020202020204" pitchFamily="34" charset="0"/>
                <a:cs typeface="Helvetica" panose="020B0604020202020204" pitchFamily="34" charset="0"/>
              </a:rPr>
              <a:t>VaR</a:t>
            </a:r>
            <a:r>
              <a:rPr lang="en-US" sz="1800" dirty="0">
                <a:solidFill>
                  <a:srgbClr val="6B2870"/>
                </a:solidFill>
                <a:latin typeface="Helvetica" panose="020B0604020202020204" pitchFamily="34" charset="0"/>
                <a:cs typeface="Helvetica" panose="020B0604020202020204" pitchFamily="34" charset="0"/>
              </a:rPr>
              <a:t> Models for market and credit risk</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Counterparty credit exposure, CVA, etc.</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Portfolio construction, optimization, etc.</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Credit models: default and recovery models</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Traditional machine learning models</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Econometric time series models</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Hazard Rate and Markov chain models</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Correlation models and loss correlation</a:t>
            </a:r>
          </a:p>
          <a:p>
            <a:pPr marL="342900" indent="-342900">
              <a:spcAft>
                <a:spcPts val="600"/>
              </a:spcAft>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Op risk, fraud detection, anti-money laundering, etc.</a:t>
            </a:r>
          </a:p>
        </p:txBody>
      </p:sp>
    </p:spTree>
    <p:extLst>
      <p:ext uri="{BB962C8B-B14F-4D97-AF65-F5344CB8AC3E}">
        <p14:creationId xmlns:p14="http://schemas.microsoft.com/office/powerpoint/2010/main" val="2398527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F92B01A-44A6-0042-9B81-DE7242788F61}"/>
              </a:ext>
            </a:extLst>
          </p:cNvPr>
          <p:cNvPicPr>
            <a:picLocks noGrp="1" noChangeAspect="1"/>
          </p:cNvPicPr>
          <p:nvPr>
            <p:ph idx="1"/>
          </p:nvPr>
        </p:nvPicPr>
        <p:blipFill>
          <a:blip r:embed="rId2"/>
          <a:stretch>
            <a:fillRect/>
          </a:stretch>
        </p:blipFill>
        <p:spPr>
          <a:xfrm>
            <a:off x="0" y="-1"/>
            <a:ext cx="9222059" cy="5187409"/>
          </a:xfrm>
        </p:spPr>
      </p:pic>
      <p:sp>
        <p:nvSpPr>
          <p:cNvPr id="7" name="CuadroTexto 6">
            <a:extLst>
              <a:ext uri="{FF2B5EF4-FFF2-40B4-BE49-F238E27FC236}">
                <a16:creationId xmlns:a16="http://schemas.microsoft.com/office/drawing/2014/main" id="{F412CF7A-0BA6-B447-8E99-BF8B882474FC}"/>
              </a:ext>
            </a:extLst>
          </p:cNvPr>
          <p:cNvSpPr txBox="1"/>
          <p:nvPr/>
        </p:nvSpPr>
        <p:spPr>
          <a:xfrm>
            <a:off x="716577" y="384378"/>
            <a:ext cx="8608520" cy="1077218"/>
          </a:xfrm>
          <a:prstGeom prst="rect">
            <a:avLst/>
          </a:prstGeom>
          <a:noFill/>
        </p:spPr>
        <p:txBody>
          <a:bodyPr wrap="square" rtlCol="0">
            <a:spAutoFit/>
          </a:bodyPr>
          <a:lstStyle/>
          <a:p>
            <a:r>
              <a:rPr lang="en-US" sz="3200" b="1" dirty="0">
                <a:solidFill>
                  <a:srgbClr val="092566"/>
                </a:solidFill>
                <a:latin typeface="Helvetica" panose="020B0604020202020204" pitchFamily="34" charset="0"/>
                <a:cs typeface="Helvetica" panose="020B0604020202020204" pitchFamily="34" charset="0"/>
              </a:rPr>
              <a:t>Letting the Data Speak for Itself:</a:t>
            </a:r>
          </a:p>
          <a:p>
            <a:r>
              <a:rPr lang="en-US" sz="3200" b="1" dirty="0">
                <a:solidFill>
                  <a:srgbClr val="092566"/>
                </a:solidFill>
                <a:latin typeface="Helvetica" panose="020B0604020202020204" pitchFamily="34" charset="0"/>
                <a:cs typeface="Helvetica" panose="020B0604020202020204" pitchFamily="34" charset="0"/>
              </a:rPr>
              <a:t>Strengths and Weaknesses</a:t>
            </a:r>
          </a:p>
        </p:txBody>
      </p:sp>
      <p:sp>
        <p:nvSpPr>
          <p:cNvPr id="6" name="TextBox 5">
            <a:extLst/>
          </p:cNvPr>
          <p:cNvSpPr txBox="1"/>
          <p:nvPr/>
        </p:nvSpPr>
        <p:spPr>
          <a:xfrm>
            <a:off x="535480" y="1364124"/>
            <a:ext cx="8480503" cy="3170099"/>
          </a:xfrm>
          <a:prstGeom prst="rect">
            <a:avLst/>
          </a:prstGeom>
          <a:noFill/>
        </p:spPr>
        <p:txBody>
          <a:bodyPr wrap="square" rtlCol="0">
            <a:spAutoFit/>
          </a:bodyPr>
          <a:lstStyle/>
          <a:p>
            <a:pPr marL="342900" indent="-342900">
              <a:buFont typeface="Arial" panose="020B0604020202020204" pitchFamily="34" charset="0"/>
              <a:buChar char="•"/>
            </a:pPr>
            <a:endParaRPr lang="en-US" sz="2000" dirty="0">
              <a:solidFill>
                <a:srgbClr val="6B2870"/>
              </a:solidFill>
              <a:latin typeface="Cambria" panose="02040503050406030204" pitchFamily="18" charset="0"/>
            </a:endParaRP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Strength</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Reveal relationships for with there is no theory</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Non-linear Relationships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Interactions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Reveal unexpected features in the data </a:t>
            </a:r>
          </a:p>
          <a:p>
            <a:pPr marL="342900" indent="-342900">
              <a:buFont typeface="Arial" panose="020B0604020202020204" pitchFamily="34" charset="0"/>
              <a:buChar char="•"/>
            </a:pPr>
            <a:endParaRPr lang="en-US" sz="1800" dirty="0">
              <a:solidFill>
                <a:srgbClr val="6B2870"/>
              </a:solidFill>
              <a:latin typeface="Helvetica" panose="020B0604020202020204" pitchFamily="34" charset="0"/>
              <a:cs typeface="Helvetica" panose="020B0604020202020204" pitchFamily="34" charset="0"/>
            </a:endParaRPr>
          </a:p>
          <a:p>
            <a:pPr marL="342900"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Weaknesses</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Black box</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No guarantee that you have captured causal relationship</a:t>
            </a:r>
          </a:p>
          <a:p>
            <a:pPr marL="685800" lvl="1" indent="-342900">
              <a:buFont typeface="Arial" panose="020B0604020202020204" pitchFamily="34" charset="0"/>
              <a:buChar char="•"/>
            </a:pPr>
            <a:r>
              <a:rPr lang="en-US" sz="1800" dirty="0">
                <a:solidFill>
                  <a:srgbClr val="6B2870"/>
                </a:solidFill>
                <a:latin typeface="Helvetica" panose="020B0604020202020204" pitchFamily="34" charset="0"/>
                <a:cs typeface="Helvetica" panose="020B0604020202020204" pitchFamily="34" charset="0"/>
              </a:rPr>
              <a:t>Overfitting</a:t>
            </a:r>
          </a:p>
        </p:txBody>
      </p:sp>
    </p:spTree>
    <p:extLst>
      <p:ext uri="{BB962C8B-B14F-4D97-AF65-F5344CB8AC3E}">
        <p14:creationId xmlns:p14="http://schemas.microsoft.com/office/powerpoint/2010/main" val="408036983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477</TotalTime>
  <Words>606</Words>
  <Application>Microsoft Office PowerPoint</Application>
  <PresentationFormat>Presentación en pantalla (16:9)</PresentationFormat>
  <Paragraphs>102</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Calibri</vt:lpstr>
      <vt:lpstr>Calibri Light</vt:lpstr>
      <vt:lpstr>Cambria</vt:lpstr>
      <vt:lpstr>Helvetica</vt:lpstr>
      <vt:lpstr>Roboto</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Laura Sofia Rincon Coronado</cp:lastModifiedBy>
  <cp:revision>23</cp:revision>
  <dcterms:created xsi:type="dcterms:W3CDTF">2018-10-01T14:31:53Z</dcterms:created>
  <dcterms:modified xsi:type="dcterms:W3CDTF">2018-10-23T19:56:14Z</dcterms:modified>
</cp:coreProperties>
</file>