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58" r:id="rId6"/>
    <p:sldId id="261" r:id="rId7"/>
    <p:sldId id="271" r:id="rId8"/>
    <p:sldId id="272" r:id="rId9"/>
    <p:sldId id="263" r:id="rId10"/>
    <p:sldId id="264" r:id="rId11"/>
    <p:sldId id="274" r:id="rId12"/>
    <p:sldId id="275" r:id="rId13"/>
    <p:sldId id="276" r:id="rId14"/>
    <p:sldId id="265" r:id="rId15"/>
    <p:sldId id="266" r:id="rId16"/>
    <p:sldId id="267" r:id="rId17"/>
    <p:sldId id="268" r:id="rId18"/>
    <p:sldId id="260" r:id="rId19"/>
    <p:sldId id="259" r:id="rId20"/>
  </p:sldIdLst>
  <p:sldSz cx="24387175" cy="13716000"/>
  <p:notesSz cx="6858000" cy="9144000"/>
  <p:defaultTextStyle>
    <a:defPPr>
      <a:defRPr lang="es-ES"/>
    </a:defPPr>
    <a:lvl1pPr marL="0" algn="l" defTabSz="108844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448" algn="l" defTabSz="108844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6894" algn="l" defTabSz="108844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343" algn="l" defTabSz="108844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3789" algn="l" defTabSz="108844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2237" algn="l" defTabSz="108844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0683" algn="l" defTabSz="108844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9129" algn="l" defTabSz="108844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7578" algn="l" defTabSz="108844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" d="100"/>
          <a:sy n="19" d="100"/>
        </p:scale>
        <p:origin x="96" y="60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9038" y="4260853"/>
            <a:ext cx="20729099" cy="294005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18/09/2018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965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18/09/2018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98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7157006" y="1098550"/>
            <a:ext cx="14632305" cy="234061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251627" y="1098550"/>
            <a:ext cx="43498930" cy="234061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18/09/2018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71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18/09/2018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85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419" y="8813803"/>
            <a:ext cx="20729099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4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9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34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8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23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6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12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57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18/09/2018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42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51623" y="6400803"/>
            <a:ext cx="29065619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2723696" y="6400803"/>
            <a:ext cx="29065616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18/09/2018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2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48" indent="0">
              <a:buNone/>
              <a:defRPr sz="4800" b="1"/>
            </a:lvl2pPr>
            <a:lvl3pPr marL="2176894" indent="0">
              <a:buNone/>
              <a:defRPr sz="4300" b="1"/>
            </a:lvl3pPr>
            <a:lvl4pPr marL="3265343" indent="0">
              <a:buNone/>
              <a:defRPr sz="3800" b="1"/>
            </a:lvl4pPr>
            <a:lvl5pPr marL="4353789" indent="0">
              <a:buNone/>
              <a:defRPr sz="3800" b="1"/>
            </a:lvl5pPr>
            <a:lvl6pPr marL="5442237" indent="0">
              <a:buNone/>
              <a:defRPr sz="3800" b="1"/>
            </a:lvl6pPr>
            <a:lvl7pPr marL="6530683" indent="0">
              <a:buNone/>
              <a:defRPr sz="3800" b="1"/>
            </a:lvl7pPr>
            <a:lvl8pPr marL="7619129" indent="0">
              <a:buNone/>
              <a:defRPr sz="3800" b="1"/>
            </a:lvl8pPr>
            <a:lvl9pPr marL="8707578" indent="0">
              <a:buNone/>
              <a:defRPr sz="3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88350" y="3070226"/>
            <a:ext cx="10779470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48" indent="0">
              <a:buNone/>
              <a:defRPr sz="4800" b="1"/>
            </a:lvl2pPr>
            <a:lvl3pPr marL="2176894" indent="0">
              <a:buNone/>
              <a:defRPr sz="4300" b="1"/>
            </a:lvl3pPr>
            <a:lvl4pPr marL="3265343" indent="0">
              <a:buNone/>
              <a:defRPr sz="3800" b="1"/>
            </a:lvl4pPr>
            <a:lvl5pPr marL="4353789" indent="0">
              <a:buNone/>
              <a:defRPr sz="3800" b="1"/>
            </a:lvl5pPr>
            <a:lvl6pPr marL="5442237" indent="0">
              <a:buNone/>
              <a:defRPr sz="3800" b="1"/>
            </a:lvl6pPr>
            <a:lvl7pPr marL="6530683" indent="0">
              <a:buNone/>
              <a:defRPr sz="3800" b="1"/>
            </a:lvl7pPr>
            <a:lvl8pPr marL="7619129" indent="0">
              <a:buNone/>
              <a:defRPr sz="3800" b="1"/>
            </a:lvl8pPr>
            <a:lvl9pPr marL="8707578" indent="0">
              <a:buNone/>
              <a:defRPr sz="3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88350" y="4349750"/>
            <a:ext cx="1077947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18/09/2018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60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18/09/2018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31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18/09/2018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25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363" y="546100"/>
            <a:ext cx="8023213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4708" y="546103"/>
            <a:ext cx="13633108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9363" y="2870203"/>
            <a:ext cx="8023213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48" indent="0">
              <a:buNone/>
              <a:defRPr sz="2900"/>
            </a:lvl2pPr>
            <a:lvl3pPr marL="2176894" indent="0">
              <a:buNone/>
              <a:defRPr sz="2400"/>
            </a:lvl3pPr>
            <a:lvl4pPr marL="3265343" indent="0">
              <a:buNone/>
              <a:defRPr sz="2100"/>
            </a:lvl4pPr>
            <a:lvl5pPr marL="4353789" indent="0">
              <a:buNone/>
              <a:defRPr sz="2100"/>
            </a:lvl5pPr>
            <a:lvl6pPr marL="5442237" indent="0">
              <a:buNone/>
              <a:defRPr sz="2100"/>
            </a:lvl6pPr>
            <a:lvl7pPr marL="6530683" indent="0">
              <a:buNone/>
              <a:defRPr sz="2100"/>
            </a:lvl7pPr>
            <a:lvl8pPr marL="7619129" indent="0">
              <a:buNone/>
              <a:defRPr sz="2100"/>
            </a:lvl8pPr>
            <a:lvl9pPr marL="8707578" indent="0">
              <a:buNone/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18/09/2018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71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48" indent="0">
              <a:buNone/>
              <a:defRPr sz="6700"/>
            </a:lvl2pPr>
            <a:lvl3pPr marL="2176894" indent="0">
              <a:buNone/>
              <a:defRPr sz="5700"/>
            </a:lvl3pPr>
            <a:lvl4pPr marL="3265343" indent="0">
              <a:buNone/>
              <a:defRPr sz="4800"/>
            </a:lvl4pPr>
            <a:lvl5pPr marL="4353789" indent="0">
              <a:buNone/>
              <a:defRPr sz="4800"/>
            </a:lvl5pPr>
            <a:lvl6pPr marL="5442237" indent="0">
              <a:buNone/>
              <a:defRPr sz="4800"/>
            </a:lvl6pPr>
            <a:lvl7pPr marL="6530683" indent="0">
              <a:buNone/>
              <a:defRPr sz="4800"/>
            </a:lvl7pPr>
            <a:lvl8pPr marL="7619129" indent="0">
              <a:buNone/>
              <a:defRPr sz="4800"/>
            </a:lvl8pPr>
            <a:lvl9pPr marL="8707578" indent="0">
              <a:buNone/>
              <a:defRPr sz="48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48" indent="0">
              <a:buNone/>
              <a:defRPr sz="2900"/>
            </a:lvl2pPr>
            <a:lvl3pPr marL="2176894" indent="0">
              <a:buNone/>
              <a:defRPr sz="2400"/>
            </a:lvl3pPr>
            <a:lvl4pPr marL="3265343" indent="0">
              <a:buNone/>
              <a:defRPr sz="2100"/>
            </a:lvl4pPr>
            <a:lvl5pPr marL="4353789" indent="0">
              <a:buNone/>
              <a:defRPr sz="2100"/>
            </a:lvl5pPr>
            <a:lvl6pPr marL="5442237" indent="0">
              <a:buNone/>
              <a:defRPr sz="2100"/>
            </a:lvl6pPr>
            <a:lvl7pPr marL="6530683" indent="0">
              <a:buNone/>
              <a:defRPr sz="2100"/>
            </a:lvl7pPr>
            <a:lvl8pPr marL="7619129" indent="0">
              <a:buNone/>
              <a:defRPr sz="2100"/>
            </a:lvl8pPr>
            <a:lvl9pPr marL="8707578" indent="0">
              <a:buNone/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18/09/2018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27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 vert="horz" lIns="217690" tIns="108845" rIns="217690" bIns="108845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vert="horz" lIns="217690" tIns="108845" rIns="217690" bIns="10884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vert="horz" lIns="217690" tIns="108845" rIns="217690" bIns="108845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0DD72-C21B-E74A-A514-85BB9D824DD7}" type="datetimeFigureOut">
              <a:rPr lang="es-ES" smtClean="0"/>
              <a:t>18/09/2018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vert="horz" lIns="217690" tIns="108845" rIns="217690" bIns="108845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vert="horz" lIns="217690" tIns="108845" rIns="217690" bIns="108845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11B83-1CB1-8A48-9E48-08835C985E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6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44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36" indent="-816336" algn="l" defTabSz="1088448" rtl="0" eaLnBrk="1" latinLnBrk="0" hangingPunct="1">
        <a:spcBef>
          <a:spcPct val="20000"/>
        </a:spcBef>
        <a:buFont typeface="Arial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726" indent="-680280" algn="l" defTabSz="1088448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119" indent="-544224" algn="l" defTabSz="1088448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65" indent="-544224" algn="l" defTabSz="1088448" rtl="0" eaLnBrk="1" latinLnBrk="0" hangingPunct="1">
        <a:spcBef>
          <a:spcPct val="20000"/>
        </a:spcBef>
        <a:buFont typeface="Arial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013" indent="-544224" algn="l" defTabSz="1088448" rtl="0" eaLnBrk="1" latinLnBrk="0" hangingPunct="1">
        <a:spcBef>
          <a:spcPct val="20000"/>
        </a:spcBef>
        <a:buFont typeface="Arial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459" indent="-544224" algn="l" defTabSz="1088448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908" indent="-544224" algn="l" defTabSz="1088448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354" indent="-544224" algn="l" defTabSz="1088448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802" indent="-544224" algn="l" defTabSz="1088448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8844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48" algn="l" defTabSz="108844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94" algn="l" defTabSz="108844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343" algn="l" defTabSz="108844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89" algn="l" defTabSz="108844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237" algn="l" defTabSz="108844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683" algn="l" defTabSz="108844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129" algn="l" defTabSz="108844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578" algn="l" defTabSz="108844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techmexico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fintechmexico.org/miembro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3740513" y="4987342"/>
            <a:ext cx="98052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>
                <a:solidFill>
                  <a:srgbClr val="0F2639"/>
                </a:solidFill>
                <a:latin typeface="Helvetica"/>
                <a:cs typeface="Helvetica"/>
              </a:rPr>
              <a:t>Eduardo</a:t>
            </a:r>
            <a:r>
              <a:rPr lang="es-ES" sz="9600" b="1" dirty="0">
                <a:solidFill>
                  <a:srgbClr val="0F2639"/>
                </a:solidFill>
                <a:latin typeface="Helvetica"/>
                <a:cs typeface="Helvetica"/>
              </a:rPr>
              <a:t> Guraieb</a:t>
            </a:r>
          </a:p>
          <a:p>
            <a:r>
              <a:rPr lang="es-ES" sz="7200" b="1" dirty="0">
                <a:solidFill>
                  <a:srgbClr val="0F2639"/>
                </a:solidFill>
                <a:latin typeface="Helvetica"/>
                <a:cs typeface="Helvetica"/>
              </a:rPr>
              <a:t>Director general</a:t>
            </a:r>
          </a:p>
          <a:p>
            <a:r>
              <a:rPr lang="es-ES" sz="7200" b="1" dirty="0">
                <a:solidFill>
                  <a:srgbClr val="0F2639"/>
                </a:solidFill>
                <a:latin typeface="Helvetica"/>
                <a:cs typeface="Helvetica"/>
              </a:rPr>
              <a:t>FinTech México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740513" y="9005657"/>
            <a:ext cx="95440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solidFill>
                  <a:srgbClr val="0F2639"/>
                </a:solidFill>
                <a:latin typeface="Helvetica"/>
                <a:cs typeface="Helvetica"/>
              </a:rPr>
              <a:t>Perspectivas y evolución FinTech LATAM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D095F82-0041-41DD-98AF-E1F208BCD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34" y="267246"/>
            <a:ext cx="2819400" cy="26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04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3953" y="1023022"/>
            <a:ext cx="392236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1A2434"/>
                </a:solidFill>
                <a:latin typeface="Helvetica"/>
                <a:cs typeface="Helvetica"/>
              </a:rPr>
              <a:t>Perspectivas y evolución FinTech LATAM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ACD49E-5DCF-463C-8B07-8B3D7BD55735}"/>
              </a:ext>
            </a:extLst>
          </p:cNvPr>
          <p:cNvSpPr/>
          <p:nvPr/>
        </p:nvSpPr>
        <p:spPr>
          <a:xfrm>
            <a:off x="8047868" y="1966544"/>
            <a:ext cx="148121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0" dirty="0">
                <a:solidFill>
                  <a:sysClr val="windowText" lastClr="000000"/>
                </a:solidFill>
              </a:rPr>
              <a:t>Es más que solamente dinero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679A0-89D8-45A7-8961-4B57DEDA0173}"/>
              </a:ext>
            </a:extLst>
          </p:cNvPr>
          <p:cNvSpPr/>
          <p:nvPr/>
        </p:nvSpPr>
        <p:spPr>
          <a:xfrm>
            <a:off x="6646321" y="3657600"/>
            <a:ext cx="170603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ysClr val="windowText" lastClr="000000"/>
                </a:solidFill>
              </a:rPr>
              <a:t>Qué buscamos en un banco?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ysClr val="windowText" lastClr="000000"/>
                </a:solidFill>
              </a:rPr>
              <a:t>Cada vez más, cosas que van más allá de solamente operaciones bancarias tradicionales.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ysClr val="windowText" lastClr="000000"/>
                </a:solidFill>
              </a:rPr>
              <a:t>Existe una mayor tolerancia al pago derivado de una percepción de </a:t>
            </a:r>
            <a:r>
              <a:rPr lang="es-ES" sz="4800" u="sng" dirty="0">
                <a:solidFill>
                  <a:sysClr val="windowText" lastClr="000000"/>
                </a:solidFill>
              </a:rPr>
              <a:t>valor agregado o simplificación de procesos</a:t>
            </a:r>
            <a:r>
              <a:rPr lang="es-ES" sz="4800" dirty="0">
                <a:solidFill>
                  <a:sysClr val="windowText" lastClr="000000"/>
                </a:solidFill>
              </a:rPr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ysClr val="windowText" lastClr="000000"/>
                </a:solidFill>
              </a:rPr>
              <a:t>Hay factores nuevos como la ética que entran en juego.</a:t>
            </a:r>
          </a:p>
        </p:txBody>
      </p:sp>
      <p:pic>
        <p:nvPicPr>
          <p:cNvPr id="7170" name="Picture 2" descr="Image result for revolut metal card">
            <a:extLst>
              <a:ext uri="{FF2B5EF4-FFF2-40B4-BE49-F238E27FC236}">
                <a16:creationId xmlns:a16="http://schemas.microsoft.com/office/drawing/2014/main" id="{326AF1FC-86D2-4471-86F2-7070F1111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5401733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n26 tungsten">
            <a:extLst>
              <a:ext uri="{FF2B5EF4-FFF2-40B4-BE49-F238E27FC236}">
                <a16:creationId xmlns:a16="http://schemas.microsoft.com/office/drawing/2014/main" id="{11BE6CF6-6EF1-4934-816F-F1517DAC7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09" y="9252869"/>
            <a:ext cx="4439179" cy="43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shine fintech">
            <a:extLst>
              <a:ext uri="{FF2B5EF4-FFF2-40B4-BE49-F238E27FC236}">
                <a16:creationId xmlns:a16="http://schemas.microsoft.com/office/drawing/2014/main" id="{5488B3DF-AE1D-487F-A9D6-8BBAAE49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7" y="9668933"/>
            <a:ext cx="97536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4232B55-F299-477A-ACA9-B6BC3627EC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34" y="267246"/>
            <a:ext cx="2819400" cy="26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1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3953" y="1023022"/>
            <a:ext cx="392236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1A2434"/>
                </a:solidFill>
                <a:latin typeface="Helvetica"/>
                <a:cs typeface="Helvetica"/>
              </a:rPr>
              <a:t>Perspectivas y evolución FinTech LATAM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ACD49E-5DCF-463C-8B07-8B3D7BD55735}"/>
              </a:ext>
            </a:extLst>
          </p:cNvPr>
          <p:cNvSpPr/>
          <p:nvPr/>
        </p:nvSpPr>
        <p:spPr>
          <a:xfrm>
            <a:off x="6947687" y="629419"/>
            <a:ext cx="16457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7200" dirty="0">
                <a:solidFill>
                  <a:sysClr val="windowText" lastClr="000000"/>
                </a:solidFill>
              </a:rPr>
              <a:t>La infraestructura es un tema de tecnología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679A0-89D8-45A7-8961-4B57DEDA0173}"/>
              </a:ext>
            </a:extLst>
          </p:cNvPr>
          <p:cNvSpPr/>
          <p:nvPr/>
        </p:nvSpPr>
        <p:spPr>
          <a:xfrm>
            <a:off x="270934" y="4707466"/>
            <a:ext cx="12429066" cy="8221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dirty="0"/>
              <a:t>Con 56.1% de penetración regional el internet es ya el medio con mayor alcance en América Latina.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dirty="0"/>
              <a:t>Los usuarios de internet pasan más de 37 horas por semana conectados.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dirty="0"/>
              <a:t>Los latinoamericanos pasan más de 90 minutos al día conectados a internet a través de un smartphone.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dirty="0"/>
              <a:t>El 78% de usuarios de smartphones compra el línea y sólo uno de cada cinco usuarios no han comprado nunca desde su smartphone.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dirty="0"/>
              <a:t>En promedio, son 19.5 las aplicaciones descargadas por Smartphone en la región</a:t>
            </a:r>
            <a:endParaRPr lang="es-ES" sz="6000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8" descr="Image result for airbnb uber alibaba amazon">
            <a:extLst>
              <a:ext uri="{FF2B5EF4-FFF2-40B4-BE49-F238E27FC236}">
                <a16:creationId xmlns:a16="http://schemas.microsoft.com/office/drawing/2014/main" id="{DF6EEF57-143C-4387-9259-DA049789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2145697"/>
            <a:ext cx="11687175" cy="1157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516D38-D9AF-4B53-99AD-3791E931C306}"/>
              </a:ext>
            </a:extLst>
          </p:cNvPr>
          <p:cNvSpPr/>
          <p:nvPr/>
        </p:nvSpPr>
        <p:spPr>
          <a:xfrm>
            <a:off x="1202010" y="12884559"/>
            <a:ext cx="9554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ysClr val="windowText" lastClr="000000"/>
                </a:solidFill>
              </a:rPr>
              <a:t>Fuente: eleconomista.com.mx</a:t>
            </a:r>
          </a:p>
        </p:txBody>
      </p:sp>
    </p:spTree>
    <p:extLst>
      <p:ext uri="{BB962C8B-B14F-4D97-AF65-F5344CB8AC3E}">
        <p14:creationId xmlns:p14="http://schemas.microsoft.com/office/powerpoint/2010/main" val="253398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3953" y="1023022"/>
            <a:ext cx="392236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1A2434"/>
                </a:solidFill>
                <a:latin typeface="Helvetica"/>
                <a:cs typeface="Helvetica"/>
              </a:rPr>
              <a:t>Perspectivas y evolución FinTech LATAM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ACD49E-5DCF-463C-8B07-8B3D7BD55735}"/>
              </a:ext>
            </a:extLst>
          </p:cNvPr>
          <p:cNvSpPr/>
          <p:nvPr/>
        </p:nvSpPr>
        <p:spPr>
          <a:xfrm>
            <a:off x="5167944" y="2409087"/>
            <a:ext cx="163393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0" dirty="0">
                <a:solidFill>
                  <a:sysClr val="windowText" lastClr="000000"/>
                </a:solidFill>
              </a:rPr>
              <a:t>El futuro está en la desintermediación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679A0-89D8-45A7-8961-4B57DEDA0173}"/>
              </a:ext>
            </a:extLst>
          </p:cNvPr>
          <p:cNvSpPr/>
          <p:nvPr/>
        </p:nvSpPr>
        <p:spPr>
          <a:xfrm>
            <a:off x="5167944" y="3826933"/>
            <a:ext cx="170603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ysClr val="windowText" lastClr="000000"/>
                </a:solidFill>
              </a:rPr>
              <a:t>Es un tema de colaboración.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ysClr val="windowText" lastClr="000000"/>
                </a:solidFill>
              </a:rPr>
              <a:t>La tecnología permite organizar a las personas sin un intermediario.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ysClr val="windowText" lastClr="000000"/>
                </a:solidFill>
              </a:rPr>
              <a:t>El rol de las instituciones pasará a ser de habilitadoras. Uber, Crowdfunding, Remesas P2P.</a:t>
            </a:r>
          </a:p>
        </p:txBody>
      </p:sp>
      <p:pic>
        <p:nvPicPr>
          <p:cNvPr id="10242" name="Picture 2" descr="Image result for disintermediation fintech">
            <a:extLst>
              <a:ext uri="{FF2B5EF4-FFF2-40B4-BE49-F238E27FC236}">
                <a16:creationId xmlns:a16="http://schemas.microsoft.com/office/drawing/2014/main" id="{A27D73D4-3AE2-4535-BD56-F190E3619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98" y="8630321"/>
            <a:ext cx="6506359" cy="423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disintermediation">
            <a:extLst>
              <a:ext uri="{FF2B5EF4-FFF2-40B4-BE49-F238E27FC236}">
                <a16:creationId xmlns:a16="http://schemas.microsoft.com/office/drawing/2014/main" id="{191DFB35-DA35-4762-8E1B-955E335B3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8630321"/>
            <a:ext cx="7222285" cy="423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B96A53B5-E9B6-4048-BFFE-85B5CB2B3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34" y="267246"/>
            <a:ext cx="2819400" cy="26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7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3953" y="1023022"/>
            <a:ext cx="392236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1A2434"/>
                </a:solidFill>
                <a:latin typeface="Helvetica"/>
                <a:cs typeface="Helvetica"/>
              </a:rPr>
              <a:t>Perspectivas y evolución FinTech LATAM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ACD49E-5DCF-463C-8B07-8B3D7BD55735}"/>
              </a:ext>
            </a:extLst>
          </p:cNvPr>
          <p:cNvSpPr/>
          <p:nvPr/>
        </p:nvSpPr>
        <p:spPr>
          <a:xfrm>
            <a:off x="8284935" y="1067225"/>
            <a:ext cx="148121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0" dirty="0">
                <a:solidFill>
                  <a:sysClr val="windowText" lastClr="000000"/>
                </a:solidFill>
              </a:rPr>
              <a:t>Datos, datos y datos.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679A0-89D8-45A7-8961-4B57DEDA0173}"/>
              </a:ext>
            </a:extLst>
          </p:cNvPr>
          <p:cNvSpPr/>
          <p:nvPr/>
        </p:nvSpPr>
        <p:spPr>
          <a:xfrm>
            <a:off x="5860521" y="2899914"/>
            <a:ext cx="1852665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ysClr val="windowText" lastClr="000000"/>
                </a:solidFill>
              </a:rPr>
              <a:t>Datos para evaluar mejor a los sujetos de crédito usando redes sociales, patrones de gasto, información de celulares (geolocalización y contactos).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i="1" dirty="0">
                <a:solidFill>
                  <a:sysClr val="windowText" lastClr="000000"/>
                </a:solidFill>
              </a:rPr>
              <a:t>Open </a:t>
            </a:r>
            <a:r>
              <a:rPr lang="es-ES" sz="6000" i="1" dirty="0" err="1">
                <a:solidFill>
                  <a:sysClr val="windowText" lastClr="000000"/>
                </a:solidFill>
              </a:rPr>
              <a:t>banking</a:t>
            </a:r>
            <a:r>
              <a:rPr lang="es-ES" sz="6000" i="1" dirty="0">
                <a:solidFill>
                  <a:sysClr val="windowText" lastClr="000000"/>
                </a:solidFill>
              </a:rPr>
              <a:t> </a:t>
            </a:r>
            <a:r>
              <a:rPr lang="es-ES" sz="6000" dirty="0">
                <a:solidFill>
                  <a:sysClr val="windowText" lastClr="000000"/>
                </a:solidFill>
              </a:rPr>
              <a:t>para permitir la migración entre proveedores financieros.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ysClr val="windowText" lastClr="000000"/>
                </a:solidFill>
              </a:rPr>
              <a:t>Uso de datos para asesores financieros personalizados.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ysClr val="windowText" lastClr="000000"/>
                </a:solidFill>
              </a:rPr>
              <a:t>Uso de datos para entender mercados nuevos.</a:t>
            </a:r>
          </a:p>
        </p:txBody>
      </p:sp>
      <p:pic>
        <p:nvPicPr>
          <p:cNvPr id="9218" name="Picture 2" descr="Related image">
            <a:extLst>
              <a:ext uri="{FF2B5EF4-FFF2-40B4-BE49-F238E27FC236}">
                <a16:creationId xmlns:a16="http://schemas.microsoft.com/office/drawing/2014/main" id="{986FB5EC-0F91-43E9-BD4F-496E97809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53" y="4680116"/>
            <a:ext cx="4355768" cy="435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personal finance manager">
            <a:extLst>
              <a:ext uri="{FF2B5EF4-FFF2-40B4-BE49-F238E27FC236}">
                <a16:creationId xmlns:a16="http://schemas.microsoft.com/office/drawing/2014/main" id="{1978D351-D920-4AF7-961D-CF186C577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21" y="9035884"/>
            <a:ext cx="4762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A72D9F0-E96E-4937-8A51-922B31966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34" y="267246"/>
            <a:ext cx="2819400" cy="26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06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3953" y="1023022"/>
            <a:ext cx="392236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1A2434"/>
                </a:solidFill>
                <a:latin typeface="Helvetica"/>
                <a:cs typeface="Helvetica"/>
              </a:rPr>
              <a:t>Perspectivas y evolución FinTech LATAM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786BA3-C7FE-4C13-A014-9B76607A6870}"/>
              </a:ext>
            </a:extLst>
          </p:cNvPr>
          <p:cNvSpPr/>
          <p:nvPr/>
        </p:nvSpPr>
        <p:spPr>
          <a:xfrm>
            <a:off x="6159557" y="2005585"/>
            <a:ext cx="155036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0" dirty="0">
                <a:solidFill>
                  <a:sysClr val="windowText" lastClr="000000"/>
                </a:solidFill>
              </a:rPr>
              <a:t>#</a:t>
            </a:r>
            <a:r>
              <a:rPr lang="es-ES" sz="10000" dirty="0" err="1">
                <a:solidFill>
                  <a:sysClr val="windowText" lastClr="000000"/>
                </a:solidFill>
              </a:rPr>
              <a:t>HablemosdeFinTechGracion</a:t>
            </a:r>
            <a:endParaRPr lang="es-ES" sz="10000" dirty="0">
              <a:solidFill>
                <a:sysClr val="windowText" lastClr="000000"/>
              </a:solidFill>
            </a:endParaRPr>
          </a:p>
        </p:txBody>
      </p:sp>
      <p:pic>
        <p:nvPicPr>
          <p:cNvPr id="13324" name="Picture 12" descr="Related image">
            <a:extLst>
              <a:ext uri="{FF2B5EF4-FFF2-40B4-BE49-F238E27FC236}">
                <a16:creationId xmlns:a16="http://schemas.microsoft.com/office/drawing/2014/main" id="{B7FC43A6-5CA3-4F62-AC3D-DADFAE12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4248150"/>
            <a:ext cx="847725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4EDB9AB-208A-4F05-960B-D9503658E722}"/>
              </a:ext>
            </a:extLst>
          </p:cNvPr>
          <p:cNvSpPr/>
          <p:nvPr/>
        </p:nvSpPr>
        <p:spPr>
          <a:xfrm>
            <a:off x="481402" y="4657092"/>
            <a:ext cx="747356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0" dirty="0">
                <a:solidFill>
                  <a:sysClr val="windowText" lastClr="000000"/>
                </a:solidFill>
              </a:rPr>
              <a:t>Instituciones tradicionales: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ysClr val="windowText" lastClr="000000"/>
                </a:solidFill>
              </a:rPr>
              <a:t>Manejo de riesgos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ysClr val="windowText" lastClr="000000"/>
                </a:solidFill>
              </a:rPr>
              <a:t>Infraestructura física temporalmente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ysClr val="windowText" lastClr="000000"/>
                </a:solidFill>
              </a:rPr>
              <a:t>Conocimiento regulatorio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ysClr val="windowText" lastClr="000000"/>
                </a:solidFill>
              </a:rPr>
              <a:t>Confianza del consumidor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ysClr val="windowText" lastClr="000000"/>
                </a:solidFill>
              </a:rPr>
              <a:t>Economías de escala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ysClr val="windowText" lastClr="000000"/>
                </a:solidFill>
              </a:rPr>
              <a:t>Capital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B19EC4-F690-4999-96C0-ECEBBCEBA99C}"/>
              </a:ext>
            </a:extLst>
          </p:cNvPr>
          <p:cNvSpPr/>
          <p:nvPr/>
        </p:nvSpPr>
        <p:spPr>
          <a:xfrm>
            <a:off x="16432211" y="4657517"/>
            <a:ext cx="747356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0" dirty="0" err="1">
                <a:solidFill>
                  <a:sysClr val="windowText" lastClr="000000"/>
                </a:solidFill>
              </a:rPr>
              <a:t>FinTechs</a:t>
            </a:r>
            <a:endParaRPr lang="es-ES" sz="8000" dirty="0">
              <a:solidFill>
                <a:sysClr val="windowText" lastClr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ysClr val="windowText" lastClr="000000"/>
                </a:solidFill>
              </a:rPr>
              <a:t>Agilidad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ysClr val="windowText" lastClr="000000"/>
                </a:solidFill>
              </a:rPr>
              <a:t>Innovación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ysClr val="windowText" lastClr="000000"/>
                </a:solidFill>
              </a:rPr>
              <a:t>Reducción de costos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ysClr val="windowText" lastClr="000000"/>
                </a:solidFill>
              </a:rPr>
              <a:t>Infraestructura tecnológica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ysClr val="windowText" lastClr="000000"/>
                </a:solidFill>
              </a:rPr>
              <a:t>Experiencia de usuario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ysClr val="windowText" lastClr="000000"/>
                </a:solidFill>
              </a:rPr>
              <a:t>Conocimiento de usuario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ysClr val="windowText" lastClr="000000"/>
                </a:solidFill>
              </a:rPr>
              <a:t>Manejo de datos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46A71B28-D31F-4C72-B848-2DE9CAE85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34" y="267246"/>
            <a:ext cx="2819400" cy="26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59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3953" y="1023022"/>
            <a:ext cx="392236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1A2434"/>
                </a:solidFill>
                <a:latin typeface="Helvetica"/>
                <a:cs typeface="Helvetica"/>
              </a:rPr>
              <a:t>Perspectivas y evolución FinTech LATAM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pic>
        <p:nvPicPr>
          <p:cNvPr id="5" name="Imagen 11" descr="Captura de pantalla 2018-05-15 a la(s) 20.28.38.png">
            <a:extLst>
              <a:ext uri="{FF2B5EF4-FFF2-40B4-BE49-F238E27FC236}">
                <a16:creationId xmlns:a16="http://schemas.microsoft.com/office/drawing/2014/main" id="{B8C687E8-782F-48BB-9711-01D6D6F74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613" y="272520"/>
            <a:ext cx="9660921" cy="8421619"/>
          </a:xfrm>
          <a:prstGeom prst="rect">
            <a:avLst/>
          </a:prstGeom>
        </p:spPr>
      </p:pic>
      <p:pic>
        <p:nvPicPr>
          <p:cNvPr id="8" name="Imagen 5" descr="Captura de pantalla 2018-05-15 a la(s) 18.50.39.png">
            <a:extLst>
              <a:ext uri="{FF2B5EF4-FFF2-40B4-BE49-F238E27FC236}">
                <a16:creationId xmlns:a16="http://schemas.microsoft.com/office/drawing/2014/main" id="{2E6ACBF0-CB44-49B4-90C9-6E8026DA0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87" y="4773345"/>
            <a:ext cx="5333282" cy="6360784"/>
          </a:xfrm>
          <a:prstGeom prst="rect">
            <a:avLst/>
          </a:prstGeom>
        </p:spPr>
      </p:pic>
      <p:pic>
        <p:nvPicPr>
          <p:cNvPr id="9" name="Imagen 6" descr="Captura de pantalla 2018-05-15 a la(s) 18.51.41.png">
            <a:extLst>
              <a:ext uri="{FF2B5EF4-FFF2-40B4-BE49-F238E27FC236}">
                <a16:creationId xmlns:a16="http://schemas.microsoft.com/office/drawing/2014/main" id="{D5B227B2-9D28-4C05-ACC4-8DE03CD1D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52" y="7975394"/>
            <a:ext cx="1268183" cy="1163396"/>
          </a:xfrm>
          <a:prstGeom prst="rect">
            <a:avLst/>
          </a:prstGeom>
        </p:spPr>
      </p:pic>
      <p:pic>
        <p:nvPicPr>
          <p:cNvPr id="10" name="Imagen 7" descr="Captura de pantalla 2018-05-15 a la(s) 18.51.41.png">
            <a:extLst>
              <a:ext uri="{FF2B5EF4-FFF2-40B4-BE49-F238E27FC236}">
                <a16:creationId xmlns:a16="http://schemas.microsoft.com/office/drawing/2014/main" id="{EA6CED06-59D2-435A-9F82-DD10BE729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66" y="9373720"/>
            <a:ext cx="1845922" cy="1693398"/>
          </a:xfrm>
          <a:prstGeom prst="rect">
            <a:avLst/>
          </a:prstGeom>
        </p:spPr>
      </p:pic>
      <p:pic>
        <p:nvPicPr>
          <p:cNvPr id="11" name="Imagen 8" descr="Captura de pantalla 2018-05-15 a la(s) 18.51.41.png">
            <a:extLst>
              <a:ext uri="{FF2B5EF4-FFF2-40B4-BE49-F238E27FC236}">
                <a16:creationId xmlns:a16="http://schemas.microsoft.com/office/drawing/2014/main" id="{0E9F6F80-F223-4A28-AF2C-1533B5A08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78" y="4213872"/>
            <a:ext cx="1864582" cy="1710516"/>
          </a:xfrm>
          <a:prstGeom prst="rect">
            <a:avLst/>
          </a:prstGeom>
        </p:spPr>
      </p:pic>
      <p:pic>
        <p:nvPicPr>
          <p:cNvPr id="12" name="Imagen 9" descr="Captura de pantalla 2018-05-15 a la(s) 18.51.41.png">
            <a:extLst>
              <a:ext uri="{FF2B5EF4-FFF2-40B4-BE49-F238E27FC236}">
                <a16:creationId xmlns:a16="http://schemas.microsoft.com/office/drawing/2014/main" id="{9223A1CA-0F32-40E7-935B-CD042FA6E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515" y="6270607"/>
            <a:ext cx="1268181" cy="1163395"/>
          </a:xfrm>
          <a:prstGeom prst="rect">
            <a:avLst/>
          </a:prstGeom>
        </p:spPr>
      </p:pic>
      <p:pic>
        <p:nvPicPr>
          <p:cNvPr id="13" name="Imagen 10" descr="Captura de pantalla 2018-05-15 a la(s) 20.26.08.png">
            <a:extLst>
              <a:ext uri="{FF2B5EF4-FFF2-40B4-BE49-F238E27FC236}">
                <a16:creationId xmlns:a16="http://schemas.microsoft.com/office/drawing/2014/main" id="{E0030E9B-73B0-4FF3-8BD4-6B4A8D3C8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907" y="8557092"/>
            <a:ext cx="7659575" cy="4646196"/>
          </a:xfrm>
          <a:prstGeom prst="rect">
            <a:avLst/>
          </a:prstGeom>
        </p:spPr>
      </p:pic>
      <p:sp>
        <p:nvSpPr>
          <p:cNvPr id="14" name="CuadroTexto 12">
            <a:extLst>
              <a:ext uri="{FF2B5EF4-FFF2-40B4-BE49-F238E27FC236}">
                <a16:creationId xmlns:a16="http://schemas.microsoft.com/office/drawing/2014/main" id="{CE59D839-75A2-41AD-9061-8372C5AA6D0E}"/>
              </a:ext>
            </a:extLst>
          </p:cNvPr>
          <p:cNvSpPr txBox="1"/>
          <p:nvPr/>
        </p:nvSpPr>
        <p:spPr>
          <a:xfrm>
            <a:off x="7948566" y="3224889"/>
            <a:ext cx="567837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Las </a:t>
            </a:r>
            <a:r>
              <a:rPr lang="es-ES" b="1" dirty="0" err="1"/>
              <a:t>FinTechs</a:t>
            </a:r>
            <a:endParaRPr lang="es-ES" b="1" dirty="0"/>
          </a:p>
        </p:txBody>
      </p:sp>
      <p:sp>
        <p:nvSpPr>
          <p:cNvPr id="15" name="CuadroTexto 13">
            <a:extLst>
              <a:ext uri="{FF2B5EF4-FFF2-40B4-BE49-F238E27FC236}">
                <a16:creationId xmlns:a16="http://schemas.microsoft.com/office/drawing/2014/main" id="{1C6A1B8B-A354-4992-A60E-C5457F78A9BA}"/>
              </a:ext>
            </a:extLst>
          </p:cNvPr>
          <p:cNvSpPr txBox="1"/>
          <p:nvPr/>
        </p:nvSpPr>
        <p:spPr>
          <a:xfrm>
            <a:off x="4304514" y="11898036"/>
            <a:ext cx="310883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Los bancos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6D2191E7-7BBA-49D6-B81D-26CADB376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34" y="267246"/>
            <a:ext cx="2819400" cy="26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91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3953" y="1023022"/>
            <a:ext cx="392236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1A2434"/>
                </a:solidFill>
                <a:latin typeface="Helvetica"/>
                <a:cs typeface="Helvetica"/>
              </a:rPr>
              <a:t>Perspectivas y evolución FinTech LATAM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pic>
        <p:nvPicPr>
          <p:cNvPr id="12290" name="Picture 2" descr="https://s3.amazonaws.com/cbi-research-portal-uploads/2018/06/12135627/Bank-of-Amazon-unbundling-financial-services.jpg">
            <a:extLst>
              <a:ext uri="{FF2B5EF4-FFF2-40B4-BE49-F238E27FC236}">
                <a16:creationId xmlns:a16="http://schemas.microsoft.com/office/drawing/2014/main" id="{5B701083-634C-45F7-AF91-D4FDC4CF1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"/>
            <a:ext cx="24387175" cy="1371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612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3953" y="1023022"/>
            <a:ext cx="392236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1A2434"/>
                </a:solidFill>
                <a:latin typeface="Helvetica"/>
                <a:cs typeface="Helvetica"/>
              </a:rPr>
              <a:t>Perspectivas y evolución FinTech LATAM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pic>
        <p:nvPicPr>
          <p:cNvPr id="14338" name="Picture 2" descr="https://s3.amazonaws.com/cbi-research-portal-uploads/2018/06/11142316/Amazon-Cash-Pay-Mexico-1024x576.jpg">
            <a:extLst>
              <a:ext uri="{FF2B5EF4-FFF2-40B4-BE49-F238E27FC236}">
                <a16:creationId xmlns:a16="http://schemas.microsoft.com/office/drawing/2014/main" id="{C5657B09-B9E2-4F0D-AF94-E5997FD5E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37" y="2109862"/>
            <a:ext cx="14913433" cy="83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497730-9395-4D98-8C9E-89E415E5E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34" y="267246"/>
            <a:ext cx="2819400" cy="26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50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3953" y="1023022"/>
            <a:ext cx="392236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1A2434"/>
                </a:solidFill>
                <a:latin typeface="Helvetica"/>
                <a:cs typeface="Helvetica"/>
              </a:rPr>
              <a:t>Perspectivas y evolución FinTech LATAM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pic>
        <p:nvPicPr>
          <p:cNvPr id="6" name="Imagen 10" descr="Captura de pantalla 2018-05-15 a la(s) 20.26.08.png">
            <a:extLst>
              <a:ext uri="{FF2B5EF4-FFF2-40B4-BE49-F238E27FC236}">
                <a16:creationId xmlns:a16="http://schemas.microsoft.com/office/drawing/2014/main" id="{7BD16177-2809-43EA-8787-B871CE6F6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33" y="1010998"/>
            <a:ext cx="6643574" cy="40299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7C06A1-0A71-4522-9517-E668659F7BBF}"/>
              </a:ext>
            </a:extLst>
          </p:cNvPr>
          <p:cNvSpPr/>
          <p:nvPr/>
        </p:nvSpPr>
        <p:spPr>
          <a:xfrm>
            <a:off x="2723953" y="5397279"/>
            <a:ext cx="1852665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ysClr val="windowText" lastClr="000000"/>
                </a:solidFill>
              </a:rPr>
              <a:t>Es más que solo dinero</a:t>
            </a:r>
          </a:p>
          <a:p>
            <a:pPr marL="1945698" lvl="1" indent="-85725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ysClr val="windowText" lastClr="000000"/>
                </a:solidFill>
              </a:rPr>
              <a:t>Experiencia</a:t>
            </a:r>
          </a:p>
          <a:p>
            <a:pPr marL="1945698" lvl="1" indent="-85725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ysClr val="windowText" lastClr="000000"/>
                </a:solidFill>
              </a:rPr>
              <a:t>Atención al cliente</a:t>
            </a:r>
          </a:p>
          <a:p>
            <a:pPr marL="1945698" lvl="1" indent="-85725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ysClr val="windowText" lastClr="000000"/>
                </a:solidFill>
              </a:rPr>
              <a:t>Marca</a:t>
            </a:r>
          </a:p>
          <a:p>
            <a:pPr marL="1945698" lvl="1" indent="-85725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ysClr val="windowText" lastClr="000000"/>
                </a:solidFill>
              </a:rPr>
              <a:t>Estatus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ysClr val="windowText" lastClr="000000"/>
                </a:solidFill>
              </a:rPr>
              <a:t>Simplificación de procesos.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ysClr val="windowText" lastClr="000000"/>
                </a:solidFill>
              </a:rPr>
              <a:t>Conocimiento de instituciones financieras.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ysClr val="windowText" lastClr="000000"/>
                </a:solidFill>
              </a:rPr>
              <a:t>Data, data y data.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ysClr val="windowText" lastClr="000000"/>
                </a:solidFill>
              </a:rPr>
              <a:t>Infraestructura tecnológica.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ysClr val="windowText" lastClr="000000"/>
                </a:solidFill>
              </a:rPr>
              <a:t>Poder de la desintermediación.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ysClr val="windowText" lastClr="000000"/>
                </a:solidFill>
              </a:rPr>
              <a:t>Acceso a capital.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4000" u="sng" dirty="0">
                <a:solidFill>
                  <a:sysClr val="windowText" lastClr="000000"/>
                </a:solidFill>
              </a:rPr>
              <a:t>Gratificación instantánea</a:t>
            </a:r>
            <a:r>
              <a:rPr lang="es-ES" sz="4000" dirty="0">
                <a:solidFill>
                  <a:sysClr val="windowText" lastClr="000000"/>
                </a:solidFill>
              </a:rPr>
              <a:t>.</a:t>
            </a:r>
            <a:endParaRPr lang="es-ES" sz="4000" u="sng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51738AC-1348-40F5-8175-603448ACC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34" y="267246"/>
            <a:ext cx="2819400" cy="26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26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3953" y="1023022"/>
            <a:ext cx="392236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1A2434"/>
                </a:solidFill>
                <a:latin typeface="Helvetica"/>
                <a:cs typeface="Helvetica"/>
              </a:rPr>
              <a:t>Perspectivas y evolución FinTech LATAM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843FDA0E-BF6C-46CA-9D66-AC69CAD79927}"/>
              </a:ext>
            </a:extLst>
          </p:cNvPr>
          <p:cNvSpPr txBox="1">
            <a:spLocks/>
          </p:cNvSpPr>
          <p:nvPr/>
        </p:nvSpPr>
        <p:spPr>
          <a:xfrm>
            <a:off x="3288283" y="6468533"/>
            <a:ext cx="18521850" cy="6292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/>
              <a:t>FinTech ACMX, A.C. (FinTech México) </a:t>
            </a:r>
            <a:br>
              <a:rPr lang="es-ES" sz="3600" b="1" dirty="0"/>
            </a:br>
            <a:br>
              <a:rPr lang="es-ES" sz="3600" b="1" dirty="0"/>
            </a:br>
            <a:r>
              <a:rPr lang="es-ES" sz="3600" dirty="0"/>
              <a:t>Somos la asociación gremial que agrupa a instituciones de tecnología financiera.  FTMX  nació en el 2015 con el propósito de ofrecer a sus socios, asociados y al público en general, un espacio de colaboración abierta para potenciar la innovación utilizando el conocimiento colectivo para mejorar los servicios financieros en México a través de la tecnología.  Actualmente, Fintech México agrupa a 72 empresas.</a:t>
            </a:r>
            <a:br>
              <a:rPr lang="es-ES" sz="3600" dirty="0"/>
            </a:br>
            <a:br>
              <a:rPr lang="es-ES" sz="3600" dirty="0"/>
            </a:br>
            <a:r>
              <a:rPr lang="es-ES" sz="3600" dirty="0"/>
              <a:t>Más información: </a:t>
            </a:r>
            <a:r>
              <a:rPr lang="es-ES" sz="3600" u="sng" dirty="0">
                <a:hlinkClick r:id="rId3"/>
              </a:rPr>
              <a:t>www.fintechmexico.org</a:t>
            </a:r>
            <a:r>
              <a:rPr lang="es-ES" sz="3600" dirty="0"/>
              <a:t> </a:t>
            </a:r>
            <a:br>
              <a:rPr lang="es-ES" sz="3600" dirty="0"/>
            </a:br>
            <a:r>
              <a:rPr lang="es-ES" sz="3600" dirty="0"/>
              <a:t>Lista de miembros: </a:t>
            </a:r>
            <a:r>
              <a:rPr lang="es-ES" sz="3600" u="sng" dirty="0">
                <a:hlinkClick r:id="rId4"/>
              </a:rPr>
              <a:t>www.fintechmexico.org/miembros/</a:t>
            </a:r>
            <a:endParaRPr lang="es-ES" sz="3600" u="sng" dirty="0"/>
          </a:p>
          <a:p>
            <a:pPr algn="ctr"/>
            <a:r>
              <a:rPr lang="es-ES" sz="3600" dirty="0" err="1"/>
              <a:t>Linkedin</a:t>
            </a:r>
            <a:r>
              <a:rPr lang="es-ES" sz="3600" dirty="0"/>
              <a:t> personal: Eduardo Guraieb Dueñas</a:t>
            </a:r>
            <a:br>
              <a:rPr lang="es-MX" sz="2000" dirty="0"/>
            </a:br>
            <a:br>
              <a:rPr lang="es-MX" sz="1600" dirty="0"/>
            </a:br>
            <a:endParaRPr lang="es-MX" sz="16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4695415-7145-43D2-8190-01EADE377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782" y="670299"/>
            <a:ext cx="5813610" cy="545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6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3953" y="1023022"/>
            <a:ext cx="392236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1A2434"/>
                </a:solidFill>
                <a:latin typeface="Helvetica"/>
                <a:cs typeface="Helvetica"/>
              </a:rPr>
              <a:t>Perspectivas y evolución FinTech LATAM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D40856-AB1B-49E4-9C56-FB510C436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216" y="2560969"/>
            <a:ext cx="14229736" cy="10716066"/>
          </a:xfrm>
          <a:prstGeom prst="rect">
            <a:avLst/>
          </a:prstGeom>
        </p:spPr>
      </p:pic>
      <p:sp>
        <p:nvSpPr>
          <p:cNvPr id="7" name="CuadroTexto 5">
            <a:extLst>
              <a:ext uri="{FF2B5EF4-FFF2-40B4-BE49-F238E27FC236}">
                <a16:creationId xmlns:a16="http://schemas.microsoft.com/office/drawing/2014/main" id="{6592969E-6444-4F74-8421-A15D09691A4E}"/>
              </a:ext>
            </a:extLst>
          </p:cNvPr>
          <p:cNvSpPr txBox="1"/>
          <p:nvPr/>
        </p:nvSpPr>
        <p:spPr>
          <a:xfrm>
            <a:off x="6646322" y="5486400"/>
            <a:ext cx="9257707" cy="34470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/>
              <a:t>“Amo a mi banco”</a:t>
            </a:r>
          </a:p>
          <a:p>
            <a:pPr algn="r"/>
            <a:endParaRPr lang="es-ES" sz="2400" b="1" dirty="0"/>
          </a:p>
          <a:p>
            <a:pPr algn="ctr"/>
            <a:r>
              <a:rPr lang="es-ES" sz="4000" b="1" dirty="0"/>
              <a:t>                                                            </a:t>
            </a:r>
          </a:p>
          <a:p>
            <a:pPr algn="ctr"/>
            <a:r>
              <a:rPr lang="es-ES" sz="5400" b="1" dirty="0"/>
              <a:t>- Nadie, nunca.</a:t>
            </a:r>
            <a:endParaRPr lang="es-ES" sz="5400" dirty="0"/>
          </a:p>
          <a:p>
            <a:pPr algn="ctr"/>
            <a:endParaRPr lang="es-ES" sz="120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11BA8E8-DC9F-43D0-82B2-C6E3A23DB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34" y="267246"/>
            <a:ext cx="2819400" cy="26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7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3953" y="1023022"/>
            <a:ext cx="392236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1A2434"/>
                </a:solidFill>
                <a:latin typeface="Helvetica"/>
                <a:cs typeface="Helvetica"/>
              </a:rPr>
              <a:t>Perspectivas y evolución FinTech LATAM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9A442A7-1B77-4438-B56B-328C9111DA88}"/>
              </a:ext>
            </a:extLst>
          </p:cNvPr>
          <p:cNvSpPr txBox="1">
            <a:spLocks/>
          </p:cNvSpPr>
          <p:nvPr/>
        </p:nvSpPr>
        <p:spPr>
          <a:xfrm>
            <a:off x="6673711" y="956845"/>
            <a:ext cx="6564447" cy="95252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5400" dirty="0">
                <a:solidFill>
                  <a:srgbClr val="FFFFFF"/>
                </a:solidFill>
              </a:rPr>
              <a:t>En México:</a:t>
            </a:r>
          </a:p>
          <a:p>
            <a:r>
              <a:rPr lang="es-ES" sz="5400" dirty="0">
                <a:solidFill>
                  <a:srgbClr val="FFFFFF"/>
                </a:solidFill>
              </a:rPr>
              <a:t>50% de los adultos no tienen una cuenta de banco.</a:t>
            </a:r>
          </a:p>
          <a:p>
            <a:r>
              <a:rPr lang="es-ES" sz="5400" dirty="0">
                <a:solidFill>
                  <a:srgbClr val="FFFFFF"/>
                </a:solidFill>
              </a:rPr>
              <a:t>70% de las PyME no tienen acceso a crédito.</a:t>
            </a:r>
          </a:p>
          <a:p>
            <a:r>
              <a:rPr lang="es-ES" sz="5400" dirty="0">
                <a:solidFill>
                  <a:srgbClr val="FFFFFF"/>
                </a:solidFill>
              </a:rPr>
              <a:t>90% de la banca está concentrada en 7 instituciones.</a:t>
            </a: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7CB52CC5-22F7-4C55-BEF8-CC173EE2F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9296" y="2625340"/>
            <a:ext cx="7406760" cy="756369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CA37353-8633-48D1-A04E-884B21829763}"/>
              </a:ext>
            </a:extLst>
          </p:cNvPr>
          <p:cNvSpPr txBox="1"/>
          <p:nvPr/>
        </p:nvSpPr>
        <p:spPr>
          <a:xfrm>
            <a:off x="14439296" y="956845"/>
            <a:ext cx="740676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FFFF"/>
                </a:solidFill>
              </a:rPr>
              <a:t>Índice de la experiencia del consumidor en México</a:t>
            </a: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F81430D7-5CD2-48DA-9D97-B089D6DB09CC}"/>
              </a:ext>
            </a:extLst>
          </p:cNvPr>
          <p:cNvSpPr txBox="1"/>
          <p:nvPr/>
        </p:nvSpPr>
        <p:spPr>
          <a:xfrm>
            <a:off x="2416628" y="12213772"/>
            <a:ext cx="11201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Fuente: ENIF 2005 INEGI; Banco de México;  CNBV; </a:t>
            </a:r>
            <a:r>
              <a:rPr lang="es-ES" sz="2800" dirty="0" err="1"/>
              <a:t>World</a:t>
            </a:r>
            <a:r>
              <a:rPr lang="es-ES" sz="2800" dirty="0"/>
              <a:t> </a:t>
            </a:r>
            <a:r>
              <a:rPr lang="es-ES" sz="2800" dirty="0" err="1"/>
              <a:t>Retail</a:t>
            </a:r>
            <a:r>
              <a:rPr lang="es-ES" sz="2800" dirty="0"/>
              <a:t> </a:t>
            </a:r>
            <a:r>
              <a:rPr lang="es-ES" sz="2800" dirty="0" err="1"/>
              <a:t>Banking</a:t>
            </a:r>
            <a:r>
              <a:rPr lang="es-ES" sz="2800" dirty="0"/>
              <a:t> </a:t>
            </a:r>
            <a:r>
              <a:rPr lang="es-ES" sz="2800" dirty="0" err="1"/>
              <a:t>Report</a:t>
            </a:r>
            <a:r>
              <a:rPr lang="es-ES" sz="2800" dirty="0"/>
              <a:t> 2016 CAPGEMINI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831571A2-C37F-44A8-822B-C4965BB11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7" y="5536062"/>
            <a:ext cx="2819400" cy="26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3953" y="1023022"/>
            <a:ext cx="392236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1A2434"/>
                </a:solidFill>
                <a:latin typeface="Helvetica"/>
                <a:cs typeface="Helvetica"/>
              </a:rPr>
              <a:t>Perspectivas y evolución FinTech LATAM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9A442A7-1B77-4438-B56B-328C9111DA88}"/>
              </a:ext>
            </a:extLst>
          </p:cNvPr>
          <p:cNvSpPr txBox="1">
            <a:spLocks/>
          </p:cNvSpPr>
          <p:nvPr/>
        </p:nvSpPr>
        <p:spPr>
          <a:xfrm>
            <a:off x="4669971" y="2351314"/>
            <a:ext cx="14199308" cy="946704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5400" dirty="0">
                <a:solidFill>
                  <a:sysClr val="windowText" lastClr="000000"/>
                </a:solidFill>
              </a:rPr>
              <a:t>En LATAM:</a:t>
            </a:r>
          </a:p>
          <a:p>
            <a:r>
              <a:rPr lang="es-ES" sz="5400" dirty="0">
                <a:solidFill>
                  <a:sysClr val="windowText" lastClr="000000"/>
                </a:solidFill>
              </a:rPr>
              <a:t>45.6% de los adultos sin acceso al sistema financiero.</a:t>
            </a:r>
          </a:p>
          <a:p>
            <a:r>
              <a:rPr lang="es-ES" sz="5400" dirty="0">
                <a:solidFill>
                  <a:sysClr val="windowText" lastClr="000000"/>
                </a:solidFill>
              </a:rPr>
              <a:t>Solamente 12.2% de los adultos latinos ahorran en una cuenta bancaria.</a:t>
            </a:r>
          </a:p>
          <a:p>
            <a:r>
              <a:rPr lang="es-ES" sz="5400" dirty="0">
                <a:solidFill>
                  <a:sysClr val="windowText" lastClr="000000"/>
                </a:solidFill>
              </a:rPr>
              <a:t>La profundidad financiera en la región representa el 133% de su PIB, comparado con 230% en promedio para los países en desarrollo de Asia.*</a:t>
            </a: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F81430D7-5CD2-48DA-9D97-B089D6DB09CC}"/>
              </a:ext>
            </a:extLst>
          </p:cNvPr>
          <p:cNvSpPr txBox="1"/>
          <p:nvPr/>
        </p:nvSpPr>
        <p:spPr>
          <a:xfrm>
            <a:off x="861100" y="11253079"/>
            <a:ext cx="17524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Fuentes: Banco Mundial, dinero.com con datos de McKinsey</a:t>
            </a:r>
          </a:p>
          <a:p>
            <a:r>
              <a:rPr lang="es-ES" sz="2400" dirty="0"/>
              <a:t>Este 133% está compuesto por la suma de la capitalización bursátil de las empresas cotizadas en bolsa (46% del PIB), los bonos del gobierno (42% del PIB), los depósitos en el sistema bancario (32% del PIB) y los bonos del sector privado (14% del PIB).</a:t>
            </a:r>
          </a:p>
        </p:txBody>
      </p:sp>
      <p:pic>
        <p:nvPicPr>
          <p:cNvPr id="1026" name="Picture 2" descr="Image result for inclusiÃ³n financiera">
            <a:extLst>
              <a:ext uri="{FF2B5EF4-FFF2-40B4-BE49-F238E27FC236}">
                <a16:creationId xmlns:a16="http://schemas.microsoft.com/office/drawing/2014/main" id="{86E6C1A9-613A-4A96-9B09-BB0381B9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279" y="4239413"/>
            <a:ext cx="4480578" cy="44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0BF4E812-8D46-44FC-A18B-FE2BFC936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34" y="267246"/>
            <a:ext cx="2819400" cy="26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1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3953" y="1023022"/>
            <a:ext cx="392236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1A2434"/>
                </a:solidFill>
                <a:latin typeface="Helvetica"/>
                <a:cs typeface="Helvetica"/>
              </a:rPr>
              <a:t>Perspectivas y evolución FinTech LATAM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7D1CC22-F2D8-43D2-B100-5051D6CC14D3}"/>
              </a:ext>
            </a:extLst>
          </p:cNvPr>
          <p:cNvSpPr txBox="1">
            <a:spLocks/>
          </p:cNvSpPr>
          <p:nvPr/>
        </p:nvSpPr>
        <p:spPr>
          <a:xfrm>
            <a:off x="4669971" y="2351314"/>
            <a:ext cx="14199308" cy="946704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5400" dirty="0">
                <a:solidFill>
                  <a:sysClr val="windowText" lastClr="000000"/>
                </a:solidFill>
              </a:rPr>
              <a:t>¿Qué hemos hecho para solucionarlo?</a:t>
            </a:r>
          </a:p>
          <a:p>
            <a:r>
              <a:rPr lang="es-ES" sz="5400" dirty="0">
                <a:solidFill>
                  <a:sysClr val="windowText" lastClr="000000"/>
                </a:solidFill>
              </a:rPr>
              <a:t>Políticas públicas</a:t>
            </a:r>
          </a:p>
          <a:p>
            <a:pPr lvl="1"/>
            <a:r>
              <a:rPr lang="es-ES" sz="5000" dirty="0">
                <a:solidFill>
                  <a:sysClr val="windowText" lastClr="000000"/>
                </a:solidFill>
              </a:rPr>
              <a:t>Nacionales</a:t>
            </a:r>
          </a:p>
          <a:p>
            <a:pPr lvl="1"/>
            <a:r>
              <a:rPr lang="es-ES" sz="5000" dirty="0">
                <a:solidFill>
                  <a:sysClr val="windowText" lastClr="000000"/>
                </a:solidFill>
              </a:rPr>
              <a:t>Internacionales</a:t>
            </a:r>
          </a:p>
          <a:p>
            <a:pPr lvl="1"/>
            <a:endParaRPr lang="es-ES" sz="5000" dirty="0">
              <a:solidFill>
                <a:sysClr val="windowText" lastClr="000000"/>
              </a:solidFill>
            </a:endParaRPr>
          </a:p>
          <a:p>
            <a:r>
              <a:rPr lang="es-ES" sz="5400" dirty="0">
                <a:solidFill>
                  <a:sysClr val="windowText" lastClr="000000"/>
                </a:solidFill>
              </a:rPr>
              <a:t>¿Qué tenemos que hacer para solucionarlo?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1B8A6E1-FCDB-4C18-9495-FAFAEA55B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34" y="301113"/>
            <a:ext cx="2819400" cy="26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5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3953" y="1023022"/>
            <a:ext cx="392236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1A2434"/>
                </a:solidFill>
                <a:latin typeface="Helvetica"/>
                <a:cs typeface="Helvetica"/>
              </a:rPr>
              <a:t>Perspectivas y evolución FinTech LATAM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D231FF-9DDF-44C5-BCC0-C4F0C7787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953" y="5148971"/>
            <a:ext cx="19702038" cy="3970184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A875DD7-BE39-4CB6-B048-5D8C60C3F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34" y="267246"/>
            <a:ext cx="2819400" cy="26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1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3953" y="1023022"/>
            <a:ext cx="392236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1A2434"/>
                </a:solidFill>
                <a:latin typeface="Helvetica"/>
                <a:cs typeface="Helvetica"/>
              </a:rPr>
              <a:t>Perspectivas y evolución FinTech LATAM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3807E6F-90E1-46ED-B7DF-4265AD11C8B5}"/>
              </a:ext>
            </a:extLst>
          </p:cNvPr>
          <p:cNvSpPr txBox="1">
            <a:spLocks/>
          </p:cNvSpPr>
          <p:nvPr/>
        </p:nvSpPr>
        <p:spPr>
          <a:xfrm>
            <a:off x="5093933" y="4898571"/>
            <a:ext cx="14199308" cy="49603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sz="20000" dirty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 descr="Image result for dan schulman five years">
            <a:extLst>
              <a:ext uri="{FF2B5EF4-FFF2-40B4-BE49-F238E27FC236}">
                <a16:creationId xmlns:a16="http://schemas.microsoft.com/office/drawing/2014/main" id="{DCC0E2F5-A71D-432D-AE1C-0CD53E951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969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50FF61A-BB93-4B4F-960D-F0DA728A2CE8}"/>
              </a:ext>
            </a:extLst>
          </p:cNvPr>
          <p:cNvSpPr txBox="1">
            <a:spLocks/>
          </p:cNvSpPr>
          <p:nvPr/>
        </p:nvSpPr>
        <p:spPr>
          <a:xfrm>
            <a:off x="13921831" y="2201332"/>
            <a:ext cx="8556730" cy="1103644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5400" dirty="0">
                <a:solidFill>
                  <a:schemeClr val="bg1"/>
                </a:solidFill>
              </a:rPr>
              <a:t>“Para servir a los mercados, es necesario repensar cómo puede administrarse y transferirse el dinero porque habrá más cambio en los servicios financieros en los próximos cinco años que en los últimos treinta.”</a:t>
            </a:r>
          </a:p>
          <a:p>
            <a:pPr marL="0" indent="0" algn="ctr">
              <a:buNone/>
            </a:pPr>
            <a:endParaRPr lang="es-ES" sz="5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l-NL" sz="5400" dirty="0">
                <a:solidFill>
                  <a:schemeClr val="bg1"/>
                </a:solidFill>
              </a:rPr>
              <a:t>- Dan </a:t>
            </a:r>
            <a:r>
              <a:rPr lang="nl-NL" sz="5400" dirty="0" err="1">
                <a:solidFill>
                  <a:schemeClr val="bg1"/>
                </a:solidFill>
              </a:rPr>
              <a:t>Schulman</a:t>
            </a:r>
            <a:r>
              <a:rPr lang="nl-NL" sz="5400" dirty="0">
                <a:solidFill>
                  <a:schemeClr val="bg1"/>
                </a:solidFill>
              </a:rPr>
              <a:t>, CEO de PayPal</a:t>
            </a:r>
          </a:p>
          <a:p>
            <a:pPr marL="0" indent="0" algn="ctr">
              <a:buNone/>
            </a:pPr>
            <a:endParaRPr lang="es-E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6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3953" y="1023022"/>
            <a:ext cx="392236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1A2434"/>
                </a:solidFill>
                <a:latin typeface="Helvetica"/>
                <a:cs typeface="Helvetica"/>
              </a:rPr>
              <a:t>Perspectivas y evolución FinTech LATAM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3807E6F-90E1-46ED-B7DF-4265AD11C8B5}"/>
              </a:ext>
            </a:extLst>
          </p:cNvPr>
          <p:cNvSpPr txBox="1">
            <a:spLocks/>
          </p:cNvSpPr>
          <p:nvPr/>
        </p:nvSpPr>
        <p:spPr>
          <a:xfrm>
            <a:off x="5093933" y="4702628"/>
            <a:ext cx="14199308" cy="49603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sz="30000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88F9A7-DCDB-4AE3-AA46-FB7CC7C51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380" y="4985565"/>
            <a:ext cx="10376874" cy="7707413"/>
          </a:xfrm>
          <a:prstGeom prst="rect">
            <a:avLst/>
          </a:prstGeom>
        </p:spPr>
      </p:pic>
      <p:pic>
        <p:nvPicPr>
          <p:cNvPr id="2056" name="Picture 8" descr="Image result for khan academy">
            <a:extLst>
              <a:ext uri="{FF2B5EF4-FFF2-40B4-BE49-F238E27FC236}">
                <a16:creationId xmlns:a16="http://schemas.microsoft.com/office/drawing/2014/main" id="{B65865EE-66E7-4943-A675-622C3FFE7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396" y="267246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560FB364-1BE8-4838-9C48-04BC6B3D7FE6}"/>
              </a:ext>
            </a:extLst>
          </p:cNvPr>
          <p:cNvSpPr txBox="1">
            <a:spLocks/>
          </p:cNvSpPr>
          <p:nvPr/>
        </p:nvSpPr>
        <p:spPr>
          <a:xfrm>
            <a:off x="14429642" y="1224198"/>
            <a:ext cx="6286501" cy="113854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>
                <a:solidFill>
                  <a:sysClr val="windowText" lastClr="000000"/>
                </a:solidFill>
              </a:rPr>
              <a:t>Contenido en docenas de idiomas, 100 millones de usuarios anuales y 10 millones de suscriptores nuevos por año.</a:t>
            </a:r>
          </a:p>
        </p:txBody>
      </p:sp>
      <p:pic>
        <p:nvPicPr>
          <p:cNvPr id="2058" name="Picture 10" descr="Airbnb logo">
            <a:extLst>
              <a:ext uri="{FF2B5EF4-FFF2-40B4-BE49-F238E27FC236}">
                <a16:creationId xmlns:a16="http://schemas.microsoft.com/office/drawing/2014/main" id="{AEFE725E-6A78-4017-9CCA-1F9BFA412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971" y="4920720"/>
            <a:ext cx="6176835" cy="193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3513176D-651C-4074-AF41-596C884B9ADE}"/>
              </a:ext>
            </a:extLst>
          </p:cNvPr>
          <p:cNvSpPr txBox="1">
            <a:spLocks/>
          </p:cNvSpPr>
          <p:nvPr/>
        </p:nvSpPr>
        <p:spPr>
          <a:xfrm>
            <a:off x="10184870" y="4688023"/>
            <a:ext cx="6286501" cy="113854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>
                <a:solidFill>
                  <a:sysClr val="windowText" lastClr="000000"/>
                </a:solidFill>
              </a:rPr>
              <a:t>Valuada en USD31 </a:t>
            </a:r>
            <a:r>
              <a:rPr lang="es-ES" sz="3600" dirty="0" err="1">
                <a:solidFill>
                  <a:sysClr val="windowText" lastClr="000000"/>
                </a:solidFill>
              </a:rPr>
              <a:t>bIllones</a:t>
            </a:r>
            <a:r>
              <a:rPr lang="es-ES" sz="3600" dirty="0">
                <a:solidFill>
                  <a:sysClr val="windowText" lastClr="000000"/>
                </a:solidFill>
              </a:rPr>
              <a:t>, solamente 3000 empleados, 191 países y 640,000 anfitriones.</a:t>
            </a:r>
          </a:p>
          <a:p>
            <a:pPr marL="0" indent="0">
              <a:buNone/>
            </a:pPr>
            <a:endParaRPr lang="es-ES" sz="3600" dirty="0">
              <a:solidFill>
                <a:sysClr val="windowText" lastClr="000000"/>
              </a:solidFill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C39FB9A3-5B0A-4B9B-BCF7-55C0F8AF1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34" y="267246"/>
            <a:ext cx="2819400" cy="26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5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3953" y="1023022"/>
            <a:ext cx="392236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1A2434"/>
                </a:solidFill>
                <a:latin typeface="Helvetica"/>
                <a:cs typeface="Helvetica"/>
              </a:rPr>
              <a:t>Perspectivas y evolución FinTech LATAM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97A7BF07-91C4-48BF-AB15-BC045E6253E0}"/>
              </a:ext>
            </a:extLst>
          </p:cNvPr>
          <p:cNvSpPr txBox="1">
            <a:spLocks/>
          </p:cNvSpPr>
          <p:nvPr/>
        </p:nvSpPr>
        <p:spPr>
          <a:xfrm>
            <a:off x="6646322" y="1126303"/>
            <a:ext cx="16213678" cy="1092686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600" dirty="0">
                <a:solidFill>
                  <a:sysClr val="windowText" lastClr="000000"/>
                </a:solidFill>
              </a:rPr>
              <a:t>Cuatro tendencias clave en FinTech:</a:t>
            </a:r>
          </a:p>
          <a:p>
            <a:pPr marL="1371600" indent="-1371600">
              <a:buAutoNum type="arabicPeriod"/>
            </a:pPr>
            <a:r>
              <a:rPr lang="es-ES" sz="7200" dirty="0">
                <a:solidFill>
                  <a:sysClr val="windowText" lastClr="000000"/>
                </a:solidFill>
              </a:rPr>
              <a:t>Es más que solamente dinero.</a:t>
            </a:r>
          </a:p>
          <a:p>
            <a:pPr marL="1371600" indent="-1371600">
              <a:buAutoNum type="arabicPeriod"/>
            </a:pPr>
            <a:r>
              <a:rPr lang="es-ES" sz="7200" dirty="0">
                <a:solidFill>
                  <a:sysClr val="windowText" lastClr="000000"/>
                </a:solidFill>
              </a:rPr>
              <a:t>La infraestructura es un tema de tecnología.</a:t>
            </a:r>
          </a:p>
          <a:p>
            <a:pPr marL="1371600" indent="-1371600">
              <a:buAutoNum type="arabicPeriod"/>
            </a:pPr>
            <a:r>
              <a:rPr lang="es-ES" sz="7200" dirty="0">
                <a:solidFill>
                  <a:sysClr val="windowText" lastClr="000000"/>
                </a:solidFill>
              </a:rPr>
              <a:t>El futuro está en la desintermediación.</a:t>
            </a:r>
          </a:p>
          <a:p>
            <a:pPr marL="1371600" indent="-1371600">
              <a:buFont typeface="Arial"/>
              <a:buAutoNum type="arabicPeriod"/>
            </a:pPr>
            <a:r>
              <a:rPr lang="es-ES" sz="7200" dirty="0">
                <a:solidFill>
                  <a:sysClr val="windowText" lastClr="000000"/>
                </a:solidFill>
              </a:rPr>
              <a:t>Datos, datos y datos.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5E30BA4-1751-4DCC-AFA6-ED0C3A664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34" y="267246"/>
            <a:ext cx="2819400" cy="26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09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779</Words>
  <Application>Microsoft Office PowerPoint</Application>
  <PresentationFormat>Custom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Helvetica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BABEL_GROUP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DISEÑO_1</dc:creator>
  <cp:lastModifiedBy>Eduardo Guraieb</cp:lastModifiedBy>
  <cp:revision>30</cp:revision>
  <dcterms:created xsi:type="dcterms:W3CDTF">2018-08-31T14:50:29Z</dcterms:created>
  <dcterms:modified xsi:type="dcterms:W3CDTF">2018-09-19T05:01:57Z</dcterms:modified>
</cp:coreProperties>
</file>