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7"/>
  </p:notesMasterIdLst>
  <p:sldIdLst>
    <p:sldId id="256" r:id="rId2"/>
    <p:sldId id="266" r:id="rId3"/>
    <p:sldId id="257" r:id="rId4"/>
    <p:sldId id="267" r:id="rId5"/>
    <p:sldId id="305" r:id="rId6"/>
    <p:sldId id="304" r:id="rId7"/>
    <p:sldId id="307" r:id="rId8"/>
    <p:sldId id="306" r:id="rId9"/>
    <p:sldId id="308" r:id="rId10"/>
    <p:sldId id="309" r:id="rId11"/>
    <p:sldId id="310" r:id="rId12"/>
    <p:sldId id="312" r:id="rId13"/>
    <p:sldId id="313" r:id="rId14"/>
    <p:sldId id="314" r:id="rId15"/>
    <p:sldId id="321" r:id="rId16"/>
    <p:sldId id="315" r:id="rId17"/>
    <p:sldId id="316" r:id="rId18"/>
    <p:sldId id="317" r:id="rId19"/>
    <p:sldId id="318" r:id="rId20"/>
    <p:sldId id="319" r:id="rId21"/>
    <p:sldId id="320" r:id="rId22"/>
    <p:sldId id="322" r:id="rId23"/>
    <p:sldId id="311" r:id="rId24"/>
    <p:sldId id="323" r:id="rId25"/>
    <p:sldId id="324" r:id="rId26"/>
    <p:sldId id="325" r:id="rId27"/>
    <p:sldId id="343" r:id="rId28"/>
    <p:sldId id="326" r:id="rId29"/>
    <p:sldId id="327" r:id="rId30"/>
    <p:sldId id="328" r:id="rId31"/>
    <p:sldId id="329" r:id="rId32"/>
    <p:sldId id="330" r:id="rId33"/>
    <p:sldId id="331" r:id="rId34"/>
    <p:sldId id="340" r:id="rId35"/>
    <p:sldId id="341" r:id="rId36"/>
    <p:sldId id="342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298" r:id="rId46"/>
  </p:sldIdLst>
  <p:sldSz cx="9144000" cy="5143500" type="screen16x9"/>
  <p:notesSz cx="6858000" cy="9144000"/>
  <p:defaultTextStyle>
    <a:defPPr>
      <a:defRPr lang="es-C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00"/>
    <a:srgbClr val="6B2870"/>
    <a:srgbClr val="E6C1E9"/>
    <a:srgbClr val="A8AFC4"/>
    <a:srgbClr val="E6E8EE"/>
    <a:srgbClr val="AFEAFF"/>
    <a:srgbClr val="D28DD7"/>
    <a:srgbClr val="092566"/>
    <a:srgbClr val="3219EF"/>
    <a:srgbClr val="4D1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/>
    <p:restoredTop sz="94717"/>
  </p:normalViewPr>
  <p:slideViewPr>
    <p:cSldViewPr snapToGrid="0" snapToObjects="1">
      <p:cViewPr varScale="1">
        <p:scale>
          <a:sx n="145" d="100"/>
          <a:sy n="145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5A567-9975-4DDC-92E6-1268CD5C12AE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BB683-EA2F-4E7E-82C2-3329244B33C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316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BB683-EA2F-4E7E-82C2-3329244B33C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78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BB683-EA2F-4E7E-82C2-3329244B33C3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692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BB683-EA2F-4E7E-82C2-3329244B33C3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390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BB683-EA2F-4E7E-82C2-3329244B33C3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230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BB683-EA2F-4E7E-82C2-3329244B33C3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926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BB683-EA2F-4E7E-82C2-3329244B33C3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258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BB683-EA2F-4E7E-82C2-3329244B33C3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344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BB683-EA2F-4E7E-82C2-3329244B33C3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169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25/10/2018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3641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25/10/2018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456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25/10/2018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157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25/10/2018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6413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25/10/2018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562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25/10/2018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117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25/10/2018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2104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25/10/2018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885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25/10/2018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7899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25/10/2018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9769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25/10/2018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3439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2186D-0790-4E47-ACB4-3D79A6FDD269}" type="datetimeFigureOut">
              <a:rPr lang="es-ES_tradnl" smtClean="0"/>
              <a:t>25/10/2018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73F97-0264-1647-9C44-F05A69A018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890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2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gif"/><Relationship Id="rId10" Type="http://schemas.openxmlformats.org/officeDocument/2006/relationships/image" Target="../media/image53.png"/><Relationship Id="rId4" Type="http://schemas.openxmlformats.org/officeDocument/2006/relationships/image" Target="../media/image47.emf"/><Relationship Id="rId9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58DE7B-508D-EE44-BF73-42D096389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03526CB-8175-934A-8F43-62978E348D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42E52465-D097-1C44-8A4E-5B7658AF9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3D229062-6C30-B94C-8DC7-08C5BDA18C7A}"/>
              </a:ext>
            </a:extLst>
          </p:cNvPr>
          <p:cNvSpPr txBox="1"/>
          <p:nvPr/>
        </p:nvSpPr>
        <p:spPr>
          <a:xfrm>
            <a:off x="2876764" y="998249"/>
            <a:ext cx="6017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92566"/>
                </a:solidFill>
                <a:latin typeface="Candara" panose="020E0502030303020204" pitchFamily="34" charset="0"/>
              </a:rPr>
              <a:t>IFRS9: challenges ahead</a:t>
            </a:r>
            <a:endParaRPr lang="en-US" sz="4400" b="1" dirty="0">
              <a:solidFill>
                <a:srgbClr val="092566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D61D5647-68FE-1D41-8871-68CE016BC333}"/>
              </a:ext>
            </a:extLst>
          </p:cNvPr>
          <p:cNvSpPr/>
          <p:nvPr/>
        </p:nvSpPr>
        <p:spPr>
          <a:xfrm>
            <a:off x="5325813" y="1697694"/>
            <a:ext cx="34122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600" b="1" dirty="0" smtClean="0">
                <a:solidFill>
                  <a:srgbClr val="6B2870"/>
                </a:solidFill>
                <a:latin typeface="Candara" panose="020E0502030303020204" pitchFamily="34" charset="0"/>
              </a:rPr>
              <a:t>Speaker: Manuel Pérez de Castro</a:t>
            </a:r>
            <a:r>
              <a:rPr lang="es-CO" sz="1600" b="1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/>
            </a:r>
            <a:br>
              <a:rPr lang="es-CO" sz="1600" b="1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</a:br>
            <a:endParaRPr lang="es-CO" sz="1600" b="1" i="0" dirty="0">
              <a:solidFill>
                <a:srgbClr val="222222"/>
              </a:solidFill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37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2" name="Rectángulo 1"/>
          <p:cNvSpPr/>
          <p:nvPr/>
        </p:nvSpPr>
        <p:spPr>
          <a:xfrm>
            <a:off x="-1" y="0"/>
            <a:ext cx="9222059" cy="51874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29962" y="131972"/>
            <a:ext cx="41637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B2870"/>
                </a:solidFill>
                <a:latin typeface="Candara" panose="020E0502030303020204" pitchFamily="34" charset="0"/>
              </a:rPr>
              <a:t>2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. First time application: low impact?</a:t>
            </a:r>
          </a:p>
          <a:p>
            <a:pPr fontAlgn="b"/>
            <a:r>
              <a:rPr lang="en-US" sz="18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Sample of banks</a:t>
            </a:r>
            <a: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  <a:t/>
            </a:r>
            <a:b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</a:br>
            <a:endParaRPr lang="en-US" sz="20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78664" y="870708"/>
            <a:ext cx="866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/>
              <a:t>But then… why would a bank with negligible impact use transitional arrangements?</a:t>
            </a:r>
            <a:endParaRPr lang="en-US" sz="18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740532" y="1939694"/>
            <a:ext cx="2002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Source: HSBC results presentation, 4Q17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Imagen 1" descr="image00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2" t="86291" b="7273"/>
          <a:stretch/>
        </p:blipFill>
        <p:spPr bwMode="auto">
          <a:xfrm>
            <a:off x="248187" y="1424101"/>
            <a:ext cx="8973871" cy="46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21" y="1939694"/>
            <a:ext cx="1468673" cy="45061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962" y="3152134"/>
            <a:ext cx="8171550" cy="1109087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6747250" y="4371204"/>
            <a:ext cx="207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‘</a:t>
            </a:r>
            <a:r>
              <a:rPr lang="en-US" sz="1200" i="1" dirty="0" smtClean="0"/>
              <a:t>Dear CEO’ letter</a:t>
            </a:r>
            <a:endParaRPr lang="en-US" sz="1200" i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478664" y="2720325"/>
            <a:ext cx="866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/>
              <a:t>And… why would a supervisor recommend it?</a:t>
            </a:r>
            <a:endParaRPr lang="en-US" sz="1800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301" y="4261221"/>
            <a:ext cx="2144514" cy="56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8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8C6D2EC-55A1-CF45-9984-EB97A6215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71263D4C-0798-3949-95D6-84BB8174B245}"/>
              </a:ext>
            </a:extLst>
          </p:cNvPr>
          <p:cNvSpPr txBox="1"/>
          <p:nvPr/>
        </p:nvSpPr>
        <p:spPr>
          <a:xfrm>
            <a:off x="3105613" y="629899"/>
            <a:ext cx="2932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92566"/>
                </a:solidFill>
                <a:latin typeface="Candara" panose="020E0502030303020204" pitchFamily="34" charset="0"/>
              </a:rPr>
              <a:t>Index</a:t>
            </a:r>
            <a:endParaRPr lang="es-ES_tradnl" sz="4000" b="1" dirty="0">
              <a:solidFill>
                <a:srgbClr val="092566"/>
              </a:solidFill>
              <a:latin typeface="Candara" panose="020E0502030303020204" pitchFamily="34" charset="0"/>
            </a:endParaRPr>
          </a:p>
        </p:txBody>
      </p:sp>
      <p:sp>
        <p:nvSpPr>
          <p:cNvPr id="8" name="Marcador de texto 6">
            <a:extLst>
              <a:ext uri="{FF2B5EF4-FFF2-40B4-BE49-F238E27FC236}">
                <a16:creationId xmlns="" xmlns:a16="http://schemas.microsoft.com/office/drawing/2014/main" id="{B4D7B61F-31A8-4435-8741-CD328CABF879}"/>
              </a:ext>
            </a:extLst>
          </p:cNvPr>
          <p:cNvSpPr txBox="1">
            <a:spLocks/>
          </p:cNvSpPr>
          <p:nvPr/>
        </p:nvSpPr>
        <p:spPr>
          <a:xfrm>
            <a:off x="2196605" y="1385857"/>
            <a:ext cx="530900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None/>
              <a:defRPr sz="2000" b="1">
                <a:solidFill>
                  <a:srgbClr val="A8AFC4"/>
                </a:solidFill>
                <a:latin typeface="Candara" panose="020E050203030302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/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5pPr>
            <a:lvl6pPr marL="18859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1. IFRS9 in a nutshell: recap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B4D7B61F-31A8-4435-8741-CD328CABF879}"/>
              </a:ext>
            </a:extLst>
          </p:cNvPr>
          <p:cNvSpPr txBox="1">
            <a:spLocks/>
          </p:cNvSpPr>
          <p:nvPr/>
        </p:nvSpPr>
        <p:spPr>
          <a:xfrm>
            <a:off x="2196605" y="1890902"/>
            <a:ext cx="530900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None/>
              <a:defRPr sz="2000" b="1">
                <a:solidFill>
                  <a:srgbClr val="A8AFC4"/>
                </a:solidFill>
                <a:latin typeface="Candara" panose="020E050203030302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/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5pPr>
            <a:lvl6pPr marL="18859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2. First time application: low impact?</a:t>
            </a:r>
          </a:p>
        </p:txBody>
      </p:sp>
      <p:sp>
        <p:nvSpPr>
          <p:cNvPr id="9" name="Marcador de texto 6">
            <a:extLst>
              <a:ext uri="{FF2B5EF4-FFF2-40B4-BE49-F238E27FC236}">
                <a16:creationId xmlns="" xmlns:a16="http://schemas.microsoft.com/office/drawing/2014/main" id="{B4D7B61F-31A8-4435-8741-CD328CABF879}"/>
              </a:ext>
            </a:extLst>
          </p:cNvPr>
          <p:cNvSpPr txBox="1">
            <a:spLocks/>
          </p:cNvSpPr>
          <p:nvPr/>
        </p:nvSpPr>
        <p:spPr>
          <a:xfrm>
            <a:off x="2196605" y="2395947"/>
            <a:ext cx="601565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None/>
              <a:defRPr sz="2000" b="1">
                <a:solidFill>
                  <a:srgbClr val="6B2870"/>
                </a:solidFill>
                <a:latin typeface="Candara" panose="020E050203030302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/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5pPr>
            <a:lvl6pPr marL="18859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3. Implementation costs and the modelling lifecycle</a:t>
            </a:r>
          </a:p>
        </p:txBody>
      </p:sp>
      <p:sp>
        <p:nvSpPr>
          <p:cNvPr id="10" name="Marcador de texto 6">
            <a:extLst>
              <a:ext uri="{FF2B5EF4-FFF2-40B4-BE49-F238E27FC236}">
                <a16:creationId xmlns="" xmlns:a16="http://schemas.microsoft.com/office/drawing/2014/main" id="{B4D7B61F-31A8-4435-8741-CD328CABF879}"/>
              </a:ext>
            </a:extLst>
          </p:cNvPr>
          <p:cNvSpPr txBox="1">
            <a:spLocks/>
          </p:cNvSpPr>
          <p:nvPr/>
        </p:nvSpPr>
        <p:spPr>
          <a:xfrm>
            <a:off x="2196605" y="2900992"/>
            <a:ext cx="601565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20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4. What’s next? Challenges ahead</a:t>
            </a:r>
            <a:endParaRPr lang="en-US" sz="2000" b="1" dirty="0">
              <a:solidFill>
                <a:srgbClr val="A8AFC4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Marcador de texto 6">
            <a:extLst>
              <a:ext uri="{FF2B5EF4-FFF2-40B4-BE49-F238E27FC236}">
                <a16:creationId xmlns="" xmlns:a16="http://schemas.microsoft.com/office/drawing/2014/main" id="{B4D7B61F-31A8-4435-8741-CD328CABF879}"/>
              </a:ext>
            </a:extLst>
          </p:cNvPr>
          <p:cNvSpPr txBox="1">
            <a:spLocks/>
          </p:cNvSpPr>
          <p:nvPr/>
        </p:nvSpPr>
        <p:spPr>
          <a:xfrm>
            <a:off x="2196605" y="3406037"/>
            <a:ext cx="601565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20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5. Conclusions and Q&amp;A</a:t>
            </a:r>
            <a:endParaRPr lang="en-US" sz="2000" b="1" dirty="0">
              <a:solidFill>
                <a:srgbClr val="A8AFC4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2" name="Rectángulo 1"/>
          <p:cNvSpPr/>
          <p:nvPr/>
        </p:nvSpPr>
        <p:spPr>
          <a:xfrm>
            <a:off x="-1" y="0"/>
            <a:ext cx="9222059" cy="51874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29962" y="131972"/>
            <a:ext cx="656150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6B2870"/>
                </a:solidFill>
                <a:latin typeface="Candara" panose="020E0502030303020204" pitchFamily="34" charset="0"/>
              </a:rPr>
              <a:t>3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. Implementation costs and the modelling lifecycle</a:t>
            </a:r>
          </a:p>
          <a:p>
            <a:pPr fontAlgn="b"/>
            <a:r>
              <a:rPr lang="en-US" sz="18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Costs</a:t>
            </a:r>
            <a: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  <a:t/>
            </a:r>
            <a:b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</a:br>
            <a:endParaRPr lang="en-US" sz="20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78664" y="870708"/>
            <a:ext cx="866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/>
              <a:t>IFRS9 </a:t>
            </a:r>
            <a:r>
              <a:rPr lang="en-US" sz="1800" dirty="0" err="1"/>
              <a:t>programme</a:t>
            </a:r>
            <a:r>
              <a:rPr lang="en-US" sz="1800" dirty="0"/>
              <a:t> has involved relevant costs for the industry…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42" y="1521963"/>
            <a:ext cx="7530004" cy="2434738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388579" y="4121192"/>
            <a:ext cx="39228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Source: extract from Deloitte’s ‘</a:t>
            </a:r>
            <a:r>
              <a:rPr lang="en-US" sz="900" i="1" dirty="0" smtClean="0"/>
              <a:t>Sixth Global IFRS Banking Survey</a:t>
            </a:r>
            <a:r>
              <a:rPr lang="en-US" sz="900" dirty="0" smtClean="0"/>
              <a:t>’, 2016 </a:t>
            </a:r>
            <a:endParaRPr lang="en-US" sz="900" dirty="0"/>
          </a:p>
        </p:txBody>
      </p:sp>
      <p:pic>
        <p:nvPicPr>
          <p:cNvPr id="22" name="Picture 11" descr="MCWB01753_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5186">
            <a:off x="4894759" y="2512184"/>
            <a:ext cx="1788904" cy="75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4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2" name="Rectángulo 1"/>
          <p:cNvSpPr/>
          <p:nvPr/>
        </p:nvSpPr>
        <p:spPr>
          <a:xfrm>
            <a:off x="-1" y="0"/>
            <a:ext cx="9222059" cy="51874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29962" y="131972"/>
            <a:ext cx="656150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6B2870"/>
                </a:solidFill>
                <a:latin typeface="Candara" panose="020E0502030303020204" pitchFamily="34" charset="0"/>
              </a:rPr>
              <a:t>3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. Implementation costs and the modelling lifecycle</a:t>
            </a:r>
          </a:p>
          <a:p>
            <a:pPr fontAlgn="b"/>
            <a:r>
              <a:rPr lang="en-US" sz="18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Costs</a:t>
            </a:r>
            <a: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  <a:t/>
            </a:r>
            <a:b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</a:br>
            <a:endParaRPr lang="en-US" sz="20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78664" y="870708"/>
            <a:ext cx="866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/>
              <a:t>…and not only economic costs</a:t>
            </a:r>
            <a:endParaRPr lang="en-US" sz="18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7673308" y="4849337"/>
            <a:ext cx="14109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Source: internal estimates</a:t>
            </a:r>
            <a:endParaRPr lang="en-US" sz="900" dirty="0"/>
          </a:p>
        </p:txBody>
      </p:sp>
      <p:sp>
        <p:nvSpPr>
          <p:cNvPr id="40" name="CuadroTexto 39"/>
          <p:cNvSpPr txBox="1"/>
          <p:nvPr/>
        </p:nvSpPr>
        <p:spPr>
          <a:xfrm>
            <a:off x="3455993" y="3301862"/>
            <a:ext cx="3301047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500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More than </a:t>
            </a:r>
            <a:r>
              <a:rPr lang="en-US" sz="3300" i="1" dirty="0" smtClean="0">
                <a:solidFill>
                  <a:srgbClr val="EB0000"/>
                </a:solidFill>
                <a:latin typeface="Candara" panose="020E0502030303020204" pitchFamily="34" charset="0"/>
              </a:rPr>
              <a:t>245 </a:t>
            </a:r>
            <a:r>
              <a:rPr lang="en-US" sz="2500" i="1" dirty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internal</a:t>
            </a:r>
            <a:r>
              <a:rPr lang="en-US" sz="3000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 </a:t>
            </a:r>
            <a:r>
              <a:rPr lang="en-US" sz="2500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policies and guidelines produced/reviewed</a:t>
            </a:r>
            <a:endParaRPr lang="en-US" sz="2500" i="1" dirty="0">
              <a:solidFill>
                <a:prstClr val="black">
                  <a:lumMod val="50000"/>
                  <a:lumOff val="50000"/>
                </a:prstClr>
              </a:solidFill>
              <a:latin typeface="Candara" panose="020E0502030303020204" pitchFamily="34" charset="0"/>
            </a:endParaRPr>
          </a:p>
        </p:txBody>
      </p:sp>
      <p:sp>
        <p:nvSpPr>
          <p:cNvPr id="41" name="Rectángulo redondeado 40"/>
          <p:cNvSpPr/>
          <p:nvPr/>
        </p:nvSpPr>
        <p:spPr>
          <a:xfrm>
            <a:off x="3326558" y="3301862"/>
            <a:ext cx="3559354" cy="1401111"/>
          </a:xfrm>
          <a:prstGeom prst="roundRect">
            <a:avLst/>
          </a:prstGeom>
          <a:noFill/>
          <a:ln w="28575" cap="flat" cmpd="sng" algn="ctr">
            <a:solidFill>
              <a:srgbClr val="E7E6E6">
                <a:lumMod val="9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3" cstate="print">
            <a:duotone>
              <a:srgbClr val="DEEDF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29" y="4206716"/>
            <a:ext cx="871928" cy="871928"/>
          </a:xfrm>
          <a:prstGeom prst="rect">
            <a:avLst/>
          </a:prstGeom>
        </p:spPr>
      </p:pic>
      <p:sp>
        <p:nvSpPr>
          <p:cNvPr id="43" name="CuadroTexto 42"/>
          <p:cNvSpPr txBox="1"/>
          <p:nvPr/>
        </p:nvSpPr>
        <p:spPr>
          <a:xfrm>
            <a:off x="481605" y="1427373"/>
            <a:ext cx="3062737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500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Over </a:t>
            </a:r>
            <a:r>
              <a:rPr lang="en-US" sz="3300" i="1" dirty="0" smtClean="0">
                <a:solidFill>
                  <a:srgbClr val="EB0000"/>
                </a:solidFill>
                <a:latin typeface="Candara" panose="020E0502030303020204" pitchFamily="34" charset="0"/>
              </a:rPr>
              <a:t>200 </a:t>
            </a:r>
            <a:r>
              <a:rPr lang="en-US" sz="2500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people involved in our main geographies</a:t>
            </a:r>
            <a:endParaRPr lang="en-US" sz="2500" i="1" dirty="0">
              <a:solidFill>
                <a:prstClr val="black">
                  <a:lumMod val="50000"/>
                  <a:lumOff val="50000"/>
                </a:prstClr>
              </a:solidFill>
              <a:latin typeface="Candara" panose="020E0502030303020204" pitchFamily="34" charset="0"/>
            </a:endParaRPr>
          </a:p>
        </p:txBody>
      </p:sp>
      <p:sp>
        <p:nvSpPr>
          <p:cNvPr id="44" name="Rectángulo redondeado 43"/>
          <p:cNvSpPr/>
          <p:nvPr/>
        </p:nvSpPr>
        <p:spPr>
          <a:xfrm>
            <a:off x="466517" y="1464316"/>
            <a:ext cx="3077389" cy="1401111"/>
          </a:xfrm>
          <a:prstGeom prst="roundRect">
            <a:avLst/>
          </a:prstGeom>
          <a:noFill/>
          <a:ln w="28575" cap="flat" cmpd="sng" algn="ctr">
            <a:solidFill>
              <a:srgbClr val="E7E6E6">
                <a:lumMod val="9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 rotWithShape="1">
          <a:blip r:embed="rId4" cstate="print">
            <a:duotone>
              <a:srgbClr val="DEEDF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7" t="-953" r="6648"/>
          <a:stretch/>
        </p:blipFill>
        <p:spPr>
          <a:xfrm>
            <a:off x="3033175" y="2529556"/>
            <a:ext cx="996361" cy="608732"/>
          </a:xfrm>
          <a:prstGeom prst="rect">
            <a:avLst/>
          </a:prstGeom>
        </p:spPr>
      </p:pic>
      <p:sp>
        <p:nvSpPr>
          <p:cNvPr id="46" name="CuadroTexto 45"/>
          <p:cNvSpPr txBox="1"/>
          <p:nvPr/>
        </p:nvSpPr>
        <p:spPr>
          <a:xfrm>
            <a:off x="5277812" y="1484879"/>
            <a:ext cx="3238511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500" i="1" dirty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More than </a:t>
            </a:r>
            <a:r>
              <a:rPr lang="en-US" sz="3300" i="1" dirty="0" smtClean="0">
                <a:solidFill>
                  <a:srgbClr val="EB0000"/>
                </a:solidFill>
                <a:latin typeface="Candara" panose="020E0502030303020204" pitchFamily="34" charset="0"/>
              </a:rPr>
              <a:t>50</a:t>
            </a:r>
            <a:r>
              <a:rPr lang="en-US" sz="2500" i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2500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Corporate training sessions</a:t>
            </a:r>
            <a:endParaRPr lang="en-US" sz="2500" i="1" dirty="0">
              <a:solidFill>
                <a:prstClr val="black">
                  <a:lumMod val="50000"/>
                  <a:lumOff val="50000"/>
                </a:prstClr>
              </a:solidFill>
              <a:latin typeface="Candara" panose="020E0502030303020204" pitchFamily="34" charset="0"/>
            </a:endParaRPr>
          </a:p>
        </p:txBody>
      </p:sp>
      <p:sp>
        <p:nvSpPr>
          <p:cNvPr id="47" name="Rectángulo redondeado 46"/>
          <p:cNvSpPr/>
          <p:nvPr/>
        </p:nvSpPr>
        <p:spPr>
          <a:xfrm>
            <a:off x="5202965" y="1501398"/>
            <a:ext cx="3192653" cy="1343888"/>
          </a:xfrm>
          <a:prstGeom prst="roundRect">
            <a:avLst/>
          </a:prstGeom>
          <a:noFill/>
          <a:ln w="28575" cap="flat" cmpd="sng" algn="ctr">
            <a:solidFill>
              <a:srgbClr val="E7E6E6">
                <a:lumMod val="9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5" cstate="print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680" y="2432610"/>
            <a:ext cx="717042" cy="71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3" grpId="0"/>
      <p:bldP spid="44" grpId="0" animBg="1"/>
      <p:bldP spid="46" grpId="0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2" name="Rectángulo 1"/>
          <p:cNvSpPr/>
          <p:nvPr/>
        </p:nvSpPr>
        <p:spPr>
          <a:xfrm>
            <a:off x="-1" y="0"/>
            <a:ext cx="9222059" cy="51874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29962" y="131972"/>
            <a:ext cx="656150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6B2870"/>
                </a:solidFill>
                <a:latin typeface="Candara" panose="020E0502030303020204" pitchFamily="34" charset="0"/>
              </a:rPr>
              <a:t>3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. Implementation costs and the modelling lifecycle</a:t>
            </a:r>
          </a:p>
          <a:p>
            <a:pPr fontAlgn="b"/>
            <a:r>
              <a:rPr lang="en-US" sz="18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Costs</a:t>
            </a:r>
            <a: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  <a:t/>
            </a:r>
            <a:b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</a:br>
            <a:endParaRPr lang="en-US" sz="20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78664" y="870708"/>
            <a:ext cx="866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/>
              <a:t>And it is not over yet</a:t>
            </a:r>
            <a:endParaRPr lang="en-US" sz="18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570" y="1371556"/>
            <a:ext cx="5456537" cy="3075503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6468225" y="4848181"/>
            <a:ext cx="31021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Source: extracts from ‘EY </a:t>
            </a:r>
            <a:r>
              <a:rPr lang="en-US" sz="900" i="1" dirty="0" smtClean="0"/>
              <a:t>IFRS 9 Banking Survey</a:t>
            </a:r>
            <a:r>
              <a:rPr lang="en-US" sz="900" dirty="0" smtClean="0"/>
              <a:t>’, 2018 </a:t>
            </a:r>
            <a:endParaRPr lang="en-US" sz="900" dirty="0"/>
          </a:p>
        </p:txBody>
      </p:sp>
      <p:pic>
        <p:nvPicPr>
          <p:cNvPr id="18" name="Picture 11" descr="MCWB01753_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229" y="2106185"/>
            <a:ext cx="1500407" cy="88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61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2" name="Rectángulo 1"/>
          <p:cNvSpPr/>
          <p:nvPr/>
        </p:nvSpPr>
        <p:spPr>
          <a:xfrm>
            <a:off x="-1" y="0"/>
            <a:ext cx="9222059" cy="51874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29962" y="131972"/>
            <a:ext cx="656150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6B2870"/>
                </a:solidFill>
                <a:latin typeface="Candara" panose="020E0502030303020204" pitchFamily="34" charset="0"/>
              </a:rPr>
              <a:t>3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. Implementation costs and the modelling lifecycle</a:t>
            </a:r>
          </a:p>
          <a:p>
            <a:pPr fontAlgn="b"/>
            <a:r>
              <a:rPr lang="en-US" sz="18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Costs</a:t>
            </a:r>
            <a: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  <a:t/>
            </a:r>
            <a:b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</a:br>
            <a:endParaRPr lang="en-US" sz="20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06454" y="1913860"/>
            <a:ext cx="3759491" cy="256802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334946" y="1084078"/>
            <a:ext cx="5231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/>
              <a:t>Are these costs worth it?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821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2" name="Rectángulo 1"/>
          <p:cNvSpPr/>
          <p:nvPr/>
        </p:nvSpPr>
        <p:spPr>
          <a:xfrm>
            <a:off x="-1" y="0"/>
            <a:ext cx="9222059" cy="51874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29962" y="131972"/>
            <a:ext cx="656150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6B2870"/>
                </a:solidFill>
                <a:latin typeface="Candara" panose="020E0502030303020204" pitchFamily="34" charset="0"/>
              </a:rPr>
              <a:t>3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. Implementation costs and the modelling lifecycle</a:t>
            </a:r>
          </a:p>
          <a:p>
            <a:pPr fontAlgn="b"/>
            <a:r>
              <a:rPr lang="en-US" sz="18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The modelling lifecycle</a:t>
            </a:r>
            <a: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  <a:t/>
            </a:r>
            <a:b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</a:br>
            <a:endParaRPr lang="en-US" sz="20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90" y="884017"/>
            <a:ext cx="7920000" cy="395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9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2" name="Rectángulo 1"/>
          <p:cNvSpPr/>
          <p:nvPr/>
        </p:nvSpPr>
        <p:spPr>
          <a:xfrm>
            <a:off x="-1" y="0"/>
            <a:ext cx="9222059" cy="51874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29962" y="131972"/>
            <a:ext cx="656150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6B2870"/>
                </a:solidFill>
                <a:latin typeface="Candara" panose="020E0502030303020204" pitchFamily="34" charset="0"/>
              </a:rPr>
              <a:t>3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. Implementation costs and the modelling lifecycle</a:t>
            </a:r>
          </a:p>
          <a:p>
            <a:pPr fontAlgn="b"/>
            <a:r>
              <a:rPr lang="en-US" sz="18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The modelling lifecycle</a:t>
            </a:r>
            <a: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  <a:t/>
            </a:r>
            <a:b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</a:br>
            <a:endParaRPr lang="en-US" sz="20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01" y="878302"/>
            <a:ext cx="7914326" cy="395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2" name="Rectángulo 1"/>
          <p:cNvSpPr/>
          <p:nvPr/>
        </p:nvSpPr>
        <p:spPr>
          <a:xfrm>
            <a:off x="-1" y="0"/>
            <a:ext cx="9222059" cy="51874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29962" y="131972"/>
            <a:ext cx="656150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6B2870"/>
                </a:solidFill>
                <a:latin typeface="Candara" panose="020E0502030303020204" pitchFamily="34" charset="0"/>
              </a:rPr>
              <a:t>3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. Implementation costs and the modelling lifecycle</a:t>
            </a:r>
          </a:p>
          <a:p>
            <a:pPr fontAlgn="b"/>
            <a:r>
              <a:rPr lang="en-US" sz="18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The modelling lifecycle</a:t>
            </a:r>
            <a: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  <a:t/>
            </a:r>
            <a:b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</a:br>
            <a:endParaRPr lang="en-US" sz="20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82" y="884539"/>
            <a:ext cx="7914326" cy="392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4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2" name="Rectángulo 1"/>
          <p:cNvSpPr/>
          <p:nvPr/>
        </p:nvSpPr>
        <p:spPr>
          <a:xfrm>
            <a:off x="-1" y="0"/>
            <a:ext cx="9222059" cy="51874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29962" y="131972"/>
            <a:ext cx="656150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6B2870"/>
                </a:solidFill>
                <a:latin typeface="Candara" panose="020E0502030303020204" pitchFamily="34" charset="0"/>
              </a:rPr>
              <a:t>3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. Implementation costs and the modelling lifecycle</a:t>
            </a:r>
          </a:p>
          <a:p>
            <a:pPr fontAlgn="b"/>
            <a:r>
              <a:rPr lang="en-US" sz="18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The modelling lifecycle</a:t>
            </a:r>
            <a: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  <a:t/>
            </a:r>
            <a:b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</a:br>
            <a:endParaRPr lang="en-US" sz="20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09" y="881136"/>
            <a:ext cx="7960919" cy="393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5291386" y="4010056"/>
            <a:ext cx="36618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>
                <a:solidFill>
                  <a:srgbClr val="6B2870"/>
                </a:solidFill>
                <a:latin typeface="Helvetica" pitchFamily="2" charset="0"/>
              </a:rPr>
              <a:t>The </a:t>
            </a:r>
            <a:r>
              <a:rPr lang="en-US" sz="1200" b="1" dirty="0">
                <a:solidFill>
                  <a:srgbClr val="6B2870"/>
                </a:solidFill>
                <a:latin typeface="Helvetica" pitchFamily="2" charset="0"/>
              </a:rPr>
              <a:t>information and views set out in this presentation are those of the author, and do not necessarily reflect the official opinion of </a:t>
            </a:r>
            <a:r>
              <a:rPr lang="en-US" sz="1200" b="1" dirty="0" err="1">
                <a:solidFill>
                  <a:srgbClr val="6B2870"/>
                </a:solidFill>
                <a:latin typeface="Helvetica" pitchFamily="2" charset="0"/>
              </a:rPr>
              <a:t>Grupo</a:t>
            </a:r>
            <a:r>
              <a:rPr lang="en-US" sz="1200" b="1" dirty="0">
                <a:solidFill>
                  <a:srgbClr val="6B2870"/>
                </a:solidFill>
                <a:latin typeface="Helvetica" pitchFamily="2" charset="0"/>
              </a:rPr>
              <a:t> Santander. Responsibility for this information and views lies entirely with the </a:t>
            </a:r>
            <a:r>
              <a:rPr lang="en-US" sz="1200" b="1" dirty="0" smtClean="0">
                <a:solidFill>
                  <a:srgbClr val="6B2870"/>
                </a:solidFill>
                <a:latin typeface="Helvetica" pitchFamily="2" charset="0"/>
              </a:rPr>
              <a:t>author</a:t>
            </a:r>
            <a:endParaRPr lang="es-CO" sz="24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3634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2" name="Rectángulo 1"/>
          <p:cNvSpPr/>
          <p:nvPr/>
        </p:nvSpPr>
        <p:spPr>
          <a:xfrm>
            <a:off x="-1" y="0"/>
            <a:ext cx="9222059" cy="51874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29962" y="131972"/>
            <a:ext cx="656150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6B2870"/>
                </a:solidFill>
                <a:latin typeface="Candara" panose="020E0502030303020204" pitchFamily="34" charset="0"/>
              </a:rPr>
              <a:t>3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. Implementation costs and the modelling lifecycle</a:t>
            </a:r>
          </a:p>
          <a:p>
            <a:pPr fontAlgn="b"/>
            <a:r>
              <a:rPr lang="en-US" sz="18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The modelling lifecycle</a:t>
            </a:r>
            <a: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  <a:t/>
            </a:r>
            <a:b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</a:br>
            <a:endParaRPr lang="en-US" sz="20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42" y="1003861"/>
            <a:ext cx="8304264" cy="399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5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2" name="Rectángulo 1"/>
          <p:cNvSpPr/>
          <p:nvPr/>
        </p:nvSpPr>
        <p:spPr>
          <a:xfrm>
            <a:off x="-1" y="0"/>
            <a:ext cx="9222059" cy="51874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29962" y="131972"/>
            <a:ext cx="656150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6B2870"/>
                </a:solidFill>
                <a:latin typeface="Candara" panose="020E0502030303020204" pitchFamily="34" charset="0"/>
              </a:rPr>
              <a:t>3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. Implementation costs and the modelling lifecycle</a:t>
            </a:r>
          </a:p>
          <a:p>
            <a:pPr fontAlgn="b"/>
            <a:r>
              <a:rPr lang="en-US" sz="18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The modelling lifecycle</a:t>
            </a:r>
            <a: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  <a:t/>
            </a:r>
            <a:b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</a:br>
            <a:endParaRPr lang="en-US" sz="20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06" y="1007873"/>
            <a:ext cx="8317088" cy="384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1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2" name="Rectángulo 1"/>
          <p:cNvSpPr/>
          <p:nvPr/>
        </p:nvSpPr>
        <p:spPr>
          <a:xfrm>
            <a:off x="-1" y="0"/>
            <a:ext cx="9222059" cy="51874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29962" y="131972"/>
            <a:ext cx="656150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6B2870"/>
                </a:solidFill>
                <a:latin typeface="Candara" panose="020E0502030303020204" pitchFamily="34" charset="0"/>
              </a:rPr>
              <a:t>3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. Implementation costs and the modelling lifecycle</a:t>
            </a:r>
          </a:p>
          <a:p>
            <a:pPr fontAlgn="b"/>
            <a:r>
              <a:rPr lang="en-US" sz="18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The modelling lifecycle</a:t>
            </a:r>
            <a: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  <a:t/>
            </a:r>
            <a:b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</a:br>
            <a:endParaRPr lang="en-US" sz="20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92" y="1328632"/>
            <a:ext cx="7745819" cy="3786387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478664" y="870708"/>
            <a:ext cx="866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/>
              <a:t>A challenging landscape for modelling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8139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8C6D2EC-55A1-CF45-9984-EB97A6215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71263D4C-0798-3949-95D6-84BB8174B245}"/>
              </a:ext>
            </a:extLst>
          </p:cNvPr>
          <p:cNvSpPr txBox="1"/>
          <p:nvPr/>
        </p:nvSpPr>
        <p:spPr>
          <a:xfrm>
            <a:off x="3105613" y="629899"/>
            <a:ext cx="2932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92566"/>
                </a:solidFill>
                <a:latin typeface="Candara" panose="020E0502030303020204" pitchFamily="34" charset="0"/>
              </a:rPr>
              <a:t>Index</a:t>
            </a:r>
            <a:endParaRPr lang="es-ES_tradnl" sz="4000" b="1" dirty="0">
              <a:solidFill>
                <a:srgbClr val="092566"/>
              </a:solidFill>
              <a:latin typeface="Candara" panose="020E0502030303020204" pitchFamily="34" charset="0"/>
            </a:endParaRPr>
          </a:p>
        </p:txBody>
      </p:sp>
      <p:sp>
        <p:nvSpPr>
          <p:cNvPr id="8" name="Marcador de texto 6">
            <a:extLst>
              <a:ext uri="{FF2B5EF4-FFF2-40B4-BE49-F238E27FC236}">
                <a16:creationId xmlns="" xmlns:a16="http://schemas.microsoft.com/office/drawing/2014/main" id="{B4D7B61F-31A8-4435-8741-CD328CABF879}"/>
              </a:ext>
            </a:extLst>
          </p:cNvPr>
          <p:cNvSpPr txBox="1">
            <a:spLocks/>
          </p:cNvSpPr>
          <p:nvPr/>
        </p:nvSpPr>
        <p:spPr>
          <a:xfrm>
            <a:off x="2196605" y="1385857"/>
            <a:ext cx="530900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None/>
              <a:defRPr sz="2000" b="1">
                <a:solidFill>
                  <a:srgbClr val="A8AFC4"/>
                </a:solidFill>
                <a:latin typeface="Candara" panose="020E050203030302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/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5pPr>
            <a:lvl6pPr marL="18859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1. IFRS9 in a nutshell: recap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B4D7B61F-31A8-4435-8741-CD328CABF879}"/>
              </a:ext>
            </a:extLst>
          </p:cNvPr>
          <p:cNvSpPr txBox="1">
            <a:spLocks/>
          </p:cNvSpPr>
          <p:nvPr/>
        </p:nvSpPr>
        <p:spPr>
          <a:xfrm>
            <a:off x="2196605" y="1890902"/>
            <a:ext cx="530900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None/>
              <a:defRPr sz="2000" b="1">
                <a:solidFill>
                  <a:srgbClr val="A8AFC4"/>
                </a:solidFill>
                <a:latin typeface="Candara" panose="020E050203030302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/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5pPr>
            <a:lvl6pPr marL="18859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2. First time application: low impact?</a:t>
            </a:r>
          </a:p>
        </p:txBody>
      </p:sp>
      <p:sp>
        <p:nvSpPr>
          <p:cNvPr id="9" name="Marcador de texto 6">
            <a:extLst>
              <a:ext uri="{FF2B5EF4-FFF2-40B4-BE49-F238E27FC236}">
                <a16:creationId xmlns="" xmlns:a16="http://schemas.microsoft.com/office/drawing/2014/main" id="{B4D7B61F-31A8-4435-8741-CD328CABF879}"/>
              </a:ext>
            </a:extLst>
          </p:cNvPr>
          <p:cNvSpPr txBox="1">
            <a:spLocks/>
          </p:cNvSpPr>
          <p:nvPr/>
        </p:nvSpPr>
        <p:spPr>
          <a:xfrm>
            <a:off x="2196605" y="2395947"/>
            <a:ext cx="601565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None/>
              <a:defRPr sz="2000" b="1">
                <a:solidFill>
                  <a:srgbClr val="A8AFC4"/>
                </a:solidFill>
                <a:latin typeface="Candara" panose="020E050203030302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/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5pPr>
            <a:lvl6pPr marL="18859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3. Implementation costs and the modelling lifecycle</a:t>
            </a:r>
          </a:p>
        </p:txBody>
      </p:sp>
      <p:sp>
        <p:nvSpPr>
          <p:cNvPr id="10" name="Marcador de texto 6">
            <a:extLst>
              <a:ext uri="{FF2B5EF4-FFF2-40B4-BE49-F238E27FC236}">
                <a16:creationId xmlns="" xmlns:a16="http://schemas.microsoft.com/office/drawing/2014/main" id="{B4D7B61F-31A8-4435-8741-CD328CABF879}"/>
              </a:ext>
            </a:extLst>
          </p:cNvPr>
          <p:cNvSpPr txBox="1">
            <a:spLocks/>
          </p:cNvSpPr>
          <p:nvPr/>
        </p:nvSpPr>
        <p:spPr>
          <a:xfrm>
            <a:off x="2196605" y="2900992"/>
            <a:ext cx="601565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None/>
              <a:defRPr sz="2000" b="1">
                <a:solidFill>
                  <a:srgbClr val="6B2870"/>
                </a:solidFill>
                <a:latin typeface="Candara" panose="020E050203030302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/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5pPr>
            <a:lvl6pPr marL="18859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4. What’s next? Challenges ahead</a:t>
            </a:r>
          </a:p>
        </p:txBody>
      </p:sp>
      <p:sp>
        <p:nvSpPr>
          <p:cNvPr id="11" name="Marcador de texto 6">
            <a:extLst>
              <a:ext uri="{FF2B5EF4-FFF2-40B4-BE49-F238E27FC236}">
                <a16:creationId xmlns="" xmlns:a16="http://schemas.microsoft.com/office/drawing/2014/main" id="{B4D7B61F-31A8-4435-8741-CD328CABF879}"/>
              </a:ext>
            </a:extLst>
          </p:cNvPr>
          <p:cNvSpPr txBox="1">
            <a:spLocks/>
          </p:cNvSpPr>
          <p:nvPr/>
        </p:nvSpPr>
        <p:spPr>
          <a:xfrm>
            <a:off x="2196605" y="3406037"/>
            <a:ext cx="601565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20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5. Conclusions and Q&amp;A</a:t>
            </a:r>
            <a:endParaRPr lang="en-US" sz="2000" b="1" dirty="0">
              <a:solidFill>
                <a:srgbClr val="A8AFC4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75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2" name="Rectángulo 1"/>
          <p:cNvSpPr/>
          <p:nvPr/>
        </p:nvSpPr>
        <p:spPr>
          <a:xfrm>
            <a:off x="-1" y="0"/>
            <a:ext cx="9222059" cy="51874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29962" y="131972"/>
            <a:ext cx="65615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B2870"/>
                </a:solidFill>
                <a:latin typeface="Candara" panose="020E0502030303020204" pitchFamily="34" charset="0"/>
              </a:rPr>
              <a:t>4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. </a:t>
            </a:r>
            <a:r>
              <a:rPr lang="en-US" sz="2000" b="1" i="0" dirty="0" err="1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What’next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? Challenges ahead</a:t>
            </a:r>
          </a:p>
          <a:p>
            <a:pPr fontAlgn="b"/>
            <a: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  <a:t/>
            </a:r>
            <a:b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</a:br>
            <a:endParaRPr lang="en-US" sz="20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36222" y="2967769"/>
            <a:ext cx="254936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>
                    <a:lumMod val="85000"/>
                  </a:schemeClr>
                </a:solidFill>
              </a:rPr>
              <a:t>Governance and control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147761" y="710277"/>
            <a:ext cx="246097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>
                    <a:lumMod val="85000"/>
                  </a:schemeClr>
                </a:solidFill>
              </a:rPr>
              <a:t>Global-local balance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78605" y="808640"/>
            <a:ext cx="313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595959"/>
                </a:solidFill>
              </a:rPr>
              <a:t>Disclosure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380022" y="3236822"/>
            <a:ext cx="276397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>
                    <a:lumMod val="85000"/>
                  </a:schemeClr>
                </a:solidFill>
              </a:rPr>
              <a:t>Forecasting and </a:t>
            </a:r>
            <a:r>
              <a:rPr lang="en-GB" sz="2400" b="1" dirty="0" err="1">
                <a:solidFill>
                  <a:schemeClr val="bg1">
                    <a:lumMod val="85000"/>
                  </a:schemeClr>
                </a:solidFill>
              </a:rPr>
              <a:t>backtesting</a:t>
            </a:r>
            <a:endParaRPr lang="en-GB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2832866" y="670170"/>
            <a:ext cx="3620574" cy="3433386"/>
            <a:chOff x="5171719" y="2116715"/>
            <a:chExt cx="3236684" cy="3160972"/>
          </a:xfrm>
        </p:grpSpPr>
        <p:sp>
          <p:nvSpPr>
            <p:cNvPr id="13" name="Elipse 12"/>
            <p:cNvSpPr/>
            <p:nvPr/>
          </p:nvSpPr>
          <p:spPr>
            <a:xfrm>
              <a:off x="5171719" y="2116715"/>
              <a:ext cx="3236684" cy="3160972"/>
            </a:xfrm>
            <a:prstGeom prst="ellipse">
              <a:avLst/>
            </a:prstGeom>
            <a:solidFill>
              <a:srgbClr val="6B28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Elipse 13"/>
            <p:cNvSpPr/>
            <p:nvPr/>
          </p:nvSpPr>
          <p:spPr>
            <a:xfrm>
              <a:off x="5373302" y="2299550"/>
              <a:ext cx="2837072" cy="2795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IFRS9 BAU</a:t>
              </a:r>
            </a:p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challenges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Elipse 14"/>
          <p:cNvSpPr/>
          <p:nvPr/>
        </p:nvSpPr>
        <p:spPr>
          <a:xfrm>
            <a:off x="2644492" y="2600484"/>
            <a:ext cx="954636" cy="97147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5753389" y="2628480"/>
            <a:ext cx="954636" cy="97147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467946" y="4473483"/>
            <a:ext cx="276397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>
                    <a:lumMod val="85000"/>
                  </a:schemeClr>
                </a:solidFill>
              </a:rPr>
              <a:t>Side effects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3054382" y="719730"/>
            <a:ext cx="864000" cy="864000"/>
            <a:chOff x="2378556" y="3142264"/>
            <a:chExt cx="828000" cy="828000"/>
          </a:xfrm>
        </p:grpSpPr>
        <p:sp>
          <p:nvSpPr>
            <p:cNvPr id="19" name="Oval 15"/>
            <p:cNvSpPr/>
            <p:nvPr/>
          </p:nvSpPr>
          <p:spPr bwMode="ltGray">
            <a:xfrm>
              <a:off x="2378556" y="3142264"/>
              <a:ext cx="828000" cy="82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18824"/>
              <a:endParaRPr lang="en-GB" sz="2000" kern="0" dirty="0" err="1" smtClean="0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20" name="Freeform 4849"/>
            <p:cNvSpPr>
              <a:spLocks noEditPoints="1"/>
            </p:cNvSpPr>
            <p:nvPr/>
          </p:nvSpPr>
          <p:spPr bwMode="auto">
            <a:xfrm>
              <a:off x="2585107" y="3393990"/>
              <a:ext cx="394802" cy="319253"/>
            </a:xfrm>
            <a:custGeom>
              <a:avLst/>
              <a:gdLst>
                <a:gd name="T0" fmla="*/ 0 w 324"/>
                <a:gd name="T1" fmla="*/ 136 h 262"/>
                <a:gd name="T2" fmla="*/ 0 w 324"/>
                <a:gd name="T3" fmla="*/ 132 h 262"/>
                <a:gd name="T4" fmla="*/ 6 w 324"/>
                <a:gd name="T5" fmla="*/ 126 h 262"/>
                <a:gd name="T6" fmla="*/ 46 w 324"/>
                <a:gd name="T7" fmla="*/ 126 h 262"/>
                <a:gd name="T8" fmla="*/ 50 w 324"/>
                <a:gd name="T9" fmla="*/ 126 h 262"/>
                <a:gd name="T10" fmla="*/ 56 w 324"/>
                <a:gd name="T11" fmla="*/ 132 h 262"/>
                <a:gd name="T12" fmla="*/ 56 w 324"/>
                <a:gd name="T13" fmla="*/ 212 h 262"/>
                <a:gd name="T14" fmla="*/ 56 w 324"/>
                <a:gd name="T15" fmla="*/ 216 h 262"/>
                <a:gd name="T16" fmla="*/ 50 w 324"/>
                <a:gd name="T17" fmla="*/ 220 h 262"/>
                <a:gd name="T18" fmla="*/ 10 w 324"/>
                <a:gd name="T19" fmla="*/ 222 h 262"/>
                <a:gd name="T20" fmla="*/ 6 w 324"/>
                <a:gd name="T21" fmla="*/ 220 h 262"/>
                <a:gd name="T22" fmla="*/ 0 w 324"/>
                <a:gd name="T23" fmla="*/ 216 h 262"/>
                <a:gd name="T24" fmla="*/ 0 w 324"/>
                <a:gd name="T25" fmla="*/ 212 h 262"/>
                <a:gd name="T26" fmla="*/ 136 w 324"/>
                <a:gd name="T27" fmla="*/ 222 h 262"/>
                <a:gd name="T28" fmla="*/ 140 w 324"/>
                <a:gd name="T29" fmla="*/ 220 h 262"/>
                <a:gd name="T30" fmla="*/ 144 w 324"/>
                <a:gd name="T31" fmla="*/ 216 h 262"/>
                <a:gd name="T32" fmla="*/ 146 w 324"/>
                <a:gd name="T33" fmla="*/ 58 h 262"/>
                <a:gd name="T34" fmla="*/ 144 w 324"/>
                <a:gd name="T35" fmla="*/ 54 h 262"/>
                <a:gd name="T36" fmla="*/ 140 w 324"/>
                <a:gd name="T37" fmla="*/ 50 h 262"/>
                <a:gd name="T38" fmla="*/ 100 w 324"/>
                <a:gd name="T39" fmla="*/ 48 h 262"/>
                <a:gd name="T40" fmla="*/ 96 w 324"/>
                <a:gd name="T41" fmla="*/ 50 h 262"/>
                <a:gd name="T42" fmla="*/ 90 w 324"/>
                <a:gd name="T43" fmla="*/ 54 h 262"/>
                <a:gd name="T44" fmla="*/ 90 w 324"/>
                <a:gd name="T45" fmla="*/ 212 h 262"/>
                <a:gd name="T46" fmla="*/ 90 w 324"/>
                <a:gd name="T47" fmla="*/ 216 h 262"/>
                <a:gd name="T48" fmla="*/ 96 w 324"/>
                <a:gd name="T49" fmla="*/ 220 h 262"/>
                <a:gd name="T50" fmla="*/ 100 w 324"/>
                <a:gd name="T51" fmla="*/ 222 h 262"/>
                <a:gd name="T52" fmla="*/ 224 w 324"/>
                <a:gd name="T53" fmla="*/ 222 h 262"/>
                <a:gd name="T54" fmla="*/ 228 w 324"/>
                <a:gd name="T55" fmla="*/ 220 h 262"/>
                <a:gd name="T56" fmla="*/ 234 w 324"/>
                <a:gd name="T57" fmla="*/ 216 h 262"/>
                <a:gd name="T58" fmla="*/ 234 w 324"/>
                <a:gd name="T59" fmla="*/ 86 h 262"/>
                <a:gd name="T60" fmla="*/ 234 w 324"/>
                <a:gd name="T61" fmla="*/ 82 h 262"/>
                <a:gd name="T62" fmla="*/ 228 w 324"/>
                <a:gd name="T63" fmla="*/ 76 h 262"/>
                <a:gd name="T64" fmla="*/ 188 w 324"/>
                <a:gd name="T65" fmla="*/ 76 h 262"/>
                <a:gd name="T66" fmla="*/ 184 w 324"/>
                <a:gd name="T67" fmla="*/ 76 h 262"/>
                <a:gd name="T68" fmla="*/ 180 w 324"/>
                <a:gd name="T69" fmla="*/ 82 h 262"/>
                <a:gd name="T70" fmla="*/ 178 w 324"/>
                <a:gd name="T71" fmla="*/ 212 h 262"/>
                <a:gd name="T72" fmla="*/ 180 w 324"/>
                <a:gd name="T73" fmla="*/ 216 h 262"/>
                <a:gd name="T74" fmla="*/ 184 w 324"/>
                <a:gd name="T75" fmla="*/ 220 h 262"/>
                <a:gd name="T76" fmla="*/ 188 w 324"/>
                <a:gd name="T77" fmla="*/ 222 h 262"/>
                <a:gd name="T78" fmla="*/ 278 w 324"/>
                <a:gd name="T79" fmla="*/ 0 h 262"/>
                <a:gd name="T80" fmla="*/ 274 w 324"/>
                <a:gd name="T81" fmla="*/ 0 h 262"/>
                <a:gd name="T82" fmla="*/ 268 w 324"/>
                <a:gd name="T83" fmla="*/ 6 h 262"/>
                <a:gd name="T84" fmla="*/ 268 w 324"/>
                <a:gd name="T85" fmla="*/ 212 h 262"/>
                <a:gd name="T86" fmla="*/ 268 w 324"/>
                <a:gd name="T87" fmla="*/ 216 h 262"/>
                <a:gd name="T88" fmla="*/ 274 w 324"/>
                <a:gd name="T89" fmla="*/ 220 h 262"/>
                <a:gd name="T90" fmla="*/ 314 w 324"/>
                <a:gd name="T91" fmla="*/ 222 h 262"/>
                <a:gd name="T92" fmla="*/ 318 w 324"/>
                <a:gd name="T93" fmla="*/ 220 h 262"/>
                <a:gd name="T94" fmla="*/ 324 w 324"/>
                <a:gd name="T95" fmla="*/ 216 h 262"/>
                <a:gd name="T96" fmla="*/ 324 w 324"/>
                <a:gd name="T97" fmla="*/ 10 h 262"/>
                <a:gd name="T98" fmla="*/ 324 w 324"/>
                <a:gd name="T99" fmla="*/ 6 h 262"/>
                <a:gd name="T100" fmla="*/ 318 w 324"/>
                <a:gd name="T101" fmla="*/ 0 h 262"/>
                <a:gd name="T102" fmla="*/ 314 w 324"/>
                <a:gd name="T103" fmla="*/ 0 h 262"/>
                <a:gd name="T104" fmla="*/ 0 w 324"/>
                <a:gd name="T105" fmla="*/ 242 h 262"/>
                <a:gd name="T106" fmla="*/ 324 w 324"/>
                <a:gd name="T107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4" h="262">
                  <a:moveTo>
                    <a:pt x="0" y="212"/>
                  </a:moveTo>
                  <a:lnTo>
                    <a:pt x="0" y="136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2" y="128"/>
                  </a:lnTo>
                  <a:lnTo>
                    <a:pt x="6" y="126"/>
                  </a:lnTo>
                  <a:lnTo>
                    <a:pt x="10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50" y="126"/>
                  </a:lnTo>
                  <a:lnTo>
                    <a:pt x="54" y="128"/>
                  </a:lnTo>
                  <a:lnTo>
                    <a:pt x="56" y="132"/>
                  </a:lnTo>
                  <a:lnTo>
                    <a:pt x="56" y="136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4" y="218"/>
                  </a:lnTo>
                  <a:lnTo>
                    <a:pt x="50" y="220"/>
                  </a:lnTo>
                  <a:lnTo>
                    <a:pt x="46" y="222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6" y="220"/>
                  </a:lnTo>
                  <a:lnTo>
                    <a:pt x="2" y="218"/>
                  </a:lnTo>
                  <a:lnTo>
                    <a:pt x="0" y="216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00" y="222"/>
                  </a:moveTo>
                  <a:lnTo>
                    <a:pt x="136" y="222"/>
                  </a:lnTo>
                  <a:lnTo>
                    <a:pt x="136" y="222"/>
                  </a:lnTo>
                  <a:lnTo>
                    <a:pt x="140" y="220"/>
                  </a:lnTo>
                  <a:lnTo>
                    <a:pt x="142" y="218"/>
                  </a:lnTo>
                  <a:lnTo>
                    <a:pt x="144" y="216"/>
                  </a:lnTo>
                  <a:lnTo>
                    <a:pt x="146" y="212"/>
                  </a:lnTo>
                  <a:lnTo>
                    <a:pt x="146" y="58"/>
                  </a:lnTo>
                  <a:lnTo>
                    <a:pt x="146" y="58"/>
                  </a:lnTo>
                  <a:lnTo>
                    <a:pt x="144" y="54"/>
                  </a:lnTo>
                  <a:lnTo>
                    <a:pt x="142" y="52"/>
                  </a:lnTo>
                  <a:lnTo>
                    <a:pt x="140" y="50"/>
                  </a:lnTo>
                  <a:lnTo>
                    <a:pt x="136" y="48"/>
                  </a:lnTo>
                  <a:lnTo>
                    <a:pt x="100" y="48"/>
                  </a:lnTo>
                  <a:lnTo>
                    <a:pt x="100" y="48"/>
                  </a:lnTo>
                  <a:lnTo>
                    <a:pt x="96" y="50"/>
                  </a:lnTo>
                  <a:lnTo>
                    <a:pt x="92" y="52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90" y="212"/>
                  </a:lnTo>
                  <a:lnTo>
                    <a:pt x="90" y="212"/>
                  </a:lnTo>
                  <a:lnTo>
                    <a:pt x="90" y="216"/>
                  </a:lnTo>
                  <a:lnTo>
                    <a:pt x="92" y="218"/>
                  </a:lnTo>
                  <a:lnTo>
                    <a:pt x="96" y="220"/>
                  </a:lnTo>
                  <a:lnTo>
                    <a:pt x="100" y="222"/>
                  </a:lnTo>
                  <a:lnTo>
                    <a:pt x="100" y="222"/>
                  </a:lnTo>
                  <a:close/>
                  <a:moveTo>
                    <a:pt x="188" y="222"/>
                  </a:moveTo>
                  <a:lnTo>
                    <a:pt x="224" y="222"/>
                  </a:lnTo>
                  <a:lnTo>
                    <a:pt x="224" y="222"/>
                  </a:lnTo>
                  <a:lnTo>
                    <a:pt x="228" y="220"/>
                  </a:lnTo>
                  <a:lnTo>
                    <a:pt x="232" y="218"/>
                  </a:lnTo>
                  <a:lnTo>
                    <a:pt x="234" y="216"/>
                  </a:lnTo>
                  <a:lnTo>
                    <a:pt x="234" y="212"/>
                  </a:lnTo>
                  <a:lnTo>
                    <a:pt x="234" y="86"/>
                  </a:lnTo>
                  <a:lnTo>
                    <a:pt x="234" y="86"/>
                  </a:lnTo>
                  <a:lnTo>
                    <a:pt x="234" y="82"/>
                  </a:lnTo>
                  <a:lnTo>
                    <a:pt x="232" y="78"/>
                  </a:lnTo>
                  <a:lnTo>
                    <a:pt x="228" y="76"/>
                  </a:lnTo>
                  <a:lnTo>
                    <a:pt x="224" y="76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84" y="76"/>
                  </a:lnTo>
                  <a:lnTo>
                    <a:pt x="182" y="78"/>
                  </a:lnTo>
                  <a:lnTo>
                    <a:pt x="180" y="82"/>
                  </a:lnTo>
                  <a:lnTo>
                    <a:pt x="178" y="86"/>
                  </a:lnTo>
                  <a:lnTo>
                    <a:pt x="178" y="212"/>
                  </a:lnTo>
                  <a:lnTo>
                    <a:pt x="178" y="212"/>
                  </a:lnTo>
                  <a:lnTo>
                    <a:pt x="180" y="216"/>
                  </a:lnTo>
                  <a:lnTo>
                    <a:pt x="182" y="218"/>
                  </a:lnTo>
                  <a:lnTo>
                    <a:pt x="184" y="220"/>
                  </a:lnTo>
                  <a:lnTo>
                    <a:pt x="188" y="222"/>
                  </a:lnTo>
                  <a:lnTo>
                    <a:pt x="188" y="222"/>
                  </a:lnTo>
                  <a:close/>
                  <a:moveTo>
                    <a:pt x="314" y="0"/>
                  </a:moveTo>
                  <a:lnTo>
                    <a:pt x="278" y="0"/>
                  </a:lnTo>
                  <a:lnTo>
                    <a:pt x="278" y="0"/>
                  </a:lnTo>
                  <a:lnTo>
                    <a:pt x="274" y="0"/>
                  </a:lnTo>
                  <a:lnTo>
                    <a:pt x="270" y="2"/>
                  </a:lnTo>
                  <a:lnTo>
                    <a:pt x="268" y="6"/>
                  </a:lnTo>
                  <a:lnTo>
                    <a:pt x="268" y="10"/>
                  </a:lnTo>
                  <a:lnTo>
                    <a:pt x="268" y="212"/>
                  </a:lnTo>
                  <a:lnTo>
                    <a:pt x="268" y="212"/>
                  </a:lnTo>
                  <a:lnTo>
                    <a:pt x="268" y="216"/>
                  </a:lnTo>
                  <a:lnTo>
                    <a:pt x="270" y="218"/>
                  </a:lnTo>
                  <a:lnTo>
                    <a:pt x="274" y="220"/>
                  </a:lnTo>
                  <a:lnTo>
                    <a:pt x="278" y="222"/>
                  </a:lnTo>
                  <a:lnTo>
                    <a:pt x="314" y="222"/>
                  </a:lnTo>
                  <a:lnTo>
                    <a:pt x="314" y="222"/>
                  </a:lnTo>
                  <a:lnTo>
                    <a:pt x="318" y="220"/>
                  </a:lnTo>
                  <a:lnTo>
                    <a:pt x="322" y="218"/>
                  </a:lnTo>
                  <a:lnTo>
                    <a:pt x="324" y="216"/>
                  </a:lnTo>
                  <a:lnTo>
                    <a:pt x="324" y="212"/>
                  </a:lnTo>
                  <a:lnTo>
                    <a:pt x="324" y="10"/>
                  </a:lnTo>
                  <a:lnTo>
                    <a:pt x="324" y="10"/>
                  </a:lnTo>
                  <a:lnTo>
                    <a:pt x="324" y="6"/>
                  </a:lnTo>
                  <a:lnTo>
                    <a:pt x="322" y="2"/>
                  </a:lnTo>
                  <a:lnTo>
                    <a:pt x="318" y="0"/>
                  </a:lnTo>
                  <a:lnTo>
                    <a:pt x="314" y="0"/>
                  </a:lnTo>
                  <a:lnTo>
                    <a:pt x="314" y="0"/>
                  </a:lnTo>
                  <a:close/>
                  <a:moveTo>
                    <a:pt x="324" y="242"/>
                  </a:moveTo>
                  <a:lnTo>
                    <a:pt x="0" y="242"/>
                  </a:lnTo>
                  <a:lnTo>
                    <a:pt x="0" y="262"/>
                  </a:lnTo>
                  <a:lnTo>
                    <a:pt x="324" y="262"/>
                  </a:lnTo>
                  <a:lnTo>
                    <a:pt x="324" y="24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18824"/>
              <a:endParaRPr lang="en-GB" sz="2000" kern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Freeform 4959"/>
          <p:cNvSpPr>
            <a:spLocks noEditPoints="1"/>
          </p:cNvSpPr>
          <p:nvPr/>
        </p:nvSpPr>
        <p:spPr bwMode="auto">
          <a:xfrm>
            <a:off x="6023188" y="2954000"/>
            <a:ext cx="421468" cy="359772"/>
          </a:xfrm>
          <a:custGeom>
            <a:avLst/>
            <a:gdLst>
              <a:gd name="T0" fmla="*/ 348 w 360"/>
              <a:gd name="T1" fmla="*/ 0 h 280"/>
              <a:gd name="T2" fmla="*/ 8 w 360"/>
              <a:gd name="T3" fmla="*/ 0 h 280"/>
              <a:gd name="T4" fmla="*/ 0 w 360"/>
              <a:gd name="T5" fmla="*/ 8 h 280"/>
              <a:gd name="T6" fmla="*/ 8 w 360"/>
              <a:gd name="T7" fmla="*/ 242 h 280"/>
              <a:gd name="T8" fmla="*/ 180 w 360"/>
              <a:gd name="T9" fmla="*/ 280 h 280"/>
              <a:gd name="T10" fmla="*/ 358 w 360"/>
              <a:gd name="T11" fmla="*/ 238 h 280"/>
              <a:gd name="T12" fmla="*/ 360 w 360"/>
              <a:gd name="T13" fmla="*/ 4 h 280"/>
              <a:gd name="T14" fmla="*/ 20 w 360"/>
              <a:gd name="T15" fmla="*/ 224 h 280"/>
              <a:gd name="T16" fmla="*/ 200 w 360"/>
              <a:gd name="T17" fmla="*/ 54 h 280"/>
              <a:gd name="T18" fmla="*/ 334 w 360"/>
              <a:gd name="T19" fmla="*/ 26 h 280"/>
              <a:gd name="T20" fmla="*/ 338 w 360"/>
              <a:gd name="T21" fmla="*/ 36 h 280"/>
              <a:gd name="T22" fmla="*/ 204 w 360"/>
              <a:gd name="T23" fmla="*/ 72 h 280"/>
              <a:gd name="T24" fmla="*/ 196 w 360"/>
              <a:gd name="T25" fmla="*/ 72 h 280"/>
              <a:gd name="T26" fmla="*/ 194 w 360"/>
              <a:gd name="T27" fmla="*/ 58 h 280"/>
              <a:gd name="T28" fmla="*/ 200 w 360"/>
              <a:gd name="T29" fmla="*/ 90 h 280"/>
              <a:gd name="T30" fmla="*/ 270 w 360"/>
              <a:gd name="T31" fmla="*/ 76 h 280"/>
              <a:gd name="T32" fmla="*/ 274 w 360"/>
              <a:gd name="T33" fmla="*/ 86 h 280"/>
              <a:gd name="T34" fmla="*/ 204 w 360"/>
              <a:gd name="T35" fmla="*/ 108 h 280"/>
              <a:gd name="T36" fmla="*/ 196 w 360"/>
              <a:gd name="T37" fmla="*/ 106 h 280"/>
              <a:gd name="T38" fmla="*/ 194 w 360"/>
              <a:gd name="T39" fmla="*/ 94 h 280"/>
              <a:gd name="T40" fmla="*/ 340 w 360"/>
              <a:gd name="T41" fmla="*/ 168 h 280"/>
              <a:gd name="T42" fmla="*/ 336 w 360"/>
              <a:gd name="T43" fmla="*/ 174 h 280"/>
              <a:gd name="T44" fmla="*/ 326 w 360"/>
              <a:gd name="T45" fmla="*/ 172 h 280"/>
              <a:gd name="T46" fmla="*/ 284 w 360"/>
              <a:gd name="T47" fmla="*/ 192 h 280"/>
              <a:gd name="T48" fmla="*/ 210 w 360"/>
              <a:gd name="T49" fmla="*/ 242 h 280"/>
              <a:gd name="T50" fmla="*/ 196 w 360"/>
              <a:gd name="T51" fmla="*/ 246 h 280"/>
              <a:gd name="T52" fmla="*/ 192 w 360"/>
              <a:gd name="T53" fmla="*/ 236 h 280"/>
              <a:gd name="T54" fmla="*/ 234 w 360"/>
              <a:gd name="T55" fmla="*/ 156 h 280"/>
              <a:gd name="T56" fmla="*/ 280 w 360"/>
              <a:gd name="T57" fmla="*/ 170 h 280"/>
              <a:gd name="T58" fmla="*/ 290 w 360"/>
              <a:gd name="T59" fmla="*/ 134 h 280"/>
              <a:gd name="T60" fmla="*/ 298 w 360"/>
              <a:gd name="T61" fmla="*/ 124 h 280"/>
              <a:gd name="T62" fmla="*/ 336 w 360"/>
              <a:gd name="T63" fmla="*/ 124 h 280"/>
              <a:gd name="T64" fmla="*/ 340 w 360"/>
              <a:gd name="T65" fmla="*/ 168 h 280"/>
              <a:gd name="T66" fmla="*/ 46 w 360"/>
              <a:gd name="T67" fmla="*/ 68 h 280"/>
              <a:gd name="T68" fmla="*/ 38 w 360"/>
              <a:gd name="T69" fmla="*/ 60 h 280"/>
              <a:gd name="T70" fmla="*/ 42 w 360"/>
              <a:gd name="T71" fmla="*/ 50 h 280"/>
              <a:gd name="T72" fmla="*/ 140 w 360"/>
              <a:gd name="T73" fmla="*/ 68 h 280"/>
              <a:gd name="T74" fmla="*/ 148 w 360"/>
              <a:gd name="T75" fmla="*/ 80 h 280"/>
              <a:gd name="T76" fmla="*/ 138 w 360"/>
              <a:gd name="T77" fmla="*/ 88 h 280"/>
              <a:gd name="T78" fmla="*/ 70 w 360"/>
              <a:gd name="T79" fmla="*/ 126 h 280"/>
              <a:gd name="T80" fmla="*/ 44 w 360"/>
              <a:gd name="T81" fmla="*/ 142 h 280"/>
              <a:gd name="T82" fmla="*/ 38 w 360"/>
              <a:gd name="T83" fmla="*/ 168 h 280"/>
              <a:gd name="T84" fmla="*/ 50 w 360"/>
              <a:gd name="T85" fmla="*/ 202 h 280"/>
              <a:gd name="T86" fmla="*/ 78 w 360"/>
              <a:gd name="T87" fmla="*/ 218 h 280"/>
              <a:gd name="T88" fmla="*/ 98 w 360"/>
              <a:gd name="T89" fmla="*/ 212 h 280"/>
              <a:gd name="T90" fmla="*/ 116 w 360"/>
              <a:gd name="T91" fmla="*/ 186 h 280"/>
              <a:gd name="T92" fmla="*/ 128 w 360"/>
              <a:gd name="T93" fmla="*/ 166 h 280"/>
              <a:gd name="T94" fmla="*/ 116 w 360"/>
              <a:gd name="T95" fmla="*/ 132 h 280"/>
              <a:gd name="T96" fmla="*/ 88 w 360"/>
              <a:gd name="T97" fmla="*/ 114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0" h="280">
                <a:moveTo>
                  <a:pt x="356" y="2"/>
                </a:moveTo>
                <a:lnTo>
                  <a:pt x="356" y="2"/>
                </a:lnTo>
                <a:lnTo>
                  <a:pt x="352" y="0"/>
                </a:lnTo>
                <a:lnTo>
                  <a:pt x="348" y="0"/>
                </a:lnTo>
                <a:lnTo>
                  <a:pt x="180" y="38"/>
                </a:lnTo>
                <a:lnTo>
                  <a:pt x="12" y="0"/>
                </a:lnTo>
                <a:lnTo>
                  <a:pt x="12" y="0"/>
                </a:lnTo>
                <a:lnTo>
                  <a:pt x="8" y="0"/>
                </a:lnTo>
                <a:lnTo>
                  <a:pt x="4" y="2"/>
                </a:lnTo>
                <a:lnTo>
                  <a:pt x="4" y="2"/>
                </a:lnTo>
                <a:lnTo>
                  <a:pt x="0" y="4"/>
                </a:lnTo>
                <a:lnTo>
                  <a:pt x="0" y="8"/>
                </a:lnTo>
                <a:lnTo>
                  <a:pt x="0" y="232"/>
                </a:lnTo>
                <a:lnTo>
                  <a:pt x="0" y="232"/>
                </a:lnTo>
                <a:lnTo>
                  <a:pt x="2" y="238"/>
                </a:lnTo>
                <a:lnTo>
                  <a:pt x="8" y="242"/>
                </a:lnTo>
                <a:lnTo>
                  <a:pt x="178" y="280"/>
                </a:lnTo>
                <a:lnTo>
                  <a:pt x="178" y="280"/>
                </a:lnTo>
                <a:lnTo>
                  <a:pt x="180" y="280"/>
                </a:lnTo>
                <a:lnTo>
                  <a:pt x="180" y="280"/>
                </a:lnTo>
                <a:lnTo>
                  <a:pt x="182" y="280"/>
                </a:lnTo>
                <a:lnTo>
                  <a:pt x="352" y="242"/>
                </a:lnTo>
                <a:lnTo>
                  <a:pt x="352" y="242"/>
                </a:lnTo>
                <a:lnTo>
                  <a:pt x="358" y="238"/>
                </a:lnTo>
                <a:lnTo>
                  <a:pt x="360" y="232"/>
                </a:lnTo>
                <a:lnTo>
                  <a:pt x="360" y="8"/>
                </a:lnTo>
                <a:lnTo>
                  <a:pt x="360" y="8"/>
                </a:lnTo>
                <a:lnTo>
                  <a:pt x="360" y="4"/>
                </a:lnTo>
                <a:lnTo>
                  <a:pt x="356" y="2"/>
                </a:lnTo>
                <a:lnTo>
                  <a:pt x="356" y="2"/>
                </a:lnTo>
                <a:close/>
                <a:moveTo>
                  <a:pt x="170" y="258"/>
                </a:moveTo>
                <a:lnTo>
                  <a:pt x="20" y="224"/>
                </a:lnTo>
                <a:lnTo>
                  <a:pt x="20" y="22"/>
                </a:lnTo>
                <a:lnTo>
                  <a:pt x="170" y="56"/>
                </a:lnTo>
                <a:lnTo>
                  <a:pt x="170" y="258"/>
                </a:lnTo>
                <a:close/>
                <a:moveTo>
                  <a:pt x="200" y="54"/>
                </a:moveTo>
                <a:lnTo>
                  <a:pt x="326" y="24"/>
                </a:lnTo>
                <a:lnTo>
                  <a:pt x="326" y="24"/>
                </a:lnTo>
                <a:lnTo>
                  <a:pt x="330" y="24"/>
                </a:lnTo>
                <a:lnTo>
                  <a:pt x="334" y="26"/>
                </a:lnTo>
                <a:lnTo>
                  <a:pt x="336" y="28"/>
                </a:lnTo>
                <a:lnTo>
                  <a:pt x="338" y="32"/>
                </a:lnTo>
                <a:lnTo>
                  <a:pt x="338" y="32"/>
                </a:lnTo>
                <a:lnTo>
                  <a:pt x="338" y="36"/>
                </a:lnTo>
                <a:lnTo>
                  <a:pt x="336" y="40"/>
                </a:lnTo>
                <a:lnTo>
                  <a:pt x="334" y="42"/>
                </a:lnTo>
                <a:lnTo>
                  <a:pt x="330" y="44"/>
                </a:lnTo>
                <a:lnTo>
                  <a:pt x="204" y="72"/>
                </a:lnTo>
                <a:lnTo>
                  <a:pt x="204" y="72"/>
                </a:lnTo>
                <a:lnTo>
                  <a:pt x="202" y="74"/>
                </a:lnTo>
                <a:lnTo>
                  <a:pt x="202" y="74"/>
                </a:lnTo>
                <a:lnTo>
                  <a:pt x="196" y="72"/>
                </a:lnTo>
                <a:lnTo>
                  <a:pt x="192" y="66"/>
                </a:lnTo>
                <a:lnTo>
                  <a:pt x="192" y="66"/>
                </a:lnTo>
                <a:lnTo>
                  <a:pt x="192" y="62"/>
                </a:lnTo>
                <a:lnTo>
                  <a:pt x="194" y="58"/>
                </a:lnTo>
                <a:lnTo>
                  <a:pt x="196" y="56"/>
                </a:lnTo>
                <a:lnTo>
                  <a:pt x="200" y="54"/>
                </a:lnTo>
                <a:lnTo>
                  <a:pt x="200" y="54"/>
                </a:lnTo>
                <a:close/>
                <a:moveTo>
                  <a:pt x="200" y="90"/>
                </a:moveTo>
                <a:lnTo>
                  <a:pt x="262" y="74"/>
                </a:lnTo>
                <a:lnTo>
                  <a:pt x="262" y="74"/>
                </a:lnTo>
                <a:lnTo>
                  <a:pt x="266" y="74"/>
                </a:lnTo>
                <a:lnTo>
                  <a:pt x="270" y="76"/>
                </a:lnTo>
                <a:lnTo>
                  <a:pt x="274" y="78"/>
                </a:lnTo>
                <a:lnTo>
                  <a:pt x="274" y="82"/>
                </a:lnTo>
                <a:lnTo>
                  <a:pt x="274" y="82"/>
                </a:lnTo>
                <a:lnTo>
                  <a:pt x="274" y="86"/>
                </a:lnTo>
                <a:lnTo>
                  <a:pt x="274" y="90"/>
                </a:lnTo>
                <a:lnTo>
                  <a:pt x="270" y="92"/>
                </a:lnTo>
                <a:lnTo>
                  <a:pt x="268" y="94"/>
                </a:lnTo>
                <a:lnTo>
                  <a:pt x="204" y="108"/>
                </a:lnTo>
                <a:lnTo>
                  <a:pt x="204" y="108"/>
                </a:lnTo>
                <a:lnTo>
                  <a:pt x="202" y="108"/>
                </a:lnTo>
                <a:lnTo>
                  <a:pt x="202" y="108"/>
                </a:lnTo>
                <a:lnTo>
                  <a:pt x="196" y="106"/>
                </a:lnTo>
                <a:lnTo>
                  <a:pt x="192" y="102"/>
                </a:lnTo>
                <a:lnTo>
                  <a:pt x="192" y="102"/>
                </a:lnTo>
                <a:lnTo>
                  <a:pt x="192" y="98"/>
                </a:lnTo>
                <a:lnTo>
                  <a:pt x="194" y="94"/>
                </a:lnTo>
                <a:lnTo>
                  <a:pt x="196" y="90"/>
                </a:lnTo>
                <a:lnTo>
                  <a:pt x="200" y="90"/>
                </a:lnTo>
                <a:lnTo>
                  <a:pt x="200" y="90"/>
                </a:lnTo>
                <a:close/>
                <a:moveTo>
                  <a:pt x="340" y="168"/>
                </a:moveTo>
                <a:lnTo>
                  <a:pt x="340" y="168"/>
                </a:lnTo>
                <a:lnTo>
                  <a:pt x="340" y="172"/>
                </a:lnTo>
                <a:lnTo>
                  <a:pt x="336" y="174"/>
                </a:lnTo>
                <a:lnTo>
                  <a:pt x="336" y="174"/>
                </a:lnTo>
                <a:lnTo>
                  <a:pt x="332" y="176"/>
                </a:lnTo>
                <a:lnTo>
                  <a:pt x="332" y="176"/>
                </a:lnTo>
                <a:lnTo>
                  <a:pt x="330" y="174"/>
                </a:lnTo>
                <a:lnTo>
                  <a:pt x="326" y="172"/>
                </a:lnTo>
                <a:lnTo>
                  <a:pt x="316" y="162"/>
                </a:lnTo>
                <a:lnTo>
                  <a:pt x="288" y="190"/>
                </a:lnTo>
                <a:lnTo>
                  <a:pt x="288" y="190"/>
                </a:lnTo>
                <a:lnTo>
                  <a:pt x="284" y="192"/>
                </a:lnTo>
                <a:lnTo>
                  <a:pt x="278" y="192"/>
                </a:lnTo>
                <a:lnTo>
                  <a:pt x="246" y="178"/>
                </a:lnTo>
                <a:lnTo>
                  <a:pt x="210" y="242"/>
                </a:lnTo>
                <a:lnTo>
                  <a:pt x="210" y="242"/>
                </a:lnTo>
                <a:lnTo>
                  <a:pt x="206" y="246"/>
                </a:lnTo>
                <a:lnTo>
                  <a:pt x="200" y="248"/>
                </a:lnTo>
                <a:lnTo>
                  <a:pt x="200" y="248"/>
                </a:lnTo>
                <a:lnTo>
                  <a:pt x="196" y="246"/>
                </a:lnTo>
                <a:lnTo>
                  <a:pt x="196" y="246"/>
                </a:lnTo>
                <a:lnTo>
                  <a:pt x="194" y="244"/>
                </a:lnTo>
                <a:lnTo>
                  <a:pt x="192" y="240"/>
                </a:lnTo>
                <a:lnTo>
                  <a:pt x="192" y="236"/>
                </a:lnTo>
                <a:lnTo>
                  <a:pt x="192" y="234"/>
                </a:lnTo>
                <a:lnTo>
                  <a:pt x="232" y="160"/>
                </a:lnTo>
                <a:lnTo>
                  <a:pt x="232" y="160"/>
                </a:lnTo>
                <a:lnTo>
                  <a:pt x="234" y="156"/>
                </a:lnTo>
                <a:lnTo>
                  <a:pt x="238" y="154"/>
                </a:lnTo>
                <a:lnTo>
                  <a:pt x="242" y="154"/>
                </a:lnTo>
                <a:lnTo>
                  <a:pt x="246" y="154"/>
                </a:lnTo>
                <a:lnTo>
                  <a:pt x="280" y="170"/>
                </a:lnTo>
                <a:lnTo>
                  <a:pt x="302" y="148"/>
                </a:lnTo>
                <a:lnTo>
                  <a:pt x="292" y="138"/>
                </a:lnTo>
                <a:lnTo>
                  <a:pt x="292" y="138"/>
                </a:lnTo>
                <a:lnTo>
                  <a:pt x="290" y="134"/>
                </a:lnTo>
                <a:lnTo>
                  <a:pt x="290" y="128"/>
                </a:lnTo>
                <a:lnTo>
                  <a:pt x="290" y="128"/>
                </a:lnTo>
                <a:lnTo>
                  <a:pt x="292" y="126"/>
                </a:lnTo>
                <a:lnTo>
                  <a:pt x="298" y="124"/>
                </a:lnTo>
                <a:lnTo>
                  <a:pt x="298" y="124"/>
                </a:lnTo>
                <a:lnTo>
                  <a:pt x="332" y="124"/>
                </a:lnTo>
                <a:lnTo>
                  <a:pt x="332" y="124"/>
                </a:lnTo>
                <a:lnTo>
                  <a:pt x="336" y="124"/>
                </a:lnTo>
                <a:lnTo>
                  <a:pt x="338" y="126"/>
                </a:lnTo>
                <a:lnTo>
                  <a:pt x="340" y="128"/>
                </a:lnTo>
                <a:lnTo>
                  <a:pt x="340" y="132"/>
                </a:lnTo>
                <a:lnTo>
                  <a:pt x="340" y="168"/>
                </a:lnTo>
                <a:close/>
                <a:moveTo>
                  <a:pt x="138" y="88"/>
                </a:moveTo>
                <a:lnTo>
                  <a:pt x="138" y="88"/>
                </a:lnTo>
                <a:lnTo>
                  <a:pt x="136" y="88"/>
                </a:lnTo>
                <a:lnTo>
                  <a:pt x="46" y="68"/>
                </a:lnTo>
                <a:lnTo>
                  <a:pt x="46" y="68"/>
                </a:lnTo>
                <a:lnTo>
                  <a:pt x="42" y="66"/>
                </a:lnTo>
                <a:lnTo>
                  <a:pt x="40" y="62"/>
                </a:lnTo>
                <a:lnTo>
                  <a:pt x="38" y="60"/>
                </a:lnTo>
                <a:lnTo>
                  <a:pt x="38" y="56"/>
                </a:lnTo>
                <a:lnTo>
                  <a:pt x="38" y="56"/>
                </a:lnTo>
                <a:lnTo>
                  <a:pt x="40" y="52"/>
                </a:lnTo>
                <a:lnTo>
                  <a:pt x="42" y="50"/>
                </a:lnTo>
                <a:lnTo>
                  <a:pt x="46" y="48"/>
                </a:lnTo>
                <a:lnTo>
                  <a:pt x="50" y="48"/>
                </a:lnTo>
                <a:lnTo>
                  <a:pt x="140" y="68"/>
                </a:lnTo>
                <a:lnTo>
                  <a:pt x="140" y="68"/>
                </a:lnTo>
                <a:lnTo>
                  <a:pt x="144" y="70"/>
                </a:lnTo>
                <a:lnTo>
                  <a:pt x="146" y="72"/>
                </a:lnTo>
                <a:lnTo>
                  <a:pt x="148" y="76"/>
                </a:lnTo>
                <a:lnTo>
                  <a:pt x="148" y="80"/>
                </a:lnTo>
                <a:lnTo>
                  <a:pt x="148" y="80"/>
                </a:lnTo>
                <a:lnTo>
                  <a:pt x="144" y="86"/>
                </a:lnTo>
                <a:lnTo>
                  <a:pt x="138" y="88"/>
                </a:lnTo>
                <a:lnTo>
                  <a:pt x="138" y="88"/>
                </a:lnTo>
                <a:close/>
                <a:moveTo>
                  <a:pt x="78" y="172"/>
                </a:moveTo>
                <a:lnTo>
                  <a:pt x="78" y="126"/>
                </a:lnTo>
                <a:lnTo>
                  <a:pt x="78" y="126"/>
                </a:lnTo>
                <a:lnTo>
                  <a:pt x="70" y="126"/>
                </a:lnTo>
                <a:lnTo>
                  <a:pt x="62" y="128"/>
                </a:lnTo>
                <a:lnTo>
                  <a:pt x="56" y="132"/>
                </a:lnTo>
                <a:lnTo>
                  <a:pt x="50" y="136"/>
                </a:lnTo>
                <a:lnTo>
                  <a:pt x="44" y="142"/>
                </a:lnTo>
                <a:lnTo>
                  <a:pt x="42" y="150"/>
                </a:lnTo>
                <a:lnTo>
                  <a:pt x="40" y="158"/>
                </a:lnTo>
                <a:lnTo>
                  <a:pt x="38" y="168"/>
                </a:lnTo>
                <a:lnTo>
                  <a:pt x="38" y="168"/>
                </a:lnTo>
                <a:lnTo>
                  <a:pt x="40" y="176"/>
                </a:lnTo>
                <a:lnTo>
                  <a:pt x="42" y="186"/>
                </a:lnTo>
                <a:lnTo>
                  <a:pt x="44" y="194"/>
                </a:lnTo>
                <a:lnTo>
                  <a:pt x="50" y="202"/>
                </a:lnTo>
                <a:lnTo>
                  <a:pt x="56" y="208"/>
                </a:lnTo>
                <a:lnTo>
                  <a:pt x="62" y="212"/>
                </a:lnTo>
                <a:lnTo>
                  <a:pt x="70" y="216"/>
                </a:lnTo>
                <a:lnTo>
                  <a:pt x="78" y="218"/>
                </a:lnTo>
                <a:lnTo>
                  <a:pt x="78" y="218"/>
                </a:lnTo>
                <a:lnTo>
                  <a:pt x="84" y="218"/>
                </a:lnTo>
                <a:lnTo>
                  <a:pt x="92" y="216"/>
                </a:lnTo>
                <a:lnTo>
                  <a:pt x="98" y="212"/>
                </a:lnTo>
                <a:lnTo>
                  <a:pt x="104" y="208"/>
                </a:lnTo>
                <a:lnTo>
                  <a:pt x="110" y="202"/>
                </a:lnTo>
                <a:lnTo>
                  <a:pt x="114" y="194"/>
                </a:lnTo>
                <a:lnTo>
                  <a:pt x="116" y="186"/>
                </a:lnTo>
                <a:lnTo>
                  <a:pt x="116" y="176"/>
                </a:lnTo>
                <a:lnTo>
                  <a:pt x="78" y="172"/>
                </a:lnTo>
                <a:close/>
                <a:moveTo>
                  <a:pt x="128" y="166"/>
                </a:moveTo>
                <a:lnTo>
                  <a:pt x="128" y="166"/>
                </a:lnTo>
                <a:lnTo>
                  <a:pt x="126" y="156"/>
                </a:lnTo>
                <a:lnTo>
                  <a:pt x="124" y="146"/>
                </a:lnTo>
                <a:lnTo>
                  <a:pt x="122" y="138"/>
                </a:lnTo>
                <a:lnTo>
                  <a:pt x="116" y="132"/>
                </a:lnTo>
                <a:lnTo>
                  <a:pt x="110" y="126"/>
                </a:lnTo>
                <a:lnTo>
                  <a:pt x="104" y="120"/>
                </a:lnTo>
                <a:lnTo>
                  <a:pt x="96" y="116"/>
                </a:lnTo>
                <a:lnTo>
                  <a:pt x="88" y="114"/>
                </a:lnTo>
                <a:lnTo>
                  <a:pt x="88" y="160"/>
                </a:lnTo>
                <a:lnTo>
                  <a:pt x="128" y="16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Elipse 22"/>
          <p:cNvSpPr/>
          <p:nvPr/>
        </p:nvSpPr>
        <p:spPr>
          <a:xfrm>
            <a:off x="5372818" y="719730"/>
            <a:ext cx="954636" cy="97147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4209503" y="3492407"/>
            <a:ext cx="954636" cy="97147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duotone>
              <a:srgbClr val="EB0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903" y="861532"/>
            <a:ext cx="618353" cy="61835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4" cstate="print">
            <a:duotone>
              <a:srgbClr val="EB0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719" y="2701275"/>
            <a:ext cx="623448" cy="623448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 cstate="print">
            <a:duotone>
              <a:srgbClr val="EB0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21" y="3635718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5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2" name="Rectángulo 1"/>
          <p:cNvSpPr/>
          <p:nvPr/>
        </p:nvSpPr>
        <p:spPr>
          <a:xfrm>
            <a:off x="-1" y="0"/>
            <a:ext cx="9222059" cy="51874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29962" y="131972"/>
            <a:ext cx="656150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B2870"/>
                </a:solidFill>
                <a:latin typeface="Candara" panose="020E0502030303020204" pitchFamily="34" charset="0"/>
              </a:rPr>
              <a:t>4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. </a:t>
            </a:r>
            <a:r>
              <a:rPr lang="en-US" sz="2000" b="1" i="0" dirty="0" err="1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What’next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? Challenges ahead</a:t>
            </a:r>
          </a:p>
          <a:p>
            <a:pPr fontAlgn="b"/>
            <a:r>
              <a:rPr lang="en-US" sz="18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Disclosure: increasing pressure from standard enforcers</a:t>
            </a:r>
            <a: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  <a:t/>
            </a:r>
            <a:b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</a:br>
            <a:endParaRPr lang="en-US" sz="20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pic>
        <p:nvPicPr>
          <p:cNvPr id="28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424" y="1315692"/>
            <a:ext cx="1890000" cy="28484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95" y="1315692"/>
            <a:ext cx="1890000" cy="28484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8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>
          <a:xfrm>
            <a:off x="897331" y="1315692"/>
            <a:ext cx="1890000" cy="284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Rounded Rectangle 3"/>
          <p:cNvSpPr/>
          <p:nvPr/>
        </p:nvSpPr>
        <p:spPr>
          <a:xfrm>
            <a:off x="3076354" y="1146724"/>
            <a:ext cx="5950711" cy="3169527"/>
          </a:xfrm>
          <a:prstGeom prst="roundRect">
            <a:avLst>
              <a:gd name="adj" fmla="val 1422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ounded Rectangle 14"/>
          <p:cNvSpPr/>
          <p:nvPr/>
        </p:nvSpPr>
        <p:spPr>
          <a:xfrm>
            <a:off x="748099" y="1153891"/>
            <a:ext cx="2188465" cy="3165417"/>
          </a:xfrm>
          <a:prstGeom prst="roundRect">
            <a:avLst>
              <a:gd name="adj" fmla="val 2449"/>
            </a:avLst>
          </a:prstGeom>
          <a:noFill/>
          <a:ln w="28575">
            <a:solidFill>
              <a:srgbClr val="092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761537" y="4435200"/>
            <a:ext cx="2161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IFRS7 + IAS34</a:t>
            </a:r>
          </a:p>
        </p:txBody>
      </p:sp>
      <p:sp>
        <p:nvSpPr>
          <p:cNvPr id="34" name="TextBox 15"/>
          <p:cNvSpPr txBox="1"/>
          <p:nvPr/>
        </p:nvSpPr>
        <p:spPr>
          <a:xfrm>
            <a:off x="2737144" y="4413444"/>
            <a:ext cx="2719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EDTF </a:t>
            </a:r>
          </a:p>
          <a:p>
            <a:pPr algn="ctr"/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Enhanced Disclosures Task Force</a:t>
            </a:r>
            <a:endParaRPr lang="en-US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5" name="TextBox 17"/>
          <p:cNvSpPr txBox="1"/>
          <p:nvPr/>
        </p:nvSpPr>
        <p:spPr>
          <a:xfrm>
            <a:off x="5228361" y="4426177"/>
            <a:ext cx="1836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PwC </a:t>
            </a:r>
          </a:p>
          <a:p>
            <a:pPr algn="ctr"/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PriceWaterhouseCoopers</a:t>
            </a:r>
            <a:endParaRPr lang="en-US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4903" y="1295824"/>
            <a:ext cx="1890000" cy="28660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TextBox 17"/>
          <p:cNvSpPr txBox="1"/>
          <p:nvPr/>
        </p:nvSpPr>
        <p:spPr>
          <a:xfrm>
            <a:off x="7118361" y="4413444"/>
            <a:ext cx="1836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PRA</a:t>
            </a:r>
          </a:p>
          <a:p>
            <a:pPr algn="ctr"/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‘</a:t>
            </a:r>
            <a:r>
              <a:rPr lang="en-US" sz="1200" i="1" dirty="0" smtClean="0">
                <a:solidFill>
                  <a:prstClr val="black"/>
                </a:solidFill>
                <a:cs typeface="Arial" panose="020B0604020202020204" pitchFamily="34" charset="0"/>
              </a:rPr>
              <a:t>Dear CFO</a:t>
            </a:r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’ expectations</a:t>
            </a:r>
            <a:endParaRPr lang="en-US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8" name="Rounded Rectangle 4"/>
          <p:cNvSpPr/>
          <p:nvPr/>
        </p:nvSpPr>
        <p:spPr>
          <a:xfrm>
            <a:off x="4320947" y="930752"/>
            <a:ext cx="3516729" cy="2061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Guidance and best practices</a:t>
            </a:r>
            <a:endParaRPr lang="en-US" sz="1600" b="1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4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2" name="Rectángulo 1"/>
          <p:cNvSpPr/>
          <p:nvPr/>
        </p:nvSpPr>
        <p:spPr>
          <a:xfrm>
            <a:off x="-1" y="0"/>
            <a:ext cx="9222059" cy="51874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29962" y="131972"/>
            <a:ext cx="656150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B2870"/>
                </a:solidFill>
                <a:latin typeface="Candara" panose="020E0502030303020204" pitchFamily="34" charset="0"/>
              </a:rPr>
              <a:t>4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. </a:t>
            </a:r>
            <a:r>
              <a:rPr lang="en-US" sz="2000" b="1" i="0" dirty="0" err="1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What’next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? Challenges ahead</a:t>
            </a:r>
          </a:p>
          <a:p>
            <a:pPr fontAlgn="b"/>
            <a:r>
              <a:rPr lang="en-US" sz="18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Disclosure: are we ready to understand disclosure?</a:t>
            </a:r>
            <a: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  <a:t/>
            </a:r>
            <a:b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</a:br>
            <a:endParaRPr lang="en-US" sz="20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641977"/>
              </p:ext>
            </p:extLst>
          </p:nvPr>
        </p:nvGraphicFramePr>
        <p:xfrm>
          <a:off x="2992579" y="1032723"/>
          <a:ext cx="5757320" cy="939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330"/>
                <a:gridCol w="1439330"/>
                <a:gridCol w="1439330"/>
                <a:gridCol w="1439330"/>
              </a:tblGrid>
              <a:tr h="436273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Month</a:t>
                      </a:r>
                      <a:endParaRPr lang="en-US" noProof="0" dirty="0"/>
                    </a:p>
                  </a:txBody>
                  <a:tcPr>
                    <a:solidFill>
                      <a:srgbClr val="6B28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Stage 1</a:t>
                      </a:r>
                      <a:endParaRPr lang="en-US" noProof="0" dirty="0"/>
                    </a:p>
                  </a:txBody>
                  <a:tcPr>
                    <a:solidFill>
                      <a:srgbClr val="6B28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Stage 2</a:t>
                      </a:r>
                    </a:p>
                  </a:txBody>
                  <a:tcPr>
                    <a:solidFill>
                      <a:srgbClr val="6B28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Stage 3</a:t>
                      </a:r>
                    </a:p>
                  </a:txBody>
                  <a:tcPr>
                    <a:solidFill>
                      <a:srgbClr val="6B2870"/>
                    </a:solidFill>
                  </a:tcPr>
                </a:tc>
              </a:tr>
              <a:tr h="494631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January</a:t>
                      </a:r>
                      <a:br>
                        <a:rPr lang="en-US" noProof="0" dirty="0" smtClean="0"/>
                      </a:br>
                      <a:r>
                        <a:rPr lang="en-US" i="1" noProof="0" dirty="0" smtClean="0"/>
                        <a:t>Coverage Ratio</a:t>
                      </a:r>
                      <a:endParaRPr lang="en-US" i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1%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6%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40%</a:t>
                      </a:r>
                      <a:endParaRPr lang="en-US" noProof="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958255"/>
              </p:ext>
            </p:extLst>
          </p:nvPr>
        </p:nvGraphicFramePr>
        <p:xfrm>
          <a:off x="2957945" y="3623068"/>
          <a:ext cx="5798880" cy="939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720"/>
                <a:gridCol w="1449720"/>
                <a:gridCol w="1449720"/>
                <a:gridCol w="1449720"/>
              </a:tblGrid>
              <a:tr h="436273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Month</a:t>
                      </a:r>
                      <a:endParaRPr lang="en-US" noProof="0" dirty="0"/>
                    </a:p>
                  </a:txBody>
                  <a:tcPr>
                    <a:solidFill>
                      <a:srgbClr val="6B28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Stage 1</a:t>
                      </a:r>
                      <a:endParaRPr lang="en-US" noProof="0" dirty="0"/>
                    </a:p>
                  </a:txBody>
                  <a:tcPr>
                    <a:solidFill>
                      <a:srgbClr val="6B28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Stage 2</a:t>
                      </a:r>
                    </a:p>
                  </a:txBody>
                  <a:tcPr>
                    <a:solidFill>
                      <a:srgbClr val="6B28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Stage 3</a:t>
                      </a:r>
                    </a:p>
                  </a:txBody>
                  <a:tcPr>
                    <a:solidFill>
                      <a:srgbClr val="6B2870"/>
                    </a:solidFill>
                  </a:tcPr>
                </a:tc>
              </a:tr>
              <a:tr h="4946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February</a:t>
                      </a:r>
                      <a:br>
                        <a:rPr lang="en-US" noProof="0" dirty="0" smtClean="0"/>
                      </a:br>
                      <a:r>
                        <a:rPr lang="en-US" i="1" noProof="0" dirty="0" smtClean="0"/>
                        <a:t>Coverage Ratio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1.53%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7%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40%</a:t>
                      </a:r>
                      <a:endParaRPr lang="en-US" noProof="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" t="6732" r="10293" b="6843"/>
          <a:stretch/>
        </p:blipFill>
        <p:spPr>
          <a:xfrm rot="20824378">
            <a:off x="499474" y="2396189"/>
            <a:ext cx="1475035" cy="1170362"/>
          </a:xfrm>
          <a:prstGeom prst="rect">
            <a:avLst/>
          </a:prstGeom>
          <a:ln w="47625">
            <a:solidFill>
              <a:schemeClr val="tx1"/>
            </a:solidFill>
          </a:ln>
          <a:effectLst>
            <a:softEdge rad="31750"/>
          </a:effectLst>
        </p:spPr>
      </p:pic>
      <p:sp>
        <p:nvSpPr>
          <p:cNvPr id="10" name="Abrir llave 9"/>
          <p:cNvSpPr/>
          <p:nvPr/>
        </p:nvSpPr>
        <p:spPr>
          <a:xfrm>
            <a:off x="2434863" y="1896216"/>
            <a:ext cx="300952" cy="195944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3263454" y="2206522"/>
            <a:ext cx="0" cy="964762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laves 11"/>
          <p:cNvSpPr/>
          <p:nvPr/>
        </p:nvSpPr>
        <p:spPr>
          <a:xfrm>
            <a:off x="5158906" y="2211851"/>
            <a:ext cx="1625775" cy="1109098"/>
          </a:xfrm>
          <a:prstGeom prst="bracePair">
            <a:avLst/>
          </a:prstGeom>
          <a:ln w="22225">
            <a:solidFill>
              <a:srgbClr val="C00000">
                <a:alpha val="7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337964" y="2242943"/>
            <a:ext cx="1399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prstClr val="black"/>
                </a:solidFill>
              </a:rPr>
              <a:t>-No model update</a:t>
            </a:r>
            <a:br>
              <a:rPr lang="en-US" sz="1200" i="1" dirty="0" smtClean="0">
                <a:solidFill>
                  <a:prstClr val="black"/>
                </a:solidFill>
              </a:rPr>
            </a:br>
            <a:r>
              <a:rPr lang="en-US" sz="1200" i="1" dirty="0" smtClean="0">
                <a:solidFill>
                  <a:prstClr val="black"/>
                </a:solidFill>
              </a:rPr>
              <a:t>-No scenario update</a:t>
            </a:r>
            <a:br>
              <a:rPr lang="en-US" sz="1200" i="1" dirty="0" smtClean="0">
                <a:solidFill>
                  <a:prstClr val="black"/>
                </a:solidFill>
              </a:rPr>
            </a:br>
            <a:r>
              <a:rPr lang="en-US" sz="1200" i="1" dirty="0" smtClean="0">
                <a:solidFill>
                  <a:prstClr val="black"/>
                </a:solidFill>
              </a:rPr>
              <a:t>-No criteria update</a:t>
            </a:r>
            <a:br>
              <a:rPr lang="en-US" sz="1200" i="1" dirty="0" smtClean="0">
                <a:solidFill>
                  <a:prstClr val="black"/>
                </a:solidFill>
              </a:rPr>
            </a:br>
            <a:r>
              <a:rPr lang="en-US" sz="1200" i="1" dirty="0" smtClean="0">
                <a:solidFill>
                  <a:prstClr val="black"/>
                </a:solidFill>
              </a:rPr>
              <a:t>-No new assets</a:t>
            </a:r>
            <a:endParaRPr lang="en-US" sz="1200" i="1" dirty="0">
              <a:solidFill>
                <a:prstClr val="black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465989" y="2116762"/>
            <a:ext cx="841808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Nothing changes in ABC </a:t>
            </a:r>
            <a:br>
              <a:rPr lang="en-US" sz="1200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bank but the </a:t>
            </a:r>
            <a:r>
              <a:rPr lang="en-US" sz="1200" b="1" dirty="0" smtClean="0">
                <a:solidFill>
                  <a:prstClr val="black"/>
                </a:solidFill>
              </a:rPr>
              <a:t>quality of the assets  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01502" y="1805061"/>
            <a:ext cx="14125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Sample bank ABC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7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2" name="Rectángulo 1"/>
          <p:cNvSpPr/>
          <p:nvPr/>
        </p:nvSpPr>
        <p:spPr>
          <a:xfrm>
            <a:off x="-1" y="0"/>
            <a:ext cx="9222059" cy="51874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29962" y="131972"/>
            <a:ext cx="656150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B2870"/>
                </a:solidFill>
                <a:latin typeface="Candara" panose="020E0502030303020204" pitchFamily="34" charset="0"/>
              </a:rPr>
              <a:t>4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. </a:t>
            </a:r>
            <a:r>
              <a:rPr lang="en-US" sz="2000" b="1" i="0" dirty="0" err="1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What’next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? Challenges ahead</a:t>
            </a:r>
          </a:p>
          <a:p>
            <a:pPr fontAlgn="b"/>
            <a:r>
              <a:rPr lang="en-US" sz="18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Disclosure: are we ready to understand disclosure?</a:t>
            </a:r>
            <a: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  <a:t/>
            </a:r>
            <a:b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</a:br>
            <a:endParaRPr lang="en-US" sz="20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641977"/>
              </p:ext>
            </p:extLst>
          </p:nvPr>
        </p:nvGraphicFramePr>
        <p:xfrm>
          <a:off x="2992579" y="1032723"/>
          <a:ext cx="5757320" cy="939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330"/>
                <a:gridCol w="1439330"/>
                <a:gridCol w="1439330"/>
                <a:gridCol w="1439330"/>
              </a:tblGrid>
              <a:tr h="436273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Month</a:t>
                      </a:r>
                      <a:endParaRPr lang="en-US" noProof="0" dirty="0"/>
                    </a:p>
                  </a:txBody>
                  <a:tcPr>
                    <a:solidFill>
                      <a:srgbClr val="6B28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Stage 1</a:t>
                      </a:r>
                      <a:endParaRPr lang="en-US" noProof="0" dirty="0"/>
                    </a:p>
                  </a:txBody>
                  <a:tcPr>
                    <a:solidFill>
                      <a:srgbClr val="6B28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Stage 2</a:t>
                      </a:r>
                    </a:p>
                  </a:txBody>
                  <a:tcPr>
                    <a:solidFill>
                      <a:srgbClr val="6B28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Stage 3</a:t>
                      </a:r>
                    </a:p>
                  </a:txBody>
                  <a:tcPr>
                    <a:solidFill>
                      <a:srgbClr val="6B2870"/>
                    </a:solidFill>
                  </a:tcPr>
                </a:tc>
              </a:tr>
              <a:tr h="494631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January</a:t>
                      </a:r>
                      <a:br>
                        <a:rPr lang="en-US" noProof="0" dirty="0" smtClean="0"/>
                      </a:br>
                      <a:r>
                        <a:rPr lang="en-US" i="1" noProof="0" dirty="0" smtClean="0"/>
                        <a:t>Coverage Ratio</a:t>
                      </a:r>
                      <a:endParaRPr lang="en-US" i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1%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6%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40%</a:t>
                      </a:r>
                      <a:endParaRPr lang="en-US" noProof="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958255"/>
              </p:ext>
            </p:extLst>
          </p:nvPr>
        </p:nvGraphicFramePr>
        <p:xfrm>
          <a:off x="2957945" y="3623068"/>
          <a:ext cx="5798880" cy="939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720"/>
                <a:gridCol w="1449720"/>
                <a:gridCol w="1449720"/>
                <a:gridCol w="1449720"/>
              </a:tblGrid>
              <a:tr h="436273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Month</a:t>
                      </a:r>
                      <a:endParaRPr lang="en-US" noProof="0" dirty="0"/>
                    </a:p>
                  </a:txBody>
                  <a:tcPr>
                    <a:solidFill>
                      <a:srgbClr val="6B28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Stage 1</a:t>
                      </a:r>
                      <a:endParaRPr lang="en-US" noProof="0" dirty="0"/>
                    </a:p>
                  </a:txBody>
                  <a:tcPr>
                    <a:solidFill>
                      <a:srgbClr val="6B28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Stage 2</a:t>
                      </a:r>
                    </a:p>
                  </a:txBody>
                  <a:tcPr>
                    <a:solidFill>
                      <a:srgbClr val="6B28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Stage 3</a:t>
                      </a:r>
                    </a:p>
                  </a:txBody>
                  <a:tcPr>
                    <a:solidFill>
                      <a:srgbClr val="6B2870"/>
                    </a:solidFill>
                  </a:tcPr>
                </a:tc>
              </a:tr>
              <a:tr h="4946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February</a:t>
                      </a:r>
                      <a:br>
                        <a:rPr lang="en-US" noProof="0" dirty="0" smtClean="0"/>
                      </a:br>
                      <a:r>
                        <a:rPr lang="en-US" i="1" noProof="0" dirty="0" smtClean="0"/>
                        <a:t>Coverage Ratio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1.53%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7%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40%</a:t>
                      </a:r>
                      <a:endParaRPr lang="en-US" noProof="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" t="6732" r="10293" b="6843"/>
          <a:stretch/>
        </p:blipFill>
        <p:spPr>
          <a:xfrm rot="20824378">
            <a:off x="499474" y="2396189"/>
            <a:ext cx="1475035" cy="1170362"/>
          </a:xfrm>
          <a:prstGeom prst="rect">
            <a:avLst/>
          </a:prstGeom>
          <a:ln w="47625">
            <a:solidFill>
              <a:schemeClr val="tx1"/>
            </a:solidFill>
          </a:ln>
          <a:effectLst>
            <a:softEdge rad="31750"/>
          </a:effectLst>
        </p:spPr>
      </p:pic>
      <p:sp>
        <p:nvSpPr>
          <p:cNvPr id="10" name="Abrir llave 9"/>
          <p:cNvSpPr/>
          <p:nvPr/>
        </p:nvSpPr>
        <p:spPr>
          <a:xfrm>
            <a:off x="2434863" y="1896216"/>
            <a:ext cx="300952" cy="195944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3263454" y="2206522"/>
            <a:ext cx="0" cy="964762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laves 11"/>
          <p:cNvSpPr/>
          <p:nvPr/>
        </p:nvSpPr>
        <p:spPr>
          <a:xfrm>
            <a:off x="5158906" y="2211851"/>
            <a:ext cx="1625775" cy="1109098"/>
          </a:xfrm>
          <a:prstGeom prst="bracePair">
            <a:avLst/>
          </a:prstGeom>
          <a:ln w="22225">
            <a:solidFill>
              <a:srgbClr val="C00000">
                <a:alpha val="7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337964" y="2242943"/>
            <a:ext cx="1399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prstClr val="black"/>
                </a:solidFill>
              </a:rPr>
              <a:t>-No model update</a:t>
            </a:r>
            <a:br>
              <a:rPr lang="en-US" sz="1200" i="1" dirty="0" smtClean="0">
                <a:solidFill>
                  <a:prstClr val="black"/>
                </a:solidFill>
              </a:rPr>
            </a:br>
            <a:r>
              <a:rPr lang="en-US" sz="1200" i="1" dirty="0" smtClean="0">
                <a:solidFill>
                  <a:prstClr val="black"/>
                </a:solidFill>
              </a:rPr>
              <a:t>-No scenario update</a:t>
            </a:r>
            <a:br>
              <a:rPr lang="en-US" sz="1200" i="1" dirty="0" smtClean="0">
                <a:solidFill>
                  <a:prstClr val="black"/>
                </a:solidFill>
              </a:rPr>
            </a:br>
            <a:r>
              <a:rPr lang="en-US" sz="1200" i="1" dirty="0" smtClean="0">
                <a:solidFill>
                  <a:prstClr val="black"/>
                </a:solidFill>
              </a:rPr>
              <a:t>-No criteria update</a:t>
            </a:r>
            <a:br>
              <a:rPr lang="en-US" sz="1200" i="1" dirty="0" smtClean="0">
                <a:solidFill>
                  <a:prstClr val="black"/>
                </a:solidFill>
              </a:rPr>
            </a:br>
            <a:r>
              <a:rPr lang="en-US" sz="1200" i="1" dirty="0" smtClean="0">
                <a:solidFill>
                  <a:prstClr val="black"/>
                </a:solidFill>
              </a:rPr>
              <a:t>-No new assets</a:t>
            </a:r>
            <a:endParaRPr lang="en-US" sz="1200" i="1" dirty="0">
              <a:solidFill>
                <a:prstClr val="black"/>
              </a:solidFill>
            </a:endParaRPr>
          </a:p>
        </p:txBody>
      </p:sp>
      <p:sp>
        <p:nvSpPr>
          <p:cNvPr id="14" name="Marco 13"/>
          <p:cNvSpPr/>
          <p:nvPr/>
        </p:nvSpPr>
        <p:spPr>
          <a:xfrm>
            <a:off x="4405745" y="1011510"/>
            <a:ext cx="2901604" cy="3848192"/>
          </a:xfrm>
          <a:prstGeom prst="frame">
            <a:avLst>
              <a:gd name="adj1" fmla="val 124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465989" y="2116762"/>
            <a:ext cx="841808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Nothing changes in ABC </a:t>
            </a:r>
            <a:br>
              <a:rPr lang="en-US" sz="1200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bank but the </a:t>
            </a:r>
            <a:r>
              <a:rPr lang="en-US" sz="1200" b="1" dirty="0" smtClean="0">
                <a:solidFill>
                  <a:prstClr val="black"/>
                </a:solidFill>
              </a:rPr>
              <a:t>quality of the assets  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Flecha abajo 15"/>
          <p:cNvSpPr/>
          <p:nvPr/>
        </p:nvSpPr>
        <p:spPr>
          <a:xfrm>
            <a:off x="5061922" y="1958335"/>
            <a:ext cx="129735" cy="18849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Flecha abajo 16"/>
          <p:cNvSpPr/>
          <p:nvPr/>
        </p:nvSpPr>
        <p:spPr>
          <a:xfrm>
            <a:off x="6579555" y="1955102"/>
            <a:ext cx="127684" cy="188497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405746" y="4553352"/>
            <a:ext cx="2901604" cy="3100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Decreasing credit quality?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01502" y="1805061"/>
            <a:ext cx="14125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Sample bank ABC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70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2" name="Rectángulo 1"/>
          <p:cNvSpPr/>
          <p:nvPr/>
        </p:nvSpPr>
        <p:spPr>
          <a:xfrm>
            <a:off x="-1" y="0"/>
            <a:ext cx="9222059" cy="51874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29962" y="131972"/>
            <a:ext cx="656150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B2870"/>
                </a:solidFill>
                <a:latin typeface="Candara" panose="020E0502030303020204" pitchFamily="34" charset="0"/>
              </a:rPr>
              <a:t>4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. </a:t>
            </a:r>
            <a:r>
              <a:rPr lang="en-US" sz="2000" b="1" i="0" dirty="0" err="1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What’next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? Challenges ahead</a:t>
            </a:r>
          </a:p>
          <a:p>
            <a:pPr fontAlgn="b"/>
            <a:r>
              <a:rPr lang="en-US" sz="18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Disclosure: are we ready to understand disclosure?</a:t>
            </a:r>
            <a: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  <a:t/>
            </a:r>
            <a:b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</a:br>
            <a:endParaRPr lang="en-US" sz="20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908348"/>
              </p:ext>
            </p:extLst>
          </p:nvPr>
        </p:nvGraphicFramePr>
        <p:xfrm>
          <a:off x="105577" y="1250774"/>
          <a:ext cx="8899876" cy="1757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969"/>
                <a:gridCol w="2224969"/>
                <a:gridCol w="2224969"/>
                <a:gridCol w="2224969"/>
              </a:tblGrid>
              <a:tr h="460274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Month</a:t>
                      </a:r>
                      <a:endParaRPr lang="en-US" noProof="0" dirty="0"/>
                    </a:p>
                  </a:txBody>
                  <a:tcPr>
                    <a:solidFill>
                      <a:srgbClr val="6B28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Stage 1</a:t>
                      </a:r>
                      <a:endParaRPr lang="en-US" noProof="0" dirty="0"/>
                    </a:p>
                  </a:txBody>
                  <a:tcPr>
                    <a:solidFill>
                      <a:srgbClr val="6B28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Stage 2</a:t>
                      </a:r>
                    </a:p>
                  </a:txBody>
                  <a:tcPr>
                    <a:solidFill>
                      <a:srgbClr val="6B28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Stage 3</a:t>
                      </a:r>
                    </a:p>
                  </a:txBody>
                  <a:tcPr>
                    <a:solidFill>
                      <a:srgbClr val="6B2870"/>
                    </a:solidFill>
                  </a:tcPr>
                </a:tc>
              </a:tr>
              <a:tr h="129752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January</a:t>
                      </a:r>
                      <a:br>
                        <a:rPr lang="en-US" noProof="0" dirty="0" smtClean="0"/>
                      </a:br>
                      <a:r>
                        <a:rPr lang="en-US" noProof="0" dirty="0" smtClean="0"/>
                        <a:t/>
                      </a:r>
                      <a:br>
                        <a:rPr lang="en-US" noProof="0" dirty="0" smtClean="0"/>
                      </a:br>
                      <a:r>
                        <a:rPr lang="en-US" noProof="0" dirty="0" smtClean="0"/>
                        <a:t>Assets Detail</a:t>
                      </a:r>
                      <a:endParaRPr lang="en-US" i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855402"/>
              </p:ext>
            </p:extLst>
          </p:nvPr>
        </p:nvGraphicFramePr>
        <p:xfrm>
          <a:off x="5266430" y="2392468"/>
          <a:ext cx="816746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746"/>
              </a:tblGrid>
              <a:tr h="191300">
                <a:tc>
                  <a:txBody>
                    <a:bodyPr/>
                    <a:lstStyle/>
                    <a:p>
                      <a:pPr algn="ctr"/>
                      <a:r>
                        <a:rPr lang="es-ES" sz="800" dirty="0" err="1" smtClean="0"/>
                        <a:t>Asset</a:t>
                      </a:r>
                      <a:r>
                        <a:rPr lang="es-ES" sz="800" dirty="0" smtClean="0"/>
                        <a:t> 5</a:t>
                      </a:r>
                      <a:endParaRPr lang="es-ES" sz="800" dirty="0"/>
                    </a:p>
                  </a:txBody>
                  <a:tcPr>
                    <a:solidFill>
                      <a:srgbClr val="6B2870"/>
                    </a:solidFill>
                  </a:tcPr>
                </a:tc>
              </a:tr>
              <a:tr h="300615"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/>
                        <a:t>1,000,000 €</a:t>
                      </a:r>
                      <a:r>
                        <a:rPr lang="es-ES" sz="800" b="1" dirty="0" err="1" smtClean="0"/>
                        <a:t>Bn</a:t>
                      </a:r>
                      <a:r>
                        <a:rPr lang="es-ES" sz="800" b="1" dirty="0" smtClean="0"/>
                        <a:t/>
                      </a:r>
                      <a:br>
                        <a:rPr lang="es-ES" sz="800" b="1" dirty="0" smtClean="0"/>
                      </a:br>
                      <a:r>
                        <a:rPr lang="es-ES" sz="800" b="1" dirty="0" smtClean="0"/>
                        <a:t>EL: 7%</a:t>
                      </a:r>
                      <a:endParaRPr lang="es-ES" sz="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37089"/>
              </p:ext>
            </p:extLst>
          </p:nvPr>
        </p:nvGraphicFramePr>
        <p:xfrm>
          <a:off x="105577" y="3099532"/>
          <a:ext cx="8899876" cy="175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969"/>
                <a:gridCol w="2224969"/>
                <a:gridCol w="2224969"/>
                <a:gridCol w="2224969"/>
              </a:tblGrid>
              <a:tr h="460013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Month</a:t>
                      </a:r>
                      <a:endParaRPr lang="en-US" noProof="0" dirty="0"/>
                    </a:p>
                  </a:txBody>
                  <a:tcPr>
                    <a:solidFill>
                      <a:srgbClr val="6B28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Stage 1</a:t>
                      </a:r>
                      <a:endParaRPr lang="en-US" noProof="0" dirty="0"/>
                    </a:p>
                  </a:txBody>
                  <a:tcPr>
                    <a:solidFill>
                      <a:srgbClr val="6B28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Stage 2</a:t>
                      </a:r>
                    </a:p>
                  </a:txBody>
                  <a:tcPr>
                    <a:solidFill>
                      <a:srgbClr val="6B28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Stage 3</a:t>
                      </a:r>
                    </a:p>
                  </a:txBody>
                  <a:tcPr>
                    <a:solidFill>
                      <a:srgbClr val="6B2870"/>
                    </a:solidFill>
                  </a:tcPr>
                </a:tc>
              </a:tr>
              <a:tr h="1296787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February</a:t>
                      </a:r>
                      <a:br>
                        <a:rPr lang="en-US" noProof="0" dirty="0" smtClean="0"/>
                      </a:br>
                      <a:r>
                        <a:rPr lang="en-US" noProof="0" dirty="0" smtClean="0"/>
                        <a:t/>
                      </a:r>
                      <a:br>
                        <a:rPr lang="en-US" noProof="0" dirty="0" smtClean="0"/>
                      </a:br>
                      <a:r>
                        <a:rPr lang="en-US" noProof="0" dirty="0" smtClean="0"/>
                        <a:t>Assets Detail</a:t>
                      </a:r>
                      <a:br>
                        <a:rPr lang="en-US" noProof="0" dirty="0" smtClean="0"/>
                      </a:br>
                      <a:endParaRPr lang="en-US" i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007218"/>
              </p:ext>
            </p:extLst>
          </p:nvPr>
        </p:nvGraphicFramePr>
        <p:xfrm>
          <a:off x="5808410" y="1772533"/>
          <a:ext cx="794143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143"/>
              </a:tblGrid>
              <a:tr h="135086">
                <a:tc>
                  <a:txBody>
                    <a:bodyPr/>
                    <a:lstStyle/>
                    <a:p>
                      <a:pPr algn="ctr"/>
                      <a:r>
                        <a:rPr lang="es-ES" sz="800" dirty="0" err="1" smtClean="0"/>
                        <a:t>Asset</a:t>
                      </a:r>
                      <a:r>
                        <a:rPr lang="es-ES" sz="800" dirty="0" smtClean="0"/>
                        <a:t> 4</a:t>
                      </a:r>
                      <a:endParaRPr lang="es-ES" sz="800" dirty="0"/>
                    </a:p>
                  </a:txBody>
                  <a:tcPr>
                    <a:solidFill>
                      <a:srgbClr val="6B2870"/>
                    </a:solidFill>
                  </a:tcPr>
                </a:tc>
              </a:tr>
              <a:tr h="289471"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/>
                        <a:t>1,000,000 €</a:t>
                      </a:r>
                      <a:r>
                        <a:rPr lang="es-ES" sz="800" b="1" dirty="0" err="1" smtClean="0"/>
                        <a:t>Bn</a:t>
                      </a:r>
                      <a:r>
                        <a:rPr lang="es-ES" sz="800" b="1" dirty="0" smtClean="0"/>
                        <a:t/>
                      </a:r>
                      <a:br>
                        <a:rPr lang="es-ES" sz="800" b="1" dirty="0" smtClean="0"/>
                      </a:br>
                      <a:r>
                        <a:rPr lang="es-ES" sz="800" b="1" dirty="0" smtClean="0"/>
                        <a:t>EL: 7%</a:t>
                      </a:r>
                      <a:endParaRPr lang="es-ES" sz="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Tab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162533"/>
              </p:ext>
            </p:extLst>
          </p:nvPr>
        </p:nvGraphicFramePr>
        <p:xfrm>
          <a:off x="4712444" y="1777502"/>
          <a:ext cx="77665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654"/>
              </a:tblGrid>
              <a:tr h="196977">
                <a:tc>
                  <a:txBody>
                    <a:bodyPr/>
                    <a:lstStyle/>
                    <a:p>
                      <a:pPr algn="ctr"/>
                      <a:r>
                        <a:rPr lang="es-ES" sz="800" dirty="0" err="1" smtClean="0"/>
                        <a:t>Asset</a:t>
                      </a:r>
                      <a:r>
                        <a:rPr lang="es-ES" sz="800" dirty="0" smtClean="0"/>
                        <a:t> 3</a:t>
                      </a:r>
                      <a:endParaRPr lang="es-ES" sz="800" dirty="0"/>
                    </a:p>
                  </a:txBody>
                  <a:tcPr>
                    <a:solidFill>
                      <a:srgbClr val="6B2870"/>
                    </a:solidFill>
                  </a:tcPr>
                </a:tc>
              </a:tr>
              <a:tr h="309535"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/>
                        <a:t>1,000,000 €</a:t>
                      </a:r>
                      <a:r>
                        <a:rPr lang="es-ES" sz="800" b="1" dirty="0" err="1" smtClean="0"/>
                        <a:t>Bn</a:t>
                      </a:r>
                      <a:r>
                        <a:rPr lang="es-ES" sz="800" b="1" dirty="0" smtClean="0"/>
                        <a:t/>
                      </a:r>
                      <a:br>
                        <a:rPr lang="es-ES" sz="800" b="1" dirty="0" smtClean="0"/>
                      </a:br>
                      <a:r>
                        <a:rPr lang="es-ES" sz="800" b="1" dirty="0" smtClean="0"/>
                        <a:t>EL: 4%</a:t>
                      </a:r>
                      <a:endParaRPr lang="es-ES" sz="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Tab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539323"/>
              </p:ext>
            </p:extLst>
          </p:nvPr>
        </p:nvGraphicFramePr>
        <p:xfrm>
          <a:off x="3492291" y="1994725"/>
          <a:ext cx="891264" cy="553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64"/>
              </a:tblGrid>
              <a:tr h="218042">
                <a:tc>
                  <a:txBody>
                    <a:bodyPr/>
                    <a:lstStyle/>
                    <a:p>
                      <a:pPr algn="ctr"/>
                      <a:r>
                        <a:rPr lang="es-ES" sz="800" dirty="0" err="1" smtClean="0"/>
                        <a:t>Asset</a:t>
                      </a:r>
                      <a:r>
                        <a:rPr lang="es-ES" sz="800" dirty="0" smtClean="0"/>
                        <a:t> 2</a:t>
                      </a:r>
                      <a:endParaRPr lang="es-ES" sz="800" dirty="0"/>
                    </a:p>
                  </a:txBody>
                  <a:tcPr>
                    <a:solidFill>
                      <a:srgbClr val="6B2870"/>
                    </a:solidFill>
                  </a:tcPr>
                </a:tc>
              </a:tr>
              <a:tr h="332872"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/>
                        <a:t>1,000,000 €</a:t>
                      </a:r>
                      <a:r>
                        <a:rPr lang="es-ES" sz="800" b="1" dirty="0" err="1" smtClean="0"/>
                        <a:t>Bn</a:t>
                      </a:r>
                      <a:r>
                        <a:rPr lang="es-ES" sz="800" b="1" dirty="0" smtClean="0"/>
                        <a:t/>
                      </a:r>
                      <a:br>
                        <a:rPr lang="es-ES" sz="800" b="1" dirty="0" smtClean="0"/>
                      </a:br>
                      <a:r>
                        <a:rPr lang="es-ES" sz="800" b="1" dirty="0" smtClean="0"/>
                        <a:t>EL: 0.8%</a:t>
                      </a:r>
                      <a:endParaRPr lang="es-ES" sz="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432631"/>
              </p:ext>
            </p:extLst>
          </p:nvPr>
        </p:nvGraphicFramePr>
        <p:xfrm>
          <a:off x="2459508" y="1990763"/>
          <a:ext cx="861364" cy="559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364"/>
              </a:tblGrid>
              <a:tr h="206822">
                <a:tc>
                  <a:txBody>
                    <a:bodyPr/>
                    <a:lstStyle/>
                    <a:p>
                      <a:pPr algn="ctr"/>
                      <a:r>
                        <a:rPr lang="es-ES" sz="800" dirty="0" err="1" smtClean="0"/>
                        <a:t>Asset</a:t>
                      </a:r>
                      <a:r>
                        <a:rPr lang="es-ES" sz="800" dirty="0" smtClean="0"/>
                        <a:t> 1</a:t>
                      </a:r>
                      <a:endParaRPr lang="es-ES" sz="800" dirty="0"/>
                    </a:p>
                  </a:txBody>
                  <a:tcPr>
                    <a:solidFill>
                      <a:srgbClr val="6B2870"/>
                    </a:solidFill>
                  </a:tcPr>
                </a:tc>
              </a:tr>
              <a:tr h="346501"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/>
                        <a:t>1,000,000 €</a:t>
                      </a:r>
                      <a:r>
                        <a:rPr lang="es-ES" sz="800" b="1" dirty="0" err="1" smtClean="0"/>
                        <a:t>Bn</a:t>
                      </a:r>
                      <a:r>
                        <a:rPr lang="es-ES" sz="800" b="1" dirty="0" smtClean="0"/>
                        <a:t/>
                      </a:r>
                      <a:br>
                        <a:rPr lang="es-ES" sz="800" b="1" dirty="0" smtClean="0"/>
                      </a:br>
                      <a:r>
                        <a:rPr lang="es-ES" sz="800" b="1" dirty="0" smtClean="0"/>
                        <a:t>EL: 1.2%</a:t>
                      </a:r>
                      <a:endParaRPr lang="es-ES" sz="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010172"/>
              </p:ext>
            </p:extLst>
          </p:nvPr>
        </p:nvGraphicFramePr>
        <p:xfrm>
          <a:off x="7530667" y="2007964"/>
          <a:ext cx="794143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143"/>
              </a:tblGrid>
              <a:tr h="135086">
                <a:tc>
                  <a:txBody>
                    <a:bodyPr/>
                    <a:lstStyle/>
                    <a:p>
                      <a:pPr algn="ctr"/>
                      <a:r>
                        <a:rPr lang="es-ES" sz="800" dirty="0" err="1" smtClean="0"/>
                        <a:t>Asset</a:t>
                      </a:r>
                      <a:r>
                        <a:rPr lang="es-ES" sz="800" dirty="0" smtClean="0"/>
                        <a:t> 6</a:t>
                      </a:r>
                      <a:endParaRPr lang="es-ES" sz="800" dirty="0"/>
                    </a:p>
                  </a:txBody>
                  <a:tcPr>
                    <a:solidFill>
                      <a:srgbClr val="6B2870"/>
                    </a:solidFill>
                  </a:tcPr>
                </a:tc>
              </a:tr>
              <a:tr h="289471"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/>
                        <a:t>1,000,000 €</a:t>
                      </a:r>
                      <a:r>
                        <a:rPr lang="es-ES" sz="800" b="1" dirty="0" err="1" smtClean="0"/>
                        <a:t>Bn</a:t>
                      </a:r>
                      <a:r>
                        <a:rPr lang="es-ES" sz="800" b="1" dirty="0" smtClean="0"/>
                        <a:t/>
                      </a:r>
                      <a:br>
                        <a:rPr lang="es-ES" sz="800" b="1" dirty="0" smtClean="0"/>
                      </a:br>
                      <a:r>
                        <a:rPr lang="es-ES" sz="800" b="1" dirty="0" smtClean="0"/>
                        <a:t>EL: 40%</a:t>
                      </a:r>
                      <a:endParaRPr lang="es-ES" sz="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48205"/>
              </p:ext>
            </p:extLst>
          </p:nvPr>
        </p:nvGraphicFramePr>
        <p:xfrm>
          <a:off x="3030770" y="4267388"/>
          <a:ext cx="794143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143"/>
              </a:tblGrid>
              <a:tr h="135086">
                <a:tc>
                  <a:txBody>
                    <a:bodyPr/>
                    <a:lstStyle/>
                    <a:p>
                      <a:pPr algn="ctr"/>
                      <a:r>
                        <a:rPr lang="es-ES" sz="800" dirty="0" err="1" smtClean="0"/>
                        <a:t>Asset</a:t>
                      </a:r>
                      <a:r>
                        <a:rPr lang="es-ES" sz="800" dirty="0" smtClean="0"/>
                        <a:t> 3</a:t>
                      </a:r>
                      <a:endParaRPr lang="es-ES" sz="800" dirty="0"/>
                    </a:p>
                  </a:txBody>
                  <a:tcPr>
                    <a:solidFill>
                      <a:srgbClr val="6B2870"/>
                    </a:solidFill>
                  </a:tcPr>
                </a:tc>
              </a:tr>
              <a:tr h="289471"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/>
                        <a:t>1,000,000 €</a:t>
                      </a:r>
                      <a:r>
                        <a:rPr lang="es-ES" sz="800" b="1" dirty="0" err="1" smtClean="0"/>
                        <a:t>Bn</a:t>
                      </a:r>
                      <a:r>
                        <a:rPr lang="es-ES" sz="800" b="1" dirty="0" smtClean="0"/>
                        <a:t/>
                      </a:r>
                      <a:br>
                        <a:rPr lang="es-ES" sz="800" b="1" dirty="0" smtClean="0"/>
                      </a:br>
                      <a:r>
                        <a:rPr lang="es-ES" sz="800" b="1" dirty="0" smtClean="0"/>
                        <a:t>EL: 2.6%</a:t>
                      </a:r>
                      <a:endParaRPr lang="es-ES" sz="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Tab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485958"/>
              </p:ext>
            </p:extLst>
          </p:nvPr>
        </p:nvGraphicFramePr>
        <p:xfrm>
          <a:off x="3589298" y="3674502"/>
          <a:ext cx="794143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143"/>
              </a:tblGrid>
              <a:tr h="135086">
                <a:tc>
                  <a:txBody>
                    <a:bodyPr/>
                    <a:lstStyle/>
                    <a:p>
                      <a:pPr algn="ctr"/>
                      <a:r>
                        <a:rPr lang="es-ES" sz="800" dirty="0" err="1" smtClean="0"/>
                        <a:t>Asset</a:t>
                      </a:r>
                      <a:r>
                        <a:rPr lang="es-ES" sz="800" dirty="0" smtClean="0"/>
                        <a:t> 2</a:t>
                      </a:r>
                      <a:endParaRPr lang="es-ES" sz="800" dirty="0"/>
                    </a:p>
                  </a:txBody>
                  <a:tcPr>
                    <a:solidFill>
                      <a:srgbClr val="6B2870"/>
                    </a:solidFill>
                  </a:tcPr>
                </a:tc>
              </a:tr>
              <a:tr h="289471"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/>
                        <a:t>1,000,000 €</a:t>
                      </a:r>
                      <a:r>
                        <a:rPr lang="es-ES" sz="800" b="1" dirty="0" err="1" smtClean="0"/>
                        <a:t>Bn</a:t>
                      </a:r>
                      <a:r>
                        <a:rPr lang="es-ES" sz="800" b="1" dirty="0" smtClean="0"/>
                        <a:t/>
                      </a:r>
                      <a:br>
                        <a:rPr lang="es-ES" sz="800" b="1" dirty="0" smtClean="0"/>
                      </a:br>
                      <a:r>
                        <a:rPr lang="es-ES" sz="800" b="1" dirty="0" smtClean="0"/>
                        <a:t>EL: 0.8%</a:t>
                      </a:r>
                      <a:endParaRPr lang="es-ES" sz="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Tab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873873"/>
              </p:ext>
            </p:extLst>
          </p:nvPr>
        </p:nvGraphicFramePr>
        <p:xfrm>
          <a:off x="2459508" y="3666471"/>
          <a:ext cx="794143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143"/>
              </a:tblGrid>
              <a:tr h="135086">
                <a:tc>
                  <a:txBody>
                    <a:bodyPr/>
                    <a:lstStyle/>
                    <a:p>
                      <a:pPr algn="ctr"/>
                      <a:r>
                        <a:rPr lang="es-ES" sz="800" dirty="0" err="1" smtClean="0"/>
                        <a:t>Asset</a:t>
                      </a:r>
                      <a:r>
                        <a:rPr lang="es-ES" sz="800" dirty="0" smtClean="0"/>
                        <a:t> 1</a:t>
                      </a:r>
                      <a:endParaRPr lang="es-ES" sz="800" dirty="0"/>
                    </a:p>
                  </a:txBody>
                  <a:tcPr>
                    <a:solidFill>
                      <a:srgbClr val="6B2870"/>
                    </a:solidFill>
                  </a:tcPr>
                </a:tc>
              </a:tr>
              <a:tr h="289471"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/>
                        <a:t>1,000,000 €</a:t>
                      </a:r>
                      <a:r>
                        <a:rPr lang="es-ES" sz="800" b="1" dirty="0" err="1" smtClean="0"/>
                        <a:t>Bn</a:t>
                      </a:r>
                      <a:r>
                        <a:rPr lang="es-ES" sz="800" b="1" dirty="0" smtClean="0"/>
                        <a:t/>
                      </a:r>
                      <a:br>
                        <a:rPr lang="es-ES" sz="800" b="1" dirty="0" smtClean="0"/>
                      </a:br>
                      <a:r>
                        <a:rPr lang="es-ES" sz="800" b="1" dirty="0" smtClean="0"/>
                        <a:t>EL: 1.2%</a:t>
                      </a:r>
                      <a:endParaRPr lang="es-ES" sz="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Tab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606711"/>
              </p:ext>
            </p:extLst>
          </p:nvPr>
        </p:nvGraphicFramePr>
        <p:xfrm>
          <a:off x="5780535" y="3894516"/>
          <a:ext cx="82201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018"/>
              </a:tblGrid>
              <a:tr h="135086">
                <a:tc>
                  <a:txBody>
                    <a:bodyPr/>
                    <a:lstStyle/>
                    <a:p>
                      <a:pPr algn="ctr"/>
                      <a:r>
                        <a:rPr lang="es-ES" sz="800" dirty="0" err="1" smtClean="0"/>
                        <a:t>Asset</a:t>
                      </a:r>
                      <a:r>
                        <a:rPr lang="es-ES" sz="800" dirty="0" smtClean="0"/>
                        <a:t> 5</a:t>
                      </a:r>
                      <a:endParaRPr lang="es-ES" sz="800" dirty="0"/>
                    </a:p>
                  </a:txBody>
                  <a:tcPr>
                    <a:solidFill>
                      <a:srgbClr val="6B2870"/>
                    </a:solidFill>
                  </a:tcPr>
                </a:tc>
              </a:tr>
              <a:tr h="289471"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/>
                        <a:t>1,000,000 €</a:t>
                      </a:r>
                      <a:r>
                        <a:rPr lang="es-ES" sz="800" b="1" dirty="0" err="1" smtClean="0"/>
                        <a:t>Bn</a:t>
                      </a:r>
                      <a:r>
                        <a:rPr lang="es-ES" sz="800" b="1" dirty="0" smtClean="0"/>
                        <a:t/>
                      </a:r>
                      <a:br>
                        <a:rPr lang="es-ES" sz="800" b="1" dirty="0" smtClean="0"/>
                      </a:br>
                      <a:r>
                        <a:rPr lang="es-ES" sz="800" b="1" dirty="0" smtClean="0"/>
                        <a:t>EL: 7%</a:t>
                      </a:r>
                      <a:endParaRPr lang="es-ES" sz="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Tab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603014"/>
              </p:ext>
            </p:extLst>
          </p:nvPr>
        </p:nvGraphicFramePr>
        <p:xfrm>
          <a:off x="4662449" y="3883544"/>
          <a:ext cx="794143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143"/>
              </a:tblGrid>
              <a:tr h="135086">
                <a:tc>
                  <a:txBody>
                    <a:bodyPr/>
                    <a:lstStyle/>
                    <a:p>
                      <a:pPr algn="ctr"/>
                      <a:r>
                        <a:rPr lang="es-ES" sz="800" dirty="0" err="1" smtClean="0"/>
                        <a:t>Asset</a:t>
                      </a:r>
                      <a:r>
                        <a:rPr lang="es-ES" sz="800" dirty="0" smtClean="0"/>
                        <a:t> 4</a:t>
                      </a:r>
                      <a:endParaRPr lang="es-ES" sz="800" dirty="0"/>
                    </a:p>
                  </a:txBody>
                  <a:tcPr>
                    <a:solidFill>
                      <a:srgbClr val="6B2870"/>
                    </a:solidFill>
                  </a:tcPr>
                </a:tc>
              </a:tr>
              <a:tr h="289471"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/>
                        <a:t>1,000,000 €</a:t>
                      </a:r>
                      <a:r>
                        <a:rPr lang="es-ES" sz="800" b="1" dirty="0" err="1" smtClean="0"/>
                        <a:t>Bn</a:t>
                      </a:r>
                      <a:r>
                        <a:rPr lang="es-ES" sz="800" b="1" dirty="0" smtClean="0"/>
                        <a:t/>
                      </a:r>
                      <a:br>
                        <a:rPr lang="es-ES" sz="800" b="1" dirty="0" smtClean="0"/>
                      </a:br>
                      <a:r>
                        <a:rPr lang="es-ES" sz="800" b="1" dirty="0" smtClean="0"/>
                        <a:t>EL: 7%</a:t>
                      </a:r>
                      <a:endParaRPr lang="es-ES" sz="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Tab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233182"/>
              </p:ext>
            </p:extLst>
          </p:nvPr>
        </p:nvGraphicFramePr>
        <p:xfrm>
          <a:off x="7526299" y="3881949"/>
          <a:ext cx="794143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143"/>
              </a:tblGrid>
              <a:tr h="135086">
                <a:tc>
                  <a:txBody>
                    <a:bodyPr/>
                    <a:lstStyle/>
                    <a:p>
                      <a:pPr algn="ctr"/>
                      <a:r>
                        <a:rPr lang="es-ES" sz="800" dirty="0" err="1" smtClean="0"/>
                        <a:t>Asset</a:t>
                      </a:r>
                      <a:r>
                        <a:rPr lang="es-ES" sz="800" dirty="0" smtClean="0"/>
                        <a:t> 6</a:t>
                      </a:r>
                      <a:endParaRPr lang="es-ES" sz="800" dirty="0"/>
                    </a:p>
                  </a:txBody>
                  <a:tcPr>
                    <a:solidFill>
                      <a:srgbClr val="6B2870"/>
                    </a:solidFill>
                  </a:tcPr>
                </a:tc>
              </a:tr>
              <a:tr h="289471"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/>
                        <a:t>1,000,000 €</a:t>
                      </a:r>
                      <a:r>
                        <a:rPr lang="es-ES" sz="800" b="1" dirty="0" err="1" smtClean="0"/>
                        <a:t>Bn</a:t>
                      </a:r>
                      <a:r>
                        <a:rPr lang="es-ES" sz="800" b="1" dirty="0" smtClean="0"/>
                        <a:t/>
                      </a:r>
                      <a:br>
                        <a:rPr lang="es-ES" sz="800" b="1" dirty="0" smtClean="0"/>
                      </a:br>
                      <a:r>
                        <a:rPr lang="es-ES" sz="800" b="1" dirty="0" smtClean="0"/>
                        <a:t>EL: 40%</a:t>
                      </a:r>
                      <a:endParaRPr lang="es-ES" sz="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Flecha izquierda 34"/>
          <p:cNvSpPr/>
          <p:nvPr/>
        </p:nvSpPr>
        <p:spPr>
          <a:xfrm rot="17761092">
            <a:off x="3058074" y="3264614"/>
            <a:ext cx="2265221" cy="20595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826995" y="4532641"/>
            <a:ext cx="3349660" cy="3335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4011628" y="4548073"/>
            <a:ext cx="30088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Increasing credit quality!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61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2" name="Rectángulo 1"/>
          <p:cNvSpPr/>
          <p:nvPr/>
        </p:nvSpPr>
        <p:spPr>
          <a:xfrm>
            <a:off x="-1" y="0"/>
            <a:ext cx="9222059" cy="51874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29962" y="131972"/>
            <a:ext cx="65615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B2870"/>
                </a:solidFill>
                <a:latin typeface="Candara" panose="020E0502030303020204" pitchFamily="34" charset="0"/>
              </a:rPr>
              <a:t>4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. </a:t>
            </a:r>
            <a:r>
              <a:rPr lang="en-US" sz="2000" b="1" i="0" dirty="0" err="1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What’next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? Challenges ahead</a:t>
            </a:r>
          </a:p>
          <a:p>
            <a:pPr fontAlgn="b"/>
            <a:r>
              <a:rPr lang="en-US" sz="18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Disclosure</a:t>
            </a:r>
            <a:endParaRPr lang="en-US" sz="20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sp>
        <p:nvSpPr>
          <p:cNvPr id="38" name="Rectángulo redondeado 37"/>
          <p:cNvSpPr/>
          <p:nvPr/>
        </p:nvSpPr>
        <p:spPr>
          <a:xfrm>
            <a:off x="1129308" y="1601208"/>
            <a:ext cx="3066472" cy="434109"/>
          </a:xfrm>
          <a:prstGeom prst="roundRect">
            <a:avLst/>
          </a:prstGeom>
          <a:solidFill>
            <a:srgbClr val="092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MINIMUM DISCLOSURE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9" name="Rectángulo redondeado 38"/>
          <p:cNvSpPr/>
          <p:nvPr/>
        </p:nvSpPr>
        <p:spPr>
          <a:xfrm>
            <a:off x="5545273" y="1594954"/>
            <a:ext cx="3066472" cy="434109"/>
          </a:xfrm>
          <a:prstGeom prst="roundRect">
            <a:avLst/>
          </a:prstGeom>
          <a:solidFill>
            <a:srgbClr val="092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EXTENSIVE DISCLOSURE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5439045" y="3584386"/>
            <a:ext cx="30090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Potential misunderstood information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5392634" y="2327380"/>
            <a:ext cx="320549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Perceived by external stakeholders as a sign of healthy and transparent implementation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1626583" y="2376840"/>
            <a:ext cx="3508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Progressive disclosure adapted to market preparedness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1626582" y="3584386"/>
            <a:ext cx="3508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Pressure from investors and analysts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44" name="Conector recto 43"/>
          <p:cNvCxnSpPr/>
          <p:nvPr/>
        </p:nvCxnSpPr>
        <p:spPr>
          <a:xfrm>
            <a:off x="739929" y="2246364"/>
            <a:ext cx="799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>
            <a:off x="739929" y="3247176"/>
            <a:ext cx="799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" descr="Resultado de imagen de ti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9" y="2515914"/>
            <a:ext cx="488508" cy="45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Imagen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0" r="47982" b="35112"/>
          <a:stretch/>
        </p:blipFill>
        <p:spPr bwMode="auto">
          <a:xfrm>
            <a:off x="703080" y="3375897"/>
            <a:ext cx="795346" cy="66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uadroTexto 56"/>
          <p:cNvSpPr txBox="1"/>
          <p:nvPr/>
        </p:nvSpPr>
        <p:spPr>
          <a:xfrm>
            <a:off x="478664" y="870708"/>
            <a:ext cx="866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/>
              <a:t>Important to strike the right (and timely) balance between…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9147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8C6D2EC-55A1-CF45-9984-EB97A6215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71263D4C-0798-3949-95D6-84BB8174B245}"/>
              </a:ext>
            </a:extLst>
          </p:cNvPr>
          <p:cNvSpPr txBox="1"/>
          <p:nvPr/>
        </p:nvSpPr>
        <p:spPr>
          <a:xfrm>
            <a:off x="3105613" y="629899"/>
            <a:ext cx="2932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92566"/>
                </a:solidFill>
                <a:latin typeface="Candara" panose="020E0502030303020204" pitchFamily="34" charset="0"/>
              </a:rPr>
              <a:t>Index</a:t>
            </a:r>
            <a:endParaRPr lang="es-ES_tradnl" sz="4000" b="1" dirty="0">
              <a:solidFill>
                <a:srgbClr val="092566"/>
              </a:solidFill>
              <a:latin typeface="Candara" panose="020E0502030303020204" pitchFamily="34" charset="0"/>
            </a:endParaRPr>
          </a:p>
        </p:txBody>
      </p:sp>
      <p:sp>
        <p:nvSpPr>
          <p:cNvPr id="8" name="Marcador de texto 6">
            <a:extLst>
              <a:ext uri="{FF2B5EF4-FFF2-40B4-BE49-F238E27FC236}">
                <a16:creationId xmlns="" xmlns:a16="http://schemas.microsoft.com/office/drawing/2014/main" id="{B4D7B61F-31A8-4435-8741-CD328CABF879}"/>
              </a:ext>
            </a:extLst>
          </p:cNvPr>
          <p:cNvSpPr txBox="1">
            <a:spLocks/>
          </p:cNvSpPr>
          <p:nvPr/>
        </p:nvSpPr>
        <p:spPr>
          <a:xfrm>
            <a:off x="2196605" y="1385857"/>
            <a:ext cx="530900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2000" b="1" dirty="0" smtClean="0">
                <a:solidFill>
                  <a:srgbClr val="6B2870"/>
                </a:solidFill>
                <a:latin typeface="Candara" panose="020E0502030303020204" pitchFamily="34" charset="0"/>
              </a:rPr>
              <a:t>1. IFRS9 in a nutshell: recap</a:t>
            </a:r>
            <a:endParaRPr lang="en-US" sz="2000" b="1" dirty="0">
              <a:solidFill>
                <a:srgbClr val="6B287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B4D7B61F-31A8-4435-8741-CD328CABF879}"/>
              </a:ext>
            </a:extLst>
          </p:cNvPr>
          <p:cNvSpPr txBox="1">
            <a:spLocks/>
          </p:cNvSpPr>
          <p:nvPr/>
        </p:nvSpPr>
        <p:spPr>
          <a:xfrm>
            <a:off x="2196605" y="1890902"/>
            <a:ext cx="530900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20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2. First time application: low impact?</a:t>
            </a:r>
            <a:endParaRPr lang="en-US" sz="2000" b="1" dirty="0">
              <a:solidFill>
                <a:srgbClr val="A8AFC4"/>
              </a:solidFill>
              <a:latin typeface="Candara" panose="020E0502030303020204" pitchFamily="34" charset="0"/>
            </a:endParaRPr>
          </a:p>
        </p:txBody>
      </p:sp>
      <p:sp>
        <p:nvSpPr>
          <p:cNvPr id="9" name="Marcador de texto 6">
            <a:extLst>
              <a:ext uri="{FF2B5EF4-FFF2-40B4-BE49-F238E27FC236}">
                <a16:creationId xmlns="" xmlns:a16="http://schemas.microsoft.com/office/drawing/2014/main" id="{B4D7B61F-31A8-4435-8741-CD328CABF879}"/>
              </a:ext>
            </a:extLst>
          </p:cNvPr>
          <p:cNvSpPr txBox="1">
            <a:spLocks/>
          </p:cNvSpPr>
          <p:nvPr/>
        </p:nvSpPr>
        <p:spPr>
          <a:xfrm>
            <a:off x="2196605" y="2395947"/>
            <a:ext cx="601565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20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3. Implementation costs and the modelling lifecycle</a:t>
            </a:r>
            <a:endParaRPr lang="en-US" sz="2000" b="1" dirty="0">
              <a:solidFill>
                <a:srgbClr val="A8AFC4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Marcador de texto 6">
            <a:extLst>
              <a:ext uri="{FF2B5EF4-FFF2-40B4-BE49-F238E27FC236}">
                <a16:creationId xmlns="" xmlns:a16="http://schemas.microsoft.com/office/drawing/2014/main" id="{B4D7B61F-31A8-4435-8741-CD328CABF879}"/>
              </a:ext>
            </a:extLst>
          </p:cNvPr>
          <p:cNvSpPr txBox="1">
            <a:spLocks/>
          </p:cNvSpPr>
          <p:nvPr/>
        </p:nvSpPr>
        <p:spPr>
          <a:xfrm>
            <a:off x="2196605" y="2900992"/>
            <a:ext cx="601565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20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4. What’s next? Challenges ahead</a:t>
            </a:r>
            <a:endParaRPr lang="en-US" sz="2000" b="1" dirty="0">
              <a:solidFill>
                <a:srgbClr val="A8AFC4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Marcador de texto 6">
            <a:extLst>
              <a:ext uri="{FF2B5EF4-FFF2-40B4-BE49-F238E27FC236}">
                <a16:creationId xmlns="" xmlns:a16="http://schemas.microsoft.com/office/drawing/2014/main" id="{B4D7B61F-31A8-4435-8741-CD328CABF879}"/>
              </a:ext>
            </a:extLst>
          </p:cNvPr>
          <p:cNvSpPr txBox="1">
            <a:spLocks/>
          </p:cNvSpPr>
          <p:nvPr/>
        </p:nvSpPr>
        <p:spPr>
          <a:xfrm>
            <a:off x="2196605" y="3406037"/>
            <a:ext cx="601565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20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5. Conclusions and Q&amp;A</a:t>
            </a:r>
            <a:endParaRPr lang="en-US" sz="2000" b="1" dirty="0">
              <a:solidFill>
                <a:srgbClr val="A8AFC4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99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2" name="Rectángulo 1"/>
          <p:cNvSpPr/>
          <p:nvPr/>
        </p:nvSpPr>
        <p:spPr>
          <a:xfrm>
            <a:off x="-1" y="0"/>
            <a:ext cx="9222059" cy="51874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29962" y="131972"/>
            <a:ext cx="65615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B2870"/>
                </a:solidFill>
                <a:latin typeface="Candara" panose="020E0502030303020204" pitchFamily="34" charset="0"/>
              </a:rPr>
              <a:t>4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. </a:t>
            </a:r>
            <a:r>
              <a:rPr lang="en-US" sz="2000" b="1" i="0" dirty="0" err="1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What’next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? Challenges ahead</a:t>
            </a:r>
          </a:p>
          <a:p>
            <a:pPr fontAlgn="b"/>
            <a: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  <a:t/>
            </a:r>
            <a:b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</a:br>
            <a:endParaRPr lang="en-US" sz="20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36222" y="2967769"/>
            <a:ext cx="254936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>
                    <a:lumMod val="85000"/>
                  </a:schemeClr>
                </a:solidFill>
              </a:rPr>
              <a:t>Governance and control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147761" y="710277"/>
            <a:ext cx="2460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rgbClr val="595959"/>
                </a:solidFill>
              </a:defRPr>
            </a:lvl1pPr>
          </a:lstStyle>
          <a:p>
            <a:r>
              <a:rPr lang="en-GB" dirty="0"/>
              <a:t>Global-local balance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78605" y="808640"/>
            <a:ext cx="31394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dirty="0"/>
              <a:t>Disclosure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380022" y="3236822"/>
            <a:ext cx="276397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>
                    <a:lumMod val="85000"/>
                  </a:schemeClr>
                </a:solidFill>
              </a:rPr>
              <a:t>Forecasting and </a:t>
            </a:r>
            <a:r>
              <a:rPr lang="en-GB" sz="2400" b="1" dirty="0" err="1">
                <a:solidFill>
                  <a:schemeClr val="bg1">
                    <a:lumMod val="85000"/>
                  </a:schemeClr>
                </a:solidFill>
              </a:rPr>
              <a:t>backtesting</a:t>
            </a:r>
            <a:endParaRPr lang="en-GB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2832866" y="670170"/>
            <a:ext cx="3620574" cy="3433386"/>
            <a:chOff x="5171719" y="2116715"/>
            <a:chExt cx="3236684" cy="3160972"/>
          </a:xfrm>
        </p:grpSpPr>
        <p:sp>
          <p:nvSpPr>
            <p:cNvPr id="13" name="Elipse 12"/>
            <p:cNvSpPr/>
            <p:nvPr/>
          </p:nvSpPr>
          <p:spPr>
            <a:xfrm>
              <a:off x="5171719" y="2116715"/>
              <a:ext cx="3236684" cy="3160972"/>
            </a:xfrm>
            <a:prstGeom prst="ellipse">
              <a:avLst/>
            </a:prstGeom>
            <a:solidFill>
              <a:srgbClr val="6B28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Elipse 13"/>
            <p:cNvSpPr/>
            <p:nvPr/>
          </p:nvSpPr>
          <p:spPr>
            <a:xfrm>
              <a:off x="5373302" y="2299550"/>
              <a:ext cx="2837072" cy="2795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IFRS9 BAU</a:t>
              </a:r>
            </a:p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challenges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Elipse 14"/>
          <p:cNvSpPr/>
          <p:nvPr/>
        </p:nvSpPr>
        <p:spPr>
          <a:xfrm>
            <a:off x="2644492" y="2600484"/>
            <a:ext cx="954636" cy="97147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5753389" y="2628480"/>
            <a:ext cx="954636" cy="97147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467946" y="4473483"/>
            <a:ext cx="276397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>
                    <a:lumMod val="85000"/>
                  </a:schemeClr>
                </a:solidFill>
              </a:rPr>
              <a:t>Side effects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3054382" y="719730"/>
            <a:ext cx="864000" cy="864000"/>
            <a:chOff x="2378556" y="3142264"/>
            <a:chExt cx="828000" cy="828000"/>
          </a:xfrm>
        </p:grpSpPr>
        <p:sp>
          <p:nvSpPr>
            <p:cNvPr id="19" name="Oval 15"/>
            <p:cNvSpPr/>
            <p:nvPr/>
          </p:nvSpPr>
          <p:spPr bwMode="ltGray">
            <a:xfrm>
              <a:off x="2378556" y="3142264"/>
              <a:ext cx="828000" cy="82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18824"/>
              <a:endParaRPr lang="en-GB" sz="2000" kern="0" dirty="0" err="1" smtClean="0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20" name="Freeform 4849"/>
            <p:cNvSpPr>
              <a:spLocks noEditPoints="1"/>
            </p:cNvSpPr>
            <p:nvPr/>
          </p:nvSpPr>
          <p:spPr bwMode="auto">
            <a:xfrm>
              <a:off x="2585107" y="3393990"/>
              <a:ext cx="394802" cy="319253"/>
            </a:xfrm>
            <a:custGeom>
              <a:avLst/>
              <a:gdLst>
                <a:gd name="T0" fmla="*/ 0 w 324"/>
                <a:gd name="T1" fmla="*/ 136 h 262"/>
                <a:gd name="T2" fmla="*/ 0 w 324"/>
                <a:gd name="T3" fmla="*/ 132 h 262"/>
                <a:gd name="T4" fmla="*/ 6 w 324"/>
                <a:gd name="T5" fmla="*/ 126 h 262"/>
                <a:gd name="T6" fmla="*/ 46 w 324"/>
                <a:gd name="T7" fmla="*/ 126 h 262"/>
                <a:gd name="T8" fmla="*/ 50 w 324"/>
                <a:gd name="T9" fmla="*/ 126 h 262"/>
                <a:gd name="T10" fmla="*/ 56 w 324"/>
                <a:gd name="T11" fmla="*/ 132 h 262"/>
                <a:gd name="T12" fmla="*/ 56 w 324"/>
                <a:gd name="T13" fmla="*/ 212 h 262"/>
                <a:gd name="T14" fmla="*/ 56 w 324"/>
                <a:gd name="T15" fmla="*/ 216 h 262"/>
                <a:gd name="T16" fmla="*/ 50 w 324"/>
                <a:gd name="T17" fmla="*/ 220 h 262"/>
                <a:gd name="T18" fmla="*/ 10 w 324"/>
                <a:gd name="T19" fmla="*/ 222 h 262"/>
                <a:gd name="T20" fmla="*/ 6 w 324"/>
                <a:gd name="T21" fmla="*/ 220 h 262"/>
                <a:gd name="T22" fmla="*/ 0 w 324"/>
                <a:gd name="T23" fmla="*/ 216 h 262"/>
                <a:gd name="T24" fmla="*/ 0 w 324"/>
                <a:gd name="T25" fmla="*/ 212 h 262"/>
                <a:gd name="T26" fmla="*/ 136 w 324"/>
                <a:gd name="T27" fmla="*/ 222 h 262"/>
                <a:gd name="T28" fmla="*/ 140 w 324"/>
                <a:gd name="T29" fmla="*/ 220 h 262"/>
                <a:gd name="T30" fmla="*/ 144 w 324"/>
                <a:gd name="T31" fmla="*/ 216 h 262"/>
                <a:gd name="T32" fmla="*/ 146 w 324"/>
                <a:gd name="T33" fmla="*/ 58 h 262"/>
                <a:gd name="T34" fmla="*/ 144 w 324"/>
                <a:gd name="T35" fmla="*/ 54 h 262"/>
                <a:gd name="T36" fmla="*/ 140 w 324"/>
                <a:gd name="T37" fmla="*/ 50 h 262"/>
                <a:gd name="T38" fmla="*/ 100 w 324"/>
                <a:gd name="T39" fmla="*/ 48 h 262"/>
                <a:gd name="T40" fmla="*/ 96 w 324"/>
                <a:gd name="T41" fmla="*/ 50 h 262"/>
                <a:gd name="T42" fmla="*/ 90 w 324"/>
                <a:gd name="T43" fmla="*/ 54 h 262"/>
                <a:gd name="T44" fmla="*/ 90 w 324"/>
                <a:gd name="T45" fmla="*/ 212 h 262"/>
                <a:gd name="T46" fmla="*/ 90 w 324"/>
                <a:gd name="T47" fmla="*/ 216 h 262"/>
                <a:gd name="T48" fmla="*/ 96 w 324"/>
                <a:gd name="T49" fmla="*/ 220 h 262"/>
                <a:gd name="T50" fmla="*/ 100 w 324"/>
                <a:gd name="T51" fmla="*/ 222 h 262"/>
                <a:gd name="T52" fmla="*/ 224 w 324"/>
                <a:gd name="T53" fmla="*/ 222 h 262"/>
                <a:gd name="T54" fmla="*/ 228 w 324"/>
                <a:gd name="T55" fmla="*/ 220 h 262"/>
                <a:gd name="T56" fmla="*/ 234 w 324"/>
                <a:gd name="T57" fmla="*/ 216 h 262"/>
                <a:gd name="T58" fmla="*/ 234 w 324"/>
                <a:gd name="T59" fmla="*/ 86 h 262"/>
                <a:gd name="T60" fmla="*/ 234 w 324"/>
                <a:gd name="T61" fmla="*/ 82 h 262"/>
                <a:gd name="T62" fmla="*/ 228 w 324"/>
                <a:gd name="T63" fmla="*/ 76 h 262"/>
                <a:gd name="T64" fmla="*/ 188 w 324"/>
                <a:gd name="T65" fmla="*/ 76 h 262"/>
                <a:gd name="T66" fmla="*/ 184 w 324"/>
                <a:gd name="T67" fmla="*/ 76 h 262"/>
                <a:gd name="T68" fmla="*/ 180 w 324"/>
                <a:gd name="T69" fmla="*/ 82 h 262"/>
                <a:gd name="T70" fmla="*/ 178 w 324"/>
                <a:gd name="T71" fmla="*/ 212 h 262"/>
                <a:gd name="T72" fmla="*/ 180 w 324"/>
                <a:gd name="T73" fmla="*/ 216 h 262"/>
                <a:gd name="T74" fmla="*/ 184 w 324"/>
                <a:gd name="T75" fmla="*/ 220 h 262"/>
                <a:gd name="T76" fmla="*/ 188 w 324"/>
                <a:gd name="T77" fmla="*/ 222 h 262"/>
                <a:gd name="T78" fmla="*/ 278 w 324"/>
                <a:gd name="T79" fmla="*/ 0 h 262"/>
                <a:gd name="T80" fmla="*/ 274 w 324"/>
                <a:gd name="T81" fmla="*/ 0 h 262"/>
                <a:gd name="T82" fmla="*/ 268 w 324"/>
                <a:gd name="T83" fmla="*/ 6 h 262"/>
                <a:gd name="T84" fmla="*/ 268 w 324"/>
                <a:gd name="T85" fmla="*/ 212 h 262"/>
                <a:gd name="T86" fmla="*/ 268 w 324"/>
                <a:gd name="T87" fmla="*/ 216 h 262"/>
                <a:gd name="T88" fmla="*/ 274 w 324"/>
                <a:gd name="T89" fmla="*/ 220 h 262"/>
                <a:gd name="T90" fmla="*/ 314 w 324"/>
                <a:gd name="T91" fmla="*/ 222 h 262"/>
                <a:gd name="T92" fmla="*/ 318 w 324"/>
                <a:gd name="T93" fmla="*/ 220 h 262"/>
                <a:gd name="T94" fmla="*/ 324 w 324"/>
                <a:gd name="T95" fmla="*/ 216 h 262"/>
                <a:gd name="T96" fmla="*/ 324 w 324"/>
                <a:gd name="T97" fmla="*/ 10 h 262"/>
                <a:gd name="T98" fmla="*/ 324 w 324"/>
                <a:gd name="T99" fmla="*/ 6 h 262"/>
                <a:gd name="T100" fmla="*/ 318 w 324"/>
                <a:gd name="T101" fmla="*/ 0 h 262"/>
                <a:gd name="T102" fmla="*/ 314 w 324"/>
                <a:gd name="T103" fmla="*/ 0 h 262"/>
                <a:gd name="T104" fmla="*/ 0 w 324"/>
                <a:gd name="T105" fmla="*/ 242 h 262"/>
                <a:gd name="T106" fmla="*/ 324 w 324"/>
                <a:gd name="T107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4" h="262">
                  <a:moveTo>
                    <a:pt x="0" y="212"/>
                  </a:moveTo>
                  <a:lnTo>
                    <a:pt x="0" y="136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2" y="128"/>
                  </a:lnTo>
                  <a:lnTo>
                    <a:pt x="6" y="126"/>
                  </a:lnTo>
                  <a:lnTo>
                    <a:pt x="10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50" y="126"/>
                  </a:lnTo>
                  <a:lnTo>
                    <a:pt x="54" y="128"/>
                  </a:lnTo>
                  <a:lnTo>
                    <a:pt x="56" y="132"/>
                  </a:lnTo>
                  <a:lnTo>
                    <a:pt x="56" y="136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4" y="218"/>
                  </a:lnTo>
                  <a:lnTo>
                    <a:pt x="50" y="220"/>
                  </a:lnTo>
                  <a:lnTo>
                    <a:pt x="46" y="222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6" y="220"/>
                  </a:lnTo>
                  <a:lnTo>
                    <a:pt x="2" y="218"/>
                  </a:lnTo>
                  <a:lnTo>
                    <a:pt x="0" y="216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00" y="222"/>
                  </a:moveTo>
                  <a:lnTo>
                    <a:pt x="136" y="222"/>
                  </a:lnTo>
                  <a:lnTo>
                    <a:pt x="136" y="222"/>
                  </a:lnTo>
                  <a:lnTo>
                    <a:pt x="140" y="220"/>
                  </a:lnTo>
                  <a:lnTo>
                    <a:pt x="142" y="218"/>
                  </a:lnTo>
                  <a:lnTo>
                    <a:pt x="144" y="216"/>
                  </a:lnTo>
                  <a:lnTo>
                    <a:pt x="146" y="212"/>
                  </a:lnTo>
                  <a:lnTo>
                    <a:pt x="146" y="58"/>
                  </a:lnTo>
                  <a:lnTo>
                    <a:pt x="146" y="58"/>
                  </a:lnTo>
                  <a:lnTo>
                    <a:pt x="144" y="54"/>
                  </a:lnTo>
                  <a:lnTo>
                    <a:pt x="142" y="52"/>
                  </a:lnTo>
                  <a:lnTo>
                    <a:pt x="140" y="50"/>
                  </a:lnTo>
                  <a:lnTo>
                    <a:pt x="136" y="48"/>
                  </a:lnTo>
                  <a:lnTo>
                    <a:pt x="100" y="48"/>
                  </a:lnTo>
                  <a:lnTo>
                    <a:pt x="100" y="48"/>
                  </a:lnTo>
                  <a:lnTo>
                    <a:pt x="96" y="50"/>
                  </a:lnTo>
                  <a:lnTo>
                    <a:pt x="92" y="52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90" y="212"/>
                  </a:lnTo>
                  <a:lnTo>
                    <a:pt x="90" y="212"/>
                  </a:lnTo>
                  <a:lnTo>
                    <a:pt x="90" y="216"/>
                  </a:lnTo>
                  <a:lnTo>
                    <a:pt x="92" y="218"/>
                  </a:lnTo>
                  <a:lnTo>
                    <a:pt x="96" y="220"/>
                  </a:lnTo>
                  <a:lnTo>
                    <a:pt x="100" y="222"/>
                  </a:lnTo>
                  <a:lnTo>
                    <a:pt x="100" y="222"/>
                  </a:lnTo>
                  <a:close/>
                  <a:moveTo>
                    <a:pt x="188" y="222"/>
                  </a:moveTo>
                  <a:lnTo>
                    <a:pt x="224" y="222"/>
                  </a:lnTo>
                  <a:lnTo>
                    <a:pt x="224" y="222"/>
                  </a:lnTo>
                  <a:lnTo>
                    <a:pt x="228" y="220"/>
                  </a:lnTo>
                  <a:lnTo>
                    <a:pt x="232" y="218"/>
                  </a:lnTo>
                  <a:lnTo>
                    <a:pt x="234" y="216"/>
                  </a:lnTo>
                  <a:lnTo>
                    <a:pt x="234" y="212"/>
                  </a:lnTo>
                  <a:lnTo>
                    <a:pt x="234" y="86"/>
                  </a:lnTo>
                  <a:lnTo>
                    <a:pt x="234" y="86"/>
                  </a:lnTo>
                  <a:lnTo>
                    <a:pt x="234" y="82"/>
                  </a:lnTo>
                  <a:lnTo>
                    <a:pt x="232" y="78"/>
                  </a:lnTo>
                  <a:lnTo>
                    <a:pt x="228" y="76"/>
                  </a:lnTo>
                  <a:lnTo>
                    <a:pt x="224" y="76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84" y="76"/>
                  </a:lnTo>
                  <a:lnTo>
                    <a:pt x="182" y="78"/>
                  </a:lnTo>
                  <a:lnTo>
                    <a:pt x="180" y="82"/>
                  </a:lnTo>
                  <a:lnTo>
                    <a:pt x="178" y="86"/>
                  </a:lnTo>
                  <a:lnTo>
                    <a:pt x="178" y="212"/>
                  </a:lnTo>
                  <a:lnTo>
                    <a:pt x="178" y="212"/>
                  </a:lnTo>
                  <a:lnTo>
                    <a:pt x="180" y="216"/>
                  </a:lnTo>
                  <a:lnTo>
                    <a:pt x="182" y="218"/>
                  </a:lnTo>
                  <a:lnTo>
                    <a:pt x="184" y="220"/>
                  </a:lnTo>
                  <a:lnTo>
                    <a:pt x="188" y="222"/>
                  </a:lnTo>
                  <a:lnTo>
                    <a:pt x="188" y="222"/>
                  </a:lnTo>
                  <a:close/>
                  <a:moveTo>
                    <a:pt x="314" y="0"/>
                  </a:moveTo>
                  <a:lnTo>
                    <a:pt x="278" y="0"/>
                  </a:lnTo>
                  <a:lnTo>
                    <a:pt x="278" y="0"/>
                  </a:lnTo>
                  <a:lnTo>
                    <a:pt x="274" y="0"/>
                  </a:lnTo>
                  <a:lnTo>
                    <a:pt x="270" y="2"/>
                  </a:lnTo>
                  <a:lnTo>
                    <a:pt x="268" y="6"/>
                  </a:lnTo>
                  <a:lnTo>
                    <a:pt x="268" y="10"/>
                  </a:lnTo>
                  <a:lnTo>
                    <a:pt x="268" y="212"/>
                  </a:lnTo>
                  <a:lnTo>
                    <a:pt x="268" y="212"/>
                  </a:lnTo>
                  <a:lnTo>
                    <a:pt x="268" y="216"/>
                  </a:lnTo>
                  <a:lnTo>
                    <a:pt x="270" y="218"/>
                  </a:lnTo>
                  <a:lnTo>
                    <a:pt x="274" y="220"/>
                  </a:lnTo>
                  <a:lnTo>
                    <a:pt x="278" y="222"/>
                  </a:lnTo>
                  <a:lnTo>
                    <a:pt x="314" y="222"/>
                  </a:lnTo>
                  <a:lnTo>
                    <a:pt x="314" y="222"/>
                  </a:lnTo>
                  <a:lnTo>
                    <a:pt x="318" y="220"/>
                  </a:lnTo>
                  <a:lnTo>
                    <a:pt x="322" y="218"/>
                  </a:lnTo>
                  <a:lnTo>
                    <a:pt x="324" y="216"/>
                  </a:lnTo>
                  <a:lnTo>
                    <a:pt x="324" y="212"/>
                  </a:lnTo>
                  <a:lnTo>
                    <a:pt x="324" y="10"/>
                  </a:lnTo>
                  <a:lnTo>
                    <a:pt x="324" y="10"/>
                  </a:lnTo>
                  <a:lnTo>
                    <a:pt x="324" y="6"/>
                  </a:lnTo>
                  <a:lnTo>
                    <a:pt x="322" y="2"/>
                  </a:lnTo>
                  <a:lnTo>
                    <a:pt x="318" y="0"/>
                  </a:lnTo>
                  <a:lnTo>
                    <a:pt x="314" y="0"/>
                  </a:lnTo>
                  <a:lnTo>
                    <a:pt x="314" y="0"/>
                  </a:lnTo>
                  <a:close/>
                  <a:moveTo>
                    <a:pt x="324" y="242"/>
                  </a:moveTo>
                  <a:lnTo>
                    <a:pt x="0" y="242"/>
                  </a:lnTo>
                  <a:lnTo>
                    <a:pt x="0" y="262"/>
                  </a:lnTo>
                  <a:lnTo>
                    <a:pt x="324" y="262"/>
                  </a:lnTo>
                  <a:lnTo>
                    <a:pt x="324" y="24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18824"/>
              <a:endParaRPr lang="en-GB" sz="2000" kern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Freeform 4959"/>
          <p:cNvSpPr>
            <a:spLocks noEditPoints="1"/>
          </p:cNvSpPr>
          <p:nvPr/>
        </p:nvSpPr>
        <p:spPr bwMode="auto">
          <a:xfrm>
            <a:off x="6023188" y="2954000"/>
            <a:ext cx="421468" cy="359772"/>
          </a:xfrm>
          <a:custGeom>
            <a:avLst/>
            <a:gdLst>
              <a:gd name="T0" fmla="*/ 348 w 360"/>
              <a:gd name="T1" fmla="*/ 0 h 280"/>
              <a:gd name="T2" fmla="*/ 8 w 360"/>
              <a:gd name="T3" fmla="*/ 0 h 280"/>
              <a:gd name="T4" fmla="*/ 0 w 360"/>
              <a:gd name="T5" fmla="*/ 8 h 280"/>
              <a:gd name="T6" fmla="*/ 8 w 360"/>
              <a:gd name="T7" fmla="*/ 242 h 280"/>
              <a:gd name="T8" fmla="*/ 180 w 360"/>
              <a:gd name="T9" fmla="*/ 280 h 280"/>
              <a:gd name="T10" fmla="*/ 358 w 360"/>
              <a:gd name="T11" fmla="*/ 238 h 280"/>
              <a:gd name="T12" fmla="*/ 360 w 360"/>
              <a:gd name="T13" fmla="*/ 4 h 280"/>
              <a:gd name="T14" fmla="*/ 20 w 360"/>
              <a:gd name="T15" fmla="*/ 224 h 280"/>
              <a:gd name="T16" fmla="*/ 200 w 360"/>
              <a:gd name="T17" fmla="*/ 54 h 280"/>
              <a:gd name="T18" fmla="*/ 334 w 360"/>
              <a:gd name="T19" fmla="*/ 26 h 280"/>
              <a:gd name="T20" fmla="*/ 338 w 360"/>
              <a:gd name="T21" fmla="*/ 36 h 280"/>
              <a:gd name="T22" fmla="*/ 204 w 360"/>
              <a:gd name="T23" fmla="*/ 72 h 280"/>
              <a:gd name="T24" fmla="*/ 196 w 360"/>
              <a:gd name="T25" fmla="*/ 72 h 280"/>
              <a:gd name="T26" fmla="*/ 194 w 360"/>
              <a:gd name="T27" fmla="*/ 58 h 280"/>
              <a:gd name="T28" fmla="*/ 200 w 360"/>
              <a:gd name="T29" fmla="*/ 90 h 280"/>
              <a:gd name="T30" fmla="*/ 270 w 360"/>
              <a:gd name="T31" fmla="*/ 76 h 280"/>
              <a:gd name="T32" fmla="*/ 274 w 360"/>
              <a:gd name="T33" fmla="*/ 86 h 280"/>
              <a:gd name="T34" fmla="*/ 204 w 360"/>
              <a:gd name="T35" fmla="*/ 108 h 280"/>
              <a:gd name="T36" fmla="*/ 196 w 360"/>
              <a:gd name="T37" fmla="*/ 106 h 280"/>
              <a:gd name="T38" fmla="*/ 194 w 360"/>
              <a:gd name="T39" fmla="*/ 94 h 280"/>
              <a:gd name="T40" fmla="*/ 340 w 360"/>
              <a:gd name="T41" fmla="*/ 168 h 280"/>
              <a:gd name="T42" fmla="*/ 336 w 360"/>
              <a:gd name="T43" fmla="*/ 174 h 280"/>
              <a:gd name="T44" fmla="*/ 326 w 360"/>
              <a:gd name="T45" fmla="*/ 172 h 280"/>
              <a:gd name="T46" fmla="*/ 284 w 360"/>
              <a:gd name="T47" fmla="*/ 192 h 280"/>
              <a:gd name="T48" fmla="*/ 210 w 360"/>
              <a:gd name="T49" fmla="*/ 242 h 280"/>
              <a:gd name="T50" fmla="*/ 196 w 360"/>
              <a:gd name="T51" fmla="*/ 246 h 280"/>
              <a:gd name="T52" fmla="*/ 192 w 360"/>
              <a:gd name="T53" fmla="*/ 236 h 280"/>
              <a:gd name="T54" fmla="*/ 234 w 360"/>
              <a:gd name="T55" fmla="*/ 156 h 280"/>
              <a:gd name="T56" fmla="*/ 280 w 360"/>
              <a:gd name="T57" fmla="*/ 170 h 280"/>
              <a:gd name="T58" fmla="*/ 290 w 360"/>
              <a:gd name="T59" fmla="*/ 134 h 280"/>
              <a:gd name="T60" fmla="*/ 298 w 360"/>
              <a:gd name="T61" fmla="*/ 124 h 280"/>
              <a:gd name="T62" fmla="*/ 336 w 360"/>
              <a:gd name="T63" fmla="*/ 124 h 280"/>
              <a:gd name="T64" fmla="*/ 340 w 360"/>
              <a:gd name="T65" fmla="*/ 168 h 280"/>
              <a:gd name="T66" fmla="*/ 46 w 360"/>
              <a:gd name="T67" fmla="*/ 68 h 280"/>
              <a:gd name="T68" fmla="*/ 38 w 360"/>
              <a:gd name="T69" fmla="*/ 60 h 280"/>
              <a:gd name="T70" fmla="*/ 42 w 360"/>
              <a:gd name="T71" fmla="*/ 50 h 280"/>
              <a:gd name="T72" fmla="*/ 140 w 360"/>
              <a:gd name="T73" fmla="*/ 68 h 280"/>
              <a:gd name="T74" fmla="*/ 148 w 360"/>
              <a:gd name="T75" fmla="*/ 80 h 280"/>
              <a:gd name="T76" fmla="*/ 138 w 360"/>
              <a:gd name="T77" fmla="*/ 88 h 280"/>
              <a:gd name="T78" fmla="*/ 70 w 360"/>
              <a:gd name="T79" fmla="*/ 126 h 280"/>
              <a:gd name="T80" fmla="*/ 44 w 360"/>
              <a:gd name="T81" fmla="*/ 142 h 280"/>
              <a:gd name="T82" fmla="*/ 38 w 360"/>
              <a:gd name="T83" fmla="*/ 168 h 280"/>
              <a:gd name="T84" fmla="*/ 50 w 360"/>
              <a:gd name="T85" fmla="*/ 202 h 280"/>
              <a:gd name="T86" fmla="*/ 78 w 360"/>
              <a:gd name="T87" fmla="*/ 218 h 280"/>
              <a:gd name="T88" fmla="*/ 98 w 360"/>
              <a:gd name="T89" fmla="*/ 212 h 280"/>
              <a:gd name="T90" fmla="*/ 116 w 360"/>
              <a:gd name="T91" fmla="*/ 186 h 280"/>
              <a:gd name="T92" fmla="*/ 128 w 360"/>
              <a:gd name="T93" fmla="*/ 166 h 280"/>
              <a:gd name="T94" fmla="*/ 116 w 360"/>
              <a:gd name="T95" fmla="*/ 132 h 280"/>
              <a:gd name="T96" fmla="*/ 88 w 360"/>
              <a:gd name="T97" fmla="*/ 114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0" h="280">
                <a:moveTo>
                  <a:pt x="356" y="2"/>
                </a:moveTo>
                <a:lnTo>
                  <a:pt x="356" y="2"/>
                </a:lnTo>
                <a:lnTo>
                  <a:pt x="352" y="0"/>
                </a:lnTo>
                <a:lnTo>
                  <a:pt x="348" y="0"/>
                </a:lnTo>
                <a:lnTo>
                  <a:pt x="180" y="38"/>
                </a:lnTo>
                <a:lnTo>
                  <a:pt x="12" y="0"/>
                </a:lnTo>
                <a:lnTo>
                  <a:pt x="12" y="0"/>
                </a:lnTo>
                <a:lnTo>
                  <a:pt x="8" y="0"/>
                </a:lnTo>
                <a:lnTo>
                  <a:pt x="4" y="2"/>
                </a:lnTo>
                <a:lnTo>
                  <a:pt x="4" y="2"/>
                </a:lnTo>
                <a:lnTo>
                  <a:pt x="0" y="4"/>
                </a:lnTo>
                <a:lnTo>
                  <a:pt x="0" y="8"/>
                </a:lnTo>
                <a:lnTo>
                  <a:pt x="0" y="232"/>
                </a:lnTo>
                <a:lnTo>
                  <a:pt x="0" y="232"/>
                </a:lnTo>
                <a:lnTo>
                  <a:pt x="2" y="238"/>
                </a:lnTo>
                <a:lnTo>
                  <a:pt x="8" y="242"/>
                </a:lnTo>
                <a:lnTo>
                  <a:pt x="178" y="280"/>
                </a:lnTo>
                <a:lnTo>
                  <a:pt x="178" y="280"/>
                </a:lnTo>
                <a:lnTo>
                  <a:pt x="180" y="280"/>
                </a:lnTo>
                <a:lnTo>
                  <a:pt x="180" y="280"/>
                </a:lnTo>
                <a:lnTo>
                  <a:pt x="182" y="280"/>
                </a:lnTo>
                <a:lnTo>
                  <a:pt x="352" y="242"/>
                </a:lnTo>
                <a:lnTo>
                  <a:pt x="352" y="242"/>
                </a:lnTo>
                <a:lnTo>
                  <a:pt x="358" y="238"/>
                </a:lnTo>
                <a:lnTo>
                  <a:pt x="360" y="232"/>
                </a:lnTo>
                <a:lnTo>
                  <a:pt x="360" y="8"/>
                </a:lnTo>
                <a:lnTo>
                  <a:pt x="360" y="8"/>
                </a:lnTo>
                <a:lnTo>
                  <a:pt x="360" y="4"/>
                </a:lnTo>
                <a:lnTo>
                  <a:pt x="356" y="2"/>
                </a:lnTo>
                <a:lnTo>
                  <a:pt x="356" y="2"/>
                </a:lnTo>
                <a:close/>
                <a:moveTo>
                  <a:pt x="170" y="258"/>
                </a:moveTo>
                <a:lnTo>
                  <a:pt x="20" y="224"/>
                </a:lnTo>
                <a:lnTo>
                  <a:pt x="20" y="22"/>
                </a:lnTo>
                <a:lnTo>
                  <a:pt x="170" y="56"/>
                </a:lnTo>
                <a:lnTo>
                  <a:pt x="170" y="258"/>
                </a:lnTo>
                <a:close/>
                <a:moveTo>
                  <a:pt x="200" y="54"/>
                </a:moveTo>
                <a:lnTo>
                  <a:pt x="326" y="24"/>
                </a:lnTo>
                <a:lnTo>
                  <a:pt x="326" y="24"/>
                </a:lnTo>
                <a:lnTo>
                  <a:pt x="330" y="24"/>
                </a:lnTo>
                <a:lnTo>
                  <a:pt x="334" y="26"/>
                </a:lnTo>
                <a:lnTo>
                  <a:pt x="336" y="28"/>
                </a:lnTo>
                <a:lnTo>
                  <a:pt x="338" y="32"/>
                </a:lnTo>
                <a:lnTo>
                  <a:pt x="338" y="32"/>
                </a:lnTo>
                <a:lnTo>
                  <a:pt x="338" y="36"/>
                </a:lnTo>
                <a:lnTo>
                  <a:pt x="336" y="40"/>
                </a:lnTo>
                <a:lnTo>
                  <a:pt x="334" y="42"/>
                </a:lnTo>
                <a:lnTo>
                  <a:pt x="330" y="44"/>
                </a:lnTo>
                <a:lnTo>
                  <a:pt x="204" y="72"/>
                </a:lnTo>
                <a:lnTo>
                  <a:pt x="204" y="72"/>
                </a:lnTo>
                <a:lnTo>
                  <a:pt x="202" y="74"/>
                </a:lnTo>
                <a:lnTo>
                  <a:pt x="202" y="74"/>
                </a:lnTo>
                <a:lnTo>
                  <a:pt x="196" y="72"/>
                </a:lnTo>
                <a:lnTo>
                  <a:pt x="192" y="66"/>
                </a:lnTo>
                <a:lnTo>
                  <a:pt x="192" y="66"/>
                </a:lnTo>
                <a:lnTo>
                  <a:pt x="192" y="62"/>
                </a:lnTo>
                <a:lnTo>
                  <a:pt x="194" y="58"/>
                </a:lnTo>
                <a:lnTo>
                  <a:pt x="196" y="56"/>
                </a:lnTo>
                <a:lnTo>
                  <a:pt x="200" y="54"/>
                </a:lnTo>
                <a:lnTo>
                  <a:pt x="200" y="54"/>
                </a:lnTo>
                <a:close/>
                <a:moveTo>
                  <a:pt x="200" y="90"/>
                </a:moveTo>
                <a:lnTo>
                  <a:pt x="262" y="74"/>
                </a:lnTo>
                <a:lnTo>
                  <a:pt x="262" y="74"/>
                </a:lnTo>
                <a:lnTo>
                  <a:pt x="266" y="74"/>
                </a:lnTo>
                <a:lnTo>
                  <a:pt x="270" y="76"/>
                </a:lnTo>
                <a:lnTo>
                  <a:pt x="274" y="78"/>
                </a:lnTo>
                <a:lnTo>
                  <a:pt x="274" y="82"/>
                </a:lnTo>
                <a:lnTo>
                  <a:pt x="274" y="82"/>
                </a:lnTo>
                <a:lnTo>
                  <a:pt x="274" y="86"/>
                </a:lnTo>
                <a:lnTo>
                  <a:pt x="274" y="90"/>
                </a:lnTo>
                <a:lnTo>
                  <a:pt x="270" y="92"/>
                </a:lnTo>
                <a:lnTo>
                  <a:pt x="268" y="94"/>
                </a:lnTo>
                <a:lnTo>
                  <a:pt x="204" y="108"/>
                </a:lnTo>
                <a:lnTo>
                  <a:pt x="204" y="108"/>
                </a:lnTo>
                <a:lnTo>
                  <a:pt x="202" y="108"/>
                </a:lnTo>
                <a:lnTo>
                  <a:pt x="202" y="108"/>
                </a:lnTo>
                <a:lnTo>
                  <a:pt x="196" y="106"/>
                </a:lnTo>
                <a:lnTo>
                  <a:pt x="192" y="102"/>
                </a:lnTo>
                <a:lnTo>
                  <a:pt x="192" y="102"/>
                </a:lnTo>
                <a:lnTo>
                  <a:pt x="192" y="98"/>
                </a:lnTo>
                <a:lnTo>
                  <a:pt x="194" y="94"/>
                </a:lnTo>
                <a:lnTo>
                  <a:pt x="196" y="90"/>
                </a:lnTo>
                <a:lnTo>
                  <a:pt x="200" y="90"/>
                </a:lnTo>
                <a:lnTo>
                  <a:pt x="200" y="90"/>
                </a:lnTo>
                <a:close/>
                <a:moveTo>
                  <a:pt x="340" y="168"/>
                </a:moveTo>
                <a:lnTo>
                  <a:pt x="340" y="168"/>
                </a:lnTo>
                <a:lnTo>
                  <a:pt x="340" y="172"/>
                </a:lnTo>
                <a:lnTo>
                  <a:pt x="336" y="174"/>
                </a:lnTo>
                <a:lnTo>
                  <a:pt x="336" y="174"/>
                </a:lnTo>
                <a:lnTo>
                  <a:pt x="332" y="176"/>
                </a:lnTo>
                <a:lnTo>
                  <a:pt x="332" y="176"/>
                </a:lnTo>
                <a:lnTo>
                  <a:pt x="330" y="174"/>
                </a:lnTo>
                <a:lnTo>
                  <a:pt x="326" y="172"/>
                </a:lnTo>
                <a:lnTo>
                  <a:pt x="316" y="162"/>
                </a:lnTo>
                <a:lnTo>
                  <a:pt x="288" y="190"/>
                </a:lnTo>
                <a:lnTo>
                  <a:pt x="288" y="190"/>
                </a:lnTo>
                <a:lnTo>
                  <a:pt x="284" y="192"/>
                </a:lnTo>
                <a:lnTo>
                  <a:pt x="278" y="192"/>
                </a:lnTo>
                <a:lnTo>
                  <a:pt x="246" y="178"/>
                </a:lnTo>
                <a:lnTo>
                  <a:pt x="210" y="242"/>
                </a:lnTo>
                <a:lnTo>
                  <a:pt x="210" y="242"/>
                </a:lnTo>
                <a:lnTo>
                  <a:pt x="206" y="246"/>
                </a:lnTo>
                <a:lnTo>
                  <a:pt x="200" y="248"/>
                </a:lnTo>
                <a:lnTo>
                  <a:pt x="200" y="248"/>
                </a:lnTo>
                <a:lnTo>
                  <a:pt x="196" y="246"/>
                </a:lnTo>
                <a:lnTo>
                  <a:pt x="196" y="246"/>
                </a:lnTo>
                <a:lnTo>
                  <a:pt x="194" y="244"/>
                </a:lnTo>
                <a:lnTo>
                  <a:pt x="192" y="240"/>
                </a:lnTo>
                <a:lnTo>
                  <a:pt x="192" y="236"/>
                </a:lnTo>
                <a:lnTo>
                  <a:pt x="192" y="234"/>
                </a:lnTo>
                <a:lnTo>
                  <a:pt x="232" y="160"/>
                </a:lnTo>
                <a:lnTo>
                  <a:pt x="232" y="160"/>
                </a:lnTo>
                <a:lnTo>
                  <a:pt x="234" y="156"/>
                </a:lnTo>
                <a:lnTo>
                  <a:pt x="238" y="154"/>
                </a:lnTo>
                <a:lnTo>
                  <a:pt x="242" y="154"/>
                </a:lnTo>
                <a:lnTo>
                  <a:pt x="246" y="154"/>
                </a:lnTo>
                <a:lnTo>
                  <a:pt x="280" y="170"/>
                </a:lnTo>
                <a:lnTo>
                  <a:pt x="302" y="148"/>
                </a:lnTo>
                <a:lnTo>
                  <a:pt x="292" y="138"/>
                </a:lnTo>
                <a:lnTo>
                  <a:pt x="292" y="138"/>
                </a:lnTo>
                <a:lnTo>
                  <a:pt x="290" y="134"/>
                </a:lnTo>
                <a:lnTo>
                  <a:pt x="290" y="128"/>
                </a:lnTo>
                <a:lnTo>
                  <a:pt x="290" y="128"/>
                </a:lnTo>
                <a:lnTo>
                  <a:pt x="292" y="126"/>
                </a:lnTo>
                <a:lnTo>
                  <a:pt x="298" y="124"/>
                </a:lnTo>
                <a:lnTo>
                  <a:pt x="298" y="124"/>
                </a:lnTo>
                <a:lnTo>
                  <a:pt x="332" y="124"/>
                </a:lnTo>
                <a:lnTo>
                  <a:pt x="332" y="124"/>
                </a:lnTo>
                <a:lnTo>
                  <a:pt x="336" y="124"/>
                </a:lnTo>
                <a:lnTo>
                  <a:pt x="338" y="126"/>
                </a:lnTo>
                <a:lnTo>
                  <a:pt x="340" y="128"/>
                </a:lnTo>
                <a:lnTo>
                  <a:pt x="340" y="132"/>
                </a:lnTo>
                <a:lnTo>
                  <a:pt x="340" y="168"/>
                </a:lnTo>
                <a:close/>
                <a:moveTo>
                  <a:pt x="138" y="88"/>
                </a:moveTo>
                <a:lnTo>
                  <a:pt x="138" y="88"/>
                </a:lnTo>
                <a:lnTo>
                  <a:pt x="136" y="88"/>
                </a:lnTo>
                <a:lnTo>
                  <a:pt x="46" y="68"/>
                </a:lnTo>
                <a:lnTo>
                  <a:pt x="46" y="68"/>
                </a:lnTo>
                <a:lnTo>
                  <a:pt x="42" y="66"/>
                </a:lnTo>
                <a:lnTo>
                  <a:pt x="40" y="62"/>
                </a:lnTo>
                <a:lnTo>
                  <a:pt x="38" y="60"/>
                </a:lnTo>
                <a:lnTo>
                  <a:pt x="38" y="56"/>
                </a:lnTo>
                <a:lnTo>
                  <a:pt x="38" y="56"/>
                </a:lnTo>
                <a:lnTo>
                  <a:pt x="40" y="52"/>
                </a:lnTo>
                <a:lnTo>
                  <a:pt x="42" y="50"/>
                </a:lnTo>
                <a:lnTo>
                  <a:pt x="46" y="48"/>
                </a:lnTo>
                <a:lnTo>
                  <a:pt x="50" y="48"/>
                </a:lnTo>
                <a:lnTo>
                  <a:pt x="140" y="68"/>
                </a:lnTo>
                <a:lnTo>
                  <a:pt x="140" y="68"/>
                </a:lnTo>
                <a:lnTo>
                  <a:pt x="144" y="70"/>
                </a:lnTo>
                <a:lnTo>
                  <a:pt x="146" y="72"/>
                </a:lnTo>
                <a:lnTo>
                  <a:pt x="148" y="76"/>
                </a:lnTo>
                <a:lnTo>
                  <a:pt x="148" y="80"/>
                </a:lnTo>
                <a:lnTo>
                  <a:pt x="148" y="80"/>
                </a:lnTo>
                <a:lnTo>
                  <a:pt x="144" y="86"/>
                </a:lnTo>
                <a:lnTo>
                  <a:pt x="138" y="88"/>
                </a:lnTo>
                <a:lnTo>
                  <a:pt x="138" y="88"/>
                </a:lnTo>
                <a:close/>
                <a:moveTo>
                  <a:pt x="78" y="172"/>
                </a:moveTo>
                <a:lnTo>
                  <a:pt x="78" y="126"/>
                </a:lnTo>
                <a:lnTo>
                  <a:pt x="78" y="126"/>
                </a:lnTo>
                <a:lnTo>
                  <a:pt x="70" y="126"/>
                </a:lnTo>
                <a:lnTo>
                  <a:pt x="62" y="128"/>
                </a:lnTo>
                <a:lnTo>
                  <a:pt x="56" y="132"/>
                </a:lnTo>
                <a:lnTo>
                  <a:pt x="50" y="136"/>
                </a:lnTo>
                <a:lnTo>
                  <a:pt x="44" y="142"/>
                </a:lnTo>
                <a:lnTo>
                  <a:pt x="42" y="150"/>
                </a:lnTo>
                <a:lnTo>
                  <a:pt x="40" y="158"/>
                </a:lnTo>
                <a:lnTo>
                  <a:pt x="38" y="168"/>
                </a:lnTo>
                <a:lnTo>
                  <a:pt x="38" y="168"/>
                </a:lnTo>
                <a:lnTo>
                  <a:pt x="40" y="176"/>
                </a:lnTo>
                <a:lnTo>
                  <a:pt x="42" y="186"/>
                </a:lnTo>
                <a:lnTo>
                  <a:pt x="44" y="194"/>
                </a:lnTo>
                <a:lnTo>
                  <a:pt x="50" y="202"/>
                </a:lnTo>
                <a:lnTo>
                  <a:pt x="56" y="208"/>
                </a:lnTo>
                <a:lnTo>
                  <a:pt x="62" y="212"/>
                </a:lnTo>
                <a:lnTo>
                  <a:pt x="70" y="216"/>
                </a:lnTo>
                <a:lnTo>
                  <a:pt x="78" y="218"/>
                </a:lnTo>
                <a:lnTo>
                  <a:pt x="78" y="218"/>
                </a:lnTo>
                <a:lnTo>
                  <a:pt x="84" y="218"/>
                </a:lnTo>
                <a:lnTo>
                  <a:pt x="92" y="216"/>
                </a:lnTo>
                <a:lnTo>
                  <a:pt x="98" y="212"/>
                </a:lnTo>
                <a:lnTo>
                  <a:pt x="104" y="208"/>
                </a:lnTo>
                <a:lnTo>
                  <a:pt x="110" y="202"/>
                </a:lnTo>
                <a:lnTo>
                  <a:pt x="114" y="194"/>
                </a:lnTo>
                <a:lnTo>
                  <a:pt x="116" y="186"/>
                </a:lnTo>
                <a:lnTo>
                  <a:pt x="116" y="176"/>
                </a:lnTo>
                <a:lnTo>
                  <a:pt x="78" y="172"/>
                </a:lnTo>
                <a:close/>
                <a:moveTo>
                  <a:pt x="128" y="166"/>
                </a:moveTo>
                <a:lnTo>
                  <a:pt x="128" y="166"/>
                </a:lnTo>
                <a:lnTo>
                  <a:pt x="126" y="156"/>
                </a:lnTo>
                <a:lnTo>
                  <a:pt x="124" y="146"/>
                </a:lnTo>
                <a:lnTo>
                  <a:pt x="122" y="138"/>
                </a:lnTo>
                <a:lnTo>
                  <a:pt x="116" y="132"/>
                </a:lnTo>
                <a:lnTo>
                  <a:pt x="110" y="126"/>
                </a:lnTo>
                <a:lnTo>
                  <a:pt x="104" y="120"/>
                </a:lnTo>
                <a:lnTo>
                  <a:pt x="96" y="116"/>
                </a:lnTo>
                <a:lnTo>
                  <a:pt x="88" y="114"/>
                </a:lnTo>
                <a:lnTo>
                  <a:pt x="88" y="160"/>
                </a:lnTo>
                <a:lnTo>
                  <a:pt x="128" y="16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Elipse 22"/>
          <p:cNvSpPr/>
          <p:nvPr/>
        </p:nvSpPr>
        <p:spPr>
          <a:xfrm>
            <a:off x="5372818" y="719730"/>
            <a:ext cx="954636" cy="97147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4209503" y="3492407"/>
            <a:ext cx="954636" cy="97147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duotone>
              <a:srgbClr val="EB0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903" y="861532"/>
            <a:ext cx="618353" cy="61835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4" cstate="print">
            <a:duotone>
              <a:srgbClr val="EB0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719" y="2701275"/>
            <a:ext cx="623448" cy="623448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 cstate="print">
            <a:duotone>
              <a:srgbClr val="EB0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21" y="3635718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9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2" name="Rectángulo 1"/>
          <p:cNvSpPr/>
          <p:nvPr/>
        </p:nvSpPr>
        <p:spPr>
          <a:xfrm>
            <a:off x="-1" y="0"/>
            <a:ext cx="9222059" cy="51874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29962" y="131972"/>
            <a:ext cx="65615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B2870"/>
                </a:solidFill>
                <a:latin typeface="Candara" panose="020E0502030303020204" pitchFamily="34" charset="0"/>
              </a:rPr>
              <a:t>4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. </a:t>
            </a:r>
            <a:r>
              <a:rPr lang="en-US" sz="2000" b="1" i="0" dirty="0" err="1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What’next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? Challenges ahead</a:t>
            </a:r>
          </a:p>
          <a:p>
            <a:pPr fontAlgn="b"/>
            <a:r>
              <a:rPr lang="en-US" sz="18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Global-local balance</a:t>
            </a:r>
            <a:endParaRPr lang="en-US" sz="20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478664" y="870708"/>
            <a:ext cx="866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/>
              <a:t>Equilibrium in three axis</a:t>
            </a:r>
            <a:endParaRPr lang="en-US" sz="1800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4986341" y="1590231"/>
            <a:ext cx="2978383" cy="474277"/>
          </a:xfrm>
          <a:prstGeom prst="round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Local GAAP</a:t>
            </a:r>
            <a:endParaRPr lang="en-GB" sz="1800" dirty="0"/>
          </a:p>
        </p:txBody>
      </p:sp>
      <p:sp>
        <p:nvSpPr>
          <p:cNvPr id="18" name="Rectángulo redondeado 17"/>
          <p:cNvSpPr/>
          <p:nvPr/>
        </p:nvSpPr>
        <p:spPr>
          <a:xfrm>
            <a:off x="1041400" y="1576793"/>
            <a:ext cx="2978383" cy="474277"/>
          </a:xfrm>
          <a:prstGeom prst="roundRect">
            <a:avLst/>
          </a:prstGeom>
          <a:solidFill>
            <a:srgbClr val="6B287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IFRS9</a:t>
            </a:r>
            <a:endParaRPr lang="en-GB" sz="1800" dirty="0"/>
          </a:p>
        </p:txBody>
      </p:sp>
      <p:sp>
        <p:nvSpPr>
          <p:cNvPr id="20" name="Rectángulo redondeado 19"/>
          <p:cNvSpPr/>
          <p:nvPr/>
        </p:nvSpPr>
        <p:spPr>
          <a:xfrm>
            <a:off x="4986341" y="2761054"/>
            <a:ext cx="2978383" cy="474277"/>
          </a:xfrm>
          <a:prstGeom prst="round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IFRS9 ‘tropical’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1041400" y="2746730"/>
            <a:ext cx="2978383" cy="474277"/>
          </a:xfrm>
          <a:prstGeom prst="roundRect">
            <a:avLst/>
          </a:prstGeom>
          <a:solidFill>
            <a:srgbClr val="6B287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IFRS9 ‘standard’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4986341" y="3988609"/>
            <a:ext cx="2978383" cy="474277"/>
          </a:xfrm>
          <a:prstGeom prst="round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IFRS9 decentralized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1041400" y="3988608"/>
            <a:ext cx="2978383" cy="474277"/>
          </a:xfrm>
          <a:prstGeom prst="roundRect">
            <a:avLst/>
          </a:prstGeom>
          <a:solidFill>
            <a:srgbClr val="6B287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IFRS9 centralized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t="19313" r="17402" b="26459"/>
          <a:stretch/>
        </p:blipFill>
        <p:spPr>
          <a:xfrm>
            <a:off x="4126647" y="1435071"/>
            <a:ext cx="781186" cy="69731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t="19313" r="17402" b="26459"/>
          <a:stretch/>
        </p:blipFill>
        <p:spPr>
          <a:xfrm>
            <a:off x="4126647" y="2605776"/>
            <a:ext cx="781186" cy="697311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t="19313" r="17402" b="26459"/>
          <a:stretch/>
        </p:blipFill>
        <p:spPr>
          <a:xfrm>
            <a:off x="4126647" y="3887331"/>
            <a:ext cx="781186" cy="69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3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2" name="Rectángulo 1"/>
          <p:cNvSpPr/>
          <p:nvPr/>
        </p:nvSpPr>
        <p:spPr>
          <a:xfrm>
            <a:off x="-1" y="0"/>
            <a:ext cx="9222059" cy="51874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29962" y="131972"/>
            <a:ext cx="65615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B2870"/>
                </a:solidFill>
                <a:latin typeface="Candara" panose="020E0502030303020204" pitchFamily="34" charset="0"/>
              </a:rPr>
              <a:t>4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. </a:t>
            </a:r>
            <a:r>
              <a:rPr lang="en-US" sz="2000" b="1" i="0" dirty="0" err="1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What’next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? Challenges ahead</a:t>
            </a:r>
          </a:p>
          <a:p>
            <a:pPr fontAlgn="b"/>
            <a: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  <a:t/>
            </a:r>
            <a:b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</a:br>
            <a:endParaRPr lang="en-US" sz="20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36222" y="2967769"/>
            <a:ext cx="254936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>
                    <a:lumMod val="85000"/>
                  </a:schemeClr>
                </a:solidFill>
              </a:rPr>
              <a:t>Governance and control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147761" y="710277"/>
            <a:ext cx="246097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dirty="0"/>
              <a:t>Global-local balance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78605" y="808640"/>
            <a:ext cx="31394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dirty="0"/>
              <a:t>Disclosure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380022" y="3236822"/>
            <a:ext cx="2763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rgbClr val="595959"/>
                </a:solidFill>
              </a:defRPr>
            </a:lvl1pPr>
          </a:lstStyle>
          <a:p>
            <a:r>
              <a:rPr lang="en-GB" dirty="0"/>
              <a:t>Forecasting and </a:t>
            </a:r>
            <a:r>
              <a:rPr lang="en-GB" dirty="0" err="1"/>
              <a:t>backtesting</a:t>
            </a:r>
            <a:endParaRPr lang="en-GB" dirty="0"/>
          </a:p>
        </p:txBody>
      </p:sp>
      <p:grpSp>
        <p:nvGrpSpPr>
          <p:cNvPr id="12" name="Grupo 11"/>
          <p:cNvGrpSpPr/>
          <p:nvPr/>
        </p:nvGrpSpPr>
        <p:grpSpPr>
          <a:xfrm>
            <a:off x="2832866" y="670170"/>
            <a:ext cx="3620574" cy="3433386"/>
            <a:chOff x="5171719" y="2116715"/>
            <a:chExt cx="3236684" cy="3160972"/>
          </a:xfrm>
        </p:grpSpPr>
        <p:sp>
          <p:nvSpPr>
            <p:cNvPr id="13" name="Elipse 12"/>
            <p:cNvSpPr/>
            <p:nvPr/>
          </p:nvSpPr>
          <p:spPr>
            <a:xfrm>
              <a:off x="5171719" y="2116715"/>
              <a:ext cx="3236684" cy="3160972"/>
            </a:xfrm>
            <a:prstGeom prst="ellipse">
              <a:avLst/>
            </a:prstGeom>
            <a:solidFill>
              <a:srgbClr val="6B28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Elipse 13"/>
            <p:cNvSpPr/>
            <p:nvPr/>
          </p:nvSpPr>
          <p:spPr>
            <a:xfrm>
              <a:off x="5373302" y="2299550"/>
              <a:ext cx="2837072" cy="2795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IFRS9 BAU</a:t>
              </a:r>
            </a:p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challenges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Elipse 14"/>
          <p:cNvSpPr/>
          <p:nvPr/>
        </p:nvSpPr>
        <p:spPr>
          <a:xfrm>
            <a:off x="2644492" y="2600484"/>
            <a:ext cx="954636" cy="97147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5753389" y="2628480"/>
            <a:ext cx="954636" cy="97147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467946" y="4473483"/>
            <a:ext cx="276397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>
                    <a:lumMod val="85000"/>
                  </a:schemeClr>
                </a:solidFill>
              </a:rPr>
              <a:t>Side effects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3054382" y="719730"/>
            <a:ext cx="864000" cy="864000"/>
            <a:chOff x="2378556" y="3142264"/>
            <a:chExt cx="828000" cy="828000"/>
          </a:xfrm>
        </p:grpSpPr>
        <p:sp>
          <p:nvSpPr>
            <p:cNvPr id="19" name="Oval 15"/>
            <p:cNvSpPr/>
            <p:nvPr/>
          </p:nvSpPr>
          <p:spPr bwMode="ltGray">
            <a:xfrm>
              <a:off x="2378556" y="3142264"/>
              <a:ext cx="828000" cy="82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18824"/>
              <a:endParaRPr lang="en-GB" sz="2000" kern="0" dirty="0" err="1" smtClean="0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20" name="Freeform 4849"/>
            <p:cNvSpPr>
              <a:spLocks noEditPoints="1"/>
            </p:cNvSpPr>
            <p:nvPr/>
          </p:nvSpPr>
          <p:spPr bwMode="auto">
            <a:xfrm>
              <a:off x="2585107" y="3393990"/>
              <a:ext cx="394802" cy="319253"/>
            </a:xfrm>
            <a:custGeom>
              <a:avLst/>
              <a:gdLst>
                <a:gd name="T0" fmla="*/ 0 w 324"/>
                <a:gd name="T1" fmla="*/ 136 h 262"/>
                <a:gd name="T2" fmla="*/ 0 w 324"/>
                <a:gd name="T3" fmla="*/ 132 h 262"/>
                <a:gd name="T4" fmla="*/ 6 w 324"/>
                <a:gd name="T5" fmla="*/ 126 h 262"/>
                <a:gd name="T6" fmla="*/ 46 w 324"/>
                <a:gd name="T7" fmla="*/ 126 h 262"/>
                <a:gd name="T8" fmla="*/ 50 w 324"/>
                <a:gd name="T9" fmla="*/ 126 h 262"/>
                <a:gd name="T10" fmla="*/ 56 w 324"/>
                <a:gd name="T11" fmla="*/ 132 h 262"/>
                <a:gd name="T12" fmla="*/ 56 w 324"/>
                <a:gd name="T13" fmla="*/ 212 h 262"/>
                <a:gd name="T14" fmla="*/ 56 w 324"/>
                <a:gd name="T15" fmla="*/ 216 h 262"/>
                <a:gd name="T16" fmla="*/ 50 w 324"/>
                <a:gd name="T17" fmla="*/ 220 h 262"/>
                <a:gd name="T18" fmla="*/ 10 w 324"/>
                <a:gd name="T19" fmla="*/ 222 h 262"/>
                <a:gd name="T20" fmla="*/ 6 w 324"/>
                <a:gd name="T21" fmla="*/ 220 h 262"/>
                <a:gd name="T22" fmla="*/ 0 w 324"/>
                <a:gd name="T23" fmla="*/ 216 h 262"/>
                <a:gd name="T24" fmla="*/ 0 w 324"/>
                <a:gd name="T25" fmla="*/ 212 h 262"/>
                <a:gd name="T26" fmla="*/ 136 w 324"/>
                <a:gd name="T27" fmla="*/ 222 h 262"/>
                <a:gd name="T28" fmla="*/ 140 w 324"/>
                <a:gd name="T29" fmla="*/ 220 h 262"/>
                <a:gd name="T30" fmla="*/ 144 w 324"/>
                <a:gd name="T31" fmla="*/ 216 h 262"/>
                <a:gd name="T32" fmla="*/ 146 w 324"/>
                <a:gd name="T33" fmla="*/ 58 h 262"/>
                <a:gd name="T34" fmla="*/ 144 w 324"/>
                <a:gd name="T35" fmla="*/ 54 h 262"/>
                <a:gd name="T36" fmla="*/ 140 w 324"/>
                <a:gd name="T37" fmla="*/ 50 h 262"/>
                <a:gd name="T38" fmla="*/ 100 w 324"/>
                <a:gd name="T39" fmla="*/ 48 h 262"/>
                <a:gd name="T40" fmla="*/ 96 w 324"/>
                <a:gd name="T41" fmla="*/ 50 h 262"/>
                <a:gd name="T42" fmla="*/ 90 w 324"/>
                <a:gd name="T43" fmla="*/ 54 h 262"/>
                <a:gd name="T44" fmla="*/ 90 w 324"/>
                <a:gd name="T45" fmla="*/ 212 h 262"/>
                <a:gd name="T46" fmla="*/ 90 w 324"/>
                <a:gd name="T47" fmla="*/ 216 h 262"/>
                <a:gd name="T48" fmla="*/ 96 w 324"/>
                <a:gd name="T49" fmla="*/ 220 h 262"/>
                <a:gd name="T50" fmla="*/ 100 w 324"/>
                <a:gd name="T51" fmla="*/ 222 h 262"/>
                <a:gd name="T52" fmla="*/ 224 w 324"/>
                <a:gd name="T53" fmla="*/ 222 h 262"/>
                <a:gd name="T54" fmla="*/ 228 w 324"/>
                <a:gd name="T55" fmla="*/ 220 h 262"/>
                <a:gd name="T56" fmla="*/ 234 w 324"/>
                <a:gd name="T57" fmla="*/ 216 h 262"/>
                <a:gd name="T58" fmla="*/ 234 w 324"/>
                <a:gd name="T59" fmla="*/ 86 h 262"/>
                <a:gd name="T60" fmla="*/ 234 w 324"/>
                <a:gd name="T61" fmla="*/ 82 h 262"/>
                <a:gd name="T62" fmla="*/ 228 w 324"/>
                <a:gd name="T63" fmla="*/ 76 h 262"/>
                <a:gd name="T64" fmla="*/ 188 w 324"/>
                <a:gd name="T65" fmla="*/ 76 h 262"/>
                <a:gd name="T66" fmla="*/ 184 w 324"/>
                <a:gd name="T67" fmla="*/ 76 h 262"/>
                <a:gd name="T68" fmla="*/ 180 w 324"/>
                <a:gd name="T69" fmla="*/ 82 h 262"/>
                <a:gd name="T70" fmla="*/ 178 w 324"/>
                <a:gd name="T71" fmla="*/ 212 h 262"/>
                <a:gd name="T72" fmla="*/ 180 w 324"/>
                <a:gd name="T73" fmla="*/ 216 h 262"/>
                <a:gd name="T74" fmla="*/ 184 w 324"/>
                <a:gd name="T75" fmla="*/ 220 h 262"/>
                <a:gd name="T76" fmla="*/ 188 w 324"/>
                <a:gd name="T77" fmla="*/ 222 h 262"/>
                <a:gd name="T78" fmla="*/ 278 w 324"/>
                <a:gd name="T79" fmla="*/ 0 h 262"/>
                <a:gd name="T80" fmla="*/ 274 w 324"/>
                <a:gd name="T81" fmla="*/ 0 h 262"/>
                <a:gd name="T82" fmla="*/ 268 w 324"/>
                <a:gd name="T83" fmla="*/ 6 h 262"/>
                <a:gd name="T84" fmla="*/ 268 w 324"/>
                <a:gd name="T85" fmla="*/ 212 h 262"/>
                <a:gd name="T86" fmla="*/ 268 w 324"/>
                <a:gd name="T87" fmla="*/ 216 h 262"/>
                <a:gd name="T88" fmla="*/ 274 w 324"/>
                <a:gd name="T89" fmla="*/ 220 h 262"/>
                <a:gd name="T90" fmla="*/ 314 w 324"/>
                <a:gd name="T91" fmla="*/ 222 h 262"/>
                <a:gd name="T92" fmla="*/ 318 w 324"/>
                <a:gd name="T93" fmla="*/ 220 h 262"/>
                <a:gd name="T94" fmla="*/ 324 w 324"/>
                <a:gd name="T95" fmla="*/ 216 h 262"/>
                <a:gd name="T96" fmla="*/ 324 w 324"/>
                <a:gd name="T97" fmla="*/ 10 h 262"/>
                <a:gd name="T98" fmla="*/ 324 w 324"/>
                <a:gd name="T99" fmla="*/ 6 h 262"/>
                <a:gd name="T100" fmla="*/ 318 w 324"/>
                <a:gd name="T101" fmla="*/ 0 h 262"/>
                <a:gd name="T102" fmla="*/ 314 w 324"/>
                <a:gd name="T103" fmla="*/ 0 h 262"/>
                <a:gd name="T104" fmla="*/ 0 w 324"/>
                <a:gd name="T105" fmla="*/ 242 h 262"/>
                <a:gd name="T106" fmla="*/ 324 w 324"/>
                <a:gd name="T107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4" h="262">
                  <a:moveTo>
                    <a:pt x="0" y="212"/>
                  </a:moveTo>
                  <a:lnTo>
                    <a:pt x="0" y="136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2" y="128"/>
                  </a:lnTo>
                  <a:lnTo>
                    <a:pt x="6" y="126"/>
                  </a:lnTo>
                  <a:lnTo>
                    <a:pt x="10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50" y="126"/>
                  </a:lnTo>
                  <a:lnTo>
                    <a:pt x="54" y="128"/>
                  </a:lnTo>
                  <a:lnTo>
                    <a:pt x="56" y="132"/>
                  </a:lnTo>
                  <a:lnTo>
                    <a:pt x="56" y="136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4" y="218"/>
                  </a:lnTo>
                  <a:lnTo>
                    <a:pt x="50" y="220"/>
                  </a:lnTo>
                  <a:lnTo>
                    <a:pt x="46" y="222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6" y="220"/>
                  </a:lnTo>
                  <a:lnTo>
                    <a:pt x="2" y="218"/>
                  </a:lnTo>
                  <a:lnTo>
                    <a:pt x="0" y="216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00" y="222"/>
                  </a:moveTo>
                  <a:lnTo>
                    <a:pt x="136" y="222"/>
                  </a:lnTo>
                  <a:lnTo>
                    <a:pt x="136" y="222"/>
                  </a:lnTo>
                  <a:lnTo>
                    <a:pt x="140" y="220"/>
                  </a:lnTo>
                  <a:lnTo>
                    <a:pt x="142" y="218"/>
                  </a:lnTo>
                  <a:lnTo>
                    <a:pt x="144" y="216"/>
                  </a:lnTo>
                  <a:lnTo>
                    <a:pt x="146" y="212"/>
                  </a:lnTo>
                  <a:lnTo>
                    <a:pt x="146" y="58"/>
                  </a:lnTo>
                  <a:lnTo>
                    <a:pt x="146" y="58"/>
                  </a:lnTo>
                  <a:lnTo>
                    <a:pt x="144" y="54"/>
                  </a:lnTo>
                  <a:lnTo>
                    <a:pt x="142" y="52"/>
                  </a:lnTo>
                  <a:lnTo>
                    <a:pt x="140" y="50"/>
                  </a:lnTo>
                  <a:lnTo>
                    <a:pt x="136" y="48"/>
                  </a:lnTo>
                  <a:lnTo>
                    <a:pt x="100" y="48"/>
                  </a:lnTo>
                  <a:lnTo>
                    <a:pt x="100" y="48"/>
                  </a:lnTo>
                  <a:lnTo>
                    <a:pt x="96" y="50"/>
                  </a:lnTo>
                  <a:lnTo>
                    <a:pt x="92" y="52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90" y="212"/>
                  </a:lnTo>
                  <a:lnTo>
                    <a:pt x="90" y="212"/>
                  </a:lnTo>
                  <a:lnTo>
                    <a:pt x="90" y="216"/>
                  </a:lnTo>
                  <a:lnTo>
                    <a:pt x="92" y="218"/>
                  </a:lnTo>
                  <a:lnTo>
                    <a:pt x="96" y="220"/>
                  </a:lnTo>
                  <a:lnTo>
                    <a:pt x="100" y="222"/>
                  </a:lnTo>
                  <a:lnTo>
                    <a:pt x="100" y="222"/>
                  </a:lnTo>
                  <a:close/>
                  <a:moveTo>
                    <a:pt x="188" y="222"/>
                  </a:moveTo>
                  <a:lnTo>
                    <a:pt x="224" y="222"/>
                  </a:lnTo>
                  <a:lnTo>
                    <a:pt x="224" y="222"/>
                  </a:lnTo>
                  <a:lnTo>
                    <a:pt x="228" y="220"/>
                  </a:lnTo>
                  <a:lnTo>
                    <a:pt x="232" y="218"/>
                  </a:lnTo>
                  <a:lnTo>
                    <a:pt x="234" y="216"/>
                  </a:lnTo>
                  <a:lnTo>
                    <a:pt x="234" y="212"/>
                  </a:lnTo>
                  <a:lnTo>
                    <a:pt x="234" y="86"/>
                  </a:lnTo>
                  <a:lnTo>
                    <a:pt x="234" y="86"/>
                  </a:lnTo>
                  <a:lnTo>
                    <a:pt x="234" y="82"/>
                  </a:lnTo>
                  <a:lnTo>
                    <a:pt x="232" y="78"/>
                  </a:lnTo>
                  <a:lnTo>
                    <a:pt x="228" y="76"/>
                  </a:lnTo>
                  <a:lnTo>
                    <a:pt x="224" y="76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84" y="76"/>
                  </a:lnTo>
                  <a:lnTo>
                    <a:pt x="182" y="78"/>
                  </a:lnTo>
                  <a:lnTo>
                    <a:pt x="180" y="82"/>
                  </a:lnTo>
                  <a:lnTo>
                    <a:pt x="178" y="86"/>
                  </a:lnTo>
                  <a:lnTo>
                    <a:pt x="178" y="212"/>
                  </a:lnTo>
                  <a:lnTo>
                    <a:pt x="178" y="212"/>
                  </a:lnTo>
                  <a:lnTo>
                    <a:pt x="180" y="216"/>
                  </a:lnTo>
                  <a:lnTo>
                    <a:pt x="182" y="218"/>
                  </a:lnTo>
                  <a:lnTo>
                    <a:pt x="184" y="220"/>
                  </a:lnTo>
                  <a:lnTo>
                    <a:pt x="188" y="222"/>
                  </a:lnTo>
                  <a:lnTo>
                    <a:pt x="188" y="222"/>
                  </a:lnTo>
                  <a:close/>
                  <a:moveTo>
                    <a:pt x="314" y="0"/>
                  </a:moveTo>
                  <a:lnTo>
                    <a:pt x="278" y="0"/>
                  </a:lnTo>
                  <a:lnTo>
                    <a:pt x="278" y="0"/>
                  </a:lnTo>
                  <a:lnTo>
                    <a:pt x="274" y="0"/>
                  </a:lnTo>
                  <a:lnTo>
                    <a:pt x="270" y="2"/>
                  </a:lnTo>
                  <a:lnTo>
                    <a:pt x="268" y="6"/>
                  </a:lnTo>
                  <a:lnTo>
                    <a:pt x="268" y="10"/>
                  </a:lnTo>
                  <a:lnTo>
                    <a:pt x="268" y="212"/>
                  </a:lnTo>
                  <a:lnTo>
                    <a:pt x="268" y="212"/>
                  </a:lnTo>
                  <a:lnTo>
                    <a:pt x="268" y="216"/>
                  </a:lnTo>
                  <a:lnTo>
                    <a:pt x="270" y="218"/>
                  </a:lnTo>
                  <a:lnTo>
                    <a:pt x="274" y="220"/>
                  </a:lnTo>
                  <a:lnTo>
                    <a:pt x="278" y="222"/>
                  </a:lnTo>
                  <a:lnTo>
                    <a:pt x="314" y="222"/>
                  </a:lnTo>
                  <a:lnTo>
                    <a:pt x="314" y="222"/>
                  </a:lnTo>
                  <a:lnTo>
                    <a:pt x="318" y="220"/>
                  </a:lnTo>
                  <a:lnTo>
                    <a:pt x="322" y="218"/>
                  </a:lnTo>
                  <a:lnTo>
                    <a:pt x="324" y="216"/>
                  </a:lnTo>
                  <a:lnTo>
                    <a:pt x="324" y="212"/>
                  </a:lnTo>
                  <a:lnTo>
                    <a:pt x="324" y="10"/>
                  </a:lnTo>
                  <a:lnTo>
                    <a:pt x="324" y="10"/>
                  </a:lnTo>
                  <a:lnTo>
                    <a:pt x="324" y="6"/>
                  </a:lnTo>
                  <a:lnTo>
                    <a:pt x="322" y="2"/>
                  </a:lnTo>
                  <a:lnTo>
                    <a:pt x="318" y="0"/>
                  </a:lnTo>
                  <a:lnTo>
                    <a:pt x="314" y="0"/>
                  </a:lnTo>
                  <a:lnTo>
                    <a:pt x="314" y="0"/>
                  </a:lnTo>
                  <a:close/>
                  <a:moveTo>
                    <a:pt x="324" y="242"/>
                  </a:moveTo>
                  <a:lnTo>
                    <a:pt x="0" y="242"/>
                  </a:lnTo>
                  <a:lnTo>
                    <a:pt x="0" y="262"/>
                  </a:lnTo>
                  <a:lnTo>
                    <a:pt x="324" y="262"/>
                  </a:lnTo>
                  <a:lnTo>
                    <a:pt x="324" y="24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18824"/>
              <a:endParaRPr lang="en-GB" sz="2000" kern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Freeform 4959"/>
          <p:cNvSpPr>
            <a:spLocks noEditPoints="1"/>
          </p:cNvSpPr>
          <p:nvPr/>
        </p:nvSpPr>
        <p:spPr bwMode="auto">
          <a:xfrm>
            <a:off x="6023188" y="2954000"/>
            <a:ext cx="421468" cy="359772"/>
          </a:xfrm>
          <a:custGeom>
            <a:avLst/>
            <a:gdLst>
              <a:gd name="T0" fmla="*/ 348 w 360"/>
              <a:gd name="T1" fmla="*/ 0 h 280"/>
              <a:gd name="T2" fmla="*/ 8 w 360"/>
              <a:gd name="T3" fmla="*/ 0 h 280"/>
              <a:gd name="T4" fmla="*/ 0 w 360"/>
              <a:gd name="T5" fmla="*/ 8 h 280"/>
              <a:gd name="T6" fmla="*/ 8 w 360"/>
              <a:gd name="T7" fmla="*/ 242 h 280"/>
              <a:gd name="T8" fmla="*/ 180 w 360"/>
              <a:gd name="T9" fmla="*/ 280 h 280"/>
              <a:gd name="T10" fmla="*/ 358 w 360"/>
              <a:gd name="T11" fmla="*/ 238 h 280"/>
              <a:gd name="T12" fmla="*/ 360 w 360"/>
              <a:gd name="T13" fmla="*/ 4 h 280"/>
              <a:gd name="T14" fmla="*/ 20 w 360"/>
              <a:gd name="T15" fmla="*/ 224 h 280"/>
              <a:gd name="T16" fmla="*/ 200 w 360"/>
              <a:gd name="T17" fmla="*/ 54 h 280"/>
              <a:gd name="T18" fmla="*/ 334 w 360"/>
              <a:gd name="T19" fmla="*/ 26 h 280"/>
              <a:gd name="T20" fmla="*/ 338 w 360"/>
              <a:gd name="T21" fmla="*/ 36 h 280"/>
              <a:gd name="T22" fmla="*/ 204 w 360"/>
              <a:gd name="T23" fmla="*/ 72 h 280"/>
              <a:gd name="T24" fmla="*/ 196 w 360"/>
              <a:gd name="T25" fmla="*/ 72 h 280"/>
              <a:gd name="T26" fmla="*/ 194 w 360"/>
              <a:gd name="T27" fmla="*/ 58 h 280"/>
              <a:gd name="T28" fmla="*/ 200 w 360"/>
              <a:gd name="T29" fmla="*/ 90 h 280"/>
              <a:gd name="T30" fmla="*/ 270 w 360"/>
              <a:gd name="T31" fmla="*/ 76 h 280"/>
              <a:gd name="T32" fmla="*/ 274 w 360"/>
              <a:gd name="T33" fmla="*/ 86 h 280"/>
              <a:gd name="T34" fmla="*/ 204 w 360"/>
              <a:gd name="T35" fmla="*/ 108 h 280"/>
              <a:gd name="T36" fmla="*/ 196 w 360"/>
              <a:gd name="T37" fmla="*/ 106 h 280"/>
              <a:gd name="T38" fmla="*/ 194 w 360"/>
              <a:gd name="T39" fmla="*/ 94 h 280"/>
              <a:gd name="T40" fmla="*/ 340 w 360"/>
              <a:gd name="T41" fmla="*/ 168 h 280"/>
              <a:gd name="T42" fmla="*/ 336 w 360"/>
              <a:gd name="T43" fmla="*/ 174 h 280"/>
              <a:gd name="T44" fmla="*/ 326 w 360"/>
              <a:gd name="T45" fmla="*/ 172 h 280"/>
              <a:gd name="T46" fmla="*/ 284 w 360"/>
              <a:gd name="T47" fmla="*/ 192 h 280"/>
              <a:gd name="T48" fmla="*/ 210 w 360"/>
              <a:gd name="T49" fmla="*/ 242 h 280"/>
              <a:gd name="T50" fmla="*/ 196 w 360"/>
              <a:gd name="T51" fmla="*/ 246 h 280"/>
              <a:gd name="T52" fmla="*/ 192 w 360"/>
              <a:gd name="T53" fmla="*/ 236 h 280"/>
              <a:gd name="T54" fmla="*/ 234 w 360"/>
              <a:gd name="T55" fmla="*/ 156 h 280"/>
              <a:gd name="T56" fmla="*/ 280 w 360"/>
              <a:gd name="T57" fmla="*/ 170 h 280"/>
              <a:gd name="T58" fmla="*/ 290 w 360"/>
              <a:gd name="T59" fmla="*/ 134 h 280"/>
              <a:gd name="T60" fmla="*/ 298 w 360"/>
              <a:gd name="T61" fmla="*/ 124 h 280"/>
              <a:gd name="T62" fmla="*/ 336 w 360"/>
              <a:gd name="T63" fmla="*/ 124 h 280"/>
              <a:gd name="T64" fmla="*/ 340 w 360"/>
              <a:gd name="T65" fmla="*/ 168 h 280"/>
              <a:gd name="T66" fmla="*/ 46 w 360"/>
              <a:gd name="T67" fmla="*/ 68 h 280"/>
              <a:gd name="T68" fmla="*/ 38 w 360"/>
              <a:gd name="T69" fmla="*/ 60 h 280"/>
              <a:gd name="T70" fmla="*/ 42 w 360"/>
              <a:gd name="T71" fmla="*/ 50 h 280"/>
              <a:gd name="T72" fmla="*/ 140 w 360"/>
              <a:gd name="T73" fmla="*/ 68 h 280"/>
              <a:gd name="T74" fmla="*/ 148 w 360"/>
              <a:gd name="T75" fmla="*/ 80 h 280"/>
              <a:gd name="T76" fmla="*/ 138 w 360"/>
              <a:gd name="T77" fmla="*/ 88 h 280"/>
              <a:gd name="T78" fmla="*/ 70 w 360"/>
              <a:gd name="T79" fmla="*/ 126 h 280"/>
              <a:gd name="T80" fmla="*/ 44 w 360"/>
              <a:gd name="T81" fmla="*/ 142 h 280"/>
              <a:gd name="T82" fmla="*/ 38 w 360"/>
              <a:gd name="T83" fmla="*/ 168 h 280"/>
              <a:gd name="T84" fmla="*/ 50 w 360"/>
              <a:gd name="T85" fmla="*/ 202 h 280"/>
              <a:gd name="T86" fmla="*/ 78 w 360"/>
              <a:gd name="T87" fmla="*/ 218 h 280"/>
              <a:gd name="T88" fmla="*/ 98 w 360"/>
              <a:gd name="T89" fmla="*/ 212 h 280"/>
              <a:gd name="T90" fmla="*/ 116 w 360"/>
              <a:gd name="T91" fmla="*/ 186 h 280"/>
              <a:gd name="T92" fmla="*/ 128 w 360"/>
              <a:gd name="T93" fmla="*/ 166 h 280"/>
              <a:gd name="T94" fmla="*/ 116 w 360"/>
              <a:gd name="T95" fmla="*/ 132 h 280"/>
              <a:gd name="T96" fmla="*/ 88 w 360"/>
              <a:gd name="T97" fmla="*/ 114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0" h="280">
                <a:moveTo>
                  <a:pt x="356" y="2"/>
                </a:moveTo>
                <a:lnTo>
                  <a:pt x="356" y="2"/>
                </a:lnTo>
                <a:lnTo>
                  <a:pt x="352" y="0"/>
                </a:lnTo>
                <a:lnTo>
                  <a:pt x="348" y="0"/>
                </a:lnTo>
                <a:lnTo>
                  <a:pt x="180" y="38"/>
                </a:lnTo>
                <a:lnTo>
                  <a:pt x="12" y="0"/>
                </a:lnTo>
                <a:lnTo>
                  <a:pt x="12" y="0"/>
                </a:lnTo>
                <a:lnTo>
                  <a:pt x="8" y="0"/>
                </a:lnTo>
                <a:lnTo>
                  <a:pt x="4" y="2"/>
                </a:lnTo>
                <a:lnTo>
                  <a:pt x="4" y="2"/>
                </a:lnTo>
                <a:lnTo>
                  <a:pt x="0" y="4"/>
                </a:lnTo>
                <a:lnTo>
                  <a:pt x="0" y="8"/>
                </a:lnTo>
                <a:lnTo>
                  <a:pt x="0" y="232"/>
                </a:lnTo>
                <a:lnTo>
                  <a:pt x="0" y="232"/>
                </a:lnTo>
                <a:lnTo>
                  <a:pt x="2" y="238"/>
                </a:lnTo>
                <a:lnTo>
                  <a:pt x="8" y="242"/>
                </a:lnTo>
                <a:lnTo>
                  <a:pt x="178" y="280"/>
                </a:lnTo>
                <a:lnTo>
                  <a:pt x="178" y="280"/>
                </a:lnTo>
                <a:lnTo>
                  <a:pt x="180" y="280"/>
                </a:lnTo>
                <a:lnTo>
                  <a:pt x="180" y="280"/>
                </a:lnTo>
                <a:lnTo>
                  <a:pt x="182" y="280"/>
                </a:lnTo>
                <a:lnTo>
                  <a:pt x="352" y="242"/>
                </a:lnTo>
                <a:lnTo>
                  <a:pt x="352" y="242"/>
                </a:lnTo>
                <a:lnTo>
                  <a:pt x="358" y="238"/>
                </a:lnTo>
                <a:lnTo>
                  <a:pt x="360" y="232"/>
                </a:lnTo>
                <a:lnTo>
                  <a:pt x="360" y="8"/>
                </a:lnTo>
                <a:lnTo>
                  <a:pt x="360" y="8"/>
                </a:lnTo>
                <a:lnTo>
                  <a:pt x="360" y="4"/>
                </a:lnTo>
                <a:lnTo>
                  <a:pt x="356" y="2"/>
                </a:lnTo>
                <a:lnTo>
                  <a:pt x="356" y="2"/>
                </a:lnTo>
                <a:close/>
                <a:moveTo>
                  <a:pt x="170" y="258"/>
                </a:moveTo>
                <a:lnTo>
                  <a:pt x="20" y="224"/>
                </a:lnTo>
                <a:lnTo>
                  <a:pt x="20" y="22"/>
                </a:lnTo>
                <a:lnTo>
                  <a:pt x="170" y="56"/>
                </a:lnTo>
                <a:lnTo>
                  <a:pt x="170" y="258"/>
                </a:lnTo>
                <a:close/>
                <a:moveTo>
                  <a:pt x="200" y="54"/>
                </a:moveTo>
                <a:lnTo>
                  <a:pt x="326" y="24"/>
                </a:lnTo>
                <a:lnTo>
                  <a:pt x="326" y="24"/>
                </a:lnTo>
                <a:lnTo>
                  <a:pt x="330" y="24"/>
                </a:lnTo>
                <a:lnTo>
                  <a:pt x="334" y="26"/>
                </a:lnTo>
                <a:lnTo>
                  <a:pt x="336" y="28"/>
                </a:lnTo>
                <a:lnTo>
                  <a:pt x="338" y="32"/>
                </a:lnTo>
                <a:lnTo>
                  <a:pt x="338" y="32"/>
                </a:lnTo>
                <a:lnTo>
                  <a:pt x="338" y="36"/>
                </a:lnTo>
                <a:lnTo>
                  <a:pt x="336" y="40"/>
                </a:lnTo>
                <a:lnTo>
                  <a:pt x="334" y="42"/>
                </a:lnTo>
                <a:lnTo>
                  <a:pt x="330" y="44"/>
                </a:lnTo>
                <a:lnTo>
                  <a:pt x="204" y="72"/>
                </a:lnTo>
                <a:lnTo>
                  <a:pt x="204" y="72"/>
                </a:lnTo>
                <a:lnTo>
                  <a:pt x="202" y="74"/>
                </a:lnTo>
                <a:lnTo>
                  <a:pt x="202" y="74"/>
                </a:lnTo>
                <a:lnTo>
                  <a:pt x="196" y="72"/>
                </a:lnTo>
                <a:lnTo>
                  <a:pt x="192" y="66"/>
                </a:lnTo>
                <a:lnTo>
                  <a:pt x="192" y="66"/>
                </a:lnTo>
                <a:lnTo>
                  <a:pt x="192" y="62"/>
                </a:lnTo>
                <a:lnTo>
                  <a:pt x="194" y="58"/>
                </a:lnTo>
                <a:lnTo>
                  <a:pt x="196" y="56"/>
                </a:lnTo>
                <a:lnTo>
                  <a:pt x="200" y="54"/>
                </a:lnTo>
                <a:lnTo>
                  <a:pt x="200" y="54"/>
                </a:lnTo>
                <a:close/>
                <a:moveTo>
                  <a:pt x="200" y="90"/>
                </a:moveTo>
                <a:lnTo>
                  <a:pt x="262" y="74"/>
                </a:lnTo>
                <a:lnTo>
                  <a:pt x="262" y="74"/>
                </a:lnTo>
                <a:lnTo>
                  <a:pt x="266" y="74"/>
                </a:lnTo>
                <a:lnTo>
                  <a:pt x="270" y="76"/>
                </a:lnTo>
                <a:lnTo>
                  <a:pt x="274" y="78"/>
                </a:lnTo>
                <a:lnTo>
                  <a:pt x="274" y="82"/>
                </a:lnTo>
                <a:lnTo>
                  <a:pt x="274" y="82"/>
                </a:lnTo>
                <a:lnTo>
                  <a:pt x="274" y="86"/>
                </a:lnTo>
                <a:lnTo>
                  <a:pt x="274" y="90"/>
                </a:lnTo>
                <a:lnTo>
                  <a:pt x="270" y="92"/>
                </a:lnTo>
                <a:lnTo>
                  <a:pt x="268" y="94"/>
                </a:lnTo>
                <a:lnTo>
                  <a:pt x="204" y="108"/>
                </a:lnTo>
                <a:lnTo>
                  <a:pt x="204" y="108"/>
                </a:lnTo>
                <a:lnTo>
                  <a:pt x="202" y="108"/>
                </a:lnTo>
                <a:lnTo>
                  <a:pt x="202" y="108"/>
                </a:lnTo>
                <a:lnTo>
                  <a:pt x="196" y="106"/>
                </a:lnTo>
                <a:lnTo>
                  <a:pt x="192" y="102"/>
                </a:lnTo>
                <a:lnTo>
                  <a:pt x="192" y="102"/>
                </a:lnTo>
                <a:lnTo>
                  <a:pt x="192" y="98"/>
                </a:lnTo>
                <a:lnTo>
                  <a:pt x="194" y="94"/>
                </a:lnTo>
                <a:lnTo>
                  <a:pt x="196" y="90"/>
                </a:lnTo>
                <a:lnTo>
                  <a:pt x="200" y="90"/>
                </a:lnTo>
                <a:lnTo>
                  <a:pt x="200" y="90"/>
                </a:lnTo>
                <a:close/>
                <a:moveTo>
                  <a:pt x="340" y="168"/>
                </a:moveTo>
                <a:lnTo>
                  <a:pt x="340" y="168"/>
                </a:lnTo>
                <a:lnTo>
                  <a:pt x="340" y="172"/>
                </a:lnTo>
                <a:lnTo>
                  <a:pt x="336" y="174"/>
                </a:lnTo>
                <a:lnTo>
                  <a:pt x="336" y="174"/>
                </a:lnTo>
                <a:lnTo>
                  <a:pt x="332" y="176"/>
                </a:lnTo>
                <a:lnTo>
                  <a:pt x="332" y="176"/>
                </a:lnTo>
                <a:lnTo>
                  <a:pt x="330" y="174"/>
                </a:lnTo>
                <a:lnTo>
                  <a:pt x="326" y="172"/>
                </a:lnTo>
                <a:lnTo>
                  <a:pt x="316" y="162"/>
                </a:lnTo>
                <a:lnTo>
                  <a:pt x="288" y="190"/>
                </a:lnTo>
                <a:lnTo>
                  <a:pt x="288" y="190"/>
                </a:lnTo>
                <a:lnTo>
                  <a:pt x="284" y="192"/>
                </a:lnTo>
                <a:lnTo>
                  <a:pt x="278" y="192"/>
                </a:lnTo>
                <a:lnTo>
                  <a:pt x="246" y="178"/>
                </a:lnTo>
                <a:lnTo>
                  <a:pt x="210" y="242"/>
                </a:lnTo>
                <a:lnTo>
                  <a:pt x="210" y="242"/>
                </a:lnTo>
                <a:lnTo>
                  <a:pt x="206" y="246"/>
                </a:lnTo>
                <a:lnTo>
                  <a:pt x="200" y="248"/>
                </a:lnTo>
                <a:lnTo>
                  <a:pt x="200" y="248"/>
                </a:lnTo>
                <a:lnTo>
                  <a:pt x="196" y="246"/>
                </a:lnTo>
                <a:lnTo>
                  <a:pt x="196" y="246"/>
                </a:lnTo>
                <a:lnTo>
                  <a:pt x="194" y="244"/>
                </a:lnTo>
                <a:lnTo>
                  <a:pt x="192" y="240"/>
                </a:lnTo>
                <a:lnTo>
                  <a:pt x="192" y="236"/>
                </a:lnTo>
                <a:lnTo>
                  <a:pt x="192" y="234"/>
                </a:lnTo>
                <a:lnTo>
                  <a:pt x="232" y="160"/>
                </a:lnTo>
                <a:lnTo>
                  <a:pt x="232" y="160"/>
                </a:lnTo>
                <a:lnTo>
                  <a:pt x="234" y="156"/>
                </a:lnTo>
                <a:lnTo>
                  <a:pt x="238" y="154"/>
                </a:lnTo>
                <a:lnTo>
                  <a:pt x="242" y="154"/>
                </a:lnTo>
                <a:lnTo>
                  <a:pt x="246" y="154"/>
                </a:lnTo>
                <a:lnTo>
                  <a:pt x="280" y="170"/>
                </a:lnTo>
                <a:lnTo>
                  <a:pt x="302" y="148"/>
                </a:lnTo>
                <a:lnTo>
                  <a:pt x="292" y="138"/>
                </a:lnTo>
                <a:lnTo>
                  <a:pt x="292" y="138"/>
                </a:lnTo>
                <a:lnTo>
                  <a:pt x="290" y="134"/>
                </a:lnTo>
                <a:lnTo>
                  <a:pt x="290" y="128"/>
                </a:lnTo>
                <a:lnTo>
                  <a:pt x="290" y="128"/>
                </a:lnTo>
                <a:lnTo>
                  <a:pt x="292" y="126"/>
                </a:lnTo>
                <a:lnTo>
                  <a:pt x="298" y="124"/>
                </a:lnTo>
                <a:lnTo>
                  <a:pt x="298" y="124"/>
                </a:lnTo>
                <a:lnTo>
                  <a:pt x="332" y="124"/>
                </a:lnTo>
                <a:lnTo>
                  <a:pt x="332" y="124"/>
                </a:lnTo>
                <a:lnTo>
                  <a:pt x="336" y="124"/>
                </a:lnTo>
                <a:lnTo>
                  <a:pt x="338" y="126"/>
                </a:lnTo>
                <a:lnTo>
                  <a:pt x="340" y="128"/>
                </a:lnTo>
                <a:lnTo>
                  <a:pt x="340" y="132"/>
                </a:lnTo>
                <a:lnTo>
                  <a:pt x="340" y="168"/>
                </a:lnTo>
                <a:close/>
                <a:moveTo>
                  <a:pt x="138" y="88"/>
                </a:moveTo>
                <a:lnTo>
                  <a:pt x="138" y="88"/>
                </a:lnTo>
                <a:lnTo>
                  <a:pt x="136" y="88"/>
                </a:lnTo>
                <a:lnTo>
                  <a:pt x="46" y="68"/>
                </a:lnTo>
                <a:lnTo>
                  <a:pt x="46" y="68"/>
                </a:lnTo>
                <a:lnTo>
                  <a:pt x="42" y="66"/>
                </a:lnTo>
                <a:lnTo>
                  <a:pt x="40" y="62"/>
                </a:lnTo>
                <a:lnTo>
                  <a:pt x="38" y="60"/>
                </a:lnTo>
                <a:lnTo>
                  <a:pt x="38" y="56"/>
                </a:lnTo>
                <a:lnTo>
                  <a:pt x="38" y="56"/>
                </a:lnTo>
                <a:lnTo>
                  <a:pt x="40" y="52"/>
                </a:lnTo>
                <a:lnTo>
                  <a:pt x="42" y="50"/>
                </a:lnTo>
                <a:lnTo>
                  <a:pt x="46" y="48"/>
                </a:lnTo>
                <a:lnTo>
                  <a:pt x="50" y="48"/>
                </a:lnTo>
                <a:lnTo>
                  <a:pt x="140" y="68"/>
                </a:lnTo>
                <a:lnTo>
                  <a:pt x="140" y="68"/>
                </a:lnTo>
                <a:lnTo>
                  <a:pt x="144" y="70"/>
                </a:lnTo>
                <a:lnTo>
                  <a:pt x="146" y="72"/>
                </a:lnTo>
                <a:lnTo>
                  <a:pt x="148" y="76"/>
                </a:lnTo>
                <a:lnTo>
                  <a:pt x="148" y="80"/>
                </a:lnTo>
                <a:lnTo>
                  <a:pt x="148" y="80"/>
                </a:lnTo>
                <a:lnTo>
                  <a:pt x="144" y="86"/>
                </a:lnTo>
                <a:lnTo>
                  <a:pt x="138" y="88"/>
                </a:lnTo>
                <a:lnTo>
                  <a:pt x="138" y="88"/>
                </a:lnTo>
                <a:close/>
                <a:moveTo>
                  <a:pt x="78" y="172"/>
                </a:moveTo>
                <a:lnTo>
                  <a:pt x="78" y="126"/>
                </a:lnTo>
                <a:lnTo>
                  <a:pt x="78" y="126"/>
                </a:lnTo>
                <a:lnTo>
                  <a:pt x="70" y="126"/>
                </a:lnTo>
                <a:lnTo>
                  <a:pt x="62" y="128"/>
                </a:lnTo>
                <a:lnTo>
                  <a:pt x="56" y="132"/>
                </a:lnTo>
                <a:lnTo>
                  <a:pt x="50" y="136"/>
                </a:lnTo>
                <a:lnTo>
                  <a:pt x="44" y="142"/>
                </a:lnTo>
                <a:lnTo>
                  <a:pt x="42" y="150"/>
                </a:lnTo>
                <a:lnTo>
                  <a:pt x="40" y="158"/>
                </a:lnTo>
                <a:lnTo>
                  <a:pt x="38" y="168"/>
                </a:lnTo>
                <a:lnTo>
                  <a:pt x="38" y="168"/>
                </a:lnTo>
                <a:lnTo>
                  <a:pt x="40" y="176"/>
                </a:lnTo>
                <a:lnTo>
                  <a:pt x="42" y="186"/>
                </a:lnTo>
                <a:lnTo>
                  <a:pt x="44" y="194"/>
                </a:lnTo>
                <a:lnTo>
                  <a:pt x="50" y="202"/>
                </a:lnTo>
                <a:lnTo>
                  <a:pt x="56" y="208"/>
                </a:lnTo>
                <a:lnTo>
                  <a:pt x="62" y="212"/>
                </a:lnTo>
                <a:lnTo>
                  <a:pt x="70" y="216"/>
                </a:lnTo>
                <a:lnTo>
                  <a:pt x="78" y="218"/>
                </a:lnTo>
                <a:lnTo>
                  <a:pt x="78" y="218"/>
                </a:lnTo>
                <a:lnTo>
                  <a:pt x="84" y="218"/>
                </a:lnTo>
                <a:lnTo>
                  <a:pt x="92" y="216"/>
                </a:lnTo>
                <a:lnTo>
                  <a:pt x="98" y="212"/>
                </a:lnTo>
                <a:lnTo>
                  <a:pt x="104" y="208"/>
                </a:lnTo>
                <a:lnTo>
                  <a:pt x="110" y="202"/>
                </a:lnTo>
                <a:lnTo>
                  <a:pt x="114" y="194"/>
                </a:lnTo>
                <a:lnTo>
                  <a:pt x="116" y="186"/>
                </a:lnTo>
                <a:lnTo>
                  <a:pt x="116" y="176"/>
                </a:lnTo>
                <a:lnTo>
                  <a:pt x="78" y="172"/>
                </a:lnTo>
                <a:close/>
                <a:moveTo>
                  <a:pt x="128" y="166"/>
                </a:moveTo>
                <a:lnTo>
                  <a:pt x="128" y="166"/>
                </a:lnTo>
                <a:lnTo>
                  <a:pt x="126" y="156"/>
                </a:lnTo>
                <a:lnTo>
                  <a:pt x="124" y="146"/>
                </a:lnTo>
                <a:lnTo>
                  <a:pt x="122" y="138"/>
                </a:lnTo>
                <a:lnTo>
                  <a:pt x="116" y="132"/>
                </a:lnTo>
                <a:lnTo>
                  <a:pt x="110" y="126"/>
                </a:lnTo>
                <a:lnTo>
                  <a:pt x="104" y="120"/>
                </a:lnTo>
                <a:lnTo>
                  <a:pt x="96" y="116"/>
                </a:lnTo>
                <a:lnTo>
                  <a:pt x="88" y="114"/>
                </a:lnTo>
                <a:lnTo>
                  <a:pt x="88" y="160"/>
                </a:lnTo>
                <a:lnTo>
                  <a:pt x="128" y="16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Elipse 22"/>
          <p:cNvSpPr/>
          <p:nvPr/>
        </p:nvSpPr>
        <p:spPr>
          <a:xfrm>
            <a:off x="5372818" y="719730"/>
            <a:ext cx="954636" cy="97147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4209503" y="3492407"/>
            <a:ext cx="954636" cy="97147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duotone>
              <a:srgbClr val="EB0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903" y="861532"/>
            <a:ext cx="618353" cy="61835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4" cstate="print">
            <a:duotone>
              <a:srgbClr val="EB0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719" y="2701275"/>
            <a:ext cx="623448" cy="623448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 cstate="print">
            <a:duotone>
              <a:srgbClr val="EB0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21" y="3635718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2" name="Rectángulo 1"/>
          <p:cNvSpPr/>
          <p:nvPr/>
        </p:nvSpPr>
        <p:spPr>
          <a:xfrm>
            <a:off x="-1" y="0"/>
            <a:ext cx="9222059" cy="51874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29962" y="131972"/>
            <a:ext cx="65615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B2870"/>
                </a:solidFill>
                <a:latin typeface="Candara" panose="020E0502030303020204" pitchFamily="34" charset="0"/>
              </a:rPr>
              <a:t>4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. </a:t>
            </a:r>
            <a:r>
              <a:rPr lang="en-US" sz="2000" b="1" i="0" dirty="0" err="1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What’next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? Challenges ahead</a:t>
            </a:r>
          </a:p>
          <a:p>
            <a:pPr fontAlgn="b"/>
            <a:r>
              <a:rPr lang="en-US" sz="18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Forecasting and </a:t>
            </a:r>
            <a:r>
              <a:rPr lang="en-US" sz="1800" b="1" dirty="0" err="1" smtClean="0">
                <a:solidFill>
                  <a:srgbClr val="A8AFC4"/>
                </a:solidFill>
                <a:latin typeface="Candara" panose="020E0502030303020204" pitchFamily="34" charset="0"/>
              </a:rPr>
              <a:t>bakctesting</a:t>
            </a:r>
            <a:endParaRPr lang="en-US" sz="20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pic>
        <p:nvPicPr>
          <p:cNvPr id="15" name="Picture 2" descr="Image result for look forward rear view mirr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5" t="13923" r="5658" b="7815"/>
          <a:stretch/>
        </p:blipFill>
        <p:spPr bwMode="auto">
          <a:xfrm>
            <a:off x="638120" y="1340401"/>
            <a:ext cx="3572824" cy="224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5239445" y="3711352"/>
            <a:ext cx="3283527" cy="1017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spcAft>
                <a:spcPts val="600"/>
              </a:spcAft>
              <a:buClr>
                <a:srgbClr val="092566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prstClr val="black"/>
                </a:solidFill>
              </a:rPr>
              <a:t>Regulatory exercises: ICAAP / ST</a:t>
            </a:r>
          </a:p>
          <a:p>
            <a:pPr marL="342900" indent="-342900" algn="just">
              <a:spcAft>
                <a:spcPts val="600"/>
              </a:spcAft>
              <a:buClr>
                <a:srgbClr val="092566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prstClr val="black"/>
                </a:solidFill>
              </a:rPr>
              <a:t>Budget and PXX</a:t>
            </a:r>
          </a:p>
          <a:p>
            <a:pPr marL="342900" indent="-342900" algn="just">
              <a:spcAft>
                <a:spcPts val="600"/>
              </a:spcAft>
              <a:buClr>
                <a:srgbClr val="092566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prstClr val="black"/>
                </a:solidFill>
              </a:rPr>
              <a:t>Month-end estimate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5"/>
          <a:srcRect l="3753" r="2508"/>
          <a:stretch/>
        </p:blipFill>
        <p:spPr>
          <a:xfrm>
            <a:off x="5019865" y="1311271"/>
            <a:ext cx="3622963" cy="2384326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1078787" y="3695597"/>
            <a:ext cx="2911070" cy="805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spcAft>
                <a:spcPts val="600"/>
              </a:spcAft>
              <a:buClr>
                <a:srgbClr val="092566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prstClr val="black"/>
                </a:solidFill>
              </a:rPr>
              <a:t>What and how </a:t>
            </a:r>
            <a:r>
              <a:rPr lang="en-US" sz="1600" dirty="0" err="1" smtClean="0">
                <a:solidFill>
                  <a:prstClr val="black"/>
                </a:solidFill>
              </a:rPr>
              <a:t>backtest</a:t>
            </a:r>
            <a:r>
              <a:rPr lang="en-US" sz="1600" dirty="0" smtClean="0">
                <a:solidFill>
                  <a:prstClr val="black"/>
                </a:solidFill>
              </a:rPr>
              <a:t>?</a:t>
            </a:r>
          </a:p>
          <a:p>
            <a:pPr marL="342900" indent="-342900" algn="just">
              <a:spcAft>
                <a:spcPts val="600"/>
              </a:spcAft>
              <a:buClr>
                <a:srgbClr val="092566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prstClr val="black"/>
                </a:solidFill>
              </a:rPr>
              <a:t>Expected loss </a:t>
            </a:r>
            <a:r>
              <a:rPr lang="en-US" sz="1600" dirty="0" err="1" smtClean="0">
                <a:solidFill>
                  <a:prstClr val="black"/>
                </a:solidFill>
              </a:rPr>
              <a:t>backtest</a:t>
            </a:r>
            <a:r>
              <a:rPr lang="en-US" sz="1600" dirty="0" smtClean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8" name="Rectángulo redondeado 27"/>
          <p:cNvSpPr/>
          <p:nvPr/>
        </p:nvSpPr>
        <p:spPr>
          <a:xfrm>
            <a:off x="603484" y="961153"/>
            <a:ext cx="3642096" cy="323732"/>
          </a:xfrm>
          <a:prstGeom prst="roundRect">
            <a:avLst/>
          </a:prstGeom>
          <a:solidFill>
            <a:srgbClr val="092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BACKTESTING</a:t>
            </a:r>
            <a:endParaRPr lang="en-GB" sz="1600" dirty="0"/>
          </a:p>
        </p:txBody>
      </p:sp>
      <p:sp>
        <p:nvSpPr>
          <p:cNvPr id="29" name="Rectángulo redondeado 28"/>
          <p:cNvSpPr/>
          <p:nvPr/>
        </p:nvSpPr>
        <p:spPr>
          <a:xfrm>
            <a:off x="5009316" y="964444"/>
            <a:ext cx="3642096" cy="32373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FORECASTING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2211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13" name="Rectángulo 12"/>
          <p:cNvSpPr/>
          <p:nvPr/>
        </p:nvSpPr>
        <p:spPr>
          <a:xfrm>
            <a:off x="-1" y="6584"/>
            <a:ext cx="9222059" cy="51874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uadroTexto 5"/>
          <p:cNvSpPr txBox="1"/>
          <p:nvPr/>
        </p:nvSpPr>
        <p:spPr>
          <a:xfrm>
            <a:off x="2050853" y="1545249"/>
            <a:ext cx="5004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 of 62</a:t>
            </a:r>
            <a:endParaRPr lang="en-US" sz="9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11198" y="3026824"/>
            <a:ext cx="7890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 of recessions accurately predicted by economists in 2008 and 2009</a:t>
            </a:r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96054" y="4838949"/>
            <a:ext cx="81260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“</a:t>
            </a:r>
            <a:r>
              <a:rPr lang="en-US" sz="1100" i="1" dirty="0"/>
              <a:t>Can economists forecast recessions? Some evidence from the Great Recession</a:t>
            </a:r>
            <a:r>
              <a:rPr lang="en-US" sz="1100" dirty="0"/>
              <a:t>”, </a:t>
            </a:r>
            <a:r>
              <a:rPr lang="en-US" sz="1100" dirty="0" err="1"/>
              <a:t>Hites</a:t>
            </a:r>
            <a:r>
              <a:rPr lang="en-US" sz="1100" dirty="0"/>
              <a:t> </a:t>
            </a:r>
            <a:r>
              <a:rPr lang="en-US" sz="1100" dirty="0" err="1"/>
              <a:t>Ahir</a:t>
            </a:r>
            <a:r>
              <a:rPr lang="en-US" sz="1100" dirty="0"/>
              <a:t> and Prakash </a:t>
            </a:r>
            <a:r>
              <a:rPr lang="en-US" sz="1100" dirty="0" err="1"/>
              <a:t>Loungani</a:t>
            </a:r>
            <a:r>
              <a:rPr lang="en-US" sz="1100" dirty="0"/>
              <a:t>, 2014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29962" y="131972"/>
            <a:ext cx="65615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6B2870"/>
                </a:solidFill>
                <a:latin typeface="Candara" panose="020E0502030303020204" pitchFamily="34" charset="0"/>
              </a:rPr>
              <a:t>4. Consensus VS Insight</a:t>
            </a:r>
            <a:endParaRPr lang="en-US" sz="2000" b="1" i="0" dirty="0" smtClean="0">
              <a:solidFill>
                <a:srgbClr val="6B2870"/>
              </a:solidFill>
              <a:effectLst/>
              <a:latin typeface="Candara" panose="020E0502030303020204" pitchFamily="34" charset="0"/>
            </a:endParaRPr>
          </a:p>
          <a:p>
            <a:pPr fontAlgn="b"/>
            <a:r>
              <a:rPr lang="en-US" sz="18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Main challenges of a scenario framework </a:t>
            </a:r>
            <a:endParaRPr lang="en-US" sz="20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0196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22" name="Rectángulo 21"/>
          <p:cNvSpPr/>
          <p:nvPr/>
        </p:nvSpPr>
        <p:spPr>
          <a:xfrm>
            <a:off x="-1" y="6584"/>
            <a:ext cx="9222059" cy="51874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uadroTexto 10"/>
          <p:cNvSpPr txBox="1"/>
          <p:nvPr/>
        </p:nvSpPr>
        <p:spPr>
          <a:xfrm>
            <a:off x="5256470" y="4850102"/>
            <a:ext cx="3744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Source: </a:t>
            </a:r>
            <a:r>
              <a:rPr lang="en-US" sz="1100" dirty="0" smtClean="0"/>
              <a:t>elaborated from IMF World Economic Outlook reports</a:t>
            </a:r>
            <a:endParaRPr lang="en-US" sz="1100" dirty="0"/>
          </a:p>
        </p:txBody>
      </p:sp>
      <p:grpSp>
        <p:nvGrpSpPr>
          <p:cNvPr id="12" name="Grupo 11"/>
          <p:cNvGrpSpPr/>
          <p:nvPr/>
        </p:nvGrpSpPr>
        <p:grpSpPr>
          <a:xfrm>
            <a:off x="1573959" y="1707132"/>
            <a:ext cx="6158692" cy="2692406"/>
            <a:chOff x="2194560" y="1992430"/>
            <a:chExt cx="8017844" cy="3561348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3"/>
            <a:srcRect l="945" t="1421" r="762" b="1849"/>
            <a:stretch/>
          </p:blipFill>
          <p:spPr>
            <a:xfrm>
              <a:off x="2194560" y="1992430"/>
              <a:ext cx="8017844" cy="356134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4" name="Rectángulo 13"/>
            <p:cNvSpPr/>
            <p:nvPr/>
          </p:nvSpPr>
          <p:spPr>
            <a:xfrm>
              <a:off x="3031961" y="4889634"/>
              <a:ext cx="750771" cy="452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2006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4974658" y="4889633"/>
              <a:ext cx="750771" cy="452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2007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6886158" y="4889632"/>
              <a:ext cx="750771" cy="452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2008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8917098" y="4966638"/>
              <a:ext cx="750771" cy="2983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2009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Conector recto 17"/>
            <p:cNvCxnSpPr/>
            <p:nvPr/>
          </p:nvCxnSpPr>
          <p:spPr>
            <a:xfrm flipV="1">
              <a:off x="3378467" y="3137836"/>
              <a:ext cx="0" cy="1751797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 flipV="1">
              <a:off x="5321166" y="3465095"/>
              <a:ext cx="0" cy="1424538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/>
            <p:nvPr/>
          </p:nvCxnSpPr>
          <p:spPr>
            <a:xfrm flipV="1">
              <a:off x="7236593" y="4081112"/>
              <a:ext cx="0" cy="808522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uadroTexto 20"/>
          <p:cNvSpPr txBox="1"/>
          <p:nvPr/>
        </p:nvSpPr>
        <p:spPr>
          <a:xfrm>
            <a:off x="2359792" y="1243541"/>
            <a:ext cx="4587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IMF estimates of US GDP before the 2008 crisis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29962" y="131972"/>
            <a:ext cx="65615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6B2870"/>
                </a:solidFill>
                <a:latin typeface="Candara" panose="020E0502030303020204" pitchFamily="34" charset="0"/>
              </a:rPr>
              <a:t>4. Consensus VS Insight</a:t>
            </a:r>
            <a:endParaRPr lang="en-US" sz="2000" b="1" i="0" dirty="0" smtClean="0">
              <a:solidFill>
                <a:srgbClr val="6B2870"/>
              </a:solidFill>
              <a:effectLst/>
              <a:latin typeface="Candara" panose="020E0502030303020204" pitchFamily="34" charset="0"/>
            </a:endParaRPr>
          </a:p>
          <a:p>
            <a:pPr fontAlgn="b"/>
            <a:r>
              <a:rPr lang="en-US" sz="18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Main challenges of a scenario framework </a:t>
            </a:r>
            <a:endParaRPr lang="en-US" sz="20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6661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1027" y="-43909"/>
            <a:ext cx="9222059" cy="5187409"/>
          </a:xfrm>
        </p:spPr>
      </p:pic>
      <p:sp>
        <p:nvSpPr>
          <p:cNvPr id="13" name="Rectángulo 12"/>
          <p:cNvSpPr/>
          <p:nvPr/>
        </p:nvSpPr>
        <p:spPr>
          <a:xfrm>
            <a:off x="-1" y="6584"/>
            <a:ext cx="9222059" cy="51874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/>
          <a:srcRect l="9677" t="18822" r="37218" b="28485"/>
          <a:stretch/>
        </p:blipFill>
        <p:spPr>
          <a:xfrm rot="20969971">
            <a:off x="1173522" y="1415341"/>
            <a:ext cx="3048061" cy="162563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4"/>
          <a:srcRect l="28773" t="32520" r="9501" b="13195"/>
          <a:stretch/>
        </p:blipFill>
        <p:spPr>
          <a:xfrm rot="555459">
            <a:off x="4670306" y="1576973"/>
            <a:ext cx="3302407" cy="1561052"/>
          </a:xfrm>
          <a:prstGeom prst="rect">
            <a:avLst/>
          </a:prstGeom>
        </p:spPr>
      </p:pic>
      <p:grpSp>
        <p:nvGrpSpPr>
          <p:cNvPr id="24" name="Grupo 23"/>
          <p:cNvGrpSpPr/>
          <p:nvPr/>
        </p:nvGrpSpPr>
        <p:grpSpPr>
          <a:xfrm>
            <a:off x="4788951" y="3948505"/>
            <a:ext cx="4077633" cy="790390"/>
            <a:chOff x="998508" y="3792913"/>
            <a:chExt cx="5114292" cy="1427674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 rotWithShape="1">
            <a:blip r:embed="rId5"/>
            <a:srcRect l="19573" t="20655" r="38040" b="57331"/>
            <a:stretch/>
          </p:blipFill>
          <p:spPr>
            <a:xfrm>
              <a:off x="998508" y="3792913"/>
              <a:ext cx="5114292" cy="142767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26" name="Conector recto 25"/>
            <p:cNvCxnSpPr/>
            <p:nvPr/>
          </p:nvCxnSpPr>
          <p:spPr>
            <a:xfrm flipH="1">
              <a:off x="4054029" y="4784314"/>
              <a:ext cx="1703672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/>
          </p:nvCxnSpPr>
          <p:spPr>
            <a:xfrm flipH="1">
              <a:off x="1145596" y="4965589"/>
              <a:ext cx="1888155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CuadroTexto 27"/>
          <p:cNvSpPr txBox="1"/>
          <p:nvPr/>
        </p:nvSpPr>
        <p:spPr>
          <a:xfrm>
            <a:off x="1122442" y="3460536"/>
            <a:ext cx="340653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Potential issues going against consensus</a:t>
            </a:r>
          </a:p>
          <a:p>
            <a:pPr marL="285750" indent="-285750">
              <a:buClr>
                <a:srgbClr val="09256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External audit concerns signing accounts</a:t>
            </a:r>
          </a:p>
          <a:p>
            <a:pPr marL="285750" indent="-285750">
              <a:buClr>
                <a:srgbClr val="09256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Supervisory add-ons in capital</a:t>
            </a:r>
          </a:p>
          <a:p>
            <a:pPr marL="285750" indent="-285750">
              <a:buClr>
                <a:srgbClr val="09256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Investors mistrust</a:t>
            </a:r>
          </a:p>
          <a:p>
            <a:pPr marL="285750" indent="-285750">
              <a:buClr>
                <a:srgbClr val="09256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In-house questioning</a:t>
            </a:r>
          </a:p>
          <a:p>
            <a:pPr marL="285750" indent="-285750">
              <a:buClr>
                <a:srgbClr val="09256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Being ridiculed in media?</a:t>
            </a:r>
            <a:endParaRPr lang="en-US" dirty="0"/>
          </a:p>
        </p:txBody>
      </p:sp>
      <p:sp>
        <p:nvSpPr>
          <p:cNvPr id="29" name="Flecha derecha 28"/>
          <p:cNvSpPr/>
          <p:nvPr/>
        </p:nvSpPr>
        <p:spPr>
          <a:xfrm>
            <a:off x="3388135" y="4550655"/>
            <a:ext cx="1294704" cy="1640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29962" y="131972"/>
            <a:ext cx="65615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6B2870"/>
                </a:solidFill>
                <a:latin typeface="Candara" panose="020E0502030303020204" pitchFamily="34" charset="0"/>
              </a:rPr>
              <a:t>4. Consensus VS Insight</a:t>
            </a:r>
            <a:endParaRPr lang="en-US" sz="2000" b="1" i="0" dirty="0" smtClean="0">
              <a:solidFill>
                <a:srgbClr val="6B2870"/>
              </a:solidFill>
              <a:effectLst/>
              <a:latin typeface="Candara" panose="020E0502030303020204" pitchFamily="34" charset="0"/>
            </a:endParaRPr>
          </a:p>
          <a:p>
            <a:pPr fontAlgn="b"/>
            <a:r>
              <a:rPr lang="en-US" sz="18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Main challenges of a scenario framework </a:t>
            </a:r>
            <a:endParaRPr lang="en-US" sz="20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4778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2" name="Rectángulo 1"/>
          <p:cNvSpPr/>
          <p:nvPr/>
        </p:nvSpPr>
        <p:spPr>
          <a:xfrm>
            <a:off x="-1" y="0"/>
            <a:ext cx="9222059" cy="51874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29962" y="131972"/>
            <a:ext cx="65615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B2870"/>
                </a:solidFill>
                <a:latin typeface="Candara" panose="020E0502030303020204" pitchFamily="34" charset="0"/>
              </a:rPr>
              <a:t>4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. </a:t>
            </a:r>
            <a:r>
              <a:rPr lang="en-US" sz="2000" b="1" i="0" dirty="0" err="1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What’next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? Challenges ahead</a:t>
            </a:r>
          </a:p>
          <a:p>
            <a:pPr fontAlgn="b"/>
            <a: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  <a:t/>
            </a:r>
            <a:b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</a:br>
            <a:endParaRPr lang="en-US" sz="20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36222" y="2967769"/>
            <a:ext cx="254936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>
                    <a:lumMod val="85000"/>
                  </a:schemeClr>
                </a:solidFill>
              </a:rPr>
              <a:t>Governance and control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147761" y="710277"/>
            <a:ext cx="246097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dirty="0"/>
              <a:t>Global-local balance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78605" y="808640"/>
            <a:ext cx="31394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dirty="0"/>
              <a:t>Disclosure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380022" y="3236822"/>
            <a:ext cx="276397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dirty="0"/>
              <a:t>Forecasting and </a:t>
            </a:r>
            <a:r>
              <a:rPr lang="en-GB" dirty="0" err="1"/>
              <a:t>backtesting</a:t>
            </a:r>
            <a:endParaRPr lang="en-GB" dirty="0"/>
          </a:p>
        </p:txBody>
      </p:sp>
      <p:grpSp>
        <p:nvGrpSpPr>
          <p:cNvPr id="12" name="Grupo 11"/>
          <p:cNvGrpSpPr/>
          <p:nvPr/>
        </p:nvGrpSpPr>
        <p:grpSpPr>
          <a:xfrm>
            <a:off x="2832866" y="670170"/>
            <a:ext cx="3620574" cy="3433386"/>
            <a:chOff x="5171719" y="2116715"/>
            <a:chExt cx="3236684" cy="3160972"/>
          </a:xfrm>
        </p:grpSpPr>
        <p:sp>
          <p:nvSpPr>
            <p:cNvPr id="13" name="Elipse 12"/>
            <p:cNvSpPr/>
            <p:nvPr/>
          </p:nvSpPr>
          <p:spPr>
            <a:xfrm>
              <a:off x="5171719" y="2116715"/>
              <a:ext cx="3236684" cy="3160972"/>
            </a:xfrm>
            <a:prstGeom prst="ellipse">
              <a:avLst/>
            </a:prstGeom>
            <a:solidFill>
              <a:srgbClr val="6B28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Elipse 13"/>
            <p:cNvSpPr/>
            <p:nvPr/>
          </p:nvSpPr>
          <p:spPr>
            <a:xfrm>
              <a:off x="5373302" y="2299550"/>
              <a:ext cx="2837072" cy="2795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IFRS9 BAU</a:t>
              </a:r>
            </a:p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challenges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Elipse 14"/>
          <p:cNvSpPr/>
          <p:nvPr/>
        </p:nvSpPr>
        <p:spPr>
          <a:xfrm>
            <a:off x="2644492" y="2600484"/>
            <a:ext cx="954636" cy="97147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5753389" y="2628480"/>
            <a:ext cx="954636" cy="97147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467946" y="4473483"/>
            <a:ext cx="2763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rgbClr val="595959"/>
                </a:solidFill>
              </a:defRPr>
            </a:lvl1pPr>
          </a:lstStyle>
          <a:p>
            <a:r>
              <a:rPr lang="en-GB" dirty="0"/>
              <a:t>Side effects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3054382" y="719730"/>
            <a:ext cx="864000" cy="864000"/>
            <a:chOff x="2378556" y="3142264"/>
            <a:chExt cx="828000" cy="828000"/>
          </a:xfrm>
        </p:grpSpPr>
        <p:sp>
          <p:nvSpPr>
            <p:cNvPr id="19" name="Oval 15"/>
            <p:cNvSpPr/>
            <p:nvPr/>
          </p:nvSpPr>
          <p:spPr bwMode="ltGray">
            <a:xfrm>
              <a:off x="2378556" y="3142264"/>
              <a:ext cx="828000" cy="82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18824"/>
              <a:endParaRPr lang="en-GB" sz="2000" kern="0" dirty="0" err="1" smtClean="0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20" name="Freeform 4849"/>
            <p:cNvSpPr>
              <a:spLocks noEditPoints="1"/>
            </p:cNvSpPr>
            <p:nvPr/>
          </p:nvSpPr>
          <p:spPr bwMode="auto">
            <a:xfrm>
              <a:off x="2585107" y="3393990"/>
              <a:ext cx="394802" cy="319253"/>
            </a:xfrm>
            <a:custGeom>
              <a:avLst/>
              <a:gdLst>
                <a:gd name="T0" fmla="*/ 0 w 324"/>
                <a:gd name="T1" fmla="*/ 136 h 262"/>
                <a:gd name="T2" fmla="*/ 0 w 324"/>
                <a:gd name="T3" fmla="*/ 132 h 262"/>
                <a:gd name="T4" fmla="*/ 6 w 324"/>
                <a:gd name="T5" fmla="*/ 126 h 262"/>
                <a:gd name="T6" fmla="*/ 46 w 324"/>
                <a:gd name="T7" fmla="*/ 126 h 262"/>
                <a:gd name="T8" fmla="*/ 50 w 324"/>
                <a:gd name="T9" fmla="*/ 126 h 262"/>
                <a:gd name="T10" fmla="*/ 56 w 324"/>
                <a:gd name="T11" fmla="*/ 132 h 262"/>
                <a:gd name="T12" fmla="*/ 56 w 324"/>
                <a:gd name="T13" fmla="*/ 212 h 262"/>
                <a:gd name="T14" fmla="*/ 56 w 324"/>
                <a:gd name="T15" fmla="*/ 216 h 262"/>
                <a:gd name="T16" fmla="*/ 50 w 324"/>
                <a:gd name="T17" fmla="*/ 220 h 262"/>
                <a:gd name="T18" fmla="*/ 10 w 324"/>
                <a:gd name="T19" fmla="*/ 222 h 262"/>
                <a:gd name="T20" fmla="*/ 6 w 324"/>
                <a:gd name="T21" fmla="*/ 220 h 262"/>
                <a:gd name="T22" fmla="*/ 0 w 324"/>
                <a:gd name="T23" fmla="*/ 216 h 262"/>
                <a:gd name="T24" fmla="*/ 0 w 324"/>
                <a:gd name="T25" fmla="*/ 212 h 262"/>
                <a:gd name="T26" fmla="*/ 136 w 324"/>
                <a:gd name="T27" fmla="*/ 222 h 262"/>
                <a:gd name="T28" fmla="*/ 140 w 324"/>
                <a:gd name="T29" fmla="*/ 220 h 262"/>
                <a:gd name="T30" fmla="*/ 144 w 324"/>
                <a:gd name="T31" fmla="*/ 216 h 262"/>
                <a:gd name="T32" fmla="*/ 146 w 324"/>
                <a:gd name="T33" fmla="*/ 58 h 262"/>
                <a:gd name="T34" fmla="*/ 144 w 324"/>
                <a:gd name="T35" fmla="*/ 54 h 262"/>
                <a:gd name="T36" fmla="*/ 140 w 324"/>
                <a:gd name="T37" fmla="*/ 50 h 262"/>
                <a:gd name="T38" fmla="*/ 100 w 324"/>
                <a:gd name="T39" fmla="*/ 48 h 262"/>
                <a:gd name="T40" fmla="*/ 96 w 324"/>
                <a:gd name="T41" fmla="*/ 50 h 262"/>
                <a:gd name="T42" fmla="*/ 90 w 324"/>
                <a:gd name="T43" fmla="*/ 54 h 262"/>
                <a:gd name="T44" fmla="*/ 90 w 324"/>
                <a:gd name="T45" fmla="*/ 212 h 262"/>
                <a:gd name="T46" fmla="*/ 90 w 324"/>
                <a:gd name="T47" fmla="*/ 216 h 262"/>
                <a:gd name="T48" fmla="*/ 96 w 324"/>
                <a:gd name="T49" fmla="*/ 220 h 262"/>
                <a:gd name="T50" fmla="*/ 100 w 324"/>
                <a:gd name="T51" fmla="*/ 222 h 262"/>
                <a:gd name="T52" fmla="*/ 224 w 324"/>
                <a:gd name="T53" fmla="*/ 222 h 262"/>
                <a:gd name="T54" fmla="*/ 228 w 324"/>
                <a:gd name="T55" fmla="*/ 220 h 262"/>
                <a:gd name="T56" fmla="*/ 234 w 324"/>
                <a:gd name="T57" fmla="*/ 216 h 262"/>
                <a:gd name="T58" fmla="*/ 234 w 324"/>
                <a:gd name="T59" fmla="*/ 86 h 262"/>
                <a:gd name="T60" fmla="*/ 234 w 324"/>
                <a:gd name="T61" fmla="*/ 82 h 262"/>
                <a:gd name="T62" fmla="*/ 228 w 324"/>
                <a:gd name="T63" fmla="*/ 76 h 262"/>
                <a:gd name="T64" fmla="*/ 188 w 324"/>
                <a:gd name="T65" fmla="*/ 76 h 262"/>
                <a:gd name="T66" fmla="*/ 184 w 324"/>
                <a:gd name="T67" fmla="*/ 76 h 262"/>
                <a:gd name="T68" fmla="*/ 180 w 324"/>
                <a:gd name="T69" fmla="*/ 82 h 262"/>
                <a:gd name="T70" fmla="*/ 178 w 324"/>
                <a:gd name="T71" fmla="*/ 212 h 262"/>
                <a:gd name="T72" fmla="*/ 180 w 324"/>
                <a:gd name="T73" fmla="*/ 216 h 262"/>
                <a:gd name="T74" fmla="*/ 184 w 324"/>
                <a:gd name="T75" fmla="*/ 220 h 262"/>
                <a:gd name="T76" fmla="*/ 188 w 324"/>
                <a:gd name="T77" fmla="*/ 222 h 262"/>
                <a:gd name="T78" fmla="*/ 278 w 324"/>
                <a:gd name="T79" fmla="*/ 0 h 262"/>
                <a:gd name="T80" fmla="*/ 274 w 324"/>
                <a:gd name="T81" fmla="*/ 0 h 262"/>
                <a:gd name="T82" fmla="*/ 268 w 324"/>
                <a:gd name="T83" fmla="*/ 6 h 262"/>
                <a:gd name="T84" fmla="*/ 268 w 324"/>
                <a:gd name="T85" fmla="*/ 212 h 262"/>
                <a:gd name="T86" fmla="*/ 268 w 324"/>
                <a:gd name="T87" fmla="*/ 216 h 262"/>
                <a:gd name="T88" fmla="*/ 274 w 324"/>
                <a:gd name="T89" fmla="*/ 220 h 262"/>
                <a:gd name="T90" fmla="*/ 314 w 324"/>
                <a:gd name="T91" fmla="*/ 222 h 262"/>
                <a:gd name="T92" fmla="*/ 318 w 324"/>
                <a:gd name="T93" fmla="*/ 220 h 262"/>
                <a:gd name="T94" fmla="*/ 324 w 324"/>
                <a:gd name="T95" fmla="*/ 216 h 262"/>
                <a:gd name="T96" fmla="*/ 324 w 324"/>
                <a:gd name="T97" fmla="*/ 10 h 262"/>
                <a:gd name="T98" fmla="*/ 324 w 324"/>
                <a:gd name="T99" fmla="*/ 6 h 262"/>
                <a:gd name="T100" fmla="*/ 318 w 324"/>
                <a:gd name="T101" fmla="*/ 0 h 262"/>
                <a:gd name="T102" fmla="*/ 314 w 324"/>
                <a:gd name="T103" fmla="*/ 0 h 262"/>
                <a:gd name="T104" fmla="*/ 0 w 324"/>
                <a:gd name="T105" fmla="*/ 242 h 262"/>
                <a:gd name="T106" fmla="*/ 324 w 324"/>
                <a:gd name="T107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4" h="262">
                  <a:moveTo>
                    <a:pt x="0" y="212"/>
                  </a:moveTo>
                  <a:lnTo>
                    <a:pt x="0" y="136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2" y="128"/>
                  </a:lnTo>
                  <a:lnTo>
                    <a:pt x="6" y="126"/>
                  </a:lnTo>
                  <a:lnTo>
                    <a:pt x="10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50" y="126"/>
                  </a:lnTo>
                  <a:lnTo>
                    <a:pt x="54" y="128"/>
                  </a:lnTo>
                  <a:lnTo>
                    <a:pt x="56" y="132"/>
                  </a:lnTo>
                  <a:lnTo>
                    <a:pt x="56" y="136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4" y="218"/>
                  </a:lnTo>
                  <a:lnTo>
                    <a:pt x="50" y="220"/>
                  </a:lnTo>
                  <a:lnTo>
                    <a:pt x="46" y="222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6" y="220"/>
                  </a:lnTo>
                  <a:lnTo>
                    <a:pt x="2" y="218"/>
                  </a:lnTo>
                  <a:lnTo>
                    <a:pt x="0" y="216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00" y="222"/>
                  </a:moveTo>
                  <a:lnTo>
                    <a:pt x="136" y="222"/>
                  </a:lnTo>
                  <a:lnTo>
                    <a:pt x="136" y="222"/>
                  </a:lnTo>
                  <a:lnTo>
                    <a:pt x="140" y="220"/>
                  </a:lnTo>
                  <a:lnTo>
                    <a:pt x="142" y="218"/>
                  </a:lnTo>
                  <a:lnTo>
                    <a:pt x="144" y="216"/>
                  </a:lnTo>
                  <a:lnTo>
                    <a:pt x="146" y="212"/>
                  </a:lnTo>
                  <a:lnTo>
                    <a:pt x="146" y="58"/>
                  </a:lnTo>
                  <a:lnTo>
                    <a:pt x="146" y="58"/>
                  </a:lnTo>
                  <a:lnTo>
                    <a:pt x="144" y="54"/>
                  </a:lnTo>
                  <a:lnTo>
                    <a:pt x="142" y="52"/>
                  </a:lnTo>
                  <a:lnTo>
                    <a:pt x="140" y="50"/>
                  </a:lnTo>
                  <a:lnTo>
                    <a:pt x="136" y="48"/>
                  </a:lnTo>
                  <a:lnTo>
                    <a:pt x="100" y="48"/>
                  </a:lnTo>
                  <a:lnTo>
                    <a:pt x="100" y="48"/>
                  </a:lnTo>
                  <a:lnTo>
                    <a:pt x="96" y="50"/>
                  </a:lnTo>
                  <a:lnTo>
                    <a:pt x="92" y="52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90" y="212"/>
                  </a:lnTo>
                  <a:lnTo>
                    <a:pt x="90" y="212"/>
                  </a:lnTo>
                  <a:lnTo>
                    <a:pt x="90" y="216"/>
                  </a:lnTo>
                  <a:lnTo>
                    <a:pt x="92" y="218"/>
                  </a:lnTo>
                  <a:lnTo>
                    <a:pt x="96" y="220"/>
                  </a:lnTo>
                  <a:lnTo>
                    <a:pt x="100" y="222"/>
                  </a:lnTo>
                  <a:lnTo>
                    <a:pt x="100" y="222"/>
                  </a:lnTo>
                  <a:close/>
                  <a:moveTo>
                    <a:pt x="188" y="222"/>
                  </a:moveTo>
                  <a:lnTo>
                    <a:pt x="224" y="222"/>
                  </a:lnTo>
                  <a:lnTo>
                    <a:pt x="224" y="222"/>
                  </a:lnTo>
                  <a:lnTo>
                    <a:pt x="228" y="220"/>
                  </a:lnTo>
                  <a:lnTo>
                    <a:pt x="232" y="218"/>
                  </a:lnTo>
                  <a:lnTo>
                    <a:pt x="234" y="216"/>
                  </a:lnTo>
                  <a:lnTo>
                    <a:pt x="234" y="212"/>
                  </a:lnTo>
                  <a:lnTo>
                    <a:pt x="234" y="86"/>
                  </a:lnTo>
                  <a:lnTo>
                    <a:pt x="234" y="86"/>
                  </a:lnTo>
                  <a:lnTo>
                    <a:pt x="234" y="82"/>
                  </a:lnTo>
                  <a:lnTo>
                    <a:pt x="232" y="78"/>
                  </a:lnTo>
                  <a:lnTo>
                    <a:pt x="228" y="76"/>
                  </a:lnTo>
                  <a:lnTo>
                    <a:pt x="224" y="76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84" y="76"/>
                  </a:lnTo>
                  <a:lnTo>
                    <a:pt x="182" y="78"/>
                  </a:lnTo>
                  <a:lnTo>
                    <a:pt x="180" y="82"/>
                  </a:lnTo>
                  <a:lnTo>
                    <a:pt x="178" y="86"/>
                  </a:lnTo>
                  <a:lnTo>
                    <a:pt x="178" y="212"/>
                  </a:lnTo>
                  <a:lnTo>
                    <a:pt x="178" y="212"/>
                  </a:lnTo>
                  <a:lnTo>
                    <a:pt x="180" y="216"/>
                  </a:lnTo>
                  <a:lnTo>
                    <a:pt x="182" y="218"/>
                  </a:lnTo>
                  <a:lnTo>
                    <a:pt x="184" y="220"/>
                  </a:lnTo>
                  <a:lnTo>
                    <a:pt x="188" y="222"/>
                  </a:lnTo>
                  <a:lnTo>
                    <a:pt x="188" y="222"/>
                  </a:lnTo>
                  <a:close/>
                  <a:moveTo>
                    <a:pt x="314" y="0"/>
                  </a:moveTo>
                  <a:lnTo>
                    <a:pt x="278" y="0"/>
                  </a:lnTo>
                  <a:lnTo>
                    <a:pt x="278" y="0"/>
                  </a:lnTo>
                  <a:lnTo>
                    <a:pt x="274" y="0"/>
                  </a:lnTo>
                  <a:lnTo>
                    <a:pt x="270" y="2"/>
                  </a:lnTo>
                  <a:lnTo>
                    <a:pt x="268" y="6"/>
                  </a:lnTo>
                  <a:lnTo>
                    <a:pt x="268" y="10"/>
                  </a:lnTo>
                  <a:lnTo>
                    <a:pt x="268" y="212"/>
                  </a:lnTo>
                  <a:lnTo>
                    <a:pt x="268" y="212"/>
                  </a:lnTo>
                  <a:lnTo>
                    <a:pt x="268" y="216"/>
                  </a:lnTo>
                  <a:lnTo>
                    <a:pt x="270" y="218"/>
                  </a:lnTo>
                  <a:lnTo>
                    <a:pt x="274" y="220"/>
                  </a:lnTo>
                  <a:lnTo>
                    <a:pt x="278" y="222"/>
                  </a:lnTo>
                  <a:lnTo>
                    <a:pt x="314" y="222"/>
                  </a:lnTo>
                  <a:lnTo>
                    <a:pt x="314" y="222"/>
                  </a:lnTo>
                  <a:lnTo>
                    <a:pt x="318" y="220"/>
                  </a:lnTo>
                  <a:lnTo>
                    <a:pt x="322" y="218"/>
                  </a:lnTo>
                  <a:lnTo>
                    <a:pt x="324" y="216"/>
                  </a:lnTo>
                  <a:lnTo>
                    <a:pt x="324" y="212"/>
                  </a:lnTo>
                  <a:lnTo>
                    <a:pt x="324" y="10"/>
                  </a:lnTo>
                  <a:lnTo>
                    <a:pt x="324" y="10"/>
                  </a:lnTo>
                  <a:lnTo>
                    <a:pt x="324" y="6"/>
                  </a:lnTo>
                  <a:lnTo>
                    <a:pt x="322" y="2"/>
                  </a:lnTo>
                  <a:lnTo>
                    <a:pt x="318" y="0"/>
                  </a:lnTo>
                  <a:lnTo>
                    <a:pt x="314" y="0"/>
                  </a:lnTo>
                  <a:lnTo>
                    <a:pt x="314" y="0"/>
                  </a:lnTo>
                  <a:close/>
                  <a:moveTo>
                    <a:pt x="324" y="242"/>
                  </a:moveTo>
                  <a:lnTo>
                    <a:pt x="0" y="242"/>
                  </a:lnTo>
                  <a:lnTo>
                    <a:pt x="0" y="262"/>
                  </a:lnTo>
                  <a:lnTo>
                    <a:pt x="324" y="262"/>
                  </a:lnTo>
                  <a:lnTo>
                    <a:pt x="324" y="24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18824"/>
              <a:endParaRPr lang="en-GB" sz="2000" kern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Freeform 4959"/>
          <p:cNvSpPr>
            <a:spLocks noEditPoints="1"/>
          </p:cNvSpPr>
          <p:nvPr/>
        </p:nvSpPr>
        <p:spPr bwMode="auto">
          <a:xfrm>
            <a:off x="6023188" y="2954000"/>
            <a:ext cx="421468" cy="359772"/>
          </a:xfrm>
          <a:custGeom>
            <a:avLst/>
            <a:gdLst>
              <a:gd name="T0" fmla="*/ 348 w 360"/>
              <a:gd name="T1" fmla="*/ 0 h 280"/>
              <a:gd name="T2" fmla="*/ 8 w 360"/>
              <a:gd name="T3" fmla="*/ 0 h 280"/>
              <a:gd name="T4" fmla="*/ 0 w 360"/>
              <a:gd name="T5" fmla="*/ 8 h 280"/>
              <a:gd name="T6" fmla="*/ 8 w 360"/>
              <a:gd name="T7" fmla="*/ 242 h 280"/>
              <a:gd name="T8" fmla="*/ 180 w 360"/>
              <a:gd name="T9" fmla="*/ 280 h 280"/>
              <a:gd name="T10" fmla="*/ 358 w 360"/>
              <a:gd name="T11" fmla="*/ 238 h 280"/>
              <a:gd name="T12" fmla="*/ 360 w 360"/>
              <a:gd name="T13" fmla="*/ 4 h 280"/>
              <a:gd name="T14" fmla="*/ 20 w 360"/>
              <a:gd name="T15" fmla="*/ 224 h 280"/>
              <a:gd name="T16" fmla="*/ 200 w 360"/>
              <a:gd name="T17" fmla="*/ 54 h 280"/>
              <a:gd name="T18" fmla="*/ 334 w 360"/>
              <a:gd name="T19" fmla="*/ 26 h 280"/>
              <a:gd name="T20" fmla="*/ 338 w 360"/>
              <a:gd name="T21" fmla="*/ 36 h 280"/>
              <a:gd name="T22" fmla="*/ 204 w 360"/>
              <a:gd name="T23" fmla="*/ 72 h 280"/>
              <a:gd name="T24" fmla="*/ 196 w 360"/>
              <a:gd name="T25" fmla="*/ 72 h 280"/>
              <a:gd name="T26" fmla="*/ 194 w 360"/>
              <a:gd name="T27" fmla="*/ 58 h 280"/>
              <a:gd name="T28" fmla="*/ 200 w 360"/>
              <a:gd name="T29" fmla="*/ 90 h 280"/>
              <a:gd name="T30" fmla="*/ 270 w 360"/>
              <a:gd name="T31" fmla="*/ 76 h 280"/>
              <a:gd name="T32" fmla="*/ 274 w 360"/>
              <a:gd name="T33" fmla="*/ 86 h 280"/>
              <a:gd name="T34" fmla="*/ 204 w 360"/>
              <a:gd name="T35" fmla="*/ 108 h 280"/>
              <a:gd name="T36" fmla="*/ 196 w 360"/>
              <a:gd name="T37" fmla="*/ 106 h 280"/>
              <a:gd name="T38" fmla="*/ 194 w 360"/>
              <a:gd name="T39" fmla="*/ 94 h 280"/>
              <a:gd name="T40" fmla="*/ 340 w 360"/>
              <a:gd name="T41" fmla="*/ 168 h 280"/>
              <a:gd name="T42" fmla="*/ 336 w 360"/>
              <a:gd name="T43" fmla="*/ 174 h 280"/>
              <a:gd name="T44" fmla="*/ 326 w 360"/>
              <a:gd name="T45" fmla="*/ 172 h 280"/>
              <a:gd name="T46" fmla="*/ 284 w 360"/>
              <a:gd name="T47" fmla="*/ 192 h 280"/>
              <a:gd name="T48" fmla="*/ 210 w 360"/>
              <a:gd name="T49" fmla="*/ 242 h 280"/>
              <a:gd name="T50" fmla="*/ 196 w 360"/>
              <a:gd name="T51" fmla="*/ 246 h 280"/>
              <a:gd name="T52" fmla="*/ 192 w 360"/>
              <a:gd name="T53" fmla="*/ 236 h 280"/>
              <a:gd name="T54" fmla="*/ 234 w 360"/>
              <a:gd name="T55" fmla="*/ 156 h 280"/>
              <a:gd name="T56" fmla="*/ 280 w 360"/>
              <a:gd name="T57" fmla="*/ 170 h 280"/>
              <a:gd name="T58" fmla="*/ 290 w 360"/>
              <a:gd name="T59" fmla="*/ 134 h 280"/>
              <a:gd name="T60" fmla="*/ 298 w 360"/>
              <a:gd name="T61" fmla="*/ 124 h 280"/>
              <a:gd name="T62" fmla="*/ 336 w 360"/>
              <a:gd name="T63" fmla="*/ 124 h 280"/>
              <a:gd name="T64" fmla="*/ 340 w 360"/>
              <a:gd name="T65" fmla="*/ 168 h 280"/>
              <a:gd name="T66" fmla="*/ 46 w 360"/>
              <a:gd name="T67" fmla="*/ 68 h 280"/>
              <a:gd name="T68" fmla="*/ 38 w 360"/>
              <a:gd name="T69" fmla="*/ 60 h 280"/>
              <a:gd name="T70" fmla="*/ 42 w 360"/>
              <a:gd name="T71" fmla="*/ 50 h 280"/>
              <a:gd name="T72" fmla="*/ 140 w 360"/>
              <a:gd name="T73" fmla="*/ 68 h 280"/>
              <a:gd name="T74" fmla="*/ 148 w 360"/>
              <a:gd name="T75" fmla="*/ 80 h 280"/>
              <a:gd name="T76" fmla="*/ 138 w 360"/>
              <a:gd name="T77" fmla="*/ 88 h 280"/>
              <a:gd name="T78" fmla="*/ 70 w 360"/>
              <a:gd name="T79" fmla="*/ 126 h 280"/>
              <a:gd name="T80" fmla="*/ 44 w 360"/>
              <a:gd name="T81" fmla="*/ 142 h 280"/>
              <a:gd name="T82" fmla="*/ 38 w 360"/>
              <a:gd name="T83" fmla="*/ 168 h 280"/>
              <a:gd name="T84" fmla="*/ 50 w 360"/>
              <a:gd name="T85" fmla="*/ 202 h 280"/>
              <a:gd name="T86" fmla="*/ 78 w 360"/>
              <a:gd name="T87" fmla="*/ 218 h 280"/>
              <a:gd name="T88" fmla="*/ 98 w 360"/>
              <a:gd name="T89" fmla="*/ 212 h 280"/>
              <a:gd name="T90" fmla="*/ 116 w 360"/>
              <a:gd name="T91" fmla="*/ 186 h 280"/>
              <a:gd name="T92" fmla="*/ 128 w 360"/>
              <a:gd name="T93" fmla="*/ 166 h 280"/>
              <a:gd name="T94" fmla="*/ 116 w 360"/>
              <a:gd name="T95" fmla="*/ 132 h 280"/>
              <a:gd name="T96" fmla="*/ 88 w 360"/>
              <a:gd name="T97" fmla="*/ 114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0" h="280">
                <a:moveTo>
                  <a:pt x="356" y="2"/>
                </a:moveTo>
                <a:lnTo>
                  <a:pt x="356" y="2"/>
                </a:lnTo>
                <a:lnTo>
                  <a:pt x="352" y="0"/>
                </a:lnTo>
                <a:lnTo>
                  <a:pt x="348" y="0"/>
                </a:lnTo>
                <a:lnTo>
                  <a:pt x="180" y="38"/>
                </a:lnTo>
                <a:lnTo>
                  <a:pt x="12" y="0"/>
                </a:lnTo>
                <a:lnTo>
                  <a:pt x="12" y="0"/>
                </a:lnTo>
                <a:lnTo>
                  <a:pt x="8" y="0"/>
                </a:lnTo>
                <a:lnTo>
                  <a:pt x="4" y="2"/>
                </a:lnTo>
                <a:lnTo>
                  <a:pt x="4" y="2"/>
                </a:lnTo>
                <a:lnTo>
                  <a:pt x="0" y="4"/>
                </a:lnTo>
                <a:lnTo>
                  <a:pt x="0" y="8"/>
                </a:lnTo>
                <a:lnTo>
                  <a:pt x="0" y="232"/>
                </a:lnTo>
                <a:lnTo>
                  <a:pt x="0" y="232"/>
                </a:lnTo>
                <a:lnTo>
                  <a:pt x="2" y="238"/>
                </a:lnTo>
                <a:lnTo>
                  <a:pt x="8" y="242"/>
                </a:lnTo>
                <a:lnTo>
                  <a:pt x="178" y="280"/>
                </a:lnTo>
                <a:lnTo>
                  <a:pt x="178" y="280"/>
                </a:lnTo>
                <a:lnTo>
                  <a:pt x="180" y="280"/>
                </a:lnTo>
                <a:lnTo>
                  <a:pt x="180" y="280"/>
                </a:lnTo>
                <a:lnTo>
                  <a:pt x="182" y="280"/>
                </a:lnTo>
                <a:lnTo>
                  <a:pt x="352" y="242"/>
                </a:lnTo>
                <a:lnTo>
                  <a:pt x="352" y="242"/>
                </a:lnTo>
                <a:lnTo>
                  <a:pt x="358" y="238"/>
                </a:lnTo>
                <a:lnTo>
                  <a:pt x="360" y="232"/>
                </a:lnTo>
                <a:lnTo>
                  <a:pt x="360" y="8"/>
                </a:lnTo>
                <a:lnTo>
                  <a:pt x="360" y="8"/>
                </a:lnTo>
                <a:lnTo>
                  <a:pt x="360" y="4"/>
                </a:lnTo>
                <a:lnTo>
                  <a:pt x="356" y="2"/>
                </a:lnTo>
                <a:lnTo>
                  <a:pt x="356" y="2"/>
                </a:lnTo>
                <a:close/>
                <a:moveTo>
                  <a:pt x="170" y="258"/>
                </a:moveTo>
                <a:lnTo>
                  <a:pt x="20" y="224"/>
                </a:lnTo>
                <a:lnTo>
                  <a:pt x="20" y="22"/>
                </a:lnTo>
                <a:lnTo>
                  <a:pt x="170" y="56"/>
                </a:lnTo>
                <a:lnTo>
                  <a:pt x="170" y="258"/>
                </a:lnTo>
                <a:close/>
                <a:moveTo>
                  <a:pt x="200" y="54"/>
                </a:moveTo>
                <a:lnTo>
                  <a:pt x="326" y="24"/>
                </a:lnTo>
                <a:lnTo>
                  <a:pt x="326" y="24"/>
                </a:lnTo>
                <a:lnTo>
                  <a:pt x="330" y="24"/>
                </a:lnTo>
                <a:lnTo>
                  <a:pt x="334" y="26"/>
                </a:lnTo>
                <a:lnTo>
                  <a:pt x="336" y="28"/>
                </a:lnTo>
                <a:lnTo>
                  <a:pt x="338" y="32"/>
                </a:lnTo>
                <a:lnTo>
                  <a:pt x="338" y="32"/>
                </a:lnTo>
                <a:lnTo>
                  <a:pt x="338" y="36"/>
                </a:lnTo>
                <a:lnTo>
                  <a:pt x="336" y="40"/>
                </a:lnTo>
                <a:lnTo>
                  <a:pt x="334" y="42"/>
                </a:lnTo>
                <a:lnTo>
                  <a:pt x="330" y="44"/>
                </a:lnTo>
                <a:lnTo>
                  <a:pt x="204" y="72"/>
                </a:lnTo>
                <a:lnTo>
                  <a:pt x="204" y="72"/>
                </a:lnTo>
                <a:lnTo>
                  <a:pt x="202" y="74"/>
                </a:lnTo>
                <a:lnTo>
                  <a:pt x="202" y="74"/>
                </a:lnTo>
                <a:lnTo>
                  <a:pt x="196" y="72"/>
                </a:lnTo>
                <a:lnTo>
                  <a:pt x="192" y="66"/>
                </a:lnTo>
                <a:lnTo>
                  <a:pt x="192" y="66"/>
                </a:lnTo>
                <a:lnTo>
                  <a:pt x="192" y="62"/>
                </a:lnTo>
                <a:lnTo>
                  <a:pt x="194" y="58"/>
                </a:lnTo>
                <a:lnTo>
                  <a:pt x="196" y="56"/>
                </a:lnTo>
                <a:lnTo>
                  <a:pt x="200" y="54"/>
                </a:lnTo>
                <a:lnTo>
                  <a:pt x="200" y="54"/>
                </a:lnTo>
                <a:close/>
                <a:moveTo>
                  <a:pt x="200" y="90"/>
                </a:moveTo>
                <a:lnTo>
                  <a:pt x="262" y="74"/>
                </a:lnTo>
                <a:lnTo>
                  <a:pt x="262" y="74"/>
                </a:lnTo>
                <a:lnTo>
                  <a:pt x="266" y="74"/>
                </a:lnTo>
                <a:lnTo>
                  <a:pt x="270" y="76"/>
                </a:lnTo>
                <a:lnTo>
                  <a:pt x="274" y="78"/>
                </a:lnTo>
                <a:lnTo>
                  <a:pt x="274" y="82"/>
                </a:lnTo>
                <a:lnTo>
                  <a:pt x="274" y="82"/>
                </a:lnTo>
                <a:lnTo>
                  <a:pt x="274" y="86"/>
                </a:lnTo>
                <a:lnTo>
                  <a:pt x="274" y="90"/>
                </a:lnTo>
                <a:lnTo>
                  <a:pt x="270" y="92"/>
                </a:lnTo>
                <a:lnTo>
                  <a:pt x="268" y="94"/>
                </a:lnTo>
                <a:lnTo>
                  <a:pt x="204" y="108"/>
                </a:lnTo>
                <a:lnTo>
                  <a:pt x="204" y="108"/>
                </a:lnTo>
                <a:lnTo>
                  <a:pt x="202" y="108"/>
                </a:lnTo>
                <a:lnTo>
                  <a:pt x="202" y="108"/>
                </a:lnTo>
                <a:lnTo>
                  <a:pt x="196" y="106"/>
                </a:lnTo>
                <a:lnTo>
                  <a:pt x="192" y="102"/>
                </a:lnTo>
                <a:lnTo>
                  <a:pt x="192" y="102"/>
                </a:lnTo>
                <a:lnTo>
                  <a:pt x="192" y="98"/>
                </a:lnTo>
                <a:lnTo>
                  <a:pt x="194" y="94"/>
                </a:lnTo>
                <a:lnTo>
                  <a:pt x="196" y="90"/>
                </a:lnTo>
                <a:lnTo>
                  <a:pt x="200" y="90"/>
                </a:lnTo>
                <a:lnTo>
                  <a:pt x="200" y="90"/>
                </a:lnTo>
                <a:close/>
                <a:moveTo>
                  <a:pt x="340" y="168"/>
                </a:moveTo>
                <a:lnTo>
                  <a:pt x="340" y="168"/>
                </a:lnTo>
                <a:lnTo>
                  <a:pt x="340" y="172"/>
                </a:lnTo>
                <a:lnTo>
                  <a:pt x="336" y="174"/>
                </a:lnTo>
                <a:lnTo>
                  <a:pt x="336" y="174"/>
                </a:lnTo>
                <a:lnTo>
                  <a:pt x="332" y="176"/>
                </a:lnTo>
                <a:lnTo>
                  <a:pt x="332" y="176"/>
                </a:lnTo>
                <a:lnTo>
                  <a:pt x="330" y="174"/>
                </a:lnTo>
                <a:lnTo>
                  <a:pt x="326" y="172"/>
                </a:lnTo>
                <a:lnTo>
                  <a:pt x="316" y="162"/>
                </a:lnTo>
                <a:lnTo>
                  <a:pt x="288" y="190"/>
                </a:lnTo>
                <a:lnTo>
                  <a:pt x="288" y="190"/>
                </a:lnTo>
                <a:lnTo>
                  <a:pt x="284" y="192"/>
                </a:lnTo>
                <a:lnTo>
                  <a:pt x="278" y="192"/>
                </a:lnTo>
                <a:lnTo>
                  <a:pt x="246" y="178"/>
                </a:lnTo>
                <a:lnTo>
                  <a:pt x="210" y="242"/>
                </a:lnTo>
                <a:lnTo>
                  <a:pt x="210" y="242"/>
                </a:lnTo>
                <a:lnTo>
                  <a:pt x="206" y="246"/>
                </a:lnTo>
                <a:lnTo>
                  <a:pt x="200" y="248"/>
                </a:lnTo>
                <a:lnTo>
                  <a:pt x="200" y="248"/>
                </a:lnTo>
                <a:lnTo>
                  <a:pt x="196" y="246"/>
                </a:lnTo>
                <a:lnTo>
                  <a:pt x="196" y="246"/>
                </a:lnTo>
                <a:lnTo>
                  <a:pt x="194" y="244"/>
                </a:lnTo>
                <a:lnTo>
                  <a:pt x="192" y="240"/>
                </a:lnTo>
                <a:lnTo>
                  <a:pt x="192" y="236"/>
                </a:lnTo>
                <a:lnTo>
                  <a:pt x="192" y="234"/>
                </a:lnTo>
                <a:lnTo>
                  <a:pt x="232" y="160"/>
                </a:lnTo>
                <a:lnTo>
                  <a:pt x="232" y="160"/>
                </a:lnTo>
                <a:lnTo>
                  <a:pt x="234" y="156"/>
                </a:lnTo>
                <a:lnTo>
                  <a:pt x="238" y="154"/>
                </a:lnTo>
                <a:lnTo>
                  <a:pt x="242" y="154"/>
                </a:lnTo>
                <a:lnTo>
                  <a:pt x="246" y="154"/>
                </a:lnTo>
                <a:lnTo>
                  <a:pt x="280" y="170"/>
                </a:lnTo>
                <a:lnTo>
                  <a:pt x="302" y="148"/>
                </a:lnTo>
                <a:lnTo>
                  <a:pt x="292" y="138"/>
                </a:lnTo>
                <a:lnTo>
                  <a:pt x="292" y="138"/>
                </a:lnTo>
                <a:lnTo>
                  <a:pt x="290" y="134"/>
                </a:lnTo>
                <a:lnTo>
                  <a:pt x="290" y="128"/>
                </a:lnTo>
                <a:lnTo>
                  <a:pt x="290" y="128"/>
                </a:lnTo>
                <a:lnTo>
                  <a:pt x="292" y="126"/>
                </a:lnTo>
                <a:lnTo>
                  <a:pt x="298" y="124"/>
                </a:lnTo>
                <a:lnTo>
                  <a:pt x="298" y="124"/>
                </a:lnTo>
                <a:lnTo>
                  <a:pt x="332" y="124"/>
                </a:lnTo>
                <a:lnTo>
                  <a:pt x="332" y="124"/>
                </a:lnTo>
                <a:lnTo>
                  <a:pt x="336" y="124"/>
                </a:lnTo>
                <a:lnTo>
                  <a:pt x="338" y="126"/>
                </a:lnTo>
                <a:lnTo>
                  <a:pt x="340" y="128"/>
                </a:lnTo>
                <a:lnTo>
                  <a:pt x="340" y="132"/>
                </a:lnTo>
                <a:lnTo>
                  <a:pt x="340" y="168"/>
                </a:lnTo>
                <a:close/>
                <a:moveTo>
                  <a:pt x="138" y="88"/>
                </a:moveTo>
                <a:lnTo>
                  <a:pt x="138" y="88"/>
                </a:lnTo>
                <a:lnTo>
                  <a:pt x="136" y="88"/>
                </a:lnTo>
                <a:lnTo>
                  <a:pt x="46" y="68"/>
                </a:lnTo>
                <a:lnTo>
                  <a:pt x="46" y="68"/>
                </a:lnTo>
                <a:lnTo>
                  <a:pt x="42" y="66"/>
                </a:lnTo>
                <a:lnTo>
                  <a:pt x="40" y="62"/>
                </a:lnTo>
                <a:lnTo>
                  <a:pt x="38" y="60"/>
                </a:lnTo>
                <a:lnTo>
                  <a:pt x="38" y="56"/>
                </a:lnTo>
                <a:lnTo>
                  <a:pt x="38" y="56"/>
                </a:lnTo>
                <a:lnTo>
                  <a:pt x="40" y="52"/>
                </a:lnTo>
                <a:lnTo>
                  <a:pt x="42" y="50"/>
                </a:lnTo>
                <a:lnTo>
                  <a:pt x="46" y="48"/>
                </a:lnTo>
                <a:lnTo>
                  <a:pt x="50" y="48"/>
                </a:lnTo>
                <a:lnTo>
                  <a:pt x="140" y="68"/>
                </a:lnTo>
                <a:lnTo>
                  <a:pt x="140" y="68"/>
                </a:lnTo>
                <a:lnTo>
                  <a:pt x="144" y="70"/>
                </a:lnTo>
                <a:lnTo>
                  <a:pt x="146" y="72"/>
                </a:lnTo>
                <a:lnTo>
                  <a:pt x="148" y="76"/>
                </a:lnTo>
                <a:lnTo>
                  <a:pt x="148" y="80"/>
                </a:lnTo>
                <a:lnTo>
                  <a:pt x="148" y="80"/>
                </a:lnTo>
                <a:lnTo>
                  <a:pt x="144" y="86"/>
                </a:lnTo>
                <a:lnTo>
                  <a:pt x="138" y="88"/>
                </a:lnTo>
                <a:lnTo>
                  <a:pt x="138" y="88"/>
                </a:lnTo>
                <a:close/>
                <a:moveTo>
                  <a:pt x="78" y="172"/>
                </a:moveTo>
                <a:lnTo>
                  <a:pt x="78" y="126"/>
                </a:lnTo>
                <a:lnTo>
                  <a:pt x="78" y="126"/>
                </a:lnTo>
                <a:lnTo>
                  <a:pt x="70" y="126"/>
                </a:lnTo>
                <a:lnTo>
                  <a:pt x="62" y="128"/>
                </a:lnTo>
                <a:lnTo>
                  <a:pt x="56" y="132"/>
                </a:lnTo>
                <a:lnTo>
                  <a:pt x="50" y="136"/>
                </a:lnTo>
                <a:lnTo>
                  <a:pt x="44" y="142"/>
                </a:lnTo>
                <a:lnTo>
                  <a:pt x="42" y="150"/>
                </a:lnTo>
                <a:lnTo>
                  <a:pt x="40" y="158"/>
                </a:lnTo>
                <a:lnTo>
                  <a:pt x="38" y="168"/>
                </a:lnTo>
                <a:lnTo>
                  <a:pt x="38" y="168"/>
                </a:lnTo>
                <a:lnTo>
                  <a:pt x="40" y="176"/>
                </a:lnTo>
                <a:lnTo>
                  <a:pt x="42" y="186"/>
                </a:lnTo>
                <a:lnTo>
                  <a:pt x="44" y="194"/>
                </a:lnTo>
                <a:lnTo>
                  <a:pt x="50" y="202"/>
                </a:lnTo>
                <a:lnTo>
                  <a:pt x="56" y="208"/>
                </a:lnTo>
                <a:lnTo>
                  <a:pt x="62" y="212"/>
                </a:lnTo>
                <a:lnTo>
                  <a:pt x="70" y="216"/>
                </a:lnTo>
                <a:lnTo>
                  <a:pt x="78" y="218"/>
                </a:lnTo>
                <a:lnTo>
                  <a:pt x="78" y="218"/>
                </a:lnTo>
                <a:lnTo>
                  <a:pt x="84" y="218"/>
                </a:lnTo>
                <a:lnTo>
                  <a:pt x="92" y="216"/>
                </a:lnTo>
                <a:lnTo>
                  <a:pt x="98" y="212"/>
                </a:lnTo>
                <a:lnTo>
                  <a:pt x="104" y="208"/>
                </a:lnTo>
                <a:lnTo>
                  <a:pt x="110" y="202"/>
                </a:lnTo>
                <a:lnTo>
                  <a:pt x="114" y="194"/>
                </a:lnTo>
                <a:lnTo>
                  <a:pt x="116" y="186"/>
                </a:lnTo>
                <a:lnTo>
                  <a:pt x="116" y="176"/>
                </a:lnTo>
                <a:lnTo>
                  <a:pt x="78" y="172"/>
                </a:lnTo>
                <a:close/>
                <a:moveTo>
                  <a:pt x="128" y="166"/>
                </a:moveTo>
                <a:lnTo>
                  <a:pt x="128" y="166"/>
                </a:lnTo>
                <a:lnTo>
                  <a:pt x="126" y="156"/>
                </a:lnTo>
                <a:lnTo>
                  <a:pt x="124" y="146"/>
                </a:lnTo>
                <a:lnTo>
                  <a:pt x="122" y="138"/>
                </a:lnTo>
                <a:lnTo>
                  <a:pt x="116" y="132"/>
                </a:lnTo>
                <a:lnTo>
                  <a:pt x="110" y="126"/>
                </a:lnTo>
                <a:lnTo>
                  <a:pt x="104" y="120"/>
                </a:lnTo>
                <a:lnTo>
                  <a:pt x="96" y="116"/>
                </a:lnTo>
                <a:lnTo>
                  <a:pt x="88" y="114"/>
                </a:lnTo>
                <a:lnTo>
                  <a:pt x="88" y="160"/>
                </a:lnTo>
                <a:lnTo>
                  <a:pt x="128" y="16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Elipse 22"/>
          <p:cNvSpPr/>
          <p:nvPr/>
        </p:nvSpPr>
        <p:spPr>
          <a:xfrm>
            <a:off x="5372818" y="719730"/>
            <a:ext cx="954636" cy="97147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4209503" y="3492407"/>
            <a:ext cx="954636" cy="97147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duotone>
              <a:srgbClr val="EB0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903" y="861532"/>
            <a:ext cx="618353" cy="61835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4" cstate="print">
            <a:duotone>
              <a:srgbClr val="EB0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719" y="2701275"/>
            <a:ext cx="623448" cy="623448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 cstate="print">
            <a:duotone>
              <a:srgbClr val="EB0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21" y="3635718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2" name="Rectángulo 1"/>
          <p:cNvSpPr/>
          <p:nvPr/>
        </p:nvSpPr>
        <p:spPr>
          <a:xfrm>
            <a:off x="-1" y="0"/>
            <a:ext cx="9222059" cy="51874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29962" y="131972"/>
            <a:ext cx="65615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B2870"/>
                </a:solidFill>
                <a:latin typeface="Candara" panose="020E0502030303020204" pitchFamily="34" charset="0"/>
              </a:rPr>
              <a:t>4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. </a:t>
            </a:r>
            <a:r>
              <a:rPr lang="en-US" sz="2000" b="1" i="0" dirty="0" err="1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What’next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? Challenges ahead</a:t>
            </a:r>
          </a:p>
          <a:p>
            <a:pPr fontAlgn="b"/>
            <a:r>
              <a:rPr lang="en-US" sz="18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Side effects</a:t>
            </a:r>
            <a:endParaRPr lang="en-US" sz="20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78664" y="870708"/>
            <a:ext cx="866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/>
              <a:t>But shouldn’t losses be independent of the accounting regime?</a:t>
            </a:r>
            <a:endParaRPr lang="en-US" sz="1800" dirty="0"/>
          </a:p>
        </p:txBody>
      </p:sp>
      <p:sp>
        <p:nvSpPr>
          <p:cNvPr id="12" name="Rectángulo 11"/>
          <p:cNvSpPr/>
          <p:nvPr/>
        </p:nvSpPr>
        <p:spPr>
          <a:xfrm>
            <a:off x="2759182" y="2148048"/>
            <a:ext cx="5827296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i="1" dirty="0" smtClean="0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BlissProExtraLight"/>
              </a:rPr>
              <a:t>“As an accounting change, IFRS 9 should logically have no impact on the economics of banks, or on their fundamental creditworthiness.”</a:t>
            </a:r>
            <a:endParaRPr lang="en-US" sz="2000" i="1" dirty="0">
              <a:solidFill>
                <a:prstClr val="white">
                  <a:lumMod val="50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Image result for moody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0" y="2527740"/>
            <a:ext cx="1518679" cy="31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8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2" name="Rectángulo 1"/>
          <p:cNvSpPr/>
          <p:nvPr/>
        </p:nvSpPr>
        <p:spPr>
          <a:xfrm>
            <a:off x="-1" y="0"/>
            <a:ext cx="9222059" cy="51874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29962" y="131972"/>
            <a:ext cx="65615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B2870"/>
                </a:solidFill>
                <a:latin typeface="Candara" panose="020E0502030303020204" pitchFamily="34" charset="0"/>
              </a:rPr>
              <a:t>4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. </a:t>
            </a:r>
            <a:r>
              <a:rPr lang="en-US" sz="2000" b="1" i="0" dirty="0" err="1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What’next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? Challenges ahead</a:t>
            </a:r>
          </a:p>
          <a:p>
            <a:pPr fontAlgn="b"/>
            <a:r>
              <a:rPr lang="en-US" sz="18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Side effects: procyclicality</a:t>
            </a:r>
            <a:endParaRPr lang="en-US" sz="20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92313" y="870708"/>
            <a:ext cx="866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/>
              <a:t>Is IFRS9 more or less procyclical than IAS39? An accounting standard is more procyclical if…</a:t>
            </a:r>
            <a:endParaRPr lang="en-US" sz="1800" dirty="0"/>
          </a:p>
        </p:txBody>
      </p:sp>
      <p:sp>
        <p:nvSpPr>
          <p:cNvPr id="9" name="CuadroTexto 8"/>
          <p:cNvSpPr txBox="1"/>
          <p:nvPr/>
        </p:nvSpPr>
        <p:spPr>
          <a:xfrm>
            <a:off x="1162648" y="1791333"/>
            <a:ext cx="7392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…it requires more provisions in the worst moment of the economic cycle”?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7" r="69220"/>
          <a:stretch/>
        </p:blipFill>
        <p:spPr>
          <a:xfrm>
            <a:off x="429962" y="1704557"/>
            <a:ext cx="562376" cy="542885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2959883" y="1161602"/>
            <a:ext cx="243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(choose one definition)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207977" y="3335673"/>
            <a:ext cx="7102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…it reinforces mechanisms through which the financial system can amplify business fluctuations and possibly cause or exacerbate financial instability”* ?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3" t="11207" r="33907" b="-1"/>
          <a:stretch/>
        </p:blipFill>
        <p:spPr>
          <a:xfrm>
            <a:off x="428613" y="3519775"/>
            <a:ext cx="563725" cy="555127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7255894" y="4771910"/>
            <a:ext cx="18511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Adapted from FSF (2008)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994052" y="2521276"/>
            <a:ext cx="765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OR…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4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2" name="Rectángulo 1"/>
          <p:cNvSpPr/>
          <p:nvPr/>
        </p:nvSpPr>
        <p:spPr>
          <a:xfrm>
            <a:off x="-1" y="0"/>
            <a:ext cx="9222059" cy="51874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29962" y="131972"/>
            <a:ext cx="41637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1. IFRS9 in a nutshell: recap</a:t>
            </a:r>
          </a:p>
          <a:p>
            <a:pPr fontAlgn="b"/>
            <a:r>
              <a:rPr lang="en-US" sz="18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Motivation</a:t>
            </a:r>
            <a: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  <a:t/>
            </a:r>
            <a:b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</a:br>
            <a:endParaRPr lang="en-US" sz="20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9" t="21547" r="33233" b="23937"/>
          <a:stretch/>
        </p:blipFill>
        <p:spPr bwMode="auto">
          <a:xfrm>
            <a:off x="4667386" y="1705510"/>
            <a:ext cx="4081272" cy="327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1"/>
          <p:cNvSpPr/>
          <p:nvPr/>
        </p:nvSpPr>
        <p:spPr>
          <a:xfrm>
            <a:off x="7098650" y="1884079"/>
            <a:ext cx="1596981" cy="4636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adroTexto 21"/>
          <p:cNvSpPr txBox="1"/>
          <p:nvPr/>
        </p:nvSpPr>
        <p:spPr>
          <a:xfrm>
            <a:off x="265577" y="2487458"/>
            <a:ext cx="4348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/>
              <a:t>“…strengthen </a:t>
            </a:r>
            <a:r>
              <a:rPr lang="en-US" sz="2000" i="1" dirty="0"/>
              <a:t>accounting </a:t>
            </a:r>
            <a:r>
              <a:rPr lang="en-US" sz="2000" i="1" dirty="0" smtClean="0"/>
              <a:t>recognition </a:t>
            </a:r>
            <a:r>
              <a:rPr lang="en-US" sz="2000" i="1" dirty="0"/>
              <a:t>of loan-loss provisions by incorporating </a:t>
            </a:r>
            <a:r>
              <a:rPr lang="en-US" sz="2000" i="1" dirty="0" smtClean="0"/>
              <a:t>a broader </a:t>
            </a:r>
            <a:r>
              <a:rPr lang="en-US" sz="2000" i="1" dirty="0"/>
              <a:t>range of credit </a:t>
            </a:r>
            <a:r>
              <a:rPr lang="en-US" sz="2000" i="1" dirty="0" smtClean="0"/>
              <a:t>information…”</a:t>
            </a:r>
            <a:endParaRPr lang="en-US" sz="2000" i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389334" y="3556122"/>
            <a:ext cx="42780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DECLARATION ON STRENGTHENING THE FINANCIAL SYSTEM –</a:t>
            </a:r>
          </a:p>
          <a:p>
            <a:r>
              <a:rPr lang="en-US" sz="1100" dirty="0"/>
              <a:t>LONDON SUMMIT, 2 APRIL 2009</a:t>
            </a:r>
          </a:p>
        </p:txBody>
      </p:sp>
      <p:sp>
        <p:nvSpPr>
          <p:cNvPr id="24" name="TextBox 4"/>
          <p:cNvSpPr txBox="1"/>
          <p:nvPr/>
        </p:nvSpPr>
        <p:spPr>
          <a:xfrm>
            <a:off x="2060194" y="699640"/>
            <a:ext cx="56765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‘…too little, too late…’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16682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2" name="Rectángulo 1"/>
          <p:cNvSpPr/>
          <p:nvPr/>
        </p:nvSpPr>
        <p:spPr>
          <a:xfrm>
            <a:off x="-1" y="0"/>
            <a:ext cx="9222059" cy="51874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29962" y="131972"/>
            <a:ext cx="65615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B2870"/>
                </a:solidFill>
                <a:latin typeface="Candara" panose="020E0502030303020204" pitchFamily="34" charset="0"/>
              </a:rPr>
              <a:t>4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. </a:t>
            </a:r>
            <a:r>
              <a:rPr lang="en-US" sz="2000" b="1" i="0" dirty="0" err="1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What’next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? Challenges ahead</a:t>
            </a:r>
          </a:p>
          <a:p>
            <a:pPr fontAlgn="b"/>
            <a:r>
              <a:rPr lang="en-US" sz="18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Side effects: procyclicality</a:t>
            </a:r>
            <a:endParaRPr lang="en-US" sz="20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72280" y="1470727"/>
            <a:ext cx="18135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srgbClr val="4454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the </a:t>
            </a:r>
            <a:r>
              <a:rPr lang="en-US" sz="1000" b="1" dirty="0">
                <a:solidFill>
                  <a:srgbClr val="4454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beginning of a potential crisis</a:t>
            </a:r>
            <a:r>
              <a:rPr lang="en-US" sz="1000" dirty="0">
                <a:solidFill>
                  <a:srgbClr val="4454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outlook might be both:</a:t>
            </a:r>
          </a:p>
          <a:p>
            <a:pPr defTabSz="457200"/>
            <a:r>
              <a:rPr lang="en-US" sz="1000" dirty="0">
                <a:solidFill>
                  <a:srgbClr val="4454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-Bearish</a:t>
            </a:r>
          </a:p>
          <a:p>
            <a:pPr defTabSz="457200"/>
            <a:r>
              <a:rPr lang="en-US" sz="1000" dirty="0">
                <a:solidFill>
                  <a:srgbClr val="4454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-Uncertain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2154648" y="1624224"/>
            <a:ext cx="0" cy="237600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9" name="Conector recto 8"/>
          <p:cNvCxnSpPr/>
          <p:nvPr/>
        </p:nvCxnSpPr>
        <p:spPr>
          <a:xfrm flipH="1">
            <a:off x="1838240" y="2913022"/>
            <a:ext cx="316408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grpSp>
        <p:nvGrpSpPr>
          <p:cNvPr id="10" name="Grupo 9"/>
          <p:cNvGrpSpPr/>
          <p:nvPr/>
        </p:nvGrpSpPr>
        <p:grpSpPr>
          <a:xfrm>
            <a:off x="2437558" y="1019692"/>
            <a:ext cx="4824312" cy="1153343"/>
            <a:chOff x="2552700" y="1282380"/>
            <a:chExt cx="6114538" cy="161057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 rotWithShape="1">
            <a:blip r:embed="rId4"/>
            <a:srcRect l="24580" r="47485" b="49945"/>
            <a:stretch/>
          </p:blipFill>
          <p:spPr>
            <a:xfrm>
              <a:off x="2748716" y="1379087"/>
              <a:ext cx="1365712" cy="948317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Rectángulo 12"/>
            <p:cNvSpPr/>
            <p:nvPr/>
          </p:nvSpPr>
          <p:spPr>
            <a:xfrm>
              <a:off x="2603500" y="1282380"/>
              <a:ext cx="1739900" cy="1143000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Flecha arriba 13"/>
            <p:cNvSpPr/>
            <p:nvPr/>
          </p:nvSpPr>
          <p:spPr>
            <a:xfrm>
              <a:off x="4091876" y="2026992"/>
              <a:ext cx="149737" cy="216000"/>
            </a:xfrm>
            <a:prstGeom prst="upArrow">
              <a:avLst/>
            </a:prstGeom>
            <a:solidFill>
              <a:srgbClr val="FF6D6D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2552700" y="2412565"/>
              <a:ext cx="1758951" cy="480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US" sz="1000" kern="0" dirty="0" smtClean="0">
                  <a:solidFill>
                    <a:srgbClr val="44546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Adverse scenarios will be over weighted</a:t>
              </a: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4765810" y="1282380"/>
              <a:ext cx="1739900" cy="1143000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4848360" y="2412566"/>
              <a:ext cx="1555750" cy="480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US" sz="1000" kern="0" dirty="0" smtClean="0">
                  <a:solidFill>
                    <a:srgbClr val="44546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IFRS9 will require more provisions</a:t>
              </a:r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6927338" y="1282380"/>
              <a:ext cx="1739900" cy="1143000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7074170" y="2412566"/>
              <a:ext cx="1491468" cy="480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US" sz="1000" kern="0" dirty="0" smtClean="0">
                  <a:solidFill>
                    <a:srgbClr val="44546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Less available regulatory capital</a:t>
              </a:r>
            </a:p>
          </p:txBody>
        </p:sp>
        <p:cxnSp>
          <p:nvCxnSpPr>
            <p:cNvPr id="20" name="Conector recto 19"/>
            <p:cNvCxnSpPr/>
            <p:nvPr/>
          </p:nvCxnSpPr>
          <p:spPr>
            <a:xfrm>
              <a:off x="5327920" y="2310686"/>
              <a:ext cx="980940" cy="0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sp>
          <p:nvSpPr>
            <p:cNvPr id="21" name="Rectángulo 20"/>
            <p:cNvSpPr/>
            <p:nvPr/>
          </p:nvSpPr>
          <p:spPr>
            <a:xfrm>
              <a:off x="5635760" y="1742514"/>
              <a:ext cx="355600" cy="56817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5635760" y="1435307"/>
              <a:ext cx="355600" cy="303877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Flecha arriba 22"/>
            <p:cNvSpPr/>
            <p:nvPr/>
          </p:nvSpPr>
          <p:spPr>
            <a:xfrm>
              <a:off x="6086098" y="1616172"/>
              <a:ext cx="149737" cy="216000"/>
            </a:xfrm>
            <a:prstGeom prst="upArrow">
              <a:avLst/>
            </a:prstGeom>
            <a:solidFill>
              <a:srgbClr val="FF6D6D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4756420" y="1372559"/>
              <a:ext cx="806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defRPr/>
              </a:pPr>
              <a:r>
                <a:rPr lang="en-US" sz="900" kern="0" dirty="0" smtClean="0">
                  <a:solidFill>
                    <a:prstClr val="black"/>
                  </a:solidFill>
                </a:rPr>
                <a:t>IFRS9 stock of provisions</a:t>
              </a:r>
            </a:p>
          </p:txBody>
        </p:sp>
        <p:cxnSp>
          <p:nvCxnSpPr>
            <p:cNvPr id="25" name="Conector recto 24"/>
            <p:cNvCxnSpPr/>
            <p:nvPr/>
          </p:nvCxnSpPr>
          <p:spPr>
            <a:xfrm>
              <a:off x="7448685" y="2310686"/>
              <a:ext cx="980940" cy="0"/>
            </a:xfrm>
            <a:prstGeom prst="line">
              <a:avLst/>
            </a:prstGeom>
            <a:noFill/>
            <a:ln w="635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26" name="Rectángulo 25"/>
            <p:cNvSpPr/>
            <p:nvPr/>
          </p:nvSpPr>
          <p:spPr>
            <a:xfrm>
              <a:off x="7756525" y="1435307"/>
              <a:ext cx="355600" cy="875379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70AD4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7756525" y="1435307"/>
              <a:ext cx="355600" cy="303877"/>
            </a:xfrm>
            <a:prstGeom prst="rect">
              <a:avLst/>
            </a:prstGeom>
            <a:pattFill prst="dkDnDiag">
              <a:fgClr>
                <a:srgbClr val="70AD47">
                  <a:lumMod val="40000"/>
                  <a:lumOff val="60000"/>
                </a:srgbClr>
              </a:fgClr>
              <a:bgClr>
                <a:sysClr val="window" lastClr="FFFFFF"/>
              </a:bgClr>
            </a:patt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Flecha arriba 27"/>
            <p:cNvSpPr/>
            <p:nvPr/>
          </p:nvSpPr>
          <p:spPr>
            <a:xfrm flipV="1">
              <a:off x="8206863" y="1616172"/>
              <a:ext cx="149737" cy="216000"/>
            </a:xfrm>
            <a:prstGeom prst="upArrow">
              <a:avLst/>
            </a:prstGeom>
            <a:solidFill>
              <a:srgbClr val="FF6D6D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7289935" y="1403709"/>
              <a:ext cx="2866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defRPr/>
              </a:pPr>
              <a:r>
                <a:rPr lang="en-US" sz="1200" kern="0" dirty="0" smtClean="0">
                  <a:solidFill>
                    <a:prstClr val="black"/>
                  </a:solidFill>
                </a:rPr>
                <a:t>K</a:t>
              </a:r>
            </a:p>
          </p:txBody>
        </p:sp>
        <p:cxnSp>
          <p:nvCxnSpPr>
            <p:cNvPr id="30" name="Conector recto de flecha 29"/>
            <p:cNvCxnSpPr/>
            <p:nvPr/>
          </p:nvCxnSpPr>
          <p:spPr>
            <a:xfrm>
              <a:off x="4423534" y="1908272"/>
              <a:ext cx="288000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1" name="Conector recto de flecha 30"/>
            <p:cNvCxnSpPr/>
            <p:nvPr/>
          </p:nvCxnSpPr>
          <p:spPr>
            <a:xfrm>
              <a:off x="6578868" y="1908272"/>
              <a:ext cx="288000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32" name="Grupo 31"/>
          <p:cNvGrpSpPr/>
          <p:nvPr/>
        </p:nvGrpSpPr>
        <p:grpSpPr>
          <a:xfrm>
            <a:off x="2514236" y="3628813"/>
            <a:ext cx="3615410" cy="1214751"/>
            <a:chOff x="2397400" y="4477594"/>
            <a:chExt cx="4253651" cy="1614564"/>
          </a:xfrm>
        </p:grpSpPr>
        <p:sp>
          <p:nvSpPr>
            <p:cNvPr id="33" name="Rectángulo 32"/>
            <p:cNvSpPr/>
            <p:nvPr/>
          </p:nvSpPr>
          <p:spPr>
            <a:xfrm>
              <a:off x="4765810" y="4480974"/>
              <a:ext cx="1739900" cy="1143000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2602250" y="4480974"/>
              <a:ext cx="1739900" cy="1143000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2397400" y="5623974"/>
              <a:ext cx="2100600" cy="468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US" sz="1000" kern="0" dirty="0" smtClean="0">
                  <a:solidFill>
                    <a:srgbClr val="44546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Uncertainty will produce volatile forecasts…</a:t>
              </a: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4550451" y="5623974"/>
              <a:ext cx="2100600" cy="468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US" sz="1000" kern="0" dirty="0" smtClean="0">
                  <a:solidFill>
                    <a:srgbClr val="44546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…and more volatile provisions</a:t>
              </a:r>
            </a:p>
          </p:txBody>
        </p:sp>
        <p:pic>
          <p:nvPicPr>
            <p:cNvPr id="37" name="Picture 2" descr="Resultado de imagen de volatility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6" r="5819" b="10185"/>
            <a:stretch/>
          </p:blipFill>
          <p:spPr bwMode="auto">
            <a:xfrm>
              <a:off x="5039140" y="4750855"/>
              <a:ext cx="1158595" cy="832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Resultado de imagen de volatilit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135" y="4634952"/>
              <a:ext cx="1320799" cy="880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CuadroTexto 38"/>
            <p:cNvSpPr txBox="1"/>
            <p:nvPr/>
          </p:nvSpPr>
          <p:spPr>
            <a:xfrm>
              <a:off x="4812896" y="4477594"/>
              <a:ext cx="1838155" cy="368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defRPr/>
              </a:pPr>
              <a:r>
                <a:rPr lang="en-US" sz="1200" kern="0" cap="small" dirty="0" smtClean="0">
                  <a:solidFill>
                    <a:prstClr val="black"/>
                  </a:solidFill>
                </a:rPr>
                <a:t>+ stage 2 cliff effect!</a:t>
              </a:r>
            </a:p>
          </p:txBody>
        </p:sp>
        <p:cxnSp>
          <p:nvCxnSpPr>
            <p:cNvPr id="40" name="Conector recto de flecha 39"/>
            <p:cNvCxnSpPr/>
            <p:nvPr/>
          </p:nvCxnSpPr>
          <p:spPr>
            <a:xfrm>
              <a:off x="4423534" y="5052474"/>
              <a:ext cx="288000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41" name="Grupo 40"/>
          <p:cNvGrpSpPr/>
          <p:nvPr/>
        </p:nvGrpSpPr>
        <p:grpSpPr>
          <a:xfrm>
            <a:off x="3621255" y="2080913"/>
            <a:ext cx="3583096" cy="1571984"/>
            <a:chOff x="4423534" y="2458948"/>
            <a:chExt cx="4424054" cy="2128280"/>
          </a:xfrm>
        </p:grpSpPr>
        <p:sp>
          <p:nvSpPr>
            <p:cNvPr id="42" name="Rectángulo 41"/>
            <p:cNvSpPr/>
            <p:nvPr/>
          </p:nvSpPr>
          <p:spPr>
            <a:xfrm>
              <a:off x="4750473" y="2919215"/>
              <a:ext cx="1739900" cy="1143000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" name="CuadroTexto 42"/>
            <p:cNvSpPr txBox="1"/>
            <p:nvPr/>
          </p:nvSpPr>
          <p:spPr>
            <a:xfrm>
              <a:off x="4601334" y="4034142"/>
              <a:ext cx="2100600" cy="538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US" sz="1000" kern="0" dirty="0" smtClean="0">
                  <a:solidFill>
                    <a:srgbClr val="44546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More impact in stress te</a:t>
              </a:r>
              <a:r>
                <a:rPr lang="en-US" sz="1000" kern="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</a:t>
              </a:r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6927338" y="2919215"/>
              <a:ext cx="1739900" cy="1143000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6746988" y="4048728"/>
              <a:ext cx="2100600" cy="538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US" sz="1000" kern="0" dirty="0" smtClean="0">
                  <a:solidFill>
                    <a:srgbClr val="44546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Higher P2G expectations</a:t>
              </a:r>
            </a:p>
          </p:txBody>
        </p:sp>
        <p:pic>
          <p:nvPicPr>
            <p:cNvPr id="46" name="Picture 6" descr="Resultado de imagen de down tren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8155" y="2995884"/>
              <a:ext cx="1046958" cy="990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8" descr="Resultado de imagen de european central ban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2625" y="3018628"/>
              <a:ext cx="1261260" cy="943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8" name="Conector recto de flecha 47"/>
            <p:cNvCxnSpPr/>
            <p:nvPr/>
          </p:nvCxnSpPr>
          <p:spPr>
            <a:xfrm>
              <a:off x="6578868" y="3503283"/>
              <a:ext cx="288000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9" name="Conector recto de flecha 48"/>
            <p:cNvCxnSpPr/>
            <p:nvPr/>
          </p:nvCxnSpPr>
          <p:spPr>
            <a:xfrm>
              <a:off x="4423534" y="2458948"/>
              <a:ext cx="266696" cy="682356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50" name="O 49"/>
          <p:cNvSpPr/>
          <p:nvPr/>
        </p:nvSpPr>
        <p:spPr>
          <a:xfrm>
            <a:off x="7252388" y="2724084"/>
            <a:ext cx="300428" cy="313602"/>
          </a:xfrm>
          <a:prstGeom prst="flowChartOr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 smtClea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52" name="Conector recto de flecha 51"/>
          <p:cNvCxnSpPr/>
          <p:nvPr/>
        </p:nvCxnSpPr>
        <p:spPr>
          <a:xfrm>
            <a:off x="7083664" y="2874790"/>
            <a:ext cx="144000" cy="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3" name="Conector recto de flecha 52"/>
          <p:cNvCxnSpPr/>
          <p:nvPr/>
        </p:nvCxnSpPr>
        <p:spPr>
          <a:xfrm>
            <a:off x="7573051" y="2875918"/>
            <a:ext cx="108000" cy="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4" name="Conector recto de flecha 53"/>
          <p:cNvCxnSpPr/>
          <p:nvPr/>
        </p:nvCxnSpPr>
        <p:spPr>
          <a:xfrm>
            <a:off x="7398207" y="1452311"/>
            <a:ext cx="0" cy="116911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5" name="Conector recto 54"/>
          <p:cNvCxnSpPr/>
          <p:nvPr/>
        </p:nvCxnSpPr>
        <p:spPr>
          <a:xfrm>
            <a:off x="7292057" y="1445385"/>
            <a:ext cx="108000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56" name="Conector recto de flecha 55"/>
          <p:cNvCxnSpPr/>
          <p:nvPr/>
        </p:nvCxnSpPr>
        <p:spPr>
          <a:xfrm flipV="1">
            <a:off x="7396136" y="3168279"/>
            <a:ext cx="0" cy="93600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7" name="Conector recto 56"/>
          <p:cNvCxnSpPr/>
          <p:nvPr/>
        </p:nvCxnSpPr>
        <p:spPr>
          <a:xfrm>
            <a:off x="6318384" y="4104629"/>
            <a:ext cx="1080000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grpSp>
        <p:nvGrpSpPr>
          <p:cNvPr id="3" name="Grupo 2"/>
          <p:cNvGrpSpPr/>
          <p:nvPr/>
        </p:nvGrpSpPr>
        <p:grpSpPr>
          <a:xfrm>
            <a:off x="7698473" y="1966444"/>
            <a:ext cx="1494096" cy="1483490"/>
            <a:chOff x="7698473" y="1966444"/>
            <a:chExt cx="1494096" cy="1483490"/>
          </a:xfrm>
        </p:grpSpPr>
        <p:sp>
          <p:nvSpPr>
            <p:cNvPr id="51" name="Rectángulo redondeado 50"/>
            <p:cNvSpPr/>
            <p:nvPr/>
          </p:nvSpPr>
          <p:spPr>
            <a:xfrm>
              <a:off x="7698473" y="2331388"/>
              <a:ext cx="1420091" cy="1118546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457200">
                <a:defRPr/>
              </a:pPr>
              <a:r>
                <a:rPr lang="en-US" sz="1050" kern="0" dirty="0">
                  <a:solidFill>
                    <a:prstClr val="white"/>
                  </a:solidFill>
                  <a:latin typeface="Calibri" panose="020F0502020204030204"/>
                </a:rPr>
                <a:t>Banks might protect their ability to comply with capital ratios in a volatile </a:t>
              </a:r>
              <a:r>
                <a:rPr lang="en-US" sz="1050" kern="0" dirty="0" smtClean="0">
                  <a:solidFill>
                    <a:prstClr val="white"/>
                  </a:solidFill>
                  <a:latin typeface="Calibri" panose="020F0502020204030204"/>
                </a:rPr>
                <a:t>environment by </a:t>
              </a:r>
              <a:r>
                <a:rPr lang="en-US" sz="1050" b="1" kern="0" dirty="0" smtClean="0">
                  <a:solidFill>
                    <a:prstClr val="white"/>
                  </a:solidFill>
                  <a:latin typeface="Calibri" panose="020F0502020204030204"/>
                </a:rPr>
                <a:t>cutting lending</a:t>
              </a:r>
            </a:p>
          </p:txBody>
        </p:sp>
        <p:pic>
          <p:nvPicPr>
            <p:cNvPr id="58" name="Picture 10" descr="Imagen relacionad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824" y="1966444"/>
              <a:ext cx="480745" cy="528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upo 58"/>
          <p:cNvGrpSpPr/>
          <p:nvPr/>
        </p:nvGrpSpPr>
        <p:grpSpPr>
          <a:xfrm>
            <a:off x="786763" y="3542808"/>
            <a:ext cx="7768420" cy="1547906"/>
            <a:chOff x="757647" y="4312604"/>
            <a:chExt cx="10332719" cy="2183376"/>
          </a:xfrm>
        </p:grpSpPr>
        <p:sp>
          <p:nvSpPr>
            <p:cNvPr id="60" name="Rectángulo 59"/>
            <p:cNvSpPr/>
            <p:nvPr/>
          </p:nvSpPr>
          <p:spPr>
            <a:xfrm>
              <a:off x="901337" y="6176507"/>
              <a:ext cx="10189029" cy="252001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1" name="Rectángulo 60"/>
            <p:cNvSpPr/>
            <p:nvPr/>
          </p:nvSpPr>
          <p:spPr>
            <a:xfrm>
              <a:off x="10832340" y="4407664"/>
              <a:ext cx="252000" cy="1967010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2" name="Flecha arriba 61"/>
            <p:cNvSpPr/>
            <p:nvPr/>
          </p:nvSpPr>
          <p:spPr>
            <a:xfrm>
              <a:off x="757647" y="4312604"/>
              <a:ext cx="535576" cy="2086590"/>
            </a:xfrm>
            <a:prstGeom prst="upArrow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3" name="CuadroTexto 62"/>
            <p:cNvSpPr txBox="1"/>
            <p:nvPr/>
          </p:nvSpPr>
          <p:spPr>
            <a:xfrm>
              <a:off x="4034293" y="6132305"/>
              <a:ext cx="4790204" cy="363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lang="es-ES" sz="1000" b="1" kern="0" spc="6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PROCYCLICAL</a:t>
              </a:r>
              <a:r>
                <a:rPr lang="es-ES" sz="1000" b="1" kern="0" spc="600" dirty="0" smtClean="0">
                  <a:solidFill>
                    <a:prstClr val="white"/>
                  </a:solidFill>
                </a:rPr>
                <a:t> FEEDBACK!</a:t>
              </a:r>
              <a:endParaRPr lang="en-US" sz="1000" b="1" kern="0" spc="600" dirty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64" name="Rectángulo redondeado 63"/>
          <p:cNvSpPr/>
          <p:nvPr/>
        </p:nvSpPr>
        <p:spPr>
          <a:xfrm>
            <a:off x="294621" y="2351943"/>
            <a:ext cx="1415492" cy="1132818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 smtClea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 rotWithShape="1">
          <a:blip r:embed="rId10"/>
          <a:srcRect l="1768" t="2110" r="2464" b="3833"/>
          <a:stretch/>
        </p:blipFill>
        <p:spPr>
          <a:xfrm>
            <a:off x="441955" y="2570171"/>
            <a:ext cx="1120824" cy="672645"/>
          </a:xfrm>
          <a:prstGeom prst="rect">
            <a:avLst/>
          </a:prstGeom>
        </p:spPr>
      </p:pic>
      <p:cxnSp>
        <p:nvCxnSpPr>
          <p:cNvPr id="66" name="Conector recto de flecha 65"/>
          <p:cNvCxnSpPr/>
          <p:nvPr/>
        </p:nvCxnSpPr>
        <p:spPr>
          <a:xfrm>
            <a:off x="2154648" y="1620600"/>
            <a:ext cx="252000" cy="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7" name="Conector recto de flecha 66"/>
          <p:cNvCxnSpPr/>
          <p:nvPr/>
        </p:nvCxnSpPr>
        <p:spPr>
          <a:xfrm>
            <a:off x="2154648" y="3995818"/>
            <a:ext cx="252000" cy="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3688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2" name="Rectángulo 1"/>
          <p:cNvSpPr/>
          <p:nvPr/>
        </p:nvSpPr>
        <p:spPr>
          <a:xfrm>
            <a:off x="-1" y="0"/>
            <a:ext cx="9222059" cy="51874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29962" y="131972"/>
            <a:ext cx="65615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B2870"/>
                </a:solidFill>
                <a:latin typeface="Candara" panose="020E0502030303020204" pitchFamily="34" charset="0"/>
              </a:rPr>
              <a:t>4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. </a:t>
            </a:r>
            <a:r>
              <a:rPr lang="en-US" sz="2000" b="1" i="0" dirty="0" err="1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What’next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? Challenges ahead</a:t>
            </a:r>
          </a:p>
          <a:p>
            <a:pPr fontAlgn="b"/>
            <a: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  <a:t/>
            </a:r>
            <a:b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</a:br>
            <a:endParaRPr lang="en-US" sz="20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36222" y="2967769"/>
            <a:ext cx="2549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rgbClr val="595959"/>
                </a:solidFill>
              </a:defRPr>
            </a:lvl1pPr>
          </a:lstStyle>
          <a:p>
            <a:r>
              <a:rPr lang="en-GB" dirty="0"/>
              <a:t>Governance and control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147761" y="710277"/>
            <a:ext cx="246097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dirty="0"/>
              <a:t>Global-local balance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78605" y="808640"/>
            <a:ext cx="31394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dirty="0"/>
              <a:t>Disclosure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380022" y="3236822"/>
            <a:ext cx="276397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dirty="0"/>
              <a:t>Forecasting and </a:t>
            </a:r>
            <a:r>
              <a:rPr lang="en-GB" dirty="0" err="1"/>
              <a:t>backtesting</a:t>
            </a:r>
            <a:endParaRPr lang="en-GB" dirty="0"/>
          </a:p>
        </p:txBody>
      </p:sp>
      <p:grpSp>
        <p:nvGrpSpPr>
          <p:cNvPr id="12" name="Grupo 11"/>
          <p:cNvGrpSpPr/>
          <p:nvPr/>
        </p:nvGrpSpPr>
        <p:grpSpPr>
          <a:xfrm>
            <a:off x="2832866" y="670170"/>
            <a:ext cx="3620574" cy="3433386"/>
            <a:chOff x="5171719" y="2116715"/>
            <a:chExt cx="3236684" cy="3160972"/>
          </a:xfrm>
        </p:grpSpPr>
        <p:sp>
          <p:nvSpPr>
            <p:cNvPr id="13" name="Elipse 12"/>
            <p:cNvSpPr/>
            <p:nvPr/>
          </p:nvSpPr>
          <p:spPr>
            <a:xfrm>
              <a:off x="5171719" y="2116715"/>
              <a:ext cx="3236684" cy="3160972"/>
            </a:xfrm>
            <a:prstGeom prst="ellipse">
              <a:avLst/>
            </a:prstGeom>
            <a:solidFill>
              <a:srgbClr val="6B28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Elipse 13"/>
            <p:cNvSpPr/>
            <p:nvPr/>
          </p:nvSpPr>
          <p:spPr>
            <a:xfrm>
              <a:off x="5373302" y="2299550"/>
              <a:ext cx="2837072" cy="2795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IFRS9 BAU</a:t>
              </a:r>
            </a:p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challenges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Elipse 14"/>
          <p:cNvSpPr/>
          <p:nvPr/>
        </p:nvSpPr>
        <p:spPr>
          <a:xfrm>
            <a:off x="2644492" y="2600484"/>
            <a:ext cx="954636" cy="97147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5753389" y="2628480"/>
            <a:ext cx="954636" cy="97147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467946" y="4473483"/>
            <a:ext cx="276397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dirty="0"/>
              <a:t>Side effects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3054382" y="719730"/>
            <a:ext cx="864000" cy="864000"/>
            <a:chOff x="2378556" y="3142264"/>
            <a:chExt cx="828000" cy="828000"/>
          </a:xfrm>
        </p:grpSpPr>
        <p:sp>
          <p:nvSpPr>
            <p:cNvPr id="19" name="Oval 15"/>
            <p:cNvSpPr/>
            <p:nvPr/>
          </p:nvSpPr>
          <p:spPr bwMode="ltGray">
            <a:xfrm>
              <a:off x="2378556" y="3142264"/>
              <a:ext cx="828000" cy="82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18824"/>
              <a:endParaRPr lang="en-GB" sz="2000" kern="0" dirty="0" err="1" smtClean="0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20" name="Freeform 4849"/>
            <p:cNvSpPr>
              <a:spLocks noEditPoints="1"/>
            </p:cNvSpPr>
            <p:nvPr/>
          </p:nvSpPr>
          <p:spPr bwMode="auto">
            <a:xfrm>
              <a:off x="2585107" y="3393990"/>
              <a:ext cx="394802" cy="319253"/>
            </a:xfrm>
            <a:custGeom>
              <a:avLst/>
              <a:gdLst>
                <a:gd name="T0" fmla="*/ 0 w 324"/>
                <a:gd name="T1" fmla="*/ 136 h 262"/>
                <a:gd name="T2" fmla="*/ 0 w 324"/>
                <a:gd name="T3" fmla="*/ 132 h 262"/>
                <a:gd name="T4" fmla="*/ 6 w 324"/>
                <a:gd name="T5" fmla="*/ 126 h 262"/>
                <a:gd name="T6" fmla="*/ 46 w 324"/>
                <a:gd name="T7" fmla="*/ 126 h 262"/>
                <a:gd name="T8" fmla="*/ 50 w 324"/>
                <a:gd name="T9" fmla="*/ 126 h 262"/>
                <a:gd name="T10" fmla="*/ 56 w 324"/>
                <a:gd name="T11" fmla="*/ 132 h 262"/>
                <a:gd name="T12" fmla="*/ 56 w 324"/>
                <a:gd name="T13" fmla="*/ 212 h 262"/>
                <a:gd name="T14" fmla="*/ 56 w 324"/>
                <a:gd name="T15" fmla="*/ 216 h 262"/>
                <a:gd name="T16" fmla="*/ 50 w 324"/>
                <a:gd name="T17" fmla="*/ 220 h 262"/>
                <a:gd name="T18" fmla="*/ 10 w 324"/>
                <a:gd name="T19" fmla="*/ 222 h 262"/>
                <a:gd name="T20" fmla="*/ 6 w 324"/>
                <a:gd name="T21" fmla="*/ 220 h 262"/>
                <a:gd name="T22" fmla="*/ 0 w 324"/>
                <a:gd name="T23" fmla="*/ 216 h 262"/>
                <a:gd name="T24" fmla="*/ 0 w 324"/>
                <a:gd name="T25" fmla="*/ 212 h 262"/>
                <a:gd name="T26" fmla="*/ 136 w 324"/>
                <a:gd name="T27" fmla="*/ 222 h 262"/>
                <a:gd name="T28" fmla="*/ 140 w 324"/>
                <a:gd name="T29" fmla="*/ 220 h 262"/>
                <a:gd name="T30" fmla="*/ 144 w 324"/>
                <a:gd name="T31" fmla="*/ 216 h 262"/>
                <a:gd name="T32" fmla="*/ 146 w 324"/>
                <a:gd name="T33" fmla="*/ 58 h 262"/>
                <a:gd name="T34" fmla="*/ 144 w 324"/>
                <a:gd name="T35" fmla="*/ 54 h 262"/>
                <a:gd name="T36" fmla="*/ 140 w 324"/>
                <a:gd name="T37" fmla="*/ 50 h 262"/>
                <a:gd name="T38" fmla="*/ 100 w 324"/>
                <a:gd name="T39" fmla="*/ 48 h 262"/>
                <a:gd name="T40" fmla="*/ 96 w 324"/>
                <a:gd name="T41" fmla="*/ 50 h 262"/>
                <a:gd name="T42" fmla="*/ 90 w 324"/>
                <a:gd name="T43" fmla="*/ 54 h 262"/>
                <a:gd name="T44" fmla="*/ 90 w 324"/>
                <a:gd name="T45" fmla="*/ 212 h 262"/>
                <a:gd name="T46" fmla="*/ 90 w 324"/>
                <a:gd name="T47" fmla="*/ 216 h 262"/>
                <a:gd name="T48" fmla="*/ 96 w 324"/>
                <a:gd name="T49" fmla="*/ 220 h 262"/>
                <a:gd name="T50" fmla="*/ 100 w 324"/>
                <a:gd name="T51" fmla="*/ 222 h 262"/>
                <a:gd name="T52" fmla="*/ 224 w 324"/>
                <a:gd name="T53" fmla="*/ 222 h 262"/>
                <a:gd name="T54" fmla="*/ 228 w 324"/>
                <a:gd name="T55" fmla="*/ 220 h 262"/>
                <a:gd name="T56" fmla="*/ 234 w 324"/>
                <a:gd name="T57" fmla="*/ 216 h 262"/>
                <a:gd name="T58" fmla="*/ 234 w 324"/>
                <a:gd name="T59" fmla="*/ 86 h 262"/>
                <a:gd name="T60" fmla="*/ 234 w 324"/>
                <a:gd name="T61" fmla="*/ 82 h 262"/>
                <a:gd name="T62" fmla="*/ 228 w 324"/>
                <a:gd name="T63" fmla="*/ 76 h 262"/>
                <a:gd name="T64" fmla="*/ 188 w 324"/>
                <a:gd name="T65" fmla="*/ 76 h 262"/>
                <a:gd name="T66" fmla="*/ 184 w 324"/>
                <a:gd name="T67" fmla="*/ 76 h 262"/>
                <a:gd name="T68" fmla="*/ 180 w 324"/>
                <a:gd name="T69" fmla="*/ 82 h 262"/>
                <a:gd name="T70" fmla="*/ 178 w 324"/>
                <a:gd name="T71" fmla="*/ 212 h 262"/>
                <a:gd name="T72" fmla="*/ 180 w 324"/>
                <a:gd name="T73" fmla="*/ 216 h 262"/>
                <a:gd name="T74" fmla="*/ 184 w 324"/>
                <a:gd name="T75" fmla="*/ 220 h 262"/>
                <a:gd name="T76" fmla="*/ 188 w 324"/>
                <a:gd name="T77" fmla="*/ 222 h 262"/>
                <a:gd name="T78" fmla="*/ 278 w 324"/>
                <a:gd name="T79" fmla="*/ 0 h 262"/>
                <a:gd name="T80" fmla="*/ 274 w 324"/>
                <a:gd name="T81" fmla="*/ 0 h 262"/>
                <a:gd name="T82" fmla="*/ 268 w 324"/>
                <a:gd name="T83" fmla="*/ 6 h 262"/>
                <a:gd name="T84" fmla="*/ 268 w 324"/>
                <a:gd name="T85" fmla="*/ 212 h 262"/>
                <a:gd name="T86" fmla="*/ 268 w 324"/>
                <a:gd name="T87" fmla="*/ 216 h 262"/>
                <a:gd name="T88" fmla="*/ 274 w 324"/>
                <a:gd name="T89" fmla="*/ 220 h 262"/>
                <a:gd name="T90" fmla="*/ 314 w 324"/>
                <a:gd name="T91" fmla="*/ 222 h 262"/>
                <a:gd name="T92" fmla="*/ 318 w 324"/>
                <a:gd name="T93" fmla="*/ 220 h 262"/>
                <a:gd name="T94" fmla="*/ 324 w 324"/>
                <a:gd name="T95" fmla="*/ 216 h 262"/>
                <a:gd name="T96" fmla="*/ 324 w 324"/>
                <a:gd name="T97" fmla="*/ 10 h 262"/>
                <a:gd name="T98" fmla="*/ 324 w 324"/>
                <a:gd name="T99" fmla="*/ 6 h 262"/>
                <a:gd name="T100" fmla="*/ 318 w 324"/>
                <a:gd name="T101" fmla="*/ 0 h 262"/>
                <a:gd name="T102" fmla="*/ 314 w 324"/>
                <a:gd name="T103" fmla="*/ 0 h 262"/>
                <a:gd name="T104" fmla="*/ 0 w 324"/>
                <a:gd name="T105" fmla="*/ 242 h 262"/>
                <a:gd name="T106" fmla="*/ 324 w 324"/>
                <a:gd name="T107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4" h="262">
                  <a:moveTo>
                    <a:pt x="0" y="212"/>
                  </a:moveTo>
                  <a:lnTo>
                    <a:pt x="0" y="136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2" y="128"/>
                  </a:lnTo>
                  <a:lnTo>
                    <a:pt x="6" y="126"/>
                  </a:lnTo>
                  <a:lnTo>
                    <a:pt x="10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50" y="126"/>
                  </a:lnTo>
                  <a:lnTo>
                    <a:pt x="54" y="128"/>
                  </a:lnTo>
                  <a:lnTo>
                    <a:pt x="56" y="132"/>
                  </a:lnTo>
                  <a:lnTo>
                    <a:pt x="56" y="136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4" y="218"/>
                  </a:lnTo>
                  <a:lnTo>
                    <a:pt x="50" y="220"/>
                  </a:lnTo>
                  <a:lnTo>
                    <a:pt x="46" y="222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6" y="220"/>
                  </a:lnTo>
                  <a:lnTo>
                    <a:pt x="2" y="218"/>
                  </a:lnTo>
                  <a:lnTo>
                    <a:pt x="0" y="216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00" y="222"/>
                  </a:moveTo>
                  <a:lnTo>
                    <a:pt x="136" y="222"/>
                  </a:lnTo>
                  <a:lnTo>
                    <a:pt x="136" y="222"/>
                  </a:lnTo>
                  <a:lnTo>
                    <a:pt x="140" y="220"/>
                  </a:lnTo>
                  <a:lnTo>
                    <a:pt x="142" y="218"/>
                  </a:lnTo>
                  <a:lnTo>
                    <a:pt x="144" y="216"/>
                  </a:lnTo>
                  <a:lnTo>
                    <a:pt x="146" y="212"/>
                  </a:lnTo>
                  <a:lnTo>
                    <a:pt x="146" y="58"/>
                  </a:lnTo>
                  <a:lnTo>
                    <a:pt x="146" y="58"/>
                  </a:lnTo>
                  <a:lnTo>
                    <a:pt x="144" y="54"/>
                  </a:lnTo>
                  <a:lnTo>
                    <a:pt x="142" y="52"/>
                  </a:lnTo>
                  <a:lnTo>
                    <a:pt x="140" y="50"/>
                  </a:lnTo>
                  <a:lnTo>
                    <a:pt x="136" y="48"/>
                  </a:lnTo>
                  <a:lnTo>
                    <a:pt x="100" y="48"/>
                  </a:lnTo>
                  <a:lnTo>
                    <a:pt x="100" y="48"/>
                  </a:lnTo>
                  <a:lnTo>
                    <a:pt x="96" y="50"/>
                  </a:lnTo>
                  <a:lnTo>
                    <a:pt x="92" y="52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90" y="212"/>
                  </a:lnTo>
                  <a:lnTo>
                    <a:pt x="90" y="212"/>
                  </a:lnTo>
                  <a:lnTo>
                    <a:pt x="90" y="216"/>
                  </a:lnTo>
                  <a:lnTo>
                    <a:pt x="92" y="218"/>
                  </a:lnTo>
                  <a:lnTo>
                    <a:pt x="96" y="220"/>
                  </a:lnTo>
                  <a:lnTo>
                    <a:pt x="100" y="222"/>
                  </a:lnTo>
                  <a:lnTo>
                    <a:pt x="100" y="222"/>
                  </a:lnTo>
                  <a:close/>
                  <a:moveTo>
                    <a:pt x="188" y="222"/>
                  </a:moveTo>
                  <a:lnTo>
                    <a:pt x="224" y="222"/>
                  </a:lnTo>
                  <a:lnTo>
                    <a:pt x="224" y="222"/>
                  </a:lnTo>
                  <a:lnTo>
                    <a:pt x="228" y="220"/>
                  </a:lnTo>
                  <a:lnTo>
                    <a:pt x="232" y="218"/>
                  </a:lnTo>
                  <a:lnTo>
                    <a:pt x="234" y="216"/>
                  </a:lnTo>
                  <a:lnTo>
                    <a:pt x="234" y="212"/>
                  </a:lnTo>
                  <a:lnTo>
                    <a:pt x="234" y="86"/>
                  </a:lnTo>
                  <a:lnTo>
                    <a:pt x="234" y="86"/>
                  </a:lnTo>
                  <a:lnTo>
                    <a:pt x="234" y="82"/>
                  </a:lnTo>
                  <a:lnTo>
                    <a:pt x="232" y="78"/>
                  </a:lnTo>
                  <a:lnTo>
                    <a:pt x="228" y="76"/>
                  </a:lnTo>
                  <a:lnTo>
                    <a:pt x="224" y="76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84" y="76"/>
                  </a:lnTo>
                  <a:lnTo>
                    <a:pt x="182" y="78"/>
                  </a:lnTo>
                  <a:lnTo>
                    <a:pt x="180" y="82"/>
                  </a:lnTo>
                  <a:lnTo>
                    <a:pt x="178" y="86"/>
                  </a:lnTo>
                  <a:lnTo>
                    <a:pt x="178" y="212"/>
                  </a:lnTo>
                  <a:lnTo>
                    <a:pt x="178" y="212"/>
                  </a:lnTo>
                  <a:lnTo>
                    <a:pt x="180" y="216"/>
                  </a:lnTo>
                  <a:lnTo>
                    <a:pt x="182" y="218"/>
                  </a:lnTo>
                  <a:lnTo>
                    <a:pt x="184" y="220"/>
                  </a:lnTo>
                  <a:lnTo>
                    <a:pt x="188" y="222"/>
                  </a:lnTo>
                  <a:lnTo>
                    <a:pt x="188" y="222"/>
                  </a:lnTo>
                  <a:close/>
                  <a:moveTo>
                    <a:pt x="314" y="0"/>
                  </a:moveTo>
                  <a:lnTo>
                    <a:pt x="278" y="0"/>
                  </a:lnTo>
                  <a:lnTo>
                    <a:pt x="278" y="0"/>
                  </a:lnTo>
                  <a:lnTo>
                    <a:pt x="274" y="0"/>
                  </a:lnTo>
                  <a:lnTo>
                    <a:pt x="270" y="2"/>
                  </a:lnTo>
                  <a:lnTo>
                    <a:pt x="268" y="6"/>
                  </a:lnTo>
                  <a:lnTo>
                    <a:pt x="268" y="10"/>
                  </a:lnTo>
                  <a:lnTo>
                    <a:pt x="268" y="212"/>
                  </a:lnTo>
                  <a:lnTo>
                    <a:pt x="268" y="212"/>
                  </a:lnTo>
                  <a:lnTo>
                    <a:pt x="268" y="216"/>
                  </a:lnTo>
                  <a:lnTo>
                    <a:pt x="270" y="218"/>
                  </a:lnTo>
                  <a:lnTo>
                    <a:pt x="274" y="220"/>
                  </a:lnTo>
                  <a:lnTo>
                    <a:pt x="278" y="222"/>
                  </a:lnTo>
                  <a:lnTo>
                    <a:pt x="314" y="222"/>
                  </a:lnTo>
                  <a:lnTo>
                    <a:pt x="314" y="222"/>
                  </a:lnTo>
                  <a:lnTo>
                    <a:pt x="318" y="220"/>
                  </a:lnTo>
                  <a:lnTo>
                    <a:pt x="322" y="218"/>
                  </a:lnTo>
                  <a:lnTo>
                    <a:pt x="324" y="216"/>
                  </a:lnTo>
                  <a:lnTo>
                    <a:pt x="324" y="212"/>
                  </a:lnTo>
                  <a:lnTo>
                    <a:pt x="324" y="10"/>
                  </a:lnTo>
                  <a:lnTo>
                    <a:pt x="324" y="10"/>
                  </a:lnTo>
                  <a:lnTo>
                    <a:pt x="324" y="6"/>
                  </a:lnTo>
                  <a:lnTo>
                    <a:pt x="322" y="2"/>
                  </a:lnTo>
                  <a:lnTo>
                    <a:pt x="318" y="0"/>
                  </a:lnTo>
                  <a:lnTo>
                    <a:pt x="314" y="0"/>
                  </a:lnTo>
                  <a:lnTo>
                    <a:pt x="314" y="0"/>
                  </a:lnTo>
                  <a:close/>
                  <a:moveTo>
                    <a:pt x="324" y="242"/>
                  </a:moveTo>
                  <a:lnTo>
                    <a:pt x="0" y="242"/>
                  </a:lnTo>
                  <a:lnTo>
                    <a:pt x="0" y="262"/>
                  </a:lnTo>
                  <a:lnTo>
                    <a:pt x="324" y="262"/>
                  </a:lnTo>
                  <a:lnTo>
                    <a:pt x="324" y="24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18824"/>
              <a:endParaRPr lang="en-GB" sz="2000" kern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Freeform 4959"/>
          <p:cNvSpPr>
            <a:spLocks noEditPoints="1"/>
          </p:cNvSpPr>
          <p:nvPr/>
        </p:nvSpPr>
        <p:spPr bwMode="auto">
          <a:xfrm>
            <a:off x="6023188" y="2954000"/>
            <a:ext cx="421468" cy="359772"/>
          </a:xfrm>
          <a:custGeom>
            <a:avLst/>
            <a:gdLst>
              <a:gd name="T0" fmla="*/ 348 w 360"/>
              <a:gd name="T1" fmla="*/ 0 h 280"/>
              <a:gd name="T2" fmla="*/ 8 w 360"/>
              <a:gd name="T3" fmla="*/ 0 h 280"/>
              <a:gd name="T4" fmla="*/ 0 w 360"/>
              <a:gd name="T5" fmla="*/ 8 h 280"/>
              <a:gd name="T6" fmla="*/ 8 w 360"/>
              <a:gd name="T7" fmla="*/ 242 h 280"/>
              <a:gd name="T8" fmla="*/ 180 w 360"/>
              <a:gd name="T9" fmla="*/ 280 h 280"/>
              <a:gd name="T10" fmla="*/ 358 w 360"/>
              <a:gd name="T11" fmla="*/ 238 h 280"/>
              <a:gd name="T12" fmla="*/ 360 w 360"/>
              <a:gd name="T13" fmla="*/ 4 h 280"/>
              <a:gd name="T14" fmla="*/ 20 w 360"/>
              <a:gd name="T15" fmla="*/ 224 h 280"/>
              <a:gd name="T16" fmla="*/ 200 w 360"/>
              <a:gd name="T17" fmla="*/ 54 h 280"/>
              <a:gd name="T18" fmla="*/ 334 w 360"/>
              <a:gd name="T19" fmla="*/ 26 h 280"/>
              <a:gd name="T20" fmla="*/ 338 w 360"/>
              <a:gd name="T21" fmla="*/ 36 h 280"/>
              <a:gd name="T22" fmla="*/ 204 w 360"/>
              <a:gd name="T23" fmla="*/ 72 h 280"/>
              <a:gd name="T24" fmla="*/ 196 w 360"/>
              <a:gd name="T25" fmla="*/ 72 h 280"/>
              <a:gd name="T26" fmla="*/ 194 w 360"/>
              <a:gd name="T27" fmla="*/ 58 h 280"/>
              <a:gd name="T28" fmla="*/ 200 w 360"/>
              <a:gd name="T29" fmla="*/ 90 h 280"/>
              <a:gd name="T30" fmla="*/ 270 w 360"/>
              <a:gd name="T31" fmla="*/ 76 h 280"/>
              <a:gd name="T32" fmla="*/ 274 w 360"/>
              <a:gd name="T33" fmla="*/ 86 h 280"/>
              <a:gd name="T34" fmla="*/ 204 w 360"/>
              <a:gd name="T35" fmla="*/ 108 h 280"/>
              <a:gd name="T36" fmla="*/ 196 w 360"/>
              <a:gd name="T37" fmla="*/ 106 h 280"/>
              <a:gd name="T38" fmla="*/ 194 w 360"/>
              <a:gd name="T39" fmla="*/ 94 h 280"/>
              <a:gd name="T40" fmla="*/ 340 w 360"/>
              <a:gd name="T41" fmla="*/ 168 h 280"/>
              <a:gd name="T42" fmla="*/ 336 w 360"/>
              <a:gd name="T43" fmla="*/ 174 h 280"/>
              <a:gd name="T44" fmla="*/ 326 w 360"/>
              <a:gd name="T45" fmla="*/ 172 h 280"/>
              <a:gd name="T46" fmla="*/ 284 w 360"/>
              <a:gd name="T47" fmla="*/ 192 h 280"/>
              <a:gd name="T48" fmla="*/ 210 w 360"/>
              <a:gd name="T49" fmla="*/ 242 h 280"/>
              <a:gd name="T50" fmla="*/ 196 w 360"/>
              <a:gd name="T51" fmla="*/ 246 h 280"/>
              <a:gd name="T52" fmla="*/ 192 w 360"/>
              <a:gd name="T53" fmla="*/ 236 h 280"/>
              <a:gd name="T54" fmla="*/ 234 w 360"/>
              <a:gd name="T55" fmla="*/ 156 h 280"/>
              <a:gd name="T56" fmla="*/ 280 w 360"/>
              <a:gd name="T57" fmla="*/ 170 h 280"/>
              <a:gd name="T58" fmla="*/ 290 w 360"/>
              <a:gd name="T59" fmla="*/ 134 h 280"/>
              <a:gd name="T60" fmla="*/ 298 w 360"/>
              <a:gd name="T61" fmla="*/ 124 h 280"/>
              <a:gd name="T62" fmla="*/ 336 w 360"/>
              <a:gd name="T63" fmla="*/ 124 h 280"/>
              <a:gd name="T64" fmla="*/ 340 w 360"/>
              <a:gd name="T65" fmla="*/ 168 h 280"/>
              <a:gd name="T66" fmla="*/ 46 w 360"/>
              <a:gd name="T67" fmla="*/ 68 h 280"/>
              <a:gd name="T68" fmla="*/ 38 w 360"/>
              <a:gd name="T69" fmla="*/ 60 h 280"/>
              <a:gd name="T70" fmla="*/ 42 w 360"/>
              <a:gd name="T71" fmla="*/ 50 h 280"/>
              <a:gd name="T72" fmla="*/ 140 w 360"/>
              <a:gd name="T73" fmla="*/ 68 h 280"/>
              <a:gd name="T74" fmla="*/ 148 w 360"/>
              <a:gd name="T75" fmla="*/ 80 h 280"/>
              <a:gd name="T76" fmla="*/ 138 w 360"/>
              <a:gd name="T77" fmla="*/ 88 h 280"/>
              <a:gd name="T78" fmla="*/ 70 w 360"/>
              <a:gd name="T79" fmla="*/ 126 h 280"/>
              <a:gd name="T80" fmla="*/ 44 w 360"/>
              <a:gd name="T81" fmla="*/ 142 h 280"/>
              <a:gd name="T82" fmla="*/ 38 w 360"/>
              <a:gd name="T83" fmla="*/ 168 h 280"/>
              <a:gd name="T84" fmla="*/ 50 w 360"/>
              <a:gd name="T85" fmla="*/ 202 h 280"/>
              <a:gd name="T86" fmla="*/ 78 w 360"/>
              <a:gd name="T87" fmla="*/ 218 h 280"/>
              <a:gd name="T88" fmla="*/ 98 w 360"/>
              <a:gd name="T89" fmla="*/ 212 h 280"/>
              <a:gd name="T90" fmla="*/ 116 w 360"/>
              <a:gd name="T91" fmla="*/ 186 h 280"/>
              <a:gd name="T92" fmla="*/ 128 w 360"/>
              <a:gd name="T93" fmla="*/ 166 h 280"/>
              <a:gd name="T94" fmla="*/ 116 w 360"/>
              <a:gd name="T95" fmla="*/ 132 h 280"/>
              <a:gd name="T96" fmla="*/ 88 w 360"/>
              <a:gd name="T97" fmla="*/ 114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0" h="280">
                <a:moveTo>
                  <a:pt x="356" y="2"/>
                </a:moveTo>
                <a:lnTo>
                  <a:pt x="356" y="2"/>
                </a:lnTo>
                <a:lnTo>
                  <a:pt x="352" y="0"/>
                </a:lnTo>
                <a:lnTo>
                  <a:pt x="348" y="0"/>
                </a:lnTo>
                <a:lnTo>
                  <a:pt x="180" y="38"/>
                </a:lnTo>
                <a:lnTo>
                  <a:pt x="12" y="0"/>
                </a:lnTo>
                <a:lnTo>
                  <a:pt x="12" y="0"/>
                </a:lnTo>
                <a:lnTo>
                  <a:pt x="8" y="0"/>
                </a:lnTo>
                <a:lnTo>
                  <a:pt x="4" y="2"/>
                </a:lnTo>
                <a:lnTo>
                  <a:pt x="4" y="2"/>
                </a:lnTo>
                <a:lnTo>
                  <a:pt x="0" y="4"/>
                </a:lnTo>
                <a:lnTo>
                  <a:pt x="0" y="8"/>
                </a:lnTo>
                <a:lnTo>
                  <a:pt x="0" y="232"/>
                </a:lnTo>
                <a:lnTo>
                  <a:pt x="0" y="232"/>
                </a:lnTo>
                <a:lnTo>
                  <a:pt x="2" y="238"/>
                </a:lnTo>
                <a:lnTo>
                  <a:pt x="8" y="242"/>
                </a:lnTo>
                <a:lnTo>
                  <a:pt x="178" y="280"/>
                </a:lnTo>
                <a:lnTo>
                  <a:pt x="178" y="280"/>
                </a:lnTo>
                <a:lnTo>
                  <a:pt x="180" y="280"/>
                </a:lnTo>
                <a:lnTo>
                  <a:pt x="180" y="280"/>
                </a:lnTo>
                <a:lnTo>
                  <a:pt x="182" y="280"/>
                </a:lnTo>
                <a:lnTo>
                  <a:pt x="352" y="242"/>
                </a:lnTo>
                <a:lnTo>
                  <a:pt x="352" y="242"/>
                </a:lnTo>
                <a:lnTo>
                  <a:pt x="358" y="238"/>
                </a:lnTo>
                <a:lnTo>
                  <a:pt x="360" y="232"/>
                </a:lnTo>
                <a:lnTo>
                  <a:pt x="360" y="8"/>
                </a:lnTo>
                <a:lnTo>
                  <a:pt x="360" y="8"/>
                </a:lnTo>
                <a:lnTo>
                  <a:pt x="360" y="4"/>
                </a:lnTo>
                <a:lnTo>
                  <a:pt x="356" y="2"/>
                </a:lnTo>
                <a:lnTo>
                  <a:pt x="356" y="2"/>
                </a:lnTo>
                <a:close/>
                <a:moveTo>
                  <a:pt x="170" y="258"/>
                </a:moveTo>
                <a:lnTo>
                  <a:pt x="20" y="224"/>
                </a:lnTo>
                <a:lnTo>
                  <a:pt x="20" y="22"/>
                </a:lnTo>
                <a:lnTo>
                  <a:pt x="170" y="56"/>
                </a:lnTo>
                <a:lnTo>
                  <a:pt x="170" y="258"/>
                </a:lnTo>
                <a:close/>
                <a:moveTo>
                  <a:pt x="200" y="54"/>
                </a:moveTo>
                <a:lnTo>
                  <a:pt x="326" y="24"/>
                </a:lnTo>
                <a:lnTo>
                  <a:pt x="326" y="24"/>
                </a:lnTo>
                <a:lnTo>
                  <a:pt x="330" y="24"/>
                </a:lnTo>
                <a:lnTo>
                  <a:pt x="334" y="26"/>
                </a:lnTo>
                <a:lnTo>
                  <a:pt x="336" y="28"/>
                </a:lnTo>
                <a:lnTo>
                  <a:pt x="338" y="32"/>
                </a:lnTo>
                <a:lnTo>
                  <a:pt x="338" y="32"/>
                </a:lnTo>
                <a:lnTo>
                  <a:pt x="338" y="36"/>
                </a:lnTo>
                <a:lnTo>
                  <a:pt x="336" y="40"/>
                </a:lnTo>
                <a:lnTo>
                  <a:pt x="334" y="42"/>
                </a:lnTo>
                <a:lnTo>
                  <a:pt x="330" y="44"/>
                </a:lnTo>
                <a:lnTo>
                  <a:pt x="204" y="72"/>
                </a:lnTo>
                <a:lnTo>
                  <a:pt x="204" y="72"/>
                </a:lnTo>
                <a:lnTo>
                  <a:pt x="202" y="74"/>
                </a:lnTo>
                <a:lnTo>
                  <a:pt x="202" y="74"/>
                </a:lnTo>
                <a:lnTo>
                  <a:pt x="196" y="72"/>
                </a:lnTo>
                <a:lnTo>
                  <a:pt x="192" y="66"/>
                </a:lnTo>
                <a:lnTo>
                  <a:pt x="192" y="66"/>
                </a:lnTo>
                <a:lnTo>
                  <a:pt x="192" y="62"/>
                </a:lnTo>
                <a:lnTo>
                  <a:pt x="194" y="58"/>
                </a:lnTo>
                <a:lnTo>
                  <a:pt x="196" y="56"/>
                </a:lnTo>
                <a:lnTo>
                  <a:pt x="200" y="54"/>
                </a:lnTo>
                <a:lnTo>
                  <a:pt x="200" y="54"/>
                </a:lnTo>
                <a:close/>
                <a:moveTo>
                  <a:pt x="200" y="90"/>
                </a:moveTo>
                <a:lnTo>
                  <a:pt x="262" y="74"/>
                </a:lnTo>
                <a:lnTo>
                  <a:pt x="262" y="74"/>
                </a:lnTo>
                <a:lnTo>
                  <a:pt x="266" y="74"/>
                </a:lnTo>
                <a:lnTo>
                  <a:pt x="270" y="76"/>
                </a:lnTo>
                <a:lnTo>
                  <a:pt x="274" y="78"/>
                </a:lnTo>
                <a:lnTo>
                  <a:pt x="274" y="82"/>
                </a:lnTo>
                <a:lnTo>
                  <a:pt x="274" y="82"/>
                </a:lnTo>
                <a:lnTo>
                  <a:pt x="274" y="86"/>
                </a:lnTo>
                <a:lnTo>
                  <a:pt x="274" y="90"/>
                </a:lnTo>
                <a:lnTo>
                  <a:pt x="270" y="92"/>
                </a:lnTo>
                <a:lnTo>
                  <a:pt x="268" y="94"/>
                </a:lnTo>
                <a:lnTo>
                  <a:pt x="204" y="108"/>
                </a:lnTo>
                <a:lnTo>
                  <a:pt x="204" y="108"/>
                </a:lnTo>
                <a:lnTo>
                  <a:pt x="202" y="108"/>
                </a:lnTo>
                <a:lnTo>
                  <a:pt x="202" y="108"/>
                </a:lnTo>
                <a:lnTo>
                  <a:pt x="196" y="106"/>
                </a:lnTo>
                <a:lnTo>
                  <a:pt x="192" y="102"/>
                </a:lnTo>
                <a:lnTo>
                  <a:pt x="192" y="102"/>
                </a:lnTo>
                <a:lnTo>
                  <a:pt x="192" y="98"/>
                </a:lnTo>
                <a:lnTo>
                  <a:pt x="194" y="94"/>
                </a:lnTo>
                <a:lnTo>
                  <a:pt x="196" y="90"/>
                </a:lnTo>
                <a:lnTo>
                  <a:pt x="200" y="90"/>
                </a:lnTo>
                <a:lnTo>
                  <a:pt x="200" y="90"/>
                </a:lnTo>
                <a:close/>
                <a:moveTo>
                  <a:pt x="340" y="168"/>
                </a:moveTo>
                <a:lnTo>
                  <a:pt x="340" y="168"/>
                </a:lnTo>
                <a:lnTo>
                  <a:pt x="340" y="172"/>
                </a:lnTo>
                <a:lnTo>
                  <a:pt x="336" y="174"/>
                </a:lnTo>
                <a:lnTo>
                  <a:pt x="336" y="174"/>
                </a:lnTo>
                <a:lnTo>
                  <a:pt x="332" y="176"/>
                </a:lnTo>
                <a:lnTo>
                  <a:pt x="332" y="176"/>
                </a:lnTo>
                <a:lnTo>
                  <a:pt x="330" y="174"/>
                </a:lnTo>
                <a:lnTo>
                  <a:pt x="326" y="172"/>
                </a:lnTo>
                <a:lnTo>
                  <a:pt x="316" y="162"/>
                </a:lnTo>
                <a:lnTo>
                  <a:pt x="288" y="190"/>
                </a:lnTo>
                <a:lnTo>
                  <a:pt x="288" y="190"/>
                </a:lnTo>
                <a:lnTo>
                  <a:pt x="284" y="192"/>
                </a:lnTo>
                <a:lnTo>
                  <a:pt x="278" y="192"/>
                </a:lnTo>
                <a:lnTo>
                  <a:pt x="246" y="178"/>
                </a:lnTo>
                <a:lnTo>
                  <a:pt x="210" y="242"/>
                </a:lnTo>
                <a:lnTo>
                  <a:pt x="210" y="242"/>
                </a:lnTo>
                <a:lnTo>
                  <a:pt x="206" y="246"/>
                </a:lnTo>
                <a:lnTo>
                  <a:pt x="200" y="248"/>
                </a:lnTo>
                <a:lnTo>
                  <a:pt x="200" y="248"/>
                </a:lnTo>
                <a:lnTo>
                  <a:pt x="196" y="246"/>
                </a:lnTo>
                <a:lnTo>
                  <a:pt x="196" y="246"/>
                </a:lnTo>
                <a:lnTo>
                  <a:pt x="194" y="244"/>
                </a:lnTo>
                <a:lnTo>
                  <a:pt x="192" y="240"/>
                </a:lnTo>
                <a:lnTo>
                  <a:pt x="192" y="236"/>
                </a:lnTo>
                <a:lnTo>
                  <a:pt x="192" y="234"/>
                </a:lnTo>
                <a:lnTo>
                  <a:pt x="232" y="160"/>
                </a:lnTo>
                <a:lnTo>
                  <a:pt x="232" y="160"/>
                </a:lnTo>
                <a:lnTo>
                  <a:pt x="234" y="156"/>
                </a:lnTo>
                <a:lnTo>
                  <a:pt x="238" y="154"/>
                </a:lnTo>
                <a:lnTo>
                  <a:pt x="242" y="154"/>
                </a:lnTo>
                <a:lnTo>
                  <a:pt x="246" y="154"/>
                </a:lnTo>
                <a:lnTo>
                  <a:pt x="280" y="170"/>
                </a:lnTo>
                <a:lnTo>
                  <a:pt x="302" y="148"/>
                </a:lnTo>
                <a:lnTo>
                  <a:pt x="292" y="138"/>
                </a:lnTo>
                <a:lnTo>
                  <a:pt x="292" y="138"/>
                </a:lnTo>
                <a:lnTo>
                  <a:pt x="290" y="134"/>
                </a:lnTo>
                <a:lnTo>
                  <a:pt x="290" y="128"/>
                </a:lnTo>
                <a:lnTo>
                  <a:pt x="290" y="128"/>
                </a:lnTo>
                <a:lnTo>
                  <a:pt x="292" y="126"/>
                </a:lnTo>
                <a:lnTo>
                  <a:pt x="298" y="124"/>
                </a:lnTo>
                <a:lnTo>
                  <a:pt x="298" y="124"/>
                </a:lnTo>
                <a:lnTo>
                  <a:pt x="332" y="124"/>
                </a:lnTo>
                <a:lnTo>
                  <a:pt x="332" y="124"/>
                </a:lnTo>
                <a:lnTo>
                  <a:pt x="336" y="124"/>
                </a:lnTo>
                <a:lnTo>
                  <a:pt x="338" y="126"/>
                </a:lnTo>
                <a:lnTo>
                  <a:pt x="340" y="128"/>
                </a:lnTo>
                <a:lnTo>
                  <a:pt x="340" y="132"/>
                </a:lnTo>
                <a:lnTo>
                  <a:pt x="340" y="168"/>
                </a:lnTo>
                <a:close/>
                <a:moveTo>
                  <a:pt x="138" y="88"/>
                </a:moveTo>
                <a:lnTo>
                  <a:pt x="138" y="88"/>
                </a:lnTo>
                <a:lnTo>
                  <a:pt x="136" y="88"/>
                </a:lnTo>
                <a:lnTo>
                  <a:pt x="46" y="68"/>
                </a:lnTo>
                <a:lnTo>
                  <a:pt x="46" y="68"/>
                </a:lnTo>
                <a:lnTo>
                  <a:pt x="42" y="66"/>
                </a:lnTo>
                <a:lnTo>
                  <a:pt x="40" y="62"/>
                </a:lnTo>
                <a:lnTo>
                  <a:pt x="38" y="60"/>
                </a:lnTo>
                <a:lnTo>
                  <a:pt x="38" y="56"/>
                </a:lnTo>
                <a:lnTo>
                  <a:pt x="38" y="56"/>
                </a:lnTo>
                <a:lnTo>
                  <a:pt x="40" y="52"/>
                </a:lnTo>
                <a:lnTo>
                  <a:pt x="42" y="50"/>
                </a:lnTo>
                <a:lnTo>
                  <a:pt x="46" y="48"/>
                </a:lnTo>
                <a:lnTo>
                  <a:pt x="50" y="48"/>
                </a:lnTo>
                <a:lnTo>
                  <a:pt x="140" y="68"/>
                </a:lnTo>
                <a:lnTo>
                  <a:pt x="140" y="68"/>
                </a:lnTo>
                <a:lnTo>
                  <a:pt x="144" y="70"/>
                </a:lnTo>
                <a:lnTo>
                  <a:pt x="146" y="72"/>
                </a:lnTo>
                <a:lnTo>
                  <a:pt x="148" y="76"/>
                </a:lnTo>
                <a:lnTo>
                  <a:pt x="148" y="80"/>
                </a:lnTo>
                <a:lnTo>
                  <a:pt x="148" y="80"/>
                </a:lnTo>
                <a:lnTo>
                  <a:pt x="144" y="86"/>
                </a:lnTo>
                <a:lnTo>
                  <a:pt x="138" y="88"/>
                </a:lnTo>
                <a:lnTo>
                  <a:pt x="138" y="88"/>
                </a:lnTo>
                <a:close/>
                <a:moveTo>
                  <a:pt x="78" y="172"/>
                </a:moveTo>
                <a:lnTo>
                  <a:pt x="78" y="126"/>
                </a:lnTo>
                <a:lnTo>
                  <a:pt x="78" y="126"/>
                </a:lnTo>
                <a:lnTo>
                  <a:pt x="70" y="126"/>
                </a:lnTo>
                <a:lnTo>
                  <a:pt x="62" y="128"/>
                </a:lnTo>
                <a:lnTo>
                  <a:pt x="56" y="132"/>
                </a:lnTo>
                <a:lnTo>
                  <a:pt x="50" y="136"/>
                </a:lnTo>
                <a:lnTo>
                  <a:pt x="44" y="142"/>
                </a:lnTo>
                <a:lnTo>
                  <a:pt x="42" y="150"/>
                </a:lnTo>
                <a:lnTo>
                  <a:pt x="40" y="158"/>
                </a:lnTo>
                <a:lnTo>
                  <a:pt x="38" y="168"/>
                </a:lnTo>
                <a:lnTo>
                  <a:pt x="38" y="168"/>
                </a:lnTo>
                <a:lnTo>
                  <a:pt x="40" y="176"/>
                </a:lnTo>
                <a:lnTo>
                  <a:pt x="42" y="186"/>
                </a:lnTo>
                <a:lnTo>
                  <a:pt x="44" y="194"/>
                </a:lnTo>
                <a:lnTo>
                  <a:pt x="50" y="202"/>
                </a:lnTo>
                <a:lnTo>
                  <a:pt x="56" y="208"/>
                </a:lnTo>
                <a:lnTo>
                  <a:pt x="62" y="212"/>
                </a:lnTo>
                <a:lnTo>
                  <a:pt x="70" y="216"/>
                </a:lnTo>
                <a:lnTo>
                  <a:pt x="78" y="218"/>
                </a:lnTo>
                <a:lnTo>
                  <a:pt x="78" y="218"/>
                </a:lnTo>
                <a:lnTo>
                  <a:pt x="84" y="218"/>
                </a:lnTo>
                <a:lnTo>
                  <a:pt x="92" y="216"/>
                </a:lnTo>
                <a:lnTo>
                  <a:pt x="98" y="212"/>
                </a:lnTo>
                <a:lnTo>
                  <a:pt x="104" y="208"/>
                </a:lnTo>
                <a:lnTo>
                  <a:pt x="110" y="202"/>
                </a:lnTo>
                <a:lnTo>
                  <a:pt x="114" y="194"/>
                </a:lnTo>
                <a:lnTo>
                  <a:pt x="116" y="186"/>
                </a:lnTo>
                <a:lnTo>
                  <a:pt x="116" y="176"/>
                </a:lnTo>
                <a:lnTo>
                  <a:pt x="78" y="172"/>
                </a:lnTo>
                <a:close/>
                <a:moveTo>
                  <a:pt x="128" y="166"/>
                </a:moveTo>
                <a:lnTo>
                  <a:pt x="128" y="166"/>
                </a:lnTo>
                <a:lnTo>
                  <a:pt x="126" y="156"/>
                </a:lnTo>
                <a:lnTo>
                  <a:pt x="124" y="146"/>
                </a:lnTo>
                <a:lnTo>
                  <a:pt x="122" y="138"/>
                </a:lnTo>
                <a:lnTo>
                  <a:pt x="116" y="132"/>
                </a:lnTo>
                <a:lnTo>
                  <a:pt x="110" y="126"/>
                </a:lnTo>
                <a:lnTo>
                  <a:pt x="104" y="120"/>
                </a:lnTo>
                <a:lnTo>
                  <a:pt x="96" y="116"/>
                </a:lnTo>
                <a:lnTo>
                  <a:pt x="88" y="114"/>
                </a:lnTo>
                <a:lnTo>
                  <a:pt x="88" y="160"/>
                </a:lnTo>
                <a:lnTo>
                  <a:pt x="128" y="16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Elipse 22"/>
          <p:cNvSpPr/>
          <p:nvPr/>
        </p:nvSpPr>
        <p:spPr>
          <a:xfrm>
            <a:off x="5372818" y="719730"/>
            <a:ext cx="954636" cy="97147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4209503" y="3492407"/>
            <a:ext cx="954636" cy="97147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duotone>
              <a:srgbClr val="EB0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903" y="861532"/>
            <a:ext cx="618353" cy="61835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4" cstate="print">
            <a:duotone>
              <a:srgbClr val="EB0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719" y="2701275"/>
            <a:ext cx="623448" cy="623448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 cstate="print">
            <a:duotone>
              <a:srgbClr val="EB0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21" y="3635718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2" name="Rectángulo 1"/>
          <p:cNvSpPr/>
          <p:nvPr/>
        </p:nvSpPr>
        <p:spPr>
          <a:xfrm>
            <a:off x="-1" y="-63690"/>
            <a:ext cx="9222059" cy="51874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29962" y="131972"/>
            <a:ext cx="65615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B2870"/>
                </a:solidFill>
                <a:latin typeface="Candara" panose="020E0502030303020204" pitchFamily="34" charset="0"/>
              </a:rPr>
              <a:t>4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. </a:t>
            </a:r>
            <a:r>
              <a:rPr lang="en-US" sz="2000" b="1" i="0" dirty="0" err="1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What’next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? Challenges ahead</a:t>
            </a:r>
          </a:p>
          <a:p>
            <a:pPr fontAlgn="b"/>
            <a:r>
              <a:rPr lang="en-US" sz="18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Governance and control</a:t>
            </a:r>
            <a:endParaRPr lang="en-US" sz="20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78664" y="870708"/>
            <a:ext cx="866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 smtClean="0"/>
              <a:t>Ain’t</a:t>
            </a:r>
            <a:r>
              <a:rPr lang="en-US" sz="1800" dirty="0" smtClean="0"/>
              <a:t> an easy workflow…</a:t>
            </a:r>
            <a:endParaRPr lang="en-US" sz="1800" dirty="0"/>
          </a:p>
        </p:txBody>
      </p:sp>
      <p:pic>
        <p:nvPicPr>
          <p:cNvPr id="2052" name="Picture 4" descr="Resultado de imagen de lu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07681">
            <a:off x="1177179" y="1625162"/>
            <a:ext cx="1937083" cy="193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8376" y="1919785"/>
            <a:ext cx="3562730" cy="189703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193695" y="3232047"/>
            <a:ext cx="25170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Under the scrutiny of…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Internal audit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External auditors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Supervisors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…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300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8C6D2EC-55A1-CF45-9984-EB97A6215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71263D4C-0798-3949-95D6-84BB8174B245}"/>
              </a:ext>
            </a:extLst>
          </p:cNvPr>
          <p:cNvSpPr txBox="1"/>
          <p:nvPr/>
        </p:nvSpPr>
        <p:spPr>
          <a:xfrm>
            <a:off x="3105613" y="629899"/>
            <a:ext cx="2932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92566"/>
                </a:solidFill>
                <a:latin typeface="Candara" panose="020E0502030303020204" pitchFamily="34" charset="0"/>
              </a:rPr>
              <a:t>Index</a:t>
            </a:r>
            <a:endParaRPr lang="es-ES_tradnl" sz="4000" b="1" dirty="0">
              <a:solidFill>
                <a:srgbClr val="092566"/>
              </a:solidFill>
              <a:latin typeface="Candara" panose="020E0502030303020204" pitchFamily="34" charset="0"/>
            </a:endParaRPr>
          </a:p>
        </p:txBody>
      </p:sp>
      <p:sp>
        <p:nvSpPr>
          <p:cNvPr id="8" name="Marcador de texto 6">
            <a:extLst>
              <a:ext uri="{FF2B5EF4-FFF2-40B4-BE49-F238E27FC236}">
                <a16:creationId xmlns="" xmlns:a16="http://schemas.microsoft.com/office/drawing/2014/main" id="{B4D7B61F-31A8-4435-8741-CD328CABF879}"/>
              </a:ext>
            </a:extLst>
          </p:cNvPr>
          <p:cNvSpPr txBox="1">
            <a:spLocks/>
          </p:cNvSpPr>
          <p:nvPr/>
        </p:nvSpPr>
        <p:spPr>
          <a:xfrm>
            <a:off x="2196605" y="1385857"/>
            <a:ext cx="530900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None/>
              <a:defRPr sz="2000" b="1">
                <a:solidFill>
                  <a:srgbClr val="A8AFC4"/>
                </a:solidFill>
                <a:latin typeface="Candara" panose="020E050203030302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/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5pPr>
            <a:lvl6pPr marL="18859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1. IFRS9 in a nutshell: recap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B4D7B61F-31A8-4435-8741-CD328CABF879}"/>
              </a:ext>
            </a:extLst>
          </p:cNvPr>
          <p:cNvSpPr txBox="1">
            <a:spLocks/>
          </p:cNvSpPr>
          <p:nvPr/>
        </p:nvSpPr>
        <p:spPr>
          <a:xfrm>
            <a:off x="2196605" y="1890902"/>
            <a:ext cx="530900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None/>
              <a:defRPr sz="2000" b="1">
                <a:solidFill>
                  <a:srgbClr val="A8AFC4"/>
                </a:solidFill>
                <a:latin typeface="Candara" panose="020E050203030302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/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5pPr>
            <a:lvl6pPr marL="18859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2. First time application: low impact?</a:t>
            </a:r>
          </a:p>
        </p:txBody>
      </p:sp>
      <p:sp>
        <p:nvSpPr>
          <p:cNvPr id="9" name="Marcador de texto 6">
            <a:extLst>
              <a:ext uri="{FF2B5EF4-FFF2-40B4-BE49-F238E27FC236}">
                <a16:creationId xmlns="" xmlns:a16="http://schemas.microsoft.com/office/drawing/2014/main" id="{B4D7B61F-31A8-4435-8741-CD328CABF879}"/>
              </a:ext>
            </a:extLst>
          </p:cNvPr>
          <p:cNvSpPr txBox="1">
            <a:spLocks/>
          </p:cNvSpPr>
          <p:nvPr/>
        </p:nvSpPr>
        <p:spPr>
          <a:xfrm>
            <a:off x="2196605" y="2395947"/>
            <a:ext cx="601565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None/>
              <a:defRPr sz="2000" b="1">
                <a:solidFill>
                  <a:srgbClr val="A8AFC4"/>
                </a:solidFill>
                <a:latin typeface="Candara" panose="020E050203030302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/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5pPr>
            <a:lvl6pPr marL="18859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3. Implementation costs and the modelling lifecycle</a:t>
            </a:r>
          </a:p>
        </p:txBody>
      </p:sp>
      <p:sp>
        <p:nvSpPr>
          <p:cNvPr id="10" name="Marcador de texto 6">
            <a:extLst>
              <a:ext uri="{FF2B5EF4-FFF2-40B4-BE49-F238E27FC236}">
                <a16:creationId xmlns="" xmlns:a16="http://schemas.microsoft.com/office/drawing/2014/main" id="{B4D7B61F-31A8-4435-8741-CD328CABF879}"/>
              </a:ext>
            </a:extLst>
          </p:cNvPr>
          <p:cNvSpPr txBox="1">
            <a:spLocks/>
          </p:cNvSpPr>
          <p:nvPr/>
        </p:nvSpPr>
        <p:spPr>
          <a:xfrm>
            <a:off x="2196605" y="2900992"/>
            <a:ext cx="601565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None/>
              <a:defRPr sz="2000" b="1">
                <a:solidFill>
                  <a:srgbClr val="A8AFC4"/>
                </a:solidFill>
                <a:latin typeface="Candara" panose="020E050203030302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/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5pPr>
            <a:lvl6pPr marL="18859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4. What’s next? Challenges ahead</a:t>
            </a:r>
          </a:p>
        </p:txBody>
      </p:sp>
      <p:sp>
        <p:nvSpPr>
          <p:cNvPr id="11" name="Marcador de texto 6">
            <a:extLst>
              <a:ext uri="{FF2B5EF4-FFF2-40B4-BE49-F238E27FC236}">
                <a16:creationId xmlns="" xmlns:a16="http://schemas.microsoft.com/office/drawing/2014/main" id="{B4D7B61F-31A8-4435-8741-CD328CABF879}"/>
              </a:ext>
            </a:extLst>
          </p:cNvPr>
          <p:cNvSpPr txBox="1">
            <a:spLocks/>
          </p:cNvSpPr>
          <p:nvPr/>
        </p:nvSpPr>
        <p:spPr>
          <a:xfrm>
            <a:off x="2196605" y="3406037"/>
            <a:ext cx="601565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None/>
              <a:defRPr sz="2000" b="1">
                <a:solidFill>
                  <a:srgbClr val="6B2870"/>
                </a:solidFill>
                <a:latin typeface="Candara" panose="020E050203030302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/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5pPr>
            <a:lvl6pPr marL="18859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5. Conclusions and Q&amp;A</a:t>
            </a:r>
          </a:p>
        </p:txBody>
      </p:sp>
    </p:spTree>
    <p:extLst>
      <p:ext uri="{BB962C8B-B14F-4D97-AF65-F5344CB8AC3E}">
        <p14:creationId xmlns:p14="http://schemas.microsoft.com/office/powerpoint/2010/main" val="37903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2" name="Rectángulo 1"/>
          <p:cNvSpPr/>
          <p:nvPr/>
        </p:nvSpPr>
        <p:spPr>
          <a:xfrm>
            <a:off x="4919705" y="2499417"/>
            <a:ext cx="1301412" cy="61658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ángulo 9"/>
          <p:cNvSpPr/>
          <p:nvPr/>
        </p:nvSpPr>
        <p:spPr>
          <a:xfrm>
            <a:off x="-1" y="6584"/>
            <a:ext cx="9222059" cy="51874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29962" y="131972"/>
            <a:ext cx="65615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B2870"/>
                </a:solidFill>
                <a:latin typeface="Candara" panose="020E0502030303020204" pitchFamily="34" charset="0"/>
              </a:rPr>
              <a:t>5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. Conclusions and Q&amp;A</a:t>
            </a:r>
          </a:p>
          <a:p>
            <a:pPr fontAlgn="b"/>
            <a:r>
              <a:rPr lang="en-US" sz="18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Wrapping-up</a:t>
            </a:r>
            <a:endParaRPr lang="en-US" sz="20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78664" y="870708"/>
            <a:ext cx="866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/>
              <a:t>Now you have to decide between…</a:t>
            </a:r>
            <a:endParaRPr lang="en-US" sz="1800" dirty="0"/>
          </a:p>
        </p:txBody>
      </p:sp>
      <p:pic>
        <p:nvPicPr>
          <p:cNvPr id="6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83" y="1763733"/>
            <a:ext cx="1281786" cy="17014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3877530" y="2273350"/>
            <a:ext cx="1162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OR…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26675" r="11219" b="11929"/>
          <a:stretch/>
        </p:blipFill>
        <p:spPr>
          <a:xfrm>
            <a:off x="5247751" y="1763733"/>
            <a:ext cx="2070280" cy="180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5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8C6D2EC-55A1-CF45-9984-EB97A6215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71263D4C-0798-3949-95D6-84BB8174B245}"/>
              </a:ext>
            </a:extLst>
          </p:cNvPr>
          <p:cNvSpPr txBox="1"/>
          <p:nvPr/>
        </p:nvSpPr>
        <p:spPr>
          <a:xfrm>
            <a:off x="2588779" y="661703"/>
            <a:ext cx="3963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092566"/>
                </a:solidFill>
                <a:latin typeface="Helvetica" pitchFamily="2" charset="0"/>
              </a:rPr>
              <a:t>Appendix</a:t>
            </a:r>
            <a:endParaRPr lang="es-ES_tradnl" sz="3600" b="1" dirty="0">
              <a:solidFill>
                <a:srgbClr val="092566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19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2" name="Rectángulo 1"/>
          <p:cNvSpPr/>
          <p:nvPr/>
        </p:nvSpPr>
        <p:spPr>
          <a:xfrm>
            <a:off x="-1" y="0"/>
            <a:ext cx="9222059" cy="51874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29962" y="131972"/>
            <a:ext cx="41637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1. IFRS9 in a nutshell: recap</a:t>
            </a:r>
          </a:p>
          <a:p>
            <a:pPr fontAlgn="b"/>
            <a:r>
              <a:rPr lang="en-US" sz="18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Motivation: in IAS39…</a:t>
            </a:r>
            <a: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  <a:t/>
            </a:r>
            <a:b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</a:br>
            <a:endParaRPr lang="en-US" sz="20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1171218" y="2673100"/>
            <a:ext cx="7160821" cy="19000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25"/>
          <p:cNvSpPr txBox="1"/>
          <p:nvPr/>
        </p:nvSpPr>
        <p:spPr>
          <a:xfrm>
            <a:off x="4208200" y="3008658"/>
            <a:ext cx="8075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cap="small" dirty="0" smtClean="0">
                <a:solidFill>
                  <a:prstClr val="black"/>
                </a:solidFill>
                <a:latin typeface="Arial" panose="020B0604020202020204"/>
              </a:rPr>
              <a:t>Today</a:t>
            </a:r>
            <a:endParaRPr lang="en-US" sz="1100" cap="small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2" name="TextBox 50"/>
          <p:cNvSpPr txBox="1"/>
          <p:nvPr/>
        </p:nvSpPr>
        <p:spPr>
          <a:xfrm>
            <a:off x="5794131" y="4662564"/>
            <a:ext cx="166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cap="small" dirty="0" smtClean="0">
                <a:solidFill>
                  <a:prstClr val="black"/>
                </a:solidFill>
                <a:latin typeface="Arial" panose="020B0604020202020204"/>
              </a:rPr>
              <a:t>Future events</a:t>
            </a:r>
            <a:endParaRPr lang="en-US" sz="1400" cap="small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3" name="Down Arrow 2052"/>
          <p:cNvSpPr/>
          <p:nvPr/>
        </p:nvSpPr>
        <p:spPr>
          <a:xfrm>
            <a:off x="4552193" y="2515325"/>
            <a:ext cx="156830" cy="503096"/>
          </a:xfrm>
          <a:prstGeom prst="down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57"/>
          <p:cNvSpPr/>
          <p:nvPr/>
        </p:nvSpPr>
        <p:spPr>
          <a:xfrm>
            <a:off x="3021333" y="801071"/>
            <a:ext cx="2208391" cy="288000"/>
          </a:xfrm>
          <a:prstGeom prst="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12m Incurred losses</a:t>
            </a:r>
          </a:p>
        </p:txBody>
      </p:sp>
      <p:sp>
        <p:nvSpPr>
          <p:cNvPr id="15" name="Left Brace 55"/>
          <p:cNvSpPr/>
          <p:nvPr/>
        </p:nvSpPr>
        <p:spPr>
          <a:xfrm rot="16200000" flipV="1">
            <a:off x="6378093" y="1725320"/>
            <a:ext cx="149921" cy="3220514"/>
          </a:xfrm>
          <a:prstGeom prst="leftBrac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2"/>
          <p:cNvSpPr txBox="1"/>
          <p:nvPr/>
        </p:nvSpPr>
        <p:spPr>
          <a:xfrm>
            <a:off x="5015722" y="3585222"/>
            <a:ext cx="322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 smtClean="0">
                <a:solidFill>
                  <a:prstClr val="black"/>
                </a:solidFill>
                <a:latin typeface="Arial" panose="020B0604020202020204"/>
              </a:rPr>
              <a:t>On average, 3% of my customers lose their job in the next year, resulting in losses for the entity</a:t>
            </a:r>
            <a:endParaRPr lang="en-US" sz="1600" i="1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" name="Rounded Rectangle 5"/>
          <p:cNvSpPr/>
          <p:nvPr/>
        </p:nvSpPr>
        <p:spPr>
          <a:xfrm>
            <a:off x="4837496" y="3520827"/>
            <a:ext cx="3494543" cy="944873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Box 6"/>
          <p:cNvSpPr txBox="1"/>
          <p:nvPr/>
        </p:nvSpPr>
        <p:spPr>
          <a:xfrm>
            <a:off x="7774513" y="2289172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prstClr val="black"/>
                </a:solidFill>
                <a:latin typeface="Arial" panose="020B0604020202020204"/>
              </a:rPr>
              <a:t>+1Y</a:t>
            </a:r>
            <a:endParaRPr lang="en-US" sz="1200" dirty="0">
              <a:solidFill>
                <a:prstClr val="black"/>
              </a:solidFill>
              <a:latin typeface="Arial" panose="020B0604020202020204"/>
            </a:endParaRPr>
          </a:p>
        </p:txBody>
      </p:sp>
      <p:cxnSp>
        <p:nvCxnSpPr>
          <p:cNvPr id="19" name="Straight Connector 9"/>
          <p:cNvCxnSpPr/>
          <p:nvPr/>
        </p:nvCxnSpPr>
        <p:spPr>
          <a:xfrm>
            <a:off x="8044974" y="2559628"/>
            <a:ext cx="0" cy="470904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grpSp>
        <p:nvGrpSpPr>
          <p:cNvPr id="25" name="Group 12"/>
          <p:cNvGrpSpPr/>
          <p:nvPr/>
        </p:nvGrpSpPr>
        <p:grpSpPr>
          <a:xfrm>
            <a:off x="885546" y="824226"/>
            <a:ext cx="3666647" cy="1566609"/>
            <a:chOff x="1083057" y="1600228"/>
            <a:chExt cx="3666647" cy="1566609"/>
          </a:xfrm>
        </p:grpSpPr>
        <p:grpSp>
          <p:nvGrpSpPr>
            <p:cNvPr id="26" name="Group 11"/>
            <p:cNvGrpSpPr/>
            <p:nvPr/>
          </p:nvGrpSpPr>
          <p:grpSpPr>
            <a:xfrm>
              <a:off x="1083057" y="1600228"/>
              <a:ext cx="3666647" cy="1282199"/>
              <a:chOff x="1083057" y="1600228"/>
              <a:chExt cx="3666647" cy="1282199"/>
            </a:xfrm>
          </p:grpSpPr>
          <p:sp>
            <p:nvSpPr>
              <p:cNvPr id="28" name="TextBox 44"/>
              <p:cNvSpPr txBox="1"/>
              <p:nvPr/>
            </p:nvSpPr>
            <p:spPr>
              <a:xfrm>
                <a:off x="1083057" y="1600228"/>
                <a:ext cx="23201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small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</a:rPr>
                  <a:t>‘Known’ past events</a:t>
                </a:r>
              </a:p>
            </p:txBody>
          </p:sp>
          <p:sp>
            <p:nvSpPr>
              <p:cNvPr id="29" name="TextBox 62"/>
              <p:cNvSpPr txBox="1"/>
              <p:nvPr/>
            </p:nvSpPr>
            <p:spPr>
              <a:xfrm>
                <a:off x="1368729" y="1986477"/>
                <a:ext cx="322243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</a:rPr>
                  <a:t>I know 5% of my customers have become unemployed and this will result in future losses</a:t>
                </a:r>
              </a:p>
            </p:txBody>
          </p:sp>
          <p:sp>
            <p:nvSpPr>
              <p:cNvPr id="30" name="Rounded Rectangle 63"/>
              <p:cNvSpPr/>
              <p:nvPr/>
            </p:nvSpPr>
            <p:spPr>
              <a:xfrm>
                <a:off x="1255161" y="1937554"/>
                <a:ext cx="3494543" cy="944873"/>
              </a:xfrm>
              <a:prstGeom prst="roundRect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Left Brace 67"/>
            <p:cNvSpPr/>
            <p:nvPr/>
          </p:nvSpPr>
          <p:spPr>
            <a:xfrm rot="5400000">
              <a:off x="2904025" y="1481620"/>
              <a:ext cx="149921" cy="3220514"/>
            </a:xfrm>
            <a:prstGeom prst="leftBrac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" name="Group 13"/>
          <p:cNvGrpSpPr/>
          <p:nvPr/>
        </p:nvGrpSpPr>
        <p:grpSpPr>
          <a:xfrm>
            <a:off x="712433" y="3260616"/>
            <a:ext cx="3839759" cy="1709725"/>
            <a:chOff x="909944" y="4036618"/>
            <a:chExt cx="3839759" cy="1709725"/>
          </a:xfrm>
        </p:grpSpPr>
        <p:sp>
          <p:nvSpPr>
            <p:cNvPr id="32" name="TextBox 54"/>
            <p:cNvSpPr txBox="1"/>
            <p:nvPr/>
          </p:nvSpPr>
          <p:spPr>
            <a:xfrm>
              <a:off x="909944" y="5438566"/>
              <a:ext cx="2098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small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rPr>
                <a:t>‘Unknown’ past events</a:t>
              </a:r>
            </a:p>
          </p:txBody>
        </p:sp>
        <p:sp>
          <p:nvSpPr>
            <p:cNvPr id="33" name="TextBox 64"/>
            <p:cNvSpPr txBox="1"/>
            <p:nvPr/>
          </p:nvSpPr>
          <p:spPr>
            <a:xfrm>
              <a:off x="1391217" y="4354241"/>
              <a:ext cx="32224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rPr>
                <a:t>I still don’t know it, but 2% of my customers have lost their job and will cause me losses</a:t>
              </a:r>
            </a:p>
          </p:txBody>
        </p:sp>
        <p:sp>
          <p:nvSpPr>
            <p:cNvPr id="34" name="Left Brace 65"/>
            <p:cNvSpPr/>
            <p:nvPr/>
          </p:nvSpPr>
          <p:spPr>
            <a:xfrm rot="16200000" flipV="1">
              <a:off x="2904025" y="2501322"/>
              <a:ext cx="149921" cy="3220514"/>
            </a:xfrm>
            <a:prstGeom prst="leftBrac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ounded Rectangle 68"/>
            <p:cNvSpPr/>
            <p:nvPr/>
          </p:nvSpPr>
          <p:spPr>
            <a:xfrm>
              <a:off x="1255160" y="4304285"/>
              <a:ext cx="3494543" cy="944873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6" name="TextBox 10"/>
          <p:cNvSpPr txBox="1"/>
          <p:nvPr/>
        </p:nvSpPr>
        <p:spPr>
          <a:xfrm>
            <a:off x="8315422" y="2712456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prstClr val="black"/>
                </a:solidFill>
                <a:latin typeface="Arial" panose="020B0604020202020204"/>
              </a:rPr>
              <a:t>t</a:t>
            </a:r>
            <a:endParaRPr lang="en-US" sz="14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7" name="Rectangle 69"/>
          <p:cNvSpPr/>
          <p:nvPr/>
        </p:nvSpPr>
        <p:spPr>
          <a:xfrm>
            <a:off x="2781474" y="4654141"/>
            <a:ext cx="1816162" cy="288000"/>
          </a:xfrm>
          <a:prstGeom prst="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IBNR</a:t>
            </a:r>
          </a:p>
        </p:txBody>
      </p:sp>
      <p:grpSp>
        <p:nvGrpSpPr>
          <p:cNvPr id="38" name="Group 16"/>
          <p:cNvGrpSpPr/>
          <p:nvPr/>
        </p:nvGrpSpPr>
        <p:grpSpPr>
          <a:xfrm>
            <a:off x="4837496" y="2041472"/>
            <a:ext cx="3712286" cy="3029534"/>
            <a:chOff x="5035007" y="2817474"/>
            <a:chExt cx="3712286" cy="3029534"/>
          </a:xfrm>
        </p:grpSpPr>
        <p:sp>
          <p:nvSpPr>
            <p:cNvPr id="39" name="Rectangle 15"/>
            <p:cNvSpPr/>
            <p:nvPr/>
          </p:nvSpPr>
          <p:spPr>
            <a:xfrm>
              <a:off x="5035007" y="2817474"/>
              <a:ext cx="3712286" cy="3029534"/>
            </a:xfrm>
            <a:prstGeom prst="rect">
              <a:avLst/>
            </a:prstGeom>
            <a:solidFill>
              <a:sysClr val="window" lastClr="FFFFFF">
                <a:alpha val="76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0" name="Group 2060"/>
            <p:cNvGrpSpPr/>
            <p:nvPr/>
          </p:nvGrpSpPr>
          <p:grpSpPr>
            <a:xfrm>
              <a:off x="6301489" y="5430143"/>
              <a:ext cx="961578" cy="316200"/>
              <a:chOff x="6266158" y="3897183"/>
              <a:chExt cx="961578" cy="316200"/>
            </a:xfrm>
          </p:grpSpPr>
          <p:cxnSp>
            <p:nvCxnSpPr>
              <p:cNvPr id="42" name="Straight Connector 2058"/>
              <p:cNvCxnSpPr/>
              <p:nvPr/>
            </p:nvCxnSpPr>
            <p:spPr>
              <a:xfrm flipV="1">
                <a:off x="6310127" y="3907734"/>
                <a:ext cx="917609" cy="305649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3" name="Straight Connector 66"/>
              <p:cNvCxnSpPr/>
              <p:nvPr/>
            </p:nvCxnSpPr>
            <p:spPr>
              <a:xfrm>
                <a:off x="6266158" y="3897183"/>
                <a:ext cx="917609" cy="305649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pic>
          <p:nvPicPr>
            <p:cNvPr id="41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51" r="24224" b="9507"/>
            <a:stretch/>
          </p:blipFill>
          <p:spPr>
            <a:xfrm>
              <a:off x="5771677" y="3311089"/>
              <a:ext cx="1931088" cy="1944708"/>
            </a:xfrm>
            <a:prstGeom prst="rect">
              <a:avLst/>
            </a:prstGeom>
          </p:spPr>
        </p:pic>
      </p:grpSp>
      <p:sp>
        <p:nvSpPr>
          <p:cNvPr id="44" name="TextBox 62"/>
          <p:cNvSpPr txBox="1"/>
          <p:nvPr/>
        </p:nvSpPr>
        <p:spPr>
          <a:xfrm>
            <a:off x="7529881" y="4917707"/>
            <a:ext cx="16921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Stylized example, not exhaustive</a:t>
            </a:r>
          </a:p>
        </p:txBody>
      </p:sp>
    </p:spTree>
    <p:extLst>
      <p:ext uri="{BB962C8B-B14F-4D97-AF65-F5344CB8AC3E}">
        <p14:creationId xmlns:p14="http://schemas.microsoft.com/office/powerpoint/2010/main" val="232027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2" name="Rectángulo 1"/>
          <p:cNvSpPr/>
          <p:nvPr/>
        </p:nvSpPr>
        <p:spPr>
          <a:xfrm>
            <a:off x="-1" y="0"/>
            <a:ext cx="9222059" cy="51874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29962" y="131972"/>
            <a:ext cx="41637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1. IFRS9 in a nutshell: recap</a:t>
            </a:r>
          </a:p>
          <a:p>
            <a:pPr fontAlgn="b"/>
            <a:r>
              <a:rPr lang="en-US" sz="18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Motivation: under IFRS9…</a:t>
            </a:r>
            <a: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  <a:t/>
            </a:r>
            <a:b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</a:br>
            <a:endParaRPr lang="en-US" sz="20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80" y="972973"/>
            <a:ext cx="7464176" cy="3579965"/>
          </a:xfrm>
          <a:prstGeom prst="rect">
            <a:avLst/>
          </a:prstGeom>
        </p:spPr>
      </p:pic>
      <p:sp>
        <p:nvSpPr>
          <p:cNvPr id="112" name="TextBox 5"/>
          <p:cNvSpPr txBox="1"/>
          <p:nvPr/>
        </p:nvSpPr>
        <p:spPr>
          <a:xfrm>
            <a:off x="6638186" y="4792343"/>
            <a:ext cx="2505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200" kern="0" dirty="0" smtClean="0">
                <a:latin typeface="Calibri" panose="020F0502020204030204"/>
              </a:rPr>
              <a:t>Includes forward looking information</a:t>
            </a:r>
          </a:p>
        </p:txBody>
      </p:sp>
      <p:pic>
        <p:nvPicPr>
          <p:cNvPr id="113" name="Picture 4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91" y="4790093"/>
            <a:ext cx="296901" cy="2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4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2" name="Rectángulo 1"/>
          <p:cNvSpPr/>
          <p:nvPr/>
        </p:nvSpPr>
        <p:spPr>
          <a:xfrm>
            <a:off x="-1" y="0"/>
            <a:ext cx="9222059" cy="51874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29962" y="131972"/>
            <a:ext cx="41637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1. IFRS9 in a nutshell: recap</a:t>
            </a:r>
          </a:p>
          <a:p>
            <a:pPr fontAlgn="b"/>
            <a:r>
              <a:rPr lang="en-US" sz="18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Motivation</a:t>
            </a:r>
            <a: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  <a:t/>
            </a:r>
            <a:b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</a:br>
            <a:endParaRPr lang="en-US" sz="20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9" t="21547" r="33233" b="23937"/>
          <a:stretch/>
        </p:blipFill>
        <p:spPr bwMode="auto">
          <a:xfrm>
            <a:off x="2511815" y="1618179"/>
            <a:ext cx="4081272" cy="327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/>
          <p:cNvSpPr txBox="1"/>
          <p:nvPr/>
        </p:nvSpPr>
        <p:spPr>
          <a:xfrm>
            <a:off x="1885536" y="699640"/>
            <a:ext cx="59637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‘…too much, too early…?’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93895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8C6D2EC-55A1-CF45-9984-EB97A6215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71263D4C-0798-3949-95D6-84BB8174B245}"/>
              </a:ext>
            </a:extLst>
          </p:cNvPr>
          <p:cNvSpPr txBox="1"/>
          <p:nvPr/>
        </p:nvSpPr>
        <p:spPr>
          <a:xfrm>
            <a:off x="3105613" y="629899"/>
            <a:ext cx="2932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92566"/>
                </a:solidFill>
                <a:latin typeface="Candara" panose="020E0502030303020204" pitchFamily="34" charset="0"/>
              </a:rPr>
              <a:t>Index</a:t>
            </a:r>
            <a:endParaRPr lang="es-ES_tradnl" sz="4000" b="1" dirty="0">
              <a:solidFill>
                <a:srgbClr val="092566"/>
              </a:solidFill>
              <a:latin typeface="Candara" panose="020E0502030303020204" pitchFamily="34" charset="0"/>
            </a:endParaRPr>
          </a:p>
        </p:txBody>
      </p:sp>
      <p:sp>
        <p:nvSpPr>
          <p:cNvPr id="8" name="Marcador de texto 6">
            <a:extLst>
              <a:ext uri="{FF2B5EF4-FFF2-40B4-BE49-F238E27FC236}">
                <a16:creationId xmlns="" xmlns:a16="http://schemas.microsoft.com/office/drawing/2014/main" id="{B4D7B61F-31A8-4435-8741-CD328CABF879}"/>
              </a:ext>
            </a:extLst>
          </p:cNvPr>
          <p:cNvSpPr txBox="1">
            <a:spLocks/>
          </p:cNvSpPr>
          <p:nvPr/>
        </p:nvSpPr>
        <p:spPr>
          <a:xfrm>
            <a:off x="2196605" y="1385857"/>
            <a:ext cx="530900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None/>
              <a:defRPr sz="2000" b="1">
                <a:solidFill>
                  <a:srgbClr val="A8AFC4"/>
                </a:solidFill>
                <a:latin typeface="Candara" panose="020E050203030302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/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5pPr>
            <a:lvl6pPr marL="18859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1. IFRS9 in a nutshell: recap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B4D7B61F-31A8-4435-8741-CD328CABF879}"/>
              </a:ext>
            </a:extLst>
          </p:cNvPr>
          <p:cNvSpPr txBox="1">
            <a:spLocks/>
          </p:cNvSpPr>
          <p:nvPr/>
        </p:nvSpPr>
        <p:spPr>
          <a:xfrm>
            <a:off x="2196605" y="1890902"/>
            <a:ext cx="530900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None/>
              <a:defRPr sz="2000" b="1">
                <a:solidFill>
                  <a:srgbClr val="6B2870"/>
                </a:solidFill>
                <a:latin typeface="Candara" panose="020E050203030302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/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5pPr>
            <a:lvl6pPr marL="18859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2. First time application: low impact?</a:t>
            </a:r>
          </a:p>
        </p:txBody>
      </p:sp>
      <p:sp>
        <p:nvSpPr>
          <p:cNvPr id="9" name="Marcador de texto 6">
            <a:extLst>
              <a:ext uri="{FF2B5EF4-FFF2-40B4-BE49-F238E27FC236}">
                <a16:creationId xmlns="" xmlns:a16="http://schemas.microsoft.com/office/drawing/2014/main" id="{B4D7B61F-31A8-4435-8741-CD328CABF879}"/>
              </a:ext>
            </a:extLst>
          </p:cNvPr>
          <p:cNvSpPr txBox="1">
            <a:spLocks/>
          </p:cNvSpPr>
          <p:nvPr/>
        </p:nvSpPr>
        <p:spPr>
          <a:xfrm>
            <a:off x="2196605" y="2395947"/>
            <a:ext cx="601565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20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3. Implementation costs and the modelling lifecycle</a:t>
            </a:r>
            <a:endParaRPr lang="en-US" sz="2000" b="1" dirty="0">
              <a:solidFill>
                <a:srgbClr val="A8AFC4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Marcador de texto 6">
            <a:extLst>
              <a:ext uri="{FF2B5EF4-FFF2-40B4-BE49-F238E27FC236}">
                <a16:creationId xmlns="" xmlns:a16="http://schemas.microsoft.com/office/drawing/2014/main" id="{B4D7B61F-31A8-4435-8741-CD328CABF879}"/>
              </a:ext>
            </a:extLst>
          </p:cNvPr>
          <p:cNvSpPr txBox="1">
            <a:spLocks/>
          </p:cNvSpPr>
          <p:nvPr/>
        </p:nvSpPr>
        <p:spPr>
          <a:xfrm>
            <a:off x="2196605" y="2900992"/>
            <a:ext cx="601565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20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4. What’s next? Challenges ahead</a:t>
            </a:r>
            <a:endParaRPr lang="en-US" sz="2000" b="1" dirty="0">
              <a:solidFill>
                <a:srgbClr val="A8AFC4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Marcador de texto 6">
            <a:extLst>
              <a:ext uri="{FF2B5EF4-FFF2-40B4-BE49-F238E27FC236}">
                <a16:creationId xmlns="" xmlns:a16="http://schemas.microsoft.com/office/drawing/2014/main" id="{B4D7B61F-31A8-4435-8741-CD328CABF879}"/>
              </a:ext>
            </a:extLst>
          </p:cNvPr>
          <p:cNvSpPr txBox="1">
            <a:spLocks/>
          </p:cNvSpPr>
          <p:nvPr/>
        </p:nvSpPr>
        <p:spPr>
          <a:xfrm>
            <a:off x="2196605" y="3406037"/>
            <a:ext cx="601565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20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5. Conclusions and Q&amp;A</a:t>
            </a:r>
            <a:endParaRPr lang="en-US" sz="2000" b="1" dirty="0">
              <a:solidFill>
                <a:srgbClr val="A8AFC4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76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2" name="Rectángulo 1"/>
          <p:cNvSpPr/>
          <p:nvPr/>
        </p:nvSpPr>
        <p:spPr>
          <a:xfrm>
            <a:off x="-1" y="0"/>
            <a:ext cx="9222059" cy="51874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29962" y="131972"/>
            <a:ext cx="41637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B2870"/>
                </a:solidFill>
                <a:latin typeface="Candara" panose="020E0502030303020204" pitchFamily="34" charset="0"/>
              </a:rPr>
              <a:t>2</a:t>
            </a:r>
            <a:r>
              <a:rPr lang="en-US" sz="2000" b="1" i="0" dirty="0" smtClean="0">
                <a:solidFill>
                  <a:srgbClr val="6B2870"/>
                </a:solidFill>
                <a:effectLst/>
                <a:latin typeface="Candara" panose="020E0502030303020204" pitchFamily="34" charset="0"/>
              </a:rPr>
              <a:t>. First time application: low impact?</a:t>
            </a:r>
          </a:p>
          <a:p>
            <a:pPr fontAlgn="b"/>
            <a:r>
              <a:rPr lang="en-US" sz="1800" b="1" dirty="0" smtClean="0">
                <a:solidFill>
                  <a:srgbClr val="A8AFC4"/>
                </a:solidFill>
                <a:latin typeface="Candara" panose="020E0502030303020204" pitchFamily="34" charset="0"/>
              </a:rPr>
              <a:t>Sample of banks</a:t>
            </a:r>
            <a: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  <a:t/>
            </a:r>
            <a:br>
              <a:rPr lang="en-US" sz="2000" b="1" i="0" dirty="0" smtClean="0">
                <a:solidFill>
                  <a:srgbClr val="222222"/>
                </a:solidFill>
                <a:effectLst/>
                <a:latin typeface="Roboto"/>
              </a:rPr>
            </a:br>
            <a:endParaRPr lang="en-US" sz="20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5603411" y="570216"/>
            <a:ext cx="2893318" cy="4246790"/>
            <a:chOff x="3661595" y="739740"/>
            <a:chExt cx="2893318" cy="424679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3"/>
            <a:srcRect r="55001"/>
            <a:stretch/>
          </p:blipFill>
          <p:spPr>
            <a:xfrm>
              <a:off x="3661595" y="739740"/>
              <a:ext cx="2328239" cy="4246790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3"/>
            <a:srcRect l="54266" r="34813"/>
            <a:stretch/>
          </p:blipFill>
          <p:spPr>
            <a:xfrm>
              <a:off x="5989834" y="739740"/>
              <a:ext cx="565079" cy="4246790"/>
            </a:xfrm>
            <a:prstGeom prst="rect">
              <a:avLst/>
            </a:prstGeom>
          </p:spPr>
        </p:pic>
      </p:grpSp>
      <p:sp>
        <p:nvSpPr>
          <p:cNvPr id="11" name="CuadroTexto 10"/>
          <p:cNvSpPr txBox="1"/>
          <p:nvPr/>
        </p:nvSpPr>
        <p:spPr>
          <a:xfrm>
            <a:off x="5866870" y="4890242"/>
            <a:ext cx="29945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Source: entities’ financial reports and Moody’s ‘report, April 2018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14" y="1679287"/>
            <a:ext cx="3670001" cy="223131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26331" y="1185874"/>
            <a:ext cx="139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Expected…</a:t>
            </a:r>
            <a:endParaRPr lang="en-US" sz="20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510185" y="96870"/>
            <a:ext cx="139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Realized…</a:t>
            </a:r>
            <a:endParaRPr lang="en-US" sz="20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974658" y="4016296"/>
            <a:ext cx="2994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Source: EBA report on results form the second EBA impact assessment of IFRS9, April 2017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2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</TotalTime>
  <Words>1529</Words>
  <Application>Microsoft Office PowerPoint</Application>
  <PresentationFormat>Presentación en pantalla (16:9)</PresentationFormat>
  <Paragraphs>337</Paragraphs>
  <Slides>45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7" baseType="lpstr">
      <vt:lpstr>Arial</vt:lpstr>
      <vt:lpstr>BlissProExtraLight</vt:lpstr>
      <vt:lpstr>Calibri</vt:lpstr>
      <vt:lpstr>Calibri Light</vt:lpstr>
      <vt:lpstr>Candara</vt:lpstr>
      <vt:lpstr>Georgia</vt:lpstr>
      <vt:lpstr>Helvetica</vt:lpstr>
      <vt:lpstr>Roboto</vt:lpstr>
      <vt:lpstr>Times New Roman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FERRE LOPEZ NEU</cp:lastModifiedBy>
  <cp:revision>111</cp:revision>
  <dcterms:created xsi:type="dcterms:W3CDTF">2018-10-01T14:31:53Z</dcterms:created>
  <dcterms:modified xsi:type="dcterms:W3CDTF">2018-10-25T10:15:22Z</dcterms:modified>
</cp:coreProperties>
</file>