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  <p:sldMasterId id="2147483705" r:id="rId2"/>
    <p:sldMasterId id="2147483724" r:id="rId3"/>
    <p:sldMasterId id="2147483743" r:id="rId4"/>
    <p:sldMasterId id="2147483762" r:id="rId5"/>
  </p:sldMasterIdLst>
  <p:notesMasterIdLst>
    <p:notesMasterId r:id="rId27"/>
  </p:notesMasterIdLst>
  <p:sldIdLst>
    <p:sldId id="766" r:id="rId6"/>
    <p:sldId id="768" r:id="rId7"/>
    <p:sldId id="769" r:id="rId8"/>
    <p:sldId id="767" r:id="rId9"/>
    <p:sldId id="270" r:id="rId10"/>
    <p:sldId id="334" r:id="rId11"/>
    <p:sldId id="333" r:id="rId12"/>
    <p:sldId id="282" r:id="rId13"/>
    <p:sldId id="269" r:id="rId14"/>
    <p:sldId id="338" r:id="rId15"/>
    <p:sldId id="335" r:id="rId16"/>
    <p:sldId id="336" r:id="rId17"/>
    <p:sldId id="339" r:id="rId18"/>
    <p:sldId id="283" r:id="rId19"/>
    <p:sldId id="284" r:id="rId20"/>
    <p:sldId id="770" r:id="rId21"/>
    <p:sldId id="343" r:id="rId22"/>
    <p:sldId id="344" r:id="rId23"/>
    <p:sldId id="360" r:id="rId24"/>
    <p:sldId id="285" r:id="rId25"/>
    <p:sldId id="7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 Maria Pena Alvarez" initials="EMPA" lastIdx="5" clrIdx="0">
    <p:extLst>
      <p:ext uri="{19B8F6BF-5375-455C-9EA6-DF929625EA0E}">
        <p15:presenceInfo xmlns:p15="http://schemas.microsoft.com/office/powerpoint/2012/main" userId="S-1-5-21-3680993589-597157021-4124642704-465854" providerId="AD"/>
      </p:ext>
    </p:extLst>
  </p:cmAuthor>
  <p:cmAuthor id="2" name="Diana Talero" initials="DT" lastIdx="0" clrIdx="1">
    <p:extLst>
      <p:ext uri="{19B8F6BF-5375-455C-9EA6-DF929625EA0E}">
        <p15:presenceInfo xmlns:p15="http://schemas.microsoft.com/office/powerpoint/2012/main" userId="Diana Tal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C2BD0-5B8D-4490-8594-9E5A8C3A7B0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7A3C2-AC3A-47C7-A0A8-014CC774CF93}">
      <dgm:prSet phldrT="[Text]"/>
      <dgm:spPr>
        <a:xfrm>
          <a:off x="3357056" y="1786153"/>
          <a:ext cx="1958547" cy="1958547"/>
        </a:xfrm>
        <a:solidFill>
          <a:srgbClr val="4472C4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D2AC8EB9-17E5-4309-BD08-8F847E48F9C2}" type="parTrans" cxnId="{D9630FCF-E008-4012-A635-2321DD8831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E9A3EB5-79FC-4BE2-BFEE-2B3073448079}" type="sibTrans" cxnId="{D9630FCF-E008-4012-A635-2321DD8831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C203A69-6B60-452E-BAC6-A17EFA8D28ED}">
      <dgm:prSet phldrT="[Text]" custT="1"/>
      <dgm:spPr>
        <a:xfrm>
          <a:off x="3650838" y="2899"/>
          <a:ext cx="1370983" cy="1370983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5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239739A5-F703-4A8F-8EC0-5873C6042EAC}" type="parTrans" cxnId="{D67DE334-DA40-4855-815E-28E19BCA17E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81610D4-811D-4AC8-ABA6-88B3DCBCA0E0}" type="sibTrans" cxnId="{D67DE334-DA40-4855-815E-28E19BCA17E9}">
      <dgm:prSet/>
      <dgm:spPr>
        <a:xfrm>
          <a:off x="2209938" y="639035"/>
          <a:ext cx="4252783" cy="4252783"/>
        </a:xfrm>
        <a:solidFill>
          <a:sysClr val="window" lastClr="FFFFFF">
            <a:lumMod val="85000"/>
          </a:sysClr>
        </a:solidFill>
        <a:ln>
          <a:noFill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41AC3BE2-B496-4159-B2B2-388AC9A263FE}">
      <dgm:prSet phldrT="[Text]" custT="1"/>
      <dgm:spPr>
        <a:xfrm>
          <a:off x="5727875" y="2079935"/>
          <a:ext cx="1370983" cy="1370983"/>
        </a:xfr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5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927A406E-3ABA-42A4-8FEA-2C80E36ABE48}" type="parTrans" cxnId="{870EEAB0-67DA-4385-A81C-0E9DDBB20E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4B1CBB5-FD3D-4789-A6C9-F71FE2B40A3E}" type="sibTrans" cxnId="{870EEAB0-67DA-4385-A81C-0E9DDBB20EBA}">
      <dgm:prSet/>
      <dgm:spPr>
        <a:xfrm>
          <a:off x="2209938" y="639035"/>
          <a:ext cx="4252783" cy="4252783"/>
        </a:xfrm>
        <a:solidFill>
          <a:sysClr val="window" lastClr="FFFFFF">
            <a:lumMod val="85000"/>
          </a:sysClr>
        </a:solidFill>
        <a:ln>
          <a:noFill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56F76D7A-1353-4114-969A-441DEA54F2AF}">
      <dgm:prSet phldrT="[Text]" custT="1"/>
      <dgm:spPr>
        <a:xfrm>
          <a:off x="3650838" y="4156972"/>
          <a:ext cx="1370983" cy="1370983"/>
        </a:xfrm>
        <a:solidFill>
          <a:sysClr val="window" lastClr="FFFFFF">
            <a:lumMod val="50000"/>
          </a:sys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ES_tradnl" sz="1500" noProof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B669F7D8-2B5B-42D2-BD2E-ECF2AEC181E8}" type="parTrans" cxnId="{BB01226C-F436-4B7F-A5AE-F14C237B474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919A75D-9249-4121-8051-E0791D392ABA}" type="sibTrans" cxnId="{BB01226C-F436-4B7F-A5AE-F14C237B4741}">
      <dgm:prSet/>
      <dgm:spPr>
        <a:xfrm>
          <a:off x="2209938" y="639035"/>
          <a:ext cx="4252783" cy="4252783"/>
        </a:xfrm>
        <a:solidFill>
          <a:sysClr val="window" lastClr="FFFFFF">
            <a:lumMod val="85000"/>
          </a:sysClr>
        </a:solidFill>
        <a:ln>
          <a:noFill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1591805A-71DA-43B4-9092-DC49BBB8C591}">
      <dgm:prSet phldrT="[Text]" custT="1"/>
      <dgm:spPr>
        <a:xfrm>
          <a:off x="1573802" y="2079935"/>
          <a:ext cx="1370983" cy="1370983"/>
        </a:xfr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5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9576F218-4AC0-41BA-936C-8A81BDF4C827}" type="parTrans" cxnId="{3F108557-726F-420D-A009-76EBDD829B1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F24953-1A6C-4914-9AE4-B59D5DF33E6C}" type="sibTrans" cxnId="{3F108557-726F-420D-A009-76EBDD829B1D}">
      <dgm:prSet/>
      <dgm:spPr>
        <a:xfrm>
          <a:off x="2209938" y="639035"/>
          <a:ext cx="4252783" cy="4252783"/>
        </a:xfrm>
        <a:solidFill>
          <a:sysClr val="window" lastClr="FFFFFF">
            <a:lumMod val="85000"/>
          </a:sysClr>
        </a:solidFill>
        <a:ln>
          <a:noFill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DBDEFD00-DCA9-4914-88BA-3AA5C231EB6E}" type="pres">
      <dgm:prSet presAssocID="{5D3C2BD0-5B8D-4490-8594-9E5A8C3A7B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ECEEF63-C1E2-4EA0-9E87-4AC2D2554329}" type="pres">
      <dgm:prSet presAssocID="{EA77A3C2-AC3A-47C7-A0A8-014CC774CF93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526B7F40-D347-4E72-A9D8-EE3570E274C9}" type="pres">
      <dgm:prSet presAssocID="{0C203A69-6B60-452E-BAC6-A17EFA8D28ED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3CF2FF33-062B-4908-B3C5-D6B544BED24E}" type="pres">
      <dgm:prSet presAssocID="{0C203A69-6B60-452E-BAC6-A17EFA8D28ED}" presName="dummy" presStyleCnt="0"/>
      <dgm:spPr/>
    </dgm:pt>
    <dgm:pt modelId="{06094B5A-4051-41A6-9163-DE8710908511}" type="pres">
      <dgm:prSet presAssocID="{181610D4-811D-4AC8-ABA6-88B3DCBCA0E0}" presName="sibTrans" presStyleLbl="sibTrans2D1" presStyleIdx="0" presStyleCnt="4"/>
      <dgm:spPr>
        <a:prstGeom prst="blockArc">
          <a:avLst>
            <a:gd name="adj1" fmla="val 16200000"/>
            <a:gd name="adj2" fmla="val 0"/>
            <a:gd name="adj3" fmla="val 4642"/>
          </a:avLst>
        </a:prstGeom>
      </dgm:spPr>
      <dgm:t>
        <a:bodyPr/>
        <a:lstStyle/>
        <a:p>
          <a:endParaRPr lang="es-CO"/>
        </a:p>
      </dgm:t>
    </dgm:pt>
    <dgm:pt modelId="{A982F483-223B-4B2F-9977-E67AAD77ABE2}" type="pres">
      <dgm:prSet presAssocID="{41AC3BE2-B496-4159-B2B2-388AC9A263FE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987940CA-E763-4A9D-B8DD-42ADC0F7776F}" type="pres">
      <dgm:prSet presAssocID="{41AC3BE2-B496-4159-B2B2-388AC9A263FE}" presName="dummy" presStyleCnt="0"/>
      <dgm:spPr/>
    </dgm:pt>
    <dgm:pt modelId="{4E60B5E0-2040-4CFB-9C4E-C9555726A77B}" type="pres">
      <dgm:prSet presAssocID="{84B1CBB5-FD3D-4789-A6C9-F71FE2B40A3E}" presName="sibTrans" presStyleLbl="sibTrans2D1" presStyleIdx="1" presStyleCnt="4"/>
      <dgm:spPr>
        <a:prstGeom prst="blockArc">
          <a:avLst>
            <a:gd name="adj1" fmla="val 0"/>
            <a:gd name="adj2" fmla="val 5400000"/>
            <a:gd name="adj3" fmla="val 4642"/>
          </a:avLst>
        </a:prstGeom>
      </dgm:spPr>
      <dgm:t>
        <a:bodyPr/>
        <a:lstStyle/>
        <a:p>
          <a:endParaRPr lang="es-CO"/>
        </a:p>
      </dgm:t>
    </dgm:pt>
    <dgm:pt modelId="{DC2E910F-3657-41DD-8E70-7F7BEA438AFB}" type="pres">
      <dgm:prSet presAssocID="{56F76D7A-1353-4114-969A-441DEA54F2AF}" presName="node" presStyleLbl="node1" presStyleIdx="2" presStyleCnt="4" custRadScaleRad="101250" custRadScaleInc="-66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07E40C07-D420-4EB4-ABFD-CB255222E56F}" type="pres">
      <dgm:prSet presAssocID="{56F76D7A-1353-4114-969A-441DEA54F2AF}" presName="dummy" presStyleCnt="0"/>
      <dgm:spPr/>
    </dgm:pt>
    <dgm:pt modelId="{996A5C52-F70F-4A58-9F55-CD42AADB35E8}" type="pres">
      <dgm:prSet presAssocID="{8919A75D-9249-4121-8051-E0791D392ABA}" presName="sibTrans" presStyleLbl="sibTrans2D1" presStyleIdx="2" presStyleCnt="4"/>
      <dgm:spPr>
        <a:prstGeom prst="blockArc">
          <a:avLst>
            <a:gd name="adj1" fmla="val 5400000"/>
            <a:gd name="adj2" fmla="val 10800000"/>
            <a:gd name="adj3" fmla="val 4642"/>
          </a:avLst>
        </a:prstGeom>
      </dgm:spPr>
      <dgm:t>
        <a:bodyPr/>
        <a:lstStyle/>
        <a:p>
          <a:endParaRPr lang="es-CO"/>
        </a:p>
      </dgm:t>
    </dgm:pt>
    <dgm:pt modelId="{628AE2A7-3496-4F9D-8BA9-B4F5FA0ACF78}" type="pres">
      <dgm:prSet presAssocID="{1591805A-71DA-43B4-9092-DC49BBB8C591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3CBB4308-DCA2-4BCB-9AB8-E726C70948DA}" type="pres">
      <dgm:prSet presAssocID="{1591805A-71DA-43B4-9092-DC49BBB8C591}" presName="dummy" presStyleCnt="0"/>
      <dgm:spPr/>
    </dgm:pt>
    <dgm:pt modelId="{4E35F697-FC3F-4DEF-8579-243F764EA285}" type="pres">
      <dgm:prSet presAssocID="{A1F24953-1A6C-4914-9AE4-B59D5DF33E6C}" presName="sibTrans" presStyleLbl="sibTrans2D1" presStyleIdx="3" presStyleCnt="4"/>
      <dgm:spPr>
        <a:prstGeom prst="blockArc">
          <a:avLst>
            <a:gd name="adj1" fmla="val 10800000"/>
            <a:gd name="adj2" fmla="val 16200000"/>
            <a:gd name="adj3" fmla="val 4642"/>
          </a:avLst>
        </a:prstGeom>
      </dgm:spPr>
      <dgm:t>
        <a:bodyPr/>
        <a:lstStyle/>
        <a:p>
          <a:endParaRPr lang="es-CO"/>
        </a:p>
      </dgm:t>
    </dgm:pt>
  </dgm:ptLst>
  <dgm:cxnLst>
    <dgm:cxn modelId="{B3BC20BA-EB83-49CE-9A19-EFEE52F56616}" type="presOf" srcId="{5D3C2BD0-5B8D-4490-8594-9E5A8C3A7B07}" destId="{DBDEFD00-DCA9-4914-88BA-3AA5C231EB6E}" srcOrd="0" destOrd="0" presId="urn:microsoft.com/office/officeart/2005/8/layout/radial6"/>
    <dgm:cxn modelId="{BB01226C-F436-4B7F-A5AE-F14C237B4741}" srcId="{EA77A3C2-AC3A-47C7-A0A8-014CC774CF93}" destId="{56F76D7A-1353-4114-969A-441DEA54F2AF}" srcOrd="2" destOrd="0" parTransId="{B669F7D8-2B5B-42D2-BD2E-ECF2AEC181E8}" sibTransId="{8919A75D-9249-4121-8051-E0791D392ABA}"/>
    <dgm:cxn modelId="{870EEAB0-67DA-4385-A81C-0E9DDBB20EBA}" srcId="{EA77A3C2-AC3A-47C7-A0A8-014CC774CF93}" destId="{41AC3BE2-B496-4159-B2B2-388AC9A263FE}" srcOrd="1" destOrd="0" parTransId="{927A406E-3ABA-42A4-8FEA-2C80E36ABE48}" sibTransId="{84B1CBB5-FD3D-4789-A6C9-F71FE2B40A3E}"/>
    <dgm:cxn modelId="{3774DC04-3C88-40AF-8199-3A2580F6E225}" type="presOf" srcId="{0C203A69-6B60-452E-BAC6-A17EFA8D28ED}" destId="{526B7F40-D347-4E72-A9D8-EE3570E274C9}" srcOrd="0" destOrd="0" presId="urn:microsoft.com/office/officeart/2005/8/layout/radial6"/>
    <dgm:cxn modelId="{C63A4152-9519-4385-9B41-2B2C7EF6FE45}" type="presOf" srcId="{84B1CBB5-FD3D-4789-A6C9-F71FE2B40A3E}" destId="{4E60B5E0-2040-4CFB-9C4E-C9555726A77B}" srcOrd="0" destOrd="0" presId="urn:microsoft.com/office/officeart/2005/8/layout/radial6"/>
    <dgm:cxn modelId="{D67DE334-DA40-4855-815E-28E19BCA17E9}" srcId="{EA77A3C2-AC3A-47C7-A0A8-014CC774CF93}" destId="{0C203A69-6B60-452E-BAC6-A17EFA8D28ED}" srcOrd="0" destOrd="0" parTransId="{239739A5-F703-4A8F-8EC0-5873C6042EAC}" sibTransId="{181610D4-811D-4AC8-ABA6-88B3DCBCA0E0}"/>
    <dgm:cxn modelId="{3F108557-726F-420D-A009-76EBDD829B1D}" srcId="{EA77A3C2-AC3A-47C7-A0A8-014CC774CF93}" destId="{1591805A-71DA-43B4-9092-DC49BBB8C591}" srcOrd="3" destOrd="0" parTransId="{9576F218-4AC0-41BA-936C-8A81BDF4C827}" sibTransId="{A1F24953-1A6C-4914-9AE4-B59D5DF33E6C}"/>
    <dgm:cxn modelId="{78F1C64B-5ED5-4F63-B896-0B0EEC243F52}" type="presOf" srcId="{A1F24953-1A6C-4914-9AE4-B59D5DF33E6C}" destId="{4E35F697-FC3F-4DEF-8579-243F764EA285}" srcOrd="0" destOrd="0" presId="urn:microsoft.com/office/officeart/2005/8/layout/radial6"/>
    <dgm:cxn modelId="{5A8C8E54-12A9-4761-82D2-3549D5B492DA}" type="presOf" srcId="{1591805A-71DA-43B4-9092-DC49BBB8C591}" destId="{628AE2A7-3496-4F9D-8BA9-B4F5FA0ACF78}" srcOrd="0" destOrd="0" presId="urn:microsoft.com/office/officeart/2005/8/layout/radial6"/>
    <dgm:cxn modelId="{B586A415-DE2E-450F-A548-82FCF009369F}" type="presOf" srcId="{8919A75D-9249-4121-8051-E0791D392ABA}" destId="{996A5C52-F70F-4A58-9F55-CD42AADB35E8}" srcOrd="0" destOrd="0" presId="urn:microsoft.com/office/officeart/2005/8/layout/radial6"/>
    <dgm:cxn modelId="{EBE2A4D9-6D4B-40CE-9A04-E156A85E077B}" type="presOf" srcId="{56F76D7A-1353-4114-969A-441DEA54F2AF}" destId="{DC2E910F-3657-41DD-8E70-7F7BEA438AFB}" srcOrd="0" destOrd="0" presId="urn:microsoft.com/office/officeart/2005/8/layout/radial6"/>
    <dgm:cxn modelId="{63056C4D-D557-491F-8DA3-608A1B650CE6}" type="presOf" srcId="{181610D4-811D-4AC8-ABA6-88B3DCBCA0E0}" destId="{06094B5A-4051-41A6-9163-DE8710908511}" srcOrd="0" destOrd="0" presId="urn:microsoft.com/office/officeart/2005/8/layout/radial6"/>
    <dgm:cxn modelId="{F0C58896-E056-48D4-AE63-3F867CDE8D64}" type="presOf" srcId="{EA77A3C2-AC3A-47C7-A0A8-014CC774CF93}" destId="{8ECEEF63-C1E2-4EA0-9E87-4AC2D2554329}" srcOrd="0" destOrd="0" presId="urn:microsoft.com/office/officeart/2005/8/layout/radial6"/>
    <dgm:cxn modelId="{F5C55ABA-800D-45AA-AC7D-CFD34A96F60D}" type="presOf" srcId="{41AC3BE2-B496-4159-B2B2-388AC9A263FE}" destId="{A982F483-223B-4B2F-9977-E67AAD77ABE2}" srcOrd="0" destOrd="0" presId="urn:microsoft.com/office/officeart/2005/8/layout/radial6"/>
    <dgm:cxn modelId="{D9630FCF-E008-4012-A635-2321DD88318A}" srcId="{5D3C2BD0-5B8D-4490-8594-9E5A8C3A7B07}" destId="{EA77A3C2-AC3A-47C7-A0A8-014CC774CF93}" srcOrd="0" destOrd="0" parTransId="{D2AC8EB9-17E5-4309-BD08-8F847E48F9C2}" sibTransId="{2E9A3EB5-79FC-4BE2-BFEE-2B3073448079}"/>
    <dgm:cxn modelId="{7F70591F-473A-4AC8-93D0-8E3CFEC69C9E}" type="presParOf" srcId="{DBDEFD00-DCA9-4914-88BA-3AA5C231EB6E}" destId="{8ECEEF63-C1E2-4EA0-9E87-4AC2D2554329}" srcOrd="0" destOrd="0" presId="urn:microsoft.com/office/officeart/2005/8/layout/radial6"/>
    <dgm:cxn modelId="{FCC906EE-492F-49CF-BCD3-1C8583797F24}" type="presParOf" srcId="{DBDEFD00-DCA9-4914-88BA-3AA5C231EB6E}" destId="{526B7F40-D347-4E72-A9D8-EE3570E274C9}" srcOrd="1" destOrd="0" presId="urn:microsoft.com/office/officeart/2005/8/layout/radial6"/>
    <dgm:cxn modelId="{CF3D5262-2E60-46B7-84AD-7679E2C37700}" type="presParOf" srcId="{DBDEFD00-DCA9-4914-88BA-3AA5C231EB6E}" destId="{3CF2FF33-062B-4908-B3C5-D6B544BED24E}" srcOrd="2" destOrd="0" presId="urn:microsoft.com/office/officeart/2005/8/layout/radial6"/>
    <dgm:cxn modelId="{4E7A966F-B6E7-4EEB-A82B-23098CFC9E92}" type="presParOf" srcId="{DBDEFD00-DCA9-4914-88BA-3AA5C231EB6E}" destId="{06094B5A-4051-41A6-9163-DE8710908511}" srcOrd="3" destOrd="0" presId="urn:microsoft.com/office/officeart/2005/8/layout/radial6"/>
    <dgm:cxn modelId="{EC803E36-CE45-4526-B819-719CE15EA275}" type="presParOf" srcId="{DBDEFD00-DCA9-4914-88BA-3AA5C231EB6E}" destId="{A982F483-223B-4B2F-9977-E67AAD77ABE2}" srcOrd="4" destOrd="0" presId="urn:microsoft.com/office/officeart/2005/8/layout/radial6"/>
    <dgm:cxn modelId="{C58BE7F5-DBE5-4E9E-874E-495BE5709A00}" type="presParOf" srcId="{DBDEFD00-DCA9-4914-88BA-3AA5C231EB6E}" destId="{987940CA-E763-4A9D-B8DD-42ADC0F7776F}" srcOrd="5" destOrd="0" presId="urn:microsoft.com/office/officeart/2005/8/layout/radial6"/>
    <dgm:cxn modelId="{8731D749-F33F-428F-8C81-58C221BFB574}" type="presParOf" srcId="{DBDEFD00-DCA9-4914-88BA-3AA5C231EB6E}" destId="{4E60B5E0-2040-4CFB-9C4E-C9555726A77B}" srcOrd="6" destOrd="0" presId="urn:microsoft.com/office/officeart/2005/8/layout/radial6"/>
    <dgm:cxn modelId="{CDBA8D92-30EE-437F-ACFA-CAF5C424C43F}" type="presParOf" srcId="{DBDEFD00-DCA9-4914-88BA-3AA5C231EB6E}" destId="{DC2E910F-3657-41DD-8E70-7F7BEA438AFB}" srcOrd="7" destOrd="0" presId="urn:microsoft.com/office/officeart/2005/8/layout/radial6"/>
    <dgm:cxn modelId="{C5DC11CA-9498-44DC-B436-3282976902C6}" type="presParOf" srcId="{DBDEFD00-DCA9-4914-88BA-3AA5C231EB6E}" destId="{07E40C07-D420-4EB4-ABFD-CB255222E56F}" srcOrd="8" destOrd="0" presId="urn:microsoft.com/office/officeart/2005/8/layout/radial6"/>
    <dgm:cxn modelId="{EA752544-AA70-439B-B808-1472A0BBEC48}" type="presParOf" srcId="{DBDEFD00-DCA9-4914-88BA-3AA5C231EB6E}" destId="{996A5C52-F70F-4A58-9F55-CD42AADB35E8}" srcOrd="9" destOrd="0" presId="urn:microsoft.com/office/officeart/2005/8/layout/radial6"/>
    <dgm:cxn modelId="{3922064D-C343-4325-97AE-DC5BBB7CDC84}" type="presParOf" srcId="{DBDEFD00-DCA9-4914-88BA-3AA5C231EB6E}" destId="{628AE2A7-3496-4F9D-8BA9-B4F5FA0ACF78}" srcOrd="10" destOrd="0" presId="urn:microsoft.com/office/officeart/2005/8/layout/radial6"/>
    <dgm:cxn modelId="{8E506674-F492-4C6F-BCB1-C2494C967C6C}" type="presParOf" srcId="{DBDEFD00-DCA9-4914-88BA-3AA5C231EB6E}" destId="{3CBB4308-DCA2-4BCB-9AB8-E726C70948DA}" srcOrd="11" destOrd="0" presId="urn:microsoft.com/office/officeart/2005/8/layout/radial6"/>
    <dgm:cxn modelId="{4C9DF187-5D19-43A8-A3D8-C4611697AADC}" type="presParOf" srcId="{DBDEFD00-DCA9-4914-88BA-3AA5C231EB6E}" destId="{4E35F697-FC3F-4DEF-8579-243F764EA28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5F697-FC3F-4DEF-8579-243F764EA285}">
      <dsp:nvSpPr>
        <dsp:cNvPr id="0" name=""/>
        <dsp:cNvSpPr/>
      </dsp:nvSpPr>
      <dsp:spPr>
        <a:xfrm>
          <a:off x="2119448" y="617833"/>
          <a:ext cx="4114282" cy="4114282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ysClr val="window" lastClr="FFFFFF">
            <a:lumMod val="8500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5C52-F70F-4A58-9F55-CD42AADB35E8}">
      <dsp:nvSpPr>
        <dsp:cNvPr id="0" name=""/>
        <dsp:cNvSpPr/>
      </dsp:nvSpPr>
      <dsp:spPr>
        <a:xfrm>
          <a:off x="2119446" y="620327"/>
          <a:ext cx="4114282" cy="4114282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ysClr val="window" lastClr="FFFFFF">
            <a:lumMod val="8500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0B5E0-2040-4CFB-9C4E-C9555726A77B}">
      <dsp:nvSpPr>
        <dsp:cNvPr id="0" name=""/>
        <dsp:cNvSpPr/>
      </dsp:nvSpPr>
      <dsp:spPr>
        <a:xfrm>
          <a:off x="2119449" y="620327"/>
          <a:ext cx="4114282" cy="4114282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ysClr val="window" lastClr="FFFFFF">
            <a:lumMod val="8500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94B5A-4051-41A6-9163-DE8710908511}">
      <dsp:nvSpPr>
        <dsp:cNvPr id="0" name=""/>
        <dsp:cNvSpPr/>
      </dsp:nvSpPr>
      <dsp:spPr>
        <a:xfrm>
          <a:off x="2119448" y="617833"/>
          <a:ext cx="4114282" cy="4114282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ysClr val="window" lastClr="FFFFFF">
            <a:lumMod val="8500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EEF63-C1E2-4EA0-9E87-4AC2D2554329}">
      <dsp:nvSpPr>
        <dsp:cNvPr id="0" name=""/>
        <dsp:cNvSpPr/>
      </dsp:nvSpPr>
      <dsp:spPr>
        <a:xfrm>
          <a:off x="3229311" y="1727696"/>
          <a:ext cx="1894556" cy="1894556"/>
        </a:xfrm>
        <a:prstGeom prst="ellipse">
          <a:avLst/>
        </a:prstGeom>
        <a:solidFill>
          <a:srgbClr val="4472C4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3506762" y="2005147"/>
        <a:ext cx="1339654" cy="1339654"/>
      </dsp:txXfrm>
    </dsp:sp>
    <dsp:sp modelId="{526B7F40-D347-4E72-A9D8-EE3570E274C9}">
      <dsp:nvSpPr>
        <dsp:cNvPr id="0" name=""/>
        <dsp:cNvSpPr/>
      </dsp:nvSpPr>
      <dsp:spPr>
        <a:xfrm>
          <a:off x="3513494" y="2481"/>
          <a:ext cx="1326189" cy="132618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3707710" y="196697"/>
        <a:ext cx="937757" cy="937757"/>
      </dsp:txXfrm>
    </dsp:sp>
    <dsp:sp modelId="{A982F483-223B-4B2F-9977-E67AAD77ABE2}">
      <dsp:nvSpPr>
        <dsp:cNvPr id="0" name=""/>
        <dsp:cNvSpPr/>
      </dsp:nvSpPr>
      <dsp:spPr>
        <a:xfrm>
          <a:off x="5522893" y="2011879"/>
          <a:ext cx="1326189" cy="132618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5717109" y="2206095"/>
        <a:ext cx="937757" cy="937757"/>
      </dsp:txXfrm>
    </dsp:sp>
    <dsp:sp modelId="{DC2E910F-3657-41DD-8E70-7F7BEA438AFB}">
      <dsp:nvSpPr>
        <dsp:cNvPr id="0" name=""/>
        <dsp:cNvSpPr/>
      </dsp:nvSpPr>
      <dsp:spPr>
        <a:xfrm>
          <a:off x="3520621" y="4023759"/>
          <a:ext cx="1326189" cy="1326189"/>
        </a:xfrm>
        <a:prstGeom prst="ellipse">
          <a:avLst/>
        </a:prstGeom>
        <a:solidFill>
          <a:sysClr val="window" lastClr="FFFFFF">
            <a:lumMod val="50000"/>
          </a:sys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500" kern="1200" noProof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3714837" y="4217975"/>
        <a:ext cx="937757" cy="937757"/>
      </dsp:txXfrm>
    </dsp:sp>
    <dsp:sp modelId="{628AE2A7-3496-4F9D-8BA9-B4F5FA0ACF78}">
      <dsp:nvSpPr>
        <dsp:cNvPr id="0" name=""/>
        <dsp:cNvSpPr/>
      </dsp:nvSpPr>
      <dsp:spPr>
        <a:xfrm>
          <a:off x="1504096" y="2011879"/>
          <a:ext cx="1326189" cy="1326189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1698312" y="2206095"/>
        <a:ext cx="937757" cy="937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2FF9F-C6A2-2741-9818-FF58227E7F9B}" type="datetimeFigureOut">
              <a:rPr lang="es-CO" smtClean="0"/>
              <a:t>27/07/2018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F0CB6-ACB2-D641-9B71-B9BE06DF27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19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1169988"/>
            <a:ext cx="5613400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1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C2FFB9-AC6A-4D6E-BF72-006FDAC952EB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5A4AB6-0BD1-1043-B9AD-B5E5D8906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36CACAC-4EB3-D243-B0E1-B7EF3B382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815138-3E05-9B41-B1A0-8B30667C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195C08-271A-BB44-A943-4630E822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AD0A4E6-56BA-FC47-BED5-F63C82B0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9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E6E3E9-2F1E-A740-9106-9FB7B552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F4E3B86-3F81-3D4A-9D00-8C64C6CEB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C10D976-C005-C948-8886-C7E55393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7/27/2018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F802D7-E90B-014F-BEC0-DD592CE0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E5AFAA9-E737-BD47-B403-60A45D57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4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A81CC08-D9CA-6F46-B1A8-0680579D2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E0371EE-F6F9-2D43-9DAC-D2443D1F7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A6F0CC-5AFF-EE4F-A0F6-7CE031A6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407709-1506-814E-94E6-E7334A91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F0DDE25-8C78-A245-A376-886D1A7C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8951384" y="4308476"/>
            <a:ext cx="3240616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1" y="4310063"/>
            <a:ext cx="9302751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573434" y="6107114"/>
            <a:ext cx="3750733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919818" y="6416676"/>
            <a:ext cx="9419167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68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8" y="4741070"/>
            <a:ext cx="5818761" cy="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04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1800772" y="6574903"/>
            <a:ext cx="230832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1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/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42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60763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-78374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938151"/>
            <a:ext cx="11303000" cy="527426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53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C11F7-1181-43CC-BC80-44FBEE36D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E90871-76EF-4F7D-99FB-317A5DB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46741-3EFD-471F-A669-6F18BD8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AA5201-4D86-46A1-AE99-DBBDF66E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2D422-471D-4532-A293-1E65BF9F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2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478E7-CA79-4EB3-B941-A4B3C875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88000-C6AB-4ED4-85A8-278EFB64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9D4FD3-B602-4750-BF95-70255874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4CB4F0-9B9F-4589-AB81-8A1D7EE8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4C6FAF-C5CD-4A00-ADC9-2CF831A9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F067A-79A5-4011-9D29-5C021107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D98743-B8F8-4F64-9E87-602D45041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86151-5C75-47D2-BB5D-C5E61B74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EF651-9EF8-4082-903D-80FFD67F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5EA39-3BF1-47B2-969A-08D0C835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58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4732-165C-4E22-AA82-1B5C2B84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C7787B-7382-4F85-855E-26A3D4737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836894-6A91-409B-83D1-AB5EBF1B8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1F2C45-E9FE-4827-98C8-610E2E84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609EA7-59B9-4F05-9330-A28E6A0B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200098-4EDC-4B0E-9A45-E2EFBFC3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84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60BAE-C73A-45F0-9DA4-C72EF571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65F97-F6CE-4ED9-857A-2DD96DC40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27011A-E82B-400F-8D40-55A6BF145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83B44E-6CD2-4251-846E-0E6251548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320333-8383-4479-9561-4F8E2B7A3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3F3C19-1090-4B5F-A9F3-F7A96671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142E3E-65EB-4E00-8A51-5827FBD8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2C426A-5657-4539-AF9C-43E4C1FC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9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1D21AE-51ED-C445-8D74-0D8D05D6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18EFE9-CAA0-E34D-83FB-CB42639C4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EF82118-57F0-374B-BEAC-4609838D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EE9A48-DBC2-ED4E-9E29-82F7186A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AC0F7F2-85C3-EC4E-AF45-05066071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9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880B0-41B8-46CB-97D1-F31F116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503AF9-6E8C-4969-9528-84C5E946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85C8B2-19C8-42EB-9BCC-5DB0C89C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2223C1-6E59-44C4-B5A0-6ACF66EF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79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B45030-F297-4AF1-B673-AB0263DF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761A85-E831-4A8D-9CCA-D2725BD2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DE0C7-CD21-45F4-B05D-28D10E65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13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26C92-B0A2-4CCC-B16F-5CD215A4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036EB3-99C8-40A7-A039-D764866F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6589C0-A529-4065-A58B-1E3BDC883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B47707-0C29-4CFD-B0C1-3056A3BB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63159E-08CD-4534-850B-5973B1F4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00BAC6-F6CA-4793-A3F1-72F80D62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40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F1B59-EACE-4660-98CA-1F6AA255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C27211-5221-4920-B8D9-9C6AFA01A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A8D62E-08C7-4767-9C88-82305219B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891C10-73EF-45AD-A346-8F1EF395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2B925B-FDF0-412F-9FAD-7F9BED3B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A4D932-6B1A-43BC-9226-5BC1E954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88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917C0-A030-4F97-88F7-4F57491A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87A46F-7190-414B-AF22-5A036238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30038C-38CD-4E40-A578-EC84F497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0CCF57-01CE-4707-8FD2-94B23D42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F2F3C5-1E97-41B8-8697-BCE99484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2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FB6D59-BB71-40D1-8366-16DE78120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FFD92C-B9FF-47A4-A13E-B2E183017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D49D7-181E-4652-9BC3-933CC86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50B14-AC55-44E5-B57C-5088AB9C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32B811-FFF8-44F3-8BF5-996153DC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60763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-78374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938151"/>
            <a:ext cx="11303000" cy="527426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08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911" y="288637"/>
            <a:ext cx="11377423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54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C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11198144" y="454025"/>
            <a:ext cx="4233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85551" y="6359967"/>
            <a:ext cx="423333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3D10E0-1DF5-4744-B7C6-1AF8C74C806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42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52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F3CBC0-EE3F-D842-9795-84D84BD1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68D34AF-C26F-3142-9C23-DAF9B56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5489F39-96E8-EF4E-A665-9F52C7E9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CD99A0-427F-4F42-A648-4ED97E91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71BEC9-596B-A944-9E50-7A892EA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3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A98-B7E9-441A-A1B1-5BDE30DC6D88}" type="datetime1">
              <a:rPr lang="es-ES" altLang="es-CO" smtClean="0">
                <a:solidFill>
                  <a:prstClr val="black">
                    <a:tint val="75000"/>
                  </a:prstClr>
                </a:solidFill>
              </a:rPr>
              <a:pPr/>
              <a:t>27/07/2018</a:t>
            </a:fld>
            <a:endParaRPr lang="es-CO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005-482B-4E07-8EDF-50FADCA41698}" type="slidenum">
              <a:rPr lang="es-ES" alt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4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318155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Information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55C6A08-BDD1-421F-A814-1AE3BE19CD20}" type="slidenum">
              <a:rPr lang="en-US" altLang="es-419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altLang="es-4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17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5398557" y="6308196"/>
            <a:ext cx="736377" cy="358440"/>
          </a:xfrm>
        </p:spPr>
        <p:txBody>
          <a:bodyPr/>
          <a:lstStyle>
            <a:lvl1pPr marL="0" indent="0" algn="ctr">
              <a:buNone/>
              <a:defRPr lang="en-US" altLang="en-US" sz="1100" b="0" kern="1200" smtClean="0">
                <a:solidFill>
                  <a:srgbClr val="7F7F7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B0CC3A-7E19-4530-860B-014D7A8FCADB}" type="slidenum">
              <a:rPr lang="es-CO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1" y="6292202"/>
            <a:ext cx="2972728" cy="3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86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C11F7-1181-43CC-BC80-44FBEE36D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E90871-76EF-4F7D-99FB-317A5DB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46741-3EFD-471F-A669-6F18BD8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AA5201-4D86-46A1-AE99-DBBDF66E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2D422-471D-4532-A293-1E65BF9F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07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478E7-CA79-4EB3-B941-A4B3C875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88000-C6AB-4ED4-85A8-278EFB64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9D4FD3-B602-4750-BF95-70255874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4CB4F0-9B9F-4589-AB81-8A1D7EE8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4C6FAF-C5CD-4A00-ADC9-2CF831A9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80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F067A-79A5-4011-9D29-5C021107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D98743-B8F8-4F64-9E87-602D45041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86151-5C75-47D2-BB5D-C5E61B74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EF651-9EF8-4082-903D-80FFD67F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5EA39-3BF1-47B2-969A-08D0C835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33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4732-165C-4E22-AA82-1B5C2B84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C7787B-7382-4F85-855E-26A3D4737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836894-6A91-409B-83D1-AB5EBF1B8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1F2C45-E9FE-4827-98C8-610E2E84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609EA7-59B9-4F05-9330-A28E6A0B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200098-4EDC-4B0E-9A45-E2EFBFC3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56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60BAE-C73A-45F0-9DA4-C72EF571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65F97-F6CE-4ED9-857A-2DD96DC40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27011A-E82B-400F-8D40-55A6BF145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83B44E-6CD2-4251-846E-0E6251548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320333-8383-4479-9561-4F8E2B7A3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3F3C19-1090-4B5F-A9F3-F7A96671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142E3E-65EB-4E00-8A51-5827FBD8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2C426A-5657-4539-AF9C-43E4C1FC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60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880B0-41B8-46CB-97D1-F31F116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503AF9-6E8C-4969-9528-84C5E946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85C8B2-19C8-42EB-9BCC-5DB0C89C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2223C1-6E59-44C4-B5A0-6ACF66EF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72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B45030-F297-4AF1-B673-AB0263DF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761A85-E831-4A8D-9CCA-D2725BD2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DE0C7-CD21-45F4-B05D-28D10E65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3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06407D-FE0B-CE45-BFD2-BB6D792D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C6EF30-A717-AF40-85F3-78CF21E85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4AB3BDE-0630-C148-AF3E-05252D8A5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E1C3821-14C3-A546-97BD-EABBF641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7755248-B1E3-5F43-AF89-37C7A1D9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9A74C95-CF2D-6A43-8FD0-0A854FE4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26C92-B0A2-4CCC-B16F-5CD215A4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036EB3-99C8-40A7-A039-D764866F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6589C0-A529-4065-A58B-1E3BDC883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B47707-0C29-4CFD-B0C1-3056A3BB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63159E-08CD-4534-850B-5973B1F4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00BAC6-F6CA-4793-A3F1-72F80D62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35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F1B59-EACE-4660-98CA-1F6AA255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C27211-5221-4920-B8D9-9C6AFA01A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A8D62E-08C7-4767-9C88-82305219B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891C10-73EF-45AD-A346-8F1EF395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2B925B-FDF0-412F-9FAD-7F9BED3B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A4D932-6B1A-43BC-9226-5BC1E954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27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917C0-A030-4F97-88F7-4F57491A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87A46F-7190-414B-AF22-5A036238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30038C-38CD-4E40-A578-EC84F497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0CCF57-01CE-4707-8FD2-94B23D42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F2F3C5-1E97-41B8-8697-BCE99484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5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FB6D59-BB71-40D1-8366-16DE78120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FFD92C-B9FF-47A4-A13E-B2E183017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D49D7-181E-4652-9BC3-933CC86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50B14-AC55-44E5-B57C-5088AB9C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32B811-FFF8-44F3-8BF5-996153DC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38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60763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-78374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938151"/>
            <a:ext cx="11303000" cy="527426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20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911" y="288637"/>
            <a:ext cx="11377423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4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C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11198144" y="454025"/>
            <a:ext cx="4233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85551" y="6359967"/>
            <a:ext cx="423333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3D10E0-1DF5-4744-B7C6-1AF8C74C806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755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A98-B7E9-441A-A1B1-5BDE30DC6D88}" type="datetime1">
              <a:rPr lang="es-ES" altLang="es-CO" smtClean="0">
                <a:solidFill>
                  <a:prstClr val="black">
                    <a:tint val="75000"/>
                  </a:prstClr>
                </a:solidFill>
              </a:rPr>
              <a:pPr/>
              <a:t>27/07/2018</a:t>
            </a:fld>
            <a:endParaRPr lang="es-CO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005-482B-4E07-8EDF-50FADCA41698}" type="slidenum">
              <a:rPr lang="es-ES" alt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8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318155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Information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55C6A08-BDD1-421F-A814-1AE3BE19CD20}" type="slidenum">
              <a:rPr lang="en-US" altLang="es-419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altLang="es-4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5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D9CEA3-0B3F-7E49-B60E-9414E4D9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084CDD-774D-7548-9854-6EB6B591C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F6BAE81-F216-EB4F-879B-53B587023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8037348-C39E-504C-B72C-7D9F22939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6F2D843-1E38-4346-9D62-E6DE8C92A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172DE2A-462B-9647-889E-59805CC0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8752D08-5182-5946-9988-25D1768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CCB69FB-769E-7E49-8A9B-72147A0D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9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5398557" y="6308196"/>
            <a:ext cx="736377" cy="358440"/>
          </a:xfrm>
        </p:spPr>
        <p:txBody>
          <a:bodyPr/>
          <a:lstStyle>
            <a:lvl1pPr marL="0" indent="0" algn="ctr">
              <a:buNone/>
              <a:defRPr lang="en-US" altLang="en-US" sz="1100" b="0" kern="1200" smtClean="0">
                <a:solidFill>
                  <a:srgbClr val="7F7F7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B0CC3A-7E19-4530-860B-014D7A8FCADB}" type="slidenum">
              <a:rPr lang="es-CO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1" y="6292202"/>
            <a:ext cx="2972728" cy="3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68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C11F7-1181-43CC-BC80-44FBEE36D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E90871-76EF-4F7D-99FB-317A5DB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46741-3EFD-471F-A669-6F18BD8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AA5201-4D86-46A1-AE99-DBBDF66E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2D422-471D-4532-A293-1E65BF9F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19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478E7-CA79-4EB3-B941-A4B3C875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88000-C6AB-4ED4-85A8-278EFB64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9D4FD3-B602-4750-BF95-70255874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4CB4F0-9B9F-4589-AB81-8A1D7EE8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4C6FAF-C5CD-4A00-ADC9-2CF831A9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13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F067A-79A5-4011-9D29-5C021107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D98743-B8F8-4F64-9E87-602D45041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86151-5C75-47D2-BB5D-C5E61B74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EF651-9EF8-4082-903D-80FFD67F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5EA39-3BF1-47B2-969A-08D0C835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43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4732-165C-4E22-AA82-1B5C2B84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C7787B-7382-4F85-855E-26A3D4737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836894-6A91-409B-83D1-AB5EBF1B8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1F2C45-E9FE-4827-98C8-610E2E84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609EA7-59B9-4F05-9330-A28E6A0B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200098-4EDC-4B0E-9A45-E2EFBFC3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5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60BAE-C73A-45F0-9DA4-C72EF571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65F97-F6CE-4ED9-857A-2DD96DC40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27011A-E82B-400F-8D40-55A6BF145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83B44E-6CD2-4251-846E-0E6251548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320333-8383-4479-9561-4F8E2B7A3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3F3C19-1090-4B5F-A9F3-F7A96671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142E3E-65EB-4E00-8A51-5827FBD8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2C426A-5657-4539-AF9C-43E4C1FC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65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880B0-41B8-46CB-97D1-F31F116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503AF9-6E8C-4969-9528-84C5E946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85C8B2-19C8-42EB-9BCC-5DB0C89C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2223C1-6E59-44C4-B5A0-6ACF66EF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67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B45030-F297-4AF1-B673-AB0263DF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761A85-E831-4A8D-9CCA-D2725BD2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DE0C7-CD21-45F4-B05D-28D10E65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454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26C92-B0A2-4CCC-B16F-5CD215A4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036EB3-99C8-40A7-A039-D764866F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6589C0-A529-4065-A58B-1E3BDC883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B47707-0C29-4CFD-B0C1-3056A3BB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63159E-08CD-4534-850B-5973B1F4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00BAC6-F6CA-4793-A3F1-72F80D62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91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F1B59-EACE-4660-98CA-1F6AA255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C27211-5221-4920-B8D9-9C6AFA01A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A8D62E-08C7-4767-9C88-82305219B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891C10-73EF-45AD-A346-8F1EF395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2B925B-FDF0-412F-9FAD-7F9BED3B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A4D932-6B1A-43BC-9226-5BC1E954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5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3B63D1-65E6-4449-9538-4926FD39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D55AF6F-F0C6-C640-9D48-A2E3771D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7BB0E2C-6D94-1E49-80A9-9CB1FF6F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643BCDC-E86E-3647-848C-BFCDF24A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4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917C0-A030-4F97-88F7-4F57491A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87A46F-7190-414B-AF22-5A036238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30038C-38CD-4E40-A578-EC84F497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0CCF57-01CE-4707-8FD2-94B23D42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F2F3C5-1E97-41B8-8697-BCE99484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85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FB6D59-BB71-40D1-8366-16DE78120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FFD92C-B9FF-47A4-A13E-B2E183017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D49D7-181E-4652-9BC3-933CC86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50B14-AC55-44E5-B57C-5088AB9C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32B811-FFF8-44F3-8BF5-996153DC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252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60763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-78374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938151"/>
            <a:ext cx="11303000" cy="527426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7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911" y="288637"/>
            <a:ext cx="11377423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C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11198144" y="454025"/>
            <a:ext cx="4233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85551" y="6359967"/>
            <a:ext cx="423333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3D10E0-1DF5-4744-B7C6-1AF8C74C806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69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9233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A98-B7E9-441A-A1B1-5BDE30DC6D88}" type="datetime1">
              <a:rPr lang="es-ES" altLang="es-CO" smtClean="0">
                <a:solidFill>
                  <a:prstClr val="black">
                    <a:tint val="75000"/>
                  </a:prstClr>
                </a:solidFill>
              </a:rPr>
              <a:pPr/>
              <a:t>27/07/2018</a:t>
            </a:fld>
            <a:endParaRPr lang="es-CO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005-482B-4E07-8EDF-50FADCA41698}" type="slidenum">
              <a:rPr lang="es-ES" alt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9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318155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Information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55C6A08-BDD1-421F-A814-1AE3BE19CD20}" type="slidenum">
              <a:rPr lang="en-US" altLang="es-419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altLang="es-4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67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5398557" y="6308196"/>
            <a:ext cx="736377" cy="358440"/>
          </a:xfrm>
        </p:spPr>
        <p:txBody>
          <a:bodyPr/>
          <a:lstStyle>
            <a:lvl1pPr marL="0" indent="0" algn="ctr">
              <a:buNone/>
              <a:defRPr lang="en-US" altLang="en-US" sz="1100" b="0" kern="1200" smtClean="0">
                <a:solidFill>
                  <a:srgbClr val="7F7F7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B0CC3A-7E19-4530-860B-014D7A8FCADB}" type="slidenum">
              <a:rPr lang="es-CO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1" y="6292202"/>
            <a:ext cx="2972728" cy="3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77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C11F7-1181-43CC-BC80-44FBEE36D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E90871-76EF-4F7D-99FB-317A5DB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46741-3EFD-471F-A669-6F18BD8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AA5201-4D86-46A1-AE99-DBBDF66E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2D422-471D-4532-A293-1E65BF9F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9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156AC27-D31C-444A-B57B-3DDDBEF3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A55FD17-0EA5-8649-8DA9-0043FDB4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674C3E9-60D0-EB44-8359-5B06655B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8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478E7-CA79-4EB3-B941-A4B3C875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88000-C6AB-4ED4-85A8-278EFB64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9D4FD3-B602-4750-BF95-70255874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4CB4F0-9B9F-4589-AB81-8A1D7EE8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4C6FAF-C5CD-4A00-ADC9-2CF831A9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838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F067A-79A5-4011-9D29-5C021107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D98743-B8F8-4F64-9E87-602D45041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86151-5C75-47D2-BB5D-C5E61B74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EF651-9EF8-4082-903D-80FFD67F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5EA39-3BF1-47B2-969A-08D0C835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48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4732-165C-4E22-AA82-1B5C2B84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C7787B-7382-4F85-855E-26A3D4737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836894-6A91-409B-83D1-AB5EBF1B8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1F2C45-E9FE-4827-98C8-610E2E84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609EA7-59B9-4F05-9330-A28E6A0B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200098-4EDC-4B0E-9A45-E2EFBFC3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254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60BAE-C73A-45F0-9DA4-C72EF571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65F97-F6CE-4ED9-857A-2DD96DC40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27011A-E82B-400F-8D40-55A6BF145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83B44E-6CD2-4251-846E-0E6251548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320333-8383-4479-9561-4F8E2B7A3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3F3C19-1090-4B5F-A9F3-F7A96671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142E3E-65EB-4E00-8A51-5827FBD8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2C426A-5657-4539-AF9C-43E4C1FC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66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880B0-41B8-46CB-97D1-F31F116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503AF9-6E8C-4969-9528-84C5E946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85C8B2-19C8-42EB-9BCC-5DB0C89C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2223C1-6E59-44C4-B5A0-6ACF66EF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482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B45030-F297-4AF1-B673-AB0263DF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761A85-E831-4A8D-9CCA-D2725BD2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DE0C7-CD21-45F4-B05D-28D10E65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355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26C92-B0A2-4CCC-B16F-5CD215A4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036EB3-99C8-40A7-A039-D764866F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6589C0-A529-4065-A58B-1E3BDC883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B47707-0C29-4CFD-B0C1-3056A3BB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63159E-08CD-4534-850B-5973B1F4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00BAC6-F6CA-4793-A3F1-72F80D62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2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F1B59-EACE-4660-98CA-1F6AA255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C27211-5221-4920-B8D9-9C6AFA01A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A8D62E-08C7-4767-9C88-82305219B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891C10-73EF-45AD-A346-8F1EF395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2B925B-FDF0-412F-9FAD-7F9BED3B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A4D932-6B1A-43BC-9226-5BC1E954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099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917C0-A030-4F97-88F7-4F57491A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87A46F-7190-414B-AF22-5A036238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30038C-38CD-4E40-A578-EC84F497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0CCF57-01CE-4707-8FD2-94B23D42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F2F3C5-1E97-41B8-8697-BCE99484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31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FB6D59-BB71-40D1-8366-16DE78120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FFD92C-B9FF-47A4-A13E-B2E183017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D49D7-181E-4652-9BC3-933CC86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50B14-AC55-44E5-B57C-5088AB9C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32B811-FFF8-44F3-8BF5-996153DC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0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84CF27-9FAA-7B42-A8B6-4D18740A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8136AD-AC2E-9445-B7EE-C87463D9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EBE2613-EB89-8E43-9549-6C66A02ED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B21928-7C6F-DF4B-A49D-5ADA9D52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408DF4E-1DE7-3B43-A737-2D498B96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FC0BD55-A64D-874F-8D7D-ECEA990F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3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60763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-78374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938151"/>
            <a:ext cx="11303000" cy="527426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0320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911" y="288637"/>
            <a:ext cx="11377423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96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C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11198144" y="454025"/>
            <a:ext cx="4233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endParaRPr lang="en-US" sz="1600" b="1">
              <a:solidFill>
                <a:srgbClr val="002345"/>
              </a:solidFill>
              <a:ea typeface="MS PGothic" panose="020B0600070205080204" pitchFamily="34" charset="-128"/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 sz="1300" b="0">
              <a:solidFill>
                <a:srgbClr val="002345"/>
              </a:solidFill>
            </a:endParaRP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85551" y="6359967"/>
            <a:ext cx="423333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3D10E0-1DF5-4744-B7C6-1AF8C74C806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925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419">
              <a:solidFill>
                <a:prstClr val="black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black"/>
              </a:solidFill>
            </a:endParaRPr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97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A98-B7E9-441A-A1B1-5BDE30DC6D88}" type="datetime1">
              <a:rPr lang="es-ES" altLang="es-CO" smtClean="0">
                <a:solidFill>
                  <a:prstClr val="black">
                    <a:tint val="75000"/>
                  </a:prstClr>
                </a:solidFill>
              </a:rPr>
              <a:pPr/>
              <a:t>27/07/2018</a:t>
            </a:fld>
            <a:endParaRPr lang="es-CO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005-482B-4E07-8EDF-50FADCA41698}" type="slidenum">
              <a:rPr lang="es-ES" alt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66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318155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Information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55C6A08-BDD1-421F-A814-1AE3BE19CD20}" type="slidenum">
              <a:rPr lang="en-US" altLang="es-419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altLang="es-4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822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5398557" y="6308196"/>
            <a:ext cx="736377" cy="358440"/>
          </a:xfrm>
        </p:spPr>
        <p:txBody>
          <a:bodyPr/>
          <a:lstStyle>
            <a:lvl1pPr marL="0" indent="0" algn="ctr">
              <a:buNone/>
              <a:defRPr lang="en-US" altLang="en-US" sz="1100" b="0" kern="1200" smtClean="0">
                <a:solidFill>
                  <a:srgbClr val="7F7F7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B0CC3A-7E19-4530-860B-014D7A8FCADB}" type="slidenum">
              <a:rPr lang="es-CO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1" y="6292202"/>
            <a:ext cx="2972728" cy="3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0D4D51-E5EC-F546-AB8B-9C712612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7BED390-32D5-C04D-AA0D-FD0E3AB2F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6D061F7-8E00-6541-BB9A-AEAE9BDEF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3F8DB15-10D0-CE49-B214-74F81667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E5225CA-61F6-C244-81E6-C0782FFA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0364EB-2E10-824A-98CF-B3413368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2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276511A-E7DF-3949-82B6-E1E10316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EE6970-C85A-FB47-BEA3-F4C133A6C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9B2445B-8337-9B41-8F14-B8388BF4C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7/27/2018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2DFE50-5925-CB4E-B3CF-22D348660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1B33F73-D878-D14F-914B-0AFF2002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0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567CE6-F86F-47D3-86B9-7EA7F728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A11F71-F452-4497-A168-8CCDD4C1D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A8E56E-BE0C-4A6B-B72F-E5DD85E5D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18DE4C-AEDD-4D6C-8C13-409CB8293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AD6601-865D-487D-B628-8B3EF73B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2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567CE6-F86F-47D3-86B9-7EA7F728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A11F71-F452-4497-A168-8CCDD4C1D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A8E56E-BE0C-4A6B-B72F-E5DD85E5D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18DE4C-AEDD-4D6C-8C13-409CB8293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AD6601-865D-487D-B628-8B3EF73B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567CE6-F86F-47D3-86B9-7EA7F728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A11F71-F452-4497-A168-8CCDD4C1D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A8E56E-BE0C-4A6B-B72F-E5DD85E5D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18DE4C-AEDD-4D6C-8C13-409CB8293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AD6601-865D-487D-B628-8B3EF73B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567CE6-F86F-47D3-86B9-7EA7F728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A11F71-F452-4497-A168-8CCDD4C1D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A8E56E-BE0C-4A6B-B72F-E5DD85E5D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205672-5B8F-4361-B919-27B4530B6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18DE4C-AEDD-4D6C-8C13-409CB8293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AD6601-865D-487D-B628-8B3EF73B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3A409B-AE8E-4C35-BAFC-CF653E673A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0" Type="http://schemas.openxmlformats.org/officeDocument/2006/relationships/hyperlink" Target="https://www.google.com.co/imgres?imgurl=http://4.bp.blogspot.com/-6_tBczQ7rUo/UK9tUzqraeI/AAAAAAAAAAk/FsCCzGIkrxs/s1600/bombillo.jpg&amp;imgrefurl=http://dainermacea25.blogspot.com/p/que-es-el-bombillo-llegar-hasta_23.html&amp;docid=FZI01oMhzwZsYM&amp;tbnid=c7BM87B5_VVzbM:&amp;vet=10ahUKEwj1ssr29YnbAhWwtlkKHTrFClMQMwhkKCEwIQ..i&amp;w=210&amp;h=226&amp;bih=735&amp;biw=1214&amp;q=bombillo&amp;ved=0ahUKEwj1ssr29YnbAhWwtlkKHTrFClMQMwhkKCEwIQ&amp;iact=mrc&amp;uact=8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47964" y="719191"/>
            <a:ext cx="9842643" cy="26301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MX" sz="3200" cap="none" dirty="0">
                <a:solidFill>
                  <a:schemeClr val="tx1"/>
                </a:solidFill>
                <a:ea typeface="+mj-ea"/>
                <a:cs typeface="+mj-cs"/>
              </a:rPr>
              <a:t/>
            </a:r>
            <a:br>
              <a:rPr lang="es-MX" sz="3200" cap="none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s-MX" sz="3200" cap="none" dirty="0">
                <a:solidFill>
                  <a:schemeClr val="tx1"/>
                </a:solidFill>
                <a:ea typeface="+mj-ea"/>
                <a:cs typeface="+mj-cs"/>
              </a:rPr>
              <a:t>AVANCES EN MATERIA DE FACTURA ELECTRÓNICA</a:t>
            </a:r>
            <a:br>
              <a:rPr lang="es-MX" sz="3200" cap="none" dirty="0">
                <a:solidFill>
                  <a:schemeClr val="tx1"/>
                </a:solidFill>
                <a:ea typeface="+mj-ea"/>
                <a:cs typeface="+mj-cs"/>
              </a:rPr>
            </a:br>
            <a:endParaRPr lang="es-MX" sz="3200" cap="none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20CF891-716B-4D0E-867D-6812B79D7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542" y="4775219"/>
            <a:ext cx="4822458" cy="16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6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Formularios del REFEL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02181" y="1229510"/>
            <a:ext cx="78970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/>
              <a:t>Creación de Cuentas de Usuario </a:t>
            </a:r>
            <a:r>
              <a:rPr lang="es-CO" sz="1200" dirty="0"/>
              <a:t>(Art. 3 R. 2215/17)</a:t>
            </a:r>
            <a:endParaRPr lang="es-CO" dirty="0"/>
          </a:p>
          <a:p>
            <a:pPr marL="342900" indent="-342900">
              <a:buAutoNum type="arabicPeriod"/>
            </a:pPr>
            <a:r>
              <a:rPr lang="es-CO" dirty="0"/>
              <a:t>Inscripción inicial de la F.E. </a:t>
            </a:r>
            <a:r>
              <a:rPr lang="es-CO" sz="1200" dirty="0"/>
              <a:t>(Art. 5 y 10 R. 2215/17)</a:t>
            </a:r>
          </a:p>
          <a:p>
            <a:r>
              <a:rPr lang="es-CO" dirty="0"/>
              <a:t>3. Limitaciones a la circulación de la F.E. </a:t>
            </a:r>
            <a:r>
              <a:rPr lang="es-CO" sz="1200" dirty="0"/>
              <a:t>(Art. 2.2.2.53.9. D. 1349/16; #8 Art. 6 y 10 y 24 R. 2215/17)</a:t>
            </a:r>
            <a:endParaRPr lang="es-CO" dirty="0"/>
          </a:p>
          <a:p>
            <a:r>
              <a:rPr lang="es-CO" dirty="0"/>
              <a:t>4. Endoso Electrónico </a:t>
            </a:r>
            <a:r>
              <a:rPr lang="es-CO" sz="1200" dirty="0"/>
              <a:t>(# 9 Art.6 y 10 R. 2215/17) </a:t>
            </a:r>
            <a:endParaRPr lang="es-CO" dirty="0"/>
          </a:p>
          <a:p>
            <a:r>
              <a:rPr lang="es-CO" dirty="0"/>
              <a:t>5.Mandato Electrónico </a:t>
            </a:r>
            <a:r>
              <a:rPr lang="es-CO" sz="1200" dirty="0"/>
              <a:t>(Art. 10 R. 2215/17)</a:t>
            </a:r>
            <a:endParaRPr lang="es-CO" dirty="0"/>
          </a:p>
          <a:p>
            <a:r>
              <a:rPr lang="es-CO" dirty="0"/>
              <a:t>6.Aceptación o Rechazo Electrónico </a:t>
            </a:r>
            <a:r>
              <a:rPr lang="es-CO" sz="1200" dirty="0"/>
              <a:t>(Art. 10 R. 2215/17)</a:t>
            </a:r>
            <a:endParaRPr lang="es-CO" dirty="0"/>
          </a:p>
          <a:p>
            <a:r>
              <a:rPr lang="es-CO" dirty="0"/>
              <a:t>7. Modificación </a:t>
            </a:r>
            <a:r>
              <a:rPr lang="es-CO" sz="1200" dirty="0"/>
              <a:t>(Art. 10 R. 2215/17)</a:t>
            </a:r>
          </a:p>
          <a:p>
            <a:r>
              <a:rPr lang="es-CO" dirty="0"/>
              <a:t>8. Cobro </a:t>
            </a:r>
            <a:r>
              <a:rPr lang="es-CO" sz="1200" dirty="0"/>
              <a:t>(Art. 10 R. 2215/17)</a:t>
            </a:r>
          </a:p>
          <a:p>
            <a:r>
              <a:rPr lang="es-CO" dirty="0"/>
              <a:t>9.Instrucciones de Pago </a:t>
            </a:r>
            <a:r>
              <a:rPr lang="es-CO" sz="1200" dirty="0"/>
              <a:t>(Art. 10 R. 2215/17)</a:t>
            </a:r>
          </a:p>
          <a:p>
            <a:endParaRPr lang="es-CO" sz="1200" dirty="0"/>
          </a:p>
          <a:p>
            <a:endParaRPr lang="es-CO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B74207F4-09AB-4B53-9B7F-CA06268C731F}"/>
              </a:ext>
            </a:extLst>
          </p:cNvPr>
          <p:cNvGrpSpPr/>
          <p:nvPr/>
        </p:nvGrpSpPr>
        <p:grpSpPr>
          <a:xfrm>
            <a:off x="1015810" y="2183857"/>
            <a:ext cx="2162265" cy="1175461"/>
            <a:chOff x="3816350" y="1420813"/>
            <a:chExt cx="1798638" cy="1495425"/>
          </a:xfrm>
        </p:grpSpPr>
        <p:pic>
          <p:nvPicPr>
            <p:cNvPr id="9" name="Imagen 9">
              <a:extLst>
                <a:ext uri="{FF2B5EF4-FFF2-40B4-BE49-F238E27FC236}">
                  <a16:creationId xmlns:a16="http://schemas.microsoft.com/office/drawing/2014/main" xmlns="" id="{97B8BF5B-9462-41D1-95FE-291AC22C4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420813"/>
              <a:ext cx="1798638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FF4B01B8-6101-4D1D-BFBD-6ECA6D7AF968}"/>
                </a:ext>
              </a:extLst>
            </p:cNvPr>
            <p:cNvSpPr txBox="1"/>
            <p:nvPr/>
          </p:nvSpPr>
          <p:spPr>
            <a:xfrm>
              <a:off x="4313701" y="1726646"/>
              <a:ext cx="831408" cy="58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dirty="0">
                  <a:solidFill>
                    <a:srgbClr val="000000"/>
                  </a:solidFill>
                </a:rPr>
                <a:t>REFEL</a:t>
              </a: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3628341-141E-3F48-8C2D-8C306962CCA6}"/>
              </a:ext>
            </a:extLst>
          </p:cNvPr>
          <p:cNvSpPr txBox="1"/>
          <p:nvPr/>
        </p:nvSpPr>
        <p:spPr>
          <a:xfrm>
            <a:off x="323943" y="4461164"/>
            <a:ext cx="11868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-Verificar que los campos obligatorios esten diligenciados, que se adjuntaron los documentos </a:t>
            </a:r>
            <a:r>
              <a:rPr lang="es-CO" sz="1200" dirty="0"/>
              <a:t>(Art. 5 y #6 Art. 6 R. 2215/17)</a:t>
            </a:r>
          </a:p>
          <a:p>
            <a:endParaRPr lang="es-CO" sz="1200" dirty="0"/>
          </a:p>
          <a:p>
            <a:r>
              <a:rPr lang="es-CO" dirty="0"/>
              <a:t>-El registro de la información que se contiene en los formularios deberá consignar fecha y hora </a:t>
            </a:r>
            <a:r>
              <a:rPr lang="es-CO" sz="1200" dirty="0"/>
              <a:t>(Art. 12 R. 2215/17)</a:t>
            </a:r>
          </a:p>
          <a:p>
            <a:endParaRPr lang="es-CO" sz="1200" dirty="0"/>
          </a:p>
          <a:p>
            <a:r>
              <a:rPr lang="es-CO" dirty="0"/>
              <a:t>-Contienen datos de política pública que debe ser reportada a Mincit </a:t>
            </a:r>
            <a:r>
              <a:rPr lang="es-CO" sz="1200" dirty="0"/>
              <a:t>(Art. 12 R. 2215/17)</a:t>
            </a:r>
          </a:p>
          <a:p>
            <a:endParaRPr lang="es-CO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41758498-425E-FA4D-B728-94F2331EE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36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131" y="83740"/>
            <a:ext cx="8596668" cy="845799"/>
          </a:xfrm>
        </p:spPr>
        <p:txBody>
          <a:bodyPr>
            <a:normAutofit/>
          </a:bodyPr>
          <a:lstStyle/>
          <a:p>
            <a:pPr algn="ctr"/>
            <a:r>
              <a:rPr lang="es-CO" sz="2800" u="sng" dirty="0"/>
              <a:t>Aceptación de facturas electrónicas</a:t>
            </a:r>
            <a:r>
              <a:rPr lang="es-CO" sz="2800" dirty="0"/>
              <a:t>: </a:t>
            </a:r>
            <a:r>
              <a:rPr lang="es-CO" sz="1800" dirty="0"/>
              <a:t>		Título Valor </a:t>
            </a:r>
            <a:br>
              <a:rPr lang="es-CO" sz="1800" dirty="0"/>
            </a:br>
            <a:r>
              <a:rPr lang="es-CO" sz="1200" dirty="0"/>
              <a:t>(Par. Art. 2 L.1231/08- 2.2.2.53.5 D. 1349/16)</a:t>
            </a:r>
            <a:endParaRPr lang="es-CO" dirty="0"/>
          </a:p>
        </p:txBody>
      </p:sp>
      <p:sp>
        <p:nvSpPr>
          <p:cNvPr id="15" name="Marcador de contenido 24">
            <a:extLst>
              <a:ext uri="{FF2B5EF4-FFF2-40B4-BE49-F238E27FC236}">
                <a16:creationId xmlns:a16="http://schemas.microsoft.com/office/drawing/2014/main" xmlns="" id="{AAF12E62-D121-0E4C-B736-89195BFA63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9063" y="2353985"/>
            <a:ext cx="2884966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EMPRESA/Proveedor Tecnológico/Proveedor Autorizado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2964003" y="1212841"/>
            <a:ext cx="28725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2672905" y="1601004"/>
            <a:ext cx="3454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Emite la factura-</a:t>
            </a:r>
          </a:p>
          <a:p>
            <a:r>
              <a:rPr lang="es-CO" sz="1600" dirty="0"/>
              <a:t>Servicios Informáticos Electrónicos </a:t>
            </a:r>
          </a:p>
        </p:txBody>
      </p:sp>
      <p:sp>
        <p:nvSpPr>
          <p:cNvPr id="10" name="Elipse 9"/>
          <p:cNvSpPr/>
          <p:nvPr/>
        </p:nvSpPr>
        <p:spPr>
          <a:xfrm>
            <a:off x="6042531" y="111923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Elipse 11"/>
          <p:cNvSpPr/>
          <p:nvPr/>
        </p:nvSpPr>
        <p:spPr>
          <a:xfrm>
            <a:off x="490863" y="3476627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6197FD6-3556-9A41-9A17-14CABD01F8EA}"/>
              </a:ext>
            </a:extLst>
          </p:cNvPr>
          <p:cNvSpPr txBox="1"/>
          <p:nvPr/>
        </p:nvSpPr>
        <p:spPr>
          <a:xfrm>
            <a:off x="6992811" y="2022062"/>
            <a:ext cx="42158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/>
              <a:t>ADQUIRENTE/PAGADOR DE LA FACTURA</a:t>
            </a:r>
          </a:p>
        </p:txBody>
      </p:sp>
      <p:sp>
        <p:nvSpPr>
          <p:cNvPr id="4" name="Flecha: hacia arriba 3">
            <a:extLst>
              <a:ext uri="{FF2B5EF4-FFF2-40B4-BE49-F238E27FC236}">
                <a16:creationId xmlns:a16="http://schemas.microsoft.com/office/drawing/2014/main" xmlns="" id="{CA5AFEC9-9325-44C2-850A-A319421F68E7}"/>
              </a:ext>
            </a:extLst>
          </p:cNvPr>
          <p:cNvSpPr/>
          <p:nvPr/>
        </p:nvSpPr>
        <p:spPr>
          <a:xfrm>
            <a:off x="1609658" y="1736596"/>
            <a:ext cx="484632" cy="5614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contenido 24">
            <a:extLst>
              <a:ext uri="{FF2B5EF4-FFF2-40B4-BE49-F238E27FC236}">
                <a16:creationId xmlns:a16="http://schemas.microsoft.com/office/drawing/2014/main" xmlns="" id="{D6F2FE7A-09E1-4805-AEDB-0E01DFDE023D}"/>
              </a:ext>
            </a:extLst>
          </p:cNvPr>
          <p:cNvSpPr txBox="1">
            <a:spLocks/>
          </p:cNvSpPr>
          <p:nvPr/>
        </p:nvSpPr>
        <p:spPr>
          <a:xfrm>
            <a:off x="1242277" y="1302568"/>
            <a:ext cx="121939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DIAN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CDD769FA-D335-49F1-A438-E4C547EC25FF}"/>
              </a:ext>
            </a:extLst>
          </p:cNvPr>
          <p:cNvSpPr/>
          <p:nvPr/>
        </p:nvSpPr>
        <p:spPr>
          <a:xfrm>
            <a:off x="6633263" y="317295"/>
            <a:ext cx="719096" cy="264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3117356-CE44-496F-BE6E-61CE9F7468F5}"/>
              </a:ext>
            </a:extLst>
          </p:cNvPr>
          <p:cNvSpPr txBox="1"/>
          <p:nvPr/>
        </p:nvSpPr>
        <p:spPr>
          <a:xfrm>
            <a:off x="118686" y="2021020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/>
              <a:t>Emisión: D. 2242/15</a:t>
            </a: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xmlns="" id="{987A454A-DA16-4705-B6A9-17F3C45A2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82" y="4989227"/>
            <a:ext cx="1002307" cy="756708"/>
          </a:xfrm>
          <a:prstGeom prst="rect">
            <a:avLst/>
          </a:prstGeom>
        </p:spPr>
      </p:pic>
      <p:sp>
        <p:nvSpPr>
          <p:cNvPr id="20" name="Marcador de contenido 24">
            <a:extLst>
              <a:ext uri="{FF2B5EF4-FFF2-40B4-BE49-F238E27FC236}">
                <a16:creationId xmlns:a16="http://schemas.microsoft.com/office/drawing/2014/main" xmlns="" id="{1C754F7E-5014-48B1-94B5-E9C74DC8DE4B}"/>
              </a:ext>
            </a:extLst>
          </p:cNvPr>
          <p:cNvSpPr txBox="1">
            <a:spLocks/>
          </p:cNvSpPr>
          <p:nvPr/>
        </p:nvSpPr>
        <p:spPr>
          <a:xfrm>
            <a:off x="4569325" y="5861751"/>
            <a:ext cx="228033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FACTURA ELECTRONICA TITULO VALOR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96EA2757-B2F8-4A21-9170-E29E21E531A6}"/>
              </a:ext>
            </a:extLst>
          </p:cNvPr>
          <p:cNvGrpSpPr/>
          <p:nvPr/>
        </p:nvGrpSpPr>
        <p:grpSpPr>
          <a:xfrm>
            <a:off x="1296919" y="4965754"/>
            <a:ext cx="2162265" cy="1175461"/>
            <a:chOff x="3816350" y="1420813"/>
            <a:chExt cx="1798638" cy="1495425"/>
          </a:xfrm>
        </p:grpSpPr>
        <p:pic>
          <p:nvPicPr>
            <p:cNvPr id="22" name="Imagen 9">
              <a:extLst>
                <a:ext uri="{FF2B5EF4-FFF2-40B4-BE49-F238E27FC236}">
                  <a16:creationId xmlns:a16="http://schemas.microsoft.com/office/drawing/2014/main" xmlns="" id="{FA155759-981A-42E0-AEFF-AB78565D0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420813"/>
              <a:ext cx="1798638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E3F9BC1D-8A0E-41B8-99B7-44F8D49FCA3D}"/>
                </a:ext>
              </a:extLst>
            </p:cNvPr>
            <p:cNvSpPr txBox="1"/>
            <p:nvPr/>
          </p:nvSpPr>
          <p:spPr>
            <a:xfrm>
              <a:off x="4313701" y="1726646"/>
              <a:ext cx="831408" cy="58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dirty="0">
                  <a:solidFill>
                    <a:srgbClr val="000000"/>
                  </a:solidFill>
                </a:rPr>
                <a:t>REFEL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31BAA95C-E1ED-488D-BA82-2F2D78CCB71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081702" y="4266185"/>
            <a:ext cx="379809" cy="595313"/>
            <a:chOff x="7277281" y="2749334"/>
            <a:chExt cx="983532" cy="1161847"/>
          </a:xfrm>
        </p:grpSpPr>
        <p:sp>
          <p:nvSpPr>
            <p:cNvPr id="25" name="Cheurón 24">
              <a:extLst>
                <a:ext uri="{FF2B5EF4-FFF2-40B4-BE49-F238E27FC236}">
                  <a16:creationId xmlns:a16="http://schemas.microsoft.com/office/drawing/2014/main" xmlns="" id="{EA74496C-18D7-4CA4-9899-E604BC08C23C}"/>
                </a:ext>
              </a:extLst>
            </p:cNvPr>
            <p:cNvSpPr/>
            <p:nvPr/>
          </p:nvSpPr>
          <p:spPr>
            <a:xfrm rot="10800000">
              <a:off x="7406773" y="2749333"/>
              <a:ext cx="854039" cy="1161847"/>
            </a:xfrm>
            <a:prstGeom prst="chevron">
              <a:avLst/>
            </a:prstGeom>
            <a:solidFill>
              <a:srgbClr val="37ACA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hangingPunct="1">
                <a:defRPr/>
              </a:pPr>
              <a:endParaRPr lang="es-CO" sz="135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Cheurón 25">
              <a:extLst>
                <a:ext uri="{FF2B5EF4-FFF2-40B4-BE49-F238E27FC236}">
                  <a16:creationId xmlns:a16="http://schemas.microsoft.com/office/drawing/2014/main" xmlns="" id="{76CB371F-9EBB-4CEC-B977-87AB5C25AC01}"/>
                </a:ext>
              </a:extLst>
            </p:cNvPr>
            <p:cNvSpPr/>
            <p:nvPr/>
          </p:nvSpPr>
          <p:spPr>
            <a:xfrm rot="10800000">
              <a:off x="7277280" y="2749333"/>
              <a:ext cx="854039" cy="1161847"/>
            </a:xfrm>
            <a:prstGeom prst="chevron">
              <a:avLst/>
            </a:prstGeom>
            <a:solidFill>
              <a:srgbClr val="4EC4C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hangingPunct="1">
                <a:defRPr/>
              </a:pPr>
              <a:endParaRPr lang="es-CO" sz="135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lecha: a la derecha con bandas 40">
            <a:extLst>
              <a:ext uri="{FF2B5EF4-FFF2-40B4-BE49-F238E27FC236}">
                <a16:creationId xmlns:a16="http://schemas.microsoft.com/office/drawing/2014/main" xmlns="" id="{363E61BC-F51B-452C-B604-1F55521840AE}"/>
              </a:ext>
            </a:extLst>
          </p:cNvPr>
          <p:cNvSpPr/>
          <p:nvPr/>
        </p:nvSpPr>
        <p:spPr bwMode="auto">
          <a:xfrm rot="19448121">
            <a:off x="2955392" y="2958630"/>
            <a:ext cx="3423313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6F2C4F7-93AE-4794-8C4C-DC0A58FA6118}"/>
              </a:ext>
            </a:extLst>
          </p:cNvPr>
          <p:cNvSpPr txBox="1"/>
          <p:nvPr/>
        </p:nvSpPr>
        <p:spPr>
          <a:xfrm rot="19419516">
            <a:off x="3928193" y="290257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Notifica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EA73CD4C-DF51-492F-907B-3CAE49D47927}"/>
              </a:ext>
            </a:extLst>
          </p:cNvPr>
          <p:cNvSpPr txBox="1"/>
          <p:nvPr/>
        </p:nvSpPr>
        <p:spPr bwMode="auto">
          <a:xfrm>
            <a:off x="1231816" y="3461881"/>
            <a:ext cx="21622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kern="0" dirty="0">
                <a:solidFill>
                  <a:srgbClr val="014C6D"/>
                </a:solidFill>
                <a:latin typeface="Arial"/>
              </a:rPr>
              <a:t>Inscripción Inicial Facturas electrónicas</a:t>
            </a:r>
          </a:p>
          <a:p>
            <a:pPr algn="ctr"/>
            <a:r>
              <a:rPr lang="es-CO" sz="1200" kern="0" dirty="0">
                <a:solidFill>
                  <a:srgbClr val="014C6D"/>
                </a:solidFill>
                <a:latin typeface="Arial"/>
              </a:rPr>
              <a:t>Solicitud Servicio de Aceptación</a:t>
            </a:r>
            <a:endParaRPr lang="es-CO" sz="1200" kern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0" name="Flecha derecha 7">
            <a:extLst>
              <a:ext uri="{FF2B5EF4-FFF2-40B4-BE49-F238E27FC236}">
                <a16:creationId xmlns:a16="http://schemas.microsoft.com/office/drawing/2014/main" xmlns="" id="{30EF14F3-65EB-4634-8BA5-CF2991F689E7}"/>
              </a:ext>
            </a:extLst>
          </p:cNvPr>
          <p:cNvSpPr/>
          <p:nvPr/>
        </p:nvSpPr>
        <p:spPr>
          <a:xfrm>
            <a:off x="3627135" y="5183183"/>
            <a:ext cx="942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1CFF7948-0074-475C-91FF-01C90369F2FF}"/>
              </a:ext>
            </a:extLst>
          </p:cNvPr>
          <p:cNvSpPr/>
          <p:nvPr/>
        </p:nvSpPr>
        <p:spPr>
          <a:xfrm>
            <a:off x="6764834" y="2562227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Flecha: a la derecha con bandas 40">
            <a:extLst>
              <a:ext uri="{FF2B5EF4-FFF2-40B4-BE49-F238E27FC236}">
                <a16:creationId xmlns:a16="http://schemas.microsoft.com/office/drawing/2014/main" xmlns="" id="{794A132E-6A45-44C0-AC60-48BA7C7C9531}"/>
              </a:ext>
            </a:extLst>
          </p:cNvPr>
          <p:cNvSpPr/>
          <p:nvPr/>
        </p:nvSpPr>
        <p:spPr bwMode="auto">
          <a:xfrm rot="8628084">
            <a:off x="3496492" y="3772830"/>
            <a:ext cx="3423313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BA9A1434-5348-4F9C-92FD-75D7BD9A826B}"/>
              </a:ext>
            </a:extLst>
          </p:cNvPr>
          <p:cNvSpPr txBox="1"/>
          <p:nvPr/>
        </p:nvSpPr>
        <p:spPr>
          <a:xfrm rot="19419516">
            <a:off x="4592712" y="3630131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ACEPTA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5CEC6A43-0312-4F23-BA96-53FD42A07E3D}"/>
              </a:ext>
            </a:extLst>
          </p:cNvPr>
          <p:cNvSpPr txBox="1"/>
          <p:nvPr/>
        </p:nvSpPr>
        <p:spPr>
          <a:xfrm>
            <a:off x="1043169" y="5711202"/>
            <a:ext cx="333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/>
              <a:t>(Par 2 y 3 Art. 2.2.2.53.5 D. 1349/16 y Art. 17</a:t>
            </a:r>
          </a:p>
          <a:p>
            <a:r>
              <a:rPr lang="es-CO" sz="1200" dirty="0"/>
              <a:t>R. 2215/17)</a:t>
            </a:r>
          </a:p>
        </p:txBody>
      </p:sp>
      <p:sp>
        <p:nvSpPr>
          <p:cNvPr id="35" name="Marcador de contenido 24">
            <a:extLst>
              <a:ext uri="{FF2B5EF4-FFF2-40B4-BE49-F238E27FC236}">
                <a16:creationId xmlns:a16="http://schemas.microsoft.com/office/drawing/2014/main" xmlns="" id="{12015B66-060D-490E-BBED-0E0F7CADC147}"/>
              </a:ext>
            </a:extLst>
          </p:cNvPr>
          <p:cNvSpPr txBox="1">
            <a:spLocks/>
          </p:cNvSpPr>
          <p:nvPr/>
        </p:nvSpPr>
        <p:spPr>
          <a:xfrm>
            <a:off x="7310660" y="4152520"/>
            <a:ext cx="1690221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REGISTRO DE F.E.</a:t>
            </a:r>
          </a:p>
        </p:txBody>
      </p:sp>
      <p:sp>
        <p:nvSpPr>
          <p:cNvPr id="36" name="Flecha derecha 7">
            <a:extLst>
              <a:ext uri="{FF2B5EF4-FFF2-40B4-BE49-F238E27FC236}">
                <a16:creationId xmlns:a16="http://schemas.microsoft.com/office/drawing/2014/main" xmlns="" id="{71E74A43-8CDF-4E38-88B0-08CEF7290A1C}"/>
              </a:ext>
            </a:extLst>
          </p:cNvPr>
          <p:cNvSpPr/>
          <p:nvPr/>
        </p:nvSpPr>
        <p:spPr>
          <a:xfrm>
            <a:off x="6196147" y="5145486"/>
            <a:ext cx="13899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7" name="Imagen 12">
            <a:extLst>
              <a:ext uri="{FF2B5EF4-FFF2-40B4-BE49-F238E27FC236}">
                <a16:creationId xmlns:a16="http://schemas.microsoft.com/office/drawing/2014/main" xmlns="" id="{750075B0-99E7-442E-AE32-4BFDF83B23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4" y="4965754"/>
            <a:ext cx="1104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0B8774A3-502B-4DEB-A18D-4BE1F461A239}"/>
              </a:ext>
            </a:extLst>
          </p:cNvPr>
          <p:cNvSpPr/>
          <p:nvPr/>
        </p:nvSpPr>
        <p:spPr>
          <a:xfrm>
            <a:off x="6252788" y="41479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CE98D38B-4D4D-234A-AA0B-C9F52271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35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 txBox="1">
            <a:spLocks/>
          </p:cNvSpPr>
          <p:nvPr/>
        </p:nvSpPr>
        <p:spPr>
          <a:xfrm>
            <a:off x="476251" y="6350001"/>
            <a:ext cx="73660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fld id="{2B11972F-B1F0-413A-914A-0CE3E1625243}" type="slidenum">
              <a:rPr lang="en-US" altLang="en-US" sz="1100" b="0">
                <a:solidFill>
                  <a:srgbClr val="7F7F7F"/>
                </a:solidFill>
                <a:latin typeface="+mn-lt"/>
                <a:ea typeface="+mn-ea"/>
                <a:cs typeface="Times New Roman" pitchFamily="-111" charset="0"/>
              </a:rPr>
              <a:pPr/>
              <a:t>12</a:t>
            </a:fld>
            <a:endParaRPr lang="en-US" altLang="en-US" sz="1100" b="0" dirty="0">
              <a:solidFill>
                <a:srgbClr val="7F7F7F"/>
              </a:solidFill>
              <a:latin typeface="+mn-lt"/>
              <a:ea typeface="+mn-ea"/>
              <a:cs typeface="Times New Roman" pitchFamily="-111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33829" y="6269011"/>
            <a:ext cx="2753004" cy="483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3" name="Título 1"/>
          <p:cNvSpPr txBox="1">
            <a:spLocks/>
          </p:cNvSpPr>
          <p:nvPr/>
        </p:nvSpPr>
        <p:spPr bwMode="auto">
          <a:xfrm>
            <a:off x="479975" y="102480"/>
            <a:ext cx="11282705" cy="5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rgbClr val="021F43"/>
                </a:solidFill>
              </a:rPr>
              <a:t>ENDOSO ELECTRÓNICO: Circulación de la Factura Electrónica- NEGOCIACIÒN DIRECTA</a:t>
            </a:r>
          </a:p>
        </p:txBody>
      </p:sp>
      <p:sp>
        <p:nvSpPr>
          <p:cNvPr id="55" name="Rectangle 18"/>
          <p:cNvSpPr/>
          <p:nvPr/>
        </p:nvSpPr>
        <p:spPr bwMode="auto">
          <a:xfrm>
            <a:off x="203201" y="6160549"/>
            <a:ext cx="3425372" cy="6537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22240548-9367-44BB-B2CE-651E058936AF}"/>
              </a:ext>
            </a:extLst>
          </p:cNvPr>
          <p:cNvGrpSpPr/>
          <p:nvPr/>
        </p:nvGrpSpPr>
        <p:grpSpPr>
          <a:xfrm>
            <a:off x="5190572" y="3497711"/>
            <a:ext cx="2162265" cy="1175461"/>
            <a:chOff x="3816350" y="1420813"/>
            <a:chExt cx="1798638" cy="1495425"/>
          </a:xfrm>
        </p:grpSpPr>
        <p:pic>
          <p:nvPicPr>
            <p:cNvPr id="60" name="Imagen 9">
              <a:extLst>
                <a:ext uri="{FF2B5EF4-FFF2-40B4-BE49-F238E27FC236}">
                  <a16:creationId xmlns:a16="http://schemas.microsoft.com/office/drawing/2014/main" xmlns="" id="{D1789CAE-640C-4AEA-BB9F-648494F54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420813"/>
              <a:ext cx="1798638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xmlns="" id="{DF113E0B-5C1B-4199-93CA-6D20BB198298}"/>
                </a:ext>
              </a:extLst>
            </p:cNvPr>
            <p:cNvSpPr txBox="1"/>
            <p:nvPr/>
          </p:nvSpPr>
          <p:spPr>
            <a:xfrm>
              <a:off x="4313701" y="1726646"/>
              <a:ext cx="831408" cy="58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dirty="0">
                  <a:solidFill>
                    <a:srgbClr val="000000"/>
                  </a:solidFill>
                </a:rPr>
                <a:t>REFEL</a:t>
              </a:r>
            </a:p>
          </p:txBody>
        </p:sp>
      </p:grpSp>
      <p:grpSp>
        <p:nvGrpSpPr>
          <p:cNvPr id="62" name="Grupo 23">
            <a:extLst>
              <a:ext uri="{FF2B5EF4-FFF2-40B4-BE49-F238E27FC236}">
                <a16:creationId xmlns:a16="http://schemas.microsoft.com/office/drawing/2014/main" xmlns="" id="{9EAC9A94-AC1F-4B20-8729-82D1AD8F343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442078" y="3301915"/>
            <a:ext cx="379809" cy="595313"/>
            <a:chOff x="7277281" y="2749334"/>
            <a:chExt cx="983532" cy="1161847"/>
          </a:xfrm>
        </p:grpSpPr>
        <p:sp>
          <p:nvSpPr>
            <p:cNvPr id="63" name="Cheurón 24">
              <a:extLst>
                <a:ext uri="{FF2B5EF4-FFF2-40B4-BE49-F238E27FC236}">
                  <a16:creationId xmlns:a16="http://schemas.microsoft.com/office/drawing/2014/main" xmlns="" id="{E17289F5-9F67-442C-8EC3-2B77331944EE}"/>
                </a:ext>
              </a:extLst>
            </p:cNvPr>
            <p:cNvSpPr/>
            <p:nvPr/>
          </p:nvSpPr>
          <p:spPr>
            <a:xfrm rot="10800000">
              <a:off x="7406773" y="2749333"/>
              <a:ext cx="854039" cy="1161847"/>
            </a:xfrm>
            <a:prstGeom prst="chevron">
              <a:avLst/>
            </a:prstGeom>
            <a:solidFill>
              <a:srgbClr val="37ACA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hangingPunct="1">
                <a:defRPr/>
              </a:pPr>
              <a:endParaRPr lang="es-CO" sz="135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Cheurón 25">
              <a:extLst>
                <a:ext uri="{FF2B5EF4-FFF2-40B4-BE49-F238E27FC236}">
                  <a16:creationId xmlns:a16="http://schemas.microsoft.com/office/drawing/2014/main" xmlns="" id="{B7D73896-961B-477E-9957-80CD1465F252}"/>
                </a:ext>
              </a:extLst>
            </p:cNvPr>
            <p:cNvSpPr/>
            <p:nvPr/>
          </p:nvSpPr>
          <p:spPr>
            <a:xfrm rot="10800000">
              <a:off x="7277280" y="2749333"/>
              <a:ext cx="854039" cy="1161847"/>
            </a:xfrm>
            <a:prstGeom prst="chevron">
              <a:avLst/>
            </a:prstGeom>
            <a:solidFill>
              <a:srgbClr val="4EC4C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hangingPunct="1">
                <a:defRPr/>
              </a:pPr>
              <a:endParaRPr lang="es-CO" sz="135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453577C1-3184-4365-AA9E-9A6D4E9E0C4A}"/>
              </a:ext>
            </a:extLst>
          </p:cNvPr>
          <p:cNvSpPr txBox="1"/>
          <p:nvPr/>
        </p:nvSpPr>
        <p:spPr bwMode="auto">
          <a:xfrm>
            <a:off x="2842418" y="2828836"/>
            <a:ext cx="2152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kern="0" dirty="0">
                <a:solidFill>
                  <a:srgbClr val="014C6D"/>
                </a:solidFill>
                <a:latin typeface="Arial"/>
              </a:rPr>
              <a:t>Inscripción Inicial Facturas electrónicas </a:t>
            </a:r>
            <a:r>
              <a:rPr lang="es-CO" kern="0" dirty="0">
                <a:solidFill>
                  <a:srgbClr val="0070C0"/>
                </a:solidFill>
                <a:latin typeface="Arial"/>
              </a:rPr>
              <a:t>como titulo valor</a:t>
            </a:r>
          </a:p>
        </p:txBody>
      </p:sp>
      <p:pic>
        <p:nvPicPr>
          <p:cNvPr id="70" name="Picture 16">
            <a:extLst>
              <a:ext uri="{FF2B5EF4-FFF2-40B4-BE49-F238E27FC236}">
                <a16:creationId xmlns:a16="http://schemas.microsoft.com/office/drawing/2014/main" xmlns="" id="{994BB0DE-380A-4D73-8280-52DB6563C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99" y="4078126"/>
            <a:ext cx="1002307" cy="756708"/>
          </a:xfrm>
          <a:prstGeom prst="rect">
            <a:avLst/>
          </a:prstGeom>
        </p:spPr>
      </p:pic>
      <p:sp>
        <p:nvSpPr>
          <p:cNvPr id="71" name="Flecha: a la derecha con bandas 40">
            <a:extLst>
              <a:ext uri="{FF2B5EF4-FFF2-40B4-BE49-F238E27FC236}">
                <a16:creationId xmlns:a16="http://schemas.microsoft.com/office/drawing/2014/main" xmlns="" id="{1BC73084-1091-4307-85C7-547143B2492A}"/>
              </a:ext>
            </a:extLst>
          </p:cNvPr>
          <p:cNvSpPr/>
          <p:nvPr/>
        </p:nvSpPr>
        <p:spPr bwMode="auto">
          <a:xfrm>
            <a:off x="3244991" y="4031055"/>
            <a:ext cx="1304544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pic>
        <p:nvPicPr>
          <p:cNvPr id="80" name="Imagen 12">
            <a:extLst>
              <a:ext uri="{FF2B5EF4-FFF2-40B4-BE49-F238E27FC236}">
                <a16:creationId xmlns:a16="http://schemas.microsoft.com/office/drawing/2014/main" xmlns="" id="{D130F2AC-D8DA-409F-BC0F-2B0E3FAB2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47" y="5302083"/>
            <a:ext cx="1104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xmlns="" id="{EA72D9BF-4227-4E6D-BFFE-931FDEE9A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244" y="4719811"/>
            <a:ext cx="593396" cy="377985"/>
          </a:xfrm>
          <a:prstGeom prst="rect">
            <a:avLst/>
          </a:prstGeom>
        </p:spPr>
      </p:pic>
      <p:sp>
        <p:nvSpPr>
          <p:cNvPr id="54" name="Marcador de número de diapositiva 2"/>
          <p:cNvSpPr txBox="1">
            <a:spLocks/>
          </p:cNvSpPr>
          <p:nvPr/>
        </p:nvSpPr>
        <p:spPr>
          <a:xfrm>
            <a:off x="201689" y="6284851"/>
            <a:ext cx="736377" cy="358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BB69D35A-E06D-4792-9C5B-2D05A2EA612F}" type="slidenum">
              <a:rPr lang="es-MX" sz="1200" smtClean="0"/>
              <a:pPr/>
              <a:t>12</a:t>
            </a:fld>
            <a:endParaRPr lang="es-MX" sz="1200" dirty="0"/>
          </a:p>
        </p:txBody>
      </p:sp>
      <p:sp>
        <p:nvSpPr>
          <p:cNvPr id="33" name="Flecha: a la derecha con bandas 40">
            <a:extLst>
              <a:ext uri="{FF2B5EF4-FFF2-40B4-BE49-F238E27FC236}">
                <a16:creationId xmlns:a16="http://schemas.microsoft.com/office/drawing/2014/main" xmlns="" id="{1BC73084-1091-4307-85C7-547143B2492A}"/>
              </a:ext>
            </a:extLst>
          </p:cNvPr>
          <p:cNvSpPr/>
          <p:nvPr/>
        </p:nvSpPr>
        <p:spPr bwMode="auto">
          <a:xfrm rot="19448121">
            <a:off x="7774848" y="3128919"/>
            <a:ext cx="1238184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812842" y="3811706"/>
            <a:ext cx="18517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070C0"/>
                </a:solidFill>
                <a:latin typeface="Arial"/>
              </a:rPr>
              <a:t>Circulación</a:t>
            </a:r>
            <a:r>
              <a:rPr lang="es-CO" kern="0" dirty="0">
                <a:solidFill>
                  <a:srgbClr val="014C6D"/>
                </a:solidFill>
                <a:latin typeface="Arial"/>
              </a:rPr>
              <a:t>: </a:t>
            </a:r>
          </a:p>
          <a:p>
            <a:r>
              <a:rPr lang="es-CO" kern="0" dirty="0">
                <a:solidFill>
                  <a:schemeClr val="accent3"/>
                </a:solidFill>
                <a:latin typeface="Arial"/>
              </a:rPr>
              <a:t>ENDOSO</a:t>
            </a:r>
          </a:p>
          <a:p>
            <a:r>
              <a:rPr lang="es-CO" kern="0" dirty="0">
                <a:solidFill>
                  <a:schemeClr val="accent3"/>
                </a:solidFill>
                <a:latin typeface="Arial"/>
              </a:rPr>
              <a:t>ELECTRÓNICO</a:t>
            </a:r>
          </a:p>
          <a:p>
            <a:r>
              <a:rPr lang="es-CO" sz="1200" kern="0" dirty="0">
                <a:latin typeface="Arial"/>
              </a:rPr>
              <a:t>(Art. 19 R. 2215/17)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5160972" y="942357"/>
            <a:ext cx="2981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Paga el Valor de la Factura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menos un descuento 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8617903" y="6211669"/>
            <a:ext cx="3273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Vencido el plazo de la factura</a:t>
            </a:r>
          </a:p>
          <a:p>
            <a:r>
              <a:rPr lang="es-CO" dirty="0"/>
              <a:t> le paga al Factor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0515" y="1059984"/>
            <a:ext cx="2883368" cy="1908111"/>
          </a:xfrm>
          <a:prstGeom prst="rect">
            <a:avLst/>
          </a:prstGeom>
        </p:spPr>
      </p:pic>
      <p:sp>
        <p:nvSpPr>
          <p:cNvPr id="44" name="Flecha izquierda 43"/>
          <p:cNvSpPr/>
          <p:nvPr/>
        </p:nvSpPr>
        <p:spPr>
          <a:xfrm>
            <a:off x="4608041" y="1696983"/>
            <a:ext cx="287259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Flecha arriba 44"/>
          <p:cNvSpPr/>
          <p:nvPr/>
        </p:nvSpPr>
        <p:spPr>
          <a:xfrm>
            <a:off x="10256543" y="4498571"/>
            <a:ext cx="484632" cy="8431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Elipse 45"/>
          <p:cNvSpPr/>
          <p:nvPr/>
        </p:nvSpPr>
        <p:spPr>
          <a:xfrm>
            <a:off x="3418162" y="1337721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Elipse 46"/>
          <p:cNvSpPr/>
          <p:nvPr/>
        </p:nvSpPr>
        <p:spPr>
          <a:xfrm>
            <a:off x="3471686" y="4637657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Elipse 47"/>
          <p:cNvSpPr/>
          <p:nvPr/>
        </p:nvSpPr>
        <p:spPr>
          <a:xfrm>
            <a:off x="8929405" y="280909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Elipse 49"/>
          <p:cNvSpPr/>
          <p:nvPr/>
        </p:nvSpPr>
        <p:spPr>
          <a:xfrm>
            <a:off x="10848280" y="44159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Marcador de contenido 24">
            <a:extLst>
              <a:ext uri="{FF2B5EF4-FFF2-40B4-BE49-F238E27FC236}">
                <a16:creationId xmlns:a16="http://schemas.microsoft.com/office/drawing/2014/main" xmlns="" id="{987C406E-7320-7144-B992-BFF2841CD7CA}"/>
              </a:ext>
            </a:extLst>
          </p:cNvPr>
          <p:cNvSpPr txBox="1">
            <a:spLocks/>
          </p:cNvSpPr>
          <p:nvPr/>
        </p:nvSpPr>
        <p:spPr>
          <a:xfrm>
            <a:off x="869349" y="2868165"/>
            <a:ext cx="169022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/>
              <a:t>EMPRESA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FD0BD1EC-E19E-C043-B981-7449CB588155}"/>
              </a:ext>
            </a:extLst>
          </p:cNvPr>
          <p:cNvSpPr txBox="1"/>
          <p:nvPr/>
        </p:nvSpPr>
        <p:spPr>
          <a:xfrm>
            <a:off x="8393942" y="5418571"/>
            <a:ext cx="27843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/>
              <a:t>PAGADOR DE LA FACTURA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0C6DE06-A5E6-41D4-8495-E2278A12F73A}"/>
              </a:ext>
            </a:extLst>
          </p:cNvPr>
          <p:cNvSpPr txBox="1"/>
          <p:nvPr/>
        </p:nvSpPr>
        <p:spPr>
          <a:xfrm>
            <a:off x="8957697" y="1010676"/>
            <a:ext cx="9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FACTOR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C802F1F-6D94-43E7-94D6-C082DA60C2DC}"/>
              </a:ext>
            </a:extLst>
          </p:cNvPr>
          <p:cNvCxnSpPr>
            <a:cxnSpLocks/>
          </p:cNvCxnSpPr>
          <p:nvPr/>
        </p:nvCxnSpPr>
        <p:spPr>
          <a:xfrm>
            <a:off x="638117" y="2196411"/>
            <a:ext cx="11349822" cy="770924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9C9DCC9-2CE9-4679-A0C4-7607442B9E63}"/>
              </a:ext>
            </a:extLst>
          </p:cNvPr>
          <p:cNvSpPr txBox="1"/>
          <p:nvPr/>
        </p:nvSpPr>
        <p:spPr>
          <a:xfrm>
            <a:off x="844551" y="133772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Fuera del REFEL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5CAB0D4F-61D4-48D1-84A8-22EE398161BE}"/>
              </a:ext>
            </a:extLst>
          </p:cNvPr>
          <p:cNvSpPr txBox="1"/>
          <p:nvPr/>
        </p:nvSpPr>
        <p:spPr>
          <a:xfrm>
            <a:off x="10296596" y="402586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Fuera del REFEL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B1085AC0-2BD9-402C-9216-4E745806F217}"/>
              </a:ext>
            </a:extLst>
          </p:cNvPr>
          <p:cNvCxnSpPr>
            <a:cxnSpLocks/>
          </p:cNvCxnSpPr>
          <p:nvPr/>
        </p:nvCxnSpPr>
        <p:spPr>
          <a:xfrm flipV="1">
            <a:off x="6863958" y="2161573"/>
            <a:ext cx="5027149" cy="4547203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5F4559CD-59A7-3E4C-9F51-566B50B0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370" y="147782"/>
            <a:ext cx="10692629" cy="1320800"/>
          </a:xfrm>
        </p:spPr>
        <p:txBody>
          <a:bodyPr/>
          <a:lstStyle/>
          <a:p>
            <a:r>
              <a:rPr lang="es-CO" dirty="0"/>
              <a:t>Sistemas de negociación Electrónica de F.E.</a:t>
            </a:r>
            <a:endParaRPr lang="es-CO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776695" y="1386594"/>
            <a:ext cx="73226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Plataforma Electrónica administradas por P.J. permiten la circulación y Compraventa de F.E. en un mercado abierto para emisores y potenciales compradores</a:t>
            </a:r>
          </a:p>
          <a:p>
            <a:endParaRPr lang="es-CO" dirty="0"/>
          </a:p>
          <a:p>
            <a:r>
              <a:rPr lang="es-CO" dirty="0"/>
              <a:t>Usuarios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Manual de Funcionamiento de los Sistemas de Negociación Electrónica de Facturas: </a:t>
            </a:r>
            <a:r>
              <a:rPr lang="es-CO" sz="1200" dirty="0"/>
              <a:t>Resolución 294/17</a:t>
            </a:r>
          </a:p>
          <a:p>
            <a:r>
              <a:rPr lang="es-CO" sz="1200" dirty="0"/>
              <a:t>Requerimientos técnicos y legales de los sistemas de Negociación electrónica de Facturas que garanticen:</a:t>
            </a:r>
          </a:p>
          <a:p>
            <a:r>
              <a:rPr lang="es-CO" sz="1200" dirty="0"/>
              <a:t>Transparencia de la Información (reportes de tasas de descuento)</a:t>
            </a:r>
          </a:p>
          <a:p>
            <a:r>
              <a:rPr lang="es-CO" sz="1200" dirty="0"/>
              <a:t>Libre Formación de precios de Mercado</a:t>
            </a:r>
          </a:p>
          <a:p>
            <a:r>
              <a:rPr lang="es-CO" sz="1200" dirty="0"/>
              <a:t>Participación de los interesados</a:t>
            </a:r>
          </a:p>
          <a:p>
            <a:endParaRPr lang="es-CO" sz="12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B138395F-B207-A448-AE96-FEB914DC2A36}"/>
              </a:ext>
            </a:extLst>
          </p:cNvPr>
          <p:cNvGrpSpPr/>
          <p:nvPr/>
        </p:nvGrpSpPr>
        <p:grpSpPr>
          <a:xfrm>
            <a:off x="211469" y="2642585"/>
            <a:ext cx="2343078" cy="592937"/>
            <a:chOff x="2911617" y="4254705"/>
            <a:chExt cx="2343078" cy="59293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B2F81DBC-14C5-D649-8086-292529F7C3FD}"/>
                </a:ext>
              </a:extLst>
            </p:cNvPr>
            <p:cNvSpPr/>
            <p:nvPr/>
          </p:nvSpPr>
          <p:spPr>
            <a:xfrm>
              <a:off x="2936498" y="4254705"/>
              <a:ext cx="2318197" cy="586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Imagen 33">
              <a:extLst>
                <a:ext uri="{FF2B5EF4-FFF2-40B4-BE49-F238E27FC236}">
                  <a16:creationId xmlns:a16="http://schemas.microsoft.com/office/drawing/2014/main" xmlns="" id="{81D3D98F-6891-224F-AF0F-D62158E75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29"/>
            <a:stretch/>
          </p:blipFill>
          <p:spPr bwMode="auto">
            <a:xfrm>
              <a:off x="4514919" y="4316639"/>
              <a:ext cx="739775" cy="53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A7B905FC-E194-1447-861F-FB440A4C4B78}"/>
                </a:ext>
              </a:extLst>
            </p:cNvPr>
            <p:cNvSpPr txBox="1"/>
            <p:nvPr/>
          </p:nvSpPr>
          <p:spPr>
            <a:xfrm>
              <a:off x="2911617" y="4261286"/>
              <a:ext cx="1599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accent1">
                      <a:lumMod val="75000"/>
                    </a:schemeClr>
                  </a:solidFill>
                </a:rPr>
                <a:t>Sistema</a:t>
              </a:r>
            </a:p>
            <a:p>
              <a:r>
                <a:rPr lang="es-CO" sz="1600" dirty="0">
                  <a:solidFill>
                    <a:schemeClr val="accent1">
                      <a:lumMod val="75000"/>
                    </a:schemeClr>
                  </a:solidFill>
                </a:rPr>
                <a:t>Negociación</a:t>
              </a:r>
            </a:p>
          </p:txBody>
        </p:sp>
      </p:grpSp>
      <p:grpSp>
        <p:nvGrpSpPr>
          <p:cNvPr id="11" name="Grupo 56">
            <a:extLst>
              <a:ext uri="{FF2B5EF4-FFF2-40B4-BE49-F238E27FC236}">
                <a16:creationId xmlns:a16="http://schemas.microsoft.com/office/drawing/2014/main" xmlns="" id="{353E49CD-4E22-B44C-8F65-FAC7BA943DF2}"/>
              </a:ext>
            </a:extLst>
          </p:cNvPr>
          <p:cNvGrpSpPr>
            <a:grpSpLocks/>
          </p:cNvGrpSpPr>
          <p:nvPr/>
        </p:nvGrpSpPr>
        <p:grpSpPr bwMode="auto">
          <a:xfrm>
            <a:off x="2785054" y="2423075"/>
            <a:ext cx="991641" cy="991641"/>
            <a:chOff x="7625345" y="1124131"/>
            <a:chExt cx="1339138" cy="1339138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162DF136-2148-7243-A5E2-CFC27ECA4567}"/>
                </a:ext>
              </a:extLst>
            </p:cNvPr>
            <p:cNvSpPr/>
            <p:nvPr/>
          </p:nvSpPr>
          <p:spPr>
            <a:xfrm>
              <a:off x="7625345" y="1124131"/>
              <a:ext cx="1339138" cy="13391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05C9B48F-BCB8-3F47-BDB1-3577ABAF679E}"/>
                </a:ext>
              </a:extLst>
            </p:cNvPr>
            <p:cNvSpPr/>
            <p:nvPr/>
          </p:nvSpPr>
          <p:spPr>
            <a:xfrm>
              <a:off x="7827192" y="1454032"/>
              <a:ext cx="149758" cy="1475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49886016-718E-1D46-A70F-77C27537FC64}"/>
                </a:ext>
              </a:extLst>
            </p:cNvPr>
            <p:cNvSpPr/>
            <p:nvPr/>
          </p:nvSpPr>
          <p:spPr>
            <a:xfrm>
              <a:off x="7905326" y="1836023"/>
              <a:ext cx="225722" cy="22572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03CE859D-0670-F84C-9A5B-869CEE6B4598}"/>
                </a:ext>
              </a:extLst>
            </p:cNvPr>
            <p:cNvSpPr/>
            <p:nvPr/>
          </p:nvSpPr>
          <p:spPr>
            <a:xfrm>
              <a:off x="8246080" y="1638516"/>
              <a:ext cx="160610" cy="1606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A5450229-F32C-964D-99E7-7E0D5364300F}"/>
                </a:ext>
              </a:extLst>
            </p:cNvPr>
            <p:cNvSpPr/>
            <p:nvPr/>
          </p:nvSpPr>
          <p:spPr>
            <a:xfrm>
              <a:off x="8469631" y="2005315"/>
              <a:ext cx="151928" cy="1519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433EF902-90D1-2B4A-A9F5-7233F992A08A}"/>
                </a:ext>
              </a:extLst>
            </p:cNvPr>
            <p:cNvSpPr/>
            <p:nvPr/>
          </p:nvSpPr>
          <p:spPr>
            <a:xfrm>
              <a:off x="8326385" y="1310786"/>
              <a:ext cx="186655" cy="1844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F3442B8F-64E6-8A43-857C-2B7B4C004E16}"/>
                </a:ext>
              </a:extLst>
            </p:cNvPr>
            <p:cNvSpPr/>
            <p:nvPr/>
          </p:nvSpPr>
          <p:spPr>
            <a:xfrm>
              <a:off x="8606367" y="1649369"/>
              <a:ext cx="184484" cy="18665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B2A95F10-7FBF-7D4B-8C7F-C4A148667637}"/>
                </a:ext>
              </a:extLst>
            </p:cNvPr>
            <p:cNvSpPr/>
            <p:nvPr/>
          </p:nvSpPr>
          <p:spPr>
            <a:xfrm>
              <a:off x="8211354" y="2157243"/>
              <a:ext cx="130224" cy="13239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910CD2F4-F489-654B-AA61-03A841C7BE97}"/>
                </a:ext>
              </a:extLst>
            </p:cNvPr>
            <p:cNvCxnSpPr/>
            <p:nvPr/>
          </p:nvCxnSpPr>
          <p:spPr>
            <a:xfrm flipV="1">
              <a:off x="7935712" y="1386749"/>
              <a:ext cx="453615" cy="1345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xmlns="" id="{247A4288-E0DA-9B4C-882F-27683DE8B54A}"/>
                </a:ext>
              </a:extLst>
            </p:cNvPr>
            <p:cNvCxnSpPr>
              <a:stCxn id="15" idx="0"/>
              <a:endCxn id="17" idx="4"/>
            </p:cNvCxnSpPr>
            <p:nvPr/>
          </p:nvCxnSpPr>
          <p:spPr>
            <a:xfrm flipV="1">
              <a:off x="8326385" y="1495269"/>
              <a:ext cx="93328" cy="14324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CA9DBC21-2623-3D48-98BE-0365334B91DF}"/>
                </a:ext>
              </a:extLst>
            </p:cNvPr>
            <p:cNvCxnSpPr>
              <a:endCxn id="19" idx="1"/>
            </p:cNvCxnSpPr>
            <p:nvPr/>
          </p:nvCxnSpPr>
          <p:spPr>
            <a:xfrm>
              <a:off x="8000824" y="1957566"/>
              <a:ext cx="230063" cy="2192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xmlns="" id="{A4A38631-B81D-424B-9606-DC59710A9131}"/>
                </a:ext>
              </a:extLst>
            </p:cNvPr>
            <p:cNvCxnSpPr>
              <a:stCxn id="13" idx="5"/>
              <a:endCxn id="16" idx="1"/>
            </p:cNvCxnSpPr>
            <p:nvPr/>
          </p:nvCxnSpPr>
          <p:spPr>
            <a:xfrm>
              <a:off x="7955246" y="1579916"/>
              <a:ext cx="536089" cy="44710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2B476E97-72F6-3644-BE92-0EF1C0B8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91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 txBox="1">
            <a:spLocks/>
          </p:cNvSpPr>
          <p:nvPr/>
        </p:nvSpPr>
        <p:spPr>
          <a:xfrm>
            <a:off x="476251" y="6350001"/>
            <a:ext cx="73660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fld id="{2B11972F-B1F0-413A-914A-0CE3E1625243}" type="slidenum">
              <a:rPr lang="en-US" altLang="en-US" sz="1100" b="0">
                <a:solidFill>
                  <a:srgbClr val="7F7F7F"/>
                </a:solidFill>
                <a:latin typeface="+mn-lt"/>
                <a:ea typeface="+mn-ea"/>
                <a:cs typeface="Times New Roman" pitchFamily="-111" charset="0"/>
              </a:rPr>
              <a:pPr/>
              <a:t>14</a:t>
            </a:fld>
            <a:endParaRPr lang="en-US" altLang="en-US" sz="1100" b="0" dirty="0">
              <a:solidFill>
                <a:srgbClr val="7F7F7F"/>
              </a:solidFill>
              <a:latin typeface="+mn-lt"/>
              <a:ea typeface="+mn-ea"/>
              <a:cs typeface="Times New Roman" pitchFamily="-111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33829" y="6269011"/>
            <a:ext cx="2753004" cy="483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3" name="Título 1"/>
          <p:cNvSpPr txBox="1">
            <a:spLocks/>
          </p:cNvSpPr>
          <p:nvPr/>
        </p:nvSpPr>
        <p:spPr bwMode="auto">
          <a:xfrm>
            <a:off x="479975" y="102480"/>
            <a:ext cx="11282705" cy="5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rgbClr val="021F43"/>
                </a:solidFill>
              </a:rPr>
              <a:t>Circulación de la Factura Electrónica- SISTEMA DE NEGOCIACI</a:t>
            </a:r>
            <a:r>
              <a:rPr lang="es-ES" sz="2000" b="1" dirty="0">
                <a:solidFill>
                  <a:srgbClr val="021F43"/>
                </a:solidFill>
              </a:rPr>
              <a:t>ÓN ELECTRÓNICA</a:t>
            </a:r>
            <a:endParaRPr lang="es-MX" sz="2000" b="1" dirty="0">
              <a:solidFill>
                <a:srgbClr val="021F43"/>
              </a:solidFill>
            </a:endParaRPr>
          </a:p>
        </p:txBody>
      </p:sp>
      <p:sp>
        <p:nvSpPr>
          <p:cNvPr id="55" name="Rectangle 18"/>
          <p:cNvSpPr/>
          <p:nvPr/>
        </p:nvSpPr>
        <p:spPr bwMode="auto">
          <a:xfrm>
            <a:off x="203201" y="6175063"/>
            <a:ext cx="3425372" cy="6537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22240548-9367-44BB-B2CE-651E058936AF}"/>
              </a:ext>
            </a:extLst>
          </p:cNvPr>
          <p:cNvGrpSpPr/>
          <p:nvPr/>
        </p:nvGrpSpPr>
        <p:grpSpPr>
          <a:xfrm>
            <a:off x="3900372" y="2884992"/>
            <a:ext cx="2162265" cy="1175461"/>
            <a:chOff x="3816350" y="1420813"/>
            <a:chExt cx="1798638" cy="1495425"/>
          </a:xfrm>
        </p:grpSpPr>
        <p:pic>
          <p:nvPicPr>
            <p:cNvPr id="60" name="Imagen 9">
              <a:extLst>
                <a:ext uri="{FF2B5EF4-FFF2-40B4-BE49-F238E27FC236}">
                  <a16:creationId xmlns:a16="http://schemas.microsoft.com/office/drawing/2014/main" xmlns="" id="{D1789CAE-640C-4AEA-BB9F-648494F54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420813"/>
              <a:ext cx="1798638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xmlns="" id="{DF113E0B-5C1B-4199-93CA-6D20BB198298}"/>
                </a:ext>
              </a:extLst>
            </p:cNvPr>
            <p:cNvSpPr txBox="1"/>
            <p:nvPr/>
          </p:nvSpPr>
          <p:spPr>
            <a:xfrm>
              <a:off x="4313701" y="1726646"/>
              <a:ext cx="831408" cy="58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dirty="0">
                  <a:solidFill>
                    <a:srgbClr val="000000"/>
                  </a:solidFill>
                </a:rPr>
                <a:t>REFEL</a:t>
              </a:r>
            </a:p>
          </p:txBody>
        </p:sp>
      </p:grpSp>
      <p:grpSp>
        <p:nvGrpSpPr>
          <p:cNvPr id="62" name="Grupo 23">
            <a:extLst>
              <a:ext uri="{FF2B5EF4-FFF2-40B4-BE49-F238E27FC236}">
                <a16:creationId xmlns:a16="http://schemas.microsoft.com/office/drawing/2014/main" xmlns="" id="{9EAC9A94-AC1F-4B20-8729-82D1AD8F343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86824" y="2256432"/>
            <a:ext cx="379809" cy="595313"/>
            <a:chOff x="7277281" y="2749334"/>
            <a:chExt cx="983532" cy="1161847"/>
          </a:xfrm>
        </p:grpSpPr>
        <p:sp>
          <p:nvSpPr>
            <p:cNvPr id="63" name="Cheurón 24">
              <a:extLst>
                <a:ext uri="{FF2B5EF4-FFF2-40B4-BE49-F238E27FC236}">
                  <a16:creationId xmlns:a16="http://schemas.microsoft.com/office/drawing/2014/main" xmlns="" id="{E17289F5-9F67-442C-8EC3-2B77331944EE}"/>
                </a:ext>
              </a:extLst>
            </p:cNvPr>
            <p:cNvSpPr/>
            <p:nvPr/>
          </p:nvSpPr>
          <p:spPr>
            <a:xfrm rot="10800000">
              <a:off x="7406773" y="2749333"/>
              <a:ext cx="854039" cy="1161847"/>
            </a:xfrm>
            <a:prstGeom prst="chevron">
              <a:avLst/>
            </a:prstGeom>
            <a:solidFill>
              <a:srgbClr val="37ACA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hangingPunct="1">
                <a:defRPr/>
              </a:pPr>
              <a:endParaRPr lang="es-CO" sz="135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Cheurón 25">
              <a:extLst>
                <a:ext uri="{FF2B5EF4-FFF2-40B4-BE49-F238E27FC236}">
                  <a16:creationId xmlns:a16="http://schemas.microsoft.com/office/drawing/2014/main" xmlns="" id="{B7D73896-961B-477E-9957-80CD1465F252}"/>
                </a:ext>
              </a:extLst>
            </p:cNvPr>
            <p:cNvSpPr/>
            <p:nvPr/>
          </p:nvSpPr>
          <p:spPr>
            <a:xfrm rot="10800000">
              <a:off x="7277280" y="2749333"/>
              <a:ext cx="854039" cy="1161847"/>
            </a:xfrm>
            <a:prstGeom prst="chevron">
              <a:avLst/>
            </a:prstGeom>
            <a:solidFill>
              <a:srgbClr val="4EC4C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hangingPunct="1">
                <a:defRPr/>
              </a:pPr>
              <a:endParaRPr lang="es-CO" sz="135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453577C1-3184-4365-AA9E-9A6D4E9E0C4A}"/>
              </a:ext>
            </a:extLst>
          </p:cNvPr>
          <p:cNvSpPr txBox="1"/>
          <p:nvPr/>
        </p:nvSpPr>
        <p:spPr bwMode="auto">
          <a:xfrm>
            <a:off x="1690614" y="2154718"/>
            <a:ext cx="1922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kern="0" dirty="0">
                <a:solidFill>
                  <a:srgbClr val="014C6D"/>
                </a:solidFill>
                <a:latin typeface="Arial"/>
              </a:rPr>
              <a:t>Facturas electrónicas como titulo valor</a:t>
            </a:r>
          </a:p>
        </p:txBody>
      </p:sp>
      <p:pic>
        <p:nvPicPr>
          <p:cNvPr id="70" name="Picture 16">
            <a:extLst>
              <a:ext uri="{FF2B5EF4-FFF2-40B4-BE49-F238E27FC236}">
                <a16:creationId xmlns:a16="http://schemas.microsoft.com/office/drawing/2014/main" xmlns="" id="{994BB0DE-380A-4D73-8280-52DB6563C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5" y="2924434"/>
            <a:ext cx="1002307" cy="756708"/>
          </a:xfrm>
          <a:prstGeom prst="rect">
            <a:avLst/>
          </a:prstGeom>
        </p:spPr>
      </p:pic>
      <p:sp>
        <p:nvSpPr>
          <p:cNvPr id="71" name="Flecha: a la derecha con bandas 40">
            <a:extLst>
              <a:ext uri="{FF2B5EF4-FFF2-40B4-BE49-F238E27FC236}">
                <a16:creationId xmlns:a16="http://schemas.microsoft.com/office/drawing/2014/main" xmlns="" id="{1BC73084-1091-4307-85C7-547143B2492A}"/>
              </a:ext>
            </a:extLst>
          </p:cNvPr>
          <p:cNvSpPr/>
          <p:nvPr/>
        </p:nvSpPr>
        <p:spPr bwMode="auto">
          <a:xfrm>
            <a:off x="1806120" y="3217632"/>
            <a:ext cx="1304544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pic>
        <p:nvPicPr>
          <p:cNvPr id="80" name="Imagen 12">
            <a:extLst>
              <a:ext uri="{FF2B5EF4-FFF2-40B4-BE49-F238E27FC236}">
                <a16:creationId xmlns:a16="http://schemas.microsoft.com/office/drawing/2014/main" xmlns="" id="{D130F2AC-D8DA-409F-BC0F-2B0E3FAB2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38" y="4674315"/>
            <a:ext cx="1104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xmlns="" id="{EA72D9BF-4227-4E6D-BFFE-931FDEE9A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336" y="4194238"/>
            <a:ext cx="593396" cy="377985"/>
          </a:xfrm>
          <a:prstGeom prst="rect">
            <a:avLst/>
          </a:prstGeom>
        </p:spPr>
      </p:pic>
      <p:sp>
        <p:nvSpPr>
          <p:cNvPr id="54" name="Marcador de número de diapositiva 2"/>
          <p:cNvSpPr txBox="1">
            <a:spLocks/>
          </p:cNvSpPr>
          <p:nvPr/>
        </p:nvSpPr>
        <p:spPr>
          <a:xfrm>
            <a:off x="201689" y="6284851"/>
            <a:ext cx="736377" cy="358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BB69D35A-E06D-4792-9C5B-2D05A2EA612F}" type="slidenum">
              <a:rPr lang="es-MX" sz="1200" smtClean="0"/>
              <a:pPr/>
              <a:t>14</a:t>
            </a:fld>
            <a:endParaRPr lang="es-MX" sz="1200" dirty="0"/>
          </a:p>
        </p:txBody>
      </p:sp>
      <p:sp>
        <p:nvSpPr>
          <p:cNvPr id="33" name="Flecha: a la derecha con bandas 40">
            <a:extLst>
              <a:ext uri="{FF2B5EF4-FFF2-40B4-BE49-F238E27FC236}">
                <a16:creationId xmlns:a16="http://schemas.microsoft.com/office/drawing/2014/main" xmlns="" id="{1BC73084-1091-4307-85C7-547143B2492A}"/>
              </a:ext>
            </a:extLst>
          </p:cNvPr>
          <p:cNvSpPr/>
          <p:nvPr/>
        </p:nvSpPr>
        <p:spPr bwMode="auto">
          <a:xfrm>
            <a:off x="6154083" y="3217632"/>
            <a:ext cx="1304544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195280" y="3822294"/>
            <a:ext cx="1326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Mandato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Electrónico</a:t>
            </a:r>
          </a:p>
          <a:p>
            <a:endParaRPr lang="es-CO" kern="0" dirty="0">
              <a:solidFill>
                <a:srgbClr val="014C6D"/>
              </a:solidFill>
              <a:latin typeface="Arial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7438078" y="146793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Sistemas de Negociación Electronica</a:t>
            </a:r>
          </a:p>
        </p:txBody>
      </p:sp>
      <p:sp>
        <p:nvSpPr>
          <p:cNvPr id="45" name="Flecha arriba 44"/>
          <p:cNvSpPr/>
          <p:nvPr/>
        </p:nvSpPr>
        <p:spPr>
          <a:xfrm>
            <a:off x="9406192" y="5601859"/>
            <a:ext cx="484632" cy="8431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Elipse 45"/>
          <p:cNvSpPr/>
          <p:nvPr/>
        </p:nvSpPr>
        <p:spPr>
          <a:xfrm>
            <a:off x="1929815" y="3756727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Elipse 46"/>
          <p:cNvSpPr/>
          <p:nvPr/>
        </p:nvSpPr>
        <p:spPr>
          <a:xfrm>
            <a:off x="6604813" y="459214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Marcador de contenido 24">
            <a:extLst>
              <a:ext uri="{FF2B5EF4-FFF2-40B4-BE49-F238E27FC236}">
                <a16:creationId xmlns:a16="http://schemas.microsoft.com/office/drawing/2014/main" xmlns="" id="{75E702F8-B595-4948-B7D1-ACBC60536585}"/>
              </a:ext>
            </a:extLst>
          </p:cNvPr>
          <p:cNvSpPr txBox="1">
            <a:spLocks/>
          </p:cNvSpPr>
          <p:nvPr/>
        </p:nvSpPr>
        <p:spPr>
          <a:xfrm>
            <a:off x="368248" y="1692390"/>
            <a:ext cx="126213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/>
              <a:t>EMISOR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3C0E521D-F823-0F4D-9E7E-D52C0E14FC9B}"/>
              </a:ext>
            </a:extLst>
          </p:cNvPr>
          <p:cNvSpPr txBox="1"/>
          <p:nvPr/>
        </p:nvSpPr>
        <p:spPr>
          <a:xfrm>
            <a:off x="2706819" y="1496652"/>
            <a:ext cx="42158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/>
              <a:t>ADQUIRENTE/PAGADOR DE LA FACTURA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DD31BCB2-26DA-0747-9546-2A23E950CF69}"/>
              </a:ext>
            </a:extLst>
          </p:cNvPr>
          <p:cNvSpPr txBox="1"/>
          <p:nvPr/>
        </p:nvSpPr>
        <p:spPr>
          <a:xfrm>
            <a:off x="5491602" y="2042157"/>
            <a:ext cx="1431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Notificación</a:t>
            </a:r>
          </a:p>
          <a:p>
            <a:r>
              <a:rPr lang="es-CO" sz="1200" kern="0" dirty="0">
                <a:solidFill>
                  <a:srgbClr val="014C6D"/>
                </a:solidFill>
                <a:latin typeface="Arial"/>
              </a:rPr>
              <a:t>Art. 18 R. 2215/17</a:t>
            </a:r>
          </a:p>
          <a:p>
            <a:endParaRPr lang="es-CO" kern="0" dirty="0">
              <a:solidFill>
                <a:srgbClr val="014C6D"/>
              </a:solidFill>
              <a:latin typeface="Arial"/>
            </a:endParaRPr>
          </a:p>
        </p:txBody>
      </p:sp>
      <p:sp>
        <p:nvSpPr>
          <p:cNvPr id="30" name="Flecha: a la derecha con bandas 40">
            <a:extLst>
              <a:ext uri="{FF2B5EF4-FFF2-40B4-BE49-F238E27FC236}">
                <a16:creationId xmlns:a16="http://schemas.microsoft.com/office/drawing/2014/main" xmlns="" id="{BFED219A-AAFA-C742-AAE4-5DD7AB36CA4F}"/>
              </a:ext>
            </a:extLst>
          </p:cNvPr>
          <p:cNvSpPr/>
          <p:nvPr/>
        </p:nvSpPr>
        <p:spPr bwMode="auto">
          <a:xfrm rot="16200000">
            <a:off x="4628632" y="2121625"/>
            <a:ext cx="760104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F3CC92F5-3222-2C48-A0EE-FB1482F4D237}"/>
              </a:ext>
            </a:extLst>
          </p:cNvPr>
          <p:cNvGrpSpPr/>
          <p:nvPr/>
        </p:nvGrpSpPr>
        <p:grpSpPr>
          <a:xfrm>
            <a:off x="7752020" y="2179460"/>
            <a:ext cx="2343078" cy="592937"/>
            <a:chOff x="2911617" y="4254705"/>
            <a:chExt cx="2343078" cy="592937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32AF1756-5641-3745-ABEE-F06A69692B7E}"/>
                </a:ext>
              </a:extLst>
            </p:cNvPr>
            <p:cNvSpPr/>
            <p:nvPr/>
          </p:nvSpPr>
          <p:spPr>
            <a:xfrm>
              <a:off x="2936498" y="4254705"/>
              <a:ext cx="2318197" cy="586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5" name="Imagen 33">
              <a:extLst>
                <a:ext uri="{FF2B5EF4-FFF2-40B4-BE49-F238E27FC236}">
                  <a16:creationId xmlns:a16="http://schemas.microsoft.com/office/drawing/2014/main" xmlns="" id="{50A3C61D-CDF7-C64B-96F4-EF0D3CCD2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29"/>
            <a:stretch/>
          </p:blipFill>
          <p:spPr bwMode="auto">
            <a:xfrm>
              <a:off x="4514919" y="4316639"/>
              <a:ext cx="739775" cy="53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xmlns="" id="{96BCD6F1-4B0A-7842-B06C-E9B7DFA80F31}"/>
                </a:ext>
              </a:extLst>
            </p:cNvPr>
            <p:cNvSpPr txBox="1"/>
            <p:nvPr/>
          </p:nvSpPr>
          <p:spPr>
            <a:xfrm>
              <a:off x="2911617" y="4261286"/>
              <a:ext cx="1599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accent1">
                      <a:lumMod val="75000"/>
                    </a:schemeClr>
                  </a:solidFill>
                </a:rPr>
                <a:t>Sistema</a:t>
              </a:r>
            </a:p>
            <a:p>
              <a:r>
                <a:rPr lang="es-CO" sz="1600" dirty="0">
                  <a:solidFill>
                    <a:schemeClr val="accent1">
                      <a:lumMod val="75000"/>
                    </a:schemeClr>
                  </a:solidFill>
                </a:rPr>
                <a:t>Negociación</a:t>
              </a:r>
            </a:p>
          </p:txBody>
        </p:sp>
      </p:grpSp>
      <p:grpSp>
        <p:nvGrpSpPr>
          <p:cNvPr id="39" name="Grupo 56">
            <a:extLst>
              <a:ext uri="{FF2B5EF4-FFF2-40B4-BE49-F238E27FC236}">
                <a16:creationId xmlns:a16="http://schemas.microsoft.com/office/drawing/2014/main" xmlns="" id="{16703965-60E7-AD4E-8E78-9E1FA7D9378D}"/>
              </a:ext>
            </a:extLst>
          </p:cNvPr>
          <p:cNvGrpSpPr>
            <a:grpSpLocks/>
          </p:cNvGrpSpPr>
          <p:nvPr/>
        </p:nvGrpSpPr>
        <p:grpSpPr bwMode="auto">
          <a:xfrm>
            <a:off x="10102125" y="1998368"/>
            <a:ext cx="991641" cy="991641"/>
            <a:chOff x="7625345" y="1124131"/>
            <a:chExt cx="1339138" cy="1339138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xmlns="" id="{6D041D27-1B5E-0343-9ACF-156D817CAA73}"/>
                </a:ext>
              </a:extLst>
            </p:cNvPr>
            <p:cNvSpPr/>
            <p:nvPr/>
          </p:nvSpPr>
          <p:spPr>
            <a:xfrm>
              <a:off x="7625345" y="1124131"/>
              <a:ext cx="1339138" cy="13391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5615180B-CFEE-0348-A97C-C5032A15600E}"/>
                </a:ext>
              </a:extLst>
            </p:cNvPr>
            <p:cNvSpPr/>
            <p:nvPr/>
          </p:nvSpPr>
          <p:spPr>
            <a:xfrm>
              <a:off x="7827192" y="1454032"/>
              <a:ext cx="149758" cy="1475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xmlns="" id="{3FA6427A-EAFC-6145-8B3D-DA5BD2B69683}"/>
                </a:ext>
              </a:extLst>
            </p:cNvPr>
            <p:cNvSpPr/>
            <p:nvPr/>
          </p:nvSpPr>
          <p:spPr>
            <a:xfrm>
              <a:off x="7905326" y="1836023"/>
              <a:ext cx="225722" cy="22572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xmlns="" id="{B4053E9E-D882-1040-A7E9-2CA33A92A0BC}"/>
                </a:ext>
              </a:extLst>
            </p:cNvPr>
            <p:cNvSpPr/>
            <p:nvPr/>
          </p:nvSpPr>
          <p:spPr>
            <a:xfrm>
              <a:off x="8246080" y="1638516"/>
              <a:ext cx="160610" cy="1606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xmlns="" id="{B93728FD-211A-A140-AB82-3742B485281E}"/>
                </a:ext>
              </a:extLst>
            </p:cNvPr>
            <p:cNvSpPr/>
            <p:nvPr/>
          </p:nvSpPr>
          <p:spPr>
            <a:xfrm>
              <a:off x="8469631" y="2005315"/>
              <a:ext cx="151928" cy="1519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xmlns="" id="{9E981253-45BB-9749-9440-BB9ECD3073F0}"/>
                </a:ext>
              </a:extLst>
            </p:cNvPr>
            <p:cNvSpPr/>
            <p:nvPr/>
          </p:nvSpPr>
          <p:spPr>
            <a:xfrm>
              <a:off x="8326385" y="1310786"/>
              <a:ext cx="186655" cy="1844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xmlns="" id="{472BF0C2-98AE-6A42-9877-A7C1B24A8BFF}"/>
                </a:ext>
              </a:extLst>
            </p:cNvPr>
            <p:cNvSpPr/>
            <p:nvPr/>
          </p:nvSpPr>
          <p:spPr>
            <a:xfrm>
              <a:off x="8606367" y="1649369"/>
              <a:ext cx="184484" cy="18665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xmlns="" id="{7F6E19CD-E058-F44E-B7EB-1D02556A8241}"/>
                </a:ext>
              </a:extLst>
            </p:cNvPr>
            <p:cNvSpPr/>
            <p:nvPr/>
          </p:nvSpPr>
          <p:spPr>
            <a:xfrm>
              <a:off x="8211354" y="2157243"/>
              <a:ext cx="130224" cy="13239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xmlns="" id="{341B4975-1319-D242-8054-1B3C40589F01}"/>
                </a:ext>
              </a:extLst>
            </p:cNvPr>
            <p:cNvCxnSpPr/>
            <p:nvPr/>
          </p:nvCxnSpPr>
          <p:spPr>
            <a:xfrm flipV="1">
              <a:off x="7935712" y="1386749"/>
              <a:ext cx="453615" cy="1345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xmlns="" id="{C23E1B62-757C-4E45-8EF4-38B4BCB4B132}"/>
                </a:ext>
              </a:extLst>
            </p:cNvPr>
            <p:cNvCxnSpPr>
              <a:stCxn id="43" idx="0"/>
              <a:endCxn id="48" idx="4"/>
            </p:cNvCxnSpPr>
            <p:nvPr/>
          </p:nvCxnSpPr>
          <p:spPr>
            <a:xfrm flipV="1">
              <a:off x="8326385" y="1495269"/>
              <a:ext cx="93328" cy="14324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xmlns="" id="{E6CB09B1-6D4E-3548-9284-A41DB9FA7C44}"/>
                </a:ext>
              </a:extLst>
            </p:cNvPr>
            <p:cNvCxnSpPr>
              <a:endCxn id="50" idx="1"/>
            </p:cNvCxnSpPr>
            <p:nvPr/>
          </p:nvCxnSpPr>
          <p:spPr>
            <a:xfrm>
              <a:off x="8000824" y="1957566"/>
              <a:ext cx="230063" cy="2192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xmlns="" id="{1647EE37-9A8B-B741-99A0-FC6587DB4440}"/>
                </a:ext>
              </a:extLst>
            </p:cNvPr>
            <p:cNvCxnSpPr>
              <a:stCxn id="41" idx="5"/>
              <a:endCxn id="44" idx="1"/>
            </p:cNvCxnSpPr>
            <p:nvPr/>
          </p:nvCxnSpPr>
          <p:spPr>
            <a:xfrm>
              <a:off x="7955246" y="1579916"/>
              <a:ext cx="536089" cy="44710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upo 56">
            <a:extLst>
              <a:ext uri="{FF2B5EF4-FFF2-40B4-BE49-F238E27FC236}">
                <a16:creationId xmlns:a16="http://schemas.microsoft.com/office/drawing/2014/main" xmlns="" id="{77995C29-0273-A942-AEE4-0C6BC98C448A}"/>
              </a:ext>
            </a:extLst>
          </p:cNvPr>
          <p:cNvGrpSpPr>
            <a:grpSpLocks/>
          </p:cNvGrpSpPr>
          <p:nvPr/>
        </p:nvGrpSpPr>
        <p:grpSpPr bwMode="auto">
          <a:xfrm>
            <a:off x="10170248" y="3084527"/>
            <a:ext cx="956306" cy="956306"/>
            <a:chOff x="7625345" y="1124131"/>
            <a:chExt cx="1339138" cy="1339138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xmlns="" id="{4EA313F3-A2D0-9E49-BD1F-08AAAE2E8CB2}"/>
                </a:ext>
              </a:extLst>
            </p:cNvPr>
            <p:cNvSpPr/>
            <p:nvPr/>
          </p:nvSpPr>
          <p:spPr>
            <a:xfrm>
              <a:off x="7625345" y="1124131"/>
              <a:ext cx="1339138" cy="13391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xmlns="" id="{F32D6BA2-898C-7C46-AE71-20749A547B26}"/>
                </a:ext>
              </a:extLst>
            </p:cNvPr>
            <p:cNvSpPr/>
            <p:nvPr/>
          </p:nvSpPr>
          <p:spPr>
            <a:xfrm>
              <a:off x="7827192" y="1454032"/>
              <a:ext cx="149758" cy="1475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xmlns="" id="{ACA1CC14-0D39-554A-B1E6-4678C8050EE8}"/>
                </a:ext>
              </a:extLst>
            </p:cNvPr>
            <p:cNvSpPr/>
            <p:nvPr/>
          </p:nvSpPr>
          <p:spPr>
            <a:xfrm>
              <a:off x="7905326" y="1836023"/>
              <a:ext cx="225722" cy="22572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xmlns="" id="{049B94DF-1AD9-E341-A374-FBF745888345}"/>
                </a:ext>
              </a:extLst>
            </p:cNvPr>
            <p:cNvSpPr/>
            <p:nvPr/>
          </p:nvSpPr>
          <p:spPr>
            <a:xfrm>
              <a:off x="8246080" y="1638516"/>
              <a:ext cx="160610" cy="1606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xmlns="" id="{A2E05729-1DF0-3146-8C54-8003FEE85053}"/>
                </a:ext>
              </a:extLst>
            </p:cNvPr>
            <p:cNvSpPr/>
            <p:nvPr/>
          </p:nvSpPr>
          <p:spPr>
            <a:xfrm>
              <a:off x="8469631" y="2005315"/>
              <a:ext cx="151928" cy="1519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xmlns="" id="{C3E80375-683F-EF4B-9660-9410552062EE}"/>
                </a:ext>
              </a:extLst>
            </p:cNvPr>
            <p:cNvSpPr/>
            <p:nvPr/>
          </p:nvSpPr>
          <p:spPr>
            <a:xfrm>
              <a:off x="8326385" y="1310786"/>
              <a:ext cx="186655" cy="1844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xmlns="" id="{ECF1B224-D056-3F4E-B455-F4812ECE49B8}"/>
                </a:ext>
              </a:extLst>
            </p:cNvPr>
            <p:cNvSpPr/>
            <p:nvPr/>
          </p:nvSpPr>
          <p:spPr>
            <a:xfrm>
              <a:off x="8606367" y="1649369"/>
              <a:ext cx="184484" cy="18665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xmlns="" id="{25B5DC97-837E-A14D-BA79-06755B40ACAC}"/>
                </a:ext>
              </a:extLst>
            </p:cNvPr>
            <p:cNvSpPr/>
            <p:nvPr/>
          </p:nvSpPr>
          <p:spPr>
            <a:xfrm>
              <a:off x="8211354" y="2157243"/>
              <a:ext cx="130224" cy="13239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xmlns="" id="{3F2C2CFD-7D2A-3E4A-959A-3623F57B88E7}"/>
                </a:ext>
              </a:extLst>
            </p:cNvPr>
            <p:cNvCxnSpPr/>
            <p:nvPr/>
          </p:nvCxnSpPr>
          <p:spPr>
            <a:xfrm flipV="1">
              <a:off x="7935712" y="1386749"/>
              <a:ext cx="453615" cy="1345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xmlns="" id="{ED741FA8-E899-7E44-B0A8-835EAD428B2E}"/>
                </a:ext>
              </a:extLst>
            </p:cNvPr>
            <p:cNvCxnSpPr>
              <a:stCxn id="72" idx="0"/>
              <a:endCxn id="74" idx="4"/>
            </p:cNvCxnSpPr>
            <p:nvPr/>
          </p:nvCxnSpPr>
          <p:spPr>
            <a:xfrm flipV="1">
              <a:off x="8326385" y="1495269"/>
              <a:ext cx="93328" cy="14324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xmlns="" id="{D8EDA77A-FD6C-7A49-8DBD-1EC69BF1437C}"/>
                </a:ext>
              </a:extLst>
            </p:cNvPr>
            <p:cNvCxnSpPr>
              <a:endCxn id="76" idx="1"/>
            </p:cNvCxnSpPr>
            <p:nvPr/>
          </p:nvCxnSpPr>
          <p:spPr>
            <a:xfrm>
              <a:off x="8000824" y="1957566"/>
              <a:ext cx="230063" cy="2192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xmlns="" id="{11F48B41-376B-294F-B1AD-76AFC5DB7B3A}"/>
                </a:ext>
              </a:extLst>
            </p:cNvPr>
            <p:cNvCxnSpPr>
              <a:stCxn id="68" idx="5"/>
              <a:endCxn id="73" idx="1"/>
            </p:cNvCxnSpPr>
            <p:nvPr/>
          </p:nvCxnSpPr>
          <p:spPr>
            <a:xfrm>
              <a:off x="7955246" y="1579916"/>
              <a:ext cx="536089" cy="44710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9D13BA8E-ACD1-3B44-8ACD-CFB4124DD3AF}"/>
              </a:ext>
            </a:extLst>
          </p:cNvPr>
          <p:cNvGrpSpPr/>
          <p:nvPr/>
        </p:nvGrpSpPr>
        <p:grpSpPr>
          <a:xfrm>
            <a:off x="7806542" y="3255531"/>
            <a:ext cx="2343078" cy="592937"/>
            <a:chOff x="2911617" y="4254705"/>
            <a:chExt cx="2343078" cy="592937"/>
          </a:xfrm>
        </p:grpSpPr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xmlns="" id="{6A10F95C-C968-0C47-8366-1635DE6B0D17}"/>
                </a:ext>
              </a:extLst>
            </p:cNvPr>
            <p:cNvSpPr/>
            <p:nvPr/>
          </p:nvSpPr>
          <p:spPr>
            <a:xfrm>
              <a:off x="2936498" y="4254705"/>
              <a:ext cx="2318197" cy="586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5" name="Imagen 33">
              <a:extLst>
                <a:ext uri="{FF2B5EF4-FFF2-40B4-BE49-F238E27FC236}">
                  <a16:creationId xmlns:a16="http://schemas.microsoft.com/office/drawing/2014/main" xmlns="" id="{1DDF8D5C-B884-C145-9EBA-D429EECA6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29"/>
            <a:stretch/>
          </p:blipFill>
          <p:spPr bwMode="auto">
            <a:xfrm>
              <a:off x="4514919" y="4316639"/>
              <a:ext cx="739775" cy="53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xmlns="" id="{08505DBB-3803-E544-9834-D2043AE6EFED}"/>
                </a:ext>
              </a:extLst>
            </p:cNvPr>
            <p:cNvSpPr txBox="1"/>
            <p:nvPr/>
          </p:nvSpPr>
          <p:spPr>
            <a:xfrm>
              <a:off x="2911617" y="4261286"/>
              <a:ext cx="1599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accent1">
                      <a:lumMod val="75000"/>
                    </a:schemeClr>
                  </a:solidFill>
                </a:rPr>
                <a:t>Sistema</a:t>
              </a:r>
            </a:p>
            <a:p>
              <a:r>
                <a:rPr lang="es-CO" sz="1600" dirty="0">
                  <a:solidFill>
                    <a:schemeClr val="accent1">
                      <a:lumMod val="75000"/>
                    </a:schemeClr>
                  </a:solidFill>
                </a:rPr>
                <a:t>Negociación</a:t>
              </a:r>
            </a:p>
          </p:txBody>
        </p:sp>
      </p:grpSp>
      <p:grpSp>
        <p:nvGrpSpPr>
          <p:cNvPr id="87" name="Grupo 57">
            <a:extLst>
              <a:ext uri="{FF2B5EF4-FFF2-40B4-BE49-F238E27FC236}">
                <a16:creationId xmlns:a16="http://schemas.microsoft.com/office/drawing/2014/main" xmlns="" id="{ED0B14DF-FE98-4141-AC4A-D1E0CE370C6A}"/>
              </a:ext>
            </a:extLst>
          </p:cNvPr>
          <p:cNvGrpSpPr>
            <a:grpSpLocks/>
          </p:cNvGrpSpPr>
          <p:nvPr/>
        </p:nvGrpSpPr>
        <p:grpSpPr bwMode="auto">
          <a:xfrm>
            <a:off x="10183849" y="4150528"/>
            <a:ext cx="929104" cy="929103"/>
            <a:chOff x="7625345" y="1124131"/>
            <a:chExt cx="1339138" cy="1339138"/>
          </a:xfrm>
        </p:grpSpPr>
        <p:sp>
          <p:nvSpPr>
            <p:cNvPr id="88" name="Elipse 87">
              <a:extLst>
                <a:ext uri="{FF2B5EF4-FFF2-40B4-BE49-F238E27FC236}">
                  <a16:creationId xmlns:a16="http://schemas.microsoft.com/office/drawing/2014/main" xmlns="" id="{1F7F4ACF-C011-AC4A-8953-95606CEE5F6C}"/>
                </a:ext>
              </a:extLst>
            </p:cNvPr>
            <p:cNvSpPr/>
            <p:nvPr/>
          </p:nvSpPr>
          <p:spPr>
            <a:xfrm>
              <a:off x="7625345" y="1124131"/>
              <a:ext cx="1339138" cy="13391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E0AECD4A-9E23-484B-8A7E-9DB72F633B96}"/>
                </a:ext>
              </a:extLst>
            </p:cNvPr>
            <p:cNvSpPr/>
            <p:nvPr/>
          </p:nvSpPr>
          <p:spPr>
            <a:xfrm>
              <a:off x="7827193" y="1454032"/>
              <a:ext cx="149757" cy="1475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xmlns="" id="{C566DC61-71FD-EE4D-865E-BE6BA1DF4DE8}"/>
                </a:ext>
              </a:extLst>
            </p:cNvPr>
            <p:cNvSpPr/>
            <p:nvPr/>
          </p:nvSpPr>
          <p:spPr>
            <a:xfrm>
              <a:off x="7905327" y="1836023"/>
              <a:ext cx="225722" cy="22572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xmlns="" id="{D6E020E4-DE00-8C4A-A047-A4E8EFFFDBD2}"/>
                </a:ext>
              </a:extLst>
            </p:cNvPr>
            <p:cNvSpPr/>
            <p:nvPr/>
          </p:nvSpPr>
          <p:spPr>
            <a:xfrm>
              <a:off x="8246080" y="1638516"/>
              <a:ext cx="160610" cy="1606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92" name="Elipse 91">
              <a:extLst>
                <a:ext uri="{FF2B5EF4-FFF2-40B4-BE49-F238E27FC236}">
                  <a16:creationId xmlns:a16="http://schemas.microsoft.com/office/drawing/2014/main" xmlns="" id="{BB38B280-FA25-9C43-9E80-B3AD4748F7A4}"/>
                </a:ext>
              </a:extLst>
            </p:cNvPr>
            <p:cNvSpPr/>
            <p:nvPr/>
          </p:nvSpPr>
          <p:spPr>
            <a:xfrm>
              <a:off x="8469632" y="2005315"/>
              <a:ext cx="151928" cy="1519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93" name="Elipse 92">
              <a:extLst>
                <a:ext uri="{FF2B5EF4-FFF2-40B4-BE49-F238E27FC236}">
                  <a16:creationId xmlns:a16="http://schemas.microsoft.com/office/drawing/2014/main" xmlns="" id="{372BC714-1B3F-F840-9F78-37E500E0559A}"/>
                </a:ext>
              </a:extLst>
            </p:cNvPr>
            <p:cNvSpPr/>
            <p:nvPr/>
          </p:nvSpPr>
          <p:spPr>
            <a:xfrm>
              <a:off x="8326385" y="1310786"/>
              <a:ext cx="186654" cy="1844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94" name="Elipse 93">
              <a:extLst>
                <a:ext uri="{FF2B5EF4-FFF2-40B4-BE49-F238E27FC236}">
                  <a16:creationId xmlns:a16="http://schemas.microsoft.com/office/drawing/2014/main" xmlns="" id="{86141B2D-9E6A-BD43-B270-C9F37DCC0A88}"/>
                </a:ext>
              </a:extLst>
            </p:cNvPr>
            <p:cNvSpPr/>
            <p:nvPr/>
          </p:nvSpPr>
          <p:spPr>
            <a:xfrm>
              <a:off x="8606366" y="1649369"/>
              <a:ext cx="184485" cy="18665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02F8973F-E0F9-FB43-9364-A351F5CAF0C1}"/>
                </a:ext>
              </a:extLst>
            </p:cNvPr>
            <p:cNvSpPr/>
            <p:nvPr/>
          </p:nvSpPr>
          <p:spPr>
            <a:xfrm>
              <a:off x="8211353" y="2157243"/>
              <a:ext cx="130224" cy="13239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xmlns="" id="{C648454C-7BF9-9743-AC87-11CB32D5F9CE}"/>
                </a:ext>
              </a:extLst>
            </p:cNvPr>
            <p:cNvCxnSpPr/>
            <p:nvPr/>
          </p:nvCxnSpPr>
          <p:spPr>
            <a:xfrm flipV="1">
              <a:off x="7935713" y="1386749"/>
              <a:ext cx="453613" cy="1345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xmlns="" id="{288A6AF3-E5B5-1A4F-A74C-F1BF623629B6}"/>
                </a:ext>
              </a:extLst>
            </p:cNvPr>
            <p:cNvCxnSpPr>
              <a:stCxn id="91" idx="0"/>
              <a:endCxn id="93" idx="4"/>
            </p:cNvCxnSpPr>
            <p:nvPr/>
          </p:nvCxnSpPr>
          <p:spPr>
            <a:xfrm flipV="1">
              <a:off x="8326385" y="1495269"/>
              <a:ext cx="93327" cy="14324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xmlns="" id="{DB16C8A9-6771-2648-B35F-98068EEB8DFF}"/>
                </a:ext>
              </a:extLst>
            </p:cNvPr>
            <p:cNvCxnSpPr>
              <a:endCxn id="95" idx="1"/>
            </p:cNvCxnSpPr>
            <p:nvPr/>
          </p:nvCxnSpPr>
          <p:spPr>
            <a:xfrm>
              <a:off x="8000825" y="1957566"/>
              <a:ext cx="230062" cy="2192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xmlns="" id="{82F083CD-AF1F-734E-A417-0FEA810F31CF}"/>
                </a:ext>
              </a:extLst>
            </p:cNvPr>
            <p:cNvCxnSpPr>
              <a:stCxn id="89" idx="5"/>
              <a:endCxn id="92" idx="1"/>
            </p:cNvCxnSpPr>
            <p:nvPr/>
          </p:nvCxnSpPr>
          <p:spPr>
            <a:xfrm>
              <a:off x="7955246" y="1579916"/>
              <a:ext cx="536090" cy="44710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xmlns="" id="{8FB9A89E-45E8-5C42-8465-E270624A5DDA}"/>
              </a:ext>
            </a:extLst>
          </p:cNvPr>
          <p:cNvGrpSpPr/>
          <p:nvPr/>
        </p:nvGrpSpPr>
        <p:grpSpPr>
          <a:xfrm>
            <a:off x="7764262" y="4387633"/>
            <a:ext cx="2343078" cy="592937"/>
            <a:chOff x="2911617" y="4254705"/>
            <a:chExt cx="2343078" cy="592937"/>
          </a:xfrm>
        </p:grpSpPr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xmlns="" id="{D81ED76E-8496-544E-BDE0-13244D94DAE1}"/>
                </a:ext>
              </a:extLst>
            </p:cNvPr>
            <p:cNvSpPr/>
            <p:nvPr/>
          </p:nvSpPr>
          <p:spPr>
            <a:xfrm>
              <a:off x="2936498" y="4254705"/>
              <a:ext cx="2318197" cy="586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2" name="Imagen 33">
              <a:extLst>
                <a:ext uri="{FF2B5EF4-FFF2-40B4-BE49-F238E27FC236}">
                  <a16:creationId xmlns:a16="http://schemas.microsoft.com/office/drawing/2014/main" xmlns="" id="{7B4A7343-4BF9-C243-B0FF-E20BE9DFC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29"/>
            <a:stretch/>
          </p:blipFill>
          <p:spPr bwMode="auto">
            <a:xfrm>
              <a:off x="4514919" y="4316639"/>
              <a:ext cx="739775" cy="53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xmlns="" id="{9B2D3E30-1405-2B49-B6B4-BFB2E23B8406}"/>
                </a:ext>
              </a:extLst>
            </p:cNvPr>
            <p:cNvSpPr txBox="1"/>
            <p:nvPr/>
          </p:nvSpPr>
          <p:spPr>
            <a:xfrm>
              <a:off x="2911617" y="4261286"/>
              <a:ext cx="1599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accent1">
                      <a:lumMod val="75000"/>
                    </a:schemeClr>
                  </a:solidFill>
                </a:rPr>
                <a:t>Sistema</a:t>
              </a:r>
            </a:p>
            <a:p>
              <a:r>
                <a:rPr lang="es-CO" sz="1600" dirty="0">
                  <a:solidFill>
                    <a:schemeClr val="accent1">
                      <a:lumMod val="75000"/>
                    </a:schemeClr>
                  </a:solidFill>
                </a:rPr>
                <a:t>Negociación</a:t>
              </a:r>
            </a:p>
          </p:txBody>
        </p:sp>
      </p:grpSp>
      <p:pic>
        <p:nvPicPr>
          <p:cNvPr id="104" name="Picture 2">
            <a:extLst>
              <a:ext uri="{FF2B5EF4-FFF2-40B4-BE49-F238E27FC236}">
                <a16:creationId xmlns:a16="http://schemas.microsoft.com/office/drawing/2014/main" xmlns="" id="{0E006E20-2B08-2E48-8CBC-B87DE34B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61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 txBox="1">
            <a:spLocks/>
          </p:cNvSpPr>
          <p:nvPr/>
        </p:nvSpPr>
        <p:spPr>
          <a:xfrm>
            <a:off x="476251" y="6350001"/>
            <a:ext cx="73660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fld id="{2B11972F-B1F0-413A-914A-0CE3E1625243}" type="slidenum">
              <a:rPr lang="en-US" altLang="en-US" sz="1100" b="0">
                <a:solidFill>
                  <a:srgbClr val="7F7F7F"/>
                </a:solidFill>
                <a:latin typeface="+mn-lt"/>
                <a:ea typeface="+mn-ea"/>
                <a:cs typeface="Times New Roman" pitchFamily="-111" charset="0"/>
              </a:rPr>
              <a:pPr/>
              <a:t>15</a:t>
            </a:fld>
            <a:endParaRPr lang="en-US" altLang="en-US" sz="1100" b="0" dirty="0">
              <a:solidFill>
                <a:srgbClr val="7F7F7F"/>
              </a:solidFill>
              <a:latin typeface="+mn-lt"/>
              <a:ea typeface="+mn-ea"/>
              <a:cs typeface="Times New Roman" pitchFamily="-111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33829" y="6269011"/>
            <a:ext cx="2753004" cy="483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3" name="Título 1"/>
          <p:cNvSpPr txBox="1">
            <a:spLocks/>
          </p:cNvSpPr>
          <p:nvPr/>
        </p:nvSpPr>
        <p:spPr bwMode="auto">
          <a:xfrm>
            <a:off x="479975" y="102480"/>
            <a:ext cx="11282705" cy="5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rgbClr val="021F43"/>
                </a:solidFill>
              </a:rPr>
              <a:t>Circulación de la Factura Electrónica- SISTEMAS DE NEGOCIACION</a:t>
            </a:r>
          </a:p>
        </p:txBody>
      </p:sp>
      <p:sp>
        <p:nvSpPr>
          <p:cNvPr id="55" name="Rectangle 18"/>
          <p:cNvSpPr/>
          <p:nvPr/>
        </p:nvSpPr>
        <p:spPr bwMode="auto">
          <a:xfrm>
            <a:off x="203201" y="6160549"/>
            <a:ext cx="3425372" cy="6537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22240548-9367-44BB-B2CE-651E058936AF}"/>
              </a:ext>
            </a:extLst>
          </p:cNvPr>
          <p:cNvGrpSpPr/>
          <p:nvPr/>
        </p:nvGrpSpPr>
        <p:grpSpPr>
          <a:xfrm>
            <a:off x="1506492" y="4242722"/>
            <a:ext cx="2162265" cy="1175461"/>
            <a:chOff x="3816350" y="1420813"/>
            <a:chExt cx="1798638" cy="1495425"/>
          </a:xfrm>
        </p:grpSpPr>
        <p:pic>
          <p:nvPicPr>
            <p:cNvPr id="60" name="Imagen 9">
              <a:extLst>
                <a:ext uri="{FF2B5EF4-FFF2-40B4-BE49-F238E27FC236}">
                  <a16:creationId xmlns:a16="http://schemas.microsoft.com/office/drawing/2014/main" xmlns="" id="{D1789CAE-640C-4AEA-BB9F-648494F54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420813"/>
              <a:ext cx="1798638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xmlns="" id="{DF113E0B-5C1B-4199-93CA-6D20BB198298}"/>
                </a:ext>
              </a:extLst>
            </p:cNvPr>
            <p:cNvSpPr txBox="1"/>
            <p:nvPr/>
          </p:nvSpPr>
          <p:spPr>
            <a:xfrm>
              <a:off x="4313701" y="1726646"/>
              <a:ext cx="831408" cy="58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dirty="0">
                  <a:solidFill>
                    <a:srgbClr val="000000"/>
                  </a:solidFill>
                </a:rPr>
                <a:t>REFEL</a:t>
              </a:r>
            </a:p>
          </p:txBody>
        </p:sp>
      </p:grpSp>
      <p:sp>
        <p:nvSpPr>
          <p:cNvPr id="54" name="Marcador de número de diapositiva 2"/>
          <p:cNvSpPr txBox="1">
            <a:spLocks/>
          </p:cNvSpPr>
          <p:nvPr/>
        </p:nvSpPr>
        <p:spPr>
          <a:xfrm>
            <a:off x="201689" y="6284851"/>
            <a:ext cx="736377" cy="358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BB69D35A-E06D-4792-9C5B-2D05A2EA612F}" type="slidenum">
              <a:rPr lang="es-MX" sz="1200" smtClean="0"/>
              <a:pPr/>
              <a:t>15</a:t>
            </a:fld>
            <a:endParaRPr lang="es-MX" sz="12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4939503" y="5306516"/>
            <a:ext cx="3273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Vencido el plazo de la factura</a:t>
            </a:r>
          </a:p>
          <a:p>
            <a:r>
              <a:rPr lang="es-CO" dirty="0"/>
              <a:t> le paga al Factor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470" y="1030785"/>
            <a:ext cx="2883368" cy="1908111"/>
          </a:xfrm>
          <a:prstGeom prst="rect">
            <a:avLst/>
          </a:prstGeom>
        </p:spPr>
      </p:pic>
      <p:sp>
        <p:nvSpPr>
          <p:cNvPr id="45" name="Flecha arriba 44"/>
          <p:cNvSpPr/>
          <p:nvPr/>
        </p:nvSpPr>
        <p:spPr>
          <a:xfrm>
            <a:off x="6200654" y="2758657"/>
            <a:ext cx="484632" cy="8431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/>
          <p:cNvSpPr txBox="1"/>
          <p:nvPr/>
        </p:nvSpPr>
        <p:spPr>
          <a:xfrm>
            <a:off x="3186248" y="3379099"/>
            <a:ext cx="135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Endoso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Electrónico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EA72D9BF-4227-4E6D-BFFE-931FDEE9A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907" y="3551871"/>
            <a:ext cx="593396" cy="377985"/>
          </a:xfrm>
          <a:prstGeom prst="rect">
            <a:avLst/>
          </a:prstGeom>
        </p:spPr>
      </p:pic>
      <p:sp>
        <p:nvSpPr>
          <p:cNvPr id="41" name="Flecha: a la derecha con bandas 40">
            <a:extLst>
              <a:ext uri="{FF2B5EF4-FFF2-40B4-BE49-F238E27FC236}">
                <a16:creationId xmlns:a16="http://schemas.microsoft.com/office/drawing/2014/main" xmlns="" id="{1BC73084-1091-4307-85C7-547143B2492A}"/>
              </a:ext>
            </a:extLst>
          </p:cNvPr>
          <p:cNvSpPr/>
          <p:nvPr/>
        </p:nvSpPr>
        <p:spPr bwMode="auto">
          <a:xfrm>
            <a:off x="4148045" y="1968504"/>
            <a:ext cx="1092216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42" name="Flecha: a la derecha con bandas 40">
            <a:extLst>
              <a:ext uri="{FF2B5EF4-FFF2-40B4-BE49-F238E27FC236}">
                <a16:creationId xmlns:a16="http://schemas.microsoft.com/office/drawing/2014/main" xmlns="" id="{1BC73084-1091-4307-85C7-547143B2492A}"/>
              </a:ext>
            </a:extLst>
          </p:cNvPr>
          <p:cNvSpPr/>
          <p:nvPr/>
        </p:nvSpPr>
        <p:spPr bwMode="auto">
          <a:xfrm>
            <a:off x="7892998" y="1830703"/>
            <a:ext cx="1304544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496465" y="1015353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Comprador-Paga el Valor de la Factura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menos un descuento </a:t>
            </a:r>
          </a:p>
        </p:txBody>
      </p:sp>
      <p:sp>
        <p:nvSpPr>
          <p:cNvPr id="51" name="Elipse 50"/>
          <p:cNvSpPr/>
          <p:nvPr/>
        </p:nvSpPr>
        <p:spPr>
          <a:xfrm>
            <a:off x="8426588" y="257234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6" name="Elipse 55"/>
          <p:cNvSpPr/>
          <p:nvPr/>
        </p:nvSpPr>
        <p:spPr>
          <a:xfrm>
            <a:off x="225976" y="3508171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7" name="Elipse 56"/>
          <p:cNvSpPr/>
          <p:nvPr/>
        </p:nvSpPr>
        <p:spPr>
          <a:xfrm>
            <a:off x="4809379" y="270521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5381DA39-FDEB-A447-96CF-88F193EF5E61}"/>
              </a:ext>
            </a:extLst>
          </p:cNvPr>
          <p:cNvSpPr txBox="1"/>
          <p:nvPr/>
        </p:nvSpPr>
        <p:spPr>
          <a:xfrm>
            <a:off x="5108646" y="4613323"/>
            <a:ext cx="27843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/>
              <a:t>PAGADOR DE LA FACTURA</a:t>
            </a: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xmlns="" id="{0C234B96-BDBB-E84A-84DC-27F258DBBD98}"/>
              </a:ext>
            </a:extLst>
          </p:cNvPr>
          <p:cNvSpPr txBox="1">
            <a:spLocks/>
          </p:cNvSpPr>
          <p:nvPr/>
        </p:nvSpPr>
        <p:spPr>
          <a:xfrm>
            <a:off x="9422746" y="1946003"/>
            <a:ext cx="22200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/>
              <a:t>EMPRESA</a:t>
            </a:r>
            <a:endParaRPr lang="es-CO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82E0FBD8-2325-DA46-AD62-7F82DEDB0037}"/>
              </a:ext>
            </a:extLst>
          </p:cNvPr>
          <p:cNvGrpSpPr/>
          <p:nvPr/>
        </p:nvGrpSpPr>
        <p:grpSpPr>
          <a:xfrm>
            <a:off x="486126" y="1842776"/>
            <a:ext cx="2343078" cy="592937"/>
            <a:chOff x="2911617" y="4254705"/>
            <a:chExt cx="2343078" cy="592937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D8AFDD41-1DA4-844D-AD54-DE0651FF7745}"/>
                </a:ext>
              </a:extLst>
            </p:cNvPr>
            <p:cNvSpPr/>
            <p:nvPr/>
          </p:nvSpPr>
          <p:spPr>
            <a:xfrm>
              <a:off x="2936498" y="4254705"/>
              <a:ext cx="2318197" cy="586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8" name="Imagen 33">
              <a:extLst>
                <a:ext uri="{FF2B5EF4-FFF2-40B4-BE49-F238E27FC236}">
                  <a16:creationId xmlns:a16="http://schemas.microsoft.com/office/drawing/2014/main" xmlns="" id="{3BB96872-82CC-F941-9184-38EF5135F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29"/>
            <a:stretch/>
          </p:blipFill>
          <p:spPr bwMode="auto">
            <a:xfrm>
              <a:off x="4514919" y="4316639"/>
              <a:ext cx="739775" cy="53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xmlns="" id="{DC7F9FBB-0155-AF49-9323-8A8D9AC2E289}"/>
                </a:ext>
              </a:extLst>
            </p:cNvPr>
            <p:cNvSpPr txBox="1"/>
            <p:nvPr/>
          </p:nvSpPr>
          <p:spPr>
            <a:xfrm>
              <a:off x="2911617" y="4261286"/>
              <a:ext cx="1599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accent1">
                      <a:lumMod val="75000"/>
                    </a:schemeClr>
                  </a:solidFill>
                </a:rPr>
                <a:t>Sistema</a:t>
              </a:r>
            </a:p>
            <a:p>
              <a:r>
                <a:rPr lang="es-CO" sz="1600" dirty="0">
                  <a:solidFill>
                    <a:schemeClr val="accent1">
                      <a:lumMod val="75000"/>
                    </a:schemeClr>
                  </a:solidFill>
                </a:rPr>
                <a:t>Negociación</a:t>
              </a:r>
            </a:p>
          </p:txBody>
        </p:sp>
      </p:grpSp>
      <p:grpSp>
        <p:nvGrpSpPr>
          <p:cNvPr id="30" name="Grupo 56">
            <a:extLst>
              <a:ext uri="{FF2B5EF4-FFF2-40B4-BE49-F238E27FC236}">
                <a16:creationId xmlns:a16="http://schemas.microsoft.com/office/drawing/2014/main" xmlns="" id="{94277E04-5C11-CB43-8175-59B241D27073}"/>
              </a:ext>
            </a:extLst>
          </p:cNvPr>
          <p:cNvGrpSpPr>
            <a:grpSpLocks/>
          </p:cNvGrpSpPr>
          <p:nvPr/>
        </p:nvGrpSpPr>
        <p:grpSpPr bwMode="auto">
          <a:xfrm>
            <a:off x="2836231" y="1661684"/>
            <a:ext cx="991641" cy="991641"/>
            <a:chOff x="7625345" y="1124131"/>
            <a:chExt cx="1339138" cy="1339138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92F1B8D1-E656-F34D-9EAB-6BFB7EE75371}"/>
                </a:ext>
              </a:extLst>
            </p:cNvPr>
            <p:cNvSpPr/>
            <p:nvPr/>
          </p:nvSpPr>
          <p:spPr>
            <a:xfrm>
              <a:off x="7625345" y="1124131"/>
              <a:ext cx="1339138" cy="13391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90A53A19-C961-2949-B170-59183449C4CC}"/>
                </a:ext>
              </a:extLst>
            </p:cNvPr>
            <p:cNvSpPr/>
            <p:nvPr/>
          </p:nvSpPr>
          <p:spPr>
            <a:xfrm>
              <a:off x="7827192" y="1454032"/>
              <a:ext cx="149758" cy="1475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xmlns="" id="{73E3E718-2AB7-6C47-82D9-E464D707172C}"/>
                </a:ext>
              </a:extLst>
            </p:cNvPr>
            <p:cNvSpPr/>
            <p:nvPr/>
          </p:nvSpPr>
          <p:spPr>
            <a:xfrm>
              <a:off x="7905326" y="1836023"/>
              <a:ext cx="225722" cy="22572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xmlns="" id="{B20F910C-C026-A24C-9C79-F60788A1E5E4}"/>
                </a:ext>
              </a:extLst>
            </p:cNvPr>
            <p:cNvSpPr/>
            <p:nvPr/>
          </p:nvSpPr>
          <p:spPr>
            <a:xfrm>
              <a:off x="8246080" y="1638516"/>
              <a:ext cx="160610" cy="1606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xmlns="" id="{34EC9D3C-C362-CF48-957C-FF417870687A}"/>
                </a:ext>
              </a:extLst>
            </p:cNvPr>
            <p:cNvSpPr/>
            <p:nvPr/>
          </p:nvSpPr>
          <p:spPr>
            <a:xfrm>
              <a:off x="8469631" y="2005315"/>
              <a:ext cx="151928" cy="1519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xmlns="" id="{8B3561D2-451D-D74B-BFE1-CB6A43F866CD}"/>
                </a:ext>
              </a:extLst>
            </p:cNvPr>
            <p:cNvSpPr/>
            <p:nvPr/>
          </p:nvSpPr>
          <p:spPr>
            <a:xfrm>
              <a:off x="8326385" y="1310786"/>
              <a:ext cx="186655" cy="1844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xmlns="" id="{A51C560E-E2D0-4A40-99F6-D80E9EAF0E01}"/>
                </a:ext>
              </a:extLst>
            </p:cNvPr>
            <p:cNvSpPr/>
            <p:nvPr/>
          </p:nvSpPr>
          <p:spPr>
            <a:xfrm>
              <a:off x="8606367" y="1649369"/>
              <a:ext cx="184484" cy="18665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xmlns="" id="{3AECAE8E-7F24-B54A-AF2C-26D6F6C38226}"/>
                </a:ext>
              </a:extLst>
            </p:cNvPr>
            <p:cNvSpPr/>
            <p:nvPr/>
          </p:nvSpPr>
          <p:spPr>
            <a:xfrm>
              <a:off x="8211354" y="2157243"/>
              <a:ext cx="130224" cy="13239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xmlns="" id="{B568FD76-DE5C-034B-AFFD-2A824A46C87B}"/>
                </a:ext>
              </a:extLst>
            </p:cNvPr>
            <p:cNvCxnSpPr/>
            <p:nvPr/>
          </p:nvCxnSpPr>
          <p:spPr>
            <a:xfrm flipV="1">
              <a:off x="7935712" y="1386749"/>
              <a:ext cx="453615" cy="1345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xmlns="" id="{68824513-7A5D-A946-A27A-D3076DD3C35A}"/>
                </a:ext>
              </a:extLst>
            </p:cNvPr>
            <p:cNvCxnSpPr>
              <a:stCxn id="36" idx="0"/>
              <a:endCxn id="38" idx="4"/>
            </p:cNvCxnSpPr>
            <p:nvPr/>
          </p:nvCxnSpPr>
          <p:spPr>
            <a:xfrm flipV="1">
              <a:off x="8326385" y="1495269"/>
              <a:ext cx="93328" cy="14324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xmlns="" id="{025C818A-9133-7444-9D97-D6F41F1C33A8}"/>
                </a:ext>
              </a:extLst>
            </p:cNvPr>
            <p:cNvCxnSpPr>
              <a:endCxn id="46" idx="1"/>
            </p:cNvCxnSpPr>
            <p:nvPr/>
          </p:nvCxnSpPr>
          <p:spPr>
            <a:xfrm>
              <a:off x="8000824" y="1957566"/>
              <a:ext cx="230063" cy="2192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xmlns="" id="{A34BC10E-B4E0-9C45-BC0F-02113722C1DA}"/>
                </a:ext>
              </a:extLst>
            </p:cNvPr>
            <p:cNvCxnSpPr>
              <a:stCxn id="33" idx="5"/>
              <a:endCxn id="37" idx="1"/>
            </p:cNvCxnSpPr>
            <p:nvPr/>
          </p:nvCxnSpPr>
          <p:spPr>
            <a:xfrm>
              <a:off x="7955246" y="1579916"/>
              <a:ext cx="536089" cy="44710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8" name="Picture 2">
            <a:extLst>
              <a:ext uri="{FF2B5EF4-FFF2-40B4-BE49-F238E27FC236}">
                <a16:creationId xmlns:a16="http://schemas.microsoft.com/office/drawing/2014/main" xmlns="" id="{D4BBA6DF-C367-5246-A6A4-1B423442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46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_"/>
          <p:cNvSpPr/>
          <p:nvPr/>
        </p:nvSpPr>
        <p:spPr bwMode="auto">
          <a:xfrm rot="10544360">
            <a:off x="5063728" y="1800226"/>
            <a:ext cx="1747838" cy="1704975"/>
          </a:xfrm>
          <a:custGeom>
            <a:avLst/>
            <a:gdLst>
              <a:gd name="connsiteX0" fmla="*/ 0 w 2542032"/>
              <a:gd name="connsiteY0" fmla="*/ 2191407 h 2191407"/>
              <a:gd name="connsiteX1" fmla="*/ 1271016 w 2542032"/>
              <a:gd name="connsiteY1" fmla="*/ 0 h 2191407"/>
              <a:gd name="connsiteX2" fmla="*/ 2542032 w 2542032"/>
              <a:gd name="connsiteY2" fmla="*/ 2191407 h 2191407"/>
              <a:gd name="connsiteX3" fmla="*/ 0 w 2542032"/>
              <a:gd name="connsiteY3" fmla="*/ 2191407 h 2191407"/>
              <a:gd name="connsiteX0" fmla="*/ 0 w 2542032"/>
              <a:gd name="connsiteY0" fmla="*/ 2191407 h 2534434"/>
              <a:gd name="connsiteX1" fmla="*/ 1271016 w 2542032"/>
              <a:gd name="connsiteY1" fmla="*/ 0 h 2534434"/>
              <a:gd name="connsiteX2" fmla="*/ 2542032 w 2542032"/>
              <a:gd name="connsiteY2" fmla="*/ 2191407 h 2534434"/>
              <a:gd name="connsiteX3" fmla="*/ 0 w 2542032"/>
              <a:gd name="connsiteY3" fmla="*/ 2191407 h 2534434"/>
              <a:gd name="connsiteX0" fmla="*/ 0 w 2542032"/>
              <a:gd name="connsiteY0" fmla="*/ 2191407 h 2609759"/>
              <a:gd name="connsiteX1" fmla="*/ 1271016 w 2542032"/>
              <a:gd name="connsiteY1" fmla="*/ 0 h 2609759"/>
              <a:gd name="connsiteX2" fmla="*/ 2542032 w 2542032"/>
              <a:gd name="connsiteY2" fmla="*/ 2191407 h 2609759"/>
              <a:gd name="connsiteX3" fmla="*/ 0 w 2542032"/>
              <a:gd name="connsiteY3" fmla="*/ 2191407 h 2609759"/>
              <a:gd name="connsiteX0" fmla="*/ 0 w 2542032"/>
              <a:gd name="connsiteY0" fmla="*/ 2191407 h 2639332"/>
              <a:gd name="connsiteX1" fmla="*/ 1271016 w 2542032"/>
              <a:gd name="connsiteY1" fmla="*/ 0 h 2639332"/>
              <a:gd name="connsiteX2" fmla="*/ 2542032 w 2542032"/>
              <a:gd name="connsiteY2" fmla="*/ 2191407 h 2639332"/>
              <a:gd name="connsiteX3" fmla="*/ 0 w 2542032"/>
              <a:gd name="connsiteY3" fmla="*/ 2191407 h 2639332"/>
              <a:gd name="connsiteX0" fmla="*/ 0 w 2584761"/>
              <a:gd name="connsiteY0" fmla="*/ 2191407 h 2669518"/>
              <a:gd name="connsiteX1" fmla="*/ 1271016 w 2584761"/>
              <a:gd name="connsiteY1" fmla="*/ 0 h 2669518"/>
              <a:gd name="connsiteX2" fmla="*/ 2584761 w 2584761"/>
              <a:gd name="connsiteY2" fmla="*/ 2265415 h 2669518"/>
              <a:gd name="connsiteX3" fmla="*/ 0 w 2584761"/>
              <a:gd name="connsiteY3" fmla="*/ 2191407 h 2669518"/>
              <a:gd name="connsiteX0" fmla="*/ 0 w 2622603"/>
              <a:gd name="connsiteY0" fmla="*/ 2262593 h 2711613"/>
              <a:gd name="connsiteX1" fmla="*/ 1308858 w 2622603"/>
              <a:gd name="connsiteY1" fmla="*/ 0 h 2711613"/>
              <a:gd name="connsiteX2" fmla="*/ 2622603 w 2622603"/>
              <a:gd name="connsiteY2" fmla="*/ 2265415 h 2711613"/>
              <a:gd name="connsiteX3" fmla="*/ 0 w 2622603"/>
              <a:gd name="connsiteY3" fmla="*/ 2262593 h 2711613"/>
              <a:gd name="connsiteX0" fmla="*/ 0 w 2622603"/>
              <a:gd name="connsiteY0" fmla="*/ 2262593 h 2661579"/>
              <a:gd name="connsiteX1" fmla="*/ 1308858 w 2622603"/>
              <a:gd name="connsiteY1" fmla="*/ 0 h 2661579"/>
              <a:gd name="connsiteX2" fmla="*/ 2622603 w 2622603"/>
              <a:gd name="connsiteY2" fmla="*/ 2265415 h 2661579"/>
              <a:gd name="connsiteX3" fmla="*/ 0 w 2622603"/>
              <a:gd name="connsiteY3" fmla="*/ 2262593 h 2661579"/>
              <a:gd name="connsiteX0" fmla="*/ 0 w 2622603"/>
              <a:gd name="connsiteY0" fmla="*/ 2262593 h 2627364"/>
              <a:gd name="connsiteX1" fmla="*/ 1308858 w 2622603"/>
              <a:gd name="connsiteY1" fmla="*/ 0 h 2627364"/>
              <a:gd name="connsiteX2" fmla="*/ 2622603 w 2622603"/>
              <a:gd name="connsiteY2" fmla="*/ 2265415 h 2627364"/>
              <a:gd name="connsiteX3" fmla="*/ 0 w 2622603"/>
              <a:gd name="connsiteY3" fmla="*/ 2262593 h 2627364"/>
              <a:gd name="connsiteX0" fmla="*/ 0 w 2639388"/>
              <a:gd name="connsiteY0" fmla="*/ 2301889 h 2650099"/>
              <a:gd name="connsiteX1" fmla="*/ 1325643 w 2639388"/>
              <a:gd name="connsiteY1" fmla="*/ 0 h 2650099"/>
              <a:gd name="connsiteX2" fmla="*/ 2639388 w 2639388"/>
              <a:gd name="connsiteY2" fmla="*/ 2265415 h 2650099"/>
              <a:gd name="connsiteX3" fmla="*/ 0 w 2639388"/>
              <a:gd name="connsiteY3" fmla="*/ 2301889 h 2650099"/>
              <a:gd name="connsiteX0" fmla="*/ 0 w 2639388"/>
              <a:gd name="connsiteY0" fmla="*/ 2301889 h 2613304"/>
              <a:gd name="connsiteX1" fmla="*/ 1325643 w 2639388"/>
              <a:gd name="connsiteY1" fmla="*/ 0 h 2613304"/>
              <a:gd name="connsiteX2" fmla="*/ 2639388 w 2639388"/>
              <a:gd name="connsiteY2" fmla="*/ 2265415 h 2613304"/>
              <a:gd name="connsiteX3" fmla="*/ 0 w 2639388"/>
              <a:gd name="connsiteY3" fmla="*/ 2301889 h 2613304"/>
              <a:gd name="connsiteX0" fmla="*/ 0 w 2639388"/>
              <a:gd name="connsiteY0" fmla="*/ 2301889 h 2600755"/>
              <a:gd name="connsiteX1" fmla="*/ 1325643 w 2639388"/>
              <a:gd name="connsiteY1" fmla="*/ 0 h 2600755"/>
              <a:gd name="connsiteX2" fmla="*/ 2639388 w 2639388"/>
              <a:gd name="connsiteY2" fmla="*/ 2265415 h 2600755"/>
              <a:gd name="connsiteX3" fmla="*/ 0 w 2639388"/>
              <a:gd name="connsiteY3" fmla="*/ 2301889 h 2600755"/>
              <a:gd name="connsiteX0" fmla="*/ 0 w 2649825"/>
              <a:gd name="connsiteY0" fmla="*/ 2322999 h 2613288"/>
              <a:gd name="connsiteX1" fmla="*/ 1336080 w 2649825"/>
              <a:gd name="connsiteY1" fmla="*/ 0 h 2613288"/>
              <a:gd name="connsiteX2" fmla="*/ 2649825 w 2649825"/>
              <a:gd name="connsiteY2" fmla="*/ 2265415 h 2613288"/>
              <a:gd name="connsiteX3" fmla="*/ 0 w 2649825"/>
              <a:gd name="connsiteY3" fmla="*/ 2322999 h 2613288"/>
              <a:gd name="connsiteX0" fmla="*/ 0 w 2649825"/>
              <a:gd name="connsiteY0" fmla="*/ 2322999 h 2600429"/>
              <a:gd name="connsiteX1" fmla="*/ 1336080 w 2649825"/>
              <a:gd name="connsiteY1" fmla="*/ 0 h 2600429"/>
              <a:gd name="connsiteX2" fmla="*/ 2649825 w 2649825"/>
              <a:gd name="connsiteY2" fmla="*/ 2265415 h 2600429"/>
              <a:gd name="connsiteX3" fmla="*/ 0 w 2649825"/>
              <a:gd name="connsiteY3" fmla="*/ 2322999 h 2600429"/>
              <a:gd name="connsiteX0" fmla="*/ 0 w 2649825"/>
              <a:gd name="connsiteY0" fmla="*/ 2322999 h 2620458"/>
              <a:gd name="connsiteX1" fmla="*/ 1336080 w 2649825"/>
              <a:gd name="connsiteY1" fmla="*/ 0 h 2620458"/>
              <a:gd name="connsiteX2" fmla="*/ 2649825 w 2649825"/>
              <a:gd name="connsiteY2" fmla="*/ 2265415 h 2620458"/>
              <a:gd name="connsiteX3" fmla="*/ 0 w 2649825"/>
              <a:gd name="connsiteY3" fmla="*/ 2322999 h 2620458"/>
              <a:gd name="connsiteX0" fmla="*/ 0 w 2649825"/>
              <a:gd name="connsiteY0" fmla="*/ 2271857 h 2569316"/>
              <a:gd name="connsiteX1" fmla="*/ 1350754 w 2649825"/>
              <a:gd name="connsiteY1" fmla="*/ 0 h 2569316"/>
              <a:gd name="connsiteX2" fmla="*/ 2649825 w 2649825"/>
              <a:gd name="connsiteY2" fmla="*/ 2214273 h 2569316"/>
              <a:gd name="connsiteX3" fmla="*/ 0 w 2649825"/>
              <a:gd name="connsiteY3" fmla="*/ 2271857 h 2569316"/>
              <a:gd name="connsiteX0" fmla="*/ 1 w 2728930"/>
              <a:gd name="connsiteY0" fmla="*/ 2219782 h 2541151"/>
              <a:gd name="connsiteX1" fmla="*/ 1429859 w 2728930"/>
              <a:gd name="connsiteY1" fmla="*/ 0 h 2541151"/>
              <a:gd name="connsiteX2" fmla="*/ 2728930 w 2728930"/>
              <a:gd name="connsiteY2" fmla="*/ 2214273 h 2541151"/>
              <a:gd name="connsiteX3" fmla="*/ 1 w 2728930"/>
              <a:gd name="connsiteY3" fmla="*/ 2219782 h 2541151"/>
              <a:gd name="connsiteX0" fmla="*/ 0 w 2728929"/>
              <a:gd name="connsiteY0" fmla="*/ 2292991 h 2614360"/>
              <a:gd name="connsiteX1" fmla="*/ 1387465 w 2728929"/>
              <a:gd name="connsiteY1" fmla="*/ 0 h 2614360"/>
              <a:gd name="connsiteX2" fmla="*/ 2728929 w 2728929"/>
              <a:gd name="connsiteY2" fmla="*/ 2287482 h 2614360"/>
              <a:gd name="connsiteX3" fmla="*/ 0 w 2728929"/>
              <a:gd name="connsiteY3" fmla="*/ 2292991 h 2614360"/>
              <a:gd name="connsiteX0" fmla="*/ 0 w 2732889"/>
              <a:gd name="connsiteY0" fmla="*/ 2292991 h 2647909"/>
              <a:gd name="connsiteX1" fmla="*/ 1387465 w 2732889"/>
              <a:gd name="connsiteY1" fmla="*/ 0 h 2647909"/>
              <a:gd name="connsiteX2" fmla="*/ 2732889 w 2732889"/>
              <a:gd name="connsiteY2" fmla="*/ 2353263 h 2647909"/>
              <a:gd name="connsiteX3" fmla="*/ 0 w 2732889"/>
              <a:gd name="connsiteY3" fmla="*/ 2292991 h 2647909"/>
              <a:gd name="connsiteX0" fmla="*/ 0 w 2717143"/>
              <a:gd name="connsiteY0" fmla="*/ 2261241 h 2633689"/>
              <a:gd name="connsiteX1" fmla="*/ 1371719 w 2717143"/>
              <a:gd name="connsiteY1" fmla="*/ 0 h 2633689"/>
              <a:gd name="connsiteX2" fmla="*/ 2717143 w 2717143"/>
              <a:gd name="connsiteY2" fmla="*/ 2353263 h 2633689"/>
              <a:gd name="connsiteX3" fmla="*/ 0 w 2717143"/>
              <a:gd name="connsiteY3" fmla="*/ 2261241 h 2633689"/>
              <a:gd name="connsiteX0" fmla="*/ 0 w 2717143"/>
              <a:gd name="connsiteY0" fmla="*/ 2261241 h 2658358"/>
              <a:gd name="connsiteX1" fmla="*/ 1371719 w 2717143"/>
              <a:gd name="connsiteY1" fmla="*/ 0 h 2658358"/>
              <a:gd name="connsiteX2" fmla="*/ 2717143 w 2717143"/>
              <a:gd name="connsiteY2" fmla="*/ 2353263 h 2658358"/>
              <a:gd name="connsiteX3" fmla="*/ 0 w 2717143"/>
              <a:gd name="connsiteY3" fmla="*/ 2261241 h 2658358"/>
              <a:gd name="connsiteX0" fmla="*/ 0 w 2737815"/>
              <a:gd name="connsiteY0" fmla="*/ 2261241 h 2646191"/>
              <a:gd name="connsiteX1" fmla="*/ 1371719 w 2737815"/>
              <a:gd name="connsiteY1" fmla="*/ 0 h 2646191"/>
              <a:gd name="connsiteX2" fmla="*/ 2737815 w 2737815"/>
              <a:gd name="connsiteY2" fmla="*/ 2330021 h 2646191"/>
              <a:gd name="connsiteX3" fmla="*/ 0 w 2737815"/>
              <a:gd name="connsiteY3" fmla="*/ 2261241 h 2646191"/>
              <a:gd name="connsiteX0" fmla="*/ 0 w 2737815"/>
              <a:gd name="connsiteY0" fmla="*/ 2276731 h 2661681"/>
              <a:gd name="connsiteX1" fmla="*/ 1376277 w 2737815"/>
              <a:gd name="connsiteY1" fmla="*/ 0 h 2661681"/>
              <a:gd name="connsiteX2" fmla="*/ 1371719 w 2737815"/>
              <a:gd name="connsiteY2" fmla="*/ 15490 h 2661681"/>
              <a:gd name="connsiteX3" fmla="*/ 2737815 w 2737815"/>
              <a:gd name="connsiteY3" fmla="*/ 2345511 h 2661681"/>
              <a:gd name="connsiteX4" fmla="*/ 0 w 2737815"/>
              <a:gd name="connsiteY4" fmla="*/ 2276731 h 266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7815" h="2661681">
                <a:moveTo>
                  <a:pt x="0" y="2276731"/>
                </a:moveTo>
                <a:cubicBezTo>
                  <a:pt x="451106" y="1537351"/>
                  <a:pt x="925171" y="739380"/>
                  <a:pt x="1376277" y="0"/>
                </a:cubicBezTo>
                <a:lnTo>
                  <a:pt x="1371719" y="15490"/>
                </a:lnTo>
                <a:cubicBezTo>
                  <a:pt x="1809634" y="770628"/>
                  <a:pt x="2299900" y="1590373"/>
                  <a:pt x="2737815" y="2345511"/>
                </a:cubicBezTo>
                <a:cubicBezTo>
                  <a:pt x="1924624" y="2761559"/>
                  <a:pt x="966037" y="2795180"/>
                  <a:pt x="0" y="2276731"/>
                </a:cubicBezTo>
                <a:close/>
              </a:path>
            </a:pathLst>
          </a:custGeom>
          <a:solidFill>
            <a:srgbClr val="004686">
              <a:lumMod val="20000"/>
              <a:lumOff val="80000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750" kern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6_Arrow"/>
          <p:cNvSpPr/>
          <p:nvPr/>
        </p:nvSpPr>
        <p:spPr bwMode="auto">
          <a:xfrm rot="19544360">
            <a:off x="5036345" y="2072878"/>
            <a:ext cx="384572" cy="346472"/>
          </a:xfrm>
          <a:prstGeom prst="rightArrow">
            <a:avLst/>
          </a:prstGeom>
          <a:solidFill>
            <a:srgbClr val="006FBA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1350" kern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6"/>
          <p:cNvSpPr/>
          <p:nvPr/>
        </p:nvSpPr>
        <p:spPr bwMode="auto">
          <a:xfrm rot="6944360">
            <a:off x="4298157" y="2300289"/>
            <a:ext cx="1771650" cy="1783556"/>
          </a:xfrm>
          <a:custGeom>
            <a:avLst/>
            <a:gdLst>
              <a:gd name="connsiteX0" fmla="*/ 0 w 2542032"/>
              <a:gd name="connsiteY0" fmla="*/ 2191407 h 2191407"/>
              <a:gd name="connsiteX1" fmla="*/ 1271016 w 2542032"/>
              <a:gd name="connsiteY1" fmla="*/ 0 h 2191407"/>
              <a:gd name="connsiteX2" fmla="*/ 2542032 w 2542032"/>
              <a:gd name="connsiteY2" fmla="*/ 2191407 h 2191407"/>
              <a:gd name="connsiteX3" fmla="*/ 0 w 2542032"/>
              <a:gd name="connsiteY3" fmla="*/ 2191407 h 2191407"/>
              <a:gd name="connsiteX0" fmla="*/ 0 w 2542032"/>
              <a:gd name="connsiteY0" fmla="*/ 2191407 h 2534434"/>
              <a:gd name="connsiteX1" fmla="*/ 1271016 w 2542032"/>
              <a:gd name="connsiteY1" fmla="*/ 0 h 2534434"/>
              <a:gd name="connsiteX2" fmla="*/ 2542032 w 2542032"/>
              <a:gd name="connsiteY2" fmla="*/ 2191407 h 2534434"/>
              <a:gd name="connsiteX3" fmla="*/ 0 w 2542032"/>
              <a:gd name="connsiteY3" fmla="*/ 2191407 h 2534434"/>
              <a:gd name="connsiteX0" fmla="*/ 0 w 2542032"/>
              <a:gd name="connsiteY0" fmla="*/ 2191407 h 2609759"/>
              <a:gd name="connsiteX1" fmla="*/ 1271016 w 2542032"/>
              <a:gd name="connsiteY1" fmla="*/ 0 h 2609759"/>
              <a:gd name="connsiteX2" fmla="*/ 2542032 w 2542032"/>
              <a:gd name="connsiteY2" fmla="*/ 2191407 h 2609759"/>
              <a:gd name="connsiteX3" fmla="*/ 0 w 2542032"/>
              <a:gd name="connsiteY3" fmla="*/ 2191407 h 2609759"/>
              <a:gd name="connsiteX0" fmla="*/ 0 w 2542032"/>
              <a:gd name="connsiteY0" fmla="*/ 2191407 h 2639332"/>
              <a:gd name="connsiteX1" fmla="*/ 1271016 w 2542032"/>
              <a:gd name="connsiteY1" fmla="*/ 0 h 2639332"/>
              <a:gd name="connsiteX2" fmla="*/ 2542032 w 2542032"/>
              <a:gd name="connsiteY2" fmla="*/ 2191407 h 2639332"/>
              <a:gd name="connsiteX3" fmla="*/ 0 w 2542032"/>
              <a:gd name="connsiteY3" fmla="*/ 2191407 h 2639332"/>
              <a:gd name="connsiteX0" fmla="*/ 0 w 2584761"/>
              <a:gd name="connsiteY0" fmla="*/ 2191407 h 2669518"/>
              <a:gd name="connsiteX1" fmla="*/ 1271016 w 2584761"/>
              <a:gd name="connsiteY1" fmla="*/ 0 h 2669518"/>
              <a:gd name="connsiteX2" fmla="*/ 2584761 w 2584761"/>
              <a:gd name="connsiteY2" fmla="*/ 2265415 h 2669518"/>
              <a:gd name="connsiteX3" fmla="*/ 0 w 2584761"/>
              <a:gd name="connsiteY3" fmla="*/ 2191407 h 2669518"/>
              <a:gd name="connsiteX0" fmla="*/ 0 w 2622603"/>
              <a:gd name="connsiteY0" fmla="*/ 2262593 h 2711613"/>
              <a:gd name="connsiteX1" fmla="*/ 1308858 w 2622603"/>
              <a:gd name="connsiteY1" fmla="*/ 0 h 2711613"/>
              <a:gd name="connsiteX2" fmla="*/ 2622603 w 2622603"/>
              <a:gd name="connsiteY2" fmla="*/ 2265415 h 2711613"/>
              <a:gd name="connsiteX3" fmla="*/ 0 w 2622603"/>
              <a:gd name="connsiteY3" fmla="*/ 2262593 h 2711613"/>
              <a:gd name="connsiteX0" fmla="*/ 0 w 2622603"/>
              <a:gd name="connsiteY0" fmla="*/ 2262593 h 2661579"/>
              <a:gd name="connsiteX1" fmla="*/ 1308858 w 2622603"/>
              <a:gd name="connsiteY1" fmla="*/ 0 h 2661579"/>
              <a:gd name="connsiteX2" fmla="*/ 2622603 w 2622603"/>
              <a:gd name="connsiteY2" fmla="*/ 2265415 h 2661579"/>
              <a:gd name="connsiteX3" fmla="*/ 0 w 2622603"/>
              <a:gd name="connsiteY3" fmla="*/ 2262593 h 2661579"/>
              <a:gd name="connsiteX0" fmla="*/ 0 w 2622603"/>
              <a:gd name="connsiteY0" fmla="*/ 2262593 h 2627364"/>
              <a:gd name="connsiteX1" fmla="*/ 1308858 w 2622603"/>
              <a:gd name="connsiteY1" fmla="*/ 0 h 2627364"/>
              <a:gd name="connsiteX2" fmla="*/ 2622603 w 2622603"/>
              <a:gd name="connsiteY2" fmla="*/ 2265415 h 2627364"/>
              <a:gd name="connsiteX3" fmla="*/ 0 w 2622603"/>
              <a:gd name="connsiteY3" fmla="*/ 2262593 h 2627364"/>
              <a:gd name="connsiteX0" fmla="*/ 0 w 2639388"/>
              <a:gd name="connsiteY0" fmla="*/ 2301889 h 2650099"/>
              <a:gd name="connsiteX1" fmla="*/ 1325643 w 2639388"/>
              <a:gd name="connsiteY1" fmla="*/ 0 h 2650099"/>
              <a:gd name="connsiteX2" fmla="*/ 2639388 w 2639388"/>
              <a:gd name="connsiteY2" fmla="*/ 2265415 h 2650099"/>
              <a:gd name="connsiteX3" fmla="*/ 0 w 2639388"/>
              <a:gd name="connsiteY3" fmla="*/ 2301889 h 2650099"/>
              <a:gd name="connsiteX0" fmla="*/ 0 w 2639388"/>
              <a:gd name="connsiteY0" fmla="*/ 2301889 h 2613304"/>
              <a:gd name="connsiteX1" fmla="*/ 1325643 w 2639388"/>
              <a:gd name="connsiteY1" fmla="*/ 0 h 2613304"/>
              <a:gd name="connsiteX2" fmla="*/ 2639388 w 2639388"/>
              <a:gd name="connsiteY2" fmla="*/ 2265415 h 2613304"/>
              <a:gd name="connsiteX3" fmla="*/ 0 w 2639388"/>
              <a:gd name="connsiteY3" fmla="*/ 2301889 h 2613304"/>
              <a:gd name="connsiteX0" fmla="*/ 0 w 2639388"/>
              <a:gd name="connsiteY0" fmla="*/ 2301889 h 2600755"/>
              <a:gd name="connsiteX1" fmla="*/ 1325643 w 2639388"/>
              <a:gd name="connsiteY1" fmla="*/ 0 h 2600755"/>
              <a:gd name="connsiteX2" fmla="*/ 2639388 w 2639388"/>
              <a:gd name="connsiteY2" fmla="*/ 2265415 h 2600755"/>
              <a:gd name="connsiteX3" fmla="*/ 0 w 2639388"/>
              <a:gd name="connsiteY3" fmla="*/ 2301889 h 2600755"/>
              <a:gd name="connsiteX0" fmla="*/ 0 w 2649825"/>
              <a:gd name="connsiteY0" fmla="*/ 2322999 h 2613288"/>
              <a:gd name="connsiteX1" fmla="*/ 1336080 w 2649825"/>
              <a:gd name="connsiteY1" fmla="*/ 0 h 2613288"/>
              <a:gd name="connsiteX2" fmla="*/ 2649825 w 2649825"/>
              <a:gd name="connsiteY2" fmla="*/ 2265415 h 2613288"/>
              <a:gd name="connsiteX3" fmla="*/ 0 w 2649825"/>
              <a:gd name="connsiteY3" fmla="*/ 2322999 h 2613288"/>
              <a:gd name="connsiteX0" fmla="*/ 0 w 2649825"/>
              <a:gd name="connsiteY0" fmla="*/ 2322999 h 2600429"/>
              <a:gd name="connsiteX1" fmla="*/ 1336080 w 2649825"/>
              <a:gd name="connsiteY1" fmla="*/ 0 h 2600429"/>
              <a:gd name="connsiteX2" fmla="*/ 2649825 w 2649825"/>
              <a:gd name="connsiteY2" fmla="*/ 2265415 h 2600429"/>
              <a:gd name="connsiteX3" fmla="*/ 0 w 2649825"/>
              <a:gd name="connsiteY3" fmla="*/ 2322999 h 2600429"/>
              <a:gd name="connsiteX0" fmla="*/ 0 w 2649825"/>
              <a:gd name="connsiteY0" fmla="*/ 2322999 h 2620458"/>
              <a:gd name="connsiteX1" fmla="*/ 1336080 w 2649825"/>
              <a:gd name="connsiteY1" fmla="*/ 0 h 2620458"/>
              <a:gd name="connsiteX2" fmla="*/ 2649825 w 2649825"/>
              <a:gd name="connsiteY2" fmla="*/ 2265415 h 2620458"/>
              <a:gd name="connsiteX3" fmla="*/ 0 w 2649825"/>
              <a:gd name="connsiteY3" fmla="*/ 2322999 h 2620458"/>
              <a:gd name="connsiteX0" fmla="*/ 0 w 2649825"/>
              <a:gd name="connsiteY0" fmla="*/ 2322999 h 2595019"/>
              <a:gd name="connsiteX1" fmla="*/ 1336080 w 2649825"/>
              <a:gd name="connsiteY1" fmla="*/ 0 h 2595019"/>
              <a:gd name="connsiteX2" fmla="*/ 2649825 w 2649825"/>
              <a:gd name="connsiteY2" fmla="*/ 2265415 h 2595019"/>
              <a:gd name="connsiteX3" fmla="*/ 0 w 2649825"/>
              <a:gd name="connsiteY3" fmla="*/ 2322999 h 2595019"/>
              <a:gd name="connsiteX0" fmla="*/ 0 w 2649825"/>
              <a:gd name="connsiteY0" fmla="*/ 2322999 h 2618174"/>
              <a:gd name="connsiteX1" fmla="*/ 1336080 w 2649825"/>
              <a:gd name="connsiteY1" fmla="*/ 0 h 2618174"/>
              <a:gd name="connsiteX2" fmla="*/ 2649825 w 2649825"/>
              <a:gd name="connsiteY2" fmla="*/ 2265415 h 2618174"/>
              <a:gd name="connsiteX3" fmla="*/ 0 w 2649825"/>
              <a:gd name="connsiteY3" fmla="*/ 2322999 h 2618174"/>
              <a:gd name="connsiteX0" fmla="*/ 0 w 2682107"/>
              <a:gd name="connsiteY0" fmla="*/ 2322999 h 2661737"/>
              <a:gd name="connsiteX1" fmla="*/ 1336080 w 2682107"/>
              <a:gd name="connsiteY1" fmla="*/ 0 h 2661737"/>
              <a:gd name="connsiteX2" fmla="*/ 2682107 w 2682107"/>
              <a:gd name="connsiteY2" fmla="*/ 2348045 h 2661737"/>
              <a:gd name="connsiteX3" fmla="*/ 0 w 2682107"/>
              <a:gd name="connsiteY3" fmla="*/ 2322999 h 2661737"/>
              <a:gd name="connsiteX0" fmla="*/ 0 w 2720199"/>
              <a:gd name="connsiteY0" fmla="*/ 2368799 h 2682669"/>
              <a:gd name="connsiteX1" fmla="*/ 1374172 w 2720199"/>
              <a:gd name="connsiteY1" fmla="*/ 0 h 2682669"/>
              <a:gd name="connsiteX2" fmla="*/ 2720199 w 2720199"/>
              <a:gd name="connsiteY2" fmla="*/ 2348045 h 2682669"/>
              <a:gd name="connsiteX3" fmla="*/ 0 w 2720199"/>
              <a:gd name="connsiteY3" fmla="*/ 2368799 h 2682669"/>
              <a:gd name="connsiteX0" fmla="*/ 0 w 2720199"/>
              <a:gd name="connsiteY0" fmla="*/ 2368799 h 2700770"/>
              <a:gd name="connsiteX1" fmla="*/ 1374172 w 2720199"/>
              <a:gd name="connsiteY1" fmla="*/ 0 h 2700770"/>
              <a:gd name="connsiteX2" fmla="*/ 2720199 w 2720199"/>
              <a:gd name="connsiteY2" fmla="*/ 2348045 h 2700770"/>
              <a:gd name="connsiteX3" fmla="*/ 0 w 2720199"/>
              <a:gd name="connsiteY3" fmla="*/ 2368799 h 2700770"/>
              <a:gd name="connsiteX0" fmla="*/ 0 w 2772715"/>
              <a:gd name="connsiteY0" fmla="*/ 2361310 h 2697064"/>
              <a:gd name="connsiteX1" fmla="*/ 1426688 w 2772715"/>
              <a:gd name="connsiteY1" fmla="*/ 0 h 2697064"/>
              <a:gd name="connsiteX2" fmla="*/ 2772715 w 2772715"/>
              <a:gd name="connsiteY2" fmla="*/ 2348045 h 2697064"/>
              <a:gd name="connsiteX3" fmla="*/ 0 w 2772715"/>
              <a:gd name="connsiteY3" fmla="*/ 2361310 h 2697064"/>
              <a:gd name="connsiteX0" fmla="*/ 0 w 2772715"/>
              <a:gd name="connsiteY0" fmla="*/ 2430186 h 2765940"/>
              <a:gd name="connsiteX1" fmla="*/ 1444106 w 2772715"/>
              <a:gd name="connsiteY1" fmla="*/ 0 h 2765940"/>
              <a:gd name="connsiteX2" fmla="*/ 2772715 w 2772715"/>
              <a:gd name="connsiteY2" fmla="*/ 2416921 h 2765940"/>
              <a:gd name="connsiteX3" fmla="*/ 0 w 2772715"/>
              <a:gd name="connsiteY3" fmla="*/ 2430186 h 2765940"/>
              <a:gd name="connsiteX0" fmla="*/ 0 w 2772715"/>
              <a:gd name="connsiteY0" fmla="*/ 2427922 h 2763676"/>
              <a:gd name="connsiteX1" fmla="*/ 1408657 w 2772715"/>
              <a:gd name="connsiteY1" fmla="*/ -1 h 2763676"/>
              <a:gd name="connsiteX2" fmla="*/ 2772715 w 2772715"/>
              <a:gd name="connsiteY2" fmla="*/ 2414657 h 2763676"/>
              <a:gd name="connsiteX3" fmla="*/ 0 w 2772715"/>
              <a:gd name="connsiteY3" fmla="*/ 2427922 h 276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715" h="2763676">
                <a:moveTo>
                  <a:pt x="0" y="2427922"/>
                </a:moveTo>
                <a:lnTo>
                  <a:pt x="1408657" y="-1"/>
                </a:lnTo>
                <a:lnTo>
                  <a:pt x="2772715" y="2414657"/>
                </a:lnTo>
                <a:cubicBezTo>
                  <a:pt x="1970157" y="2894501"/>
                  <a:pt x="827027" y="2860999"/>
                  <a:pt x="0" y="2427922"/>
                </a:cubicBezTo>
                <a:close/>
              </a:path>
            </a:pathLst>
          </a:custGeom>
          <a:solidFill>
            <a:srgbClr val="006FBA">
              <a:lumMod val="75000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750" kern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0" name="5_Arrow"/>
          <p:cNvSpPr/>
          <p:nvPr/>
        </p:nvSpPr>
        <p:spPr bwMode="auto">
          <a:xfrm rot="15944360">
            <a:off x="4268392" y="3433763"/>
            <a:ext cx="427435" cy="346472"/>
          </a:xfrm>
          <a:prstGeom prst="rightArrow">
            <a:avLst/>
          </a:prstGeom>
          <a:solidFill>
            <a:srgbClr val="0060A2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675" kern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1" name="5"/>
          <p:cNvSpPr>
            <a:spLocks/>
          </p:cNvSpPr>
          <p:nvPr/>
        </p:nvSpPr>
        <p:spPr bwMode="auto">
          <a:xfrm rot="3344360">
            <a:off x="4365428" y="3252193"/>
            <a:ext cx="1643063" cy="1696641"/>
          </a:xfrm>
          <a:custGeom>
            <a:avLst/>
            <a:gdLst>
              <a:gd name="T0" fmla="*/ 0 w 2573109"/>
              <a:gd name="T1" fmla="*/ 746326 h 2660560"/>
              <a:gd name="T2" fmla="*/ 433313 w 2573109"/>
              <a:gd name="T3" fmla="*/ 0 h 2660560"/>
              <a:gd name="T4" fmla="*/ 834503 w 2573109"/>
              <a:gd name="T5" fmla="*/ 753698 h 2660560"/>
              <a:gd name="T6" fmla="*/ 0 w 2573109"/>
              <a:gd name="T7" fmla="*/ 746326 h 26605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73109" h="2660560">
                <a:moveTo>
                  <a:pt x="0" y="2322999"/>
                </a:moveTo>
                <a:lnTo>
                  <a:pt x="1336080" y="0"/>
                </a:lnTo>
                <a:cubicBezTo>
                  <a:pt x="1778614" y="764375"/>
                  <a:pt x="2130575" y="1581574"/>
                  <a:pt x="2573109" y="2345949"/>
                </a:cubicBezTo>
                <a:cubicBezTo>
                  <a:pt x="1770551" y="2825793"/>
                  <a:pt x="662268" y="2706961"/>
                  <a:pt x="0" y="2322999"/>
                </a:cubicBezTo>
                <a:close/>
              </a:path>
            </a:pathLst>
          </a:custGeom>
          <a:solidFill>
            <a:srgbClr val="0060A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/>
            <a:endParaRPr lang="en-US" sz="1350" dirty="0">
              <a:solidFill>
                <a:srgbClr val="002345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2" name="4_Arrow"/>
          <p:cNvSpPr/>
          <p:nvPr/>
        </p:nvSpPr>
        <p:spPr bwMode="auto">
          <a:xfrm rot="12344360">
            <a:off x="4943477" y="4672013"/>
            <a:ext cx="478631" cy="347663"/>
          </a:xfrm>
          <a:prstGeom prst="rightArrow">
            <a:avLst/>
          </a:prstGeom>
          <a:solidFill>
            <a:srgbClr val="0078E6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1350" kern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3" name="4"/>
          <p:cNvSpPr>
            <a:spLocks/>
          </p:cNvSpPr>
          <p:nvPr/>
        </p:nvSpPr>
        <p:spPr bwMode="auto">
          <a:xfrm rot="-255640">
            <a:off x="5122070" y="3679032"/>
            <a:ext cx="1787129" cy="1691879"/>
          </a:xfrm>
          <a:custGeom>
            <a:avLst/>
            <a:gdLst>
              <a:gd name="T0" fmla="*/ 0 w 2799419"/>
              <a:gd name="T1" fmla="*/ 327008 h 3030729"/>
              <a:gd name="T2" fmla="*/ 471676 w 2799419"/>
              <a:gd name="T3" fmla="*/ 0 h 3030729"/>
              <a:gd name="T4" fmla="*/ 906546 w 2799419"/>
              <a:gd name="T5" fmla="*/ 332387 h 3030729"/>
              <a:gd name="T6" fmla="*/ 0 w 2799419"/>
              <a:gd name="T7" fmla="*/ 327008 h 30307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99419" h="3030729">
                <a:moveTo>
                  <a:pt x="0" y="2583712"/>
                </a:moveTo>
                <a:lnTo>
                  <a:pt x="1456536" y="0"/>
                </a:lnTo>
                <a:lnTo>
                  <a:pt x="2799419" y="2626207"/>
                </a:lnTo>
                <a:cubicBezTo>
                  <a:pt x="1934069" y="3141780"/>
                  <a:pt x="966391" y="3203444"/>
                  <a:pt x="0" y="2583712"/>
                </a:cubicBezTo>
                <a:close/>
              </a:path>
            </a:pathLst>
          </a:custGeom>
          <a:solidFill>
            <a:srgbClr val="0078E6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/>
            <a:endParaRPr lang="en-US" sz="1350" dirty="0">
              <a:solidFill>
                <a:srgbClr val="002345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4" name="3_Arrow"/>
          <p:cNvSpPr/>
          <p:nvPr/>
        </p:nvSpPr>
        <p:spPr bwMode="auto">
          <a:xfrm rot="8744360">
            <a:off x="6521053" y="4705351"/>
            <a:ext cx="384572" cy="346472"/>
          </a:xfrm>
          <a:prstGeom prst="rightArrow">
            <a:avLst/>
          </a:prstGeom>
          <a:solidFill>
            <a:srgbClr val="00468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675" kern="0" dirty="0">
              <a:solidFill>
                <a:srgbClr val="1F497D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5" name="3"/>
          <p:cNvSpPr/>
          <p:nvPr/>
        </p:nvSpPr>
        <p:spPr bwMode="auto">
          <a:xfrm rot="17744360">
            <a:off x="5962651" y="3124202"/>
            <a:ext cx="1721644" cy="1712119"/>
          </a:xfrm>
          <a:custGeom>
            <a:avLst/>
            <a:gdLst>
              <a:gd name="connsiteX0" fmla="*/ 0 w 2542032"/>
              <a:gd name="connsiteY0" fmla="*/ 2191407 h 2191407"/>
              <a:gd name="connsiteX1" fmla="*/ 1271016 w 2542032"/>
              <a:gd name="connsiteY1" fmla="*/ 0 h 2191407"/>
              <a:gd name="connsiteX2" fmla="*/ 2542032 w 2542032"/>
              <a:gd name="connsiteY2" fmla="*/ 2191407 h 2191407"/>
              <a:gd name="connsiteX3" fmla="*/ 0 w 2542032"/>
              <a:gd name="connsiteY3" fmla="*/ 2191407 h 2191407"/>
              <a:gd name="connsiteX0" fmla="*/ 0 w 2542032"/>
              <a:gd name="connsiteY0" fmla="*/ 2191407 h 2534434"/>
              <a:gd name="connsiteX1" fmla="*/ 1271016 w 2542032"/>
              <a:gd name="connsiteY1" fmla="*/ 0 h 2534434"/>
              <a:gd name="connsiteX2" fmla="*/ 2542032 w 2542032"/>
              <a:gd name="connsiteY2" fmla="*/ 2191407 h 2534434"/>
              <a:gd name="connsiteX3" fmla="*/ 0 w 2542032"/>
              <a:gd name="connsiteY3" fmla="*/ 2191407 h 2534434"/>
              <a:gd name="connsiteX0" fmla="*/ 0 w 2542032"/>
              <a:gd name="connsiteY0" fmla="*/ 2191407 h 2609759"/>
              <a:gd name="connsiteX1" fmla="*/ 1271016 w 2542032"/>
              <a:gd name="connsiteY1" fmla="*/ 0 h 2609759"/>
              <a:gd name="connsiteX2" fmla="*/ 2542032 w 2542032"/>
              <a:gd name="connsiteY2" fmla="*/ 2191407 h 2609759"/>
              <a:gd name="connsiteX3" fmla="*/ 0 w 2542032"/>
              <a:gd name="connsiteY3" fmla="*/ 2191407 h 2609759"/>
              <a:gd name="connsiteX0" fmla="*/ 0 w 2542032"/>
              <a:gd name="connsiteY0" fmla="*/ 2191407 h 2639332"/>
              <a:gd name="connsiteX1" fmla="*/ 1271016 w 2542032"/>
              <a:gd name="connsiteY1" fmla="*/ 0 h 2639332"/>
              <a:gd name="connsiteX2" fmla="*/ 2542032 w 2542032"/>
              <a:gd name="connsiteY2" fmla="*/ 2191407 h 2639332"/>
              <a:gd name="connsiteX3" fmla="*/ 0 w 2542032"/>
              <a:gd name="connsiteY3" fmla="*/ 2191407 h 2639332"/>
              <a:gd name="connsiteX0" fmla="*/ 0 w 2584761"/>
              <a:gd name="connsiteY0" fmla="*/ 2191407 h 2669518"/>
              <a:gd name="connsiteX1" fmla="*/ 1271016 w 2584761"/>
              <a:gd name="connsiteY1" fmla="*/ 0 h 2669518"/>
              <a:gd name="connsiteX2" fmla="*/ 2584761 w 2584761"/>
              <a:gd name="connsiteY2" fmla="*/ 2265415 h 2669518"/>
              <a:gd name="connsiteX3" fmla="*/ 0 w 2584761"/>
              <a:gd name="connsiteY3" fmla="*/ 2191407 h 2669518"/>
              <a:gd name="connsiteX0" fmla="*/ 0 w 2622603"/>
              <a:gd name="connsiteY0" fmla="*/ 2262593 h 2711613"/>
              <a:gd name="connsiteX1" fmla="*/ 1308858 w 2622603"/>
              <a:gd name="connsiteY1" fmla="*/ 0 h 2711613"/>
              <a:gd name="connsiteX2" fmla="*/ 2622603 w 2622603"/>
              <a:gd name="connsiteY2" fmla="*/ 2265415 h 2711613"/>
              <a:gd name="connsiteX3" fmla="*/ 0 w 2622603"/>
              <a:gd name="connsiteY3" fmla="*/ 2262593 h 2711613"/>
              <a:gd name="connsiteX0" fmla="*/ 0 w 2622603"/>
              <a:gd name="connsiteY0" fmla="*/ 2262593 h 2661579"/>
              <a:gd name="connsiteX1" fmla="*/ 1308858 w 2622603"/>
              <a:gd name="connsiteY1" fmla="*/ 0 h 2661579"/>
              <a:gd name="connsiteX2" fmla="*/ 2622603 w 2622603"/>
              <a:gd name="connsiteY2" fmla="*/ 2265415 h 2661579"/>
              <a:gd name="connsiteX3" fmla="*/ 0 w 2622603"/>
              <a:gd name="connsiteY3" fmla="*/ 2262593 h 2661579"/>
              <a:gd name="connsiteX0" fmla="*/ 0 w 2622603"/>
              <a:gd name="connsiteY0" fmla="*/ 2262593 h 2627364"/>
              <a:gd name="connsiteX1" fmla="*/ 1308858 w 2622603"/>
              <a:gd name="connsiteY1" fmla="*/ 0 h 2627364"/>
              <a:gd name="connsiteX2" fmla="*/ 2622603 w 2622603"/>
              <a:gd name="connsiteY2" fmla="*/ 2265415 h 2627364"/>
              <a:gd name="connsiteX3" fmla="*/ 0 w 2622603"/>
              <a:gd name="connsiteY3" fmla="*/ 2262593 h 2627364"/>
              <a:gd name="connsiteX0" fmla="*/ 0 w 2639388"/>
              <a:gd name="connsiteY0" fmla="*/ 2301889 h 2650099"/>
              <a:gd name="connsiteX1" fmla="*/ 1325643 w 2639388"/>
              <a:gd name="connsiteY1" fmla="*/ 0 h 2650099"/>
              <a:gd name="connsiteX2" fmla="*/ 2639388 w 2639388"/>
              <a:gd name="connsiteY2" fmla="*/ 2265415 h 2650099"/>
              <a:gd name="connsiteX3" fmla="*/ 0 w 2639388"/>
              <a:gd name="connsiteY3" fmla="*/ 2301889 h 2650099"/>
              <a:gd name="connsiteX0" fmla="*/ 0 w 2639388"/>
              <a:gd name="connsiteY0" fmla="*/ 2301889 h 2613304"/>
              <a:gd name="connsiteX1" fmla="*/ 1325643 w 2639388"/>
              <a:gd name="connsiteY1" fmla="*/ 0 h 2613304"/>
              <a:gd name="connsiteX2" fmla="*/ 2639388 w 2639388"/>
              <a:gd name="connsiteY2" fmla="*/ 2265415 h 2613304"/>
              <a:gd name="connsiteX3" fmla="*/ 0 w 2639388"/>
              <a:gd name="connsiteY3" fmla="*/ 2301889 h 2613304"/>
              <a:gd name="connsiteX0" fmla="*/ 0 w 2639388"/>
              <a:gd name="connsiteY0" fmla="*/ 2301889 h 2600755"/>
              <a:gd name="connsiteX1" fmla="*/ 1325643 w 2639388"/>
              <a:gd name="connsiteY1" fmla="*/ 0 h 2600755"/>
              <a:gd name="connsiteX2" fmla="*/ 2639388 w 2639388"/>
              <a:gd name="connsiteY2" fmla="*/ 2265415 h 2600755"/>
              <a:gd name="connsiteX3" fmla="*/ 0 w 2639388"/>
              <a:gd name="connsiteY3" fmla="*/ 2301889 h 2600755"/>
              <a:gd name="connsiteX0" fmla="*/ 0 w 2649825"/>
              <a:gd name="connsiteY0" fmla="*/ 2322999 h 2613288"/>
              <a:gd name="connsiteX1" fmla="*/ 1336080 w 2649825"/>
              <a:gd name="connsiteY1" fmla="*/ 0 h 2613288"/>
              <a:gd name="connsiteX2" fmla="*/ 2649825 w 2649825"/>
              <a:gd name="connsiteY2" fmla="*/ 2265415 h 2613288"/>
              <a:gd name="connsiteX3" fmla="*/ 0 w 2649825"/>
              <a:gd name="connsiteY3" fmla="*/ 2322999 h 2613288"/>
              <a:gd name="connsiteX0" fmla="*/ 0 w 2649825"/>
              <a:gd name="connsiteY0" fmla="*/ 2322999 h 2600429"/>
              <a:gd name="connsiteX1" fmla="*/ 1336080 w 2649825"/>
              <a:gd name="connsiteY1" fmla="*/ 0 h 2600429"/>
              <a:gd name="connsiteX2" fmla="*/ 2649825 w 2649825"/>
              <a:gd name="connsiteY2" fmla="*/ 2265415 h 2600429"/>
              <a:gd name="connsiteX3" fmla="*/ 0 w 2649825"/>
              <a:gd name="connsiteY3" fmla="*/ 2322999 h 2600429"/>
              <a:gd name="connsiteX0" fmla="*/ 0 w 2649825"/>
              <a:gd name="connsiteY0" fmla="*/ 2322999 h 2620458"/>
              <a:gd name="connsiteX1" fmla="*/ 1336080 w 2649825"/>
              <a:gd name="connsiteY1" fmla="*/ 0 h 2620458"/>
              <a:gd name="connsiteX2" fmla="*/ 2649825 w 2649825"/>
              <a:gd name="connsiteY2" fmla="*/ 2265415 h 2620458"/>
              <a:gd name="connsiteX3" fmla="*/ 0 w 2649825"/>
              <a:gd name="connsiteY3" fmla="*/ 2322999 h 2620458"/>
              <a:gd name="connsiteX0" fmla="*/ 0 w 2649825"/>
              <a:gd name="connsiteY0" fmla="*/ 2322999 h 2595019"/>
              <a:gd name="connsiteX1" fmla="*/ 1336080 w 2649825"/>
              <a:gd name="connsiteY1" fmla="*/ 0 h 2595019"/>
              <a:gd name="connsiteX2" fmla="*/ 2649825 w 2649825"/>
              <a:gd name="connsiteY2" fmla="*/ 2265415 h 2595019"/>
              <a:gd name="connsiteX3" fmla="*/ 0 w 2649825"/>
              <a:gd name="connsiteY3" fmla="*/ 2322999 h 2595019"/>
              <a:gd name="connsiteX0" fmla="*/ 0 w 2649825"/>
              <a:gd name="connsiteY0" fmla="*/ 2322999 h 2618174"/>
              <a:gd name="connsiteX1" fmla="*/ 1336080 w 2649825"/>
              <a:gd name="connsiteY1" fmla="*/ 0 h 2618174"/>
              <a:gd name="connsiteX2" fmla="*/ 2649825 w 2649825"/>
              <a:gd name="connsiteY2" fmla="*/ 2265415 h 2618174"/>
              <a:gd name="connsiteX3" fmla="*/ 0 w 2649825"/>
              <a:gd name="connsiteY3" fmla="*/ 2322999 h 2618174"/>
              <a:gd name="connsiteX0" fmla="*/ 0 w 2682107"/>
              <a:gd name="connsiteY0" fmla="*/ 2322999 h 2661737"/>
              <a:gd name="connsiteX1" fmla="*/ 1336080 w 2682107"/>
              <a:gd name="connsiteY1" fmla="*/ 0 h 2661737"/>
              <a:gd name="connsiteX2" fmla="*/ 2682107 w 2682107"/>
              <a:gd name="connsiteY2" fmla="*/ 2348045 h 2661737"/>
              <a:gd name="connsiteX3" fmla="*/ 0 w 2682107"/>
              <a:gd name="connsiteY3" fmla="*/ 2322999 h 2661737"/>
              <a:gd name="connsiteX0" fmla="*/ -1 w 2728197"/>
              <a:gd name="connsiteY0" fmla="*/ 2229687 h 2624368"/>
              <a:gd name="connsiteX1" fmla="*/ 1382170 w 2728197"/>
              <a:gd name="connsiteY1" fmla="*/ 0 h 2624368"/>
              <a:gd name="connsiteX2" fmla="*/ 2728197 w 2728197"/>
              <a:gd name="connsiteY2" fmla="*/ 2348045 h 2624368"/>
              <a:gd name="connsiteX3" fmla="*/ -1 w 2728197"/>
              <a:gd name="connsiteY3" fmla="*/ 2229687 h 2624368"/>
              <a:gd name="connsiteX0" fmla="*/ 0 w 2728198"/>
              <a:gd name="connsiteY0" fmla="*/ 2294801 h 2689482"/>
              <a:gd name="connsiteX1" fmla="*/ 1363227 w 2728198"/>
              <a:gd name="connsiteY1" fmla="*/ 0 h 2689482"/>
              <a:gd name="connsiteX2" fmla="*/ 2728198 w 2728198"/>
              <a:gd name="connsiteY2" fmla="*/ 2413159 h 2689482"/>
              <a:gd name="connsiteX3" fmla="*/ 0 w 2728198"/>
              <a:gd name="connsiteY3" fmla="*/ 2294801 h 2689482"/>
              <a:gd name="connsiteX0" fmla="*/ 0 w 2728198"/>
              <a:gd name="connsiteY0" fmla="*/ 2382531 h 2777212"/>
              <a:gd name="connsiteX1" fmla="*/ 1321871 w 2728198"/>
              <a:gd name="connsiteY1" fmla="*/ 0 h 2777212"/>
              <a:gd name="connsiteX2" fmla="*/ 2728198 w 2728198"/>
              <a:gd name="connsiteY2" fmla="*/ 2500889 h 2777212"/>
              <a:gd name="connsiteX3" fmla="*/ 0 w 2728198"/>
              <a:gd name="connsiteY3" fmla="*/ 2382531 h 2777212"/>
              <a:gd name="connsiteX0" fmla="*/ 0 w 2728198"/>
              <a:gd name="connsiteY0" fmla="*/ 2454871 h 2849552"/>
              <a:gd name="connsiteX1" fmla="*/ 1331807 w 2728198"/>
              <a:gd name="connsiteY1" fmla="*/ -1 h 2849552"/>
              <a:gd name="connsiteX2" fmla="*/ 2728198 w 2728198"/>
              <a:gd name="connsiteY2" fmla="*/ 2573229 h 2849552"/>
              <a:gd name="connsiteX3" fmla="*/ 0 w 2728198"/>
              <a:gd name="connsiteY3" fmla="*/ 2454871 h 2849552"/>
              <a:gd name="connsiteX0" fmla="*/ 0 w 2685889"/>
              <a:gd name="connsiteY0" fmla="*/ 2454872 h 2784808"/>
              <a:gd name="connsiteX1" fmla="*/ 1331807 w 2685889"/>
              <a:gd name="connsiteY1" fmla="*/ 0 h 2784808"/>
              <a:gd name="connsiteX2" fmla="*/ 2685889 w 2685889"/>
              <a:gd name="connsiteY2" fmla="*/ 2464075 h 2784808"/>
              <a:gd name="connsiteX3" fmla="*/ 0 w 2685889"/>
              <a:gd name="connsiteY3" fmla="*/ 2454872 h 2784808"/>
              <a:gd name="connsiteX0" fmla="*/ 0 w 2685889"/>
              <a:gd name="connsiteY0" fmla="*/ 2454872 h 2713501"/>
              <a:gd name="connsiteX1" fmla="*/ 1331807 w 2685889"/>
              <a:gd name="connsiteY1" fmla="*/ 0 h 2713501"/>
              <a:gd name="connsiteX2" fmla="*/ 2685889 w 2685889"/>
              <a:gd name="connsiteY2" fmla="*/ 2464075 h 2713501"/>
              <a:gd name="connsiteX3" fmla="*/ 0 w 2685889"/>
              <a:gd name="connsiteY3" fmla="*/ 2454872 h 2713501"/>
              <a:gd name="connsiteX0" fmla="*/ 0 w 2685889"/>
              <a:gd name="connsiteY0" fmla="*/ 2454872 h 2777126"/>
              <a:gd name="connsiteX1" fmla="*/ 1331807 w 2685889"/>
              <a:gd name="connsiteY1" fmla="*/ 0 h 2777126"/>
              <a:gd name="connsiteX2" fmla="*/ 2685889 w 2685889"/>
              <a:gd name="connsiteY2" fmla="*/ 2464075 h 2777126"/>
              <a:gd name="connsiteX3" fmla="*/ 0 w 2685889"/>
              <a:gd name="connsiteY3" fmla="*/ 2454872 h 2777126"/>
              <a:gd name="connsiteX0" fmla="*/ 0 w 2685889"/>
              <a:gd name="connsiteY0" fmla="*/ 2454872 h 2769443"/>
              <a:gd name="connsiteX1" fmla="*/ 1331807 w 2685889"/>
              <a:gd name="connsiteY1" fmla="*/ 0 h 2769443"/>
              <a:gd name="connsiteX2" fmla="*/ 2685889 w 2685889"/>
              <a:gd name="connsiteY2" fmla="*/ 2464075 h 2769443"/>
              <a:gd name="connsiteX3" fmla="*/ 0 w 2685889"/>
              <a:gd name="connsiteY3" fmla="*/ 2454872 h 2769443"/>
              <a:gd name="connsiteX0" fmla="*/ 0 w 2685889"/>
              <a:gd name="connsiteY0" fmla="*/ 2454872 h 2780200"/>
              <a:gd name="connsiteX1" fmla="*/ 1331807 w 2685889"/>
              <a:gd name="connsiteY1" fmla="*/ 0 h 2780200"/>
              <a:gd name="connsiteX2" fmla="*/ 2685889 w 2685889"/>
              <a:gd name="connsiteY2" fmla="*/ 2464075 h 2780200"/>
              <a:gd name="connsiteX3" fmla="*/ 0 w 2685889"/>
              <a:gd name="connsiteY3" fmla="*/ 2454872 h 2780200"/>
              <a:gd name="connsiteX0" fmla="*/ 0 w 2695742"/>
              <a:gd name="connsiteY0" fmla="*/ 2454872 h 2770715"/>
              <a:gd name="connsiteX1" fmla="*/ 1331807 w 2695742"/>
              <a:gd name="connsiteY1" fmla="*/ 0 h 2770715"/>
              <a:gd name="connsiteX2" fmla="*/ 2695741 w 2695742"/>
              <a:gd name="connsiteY2" fmla="*/ 2446175 h 2770715"/>
              <a:gd name="connsiteX3" fmla="*/ 0 w 2695742"/>
              <a:gd name="connsiteY3" fmla="*/ 2454872 h 2770715"/>
              <a:gd name="connsiteX0" fmla="*/ 0 w 2695741"/>
              <a:gd name="connsiteY0" fmla="*/ 2454872 h 2802347"/>
              <a:gd name="connsiteX1" fmla="*/ 1331807 w 2695741"/>
              <a:gd name="connsiteY1" fmla="*/ 0 h 2802347"/>
              <a:gd name="connsiteX2" fmla="*/ 2695741 w 2695741"/>
              <a:gd name="connsiteY2" fmla="*/ 2446175 h 2802347"/>
              <a:gd name="connsiteX3" fmla="*/ 0 w 2695741"/>
              <a:gd name="connsiteY3" fmla="*/ 2454872 h 2802347"/>
              <a:gd name="connsiteX0" fmla="*/ 0 w 2695741"/>
              <a:gd name="connsiteY0" fmla="*/ 2454872 h 2811404"/>
              <a:gd name="connsiteX1" fmla="*/ 1331807 w 2695741"/>
              <a:gd name="connsiteY1" fmla="*/ 0 h 2811404"/>
              <a:gd name="connsiteX2" fmla="*/ 2695741 w 2695741"/>
              <a:gd name="connsiteY2" fmla="*/ 2446175 h 2811404"/>
              <a:gd name="connsiteX3" fmla="*/ 0 w 2695741"/>
              <a:gd name="connsiteY3" fmla="*/ 2454872 h 281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741" h="2811404">
                <a:moveTo>
                  <a:pt x="0" y="2454872"/>
                </a:moveTo>
                <a:lnTo>
                  <a:pt x="1331807" y="0"/>
                </a:lnTo>
                <a:lnTo>
                  <a:pt x="2695741" y="2446175"/>
                </a:lnTo>
                <a:cubicBezTo>
                  <a:pt x="1540969" y="2987186"/>
                  <a:pt x="916312" y="2873349"/>
                  <a:pt x="0" y="2454872"/>
                </a:cubicBezTo>
                <a:close/>
              </a:path>
            </a:pathLst>
          </a:custGeom>
          <a:solidFill>
            <a:srgbClr val="004686">
              <a:lumMod val="60000"/>
              <a:lumOff val="40000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675" kern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6" name="2_Arrow"/>
          <p:cNvSpPr/>
          <p:nvPr/>
        </p:nvSpPr>
        <p:spPr bwMode="auto">
          <a:xfrm rot="5144360">
            <a:off x="7258052" y="3427811"/>
            <a:ext cx="383381" cy="347663"/>
          </a:xfrm>
          <a:prstGeom prst="rightArrow">
            <a:avLst/>
          </a:prstGeom>
          <a:solidFill>
            <a:srgbClr val="004686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675" kern="0" dirty="0">
              <a:solidFill>
                <a:srgbClr val="1F497D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7" name="3_Inventory Sold ..."/>
          <p:cNvSpPr txBox="1">
            <a:spLocks noChangeArrowheads="1"/>
          </p:cNvSpPr>
          <p:nvPr/>
        </p:nvSpPr>
        <p:spPr bwMode="auto">
          <a:xfrm>
            <a:off x="6520534" y="4053397"/>
            <a:ext cx="11446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INVENTARIO</a:t>
            </a:r>
          </a:p>
        </p:txBody>
      </p:sp>
      <p:sp>
        <p:nvSpPr>
          <p:cNvPr id="18" name="1_Cash in Bank"/>
          <p:cNvSpPr txBox="1">
            <a:spLocks noChangeArrowheads="1"/>
          </p:cNvSpPr>
          <p:nvPr/>
        </p:nvSpPr>
        <p:spPr bwMode="auto">
          <a:xfrm>
            <a:off x="5441157" y="2053979"/>
            <a:ext cx="9429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</a:t>
            </a:r>
          </a:p>
        </p:txBody>
      </p:sp>
      <p:sp>
        <p:nvSpPr>
          <p:cNvPr id="19" name="6_Remaining"/>
          <p:cNvSpPr txBox="1">
            <a:spLocks noChangeArrowheads="1"/>
          </p:cNvSpPr>
          <p:nvPr/>
        </p:nvSpPr>
        <p:spPr bwMode="auto">
          <a:xfrm>
            <a:off x="4220051" y="2790497"/>
            <a:ext cx="11059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3716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</a:p>
        </p:txBody>
      </p:sp>
      <p:sp>
        <p:nvSpPr>
          <p:cNvPr id="20" name="4_Accounts Receivable"/>
          <p:cNvSpPr txBox="1">
            <a:spLocks noChangeArrowheads="1"/>
          </p:cNvSpPr>
          <p:nvPr/>
        </p:nvSpPr>
        <p:spPr bwMode="auto">
          <a:xfrm>
            <a:off x="5580461" y="4537473"/>
            <a:ext cx="9429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716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</a:t>
            </a:r>
          </a:p>
        </p:txBody>
      </p:sp>
      <p:sp>
        <p:nvSpPr>
          <p:cNvPr id="21" name="5_Cash Used"/>
          <p:cNvSpPr txBox="1">
            <a:spLocks noChangeArrowheads="1"/>
          </p:cNvSpPr>
          <p:nvPr/>
        </p:nvSpPr>
        <p:spPr bwMode="auto">
          <a:xfrm>
            <a:off x="4114235" y="3989060"/>
            <a:ext cx="1171052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</a:t>
            </a:r>
          </a:p>
        </p:txBody>
      </p:sp>
      <p:sp>
        <p:nvSpPr>
          <p:cNvPr id="22" name="2"/>
          <p:cNvSpPr/>
          <p:nvPr/>
        </p:nvSpPr>
        <p:spPr bwMode="auto">
          <a:xfrm rot="14144360">
            <a:off x="5927345" y="2258470"/>
            <a:ext cx="1669256" cy="1728788"/>
          </a:xfrm>
          <a:custGeom>
            <a:avLst/>
            <a:gdLst>
              <a:gd name="connsiteX0" fmla="*/ 0 w 2542032"/>
              <a:gd name="connsiteY0" fmla="*/ 2191407 h 2191407"/>
              <a:gd name="connsiteX1" fmla="*/ 1271016 w 2542032"/>
              <a:gd name="connsiteY1" fmla="*/ 0 h 2191407"/>
              <a:gd name="connsiteX2" fmla="*/ 2542032 w 2542032"/>
              <a:gd name="connsiteY2" fmla="*/ 2191407 h 2191407"/>
              <a:gd name="connsiteX3" fmla="*/ 0 w 2542032"/>
              <a:gd name="connsiteY3" fmla="*/ 2191407 h 2191407"/>
              <a:gd name="connsiteX0" fmla="*/ 0 w 2542032"/>
              <a:gd name="connsiteY0" fmla="*/ 2191407 h 2534434"/>
              <a:gd name="connsiteX1" fmla="*/ 1271016 w 2542032"/>
              <a:gd name="connsiteY1" fmla="*/ 0 h 2534434"/>
              <a:gd name="connsiteX2" fmla="*/ 2542032 w 2542032"/>
              <a:gd name="connsiteY2" fmla="*/ 2191407 h 2534434"/>
              <a:gd name="connsiteX3" fmla="*/ 0 w 2542032"/>
              <a:gd name="connsiteY3" fmla="*/ 2191407 h 2534434"/>
              <a:gd name="connsiteX0" fmla="*/ 0 w 2542032"/>
              <a:gd name="connsiteY0" fmla="*/ 2191407 h 2609759"/>
              <a:gd name="connsiteX1" fmla="*/ 1271016 w 2542032"/>
              <a:gd name="connsiteY1" fmla="*/ 0 h 2609759"/>
              <a:gd name="connsiteX2" fmla="*/ 2542032 w 2542032"/>
              <a:gd name="connsiteY2" fmla="*/ 2191407 h 2609759"/>
              <a:gd name="connsiteX3" fmla="*/ 0 w 2542032"/>
              <a:gd name="connsiteY3" fmla="*/ 2191407 h 2609759"/>
              <a:gd name="connsiteX0" fmla="*/ 0 w 2542032"/>
              <a:gd name="connsiteY0" fmla="*/ 2191407 h 2639332"/>
              <a:gd name="connsiteX1" fmla="*/ 1271016 w 2542032"/>
              <a:gd name="connsiteY1" fmla="*/ 0 h 2639332"/>
              <a:gd name="connsiteX2" fmla="*/ 2542032 w 2542032"/>
              <a:gd name="connsiteY2" fmla="*/ 2191407 h 2639332"/>
              <a:gd name="connsiteX3" fmla="*/ 0 w 2542032"/>
              <a:gd name="connsiteY3" fmla="*/ 2191407 h 2639332"/>
              <a:gd name="connsiteX0" fmla="*/ 0 w 2584761"/>
              <a:gd name="connsiteY0" fmla="*/ 2191407 h 2669518"/>
              <a:gd name="connsiteX1" fmla="*/ 1271016 w 2584761"/>
              <a:gd name="connsiteY1" fmla="*/ 0 h 2669518"/>
              <a:gd name="connsiteX2" fmla="*/ 2584761 w 2584761"/>
              <a:gd name="connsiteY2" fmla="*/ 2265415 h 2669518"/>
              <a:gd name="connsiteX3" fmla="*/ 0 w 2584761"/>
              <a:gd name="connsiteY3" fmla="*/ 2191407 h 2669518"/>
              <a:gd name="connsiteX0" fmla="*/ 0 w 2622603"/>
              <a:gd name="connsiteY0" fmla="*/ 2262593 h 2711613"/>
              <a:gd name="connsiteX1" fmla="*/ 1308858 w 2622603"/>
              <a:gd name="connsiteY1" fmla="*/ 0 h 2711613"/>
              <a:gd name="connsiteX2" fmla="*/ 2622603 w 2622603"/>
              <a:gd name="connsiteY2" fmla="*/ 2265415 h 2711613"/>
              <a:gd name="connsiteX3" fmla="*/ 0 w 2622603"/>
              <a:gd name="connsiteY3" fmla="*/ 2262593 h 2711613"/>
              <a:gd name="connsiteX0" fmla="*/ 0 w 2622603"/>
              <a:gd name="connsiteY0" fmla="*/ 2262593 h 2661579"/>
              <a:gd name="connsiteX1" fmla="*/ 1308858 w 2622603"/>
              <a:gd name="connsiteY1" fmla="*/ 0 h 2661579"/>
              <a:gd name="connsiteX2" fmla="*/ 2622603 w 2622603"/>
              <a:gd name="connsiteY2" fmla="*/ 2265415 h 2661579"/>
              <a:gd name="connsiteX3" fmla="*/ 0 w 2622603"/>
              <a:gd name="connsiteY3" fmla="*/ 2262593 h 2661579"/>
              <a:gd name="connsiteX0" fmla="*/ 0 w 2622603"/>
              <a:gd name="connsiteY0" fmla="*/ 2262593 h 2627364"/>
              <a:gd name="connsiteX1" fmla="*/ 1308858 w 2622603"/>
              <a:gd name="connsiteY1" fmla="*/ 0 h 2627364"/>
              <a:gd name="connsiteX2" fmla="*/ 2622603 w 2622603"/>
              <a:gd name="connsiteY2" fmla="*/ 2265415 h 2627364"/>
              <a:gd name="connsiteX3" fmla="*/ 0 w 2622603"/>
              <a:gd name="connsiteY3" fmla="*/ 2262593 h 2627364"/>
              <a:gd name="connsiteX0" fmla="*/ 0 w 2639388"/>
              <a:gd name="connsiteY0" fmla="*/ 2301889 h 2650099"/>
              <a:gd name="connsiteX1" fmla="*/ 1325643 w 2639388"/>
              <a:gd name="connsiteY1" fmla="*/ 0 h 2650099"/>
              <a:gd name="connsiteX2" fmla="*/ 2639388 w 2639388"/>
              <a:gd name="connsiteY2" fmla="*/ 2265415 h 2650099"/>
              <a:gd name="connsiteX3" fmla="*/ 0 w 2639388"/>
              <a:gd name="connsiteY3" fmla="*/ 2301889 h 2650099"/>
              <a:gd name="connsiteX0" fmla="*/ 0 w 2639388"/>
              <a:gd name="connsiteY0" fmla="*/ 2301889 h 2613304"/>
              <a:gd name="connsiteX1" fmla="*/ 1325643 w 2639388"/>
              <a:gd name="connsiteY1" fmla="*/ 0 h 2613304"/>
              <a:gd name="connsiteX2" fmla="*/ 2639388 w 2639388"/>
              <a:gd name="connsiteY2" fmla="*/ 2265415 h 2613304"/>
              <a:gd name="connsiteX3" fmla="*/ 0 w 2639388"/>
              <a:gd name="connsiteY3" fmla="*/ 2301889 h 2613304"/>
              <a:gd name="connsiteX0" fmla="*/ 0 w 2639388"/>
              <a:gd name="connsiteY0" fmla="*/ 2301889 h 2600755"/>
              <a:gd name="connsiteX1" fmla="*/ 1325643 w 2639388"/>
              <a:gd name="connsiteY1" fmla="*/ 0 h 2600755"/>
              <a:gd name="connsiteX2" fmla="*/ 2639388 w 2639388"/>
              <a:gd name="connsiteY2" fmla="*/ 2265415 h 2600755"/>
              <a:gd name="connsiteX3" fmla="*/ 0 w 2639388"/>
              <a:gd name="connsiteY3" fmla="*/ 2301889 h 2600755"/>
              <a:gd name="connsiteX0" fmla="*/ 0 w 2649825"/>
              <a:gd name="connsiteY0" fmla="*/ 2322999 h 2613288"/>
              <a:gd name="connsiteX1" fmla="*/ 1336080 w 2649825"/>
              <a:gd name="connsiteY1" fmla="*/ 0 h 2613288"/>
              <a:gd name="connsiteX2" fmla="*/ 2649825 w 2649825"/>
              <a:gd name="connsiteY2" fmla="*/ 2265415 h 2613288"/>
              <a:gd name="connsiteX3" fmla="*/ 0 w 2649825"/>
              <a:gd name="connsiteY3" fmla="*/ 2322999 h 2613288"/>
              <a:gd name="connsiteX0" fmla="*/ 0 w 2649825"/>
              <a:gd name="connsiteY0" fmla="*/ 2322999 h 2600429"/>
              <a:gd name="connsiteX1" fmla="*/ 1336080 w 2649825"/>
              <a:gd name="connsiteY1" fmla="*/ 0 h 2600429"/>
              <a:gd name="connsiteX2" fmla="*/ 2649825 w 2649825"/>
              <a:gd name="connsiteY2" fmla="*/ 2265415 h 2600429"/>
              <a:gd name="connsiteX3" fmla="*/ 0 w 2649825"/>
              <a:gd name="connsiteY3" fmla="*/ 2322999 h 2600429"/>
              <a:gd name="connsiteX0" fmla="*/ 0 w 2649825"/>
              <a:gd name="connsiteY0" fmla="*/ 2322999 h 2620458"/>
              <a:gd name="connsiteX1" fmla="*/ 1336080 w 2649825"/>
              <a:gd name="connsiteY1" fmla="*/ 0 h 2620458"/>
              <a:gd name="connsiteX2" fmla="*/ 2649825 w 2649825"/>
              <a:gd name="connsiteY2" fmla="*/ 2265415 h 2620458"/>
              <a:gd name="connsiteX3" fmla="*/ 0 w 2649825"/>
              <a:gd name="connsiteY3" fmla="*/ 2322999 h 2620458"/>
              <a:gd name="connsiteX0" fmla="*/ 0 w 2649825"/>
              <a:gd name="connsiteY0" fmla="*/ 2322999 h 2595019"/>
              <a:gd name="connsiteX1" fmla="*/ 1336080 w 2649825"/>
              <a:gd name="connsiteY1" fmla="*/ 0 h 2595019"/>
              <a:gd name="connsiteX2" fmla="*/ 2649825 w 2649825"/>
              <a:gd name="connsiteY2" fmla="*/ 2265415 h 2595019"/>
              <a:gd name="connsiteX3" fmla="*/ 0 w 2649825"/>
              <a:gd name="connsiteY3" fmla="*/ 2322999 h 2595019"/>
              <a:gd name="connsiteX0" fmla="*/ 0 w 2649825"/>
              <a:gd name="connsiteY0" fmla="*/ 2322999 h 2618174"/>
              <a:gd name="connsiteX1" fmla="*/ 1336080 w 2649825"/>
              <a:gd name="connsiteY1" fmla="*/ 0 h 2618174"/>
              <a:gd name="connsiteX2" fmla="*/ 2649825 w 2649825"/>
              <a:gd name="connsiteY2" fmla="*/ 2265415 h 2618174"/>
              <a:gd name="connsiteX3" fmla="*/ 0 w 2649825"/>
              <a:gd name="connsiteY3" fmla="*/ 2322999 h 2618174"/>
              <a:gd name="connsiteX0" fmla="*/ 0 w 2663681"/>
              <a:gd name="connsiteY0" fmla="*/ 2322999 h 2632130"/>
              <a:gd name="connsiteX1" fmla="*/ 1336080 w 2663681"/>
              <a:gd name="connsiteY1" fmla="*/ 0 h 2632130"/>
              <a:gd name="connsiteX2" fmla="*/ 2663681 w 2663681"/>
              <a:gd name="connsiteY2" fmla="*/ 2293124 h 2632130"/>
              <a:gd name="connsiteX3" fmla="*/ 0 w 2663681"/>
              <a:gd name="connsiteY3" fmla="*/ 2322999 h 2632130"/>
              <a:gd name="connsiteX0" fmla="*/ 1 w 2614420"/>
              <a:gd name="connsiteY0" fmla="*/ 2257276 h 2602135"/>
              <a:gd name="connsiteX1" fmla="*/ 1286819 w 2614420"/>
              <a:gd name="connsiteY1" fmla="*/ 0 h 2602135"/>
              <a:gd name="connsiteX2" fmla="*/ 2614420 w 2614420"/>
              <a:gd name="connsiteY2" fmla="*/ 2293124 h 2602135"/>
              <a:gd name="connsiteX3" fmla="*/ 1 w 2614420"/>
              <a:gd name="connsiteY3" fmla="*/ 2257276 h 2602135"/>
              <a:gd name="connsiteX0" fmla="*/ 0 w 2614419"/>
              <a:gd name="connsiteY0" fmla="*/ 2257276 h 2518085"/>
              <a:gd name="connsiteX1" fmla="*/ 1286818 w 2614419"/>
              <a:gd name="connsiteY1" fmla="*/ 0 h 2518085"/>
              <a:gd name="connsiteX2" fmla="*/ 2614419 w 2614419"/>
              <a:gd name="connsiteY2" fmla="*/ 2293124 h 2518085"/>
              <a:gd name="connsiteX3" fmla="*/ 0 w 2614419"/>
              <a:gd name="connsiteY3" fmla="*/ 2257276 h 2518085"/>
              <a:gd name="connsiteX0" fmla="*/ 0 w 2614419"/>
              <a:gd name="connsiteY0" fmla="*/ 2257276 h 2569015"/>
              <a:gd name="connsiteX1" fmla="*/ 1286818 w 2614419"/>
              <a:gd name="connsiteY1" fmla="*/ 0 h 2569015"/>
              <a:gd name="connsiteX2" fmla="*/ 2614419 w 2614419"/>
              <a:gd name="connsiteY2" fmla="*/ 2293124 h 2569015"/>
              <a:gd name="connsiteX3" fmla="*/ 0 w 2614419"/>
              <a:gd name="connsiteY3" fmla="*/ 2257276 h 2569015"/>
              <a:gd name="connsiteX0" fmla="*/ 0 w 2614419"/>
              <a:gd name="connsiteY0" fmla="*/ 2257276 h 2571886"/>
              <a:gd name="connsiteX1" fmla="*/ 1286818 w 2614419"/>
              <a:gd name="connsiteY1" fmla="*/ 0 h 2571886"/>
              <a:gd name="connsiteX2" fmla="*/ 2614419 w 2614419"/>
              <a:gd name="connsiteY2" fmla="*/ 2293124 h 2571886"/>
              <a:gd name="connsiteX3" fmla="*/ 0 w 2614419"/>
              <a:gd name="connsiteY3" fmla="*/ 2257276 h 2571886"/>
              <a:gd name="connsiteX0" fmla="*/ 0 w 2614419"/>
              <a:gd name="connsiteY0" fmla="*/ 2257276 h 2580673"/>
              <a:gd name="connsiteX1" fmla="*/ 1286818 w 2614419"/>
              <a:gd name="connsiteY1" fmla="*/ 0 h 2580673"/>
              <a:gd name="connsiteX2" fmla="*/ 2614419 w 2614419"/>
              <a:gd name="connsiteY2" fmla="*/ 2293124 h 2580673"/>
              <a:gd name="connsiteX3" fmla="*/ 0 w 2614419"/>
              <a:gd name="connsiteY3" fmla="*/ 2257276 h 258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419" h="2580673">
                <a:moveTo>
                  <a:pt x="0" y="2257276"/>
                </a:moveTo>
                <a:lnTo>
                  <a:pt x="1286818" y="0"/>
                </a:lnTo>
                <a:lnTo>
                  <a:pt x="2614419" y="2293124"/>
                </a:lnTo>
                <a:cubicBezTo>
                  <a:pt x="1811861" y="2772968"/>
                  <a:pt x="662270" y="2575516"/>
                  <a:pt x="0" y="2257276"/>
                </a:cubicBezTo>
                <a:close/>
              </a:path>
            </a:pathLst>
          </a:custGeom>
          <a:solidFill>
            <a:srgbClr val="004686">
              <a:lumMod val="40000"/>
              <a:lumOff val="60000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675" kern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grpSp>
        <p:nvGrpSpPr>
          <p:cNvPr id="23" name="1_Arrow"/>
          <p:cNvGrpSpPr/>
          <p:nvPr/>
        </p:nvGrpSpPr>
        <p:grpSpPr>
          <a:xfrm rot="19544360">
            <a:off x="6513997" y="2123857"/>
            <a:ext cx="411132" cy="438356"/>
            <a:chOff x="6197701" y="1913221"/>
            <a:chExt cx="643809" cy="686438"/>
          </a:xfrm>
          <a:solidFill>
            <a:srgbClr val="004686">
              <a:lumMod val="20000"/>
              <a:lumOff val="80000"/>
            </a:srgbClr>
          </a:solidFill>
        </p:grpSpPr>
        <p:sp>
          <p:nvSpPr>
            <p:cNvPr id="24" name="Right Arrow 23"/>
            <p:cNvSpPr/>
            <p:nvPr/>
          </p:nvSpPr>
          <p:spPr bwMode="auto">
            <a:xfrm rot="3600000">
              <a:off x="6280593" y="2038741"/>
              <a:ext cx="578268" cy="543567"/>
            </a:xfrm>
            <a:prstGeom prst="right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1350" kern="0" dirty="0">
                <a:solidFill>
                  <a:srgbClr val="1F497D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6197701" y="1913221"/>
              <a:ext cx="446127" cy="248081"/>
            </a:xfrm>
            <a:prstGeom prst="line">
              <a:avLst/>
            </a:prstGeom>
            <a:grpFill/>
            <a:ln w="76200" cap="flat" cmpd="sng" algn="ctr">
              <a:solidFill>
                <a:srgbClr val="004686">
                  <a:lumMod val="20000"/>
                  <a:lumOff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HE CASH CYCLE"/>
          <p:cNvSpPr/>
          <p:nvPr/>
        </p:nvSpPr>
        <p:spPr bwMode="auto">
          <a:xfrm rot="19544360">
            <a:off x="5386388" y="3003950"/>
            <a:ext cx="1191816" cy="1191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 defTabSz="914400">
              <a:defRPr/>
            </a:pPr>
            <a:endParaRPr lang="en-US" sz="1500" kern="0" dirty="0">
              <a:solidFill>
                <a:prstClr val="white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7" name="2_Used to Purchase .."/>
          <p:cNvSpPr txBox="1">
            <a:spLocks noChangeArrowheads="1"/>
          </p:cNvSpPr>
          <p:nvPr/>
        </p:nvSpPr>
        <p:spPr bwMode="auto">
          <a:xfrm>
            <a:off x="6426278" y="2666960"/>
            <a:ext cx="1160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s-ES_tradnl" altLang="en-US" sz="1200" b="1" dirty="0">
                <a:solidFill>
                  <a:srgbClr val="1F497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Materia Prima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s-ES_tradnl" altLang="en-US" sz="1200" b="1" dirty="0">
                <a:solidFill>
                  <a:srgbClr val="1F497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Transformación del bien</a:t>
            </a:r>
          </a:p>
        </p:txBody>
      </p:sp>
      <p:sp>
        <p:nvSpPr>
          <p:cNvPr id="28" name="The CC"/>
          <p:cNvSpPr/>
          <p:nvPr/>
        </p:nvSpPr>
        <p:spPr>
          <a:xfrm>
            <a:off x="5482830" y="3381377"/>
            <a:ext cx="978694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914400">
              <a:defRPr/>
            </a:pPr>
            <a:r>
              <a:rPr lang="en-US" sz="10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itchFamily="18" charset="0"/>
              </a:rPr>
              <a:t>CICLO PRODUCTIVO</a:t>
            </a:r>
          </a:p>
        </p:txBody>
      </p:sp>
      <p:sp>
        <p:nvSpPr>
          <p:cNvPr id="2058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CD2BD-E946-4D30-AB89-AEB0B8CDBF45}" type="slidenum">
              <a:rPr lang="en-US" altLang="en-US"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9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465457" y="604414"/>
            <a:ext cx="7251580" cy="5224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i="0" cap="none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D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Ciclo productivo y financiación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36B87AD8-27B0-3549-AA51-B5D3E7276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74" y="3401476"/>
            <a:ext cx="819150" cy="5334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xmlns="" id="{EBC7F8DB-FA47-B34A-973C-F53518DB6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62" y="5377537"/>
            <a:ext cx="585770" cy="57985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36F76C63-0158-1647-8F87-F546BF3AF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71" y="3895998"/>
            <a:ext cx="609600" cy="7239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CD038577-BF92-9740-9713-F783B3B47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50" y="1599828"/>
            <a:ext cx="742950" cy="676275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62595946-EFD0-A646-90DA-1A5C53ADC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7827">
            <a:off x="7880682" y="2906467"/>
            <a:ext cx="657235" cy="682513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990DA5EB-0793-7745-BB6A-E7B1EA358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5248">
            <a:off x="6928492" y="5061183"/>
            <a:ext cx="693811" cy="72049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EA820ABA-DBB9-A545-AFC5-EC74EDE014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7586">
            <a:off x="3793778" y="4518982"/>
            <a:ext cx="742950" cy="771525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3C1062C9-D405-0249-9AD5-7EEA9D98D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3605">
            <a:off x="3698716" y="2298278"/>
            <a:ext cx="649260" cy="674232"/>
          </a:xfrm>
          <a:prstGeom prst="rect">
            <a:avLst/>
          </a:prstGeom>
        </p:spPr>
      </p:pic>
      <p:pic>
        <p:nvPicPr>
          <p:cNvPr id="59" name="Picture 56">
            <a:extLst>
              <a:ext uri="{FF2B5EF4-FFF2-40B4-BE49-F238E27FC236}">
                <a16:creationId xmlns:a16="http://schemas.microsoft.com/office/drawing/2014/main" xmlns="" id="{38B8F569-5CAF-C449-BF12-BC79E6A3B9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73" y="3504382"/>
            <a:ext cx="504455" cy="221200"/>
          </a:xfrm>
          <a:prstGeom prst="rect">
            <a:avLst/>
          </a:prstGeom>
        </p:spPr>
      </p:pic>
      <p:pic>
        <p:nvPicPr>
          <p:cNvPr id="39" name="Picture 196" descr="Image result for bombillo">
            <a:hlinkClick r:id="rId10"/>
            <a:extLst>
              <a:ext uri="{FF2B5EF4-FFF2-40B4-BE49-F238E27FC236}">
                <a16:creationId xmlns:a16="http://schemas.microsoft.com/office/drawing/2014/main" xmlns="" id="{D4D490EA-B33C-4F42-B9CF-4FB762C5B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22" y="2086548"/>
            <a:ext cx="739908" cy="7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372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 txBox="1">
            <a:spLocks/>
          </p:cNvSpPr>
          <p:nvPr/>
        </p:nvSpPr>
        <p:spPr>
          <a:xfrm>
            <a:off x="476251" y="6350001"/>
            <a:ext cx="73660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fld id="{2B11972F-B1F0-413A-914A-0CE3E1625243}" type="slidenum">
              <a:rPr lang="en-US" altLang="en-US" sz="1100" b="0">
                <a:solidFill>
                  <a:srgbClr val="7F7F7F"/>
                </a:solidFill>
                <a:latin typeface="+mn-lt"/>
                <a:ea typeface="+mn-ea"/>
                <a:cs typeface="Times New Roman" pitchFamily="-111" charset="0"/>
              </a:rPr>
              <a:pPr/>
              <a:t>17</a:t>
            </a:fld>
            <a:endParaRPr lang="en-US" altLang="en-US" sz="1100" b="0" dirty="0">
              <a:solidFill>
                <a:srgbClr val="7F7F7F"/>
              </a:solidFill>
              <a:latin typeface="+mn-lt"/>
              <a:ea typeface="+mn-ea"/>
              <a:cs typeface="Times New Roman" pitchFamily="-111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33829" y="6269011"/>
            <a:ext cx="2753004" cy="483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3" name="Título 1"/>
          <p:cNvSpPr txBox="1">
            <a:spLocks/>
          </p:cNvSpPr>
          <p:nvPr/>
        </p:nvSpPr>
        <p:spPr bwMode="auto">
          <a:xfrm>
            <a:off x="479975" y="102480"/>
            <a:ext cx="11282705" cy="5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rgbClr val="021F43"/>
                </a:solidFill>
              </a:rPr>
              <a:t> Interoperabilidad con el RGM </a:t>
            </a:r>
            <a:r>
              <a:rPr lang="es-MX" sz="1200" b="1" dirty="0">
                <a:solidFill>
                  <a:srgbClr val="021F43"/>
                </a:solidFill>
              </a:rPr>
              <a:t>(Art. 18 R. 2215/17)</a:t>
            </a:r>
            <a:endParaRPr lang="es-MX" sz="2000" b="1" dirty="0">
              <a:solidFill>
                <a:srgbClr val="021F43"/>
              </a:solidFill>
            </a:endParaRPr>
          </a:p>
        </p:txBody>
      </p:sp>
      <p:sp>
        <p:nvSpPr>
          <p:cNvPr id="55" name="Rectangle 18"/>
          <p:cNvSpPr/>
          <p:nvPr/>
        </p:nvSpPr>
        <p:spPr bwMode="auto">
          <a:xfrm>
            <a:off x="203201" y="6160549"/>
            <a:ext cx="3425372" cy="6537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22240548-9367-44BB-B2CE-651E058936AF}"/>
              </a:ext>
            </a:extLst>
          </p:cNvPr>
          <p:cNvGrpSpPr/>
          <p:nvPr/>
        </p:nvGrpSpPr>
        <p:grpSpPr>
          <a:xfrm>
            <a:off x="4120768" y="2696555"/>
            <a:ext cx="2162265" cy="1175461"/>
            <a:chOff x="3816350" y="1420813"/>
            <a:chExt cx="1798638" cy="1495425"/>
          </a:xfrm>
        </p:grpSpPr>
        <p:pic>
          <p:nvPicPr>
            <p:cNvPr id="60" name="Imagen 9">
              <a:extLst>
                <a:ext uri="{FF2B5EF4-FFF2-40B4-BE49-F238E27FC236}">
                  <a16:creationId xmlns:a16="http://schemas.microsoft.com/office/drawing/2014/main" xmlns="" id="{D1789CAE-640C-4AEA-BB9F-648494F54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420813"/>
              <a:ext cx="1798638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xmlns="" id="{DF113E0B-5C1B-4199-93CA-6D20BB198298}"/>
                </a:ext>
              </a:extLst>
            </p:cNvPr>
            <p:cNvSpPr txBox="1"/>
            <p:nvPr/>
          </p:nvSpPr>
          <p:spPr>
            <a:xfrm>
              <a:off x="4313701" y="1726646"/>
              <a:ext cx="831408" cy="58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dirty="0">
                  <a:solidFill>
                    <a:srgbClr val="000000"/>
                  </a:solidFill>
                </a:rPr>
                <a:t>REFEL</a:t>
              </a:r>
            </a:p>
          </p:txBody>
        </p:sp>
      </p:grpSp>
      <p:sp>
        <p:nvSpPr>
          <p:cNvPr id="54" name="Marcador de número de diapositiva 2"/>
          <p:cNvSpPr txBox="1">
            <a:spLocks/>
          </p:cNvSpPr>
          <p:nvPr/>
        </p:nvSpPr>
        <p:spPr>
          <a:xfrm>
            <a:off x="201689" y="6284851"/>
            <a:ext cx="736377" cy="358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BB69D35A-E06D-4792-9C5B-2D05A2EA612F}" type="slidenum">
              <a:rPr lang="es-MX" sz="1200" smtClean="0"/>
              <a:pPr/>
              <a:t>17</a:t>
            </a:fld>
            <a:endParaRPr lang="es-MX" sz="1200" dirty="0"/>
          </a:p>
        </p:txBody>
      </p:sp>
      <p:sp>
        <p:nvSpPr>
          <p:cNvPr id="45" name="Flecha arriba 44"/>
          <p:cNvSpPr/>
          <p:nvPr/>
        </p:nvSpPr>
        <p:spPr>
          <a:xfrm rot="16200000">
            <a:off x="7920176" y="1019396"/>
            <a:ext cx="484632" cy="8431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/>
          <p:cNvSpPr txBox="1"/>
          <p:nvPr/>
        </p:nvSpPr>
        <p:spPr>
          <a:xfrm>
            <a:off x="5760547" y="1742435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REMITE INFORMACIÓN/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PUBLICITA INSCRIPCIÓN 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DE LA GARANTÍA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EA72D9BF-4227-4E6D-BFFE-931FDEE9A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37" y="2042915"/>
            <a:ext cx="593396" cy="377985"/>
          </a:xfrm>
          <a:prstGeom prst="rect">
            <a:avLst/>
          </a:prstGeom>
        </p:spPr>
      </p:pic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xmlns="" id="{0C234B96-BDBB-E84A-84DC-27F258DBBD98}"/>
              </a:ext>
            </a:extLst>
          </p:cNvPr>
          <p:cNvSpPr txBox="1">
            <a:spLocks/>
          </p:cNvSpPr>
          <p:nvPr/>
        </p:nvSpPr>
        <p:spPr>
          <a:xfrm>
            <a:off x="476251" y="2288451"/>
            <a:ext cx="22200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EMISOR</a:t>
            </a:r>
          </a:p>
        </p:txBody>
      </p:sp>
      <p:sp>
        <p:nvSpPr>
          <p:cNvPr id="29" name="Marcador de contenido 24">
            <a:extLst>
              <a:ext uri="{FF2B5EF4-FFF2-40B4-BE49-F238E27FC236}">
                <a16:creationId xmlns:a16="http://schemas.microsoft.com/office/drawing/2014/main" xmlns="" id="{28C33B2F-D685-9340-8DF6-8C0DE525CDDB}"/>
              </a:ext>
            </a:extLst>
          </p:cNvPr>
          <p:cNvSpPr txBox="1">
            <a:spLocks/>
          </p:cNvSpPr>
          <p:nvPr/>
        </p:nvSpPr>
        <p:spPr>
          <a:xfrm>
            <a:off x="9002943" y="1201442"/>
            <a:ext cx="22200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ACREEDOR GARANTIZADO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009F845F-9E1B-B04D-AD21-DC34F1DB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234" y="837121"/>
            <a:ext cx="2840482" cy="891997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xmlns="" id="{CD052E69-A9DC-CA4D-91E3-4165E5035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65" y="2294153"/>
            <a:ext cx="1002307" cy="75670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5BD0D23C-AB76-494D-BA83-F5FCA04225C8}"/>
              </a:ext>
            </a:extLst>
          </p:cNvPr>
          <p:cNvSpPr txBox="1"/>
          <p:nvPr/>
        </p:nvSpPr>
        <p:spPr>
          <a:xfrm>
            <a:off x="9002943" y="3141897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Gravamen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F.E. Futuras como 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Bienes atribuibles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0A2F0D41-C4E9-B041-B664-5E97CE7A6A6E}"/>
              </a:ext>
            </a:extLst>
          </p:cNvPr>
          <p:cNvSpPr txBox="1"/>
          <p:nvPr/>
        </p:nvSpPr>
        <p:spPr>
          <a:xfrm>
            <a:off x="7269935" y="75269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INSCRIPCIÓN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5F52DA47-26F8-904C-BEC4-B139D0C90676}"/>
              </a:ext>
            </a:extLst>
          </p:cNvPr>
          <p:cNvSpPr/>
          <p:nvPr/>
        </p:nvSpPr>
        <p:spPr>
          <a:xfrm>
            <a:off x="9619114" y="10449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0F5A6BD7-BEC6-BB4A-8571-129D2BE345EC}"/>
              </a:ext>
            </a:extLst>
          </p:cNvPr>
          <p:cNvSpPr/>
          <p:nvPr/>
        </p:nvSpPr>
        <p:spPr>
          <a:xfrm>
            <a:off x="3515670" y="1699427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4" name="Imagen 12">
            <a:extLst>
              <a:ext uri="{FF2B5EF4-FFF2-40B4-BE49-F238E27FC236}">
                <a16:creationId xmlns:a16="http://schemas.microsoft.com/office/drawing/2014/main" xmlns="" id="{576F5A17-2CD5-D841-934C-F226AE0E7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01" y="4801311"/>
            <a:ext cx="1104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995A78F-B2F9-D14C-A93D-1FA27BBD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37" y="4147671"/>
            <a:ext cx="593396" cy="377985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102AD6E0-139D-1546-A1C3-750E39EC695B}"/>
              </a:ext>
            </a:extLst>
          </p:cNvPr>
          <p:cNvSpPr txBox="1"/>
          <p:nvPr/>
        </p:nvSpPr>
        <p:spPr>
          <a:xfrm>
            <a:off x="6121448" y="4987732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REGISTRO EN UNA 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BASE DE DATOS POR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ID EMISOR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11B3B78-7FF4-0646-BE71-2D7F1AD6EC2B}"/>
              </a:ext>
            </a:extLst>
          </p:cNvPr>
          <p:cNvSpPr/>
          <p:nvPr/>
        </p:nvSpPr>
        <p:spPr>
          <a:xfrm>
            <a:off x="6196489" y="3868931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B6FB5D06-5CC5-2F47-A521-3FA5B1A45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00330" y="3060442"/>
            <a:ext cx="593396" cy="377985"/>
          </a:xfrm>
          <a:prstGeom prst="rect">
            <a:avLst/>
          </a:prstGeom>
        </p:spPr>
      </p:pic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EE8B357A-D27B-F847-B1D2-EBFF0209AB5A}"/>
              </a:ext>
            </a:extLst>
          </p:cNvPr>
          <p:cNvSpPr/>
          <p:nvPr/>
        </p:nvSpPr>
        <p:spPr>
          <a:xfrm>
            <a:off x="1241316" y="368182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Marcador de contenido 24">
            <a:extLst>
              <a:ext uri="{FF2B5EF4-FFF2-40B4-BE49-F238E27FC236}">
                <a16:creationId xmlns:a16="http://schemas.microsoft.com/office/drawing/2014/main" xmlns="" id="{7D21F071-87FB-4241-8B6A-1CB71177F49B}"/>
              </a:ext>
            </a:extLst>
          </p:cNvPr>
          <p:cNvSpPr txBox="1">
            <a:spLocks/>
          </p:cNvSpPr>
          <p:nvPr/>
        </p:nvSpPr>
        <p:spPr>
          <a:xfrm>
            <a:off x="2310789" y="3874093"/>
            <a:ext cx="1690221" cy="114390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REGISTRO DE F.E.</a:t>
            </a:r>
          </a:p>
          <a:p>
            <a:pPr marL="0" indent="0" algn="just">
              <a:buFont typeface="Wingdings 3" charset="2"/>
              <a:buNone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Gravada (# 5 Art. 6 y Art. 18) </a:t>
            </a:r>
          </a:p>
        </p:txBody>
      </p:sp>
      <p:pic>
        <p:nvPicPr>
          <p:cNvPr id="43" name="Picture 16">
            <a:extLst>
              <a:ext uri="{FF2B5EF4-FFF2-40B4-BE49-F238E27FC236}">
                <a16:creationId xmlns:a16="http://schemas.microsoft.com/office/drawing/2014/main" xmlns="" id="{807CDAFA-0F2D-4543-A9FB-B2DB2B01A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0" y="2749273"/>
            <a:ext cx="1002307" cy="7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4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 txBox="1">
            <a:spLocks/>
          </p:cNvSpPr>
          <p:nvPr/>
        </p:nvSpPr>
        <p:spPr>
          <a:xfrm>
            <a:off x="476251" y="6350001"/>
            <a:ext cx="73660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fld id="{2B11972F-B1F0-413A-914A-0CE3E1625243}" type="slidenum">
              <a:rPr lang="en-US" altLang="en-US" sz="1100" b="0">
                <a:solidFill>
                  <a:srgbClr val="7F7F7F"/>
                </a:solidFill>
                <a:latin typeface="+mn-lt"/>
                <a:ea typeface="+mn-ea"/>
                <a:cs typeface="Times New Roman" pitchFamily="-111" charset="0"/>
              </a:rPr>
              <a:pPr/>
              <a:t>18</a:t>
            </a:fld>
            <a:endParaRPr lang="en-US" altLang="en-US" sz="1100" b="0" dirty="0">
              <a:solidFill>
                <a:srgbClr val="7F7F7F"/>
              </a:solidFill>
              <a:latin typeface="+mn-lt"/>
              <a:ea typeface="+mn-ea"/>
              <a:cs typeface="Times New Roman" pitchFamily="-111" charset="0"/>
            </a:endParaRPr>
          </a:p>
        </p:txBody>
      </p:sp>
      <p:sp>
        <p:nvSpPr>
          <p:cNvPr id="53" name="Título 1"/>
          <p:cNvSpPr txBox="1">
            <a:spLocks/>
          </p:cNvSpPr>
          <p:nvPr/>
        </p:nvSpPr>
        <p:spPr bwMode="auto">
          <a:xfrm>
            <a:off x="479975" y="102480"/>
            <a:ext cx="11282705" cy="5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rgbClr val="021F43"/>
                </a:solidFill>
              </a:rPr>
              <a:t> Interoperabilidad con el RGM</a:t>
            </a: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22240548-9367-44BB-B2CE-651E058936AF}"/>
              </a:ext>
            </a:extLst>
          </p:cNvPr>
          <p:cNvGrpSpPr/>
          <p:nvPr/>
        </p:nvGrpSpPr>
        <p:grpSpPr>
          <a:xfrm>
            <a:off x="4355476" y="3972016"/>
            <a:ext cx="2162265" cy="1175461"/>
            <a:chOff x="3816350" y="1420813"/>
            <a:chExt cx="1798638" cy="1495425"/>
          </a:xfrm>
        </p:grpSpPr>
        <p:pic>
          <p:nvPicPr>
            <p:cNvPr id="60" name="Imagen 9">
              <a:extLst>
                <a:ext uri="{FF2B5EF4-FFF2-40B4-BE49-F238E27FC236}">
                  <a16:creationId xmlns:a16="http://schemas.microsoft.com/office/drawing/2014/main" xmlns="" id="{D1789CAE-640C-4AEA-BB9F-648494F54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420813"/>
              <a:ext cx="1798638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xmlns="" id="{DF113E0B-5C1B-4199-93CA-6D20BB198298}"/>
                </a:ext>
              </a:extLst>
            </p:cNvPr>
            <p:cNvSpPr txBox="1"/>
            <p:nvPr/>
          </p:nvSpPr>
          <p:spPr>
            <a:xfrm>
              <a:off x="4313701" y="1726646"/>
              <a:ext cx="831408" cy="58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dirty="0">
                  <a:solidFill>
                    <a:srgbClr val="000000"/>
                  </a:solidFill>
                </a:rPr>
                <a:t>REFEL</a:t>
              </a:r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4755831" y="5238008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COMPARACIÓN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ID EMISOR</a:t>
            </a:r>
          </a:p>
          <a:p>
            <a:r>
              <a:rPr lang="es-CO" sz="1200" kern="0" dirty="0">
                <a:solidFill>
                  <a:srgbClr val="014C6D"/>
                </a:solidFill>
                <a:latin typeface="Arial"/>
              </a:rPr>
              <a:t>(Art. 18 R. 2215/17)</a:t>
            </a:r>
          </a:p>
        </p:txBody>
      </p:sp>
      <p:sp>
        <p:nvSpPr>
          <p:cNvPr id="29" name="Marcador de contenido 24">
            <a:extLst>
              <a:ext uri="{FF2B5EF4-FFF2-40B4-BE49-F238E27FC236}">
                <a16:creationId xmlns:a16="http://schemas.microsoft.com/office/drawing/2014/main" xmlns="" id="{28C33B2F-D685-9340-8DF6-8C0DE525CDDB}"/>
              </a:ext>
            </a:extLst>
          </p:cNvPr>
          <p:cNvSpPr txBox="1">
            <a:spLocks/>
          </p:cNvSpPr>
          <p:nvPr/>
        </p:nvSpPr>
        <p:spPr>
          <a:xfrm>
            <a:off x="9002943" y="1201442"/>
            <a:ext cx="22200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ACREEDOR GARANTIZADO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009F845F-9E1B-B04D-AD21-DC34F1DB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46" y="1018896"/>
            <a:ext cx="2840482" cy="89199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0A2F0D41-C4E9-B041-B664-5E97CE7A6A6E}"/>
              </a:ext>
            </a:extLst>
          </p:cNvPr>
          <p:cNvSpPr txBox="1"/>
          <p:nvPr/>
        </p:nvSpPr>
        <p:spPr>
          <a:xfrm>
            <a:off x="7269935" y="75269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NOTIFICA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5F52DA47-26F8-904C-BEC4-B139D0C90676}"/>
              </a:ext>
            </a:extLst>
          </p:cNvPr>
          <p:cNvSpPr/>
          <p:nvPr/>
        </p:nvSpPr>
        <p:spPr>
          <a:xfrm>
            <a:off x="7584833" y="181604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0F5A6BD7-BEC6-BB4A-8571-129D2BE345EC}"/>
              </a:ext>
            </a:extLst>
          </p:cNvPr>
          <p:cNvSpPr/>
          <p:nvPr/>
        </p:nvSpPr>
        <p:spPr>
          <a:xfrm>
            <a:off x="3598808" y="248425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4" name="Imagen 12">
            <a:extLst>
              <a:ext uri="{FF2B5EF4-FFF2-40B4-BE49-F238E27FC236}">
                <a16:creationId xmlns:a16="http://schemas.microsoft.com/office/drawing/2014/main" xmlns="" id="{576F5A17-2CD5-D841-934C-F226AE0E7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05" y="4832791"/>
            <a:ext cx="1104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102AD6E0-139D-1546-A1C3-750E39EC695B}"/>
              </a:ext>
            </a:extLst>
          </p:cNvPr>
          <p:cNvSpPr txBox="1"/>
          <p:nvPr/>
        </p:nvSpPr>
        <p:spPr>
          <a:xfrm>
            <a:off x="8584049" y="4973047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BASE DE DATOS</a:t>
            </a:r>
          </a:p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POR ID EMISOR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B6FB5D06-5CC5-2F47-A521-3FA5B1A45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772726" y="4219656"/>
            <a:ext cx="593396" cy="377985"/>
          </a:xfrm>
          <a:prstGeom prst="rect">
            <a:avLst/>
          </a:prstGeom>
        </p:spPr>
      </p:pic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EE8B357A-D27B-F847-B1D2-EBFF0209AB5A}"/>
              </a:ext>
            </a:extLst>
          </p:cNvPr>
          <p:cNvSpPr/>
          <p:nvPr/>
        </p:nvSpPr>
        <p:spPr>
          <a:xfrm>
            <a:off x="1252979" y="493756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2" name="Marcador de contenido 24">
            <a:extLst>
              <a:ext uri="{FF2B5EF4-FFF2-40B4-BE49-F238E27FC236}">
                <a16:creationId xmlns:a16="http://schemas.microsoft.com/office/drawing/2014/main" xmlns="" id="{7D21F071-87FB-4241-8B6A-1CB71177F49B}"/>
              </a:ext>
            </a:extLst>
          </p:cNvPr>
          <p:cNvSpPr txBox="1">
            <a:spLocks/>
          </p:cNvSpPr>
          <p:nvPr/>
        </p:nvSpPr>
        <p:spPr>
          <a:xfrm>
            <a:off x="2530069" y="5103353"/>
            <a:ext cx="1690221" cy="95923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REGISTRO DE F.E.</a:t>
            </a:r>
          </a:p>
          <a:p>
            <a:pPr marL="0" indent="0" algn="ctr">
              <a:buFont typeface="Wingdings 3" charset="2"/>
              <a:buNone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(Art. 15 R. 2215/17)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8FD0E634-9636-084B-BB33-B3994CC4BC2B}"/>
              </a:ext>
            </a:extLst>
          </p:cNvPr>
          <p:cNvSpPr txBox="1"/>
          <p:nvPr/>
        </p:nvSpPr>
        <p:spPr>
          <a:xfrm>
            <a:off x="5298981" y="2817844"/>
            <a:ext cx="1944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kern="0" dirty="0">
                <a:solidFill>
                  <a:srgbClr val="014C6D"/>
                </a:solidFill>
                <a:latin typeface="Arial"/>
              </a:rPr>
              <a:t>NOTIFICACIÓN</a:t>
            </a:r>
          </a:p>
          <a:p>
            <a:r>
              <a:rPr lang="es-CO" sz="1200" kern="0" dirty="0">
                <a:solidFill>
                  <a:srgbClr val="014C6D"/>
                </a:solidFill>
                <a:latin typeface="Arial"/>
              </a:rPr>
              <a:t>Art. 2.2.2.53.6 D. 1349/16</a:t>
            </a:r>
          </a:p>
          <a:p>
            <a:r>
              <a:rPr lang="es-CO" sz="1200" kern="0" dirty="0">
                <a:solidFill>
                  <a:srgbClr val="014C6D"/>
                </a:solidFill>
                <a:latin typeface="Arial"/>
              </a:rPr>
              <a:t>Art 18 R. 2215/17</a:t>
            </a:r>
          </a:p>
        </p:txBody>
      </p:sp>
      <p:sp>
        <p:nvSpPr>
          <p:cNvPr id="32" name="Flecha: a la derecha con bandas 40">
            <a:extLst>
              <a:ext uri="{FF2B5EF4-FFF2-40B4-BE49-F238E27FC236}">
                <a16:creationId xmlns:a16="http://schemas.microsoft.com/office/drawing/2014/main" xmlns="" id="{AC2D4ECF-4720-8940-A12A-C42AD8C000C9}"/>
              </a:ext>
            </a:extLst>
          </p:cNvPr>
          <p:cNvSpPr/>
          <p:nvPr/>
        </p:nvSpPr>
        <p:spPr bwMode="auto">
          <a:xfrm rot="16200000">
            <a:off x="4160186" y="2685060"/>
            <a:ext cx="1792957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sp>
        <p:nvSpPr>
          <p:cNvPr id="43" name="Flecha: a la derecha con bandas 40">
            <a:extLst>
              <a:ext uri="{FF2B5EF4-FFF2-40B4-BE49-F238E27FC236}">
                <a16:creationId xmlns:a16="http://schemas.microsoft.com/office/drawing/2014/main" xmlns="" id="{8E19DA0E-4500-7F46-B63C-98750B4B6ADE}"/>
              </a:ext>
            </a:extLst>
          </p:cNvPr>
          <p:cNvSpPr/>
          <p:nvPr/>
        </p:nvSpPr>
        <p:spPr bwMode="auto">
          <a:xfrm>
            <a:off x="7525355" y="1271574"/>
            <a:ext cx="1187059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01984F40-45C8-EE47-842A-12EEADC97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599414" y="4254251"/>
            <a:ext cx="593396" cy="377985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xmlns="" id="{1EB85984-EA5D-594D-937A-FAAC4952C1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68" y="4111950"/>
            <a:ext cx="1002307" cy="756708"/>
          </a:xfrm>
          <a:prstGeom prst="rect">
            <a:avLst/>
          </a:prstGeom>
        </p:spPr>
      </p:pic>
      <p:sp>
        <p:nvSpPr>
          <p:cNvPr id="47" name="Marcador de contenido 24">
            <a:extLst>
              <a:ext uri="{FF2B5EF4-FFF2-40B4-BE49-F238E27FC236}">
                <a16:creationId xmlns:a16="http://schemas.microsoft.com/office/drawing/2014/main" xmlns="" id="{380BE02F-3B5D-3246-BD27-7561B5B84491}"/>
              </a:ext>
            </a:extLst>
          </p:cNvPr>
          <p:cNvSpPr txBox="1">
            <a:spLocks/>
          </p:cNvSpPr>
          <p:nvPr/>
        </p:nvSpPr>
        <p:spPr>
          <a:xfrm>
            <a:off x="582789" y="4258577"/>
            <a:ext cx="15378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/>
              <a:t>EMISOR</a:t>
            </a:r>
          </a:p>
        </p:txBody>
      </p:sp>
    </p:spTree>
    <p:extLst>
      <p:ext uri="{BB962C8B-B14F-4D97-AF65-F5344CB8AC3E}">
        <p14:creationId xmlns:p14="http://schemas.microsoft.com/office/powerpoint/2010/main" val="90170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01115" y="757271"/>
            <a:ext cx="1667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s-CO" sz="4000" kern="0" dirty="0">
                <a:solidFill>
                  <a:schemeClr val="accent1"/>
                </a:solidFill>
                <a:latin typeface="Helvetica LT Std" panose="020B0504020202020204" pitchFamily="34" charset="0"/>
              </a:rPr>
              <a:t>Retos: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854824" y="2016211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es-CO" sz="2000" dirty="0">
                <a:solidFill>
                  <a:srgbClr val="FF0000"/>
                </a:solidFill>
                <a:latin typeface="Helvetica LT Std" panose="020B0504020202020204" pitchFamily="34" charset="0"/>
              </a:rPr>
              <a:t>IMPLEMENTACI</a:t>
            </a:r>
            <a:r>
              <a:rPr lang="es-ES" sz="2000" dirty="0">
                <a:solidFill>
                  <a:srgbClr val="FF0000"/>
                </a:solidFill>
                <a:latin typeface="Helvetica LT Std" panose="020B0504020202020204" pitchFamily="34" charset="0"/>
              </a:rPr>
              <a:t>ÓN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Helvetica LT Std" panose="020B0504020202020204" pitchFamily="34" charset="0"/>
              </a:rPr>
              <a:t>de la </a:t>
            </a:r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Helvetica LT Std" panose="020B0504020202020204" pitchFamily="34" charset="0"/>
              </a:rPr>
              <a:t>Reglamentación de la Factura Electrónica como título valor, Registro, Sistemas de Negociación Electrónica de Facturas Electrónicas.</a:t>
            </a:r>
          </a:p>
          <a:p>
            <a:pPr algn="just"/>
            <a:endParaRPr lang="es-CO" sz="2000" dirty="0">
              <a:latin typeface="Helvetica LT Std" panose="020B0504020202020204" pitchFamily="34" charset="0"/>
            </a:endParaRPr>
          </a:p>
          <a:p>
            <a:pPr algn="just"/>
            <a:r>
              <a:rPr lang="es-CO" sz="2000" dirty="0">
                <a:solidFill>
                  <a:srgbClr val="FF0000"/>
                </a:solidFill>
                <a:latin typeface="Helvetica LT Std" panose="020B0504020202020204" pitchFamily="34" charset="0"/>
              </a:rPr>
              <a:t>TRANSICI</a:t>
            </a:r>
            <a:r>
              <a:rPr lang="es-ES" sz="2000" dirty="0">
                <a:solidFill>
                  <a:srgbClr val="FF0000"/>
                </a:solidFill>
                <a:latin typeface="Helvetica LT Std" panose="020B0504020202020204" pitchFamily="34" charset="0"/>
              </a:rPr>
              <a:t>ÓN factoring de Facturas electrónicas antes de la existencia del Registro de Facturas Electrónicas REFEL – D. 1349/16</a:t>
            </a:r>
          </a:p>
          <a:p>
            <a:pPr marL="0" indent="0" algn="just">
              <a:buNone/>
            </a:pPr>
            <a:endParaRPr lang="es-MX" sz="2000" dirty="0">
              <a:solidFill>
                <a:srgbClr val="FF0000"/>
              </a:solidFill>
              <a:latin typeface="Helvetica LT Std" panose="020B0504020202020204" pitchFamily="34" charset="0"/>
            </a:endParaRPr>
          </a:p>
          <a:p>
            <a:pPr marL="0" indent="0" algn="just">
              <a:buNone/>
            </a:pPr>
            <a:r>
              <a:rPr lang="es-MX" sz="2000" dirty="0">
                <a:solidFill>
                  <a:srgbClr val="FF0000"/>
                </a:solidFill>
                <a:latin typeface="Helvetica LT Std" panose="020B0504020202020204" pitchFamily="34" charset="0"/>
              </a:rPr>
              <a:t>Cada factor determinará la forma de estructurar su cobro. Es viable la transferencia por los mecanismos ordinarios como lo define el Decreto 1349/16.</a:t>
            </a:r>
            <a:endParaRPr lang="es-ES" sz="2000" dirty="0">
              <a:solidFill>
                <a:srgbClr val="FF0000"/>
              </a:solidFill>
              <a:latin typeface="Helvetica LT Std" panose="020B0504020202020204" pitchFamily="34" charset="0"/>
            </a:endParaRPr>
          </a:p>
          <a:p>
            <a:endParaRPr lang="es-C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A5EA5D4-6265-EE4B-B9DE-5E35FBF3C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6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 Placeholder 3"/>
          <p:cNvSpPr txBox="1">
            <a:spLocks/>
          </p:cNvSpPr>
          <p:nvPr/>
        </p:nvSpPr>
        <p:spPr>
          <a:xfrm>
            <a:off x="1711332" y="5619753"/>
            <a:ext cx="414338" cy="2690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>
              <a:defRPr/>
            </a:pPr>
            <a:fld id="{2B11972F-B1F0-413A-914A-0CE3E1625243}" type="slidenum">
              <a:rPr lang="en-US" altLang="en-US" sz="825" b="0">
                <a:solidFill>
                  <a:srgbClr val="7F7F7F"/>
                </a:solidFill>
                <a:latin typeface="Arial"/>
                <a:cs typeface="Times New Roman" pitchFamily="-111" charset="0"/>
              </a:rPr>
              <a:pPr defTabSz="685800">
                <a:defRPr/>
              </a:pPr>
              <a:t>2</a:t>
            </a:fld>
            <a:endParaRPr lang="en-US" altLang="en-US" sz="825" b="0" dirty="0">
              <a:solidFill>
                <a:srgbClr val="7F7F7F"/>
              </a:solidFill>
              <a:latin typeface="Arial"/>
              <a:cs typeface="Times New Roman" pitchFamily="-111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1524002" y="-3526"/>
            <a:ext cx="914399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eaLnBrk="0" hangingPunct="0">
              <a:defRPr/>
            </a:pPr>
            <a:r>
              <a:rPr lang="es-CO" sz="3200" cap="all" dirty="0">
                <a:solidFill>
                  <a:srgbClr val="FFC000">
                    <a:lumMod val="75000"/>
                  </a:srgb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¿</a:t>
            </a:r>
            <a:r>
              <a:rPr lang="es-CO" sz="3200" dirty="0">
                <a:solidFill>
                  <a:srgbClr val="FFC000">
                    <a:lumMod val="75000"/>
                  </a:srgb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Qué hemos hecho y cómo hemos avanzado en materia regulatoria en garantías mobiliarias?</a:t>
            </a:r>
            <a:endParaRPr lang="es-CO" sz="3200" cap="all" dirty="0">
              <a:solidFill>
                <a:srgbClr val="FFC000">
                  <a:lumMod val="75000"/>
                </a:srgb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2627449" y="1384039"/>
            <a:ext cx="922517" cy="1169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Agosto 20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Ley 1676/13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Reforma al Régimen de Garantías Mobiliarias</a:t>
            </a:r>
            <a:endParaRPr lang="es-ES" sz="1000" b="1" dirty="0">
              <a:solidFill>
                <a:srgbClr val="021F43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4022530" y="1596800"/>
            <a:ext cx="1147489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Marzo 4</a:t>
            </a: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 Funcionamiento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Registro  Garantías Mobiliarias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D. 400/14</a:t>
            </a:r>
            <a:endParaRPr lang="es-ES" sz="1000" b="1" dirty="0">
              <a:solidFill>
                <a:srgbClr val="021F43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5612851" y="1598303"/>
            <a:ext cx="1084560" cy="8617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Septiembre 4 </a:t>
            </a: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Acreedores registran sus garantías históricas</a:t>
            </a:r>
            <a:endParaRPr lang="es-ES" sz="1000" b="1" dirty="0">
              <a:solidFill>
                <a:srgbClr val="021F43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7256822" y="2862020"/>
            <a:ext cx="194872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Septiembre 16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Decreto 1835 de 2015 De Ejecución por Pago directo y Especial e Insolvencia</a:t>
            </a:r>
            <a:endParaRPr lang="es-ES" sz="1000" b="1" dirty="0">
              <a:solidFill>
                <a:srgbClr val="021F43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8760296" y="1663408"/>
            <a:ext cx="3126729" cy="8617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Septiembre 24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Superfinanciera actualiza Circular bancaria # 32 Circular Básica Contable y Financiera Valoración de Garantías, Clasificación para asignación de PDI y la referencia a las garantías idóneas  </a:t>
            </a:r>
            <a:endParaRPr lang="es-ES" sz="1000" b="1" dirty="0">
              <a:solidFill>
                <a:srgbClr val="021F43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66" name="Flecha: a la derecha 43"/>
          <p:cNvSpPr/>
          <p:nvPr/>
        </p:nvSpPr>
        <p:spPr>
          <a:xfrm>
            <a:off x="1964909" y="4792439"/>
            <a:ext cx="9505141" cy="225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13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Flecha: a la derecha 2"/>
          <p:cNvSpPr/>
          <p:nvPr/>
        </p:nvSpPr>
        <p:spPr>
          <a:xfrm>
            <a:off x="2125670" y="2607062"/>
            <a:ext cx="9369644" cy="225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13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2236914" y="2679736"/>
            <a:ext cx="69330" cy="75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13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2037287" y="2806271"/>
            <a:ext cx="50198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13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2013</a:t>
            </a:r>
            <a:endParaRPr lang="es-ES" sz="1013" b="1" dirty="0">
              <a:solidFill>
                <a:srgbClr val="0070C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3663528" y="2679736"/>
            <a:ext cx="75438" cy="75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13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6900613" y="2656645"/>
            <a:ext cx="75438" cy="75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13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3440544" y="2747926"/>
            <a:ext cx="48473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13" b="1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2014</a:t>
            </a:r>
            <a:endParaRPr lang="es-ES" sz="1013" b="1">
              <a:solidFill>
                <a:srgbClr val="0070C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6784008" y="2747926"/>
            <a:ext cx="49259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13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2015</a:t>
            </a:r>
            <a:endParaRPr lang="es-ES" sz="1013" b="1" dirty="0">
              <a:solidFill>
                <a:srgbClr val="0070C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3403987" y="5016966"/>
            <a:ext cx="4835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13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2016</a:t>
            </a:r>
            <a:endParaRPr lang="es-ES" sz="1013" b="1" dirty="0">
              <a:solidFill>
                <a:srgbClr val="0070C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xmlns="" id="{6185E313-4930-4D2A-BCB1-59D1CEA1B5F4}"/>
              </a:ext>
            </a:extLst>
          </p:cNvPr>
          <p:cNvSpPr/>
          <p:nvPr/>
        </p:nvSpPr>
        <p:spPr>
          <a:xfrm rot="16200000" flipH="1">
            <a:off x="3558794" y="4878841"/>
            <a:ext cx="82296" cy="82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13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77" name="Flecha: a la derecha 1">
            <a:extLst>
              <a:ext uri="{FF2B5EF4-FFF2-40B4-BE49-F238E27FC236}">
                <a16:creationId xmlns:a16="http://schemas.microsoft.com/office/drawing/2014/main" xmlns="" id="{4EB3941E-3157-42F0-A464-6794F7DB1A33}"/>
              </a:ext>
            </a:extLst>
          </p:cNvPr>
          <p:cNvSpPr/>
          <p:nvPr/>
        </p:nvSpPr>
        <p:spPr bwMode="auto">
          <a:xfrm>
            <a:off x="5227531" y="1970978"/>
            <a:ext cx="298658" cy="363474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86914" indent="-86914" defTabSz="685783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s-CO" sz="975">
              <a:solidFill>
                <a:srgbClr val="021F43"/>
              </a:solidFill>
              <a:latin typeface="Trebuchet MS" pitchFamily="34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DCA42FD1-F00A-4F70-AEDC-58DE3C573A68}"/>
              </a:ext>
            </a:extLst>
          </p:cNvPr>
          <p:cNvSpPr txBox="1"/>
          <p:nvPr/>
        </p:nvSpPr>
        <p:spPr>
          <a:xfrm>
            <a:off x="4932631" y="1202699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2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6 meses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0FDF34C4-7FCC-45C7-BE7F-4773D70F4164}"/>
              </a:ext>
            </a:extLst>
          </p:cNvPr>
          <p:cNvSpPr txBox="1"/>
          <p:nvPr/>
        </p:nvSpPr>
        <p:spPr>
          <a:xfrm>
            <a:off x="2271579" y="2979701"/>
            <a:ext cx="193073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Julio 19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Ley 1673/13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Actividad del </a:t>
            </a:r>
            <a:r>
              <a:rPr lang="es-CO" sz="1000" b="1" dirty="0" err="1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Avaluador</a:t>
            </a:r>
            <a:r>
              <a:rPr lang="es-CO" sz="1000" b="1" dirty="0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 </a:t>
            </a: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Reglamentada D. 556/14</a:t>
            </a:r>
            <a:endParaRPr lang="es-ES" sz="1000" b="1" dirty="0">
              <a:solidFill>
                <a:srgbClr val="021F43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xmlns="" id="{FA5292C9-1ECD-654E-96B7-2E3217D642B1}"/>
              </a:ext>
            </a:extLst>
          </p:cNvPr>
          <p:cNvSpPr txBox="1"/>
          <p:nvPr/>
        </p:nvSpPr>
        <p:spPr>
          <a:xfrm>
            <a:off x="5566573" y="2473933"/>
            <a:ext cx="132836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825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812.622 Registros</a:t>
            </a:r>
            <a:endParaRPr lang="es-CO" sz="825" b="1" dirty="0">
              <a:solidFill>
                <a:srgbClr val="0070C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xmlns="" id="{9BE76F58-1EAC-FF4F-8B39-97183A9FB677}"/>
              </a:ext>
            </a:extLst>
          </p:cNvPr>
          <p:cNvSpPr txBox="1"/>
          <p:nvPr/>
        </p:nvSpPr>
        <p:spPr>
          <a:xfrm>
            <a:off x="6938332" y="1337054"/>
            <a:ext cx="1328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6.854 E. Judiciales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xmlns="" id="{1F55FDCF-BEC9-2246-B393-F6886EE39E37}"/>
              </a:ext>
            </a:extLst>
          </p:cNvPr>
          <p:cNvSpPr txBox="1"/>
          <p:nvPr/>
        </p:nvSpPr>
        <p:spPr>
          <a:xfrm>
            <a:off x="6894935" y="1612598"/>
            <a:ext cx="1607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dirty="0" smtClean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19.000 </a:t>
            </a:r>
            <a:r>
              <a:rPr lang="es-ES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Ejecuciones</a:t>
            </a:r>
            <a:r>
              <a:rPr lang="es-ES" sz="825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 Contractuales PAGO DIRECTO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xmlns="" id="{6230B7E9-E2FF-2045-B1E5-0F5FE63973E7}"/>
              </a:ext>
            </a:extLst>
          </p:cNvPr>
          <p:cNvSpPr txBox="1"/>
          <p:nvPr/>
        </p:nvSpPr>
        <p:spPr>
          <a:xfrm>
            <a:off x="6894935" y="2188191"/>
            <a:ext cx="1328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b="1" dirty="0" smtClean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280 E</a:t>
            </a:r>
            <a:r>
              <a:rPr lang="es-ES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. </a:t>
            </a:r>
            <a:r>
              <a:rPr lang="es-ES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Especiales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xmlns="" id="{7D2B362C-C9B6-9F48-B768-3E0C714B7BB0}"/>
              </a:ext>
            </a:extLst>
          </p:cNvPr>
          <p:cNvSpPr txBox="1"/>
          <p:nvPr/>
        </p:nvSpPr>
        <p:spPr>
          <a:xfrm>
            <a:off x="3849203" y="5034977"/>
            <a:ext cx="1247914" cy="1169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Marzo 17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Decreto 466 de 2016 Inclusión de Garantías Mobiliarias como Garantías  Admisibles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xmlns="" id="{42E5AFD8-2C20-EC41-81D0-2783B4ECF81E}"/>
              </a:ext>
            </a:extLst>
          </p:cNvPr>
          <p:cNvSpPr txBox="1"/>
          <p:nvPr/>
        </p:nvSpPr>
        <p:spPr>
          <a:xfrm>
            <a:off x="3677758" y="3735593"/>
            <a:ext cx="1811583" cy="1169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Agosto 22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Decreto 1349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Circulación Factura Electrónica, regula interoperabilidad con RGM, Facturas como bienes atribuibles</a:t>
            </a:r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xmlns="" id="{1A7875BD-693A-6942-AC24-31E9B4815C94}"/>
              </a:ext>
            </a:extLst>
          </p:cNvPr>
          <p:cNvSpPr/>
          <p:nvPr/>
        </p:nvSpPr>
        <p:spPr>
          <a:xfrm>
            <a:off x="6410383" y="4885304"/>
            <a:ext cx="84845" cy="82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13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6175AFC4-9E65-F541-AF4C-40DA58F8A1D6}"/>
              </a:ext>
            </a:extLst>
          </p:cNvPr>
          <p:cNvSpPr txBox="1"/>
          <p:nvPr/>
        </p:nvSpPr>
        <p:spPr>
          <a:xfrm>
            <a:off x="5334346" y="5016966"/>
            <a:ext cx="59705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13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2017</a:t>
            </a:r>
            <a:endParaRPr lang="es-ES" sz="1013" b="1" dirty="0">
              <a:solidFill>
                <a:srgbClr val="0070C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xmlns="" id="{A78FEDCC-07D0-794D-B04C-3214AAB39EE3}"/>
              </a:ext>
            </a:extLst>
          </p:cNvPr>
          <p:cNvSpPr txBox="1"/>
          <p:nvPr/>
        </p:nvSpPr>
        <p:spPr>
          <a:xfrm>
            <a:off x="5790460" y="5011989"/>
            <a:ext cx="1239845" cy="1631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Noviembre 22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Resolución 2215/17 de </a:t>
            </a:r>
            <a:r>
              <a:rPr lang="es-CO" sz="1000" b="1" dirty="0" err="1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Mincit</a:t>
            </a:r>
            <a:endParaRPr lang="es-CO" sz="1000" b="1" dirty="0">
              <a:solidFill>
                <a:srgbClr val="021F43"/>
              </a:solidFill>
              <a:latin typeface="Trebuchet MS" charset="0"/>
              <a:ea typeface="ＭＳ Ｐゴシック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Manual de Funcionamiento Registro de Facturas Electrónicas REFEL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xmlns="" id="{28140A78-46C8-644D-B4AB-EB784B45747F}"/>
              </a:ext>
            </a:extLst>
          </p:cNvPr>
          <p:cNvSpPr txBox="1"/>
          <p:nvPr/>
        </p:nvSpPr>
        <p:spPr>
          <a:xfrm>
            <a:off x="4826550" y="2845509"/>
            <a:ext cx="150550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825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A la fecha mas de  1.675.664 Registros por $400 Billones</a:t>
            </a:r>
            <a:endParaRPr lang="es-CO" sz="825" b="1" dirty="0">
              <a:solidFill>
                <a:srgbClr val="0070C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2A0ADB7-1D1D-034A-8EAA-7658824B43FC}"/>
              </a:ext>
            </a:extLst>
          </p:cNvPr>
          <p:cNvSpPr/>
          <p:nvPr/>
        </p:nvSpPr>
        <p:spPr>
          <a:xfrm rot="4948060">
            <a:off x="5524075" y="4885144"/>
            <a:ext cx="84845" cy="82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13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8FAB95E5-7D37-2145-A4BB-A453AB137DC3}"/>
              </a:ext>
            </a:extLst>
          </p:cNvPr>
          <p:cNvSpPr txBox="1"/>
          <p:nvPr/>
        </p:nvSpPr>
        <p:spPr>
          <a:xfrm>
            <a:off x="6230754" y="4593872"/>
            <a:ext cx="59705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13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2018</a:t>
            </a:r>
            <a:endParaRPr lang="es-ES" sz="1013" b="1" dirty="0">
              <a:solidFill>
                <a:srgbClr val="0070C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63CC632-B349-0B4A-815F-7C508D337648}"/>
              </a:ext>
            </a:extLst>
          </p:cNvPr>
          <p:cNvSpPr txBox="1"/>
          <p:nvPr/>
        </p:nvSpPr>
        <p:spPr>
          <a:xfrm>
            <a:off x="6717480" y="3612089"/>
            <a:ext cx="2317246" cy="1169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b="1" dirty="0">
                <a:solidFill>
                  <a:srgbClr val="0070C0"/>
                </a:solidFill>
              </a:rPr>
              <a:t>F</a:t>
            </a:r>
            <a:r>
              <a:rPr lang="es-CO" sz="1000" b="1" dirty="0">
                <a:solidFill>
                  <a:srgbClr val="0070C0"/>
                </a:solidFill>
              </a:rPr>
              <a:t>ebrero 13</a:t>
            </a:r>
            <a:endParaRPr lang="es-CO" sz="1000" b="1" dirty="0">
              <a:solidFill>
                <a:srgbClr val="0070C0"/>
              </a:solidFill>
              <a:latin typeface="Trebuchet MS" charset="0"/>
              <a:ea typeface="ＭＳ Ｐゴシック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Resolución 0294/18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 de Mincit Manual de Funcionamiento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de los Sistemas de Negociaci</a:t>
            </a:r>
            <a:r>
              <a:rPr lang="es-ES" sz="1000" b="1" dirty="0" err="1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ón</a:t>
            </a:r>
            <a:r>
              <a:rPr lang="es-ES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 Electrónica de Facturas Electrónicas</a:t>
            </a:r>
            <a:endParaRPr lang="es-CO" sz="1000" b="1" dirty="0">
              <a:solidFill>
                <a:srgbClr val="021F43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86830344-FFBC-9A4F-A89F-7B036636DB1D}"/>
              </a:ext>
            </a:extLst>
          </p:cNvPr>
          <p:cNvSpPr txBox="1"/>
          <p:nvPr/>
        </p:nvSpPr>
        <p:spPr>
          <a:xfrm>
            <a:off x="666473" y="3804807"/>
            <a:ext cx="2850955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Diciembre 30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A5A5A5">
                    <a:lumMod val="50000"/>
                  </a:srgbClr>
                </a:solidFill>
                <a:latin typeface="Trebuchet MS" charset="0"/>
                <a:ea typeface="ＭＳ Ｐゴシック" charset="0"/>
              </a:rPr>
              <a:t>Resolución 103590 de 2015 de la SIC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A5A5A5">
                    <a:lumMod val="50000"/>
                  </a:srgbClr>
                </a:solidFill>
                <a:latin typeface="Trebuchet MS" charset="0"/>
                <a:ea typeface="ＭＳ Ｐゴシック" charset="0"/>
              </a:rPr>
              <a:t>Procedimiento de inscripción en el Registro Especial de las garantías mobiliarias sobre los derechos de propiedad industrial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A5A5A5">
                    <a:lumMod val="50000"/>
                  </a:srgbClr>
                </a:solidFill>
                <a:latin typeface="Trebuchet MS" charset="0"/>
                <a:ea typeface="ＭＳ Ｐゴシック" charset="0"/>
              </a:rPr>
              <a:t>Modifica Circular ünica de 2001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6BDBB63-B59B-1D48-BA63-3D224CB845F0}"/>
              </a:ext>
            </a:extLst>
          </p:cNvPr>
          <p:cNvSpPr txBox="1"/>
          <p:nvPr/>
        </p:nvSpPr>
        <p:spPr>
          <a:xfrm>
            <a:off x="1652955" y="738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A1B26500-2740-D944-B766-E2B2417E46EB}"/>
              </a:ext>
            </a:extLst>
          </p:cNvPr>
          <p:cNvSpPr txBox="1"/>
          <p:nvPr/>
        </p:nvSpPr>
        <p:spPr>
          <a:xfrm>
            <a:off x="7272170" y="5041393"/>
            <a:ext cx="2317246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Mayo 28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Circular de Ministerio de Transporte No 20184000206231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Organismos de Transito a Nivel Nacional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Transferencia de Propiedad de Vehículos automotores por efecto de la ejecución de una garantía mobiliaria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AD820705-ADA3-ED43-AAE9-1D25244D6878}"/>
              </a:ext>
            </a:extLst>
          </p:cNvPr>
          <p:cNvSpPr txBox="1"/>
          <p:nvPr/>
        </p:nvSpPr>
        <p:spPr>
          <a:xfrm>
            <a:off x="9396233" y="3569906"/>
            <a:ext cx="1948720" cy="116955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070C0"/>
                </a:solidFill>
                <a:latin typeface="Trebuchet MS" charset="0"/>
                <a:ea typeface="ＭＳ Ｐゴシック" charset="0"/>
              </a:rPr>
              <a:t>Julio de 2018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 b="1" dirty="0">
                <a:solidFill>
                  <a:srgbClr val="021F43"/>
                </a:solidFill>
                <a:latin typeface="Trebuchet MS" charset="0"/>
                <a:ea typeface="ＭＳ Ｐゴシック" charset="0"/>
              </a:rPr>
              <a:t>Proyecto de Circular que adopta reglamento Modelo para resolución de controversias en forma virtual Ministerio de Justicia y del Derecho</a:t>
            </a:r>
            <a:endParaRPr lang="es-ES" sz="1000" b="1" dirty="0">
              <a:solidFill>
                <a:srgbClr val="021F43"/>
              </a:solidFill>
              <a:latin typeface="Trebuchet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815" y="-20123"/>
            <a:ext cx="10515600" cy="1325563"/>
          </a:xfrm>
        </p:spPr>
        <p:txBody>
          <a:bodyPr/>
          <a:lstStyle/>
          <a:p>
            <a:r>
              <a:rPr lang="es-ES" dirty="0"/>
              <a:t>Ley 1676 de 2013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5734" y="1059544"/>
            <a:ext cx="10174659" cy="540971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Art. 86 Modificó la L. 1231/08 el inciso 3 art. Aceptación tácita de la factura</a:t>
            </a:r>
          </a:p>
          <a:p>
            <a:endParaRPr lang="es-ES" dirty="0"/>
          </a:p>
          <a:p>
            <a:r>
              <a:rPr lang="es-ES" dirty="0"/>
              <a:t>Art. 87 Adiciona la L. 1231/08 Par 1 y 2 del Artículo 7, Sanciona la Retención de la factura o acto del comprador que limite la negociación como “Práctica restrictiva de la competencia” a cargo de la Superintendencia de Industria y Comercio.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Art. 88 Modifica la L. 1231/08 Artículo 8 prevención de lavado de activos.</a:t>
            </a:r>
          </a:p>
          <a:p>
            <a:endParaRPr lang="es-ES" dirty="0"/>
          </a:p>
          <a:p>
            <a:r>
              <a:rPr lang="es-ES" dirty="0"/>
              <a:t>Art. 89 Solvencia obligatoria para las empresas de </a:t>
            </a:r>
            <a:r>
              <a:rPr lang="es-ES" dirty="0" err="1"/>
              <a:t>fáctoring</a:t>
            </a:r>
            <a:r>
              <a:rPr lang="es-ES" dirty="0"/>
              <a:t>, Corte Constitucional C-882/14 M.P. </a:t>
            </a:r>
            <a:r>
              <a:rPr lang="es-ES" dirty="0" err="1"/>
              <a:t>Maria</a:t>
            </a:r>
            <a:r>
              <a:rPr lang="es-ES" dirty="0"/>
              <a:t> Victoria Calle. Reglamentado D. 1219/14, compilado por el DUR 1074 Sector Comercio Industria y Turismo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9F06745-8A83-CA41-92F2-1AB0C6A7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84" y="3122470"/>
            <a:ext cx="2525030" cy="108643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B861C1E-BB79-1B42-8B90-EFDB948A11D2}"/>
              </a:ext>
            </a:extLst>
          </p:cNvPr>
          <p:cNvSpPr/>
          <p:nvPr/>
        </p:nvSpPr>
        <p:spPr>
          <a:xfrm>
            <a:off x="5663063" y="3122470"/>
            <a:ext cx="46010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>Nov 8 2017, Superindustria formuló Pliego de Cargos contra PROCTER &amp; GAMBLE, POSTOBÓN, EQUIÓN ENERGÍA y CARBONES DEL CERREJÓN por presuntamente haber incurrido en conductas anticompetitivas consistentes en obstruir la libre circulación de las facturas emitidas por sus proveedores y, en consecuencia, restringirles el acceso a liquidez al no permitirles negociar o descontar libremente sus facturas con terceros (empresas de factoring, entidades financieras u otras personas).</a:t>
            </a:r>
            <a:endParaRPr lang="es-ES" sz="11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77A1439-204F-0149-A303-163BAB9A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34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400"/>
            <a:fld id="{BB69D35A-E06D-4792-9C5B-2D05A2EA612F}" type="slidenum">
              <a:rPr lang="es-MX" altLang="en-US" smtClean="0">
                <a:solidFill>
                  <a:prstClr val="black"/>
                </a:solidFill>
              </a:rPr>
              <a:pPr defTabSz="914400"/>
              <a:t>21</a:t>
            </a:fld>
            <a:endParaRPr lang="es-MX" altLang="en-US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33331" y="592126"/>
            <a:ext cx="9144000" cy="994172"/>
          </a:xfrm>
          <a:noFill/>
        </p:spPr>
        <p:txBody>
          <a:bodyPr>
            <a:normAutofit fontScale="90000"/>
          </a:bodyPr>
          <a:lstStyle/>
          <a:p>
            <a:r>
              <a:rPr lang="es-MX" sz="3600" b="1" dirty="0" smtClean="0"/>
              <a:t>Garantía mobiliaria sobre Vehículos (Nuestro </a:t>
            </a:r>
            <a:r>
              <a:rPr lang="es-MX" sz="3600" b="1" dirty="0" err="1" smtClean="0"/>
              <a:t>Sandbox</a:t>
            </a:r>
            <a:r>
              <a:rPr lang="es-MX" sz="3600" b="1" dirty="0" smtClean="0"/>
              <a:t>)</a:t>
            </a:r>
            <a:endParaRPr lang="es-MX" sz="3600" b="1" dirty="0"/>
          </a:p>
        </p:txBody>
      </p:sp>
      <p:sp>
        <p:nvSpPr>
          <p:cNvPr id="5" name="Rectángulo 4"/>
          <p:cNvSpPr/>
          <p:nvPr/>
        </p:nvSpPr>
        <p:spPr>
          <a:xfrm>
            <a:off x="2321870" y="2426376"/>
            <a:ext cx="20537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s-ES" sz="360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Acreedor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965185" y="2426376"/>
            <a:ext cx="1697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s-ES" sz="360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Deudor</a:t>
            </a:r>
          </a:p>
        </p:txBody>
      </p:sp>
      <p:cxnSp>
        <p:nvCxnSpPr>
          <p:cNvPr id="7" name="Conector recto de flecha 6"/>
          <p:cNvCxnSpPr/>
          <p:nvPr/>
        </p:nvCxnSpPr>
        <p:spPr bwMode="auto">
          <a:xfrm>
            <a:off x="4618506" y="2749540"/>
            <a:ext cx="2764530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8" name="Conector recto de flecha 7"/>
          <p:cNvCxnSpPr/>
          <p:nvPr/>
        </p:nvCxnSpPr>
        <p:spPr bwMode="auto">
          <a:xfrm>
            <a:off x="3348751" y="4596724"/>
            <a:ext cx="735374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" name="Conector recto de flecha 8"/>
          <p:cNvCxnSpPr/>
          <p:nvPr/>
        </p:nvCxnSpPr>
        <p:spPr bwMode="auto">
          <a:xfrm>
            <a:off x="3348751" y="3247692"/>
            <a:ext cx="0" cy="1349033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0" name="Conector recto de flecha 9"/>
          <p:cNvCxnSpPr/>
          <p:nvPr/>
        </p:nvCxnSpPr>
        <p:spPr bwMode="auto">
          <a:xfrm>
            <a:off x="8208579" y="4421739"/>
            <a:ext cx="605554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1" name="Conector recto de flecha 10"/>
          <p:cNvCxnSpPr/>
          <p:nvPr/>
        </p:nvCxnSpPr>
        <p:spPr bwMode="auto">
          <a:xfrm>
            <a:off x="8814133" y="3072707"/>
            <a:ext cx="0" cy="1349033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dashDot"/>
            <a:round/>
            <a:headEnd type="triangle" w="med" len="med"/>
            <a:tailEnd type="none"/>
          </a:ln>
          <a:effectLst/>
        </p:spPr>
      </p:cxnSp>
      <p:sp>
        <p:nvSpPr>
          <p:cNvPr id="14" name="CuadroTexto 13"/>
          <p:cNvSpPr txBox="1"/>
          <p:nvPr/>
        </p:nvSpPr>
        <p:spPr>
          <a:xfrm>
            <a:off x="3954306" y="3489140"/>
            <a:ext cx="4394388" cy="2308324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defTabSz="914400"/>
            <a:r>
              <a:rPr lang="es-MX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</a:rPr>
              <a:t>     Bienes Prendados y Registrados</a:t>
            </a:r>
          </a:p>
          <a:p>
            <a:pPr defTabSz="914400"/>
            <a:endParaRPr lang="es-MX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00"/>
            <a:endParaRPr lang="es-MX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00"/>
            <a:endParaRPr lang="es-MX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00"/>
            <a:endParaRPr lang="es-MX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00"/>
            <a:endParaRPr lang="es-MX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00"/>
            <a:endParaRPr lang="es-MX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00"/>
            <a:endParaRPr lang="es-MX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14" y="3790890"/>
            <a:ext cx="1446083" cy="154638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68" y="4039399"/>
            <a:ext cx="2342952" cy="9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6406629" y="2282981"/>
            <a:ext cx="659555" cy="65549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Minus Sign 18"/>
          <p:cNvSpPr/>
          <p:nvPr/>
        </p:nvSpPr>
        <p:spPr>
          <a:xfrm rot="8090930">
            <a:off x="3564720" y="4535865"/>
            <a:ext cx="1244967" cy="1244064"/>
          </a:xfrm>
          <a:prstGeom prst="mathMinus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_tradnl" kern="0" dirty="0">
              <a:solidFill>
                <a:prstClr val="white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881188" y="852889"/>
          <a:ext cx="8353179" cy="534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Minus Sign 13"/>
          <p:cNvSpPr/>
          <p:nvPr/>
        </p:nvSpPr>
        <p:spPr>
          <a:xfrm rot="2542318">
            <a:off x="7199702" y="4515895"/>
            <a:ext cx="1240059" cy="1248988"/>
          </a:xfrm>
          <a:prstGeom prst="mathMinus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_tradnl" kern="0" dirty="0">
              <a:solidFill>
                <a:prstClr val="white"/>
              </a:solidFill>
            </a:endParaRPr>
          </a:p>
        </p:txBody>
      </p:sp>
      <p:sp>
        <p:nvSpPr>
          <p:cNvPr id="15" name="Rectangle: Top Corners One Rounded and One Snipped 14"/>
          <p:cNvSpPr/>
          <p:nvPr/>
        </p:nvSpPr>
        <p:spPr>
          <a:xfrm>
            <a:off x="2841288" y="5185747"/>
            <a:ext cx="1279524" cy="1039721"/>
          </a:xfrm>
          <a:prstGeom prst="snip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_tradnl" kern="0" dirty="0">
              <a:solidFill>
                <a:prstClr val="white"/>
              </a:solidFill>
            </a:endParaRPr>
          </a:p>
        </p:txBody>
      </p:sp>
      <p:sp>
        <p:nvSpPr>
          <p:cNvPr id="16" name="Rectangle: Top Corners One Rounded and One Snipped 15"/>
          <p:cNvSpPr/>
          <p:nvPr/>
        </p:nvSpPr>
        <p:spPr>
          <a:xfrm flipH="1">
            <a:off x="7880876" y="5185747"/>
            <a:ext cx="1279524" cy="1039721"/>
          </a:xfrm>
          <a:prstGeom prst="snip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_tradnl" kern="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9396" y="5297737"/>
            <a:ext cx="129933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1700" kern="0" dirty="0">
                <a:solidFill>
                  <a:prstClr val="black"/>
                </a:solidFill>
              </a:rPr>
              <a:t>Registro</a:t>
            </a:r>
          </a:p>
          <a:p>
            <a:pPr algn="ctr">
              <a:defRPr/>
            </a:pPr>
            <a:r>
              <a:rPr lang="es-ES_tradnl" sz="1700" kern="0" dirty="0">
                <a:solidFill>
                  <a:prstClr val="black"/>
                </a:solidFill>
              </a:rPr>
              <a:t>Garantías Mobiliarias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05919" y="5297737"/>
            <a:ext cx="122939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1700" kern="0" dirty="0">
                <a:solidFill>
                  <a:prstClr val="black"/>
                </a:solidFill>
              </a:rPr>
              <a:t>Registro</a:t>
            </a:r>
          </a:p>
          <a:p>
            <a:pPr algn="ctr">
              <a:defRPr/>
            </a:pPr>
            <a:r>
              <a:rPr lang="es-ES_tradnl" sz="1700" kern="0" dirty="0">
                <a:solidFill>
                  <a:prstClr val="black"/>
                </a:solidFill>
              </a:rPr>
              <a:t>Factura  Electrónica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2267" y="2861212"/>
            <a:ext cx="1685822" cy="119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2400" kern="0" dirty="0">
                <a:solidFill>
                  <a:prstClr val="white"/>
                </a:solidFill>
              </a:rPr>
              <a:t>Ley Garantías Mobiliarias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3617" y="1210719"/>
            <a:ext cx="1422573" cy="64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kern="0" dirty="0">
                <a:solidFill>
                  <a:prstClr val="white"/>
                </a:solidFill>
              </a:rPr>
              <a:t>Reglamento</a:t>
            </a:r>
          </a:p>
          <a:p>
            <a:pPr algn="ctr">
              <a:defRPr/>
            </a:pPr>
            <a:r>
              <a:rPr lang="es-ES_tradnl" kern="0" dirty="0">
                <a:solidFill>
                  <a:prstClr val="white"/>
                </a:solidFill>
              </a:rPr>
              <a:t>Registro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5457" y="3218976"/>
            <a:ext cx="1422573" cy="64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kern="0" dirty="0">
                <a:solidFill>
                  <a:prstClr val="white"/>
                </a:solidFill>
              </a:rPr>
              <a:t>Reglamento</a:t>
            </a:r>
          </a:p>
          <a:p>
            <a:pPr algn="ctr">
              <a:defRPr/>
            </a:pPr>
            <a:r>
              <a:rPr lang="es-ES_tradnl" kern="0" dirty="0">
                <a:solidFill>
                  <a:prstClr val="white"/>
                </a:solidFill>
              </a:rPr>
              <a:t>Ejecución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72262" y="5243201"/>
            <a:ext cx="1422573" cy="64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kern="0" dirty="0">
                <a:solidFill>
                  <a:prstClr val="white"/>
                </a:solidFill>
              </a:rPr>
              <a:t>Reglamento</a:t>
            </a:r>
          </a:p>
          <a:p>
            <a:pPr algn="ctr">
              <a:defRPr/>
            </a:pPr>
            <a:r>
              <a:rPr lang="es-ES_tradnl" kern="0" dirty="0">
                <a:solidFill>
                  <a:prstClr val="white"/>
                </a:solidFill>
              </a:rPr>
              <a:t>Financiero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2098" y="3217729"/>
            <a:ext cx="1422573" cy="64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kern="0" dirty="0">
                <a:solidFill>
                  <a:prstClr val="white"/>
                </a:solidFill>
              </a:rPr>
              <a:t>Documentos</a:t>
            </a:r>
          </a:p>
          <a:p>
            <a:pPr algn="ctr">
              <a:defRPr/>
            </a:pPr>
            <a:r>
              <a:rPr lang="es-ES_tradnl" kern="0" dirty="0">
                <a:solidFill>
                  <a:prstClr val="white"/>
                </a:solidFill>
              </a:rPr>
              <a:t>Especiales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801652" y="1156785"/>
            <a:ext cx="1333753" cy="1325086"/>
            <a:chOff x="4763414" y="231535"/>
            <a:chExt cx="1332585" cy="1332159"/>
          </a:xfrm>
          <a:solidFill>
            <a:srgbClr val="FF0000"/>
          </a:solidFill>
        </p:grpSpPr>
        <p:sp>
          <p:nvSpPr>
            <p:cNvPr id="33" name="Oval 32"/>
            <p:cNvSpPr/>
            <p:nvPr/>
          </p:nvSpPr>
          <p:spPr>
            <a:xfrm>
              <a:off x="4763414" y="231535"/>
              <a:ext cx="1332585" cy="133215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 txBox="1"/>
            <p:nvPr/>
          </p:nvSpPr>
          <p:spPr>
            <a:xfrm>
              <a:off x="4958567" y="426625"/>
              <a:ext cx="942279" cy="9419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8886635" y="3922228"/>
            <a:ext cx="659555" cy="6554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Oval 36"/>
          <p:cNvSpPr/>
          <p:nvPr/>
        </p:nvSpPr>
        <p:spPr>
          <a:xfrm>
            <a:off x="8658307" y="4295407"/>
            <a:ext cx="364860" cy="362599"/>
          </a:xfrm>
          <a:prstGeom prst="ellipse">
            <a:avLst/>
          </a:prstGeom>
          <a:solidFill>
            <a:srgbClr val="012D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Oval 37"/>
          <p:cNvSpPr/>
          <p:nvPr/>
        </p:nvSpPr>
        <p:spPr>
          <a:xfrm>
            <a:off x="4197290" y="1176634"/>
            <a:ext cx="264187" cy="2628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Oval 38"/>
          <p:cNvSpPr/>
          <p:nvPr/>
        </p:nvSpPr>
        <p:spPr>
          <a:xfrm>
            <a:off x="2666800" y="3990338"/>
            <a:ext cx="659555" cy="6554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Oval 39"/>
          <p:cNvSpPr/>
          <p:nvPr/>
        </p:nvSpPr>
        <p:spPr>
          <a:xfrm>
            <a:off x="4842366" y="4129052"/>
            <a:ext cx="264187" cy="2628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Oval 40"/>
          <p:cNvSpPr/>
          <p:nvPr/>
        </p:nvSpPr>
        <p:spPr>
          <a:xfrm>
            <a:off x="9019834" y="1869285"/>
            <a:ext cx="364860" cy="36259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2" name="Group 41"/>
          <p:cNvGrpSpPr/>
          <p:nvPr/>
        </p:nvGrpSpPr>
        <p:grpSpPr>
          <a:xfrm>
            <a:off x="2844006" y="950822"/>
            <a:ext cx="1333753" cy="1325086"/>
            <a:chOff x="4763414" y="231535"/>
            <a:chExt cx="1332585" cy="1332159"/>
          </a:xfrm>
          <a:solidFill>
            <a:srgbClr val="00B0F0"/>
          </a:solidFill>
        </p:grpSpPr>
        <p:sp>
          <p:nvSpPr>
            <p:cNvPr id="43" name="Oval 42"/>
            <p:cNvSpPr/>
            <p:nvPr/>
          </p:nvSpPr>
          <p:spPr>
            <a:xfrm>
              <a:off x="4763414" y="231535"/>
              <a:ext cx="1332585" cy="133215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/>
            <p:cNvSpPr txBox="1"/>
            <p:nvPr/>
          </p:nvSpPr>
          <p:spPr>
            <a:xfrm>
              <a:off x="4958567" y="426625"/>
              <a:ext cx="942279" cy="9419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3574938" y="2831218"/>
            <a:ext cx="264187" cy="2628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Oval 45"/>
          <p:cNvSpPr/>
          <p:nvPr/>
        </p:nvSpPr>
        <p:spPr>
          <a:xfrm>
            <a:off x="5486593" y="1895876"/>
            <a:ext cx="264187" cy="26280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TextBox 46"/>
          <p:cNvSpPr txBox="1"/>
          <p:nvPr/>
        </p:nvSpPr>
        <p:spPr>
          <a:xfrm>
            <a:off x="7742931" y="1508503"/>
            <a:ext cx="1422573" cy="64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1700" kern="0" dirty="0">
                <a:solidFill>
                  <a:prstClr val="white"/>
                </a:solidFill>
              </a:rPr>
              <a:t>Resoluciones</a:t>
            </a:r>
          </a:p>
          <a:p>
            <a:pPr algn="ctr">
              <a:defRPr/>
            </a:pPr>
            <a:r>
              <a:rPr lang="es-ES_tradnl" sz="1700" kern="0" dirty="0">
                <a:solidFill>
                  <a:prstClr val="white"/>
                </a:solidFill>
              </a:rPr>
              <a:t>Judiciales</a:t>
            </a:r>
            <a:r>
              <a:rPr lang="es-ES_tradnl" kern="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99634" y="1316734"/>
            <a:ext cx="1422573" cy="64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1700" kern="0" dirty="0">
                <a:solidFill>
                  <a:prstClr val="white"/>
                </a:solidFill>
              </a:rPr>
              <a:t>Resoluciones</a:t>
            </a:r>
          </a:p>
          <a:p>
            <a:pPr algn="ctr">
              <a:defRPr/>
            </a:pPr>
            <a:r>
              <a:rPr lang="es-ES_tradnl" sz="1700" kern="0" dirty="0">
                <a:solidFill>
                  <a:prstClr val="white"/>
                </a:solidFill>
              </a:rPr>
              <a:t>Insolvencia</a:t>
            </a:r>
            <a:r>
              <a:rPr lang="es-ES_tradnl" kern="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0" name="Oval 49"/>
          <p:cNvSpPr/>
          <p:nvPr/>
        </p:nvSpPr>
        <p:spPr>
          <a:xfrm>
            <a:off x="2069087" y="2434250"/>
            <a:ext cx="659555" cy="655496"/>
          </a:xfrm>
          <a:prstGeom prst="ellipse">
            <a:avLst/>
          </a:prstGeom>
          <a:solidFill>
            <a:srgbClr val="012D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Oval 50"/>
          <p:cNvSpPr/>
          <p:nvPr/>
        </p:nvSpPr>
        <p:spPr>
          <a:xfrm>
            <a:off x="10105424" y="1658979"/>
            <a:ext cx="264187" cy="262808"/>
          </a:xfrm>
          <a:prstGeom prst="ellipse">
            <a:avLst/>
          </a:prstGeom>
          <a:solidFill>
            <a:srgbClr val="012D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631815" y="-158561"/>
            <a:ext cx="8866502" cy="756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s-ES_tradnl" sz="2000" b="1" dirty="0"/>
              <a:t>Sistema Colombiano de Garantías Mobiliarias </a:t>
            </a:r>
          </a:p>
        </p:txBody>
      </p:sp>
      <p:sp>
        <p:nvSpPr>
          <p:cNvPr id="52" name="Slide Number Placeholder 3"/>
          <p:cNvSpPr txBox="1">
            <a:spLocks/>
          </p:cNvSpPr>
          <p:nvPr/>
        </p:nvSpPr>
        <p:spPr>
          <a:xfrm>
            <a:off x="1881188" y="6350001"/>
            <a:ext cx="55245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2B11972F-B1F0-413A-914A-0CE3E1625243}" type="slidenum">
              <a:rPr lang="en-US" altLang="en-US" sz="1100" b="0">
                <a:solidFill>
                  <a:srgbClr val="7F7F7F"/>
                </a:solidFill>
                <a:latin typeface="Calibri" panose="020F0502020204030204"/>
                <a:cs typeface="Times New Roman" pitchFamily="-111" charset="0"/>
              </a:rPr>
              <a:pPr defTabSz="914400"/>
              <a:t>3</a:t>
            </a:fld>
            <a:endParaRPr lang="en-US" altLang="en-US" sz="1100" b="0" dirty="0">
              <a:solidFill>
                <a:srgbClr val="7F7F7F"/>
              </a:solidFill>
              <a:latin typeface="Calibri" panose="020F0502020204030204"/>
              <a:cs typeface="Times New Roman" pitchFamily="-111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74372" y="6269011"/>
            <a:ext cx="2064753" cy="483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black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xmlns="" id="{889358FA-DC32-49D0-95E6-6ECC590D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5" y="6252589"/>
            <a:ext cx="1957827" cy="46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32410" y="331377"/>
            <a:ext cx="9865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02060"/>
                </a:solidFill>
              </a:rPr>
              <a:t>¿Qué hemos hecho y cómo hemos avanzado en materia regulatoria en Factura Electr</a:t>
            </a:r>
            <a:r>
              <a:rPr lang="es-ES" sz="2400" dirty="0" err="1">
                <a:solidFill>
                  <a:srgbClr val="002060"/>
                </a:solidFill>
              </a:rPr>
              <a:t>ónica</a:t>
            </a:r>
            <a:r>
              <a:rPr lang="es-ES" sz="2400" dirty="0">
                <a:solidFill>
                  <a:srgbClr val="002060"/>
                </a:solidFill>
              </a:rPr>
              <a:t>  en Colombia</a:t>
            </a:r>
            <a:r>
              <a:rPr lang="es-CO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5562751" y="1369440"/>
            <a:ext cx="3983574" cy="10926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rgbClr val="FF0000"/>
                </a:solidFill>
              </a:rPr>
              <a:t>Agosto 22</a:t>
            </a:r>
          </a:p>
          <a:p>
            <a:r>
              <a:rPr lang="es-CO" sz="1400" dirty="0"/>
              <a:t>Decreto 1349</a:t>
            </a:r>
          </a:p>
          <a:p>
            <a:r>
              <a:rPr lang="es-CO" sz="1400" dirty="0"/>
              <a:t>Circulación </a:t>
            </a:r>
            <a:r>
              <a:rPr lang="es-CO" sz="1400" b="1" dirty="0"/>
              <a:t>Factura Electrónica</a:t>
            </a:r>
            <a:r>
              <a:rPr lang="es-CO" sz="1400" dirty="0"/>
              <a:t>, regula interoperabilidad con RGM, Facturas como </a:t>
            </a:r>
            <a:r>
              <a:rPr lang="es-CO" sz="1400" b="1" dirty="0"/>
              <a:t>bienes atribuibles</a:t>
            </a:r>
          </a:p>
        </p:txBody>
      </p:sp>
      <p:grpSp>
        <p:nvGrpSpPr>
          <p:cNvPr id="103" name="Grupo 102"/>
          <p:cNvGrpSpPr/>
          <p:nvPr/>
        </p:nvGrpSpPr>
        <p:grpSpPr>
          <a:xfrm>
            <a:off x="391334" y="4475421"/>
            <a:ext cx="10351931" cy="691011"/>
            <a:chOff x="466126" y="4547817"/>
            <a:chExt cx="11224303" cy="921348"/>
          </a:xfrm>
        </p:grpSpPr>
        <p:sp>
          <p:nvSpPr>
            <p:cNvPr id="74" name="CuadroTexto 73"/>
            <p:cNvSpPr txBox="1"/>
            <p:nvPr/>
          </p:nvSpPr>
          <p:spPr>
            <a:xfrm>
              <a:off x="958526" y="4547817"/>
              <a:ext cx="8026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50" b="1" dirty="0">
                  <a:solidFill>
                    <a:srgbClr val="FF0000"/>
                  </a:solidFill>
                </a:rPr>
                <a:t>2017</a:t>
              </a:r>
              <a:endParaRPr lang="es-ES" sz="135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Flecha: a la derecha 43"/>
            <p:cNvSpPr/>
            <p:nvPr/>
          </p:nvSpPr>
          <p:spPr>
            <a:xfrm>
              <a:off x="466126" y="5217494"/>
              <a:ext cx="11224303" cy="2516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86112" y="2129820"/>
            <a:ext cx="10390702" cy="699700"/>
            <a:chOff x="562229" y="2934391"/>
            <a:chExt cx="11224303" cy="932933"/>
          </a:xfrm>
        </p:grpSpPr>
        <p:sp>
          <p:nvSpPr>
            <p:cNvPr id="3" name="Flecha: a la derecha 2"/>
            <p:cNvSpPr/>
            <p:nvPr/>
          </p:nvSpPr>
          <p:spPr>
            <a:xfrm>
              <a:off x="562229" y="3615654"/>
              <a:ext cx="11224303" cy="2516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923985" y="2934391"/>
              <a:ext cx="89241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50" b="1" dirty="0">
                  <a:solidFill>
                    <a:srgbClr val="FF0000"/>
                  </a:solidFill>
                </a:rPr>
                <a:t>2016</a:t>
              </a:r>
              <a:endParaRPr lang="es-ES" sz="135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CB04839C-5BFB-4D11-8046-E96BF86A38CE}"/>
              </a:ext>
            </a:extLst>
          </p:cNvPr>
          <p:cNvSpPr txBox="1"/>
          <p:nvPr/>
        </p:nvSpPr>
        <p:spPr>
          <a:xfrm>
            <a:off x="1905526" y="5180354"/>
            <a:ext cx="2204169" cy="15234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FF0000"/>
                </a:solidFill>
              </a:rPr>
              <a:t>Noviembre 22</a:t>
            </a:r>
          </a:p>
          <a:p>
            <a:r>
              <a:rPr lang="es-CO" sz="1400" b="1" dirty="0"/>
              <a:t>Resolución 2215/17 </a:t>
            </a:r>
            <a:r>
              <a:rPr lang="es-CO" sz="1400" dirty="0"/>
              <a:t>de Mincit</a:t>
            </a:r>
          </a:p>
          <a:p>
            <a:r>
              <a:rPr lang="es-CO" sz="1400" dirty="0"/>
              <a:t>Manual de Funcionamiento Registro de Facturas Electrónicas REFEL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526D3518-C969-4C39-8E02-ABCDEBE12C23}"/>
              </a:ext>
            </a:extLst>
          </p:cNvPr>
          <p:cNvSpPr txBox="1"/>
          <p:nvPr/>
        </p:nvSpPr>
        <p:spPr>
          <a:xfrm>
            <a:off x="4269086" y="5358080"/>
            <a:ext cx="8026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b="1" dirty="0">
                <a:solidFill>
                  <a:srgbClr val="FF0000"/>
                </a:solidFill>
              </a:rPr>
              <a:t>2018</a:t>
            </a:r>
            <a:endParaRPr lang="es-ES" sz="1350" b="1" dirty="0">
              <a:solidFill>
                <a:srgbClr val="FF0000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B0DF7DB3-A3F8-4C29-9174-C03C6E44BFA2}"/>
              </a:ext>
            </a:extLst>
          </p:cNvPr>
          <p:cNvSpPr txBox="1"/>
          <p:nvPr/>
        </p:nvSpPr>
        <p:spPr>
          <a:xfrm>
            <a:off x="5354324" y="3404522"/>
            <a:ext cx="3428349" cy="15234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rgbClr val="FF0000"/>
                </a:solidFill>
              </a:rPr>
              <a:t>Febrero 13</a:t>
            </a:r>
          </a:p>
          <a:p>
            <a:endParaRPr lang="es-CO" sz="1400" b="1" dirty="0">
              <a:solidFill>
                <a:srgbClr val="FF0000"/>
              </a:solidFill>
            </a:endParaRPr>
          </a:p>
          <a:p>
            <a:r>
              <a:rPr lang="es-CO" sz="1400" b="1" dirty="0"/>
              <a:t>Resolución 294/18 </a:t>
            </a:r>
            <a:r>
              <a:rPr lang="es-CO" sz="1400" dirty="0"/>
              <a:t>de Mincit</a:t>
            </a:r>
          </a:p>
          <a:p>
            <a:endParaRPr lang="es-CO" sz="1400" dirty="0">
              <a:solidFill>
                <a:srgbClr val="FF0000"/>
              </a:solidFill>
            </a:endParaRPr>
          </a:p>
          <a:p>
            <a:r>
              <a:rPr lang="es-CO" sz="1400" dirty="0"/>
              <a:t>Manual de Funcionamiento de los Sistemas de Negociación Electrónica de Facturas Electrónicas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B23EA527-A935-FF4D-95B7-8FA6FE83A306}"/>
              </a:ext>
            </a:extLst>
          </p:cNvPr>
          <p:cNvSpPr/>
          <p:nvPr/>
        </p:nvSpPr>
        <p:spPr bwMode="auto">
          <a:xfrm>
            <a:off x="752371" y="2567621"/>
            <a:ext cx="298600" cy="23543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7E858FDA-A82F-4240-BCCB-7385111A0B38}"/>
              </a:ext>
            </a:extLst>
          </p:cNvPr>
          <p:cNvSpPr txBox="1"/>
          <p:nvPr/>
        </p:nvSpPr>
        <p:spPr>
          <a:xfrm>
            <a:off x="661631" y="2974775"/>
            <a:ext cx="8924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b="1" dirty="0">
                <a:solidFill>
                  <a:srgbClr val="FF0000"/>
                </a:solidFill>
              </a:rPr>
              <a:t>2015</a:t>
            </a:r>
            <a:endParaRPr lang="es-ES" sz="1350" b="1" dirty="0">
              <a:solidFill>
                <a:srgbClr val="FF0000"/>
              </a:solidFill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4BF0BE73-3095-1D49-8021-C11127903224}"/>
              </a:ext>
            </a:extLst>
          </p:cNvPr>
          <p:cNvSpPr/>
          <p:nvPr/>
        </p:nvSpPr>
        <p:spPr bwMode="auto">
          <a:xfrm>
            <a:off x="4905685" y="2610798"/>
            <a:ext cx="232398" cy="17765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CE11B41F-9C3F-BB46-9889-7AB45B4C7A82}"/>
              </a:ext>
            </a:extLst>
          </p:cNvPr>
          <p:cNvSpPr txBox="1"/>
          <p:nvPr/>
        </p:nvSpPr>
        <p:spPr>
          <a:xfrm>
            <a:off x="1226133" y="1164080"/>
            <a:ext cx="3285114" cy="14619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FF0000"/>
                </a:solidFill>
              </a:rPr>
              <a:t>J</a:t>
            </a:r>
            <a:r>
              <a:rPr lang="es-CO" sz="900" dirty="0">
                <a:solidFill>
                  <a:srgbClr val="FF0000"/>
                </a:solidFill>
              </a:rPr>
              <a:t>unio 9</a:t>
            </a:r>
            <a:endParaRPr lang="es-CO" sz="900" b="1" dirty="0">
              <a:solidFill>
                <a:srgbClr val="FF0000"/>
              </a:solidFill>
            </a:endParaRPr>
          </a:p>
          <a:p>
            <a:r>
              <a:rPr lang="es-ES" sz="1400" dirty="0"/>
              <a:t>L</a:t>
            </a:r>
            <a:r>
              <a:rPr lang="es-CO" sz="1400" dirty="0"/>
              <a:t>ey 1753 de 2015</a:t>
            </a:r>
          </a:p>
          <a:p>
            <a:endParaRPr lang="es-CO" sz="1400" dirty="0"/>
          </a:p>
          <a:p>
            <a:r>
              <a:rPr lang="es-ES" sz="1400" dirty="0"/>
              <a:t>Plan Nacional de Desarrollo – Art. 9 Orden para creación del Registro de Facturas Electrónicas administrado por Mincit – 3ro</a:t>
            </a:r>
          </a:p>
          <a:p>
            <a:endParaRPr lang="es-CO" sz="10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7B290319-A1C7-6C46-BEC9-3F0671F006B7}"/>
              </a:ext>
            </a:extLst>
          </p:cNvPr>
          <p:cNvSpPr txBox="1"/>
          <p:nvPr/>
        </p:nvSpPr>
        <p:spPr>
          <a:xfrm>
            <a:off x="1328312" y="2956932"/>
            <a:ext cx="3141979" cy="8002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rgbClr val="FF0000"/>
                </a:solidFill>
              </a:rPr>
              <a:t>Noviembre 24</a:t>
            </a:r>
          </a:p>
          <a:p>
            <a:r>
              <a:rPr lang="es-CO" sz="1400" dirty="0"/>
              <a:t>Decreto 2242/15 Condiciones de expedici</a:t>
            </a:r>
            <a:r>
              <a:rPr lang="es-ES" sz="1400" dirty="0" err="1"/>
              <a:t>ón</a:t>
            </a:r>
            <a:r>
              <a:rPr lang="es-ES" sz="1400" dirty="0"/>
              <a:t> de la factura electrónica</a:t>
            </a:r>
            <a:endParaRPr lang="es-CO" sz="1400" dirty="0"/>
          </a:p>
          <a:p>
            <a:endParaRPr lang="es-CO" sz="900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D9C2580D-9889-6542-86A4-0F69B7D12AC3}"/>
              </a:ext>
            </a:extLst>
          </p:cNvPr>
          <p:cNvSpPr/>
          <p:nvPr/>
        </p:nvSpPr>
        <p:spPr bwMode="auto">
          <a:xfrm>
            <a:off x="4417096" y="4949997"/>
            <a:ext cx="224693" cy="2327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0891F2F9-74EF-B44A-BC33-C27A7B07643D}"/>
              </a:ext>
            </a:extLst>
          </p:cNvPr>
          <p:cNvSpPr/>
          <p:nvPr/>
        </p:nvSpPr>
        <p:spPr bwMode="auto">
          <a:xfrm>
            <a:off x="1069189" y="4917912"/>
            <a:ext cx="259123" cy="17722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A6B14C8-9016-9449-A5D0-61317003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2000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3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860" y="368060"/>
            <a:ext cx="8596668" cy="845799"/>
          </a:xfrm>
        </p:spPr>
        <p:txBody>
          <a:bodyPr>
            <a:normAutofit/>
          </a:bodyPr>
          <a:lstStyle/>
          <a:p>
            <a:pPr algn="ctr"/>
            <a:r>
              <a:rPr lang="es-CO" sz="2400" b="1" u="sng" dirty="0"/>
              <a:t>Aceptación de facturas electrónicas </a:t>
            </a:r>
            <a:r>
              <a:rPr lang="es-CO" sz="1800" dirty="0"/>
              <a:t>	</a:t>
            </a:r>
            <a:r>
              <a:rPr lang="es-CO" sz="1800" dirty="0" smtClean="0"/>
              <a:t>               </a:t>
            </a:r>
            <a:r>
              <a:rPr lang="es-CO" sz="2400" b="1" dirty="0" smtClean="0"/>
              <a:t>Título </a:t>
            </a:r>
            <a:r>
              <a:rPr lang="es-CO" sz="2400" b="1" dirty="0"/>
              <a:t>Valor </a:t>
            </a:r>
            <a:r>
              <a:rPr lang="es-CO" sz="1800" dirty="0"/>
              <a:t/>
            </a:r>
            <a:br>
              <a:rPr lang="es-CO" sz="1800" dirty="0"/>
            </a:br>
            <a:r>
              <a:rPr lang="es-CO" sz="1200" dirty="0"/>
              <a:t>(Par. Art. 2 L.1231/08- 2.2.2.53.5 D. 1349/16)</a:t>
            </a:r>
            <a:endParaRPr lang="es-CO" dirty="0"/>
          </a:p>
        </p:txBody>
      </p:sp>
      <p:sp>
        <p:nvSpPr>
          <p:cNvPr id="15" name="Marcador de contenido 24">
            <a:extLst>
              <a:ext uri="{FF2B5EF4-FFF2-40B4-BE49-F238E27FC236}">
                <a16:creationId xmlns:a16="http://schemas.microsoft.com/office/drawing/2014/main" xmlns="" id="{AAF12E62-D121-0E4C-B736-89195BFA63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9063" y="2353985"/>
            <a:ext cx="2884966" cy="840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800" dirty="0"/>
              <a:t>EMPRESA/Proveedor Tecnológico/Proveedor Autorizado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3398276" y="1973693"/>
            <a:ext cx="28725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3621935" y="2408254"/>
            <a:ext cx="2425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Vende bien o producto y</a:t>
            </a:r>
          </a:p>
          <a:p>
            <a:r>
              <a:rPr lang="es-CO" sz="1600" dirty="0"/>
              <a:t>Emite la factura</a:t>
            </a:r>
          </a:p>
        </p:txBody>
      </p:sp>
      <p:sp>
        <p:nvSpPr>
          <p:cNvPr id="3" name="Flecha izquierda 2"/>
          <p:cNvSpPr/>
          <p:nvPr/>
        </p:nvSpPr>
        <p:spPr>
          <a:xfrm>
            <a:off x="2071113" y="4024946"/>
            <a:ext cx="477854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767662" y="4607568"/>
            <a:ext cx="41090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Recibe (Proveedor Tecnológico)</a:t>
            </a:r>
          </a:p>
          <a:p>
            <a:r>
              <a:rPr lang="es-CO" dirty="0">
                <a:solidFill>
                  <a:srgbClr val="FF0000"/>
                </a:solidFill>
              </a:rPr>
              <a:t>Acepta</a:t>
            </a:r>
            <a:r>
              <a:rPr lang="es-CO" dirty="0"/>
              <a:t>, Devuelve</a:t>
            </a:r>
          </a:p>
          <a:p>
            <a:r>
              <a:rPr lang="es-CO" dirty="0"/>
              <a:t>la Factura </a:t>
            </a:r>
            <a:r>
              <a:rPr lang="es-CO" sz="1200" dirty="0"/>
              <a:t>Art. 2.2.2.53.5 D. 1349/16</a:t>
            </a:r>
          </a:p>
          <a:p>
            <a:r>
              <a:rPr lang="es-CO" sz="1200" dirty="0"/>
              <a:t>Constancia Digital de Recepción  (Art. 2 y 15 R. 2215/17)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13179" y="4553677"/>
            <a:ext cx="51216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Recibida la factura por el comprador/pagador</a:t>
            </a:r>
          </a:p>
          <a:p>
            <a:r>
              <a:rPr lang="es-CO" dirty="0"/>
              <a:t>Éste tiene 3 días para rechazarla, vencido el</a:t>
            </a:r>
          </a:p>
          <a:p>
            <a:pPr algn="just"/>
            <a:r>
              <a:rPr lang="es-CO" dirty="0"/>
              <a:t>Término opera la </a:t>
            </a:r>
            <a:r>
              <a:rPr lang="es-CO" b="1" u="sng" dirty="0"/>
              <a:t>aceptación tácita </a:t>
            </a:r>
            <a:r>
              <a:rPr lang="es-CO" b="1" dirty="0"/>
              <a:t>(</a:t>
            </a:r>
            <a:r>
              <a:rPr lang="es-CO" dirty="0"/>
              <a:t>Ley 1231/08)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Si el Emisor quiere Endosarla (Circularla) debe </a:t>
            </a:r>
          </a:p>
          <a:p>
            <a:pPr algn="just"/>
            <a:r>
              <a:rPr lang="es-CO" dirty="0"/>
              <a:t>Dejar constancia de su NO rechazo</a:t>
            </a:r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  <p:sp>
        <p:nvSpPr>
          <p:cNvPr id="10" name="Elipse 9"/>
          <p:cNvSpPr/>
          <p:nvPr/>
        </p:nvSpPr>
        <p:spPr>
          <a:xfrm>
            <a:off x="6484026" y="175866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Elipse 11"/>
          <p:cNvSpPr/>
          <p:nvPr/>
        </p:nvSpPr>
        <p:spPr>
          <a:xfrm>
            <a:off x="3814578" y="316002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280205" y="2717164"/>
            <a:ext cx="4696991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La aceptación de la factura</a:t>
            </a:r>
          </a:p>
          <a:p>
            <a:r>
              <a:rPr lang="es-ES" dirty="0"/>
              <a:t>Es condición para la circulación</a:t>
            </a:r>
          </a:p>
          <a:p>
            <a:r>
              <a:rPr lang="es-ES" dirty="0"/>
              <a:t>Art 5 # 1 D. 3327/09</a:t>
            </a:r>
          </a:p>
          <a:p>
            <a:endParaRPr lang="es-ES" dirty="0"/>
          </a:p>
          <a:p>
            <a:r>
              <a:rPr lang="es-ES" sz="1200" dirty="0">
                <a:solidFill>
                  <a:srgbClr val="FF0000"/>
                </a:solidFill>
              </a:rPr>
              <a:t>TODOS </a:t>
            </a:r>
            <a:r>
              <a:rPr lang="es-ES" sz="1200" dirty="0"/>
              <a:t>Aceptación Expresa o tácita de la Factura</a:t>
            </a:r>
          </a:p>
          <a:p>
            <a:r>
              <a:rPr lang="es-ES" sz="1200" dirty="0"/>
              <a:t>Electrónica Par 4 Art. 2,2,2,53,1 D. 1349/26; Art. 17 R. 2215/17 </a:t>
            </a:r>
            <a:r>
              <a:rPr lang="es-ES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6197FD6-3556-9A41-9A17-14CABD01F8EA}"/>
              </a:ext>
            </a:extLst>
          </p:cNvPr>
          <p:cNvSpPr txBox="1"/>
          <p:nvPr/>
        </p:nvSpPr>
        <p:spPr>
          <a:xfrm>
            <a:off x="7477103" y="1994541"/>
            <a:ext cx="42158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/>
              <a:t>ADQUIRENTE/PAGADOR DE LA FACTURA</a:t>
            </a:r>
          </a:p>
        </p:txBody>
      </p:sp>
      <p:sp>
        <p:nvSpPr>
          <p:cNvPr id="4" name="Flecha: hacia arriba 3">
            <a:extLst>
              <a:ext uri="{FF2B5EF4-FFF2-40B4-BE49-F238E27FC236}">
                <a16:creationId xmlns:a16="http://schemas.microsoft.com/office/drawing/2014/main" xmlns="" id="{CA5AFEC9-9325-44C2-850A-A319421F68E7}"/>
              </a:ext>
            </a:extLst>
          </p:cNvPr>
          <p:cNvSpPr/>
          <p:nvPr/>
        </p:nvSpPr>
        <p:spPr>
          <a:xfrm>
            <a:off x="1609658" y="1736596"/>
            <a:ext cx="484632" cy="5614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contenido 24">
            <a:extLst>
              <a:ext uri="{FF2B5EF4-FFF2-40B4-BE49-F238E27FC236}">
                <a16:creationId xmlns:a16="http://schemas.microsoft.com/office/drawing/2014/main" xmlns="" id="{D6F2FE7A-09E1-4805-AEDB-0E01DFDE023D}"/>
              </a:ext>
            </a:extLst>
          </p:cNvPr>
          <p:cNvSpPr txBox="1">
            <a:spLocks/>
          </p:cNvSpPr>
          <p:nvPr/>
        </p:nvSpPr>
        <p:spPr>
          <a:xfrm>
            <a:off x="1242277" y="1302568"/>
            <a:ext cx="121939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/>
              <a:t>DIAN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CDD769FA-D335-49F1-A438-E4C547EC25FF}"/>
              </a:ext>
            </a:extLst>
          </p:cNvPr>
          <p:cNvSpPr/>
          <p:nvPr/>
        </p:nvSpPr>
        <p:spPr>
          <a:xfrm>
            <a:off x="6267923" y="583740"/>
            <a:ext cx="719096" cy="264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3117356-CE44-496F-BE6E-61CE9F7468F5}"/>
              </a:ext>
            </a:extLst>
          </p:cNvPr>
          <p:cNvSpPr txBox="1"/>
          <p:nvPr/>
        </p:nvSpPr>
        <p:spPr>
          <a:xfrm>
            <a:off x="118686" y="2021020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/>
              <a:t>Emisión: D. 2242/15</a:t>
            </a: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xmlns="" id="{987A454A-DA16-4705-B6A9-17F3C45A2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7" y="3761462"/>
            <a:ext cx="1002307" cy="756708"/>
          </a:xfrm>
          <a:prstGeom prst="rect">
            <a:avLst/>
          </a:prstGeom>
        </p:spPr>
      </p:pic>
      <p:sp>
        <p:nvSpPr>
          <p:cNvPr id="20" name="Marcador de contenido 24">
            <a:extLst>
              <a:ext uri="{FF2B5EF4-FFF2-40B4-BE49-F238E27FC236}">
                <a16:creationId xmlns:a16="http://schemas.microsoft.com/office/drawing/2014/main" xmlns="" id="{1C754F7E-5014-48B1-94B5-E9C74DC8DE4B}"/>
              </a:ext>
            </a:extLst>
          </p:cNvPr>
          <p:cNvSpPr txBox="1">
            <a:spLocks/>
          </p:cNvSpPr>
          <p:nvPr/>
        </p:nvSpPr>
        <p:spPr>
          <a:xfrm>
            <a:off x="181340" y="4676690"/>
            <a:ext cx="228033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/>
              <a:t>FACTURA ELECTRONICA TITULO VALOR</a:t>
            </a:r>
          </a:p>
        </p:txBody>
      </p:sp>
      <p:pic>
        <p:nvPicPr>
          <p:cNvPr id="23" name="Picture 16">
            <a:extLst>
              <a:ext uri="{FF2B5EF4-FFF2-40B4-BE49-F238E27FC236}">
                <a16:creationId xmlns:a16="http://schemas.microsoft.com/office/drawing/2014/main" xmlns="" id="{5072A134-4178-45C4-B8A3-BF27A178D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89" y="1237833"/>
            <a:ext cx="1002307" cy="756708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5EA915A-AEB6-4A2D-9187-B9E733FEF076}"/>
              </a:ext>
            </a:extLst>
          </p:cNvPr>
          <p:cNvSpPr txBox="1"/>
          <p:nvPr/>
        </p:nvSpPr>
        <p:spPr>
          <a:xfrm>
            <a:off x="4595062" y="1210235"/>
            <a:ext cx="3921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Formato Electrónico de Generación </a:t>
            </a:r>
          </a:p>
          <a:p>
            <a:r>
              <a:rPr lang="es-CO" sz="1200" dirty="0"/>
              <a:t>(Art. 3 D. 2242/15, Art. 2.2.2.53.5 D. 1349/16) 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14DB6515-B596-7549-8BC8-5382CBA1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94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REFEL:</a:t>
            </a:r>
            <a:endParaRPr lang="es-CO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775974" y="609600"/>
            <a:ext cx="73226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u="sng" dirty="0"/>
              <a:t>Que es</a:t>
            </a:r>
            <a:r>
              <a:rPr lang="es-CO" dirty="0"/>
              <a:t>:Es una Plataforma Electrónica que permite el Registro de F.E., la información es restringida y solo para los usuarios </a:t>
            </a:r>
            <a:r>
              <a:rPr lang="es-CO" sz="1200" dirty="0"/>
              <a:t>(#12 Art. 2.2.2.53.2 D. 1349/16)</a:t>
            </a:r>
          </a:p>
          <a:p>
            <a:endParaRPr lang="es-CO" dirty="0"/>
          </a:p>
          <a:p>
            <a:r>
              <a:rPr lang="es-CO" u="sng" dirty="0"/>
              <a:t>Usuarios</a:t>
            </a:r>
            <a:r>
              <a:rPr lang="es-CO" dirty="0"/>
              <a:t>:</a:t>
            </a:r>
            <a:r>
              <a:rPr lang="es-CO" sz="1200" dirty="0"/>
              <a:t>(# 5 Art 2.2.2.53.2 D. 1349/16) – Mecanismos de Comunicación (Art. 6 #12 y Art. 12 R. 2215/17) – Página WEB (#2 Art. 30 R. 2215/17 – Gestion de riesgos de conflictos de interés_Medios de Pago Electrónicos)</a:t>
            </a:r>
          </a:p>
          <a:p>
            <a:r>
              <a:rPr lang="es-CO" dirty="0"/>
              <a:t>Emisores de la F.E.</a:t>
            </a:r>
          </a:p>
          <a:p>
            <a:r>
              <a:rPr lang="es-CO" dirty="0"/>
              <a:t>Operadores de Factoring</a:t>
            </a:r>
          </a:p>
          <a:p>
            <a:r>
              <a:rPr lang="es-CO" dirty="0"/>
              <a:t>Sistemas de Negociación Electrónica</a:t>
            </a:r>
          </a:p>
          <a:p>
            <a:r>
              <a:rPr lang="es-CO" dirty="0"/>
              <a:t>Tenedores Legítimos</a:t>
            </a:r>
          </a:p>
          <a:p>
            <a:r>
              <a:rPr lang="es-CO" dirty="0"/>
              <a:t>Adquirentes pagadores (Consulta y verificación si puede recibir la F.E. </a:t>
            </a:r>
            <a:r>
              <a:rPr lang="es-CO" sz="1200" dirty="0"/>
              <a:t>(Par. Art. 17 R. 2215/17)</a:t>
            </a:r>
            <a:r>
              <a:rPr lang="es-CO" dirty="0"/>
              <a:t>)</a:t>
            </a:r>
          </a:p>
          <a:p>
            <a:endParaRPr lang="es-CO" dirty="0"/>
          </a:p>
          <a:p>
            <a:r>
              <a:rPr lang="es-CO" u="sng" dirty="0"/>
              <a:t>Otros Usuarios</a:t>
            </a:r>
            <a:r>
              <a:rPr lang="es-CO" dirty="0"/>
              <a:t>: MINCIT (Recibe información electrónica de los SNE)</a:t>
            </a:r>
          </a:p>
          <a:p>
            <a:endParaRPr lang="es-CO" dirty="0"/>
          </a:p>
          <a:p>
            <a:r>
              <a:rPr lang="es-CO" u="sng" dirty="0"/>
              <a:t>Manual de Funcionamiento del REFEL</a:t>
            </a:r>
            <a:r>
              <a:rPr lang="es-CO" dirty="0"/>
              <a:t>: </a:t>
            </a:r>
            <a:r>
              <a:rPr lang="es-CO" sz="1200" dirty="0"/>
              <a:t>Resolución 2215/16</a:t>
            </a:r>
          </a:p>
          <a:p>
            <a:r>
              <a:rPr lang="es-CO" sz="1200" dirty="0"/>
              <a:t>Condiciones Legales y Técnicas a que se somete:</a:t>
            </a:r>
          </a:p>
          <a:p>
            <a:r>
              <a:rPr lang="es-CO" sz="1200" dirty="0"/>
              <a:t>El Administrador del REFEL</a:t>
            </a:r>
          </a:p>
          <a:p>
            <a:r>
              <a:rPr lang="es-CO" sz="1200" dirty="0"/>
              <a:t>El REFEL</a:t>
            </a:r>
          </a:p>
          <a:p>
            <a:r>
              <a:rPr lang="es-CO" sz="1200" dirty="0"/>
              <a:t>Partes de la Circulación de la F.E.</a:t>
            </a:r>
          </a:p>
          <a:p>
            <a:endParaRPr lang="es-CO" sz="1200" dirty="0"/>
          </a:p>
          <a:p>
            <a:r>
              <a:rPr lang="es-CO" u="sng" dirty="0"/>
              <a:t>Manual de Usuario del REFEL</a:t>
            </a:r>
            <a:r>
              <a:rPr lang="es-CO" dirty="0"/>
              <a:t>: </a:t>
            </a:r>
            <a:r>
              <a:rPr lang="es-CO" sz="1200" dirty="0"/>
              <a:t>Condiciones de USO del REFEL (Aprueba MINCIT)</a:t>
            </a:r>
            <a:endParaRPr lang="es-CO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B74207F4-09AB-4B53-9B7F-CA06268C731F}"/>
              </a:ext>
            </a:extLst>
          </p:cNvPr>
          <p:cNvGrpSpPr/>
          <p:nvPr/>
        </p:nvGrpSpPr>
        <p:grpSpPr>
          <a:xfrm>
            <a:off x="1015810" y="2183857"/>
            <a:ext cx="2162265" cy="1175461"/>
            <a:chOff x="3816350" y="1420813"/>
            <a:chExt cx="1798638" cy="1495425"/>
          </a:xfrm>
        </p:grpSpPr>
        <p:pic>
          <p:nvPicPr>
            <p:cNvPr id="9" name="Imagen 9">
              <a:extLst>
                <a:ext uri="{FF2B5EF4-FFF2-40B4-BE49-F238E27FC236}">
                  <a16:creationId xmlns:a16="http://schemas.microsoft.com/office/drawing/2014/main" xmlns="" id="{97B8BF5B-9462-41D1-95FE-291AC22C4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420813"/>
              <a:ext cx="1798638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FF4B01B8-6101-4D1D-BFBD-6ECA6D7AF968}"/>
                </a:ext>
              </a:extLst>
            </p:cNvPr>
            <p:cNvSpPr txBox="1"/>
            <p:nvPr/>
          </p:nvSpPr>
          <p:spPr>
            <a:xfrm>
              <a:off x="4313701" y="1726646"/>
              <a:ext cx="831408" cy="58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dirty="0">
                  <a:solidFill>
                    <a:srgbClr val="000000"/>
                  </a:solidFill>
                </a:rPr>
                <a:t>REFEL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B02A828-26C6-8C4A-AE69-8B11A079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28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Servicios del REFEL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76695" y="1386594"/>
            <a:ext cx="73226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u="sng" dirty="0"/>
              <a:t>ADMINISTRADOR</a:t>
            </a:r>
            <a:r>
              <a:rPr lang="es-CO" dirty="0"/>
              <a:t>: Mincit-3ro </a:t>
            </a:r>
            <a:r>
              <a:rPr lang="es-CO" sz="1200" dirty="0"/>
              <a:t>(Definición Art. 2.2.2.53.2. D. 1349/16)</a:t>
            </a:r>
          </a:p>
          <a:p>
            <a:r>
              <a:rPr lang="es-CO" u="sng" dirty="0"/>
              <a:t>Servicios</a:t>
            </a:r>
            <a:r>
              <a:rPr lang="es-CO" dirty="0"/>
              <a:t>: </a:t>
            </a:r>
            <a:r>
              <a:rPr lang="es-CO" sz="1200" dirty="0"/>
              <a:t>Art. 2.2.2.53.11 D. 1349/16</a:t>
            </a:r>
          </a:p>
          <a:p>
            <a:pPr marL="342900" indent="-342900">
              <a:buAutoNum type="arabicPeriod"/>
            </a:pPr>
            <a:r>
              <a:rPr lang="es-CO" dirty="0"/>
              <a:t>Registro electrónico de la F.E. (</a:t>
            </a:r>
            <a:r>
              <a:rPr lang="es-MX" dirty="0"/>
              <a:t>Recepción, Custodia, validación e inscripción</a:t>
            </a:r>
            <a:r>
              <a:rPr lang="es-CO" dirty="0"/>
              <a:t>)</a:t>
            </a:r>
          </a:p>
          <a:p>
            <a:pPr marL="342900" indent="-342900">
              <a:buAutoNum type="arabicPeriod"/>
            </a:pPr>
            <a:r>
              <a:rPr lang="es-CO" dirty="0"/>
              <a:t>Circulación de la F.E. (</a:t>
            </a:r>
            <a:r>
              <a:rPr lang="es-CO" dirty="0">
                <a:solidFill>
                  <a:srgbClr val="0070C0"/>
                </a:solidFill>
              </a:rPr>
              <a:t>ENDOSO ELECTRÓNICO</a:t>
            </a:r>
            <a:r>
              <a:rPr lang="es-CO" dirty="0"/>
              <a:t> factoring, negociación, compra, descuento, cualquier causa o negocio jurídico </a:t>
            </a:r>
            <a:r>
              <a:rPr lang="es-CO" sz="1200" dirty="0"/>
              <a:t>(# 4 Art.2.2.2.53.2 D. 1349/16</a:t>
            </a:r>
            <a:r>
              <a:rPr lang="es-CO" dirty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es-CO" dirty="0"/>
              <a:t>De aceptación Electrónica de la F.E.</a:t>
            </a:r>
          </a:p>
          <a:p>
            <a:pPr marL="342900" indent="-342900">
              <a:buAutoNum type="arabicPeriod"/>
            </a:pPr>
            <a:r>
              <a:rPr lang="es-CO" dirty="0"/>
              <a:t>De información: a través del Certificado de Información </a:t>
            </a:r>
            <a:r>
              <a:rPr lang="es-CO" sz="1200" dirty="0"/>
              <a:t>(Art. 2.2.2.53.12) </a:t>
            </a:r>
            <a:r>
              <a:rPr lang="es-CO" dirty="0"/>
              <a:t>Página WEB acceso 24/7, Medios Masivos de Consulta </a:t>
            </a:r>
            <a:r>
              <a:rPr lang="es-CO" sz="1200" dirty="0"/>
              <a:t>(Par Art. 6 R. 2215/17), </a:t>
            </a:r>
            <a:r>
              <a:rPr lang="es-CO" dirty="0"/>
              <a:t>Copia de los formularios </a:t>
            </a:r>
            <a:r>
              <a:rPr lang="es-CO" sz="1200" dirty="0"/>
              <a:t>(Art. 28 R. 2215/17)</a:t>
            </a:r>
            <a:endParaRPr lang="es-CO" dirty="0"/>
          </a:p>
          <a:p>
            <a:pPr marL="342900" indent="-342900">
              <a:buAutoNum type="arabicPeriod"/>
            </a:pPr>
            <a:r>
              <a:rPr lang="es-CO" dirty="0"/>
              <a:t>De certificación</a:t>
            </a:r>
          </a:p>
          <a:p>
            <a:pPr marL="342900" indent="-342900">
              <a:buAutoNum type="arabicPeriod"/>
            </a:pPr>
            <a:r>
              <a:rPr lang="es-CO" dirty="0"/>
              <a:t>Expedición de Títulos de Cobro </a:t>
            </a:r>
          </a:p>
          <a:p>
            <a:pPr marL="342900" indent="-342900">
              <a:buAutoNum type="arabicPeriod"/>
            </a:pPr>
            <a:r>
              <a:rPr lang="es-CO" dirty="0"/>
              <a:t>Interoperabilidad</a:t>
            </a:r>
          </a:p>
          <a:p>
            <a:pPr marL="342900" indent="-342900">
              <a:buAutoNum type="arabicPeriod"/>
            </a:pPr>
            <a:r>
              <a:rPr lang="es-CO" dirty="0"/>
              <a:t>Inscripciones de Limitaciones a la circulación de la F.E. </a:t>
            </a:r>
            <a:r>
              <a:rPr lang="es-CO" sz="1200" dirty="0"/>
              <a:t>(Notificaciones)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B74207F4-09AB-4B53-9B7F-CA06268C731F}"/>
              </a:ext>
            </a:extLst>
          </p:cNvPr>
          <p:cNvGrpSpPr/>
          <p:nvPr/>
        </p:nvGrpSpPr>
        <p:grpSpPr>
          <a:xfrm>
            <a:off x="1015810" y="2183857"/>
            <a:ext cx="2162265" cy="1175461"/>
            <a:chOff x="3816350" y="1420813"/>
            <a:chExt cx="1798638" cy="1495425"/>
          </a:xfrm>
        </p:grpSpPr>
        <p:pic>
          <p:nvPicPr>
            <p:cNvPr id="9" name="Imagen 9">
              <a:extLst>
                <a:ext uri="{FF2B5EF4-FFF2-40B4-BE49-F238E27FC236}">
                  <a16:creationId xmlns:a16="http://schemas.microsoft.com/office/drawing/2014/main" xmlns="" id="{97B8BF5B-9462-41D1-95FE-291AC22C4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420813"/>
              <a:ext cx="1798638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FF4B01B8-6101-4D1D-BFBD-6ECA6D7AF968}"/>
                </a:ext>
              </a:extLst>
            </p:cNvPr>
            <p:cNvSpPr txBox="1"/>
            <p:nvPr/>
          </p:nvSpPr>
          <p:spPr>
            <a:xfrm>
              <a:off x="4313701" y="1726646"/>
              <a:ext cx="831408" cy="58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dirty="0">
                  <a:solidFill>
                    <a:srgbClr val="000000"/>
                  </a:solidFill>
                </a:rPr>
                <a:t>REFEL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BAC73CC-CE2C-C649-A7BD-FBFAFB09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91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 txBox="1">
            <a:spLocks/>
          </p:cNvSpPr>
          <p:nvPr/>
        </p:nvSpPr>
        <p:spPr>
          <a:xfrm>
            <a:off x="476251" y="6350001"/>
            <a:ext cx="73660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fld id="{2B11972F-B1F0-413A-914A-0CE3E1625243}" type="slidenum">
              <a:rPr lang="en-US" altLang="en-US" sz="1100" b="0">
                <a:solidFill>
                  <a:srgbClr val="7F7F7F"/>
                </a:solidFill>
                <a:latin typeface="+mn-lt"/>
                <a:ea typeface="+mn-ea"/>
                <a:cs typeface="Times New Roman" pitchFamily="-111" charset="0"/>
              </a:rPr>
              <a:pPr/>
              <a:t>8</a:t>
            </a:fld>
            <a:endParaRPr lang="en-US" altLang="en-US" sz="1100" b="0" dirty="0">
              <a:solidFill>
                <a:srgbClr val="7F7F7F"/>
              </a:solidFill>
              <a:latin typeface="+mn-lt"/>
              <a:ea typeface="+mn-ea"/>
              <a:cs typeface="Times New Roman" pitchFamily="-111" charset="0"/>
            </a:endParaRPr>
          </a:p>
        </p:txBody>
      </p:sp>
      <p:sp>
        <p:nvSpPr>
          <p:cNvPr id="53" name="Título 1"/>
          <p:cNvSpPr txBox="1">
            <a:spLocks/>
          </p:cNvSpPr>
          <p:nvPr/>
        </p:nvSpPr>
        <p:spPr bwMode="auto">
          <a:xfrm>
            <a:off x="454647" y="7095"/>
            <a:ext cx="11282705" cy="5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sz="2800" b="1" u="sng" dirty="0" smtClean="0">
                <a:solidFill>
                  <a:srgbClr val="021F43"/>
                </a:solidFill>
              </a:rPr>
              <a:t>Registro </a:t>
            </a:r>
            <a:r>
              <a:rPr lang="es-MX" sz="2800" b="1" u="sng" dirty="0">
                <a:solidFill>
                  <a:srgbClr val="021F43"/>
                </a:solidFill>
              </a:rPr>
              <a:t>de la Factura Electrónica </a:t>
            </a:r>
            <a:r>
              <a:rPr lang="es-MX" sz="1600" b="1" u="sng" dirty="0">
                <a:solidFill>
                  <a:srgbClr val="021F43"/>
                </a:solidFill>
              </a:rPr>
              <a:t>(Art. 2.2.2.53.6. D. 1349/16) </a:t>
            </a: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22240548-9367-44BB-B2CE-651E058936AF}"/>
              </a:ext>
            </a:extLst>
          </p:cNvPr>
          <p:cNvGrpSpPr/>
          <p:nvPr/>
        </p:nvGrpSpPr>
        <p:grpSpPr>
          <a:xfrm>
            <a:off x="5190572" y="3497711"/>
            <a:ext cx="2162265" cy="1175461"/>
            <a:chOff x="3816350" y="1420813"/>
            <a:chExt cx="1798638" cy="1495425"/>
          </a:xfrm>
        </p:grpSpPr>
        <p:pic>
          <p:nvPicPr>
            <p:cNvPr id="60" name="Imagen 9">
              <a:extLst>
                <a:ext uri="{FF2B5EF4-FFF2-40B4-BE49-F238E27FC236}">
                  <a16:creationId xmlns:a16="http://schemas.microsoft.com/office/drawing/2014/main" xmlns="" id="{D1789CAE-640C-4AEA-BB9F-648494F54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420813"/>
              <a:ext cx="1798638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xmlns="" id="{DF113E0B-5C1B-4199-93CA-6D20BB198298}"/>
                </a:ext>
              </a:extLst>
            </p:cNvPr>
            <p:cNvSpPr txBox="1"/>
            <p:nvPr/>
          </p:nvSpPr>
          <p:spPr>
            <a:xfrm>
              <a:off x="4313701" y="1726646"/>
              <a:ext cx="831408" cy="58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dirty="0">
                  <a:solidFill>
                    <a:srgbClr val="000000"/>
                  </a:solidFill>
                </a:rPr>
                <a:t>REFEL</a:t>
              </a:r>
            </a:p>
          </p:txBody>
        </p:sp>
      </p:grpSp>
      <p:grpSp>
        <p:nvGrpSpPr>
          <p:cNvPr id="62" name="Grupo 23">
            <a:extLst>
              <a:ext uri="{FF2B5EF4-FFF2-40B4-BE49-F238E27FC236}">
                <a16:creationId xmlns:a16="http://schemas.microsoft.com/office/drawing/2014/main" xmlns="" id="{9EAC9A94-AC1F-4B20-8729-82D1AD8F343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442078" y="3301915"/>
            <a:ext cx="379809" cy="595313"/>
            <a:chOff x="7277281" y="2749334"/>
            <a:chExt cx="983532" cy="1161847"/>
          </a:xfrm>
        </p:grpSpPr>
        <p:sp>
          <p:nvSpPr>
            <p:cNvPr id="63" name="Cheurón 24">
              <a:extLst>
                <a:ext uri="{FF2B5EF4-FFF2-40B4-BE49-F238E27FC236}">
                  <a16:creationId xmlns:a16="http://schemas.microsoft.com/office/drawing/2014/main" xmlns="" id="{E17289F5-9F67-442C-8EC3-2B77331944EE}"/>
                </a:ext>
              </a:extLst>
            </p:cNvPr>
            <p:cNvSpPr/>
            <p:nvPr/>
          </p:nvSpPr>
          <p:spPr>
            <a:xfrm rot="10800000">
              <a:off x="7406773" y="2749333"/>
              <a:ext cx="854039" cy="1161847"/>
            </a:xfrm>
            <a:prstGeom prst="chevron">
              <a:avLst/>
            </a:prstGeom>
            <a:solidFill>
              <a:srgbClr val="37ACA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hangingPunct="1">
                <a:defRPr/>
              </a:pPr>
              <a:endParaRPr lang="es-CO" sz="135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Cheurón 25">
              <a:extLst>
                <a:ext uri="{FF2B5EF4-FFF2-40B4-BE49-F238E27FC236}">
                  <a16:creationId xmlns:a16="http://schemas.microsoft.com/office/drawing/2014/main" xmlns="" id="{B7D73896-961B-477E-9957-80CD1465F252}"/>
                </a:ext>
              </a:extLst>
            </p:cNvPr>
            <p:cNvSpPr/>
            <p:nvPr/>
          </p:nvSpPr>
          <p:spPr>
            <a:xfrm rot="10800000">
              <a:off x="7277280" y="2749333"/>
              <a:ext cx="854039" cy="1161847"/>
            </a:xfrm>
            <a:prstGeom prst="chevron">
              <a:avLst/>
            </a:prstGeom>
            <a:solidFill>
              <a:srgbClr val="4EC4C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hangingPunct="1">
                <a:defRPr/>
              </a:pPr>
              <a:endParaRPr lang="es-CO" sz="135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453577C1-3184-4365-AA9E-9A6D4E9E0C4A}"/>
              </a:ext>
            </a:extLst>
          </p:cNvPr>
          <p:cNvSpPr txBox="1"/>
          <p:nvPr/>
        </p:nvSpPr>
        <p:spPr bwMode="auto">
          <a:xfrm>
            <a:off x="2842418" y="2828836"/>
            <a:ext cx="2152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kern="0" dirty="0">
                <a:solidFill>
                  <a:srgbClr val="014C6D"/>
                </a:solidFill>
                <a:latin typeface="Arial"/>
              </a:rPr>
              <a:t>Inscripción Inicial Facturas electrónicas </a:t>
            </a:r>
            <a:r>
              <a:rPr lang="es-CO" kern="0" dirty="0">
                <a:solidFill>
                  <a:srgbClr val="0070C0"/>
                </a:solidFill>
                <a:latin typeface="Arial"/>
              </a:rPr>
              <a:t>como titulo valor</a:t>
            </a:r>
          </a:p>
        </p:txBody>
      </p:sp>
      <p:pic>
        <p:nvPicPr>
          <p:cNvPr id="70" name="Picture 16">
            <a:extLst>
              <a:ext uri="{FF2B5EF4-FFF2-40B4-BE49-F238E27FC236}">
                <a16:creationId xmlns:a16="http://schemas.microsoft.com/office/drawing/2014/main" xmlns="" id="{994BB0DE-380A-4D73-8280-52DB6563C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99" y="4078126"/>
            <a:ext cx="1002307" cy="756708"/>
          </a:xfrm>
          <a:prstGeom prst="rect">
            <a:avLst/>
          </a:prstGeom>
        </p:spPr>
      </p:pic>
      <p:sp>
        <p:nvSpPr>
          <p:cNvPr id="71" name="Flecha: a la derecha con bandas 40">
            <a:extLst>
              <a:ext uri="{FF2B5EF4-FFF2-40B4-BE49-F238E27FC236}">
                <a16:creationId xmlns:a16="http://schemas.microsoft.com/office/drawing/2014/main" xmlns="" id="{1BC73084-1091-4307-85C7-547143B2492A}"/>
              </a:ext>
            </a:extLst>
          </p:cNvPr>
          <p:cNvSpPr/>
          <p:nvPr/>
        </p:nvSpPr>
        <p:spPr bwMode="auto">
          <a:xfrm>
            <a:off x="3244991" y="4031055"/>
            <a:ext cx="1304544" cy="4846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endParaRPr lang="es-CO" sz="1300" b="0">
              <a:solidFill>
                <a:srgbClr val="021F43"/>
              </a:solidFill>
              <a:cs typeface="Times New Roman" pitchFamily="18" charset="0"/>
            </a:endParaRPr>
          </a:p>
        </p:txBody>
      </p:sp>
      <p:pic>
        <p:nvPicPr>
          <p:cNvPr id="80" name="Imagen 12">
            <a:extLst>
              <a:ext uri="{FF2B5EF4-FFF2-40B4-BE49-F238E27FC236}">
                <a16:creationId xmlns:a16="http://schemas.microsoft.com/office/drawing/2014/main" xmlns="" id="{D130F2AC-D8DA-409F-BC0F-2B0E3FAB2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47" y="5302083"/>
            <a:ext cx="1104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xmlns="" id="{EA72D9BF-4227-4E6D-BFFE-931FDEE9A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006" y="4821955"/>
            <a:ext cx="593396" cy="377985"/>
          </a:xfrm>
          <a:prstGeom prst="rect">
            <a:avLst/>
          </a:prstGeom>
        </p:spPr>
      </p:pic>
      <p:sp>
        <p:nvSpPr>
          <p:cNvPr id="54" name="Marcador de número de diapositiva 2"/>
          <p:cNvSpPr txBox="1">
            <a:spLocks/>
          </p:cNvSpPr>
          <p:nvPr/>
        </p:nvSpPr>
        <p:spPr>
          <a:xfrm>
            <a:off x="201689" y="6284851"/>
            <a:ext cx="736377" cy="358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BB69D35A-E06D-4792-9C5B-2D05A2EA612F}" type="slidenum">
              <a:rPr lang="es-MX" sz="1200" smtClean="0"/>
              <a:pPr/>
              <a:t>8</a:t>
            </a:fld>
            <a:endParaRPr lang="es-MX" sz="1200" dirty="0"/>
          </a:p>
        </p:txBody>
      </p:sp>
      <p:sp>
        <p:nvSpPr>
          <p:cNvPr id="47" name="Elipse 46"/>
          <p:cNvSpPr/>
          <p:nvPr/>
        </p:nvSpPr>
        <p:spPr>
          <a:xfrm>
            <a:off x="3471686" y="4637657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Marcador de contenido 24">
            <a:extLst>
              <a:ext uri="{FF2B5EF4-FFF2-40B4-BE49-F238E27FC236}">
                <a16:creationId xmlns:a16="http://schemas.microsoft.com/office/drawing/2014/main" xmlns="" id="{987C406E-7320-7144-B992-BFF2841CD7CA}"/>
              </a:ext>
            </a:extLst>
          </p:cNvPr>
          <p:cNvSpPr txBox="1">
            <a:spLocks/>
          </p:cNvSpPr>
          <p:nvPr/>
        </p:nvSpPr>
        <p:spPr>
          <a:xfrm>
            <a:off x="636620" y="2556344"/>
            <a:ext cx="214742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EMISOR/TENEDOR LEGÍTIMO</a:t>
            </a:r>
          </a:p>
        </p:txBody>
      </p:sp>
      <p:sp>
        <p:nvSpPr>
          <p:cNvPr id="42" name="Marcador de contenido 24">
            <a:extLst>
              <a:ext uri="{FF2B5EF4-FFF2-40B4-BE49-F238E27FC236}">
                <a16:creationId xmlns:a16="http://schemas.microsoft.com/office/drawing/2014/main" xmlns="" id="{6E84D617-F05E-43FD-A7DA-D3CFFDCA45CC}"/>
              </a:ext>
            </a:extLst>
          </p:cNvPr>
          <p:cNvSpPr txBox="1">
            <a:spLocks/>
          </p:cNvSpPr>
          <p:nvPr/>
        </p:nvSpPr>
        <p:spPr>
          <a:xfrm>
            <a:off x="7879070" y="5585857"/>
            <a:ext cx="4103172" cy="995144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INSCRIPCIÓN EN EL REGISTRO DE F.E.</a:t>
            </a:r>
          </a:p>
          <a:p>
            <a:pPr marL="0" indent="0" algn="just">
              <a:buFont typeface="Wingdings 3" charset="2"/>
              <a:buNone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Servicio 24/7 (Art. 6 R. 2215/17)</a:t>
            </a:r>
          </a:p>
          <a:p>
            <a:pPr marL="0" indent="0" algn="just">
              <a:buFont typeface="Wingdings 3" charset="2"/>
              <a:buNone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# Registro = CUFE (# 2 Art. 6 R. 2215/17)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7F65E8DC-D4FC-491D-A72D-5B959DDC7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000862" y="2991808"/>
            <a:ext cx="593396" cy="377985"/>
          </a:xfrm>
          <a:prstGeom prst="rect">
            <a:avLst/>
          </a:prstGeom>
        </p:spPr>
      </p:pic>
      <p:sp>
        <p:nvSpPr>
          <p:cNvPr id="49" name="Marcador de contenido 24">
            <a:extLst>
              <a:ext uri="{FF2B5EF4-FFF2-40B4-BE49-F238E27FC236}">
                <a16:creationId xmlns:a16="http://schemas.microsoft.com/office/drawing/2014/main" xmlns="" id="{D14CCDB1-A389-40C8-AA77-525A549EC000}"/>
              </a:ext>
            </a:extLst>
          </p:cNvPr>
          <p:cNvSpPr txBox="1">
            <a:spLocks/>
          </p:cNvSpPr>
          <p:nvPr/>
        </p:nvSpPr>
        <p:spPr>
          <a:xfrm>
            <a:off x="5256007" y="2000121"/>
            <a:ext cx="1437998" cy="8669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DIAN</a:t>
            </a:r>
          </a:p>
          <a:p>
            <a:pPr marL="0" indent="0" algn="ctr">
              <a:buNone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CUFE (Art. 16 R. 2215/17)</a:t>
            </a:r>
            <a:endParaRPr lang="es-C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Marcador de contenido 24">
            <a:extLst>
              <a:ext uri="{FF2B5EF4-FFF2-40B4-BE49-F238E27FC236}">
                <a16:creationId xmlns:a16="http://schemas.microsoft.com/office/drawing/2014/main" xmlns="" id="{009C289E-3B59-4485-9E2F-557430D67609}"/>
              </a:ext>
            </a:extLst>
          </p:cNvPr>
          <p:cNvSpPr txBox="1">
            <a:spLocks/>
          </p:cNvSpPr>
          <p:nvPr/>
        </p:nvSpPr>
        <p:spPr>
          <a:xfrm>
            <a:off x="10060200" y="1657688"/>
            <a:ext cx="1690221" cy="78483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VALIDACIÓN F.E. </a:t>
            </a:r>
            <a:r>
              <a:rPr lang="es-CO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(#16 Art. 2.2.2.53.2. D. 1349/16)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xmlns="" id="{9CAA35CF-C465-4CA1-BE0C-C886764E8380}"/>
              </a:ext>
            </a:extLst>
          </p:cNvPr>
          <p:cNvSpPr/>
          <p:nvPr/>
        </p:nvSpPr>
        <p:spPr>
          <a:xfrm>
            <a:off x="8855436" y="159290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xmlns="" id="{1733374A-E34A-4B48-87EF-B438CFD00FF6}"/>
              </a:ext>
            </a:extLst>
          </p:cNvPr>
          <p:cNvSpPr/>
          <p:nvPr/>
        </p:nvSpPr>
        <p:spPr>
          <a:xfrm>
            <a:off x="6848632" y="457410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3DF2E747-4D7C-4A45-80DE-8305E11CA6CB}"/>
              </a:ext>
            </a:extLst>
          </p:cNvPr>
          <p:cNvCxnSpPr>
            <a:cxnSpLocks/>
          </p:cNvCxnSpPr>
          <p:nvPr/>
        </p:nvCxnSpPr>
        <p:spPr>
          <a:xfrm flipV="1">
            <a:off x="844552" y="738909"/>
            <a:ext cx="5723850" cy="5255491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80C0D6FB-2764-4C82-9B75-666FD2467B60}"/>
              </a:ext>
            </a:extLst>
          </p:cNvPr>
          <p:cNvSpPr txBox="1"/>
          <p:nvPr/>
        </p:nvSpPr>
        <p:spPr>
          <a:xfrm>
            <a:off x="121599" y="973295"/>
            <a:ext cx="6372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-Creación de Cuenta/Subcuentas de Usuario </a:t>
            </a:r>
            <a:r>
              <a:rPr lang="es-CO" sz="1200" dirty="0"/>
              <a:t>(Art. 2 y 3 R. 2215/17)</a:t>
            </a:r>
          </a:p>
          <a:p>
            <a:r>
              <a:rPr lang="es-CO" dirty="0"/>
              <a:t>-Proceso de Verificación de Identidad </a:t>
            </a:r>
            <a:r>
              <a:rPr lang="es-CO" sz="1200" dirty="0"/>
              <a:t>(Art. 3 y 4 R. 2215/17)</a:t>
            </a:r>
          </a:p>
          <a:p>
            <a:r>
              <a:rPr lang="es-CO" dirty="0"/>
              <a:t>-SARLAF </a:t>
            </a:r>
            <a:r>
              <a:rPr lang="es-CO" sz="1200" dirty="0"/>
              <a:t>(Art. 34 R. 2215/17)</a:t>
            </a:r>
            <a:endParaRPr lang="es-CO" dirty="0"/>
          </a:p>
        </p:txBody>
      </p:sp>
      <p:sp>
        <p:nvSpPr>
          <p:cNvPr id="58" name="Marcador de contenido 24">
            <a:extLst>
              <a:ext uri="{FF2B5EF4-FFF2-40B4-BE49-F238E27FC236}">
                <a16:creationId xmlns:a16="http://schemas.microsoft.com/office/drawing/2014/main" xmlns="" id="{DC161CF0-C71D-43E2-BCAD-DEE5568B4553}"/>
              </a:ext>
            </a:extLst>
          </p:cNvPr>
          <p:cNvSpPr txBox="1">
            <a:spLocks/>
          </p:cNvSpPr>
          <p:nvPr/>
        </p:nvSpPr>
        <p:spPr>
          <a:xfrm>
            <a:off x="6858825" y="2009358"/>
            <a:ext cx="1545562" cy="682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UIAF</a:t>
            </a:r>
          </a:p>
          <a:p>
            <a:pPr marL="0" indent="0" algn="ctr">
              <a:buNone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(Art. 16 R. 2215/17</a:t>
            </a:r>
            <a:r>
              <a:rPr lang="es-CO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CO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endParaRPr lang="es-CO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Marcador de contenido 24">
            <a:extLst>
              <a:ext uri="{FF2B5EF4-FFF2-40B4-BE49-F238E27FC236}">
                <a16:creationId xmlns:a16="http://schemas.microsoft.com/office/drawing/2014/main" xmlns="" id="{D40F5651-1A5B-4285-A034-ECF815FF5094}"/>
              </a:ext>
            </a:extLst>
          </p:cNvPr>
          <p:cNvSpPr txBox="1">
            <a:spLocks/>
          </p:cNvSpPr>
          <p:nvPr/>
        </p:nvSpPr>
        <p:spPr>
          <a:xfrm>
            <a:off x="2659528" y="5712683"/>
            <a:ext cx="2531044" cy="55399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RECEPCIÓN DE LA F.E. </a:t>
            </a: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(Art. 5 y # 4 Art 6 y Art. 15 R. 2215/17) </a:t>
            </a:r>
            <a:endParaRPr lang="es-C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Marcador de contenido 24">
            <a:extLst>
              <a:ext uri="{FF2B5EF4-FFF2-40B4-BE49-F238E27FC236}">
                <a16:creationId xmlns:a16="http://schemas.microsoft.com/office/drawing/2014/main" xmlns="" id="{36AB88F9-FCDB-4150-B73E-35F6049B74CB}"/>
              </a:ext>
            </a:extLst>
          </p:cNvPr>
          <p:cNvSpPr txBox="1">
            <a:spLocks/>
          </p:cNvSpPr>
          <p:nvPr/>
        </p:nvSpPr>
        <p:spPr>
          <a:xfrm>
            <a:off x="7879069" y="4922941"/>
            <a:ext cx="4103173" cy="55399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CUSTODIA DE F.E. –</a:t>
            </a: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Archivo Histórico – Trazabilidad 10 Años (#11 Art. 6 R. 2215/17)</a:t>
            </a:r>
            <a:endParaRPr lang="es-C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Marcador de contenido 24">
            <a:extLst>
              <a:ext uri="{FF2B5EF4-FFF2-40B4-BE49-F238E27FC236}">
                <a16:creationId xmlns:a16="http://schemas.microsoft.com/office/drawing/2014/main" xmlns="" id="{845F2F2A-090A-40E6-85E5-CD5BA2194727}"/>
              </a:ext>
            </a:extLst>
          </p:cNvPr>
          <p:cNvSpPr txBox="1">
            <a:spLocks/>
          </p:cNvSpPr>
          <p:nvPr/>
        </p:nvSpPr>
        <p:spPr>
          <a:xfrm>
            <a:off x="7870664" y="3067095"/>
            <a:ext cx="4111578" cy="127214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VERIFICACIÓN INTEGRIDAD DEL DOCUMENTO ELECTRÓNICO</a:t>
            </a:r>
          </a:p>
          <a:p>
            <a:pPr marL="0" indent="0" algn="just">
              <a:buFont typeface="Wingdings 3" charset="2"/>
              <a:buNone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Unicidad-autenticidad-integridad-inalterabilidad-No repudio</a:t>
            </a:r>
          </a:p>
          <a:p>
            <a:pPr marL="0" indent="0" algn="just">
              <a:buFont typeface="Wingdings 3" charset="2"/>
              <a:buNone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Verificación F.E. a Crédito (#5 Art. 6 R. 2215/17) 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A43C8B07-3F14-D742-97D5-D0DBD268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0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779" y="201819"/>
            <a:ext cx="10084451" cy="1320800"/>
          </a:xfrm>
        </p:spPr>
        <p:txBody>
          <a:bodyPr/>
          <a:lstStyle/>
          <a:p>
            <a:r>
              <a:rPr lang="es-CO" dirty="0"/>
              <a:t>Captura de información Factura como título Valor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914" y="1522619"/>
            <a:ext cx="3941992" cy="38814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00331" y="1294231"/>
            <a:ext cx="73226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1. Fecha de vencimiento (30 días si no dice nada), Denominación de Factura de Venta.</a:t>
            </a:r>
          </a:p>
          <a:p>
            <a:endParaRPr lang="es-CO" dirty="0"/>
          </a:p>
          <a:p>
            <a:r>
              <a:rPr lang="es-CO" dirty="0"/>
              <a:t>2.Tener consecutivo de numeración, lugar y fecha de expedición.</a:t>
            </a:r>
          </a:p>
          <a:p>
            <a:endParaRPr lang="es-CO" dirty="0"/>
          </a:p>
          <a:p>
            <a:r>
              <a:rPr lang="es-CO" dirty="0"/>
              <a:t>3.Razón social/Nombre, Identificación del Emisor.</a:t>
            </a:r>
          </a:p>
          <a:p>
            <a:endParaRPr lang="es-CO" dirty="0"/>
          </a:p>
          <a:p>
            <a:r>
              <a:rPr lang="es-CO" dirty="0"/>
              <a:t>4.Dirección y datos del deudor de la factura, </a:t>
            </a:r>
            <a:r>
              <a:rPr lang="es-CO" dirty="0">
                <a:solidFill>
                  <a:srgbClr val="FF0000"/>
                </a:solidFill>
              </a:rPr>
              <a:t>E-MAIL en el caso de las Facturas Electr</a:t>
            </a:r>
            <a:r>
              <a:rPr lang="es-ES" dirty="0" err="1">
                <a:solidFill>
                  <a:srgbClr val="FF0000"/>
                </a:solidFill>
              </a:rPr>
              <a:t>ónicas</a:t>
            </a:r>
            <a:r>
              <a:rPr lang="es-CO" dirty="0"/>
              <a:t>.</a:t>
            </a:r>
          </a:p>
          <a:p>
            <a:endParaRPr lang="es-CO" dirty="0"/>
          </a:p>
          <a:p>
            <a:r>
              <a:rPr lang="es-CO" dirty="0"/>
              <a:t>5.Valor de la Factura, discriminando el IVA (calidad de retenedor).</a:t>
            </a:r>
          </a:p>
          <a:p>
            <a:endParaRPr lang="es-CO" dirty="0"/>
          </a:p>
          <a:p>
            <a:r>
              <a:rPr lang="es-CO" dirty="0"/>
              <a:t>6.Nombre del </a:t>
            </a:r>
            <a:r>
              <a:rPr lang="es-CO" dirty="0">
                <a:solidFill>
                  <a:srgbClr val="FF0000"/>
                </a:solidFill>
              </a:rPr>
              <a:t>impresor de la Factura.</a:t>
            </a:r>
          </a:p>
          <a:p>
            <a:endParaRPr lang="es-CO" dirty="0"/>
          </a:p>
          <a:p>
            <a:r>
              <a:rPr lang="es-CO" dirty="0"/>
              <a:t>7.Firma del Emisor de la Factura, indicando si es Régimen común y Resolución.</a:t>
            </a:r>
          </a:p>
          <a:p>
            <a:endParaRPr lang="es-CO" dirty="0"/>
          </a:p>
          <a:p>
            <a:r>
              <a:rPr lang="es-CO" dirty="0"/>
              <a:t>8. Fecha de recibo y datos de quien recibe, </a:t>
            </a:r>
          </a:p>
          <a:p>
            <a:endParaRPr lang="es-CO" dirty="0"/>
          </a:p>
          <a:p>
            <a:r>
              <a:rPr lang="es-CO" dirty="0"/>
              <a:t>9. Descripción de los bienes o artículos vendidos.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13914" y="5352044"/>
            <a:ext cx="4042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1"/>
                </a:solidFill>
              </a:rPr>
              <a:t>Fuentes normativas:</a:t>
            </a:r>
          </a:p>
          <a:p>
            <a:r>
              <a:rPr lang="es-CO" dirty="0"/>
              <a:t>Art Ley 1231 de 2008 Art 774 – CCo – </a:t>
            </a:r>
          </a:p>
          <a:p>
            <a:r>
              <a:rPr lang="es-CO" dirty="0"/>
              <a:t>ET art. 617 – D. 1349/16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0A7F22B-8630-BC4B-A4A0-29E963559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6223361"/>
            <a:ext cx="1768799" cy="4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40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6.744"/>
  <p:tag name="TIMING" val="|4.111|1.978|1.93|1.931|1.961|1.947|10.766"/>
  <p:tag name="ISPRING_CUSTOM_TIMING_USED" val="1"/>
  <p:tag name="ISPRING_SLIDE_ID" val="{2DFE8FD7-654E-4114-B582-F4367D882566}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2160</Words>
  <Application>Microsoft Office PowerPoint</Application>
  <PresentationFormat>Panorámica</PresentationFormat>
  <Paragraphs>386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21</vt:i4>
      </vt:variant>
    </vt:vector>
  </HeadingPairs>
  <TitlesOfParts>
    <vt:vector size="38" baseType="lpstr">
      <vt:lpstr>MS PGothic</vt:lpstr>
      <vt:lpstr>MS PGothic</vt:lpstr>
      <vt:lpstr>Andes ExtraLight</vt:lpstr>
      <vt:lpstr>Arial</vt:lpstr>
      <vt:lpstr>Calibri</vt:lpstr>
      <vt:lpstr>Calibri Light</vt:lpstr>
      <vt:lpstr>Helvetica LT Std</vt:lpstr>
      <vt:lpstr>Helvetica Neue</vt:lpstr>
      <vt:lpstr>Lato Regular</vt:lpstr>
      <vt:lpstr>Times New Roman</vt:lpstr>
      <vt:lpstr>Trebuchet MS</vt:lpstr>
      <vt:lpstr>Wingdings 3</vt:lpstr>
      <vt:lpstr>Tema de Office</vt:lpstr>
      <vt:lpstr>Office Theme</vt:lpstr>
      <vt:lpstr>1_Office Theme</vt:lpstr>
      <vt:lpstr>2_Office Theme</vt:lpstr>
      <vt:lpstr>3_Office Theme</vt:lpstr>
      <vt:lpstr> AVANCES EN MATERIA DE FACTURA ELECTRÓNICA </vt:lpstr>
      <vt:lpstr>Presentación de PowerPoint</vt:lpstr>
      <vt:lpstr>Sistema Colombiano de Garantías Mobiliarias </vt:lpstr>
      <vt:lpstr>Presentación de PowerPoint</vt:lpstr>
      <vt:lpstr>Aceptación de facturas electrónicas                 Título Valor  (Par. Art. 2 L.1231/08- 2.2.2.53.5 D. 1349/16)</vt:lpstr>
      <vt:lpstr>REFEL:</vt:lpstr>
      <vt:lpstr>Servicios del REFEL</vt:lpstr>
      <vt:lpstr>Presentación de PowerPoint</vt:lpstr>
      <vt:lpstr>Captura de información Factura como título Valor</vt:lpstr>
      <vt:lpstr>Formularios del REFEL</vt:lpstr>
      <vt:lpstr>Aceptación de facturas electrónicas:   Título Valor  (Par. Art. 2 L.1231/08- 2.2.2.53.5 D. 1349/16)</vt:lpstr>
      <vt:lpstr>Presentación de PowerPoint</vt:lpstr>
      <vt:lpstr>Sistemas de negociación Electrónica de F.E.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Ley 1676 de 2013</vt:lpstr>
      <vt:lpstr>Garantía mobiliaria sobre Vehículos (Nuestro Sandbox)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Financiación para Pymes</dc:title>
  <dc:creator>DianaT</dc:creator>
  <cp:lastModifiedBy>ASUSPC</cp:lastModifiedBy>
  <cp:revision>98</cp:revision>
  <dcterms:created xsi:type="dcterms:W3CDTF">2016-02-09T14:01:02Z</dcterms:created>
  <dcterms:modified xsi:type="dcterms:W3CDTF">2018-07-27T13:43:28Z</dcterms:modified>
</cp:coreProperties>
</file>