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6"/>
  </p:notesMasterIdLst>
  <p:sldIdLst>
    <p:sldId id="365" r:id="rId5"/>
    <p:sldId id="334" r:id="rId6"/>
    <p:sldId id="350" r:id="rId7"/>
    <p:sldId id="344" r:id="rId8"/>
    <p:sldId id="267" r:id="rId9"/>
    <p:sldId id="349" r:id="rId10"/>
    <p:sldId id="369" r:id="rId11"/>
    <p:sldId id="404" r:id="rId12"/>
    <p:sldId id="358" r:id="rId13"/>
    <p:sldId id="336" r:id="rId14"/>
    <p:sldId id="398" r:id="rId15"/>
    <p:sldId id="367" r:id="rId16"/>
    <p:sldId id="356" r:id="rId17"/>
    <p:sldId id="370" r:id="rId18"/>
    <p:sldId id="375" r:id="rId19"/>
    <p:sldId id="383" r:id="rId20"/>
    <p:sldId id="371" r:id="rId21"/>
    <p:sldId id="392" r:id="rId22"/>
    <p:sldId id="391" r:id="rId23"/>
    <p:sldId id="405" r:id="rId24"/>
    <p:sldId id="339" r:id="rId25"/>
  </p:sldIdLst>
  <p:sldSz cx="9144000" cy="5143500" type="screen16x9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00FFFF"/>
    <a:srgbClr val="00CCFF"/>
    <a:srgbClr val="2D4F93"/>
    <a:srgbClr val="339966"/>
    <a:srgbClr val="F2F3F5"/>
    <a:srgbClr val="2D2E33"/>
    <a:srgbClr val="488ECA"/>
    <a:srgbClr val="337BB7"/>
    <a:srgbClr val="3C8A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8" autoAdjust="0"/>
    <p:restoredTop sz="96395" autoAdjust="0"/>
  </p:normalViewPr>
  <p:slideViewPr>
    <p:cSldViewPr snapToGrid="0" snapToObjects="1">
      <p:cViewPr varScale="1">
        <p:scale>
          <a:sx n="137" d="100"/>
          <a:sy n="137" d="100"/>
        </p:scale>
        <p:origin x="126" y="27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C0C8F1BE-3877-4B4F-8EA8-AC063F27DF3A}" type="datetimeFigureOut">
              <a:rPr lang="es-CO" smtClean="0"/>
              <a:t>26/07/2018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D50DFF60-2DDB-41FA-A09F-CBBA40CB54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3638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0155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DFF60-2DDB-41FA-A09F-CBBA40CB54E9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98423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8297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2548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DFF60-2DDB-41FA-A09F-CBBA40CB54E9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9346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87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5346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7785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107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>
  <p:cSld name="1_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28"/>
          <p:cNvSpPr/>
          <p:nvPr userDrawn="1"/>
        </p:nvSpPr>
        <p:spPr>
          <a:xfrm>
            <a:off x="-4516" y="0"/>
            <a:ext cx="9145190" cy="1214652"/>
          </a:xfrm>
          <a:prstGeom prst="rect">
            <a:avLst/>
          </a:prstGeom>
          <a:gradFill>
            <a:gsLst>
              <a:gs pos="0">
                <a:srgbClr val="00007A"/>
              </a:gs>
              <a:gs pos="100000">
                <a:srgbClr val="1778BD"/>
              </a:gs>
            </a:gsLst>
            <a:lin ang="168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53" y="4732986"/>
            <a:ext cx="411456" cy="328437"/>
          </a:xfrm>
          <a:prstGeom prst="rect">
            <a:avLst/>
          </a:prstGeom>
        </p:spPr>
      </p:pic>
      <p:sp>
        <p:nvSpPr>
          <p:cNvPr id="10" name="Shape 54"/>
          <p:cNvSpPr txBox="1">
            <a:spLocks noGrp="1"/>
          </p:cNvSpPr>
          <p:nvPr>
            <p:ph type="sldNum" idx="12"/>
          </p:nvPr>
        </p:nvSpPr>
        <p:spPr>
          <a:xfrm>
            <a:off x="8513466" y="4859298"/>
            <a:ext cx="627208" cy="2812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700">
                <a:solidFill>
                  <a:srgbClr val="67AEDF"/>
                </a:solidFill>
                <a:latin typeface="Helvetica" panose="020B0504020202030204" pitchFamily="34" charset="0"/>
              </a:defRPr>
            </a:lvl1pPr>
            <a:lvl2pPr lvl="1" rtl="0">
              <a:buNone/>
              <a:defRPr>
                <a:solidFill>
                  <a:srgbClr val="9FC5E8"/>
                </a:solidFill>
              </a:defRPr>
            </a:lvl2pPr>
            <a:lvl3pPr lvl="2" rtl="0">
              <a:buNone/>
              <a:defRPr>
                <a:solidFill>
                  <a:srgbClr val="9FC5E8"/>
                </a:solidFill>
              </a:defRPr>
            </a:lvl3pPr>
            <a:lvl4pPr lvl="3" rtl="0">
              <a:buNone/>
              <a:defRPr>
                <a:solidFill>
                  <a:srgbClr val="9FC5E8"/>
                </a:solidFill>
              </a:defRPr>
            </a:lvl4pPr>
            <a:lvl5pPr lvl="4" rtl="0">
              <a:buNone/>
              <a:defRPr>
                <a:solidFill>
                  <a:srgbClr val="9FC5E8"/>
                </a:solidFill>
              </a:defRPr>
            </a:lvl5pPr>
            <a:lvl6pPr lvl="5" rtl="0">
              <a:buNone/>
              <a:defRPr>
                <a:solidFill>
                  <a:srgbClr val="9FC5E8"/>
                </a:solidFill>
              </a:defRPr>
            </a:lvl6pPr>
            <a:lvl7pPr lvl="6" rtl="0">
              <a:buNone/>
              <a:defRPr>
                <a:solidFill>
                  <a:srgbClr val="9FC5E8"/>
                </a:solidFill>
              </a:defRPr>
            </a:lvl7pPr>
            <a:lvl8pPr lvl="7" rtl="0">
              <a:buNone/>
              <a:defRPr>
                <a:solidFill>
                  <a:srgbClr val="9FC5E8"/>
                </a:solidFill>
              </a:defRPr>
            </a:lvl8pPr>
            <a:lvl9pPr lvl="8" rtl="0">
              <a:buNone/>
              <a:defRPr>
                <a:solidFill>
                  <a:srgbClr val="9FC5E8"/>
                </a:solidFill>
              </a:defRPr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59013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userDrawn="1">
  <p:cSld name="Title + 2 columns">
    <p:bg>
      <p:bgPr>
        <a:solidFill>
          <a:srgbClr val="6FA8DC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28"/>
          <p:cNvSpPr/>
          <p:nvPr userDrawn="1"/>
        </p:nvSpPr>
        <p:spPr>
          <a:xfrm>
            <a:off x="-4516" y="0"/>
            <a:ext cx="2102257" cy="5143500"/>
          </a:xfrm>
          <a:prstGeom prst="rect">
            <a:avLst/>
          </a:prstGeom>
          <a:gradFill>
            <a:gsLst>
              <a:gs pos="0">
                <a:srgbClr val="00007A"/>
              </a:gs>
              <a:gs pos="100000">
                <a:srgbClr val="1778BD"/>
              </a:gs>
            </a:gsLst>
            <a:lin ang="168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hape 29"/>
          <p:cNvSpPr/>
          <p:nvPr/>
        </p:nvSpPr>
        <p:spPr>
          <a:xfrm flipH="1">
            <a:off x="2095200" y="0"/>
            <a:ext cx="7048800" cy="51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2544225" y="297367"/>
            <a:ext cx="2981400" cy="4661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5705276" y="297367"/>
            <a:ext cx="2981400" cy="4661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8" name="Shape 67"/>
          <p:cNvSpPr txBox="1">
            <a:spLocks noGrp="1"/>
          </p:cNvSpPr>
          <p:nvPr>
            <p:ph type="body" idx="13"/>
          </p:nvPr>
        </p:nvSpPr>
        <p:spPr>
          <a:xfrm>
            <a:off x="5504929" y="361950"/>
            <a:ext cx="3181800" cy="7976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CO" sz="1800" b="1" dirty="0">
                <a:solidFill>
                  <a:srgbClr val="2D4F9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TEMPERATURA DE LA INNOVACIÓN</a:t>
            </a:r>
            <a:endParaRPr sz="1800" dirty="0">
              <a:solidFill>
                <a:srgbClr val="2D4F9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611" y="4730583"/>
            <a:ext cx="411456" cy="32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49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2970175" y="3107350"/>
            <a:ext cx="5792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2970175" y="3906852"/>
            <a:ext cx="5792700" cy="784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6FA8D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6FA8DC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6FA8DC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6FA8DC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None/>
              <a:defRPr sz="2400">
                <a:solidFill>
                  <a:srgbClr val="6FA8DC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None/>
              <a:defRPr sz="2400">
                <a:solidFill>
                  <a:srgbClr val="6FA8DC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None/>
              <a:defRPr sz="2400">
                <a:solidFill>
                  <a:srgbClr val="6FA8DC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None/>
              <a:defRPr sz="2400">
                <a:solidFill>
                  <a:srgbClr val="6FA8DC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None/>
              <a:defRPr sz="2400">
                <a:solidFill>
                  <a:srgbClr val="6FA8DC"/>
                </a:solidFill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9FC5E8"/>
                </a:solidFill>
              </a:defRPr>
            </a:lvl1pPr>
            <a:lvl2pPr lvl="1">
              <a:buNone/>
              <a:defRPr>
                <a:solidFill>
                  <a:srgbClr val="9FC5E8"/>
                </a:solidFill>
              </a:defRPr>
            </a:lvl2pPr>
            <a:lvl3pPr lvl="2">
              <a:buNone/>
              <a:defRPr>
                <a:solidFill>
                  <a:srgbClr val="9FC5E8"/>
                </a:solidFill>
              </a:defRPr>
            </a:lvl3pPr>
            <a:lvl4pPr lvl="3">
              <a:buNone/>
              <a:defRPr>
                <a:solidFill>
                  <a:srgbClr val="9FC5E8"/>
                </a:solidFill>
              </a:defRPr>
            </a:lvl4pPr>
            <a:lvl5pPr lvl="4">
              <a:buNone/>
              <a:defRPr>
                <a:solidFill>
                  <a:srgbClr val="9FC5E8"/>
                </a:solidFill>
              </a:defRPr>
            </a:lvl5pPr>
            <a:lvl6pPr lvl="5">
              <a:buNone/>
              <a:defRPr>
                <a:solidFill>
                  <a:srgbClr val="9FC5E8"/>
                </a:solidFill>
              </a:defRPr>
            </a:lvl6pPr>
            <a:lvl7pPr lvl="6">
              <a:buNone/>
              <a:defRPr>
                <a:solidFill>
                  <a:srgbClr val="9FC5E8"/>
                </a:solidFill>
              </a:defRPr>
            </a:lvl7pPr>
            <a:lvl8pPr lvl="7">
              <a:buNone/>
              <a:defRPr>
                <a:solidFill>
                  <a:srgbClr val="9FC5E8"/>
                </a:solidFill>
              </a:defRPr>
            </a:lvl8pPr>
            <a:lvl9pPr lvl="8">
              <a:buNone/>
              <a:defRPr>
                <a:solidFill>
                  <a:srgbClr val="9FC5E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611" y="4730583"/>
            <a:ext cx="411456" cy="32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30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solidFill>
          <a:srgbClr val="6FA8DC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28"/>
          <p:cNvSpPr/>
          <p:nvPr userDrawn="1"/>
        </p:nvSpPr>
        <p:spPr>
          <a:xfrm>
            <a:off x="-4516" y="0"/>
            <a:ext cx="2099716" cy="5143200"/>
          </a:xfrm>
          <a:prstGeom prst="rect">
            <a:avLst/>
          </a:prstGeom>
          <a:gradFill>
            <a:gsLst>
              <a:gs pos="0">
                <a:srgbClr val="00007A"/>
              </a:gs>
              <a:gs pos="100000">
                <a:srgbClr val="1778BD"/>
              </a:gs>
            </a:gsLst>
            <a:lin ang="168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23"/>
          <p:cNvSpPr/>
          <p:nvPr/>
        </p:nvSpPr>
        <p:spPr>
          <a:xfrm flipH="1">
            <a:off x="2095200" y="0"/>
            <a:ext cx="7048800" cy="51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2874625" y="275339"/>
            <a:ext cx="5562000" cy="4428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6FA8DC"/>
              </a:buClr>
              <a:buSzPts val="3000"/>
              <a:buChar char="▸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Char char="▹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611" y="4730583"/>
            <a:ext cx="411456" cy="32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57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bg>
      <p:bgPr>
        <a:solidFill>
          <a:srgbClr val="6FA8DC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28"/>
          <p:cNvSpPr/>
          <p:nvPr userDrawn="1"/>
        </p:nvSpPr>
        <p:spPr>
          <a:xfrm>
            <a:off x="-4516" y="0"/>
            <a:ext cx="2381956" cy="5143500"/>
          </a:xfrm>
          <a:prstGeom prst="rect">
            <a:avLst/>
          </a:prstGeom>
          <a:gradFill>
            <a:gsLst>
              <a:gs pos="0">
                <a:srgbClr val="00007A"/>
              </a:gs>
              <a:gs pos="100000">
                <a:srgbClr val="1778BD"/>
              </a:gs>
            </a:gsLst>
            <a:lin ang="168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23"/>
          <p:cNvSpPr/>
          <p:nvPr/>
        </p:nvSpPr>
        <p:spPr>
          <a:xfrm flipH="1">
            <a:off x="2095200" y="0"/>
            <a:ext cx="7048800" cy="51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2874625" y="275339"/>
            <a:ext cx="5562000" cy="4428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6FA8DC"/>
              </a:buClr>
              <a:buSzPts val="3000"/>
              <a:buChar char="▸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Char char="▹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611" y="4730583"/>
            <a:ext cx="411456" cy="32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21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28"/>
          <p:cNvSpPr/>
          <p:nvPr userDrawn="1"/>
        </p:nvSpPr>
        <p:spPr>
          <a:xfrm>
            <a:off x="-4516" y="0"/>
            <a:ext cx="9145190" cy="807329"/>
          </a:xfrm>
          <a:prstGeom prst="rect">
            <a:avLst/>
          </a:prstGeom>
          <a:gradFill>
            <a:gsLst>
              <a:gs pos="0">
                <a:srgbClr val="00007A"/>
              </a:gs>
              <a:gs pos="100000">
                <a:srgbClr val="1778BD"/>
              </a:gs>
            </a:gsLst>
            <a:lin ang="168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53" y="4732986"/>
            <a:ext cx="411456" cy="328437"/>
          </a:xfrm>
          <a:prstGeom prst="rect">
            <a:avLst/>
          </a:prstGeom>
        </p:spPr>
      </p:pic>
      <p:sp>
        <p:nvSpPr>
          <p:cNvPr id="13" name="Shape 54"/>
          <p:cNvSpPr txBox="1">
            <a:spLocks noGrp="1"/>
          </p:cNvSpPr>
          <p:nvPr>
            <p:ph type="sldNum" idx="12"/>
          </p:nvPr>
        </p:nvSpPr>
        <p:spPr>
          <a:xfrm>
            <a:off x="8513466" y="4859298"/>
            <a:ext cx="627208" cy="2812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700">
                <a:solidFill>
                  <a:srgbClr val="67AEDF"/>
                </a:solidFill>
                <a:latin typeface="Helvetica" panose="020B0504020202030204" pitchFamily="34" charset="0"/>
              </a:defRPr>
            </a:lvl1pPr>
            <a:lvl2pPr lvl="1" rtl="0">
              <a:buNone/>
              <a:defRPr>
                <a:solidFill>
                  <a:srgbClr val="9FC5E8"/>
                </a:solidFill>
              </a:defRPr>
            </a:lvl2pPr>
            <a:lvl3pPr lvl="2" rtl="0">
              <a:buNone/>
              <a:defRPr>
                <a:solidFill>
                  <a:srgbClr val="9FC5E8"/>
                </a:solidFill>
              </a:defRPr>
            </a:lvl3pPr>
            <a:lvl4pPr lvl="3" rtl="0">
              <a:buNone/>
              <a:defRPr>
                <a:solidFill>
                  <a:srgbClr val="9FC5E8"/>
                </a:solidFill>
              </a:defRPr>
            </a:lvl4pPr>
            <a:lvl5pPr lvl="4" rtl="0">
              <a:buNone/>
              <a:defRPr>
                <a:solidFill>
                  <a:srgbClr val="9FC5E8"/>
                </a:solidFill>
              </a:defRPr>
            </a:lvl5pPr>
            <a:lvl6pPr lvl="5" rtl="0">
              <a:buNone/>
              <a:defRPr>
                <a:solidFill>
                  <a:srgbClr val="9FC5E8"/>
                </a:solidFill>
              </a:defRPr>
            </a:lvl6pPr>
            <a:lvl7pPr lvl="6" rtl="0">
              <a:buNone/>
              <a:defRPr>
                <a:solidFill>
                  <a:srgbClr val="9FC5E8"/>
                </a:solidFill>
              </a:defRPr>
            </a:lvl7pPr>
            <a:lvl8pPr lvl="7" rtl="0">
              <a:buNone/>
              <a:defRPr>
                <a:solidFill>
                  <a:srgbClr val="9FC5E8"/>
                </a:solidFill>
              </a:defRPr>
            </a:lvl8pPr>
            <a:lvl9pPr lvl="8" rtl="0">
              <a:buNone/>
              <a:defRPr>
                <a:solidFill>
                  <a:srgbClr val="9FC5E8"/>
                </a:solidFill>
              </a:defRPr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4829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53" y="4732986"/>
            <a:ext cx="411456" cy="328437"/>
          </a:xfrm>
          <a:prstGeom prst="rect">
            <a:avLst/>
          </a:prstGeom>
        </p:spPr>
      </p:pic>
      <p:sp>
        <p:nvSpPr>
          <p:cNvPr id="8" name="Shape 54"/>
          <p:cNvSpPr txBox="1">
            <a:spLocks noGrp="1"/>
          </p:cNvSpPr>
          <p:nvPr>
            <p:ph type="sldNum" idx="12"/>
          </p:nvPr>
        </p:nvSpPr>
        <p:spPr>
          <a:xfrm>
            <a:off x="8513466" y="4859298"/>
            <a:ext cx="627208" cy="2812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700">
                <a:solidFill>
                  <a:srgbClr val="67AEDF"/>
                </a:solidFill>
                <a:latin typeface="Helvetica" panose="020B0504020202030204" pitchFamily="34" charset="0"/>
              </a:defRPr>
            </a:lvl1pPr>
            <a:lvl2pPr lvl="1" rtl="0">
              <a:buNone/>
              <a:defRPr>
                <a:solidFill>
                  <a:srgbClr val="9FC5E8"/>
                </a:solidFill>
              </a:defRPr>
            </a:lvl2pPr>
            <a:lvl3pPr lvl="2" rtl="0">
              <a:buNone/>
              <a:defRPr>
                <a:solidFill>
                  <a:srgbClr val="9FC5E8"/>
                </a:solidFill>
              </a:defRPr>
            </a:lvl3pPr>
            <a:lvl4pPr lvl="3" rtl="0">
              <a:buNone/>
              <a:defRPr>
                <a:solidFill>
                  <a:srgbClr val="9FC5E8"/>
                </a:solidFill>
              </a:defRPr>
            </a:lvl4pPr>
            <a:lvl5pPr lvl="4" rtl="0">
              <a:buNone/>
              <a:defRPr>
                <a:solidFill>
                  <a:srgbClr val="9FC5E8"/>
                </a:solidFill>
              </a:defRPr>
            </a:lvl5pPr>
            <a:lvl6pPr lvl="5" rtl="0">
              <a:buNone/>
              <a:defRPr>
                <a:solidFill>
                  <a:srgbClr val="9FC5E8"/>
                </a:solidFill>
              </a:defRPr>
            </a:lvl6pPr>
            <a:lvl7pPr lvl="6" rtl="0">
              <a:buNone/>
              <a:defRPr>
                <a:solidFill>
                  <a:srgbClr val="9FC5E8"/>
                </a:solidFill>
              </a:defRPr>
            </a:lvl7pPr>
            <a:lvl8pPr lvl="7" rtl="0">
              <a:buNone/>
              <a:defRPr>
                <a:solidFill>
                  <a:srgbClr val="9FC5E8"/>
                </a:solidFill>
              </a:defRPr>
            </a:lvl8pPr>
            <a:lvl9pPr lvl="8" rtl="0">
              <a:buNone/>
              <a:defRPr>
                <a:solidFill>
                  <a:srgbClr val="9FC5E8"/>
                </a:solidFill>
              </a:defRPr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46366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1AF2B4D-6B12-4EDF-87BB-2B55CECB661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‹Nº›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54"/>
          <p:cNvSpPr txBox="1">
            <a:spLocks noGrp="1"/>
          </p:cNvSpPr>
          <p:nvPr>
            <p:ph type="sldNum" idx="12"/>
          </p:nvPr>
        </p:nvSpPr>
        <p:spPr>
          <a:xfrm>
            <a:off x="8513466" y="4859298"/>
            <a:ext cx="627208" cy="2812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700">
                <a:solidFill>
                  <a:srgbClr val="67AEDF"/>
                </a:solidFill>
                <a:latin typeface="Helvetica" panose="020B0504020202030204" pitchFamily="34" charset="0"/>
              </a:defRPr>
            </a:lvl1pPr>
            <a:lvl2pPr lvl="1" rtl="0">
              <a:buNone/>
              <a:defRPr>
                <a:solidFill>
                  <a:srgbClr val="9FC5E8"/>
                </a:solidFill>
              </a:defRPr>
            </a:lvl2pPr>
            <a:lvl3pPr lvl="2" rtl="0">
              <a:buNone/>
              <a:defRPr>
                <a:solidFill>
                  <a:srgbClr val="9FC5E8"/>
                </a:solidFill>
              </a:defRPr>
            </a:lvl3pPr>
            <a:lvl4pPr lvl="3" rtl="0">
              <a:buNone/>
              <a:defRPr>
                <a:solidFill>
                  <a:srgbClr val="9FC5E8"/>
                </a:solidFill>
              </a:defRPr>
            </a:lvl4pPr>
            <a:lvl5pPr lvl="4" rtl="0">
              <a:buNone/>
              <a:defRPr>
                <a:solidFill>
                  <a:srgbClr val="9FC5E8"/>
                </a:solidFill>
              </a:defRPr>
            </a:lvl5pPr>
            <a:lvl6pPr lvl="5" rtl="0">
              <a:buNone/>
              <a:defRPr>
                <a:solidFill>
                  <a:srgbClr val="9FC5E8"/>
                </a:solidFill>
              </a:defRPr>
            </a:lvl6pPr>
            <a:lvl7pPr lvl="6" rtl="0">
              <a:buNone/>
              <a:defRPr>
                <a:solidFill>
                  <a:srgbClr val="9FC5E8"/>
                </a:solidFill>
              </a:defRPr>
            </a:lvl7pPr>
            <a:lvl8pPr lvl="7" rtl="0">
              <a:buNone/>
              <a:defRPr>
                <a:solidFill>
                  <a:srgbClr val="9FC5E8"/>
                </a:solidFill>
              </a:defRPr>
            </a:lvl8pPr>
            <a:lvl9pPr lvl="8" rtl="0">
              <a:buNone/>
              <a:defRPr>
                <a:solidFill>
                  <a:srgbClr val="9FC5E8"/>
                </a:solidFill>
              </a:defRPr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0740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hape 54"/>
          <p:cNvSpPr txBox="1">
            <a:spLocks noGrp="1"/>
          </p:cNvSpPr>
          <p:nvPr>
            <p:ph type="sldNum" idx="4"/>
          </p:nvPr>
        </p:nvSpPr>
        <p:spPr>
          <a:xfrm>
            <a:off x="8513466" y="4859298"/>
            <a:ext cx="627208" cy="2812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700">
                <a:solidFill>
                  <a:srgbClr val="67AEDF"/>
                </a:solidFill>
                <a:latin typeface="Helvetica" panose="020B0504020202030204" pitchFamily="34" charset="0"/>
              </a:defRPr>
            </a:lvl1pPr>
            <a:lvl2pPr lvl="1" rtl="0">
              <a:buNone/>
              <a:defRPr>
                <a:solidFill>
                  <a:srgbClr val="9FC5E8"/>
                </a:solidFill>
              </a:defRPr>
            </a:lvl2pPr>
            <a:lvl3pPr lvl="2" rtl="0">
              <a:buNone/>
              <a:defRPr>
                <a:solidFill>
                  <a:srgbClr val="9FC5E8"/>
                </a:solidFill>
              </a:defRPr>
            </a:lvl3pPr>
            <a:lvl4pPr lvl="3" rtl="0">
              <a:buNone/>
              <a:defRPr>
                <a:solidFill>
                  <a:srgbClr val="9FC5E8"/>
                </a:solidFill>
              </a:defRPr>
            </a:lvl4pPr>
            <a:lvl5pPr lvl="4" rtl="0">
              <a:buNone/>
              <a:defRPr>
                <a:solidFill>
                  <a:srgbClr val="9FC5E8"/>
                </a:solidFill>
              </a:defRPr>
            </a:lvl5pPr>
            <a:lvl6pPr lvl="5" rtl="0">
              <a:buNone/>
              <a:defRPr>
                <a:solidFill>
                  <a:srgbClr val="9FC5E8"/>
                </a:solidFill>
              </a:defRPr>
            </a:lvl6pPr>
            <a:lvl7pPr lvl="6" rtl="0">
              <a:buNone/>
              <a:defRPr>
                <a:solidFill>
                  <a:srgbClr val="9FC5E8"/>
                </a:solidFill>
              </a:defRPr>
            </a:lvl7pPr>
            <a:lvl8pPr lvl="7" rtl="0">
              <a:buNone/>
              <a:defRPr>
                <a:solidFill>
                  <a:srgbClr val="9FC5E8"/>
                </a:solidFill>
              </a:defRPr>
            </a:lvl8pPr>
            <a:lvl9pPr lvl="8" rtl="0">
              <a:buNone/>
              <a:defRPr>
                <a:solidFill>
                  <a:srgbClr val="9FC5E8"/>
                </a:solidFill>
              </a:defRPr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7" r:id="rId1"/>
    <p:sldLayoutId id="2147493458" r:id="rId2"/>
    <p:sldLayoutId id="2147493459" r:id="rId3"/>
    <p:sldLayoutId id="2147493460" r:id="rId4"/>
    <p:sldLayoutId id="2147493461" r:id="rId5"/>
    <p:sldLayoutId id="2147493462" r:id="rId6"/>
    <p:sldLayoutId id="2147493463" r:id="rId7"/>
    <p:sldLayoutId id="2147493464" r:id="rId8"/>
    <p:sldLayoutId id="2147493468" r:id="rId9"/>
    <p:sldLayoutId id="2147493478" r:id="rId10"/>
    <p:sldLayoutId id="2147493469" r:id="rId11"/>
    <p:sldLayoutId id="2147493470" r:id="rId12"/>
    <p:sldLayoutId id="2147493472" r:id="rId13"/>
    <p:sldLayoutId id="2147493476" r:id="rId14"/>
    <p:sldLayoutId id="2147493473" r:id="rId15"/>
    <p:sldLayoutId id="2147493480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www.superfinanciera.gov.co/publicacion/1009716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08" y="-199971"/>
            <a:ext cx="9140796" cy="534715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352497" y="3331503"/>
            <a:ext cx="460100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Laura Clavijo Muñoz</a:t>
            </a:r>
          </a:p>
          <a:p>
            <a:pPr algn="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Superintendencia Financiera de Colombia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0" y="84524"/>
            <a:ext cx="9144000" cy="1308155"/>
          </a:xfrm>
          <a:prstGeom prst="rect">
            <a:avLst/>
          </a:prstGeom>
          <a:solidFill>
            <a:schemeClr val="tx1">
              <a:lumMod val="95000"/>
              <a:lumOff val="5000"/>
              <a:alpha val="2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CuadroTexto 2"/>
          <p:cNvSpPr txBox="1"/>
          <p:nvPr/>
        </p:nvSpPr>
        <p:spPr>
          <a:xfrm>
            <a:off x="1129937" y="0"/>
            <a:ext cx="7823564" cy="138499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4200" b="1" dirty="0">
                <a:solidFill>
                  <a:srgbClr val="53D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Regulación para la innovación </a:t>
            </a:r>
          </a:p>
          <a:p>
            <a:pPr algn="r"/>
            <a:r>
              <a:rPr lang="es-ES" sz="4200" b="1" dirty="0">
                <a:solidFill>
                  <a:srgbClr val="53D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e innovaciones regulatorias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-9612" y="4438236"/>
            <a:ext cx="9150408" cy="456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6024941" y="4518028"/>
            <a:ext cx="2931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400" b="1" dirty="0">
                <a:latin typeface="+mj-lt"/>
                <a:ea typeface="Roboto" panose="02000000000000000000" pitchFamily="2" charset="0"/>
              </a:rPr>
              <a:t>Cartagena de Indias, Julio 26 de 2018</a:t>
            </a:r>
            <a:endParaRPr lang="es-ES" sz="105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619180" y="1392679"/>
            <a:ext cx="5521616" cy="304145"/>
          </a:xfrm>
          <a:prstGeom prst="rect">
            <a:avLst/>
          </a:prstGeom>
          <a:solidFill>
            <a:schemeClr val="tx1">
              <a:lumMod val="95000"/>
              <a:lumOff val="5000"/>
              <a:alpha val="2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4552165" y="1389047"/>
            <a:ext cx="4404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17º Congreso de Derecho Financiero - </a:t>
            </a:r>
            <a:r>
              <a:rPr lang="es-E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Asobancaria</a:t>
            </a:r>
            <a:endParaRPr lang="es-E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pitchFamily="2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56" y="4458179"/>
            <a:ext cx="511764" cy="408506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CO" smtClean="0"/>
              <a:pPr/>
              <a:t>1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30042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ctrTitle" idx="4294967295"/>
          </p:nvPr>
        </p:nvSpPr>
        <p:spPr>
          <a:xfrm>
            <a:off x="-472965" y="-602747"/>
            <a:ext cx="10056977" cy="17409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0" b="1" dirty="0">
                <a:solidFill>
                  <a:srgbClr val="2D4F93"/>
                </a:solidFill>
                <a:ea typeface="Roboto" panose="02000000000000000000" pitchFamily="2" charset="0"/>
                <a:cs typeface="Arial" panose="020B0604020202020204" pitchFamily="34" charset="0"/>
              </a:rPr>
              <a:t>innovacion</a:t>
            </a:r>
            <a:endParaRPr sz="16000" b="1" dirty="0">
              <a:solidFill>
                <a:srgbClr val="2D4F93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Shape 75"/>
          <p:cNvSpPr txBox="1">
            <a:spLocks/>
          </p:cNvSpPr>
          <p:nvPr/>
        </p:nvSpPr>
        <p:spPr>
          <a:xfrm>
            <a:off x="7011516" y="-609622"/>
            <a:ext cx="1050797" cy="174097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16200" b="1" dirty="0" err="1">
                <a:solidFill>
                  <a:srgbClr val="990000"/>
                </a:solidFill>
                <a:ea typeface="Roboto" panose="02000000000000000000" pitchFamily="2" charset="0"/>
                <a:cs typeface="Arial" panose="020B0604020202020204" pitchFamily="34" charset="0"/>
              </a:rPr>
              <a:t>ó</a:t>
            </a:r>
            <a:endParaRPr lang="es-CO" sz="16200" b="1" dirty="0">
              <a:solidFill>
                <a:srgbClr val="990000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-1" y="1629015"/>
            <a:ext cx="9144000" cy="10474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99977"/>
            <a:ext cx="9144000" cy="2443523"/>
          </a:xfrm>
          <a:prstGeom prst="rect">
            <a:avLst/>
          </a:prstGeom>
        </p:spPr>
      </p:pic>
      <p:sp>
        <p:nvSpPr>
          <p:cNvPr id="8" name="Shape 76"/>
          <p:cNvSpPr txBox="1">
            <a:spLocks/>
          </p:cNvSpPr>
          <p:nvPr/>
        </p:nvSpPr>
        <p:spPr>
          <a:xfrm>
            <a:off x="499461" y="1663341"/>
            <a:ext cx="8145078" cy="8176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s-CO" sz="6600" b="1" dirty="0">
                <a:solidFill>
                  <a:srgbClr val="53D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para la regulación</a:t>
            </a:r>
            <a:endParaRPr lang="es-ES" sz="6600" b="1" dirty="0">
              <a:solidFill>
                <a:srgbClr val="53D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Roboto" panose="02000000000000000000" pitchFamily="2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CO" smtClean="0"/>
              <a:pPr/>
              <a:t>10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7449896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849" y="-1738"/>
            <a:ext cx="3822665" cy="514523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959" t="16063" r="18810" b="7500"/>
          <a:stretch/>
        </p:blipFill>
        <p:spPr>
          <a:xfrm>
            <a:off x="6188131" y="1692896"/>
            <a:ext cx="2961102" cy="3350575"/>
          </a:xfrm>
          <a:prstGeom prst="rect">
            <a:avLst/>
          </a:prstGeom>
        </p:spPr>
      </p:pic>
      <p:sp>
        <p:nvSpPr>
          <p:cNvPr id="11" name="Elipse 10"/>
          <p:cNvSpPr/>
          <p:nvPr/>
        </p:nvSpPr>
        <p:spPr>
          <a:xfrm>
            <a:off x="4127267" y="1762791"/>
            <a:ext cx="422371" cy="409167"/>
          </a:xfrm>
          <a:prstGeom prst="ellipse">
            <a:avLst/>
          </a:prstGeom>
          <a:solidFill>
            <a:srgbClr val="EE21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088441" y="1719271"/>
            <a:ext cx="502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👉</a:t>
            </a:r>
            <a:endParaRPr lang="es-CO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Rectángulo 13"/>
          <p:cNvSpPr/>
          <p:nvPr/>
        </p:nvSpPr>
        <p:spPr>
          <a:xfrm rot="5400000">
            <a:off x="6491903" y="-175819"/>
            <a:ext cx="435095" cy="4242439"/>
          </a:xfrm>
          <a:prstGeom prst="rect">
            <a:avLst/>
          </a:prstGeom>
          <a:noFill/>
          <a:ln w="19050">
            <a:solidFill>
              <a:srgbClr val="59595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Shape 66"/>
          <p:cNvSpPr txBox="1">
            <a:spLocks/>
          </p:cNvSpPr>
          <p:nvPr/>
        </p:nvSpPr>
        <p:spPr>
          <a:xfrm>
            <a:off x="4531902" y="2123312"/>
            <a:ext cx="1704723" cy="4540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200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Aceleradora/incubadora</a:t>
            </a:r>
          </a:p>
        </p:txBody>
      </p:sp>
      <p:sp>
        <p:nvSpPr>
          <p:cNvPr id="16" name="Shape 66"/>
          <p:cNvSpPr txBox="1">
            <a:spLocks/>
          </p:cNvSpPr>
          <p:nvPr/>
        </p:nvSpPr>
        <p:spPr>
          <a:xfrm>
            <a:off x="4658492" y="2928251"/>
            <a:ext cx="1575489" cy="3750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200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Mesas de trabajo</a:t>
            </a:r>
          </a:p>
        </p:txBody>
      </p:sp>
      <p:sp>
        <p:nvSpPr>
          <p:cNvPr id="17" name="Shape 66"/>
          <p:cNvSpPr txBox="1">
            <a:spLocks/>
          </p:cNvSpPr>
          <p:nvPr/>
        </p:nvSpPr>
        <p:spPr>
          <a:xfrm>
            <a:off x="4405466" y="2461652"/>
            <a:ext cx="1831159" cy="5350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200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Comisión gubernamental interinstitucional</a:t>
            </a:r>
          </a:p>
        </p:txBody>
      </p:sp>
      <p:sp>
        <p:nvSpPr>
          <p:cNvPr id="18" name="Shape 66"/>
          <p:cNvSpPr txBox="1">
            <a:spLocks/>
          </p:cNvSpPr>
          <p:nvPr/>
        </p:nvSpPr>
        <p:spPr>
          <a:xfrm>
            <a:off x="5507760" y="3766775"/>
            <a:ext cx="726221" cy="4277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200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Email</a:t>
            </a:r>
          </a:p>
        </p:txBody>
      </p:sp>
      <p:sp>
        <p:nvSpPr>
          <p:cNvPr id="19" name="Shape 66"/>
          <p:cNvSpPr txBox="1">
            <a:spLocks/>
          </p:cNvSpPr>
          <p:nvPr/>
        </p:nvSpPr>
        <p:spPr>
          <a:xfrm>
            <a:off x="4715402" y="4136897"/>
            <a:ext cx="1496756" cy="4277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200" dirty="0" err="1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Hub</a:t>
            </a:r>
            <a:endParaRPr lang="es-ES" sz="1200" dirty="0">
              <a:solidFill>
                <a:schemeClr val="tx1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20" name="Shape 66"/>
          <p:cNvSpPr txBox="1">
            <a:spLocks/>
          </p:cNvSpPr>
          <p:nvPr/>
        </p:nvSpPr>
        <p:spPr>
          <a:xfrm>
            <a:off x="4658492" y="1634834"/>
            <a:ext cx="1610576" cy="4540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200" i="1" dirty="0" err="1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Sandbox</a:t>
            </a:r>
            <a:r>
              <a:rPr lang="es-ES" sz="1200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 regulatorio</a:t>
            </a:r>
          </a:p>
        </p:txBody>
      </p:sp>
      <p:sp>
        <p:nvSpPr>
          <p:cNvPr id="21" name="Shape 66"/>
          <p:cNvSpPr txBox="1">
            <a:spLocks/>
          </p:cNvSpPr>
          <p:nvPr/>
        </p:nvSpPr>
        <p:spPr>
          <a:xfrm>
            <a:off x="4697858" y="3348649"/>
            <a:ext cx="1496756" cy="4277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200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Laboratorios</a:t>
            </a:r>
          </a:p>
        </p:txBody>
      </p:sp>
      <p:sp>
        <p:nvSpPr>
          <p:cNvPr id="22" name="Shape 66"/>
          <p:cNvSpPr txBox="1">
            <a:spLocks/>
          </p:cNvSpPr>
          <p:nvPr/>
        </p:nvSpPr>
        <p:spPr>
          <a:xfrm>
            <a:off x="4715402" y="4544348"/>
            <a:ext cx="1496756" cy="4277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200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Foros y eventos</a:t>
            </a:r>
          </a:p>
        </p:txBody>
      </p:sp>
      <p:sp>
        <p:nvSpPr>
          <p:cNvPr id="23" name="Shape 66"/>
          <p:cNvSpPr txBox="1">
            <a:spLocks/>
          </p:cNvSpPr>
          <p:nvPr/>
        </p:nvSpPr>
        <p:spPr>
          <a:xfrm>
            <a:off x="5738058" y="4798054"/>
            <a:ext cx="2763371" cy="30643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900" dirty="0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                                Fuente: Superintendencia Financiera, Encuesta sobre Innovación Financiera y Tecnológica.</a:t>
            </a:r>
          </a:p>
        </p:txBody>
      </p:sp>
      <p:sp>
        <p:nvSpPr>
          <p:cNvPr id="24" name="Shape 66"/>
          <p:cNvSpPr txBox="1">
            <a:spLocks/>
          </p:cNvSpPr>
          <p:nvPr/>
        </p:nvSpPr>
        <p:spPr>
          <a:xfrm>
            <a:off x="6874985" y="3303274"/>
            <a:ext cx="1956617" cy="6191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>
                <a:solidFill>
                  <a:srgbClr val="C00000"/>
                </a:solidFill>
                <a:latin typeface="+mj-lt"/>
                <a:ea typeface="Roboto" panose="02000000000000000000" pitchFamily="2" charset="0"/>
              </a:rPr>
              <a:t>En Colombia se evidencia un apetito por innovar con esquemas como el </a:t>
            </a:r>
            <a:r>
              <a:rPr lang="es-ES" sz="1400" i="1" dirty="0" err="1">
                <a:solidFill>
                  <a:srgbClr val="C00000"/>
                </a:solidFill>
                <a:latin typeface="+mj-lt"/>
                <a:ea typeface="Roboto" panose="02000000000000000000" pitchFamily="2" charset="0"/>
              </a:rPr>
              <a:t>sandbox</a:t>
            </a:r>
            <a:r>
              <a:rPr lang="es-ES" sz="1400" dirty="0">
                <a:solidFill>
                  <a:srgbClr val="C00000"/>
                </a:solidFill>
                <a:latin typeface="+mj-lt"/>
                <a:ea typeface="Roboto" panose="02000000000000000000" pitchFamily="2" charset="0"/>
              </a:rPr>
              <a:t>.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4133607" y="894485"/>
            <a:ext cx="47940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600" dirty="0">
                <a:latin typeface="+mj-lt"/>
                <a:ea typeface="Roboto" panose="02000000000000000000" pitchFamily="2" charset="0"/>
                <a:cs typeface="Roboto"/>
              </a:rPr>
              <a:t>El rápido paso de la innovación ha puesto sobre la mesa la necesidad de tener un enfoque innovador hacia la regulación y la supervisión del ecosistema </a:t>
            </a:r>
            <a:r>
              <a:rPr lang="es-CO" sz="1600" dirty="0" err="1">
                <a:latin typeface="+mj-lt"/>
                <a:ea typeface="Roboto" panose="02000000000000000000" pitchFamily="2" charset="0"/>
                <a:cs typeface="Roboto"/>
              </a:rPr>
              <a:t>Fintech</a:t>
            </a:r>
            <a:r>
              <a:rPr lang="es-CO" sz="1600" dirty="0">
                <a:latin typeface="+mj-lt"/>
                <a:ea typeface="Roboto" panose="02000000000000000000" pitchFamily="2" charset="0"/>
                <a:cs typeface="Roboto"/>
              </a:rPr>
              <a:t>.</a:t>
            </a:r>
          </a:p>
        </p:txBody>
      </p:sp>
      <p:sp>
        <p:nvSpPr>
          <p:cNvPr id="26" name="Shape 67"/>
          <p:cNvSpPr txBox="1">
            <a:spLocks/>
          </p:cNvSpPr>
          <p:nvPr/>
        </p:nvSpPr>
        <p:spPr>
          <a:xfrm>
            <a:off x="5002306" y="-67595"/>
            <a:ext cx="3992790" cy="7976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Bef>
                <a:spcPts val="600"/>
              </a:spcBef>
              <a:buClr>
                <a:srgbClr val="6FA8DC"/>
              </a:buClr>
              <a:buSzPts val="2400"/>
            </a:pPr>
            <a:endParaRPr lang="es-CO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27" name="Shape 70"/>
          <p:cNvSpPr txBox="1">
            <a:spLocks/>
          </p:cNvSpPr>
          <p:nvPr/>
        </p:nvSpPr>
        <p:spPr>
          <a:xfrm>
            <a:off x="5002306" y="28923"/>
            <a:ext cx="3945766" cy="4914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ES" sz="2400" b="1" dirty="0">
                <a:solidFill>
                  <a:srgbClr val="990000"/>
                </a:solidFill>
                <a:ea typeface="Roboto" panose="02000000000000000000" pitchFamily="2" charset="0"/>
              </a:rPr>
              <a:t>INNOVACIONES REGULATORIAS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290122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67"/>
          <p:cNvSpPr txBox="1">
            <a:spLocks/>
          </p:cNvSpPr>
          <p:nvPr/>
        </p:nvSpPr>
        <p:spPr>
          <a:xfrm>
            <a:off x="3994854" y="107217"/>
            <a:ext cx="5000242" cy="7976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Bef>
                <a:spcPts val="600"/>
              </a:spcBef>
              <a:buClr>
                <a:srgbClr val="6FA8DC"/>
              </a:buClr>
              <a:buSzPts val="2400"/>
            </a:pPr>
            <a:r>
              <a:rPr lang="es-CO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  <a:cs typeface="Arial" panose="020B0604020202020204" pitchFamily="34" charset="0"/>
                <a:sym typeface="Roboto"/>
              </a:rPr>
              <a:t>LA INNOVACIÓN COMO MEDIO</a:t>
            </a:r>
          </a:p>
        </p:txBody>
      </p:sp>
      <p:sp>
        <p:nvSpPr>
          <p:cNvPr id="101" name="TextBox 91"/>
          <p:cNvSpPr txBox="1"/>
          <p:nvPr/>
        </p:nvSpPr>
        <p:spPr>
          <a:xfrm>
            <a:off x="87406" y="852547"/>
            <a:ext cx="90532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dirty="0">
                <a:latin typeface="+mj-lt"/>
                <a:ea typeface="Roboto" panose="02000000000000000000" pitchFamily="2" charset="0"/>
                <a:cs typeface="Roboto"/>
              </a:rPr>
              <a:t>La innovación regulatoria para </a:t>
            </a:r>
            <a:r>
              <a:rPr lang="es-CO" dirty="0" err="1">
                <a:latin typeface="+mj-lt"/>
                <a:ea typeface="Roboto" panose="02000000000000000000" pitchFamily="2" charset="0"/>
                <a:cs typeface="Roboto"/>
              </a:rPr>
              <a:t>Fintech</a:t>
            </a:r>
            <a:r>
              <a:rPr lang="es-CO" dirty="0">
                <a:latin typeface="+mj-lt"/>
                <a:ea typeface="Roboto" panose="02000000000000000000" pitchFamily="2" charset="0"/>
                <a:cs typeface="Roboto"/>
              </a:rPr>
              <a:t>, así como un enfoque proactivo del regulador /supervisor hacia dicho ecosistema, sirven como medio para lograr estos objetivos:</a:t>
            </a:r>
            <a:endParaRPr lang="es-CO" b="1" dirty="0">
              <a:latin typeface="+mj-lt"/>
              <a:ea typeface="Roboto" panose="02000000000000000000" pitchFamily="2" charset="0"/>
              <a:cs typeface="Roboto"/>
            </a:endParaRPr>
          </a:p>
        </p:txBody>
      </p:sp>
      <p:sp>
        <p:nvSpPr>
          <p:cNvPr id="5" name="Cube 3">
            <a:extLst>
              <a:ext uri="{FF2B5EF4-FFF2-40B4-BE49-F238E27FC236}">
                <a16:creationId xmlns:a16="http://schemas.microsoft.com/office/drawing/2014/main" id="{91F8E16D-DAEB-46E7-88E8-EF71B0ED258A}"/>
              </a:ext>
            </a:extLst>
          </p:cNvPr>
          <p:cNvSpPr/>
          <p:nvPr/>
        </p:nvSpPr>
        <p:spPr>
          <a:xfrm>
            <a:off x="839543" y="2717089"/>
            <a:ext cx="1644527" cy="397469"/>
          </a:xfrm>
          <a:prstGeom prst="cube">
            <a:avLst>
              <a:gd name="adj" fmla="val 1730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+mj-lt"/>
            </a:endParaRPr>
          </a:p>
        </p:txBody>
      </p:sp>
      <p:sp>
        <p:nvSpPr>
          <p:cNvPr id="6" name="Cube 4">
            <a:extLst>
              <a:ext uri="{FF2B5EF4-FFF2-40B4-BE49-F238E27FC236}">
                <a16:creationId xmlns:a16="http://schemas.microsoft.com/office/drawing/2014/main" id="{1ADF6BE2-2451-460B-BC6F-2B8AD3332C35}"/>
              </a:ext>
            </a:extLst>
          </p:cNvPr>
          <p:cNvSpPr/>
          <p:nvPr/>
        </p:nvSpPr>
        <p:spPr>
          <a:xfrm>
            <a:off x="2842184" y="2717089"/>
            <a:ext cx="1644527" cy="397469"/>
          </a:xfrm>
          <a:prstGeom prst="cube">
            <a:avLst>
              <a:gd name="adj" fmla="val 173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+mj-lt"/>
            </a:endParaRPr>
          </a:p>
        </p:txBody>
      </p:sp>
      <p:sp>
        <p:nvSpPr>
          <p:cNvPr id="7" name="Cube 5">
            <a:extLst>
              <a:ext uri="{FF2B5EF4-FFF2-40B4-BE49-F238E27FC236}">
                <a16:creationId xmlns:a16="http://schemas.microsoft.com/office/drawing/2014/main" id="{05D1C721-1718-4456-93D4-CC2B44AAF683}"/>
              </a:ext>
            </a:extLst>
          </p:cNvPr>
          <p:cNvSpPr/>
          <p:nvPr/>
        </p:nvSpPr>
        <p:spPr>
          <a:xfrm>
            <a:off x="4844825" y="2717089"/>
            <a:ext cx="1644527" cy="397469"/>
          </a:xfrm>
          <a:prstGeom prst="cube">
            <a:avLst>
              <a:gd name="adj" fmla="val 17308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+mj-lt"/>
            </a:endParaRPr>
          </a:p>
        </p:txBody>
      </p:sp>
      <p:sp>
        <p:nvSpPr>
          <p:cNvPr id="8" name="Cube 6">
            <a:extLst>
              <a:ext uri="{FF2B5EF4-FFF2-40B4-BE49-F238E27FC236}">
                <a16:creationId xmlns:a16="http://schemas.microsoft.com/office/drawing/2014/main" id="{DC0EB8C3-F9CA-4BB5-9E4C-30EF6AF5C9E1}"/>
              </a:ext>
            </a:extLst>
          </p:cNvPr>
          <p:cNvSpPr/>
          <p:nvPr/>
        </p:nvSpPr>
        <p:spPr>
          <a:xfrm>
            <a:off x="6847467" y="2717089"/>
            <a:ext cx="1644527" cy="397469"/>
          </a:xfrm>
          <a:prstGeom prst="cube">
            <a:avLst>
              <a:gd name="adj" fmla="val 17308"/>
            </a:avLst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+mj-lt"/>
            </a:endParaRPr>
          </a:p>
        </p:txBody>
      </p:sp>
      <p:sp>
        <p:nvSpPr>
          <p:cNvPr id="9" name="Teardrop 12">
            <a:extLst>
              <a:ext uri="{FF2B5EF4-FFF2-40B4-BE49-F238E27FC236}">
                <a16:creationId xmlns:a16="http://schemas.microsoft.com/office/drawing/2014/main" id="{025150DA-9D89-481D-B9D6-9F26827E2778}"/>
              </a:ext>
            </a:extLst>
          </p:cNvPr>
          <p:cNvSpPr/>
          <p:nvPr/>
        </p:nvSpPr>
        <p:spPr>
          <a:xfrm rot="8100000">
            <a:off x="1208431" y="1532026"/>
            <a:ext cx="929379" cy="929379"/>
          </a:xfrm>
          <a:custGeom>
            <a:avLst/>
            <a:gdLst/>
            <a:ahLst/>
            <a:cxnLst/>
            <a:rect l="l" t="t" r="r" b="b"/>
            <a:pathLst>
              <a:path w="1239172" h="1239172">
                <a:moveTo>
                  <a:pt x="226976" y="1012196"/>
                </a:moveTo>
                <a:cubicBezTo>
                  <a:pt x="425211" y="1210431"/>
                  <a:pt x="746612" y="1210431"/>
                  <a:pt x="944847" y="1012196"/>
                </a:cubicBezTo>
                <a:cubicBezTo>
                  <a:pt x="1143081" y="813962"/>
                  <a:pt x="1143081" y="492561"/>
                  <a:pt x="944847" y="294326"/>
                </a:cubicBezTo>
                <a:cubicBezTo>
                  <a:pt x="746612" y="96092"/>
                  <a:pt x="425211" y="96092"/>
                  <a:pt x="226976" y="294326"/>
                </a:cubicBezTo>
                <a:cubicBezTo>
                  <a:pt x="28742" y="492561"/>
                  <a:pt x="28742" y="813962"/>
                  <a:pt x="226976" y="1012196"/>
                </a:cubicBezTo>
                <a:close/>
                <a:moveTo>
                  <a:pt x="171609" y="1067563"/>
                </a:moveTo>
                <a:cubicBezTo>
                  <a:pt x="65580" y="961534"/>
                  <a:pt x="0" y="815056"/>
                  <a:pt x="0" y="653261"/>
                </a:cubicBezTo>
                <a:lnTo>
                  <a:pt x="1" y="653261"/>
                </a:lnTo>
                <a:cubicBezTo>
                  <a:pt x="1" y="329671"/>
                  <a:pt x="262322" y="67350"/>
                  <a:pt x="585912" y="67350"/>
                </a:cubicBezTo>
                <a:cubicBezTo>
                  <a:pt x="803665" y="67350"/>
                  <a:pt x="1021419" y="44900"/>
                  <a:pt x="1239172" y="0"/>
                </a:cubicBezTo>
                <a:cubicBezTo>
                  <a:pt x="1194272" y="217753"/>
                  <a:pt x="1171822" y="435507"/>
                  <a:pt x="1171822" y="653261"/>
                </a:cubicBezTo>
                <a:cubicBezTo>
                  <a:pt x="1171822" y="976851"/>
                  <a:pt x="909501" y="1239172"/>
                  <a:pt x="585911" y="1239172"/>
                </a:cubicBezTo>
                <a:cubicBezTo>
                  <a:pt x="424116" y="1239172"/>
                  <a:pt x="277638" y="1173592"/>
                  <a:pt x="171609" y="10675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+mj-lt"/>
            </a:endParaRPr>
          </a:p>
        </p:txBody>
      </p:sp>
      <p:sp>
        <p:nvSpPr>
          <p:cNvPr id="10" name="Teardrop 12">
            <a:extLst>
              <a:ext uri="{FF2B5EF4-FFF2-40B4-BE49-F238E27FC236}">
                <a16:creationId xmlns:a16="http://schemas.microsoft.com/office/drawing/2014/main" id="{A23805FA-D68F-4711-A16F-BE5D5CFC8E7D}"/>
              </a:ext>
            </a:extLst>
          </p:cNvPr>
          <p:cNvSpPr/>
          <p:nvPr/>
        </p:nvSpPr>
        <p:spPr>
          <a:xfrm rot="8100000">
            <a:off x="3211073" y="1532025"/>
            <a:ext cx="929379" cy="929379"/>
          </a:xfrm>
          <a:custGeom>
            <a:avLst/>
            <a:gdLst/>
            <a:ahLst/>
            <a:cxnLst/>
            <a:rect l="l" t="t" r="r" b="b"/>
            <a:pathLst>
              <a:path w="1239172" h="1239172">
                <a:moveTo>
                  <a:pt x="226976" y="1012196"/>
                </a:moveTo>
                <a:cubicBezTo>
                  <a:pt x="425211" y="1210431"/>
                  <a:pt x="746612" y="1210431"/>
                  <a:pt x="944847" y="1012196"/>
                </a:cubicBezTo>
                <a:cubicBezTo>
                  <a:pt x="1143081" y="813962"/>
                  <a:pt x="1143081" y="492561"/>
                  <a:pt x="944847" y="294326"/>
                </a:cubicBezTo>
                <a:cubicBezTo>
                  <a:pt x="746612" y="96092"/>
                  <a:pt x="425211" y="96092"/>
                  <a:pt x="226976" y="294326"/>
                </a:cubicBezTo>
                <a:cubicBezTo>
                  <a:pt x="28742" y="492561"/>
                  <a:pt x="28742" y="813962"/>
                  <a:pt x="226976" y="1012196"/>
                </a:cubicBezTo>
                <a:close/>
                <a:moveTo>
                  <a:pt x="171609" y="1067563"/>
                </a:moveTo>
                <a:cubicBezTo>
                  <a:pt x="65580" y="961534"/>
                  <a:pt x="0" y="815056"/>
                  <a:pt x="0" y="653261"/>
                </a:cubicBezTo>
                <a:lnTo>
                  <a:pt x="1" y="653261"/>
                </a:lnTo>
                <a:cubicBezTo>
                  <a:pt x="1" y="329671"/>
                  <a:pt x="262322" y="67350"/>
                  <a:pt x="585912" y="67350"/>
                </a:cubicBezTo>
                <a:cubicBezTo>
                  <a:pt x="803665" y="67350"/>
                  <a:pt x="1021419" y="44900"/>
                  <a:pt x="1239172" y="0"/>
                </a:cubicBezTo>
                <a:cubicBezTo>
                  <a:pt x="1194272" y="217753"/>
                  <a:pt x="1171822" y="435507"/>
                  <a:pt x="1171822" y="653261"/>
                </a:cubicBezTo>
                <a:cubicBezTo>
                  <a:pt x="1171822" y="976851"/>
                  <a:pt x="909501" y="1239172"/>
                  <a:pt x="585911" y="1239172"/>
                </a:cubicBezTo>
                <a:cubicBezTo>
                  <a:pt x="424116" y="1239172"/>
                  <a:pt x="277638" y="1173592"/>
                  <a:pt x="171609" y="1067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+mj-lt"/>
            </a:endParaRPr>
          </a:p>
        </p:txBody>
      </p:sp>
      <p:sp>
        <p:nvSpPr>
          <p:cNvPr id="11" name="Teardrop 12">
            <a:extLst>
              <a:ext uri="{FF2B5EF4-FFF2-40B4-BE49-F238E27FC236}">
                <a16:creationId xmlns:a16="http://schemas.microsoft.com/office/drawing/2014/main" id="{78D8C6DE-1D55-4F23-A79C-82759FD337DA}"/>
              </a:ext>
            </a:extLst>
          </p:cNvPr>
          <p:cNvSpPr/>
          <p:nvPr/>
        </p:nvSpPr>
        <p:spPr>
          <a:xfrm rot="8100000">
            <a:off x="5213715" y="1532024"/>
            <a:ext cx="929379" cy="929379"/>
          </a:xfrm>
          <a:custGeom>
            <a:avLst/>
            <a:gdLst/>
            <a:ahLst/>
            <a:cxnLst/>
            <a:rect l="l" t="t" r="r" b="b"/>
            <a:pathLst>
              <a:path w="1239172" h="1239172">
                <a:moveTo>
                  <a:pt x="226976" y="1012196"/>
                </a:moveTo>
                <a:cubicBezTo>
                  <a:pt x="425211" y="1210431"/>
                  <a:pt x="746612" y="1210431"/>
                  <a:pt x="944847" y="1012196"/>
                </a:cubicBezTo>
                <a:cubicBezTo>
                  <a:pt x="1143081" y="813962"/>
                  <a:pt x="1143081" y="492561"/>
                  <a:pt x="944847" y="294326"/>
                </a:cubicBezTo>
                <a:cubicBezTo>
                  <a:pt x="746612" y="96092"/>
                  <a:pt x="425211" y="96092"/>
                  <a:pt x="226976" y="294326"/>
                </a:cubicBezTo>
                <a:cubicBezTo>
                  <a:pt x="28742" y="492561"/>
                  <a:pt x="28742" y="813962"/>
                  <a:pt x="226976" y="1012196"/>
                </a:cubicBezTo>
                <a:close/>
                <a:moveTo>
                  <a:pt x="171609" y="1067563"/>
                </a:moveTo>
                <a:cubicBezTo>
                  <a:pt x="65580" y="961534"/>
                  <a:pt x="0" y="815056"/>
                  <a:pt x="0" y="653261"/>
                </a:cubicBezTo>
                <a:lnTo>
                  <a:pt x="1" y="653261"/>
                </a:lnTo>
                <a:cubicBezTo>
                  <a:pt x="1" y="329671"/>
                  <a:pt x="262322" y="67350"/>
                  <a:pt x="585912" y="67350"/>
                </a:cubicBezTo>
                <a:cubicBezTo>
                  <a:pt x="803665" y="67350"/>
                  <a:pt x="1021419" y="44900"/>
                  <a:pt x="1239172" y="0"/>
                </a:cubicBezTo>
                <a:cubicBezTo>
                  <a:pt x="1194272" y="217753"/>
                  <a:pt x="1171822" y="435507"/>
                  <a:pt x="1171822" y="653261"/>
                </a:cubicBezTo>
                <a:cubicBezTo>
                  <a:pt x="1171822" y="976851"/>
                  <a:pt x="909501" y="1239172"/>
                  <a:pt x="585911" y="1239172"/>
                </a:cubicBezTo>
                <a:cubicBezTo>
                  <a:pt x="424116" y="1239172"/>
                  <a:pt x="277638" y="1173592"/>
                  <a:pt x="171609" y="106756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+mj-lt"/>
            </a:endParaRPr>
          </a:p>
        </p:txBody>
      </p:sp>
      <p:sp>
        <p:nvSpPr>
          <p:cNvPr id="12" name="Teardrop 12">
            <a:extLst>
              <a:ext uri="{FF2B5EF4-FFF2-40B4-BE49-F238E27FC236}">
                <a16:creationId xmlns:a16="http://schemas.microsoft.com/office/drawing/2014/main" id="{87E08DEF-3A4B-4B02-B691-65F0CFFDF6A4}"/>
              </a:ext>
            </a:extLst>
          </p:cNvPr>
          <p:cNvSpPr/>
          <p:nvPr/>
        </p:nvSpPr>
        <p:spPr>
          <a:xfrm rot="8100000">
            <a:off x="7216356" y="1532023"/>
            <a:ext cx="929379" cy="929379"/>
          </a:xfrm>
          <a:custGeom>
            <a:avLst/>
            <a:gdLst/>
            <a:ahLst/>
            <a:cxnLst/>
            <a:rect l="l" t="t" r="r" b="b"/>
            <a:pathLst>
              <a:path w="1239172" h="1239172">
                <a:moveTo>
                  <a:pt x="226976" y="1012196"/>
                </a:moveTo>
                <a:cubicBezTo>
                  <a:pt x="425211" y="1210431"/>
                  <a:pt x="746612" y="1210431"/>
                  <a:pt x="944847" y="1012196"/>
                </a:cubicBezTo>
                <a:cubicBezTo>
                  <a:pt x="1143081" y="813962"/>
                  <a:pt x="1143081" y="492561"/>
                  <a:pt x="944847" y="294326"/>
                </a:cubicBezTo>
                <a:cubicBezTo>
                  <a:pt x="746612" y="96092"/>
                  <a:pt x="425211" y="96092"/>
                  <a:pt x="226976" y="294326"/>
                </a:cubicBezTo>
                <a:cubicBezTo>
                  <a:pt x="28742" y="492561"/>
                  <a:pt x="28742" y="813962"/>
                  <a:pt x="226976" y="1012196"/>
                </a:cubicBezTo>
                <a:close/>
                <a:moveTo>
                  <a:pt x="171609" y="1067563"/>
                </a:moveTo>
                <a:cubicBezTo>
                  <a:pt x="65580" y="961534"/>
                  <a:pt x="0" y="815056"/>
                  <a:pt x="0" y="653261"/>
                </a:cubicBezTo>
                <a:lnTo>
                  <a:pt x="1" y="653261"/>
                </a:lnTo>
                <a:cubicBezTo>
                  <a:pt x="1" y="329671"/>
                  <a:pt x="262322" y="67350"/>
                  <a:pt x="585912" y="67350"/>
                </a:cubicBezTo>
                <a:cubicBezTo>
                  <a:pt x="803665" y="67350"/>
                  <a:pt x="1021419" y="44900"/>
                  <a:pt x="1239172" y="0"/>
                </a:cubicBezTo>
                <a:cubicBezTo>
                  <a:pt x="1194272" y="217753"/>
                  <a:pt x="1171822" y="435507"/>
                  <a:pt x="1171822" y="653261"/>
                </a:cubicBezTo>
                <a:cubicBezTo>
                  <a:pt x="1171822" y="976851"/>
                  <a:pt x="909501" y="1239172"/>
                  <a:pt x="585911" y="1239172"/>
                </a:cubicBezTo>
                <a:cubicBezTo>
                  <a:pt x="424116" y="1239172"/>
                  <a:pt x="277638" y="1173592"/>
                  <a:pt x="171609" y="106756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76200">
            <a:extrusionClr>
              <a:schemeClr val="accent4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+mj-lt"/>
            </a:endParaRP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30FFAC32-B5E9-4F58-B359-BB7604173DCD}"/>
              </a:ext>
            </a:extLst>
          </p:cNvPr>
          <p:cNvSpPr txBox="1"/>
          <p:nvPr/>
        </p:nvSpPr>
        <p:spPr>
          <a:xfrm>
            <a:off x="1039842" y="2791490"/>
            <a:ext cx="1193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altLang="ko-KR" sz="16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Copilotaje</a:t>
            </a:r>
            <a:endParaRPr lang="es-CO" altLang="ko-KR" sz="1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4" name="TextBox 23">
            <a:extLst>
              <a:ext uri="{FF2B5EF4-FFF2-40B4-BE49-F238E27FC236}">
                <a16:creationId xmlns:a16="http://schemas.microsoft.com/office/drawing/2014/main" id="{ABEF3642-0F5A-491E-8F0E-0D160914C939}"/>
              </a:ext>
            </a:extLst>
          </p:cNvPr>
          <p:cNvSpPr txBox="1"/>
          <p:nvPr/>
        </p:nvSpPr>
        <p:spPr>
          <a:xfrm>
            <a:off x="3041223" y="2791490"/>
            <a:ext cx="1193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altLang="ko-KR" sz="1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Seguridad</a:t>
            </a:r>
            <a:endParaRPr lang="ko-KR" altLang="en-US" sz="1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26D3FA8D-E144-4D43-8DB8-3851CB81B103}"/>
              </a:ext>
            </a:extLst>
          </p:cNvPr>
          <p:cNvSpPr txBox="1"/>
          <p:nvPr/>
        </p:nvSpPr>
        <p:spPr>
          <a:xfrm>
            <a:off x="5042604" y="2791490"/>
            <a:ext cx="1193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Navegación</a:t>
            </a:r>
            <a:endParaRPr lang="ko-KR" altLang="en-US" sz="1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6" name="TextBox 25">
            <a:extLst>
              <a:ext uri="{FF2B5EF4-FFF2-40B4-BE49-F238E27FC236}">
                <a16:creationId xmlns:a16="http://schemas.microsoft.com/office/drawing/2014/main" id="{B71974E2-4EC1-4666-87B5-66EB2E305F5D}"/>
              </a:ext>
            </a:extLst>
          </p:cNvPr>
          <p:cNvSpPr txBox="1"/>
          <p:nvPr/>
        </p:nvSpPr>
        <p:spPr>
          <a:xfrm>
            <a:off x="7043984" y="2791490"/>
            <a:ext cx="1193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Velocidad</a:t>
            </a:r>
            <a:endParaRPr lang="ko-KR" altLang="en-US" sz="1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611848" y="3144750"/>
            <a:ext cx="213135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latin typeface="+mj-lt"/>
                <a:ea typeface="Roboto" panose="02000000000000000000" pitchFamily="2" charset="0"/>
                <a:cs typeface="Roboto"/>
              </a:rPr>
              <a:t>Acercamiento de primera mano a nuevas tecnologías, jugadores e innovaciones en el sector financiero:</a:t>
            </a:r>
          </a:p>
        </p:txBody>
      </p:sp>
      <p:sp>
        <p:nvSpPr>
          <p:cNvPr id="22" name="TextBox 91"/>
          <p:cNvSpPr txBox="1"/>
          <p:nvPr/>
        </p:nvSpPr>
        <p:spPr>
          <a:xfrm>
            <a:off x="4856140" y="3219308"/>
            <a:ext cx="1644527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1400" dirty="0">
                <a:latin typeface="+mj-lt"/>
                <a:ea typeface="Roboto" panose="02000000000000000000" pitchFamily="2" charset="0"/>
                <a:cs typeface="Roboto"/>
              </a:rPr>
              <a:t>Promover iniciativas orientadas a profundización financiera y protección al consumidor</a:t>
            </a:r>
          </a:p>
        </p:txBody>
      </p:sp>
      <p:sp>
        <p:nvSpPr>
          <p:cNvPr id="23" name="TextBox 91"/>
          <p:cNvSpPr txBox="1"/>
          <p:nvPr/>
        </p:nvSpPr>
        <p:spPr>
          <a:xfrm>
            <a:off x="2842183" y="3180505"/>
            <a:ext cx="1667157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1400" dirty="0">
                <a:latin typeface="+mj-lt"/>
                <a:ea typeface="Roboto" panose="02000000000000000000" pitchFamily="2" charset="0"/>
                <a:cs typeface="Roboto"/>
              </a:rPr>
              <a:t>Lograr un entendimiento más cercano de los riesgos inherentes y sus controles </a:t>
            </a:r>
          </a:p>
          <a:p>
            <a:pPr algn="ctr"/>
            <a:r>
              <a:rPr lang="es-CO" sz="1400" dirty="0">
                <a:latin typeface="+mj-lt"/>
                <a:ea typeface="Roboto" panose="02000000000000000000" pitchFamily="2" charset="0"/>
                <a:cs typeface="Roboto"/>
              </a:rPr>
              <a:t>(“</a:t>
            </a:r>
            <a:r>
              <a:rPr lang="es-CO" sz="1400" dirty="0" err="1">
                <a:latin typeface="+mj-lt"/>
                <a:ea typeface="Roboto" panose="02000000000000000000" pitchFamily="2" charset="0"/>
                <a:cs typeface="Roboto"/>
              </a:rPr>
              <a:t>wait</a:t>
            </a:r>
            <a:r>
              <a:rPr lang="es-CO" sz="1400" dirty="0">
                <a:latin typeface="+mj-lt"/>
                <a:ea typeface="Roboto" panose="02000000000000000000" pitchFamily="2" charset="0"/>
                <a:cs typeface="Roboto"/>
              </a:rPr>
              <a:t> and </a:t>
            </a:r>
            <a:r>
              <a:rPr lang="es-CO" sz="1400" dirty="0" err="1">
                <a:latin typeface="+mj-lt"/>
                <a:ea typeface="Roboto" panose="02000000000000000000" pitchFamily="2" charset="0"/>
                <a:cs typeface="Roboto"/>
              </a:rPr>
              <a:t>see</a:t>
            </a:r>
            <a:r>
              <a:rPr lang="es-CO" sz="1400" dirty="0">
                <a:latin typeface="+mj-lt"/>
                <a:ea typeface="Roboto" panose="02000000000000000000" pitchFamily="2" charset="0"/>
                <a:cs typeface="Roboto"/>
              </a:rPr>
              <a:t>”)</a:t>
            </a:r>
          </a:p>
        </p:txBody>
      </p:sp>
      <p:sp>
        <p:nvSpPr>
          <p:cNvPr id="24" name="TextBox 91"/>
          <p:cNvSpPr txBox="1"/>
          <p:nvPr/>
        </p:nvSpPr>
        <p:spPr>
          <a:xfrm>
            <a:off x="6847467" y="3205523"/>
            <a:ext cx="1780497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1400" dirty="0">
                <a:latin typeface="+mj-lt"/>
                <a:ea typeface="Roboto" panose="02000000000000000000" pitchFamily="2" charset="0"/>
                <a:cs typeface="Roboto"/>
              </a:rPr>
              <a:t>Reducir el “time-to-</a:t>
            </a:r>
            <a:r>
              <a:rPr lang="es-CO" sz="1400" dirty="0" err="1">
                <a:latin typeface="+mj-lt"/>
                <a:ea typeface="Roboto" panose="02000000000000000000" pitchFamily="2" charset="0"/>
                <a:cs typeface="Roboto"/>
              </a:rPr>
              <a:t>market</a:t>
            </a:r>
            <a:r>
              <a:rPr lang="es-CO" sz="1400" dirty="0">
                <a:latin typeface="+mj-lt"/>
                <a:ea typeface="Roboto" panose="02000000000000000000" pitchFamily="2" charset="0"/>
                <a:cs typeface="Roboto"/>
              </a:rPr>
              <a:t>” de la innovación (pero también de la “regulación”)</a:t>
            </a:r>
            <a:endParaRPr lang="es-CO" sz="1400" b="1" dirty="0">
              <a:latin typeface="+mj-lt"/>
              <a:ea typeface="Roboto" panose="02000000000000000000" pitchFamily="2" charset="0"/>
              <a:cs typeface="Roboto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778874" y="4229935"/>
            <a:ext cx="17658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050" dirty="0">
                <a:latin typeface="+mj-lt"/>
                <a:ea typeface="Roboto" panose="02000000000000000000" pitchFamily="2" charset="0"/>
                <a:cs typeface="Roboto"/>
              </a:rPr>
              <a:t>Enfoque de aprendizaje (</a:t>
            </a:r>
            <a:r>
              <a:rPr lang="es-CO" sz="1050" dirty="0" err="1">
                <a:latin typeface="+mj-lt"/>
                <a:ea typeface="Roboto" panose="02000000000000000000" pitchFamily="2" charset="0"/>
                <a:cs typeface="Roboto"/>
              </a:rPr>
              <a:t>Regtech</a:t>
            </a:r>
            <a:r>
              <a:rPr lang="es-CO" sz="1050" dirty="0">
                <a:latin typeface="+mj-lt"/>
                <a:ea typeface="Roboto" panose="02000000000000000000" pitchFamily="2" charset="0"/>
                <a:cs typeface="Roboto"/>
              </a:rPr>
              <a:t>/</a:t>
            </a:r>
            <a:r>
              <a:rPr lang="es-CO" sz="1050" dirty="0" err="1">
                <a:latin typeface="+mj-lt"/>
                <a:ea typeface="Roboto" panose="02000000000000000000" pitchFamily="2" charset="0"/>
                <a:cs typeface="Roboto"/>
              </a:rPr>
              <a:t>Suptech</a:t>
            </a:r>
            <a:r>
              <a:rPr lang="es-CO" sz="1050" dirty="0">
                <a:latin typeface="+mj-lt"/>
                <a:ea typeface="Roboto" panose="02000000000000000000" pitchFamily="2" charset="0"/>
                <a:cs typeface="Roboto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050" dirty="0">
                <a:latin typeface="+mj-lt"/>
                <a:ea typeface="Roboto" panose="02000000000000000000" pitchFamily="2" charset="0"/>
                <a:cs typeface="Roboto"/>
              </a:rPr>
              <a:t>Enfoque de vigilancia (“</a:t>
            </a:r>
            <a:r>
              <a:rPr lang="es-CO" sz="1050" dirty="0" err="1">
                <a:latin typeface="+mj-lt"/>
                <a:ea typeface="Roboto" panose="02000000000000000000" pitchFamily="2" charset="0"/>
                <a:cs typeface="Roboto"/>
              </a:rPr>
              <a:t>one</a:t>
            </a:r>
            <a:r>
              <a:rPr lang="es-CO" sz="1050" dirty="0">
                <a:latin typeface="+mj-lt"/>
                <a:ea typeface="Roboto" panose="02000000000000000000" pitchFamily="2" charset="0"/>
                <a:cs typeface="Roboto"/>
              </a:rPr>
              <a:t> </a:t>
            </a:r>
            <a:r>
              <a:rPr lang="es-CO" sz="1050" dirty="0" err="1">
                <a:latin typeface="+mj-lt"/>
                <a:ea typeface="Roboto" panose="02000000000000000000" pitchFamily="2" charset="0"/>
                <a:cs typeface="Roboto"/>
              </a:rPr>
              <a:t>eye</a:t>
            </a:r>
            <a:r>
              <a:rPr lang="es-CO" sz="1050" dirty="0">
                <a:latin typeface="+mj-lt"/>
                <a:ea typeface="Roboto" panose="02000000000000000000" pitchFamily="2" charset="0"/>
                <a:cs typeface="Roboto"/>
              </a:rPr>
              <a:t> </a:t>
            </a:r>
            <a:r>
              <a:rPr lang="es-CO" sz="1050" dirty="0" err="1">
                <a:latin typeface="+mj-lt"/>
                <a:ea typeface="Roboto" panose="02000000000000000000" pitchFamily="2" charset="0"/>
                <a:cs typeface="Roboto"/>
              </a:rPr>
              <a:t>on</a:t>
            </a:r>
            <a:r>
              <a:rPr lang="es-CO" sz="1050" dirty="0">
                <a:latin typeface="+mj-lt"/>
                <a:ea typeface="Roboto" panose="02000000000000000000" pitchFamily="2" charset="0"/>
                <a:cs typeface="Roboto"/>
              </a:rPr>
              <a:t> </a:t>
            </a:r>
            <a:r>
              <a:rPr lang="es-CO" sz="1050" dirty="0" err="1">
                <a:latin typeface="+mj-lt"/>
                <a:ea typeface="Roboto" panose="02000000000000000000" pitchFamily="2" charset="0"/>
                <a:cs typeface="Roboto"/>
              </a:rPr>
              <a:t>the</a:t>
            </a:r>
            <a:r>
              <a:rPr lang="es-CO" sz="1050" dirty="0">
                <a:latin typeface="+mj-lt"/>
                <a:ea typeface="Roboto" panose="02000000000000000000" pitchFamily="2" charset="0"/>
                <a:cs typeface="Roboto"/>
              </a:rPr>
              <a:t> </a:t>
            </a:r>
            <a:r>
              <a:rPr lang="es-CO" sz="1050" dirty="0" err="1">
                <a:latin typeface="+mj-lt"/>
                <a:ea typeface="Roboto" panose="02000000000000000000" pitchFamily="2" charset="0"/>
                <a:cs typeface="Roboto"/>
              </a:rPr>
              <a:t>road</a:t>
            </a:r>
            <a:r>
              <a:rPr lang="es-CO" sz="1050" dirty="0">
                <a:latin typeface="+mj-lt"/>
                <a:ea typeface="Roboto" panose="02000000000000000000" pitchFamily="2" charset="0"/>
                <a:cs typeface="Roboto"/>
              </a:rPr>
              <a:t>”)</a:t>
            </a:r>
          </a:p>
        </p:txBody>
      </p:sp>
      <p:sp>
        <p:nvSpPr>
          <p:cNvPr id="27" name="Chord 38">
            <a:extLst>
              <a:ext uri="{FF2B5EF4-FFF2-40B4-BE49-F238E27FC236}">
                <a16:creationId xmlns:a16="http://schemas.microsoft.com/office/drawing/2014/main" id="{2BF6D7EF-0F63-4F91-B1C1-2B889FDB524E}"/>
              </a:ext>
            </a:extLst>
          </p:cNvPr>
          <p:cNvSpPr/>
          <p:nvPr/>
        </p:nvSpPr>
        <p:spPr>
          <a:xfrm>
            <a:off x="3456829" y="1704277"/>
            <a:ext cx="409206" cy="454522"/>
          </a:xfrm>
          <a:custGeom>
            <a:avLst/>
            <a:gdLst/>
            <a:ahLst/>
            <a:cxnLst/>
            <a:rect l="l" t="t" r="r" b="b"/>
            <a:pathLst>
              <a:path w="2519554" h="3240000">
                <a:moveTo>
                  <a:pt x="1259778" y="0"/>
                </a:moveTo>
                <a:cubicBezTo>
                  <a:pt x="1299543" y="0"/>
                  <a:pt x="1331778" y="32235"/>
                  <a:pt x="1331778" y="72000"/>
                </a:cubicBezTo>
                <a:lnTo>
                  <a:pt x="1331778" y="292696"/>
                </a:lnTo>
                <a:cubicBezTo>
                  <a:pt x="1526887" y="301316"/>
                  <a:pt x="1719796" y="357828"/>
                  <a:pt x="1894309" y="459601"/>
                </a:cubicBezTo>
                <a:cubicBezTo>
                  <a:pt x="2284331" y="687055"/>
                  <a:pt x="2522839" y="1105809"/>
                  <a:pt x="2519520" y="1557297"/>
                </a:cubicBezTo>
                <a:lnTo>
                  <a:pt x="2509882" y="1557270"/>
                </a:lnTo>
                <a:cubicBezTo>
                  <a:pt x="2413806" y="1435449"/>
                  <a:pt x="2264527" y="1358626"/>
                  <a:pt x="2097304" y="1358626"/>
                </a:cubicBezTo>
                <a:cubicBezTo>
                  <a:pt x="1931567" y="1358626"/>
                  <a:pt x="1783455" y="1434091"/>
                  <a:pt x="1688484" y="1554913"/>
                </a:cubicBezTo>
                <a:lnTo>
                  <a:pt x="1657888" y="1554825"/>
                </a:lnTo>
                <a:cubicBezTo>
                  <a:pt x="1579123" y="1454657"/>
                  <a:pt x="1463823" y="1385682"/>
                  <a:pt x="1331778" y="1368008"/>
                </a:cubicBezTo>
                <a:lnTo>
                  <a:pt x="1331778" y="2507895"/>
                </a:lnTo>
                <a:lnTo>
                  <a:pt x="1356113" y="2507895"/>
                </a:lnTo>
                <a:lnTo>
                  <a:pt x="1356113" y="2868215"/>
                </a:lnTo>
                <a:lnTo>
                  <a:pt x="1353558" y="2868215"/>
                </a:lnTo>
                <a:cubicBezTo>
                  <a:pt x="1347515" y="3074779"/>
                  <a:pt x="1177830" y="3240000"/>
                  <a:pt x="969556" y="3240000"/>
                </a:cubicBezTo>
                <a:cubicBezTo>
                  <a:pt x="759529" y="3240000"/>
                  <a:pt x="588743" y="3071985"/>
                  <a:pt x="585029" y="2863014"/>
                </a:cubicBezTo>
                <a:cubicBezTo>
                  <a:pt x="584214" y="2861474"/>
                  <a:pt x="584183" y="2859896"/>
                  <a:pt x="584183" y="2858310"/>
                </a:cubicBezTo>
                <a:lnTo>
                  <a:pt x="584422" y="2856985"/>
                </a:lnTo>
                <a:cubicBezTo>
                  <a:pt x="584186" y="2856201"/>
                  <a:pt x="584184" y="2855415"/>
                  <a:pt x="584184" y="2854628"/>
                </a:cubicBezTo>
                <a:lnTo>
                  <a:pt x="584846" y="2854628"/>
                </a:lnTo>
                <a:cubicBezTo>
                  <a:pt x="585977" y="2797047"/>
                  <a:pt x="628115" y="2750982"/>
                  <a:pt x="679843" y="2750982"/>
                </a:cubicBezTo>
                <a:cubicBezTo>
                  <a:pt x="731571" y="2750982"/>
                  <a:pt x="773709" y="2797047"/>
                  <a:pt x="774841" y="2854628"/>
                </a:cubicBezTo>
                <a:lnTo>
                  <a:pt x="776870" y="2854628"/>
                </a:lnTo>
                <a:cubicBezTo>
                  <a:pt x="776870" y="2961046"/>
                  <a:pt x="863138" y="3047314"/>
                  <a:pt x="969556" y="3047314"/>
                </a:cubicBezTo>
                <a:cubicBezTo>
                  <a:pt x="1075974" y="3047314"/>
                  <a:pt x="1162242" y="2961046"/>
                  <a:pt x="1162242" y="2854628"/>
                </a:cubicBezTo>
                <a:lnTo>
                  <a:pt x="1163439" y="2854628"/>
                </a:lnTo>
                <a:lnTo>
                  <a:pt x="1163439" y="2507895"/>
                </a:lnTo>
                <a:lnTo>
                  <a:pt x="1187778" y="2507895"/>
                </a:lnTo>
                <a:lnTo>
                  <a:pt x="1187778" y="1365548"/>
                </a:lnTo>
                <a:cubicBezTo>
                  <a:pt x="1048083" y="1378241"/>
                  <a:pt x="925400" y="1448176"/>
                  <a:pt x="842602" y="1552487"/>
                </a:cubicBezTo>
                <a:lnTo>
                  <a:pt x="807450" y="1552386"/>
                </a:lnTo>
                <a:cubicBezTo>
                  <a:pt x="712615" y="1432960"/>
                  <a:pt x="565486" y="1358626"/>
                  <a:pt x="400996" y="1358626"/>
                </a:cubicBezTo>
                <a:cubicBezTo>
                  <a:pt x="240343" y="1358626"/>
                  <a:pt x="96251" y="1429532"/>
                  <a:pt x="0" y="1543232"/>
                </a:cubicBezTo>
                <a:cubicBezTo>
                  <a:pt x="1264" y="1094357"/>
                  <a:pt x="241710" y="680052"/>
                  <a:pt x="631054" y="455977"/>
                </a:cubicBezTo>
                <a:cubicBezTo>
                  <a:pt x="804121" y="356374"/>
                  <a:pt x="994908" y="301092"/>
                  <a:pt x="1187778" y="292721"/>
                </a:cubicBezTo>
                <a:lnTo>
                  <a:pt x="1187778" y="72000"/>
                </a:lnTo>
                <a:cubicBezTo>
                  <a:pt x="1187778" y="32235"/>
                  <a:pt x="1220013" y="0"/>
                  <a:pt x="1259778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latin typeface="+mj-lt"/>
            </a:endParaRPr>
          </a:p>
        </p:txBody>
      </p:sp>
      <p:grpSp>
        <p:nvGrpSpPr>
          <p:cNvPr id="29" name="Group 143"/>
          <p:cNvGrpSpPr/>
          <p:nvPr/>
        </p:nvGrpSpPr>
        <p:grpSpPr>
          <a:xfrm>
            <a:off x="1404072" y="1704276"/>
            <a:ext cx="559204" cy="432190"/>
            <a:chOff x="9883775" y="5410200"/>
            <a:chExt cx="285750" cy="225425"/>
          </a:xfrm>
          <a:solidFill>
            <a:schemeClr val="accent1"/>
          </a:solidFill>
          <a:effectLst>
            <a:outerShdw blurRad="38100" dist="254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30" name="Freeform 3677"/>
            <p:cNvSpPr>
              <a:spLocks/>
            </p:cNvSpPr>
            <p:nvPr/>
          </p:nvSpPr>
          <p:spPr bwMode="auto">
            <a:xfrm>
              <a:off x="10052050" y="5445125"/>
              <a:ext cx="117475" cy="190500"/>
            </a:xfrm>
            <a:custGeom>
              <a:avLst/>
              <a:gdLst>
                <a:gd name="T0" fmla="*/ 201 w 296"/>
                <a:gd name="T1" fmla="*/ 285 h 482"/>
                <a:gd name="T2" fmla="*/ 168 w 296"/>
                <a:gd name="T3" fmla="*/ 275 h 482"/>
                <a:gd name="T4" fmla="*/ 153 w 296"/>
                <a:gd name="T5" fmla="*/ 238 h 482"/>
                <a:gd name="T6" fmla="*/ 163 w 296"/>
                <a:gd name="T7" fmla="*/ 230 h 482"/>
                <a:gd name="T8" fmla="*/ 176 w 296"/>
                <a:gd name="T9" fmla="*/ 219 h 482"/>
                <a:gd name="T10" fmla="*/ 185 w 296"/>
                <a:gd name="T11" fmla="*/ 201 h 482"/>
                <a:gd name="T12" fmla="*/ 190 w 296"/>
                <a:gd name="T13" fmla="*/ 175 h 482"/>
                <a:gd name="T14" fmla="*/ 198 w 296"/>
                <a:gd name="T15" fmla="*/ 167 h 482"/>
                <a:gd name="T16" fmla="*/ 201 w 296"/>
                <a:gd name="T17" fmla="*/ 158 h 482"/>
                <a:gd name="T18" fmla="*/ 205 w 296"/>
                <a:gd name="T19" fmla="*/ 133 h 482"/>
                <a:gd name="T20" fmla="*/ 205 w 296"/>
                <a:gd name="T21" fmla="*/ 122 h 482"/>
                <a:gd name="T22" fmla="*/ 201 w 296"/>
                <a:gd name="T23" fmla="*/ 110 h 482"/>
                <a:gd name="T24" fmla="*/ 195 w 296"/>
                <a:gd name="T25" fmla="*/ 101 h 482"/>
                <a:gd name="T26" fmla="*/ 205 w 296"/>
                <a:gd name="T27" fmla="*/ 76 h 482"/>
                <a:gd name="T28" fmla="*/ 208 w 296"/>
                <a:gd name="T29" fmla="*/ 59 h 482"/>
                <a:gd name="T30" fmla="*/ 205 w 296"/>
                <a:gd name="T31" fmla="*/ 43 h 482"/>
                <a:gd name="T32" fmla="*/ 200 w 296"/>
                <a:gd name="T33" fmla="*/ 31 h 482"/>
                <a:gd name="T34" fmla="*/ 192 w 296"/>
                <a:gd name="T35" fmla="*/ 22 h 482"/>
                <a:gd name="T36" fmla="*/ 171 w 296"/>
                <a:gd name="T37" fmla="*/ 9 h 482"/>
                <a:gd name="T38" fmla="*/ 145 w 296"/>
                <a:gd name="T39" fmla="*/ 2 h 482"/>
                <a:gd name="T40" fmla="*/ 118 w 296"/>
                <a:gd name="T41" fmla="*/ 0 h 482"/>
                <a:gd name="T42" fmla="*/ 95 w 296"/>
                <a:gd name="T43" fmla="*/ 2 h 482"/>
                <a:gd name="T44" fmla="*/ 70 w 296"/>
                <a:gd name="T45" fmla="*/ 7 h 482"/>
                <a:gd name="T46" fmla="*/ 50 w 296"/>
                <a:gd name="T47" fmla="*/ 17 h 482"/>
                <a:gd name="T48" fmla="*/ 36 w 296"/>
                <a:gd name="T49" fmla="*/ 32 h 482"/>
                <a:gd name="T50" fmla="*/ 16 w 296"/>
                <a:gd name="T51" fmla="*/ 36 h 482"/>
                <a:gd name="T52" fmla="*/ 7 w 296"/>
                <a:gd name="T53" fmla="*/ 44 h 482"/>
                <a:gd name="T54" fmla="*/ 4 w 296"/>
                <a:gd name="T55" fmla="*/ 57 h 482"/>
                <a:gd name="T56" fmla="*/ 4 w 296"/>
                <a:gd name="T57" fmla="*/ 71 h 482"/>
                <a:gd name="T58" fmla="*/ 13 w 296"/>
                <a:gd name="T59" fmla="*/ 99 h 482"/>
                <a:gd name="T60" fmla="*/ 5 w 296"/>
                <a:gd name="T61" fmla="*/ 110 h 482"/>
                <a:gd name="T62" fmla="*/ 0 w 296"/>
                <a:gd name="T63" fmla="*/ 121 h 482"/>
                <a:gd name="T64" fmla="*/ 0 w 296"/>
                <a:gd name="T65" fmla="*/ 133 h 482"/>
                <a:gd name="T66" fmla="*/ 4 w 296"/>
                <a:gd name="T67" fmla="*/ 158 h 482"/>
                <a:gd name="T68" fmla="*/ 9 w 296"/>
                <a:gd name="T69" fmla="*/ 167 h 482"/>
                <a:gd name="T70" fmla="*/ 15 w 296"/>
                <a:gd name="T71" fmla="*/ 175 h 482"/>
                <a:gd name="T72" fmla="*/ 20 w 296"/>
                <a:gd name="T73" fmla="*/ 199 h 482"/>
                <a:gd name="T74" fmla="*/ 31 w 296"/>
                <a:gd name="T75" fmla="*/ 217 h 482"/>
                <a:gd name="T76" fmla="*/ 43 w 296"/>
                <a:gd name="T77" fmla="*/ 230 h 482"/>
                <a:gd name="T78" fmla="*/ 56 w 296"/>
                <a:gd name="T79" fmla="*/ 238 h 482"/>
                <a:gd name="T80" fmla="*/ 43 w 296"/>
                <a:gd name="T81" fmla="*/ 274 h 482"/>
                <a:gd name="T82" fmla="*/ 42 w 296"/>
                <a:gd name="T83" fmla="*/ 287 h 482"/>
                <a:gd name="T84" fmla="*/ 61 w 296"/>
                <a:gd name="T85" fmla="*/ 302 h 482"/>
                <a:gd name="T86" fmla="*/ 73 w 296"/>
                <a:gd name="T87" fmla="*/ 318 h 482"/>
                <a:gd name="T88" fmla="*/ 79 w 296"/>
                <a:gd name="T89" fmla="*/ 332 h 482"/>
                <a:gd name="T90" fmla="*/ 81 w 296"/>
                <a:gd name="T91" fmla="*/ 482 h 482"/>
                <a:gd name="T92" fmla="*/ 289 w 296"/>
                <a:gd name="T93" fmla="*/ 481 h 482"/>
                <a:gd name="T94" fmla="*/ 295 w 296"/>
                <a:gd name="T95" fmla="*/ 474 h 482"/>
                <a:gd name="T96" fmla="*/ 296 w 296"/>
                <a:gd name="T97" fmla="*/ 334 h 482"/>
                <a:gd name="T98" fmla="*/ 293 w 296"/>
                <a:gd name="T99" fmla="*/ 323 h 482"/>
                <a:gd name="T100" fmla="*/ 278 w 296"/>
                <a:gd name="T101" fmla="*/ 312 h 482"/>
                <a:gd name="T102" fmla="*/ 217 w 296"/>
                <a:gd name="T103" fmla="*/ 291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96" h="482">
                  <a:moveTo>
                    <a:pt x="217" y="291"/>
                  </a:moveTo>
                  <a:lnTo>
                    <a:pt x="201" y="285"/>
                  </a:lnTo>
                  <a:lnTo>
                    <a:pt x="185" y="280"/>
                  </a:lnTo>
                  <a:lnTo>
                    <a:pt x="168" y="275"/>
                  </a:lnTo>
                  <a:lnTo>
                    <a:pt x="153" y="270"/>
                  </a:lnTo>
                  <a:lnTo>
                    <a:pt x="153" y="238"/>
                  </a:lnTo>
                  <a:lnTo>
                    <a:pt x="158" y="235"/>
                  </a:lnTo>
                  <a:lnTo>
                    <a:pt x="163" y="230"/>
                  </a:lnTo>
                  <a:lnTo>
                    <a:pt x="169" y="225"/>
                  </a:lnTo>
                  <a:lnTo>
                    <a:pt x="176" y="219"/>
                  </a:lnTo>
                  <a:lnTo>
                    <a:pt x="181" y="210"/>
                  </a:lnTo>
                  <a:lnTo>
                    <a:pt x="185" y="201"/>
                  </a:lnTo>
                  <a:lnTo>
                    <a:pt x="189" y="189"/>
                  </a:lnTo>
                  <a:lnTo>
                    <a:pt x="190" y="175"/>
                  </a:lnTo>
                  <a:lnTo>
                    <a:pt x="194" y="172"/>
                  </a:lnTo>
                  <a:lnTo>
                    <a:pt x="198" y="167"/>
                  </a:lnTo>
                  <a:lnTo>
                    <a:pt x="200" y="163"/>
                  </a:lnTo>
                  <a:lnTo>
                    <a:pt x="201" y="158"/>
                  </a:lnTo>
                  <a:lnTo>
                    <a:pt x="205" y="145"/>
                  </a:lnTo>
                  <a:lnTo>
                    <a:pt x="205" y="133"/>
                  </a:lnTo>
                  <a:lnTo>
                    <a:pt x="205" y="127"/>
                  </a:lnTo>
                  <a:lnTo>
                    <a:pt x="205" y="122"/>
                  </a:lnTo>
                  <a:lnTo>
                    <a:pt x="204" y="116"/>
                  </a:lnTo>
                  <a:lnTo>
                    <a:pt x="201" y="110"/>
                  </a:lnTo>
                  <a:lnTo>
                    <a:pt x="198" y="104"/>
                  </a:lnTo>
                  <a:lnTo>
                    <a:pt x="195" y="101"/>
                  </a:lnTo>
                  <a:lnTo>
                    <a:pt x="200" y="90"/>
                  </a:lnTo>
                  <a:lnTo>
                    <a:pt x="205" y="76"/>
                  </a:lnTo>
                  <a:lnTo>
                    <a:pt x="208" y="67"/>
                  </a:lnTo>
                  <a:lnTo>
                    <a:pt x="208" y="59"/>
                  </a:lnTo>
                  <a:lnTo>
                    <a:pt x="208" y="50"/>
                  </a:lnTo>
                  <a:lnTo>
                    <a:pt x="205" y="43"/>
                  </a:lnTo>
                  <a:lnTo>
                    <a:pt x="203" y="36"/>
                  </a:lnTo>
                  <a:lnTo>
                    <a:pt x="200" y="31"/>
                  </a:lnTo>
                  <a:lnTo>
                    <a:pt x="196" y="26"/>
                  </a:lnTo>
                  <a:lnTo>
                    <a:pt x="192" y="22"/>
                  </a:lnTo>
                  <a:lnTo>
                    <a:pt x="182" y="14"/>
                  </a:lnTo>
                  <a:lnTo>
                    <a:pt x="171" y="9"/>
                  </a:lnTo>
                  <a:lnTo>
                    <a:pt x="158" y="5"/>
                  </a:lnTo>
                  <a:lnTo>
                    <a:pt x="145" y="2"/>
                  </a:lnTo>
                  <a:lnTo>
                    <a:pt x="131" y="0"/>
                  </a:lnTo>
                  <a:lnTo>
                    <a:pt x="118" y="0"/>
                  </a:lnTo>
                  <a:lnTo>
                    <a:pt x="106" y="0"/>
                  </a:lnTo>
                  <a:lnTo>
                    <a:pt x="95" y="2"/>
                  </a:lnTo>
                  <a:lnTo>
                    <a:pt x="82" y="4"/>
                  </a:lnTo>
                  <a:lnTo>
                    <a:pt x="70" y="7"/>
                  </a:lnTo>
                  <a:lnTo>
                    <a:pt x="60" y="12"/>
                  </a:lnTo>
                  <a:lnTo>
                    <a:pt x="50" y="17"/>
                  </a:lnTo>
                  <a:lnTo>
                    <a:pt x="42" y="25"/>
                  </a:lnTo>
                  <a:lnTo>
                    <a:pt x="36" y="32"/>
                  </a:lnTo>
                  <a:lnTo>
                    <a:pt x="24" y="34"/>
                  </a:lnTo>
                  <a:lnTo>
                    <a:pt x="16" y="36"/>
                  </a:lnTo>
                  <a:lnTo>
                    <a:pt x="11" y="40"/>
                  </a:lnTo>
                  <a:lnTo>
                    <a:pt x="7" y="44"/>
                  </a:lnTo>
                  <a:lnTo>
                    <a:pt x="5" y="50"/>
                  </a:lnTo>
                  <a:lnTo>
                    <a:pt x="4" y="57"/>
                  </a:lnTo>
                  <a:lnTo>
                    <a:pt x="2" y="65"/>
                  </a:lnTo>
                  <a:lnTo>
                    <a:pt x="4" y="71"/>
                  </a:lnTo>
                  <a:lnTo>
                    <a:pt x="7" y="86"/>
                  </a:lnTo>
                  <a:lnTo>
                    <a:pt x="13" y="99"/>
                  </a:lnTo>
                  <a:lnTo>
                    <a:pt x="7" y="104"/>
                  </a:lnTo>
                  <a:lnTo>
                    <a:pt x="5" y="110"/>
                  </a:lnTo>
                  <a:lnTo>
                    <a:pt x="2" y="115"/>
                  </a:lnTo>
                  <a:lnTo>
                    <a:pt x="0" y="121"/>
                  </a:lnTo>
                  <a:lnTo>
                    <a:pt x="0" y="127"/>
                  </a:lnTo>
                  <a:lnTo>
                    <a:pt x="0" y="133"/>
                  </a:lnTo>
                  <a:lnTo>
                    <a:pt x="1" y="145"/>
                  </a:lnTo>
                  <a:lnTo>
                    <a:pt x="4" y="158"/>
                  </a:lnTo>
                  <a:lnTo>
                    <a:pt x="6" y="163"/>
                  </a:lnTo>
                  <a:lnTo>
                    <a:pt x="9" y="167"/>
                  </a:lnTo>
                  <a:lnTo>
                    <a:pt x="11" y="172"/>
                  </a:lnTo>
                  <a:lnTo>
                    <a:pt x="15" y="175"/>
                  </a:lnTo>
                  <a:lnTo>
                    <a:pt x="18" y="188"/>
                  </a:lnTo>
                  <a:lnTo>
                    <a:pt x="20" y="199"/>
                  </a:lnTo>
                  <a:lnTo>
                    <a:pt x="25" y="208"/>
                  </a:lnTo>
                  <a:lnTo>
                    <a:pt x="31" y="217"/>
                  </a:lnTo>
                  <a:lnTo>
                    <a:pt x="37" y="224"/>
                  </a:lnTo>
                  <a:lnTo>
                    <a:pt x="43" y="230"/>
                  </a:lnTo>
                  <a:lnTo>
                    <a:pt x="50" y="234"/>
                  </a:lnTo>
                  <a:lnTo>
                    <a:pt x="56" y="238"/>
                  </a:lnTo>
                  <a:lnTo>
                    <a:pt x="56" y="270"/>
                  </a:lnTo>
                  <a:lnTo>
                    <a:pt x="43" y="274"/>
                  </a:lnTo>
                  <a:lnTo>
                    <a:pt x="31" y="279"/>
                  </a:lnTo>
                  <a:lnTo>
                    <a:pt x="42" y="287"/>
                  </a:lnTo>
                  <a:lnTo>
                    <a:pt x="52" y="294"/>
                  </a:lnTo>
                  <a:lnTo>
                    <a:pt x="61" y="302"/>
                  </a:lnTo>
                  <a:lnTo>
                    <a:pt x="68" y="310"/>
                  </a:lnTo>
                  <a:lnTo>
                    <a:pt x="73" y="318"/>
                  </a:lnTo>
                  <a:lnTo>
                    <a:pt x="77" y="324"/>
                  </a:lnTo>
                  <a:lnTo>
                    <a:pt x="79" y="332"/>
                  </a:lnTo>
                  <a:lnTo>
                    <a:pt x="81" y="338"/>
                  </a:lnTo>
                  <a:lnTo>
                    <a:pt x="81" y="482"/>
                  </a:lnTo>
                  <a:lnTo>
                    <a:pt x="285" y="482"/>
                  </a:lnTo>
                  <a:lnTo>
                    <a:pt x="289" y="481"/>
                  </a:lnTo>
                  <a:lnTo>
                    <a:pt x="293" y="478"/>
                  </a:lnTo>
                  <a:lnTo>
                    <a:pt x="295" y="474"/>
                  </a:lnTo>
                  <a:lnTo>
                    <a:pt x="296" y="470"/>
                  </a:lnTo>
                  <a:lnTo>
                    <a:pt x="296" y="334"/>
                  </a:lnTo>
                  <a:lnTo>
                    <a:pt x="295" y="328"/>
                  </a:lnTo>
                  <a:lnTo>
                    <a:pt x="293" y="323"/>
                  </a:lnTo>
                  <a:lnTo>
                    <a:pt x="286" y="318"/>
                  </a:lnTo>
                  <a:lnTo>
                    <a:pt x="278" y="312"/>
                  </a:lnTo>
                  <a:lnTo>
                    <a:pt x="253" y="302"/>
                  </a:lnTo>
                  <a:lnTo>
                    <a:pt x="217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31" name="Freeform 3678"/>
            <p:cNvSpPr>
              <a:spLocks/>
            </p:cNvSpPr>
            <p:nvPr/>
          </p:nvSpPr>
          <p:spPr bwMode="auto">
            <a:xfrm>
              <a:off x="9883775" y="5410200"/>
              <a:ext cx="190500" cy="225425"/>
            </a:xfrm>
            <a:custGeom>
              <a:avLst/>
              <a:gdLst>
                <a:gd name="T0" fmla="*/ 421 w 480"/>
                <a:gd name="T1" fmla="*/ 374 h 569"/>
                <a:gd name="T2" fmla="*/ 339 w 480"/>
                <a:gd name="T3" fmla="*/ 333 h 569"/>
                <a:gd name="T4" fmla="*/ 312 w 480"/>
                <a:gd name="T5" fmla="*/ 276 h 569"/>
                <a:gd name="T6" fmla="*/ 316 w 480"/>
                <a:gd name="T7" fmla="*/ 272 h 569"/>
                <a:gd name="T8" fmla="*/ 339 w 480"/>
                <a:gd name="T9" fmla="*/ 226 h 569"/>
                <a:gd name="T10" fmla="*/ 340 w 480"/>
                <a:gd name="T11" fmla="*/ 214 h 569"/>
                <a:gd name="T12" fmla="*/ 345 w 480"/>
                <a:gd name="T13" fmla="*/ 199 h 569"/>
                <a:gd name="T14" fmla="*/ 353 w 480"/>
                <a:gd name="T15" fmla="*/ 190 h 569"/>
                <a:gd name="T16" fmla="*/ 360 w 480"/>
                <a:gd name="T17" fmla="*/ 176 h 569"/>
                <a:gd name="T18" fmla="*/ 361 w 480"/>
                <a:gd name="T19" fmla="*/ 168 h 569"/>
                <a:gd name="T20" fmla="*/ 361 w 480"/>
                <a:gd name="T21" fmla="*/ 159 h 569"/>
                <a:gd name="T22" fmla="*/ 356 w 480"/>
                <a:gd name="T23" fmla="*/ 135 h 569"/>
                <a:gd name="T24" fmla="*/ 347 w 480"/>
                <a:gd name="T25" fmla="*/ 126 h 569"/>
                <a:gd name="T26" fmla="*/ 356 w 480"/>
                <a:gd name="T27" fmla="*/ 100 h 569"/>
                <a:gd name="T28" fmla="*/ 358 w 480"/>
                <a:gd name="T29" fmla="*/ 85 h 569"/>
                <a:gd name="T30" fmla="*/ 358 w 480"/>
                <a:gd name="T31" fmla="*/ 71 h 569"/>
                <a:gd name="T32" fmla="*/ 357 w 480"/>
                <a:gd name="T33" fmla="*/ 54 h 569"/>
                <a:gd name="T34" fmla="*/ 353 w 480"/>
                <a:gd name="T35" fmla="*/ 44 h 569"/>
                <a:gd name="T36" fmla="*/ 349 w 480"/>
                <a:gd name="T37" fmla="*/ 37 h 569"/>
                <a:gd name="T38" fmla="*/ 340 w 480"/>
                <a:gd name="T39" fmla="*/ 27 h 569"/>
                <a:gd name="T40" fmla="*/ 329 w 480"/>
                <a:gd name="T41" fmla="*/ 18 h 569"/>
                <a:gd name="T42" fmla="*/ 298 w 480"/>
                <a:gd name="T43" fmla="*/ 5 h 569"/>
                <a:gd name="T44" fmla="*/ 270 w 480"/>
                <a:gd name="T45" fmla="*/ 0 h 569"/>
                <a:gd name="T46" fmla="*/ 254 w 480"/>
                <a:gd name="T47" fmla="*/ 0 h 569"/>
                <a:gd name="T48" fmla="*/ 235 w 480"/>
                <a:gd name="T49" fmla="*/ 0 h 569"/>
                <a:gd name="T50" fmla="*/ 218 w 480"/>
                <a:gd name="T51" fmla="*/ 3 h 569"/>
                <a:gd name="T52" fmla="*/ 205 w 480"/>
                <a:gd name="T53" fmla="*/ 6 h 569"/>
                <a:gd name="T54" fmla="*/ 194 w 480"/>
                <a:gd name="T55" fmla="*/ 10 h 569"/>
                <a:gd name="T56" fmla="*/ 158 w 480"/>
                <a:gd name="T57" fmla="*/ 39 h 569"/>
                <a:gd name="T58" fmla="*/ 155 w 480"/>
                <a:gd name="T59" fmla="*/ 44 h 569"/>
                <a:gd name="T60" fmla="*/ 141 w 480"/>
                <a:gd name="T61" fmla="*/ 45 h 569"/>
                <a:gd name="T62" fmla="*/ 133 w 480"/>
                <a:gd name="T63" fmla="*/ 48 h 569"/>
                <a:gd name="T64" fmla="*/ 127 w 480"/>
                <a:gd name="T65" fmla="*/ 51 h 569"/>
                <a:gd name="T66" fmla="*/ 123 w 480"/>
                <a:gd name="T67" fmla="*/ 57 h 569"/>
                <a:gd name="T68" fmla="*/ 119 w 480"/>
                <a:gd name="T69" fmla="*/ 66 h 569"/>
                <a:gd name="T70" fmla="*/ 118 w 480"/>
                <a:gd name="T71" fmla="*/ 73 h 569"/>
                <a:gd name="T72" fmla="*/ 118 w 480"/>
                <a:gd name="T73" fmla="*/ 82 h 569"/>
                <a:gd name="T74" fmla="*/ 121 w 480"/>
                <a:gd name="T75" fmla="*/ 91 h 569"/>
                <a:gd name="T76" fmla="*/ 122 w 480"/>
                <a:gd name="T77" fmla="*/ 100 h 569"/>
                <a:gd name="T78" fmla="*/ 126 w 480"/>
                <a:gd name="T79" fmla="*/ 108 h 569"/>
                <a:gd name="T80" fmla="*/ 132 w 480"/>
                <a:gd name="T81" fmla="*/ 125 h 569"/>
                <a:gd name="T82" fmla="*/ 118 w 480"/>
                <a:gd name="T83" fmla="*/ 145 h 569"/>
                <a:gd name="T84" fmla="*/ 117 w 480"/>
                <a:gd name="T85" fmla="*/ 166 h 569"/>
                <a:gd name="T86" fmla="*/ 118 w 480"/>
                <a:gd name="T87" fmla="*/ 171 h 569"/>
                <a:gd name="T88" fmla="*/ 119 w 480"/>
                <a:gd name="T89" fmla="*/ 177 h 569"/>
                <a:gd name="T90" fmla="*/ 132 w 480"/>
                <a:gd name="T91" fmla="*/ 199 h 569"/>
                <a:gd name="T92" fmla="*/ 136 w 480"/>
                <a:gd name="T93" fmla="*/ 202 h 569"/>
                <a:gd name="T94" fmla="*/ 137 w 480"/>
                <a:gd name="T95" fmla="*/ 220 h 569"/>
                <a:gd name="T96" fmla="*/ 151 w 480"/>
                <a:gd name="T97" fmla="*/ 258 h 569"/>
                <a:gd name="T98" fmla="*/ 168 w 480"/>
                <a:gd name="T99" fmla="*/ 312 h 569"/>
                <a:gd name="T100" fmla="*/ 86 w 480"/>
                <a:gd name="T101" fmla="*/ 358 h 569"/>
                <a:gd name="T102" fmla="*/ 18 w 480"/>
                <a:gd name="T103" fmla="*/ 401 h 569"/>
                <a:gd name="T104" fmla="*/ 0 w 480"/>
                <a:gd name="T105" fmla="*/ 421 h 569"/>
                <a:gd name="T106" fmla="*/ 2 w 480"/>
                <a:gd name="T107" fmla="*/ 565 h 569"/>
                <a:gd name="T108" fmla="*/ 469 w 480"/>
                <a:gd name="T109" fmla="*/ 569 h 569"/>
                <a:gd name="T110" fmla="*/ 479 w 480"/>
                <a:gd name="T111" fmla="*/ 421 h 569"/>
                <a:gd name="T112" fmla="*/ 449 w 480"/>
                <a:gd name="T113" fmla="*/ 390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80" h="569">
                  <a:moveTo>
                    <a:pt x="425" y="375"/>
                  </a:moveTo>
                  <a:lnTo>
                    <a:pt x="425" y="375"/>
                  </a:lnTo>
                  <a:lnTo>
                    <a:pt x="424" y="375"/>
                  </a:lnTo>
                  <a:lnTo>
                    <a:pt x="421" y="374"/>
                  </a:lnTo>
                  <a:lnTo>
                    <a:pt x="419" y="372"/>
                  </a:lnTo>
                  <a:lnTo>
                    <a:pt x="393" y="358"/>
                  </a:lnTo>
                  <a:lnTo>
                    <a:pt x="366" y="345"/>
                  </a:lnTo>
                  <a:lnTo>
                    <a:pt x="339" y="333"/>
                  </a:lnTo>
                  <a:lnTo>
                    <a:pt x="312" y="321"/>
                  </a:lnTo>
                  <a:lnTo>
                    <a:pt x="312" y="312"/>
                  </a:lnTo>
                  <a:lnTo>
                    <a:pt x="312" y="281"/>
                  </a:lnTo>
                  <a:lnTo>
                    <a:pt x="312" y="276"/>
                  </a:lnTo>
                  <a:lnTo>
                    <a:pt x="313" y="275"/>
                  </a:lnTo>
                  <a:lnTo>
                    <a:pt x="316" y="272"/>
                  </a:lnTo>
                  <a:lnTo>
                    <a:pt x="316" y="272"/>
                  </a:lnTo>
                  <a:lnTo>
                    <a:pt x="316" y="272"/>
                  </a:lnTo>
                  <a:lnTo>
                    <a:pt x="322" y="266"/>
                  </a:lnTo>
                  <a:lnTo>
                    <a:pt x="329" y="256"/>
                  </a:lnTo>
                  <a:lnTo>
                    <a:pt x="334" y="243"/>
                  </a:lnTo>
                  <a:lnTo>
                    <a:pt x="339" y="226"/>
                  </a:lnTo>
                  <a:lnTo>
                    <a:pt x="339" y="223"/>
                  </a:lnTo>
                  <a:lnTo>
                    <a:pt x="340" y="220"/>
                  </a:lnTo>
                  <a:lnTo>
                    <a:pt x="340" y="217"/>
                  </a:lnTo>
                  <a:lnTo>
                    <a:pt x="340" y="214"/>
                  </a:lnTo>
                  <a:lnTo>
                    <a:pt x="342" y="208"/>
                  </a:lnTo>
                  <a:lnTo>
                    <a:pt x="342" y="202"/>
                  </a:lnTo>
                  <a:lnTo>
                    <a:pt x="344" y="202"/>
                  </a:lnTo>
                  <a:lnTo>
                    <a:pt x="345" y="199"/>
                  </a:lnTo>
                  <a:lnTo>
                    <a:pt x="345" y="199"/>
                  </a:lnTo>
                  <a:lnTo>
                    <a:pt x="345" y="199"/>
                  </a:lnTo>
                  <a:lnTo>
                    <a:pt x="349" y="195"/>
                  </a:lnTo>
                  <a:lnTo>
                    <a:pt x="353" y="190"/>
                  </a:lnTo>
                  <a:lnTo>
                    <a:pt x="357" y="184"/>
                  </a:lnTo>
                  <a:lnTo>
                    <a:pt x="358" y="177"/>
                  </a:lnTo>
                  <a:lnTo>
                    <a:pt x="358" y="176"/>
                  </a:lnTo>
                  <a:lnTo>
                    <a:pt x="360" y="176"/>
                  </a:lnTo>
                  <a:lnTo>
                    <a:pt x="360" y="173"/>
                  </a:lnTo>
                  <a:lnTo>
                    <a:pt x="360" y="171"/>
                  </a:lnTo>
                  <a:lnTo>
                    <a:pt x="361" y="170"/>
                  </a:lnTo>
                  <a:lnTo>
                    <a:pt x="361" y="168"/>
                  </a:lnTo>
                  <a:lnTo>
                    <a:pt x="361" y="167"/>
                  </a:lnTo>
                  <a:lnTo>
                    <a:pt x="361" y="164"/>
                  </a:lnTo>
                  <a:lnTo>
                    <a:pt x="361" y="162"/>
                  </a:lnTo>
                  <a:lnTo>
                    <a:pt x="361" y="159"/>
                  </a:lnTo>
                  <a:lnTo>
                    <a:pt x="361" y="152"/>
                  </a:lnTo>
                  <a:lnTo>
                    <a:pt x="360" y="145"/>
                  </a:lnTo>
                  <a:lnTo>
                    <a:pt x="358" y="140"/>
                  </a:lnTo>
                  <a:lnTo>
                    <a:pt x="356" y="135"/>
                  </a:lnTo>
                  <a:lnTo>
                    <a:pt x="356" y="135"/>
                  </a:lnTo>
                  <a:lnTo>
                    <a:pt x="356" y="135"/>
                  </a:lnTo>
                  <a:lnTo>
                    <a:pt x="351" y="130"/>
                  </a:lnTo>
                  <a:lnTo>
                    <a:pt x="347" y="126"/>
                  </a:lnTo>
                  <a:lnTo>
                    <a:pt x="348" y="122"/>
                  </a:lnTo>
                  <a:lnTo>
                    <a:pt x="349" y="117"/>
                  </a:lnTo>
                  <a:lnTo>
                    <a:pt x="353" y="109"/>
                  </a:lnTo>
                  <a:lnTo>
                    <a:pt x="356" y="100"/>
                  </a:lnTo>
                  <a:lnTo>
                    <a:pt x="356" y="100"/>
                  </a:lnTo>
                  <a:lnTo>
                    <a:pt x="356" y="100"/>
                  </a:lnTo>
                  <a:lnTo>
                    <a:pt x="357" y="92"/>
                  </a:lnTo>
                  <a:lnTo>
                    <a:pt x="358" y="85"/>
                  </a:lnTo>
                  <a:lnTo>
                    <a:pt x="358" y="85"/>
                  </a:lnTo>
                  <a:lnTo>
                    <a:pt x="358" y="85"/>
                  </a:lnTo>
                  <a:lnTo>
                    <a:pt x="358" y="77"/>
                  </a:lnTo>
                  <a:lnTo>
                    <a:pt x="358" y="71"/>
                  </a:lnTo>
                  <a:lnTo>
                    <a:pt x="358" y="69"/>
                  </a:lnTo>
                  <a:lnTo>
                    <a:pt x="358" y="68"/>
                  </a:lnTo>
                  <a:lnTo>
                    <a:pt x="358" y="60"/>
                  </a:lnTo>
                  <a:lnTo>
                    <a:pt x="357" y="54"/>
                  </a:lnTo>
                  <a:lnTo>
                    <a:pt x="356" y="51"/>
                  </a:lnTo>
                  <a:lnTo>
                    <a:pt x="354" y="48"/>
                  </a:lnTo>
                  <a:lnTo>
                    <a:pt x="353" y="46"/>
                  </a:lnTo>
                  <a:lnTo>
                    <a:pt x="353" y="44"/>
                  </a:lnTo>
                  <a:lnTo>
                    <a:pt x="352" y="42"/>
                  </a:lnTo>
                  <a:lnTo>
                    <a:pt x="352" y="42"/>
                  </a:lnTo>
                  <a:lnTo>
                    <a:pt x="351" y="40"/>
                  </a:lnTo>
                  <a:lnTo>
                    <a:pt x="349" y="37"/>
                  </a:lnTo>
                  <a:lnTo>
                    <a:pt x="349" y="37"/>
                  </a:lnTo>
                  <a:lnTo>
                    <a:pt x="349" y="37"/>
                  </a:lnTo>
                  <a:lnTo>
                    <a:pt x="344" y="32"/>
                  </a:lnTo>
                  <a:lnTo>
                    <a:pt x="340" y="27"/>
                  </a:lnTo>
                  <a:lnTo>
                    <a:pt x="335" y="22"/>
                  </a:lnTo>
                  <a:lnTo>
                    <a:pt x="329" y="18"/>
                  </a:lnTo>
                  <a:lnTo>
                    <a:pt x="329" y="18"/>
                  </a:lnTo>
                  <a:lnTo>
                    <a:pt x="329" y="18"/>
                  </a:lnTo>
                  <a:lnTo>
                    <a:pt x="326" y="17"/>
                  </a:lnTo>
                  <a:lnTo>
                    <a:pt x="324" y="15"/>
                  </a:lnTo>
                  <a:lnTo>
                    <a:pt x="311" y="9"/>
                  </a:lnTo>
                  <a:lnTo>
                    <a:pt x="298" y="5"/>
                  </a:lnTo>
                  <a:lnTo>
                    <a:pt x="284" y="3"/>
                  </a:lnTo>
                  <a:lnTo>
                    <a:pt x="270" y="0"/>
                  </a:lnTo>
                  <a:lnTo>
                    <a:pt x="270" y="0"/>
                  </a:lnTo>
                  <a:lnTo>
                    <a:pt x="270" y="0"/>
                  </a:lnTo>
                  <a:lnTo>
                    <a:pt x="266" y="0"/>
                  </a:lnTo>
                  <a:lnTo>
                    <a:pt x="262" y="0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47" y="0"/>
                  </a:lnTo>
                  <a:lnTo>
                    <a:pt x="239" y="0"/>
                  </a:lnTo>
                  <a:lnTo>
                    <a:pt x="238" y="0"/>
                  </a:lnTo>
                  <a:lnTo>
                    <a:pt x="235" y="0"/>
                  </a:lnTo>
                  <a:lnTo>
                    <a:pt x="231" y="1"/>
                  </a:lnTo>
                  <a:lnTo>
                    <a:pt x="226" y="1"/>
                  </a:lnTo>
                  <a:lnTo>
                    <a:pt x="222" y="3"/>
                  </a:lnTo>
                  <a:lnTo>
                    <a:pt x="218" y="3"/>
                  </a:lnTo>
                  <a:lnTo>
                    <a:pt x="216" y="4"/>
                  </a:lnTo>
                  <a:lnTo>
                    <a:pt x="214" y="4"/>
                  </a:lnTo>
                  <a:lnTo>
                    <a:pt x="209" y="5"/>
                  </a:lnTo>
                  <a:lnTo>
                    <a:pt x="205" y="6"/>
                  </a:lnTo>
                  <a:lnTo>
                    <a:pt x="200" y="8"/>
                  </a:lnTo>
                  <a:lnTo>
                    <a:pt x="196" y="9"/>
                  </a:lnTo>
                  <a:lnTo>
                    <a:pt x="195" y="10"/>
                  </a:lnTo>
                  <a:lnTo>
                    <a:pt x="194" y="10"/>
                  </a:lnTo>
                  <a:lnTo>
                    <a:pt x="184" y="15"/>
                  </a:lnTo>
                  <a:lnTo>
                    <a:pt x="173" y="23"/>
                  </a:lnTo>
                  <a:lnTo>
                    <a:pt x="166" y="30"/>
                  </a:lnTo>
                  <a:lnTo>
                    <a:pt x="158" y="39"/>
                  </a:lnTo>
                  <a:lnTo>
                    <a:pt x="158" y="39"/>
                  </a:lnTo>
                  <a:lnTo>
                    <a:pt x="158" y="39"/>
                  </a:lnTo>
                  <a:lnTo>
                    <a:pt x="157" y="41"/>
                  </a:lnTo>
                  <a:lnTo>
                    <a:pt x="155" y="44"/>
                  </a:lnTo>
                  <a:lnTo>
                    <a:pt x="151" y="44"/>
                  </a:lnTo>
                  <a:lnTo>
                    <a:pt x="148" y="44"/>
                  </a:lnTo>
                  <a:lnTo>
                    <a:pt x="144" y="44"/>
                  </a:lnTo>
                  <a:lnTo>
                    <a:pt x="141" y="45"/>
                  </a:lnTo>
                  <a:lnTo>
                    <a:pt x="140" y="45"/>
                  </a:lnTo>
                  <a:lnTo>
                    <a:pt x="139" y="45"/>
                  </a:lnTo>
                  <a:lnTo>
                    <a:pt x="136" y="46"/>
                  </a:lnTo>
                  <a:lnTo>
                    <a:pt x="133" y="48"/>
                  </a:lnTo>
                  <a:lnTo>
                    <a:pt x="132" y="49"/>
                  </a:lnTo>
                  <a:lnTo>
                    <a:pt x="131" y="49"/>
                  </a:lnTo>
                  <a:lnTo>
                    <a:pt x="128" y="50"/>
                  </a:lnTo>
                  <a:lnTo>
                    <a:pt x="127" y="51"/>
                  </a:lnTo>
                  <a:lnTo>
                    <a:pt x="127" y="53"/>
                  </a:lnTo>
                  <a:lnTo>
                    <a:pt x="126" y="53"/>
                  </a:lnTo>
                  <a:lnTo>
                    <a:pt x="125" y="54"/>
                  </a:lnTo>
                  <a:lnTo>
                    <a:pt x="123" y="57"/>
                  </a:lnTo>
                  <a:lnTo>
                    <a:pt x="121" y="60"/>
                  </a:lnTo>
                  <a:lnTo>
                    <a:pt x="119" y="63"/>
                  </a:lnTo>
                  <a:lnTo>
                    <a:pt x="119" y="64"/>
                  </a:lnTo>
                  <a:lnTo>
                    <a:pt x="119" y="66"/>
                  </a:lnTo>
                  <a:lnTo>
                    <a:pt x="119" y="68"/>
                  </a:lnTo>
                  <a:lnTo>
                    <a:pt x="118" y="72"/>
                  </a:lnTo>
                  <a:lnTo>
                    <a:pt x="118" y="72"/>
                  </a:lnTo>
                  <a:lnTo>
                    <a:pt x="118" y="73"/>
                  </a:lnTo>
                  <a:lnTo>
                    <a:pt x="118" y="77"/>
                  </a:lnTo>
                  <a:lnTo>
                    <a:pt x="118" y="80"/>
                  </a:lnTo>
                  <a:lnTo>
                    <a:pt x="118" y="81"/>
                  </a:lnTo>
                  <a:lnTo>
                    <a:pt x="118" y="82"/>
                  </a:lnTo>
                  <a:lnTo>
                    <a:pt x="119" y="86"/>
                  </a:lnTo>
                  <a:lnTo>
                    <a:pt x="119" y="89"/>
                  </a:lnTo>
                  <a:lnTo>
                    <a:pt x="119" y="90"/>
                  </a:lnTo>
                  <a:lnTo>
                    <a:pt x="121" y="91"/>
                  </a:lnTo>
                  <a:lnTo>
                    <a:pt x="121" y="95"/>
                  </a:lnTo>
                  <a:lnTo>
                    <a:pt x="122" y="99"/>
                  </a:lnTo>
                  <a:lnTo>
                    <a:pt x="122" y="99"/>
                  </a:lnTo>
                  <a:lnTo>
                    <a:pt x="122" y="100"/>
                  </a:lnTo>
                  <a:lnTo>
                    <a:pt x="123" y="104"/>
                  </a:lnTo>
                  <a:lnTo>
                    <a:pt x="126" y="108"/>
                  </a:lnTo>
                  <a:lnTo>
                    <a:pt x="126" y="108"/>
                  </a:lnTo>
                  <a:lnTo>
                    <a:pt x="126" y="108"/>
                  </a:lnTo>
                  <a:lnTo>
                    <a:pt x="128" y="117"/>
                  </a:lnTo>
                  <a:lnTo>
                    <a:pt x="132" y="125"/>
                  </a:lnTo>
                  <a:lnTo>
                    <a:pt x="132" y="125"/>
                  </a:lnTo>
                  <a:lnTo>
                    <a:pt x="132" y="125"/>
                  </a:lnTo>
                  <a:lnTo>
                    <a:pt x="127" y="128"/>
                  </a:lnTo>
                  <a:lnTo>
                    <a:pt x="123" y="135"/>
                  </a:lnTo>
                  <a:lnTo>
                    <a:pt x="121" y="140"/>
                  </a:lnTo>
                  <a:lnTo>
                    <a:pt x="118" y="145"/>
                  </a:lnTo>
                  <a:lnTo>
                    <a:pt x="117" y="152"/>
                  </a:lnTo>
                  <a:lnTo>
                    <a:pt x="117" y="159"/>
                  </a:lnTo>
                  <a:lnTo>
                    <a:pt x="117" y="162"/>
                  </a:lnTo>
                  <a:lnTo>
                    <a:pt x="117" y="166"/>
                  </a:lnTo>
                  <a:lnTo>
                    <a:pt x="117" y="167"/>
                  </a:lnTo>
                  <a:lnTo>
                    <a:pt x="117" y="170"/>
                  </a:lnTo>
                  <a:lnTo>
                    <a:pt x="118" y="171"/>
                  </a:lnTo>
                  <a:lnTo>
                    <a:pt x="118" y="171"/>
                  </a:lnTo>
                  <a:lnTo>
                    <a:pt x="118" y="175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21" y="184"/>
                  </a:lnTo>
                  <a:lnTo>
                    <a:pt x="125" y="190"/>
                  </a:lnTo>
                  <a:lnTo>
                    <a:pt x="128" y="195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3" y="202"/>
                  </a:lnTo>
                  <a:lnTo>
                    <a:pt x="136" y="202"/>
                  </a:lnTo>
                  <a:lnTo>
                    <a:pt x="136" y="209"/>
                  </a:lnTo>
                  <a:lnTo>
                    <a:pt x="137" y="216"/>
                  </a:lnTo>
                  <a:lnTo>
                    <a:pt x="137" y="217"/>
                  </a:lnTo>
                  <a:lnTo>
                    <a:pt x="137" y="220"/>
                  </a:lnTo>
                  <a:lnTo>
                    <a:pt x="140" y="231"/>
                  </a:lnTo>
                  <a:lnTo>
                    <a:pt x="144" y="241"/>
                  </a:lnTo>
                  <a:lnTo>
                    <a:pt x="146" y="250"/>
                  </a:lnTo>
                  <a:lnTo>
                    <a:pt x="151" y="258"/>
                  </a:lnTo>
                  <a:lnTo>
                    <a:pt x="159" y="268"/>
                  </a:lnTo>
                  <a:lnTo>
                    <a:pt x="168" y="276"/>
                  </a:lnTo>
                  <a:lnTo>
                    <a:pt x="168" y="281"/>
                  </a:lnTo>
                  <a:lnTo>
                    <a:pt x="168" y="312"/>
                  </a:lnTo>
                  <a:lnTo>
                    <a:pt x="168" y="321"/>
                  </a:lnTo>
                  <a:lnTo>
                    <a:pt x="141" y="333"/>
                  </a:lnTo>
                  <a:lnTo>
                    <a:pt x="113" y="345"/>
                  </a:lnTo>
                  <a:lnTo>
                    <a:pt x="86" y="358"/>
                  </a:lnTo>
                  <a:lnTo>
                    <a:pt x="62" y="372"/>
                  </a:lnTo>
                  <a:lnTo>
                    <a:pt x="46" y="381"/>
                  </a:lnTo>
                  <a:lnTo>
                    <a:pt x="33" y="389"/>
                  </a:lnTo>
                  <a:lnTo>
                    <a:pt x="18" y="401"/>
                  </a:lnTo>
                  <a:lnTo>
                    <a:pt x="8" y="410"/>
                  </a:lnTo>
                  <a:lnTo>
                    <a:pt x="4" y="415"/>
                  </a:lnTo>
                  <a:lnTo>
                    <a:pt x="1" y="419"/>
                  </a:lnTo>
                  <a:lnTo>
                    <a:pt x="0" y="421"/>
                  </a:lnTo>
                  <a:lnTo>
                    <a:pt x="0" y="425"/>
                  </a:lnTo>
                  <a:lnTo>
                    <a:pt x="0" y="557"/>
                  </a:lnTo>
                  <a:lnTo>
                    <a:pt x="0" y="561"/>
                  </a:lnTo>
                  <a:lnTo>
                    <a:pt x="2" y="565"/>
                  </a:lnTo>
                  <a:lnTo>
                    <a:pt x="6" y="568"/>
                  </a:lnTo>
                  <a:lnTo>
                    <a:pt x="11" y="569"/>
                  </a:lnTo>
                  <a:lnTo>
                    <a:pt x="348" y="569"/>
                  </a:lnTo>
                  <a:lnTo>
                    <a:pt x="469" y="569"/>
                  </a:lnTo>
                  <a:lnTo>
                    <a:pt x="480" y="569"/>
                  </a:lnTo>
                  <a:lnTo>
                    <a:pt x="480" y="557"/>
                  </a:lnTo>
                  <a:lnTo>
                    <a:pt x="480" y="425"/>
                  </a:lnTo>
                  <a:lnTo>
                    <a:pt x="479" y="421"/>
                  </a:lnTo>
                  <a:lnTo>
                    <a:pt x="476" y="416"/>
                  </a:lnTo>
                  <a:lnTo>
                    <a:pt x="473" y="411"/>
                  </a:lnTo>
                  <a:lnTo>
                    <a:pt x="466" y="405"/>
                  </a:lnTo>
                  <a:lnTo>
                    <a:pt x="449" y="390"/>
                  </a:lnTo>
                  <a:lnTo>
                    <a:pt x="425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  <a:ea typeface="Roboto" panose="02000000000000000000" pitchFamily="2" charset="0"/>
              </a:endParaRPr>
            </a:p>
          </p:txBody>
        </p:sp>
      </p:grpSp>
      <p:sp>
        <p:nvSpPr>
          <p:cNvPr id="32" name="Rounded Rectangle 20">
            <a:extLst>
              <a:ext uri="{FF2B5EF4-FFF2-40B4-BE49-F238E27FC236}">
                <a16:creationId xmlns:a16="http://schemas.microsoft.com/office/drawing/2014/main" id="{4F875B9C-8AF6-4C94-A98B-BBB174AE1FE2}"/>
              </a:ext>
            </a:extLst>
          </p:cNvPr>
          <p:cNvSpPr>
            <a:spLocks noChangeAspect="1"/>
          </p:cNvSpPr>
          <p:nvPr/>
        </p:nvSpPr>
        <p:spPr>
          <a:xfrm rot="2160000">
            <a:off x="7454619" y="1700661"/>
            <a:ext cx="452853" cy="488621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latin typeface="+mj-lt"/>
            </a:endParaRPr>
          </a:p>
        </p:txBody>
      </p:sp>
      <p:sp>
        <p:nvSpPr>
          <p:cNvPr id="33" name="Rounded Rectangle 25">
            <a:extLst>
              <a:ext uri="{FF2B5EF4-FFF2-40B4-BE49-F238E27FC236}">
                <a16:creationId xmlns:a16="http://schemas.microsoft.com/office/drawing/2014/main" id="{EEDA3997-E3A9-428F-9DE6-6546F7E41F04}"/>
              </a:ext>
            </a:extLst>
          </p:cNvPr>
          <p:cNvSpPr/>
          <p:nvPr/>
        </p:nvSpPr>
        <p:spPr>
          <a:xfrm>
            <a:off x="5433347" y="1771235"/>
            <a:ext cx="483363" cy="376526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>
              <a:latin typeface="+mj-lt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5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2" descr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72516" y="-1"/>
            <a:ext cx="9598046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Elipse 89"/>
          <p:cNvSpPr/>
          <p:nvPr/>
        </p:nvSpPr>
        <p:spPr>
          <a:xfrm>
            <a:off x="163237" y="3357460"/>
            <a:ext cx="853433" cy="84369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40" name="Rectángulo 39"/>
          <p:cNvSpPr/>
          <p:nvPr/>
        </p:nvSpPr>
        <p:spPr>
          <a:xfrm>
            <a:off x="1907335" y="4201150"/>
            <a:ext cx="1312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Helvetica" panose="020B0604020202020204" pitchFamily="34" charset="0"/>
              </a:rPr>
              <a:t>Oficina de innovación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519" y="2347213"/>
            <a:ext cx="826741" cy="826741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 flipV="1">
            <a:off x="1084445" y="3451688"/>
            <a:ext cx="1038390" cy="180618"/>
          </a:xfrm>
          <a:prstGeom prst="line">
            <a:avLst/>
          </a:prstGeom>
          <a:ln w="920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ángulo 25"/>
          <p:cNvSpPr/>
          <p:nvPr/>
        </p:nvSpPr>
        <p:spPr>
          <a:xfrm>
            <a:off x="194954" y="2694958"/>
            <a:ext cx="1609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Helvetica" panose="020B0604020202020204" pitchFamily="34" charset="0"/>
              </a:rPr>
              <a:t>Cooperación </a:t>
            </a:r>
          </a:p>
          <a:p>
            <a:pPr algn="ctr"/>
            <a:r>
              <a:rPr lang="es-CO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Helvetica" panose="020B0604020202020204" pitchFamily="34" charset="0"/>
              </a:rPr>
              <a:t>y colaboración</a:t>
            </a:r>
          </a:p>
        </p:txBody>
      </p:sp>
      <p:sp>
        <p:nvSpPr>
          <p:cNvPr id="21" name="Rectángulo 25"/>
          <p:cNvSpPr/>
          <p:nvPr/>
        </p:nvSpPr>
        <p:spPr>
          <a:xfrm>
            <a:off x="1818594" y="2467550"/>
            <a:ext cx="17281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Helvetica" panose="020B0604020202020204" pitchFamily="34" charset="0"/>
              </a:rPr>
              <a:t>elHub</a:t>
            </a:r>
            <a:endParaRPr lang="es-CO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Helvetica" panose="020B0604020202020204" pitchFamily="34" charset="0"/>
            </a:endParaRPr>
          </a:p>
        </p:txBody>
      </p:sp>
      <p:sp>
        <p:nvSpPr>
          <p:cNvPr id="25" name="Rectángulo 25"/>
          <p:cNvSpPr/>
          <p:nvPr/>
        </p:nvSpPr>
        <p:spPr>
          <a:xfrm>
            <a:off x="3688232" y="2260770"/>
            <a:ext cx="17281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Helvetica" panose="020B0604020202020204" pitchFamily="34" charset="0"/>
              </a:rPr>
              <a:t>laArenera</a:t>
            </a:r>
            <a:endParaRPr lang="es-CO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Helvetica" panose="020B0604020202020204" pitchFamily="34" charset="0"/>
            </a:endParaRPr>
          </a:p>
        </p:txBody>
      </p:sp>
      <p:sp>
        <p:nvSpPr>
          <p:cNvPr id="32" name="Rectángulo 25"/>
          <p:cNvSpPr/>
          <p:nvPr/>
        </p:nvSpPr>
        <p:spPr>
          <a:xfrm>
            <a:off x="5774612" y="1989872"/>
            <a:ext cx="1440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Helvetica" panose="020B0604020202020204" pitchFamily="34" charset="0"/>
              </a:rPr>
              <a:t>RegTech</a:t>
            </a:r>
            <a:endParaRPr lang="es-CO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Helvetica" panose="020B0604020202020204" pitchFamily="34" charset="0"/>
            </a:endParaRPr>
          </a:p>
        </p:txBody>
      </p:sp>
      <p:sp>
        <p:nvSpPr>
          <p:cNvPr id="41" name="Arco 40"/>
          <p:cNvSpPr/>
          <p:nvPr/>
        </p:nvSpPr>
        <p:spPr>
          <a:xfrm rot="19090919">
            <a:off x="1568667" y="3941185"/>
            <a:ext cx="1935350" cy="1802877"/>
          </a:xfrm>
          <a:prstGeom prst="arc">
            <a:avLst>
              <a:gd name="adj1" fmla="val 16872828"/>
              <a:gd name="adj2" fmla="val 20966153"/>
            </a:avLst>
          </a:prstGeom>
          <a:ln w="889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1350">
              <a:solidFill>
                <a:schemeClr val="bg1"/>
              </a:solidFill>
            </a:endParaRPr>
          </a:p>
        </p:txBody>
      </p:sp>
      <p:sp>
        <p:nvSpPr>
          <p:cNvPr id="42" name="Arco 41"/>
          <p:cNvSpPr/>
          <p:nvPr/>
        </p:nvSpPr>
        <p:spPr>
          <a:xfrm rot="19090919">
            <a:off x="3574732" y="3678108"/>
            <a:ext cx="1935350" cy="1802877"/>
          </a:xfrm>
          <a:prstGeom prst="arc">
            <a:avLst>
              <a:gd name="adj1" fmla="val 16872828"/>
              <a:gd name="adj2" fmla="val 20966153"/>
            </a:avLst>
          </a:prstGeom>
          <a:ln w="889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1350">
              <a:solidFill>
                <a:schemeClr val="bg1"/>
              </a:solidFill>
            </a:endParaRPr>
          </a:p>
        </p:txBody>
      </p:sp>
      <p:sp>
        <p:nvSpPr>
          <p:cNvPr id="43" name="Arco 42"/>
          <p:cNvSpPr/>
          <p:nvPr/>
        </p:nvSpPr>
        <p:spPr>
          <a:xfrm rot="19090919">
            <a:off x="5502661" y="3317333"/>
            <a:ext cx="1935350" cy="1802877"/>
          </a:xfrm>
          <a:prstGeom prst="arc">
            <a:avLst>
              <a:gd name="adj1" fmla="val 16872828"/>
              <a:gd name="adj2" fmla="val 20966153"/>
            </a:avLst>
          </a:prstGeom>
          <a:ln w="889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1350">
              <a:solidFill>
                <a:schemeClr val="bg1"/>
              </a:solidFill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535" y="1967664"/>
            <a:ext cx="808803" cy="80880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273" y="2939266"/>
            <a:ext cx="826741" cy="82674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038" y="2650250"/>
            <a:ext cx="826741" cy="826741"/>
          </a:xfrm>
          <a:prstGeom prst="rect">
            <a:avLst/>
          </a:prstGeom>
        </p:spPr>
      </p:pic>
      <p:cxnSp>
        <p:nvCxnSpPr>
          <p:cNvPr id="79" name="Conector recto 78"/>
          <p:cNvCxnSpPr/>
          <p:nvPr/>
        </p:nvCxnSpPr>
        <p:spPr>
          <a:xfrm flipV="1">
            <a:off x="3038950" y="3119412"/>
            <a:ext cx="1038390" cy="180618"/>
          </a:xfrm>
          <a:prstGeom prst="line">
            <a:avLst/>
          </a:prstGeom>
          <a:ln w="920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cto 79"/>
          <p:cNvCxnSpPr/>
          <p:nvPr/>
        </p:nvCxnSpPr>
        <p:spPr>
          <a:xfrm flipV="1">
            <a:off x="4987253" y="2777808"/>
            <a:ext cx="1038390" cy="180618"/>
          </a:xfrm>
          <a:prstGeom prst="line">
            <a:avLst/>
          </a:prstGeom>
          <a:ln w="920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80"/>
          <p:cNvCxnSpPr/>
          <p:nvPr/>
        </p:nvCxnSpPr>
        <p:spPr>
          <a:xfrm flipV="1">
            <a:off x="6922545" y="2450661"/>
            <a:ext cx="1038390" cy="180618"/>
          </a:xfrm>
          <a:prstGeom prst="line">
            <a:avLst/>
          </a:prstGeom>
          <a:ln w="920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ángulo 25"/>
          <p:cNvSpPr/>
          <p:nvPr/>
        </p:nvSpPr>
        <p:spPr>
          <a:xfrm>
            <a:off x="7845928" y="1321333"/>
            <a:ext cx="1257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Helvetica" panose="020B0604020202020204" pitchFamily="34" charset="0"/>
              </a:rPr>
              <a:t>Normativa</a:t>
            </a:r>
          </a:p>
          <a:p>
            <a:pPr algn="ctr"/>
            <a:r>
              <a:rPr lang="es-CO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Helvetica" panose="020B0604020202020204" pitchFamily="34" charset="0"/>
              </a:rPr>
              <a:t>FinTech</a:t>
            </a:r>
            <a:endParaRPr lang="es-CO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Helvetica" panose="020B0604020202020204" pitchFamily="34" charset="0"/>
            </a:endParaRPr>
          </a:p>
        </p:txBody>
      </p:sp>
      <p:sp>
        <p:nvSpPr>
          <p:cNvPr id="84" name="Arco 83"/>
          <p:cNvSpPr/>
          <p:nvPr/>
        </p:nvSpPr>
        <p:spPr>
          <a:xfrm rot="19090919">
            <a:off x="7350714" y="2916234"/>
            <a:ext cx="1935350" cy="1802877"/>
          </a:xfrm>
          <a:prstGeom prst="arc">
            <a:avLst>
              <a:gd name="adj1" fmla="val 16872828"/>
              <a:gd name="adj2" fmla="val 20966153"/>
            </a:avLst>
          </a:prstGeom>
          <a:ln w="889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1350">
              <a:solidFill>
                <a:schemeClr val="bg1"/>
              </a:solidFill>
            </a:endParaRPr>
          </a:p>
        </p:txBody>
      </p:sp>
      <p:sp>
        <p:nvSpPr>
          <p:cNvPr id="85" name="Elipse 84"/>
          <p:cNvSpPr/>
          <p:nvPr/>
        </p:nvSpPr>
        <p:spPr>
          <a:xfrm>
            <a:off x="7545057" y="1500982"/>
            <a:ext cx="371574" cy="36310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/>
              <a:t>5</a:t>
            </a:r>
          </a:p>
        </p:txBody>
      </p:sp>
      <p:pic>
        <p:nvPicPr>
          <p:cNvPr id="88" name="Imagen 8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218" y="3330042"/>
            <a:ext cx="714365" cy="815687"/>
          </a:xfrm>
          <a:prstGeom prst="rect">
            <a:avLst/>
          </a:prstGeom>
        </p:spPr>
      </p:pic>
      <p:sp>
        <p:nvSpPr>
          <p:cNvPr id="107" name="Arco 106"/>
          <p:cNvSpPr/>
          <p:nvPr/>
        </p:nvSpPr>
        <p:spPr>
          <a:xfrm rot="19090919">
            <a:off x="-378275" y="4388983"/>
            <a:ext cx="1935350" cy="1802877"/>
          </a:xfrm>
          <a:prstGeom prst="arc">
            <a:avLst>
              <a:gd name="adj1" fmla="val 16872828"/>
              <a:gd name="adj2" fmla="val 20966153"/>
            </a:avLst>
          </a:prstGeom>
          <a:ln w="889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1350">
              <a:solidFill>
                <a:schemeClr val="bg1"/>
              </a:solidFill>
            </a:endParaRPr>
          </a:p>
        </p:txBody>
      </p:sp>
      <p:pic>
        <p:nvPicPr>
          <p:cNvPr id="37" name="Imagen 17" descr="Imagen 1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54" y="624079"/>
            <a:ext cx="4853975" cy="872131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Elipse 43"/>
          <p:cNvSpPr/>
          <p:nvPr/>
        </p:nvSpPr>
        <p:spPr>
          <a:xfrm>
            <a:off x="5672326" y="1992270"/>
            <a:ext cx="371574" cy="36310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/>
              <a:t>4</a:t>
            </a:r>
          </a:p>
        </p:txBody>
      </p:sp>
      <p:sp>
        <p:nvSpPr>
          <p:cNvPr id="45" name="Elipse 44"/>
          <p:cNvSpPr/>
          <p:nvPr/>
        </p:nvSpPr>
        <p:spPr>
          <a:xfrm>
            <a:off x="3665613" y="2249281"/>
            <a:ext cx="371574" cy="36310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/>
              <a:t>3</a:t>
            </a:r>
          </a:p>
        </p:txBody>
      </p:sp>
      <p:sp>
        <p:nvSpPr>
          <p:cNvPr id="46" name="Elipse 45"/>
          <p:cNvSpPr/>
          <p:nvPr/>
        </p:nvSpPr>
        <p:spPr>
          <a:xfrm>
            <a:off x="1941344" y="2505008"/>
            <a:ext cx="371574" cy="36310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/>
              <a:t>2</a:t>
            </a:r>
          </a:p>
        </p:txBody>
      </p:sp>
      <p:sp>
        <p:nvSpPr>
          <p:cNvPr id="47" name="Elipse 46"/>
          <p:cNvSpPr/>
          <p:nvPr/>
        </p:nvSpPr>
        <p:spPr>
          <a:xfrm>
            <a:off x="12239" y="2700511"/>
            <a:ext cx="371574" cy="36310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/>
              <a:t>1</a:t>
            </a:r>
          </a:p>
        </p:txBody>
      </p:sp>
      <p:sp>
        <p:nvSpPr>
          <p:cNvPr id="34" name="Rectángulo 33"/>
          <p:cNvSpPr/>
          <p:nvPr/>
        </p:nvSpPr>
        <p:spPr>
          <a:xfrm>
            <a:off x="7695574" y="3191542"/>
            <a:ext cx="16172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Helvetica" panose="020B0604020202020204" pitchFamily="34" charset="0"/>
              </a:rPr>
              <a:t>Hoja de ruta normativa para el ecosistema </a:t>
            </a:r>
            <a:r>
              <a:rPr lang="es-CO" sz="14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Helvetica" panose="020B0604020202020204" pitchFamily="34" charset="0"/>
              </a:rPr>
              <a:t>FinTech</a:t>
            </a:r>
            <a:endParaRPr lang="es-CO" sz="14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Helvetica" panose="020B0604020202020204" pitchFamily="34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5755433" y="3540469"/>
            <a:ext cx="16172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Helvetica" panose="020B0604020202020204" pitchFamily="34" charset="0"/>
              </a:rPr>
              <a:t>Innovar desde adentro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3857020" y="3886362"/>
            <a:ext cx="16172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Helvetica" panose="020B0604020202020204" pitchFamily="34" charset="0"/>
              </a:rPr>
              <a:t>Sandbox</a:t>
            </a:r>
            <a:r>
              <a:rPr lang="es-CO" sz="14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Helvetica" panose="020B0604020202020204" pitchFamily="34" charset="0"/>
              </a:rPr>
              <a:t> del supervisor</a:t>
            </a:r>
          </a:p>
        </p:txBody>
      </p:sp>
      <p:sp>
        <p:nvSpPr>
          <p:cNvPr id="48" name="Rectángulo 47"/>
          <p:cNvSpPr/>
          <p:nvPr/>
        </p:nvSpPr>
        <p:spPr>
          <a:xfrm>
            <a:off x="-109342" y="4554819"/>
            <a:ext cx="15965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Helvetica" panose="020B0604020202020204" pitchFamily="34" charset="0"/>
              </a:rPr>
              <a:t>Estrategia integral para </a:t>
            </a:r>
            <a:r>
              <a:rPr lang="es-CO" sz="14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Helvetica" panose="020B0604020202020204" pitchFamily="34" charset="0"/>
              </a:rPr>
              <a:t>Fintech</a:t>
            </a:r>
            <a:endParaRPr lang="es-CO" sz="14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Helvetica" panose="020B0604020202020204" pitchFamily="34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8863690" y="4842623"/>
            <a:ext cx="661840" cy="273844"/>
          </a:xfrm>
        </p:spPr>
        <p:txBody>
          <a:bodyPr/>
          <a:lstStyle/>
          <a:p>
            <a:fld id="{443F901D-4F52-4F07-901C-C6045FE16AC4}" type="slidenum">
              <a:rPr lang="es-CO" smtClean="0"/>
              <a:t>13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38711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73"/>
          <p:cNvSpPr/>
          <p:nvPr/>
        </p:nvSpPr>
        <p:spPr>
          <a:xfrm>
            <a:off x="265251" y="149102"/>
            <a:ext cx="1571476" cy="15714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Shape 70"/>
          <p:cNvSpPr txBox="1">
            <a:spLocks/>
          </p:cNvSpPr>
          <p:nvPr/>
        </p:nvSpPr>
        <p:spPr>
          <a:xfrm>
            <a:off x="4945843" y="-6927"/>
            <a:ext cx="4004282" cy="4914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2800" b="1" dirty="0">
                <a:solidFill>
                  <a:srgbClr val="990000"/>
                </a:solidFill>
                <a:ea typeface="Roboto" panose="02000000000000000000" pitchFamily="2" charset="0"/>
              </a:rPr>
              <a:t>PRIMERAS EXPERIENCIAS</a:t>
            </a:r>
          </a:p>
        </p:txBody>
      </p:sp>
      <p:sp>
        <p:nvSpPr>
          <p:cNvPr id="12" name="Rectángulo 4"/>
          <p:cNvSpPr txBox="1"/>
          <p:nvPr/>
        </p:nvSpPr>
        <p:spPr>
          <a:xfrm>
            <a:off x="125003" y="1808397"/>
            <a:ext cx="180920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2800"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latin typeface="+mj-lt"/>
              </a:rPr>
              <a:t>elHub</a:t>
            </a:r>
            <a:endParaRPr dirty="0">
              <a:latin typeface="+mj-lt"/>
            </a:endParaRPr>
          </a:p>
        </p:txBody>
      </p:sp>
      <p:pic>
        <p:nvPicPr>
          <p:cNvPr id="13" name="Imagen 7" descr="Imagen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75" y="220026"/>
            <a:ext cx="1440685" cy="144068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ángulo 18"/>
          <p:cNvSpPr txBox="1"/>
          <p:nvPr/>
        </p:nvSpPr>
        <p:spPr>
          <a:xfrm>
            <a:off x="54415" y="2197767"/>
            <a:ext cx="19503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CO" dirty="0">
                <a:latin typeface="+mj-lt"/>
              </a:rPr>
              <a:t>Oficina</a:t>
            </a:r>
            <a:r>
              <a:rPr dirty="0">
                <a:latin typeface="+mj-lt"/>
              </a:rPr>
              <a:t> de </a:t>
            </a:r>
            <a:r>
              <a:rPr dirty="0" err="1">
                <a:latin typeface="+mj-lt"/>
              </a:rPr>
              <a:t>innovación</a:t>
            </a:r>
            <a:endParaRPr dirty="0">
              <a:latin typeface="+mj-l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265829" y="504926"/>
            <a:ext cx="6684296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s-ES" sz="1400" dirty="0">
                <a:latin typeface="+mj-lt"/>
                <a:ea typeface="Arial Unicode MS"/>
                <a:cs typeface="Times New Roman" panose="02020603050405020304" pitchFamily="18" charset="0"/>
              </a:rPr>
              <a:t>Desde su lanzamiento en abril de 2018, a través de la aplicación online ubicada en la página de </a:t>
            </a:r>
            <a:r>
              <a:rPr lang="es-ES" sz="1400" dirty="0" err="1">
                <a:latin typeface="+mj-lt"/>
                <a:ea typeface="Arial Unicode MS"/>
                <a:cs typeface="Times New Roman" panose="02020603050405020304" pitchFamily="18" charset="0"/>
              </a:rPr>
              <a:t>innovasfc</a:t>
            </a:r>
            <a:r>
              <a:rPr lang="es-ES" sz="1400" dirty="0">
                <a:latin typeface="+mj-lt"/>
                <a:ea typeface="Arial Unicode MS"/>
                <a:cs typeface="Times New Roman" panose="02020603050405020304" pitchFamily="18" charset="0"/>
              </a:rPr>
              <a:t>, </a:t>
            </a:r>
            <a:r>
              <a:rPr lang="es-ES" sz="1400" dirty="0" err="1">
                <a:latin typeface="+mj-lt"/>
                <a:ea typeface="Arial Unicode MS"/>
                <a:cs typeface="Times New Roman" panose="02020603050405020304" pitchFamily="18" charset="0"/>
              </a:rPr>
              <a:t>elHub</a:t>
            </a:r>
            <a:r>
              <a:rPr lang="es-ES" sz="1400" dirty="0">
                <a:latin typeface="+mj-lt"/>
                <a:ea typeface="Arial Unicode MS"/>
                <a:cs typeface="Times New Roman" panose="02020603050405020304" pitchFamily="18" charset="0"/>
              </a:rPr>
              <a:t> ha recibido 28 solicitudes de reunión (24 ya atendidas y 4 programadas). </a:t>
            </a:r>
          </a:p>
          <a:p>
            <a:pPr marL="171450" indent="-1714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s-ES" sz="1400" dirty="0">
                <a:latin typeface="+mj-lt"/>
                <a:ea typeface="Arial Unicode MS"/>
                <a:cs typeface="Times New Roman" panose="02020603050405020304" pitchFamily="18" charset="0"/>
              </a:rPr>
              <a:t>En dichas reuniones hemos contado con la participación de delegados, directores y aceleradores de las respectivas </a:t>
            </a:r>
            <a:r>
              <a:rPr lang="es-ES" sz="1400" dirty="0" err="1">
                <a:latin typeface="+mj-lt"/>
                <a:ea typeface="Arial Unicode MS"/>
                <a:cs typeface="Times New Roman" panose="02020603050405020304" pitchFamily="18" charset="0"/>
              </a:rPr>
              <a:t>delegaturas</a:t>
            </a:r>
            <a:r>
              <a:rPr lang="es-ES" sz="1400" dirty="0">
                <a:latin typeface="+mj-lt"/>
                <a:ea typeface="Arial Unicode MS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265829" y="1817563"/>
            <a:ext cx="4323358" cy="2936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180975" indent="-180975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s-ES" sz="1400" dirty="0">
                <a:latin typeface="+mj-lt"/>
                <a:ea typeface="Arial Unicode MS"/>
                <a:cs typeface="Times New Roman" panose="02020603050405020304" pitchFamily="18" charset="0"/>
              </a:rPr>
              <a:t>La mayoría de solicitudes (95%) fueron realizadas por entidades NO vigiladas, confirmando así el apetito de esta industria por este tipo de servicios.</a:t>
            </a:r>
            <a:endParaRPr lang="es-CO" sz="1400" i="1" dirty="0">
              <a:latin typeface="+mj-lt"/>
              <a:ea typeface="Arial Unicode MS"/>
              <a:cs typeface="Times New Roman" panose="02020603050405020304" pitchFamily="18" charset="0"/>
            </a:endParaRPr>
          </a:p>
          <a:p>
            <a:pPr marL="180975" lvl="0" indent="-180975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sz="1400" dirty="0">
                <a:latin typeface="+mj-lt"/>
                <a:ea typeface="Arial Unicode MS"/>
                <a:cs typeface="Times New Roman" panose="02020603050405020304" pitchFamily="18" charset="0"/>
              </a:rPr>
              <a:t>El 100% ha calificado el tiempo de respuesta entre bueno y oportuno. </a:t>
            </a:r>
          </a:p>
          <a:p>
            <a:pPr marL="180975" lvl="0" indent="-180975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sz="1400" dirty="0">
                <a:latin typeface="+mj-lt"/>
                <a:ea typeface="Arial Unicode MS"/>
                <a:cs typeface="Times New Roman" panose="02020603050405020304" pitchFamily="18" charset="0"/>
              </a:rPr>
              <a:t>El 62% considera que su consulta fue resuelta durante la primera reunión. A las solicitudes restantes se les está haciendo seguimiento para poder dar respuesta oportunamente.</a:t>
            </a:r>
          </a:p>
          <a:p>
            <a:pPr marL="180975" lvl="0" indent="-180975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sz="1400" dirty="0">
                <a:latin typeface="+mj-lt"/>
                <a:ea typeface="Arial Unicode MS"/>
                <a:cs typeface="Times New Roman" panose="02020603050405020304" pitchFamily="18" charset="0"/>
              </a:rPr>
              <a:t>El 87% considera que el servicio prestado por </a:t>
            </a:r>
            <a:r>
              <a:rPr lang="es-ES" sz="1400" dirty="0" err="1">
                <a:latin typeface="+mj-lt"/>
                <a:ea typeface="Arial Unicode MS"/>
                <a:cs typeface="Times New Roman" panose="02020603050405020304" pitchFamily="18" charset="0"/>
              </a:rPr>
              <a:t>innovasfc</a:t>
            </a:r>
            <a:r>
              <a:rPr lang="es-ES" sz="1400" dirty="0">
                <a:latin typeface="+mj-lt"/>
                <a:ea typeface="Arial Unicode MS"/>
                <a:cs typeface="Times New Roman" panose="02020603050405020304" pitchFamily="18" charset="0"/>
              </a:rPr>
              <a:t> fue “excelente” o “bueno”. </a:t>
            </a:r>
            <a:endParaRPr lang="es-CO" sz="1400" i="1" dirty="0">
              <a:effectLst/>
              <a:latin typeface="+mj-lt"/>
              <a:ea typeface="Arial Unicode MS"/>
              <a:cs typeface="Times New Roman" panose="02020603050405020304" pitchFamily="18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14</a:t>
            </a:fld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6"/>
          <a:stretch/>
        </p:blipFill>
        <p:spPr>
          <a:xfrm>
            <a:off x="6658984" y="1985617"/>
            <a:ext cx="2485016" cy="255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9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0" y="0"/>
            <a:ext cx="9149233" cy="842554"/>
          </a:xfrm>
          <a:prstGeom prst="rect">
            <a:avLst/>
          </a:prstGeom>
          <a:solidFill>
            <a:srgbClr val="2D4F9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 9"/>
          <p:cNvSpPr txBox="1"/>
          <p:nvPr/>
        </p:nvSpPr>
        <p:spPr>
          <a:xfrm>
            <a:off x="238206" y="911986"/>
            <a:ext cx="2424312" cy="338554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2800"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es-CO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Solicitudes de Reunión (28) </a:t>
            </a:r>
            <a:endParaRPr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Rectángulo 9"/>
          <p:cNvSpPr txBox="1"/>
          <p:nvPr/>
        </p:nvSpPr>
        <p:spPr>
          <a:xfrm>
            <a:off x="7403650" y="2132055"/>
            <a:ext cx="1386926" cy="584775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2800"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CO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Encuesta de satisfacción (8)</a:t>
            </a:r>
            <a:endParaRPr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141" y="2856513"/>
            <a:ext cx="2646848" cy="211889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599" y="1238822"/>
            <a:ext cx="2463435" cy="219252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87" y="1317809"/>
            <a:ext cx="4200769" cy="3368488"/>
          </a:xfrm>
          <a:prstGeom prst="rect">
            <a:avLst/>
          </a:prstGeom>
        </p:spPr>
      </p:pic>
      <p:sp>
        <p:nvSpPr>
          <p:cNvPr id="19" name="Shape 70"/>
          <p:cNvSpPr txBox="1">
            <a:spLocks/>
          </p:cNvSpPr>
          <p:nvPr/>
        </p:nvSpPr>
        <p:spPr>
          <a:xfrm>
            <a:off x="5134493" y="115786"/>
            <a:ext cx="4004282" cy="4914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2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PRIMERAS </a:t>
            </a:r>
          </a:p>
          <a:p>
            <a:pPr algn="r">
              <a:spcBef>
                <a:spcPts val="0"/>
              </a:spcBef>
            </a:pPr>
            <a:r>
              <a:rPr lang="es-CO" sz="2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EXPERIENCIAS</a:t>
            </a:r>
          </a:p>
        </p:txBody>
      </p:sp>
    </p:spTree>
    <p:extLst>
      <p:ext uri="{BB962C8B-B14F-4D97-AF65-F5344CB8AC3E}">
        <p14:creationId xmlns:p14="http://schemas.microsoft.com/office/powerpoint/2010/main" val="229809954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73"/>
          <p:cNvSpPr/>
          <p:nvPr/>
        </p:nvSpPr>
        <p:spPr>
          <a:xfrm>
            <a:off x="265251" y="149102"/>
            <a:ext cx="1571476" cy="15714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77" y="213304"/>
            <a:ext cx="1438835" cy="1438835"/>
          </a:xfrm>
          <a:prstGeom prst="rect">
            <a:avLst/>
          </a:prstGeom>
        </p:spPr>
      </p:pic>
      <p:sp>
        <p:nvSpPr>
          <p:cNvPr id="12" name="Rectángulo 4"/>
          <p:cNvSpPr txBox="1"/>
          <p:nvPr/>
        </p:nvSpPr>
        <p:spPr>
          <a:xfrm>
            <a:off x="125003" y="1808397"/>
            <a:ext cx="180920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2800"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CO" dirty="0" err="1">
                <a:latin typeface="+mj-lt"/>
              </a:rPr>
              <a:t>laArenera</a:t>
            </a:r>
            <a:endParaRPr dirty="0">
              <a:latin typeface="+mj-lt"/>
            </a:endParaRPr>
          </a:p>
        </p:txBody>
      </p:sp>
      <p:sp>
        <p:nvSpPr>
          <p:cNvPr id="14" name="Rectángulo 18"/>
          <p:cNvSpPr txBox="1"/>
          <p:nvPr/>
        </p:nvSpPr>
        <p:spPr>
          <a:xfrm>
            <a:off x="0" y="2224663"/>
            <a:ext cx="209460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CO" dirty="0" err="1">
                <a:latin typeface="+mj-lt"/>
              </a:rPr>
              <a:t>Sandbox</a:t>
            </a:r>
            <a:r>
              <a:rPr lang="es-CO" dirty="0">
                <a:latin typeface="+mj-lt"/>
              </a:rPr>
              <a:t> del Supervisor</a:t>
            </a:r>
            <a:endParaRPr dirty="0">
              <a:latin typeface="+mj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829" y="1483289"/>
            <a:ext cx="6797951" cy="3249940"/>
          </a:xfrm>
          <a:prstGeom prst="rect">
            <a:avLst/>
          </a:prstGeom>
        </p:spPr>
      </p:pic>
      <p:sp>
        <p:nvSpPr>
          <p:cNvPr id="10" name="Shape 66"/>
          <p:cNvSpPr txBox="1">
            <a:spLocks/>
          </p:cNvSpPr>
          <p:nvPr/>
        </p:nvSpPr>
        <p:spPr>
          <a:xfrm>
            <a:off x="2132551" y="796325"/>
            <a:ext cx="6968312" cy="686964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1800" dirty="0">
                <a:latin typeface="+mj-lt"/>
                <a:ea typeface="Roboto" panose="02000000000000000000" pitchFamily="2" charset="0"/>
              </a:rPr>
              <a:t>También los reguladores se han visto en la necesidad de pensar “fuera de la caja” para ofrecer herramientas que faciliten la innovación.</a:t>
            </a:r>
          </a:p>
        </p:txBody>
      </p:sp>
      <p:sp>
        <p:nvSpPr>
          <p:cNvPr id="13" name="Shape 67"/>
          <p:cNvSpPr txBox="1">
            <a:spLocks/>
          </p:cNvSpPr>
          <p:nvPr/>
        </p:nvSpPr>
        <p:spPr>
          <a:xfrm>
            <a:off x="2094604" y="4818"/>
            <a:ext cx="7044207" cy="902206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Bef>
                <a:spcPts val="600"/>
              </a:spcBef>
              <a:buClr>
                <a:srgbClr val="6FA8DC"/>
              </a:buClr>
              <a:buSzPts val="2400"/>
            </a:pPr>
            <a:r>
              <a:rPr lang="es-CO" sz="2400" b="1" dirty="0">
                <a:solidFill>
                  <a:srgbClr val="990000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  <a:sym typeface="Roboto"/>
              </a:rPr>
              <a:t>MAPA DE INNOVACIÓN </a:t>
            </a:r>
          </a:p>
          <a:p>
            <a:pPr algn="r">
              <a:spcBef>
                <a:spcPts val="600"/>
              </a:spcBef>
              <a:buClr>
                <a:srgbClr val="6FA8DC"/>
              </a:buClr>
              <a:buSzPts val="2400"/>
            </a:pPr>
            <a:r>
              <a:rPr lang="es-CO" sz="2400" b="1" dirty="0">
                <a:solidFill>
                  <a:srgbClr val="990000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  <a:sym typeface="Roboto"/>
              </a:rPr>
              <a:t>REGULATORIA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28A6B8F-E584-4E2D-B16E-1971260E9E53}"/>
              </a:ext>
            </a:extLst>
          </p:cNvPr>
          <p:cNvSpPr/>
          <p:nvPr/>
        </p:nvSpPr>
        <p:spPr>
          <a:xfrm>
            <a:off x="4353967" y="3146755"/>
            <a:ext cx="807971" cy="783688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Oval 11">
            <a:extLst>
              <a:ext uri="{FF2B5EF4-FFF2-40B4-BE49-F238E27FC236}">
                <a16:creationId xmlns:a16="http://schemas.microsoft.com/office/drawing/2014/main" id="{6F22D964-8D88-4310-B7BF-E5848F165955}"/>
              </a:ext>
            </a:extLst>
          </p:cNvPr>
          <p:cNvSpPr/>
          <p:nvPr/>
        </p:nvSpPr>
        <p:spPr>
          <a:xfrm>
            <a:off x="4543409" y="3339326"/>
            <a:ext cx="404677" cy="406761"/>
          </a:xfrm>
          <a:prstGeom prst="ellipse">
            <a:avLst/>
          </a:prstGeom>
          <a:noFill/>
          <a:ln w="19050" cmpd="thinThick">
            <a:solidFill>
              <a:srgbClr val="00B05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Oval 10">
            <a:extLst>
              <a:ext uri="{FF2B5EF4-FFF2-40B4-BE49-F238E27FC236}">
                <a16:creationId xmlns:a16="http://schemas.microsoft.com/office/drawing/2014/main" id="{E33CAFCE-B76B-4F8C-897A-631C40BAB0BD}"/>
              </a:ext>
            </a:extLst>
          </p:cNvPr>
          <p:cNvSpPr/>
          <p:nvPr/>
        </p:nvSpPr>
        <p:spPr>
          <a:xfrm>
            <a:off x="4423353" y="3214261"/>
            <a:ext cx="672215" cy="657187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AU" sz="1350" kern="0">
              <a:solidFill>
                <a:sysClr val="windowText" lastClr="000000"/>
              </a:solidFill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09711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38">
            <a:extLst>
              <a:ext uri="{FF2B5EF4-FFF2-40B4-BE49-F238E27FC236}">
                <a16:creationId xmlns:a16="http://schemas.microsoft.com/office/drawing/2014/main" id="{B7378BEF-68A0-4556-91A5-0E792CC15DD6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4863006" y="3437371"/>
            <a:ext cx="931873" cy="43742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35">
            <a:extLst>
              <a:ext uri="{FF2B5EF4-FFF2-40B4-BE49-F238E27FC236}">
                <a16:creationId xmlns:a16="http://schemas.microsoft.com/office/drawing/2014/main" id="{3548C4C1-0AA8-4968-8991-3BF4EB6C09EE}"/>
              </a:ext>
            </a:extLst>
          </p:cNvPr>
          <p:cNvCxnSpPr>
            <a:cxnSpLocks/>
            <a:endCxn id="18" idx="7"/>
          </p:cNvCxnSpPr>
          <p:nvPr/>
        </p:nvCxnSpPr>
        <p:spPr>
          <a:xfrm flipH="1">
            <a:off x="2836981" y="3312995"/>
            <a:ext cx="883454" cy="77832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32">
            <a:extLst>
              <a:ext uri="{FF2B5EF4-FFF2-40B4-BE49-F238E27FC236}">
                <a16:creationId xmlns:a16="http://schemas.microsoft.com/office/drawing/2014/main" id="{B24F09D3-2EC0-4305-BC0A-F7DA9394B2AE}"/>
              </a:ext>
            </a:extLst>
          </p:cNvPr>
          <p:cNvCxnSpPr>
            <a:cxnSpLocks/>
            <a:endCxn id="19" idx="7"/>
          </p:cNvCxnSpPr>
          <p:nvPr/>
        </p:nvCxnSpPr>
        <p:spPr>
          <a:xfrm flipH="1" flipV="1">
            <a:off x="2763874" y="2945503"/>
            <a:ext cx="931626" cy="194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4">
            <a:extLst>
              <a:ext uri="{FF2B5EF4-FFF2-40B4-BE49-F238E27FC236}">
                <a16:creationId xmlns:a16="http://schemas.microsoft.com/office/drawing/2014/main" id="{4E566F4C-FCD6-4752-9712-2C2FDB48D98C}"/>
              </a:ext>
            </a:extLst>
          </p:cNvPr>
          <p:cNvCxnSpPr>
            <a:cxnSpLocks/>
            <a:endCxn id="20" idx="5"/>
          </p:cNvCxnSpPr>
          <p:nvPr/>
        </p:nvCxnSpPr>
        <p:spPr>
          <a:xfrm flipH="1" flipV="1">
            <a:off x="3417339" y="2192916"/>
            <a:ext cx="743966" cy="81905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1">
            <a:extLst>
              <a:ext uri="{FF2B5EF4-FFF2-40B4-BE49-F238E27FC236}">
                <a16:creationId xmlns:a16="http://schemas.microsoft.com/office/drawing/2014/main" id="{4A9629B5-7538-4D91-8E42-1BB9D8C4AC8F}"/>
              </a:ext>
            </a:extLst>
          </p:cNvPr>
          <p:cNvCxnSpPr>
            <a:cxnSpLocks/>
            <a:endCxn id="15" idx="3"/>
          </p:cNvCxnSpPr>
          <p:nvPr/>
        </p:nvCxnSpPr>
        <p:spPr>
          <a:xfrm flipV="1">
            <a:off x="5016492" y="2451056"/>
            <a:ext cx="1270855" cy="572102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5">
            <a:extLst>
              <a:ext uri="{FF2B5EF4-FFF2-40B4-BE49-F238E27FC236}">
                <a16:creationId xmlns:a16="http://schemas.microsoft.com/office/drawing/2014/main" id="{76780436-9655-43BD-B219-713ADC20F827}"/>
              </a:ext>
            </a:extLst>
          </p:cNvPr>
          <p:cNvSpPr/>
          <p:nvPr/>
        </p:nvSpPr>
        <p:spPr>
          <a:xfrm>
            <a:off x="6188630" y="1875693"/>
            <a:ext cx="674080" cy="6740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7" name="Oval 7">
            <a:extLst>
              <a:ext uri="{FF2B5EF4-FFF2-40B4-BE49-F238E27FC236}">
                <a16:creationId xmlns:a16="http://schemas.microsoft.com/office/drawing/2014/main" id="{18A86EE6-17CE-4629-8BB4-88AC73DCA2CE}"/>
              </a:ext>
            </a:extLst>
          </p:cNvPr>
          <p:cNvSpPr/>
          <p:nvPr/>
        </p:nvSpPr>
        <p:spPr>
          <a:xfrm>
            <a:off x="5672435" y="3752355"/>
            <a:ext cx="836098" cy="83609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18" name="Oval 8">
            <a:extLst>
              <a:ext uri="{FF2B5EF4-FFF2-40B4-BE49-F238E27FC236}">
                <a16:creationId xmlns:a16="http://schemas.microsoft.com/office/drawing/2014/main" id="{3F127632-6D8D-42DB-B991-DDA1E20A2382}"/>
              </a:ext>
            </a:extLst>
          </p:cNvPr>
          <p:cNvSpPr/>
          <p:nvPr/>
        </p:nvSpPr>
        <p:spPr>
          <a:xfrm>
            <a:off x="2405530" y="4017291"/>
            <a:ext cx="505476" cy="50547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9" name="Oval 9">
            <a:extLst>
              <a:ext uri="{FF2B5EF4-FFF2-40B4-BE49-F238E27FC236}">
                <a16:creationId xmlns:a16="http://schemas.microsoft.com/office/drawing/2014/main" id="{AED8CFBB-8CF1-41E7-AF55-72C2B6EC5FFC}"/>
              </a:ext>
            </a:extLst>
          </p:cNvPr>
          <p:cNvSpPr/>
          <p:nvPr/>
        </p:nvSpPr>
        <p:spPr>
          <a:xfrm>
            <a:off x="2002662" y="2814900"/>
            <a:ext cx="891815" cy="89181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20" name="Oval 10">
            <a:extLst>
              <a:ext uri="{FF2B5EF4-FFF2-40B4-BE49-F238E27FC236}">
                <a16:creationId xmlns:a16="http://schemas.microsoft.com/office/drawing/2014/main" id="{C2C4A85E-5D72-43D2-BE63-A5DE3FB6CD2F}"/>
              </a:ext>
            </a:extLst>
          </p:cNvPr>
          <p:cNvSpPr/>
          <p:nvPr/>
        </p:nvSpPr>
        <p:spPr>
          <a:xfrm>
            <a:off x="2873123" y="1648700"/>
            <a:ext cx="637589" cy="63758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42" name="Shape 70"/>
          <p:cNvSpPr txBox="1">
            <a:spLocks/>
          </p:cNvSpPr>
          <p:nvPr/>
        </p:nvSpPr>
        <p:spPr>
          <a:xfrm>
            <a:off x="4375278" y="181650"/>
            <a:ext cx="4479611" cy="8583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ea typeface="Roboto" panose="02000000000000000000" pitchFamily="2" charset="0"/>
              </a:rPr>
              <a:t>CARACTERÍSTICAS DEL SANDBOX DEL SUPERVISOR</a:t>
            </a:r>
          </a:p>
        </p:txBody>
      </p:sp>
      <p:sp>
        <p:nvSpPr>
          <p:cNvPr id="43" name="TextBox 92"/>
          <p:cNvSpPr txBox="1"/>
          <p:nvPr/>
        </p:nvSpPr>
        <p:spPr>
          <a:xfrm>
            <a:off x="37832" y="3193727"/>
            <a:ext cx="1882219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La Arenera supone un marco a través del cual la SFC facilita la innovación de productos, tecnologías o modelos de negocio, en un ambiente controlado y en tiempo real.</a:t>
            </a:r>
          </a:p>
        </p:txBody>
      </p:sp>
      <p:sp>
        <p:nvSpPr>
          <p:cNvPr id="45" name="TextBox 91"/>
          <p:cNvSpPr txBox="1"/>
          <p:nvPr/>
        </p:nvSpPr>
        <p:spPr>
          <a:xfrm>
            <a:off x="1312440" y="2948130"/>
            <a:ext cx="57765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CO" sz="1400" b="1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Alcance</a:t>
            </a:r>
          </a:p>
        </p:txBody>
      </p:sp>
      <p:sp>
        <p:nvSpPr>
          <p:cNvPr id="46" name="Elipse 45"/>
          <p:cNvSpPr/>
          <p:nvPr/>
        </p:nvSpPr>
        <p:spPr>
          <a:xfrm>
            <a:off x="978942" y="2940740"/>
            <a:ext cx="233606" cy="19205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latin typeface="+mj-lt"/>
              </a:rPr>
              <a:t>1</a:t>
            </a:r>
          </a:p>
        </p:txBody>
      </p:sp>
      <p:sp>
        <p:nvSpPr>
          <p:cNvPr id="50" name="TextBox 91"/>
          <p:cNvSpPr txBox="1"/>
          <p:nvPr/>
        </p:nvSpPr>
        <p:spPr>
          <a:xfrm>
            <a:off x="2103044" y="1353188"/>
            <a:ext cx="71205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CO" sz="1400" b="1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Objetivos</a:t>
            </a:r>
          </a:p>
        </p:txBody>
      </p:sp>
      <p:sp>
        <p:nvSpPr>
          <p:cNvPr id="51" name="Elipse 50"/>
          <p:cNvSpPr/>
          <p:nvPr/>
        </p:nvSpPr>
        <p:spPr>
          <a:xfrm>
            <a:off x="1769546" y="1345798"/>
            <a:ext cx="233606" cy="19205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latin typeface="+mj-lt"/>
              </a:rPr>
              <a:t>2</a:t>
            </a:r>
          </a:p>
        </p:txBody>
      </p:sp>
      <p:sp>
        <p:nvSpPr>
          <p:cNvPr id="53" name="TextBox 91"/>
          <p:cNvSpPr txBox="1"/>
          <p:nvPr/>
        </p:nvSpPr>
        <p:spPr>
          <a:xfrm>
            <a:off x="6954344" y="1628708"/>
            <a:ext cx="109805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1400" b="1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Características</a:t>
            </a:r>
          </a:p>
        </p:txBody>
      </p:sp>
      <p:sp>
        <p:nvSpPr>
          <p:cNvPr id="54" name="Elipse 53"/>
          <p:cNvSpPr/>
          <p:nvPr/>
        </p:nvSpPr>
        <p:spPr>
          <a:xfrm>
            <a:off x="8154428" y="1621318"/>
            <a:ext cx="233606" cy="19205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latin typeface="+mj-lt"/>
              </a:rPr>
              <a:t>3</a:t>
            </a:r>
          </a:p>
        </p:txBody>
      </p:sp>
      <p:sp>
        <p:nvSpPr>
          <p:cNvPr id="55" name="TextBox 91"/>
          <p:cNvSpPr txBox="1"/>
          <p:nvPr/>
        </p:nvSpPr>
        <p:spPr>
          <a:xfrm>
            <a:off x="3131005" y="3825977"/>
            <a:ext cx="93442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CO" sz="1400" b="1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Limitaciones</a:t>
            </a:r>
          </a:p>
        </p:txBody>
      </p:sp>
      <p:sp>
        <p:nvSpPr>
          <p:cNvPr id="56" name="Elipse 55"/>
          <p:cNvSpPr/>
          <p:nvPr/>
        </p:nvSpPr>
        <p:spPr>
          <a:xfrm>
            <a:off x="4157375" y="3818587"/>
            <a:ext cx="233606" cy="19205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latin typeface="+mj-lt"/>
              </a:rPr>
              <a:t>5</a:t>
            </a:r>
          </a:p>
        </p:txBody>
      </p:sp>
      <p:sp>
        <p:nvSpPr>
          <p:cNvPr id="57" name="TextBox 91"/>
          <p:cNvSpPr txBox="1"/>
          <p:nvPr/>
        </p:nvSpPr>
        <p:spPr>
          <a:xfrm>
            <a:off x="6707165" y="3485808"/>
            <a:ext cx="101213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CO" sz="1400" b="1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Herramientas</a:t>
            </a:r>
          </a:p>
        </p:txBody>
      </p:sp>
      <p:sp>
        <p:nvSpPr>
          <p:cNvPr id="58" name="Elipse 57"/>
          <p:cNvSpPr/>
          <p:nvPr/>
        </p:nvSpPr>
        <p:spPr>
          <a:xfrm>
            <a:off x="7727162" y="3477847"/>
            <a:ext cx="233606" cy="19205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latin typeface="+mj-lt"/>
              </a:rPr>
              <a:t>4</a:t>
            </a:r>
          </a:p>
        </p:txBody>
      </p:sp>
      <p:sp>
        <p:nvSpPr>
          <p:cNvPr id="59" name="TextBox 92"/>
          <p:cNvSpPr txBox="1"/>
          <p:nvPr/>
        </p:nvSpPr>
        <p:spPr>
          <a:xfrm>
            <a:off x="6560318" y="3702097"/>
            <a:ext cx="248283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Empleo de nuevas tecnologías en ambiente controlado (pilotos </a:t>
            </a:r>
            <a:r>
              <a:rPr lang="es-ES" sz="1050" dirty="0" err="1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regTech</a:t>
            </a:r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, metodologías alternativas para administración de riesgo,)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Flexibilización normativa (“No-</a:t>
            </a:r>
            <a:r>
              <a:rPr lang="es-ES" sz="1050" dirty="0" err="1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action</a:t>
            </a:r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letter</a:t>
            </a:r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”)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Entidades en proceso de autorización (</a:t>
            </a:r>
            <a:r>
              <a:rPr lang="es-ES" sz="1050" dirty="0" err="1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Sedpes</a:t>
            </a:r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? </a:t>
            </a:r>
            <a:r>
              <a:rPr lang="es-ES" sz="1050" dirty="0" err="1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Crowdfunders</a:t>
            </a:r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61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 rot="2074082">
            <a:off x="2284597" y="2907343"/>
            <a:ext cx="304170" cy="692950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Donut 24">
            <a:extLst>
              <a:ext uri="{FF2B5EF4-FFF2-40B4-BE49-F238E27FC236}">
                <a16:creationId xmlns:a16="http://schemas.microsoft.com/office/drawing/2014/main" id="{2358F6B7-5407-478C-BBCE-24DB33354B70}"/>
              </a:ext>
            </a:extLst>
          </p:cNvPr>
          <p:cNvSpPr/>
          <p:nvPr/>
        </p:nvSpPr>
        <p:spPr>
          <a:xfrm>
            <a:off x="2998130" y="1760870"/>
            <a:ext cx="359976" cy="380395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3" name="Teardrop 1">
            <a:extLst>
              <a:ext uri="{FF2B5EF4-FFF2-40B4-BE49-F238E27FC236}">
                <a16:creationId xmlns:a16="http://schemas.microsoft.com/office/drawing/2014/main" id="{45BBC696-75E7-44AB-A411-9B80C52FFE5A}"/>
              </a:ext>
            </a:extLst>
          </p:cNvPr>
          <p:cNvSpPr/>
          <p:nvPr/>
        </p:nvSpPr>
        <p:spPr>
          <a:xfrm rot="18805991">
            <a:off x="2465122" y="4072157"/>
            <a:ext cx="386290" cy="38226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52" name="Grupo 51"/>
          <p:cNvGrpSpPr/>
          <p:nvPr/>
        </p:nvGrpSpPr>
        <p:grpSpPr>
          <a:xfrm>
            <a:off x="5828672" y="3859586"/>
            <a:ext cx="499749" cy="582022"/>
            <a:chOff x="5851579" y="3835339"/>
            <a:chExt cx="499749" cy="582022"/>
          </a:xfrm>
        </p:grpSpPr>
        <p:sp>
          <p:nvSpPr>
            <p:cNvPr id="64" name="Oval 21">
              <a:extLst>
                <a:ext uri="{FF2B5EF4-FFF2-40B4-BE49-F238E27FC236}">
                  <a16:creationId xmlns:a16="http://schemas.microsoft.com/office/drawing/2014/main" id="{A906A0E0-8D05-41A3-BE6D-DDF09C8808E8}"/>
                </a:ext>
              </a:extLst>
            </p:cNvPr>
            <p:cNvSpPr>
              <a:spLocks noChangeAspect="1"/>
            </p:cNvSpPr>
            <p:nvPr/>
          </p:nvSpPr>
          <p:spPr>
            <a:xfrm rot="20015742">
              <a:off x="5851579" y="4079671"/>
              <a:ext cx="334893" cy="337690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65" name="Oval 21">
              <a:extLst>
                <a:ext uri="{FF2B5EF4-FFF2-40B4-BE49-F238E27FC236}">
                  <a16:creationId xmlns:a16="http://schemas.microsoft.com/office/drawing/2014/main" id="{A906A0E0-8D05-41A3-BE6D-DDF09C8808E8}"/>
                </a:ext>
              </a:extLst>
            </p:cNvPr>
            <p:cNvSpPr>
              <a:spLocks noChangeAspect="1"/>
            </p:cNvSpPr>
            <p:nvPr/>
          </p:nvSpPr>
          <p:spPr>
            <a:xfrm rot="20877549">
              <a:off x="6183533" y="4051096"/>
              <a:ext cx="167795" cy="169196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66" name="Oval 21">
              <a:extLst>
                <a:ext uri="{FF2B5EF4-FFF2-40B4-BE49-F238E27FC236}">
                  <a16:creationId xmlns:a16="http://schemas.microsoft.com/office/drawing/2014/main" id="{A906A0E0-8D05-41A3-BE6D-DDF09C8808E8}"/>
                </a:ext>
              </a:extLst>
            </p:cNvPr>
            <p:cNvSpPr>
              <a:spLocks noChangeAspect="1"/>
            </p:cNvSpPr>
            <p:nvPr/>
          </p:nvSpPr>
          <p:spPr>
            <a:xfrm rot="20877549">
              <a:off x="6022966" y="3835339"/>
              <a:ext cx="226699" cy="228592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sp>
        <p:nvSpPr>
          <p:cNvPr id="68" name="Oval 50">
            <a:extLst>
              <a:ext uri="{FF2B5EF4-FFF2-40B4-BE49-F238E27FC236}">
                <a16:creationId xmlns:a16="http://schemas.microsoft.com/office/drawing/2014/main" id="{6ED1A0CE-2BCE-4D75-9F82-439936CE1D3C}"/>
              </a:ext>
            </a:extLst>
          </p:cNvPr>
          <p:cNvSpPr>
            <a:spLocks noChangeAspect="1"/>
          </p:cNvSpPr>
          <p:nvPr/>
        </p:nvSpPr>
        <p:spPr>
          <a:xfrm>
            <a:off x="6344224" y="1976829"/>
            <a:ext cx="396752" cy="448106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9" name="TextBox 92"/>
          <p:cNvSpPr txBox="1"/>
          <p:nvPr/>
        </p:nvSpPr>
        <p:spPr>
          <a:xfrm>
            <a:off x="6954344" y="1869409"/>
            <a:ext cx="2044462" cy="1131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Duración 6-12 meses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Definición “caso a caso” de límites a prueba piloto (montos, operaciones, número clientes, etc.)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s-ES" sz="1050" dirty="0">
              <a:latin typeface="+mj-lt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s-ES" sz="1050" dirty="0">
              <a:latin typeface="+mj-lt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0" name="TextBox 92"/>
          <p:cNvSpPr txBox="1"/>
          <p:nvPr/>
        </p:nvSpPr>
        <p:spPr>
          <a:xfrm>
            <a:off x="3012035" y="4047068"/>
            <a:ext cx="2608615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Circunscrito a ambiente normativo/ supervisión de SFC (no tiene alcance de </a:t>
            </a:r>
            <a:r>
              <a:rPr lang="es-ES" sz="1050" dirty="0" err="1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sandbox</a:t>
            </a:r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 regulatorio)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Dificultad para acoger entidades </a:t>
            </a:r>
            <a:r>
              <a:rPr lang="es-ES" sz="1050" dirty="0" err="1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Fintech</a:t>
            </a:r>
            <a:endParaRPr lang="es-ES" sz="1050" dirty="0">
              <a:latin typeface="+mj-lt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Baja capacidad/presupuesto para supervisar multiplicidad de pruebas</a:t>
            </a:r>
          </a:p>
        </p:txBody>
      </p:sp>
      <p:sp>
        <p:nvSpPr>
          <p:cNvPr id="73" name="TextBox 92"/>
          <p:cNvSpPr txBox="1"/>
          <p:nvPr/>
        </p:nvSpPr>
        <p:spPr>
          <a:xfrm>
            <a:off x="611892" y="1566833"/>
            <a:ext cx="2225087" cy="1131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Facilitar  la innovación  en  el  sector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Apoyar/aprender sobre la aplicación de nuevas tecnologías y modelos de negocio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Impulsar iniciativas orientadas hacia inclusión financiera y protección al consumidor</a:t>
            </a:r>
          </a:p>
        </p:txBody>
      </p:sp>
      <p:pic>
        <p:nvPicPr>
          <p:cNvPr id="1026" name="Picture 2" descr="Resultado de imagen para regulatory sand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1043" y="1951068"/>
            <a:ext cx="2811611" cy="198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CO" smtClean="0"/>
              <a:pPr/>
              <a:t>17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41838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9" grpId="0"/>
      <p:bldP spid="69" grpId="0"/>
      <p:bldP spid="70" grpId="0"/>
      <p:bldP spid="7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ángulo 163"/>
          <p:cNvSpPr/>
          <p:nvPr/>
        </p:nvSpPr>
        <p:spPr>
          <a:xfrm>
            <a:off x="0" y="-4000"/>
            <a:ext cx="2021681" cy="2111607"/>
          </a:xfrm>
          <a:prstGeom prst="rect">
            <a:avLst/>
          </a:prstGeom>
          <a:solidFill>
            <a:srgbClr val="2D4F9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2" name="Shape 67"/>
          <p:cNvSpPr txBox="1">
            <a:spLocks/>
          </p:cNvSpPr>
          <p:nvPr/>
        </p:nvSpPr>
        <p:spPr>
          <a:xfrm>
            <a:off x="4647161" y="-56627"/>
            <a:ext cx="4442376" cy="539154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Bef>
                <a:spcPts val="600"/>
              </a:spcBef>
              <a:buClr>
                <a:srgbClr val="6FA8DC"/>
              </a:buClr>
              <a:buSzPts val="2400"/>
            </a:pPr>
            <a:r>
              <a:rPr lang="es-CO" sz="2400" b="1" dirty="0">
                <a:solidFill>
                  <a:srgbClr val="990000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  <a:sym typeface="Roboto"/>
              </a:rPr>
              <a:t>GUÍA DE FUNCIONAMIENTO</a:t>
            </a:r>
          </a:p>
        </p:txBody>
      </p:sp>
      <p:grpSp>
        <p:nvGrpSpPr>
          <p:cNvPr id="89" name="Group 43">
            <a:extLst>
              <a:ext uri="{FF2B5EF4-FFF2-40B4-BE49-F238E27FC236}">
                <a16:creationId xmlns:a16="http://schemas.microsoft.com/office/drawing/2014/main" id="{15988D56-CC02-4674-A6FF-BC7F2880FC14}"/>
              </a:ext>
            </a:extLst>
          </p:cNvPr>
          <p:cNvGrpSpPr/>
          <p:nvPr/>
        </p:nvGrpSpPr>
        <p:grpSpPr>
          <a:xfrm>
            <a:off x="294330" y="609400"/>
            <a:ext cx="8728082" cy="4467653"/>
            <a:chOff x="539552" y="876066"/>
            <a:chExt cx="7920880" cy="4054470"/>
          </a:xfrm>
        </p:grpSpPr>
        <p:grpSp>
          <p:nvGrpSpPr>
            <p:cNvPr id="90" name="Group 44">
              <a:extLst>
                <a:ext uri="{FF2B5EF4-FFF2-40B4-BE49-F238E27FC236}">
                  <a16:creationId xmlns:a16="http://schemas.microsoft.com/office/drawing/2014/main" id="{7C4FA447-D817-4D87-805E-8DF2FB2970B6}"/>
                </a:ext>
              </a:extLst>
            </p:cNvPr>
            <p:cNvGrpSpPr/>
            <p:nvPr/>
          </p:nvGrpSpPr>
          <p:grpSpPr>
            <a:xfrm>
              <a:off x="539552" y="1018272"/>
              <a:ext cx="7920880" cy="3788252"/>
              <a:chOff x="539552" y="1018272"/>
              <a:chExt cx="7920880" cy="3788252"/>
            </a:xfrm>
          </p:grpSpPr>
          <p:sp>
            <p:nvSpPr>
              <p:cNvPr id="105" name="Rounded Rectangle 74">
                <a:extLst>
                  <a:ext uri="{FF2B5EF4-FFF2-40B4-BE49-F238E27FC236}">
                    <a16:creationId xmlns:a16="http://schemas.microsoft.com/office/drawing/2014/main" id="{1F6C4D16-183A-4658-B892-02CEBFEDB37D}"/>
                  </a:ext>
                </a:extLst>
              </p:cNvPr>
              <p:cNvSpPr/>
              <p:nvPr/>
            </p:nvSpPr>
            <p:spPr>
              <a:xfrm rot="16200000">
                <a:off x="5547564" y="1861537"/>
                <a:ext cx="794003" cy="136800"/>
              </a:xfrm>
              <a:prstGeom prst="roundRect">
                <a:avLst>
                  <a:gd name="adj" fmla="val 50000"/>
                </a:avLst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98" name="Oval 52">
                <a:extLst>
                  <a:ext uri="{FF2B5EF4-FFF2-40B4-BE49-F238E27FC236}">
                    <a16:creationId xmlns:a16="http://schemas.microsoft.com/office/drawing/2014/main" id="{DD23F496-8E26-4B17-92B9-BDFC3B1BEE1E}"/>
                  </a:ext>
                </a:extLst>
              </p:cNvPr>
              <p:cNvSpPr/>
              <p:nvPr/>
            </p:nvSpPr>
            <p:spPr>
              <a:xfrm>
                <a:off x="2290604" y="3821952"/>
                <a:ext cx="913646" cy="913646"/>
              </a:xfrm>
              <a:prstGeom prst="ellipse">
                <a:avLst/>
              </a:prstGeom>
              <a:noFill/>
              <a:ln w="139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99" name="Rounded Rectangle 53">
                <a:extLst>
                  <a:ext uri="{FF2B5EF4-FFF2-40B4-BE49-F238E27FC236}">
                    <a16:creationId xmlns:a16="http://schemas.microsoft.com/office/drawing/2014/main" id="{722A9C2E-5E29-44DD-9855-2C2307695F6C}"/>
                  </a:ext>
                </a:extLst>
              </p:cNvPr>
              <p:cNvSpPr/>
              <p:nvPr/>
            </p:nvSpPr>
            <p:spPr>
              <a:xfrm rot="16200000">
                <a:off x="2811260" y="3887296"/>
                <a:ext cx="794003" cy="1368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00" name="Oval 54">
                <a:extLst>
                  <a:ext uri="{FF2B5EF4-FFF2-40B4-BE49-F238E27FC236}">
                    <a16:creationId xmlns:a16="http://schemas.microsoft.com/office/drawing/2014/main" id="{E31CFF16-B48E-4FFA-B604-522E4AAE8300}"/>
                  </a:ext>
                </a:extLst>
              </p:cNvPr>
              <p:cNvSpPr/>
              <p:nvPr/>
            </p:nvSpPr>
            <p:spPr>
              <a:xfrm>
                <a:off x="3203848" y="3173880"/>
                <a:ext cx="913646" cy="913646"/>
              </a:xfrm>
              <a:prstGeom prst="ellipse">
                <a:avLst/>
              </a:prstGeom>
              <a:noFill/>
              <a:ln w="139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01" name="Rounded Rectangle 55">
                <a:extLst>
                  <a:ext uri="{FF2B5EF4-FFF2-40B4-BE49-F238E27FC236}">
                    <a16:creationId xmlns:a16="http://schemas.microsoft.com/office/drawing/2014/main" id="{041A89F6-B598-4185-B719-9C8CB75B0BB7}"/>
                  </a:ext>
                </a:extLst>
              </p:cNvPr>
              <p:cNvSpPr/>
              <p:nvPr/>
            </p:nvSpPr>
            <p:spPr>
              <a:xfrm rot="16200000">
                <a:off x="3750770" y="3263291"/>
                <a:ext cx="751424" cy="12741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02" name="Oval 56">
                <a:extLst>
                  <a:ext uri="{FF2B5EF4-FFF2-40B4-BE49-F238E27FC236}">
                    <a16:creationId xmlns:a16="http://schemas.microsoft.com/office/drawing/2014/main" id="{99899B6B-EB12-4F5A-A593-1850311B92BA}"/>
                  </a:ext>
                </a:extLst>
              </p:cNvPr>
              <p:cNvSpPr/>
              <p:nvPr/>
            </p:nvSpPr>
            <p:spPr>
              <a:xfrm>
                <a:off x="4113664" y="2488111"/>
                <a:ext cx="913646" cy="913646"/>
              </a:xfrm>
              <a:prstGeom prst="ellipse">
                <a:avLst/>
              </a:prstGeom>
              <a:noFill/>
              <a:ln w="1397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03" name="Rounded Rectangle 72">
                <a:extLst>
                  <a:ext uri="{FF2B5EF4-FFF2-40B4-BE49-F238E27FC236}">
                    <a16:creationId xmlns:a16="http://schemas.microsoft.com/office/drawing/2014/main" id="{A8AA3AA1-3449-4716-8C0D-61B6F6BEBB74}"/>
                  </a:ext>
                </a:extLst>
              </p:cNvPr>
              <p:cNvSpPr/>
              <p:nvPr/>
            </p:nvSpPr>
            <p:spPr>
              <a:xfrm rot="16200000">
                <a:off x="4634320" y="2551540"/>
                <a:ext cx="794003" cy="136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04" name="Oval 73">
                <a:extLst>
                  <a:ext uri="{FF2B5EF4-FFF2-40B4-BE49-F238E27FC236}">
                    <a16:creationId xmlns:a16="http://schemas.microsoft.com/office/drawing/2014/main" id="{4DBE65FC-F637-4349-A0E0-8CEEC4375159}"/>
                  </a:ext>
                </a:extLst>
              </p:cNvPr>
              <p:cNvSpPr/>
              <p:nvPr/>
            </p:nvSpPr>
            <p:spPr>
              <a:xfrm>
                <a:off x="5026908" y="1798108"/>
                <a:ext cx="913646" cy="913646"/>
              </a:xfrm>
              <a:prstGeom prst="ellipse">
                <a:avLst/>
              </a:prstGeom>
              <a:noFill/>
              <a:ln w="139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06" name="Oval 94">
                <a:extLst>
                  <a:ext uri="{FF2B5EF4-FFF2-40B4-BE49-F238E27FC236}">
                    <a16:creationId xmlns:a16="http://schemas.microsoft.com/office/drawing/2014/main" id="{E36D0E5E-B829-4DCF-B41E-2B5AF2BC8A25}"/>
                  </a:ext>
                </a:extLst>
              </p:cNvPr>
              <p:cNvSpPr/>
              <p:nvPr/>
            </p:nvSpPr>
            <p:spPr>
              <a:xfrm>
                <a:off x="5940152" y="1078028"/>
                <a:ext cx="913646" cy="913646"/>
              </a:xfrm>
              <a:prstGeom prst="ellipse">
                <a:avLst/>
              </a:prstGeom>
              <a:noFill/>
              <a:ln w="139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07" name="Rounded Rectangle 95">
                <a:extLst>
                  <a:ext uri="{FF2B5EF4-FFF2-40B4-BE49-F238E27FC236}">
                    <a16:creationId xmlns:a16="http://schemas.microsoft.com/office/drawing/2014/main" id="{D7AEA1DA-2B79-47CD-A0DF-E8E51AFF71F0}"/>
                  </a:ext>
                </a:extLst>
              </p:cNvPr>
              <p:cNvSpPr/>
              <p:nvPr/>
            </p:nvSpPr>
            <p:spPr>
              <a:xfrm>
                <a:off x="6396975" y="1018272"/>
                <a:ext cx="2063457" cy="130682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08" name="Rounded Rectangle 96">
                <a:extLst>
                  <a:ext uri="{FF2B5EF4-FFF2-40B4-BE49-F238E27FC236}">
                    <a16:creationId xmlns:a16="http://schemas.microsoft.com/office/drawing/2014/main" id="{D14DF9DF-8B1A-4DEA-84E1-7A81CAE97A13}"/>
                  </a:ext>
                </a:extLst>
              </p:cNvPr>
              <p:cNvSpPr/>
              <p:nvPr/>
            </p:nvSpPr>
            <p:spPr>
              <a:xfrm>
                <a:off x="539552" y="4675842"/>
                <a:ext cx="2261465" cy="13068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91" name="Arc 45">
              <a:extLst>
                <a:ext uri="{FF2B5EF4-FFF2-40B4-BE49-F238E27FC236}">
                  <a16:creationId xmlns:a16="http://schemas.microsoft.com/office/drawing/2014/main" id="{383DB05B-8003-4E53-9E1E-09402210C52E}"/>
                </a:ext>
              </a:extLst>
            </p:cNvPr>
            <p:cNvSpPr/>
            <p:nvPr/>
          </p:nvSpPr>
          <p:spPr>
            <a:xfrm rot="5169178">
              <a:off x="5751373" y="876066"/>
              <a:ext cx="1385707" cy="1385707"/>
            </a:xfrm>
            <a:prstGeom prst="arc">
              <a:avLst>
                <a:gd name="adj1" fmla="val 16200000"/>
                <a:gd name="adj2" fmla="val 480917"/>
              </a:avLst>
            </a:prstGeom>
            <a:ln w="133350">
              <a:solidFill>
                <a:schemeClr val="bg1">
                  <a:lumMod val="85000"/>
                  <a:alpha val="80000"/>
                </a:schemeClr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2" name="Arc 46">
              <a:extLst>
                <a:ext uri="{FF2B5EF4-FFF2-40B4-BE49-F238E27FC236}">
                  <a16:creationId xmlns:a16="http://schemas.microsoft.com/office/drawing/2014/main" id="{8F10CE65-9A14-4744-8E45-35374E135BF5}"/>
                </a:ext>
              </a:extLst>
            </p:cNvPr>
            <p:cNvSpPr/>
            <p:nvPr/>
          </p:nvSpPr>
          <p:spPr>
            <a:xfrm rot="16200000">
              <a:off x="1904667" y="3544829"/>
              <a:ext cx="1385707" cy="1385707"/>
            </a:xfrm>
            <a:prstGeom prst="arc">
              <a:avLst>
                <a:gd name="adj1" fmla="val 16200000"/>
                <a:gd name="adj2" fmla="val 480917"/>
              </a:avLst>
            </a:prstGeom>
            <a:ln w="133350">
              <a:solidFill>
                <a:schemeClr val="bg1">
                  <a:lumMod val="85000"/>
                  <a:alpha val="80000"/>
                </a:schemeClr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3" name="Right Triangle 47">
              <a:extLst>
                <a:ext uri="{FF2B5EF4-FFF2-40B4-BE49-F238E27FC236}">
                  <a16:creationId xmlns:a16="http://schemas.microsoft.com/office/drawing/2014/main" id="{DFA35C35-B0F1-411A-ABC4-1B8FD343D3F9}"/>
                </a:ext>
              </a:extLst>
            </p:cNvPr>
            <p:cNvSpPr/>
            <p:nvPr/>
          </p:nvSpPr>
          <p:spPr>
            <a:xfrm rot="2700000">
              <a:off x="5665280" y="1292254"/>
              <a:ext cx="288032" cy="28803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4" name="Right Triangle 48">
              <a:extLst>
                <a:ext uri="{FF2B5EF4-FFF2-40B4-BE49-F238E27FC236}">
                  <a16:creationId xmlns:a16="http://schemas.microsoft.com/office/drawing/2014/main" id="{48A6742A-86B9-40C5-8447-057B142B692D}"/>
                </a:ext>
              </a:extLst>
            </p:cNvPr>
            <p:cNvSpPr/>
            <p:nvPr/>
          </p:nvSpPr>
          <p:spPr>
            <a:xfrm rot="2700000">
              <a:off x="4733212" y="2008541"/>
              <a:ext cx="288032" cy="28803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5" name="Right Triangle 49">
              <a:extLst>
                <a:ext uri="{FF2B5EF4-FFF2-40B4-BE49-F238E27FC236}">
                  <a16:creationId xmlns:a16="http://schemas.microsoft.com/office/drawing/2014/main" id="{20AC739A-821A-46EE-9848-380D8EB03092}"/>
                </a:ext>
              </a:extLst>
            </p:cNvPr>
            <p:cNvSpPr/>
            <p:nvPr/>
          </p:nvSpPr>
          <p:spPr>
            <a:xfrm rot="2700000">
              <a:off x="3787349" y="2723594"/>
              <a:ext cx="288032" cy="28803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6" name="Right Triangle 50">
              <a:extLst>
                <a:ext uri="{FF2B5EF4-FFF2-40B4-BE49-F238E27FC236}">
                  <a16:creationId xmlns:a16="http://schemas.microsoft.com/office/drawing/2014/main" id="{20C8D3FF-BF1E-4BC0-9DDA-1937AFF8FB1A}"/>
                </a:ext>
              </a:extLst>
            </p:cNvPr>
            <p:cNvSpPr/>
            <p:nvPr/>
          </p:nvSpPr>
          <p:spPr>
            <a:xfrm rot="13500000">
              <a:off x="4142133" y="3739840"/>
              <a:ext cx="288032" cy="28803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7" name="Right Triangle 51">
              <a:extLst>
                <a:ext uri="{FF2B5EF4-FFF2-40B4-BE49-F238E27FC236}">
                  <a16:creationId xmlns:a16="http://schemas.microsoft.com/office/drawing/2014/main" id="{1984CAA6-AD5A-4635-A914-F14BED403356}"/>
                </a:ext>
              </a:extLst>
            </p:cNvPr>
            <p:cNvSpPr/>
            <p:nvPr/>
          </p:nvSpPr>
          <p:spPr>
            <a:xfrm rot="13500000">
              <a:off x="3234472" y="4412350"/>
              <a:ext cx="288032" cy="28803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24" name="Parallelogram 30">
            <a:extLst>
              <a:ext uri="{FF2B5EF4-FFF2-40B4-BE49-F238E27FC236}">
                <a16:creationId xmlns:a16="http://schemas.microsoft.com/office/drawing/2014/main" id="{E02CDDB1-DD77-4607-A818-4AB3174CFCB5}"/>
              </a:ext>
            </a:extLst>
          </p:cNvPr>
          <p:cNvSpPr/>
          <p:nvPr/>
        </p:nvSpPr>
        <p:spPr>
          <a:xfrm flipH="1">
            <a:off x="4560207" y="2728832"/>
            <a:ext cx="351685" cy="352555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26" name="Donut 24">
            <a:extLst>
              <a:ext uri="{FF2B5EF4-FFF2-40B4-BE49-F238E27FC236}">
                <a16:creationId xmlns:a16="http://schemas.microsoft.com/office/drawing/2014/main" id="{F1CD2732-2A87-499D-B481-396BC614851D}"/>
              </a:ext>
            </a:extLst>
          </p:cNvPr>
          <p:cNvSpPr/>
          <p:nvPr/>
        </p:nvSpPr>
        <p:spPr>
          <a:xfrm>
            <a:off x="2519929" y="4159655"/>
            <a:ext cx="395217" cy="398434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27" name="Block Arc 25">
            <a:extLst>
              <a:ext uri="{FF2B5EF4-FFF2-40B4-BE49-F238E27FC236}">
                <a16:creationId xmlns:a16="http://schemas.microsoft.com/office/drawing/2014/main" id="{20A208FE-2F85-4861-8658-5242ABFD703D}"/>
              </a:ext>
            </a:extLst>
          </p:cNvPr>
          <p:cNvSpPr>
            <a:spLocks noChangeAspect="1"/>
          </p:cNvSpPr>
          <p:nvPr/>
        </p:nvSpPr>
        <p:spPr>
          <a:xfrm>
            <a:off x="3581840" y="3419703"/>
            <a:ext cx="283779" cy="409976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133" name="TextBox 92"/>
          <p:cNvSpPr txBox="1"/>
          <p:nvPr/>
        </p:nvSpPr>
        <p:spPr>
          <a:xfrm>
            <a:off x="82797" y="3310370"/>
            <a:ext cx="1620862" cy="14542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Entidades vigiladas y no vigiladas por la SFC incursionando en innovación financiera, que requieren un acoplamiento del marco regulatorio o de supervisión para probar productos, tecnologías o modelos de negocio.</a:t>
            </a:r>
            <a:endParaRPr lang="en-US" sz="1050" dirty="0">
              <a:latin typeface="+mj-lt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4" name="TextBox 91"/>
          <p:cNvSpPr txBox="1"/>
          <p:nvPr/>
        </p:nvSpPr>
        <p:spPr>
          <a:xfrm>
            <a:off x="836434" y="3081387"/>
            <a:ext cx="86401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CO" sz="1400" b="1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Elegibilidad</a:t>
            </a:r>
          </a:p>
        </p:txBody>
      </p:sp>
      <p:sp>
        <p:nvSpPr>
          <p:cNvPr id="135" name="TextBox 91"/>
          <p:cNvSpPr txBox="1"/>
          <p:nvPr/>
        </p:nvSpPr>
        <p:spPr>
          <a:xfrm>
            <a:off x="5375856" y="520740"/>
            <a:ext cx="40556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CO" sz="1400" b="1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Inicio</a:t>
            </a:r>
          </a:p>
        </p:txBody>
      </p:sp>
      <p:sp>
        <p:nvSpPr>
          <p:cNvPr id="136" name="TextBox 92"/>
          <p:cNvSpPr txBox="1"/>
          <p:nvPr/>
        </p:nvSpPr>
        <p:spPr>
          <a:xfrm>
            <a:off x="3865619" y="739172"/>
            <a:ext cx="1947514" cy="8079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Inicio de operaciones en </a:t>
            </a:r>
            <a:r>
              <a:rPr lang="es-ES" sz="1050" dirty="0" err="1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laArenera</a:t>
            </a:r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 y seguimiento periódico a avances de la prueba piloto; debida gestión de riesgos y reportes de información.</a:t>
            </a:r>
          </a:p>
        </p:txBody>
      </p:sp>
      <p:sp>
        <p:nvSpPr>
          <p:cNvPr id="137" name="TextBox 91"/>
          <p:cNvSpPr txBox="1"/>
          <p:nvPr/>
        </p:nvSpPr>
        <p:spPr>
          <a:xfrm>
            <a:off x="5100028" y="3758948"/>
            <a:ext cx="129309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1400" b="1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Estructuración</a:t>
            </a:r>
          </a:p>
        </p:txBody>
      </p:sp>
      <p:sp>
        <p:nvSpPr>
          <p:cNvPr id="138" name="TextBox 92"/>
          <p:cNvSpPr txBox="1"/>
          <p:nvPr/>
        </p:nvSpPr>
        <p:spPr>
          <a:xfrm>
            <a:off x="4817015" y="4003756"/>
            <a:ext cx="2593445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Se agendarán mesas de trabajo con el supervisor para estructurar el piloto de </a:t>
            </a:r>
            <a:r>
              <a:rPr lang="es-CO" sz="1050" dirty="0" err="1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laArenera</a:t>
            </a:r>
            <a:r>
              <a:rPr lang="es-CO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, incluyendo aspectos como: e</a:t>
            </a:r>
            <a:r>
              <a:rPr lang="es-ES" sz="1050" dirty="0" err="1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stablecimiento</a:t>
            </a:r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 de salvaguardas, control de riesgos, plan de desmonte, forma y frecuencia de reportes de información.</a:t>
            </a:r>
            <a:endParaRPr lang="es-CO" sz="1050" dirty="0">
              <a:latin typeface="+mj-lt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9" name="TextBox 92"/>
          <p:cNvSpPr txBox="1"/>
          <p:nvPr/>
        </p:nvSpPr>
        <p:spPr>
          <a:xfrm>
            <a:off x="2448899" y="1770951"/>
            <a:ext cx="209980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ES" sz="100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El Comité de Innovación determinará si cumple requisitos respecto a:</a:t>
            </a:r>
          </a:p>
        </p:txBody>
      </p:sp>
      <p:sp>
        <p:nvSpPr>
          <p:cNvPr id="141" name="Elipse 140"/>
          <p:cNvSpPr/>
          <p:nvPr/>
        </p:nvSpPr>
        <p:spPr>
          <a:xfrm>
            <a:off x="547187" y="3085577"/>
            <a:ext cx="233606" cy="19205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latin typeface="+mj-lt"/>
              </a:rPr>
              <a:t>1</a:t>
            </a:r>
          </a:p>
        </p:txBody>
      </p:sp>
      <p:sp>
        <p:nvSpPr>
          <p:cNvPr id="142" name="Elipse 141"/>
          <p:cNvSpPr/>
          <p:nvPr/>
        </p:nvSpPr>
        <p:spPr>
          <a:xfrm>
            <a:off x="4785673" y="3758948"/>
            <a:ext cx="233606" cy="19205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latin typeface="+mj-lt"/>
              </a:rPr>
              <a:t>2</a:t>
            </a:r>
          </a:p>
        </p:txBody>
      </p:sp>
      <p:sp>
        <p:nvSpPr>
          <p:cNvPr id="143" name="Elipse 142"/>
          <p:cNvSpPr/>
          <p:nvPr/>
        </p:nvSpPr>
        <p:spPr>
          <a:xfrm>
            <a:off x="5071029" y="517045"/>
            <a:ext cx="233606" cy="19205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latin typeface="+mj-lt"/>
              </a:rPr>
              <a:t>4</a:t>
            </a:r>
          </a:p>
        </p:txBody>
      </p:sp>
      <p:sp>
        <p:nvSpPr>
          <p:cNvPr id="144" name="Elipse 143"/>
          <p:cNvSpPr/>
          <p:nvPr/>
        </p:nvSpPr>
        <p:spPr>
          <a:xfrm>
            <a:off x="3448193" y="1557531"/>
            <a:ext cx="233606" cy="19205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latin typeface="+mj-lt"/>
              </a:rPr>
              <a:t>3</a:t>
            </a:r>
          </a:p>
        </p:txBody>
      </p:sp>
      <p:sp>
        <p:nvSpPr>
          <p:cNvPr id="145" name="TextBox 91"/>
          <p:cNvSpPr txBox="1"/>
          <p:nvPr/>
        </p:nvSpPr>
        <p:spPr>
          <a:xfrm>
            <a:off x="3681799" y="1561226"/>
            <a:ext cx="88370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CO" sz="1400" b="1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Evaluación</a:t>
            </a:r>
          </a:p>
        </p:txBody>
      </p:sp>
      <p:sp>
        <p:nvSpPr>
          <p:cNvPr id="146" name="TextBox 92"/>
          <p:cNvSpPr txBox="1"/>
          <p:nvPr/>
        </p:nvSpPr>
        <p:spPr>
          <a:xfrm>
            <a:off x="2315679" y="2120642"/>
            <a:ext cx="2233023" cy="1131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Alcance y objetivos de la innovación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Necesidad de operar bajo un ambiente supervisado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Control de riesgos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Salvaguardas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endParaRPr lang="es-ES" sz="1050" dirty="0">
              <a:latin typeface="+mj-lt"/>
              <a:ea typeface="Roboto" panose="02000000000000000000" pitchFamily="2" charset="0"/>
              <a:cs typeface="Arial" panose="020B0604020202020204" pitchFamily="34" charset="0"/>
            </a:endParaRPr>
          </a:p>
          <a:p>
            <a:endParaRPr lang="es-ES" sz="1050" dirty="0">
              <a:latin typeface="+mj-lt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47" name="TextBox 91"/>
          <p:cNvSpPr txBox="1"/>
          <p:nvPr/>
        </p:nvSpPr>
        <p:spPr>
          <a:xfrm>
            <a:off x="7723797" y="1032508"/>
            <a:ext cx="137717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CO" sz="1400" b="1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Retroalimentación</a:t>
            </a:r>
          </a:p>
        </p:txBody>
      </p:sp>
      <p:sp>
        <p:nvSpPr>
          <p:cNvPr id="148" name="Elipse 147"/>
          <p:cNvSpPr/>
          <p:nvPr/>
        </p:nvSpPr>
        <p:spPr>
          <a:xfrm>
            <a:off x="7448977" y="1036394"/>
            <a:ext cx="233606" cy="19205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latin typeface="+mj-lt"/>
              </a:rPr>
              <a:t>5</a:t>
            </a:r>
          </a:p>
        </p:txBody>
      </p:sp>
      <p:sp>
        <p:nvSpPr>
          <p:cNvPr id="151" name="TextBox 92"/>
          <p:cNvSpPr txBox="1"/>
          <p:nvPr/>
        </p:nvSpPr>
        <p:spPr>
          <a:xfrm>
            <a:off x="7671234" y="1329881"/>
            <a:ext cx="1365412" cy="1131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Análisis de resultados de prueba piloto, retroalimentación y salida ordenada de </a:t>
            </a:r>
            <a:r>
              <a:rPr lang="es-ES" sz="1050" dirty="0" err="1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laArenera</a:t>
            </a:r>
            <a:r>
              <a:rPr lang="es-ES" sz="1050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 (acoplamiento regulatorio, autorización plena).</a:t>
            </a:r>
          </a:p>
        </p:txBody>
      </p:sp>
      <p:grpSp>
        <p:nvGrpSpPr>
          <p:cNvPr id="152" name="Group 225"/>
          <p:cNvGrpSpPr>
            <a:grpSpLocks noChangeAspect="1"/>
          </p:cNvGrpSpPr>
          <p:nvPr/>
        </p:nvGrpSpPr>
        <p:grpSpPr>
          <a:xfrm>
            <a:off x="5589136" y="1910077"/>
            <a:ext cx="345200" cy="347117"/>
            <a:chOff x="2025650" y="2516188"/>
            <a:chExt cx="285750" cy="287337"/>
          </a:xfrm>
          <a:solidFill>
            <a:srgbClr val="002060"/>
          </a:solidFill>
          <a:effectLst>
            <a:outerShdw blurRad="38100" dist="254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153" name="Freeform 1153"/>
            <p:cNvSpPr>
              <a:spLocks/>
            </p:cNvSpPr>
            <p:nvPr/>
          </p:nvSpPr>
          <p:spPr bwMode="auto">
            <a:xfrm>
              <a:off x="2187575" y="2554288"/>
              <a:ext cx="38100" cy="107950"/>
            </a:xfrm>
            <a:custGeom>
              <a:avLst/>
              <a:gdLst>
                <a:gd name="T0" fmla="*/ 24 w 95"/>
                <a:gd name="T1" fmla="*/ 271 h 271"/>
                <a:gd name="T2" fmla="*/ 40 w 95"/>
                <a:gd name="T3" fmla="*/ 262 h 271"/>
                <a:gd name="T4" fmla="*/ 58 w 95"/>
                <a:gd name="T5" fmla="*/ 255 h 271"/>
                <a:gd name="T6" fmla="*/ 77 w 95"/>
                <a:gd name="T7" fmla="*/ 249 h 271"/>
                <a:gd name="T8" fmla="*/ 95 w 95"/>
                <a:gd name="T9" fmla="*/ 244 h 271"/>
                <a:gd name="T10" fmla="*/ 95 w 95"/>
                <a:gd name="T11" fmla="*/ 11 h 271"/>
                <a:gd name="T12" fmla="*/ 95 w 95"/>
                <a:gd name="T13" fmla="*/ 7 h 271"/>
                <a:gd name="T14" fmla="*/ 92 w 95"/>
                <a:gd name="T15" fmla="*/ 3 h 271"/>
                <a:gd name="T16" fmla="*/ 88 w 95"/>
                <a:gd name="T17" fmla="*/ 1 h 271"/>
                <a:gd name="T18" fmla="*/ 84 w 95"/>
                <a:gd name="T19" fmla="*/ 0 h 271"/>
                <a:gd name="T20" fmla="*/ 0 w 95"/>
                <a:gd name="T21" fmla="*/ 0 h 271"/>
                <a:gd name="T22" fmla="*/ 0 w 95"/>
                <a:gd name="T23" fmla="*/ 71 h 271"/>
                <a:gd name="T24" fmla="*/ 24 w 95"/>
                <a:gd name="T25" fmla="*/ 71 h 271"/>
                <a:gd name="T26" fmla="*/ 24 w 95"/>
                <a:gd name="T27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" h="271">
                  <a:moveTo>
                    <a:pt x="24" y="271"/>
                  </a:moveTo>
                  <a:lnTo>
                    <a:pt x="40" y="262"/>
                  </a:lnTo>
                  <a:lnTo>
                    <a:pt x="58" y="255"/>
                  </a:lnTo>
                  <a:lnTo>
                    <a:pt x="77" y="249"/>
                  </a:lnTo>
                  <a:lnTo>
                    <a:pt x="95" y="244"/>
                  </a:lnTo>
                  <a:lnTo>
                    <a:pt x="95" y="11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8" y="1"/>
                  </a:lnTo>
                  <a:lnTo>
                    <a:pt x="84" y="0"/>
                  </a:lnTo>
                  <a:lnTo>
                    <a:pt x="0" y="0"/>
                  </a:lnTo>
                  <a:lnTo>
                    <a:pt x="0" y="71"/>
                  </a:lnTo>
                  <a:lnTo>
                    <a:pt x="24" y="71"/>
                  </a:lnTo>
                  <a:lnTo>
                    <a:pt x="24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54" name="Freeform 1154"/>
            <p:cNvSpPr>
              <a:spLocks/>
            </p:cNvSpPr>
            <p:nvPr/>
          </p:nvSpPr>
          <p:spPr bwMode="auto">
            <a:xfrm>
              <a:off x="2025650" y="2554288"/>
              <a:ext cx="146050" cy="220663"/>
            </a:xfrm>
            <a:custGeom>
              <a:avLst/>
              <a:gdLst>
                <a:gd name="T0" fmla="*/ 72 w 369"/>
                <a:gd name="T1" fmla="*/ 481 h 554"/>
                <a:gd name="T2" fmla="*/ 72 w 369"/>
                <a:gd name="T3" fmla="*/ 71 h 554"/>
                <a:gd name="T4" fmla="*/ 97 w 369"/>
                <a:gd name="T5" fmla="*/ 71 h 554"/>
                <a:gd name="T6" fmla="*/ 97 w 369"/>
                <a:gd name="T7" fmla="*/ 0 h 554"/>
                <a:gd name="T8" fmla="*/ 12 w 369"/>
                <a:gd name="T9" fmla="*/ 0 h 554"/>
                <a:gd name="T10" fmla="*/ 8 w 369"/>
                <a:gd name="T11" fmla="*/ 1 h 554"/>
                <a:gd name="T12" fmla="*/ 4 w 369"/>
                <a:gd name="T13" fmla="*/ 3 h 554"/>
                <a:gd name="T14" fmla="*/ 1 w 369"/>
                <a:gd name="T15" fmla="*/ 7 h 554"/>
                <a:gd name="T16" fmla="*/ 0 w 369"/>
                <a:gd name="T17" fmla="*/ 11 h 554"/>
                <a:gd name="T18" fmla="*/ 0 w 369"/>
                <a:gd name="T19" fmla="*/ 494 h 554"/>
                <a:gd name="T20" fmla="*/ 1 w 369"/>
                <a:gd name="T21" fmla="*/ 501 h 554"/>
                <a:gd name="T22" fmla="*/ 1 w 369"/>
                <a:gd name="T23" fmla="*/ 508 h 554"/>
                <a:gd name="T24" fmla="*/ 3 w 369"/>
                <a:gd name="T25" fmla="*/ 514 h 554"/>
                <a:gd name="T26" fmla="*/ 4 w 369"/>
                <a:gd name="T27" fmla="*/ 520 h 554"/>
                <a:gd name="T28" fmla="*/ 6 w 369"/>
                <a:gd name="T29" fmla="*/ 525 h 554"/>
                <a:gd name="T30" fmla="*/ 9 w 369"/>
                <a:gd name="T31" fmla="*/ 530 h 554"/>
                <a:gd name="T32" fmla="*/ 12 w 369"/>
                <a:gd name="T33" fmla="*/ 534 h 554"/>
                <a:gd name="T34" fmla="*/ 15 w 369"/>
                <a:gd name="T35" fmla="*/ 538 h 554"/>
                <a:gd name="T36" fmla="*/ 19 w 369"/>
                <a:gd name="T37" fmla="*/ 542 h 554"/>
                <a:gd name="T38" fmla="*/ 24 w 369"/>
                <a:gd name="T39" fmla="*/ 546 h 554"/>
                <a:gd name="T40" fmla="*/ 28 w 369"/>
                <a:gd name="T41" fmla="*/ 548 h 554"/>
                <a:gd name="T42" fmla="*/ 34 w 369"/>
                <a:gd name="T43" fmla="*/ 550 h 554"/>
                <a:gd name="T44" fmla="*/ 40 w 369"/>
                <a:gd name="T45" fmla="*/ 552 h 554"/>
                <a:gd name="T46" fmla="*/ 47 w 369"/>
                <a:gd name="T47" fmla="*/ 553 h 554"/>
                <a:gd name="T48" fmla="*/ 53 w 369"/>
                <a:gd name="T49" fmla="*/ 554 h 554"/>
                <a:gd name="T50" fmla="*/ 61 w 369"/>
                <a:gd name="T51" fmla="*/ 554 h 554"/>
                <a:gd name="T52" fmla="*/ 369 w 369"/>
                <a:gd name="T53" fmla="*/ 554 h 554"/>
                <a:gd name="T54" fmla="*/ 360 w 369"/>
                <a:gd name="T55" fmla="*/ 536 h 554"/>
                <a:gd name="T56" fmla="*/ 351 w 369"/>
                <a:gd name="T57" fmla="*/ 519 h 554"/>
                <a:gd name="T58" fmla="*/ 345 w 369"/>
                <a:gd name="T59" fmla="*/ 501 h 554"/>
                <a:gd name="T60" fmla="*/ 340 w 369"/>
                <a:gd name="T61" fmla="*/ 481 h 554"/>
                <a:gd name="T62" fmla="*/ 72 w 369"/>
                <a:gd name="T63" fmla="*/ 481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9" h="554">
                  <a:moveTo>
                    <a:pt x="72" y="481"/>
                  </a:moveTo>
                  <a:lnTo>
                    <a:pt x="72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1" y="501"/>
                  </a:lnTo>
                  <a:lnTo>
                    <a:pt x="1" y="508"/>
                  </a:lnTo>
                  <a:lnTo>
                    <a:pt x="3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19" y="542"/>
                  </a:lnTo>
                  <a:lnTo>
                    <a:pt x="24" y="546"/>
                  </a:lnTo>
                  <a:lnTo>
                    <a:pt x="28" y="548"/>
                  </a:lnTo>
                  <a:lnTo>
                    <a:pt x="34" y="550"/>
                  </a:lnTo>
                  <a:lnTo>
                    <a:pt x="40" y="552"/>
                  </a:lnTo>
                  <a:lnTo>
                    <a:pt x="47" y="553"/>
                  </a:lnTo>
                  <a:lnTo>
                    <a:pt x="53" y="554"/>
                  </a:lnTo>
                  <a:lnTo>
                    <a:pt x="61" y="554"/>
                  </a:lnTo>
                  <a:lnTo>
                    <a:pt x="369" y="554"/>
                  </a:lnTo>
                  <a:lnTo>
                    <a:pt x="360" y="536"/>
                  </a:lnTo>
                  <a:lnTo>
                    <a:pt x="351" y="519"/>
                  </a:lnTo>
                  <a:lnTo>
                    <a:pt x="345" y="501"/>
                  </a:lnTo>
                  <a:lnTo>
                    <a:pt x="340" y="481"/>
                  </a:lnTo>
                  <a:lnTo>
                    <a:pt x="72" y="4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55" name="Freeform 1155"/>
            <p:cNvSpPr>
              <a:spLocks/>
            </p:cNvSpPr>
            <p:nvPr/>
          </p:nvSpPr>
          <p:spPr bwMode="auto">
            <a:xfrm>
              <a:off x="2085975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8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8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9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9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8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8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9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9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56" name="Freeform 1156"/>
            <p:cNvSpPr>
              <a:spLocks/>
            </p:cNvSpPr>
            <p:nvPr/>
          </p:nvSpPr>
          <p:spPr bwMode="auto">
            <a:xfrm>
              <a:off x="2085975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8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8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9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9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8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8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9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9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57" name="Freeform 1157"/>
            <p:cNvSpPr>
              <a:spLocks/>
            </p:cNvSpPr>
            <p:nvPr/>
          </p:nvSpPr>
          <p:spPr bwMode="auto">
            <a:xfrm>
              <a:off x="2085975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9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8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8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9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9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8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9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58" name="Freeform 1158"/>
            <p:cNvSpPr>
              <a:spLocks/>
            </p:cNvSpPr>
            <p:nvPr/>
          </p:nvSpPr>
          <p:spPr bwMode="auto">
            <a:xfrm>
              <a:off x="2085975" y="2708275"/>
              <a:ext cx="44450" cy="9525"/>
            </a:xfrm>
            <a:custGeom>
              <a:avLst/>
              <a:gdLst>
                <a:gd name="T0" fmla="*/ 12 w 115"/>
                <a:gd name="T1" fmla="*/ 0 h 24"/>
                <a:gd name="T2" fmla="*/ 8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8 w 115"/>
                <a:gd name="T15" fmla="*/ 23 h 24"/>
                <a:gd name="T16" fmla="*/ 12 w 115"/>
                <a:gd name="T17" fmla="*/ 24 h 24"/>
                <a:gd name="T18" fmla="*/ 104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4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8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8" y="23"/>
                  </a:lnTo>
                  <a:lnTo>
                    <a:pt x="12" y="24"/>
                  </a:lnTo>
                  <a:lnTo>
                    <a:pt x="104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4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59" name="Freeform 1159"/>
            <p:cNvSpPr>
              <a:spLocks noEditPoints="1"/>
            </p:cNvSpPr>
            <p:nvPr/>
          </p:nvSpPr>
          <p:spPr bwMode="auto">
            <a:xfrm>
              <a:off x="2168525" y="2660650"/>
              <a:ext cx="142875" cy="142875"/>
            </a:xfrm>
            <a:custGeom>
              <a:avLst/>
              <a:gdLst>
                <a:gd name="T0" fmla="*/ 157 w 361"/>
                <a:gd name="T1" fmla="*/ 259 h 362"/>
                <a:gd name="T2" fmla="*/ 84 w 361"/>
                <a:gd name="T3" fmla="*/ 186 h 362"/>
                <a:gd name="T4" fmla="*/ 84 w 361"/>
                <a:gd name="T5" fmla="*/ 176 h 362"/>
                <a:gd name="T6" fmla="*/ 91 w 361"/>
                <a:gd name="T7" fmla="*/ 170 h 362"/>
                <a:gd name="T8" fmla="*/ 101 w 361"/>
                <a:gd name="T9" fmla="*/ 170 h 362"/>
                <a:gd name="T10" fmla="*/ 156 w 361"/>
                <a:gd name="T11" fmla="*/ 224 h 362"/>
                <a:gd name="T12" fmla="*/ 260 w 361"/>
                <a:gd name="T13" fmla="*/ 111 h 362"/>
                <a:gd name="T14" fmla="*/ 266 w 361"/>
                <a:gd name="T15" fmla="*/ 109 h 362"/>
                <a:gd name="T16" fmla="*/ 271 w 361"/>
                <a:gd name="T17" fmla="*/ 111 h 362"/>
                <a:gd name="T18" fmla="*/ 275 w 361"/>
                <a:gd name="T19" fmla="*/ 116 h 362"/>
                <a:gd name="T20" fmla="*/ 276 w 361"/>
                <a:gd name="T21" fmla="*/ 125 h 362"/>
                <a:gd name="T22" fmla="*/ 180 w 361"/>
                <a:gd name="T23" fmla="*/ 0 h 362"/>
                <a:gd name="T24" fmla="*/ 143 w 361"/>
                <a:gd name="T25" fmla="*/ 4 h 362"/>
                <a:gd name="T26" fmla="*/ 110 w 361"/>
                <a:gd name="T27" fmla="*/ 14 h 362"/>
                <a:gd name="T28" fmla="*/ 79 w 361"/>
                <a:gd name="T29" fmla="*/ 32 h 362"/>
                <a:gd name="T30" fmla="*/ 53 w 361"/>
                <a:gd name="T31" fmla="*/ 54 h 362"/>
                <a:gd name="T32" fmla="*/ 30 w 361"/>
                <a:gd name="T33" fmla="*/ 81 h 362"/>
                <a:gd name="T34" fmla="*/ 14 w 361"/>
                <a:gd name="T35" fmla="*/ 111 h 362"/>
                <a:gd name="T36" fmla="*/ 3 w 361"/>
                <a:gd name="T37" fmla="*/ 145 h 362"/>
                <a:gd name="T38" fmla="*/ 0 w 361"/>
                <a:gd name="T39" fmla="*/ 182 h 362"/>
                <a:gd name="T40" fmla="*/ 3 w 361"/>
                <a:gd name="T41" fmla="*/ 217 h 362"/>
                <a:gd name="T42" fmla="*/ 14 w 361"/>
                <a:gd name="T43" fmla="*/ 252 h 362"/>
                <a:gd name="T44" fmla="*/ 30 w 361"/>
                <a:gd name="T45" fmla="*/ 283 h 362"/>
                <a:gd name="T46" fmla="*/ 53 w 361"/>
                <a:gd name="T47" fmla="*/ 309 h 362"/>
                <a:gd name="T48" fmla="*/ 79 w 361"/>
                <a:gd name="T49" fmla="*/ 331 h 362"/>
                <a:gd name="T50" fmla="*/ 110 w 361"/>
                <a:gd name="T51" fmla="*/ 348 h 362"/>
                <a:gd name="T52" fmla="*/ 143 w 361"/>
                <a:gd name="T53" fmla="*/ 358 h 362"/>
                <a:gd name="T54" fmla="*/ 180 w 361"/>
                <a:gd name="T55" fmla="*/ 362 h 362"/>
                <a:gd name="T56" fmla="*/ 217 w 361"/>
                <a:gd name="T57" fmla="*/ 358 h 362"/>
                <a:gd name="T58" fmla="*/ 251 w 361"/>
                <a:gd name="T59" fmla="*/ 348 h 362"/>
                <a:gd name="T60" fmla="*/ 281 w 361"/>
                <a:gd name="T61" fmla="*/ 331 h 362"/>
                <a:gd name="T62" fmla="*/ 308 w 361"/>
                <a:gd name="T63" fmla="*/ 309 h 362"/>
                <a:gd name="T64" fmla="*/ 330 w 361"/>
                <a:gd name="T65" fmla="*/ 283 h 362"/>
                <a:gd name="T66" fmla="*/ 346 w 361"/>
                <a:gd name="T67" fmla="*/ 252 h 362"/>
                <a:gd name="T68" fmla="*/ 357 w 361"/>
                <a:gd name="T69" fmla="*/ 217 h 362"/>
                <a:gd name="T70" fmla="*/ 361 w 361"/>
                <a:gd name="T71" fmla="*/ 182 h 362"/>
                <a:gd name="T72" fmla="*/ 357 w 361"/>
                <a:gd name="T73" fmla="*/ 145 h 362"/>
                <a:gd name="T74" fmla="*/ 346 w 361"/>
                <a:gd name="T75" fmla="*/ 111 h 362"/>
                <a:gd name="T76" fmla="*/ 330 w 361"/>
                <a:gd name="T77" fmla="*/ 81 h 362"/>
                <a:gd name="T78" fmla="*/ 308 w 361"/>
                <a:gd name="T79" fmla="*/ 54 h 362"/>
                <a:gd name="T80" fmla="*/ 281 w 361"/>
                <a:gd name="T81" fmla="*/ 32 h 362"/>
                <a:gd name="T82" fmla="*/ 251 w 361"/>
                <a:gd name="T83" fmla="*/ 14 h 362"/>
                <a:gd name="T84" fmla="*/ 217 w 361"/>
                <a:gd name="T85" fmla="*/ 4 h 362"/>
                <a:gd name="T86" fmla="*/ 180 w 361"/>
                <a:gd name="T87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61" h="362">
                  <a:moveTo>
                    <a:pt x="273" y="130"/>
                  </a:moveTo>
                  <a:lnTo>
                    <a:pt x="157" y="259"/>
                  </a:lnTo>
                  <a:lnTo>
                    <a:pt x="87" y="190"/>
                  </a:lnTo>
                  <a:lnTo>
                    <a:pt x="84" y="186"/>
                  </a:lnTo>
                  <a:lnTo>
                    <a:pt x="83" y="182"/>
                  </a:lnTo>
                  <a:lnTo>
                    <a:pt x="84" y="176"/>
                  </a:lnTo>
                  <a:lnTo>
                    <a:pt x="87" y="172"/>
                  </a:lnTo>
                  <a:lnTo>
                    <a:pt x="91" y="170"/>
                  </a:lnTo>
                  <a:lnTo>
                    <a:pt x="96" y="169"/>
                  </a:lnTo>
                  <a:lnTo>
                    <a:pt x="101" y="170"/>
                  </a:lnTo>
                  <a:lnTo>
                    <a:pt x="105" y="172"/>
                  </a:lnTo>
                  <a:lnTo>
                    <a:pt x="156" y="224"/>
                  </a:lnTo>
                  <a:lnTo>
                    <a:pt x="256" y="113"/>
                  </a:lnTo>
                  <a:lnTo>
                    <a:pt x="260" y="111"/>
                  </a:lnTo>
                  <a:lnTo>
                    <a:pt x="264" y="109"/>
                  </a:lnTo>
                  <a:lnTo>
                    <a:pt x="266" y="109"/>
                  </a:lnTo>
                  <a:lnTo>
                    <a:pt x="268" y="110"/>
                  </a:lnTo>
                  <a:lnTo>
                    <a:pt x="271" y="111"/>
                  </a:lnTo>
                  <a:lnTo>
                    <a:pt x="272" y="112"/>
                  </a:lnTo>
                  <a:lnTo>
                    <a:pt x="275" y="116"/>
                  </a:lnTo>
                  <a:lnTo>
                    <a:pt x="276" y="121"/>
                  </a:lnTo>
                  <a:lnTo>
                    <a:pt x="276" y="125"/>
                  </a:lnTo>
                  <a:lnTo>
                    <a:pt x="273" y="130"/>
                  </a:lnTo>
                  <a:close/>
                  <a:moveTo>
                    <a:pt x="180" y="0"/>
                  </a:moveTo>
                  <a:lnTo>
                    <a:pt x="162" y="1"/>
                  </a:lnTo>
                  <a:lnTo>
                    <a:pt x="143" y="4"/>
                  </a:lnTo>
                  <a:lnTo>
                    <a:pt x="126" y="8"/>
                  </a:lnTo>
                  <a:lnTo>
                    <a:pt x="110" y="14"/>
                  </a:lnTo>
                  <a:lnTo>
                    <a:pt x="94" y="23"/>
                  </a:lnTo>
                  <a:lnTo>
                    <a:pt x="79" y="32"/>
                  </a:lnTo>
                  <a:lnTo>
                    <a:pt x="65" y="42"/>
                  </a:lnTo>
                  <a:lnTo>
                    <a:pt x="53" y="54"/>
                  </a:lnTo>
                  <a:lnTo>
                    <a:pt x="40" y="66"/>
                  </a:lnTo>
                  <a:lnTo>
                    <a:pt x="30" y="81"/>
                  </a:lnTo>
                  <a:lnTo>
                    <a:pt x="21" y="96"/>
                  </a:lnTo>
                  <a:lnTo>
                    <a:pt x="14" y="111"/>
                  </a:lnTo>
                  <a:lnTo>
                    <a:pt x="8" y="128"/>
                  </a:lnTo>
                  <a:lnTo>
                    <a:pt x="3" y="145"/>
                  </a:lnTo>
                  <a:lnTo>
                    <a:pt x="1" y="163"/>
                  </a:lnTo>
                  <a:lnTo>
                    <a:pt x="0" y="182"/>
                  </a:lnTo>
                  <a:lnTo>
                    <a:pt x="1" y="200"/>
                  </a:lnTo>
                  <a:lnTo>
                    <a:pt x="3" y="217"/>
                  </a:lnTo>
                  <a:lnTo>
                    <a:pt x="8" y="235"/>
                  </a:lnTo>
                  <a:lnTo>
                    <a:pt x="14" y="252"/>
                  </a:lnTo>
                  <a:lnTo>
                    <a:pt x="21" y="267"/>
                  </a:lnTo>
                  <a:lnTo>
                    <a:pt x="30" y="283"/>
                  </a:lnTo>
                  <a:lnTo>
                    <a:pt x="40" y="296"/>
                  </a:lnTo>
                  <a:lnTo>
                    <a:pt x="53" y="309"/>
                  </a:lnTo>
                  <a:lnTo>
                    <a:pt x="65" y="320"/>
                  </a:lnTo>
                  <a:lnTo>
                    <a:pt x="79" y="331"/>
                  </a:lnTo>
                  <a:lnTo>
                    <a:pt x="94" y="340"/>
                  </a:lnTo>
                  <a:lnTo>
                    <a:pt x="110" y="348"/>
                  </a:lnTo>
                  <a:lnTo>
                    <a:pt x="126" y="354"/>
                  </a:lnTo>
                  <a:lnTo>
                    <a:pt x="143" y="358"/>
                  </a:lnTo>
                  <a:lnTo>
                    <a:pt x="162" y="361"/>
                  </a:lnTo>
                  <a:lnTo>
                    <a:pt x="180" y="362"/>
                  </a:lnTo>
                  <a:lnTo>
                    <a:pt x="199" y="361"/>
                  </a:lnTo>
                  <a:lnTo>
                    <a:pt x="217" y="358"/>
                  </a:lnTo>
                  <a:lnTo>
                    <a:pt x="234" y="354"/>
                  </a:lnTo>
                  <a:lnTo>
                    <a:pt x="251" y="348"/>
                  </a:lnTo>
                  <a:lnTo>
                    <a:pt x="266" y="340"/>
                  </a:lnTo>
                  <a:lnTo>
                    <a:pt x="281" y="331"/>
                  </a:lnTo>
                  <a:lnTo>
                    <a:pt x="295" y="320"/>
                  </a:lnTo>
                  <a:lnTo>
                    <a:pt x="308" y="309"/>
                  </a:lnTo>
                  <a:lnTo>
                    <a:pt x="320" y="296"/>
                  </a:lnTo>
                  <a:lnTo>
                    <a:pt x="330" y="283"/>
                  </a:lnTo>
                  <a:lnTo>
                    <a:pt x="339" y="267"/>
                  </a:lnTo>
                  <a:lnTo>
                    <a:pt x="346" y="252"/>
                  </a:lnTo>
                  <a:lnTo>
                    <a:pt x="352" y="235"/>
                  </a:lnTo>
                  <a:lnTo>
                    <a:pt x="357" y="217"/>
                  </a:lnTo>
                  <a:lnTo>
                    <a:pt x="360" y="200"/>
                  </a:lnTo>
                  <a:lnTo>
                    <a:pt x="361" y="182"/>
                  </a:lnTo>
                  <a:lnTo>
                    <a:pt x="360" y="163"/>
                  </a:lnTo>
                  <a:lnTo>
                    <a:pt x="357" y="145"/>
                  </a:lnTo>
                  <a:lnTo>
                    <a:pt x="352" y="128"/>
                  </a:lnTo>
                  <a:lnTo>
                    <a:pt x="346" y="111"/>
                  </a:lnTo>
                  <a:lnTo>
                    <a:pt x="339" y="96"/>
                  </a:lnTo>
                  <a:lnTo>
                    <a:pt x="330" y="81"/>
                  </a:lnTo>
                  <a:lnTo>
                    <a:pt x="320" y="66"/>
                  </a:lnTo>
                  <a:lnTo>
                    <a:pt x="308" y="54"/>
                  </a:lnTo>
                  <a:lnTo>
                    <a:pt x="295" y="42"/>
                  </a:lnTo>
                  <a:lnTo>
                    <a:pt x="281" y="32"/>
                  </a:lnTo>
                  <a:lnTo>
                    <a:pt x="266" y="23"/>
                  </a:lnTo>
                  <a:lnTo>
                    <a:pt x="251" y="14"/>
                  </a:lnTo>
                  <a:lnTo>
                    <a:pt x="234" y="8"/>
                  </a:lnTo>
                  <a:lnTo>
                    <a:pt x="217" y="4"/>
                  </a:lnTo>
                  <a:lnTo>
                    <a:pt x="199" y="1"/>
                  </a:lnTo>
                  <a:lnTo>
                    <a:pt x="1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60" name="Freeform 1160"/>
            <p:cNvSpPr>
              <a:spLocks/>
            </p:cNvSpPr>
            <p:nvPr/>
          </p:nvSpPr>
          <p:spPr bwMode="auto">
            <a:xfrm>
              <a:off x="2073275" y="2516188"/>
              <a:ext cx="104775" cy="82550"/>
            </a:xfrm>
            <a:custGeom>
              <a:avLst/>
              <a:gdLst>
                <a:gd name="T0" fmla="*/ 253 w 264"/>
                <a:gd name="T1" fmla="*/ 205 h 205"/>
                <a:gd name="T2" fmla="*/ 261 w 264"/>
                <a:gd name="T3" fmla="*/ 202 h 205"/>
                <a:gd name="T4" fmla="*/ 264 w 264"/>
                <a:gd name="T5" fmla="*/ 193 h 205"/>
                <a:gd name="T6" fmla="*/ 263 w 264"/>
                <a:gd name="T7" fmla="*/ 56 h 205"/>
                <a:gd name="T8" fmla="*/ 257 w 264"/>
                <a:gd name="T9" fmla="*/ 49 h 205"/>
                <a:gd name="T10" fmla="*/ 215 w 264"/>
                <a:gd name="T11" fmla="*/ 48 h 205"/>
                <a:gd name="T12" fmla="*/ 204 w 264"/>
                <a:gd name="T13" fmla="*/ 43 h 205"/>
                <a:gd name="T14" fmla="*/ 200 w 264"/>
                <a:gd name="T15" fmla="*/ 32 h 205"/>
                <a:gd name="T16" fmla="*/ 191 w 264"/>
                <a:gd name="T17" fmla="*/ 19 h 205"/>
                <a:gd name="T18" fmla="*/ 176 w 264"/>
                <a:gd name="T19" fmla="*/ 9 h 205"/>
                <a:gd name="T20" fmla="*/ 167 w 264"/>
                <a:gd name="T21" fmla="*/ 5 h 205"/>
                <a:gd name="T22" fmla="*/ 164 w 264"/>
                <a:gd name="T23" fmla="*/ 4 h 205"/>
                <a:gd name="T24" fmla="*/ 160 w 264"/>
                <a:gd name="T25" fmla="*/ 4 h 205"/>
                <a:gd name="T26" fmla="*/ 157 w 264"/>
                <a:gd name="T27" fmla="*/ 3 h 205"/>
                <a:gd name="T28" fmla="*/ 153 w 264"/>
                <a:gd name="T29" fmla="*/ 2 h 205"/>
                <a:gd name="T30" fmla="*/ 149 w 264"/>
                <a:gd name="T31" fmla="*/ 1 h 205"/>
                <a:gd name="T32" fmla="*/ 145 w 264"/>
                <a:gd name="T33" fmla="*/ 1 h 205"/>
                <a:gd name="T34" fmla="*/ 139 w 264"/>
                <a:gd name="T35" fmla="*/ 0 h 205"/>
                <a:gd name="T36" fmla="*/ 130 w 264"/>
                <a:gd name="T37" fmla="*/ 0 h 205"/>
                <a:gd name="T38" fmla="*/ 123 w 264"/>
                <a:gd name="T39" fmla="*/ 1 h 205"/>
                <a:gd name="T40" fmla="*/ 119 w 264"/>
                <a:gd name="T41" fmla="*/ 1 h 205"/>
                <a:gd name="T42" fmla="*/ 115 w 264"/>
                <a:gd name="T43" fmla="*/ 2 h 205"/>
                <a:gd name="T44" fmla="*/ 111 w 264"/>
                <a:gd name="T45" fmla="*/ 3 h 205"/>
                <a:gd name="T46" fmla="*/ 108 w 264"/>
                <a:gd name="T47" fmla="*/ 4 h 205"/>
                <a:gd name="T48" fmla="*/ 104 w 264"/>
                <a:gd name="T49" fmla="*/ 4 h 205"/>
                <a:gd name="T50" fmla="*/ 101 w 264"/>
                <a:gd name="T51" fmla="*/ 5 h 205"/>
                <a:gd name="T52" fmla="*/ 92 w 264"/>
                <a:gd name="T53" fmla="*/ 9 h 205"/>
                <a:gd name="T54" fmla="*/ 78 w 264"/>
                <a:gd name="T55" fmla="*/ 19 h 205"/>
                <a:gd name="T56" fmla="*/ 68 w 264"/>
                <a:gd name="T57" fmla="*/ 32 h 205"/>
                <a:gd name="T58" fmla="*/ 64 w 264"/>
                <a:gd name="T59" fmla="*/ 43 h 205"/>
                <a:gd name="T60" fmla="*/ 53 w 264"/>
                <a:gd name="T61" fmla="*/ 48 h 205"/>
                <a:gd name="T62" fmla="*/ 7 w 264"/>
                <a:gd name="T63" fmla="*/ 49 h 205"/>
                <a:gd name="T64" fmla="*/ 0 w 264"/>
                <a:gd name="T65" fmla="*/ 56 h 205"/>
                <a:gd name="T66" fmla="*/ 0 w 264"/>
                <a:gd name="T67" fmla="*/ 193 h 205"/>
                <a:gd name="T68" fmla="*/ 3 w 264"/>
                <a:gd name="T69" fmla="*/ 202 h 205"/>
                <a:gd name="T70" fmla="*/ 11 w 264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4" h="205">
                  <a:moveTo>
                    <a:pt x="11" y="205"/>
                  </a:moveTo>
                  <a:lnTo>
                    <a:pt x="253" y="205"/>
                  </a:lnTo>
                  <a:lnTo>
                    <a:pt x="257" y="204"/>
                  </a:lnTo>
                  <a:lnTo>
                    <a:pt x="261" y="202"/>
                  </a:lnTo>
                  <a:lnTo>
                    <a:pt x="263" y="198"/>
                  </a:lnTo>
                  <a:lnTo>
                    <a:pt x="264" y="193"/>
                  </a:lnTo>
                  <a:lnTo>
                    <a:pt x="264" y="60"/>
                  </a:lnTo>
                  <a:lnTo>
                    <a:pt x="263" y="56"/>
                  </a:lnTo>
                  <a:lnTo>
                    <a:pt x="261" y="52"/>
                  </a:lnTo>
                  <a:lnTo>
                    <a:pt x="257" y="49"/>
                  </a:lnTo>
                  <a:lnTo>
                    <a:pt x="253" y="48"/>
                  </a:lnTo>
                  <a:lnTo>
                    <a:pt x="215" y="48"/>
                  </a:lnTo>
                  <a:lnTo>
                    <a:pt x="206" y="48"/>
                  </a:lnTo>
                  <a:lnTo>
                    <a:pt x="204" y="43"/>
                  </a:lnTo>
                  <a:lnTo>
                    <a:pt x="202" y="38"/>
                  </a:lnTo>
                  <a:lnTo>
                    <a:pt x="200" y="32"/>
                  </a:lnTo>
                  <a:lnTo>
                    <a:pt x="196" y="26"/>
                  </a:lnTo>
                  <a:lnTo>
                    <a:pt x="191" y="19"/>
                  </a:lnTo>
                  <a:lnTo>
                    <a:pt x="185" y="14"/>
                  </a:lnTo>
                  <a:lnTo>
                    <a:pt x="176" y="9"/>
                  </a:lnTo>
                  <a:lnTo>
                    <a:pt x="167" y="5"/>
                  </a:lnTo>
                  <a:lnTo>
                    <a:pt x="167" y="5"/>
                  </a:lnTo>
                  <a:lnTo>
                    <a:pt x="167" y="5"/>
                  </a:lnTo>
                  <a:lnTo>
                    <a:pt x="164" y="4"/>
                  </a:lnTo>
                  <a:lnTo>
                    <a:pt x="161" y="4"/>
                  </a:lnTo>
                  <a:lnTo>
                    <a:pt x="160" y="4"/>
                  </a:lnTo>
                  <a:lnTo>
                    <a:pt x="159" y="4"/>
                  </a:lnTo>
                  <a:lnTo>
                    <a:pt x="157" y="3"/>
                  </a:lnTo>
                  <a:lnTo>
                    <a:pt x="154" y="2"/>
                  </a:lnTo>
                  <a:lnTo>
                    <a:pt x="153" y="2"/>
                  </a:lnTo>
                  <a:lnTo>
                    <a:pt x="152" y="1"/>
                  </a:lnTo>
                  <a:lnTo>
                    <a:pt x="149" y="1"/>
                  </a:lnTo>
                  <a:lnTo>
                    <a:pt x="146" y="1"/>
                  </a:lnTo>
                  <a:lnTo>
                    <a:pt x="145" y="1"/>
                  </a:lnTo>
                  <a:lnTo>
                    <a:pt x="143" y="1"/>
                  </a:lnTo>
                  <a:lnTo>
                    <a:pt x="139" y="0"/>
                  </a:lnTo>
                  <a:lnTo>
                    <a:pt x="135" y="0"/>
                  </a:lnTo>
                  <a:lnTo>
                    <a:pt x="130" y="0"/>
                  </a:lnTo>
                  <a:lnTo>
                    <a:pt x="125" y="1"/>
                  </a:lnTo>
                  <a:lnTo>
                    <a:pt x="123" y="1"/>
                  </a:lnTo>
                  <a:lnTo>
                    <a:pt x="122" y="1"/>
                  </a:lnTo>
                  <a:lnTo>
                    <a:pt x="119" y="1"/>
                  </a:lnTo>
                  <a:lnTo>
                    <a:pt x="116" y="1"/>
                  </a:lnTo>
                  <a:lnTo>
                    <a:pt x="115" y="2"/>
                  </a:lnTo>
                  <a:lnTo>
                    <a:pt x="114" y="2"/>
                  </a:lnTo>
                  <a:lnTo>
                    <a:pt x="111" y="3"/>
                  </a:lnTo>
                  <a:lnTo>
                    <a:pt x="109" y="4"/>
                  </a:lnTo>
                  <a:lnTo>
                    <a:pt x="108" y="4"/>
                  </a:lnTo>
                  <a:lnTo>
                    <a:pt x="107" y="4"/>
                  </a:lnTo>
                  <a:lnTo>
                    <a:pt x="104" y="4"/>
                  </a:lnTo>
                  <a:lnTo>
                    <a:pt x="101" y="5"/>
                  </a:lnTo>
                  <a:lnTo>
                    <a:pt x="101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4" y="14"/>
                  </a:lnTo>
                  <a:lnTo>
                    <a:pt x="78" y="19"/>
                  </a:lnTo>
                  <a:lnTo>
                    <a:pt x="72" y="26"/>
                  </a:lnTo>
                  <a:lnTo>
                    <a:pt x="68" y="32"/>
                  </a:lnTo>
                  <a:lnTo>
                    <a:pt x="66" y="38"/>
                  </a:lnTo>
                  <a:lnTo>
                    <a:pt x="64" y="43"/>
                  </a:lnTo>
                  <a:lnTo>
                    <a:pt x="62" y="48"/>
                  </a:lnTo>
                  <a:lnTo>
                    <a:pt x="53" y="48"/>
                  </a:lnTo>
                  <a:lnTo>
                    <a:pt x="11" y="48"/>
                  </a:lnTo>
                  <a:lnTo>
                    <a:pt x="7" y="49"/>
                  </a:lnTo>
                  <a:lnTo>
                    <a:pt x="3" y="52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0" y="198"/>
                  </a:lnTo>
                  <a:lnTo>
                    <a:pt x="3" y="202"/>
                  </a:lnTo>
                  <a:lnTo>
                    <a:pt x="7" y="204"/>
                  </a:lnTo>
                  <a:lnTo>
                    <a:pt x="11" y="2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62" name="Oval 35">
            <a:extLst>
              <a:ext uri="{FF2B5EF4-FFF2-40B4-BE49-F238E27FC236}">
                <a16:creationId xmlns:a16="http://schemas.microsoft.com/office/drawing/2014/main" id="{A855062E-A3C2-4CEF-9768-6277105F7CCA}"/>
              </a:ext>
            </a:extLst>
          </p:cNvPr>
          <p:cNvSpPr>
            <a:spLocks noChangeAspect="1"/>
          </p:cNvSpPr>
          <p:nvPr/>
        </p:nvSpPr>
        <p:spPr>
          <a:xfrm>
            <a:off x="6608309" y="1152902"/>
            <a:ext cx="280726" cy="353959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Oval 173"/>
          <p:cNvSpPr/>
          <p:nvPr/>
        </p:nvSpPr>
        <p:spPr>
          <a:xfrm>
            <a:off x="336356" y="68003"/>
            <a:ext cx="1365124" cy="135119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6" name="Imagen 16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282" y="132205"/>
            <a:ext cx="1203789" cy="1203789"/>
          </a:xfrm>
          <a:prstGeom prst="rect">
            <a:avLst/>
          </a:prstGeom>
        </p:spPr>
      </p:pic>
      <p:sp>
        <p:nvSpPr>
          <p:cNvPr id="167" name="Rectángulo 4"/>
          <p:cNvSpPr txBox="1"/>
          <p:nvPr/>
        </p:nvSpPr>
        <p:spPr>
          <a:xfrm>
            <a:off x="79646" y="1360813"/>
            <a:ext cx="180920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2800"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CO" sz="2400" dirty="0" err="1">
                <a:latin typeface="+mj-lt"/>
              </a:rPr>
              <a:t>laArenera</a:t>
            </a:r>
            <a:endParaRPr sz="2400" dirty="0">
              <a:latin typeface="+mj-lt"/>
            </a:endParaRPr>
          </a:p>
        </p:txBody>
      </p:sp>
      <p:sp>
        <p:nvSpPr>
          <p:cNvPr id="169" name="Rectángulo 18"/>
          <p:cNvSpPr txBox="1"/>
          <p:nvPr/>
        </p:nvSpPr>
        <p:spPr>
          <a:xfrm>
            <a:off x="104574" y="1706137"/>
            <a:ext cx="180920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CO" sz="1400" dirty="0" err="1">
                <a:latin typeface="+mj-lt"/>
              </a:rPr>
              <a:t>Sandbox</a:t>
            </a:r>
            <a:r>
              <a:rPr lang="es-CO" sz="1400" dirty="0">
                <a:latin typeface="+mj-lt"/>
              </a:rPr>
              <a:t> del Supervisor</a:t>
            </a:r>
            <a:endParaRPr sz="1400" dirty="0">
              <a:latin typeface="+mj-lt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CO" smtClean="0"/>
              <a:pPr/>
              <a:t>18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8069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6" grpId="0"/>
      <p:bldP spid="138" grpId="0"/>
      <p:bldP spid="139" grpId="0"/>
      <p:bldP spid="146" grpId="0"/>
      <p:bldP spid="1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be 4">
            <a:extLst>
              <a:ext uri="{FF2B5EF4-FFF2-40B4-BE49-F238E27FC236}">
                <a16:creationId xmlns:a16="http://schemas.microsoft.com/office/drawing/2014/main" id="{1ADF6BE2-2451-460B-BC6F-2B8AD3332C35}"/>
              </a:ext>
            </a:extLst>
          </p:cNvPr>
          <p:cNvSpPr/>
          <p:nvPr/>
        </p:nvSpPr>
        <p:spPr>
          <a:xfrm>
            <a:off x="5243639" y="1424893"/>
            <a:ext cx="2239359" cy="397469"/>
          </a:xfrm>
          <a:prstGeom prst="cube">
            <a:avLst>
              <a:gd name="adj" fmla="val 173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+mj-lt"/>
            </a:endParaRPr>
          </a:p>
        </p:txBody>
      </p:sp>
      <p:sp>
        <p:nvSpPr>
          <p:cNvPr id="42" name="Shape 70"/>
          <p:cNvSpPr txBox="1">
            <a:spLocks/>
          </p:cNvSpPr>
          <p:nvPr/>
        </p:nvSpPr>
        <p:spPr>
          <a:xfrm>
            <a:off x="4375278" y="107500"/>
            <a:ext cx="4479611" cy="4914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ea typeface="Roboto" panose="02000000000000000000" pitchFamily="2" charset="0"/>
              </a:rPr>
              <a:t>PRIMERAS EXPERIENCIAS Y LECCIONES  APRENDIDAS</a:t>
            </a:r>
          </a:p>
        </p:txBody>
      </p:sp>
      <p:sp>
        <p:nvSpPr>
          <p:cNvPr id="7" name="Oval 3"/>
          <p:cNvSpPr/>
          <p:nvPr/>
        </p:nvSpPr>
        <p:spPr>
          <a:xfrm>
            <a:off x="7563008" y="1962631"/>
            <a:ext cx="467470" cy="467469"/>
          </a:xfrm>
          <a:prstGeom prst="ellipse">
            <a:avLst/>
          </a:prstGeom>
          <a:solidFill>
            <a:srgbClr val="00B050"/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4682" y="1997374"/>
            <a:ext cx="2383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Colaboración entre entidades vigiladas y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Fintechs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.</a:t>
            </a:r>
          </a:p>
        </p:txBody>
      </p:sp>
      <p:sp>
        <p:nvSpPr>
          <p:cNvPr id="10" name="Oval 5"/>
          <p:cNvSpPr/>
          <p:nvPr/>
        </p:nvSpPr>
        <p:spPr>
          <a:xfrm>
            <a:off x="7563008" y="3406591"/>
            <a:ext cx="467470" cy="467469"/>
          </a:xfrm>
          <a:prstGeom prst="ellipse">
            <a:avLst/>
          </a:prstGeom>
          <a:solidFill>
            <a:srgbClr val="FFC000"/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124681" y="3378338"/>
            <a:ext cx="2477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Agilidad en estructuración de pilotos (“time-to-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market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”).</a:t>
            </a:r>
          </a:p>
        </p:txBody>
      </p:sp>
      <p:sp>
        <p:nvSpPr>
          <p:cNvPr id="13" name="Oval 6"/>
          <p:cNvSpPr/>
          <p:nvPr/>
        </p:nvSpPr>
        <p:spPr>
          <a:xfrm>
            <a:off x="7563008" y="4164930"/>
            <a:ext cx="467470" cy="467469"/>
          </a:xfrm>
          <a:prstGeom prst="ellipse">
            <a:avLst/>
          </a:prstGeom>
          <a:solidFill>
            <a:srgbClr val="FFC000"/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14" name="TextBox 12"/>
          <p:cNvSpPr txBox="1"/>
          <p:nvPr/>
        </p:nvSpPr>
        <p:spPr>
          <a:xfrm>
            <a:off x="5106826" y="4147065"/>
            <a:ext cx="22440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Mejores insumos y soporte para futura adaptación de la normatividad.</a:t>
            </a:r>
          </a:p>
        </p:txBody>
      </p:sp>
      <p:sp>
        <p:nvSpPr>
          <p:cNvPr id="16" name="Oval 4"/>
          <p:cNvSpPr/>
          <p:nvPr/>
        </p:nvSpPr>
        <p:spPr>
          <a:xfrm>
            <a:off x="7563008" y="2700189"/>
            <a:ext cx="467470" cy="467469"/>
          </a:xfrm>
          <a:prstGeom prst="ellipse">
            <a:avLst/>
          </a:prstGeom>
          <a:solidFill>
            <a:srgbClr val="00B050"/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5106826" y="2661548"/>
            <a:ext cx="23223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Externalidades positivas en proceso de estructuración de proyectos.</a:t>
            </a:r>
          </a:p>
        </p:txBody>
      </p:sp>
      <p:sp>
        <p:nvSpPr>
          <p:cNvPr id="21" name="Oval 42"/>
          <p:cNvSpPr/>
          <p:nvPr/>
        </p:nvSpPr>
        <p:spPr>
          <a:xfrm>
            <a:off x="1179754" y="2003700"/>
            <a:ext cx="467469" cy="467469"/>
          </a:xfrm>
          <a:prstGeom prst="ellipse">
            <a:avLst/>
          </a:prstGeom>
          <a:solidFill>
            <a:srgbClr val="00B050"/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22" name="TextBox 43"/>
          <p:cNvSpPr txBox="1"/>
          <p:nvPr/>
        </p:nvSpPr>
        <p:spPr>
          <a:xfrm>
            <a:off x="1819985" y="2705993"/>
            <a:ext cx="2658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Más de 10 manifestaciones de interés para participar en </a:t>
            </a:r>
            <a:r>
              <a:rPr lang="es-CO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laArenera</a:t>
            </a:r>
            <a:r>
              <a:rPr lang="es-CO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.</a:t>
            </a:r>
          </a:p>
        </p:txBody>
      </p:sp>
      <p:sp>
        <p:nvSpPr>
          <p:cNvPr id="24" name="Oval 45"/>
          <p:cNvSpPr/>
          <p:nvPr/>
        </p:nvSpPr>
        <p:spPr>
          <a:xfrm>
            <a:off x="1179754" y="3447660"/>
            <a:ext cx="467469" cy="467469"/>
          </a:xfrm>
          <a:prstGeom prst="ellipse">
            <a:avLst/>
          </a:prstGeom>
          <a:solidFill>
            <a:srgbClr val="FFC000"/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25" name="TextBox 46"/>
          <p:cNvSpPr txBox="1"/>
          <p:nvPr/>
        </p:nvSpPr>
        <p:spPr>
          <a:xfrm>
            <a:off x="1819985" y="4089090"/>
            <a:ext cx="2658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1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proyecto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piloto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presentado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entidad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vigilada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y Fintech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listo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para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operar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laArenera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(Sep.2018).</a:t>
            </a:r>
          </a:p>
        </p:txBody>
      </p:sp>
      <p:sp>
        <p:nvSpPr>
          <p:cNvPr id="27" name="Oval 48"/>
          <p:cNvSpPr/>
          <p:nvPr/>
        </p:nvSpPr>
        <p:spPr>
          <a:xfrm>
            <a:off x="1179754" y="4206000"/>
            <a:ext cx="467469" cy="467469"/>
          </a:xfrm>
          <a:prstGeom prst="ellipse">
            <a:avLst/>
          </a:prstGeom>
          <a:solidFill>
            <a:srgbClr val="FFC000"/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30" name="Oval 53"/>
          <p:cNvSpPr/>
          <p:nvPr/>
        </p:nvSpPr>
        <p:spPr>
          <a:xfrm>
            <a:off x="1179754" y="2741257"/>
            <a:ext cx="467469" cy="467469"/>
          </a:xfrm>
          <a:prstGeom prst="ellipse">
            <a:avLst/>
          </a:prstGeom>
          <a:solidFill>
            <a:srgbClr val="00B050"/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31" name="TextBox 54"/>
          <p:cNvSpPr txBox="1"/>
          <p:nvPr/>
        </p:nvSpPr>
        <p:spPr>
          <a:xfrm>
            <a:off x="1824525" y="3470670"/>
            <a:ext cx="278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5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pilotos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proceso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de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estructuración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.</a:t>
            </a:r>
          </a:p>
        </p:txBody>
      </p:sp>
      <p:sp>
        <p:nvSpPr>
          <p:cNvPr id="37" name="TextBox 43"/>
          <p:cNvSpPr txBox="1"/>
          <p:nvPr/>
        </p:nvSpPr>
        <p:spPr>
          <a:xfrm>
            <a:off x="1824525" y="1970679"/>
            <a:ext cx="2658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Creación del Comité de Innovación de la Superintendencia Financiera.</a:t>
            </a:r>
          </a:p>
        </p:txBody>
      </p:sp>
      <p:sp>
        <p:nvSpPr>
          <p:cNvPr id="38" name="Cube 4">
            <a:extLst>
              <a:ext uri="{FF2B5EF4-FFF2-40B4-BE49-F238E27FC236}">
                <a16:creationId xmlns:a16="http://schemas.microsoft.com/office/drawing/2014/main" id="{1ADF6BE2-2451-460B-BC6F-2B8AD3332C35}"/>
              </a:ext>
            </a:extLst>
          </p:cNvPr>
          <p:cNvSpPr/>
          <p:nvPr/>
        </p:nvSpPr>
        <p:spPr>
          <a:xfrm>
            <a:off x="1887939" y="1428568"/>
            <a:ext cx="2239359" cy="397469"/>
          </a:xfrm>
          <a:prstGeom prst="cube">
            <a:avLst>
              <a:gd name="adj" fmla="val 173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+mj-lt"/>
            </a:endParaRPr>
          </a:p>
        </p:txBody>
      </p:sp>
      <p:sp>
        <p:nvSpPr>
          <p:cNvPr id="41" name="TextBox 24">
            <a:extLst>
              <a:ext uri="{FF2B5EF4-FFF2-40B4-BE49-F238E27FC236}">
                <a16:creationId xmlns:a16="http://schemas.microsoft.com/office/drawing/2014/main" id="{26D3FA8D-E144-4D43-8DB8-3851CB81B103}"/>
              </a:ext>
            </a:extLst>
          </p:cNvPr>
          <p:cNvSpPr txBox="1"/>
          <p:nvPr/>
        </p:nvSpPr>
        <p:spPr>
          <a:xfrm>
            <a:off x="5635239" y="1456705"/>
            <a:ext cx="1370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Lecciones</a:t>
            </a:r>
            <a:endParaRPr lang="ko-KR" altLang="en-US" sz="2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3" name="TextBox 24">
            <a:extLst>
              <a:ext uri="{FF2B5EF4-FFF2-40B4-BE49-F238E27FC236}">
                <a16:creationId xmlns:a16="http://schemas.microsoft.com/office/drawing/2014/main" id="{26D3FA8D-E144-4D43-8DB8-3851CB81B103}"/>
              </a:ext>
            </a:extLst>
          </p:cNvPr>
          <p:cNvSpPr txBox="1"/>
          <p:nvPr/>
        </p:nvSpPr>
        <p:spPr>
          <a:xfrm>
            <a:off x="2275460" y="1430637"/>
            <a:ext cx="1452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Resultados</a:t>
            </a:r>
            <a:endParaRPr lang="ko-KR" altLang="en-US" sz="2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CO" smtClean="0"/>
              <a:pPr/>
              <a:t>19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02066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5"/>
          <p:cNvSpPr txBox="1">
            <a:spLocks/>
          </p:cNvSpPr>
          <p:nvPr/>
        </p:nvSpPr>
        <p:spPr>
          <a:xfrm>
            <a:off x="6988740" y="-620545"/>
            <a:ext cx="1050797" cy="174097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17000" b="1" dirty="0" err="1">
                <a:solidFill>
                  <a:srgbClr val="990000"/>
                </a:solidFill>
                <a:ea typeface="Roboto" panose="02000000000000000000" pitchFamily="2" charset="0"/>
                <a:cs typeface="Arial" panose="020B0604020202020204" pitchFamily="34" charset="0"/>
              </a:rPr>
              <a:t>ó</a:t>
            </a:r>
            <a:endParaRPr lang="es-CO" sz="17000" b="1" dirty="0">
              <a:solidFill>
                <a:srgbClr val="990000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-1" y="1629015"/>
            <a:ext cx="9144000" cy="10474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6" name="Shape 76"/>
          <p:cNvSpPr txBox="1">
            <a:spLocks noGrp="1"/>
          </p:cNvSpPr>
          <p:nvPr>
            <p:ph type="subTitle" idx="4294967295"/>
          </p:nvPr>
        </p:nvSpPr>
        <p:spPr>
          <a:xfrm>
            <a:off x="499461" y="1663341"/>
            <a:ext cx="8145078" cy="8176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s-CO" sz="6600" b="1" dirty="0">
                <a:solidFill>
                  <a:srgbClr val="53D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para la innovación</a:t>
            </a:r>
            <a:endParaRPr lang="es-ES" sz="6600" b="1" dirty="0">
              <a:solidFill>
                <a:srgbClr val="53D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Roboto" panose="02000000000000000000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99977"/>
            <a:ext cx="9144000" cy="2443523"/>
          </a:xfrm>
          <a:prstGeom prst="rect">
            <a:avLst/>
          </a:prstGeom>
        </p:spPr>
      </p:pic>
      <p:sp>
        <p:nvSpPr>
          <p:cNvPr id="75" name="Shape 75"/>
          <p:cNvSpPr txBox="1">
            <a:spLocks noGrp="1"/>
          </p:cNvSpPr>
          <p:nvPr>
            <p:ph type="ctrTitle" idx="4294967295"/>
          </p:nvPr>
        </p:nvSpPr>
        <p:spPr>
          <a:xfrm>
            <a:off x="-349924" y="-618538"/>
            <a:ext cx="9843846" cy="17409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0" b="1" dirty="0">
                <a:solidFill>
                  <a:srgbClr val="2D4F93"/>
                </a:solidFill>
                <a:ea typeface="Roboto" panose="02000000000000000000" pitchFamily="2" charset="0"/>
                <a:cs typeface="Arial" panose="020B0604020202020204" pitchFamily="34" charset="0"/>
              </a:rPr>
              <a:t>regulacion</a:t>
            </a:r>
            <a:endParaRPr sz="17000" b="1" dirty="0">
              <a:solidFill>
                <a:srgbClr val="2D4F93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CO" smtClean="0"/>
              <a:pPr/>
              <a:t>2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5823912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67"/>
          <p:cNvSpPr txBox="1">
            <a:spLocks/>
          </p:cNvSpPr>
          <p:nvPr/>
        </p:nvSpPr>
        <p:spPr>
          <a:xfrm>
            <a:off x="3961297" y="-120535"/>
            <a:ext cx="5000242" cy="7976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Bef>
                <a:spcPts val="600"/>
              </a:spcBef>
              <a:buClr>
                <a:srgbClr val="6FA8DC"/>
              </a:buClr>
              <a:buSzPts val="2400"/>
            </a:pPr>
            <a:r>
              <a:rPr lang="es-CO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  <a:cs typeface="Arial" panose="020B0604020202020204" pitchFamily="34" charset="0"/>
                <a:sym typeface="Roboto"/>
              </a:rPr>
              <a:t>PILOTEANDO LA CUARTA REVOLUCIÓN INDUSTRIAL</a:t>
            </a:r>
          </a:p>
        </p:txBody>
      </p:sp>
      <p:sp>
        <p:nvSpPr>
          <p:cNvPr id="28" name="TextBox 91"/>
          <p:cNvSpPr txBox="1"/>
          <p:nvPr/>
        </p:nvSpPr>
        <p:spPr>
          <a:xfrm>
            <a:off x="182880" y="925844"/>
            <a:ext cx="3778417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dirty="0">
                <a:latin typeface="+mj-lt"/>
                <a:ea typeface="Roboto" panose="02000000000000000000" pitchFamily="2" charset="0"/>
                <a:cs typeface="Roboto"/>
              </a:rPr>
              <a:t>Si el regulador sólo utiliza el espejo retrovisor, sin considerar la autopista que tiene enfrente, corre el inmenso riesgo de estar conduciendo con un “punto ciego regulatorio”.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E1CB5FAF-EFFD-43E0-98CA-B66A8266B6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898" y="1099530"/>
            <a:ext cx="4930641" cy="3693167"/>
          </a:xfrm>
          <a:prstGeom prst="rect">
            <a:avLst/>
          </a:prstGeom>
        </p:spPr>
      </p:pic>
      <p:sp>
        <p:nvSpPr>
          <p:cNvPr id="30" name="TextBox 91"/>
          <p:cNvSpPr txBox="1"/>
          <p:nvPr/>
        </p:nvSpPr>
        <p:spPr>
          <a:xfrm>
            <a:off x="182880" y="2436885"/>
            <a:ext cx="366830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dirty="0">
                <a:solidFill>
                  <a:srgbClr val="C00000"/>
                </a:solidFill>
                <a:latin typeface="+mj-lt"/>
                <a:ea typeface="Roboto" panose="02000000000000000000" pitchFamily="2" charset="0"/>
                <a:cs typeface="Roboto"/>
              </a:rPr>
              <a:t>El verdadero reto es encontrar el justo balance y tiempo oportuno para no limitar la innovación, ni desatender sus riesgos.</a:t>
            </a:r>
          </a:p>
        </p:txBody>
      </p:sp>
      <p:sp>
        <p:nvSpPr>
          <p:cNvPr id="31" name="TextBox 91"/>
          <p:cNvSpPr txBox="1"/>
          <p:nvPr/>
        </p:nvSpPr>
        <p:spPr>
          <a:xfrm>
            <a:off x="182880" y="3722788"/>
            <a:ext cx="3668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dirty="0">
                <a:latin typeface="+mj-lt"/>
                <a:ea typeface="Roboto" panose="02000000000000000000" pitchFamily="2" charset="0"/>
                <a:cs typeface="Roboto"/>
              </a:rPr>
              <a:t>El riesgo de no tener las manos bien puestas sobre el volante, es demasiado alto.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4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7649" y="3165860"/>
            <a:ext cx="3126328" cy="1042324"/>
          </a:xfrm>
          <a:prstGeom prst="rect">
            <a:avLst/>
          </a:prstGeom>
        </p:spPr>
      </p:pic>
      <p:sp>
        <p:nvSpPr>
          <p:cNvPr id="11" name="Shape 330"/>
          <p:cNvSpPr txBox="1">
            <a:spLocks/>
          </p:cNvSpPr>
          <p:nvPr/>
        </p:nvSpPr>
        <p:spPr>
          <a:xfrm>
            <a:off x="557611" y="0"/>
            <a:ext cx="5925877" cy="1159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8800" b="1" dirty="0">
                <a:solidFill>
                  <a:srgbClr val="2D4F93"/>
                </a:solidFill>
                <a:ea typeface="Roboto" panose="02000000000000000000" pitchFamily="2" charset="0"/>
                <a:cs typeface="Arial" panose="020B0604020202020204" pitchFamily="34" charset="0"/>
              </a:rPr>
              <a:t>¡GRACIAS!</a:t>
            </a:r>
          </a:p>
        </p:txBody>
      </p:sp>
      <p:sp>
        <p:nvSpPr>
          <p:cNvPr id="12" name="Shape 331">
            <a:hlinkClick r:id="rId4"/>
          </p:cNvPr>
          <p:cNvSpPr txBox="1">
            <a:spLocks/>
          </p:cNvSpPr>
          <p:nvPr/>
        </p:nvSpPr>
        <p:spPr>
          <a:xfrm>
            <a:off x="501649" y="1442672"/>
            <a:ext cx="6284195" cy="15979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/>
              <a:buNone/>
            </a:pPr>
            <a:r>
              <a:rPr lang="es-CO" sz="2800" b="1" dirty="0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Estamos en…</a:t>
            </a:r>
            <a:endParaRPr lang="es-CO" sz="2800" dirty="0">
              <a:solidFill>
                <a:schemeClr val="tx2"/>
              </a:solidFill>
              <a:latin typeface="+mj-lt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457200" indent="-381000">
              <a:spcBef>
                <a:spcPts val="1000"/>
              </a:spcBef>
              <a:buSzPts val="2400"/>
              <a:buFont typeface="Arial"/>
              <a:buChar char="▸"/>
            </a:pPr>
            <a:r>
              <a:rPr lang="es-CO" sz="2400" dirty="0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 www.superfinanciera.gov.co/</a:t>
            </a:r>
            <a:r>
              <a:rPr lang="es-CO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innova</a:t>
            </a:r>
            <a:r>
              <a:rPr lang="es-CO" sz="2800" b="1" dirty="0">
                <a:solidFill>
                  <a:srgbClr val="C00000"/>
                </a:solidFill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sfc</a:t>
            </a:r>
          </a:p>
          <a:p>
            <a:pPr marL="457200" indent="-381000">
              <a:spcBef>
                <a:spcPts val="1000"/>
              </a:spcBef>
              <a:buSzPts val="2400"/>
              <a:buFont typeface="Arial"/>
              <a:buChar char="▸"/>
            </a:pPr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s-CO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innova</a:t>
            </a:r>
            <a:r>
              <a:rPr lang="es-CO" sz="2800" b="1" dirty="0">
                <a:solidFill>
                  <a:srgbClr val="C00000"/>
                </a:solidFill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sfc</a:t>
            </a:r>
            <a:r>
              <a:rPr lang="es-CO" sz="2400" dirty="0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@superfinanciera.gov.co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66" y="3209928"/>
            <a:ext cx="3550106" cy="94139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32" y="4039644"/>
            <a:ext cx="3162922" cy="9259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3581" y="3974505"/>
            <a:ext cx="3155008" cy="93901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1010" y="0"/>
            <a:ext cx="2562990" cy="5143500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CO" smtClean="0"/>
              <a:pPr/>
              <a:t>21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2971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ángulo 156"/>
          <p:cNvSpPr/>
          <p:nvPr/>
        </p:nvSpPr>
        <p:spPr>
          <a:xfrm>
            <a:off x="1445736" y="1060632"/>
            <a:ext cx="1832101" cy="40864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+mj-lt"/>
            </a:endParaRPr>
          </a:p>
        </p:txBody>
      </p:sp>
      <p:sp>
        <p:nvSpPr>
          <p:cNvPr id="158" name="Shape 70"/>
          <p:cNvSpPr txBox="1">
            <a:spLocks/>
          </p:cNvSpPr>
          <p:nvPr/>
        </p:nvSpPr>
        <p:spPr>
          <a:xfrm>
            <a:off x="1475064" y="995957"/>
            <a:ext cx="1928357" cy="54088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pPr algn="l"/>
            <a:r>
              <a:rPr lang="es-CO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VELOCIDAD</a:t>
            </a:r>
          </a:p>
        </p:txBody>
      </p:sp>
      <p:sp>
        <p:nvSpPr>
          <p:cNvPr id="11" name="Shape 67"/>
          <p:cNvSpPr txBox="1">
            <a:spLocks/>
          </p:cNvSpPr>
          <p:nvPr/>
        </p:nvSpPr>
        <p:spPr>
          <a:xfrm>
            <a:off x="4328962" y="107217"/>
            <a:ext cx="4666134" cy="7976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Bef>
                <a:spcPts val="600"/>
              </a:spcBef>
              <a:buClr>
                <a:srgbClr val="6FA8DC"/>
              </a:buClr>
              <a:buSzPts val="2400"/>
            </a:pPr>
            <a:r>
              <a:rPr lang="es-CO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  <a:cs typeface="Arial" panose="020B0604020202020204" pitchFamily="34" charset="0"/>
                <a:sym typeface="Roboto"/>
              </a:rPr>
              <a:t>“DASHBOARD” DE LA INNOVACIÓN</a:t>
            </a:r>
          </a:p>
        </p:txBody>
      </p:sp>
      <p:grpSp>
        <p:nvGrpSpPr>
          <p:cNvPr id="27" name="Group 85">
            <a:extLst>
              <a:ext uri="{FF2B5EF4-FFF2-40B4-BE49-F238E27FC236}">
                <a16:creationId xmlns:a16="http://schemas.microsoft.com/office/drawing/2014/main" id="{7FF2817B-D560-446D-A415-64602E4FC2B5}"/>
              </a:ext>
            </a:extLst>
          </p:cNvPr>
          <p:cNvGrpSpPr/>
          <p:nvPr/>
        </p:nvGrpSpPr>
        <p:grpSpPr>
          <a:xfrm>
            <a:off x="248628" y="2506153"/>
            <a:ext cx="1744643" cy="1524753"/>
            <a:chOff x="7046754" y="2160253"/>
            <a:chExt cx="3185476" cy="2948502"/>
          </a:xfrm>
        </p:grpSpPr>
        <p:sp>
          <p:nvSpPr>
            <p:cNvPr id="28" name="Freeform 101">
              <a:extLst>
                <a:ext uri="{FF2B5EF4-FFF2-40B4-BE49-F238E27FC236}">
                  <a16:creationId xmlns:a16="http://schemas.microsoft.com/office/drawing/2014/main" id="{7733D6AB-FC33-4819-A657-70A6556E2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5730" y="2710154"/>
              <a:ext cx="615221" cy="516481"/>
            </a:xfrm>
            <a:custGeom>
              <a:avLst/>
              <a:gdLst>
                <a:gd name="T0" fmla="*/ 630 w 809"/>
                <a:gd name="T1" fmla="*/ 0 h 680"/>
                <a:gd name="T2" fmla="*/ 694 w 809"/>
                <a:gd name="T3" fmla="*/ 79 h 680"/>
                <a:gd name="T4" fmla="*/ 754 w 809"/>
                <a:gd name="T5" fmla="*/ 157 h 680"/>
                <a:gd name="T6" fmla="*/ 809 w 809"/>
                <a:gd name="T7" fmla="*/ 237 h 680"/>
                <a:gd name="T8" fmla="*/ 82 w 809"/>
                <a:gd name="T9" fmla="*/ 680 h 680"/>
                <a:gd name="T10" fmla="*/ 44 w 809"/>
                <a:gd name="T11" fmla="*/ 606 h 680"/>
                <a:gd name="T12" fmla="*/ 0 w 809"/>
                <a:gd name="T13" fmla="*/ 530 h 680"/>
                <a:gd name="T14" fmla="*/ 630 w 809"/>
                <a:gd name="T15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9" h="680">
                  <a:moveTo>
                    <a:pt x="630" y="0"/>
                  </a:moveTo>
                  <a:lnTo>
                    <a:pt x="694" y="79"/>
                  </a:lnTo>
                  <a:lnTo>
                    <a:pt x="754" y="157"/>
                  </a:lnTo>
                  <a:lnTo>
                    <a:pt x="809" y="237"/>
                  </a:lnTo>
                  <a:lnTo>
                    <a:pt x="82" y="680"/>
                  </a:lnTo>
                  <a:lnTo>
                    <a:pt x="44" y="606"/>
                  </a:lnTo>
                  <a:lnTo>
                    <a:pt x="0" y="530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2D4F9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102">
              <a:extLst>
                <a:ext uri="{FF2B5EF4-FFF2-40B4-BE49-F238E27FC236}">
                  <a16:creationId xmlns:a16="http://schemas.microsoft.com/office/drawing/2014/main" id="{4EE7DCB8-0FB5-47B1-A6E3-C11AE1E7D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5988" y="3006371"/>
              <a:ext cx="669907" cy="373690"/>
            </a:xfrm>
            <a:custGeom>
              <a:avLst/>
              <a:gdLst>
                <a:gd name="T0" fmla="*/ 770 w 883"/>
                <a:gd name="T1" fmla="*/ 0 h 491"/>
                <a:gd name="T2" fmla="*/ 813 w 883"/>
                <a:gd name="T3" fmla="*/ 85 h 491"/>
                <a:gd name="T4" fmla="*/ 850 w 883"/>
                <a:gd name="T5" fmla="*/ 169 h 491"/>
                <a:gd name="T6" fmla="*/ 883 w 883"/>
                <a:gd name="T7" fmla="*/ 252 h 491"/>
                <a:gd name="T8" fmla="*/ 33 w 883"/>
                <a:gd name="T9" fmla="*/ 491 h 491"/>
                <a:gd name="T10" fmla="*/ 17 w 883"/>
                <a:gd name="T11" fmla="*/ 445 h 491"/>
                <a:gd name="T12" fmla="*/ 0 w 883"/>
                <a:gd name="T13" fmla="*/ 398 h 491"/>
                <a:gd name="T14" fmla="*/ 770 w 883"/>
                <a:gd name="T15" fmla="*/ 0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3" h="491">
                  <a:moveTo>
                    <a:pt x="770" y="0"/>
                  </a:moveTo>
                  <a:lnTo>
                    <a:pt x="813" y="85"/>
                  </a:lnTo>
                  <a:lnTo>
                    <a:pt x="850" y="169"/>
                  </a:lnTo>
                  <a:lnTo>
                    <a:pt x="883" y="252"/>
                  </a:lnTo>
                  <a:lnTo>
                    <a:pt x="33" y="491"/>
                  </a:lnTo>
                  <a:lnTo>
                    <a:pt x="17" y="445"/>
                  </a:lnTo>
                  <a:lnTo>
                    <a:pt x="0" y="398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rgbClr val="2D4F9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103">
              <a:extLst>
                <a:ext uri="{FF2B5EF4-FFF2-40B4-BE49-F238E27FC236}">
                  <a16:creationId xmlns:a16="http://schemas.microsoft.com/office/drawing/2014/main" id="{5D51FFC3-E4EF-4F19-9C36-F68EBFA00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754" y="2160253"/>
              <a:ext cx="2685704" cy="2948502"/>
            </a:xfrm>
            <a:custGeom>
              <a:avLst/>
              <a:gdLst>
                <a:gd name="T0" fmla="*/ 2287 w 3537"/>
                <a:gd name="T1" fmla="*/ 8 h 3882"/>
                <a:gd name="T2" fmla="*/ 2647 w 3537"/>
                <a:gd name="T3" fmla="*/ 77 h 3882"/>
                <a:gd name="T4" fmla="*/ 2983 w 3537"/>
                <a:gd name="T5" fmla="*/ 209 h 3882"/>
                <a:gd name="T6" fmla="*/ 3248 w 3537"/>
                <a:gd name="T7" fmla="*/ 360 h 3882"/>
                <a:gd name="T8" fmla="*/ 3471 w 3537"/>
                <a:gd name="T9" fmla="*/ 528 h 3882"/>
                <a:gd name="T10" fmla="*/ 2883 w 3537"/>
                <a:gd name="T11" fmla="*/ 1042 h 3882"/>
                <a:gd name="T12" fmla="*/ 2692 w 3537"/>
                <a:gd name="T13" fmla="*/ 876 h 3882"/>
                <a:gd name="T14" fmla="*/ 2478 w 3537"/>
                <a:gd name="T15" fmla="*/ 752 h 3882"/>
                <a:gd name="T16" fmla="*/ 2249 w 3537"/>
                <a:gd name="T17" fmla="*/ 671 h 3882"/>
                <a:gd name="T18" fmla="*/ 2012 w 3537"/>
                <a:gd name="T19" fmla="*/ 628 h 3882"/>
                <a:gd name="T20" fmla="*/ 1777 w 3537"/>
                <a:gd name="T21" fmla="*/ 621 h 3882"/>
                <a:gd name="T22" fmla="*/ 1553 w 3537"/>
                <a:gd name="T23" fmla="*/ 647 h 3882"/>
                <a:gd name="T24" fmla="*/ 1347 w 3537"/>
                <a:gd name="T25" fmla="*/ 703 h 3882"/>
                <a:gd name="T26" fmla="*/ 1198 w 3537"/>
                <a:gd name="T27" fmla="*/ 768 h 3882"/>
                <a:gd name="T28" fmla="*/ 1036 w 3537"/>
                <a:gd name="T29" fmla="*/ 863 h 3882"/>
                <a:gd name="T30" fmla="*/ 873 w 3537"/>
                <a:gd name="T31" fmla="*/ 986 h 3882"/>
                <a:gd name="T32" fmla="*/ 714 w 3537"/>
                <a:gd name="T33" fmla="*/ 1138 h 3882"/>
                <a:gd name="T34" fmla="*/ 570 w 3537"/>
                <a:gd name="T35" fmla="*/ 1316 h 3882"/>
                <a:gd name="T36" fmla="*/ 448 w 3537"/>
                <a:gd name="T37" fmla="*/ 1522 h 3882"/>
                <a:gd name="T38" fmla="*/ 356 w 3537"/>
                <a:gd name="T39" fmla="*/ 1754 h 3882"/>
                <a:gd name="T40" fmla="*/ 305 w 3537"/>
                <a:gd name="T41" fmla="*/ 2011 h 3882"/>
                <a:gd name="T42" fmla="*/ 302 w 3537"/>
                <a:gd name="T43" fmla="*/ 2293 h 3882"/>
                <a:gd name="T44" fmla="*/ 354 w 3537"/>
                <a:gd name="T45" fmla="*/ 2598 h 3882"/>
                <a:gd name="T46" fmla="*/ 457 w 3537"/>
                <a:gd name="T47" fmla="*/ 2892 h 3882"/>
                <a:gd name="T48" fmla="*/ 591 w 3537"/>
                <a:gd name="T49" fmla="*/ 3134 h 3882"/>
                <a:gd name="T50" fmla="*/ 750 w 3537"/>
                <a:gd name="T51" fmla="*/ 3332 h 3882"/>
                <a:gd name="T52" fmla="*/ 924 w 3537"/>
                <a:gd name="T53" fmla="*/ 3493 h 3882"/>
                <a:gd name="T54" fmla="*/ 1106 w 3537"/>
                <a:gd name="T55" fmla="*/ 3619 h 3882"/>
                <a:gd name="T56" fmla="*/ 1288 w 3537"/>
                <a:gd name="T57" fmla="*/ 3714 h 3882"/>
                <a:gd name="T58" fmla="*/ 1462 w 3537"/>
                <a:gd name="T59" fmla="*/ 3783 h 3882"/>
                <a:gd name="T60" fmla="*/ 1619 w 3537"/>
                <a:gd name="T61" fmla="*/ 3830 h 3882"/>
                <a:gd name="T62" fmla="*/ 1751 w 3537"/>
                <a:gd name="T63" fmla="*/ 3859 h 3882"/>
                <a:gd name="T64" fmla="*/ 1851 w 3537"/>
                <a:gd name="T65" fmla="*/ 3876 h 3882"/>
                <a:gd name="T66" fmla="*/ 1908 w 3537"/>
                <a:gd name="T67" fmla="*/ 3881 h 3882"/>
                <a:gd name="T68" fmla="*/ 1826 w 3537"/>
                <a:gd name="T69" fmla="*/ 3882 h 3882"/>
                <a:gd name="T70" fmla="*/ 1548 w 3537"/>
                <a:gd name="T71" fmla="*/ 3853 h 3882"/>
                <a:gd name="T72" fmla="*/ 1274 w 3537"/>
                <a:gd name="T73" fmla="*/ 3783 h 3882"/>
                <a:gd name="T74" fmla="*/ 1012 w 3537"/>
                <a:gd name="T75" fmla="*/ 3671 h 3882"/>
                <a:gd name="T76" fmla="*/ 767 w 3537"/>
                <a:gd name="T77" fmla="*/ 3518 h 3882"/>
                <a:gd name="T78" fmla="*/ 546 w 3537"/>
                <a:gd name="T79" fmla="*/ 3326 h 3882"/>
                <a:gd name="T80" fmla="*/ 355 w 3537"/>
                <a:gd name="T81" fmla="*/ 3096 h 3882"/>
                <a:gd name="T82" fmla="*/ 199 w 3537"/>
                <a:gd name="T83" fmla="*/ 2829 h 3882"/>
                <a:gd name="T84" fmla="*/ 84 w 3537"/>
                <a:gd name="T85" fmla="*/ 2523 h 3882"/>
                <a:gd name="T86" fmla="*/ 17 w 3537"/>
                <a:gd name="T87" fmla="*/ 2184 h 3882"/>
                <a:gd name="T88" fmla="*/ 3 w 3537"/>
                <a:gd name="T89" fmla="*/ 1825 h 3882"/>
                <a:gd name="T90" fmla="*/ 56 w 3537"/>
                <a:gd name="T91" fmla="*/ 1498 h 3882"/>
                <a:gd name="T92" fmla="*/ 174 w 3537"/>
                <a:gd name="T93" fmla="*/ 1187 h 3882"/>
                <a:gd name="T94" fmla="*/ 350 w 3537"/>
                <a:gd name="T95" fmla="*/ 900 h 3882"/>
                <a:gd name="T96" fmla="*/ 573 w 3537"/>
                <a:gd name="T97" fmla="*/ 642 h 3882"/>
                <a:gd name="T98" fmla="*/ 839 w 3537"/>
                <a:gd name="T99" fmla="*/ 418 h 3882"/>
                <a:gd name="T100" fmla="*/ 1138 w 3537"/>
                <a:gd name="T101" fmla="*/ 236 h 3882"/>
                <a:gd name="T102" fmla="*/ 1465 w 3537"/>
                <a:gd name="T103" fmla="*/ 101 h 3882"/>
                <a:gd name="T104" fmla="*/ 1810 w 3537"/>
                <a:gd name="T105" fmla="*/ 21 h 3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37" h="3882">
                  <a:moveTo>
                    <a:pt x="2047" y="0"/>
                  </a:moveTo>
                  <a:lnTo>
                    <a:pt x="2166" y="0"/>
                  </a:lnTo>
                  <a:lnTo>
                    <a:pt x="2287" y="8"/>
                  </a:lnTo>
                  <a:lnTo>
                    <a:pt x="2407" y="22"/>
                  </a:lnTo>
                  <a:lnTo>
                    <a:pt x="2528" y="45"/>
                  </a:lnTo>
                  <a:lnTo>
                    <a:pt x="2647" y="77"/>
                  </a:lnTo>
                  <a:lnTo>
                    <a:pt x="2767" y="115"/>
                  </a:lnTo>
                  <a:lnTo>
                    <a:pt x="2885" y="163"/>
                  </a:lnTo>
                  <a:lnTo>
                    <a:pt x="2983" y="209"/>
                  </a:lnTo>
                  <a:lnTo>
                    <a:pt x="3076" y="257"/>
                  </a:lnTo>
                  <a:lnTo>
                    <a:pt x="3164" y="307"/>
                  </a:lnTo>
                  <a:lnTo>
                    <a:pt x="3248" y="360"/>
                  </a:lnTo>
                  <a:lnTo>
                    <a:pt x="3327" y="414"/>
                  </a:lnTo>
                  <a:lnTo>
                    <a:pt x="3401" y="471"/>
                  </a:lnTo>
                  <a:lnTo>
                    <a:pt x="3471" y="528"/>
                  </a:lnTo>
                  <a:lnTo>
                    <a:pt x="3537" y="587"/>
                  </a:lnTo>
                  <a:lnTo>
                    <a:pt x="2939" y="1108"/>
                  </a:lnTo>
                  <a:lnTo>
                    <a:pt x="2883" y="1042"/>
                  </a:lnTo>
                  <a:lnTo>
                    <a:pt x="2823" y="981"/>
                  </a:lnTo>
                  <a:lnTo>
                    <a:pt x="2759" y="925"/>
                  </a:lnTo>
                  <a:lnTo>
                    <a:pt x="2692" y="876"/>
                  </a:lnTo>
                  <a:lnTo>
                    <a:pt x="2623" y="830"/>
                  </a:lnTo>
                  <a:lnTo>
                    <a:pt x="2552" y="788"/>
                  </a:lnTo>
                  <a:lnTo>
                    <a:pt x="2478" y="752"/>
                  </a:lnTo>
                  <a:lnTo>
                    <a:pt x="2403" y="720"/>
                  </a:lnTo>
                  <a:lnTo>
                    <a:pt x="2327" y="694"/>
                  </a:lnTo>
                  <a:lnTo>
                    <a:pt x="2249" y="671"/>
                  </a:lnTo>
                  <a:lnTo>
                    <a:pt x="2170" y="652"/>
                  </a:lnTo>
                  <a:lnTo>
                    <a:pt x="2091" y="638"/>
                  </a:lnTo>
                  <a:lnTo>
                    <a:pt x="2012" y="628"/>
                  </a:lnTo>
                  <a:lnTo>
                    <a:pt x="1933" y="622"/>
                  </a:lnTo>
                  <a:lnTo>
                    <a:pt x="1854" y="620"/>
                  </a:lnTo>
                  <a:lnTo>
                    <a:pt x="1777" y="621"/>
                  </a:lnTo>
                  <a:lnTo>
                    <a:pt x="1700" y="626"/>
                  </a:lnTo>
                  <a:lnTo>
                    <a:pt x="1625" y="635"/>
                  </a:lnTo>
                  <a:lnTo>
                    <a:pt x="1553" y="647"/>
                  </a:lnTo>
                  <a:lnTo>
                    <a:pt x="1481" y="662"/>
                  </a:lnTo>
                  <a:lnTo>
                    <a:pt x="1413" y="681"/>
                  </a:lnTo>
                  <a:lnTo>
                    <a:pt x="1347" y="703"/>
                  </a:lnTo>
                  <a:lnTo>
                    <a:pt x="1298" y="720"/>
                  </a:lnTo>
                  <a:lnTo>
                    <a:pt x="1249" y="743"/>
                  </a:lnTo>
                  <a:lnTo>
                    <a:pt x="1198" y="768"/>
                  </a:lnTo>
                  <a:lnTo>
                    <a:pt x="1144" y="796"/>
                  </a:lnTo>
                  <a:lnTo>
                    <a:pt x="1091" y="827"/>
                  </a:lnTo>
                  <a:lnTo>
                    <a:pt x="1036" y="863"/>
                  </a:lnTo>
                  <a:lnTo>
                    <a:pt x="981" y="901"/>
                  </a:lnTo>
                  <a:lnTo>
                    <a:pt x="928" y="942"/>
                  </a:lnTo>
                  <a:lnTo>
                    <a:pt x="873" y="986"/>
                  </a:lnTo>
                  <a:lnTo>
                    <a:pt x="820" y="1033"/>
                  </a:lnTo>
                  <a:lnTo>
                    <a:pt x="766" y="1084"/>
                  </a:lnTo>
                  <a:lnTo>
                    <a:pt x="714" y="1138"/>
                  </a:lnTo>
                  <a:lnTo>
                    <a:pt x="664" y="1194"/>
                  </a:lnTo>
                  <a:lnTo>
                    <a:pt x="616" y="1254"/>
                  </a:lnTo>
                  <a:lnTo>
                    <a:pt x="570" y="1316"/>
                  </a:lnTo>
                  <a:lnTo>
                    <a:pt x="527" y="1382"/>
                  </a:lnTo>
                  <a:lnTo>
                    <a:pt x="486" y="1451"/>
                  </a:lnTo>
                  <a:lnTo>
                    <a:pt x="448" y="1522"/>
                  </a:lnTo>
                  <a:lnTo>
                    <a:pt x="414" y="1596"/>
                  </a:lnTo>
                  <a:lnTo>
                    <a:pt x="383" y="1673"/>
                  </a:lnTo>
                  <a:lnTo>
                    <a:pt x="356" y="1754"/>
                  </a:lnTo>
                  <a:lnTo>
                    <a:pt x="335" y="1836"/>
                  </a:lnTo>
                  <a:lnTo>
                    <a:pt x="317" y="1923"/>
                  </a:lnTo>
                  <a:lnTo>
                    <a:pt x="305" y="2011"/>
                  </a:lnTo>
                  <a:lnTo>
                    <a:pt x="298" y="2102"/>
                  </a:lnTo>
                  <a:lnTo>
                    <a:pt x="297" y="2196"/>
                  </a:lnTo>
                  <a:lnTo>
                    <a:pt x="302" y="2293"/>
                  </a:lnTo>
                  <a:lnTo>
                    <a:pt x="312" y="2392"/>
                  </a:lnTo>
                  <a:lnTo>
                    <a:pt x="330" y="2494"/>
                  </a:lnTo>
                  <a:lnTo>
                    <a:pt x="354" y="2598"/>
                  </a:lnTo>
                  <a:lnTo>
                    <a:pt x="384" y="2705"/>
                  </a:lnTo>
                  <a:lnTo>
                    <a:pt x="419" y="2802"/>
                  </a:lnTo>
                  <a:lnTo>
                    <a:pt x="457" y="2892"/>
                  </a:lnTo>
                  <a:lnTo>
                    <a:pt x="499" y="2977"/>
                  </a:lnTo>
                  <a:lnTo>
                    <a:pt x="543" y="3059"/>
                  </a:lnTo>
                  <a:lnTo>
                    <a:pt x="591" y="3134"/>
                  </a:lnTo>
                  <a:lnTo>
                    <a:pt x="641" y="3205"/>
                  </a:lnTo>
                  <a:lnTo>
                    <a:pt x="695" y="3271"/>
                  </a:lnTo>
                  <a:lnTo>
                    <a:pt x="750" y="3332"/>
                  </a:lnTo>
                  <a:lnTo>
                    <a:pt x="807" y="3391"/>
                  </a:lnTo>
                  <a:lnTo>
                    <a:pt x="864" y="3443"/>
                  </a:lnTo>
                  <a:lnTo>
                    <a:pt x="924" y="3493"/>
                  </a:lnTo>
                  <a:lnTo>
                    <a:pt x="984" y="3538"/>
                  </a:lnTo>
                  <a:lnTo>
                    <a:pt x="1045" y="3580"/>
                  </a:lnTo>
                  <a:lnTo>
                    <a:pt x="1106" y="3619"/>
                  </a:lnTo>
                  <a:lnTo>
                    <a:pt x="1167" y="3653"/>
                  </a:lnTo>
                  <a:lnTo>
                    <a:pt x="1228" y="3685"/>
                  </a:lnTo>
                  <a:lnTo>
                    <a:pt x="1288" y="3714"/>
                  </a:lnTo>
                  <a:lnTo>
                    <a:pt x="1348" y="3740"/>
                  </a:lnTo>
                  <a:lnTo>
                    <a:pt x="1405" y="3762"/>
                  </a:lnTo>
                  <a:lnTo>
                    <a:pt x="1462" y="3783"/>
                  </a:lnTo>
                  <a:lnTo>
                    <a:pt x="1517" y="3801"/>
                  </a:lnTo>
                  <a:lnTo>
                    <a:pt x="1569" y="3817"/>
                  </a:lnTo>
                  <a:lnTo>
                    <a:pt x="1619" y="3830"/>
                  </a:lnTo>
                  <a:lnTo>
                    <a:pt x="1666" y="3841"/>
                  </a:lnTo>
                  <a:lnTo>
                    <a:pt x="1711" y="3851"/>
                  </a:lnTo>
                  <a:lnTo>
                    <a:pt x="1751" y="3859"/>
                  </a:lnTo>
                  <a:lnTo>
                    <a:pt x="1788" y="3867"/>
                  </a:lnTo>
                  <a:lnTo>
                    <a:pt x="1821" y="3872"/>
                  </a:lnTo>
                  <a:lnTo>
                    <a:pt x="1851" y="3876"/>
                  </a:lnTo>
                  <a:lnTo>
                    <a:pt x="1875" y="3878"/>
                  </a:lnTo>
                  <a:lnTo>
                    <a:pt x="1894" y="3879"/>
                  </a:lnTo>
                  <a:lnTo>
                    <a:pt x="1908" y="3881"/>
                  </a:lnTo>
                  <a:lnTo>
                    <a:pt x="1917" y="3882"/>
                  </a:lnTo>
                  <a:lnTo>
                    <a:pt x="1921" y="3882"/>
                  </a:lnTo>
                  <a:lnTo>
                    <a:pt x="1826" y="3882"/>
                  </a:lnTo>
                  <a:lnTo>
                    <a:pt x="1733" y="3877"/>
                  </a:lnTo>
                  <a:lnTo>
                    <a:pt x="1641" y="3868"/>
                  </a:lnTo>
                  <a:lnTo>
                    <a:pt x="1548" y="3853"/>
                  </a:lnTo>
                  <a:lnTo>
                    <a:pt x="1455" y="3834"/>
                  </a:lnTo>
                  <a:lnTo>
                    <a:pt x="1363" y="3811"/>
                  </a:lnTo>
                  <a:lnTo>
                    <a:pt x="1274" y="3783"/>
                  </a:lnTo>
                  <a:lnTo>
                    <a:pt x="1185" y="3750"/>
                  </a:lnTo>
                  <a:lnTo>
                    <a:pt x="1097" y="3713"/>
                  </a:lnTo>
                  <a:lnTo>
                    <a:pt x="1012" y="3671"/>
                  </a:lnTo>
                  <a:lnTo>
                    <a:pt x="928" y="3624"/>
                  </a:lnTo>
                  <a:lnTo>
                    <a:pt x="846" y="3573"/>
                  </a:lnTo>
                  <a:lnTo>
                    <a:pt x="767" y="3518"/>
                  </a:lnTo>
                  <a:lnTo>
                    <a:pt x="691" y="3458"/>
                  </a:lnTo>
                  <a:lnTo>
                    <a:pt x="617" y="3395"/>
                  </a:lnTo>
                  <a:lnTo>
                    <a:pt x="546" y="3326"/>
                  </a:lnTo>
                  <a:lnTo>
                    <a:pt x="479" y="3254"/>
                  </a:lnTo>
                  <a:lnTo>
                    <a:pt x="415" y="3177"/>
                  </a:lnTo>
                  <a:lnTo>
                    <a:pt x="355" y="3096"/>
                  </a:lnTo>
                  <a:lnTo>
                    <a:pt x="299" y="3011"/>
                  </a:lnTo>
                  <a:lnTo>
                    <a:pt x="247" y="2921"/>
                  </a:lnTo>
                  <a:lnTo>
                    <a:pt x="199" y="2829"/>
                  </a:lnTo>
                  <a:lnTo>
                    <a:pt x="155" y="2731"/>
                  </a:lnTo>
                  <a:lnTo>
                    <a:pt x="117" y="2629"/>
                  </a:lnTo>
                  <a:lnTo>
                    <a:pt x="84" y="2523"/>
                  </a:lnTo>
                  <a:lnTo>
                    <a:pt x="56" y="2414"/>
                  </a:lnTo>
                  <a:lnTo>
                    <a:pt x="33" y="2301"/>
                  </a:lnTo>
                  <a:lnTo>
                    <a:pt x="17" y="2184"/>
                  </a:lnTo>
                  <a:lnTo>
                    <a:pt x="5" y="2061"/>
                  </a:lnTo>
                  <a:lnTo>
                    <a:pt x="0" y="1937"/>
                  </a:lnTo>
                  <a:lnTo>
                    <a:pt x="3" y="1825"/>
                  </a:lnTo>
                  <a:lnTo>
                    <a:pt x="13" y="1714"/>
                  </a:lnTo>
                  <a:lnTo>
                    <a:pt x="31" y="1605"/>
                  </a:lnTo>
                  <a:lnTo>
                    <a:pt x="56" y="1498"/>
                  </a:lnTo>
                  <a:lnTo>
                    <a:pt x="89" y="1392"/>
                  </a:lnTo>
                  <a:lnTo>
                    <a:pt x="129" y="1289"/>
                  </a:lnTo>
                  <a:lnTo>
                    <a:pt x="174" y="1187"/>
                  </a:lnTo>
                  <a:lnTo>
                    <a:pt x="227" y="1088"/>
                  </a:lnTo>
                  <a:lnTo>
                    <a:pt x="285" y="993"/>
                  </a:lnTo>
                  <a:lnTo>
                    <a:pt x="350" y="900"/>
                  </a:lnTo>
                  <a:lnTo>
                    <a:pt x="419" y="810"/>
                  </a:lnTo>
                  <a:lnTo>
                    <a:pt x="494" y="724"/>
                  </a:lnTo>
                  <a:lnTo>
                    <a:pt x="573" y="642"/>
                  </a:lnTo>
                  <a:lnTo>
                    <a:pt x="658" y="563"/>
                  </a:lnTo>
                  <a:lnTo>
                    <a:pt x="746" y="488"/>
                  </a:lnTo>
                  <a:lnTo>
                    <a:pt x="839" y="418"/>
                  </a:lnTo>
                  <a:lnTo>
                    <a:pt x="935" y="353"/>
                  </a:lnTo>
                  <a:lnTo>
                    <a:pt x="1035" y="292"/>
                  </a:lnTo>
                  <a:lnTo>
                    <a:pt x="1138" y="236"/>
                  </a:lnTo>
                  <a:lnTo>
                    <a:pt x="1245" y="185"/>
                  </a:lnTo>
                  <a:lnTo>
                    <a:pt x="1353" y="140"/>
                  </a:lnTo>
                  <a:lnTo>
                    <a:pt x="1465" y="101"/>
                  </a:lnTo>
                  <a:lnTo>
                    <a:pt x="1578" y="68"/>
                  </a:lnTo>
                  <a:lnTo>
                    <a:pt x="1693" y="41"/>
                  </a:lnTo>
                  <a:lnTo>
                    <a:pt x="1810" y="21"/>
                  </a:lnTo>
                  <a:lnTo>
                    <a:pt x="1928" y="7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104">
              <a:extLst>
                <a:ext uri="{FF2B5EF4-FFF2-40B4-BE49-F238E27FC236}">
                  <a16:creationId xmlns:a16="http://schemas.microsoft.com/office/drawing/2014/main" id="{5D6AB284-EBF9-46B9-9A8C-B9AB02C4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3713" y="3325374"/>
              <a:ext cx="695731" cy="247608"/>
            </a:xfrm>
            <a:custGeom>
              <a:avLst/>
              <a:gdLst>
                <a:gd name="T0" fmla="*/ 863 w 916"/>
                <a:gd name="T1" fmla="*/ 0 h 324"/>
                <a:gd name="T2" fmla="*/ 885 w 916"/>
                <a:gd name="T3" fmla="*/ 81 h 324"/>
                <a:gd name="T4" fmla="*/ 902 w 916"/>
                <a:gd name="T5" fmla="*/ 160 h 324"/>
                <a:gd name="T6" fmla="*/ 916 w 916"/>
                <a:gd name="T7" fmla="*/ 233 h 324"/>
                <a:gd name="T8" fmla="*/ 15 w 916"/>
                <a:gd name="T9" fmla="*/ 324 h 324"/>
                <a:gd name="T10" fmla="*/ 9 w 916"/>
                <a:gd name="T11" fmla="*/ 281 h 324"/>
                <a:gd name="T12" fmla="*/ 0 w 916"/>
                <a:gd name="T13" fmla="*/ 234 h 324"/>
                <a:gd name="T14" fmla="*/ 863 w 916"/>
                <a:gd name="T1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6" h="324">
                  <a:moveTo>
                    <a:pt x="863" y="0"/>
                  </a:moveTo>
                  <a:lnTo>
                    <a:pt x="885" y="81"/>
                  </a:lnTo>
                  <a:lnTo>
                    <a:pt x="902" y="160"/>
                  </a:lnTo>
                  <a:lnTo>
                    <a:pt x="916" y="233"/>
                  </a:lnTo>
                  <a:lnTo>
                    <a:pt x="15" y="324"/>
                  </a:lnTo>
                  <a:lnTo>
                    <a:pt x="9" y="281"/>
                  </a:lnTo>
                  <a:lnTo>
                    <a:pt x="0" y="234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rgbClr val="2D4F9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105">
              <a:extLst>
                <a:ext uri="{FF2B5EF4-FFF2-40B4-BE49-F238E27FC236}">
                  <a16:creationId xmlns:a16="http://schemas.microsoft.com/office/drawing/2014/main" id="{457ECB4A-ED8C-46FC-AD5A-8AA506DE6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0423" y="3633744"/>
              <a:ext cx="701807" cy="133678"/>
            </a:xfrm>
            <a:custGeom>
              <a:avLst/>
              <a:gdLst>
                <a:gd name="T0" fmla="*/ 917 w 924"/>
                <a:gd name="T1" fmla="*/ 0 h 177"/>
                <a:gd name="T2" fmla="*/ 921 w 924"/>
                <a:gd name="T3" fmla="*/ 45 h 177"/>
                <a:gd name="T4" fmla="*/ 922 w 924"/>
                <a:gd name="T5" fmla="*/ 83 h 177"/>
                <a:gd name="T6" fmla="*/ 924 w 924"/>
                <a:gd name="T7" fmla="*/ 116 h 177"/>
                <a:gd name="T8" fmla="*/ 924 w 924"/>
                <a:gd name="T9" fmla="*/ 143 h 177"/>
                <a:gd name="T10" fmla="*/ 924 w 924"/>
                <a:gd name="T11" fmla="*/ 162 h 177"/>
                <a:gd name="T12" fmla="*/ 924 w 924"/>
                <a:gd name="T13" fmla="*/ 173 h 177"/>
                <a:gd name="T14" fmla="*/ 924 w 924"/>
                <a:gd name="T15" fmla="*/ 177 h 177"/>
                <a:gd name="T16" fmla="*/ 0 w 924"/>
                <a:gd name="T17" fmla="*/ 171 h 177"/>
                <a:gd name="T18" fmla="*/ 0 w 924"/>
                <a:gd name="T19" fmla="*/ 167 h 177"/>
                <a:gd name="T20" fmla="*/ 1 w 924"/>
                <a:gd name="T21" fmla="*/ 154 h 177"/>
                <a:gd name="T22" fmla="*/ 2 w 924"/>
                <a:gd name="T23" fmla="*/ 135 h 177"/>
                <a:gd name="T24" fmla="*/ 3 w 924"/>
                <a:gd name="T25" fmla="*/ 107 h 177"/>
                <a:gd name="T26" fmla="*/ 3 w 924"/>
                <a:gd name="T27" fmla="*/ 73 h 177"/>
                <a:gd name="T28" fmla="*/ 917 w 924"/>
                <a:gd name="T2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4" h="177">
                  <a:moveTo>
                    <a:pt x="917" y="0"/>
                  </a:moveTo>
                  <a:lnTo>
                    <a:pt x="921" y="45"/>
                  </a:lnTo>
                  <a:lnTo>
                    <a:pt x="922" y="83"/>
                  </a:lnTo>
                  <a:lnTo>
                    <a:pt x="924" y="116"/>
                  </a:lnTo>
                  <a:lnTo>
                    <a:pt x="924" y="143"/>
                  </a:lnTo>
                  <a:lnTo>
                    <a:pt x="924" y="162"/>
                  </a:lnTo>
                  <a:lnTo>
                    <a:pt x="924" y="173"/>
                  </a:lnTo>
                  <a:lnTo>
                    <a:pt x="924" y="177"/>
                  </a:lnTo>
                  <a:lnTo>
                    <a:pt x="0" y="171"/>
                  </a:lnTo>
                  <a:lnTo>
                    <a:pt x="0" y="167"/>
                  </a:lnTo>
                  <a:lnTo>
                    <a:pt x="1" y="154"/>
                  </a:lnTo>
                  <a:lnTo>
                    <a:pt x="2" y="135"/>
                  </a:lnTo>
                  <a:lnTo>
                    <a:pt x="3" y="107"/>
                  </a:lnTo>
                  <a:lnTo>
                    <a:pt x="3" y="73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2D4F9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roup 111">
            <a:extLst>
              <a:ext uri="{FF2B5EF4-FFF2-40B4-BE49-F238E27FC236}">
                <a16:creationId xmlns:a16="http://schemas.microsoft.com/office/drawing/2014/main" id="{61726798-FB09-4CB6-B047-A3A74344A0EA}"/>
              </a:ext>
            </a:extLst>
          </p:cNvPr>
          <p:cNvGrpSpPr/>
          <p:nvPr/>
        </p:nvGrpSpPr>
        <p:grpSpPr>
          <a:xfrm rot="21124405">
            <a:off x="222390" y="2635576"/>
            <a:ext cx="1617882" cy="1578809"/>
            <a:chOff x="6943302" y="2309948"/>
            <a:chExt cx="2954030" cy="2954030"/>
          </a:xfrm>
        </p:grpSpPr>
        <p:grpSp>
          <p:nvGrpSpPr>
            <p:cNvPr id="34" name="Group 112">
              <a:extLst>
                <a:ext uri="{FF2B5EF4-FFF2-40B4-BE49-F238E27FC236}">
                  <a16:creationId xmlns:a16="http://schemas.microsoft.com/office/drawing/2014/main" id="{34866390-751A-4C54-9EC9-DEF698EB73F4}"/>
                </a:ext>
              </a:extLst>
            </p:cNvPr>
            <p:cNvGrpSpPr/>
            <p:nvPr/>
          </p:nvGrpSpPr>
          <p:grpSpPr>
            <a:xfrm rot="12019604">
              <a:off x="7746616" y="3431138"/>
              <a:ext cx="1092207" cy="1601093"/>
              <a:chOff x="7627097" y="2800611"/>
              <a:chExt cx="1092207" cy="1601093"/>
            </a:xfrm>
          </p:grpSpPr>
          <p:sp>
            <p:nvSpPr>
              <p:cNvPr id="36" name="Freeform 114">
                <a:extLst>
                  <a:ext uri="{FF2B5EF4-FFF2-40B4-BE49-F238E27FC236}">
                    <a16:creationId xmlns:a16="http://schemas.microsoft.com/office/drawing/2014/main" id="{993EE277-FEE6-4DA5-A4EF-9B6597FCC3E3}"/>
                  </a:ext>
                </a:extLst>
              </p:cNvPr>
              <p:cNvSpPr>
                <a:spLocks/>
              </p:cNvSpPr>
              <p:nvPr/>
            </p:nvSpPr>
            <p:spPr bwMode="auto">
              <a:xfrm rot="19972372">
                <a:off x="7627097" y="2800611"/>
                <a:ext cx="1092207" cy="1601093"/>
              </a:xfrm>
              <a:custGeom>
                <a:avLst/>
                <a:gdLst>
                  <a:gd name="T0" fmla="*/ 1438 w 1438"/>
                  <a:gd name="T1" fmla="*/ 0 h 2107"/>
                  <a:gd name="T2" fmla="*/ 943 w 1438"/>
                  <a:gd name="T3" fmla="*/ 1710 h 2107"/>
                  <a:gd name="T4" fmla="*/ 930 w 1438"/>
                  <a:gd name="T5" fmla="*/ 1766 h 2107"/>
                  <a:gd name="T6" fmla="*/ 912 w 1438"/>
                  <a:gd name="T7" fmla="*/ 1818 h 2107"/>
                  <a:gd name="T8" fmla="*/ 887 w 1438"/>
                  <a:gd name="T9" fmla="*/ 1868 h 2107"/>
                  <a:gd name="T10" fmla="*/ 858 w 1438"/>
                  <a:gd name="T11" fmla="*/ 1914 h 2107"/>
                  <a:gd name="T12" fmla="*/ 823 w 1438"/>
                  <a:gd name="T13" fmla="*/ 1956 h 2107"/>
                  <a:gd name="T14" fmla="*/ 784 w 1438"/>
                  <a:gd name="T15" fmla="*/ 1994 h 2107"/>
                  <a:gd name="T16" fmla="*/ 739 w 1438"/>
                  <a:gd name="T17" fmla="*/ 2027 h 2107"/>
                  <a:gd name="T18" fmla="*/ 692 w 1438"/>
                  <a:gd name="T19" fmla="*/ 2055 h 2107"/>
                  <a:gd name="T20" fmla="*/ 642 w 1438"/>
                  <a:gd name="T21" fmla="*/ 2078 h 2107"/>
                  <a:gd name="T22" fmla="*/ 589 w 1438"/>
                  <a:gd name="T23" fmla="*/ 2094 h 2107"/>
                  <a:gd name="T24" fmla="*/ 533 w 1438"/>
                  <a:gd name="T25" fmla="*/ 2105 h 2107"/>
                  <a:gd name="T26" fmla="*/ 474 w 1438"/>
                  <a:gd name="T27" fmla="*/ 2107 h 2107"/>
                  <a:gd name="T28" fmla="*/ 415 w 1438"/>
                  <a:gd name="T29" fmla="*/ 2103 h 2107"/>
                  <a:gd name="T30" fmla="*/ 357 w 1438"/>
                  <a:gd name="T31" fmla="*/ 2093 h 2107"/>
                  <a:gd name="T32" fmla="*/ 303 w 1438"/>
                  <a:gd name="T33" fmla="*/ 2075 h 2107"/>
                  <a:gd name="T34" fmla="*/ 252 w 1438"/>
                  <a:gd name="T35" fmla="*/ 2052 h 2107"/>
                  <a:gd name="T36" fmla="*/ 203 w 1438"/>
                  <a:gd name="T37" fmla="*/ 2023 h 2107"/>
                  <a:gd name="T38" fmla="*/ 160 w 1438"/>
                  <a:gd name="T39" fmla="*/ 1988 h 2107"/>
                  <a:gd name="T40" fmla="*/ 119 w 1438"/>
                  <a:gd name="T41" fmla="*/ 1948 h 2107"/>
                  <a:gd name="T42" fmla="*/ 85 w 1438"/>
                  <a:gd name="T43" fmla="*/ 1905 h 2107"/>
                  <a:gd name="T44" fmla="*/ 56 w 1438"/>
                  <a:gd name="T45" fmla="*/ 1857 h 2107"/>
                  <a:gd name="T46" fmla="*/ 32 w 1438"/>
                  <a:gd name="T47" fmla="*/ 1804 h 2107"/>
                  <a:gd name="T48" fmla="*/ 15 w 1438"/>
                  <a:gd name="T49" fmla="*/ 1750 h 2107"/>
                  <a:gd name="T50" fmla="*/ 4 w 1438"/>
                  <a:gd name="T51" fmla="*/ 1692 h 2107"/>
                  <a:gd name="T52" fmla="*/ 0 w 1438"/>
                  <a:gd name="T53" fmla="*/ 1634 h 2107"/>
                  <a:gd name="T54" fmla="*/ 4 w 1438"/>
                  <a:gd name="T55" fmla="*/ 1578 h 2107"/>
                  <a:gd name="T56" fmla="*/ 12 w 1438"/>
                  <a:gd name="T57" fmla="*/ 1525 h 2107"/>
                  <a:gd name="T58" fmla="*/ 28 w 1438"/>
                  <a:gd name="T59" fmla="*/ 1474 h 2107"/>
                  <a:gd name="T60" fmla="*/ 48 w 1438"/>
                  <a:gd name="T61" fmla="*/ 1424 h 2107"/>
                  <a:gd name="T62" fmla="*/ 75 w 1438"/>
                  <a:gd name="T63" fmla="*/ 1378 h 2107"/>
                  <a:gd name="T64" fmla="*/ 105 w 1438"/>
                  <a:gd name="T65" fmla="*/ 1336 h 2107"/>
                  <a:gd name="T66" fmla="*/ 140 w 1438"/>
                  <a:gd name="T67" fmla="*/ 1297 h 2107"/>
                  <a:gd name="T68" fmla="*/ 137 w 1438"/>
                  <a:gd name="T69" fmla="*/ 1296 h 2107"/>
                  <a:gd name="T70" fmla="*/ 1438 w 1438"/>
                  <a:gd name="T71" fmla="*/ 0 h 2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38" h="2107">
                    <a:moveTo>
                      <a:pt x="1438" y="0"/>
                    </a:moveTo>
                    <a:lnTo>
                      <a:pt x="943" y="1710"/>
                    </a:lnTo>
                    <a:lnTo>
                      <a:pt x="930" y="1766"/>
                    </a:lnTo>
                    <a:lnTo>
                      <a:pt x="912" y="1818"/>
                    </a:lnTo>
                    <a:lnTo>
                      <a:pt x="887" y="1868"/>
                    </a:lnTo>
                    <a:lnTo>
                      <a:pt x="858" y="1914"/>
                    </a:lnTo>
                    <a:lnTo>
                      <a:pt x="823" y="1956"/>
                    </a:lnTo>
                    <a:lnTo>
                      <a:pt x="784" y="1994"/>
                    </a:lnTo>
                    <a:lnTo>
                      <a:pt x="739" y="2027"/>
                    </a:lnTo>
                    <a:lnTo>
                      <a:pt x="692" y="2055"/>
                    </a:lnTo>
                    <a:lnTo>
                      <a:pt x="642" y="2078"/>
                    </a:lnTo>
                    <a:lnTo>
                      <a:pt x="589" y="2094"/>
                    </a:lnTo>
                    <a:lnTo>
                      <a:pt x="533" y="2105"/>
                    </a:lnTo>
                    <a:lnTo>
                      <a:pt x="474" y="2107"/>
                    </a:lnTo>
                    <a:lnTo>
                      <a:pt x="415" y="2103"/>
                    </a:lnTo>
                    <a:lnTo>
                      <a:pt x="357" y="2093"/>
                    </a:lnTo>
                    <a:lnTo>
                      <a:pt x="303" y="2075"/>
                    </a:lnTo>
                    <a:lnTo>
                      <a:pt x="252" y="2052"/>
                    </a:lnTo>
                    <a:lnTo>
                      <a:pt x="203" y="2023"/>
                    </a:lnTo>
                    <a:lnTo>
                      <a:pt x="160" y="1988"/>
                    </a:lnTo>
                    <a:lnTo>
                      <a:pt x="119" y="1948"/>
                    </a:lnTo>
                    <a:lnTo>
                      <a:pt x="85" y="1905"/>
                    </a:lnTo>
                    <a:lnTo>
                      <a:pt x="56" y="1857"/>
                    </a:lnTo>
                    <a:lnTo>
                      <a:pt x="32" y="1804"/>
                    </a:lnTo>
                    <a:lnTo>
                      <a:pt x="15" y="1750"/>
                    </a:lnTo>
                    <a:lnTo>
                      <a:pt x="4" y="1692"/>
                    </a:lnTo>
                    <a:lnTo>
                      <a:pt x="0" y="1634"/>
                    </a:lnTo>
                    <a:lnTo>
                      <a:pt x="4" y="1578"/>
                    </a:lnTo>
                    <a:lnTo>
                      <a:pt x="12" y="1525"/>
                    </a:lnTo>
                    <a:lnTo>
                      <a:pt x="28" y="1474"/>
                    </a:lnTo>
                    <a:lnTo>
                      <a:pt x="48" y="1424"/>
                    </a:lnTo>
                    <a:lnTo>
                      <a:pt x="75" y="1378"/>
                    </a:lnTo>
                    <a:lnTo>
                      <a:pt x="105" y="1336"/>
                    </a:lnTo>
                    <a:lnTo>
                      <a:pt x="140" y="1297"/>
                    </a:lnTo>
                    <a:lnTo>
                      <a:pt x="137" y="1296"/>
                    </a:lnTo>
                    <a:lnTo>
                      <a:pt x="1438" y="0"/>
                    </a:lnTo>
                    <a:close/>
                  </a:path>
                </a:pathLst>
              </a:custGeom>
              <a:solidFill>
                <a:srgbClr val="2D4F93"/>
              </a:solidFill>
              <a:ln w="571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">
                <a:extLst>
                  <a:ext uri="{FF2B5EF4-FFF2-40B4-BE49-F238E27FC236}">
                    <a16:creationId xmlns:a16="http://schemas.microsoft.com/office/drawing/2014/main" id="{2D6953D5-004B-4823-828B-BA2D02F6411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184621">
                <a:off x="8048532" y="3903765"/>
                <a:ext cx="319004" cy="317485"/>
              </a:xfrm>
              <a:custGeom>
                <a:avLst/>
                <a:gdLst>
                  <a:gd name="T0" fmla="*/ 208 w 418"/>
                  <a:gd name="T1" fmla="*/ 0 h 419"/>
                  <a:gd name="T2" fmla="*/ 247 w 418"/>
                  <a:gd name="T3" fmla="*/ 4 h 419"/>
                  <a:gd name="T4" fmla="*/ 282 w 418"/>
                  <a:gd name="T5" fmla="*/ 13 h 419"/>
                  <a:gd name="T6" fmla="*/ 314 w 418"/>
                  <a:gd name="T7" fmla="*/ 28 h 419"/>
                  <a:gd name="T8" fmla="*/ 343 w 418"/>
                  <a:gd name="T9" fmla="*/ 50 h 419"/>
                  <a:gd name="T10" fmla="*/ 369 w 418"/>
                  <a:gd name="T11" fmla="*/ 75 h 419"/>
                  <a:gd name="T12" fmla="*/ 389 w 418"/>
                  <a:gd name="T13" fmla="*/ 103 h 419"/>
                  <a:gd name="T14" fmla="*/ 404 w 418"/>
                  <a:gd name="T15" fmla="*/ 136 h 419"/>
                  <a:gd name="T16" fmla="*/ 415 w 418"/>
                  <a:gd name="T17" fmla="*/ 172 h 419"/>
                  <a:gd name="T18" fmla="*/ 418 w 418"/>
                  <a:gd name="T19" fmla="*/ 210 h 419"/>
                  <a:gd name="T20" fmla="*/ 415 w 418"/>
                  <a:gd name="T21" fmla="*/ 247 h 419"/>
                  <a:gd name="T22" fmla="*/ 404 w 418"/>
                  <a:gd name="T23" fmla="*/ 282 h 419"/>
                  <a:gd name="T24" fmla="*/ 389 w 418"/>
                  <a:gd name="T25" fmla="*/ 316 h 419"/>
                  <a:gd name="T26" fmla="*/ 369 w 418"/>
                  <a:gd name="T27" fmla="*/ 345 h 419"/>
                  <a:gd name="T28" fmla="*/ 343 w 418"/>
                  <a:gd name="T29" fmla="*/ 369 h 419"/>
                  <a:gd name="T30" fmla="*/ 314 w 418"/>
                  <a:gd name="T31" fmla="*/ 391 h 419"/>
                  <a:gd name="T32" fmla="*/ 282 w 418"/>
                  <a:gd name="T33" fmla="*/ 406 h 419"/>
                  <a:gd name="T34" fmla="*/ 247 w 418"/>
                  <a:gd name="T35" fmla="*/ 415 h 419"/>
                  <a:gd name="T36" fmla="*/ 208 w 418"/>
                  <a:gd name="T37" fmla="*/ 419 h 419"/>
                  <a:gd name="T38" fmla="*/ 172 w 418"/>
                  <a:gd name="T39" fmla="*/ 415 h 419"/>
                  <a:gd name="T40" fmla="*/ 136 w 418"/>
                  <a:gd name="T41" fmla="*/ 406 h 419"/>
                  <a:gd name="T42" fmla="*/ 103 w 418"/>
                  <a:gd name="T43" fmla="*/ 391 h 419"/>
                  <a:gd name="T44" fmla="*/ 74 w 418"/>
                  <a:gd name="T45" fmla="*/ 369 h 419"/>
                  <a:gd name="T46" fmla="*/ 48 w 418"/>
                  <a:gd name="T47" fmla="*/ 345 h 419"/>
                  <a:gd name="T48" fmla="*/ 28 w 418"/>
                  <a:gd name="T49" fmla="*/ 316 h 419"/>
                  <a:gd name="T50" fmla="*/ 12 w 418"/>
                  <a:gd name="T51" fmla="*/ 282 h 419"/>
                  <a:gd name="T52" fmla="*/ 2 w 418"/>
                  <a:gd name="T53" fmla="*/ 247 h 419"/>
                  <a:gd name="T54" fmla="*/ 0 w 418"/>
                  <a:gd name="T55" fmla="*/ 210 h 419"/>
                  <a:gd name="T56" fmla="*/ 2 w 418"/>
                  <a:gd name="T57" fmla="*/ 172 h 419"/>
                  <a:gd name="T58" fmla="*/ 12 w 418"/>
                  <a:gd name="T59" fmla="*/ 136 h 419"/>
                  <a:gd name="T60" fmla="*/ 28 w 418"/>
                  <a:gd name="T61" fmla="*/ 103 h 419"/>
                  <a:gd name="T62" fmla="*/ 48 w 418"/>
                  <a:gd name="T63" fmla="*/ 75 h 419"/>
                  <a:gd name="T64" fmla="*/ 74 w 418"/>
                  <a:gd name="T65" fmla="*/ 50 h 419"/>
                  <a:gd name="T66" fmla="*/ 103 w 418"/>
                  <a:gd name="T67" fmla="*/ 28 h 419"/>
                  <a:gd name="T68" fmla="*/ 136 w 418"/>
                  <a:gd name="T69" fmla="*/ 13 h 419"/>
                  <a:gd name="T70" fmla="*/ 172 w 418"/>
                  <a:gd name="T71" fmla="*/ 4 h 419"/>
                  <a:gd name="T72" fmla="*/ 208 w 418"/>
                  <a:gd name="T73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18" h="419">
                    <a:moveTo>
                      <a:pt x="208" y="0"/>
                    </a:moveTo>
                    <a:lnTo>
                      <a:pt x="247" y="4"/>
                    </a:lnTo>
                    <a:lnTo>
                      <a:pt x="282" y="13"/>
                    </a:lnTo>
                    <a:lnTo>
                      <a:pt x="314" y="28"/>
                    </a:lnTo>
                    <a:lnTo>
                      <a:pt x="343" y="50"/>
                    </a:lnTo>
                    <a:lnTo>
                      <a:pt x="369" y="75"/>
                    </a:lnTo>
                    <a:lnTo>
                      <a:pt x="389" y="103"/>
                    </a:lnTo>
                    <a:lnTo>
                      <a:pt x="404" y="136"/>
                    </a:lnTo>
                    <a:lnTo>
                      <a:pt x="415" y="172"/>
                    </a:lnTo>
                    <a:lnTo>
                      <a:pt x="418" y="210"/>
                    </a:lnTo>
                    <a:lnTo>
                      <a:pt x="415" y="247"/>
                    </a:lnTo>
                    <a:lnTo>
                      <a:pt x="404" y="282"/>
                    </a:lnTo>
                    <a:lnTo>
                      <a:pt x="389" y="316"/>
                    </a:lnTo>
                    <a:lnTo>
                      <a:pt x="369" y="345"/>
                    </a:lnTo>
                    <a:lnTo>
                      <a:pt x="343" y="369"/>
                    </a:lnTo>
                    <a:lnTo>
                      <a:pt x="314" y="391"/>
                    </a:lnTo>
                    <a:lnTo>
                      <a:pt x="282" y="406"/>
                    </a:lnTo>
                    <a:lnTo>
                      <a:pt x="247" y="415"/>
                    </a:lnTo>
                    <a:lnTo>
                      <a:pt x="208" y="419"/>
                    </a:lnTo>
                    <a:lnTo>
                      <a:pt x="172" y="415"/>
                    </a:lnTo>
                    <a:lnTo>
                      <a:pt x="136" y="406"/>
                    </a:lnTo>
                    <a:lnTo>
                      <a:pt x="103" y="391"/>
                    </a:lnTo>
                    <a:lnTo>
                      <a:pt x="74" y="369"/>
                    </a:lnTo>
                    <a:lnTo>
                      <a:pt x="48" y="345"/>
                    </a:lnTo>
                    <a:lnTo>
                      <a:pt x="28" y="316"/>
                    </a:lnTo>
                    <a:lnTo>
                      <a:pt x="12" y="282"/>
                    </a:lnTo>
                    <a:lnTo>
                      <a:pt x="2" y="247"/>
                    </a:lnTo>
                    <a:lnTo>
                      <a:pt x="0" y="210"/>
                    </a:lnTo>
                    <a:lnTo>
                      <a:pt x="2" y="172"/>
                    </a:lnTo>
                    <a:lnTo>
                      <a:pt x="12" y="136"/>
                    </a:lnTo>
                    <a:lnTo>
                      <a:pt x="28" y="103"/>
                    </a:lnTo>
                    <a:lnTo>
                      <a:pt x="48" y="75"/>
                    </a:lnTo>
                    <a:lnTo>
                      <a:pt x="74" y="50"/>
                    </a:lnTo>
                    <a:lnTo>
                      <a:pt x="103" y="28"/>
                    </a:lnTo>
                    <a:lnTo>
                      <a:pt x="136" y="13"/>
                    </a:lnTo>
                    <a:lnTo>
                      <a:pt x="172" y="4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E9F0D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5" name="Oval 113">
              <a:extLst>
                <a:ext uri="{FF2B5EF4-FFF2-40B4-BE49-F238E27FC236}">
                  <a16:creationId xmlns:a16="http://schemas.microsoft.com/office/drawing/2014/main" id="{02E199DA-C1F3-478F-B604-2226535FEE36}"/>
                </a:ext>
              </a:extLst>
            </p:cNvPr>
            <p:cNvSpPr/>
            <p:nvPr/>
          </p:nvSpPr>
          <p:spPr>
            <a:xfrm>
              <a:off x="6943302" y="2309948"/>
              <a:ext cx="2954030" cy="295403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43" name="Freeform 101">
            <a:extLst>
              <a:ext uri="{FF2B5EF4-FFF2-40B4-BE49-F238E27FC236}">
                <a16:creationId xmlns:a16="http://schemas.microsoft.com/office/drawing/2014/main" id="{DFF842E8-88AE-44A4-A8E1-EFE435AE42C3}"/>
              </a:ext>
            </a:extLst>
          </p:cNvPr>
          <p:cNvSpPr>
            <a:spLocks/>
          </p:cNvSpPr>
          <p:nvPr/>
        </p:nvSpPr>
        <p:spPr bwMode="auto">
          <a:xfrm>
            <a:off x="3495033" y="2754615"/>
            <a:ext cx="324292" cy="269018"/>
          </a:xfrm>
          <a:custGeom>
            <a:avLst/>
            <a:gdLst>
              <a:gd name="T0" fmla="*/ 630 w 809"/>
              <a:gd name="T1" fmla="*/ 0 h 680"/>
              <a:gd name="T2" fmla="*/ 694 w 809"/>
              <a:gd name="T3" fmla="*/ 79 h 680"/>
              <a:gd name="T4" fmla="*/ 754 w 809"/>
              <a:gd name="T5" fmla="*/ 157 h 680"/>
              <a:gd name="T6" fmla="*/ 809 w 809"/>
              <a:gd name="T7" fmla="*/ 237 h 680"/>
              <a:gd name="T8" fmla="*/ 82 w 809"/>
              <a:gd name="T9" fmla="*/ 680 h 680"/>
              <a:gd name="T10" fmla="*/ 44 w 809"/>
              <a:gd name="T11" fmla="*/ 606 h 680"/>
              <a:gd name="T12" fmla="*/ 0 w 809"/>
              <a:gd name="T13" fmla="*/ 530 h 680"/>
              <a:gd name="T14" fmla="*/ 630 w 809"/>
              <a:gd name="T15" fmla="*/ 0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09" h="680">
                <a:moveTo>
                  <a:pt x="630" y="0"/>
                </a:moveTo>
                <a:lnTo>
                  <a:pt x="694" y="79"/>
                </a:lnTo>
                <a:lnTo>
                  <a:pt x="754" y="157"/>
                </a:lnTo>
                <a:lnTo>
                  <a:pt x="809" y="237"/>
                </a:lnTo>
                <a:lnTo>
                  <a:pt x="82" y="680"/>
                </a:lnTo>
                <a:lnTo>
                  <a:pt x="44" y="606"/>
                </a:lnTo>
                <a:lnTo>
                  <a:pt x="0" y="530"/>
                </a:lnTo>
                <a:lnTo>
                  <a:pt x="630" y="0"/>
                </a:lnTo>
                <a:close/>
              </a:path>
            </a:pathLst>
          </a:custGeom>
          <a:solidFill>
            <a:srgbClr val="2D4F9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Freeform 102">
            <a:extLst>
              <a:ext uri="{FF2B5EF4-FFF2-40B4-BE49-F238E27FC236}">
                <a16:creationId xmlns:a16="http://schemas.microsoft.com/office/drawing/2014/main" id="{8B6306EC-AFBD-4024-B269-DA8A3C0B65AE}"/>
              </a:ext>
            </a:extLst>
          </p:cNvPr>
          <p:cNvSpPr>
            <a:spLocks/>
          </p:cNvSpPr>
          <p:nvPr/>
        </p:nvSpPr>
        <p:spPr bwMode="auto">
          <a:xfrm>
            <a:off x="3547880" y="2908906"/>
            <a:ext cx="353117" cy="194643"/>
          </a:xfrm>
          <a:custGeom>
            <a:avLst/>
            <a:gdLst>
              <a:gd name="T0" fmla="*/ 770 w 883"/>
              <a:gd name="T1" fmla="*/ 0 h 491"/>
              <a:gd name="T2" fmla="*/ 813 w 883"/>
              <a:gd name="T3" fmla="*/ 85 h 491"/>
              <a:gd name="T4" fmla="*/ 850 w 883"/>
              <a:gd name="T5" fmla="*/ 169 h 491"/>
              <a:gd name="T6" fmla="*/ 883 w 883"/>
              <a:gd name="T7" fmla="*/ 252 h 491"/>
              <a:gd name="T8" fmla="*/ 33 w 883"/>
              <a:gd name="T9" fmla="*/ 491 h 491"/>
              <a:gd name="T10" fmla="*/ 17 w 883"/>
              <a:gd name="T11" fmla="*/ 445 h 491"/>
              <a:gd name="T12" fmla="*/ 0 w 883"/>
              <a:gd name="T13" fmla="*/ 398 h 491"/>
              <a:gd name="T14" fmla="*/ 770 w 883"/>
              <a:gd name="T15" fmla="*/ 0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3" h="491">
                <a:moveTo>
                  <a:pt x="770" y="0"/>
                </a:moveTo>
                <a:lnTo>
                  <a:pt x="813" y="85"/>
                </a:lnTo>
                <a:lnTo>
                  <a:pt x="850" y="169"/>
                </a:lnTo>
                <a:lnTo>
                  <a:pt x="883" y="252"/>
                </a:lnTo>
                <a:lnTo>
                  <a:pt x="33" y="491"/>
                </a:lnTo>
                <a:lnTo>
                  <a:pt x="17" y="445"/>
                </a:lnTo>
                <a:lnTo>
                  <a:pt x="0" y="398"/>
                </a:lnTo>
                <a:lnTo>
                  <a:pt x="770" y="0"/>
                </a:lnTo>
                <a:close/>
              </a:path>
            </a:pathLst>
          </a:custGeom>
          <a:solidFill>
            <a:srgbClr val="2D4F9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5" name="Freeform 103">
            <a:extLst>
              <a:ext uri="{FF2B5EF4-FFF2-40B4-BE49-F238E27FC236}">
                <a16:creationId xmlns:a16="http://schemas.microsoft.com/office/drawing/2014/main" id="{2CA96D2D-F5E6-401B-941E-238BD7F53F8F}"/>
              </a:ext>
            </a:extLst>
          </p:cNvPr>
          <p:cNvSpPr>
            <a:spLocks/>
          </p:cNvSpPr>
          <p:nvPr/>
        </p:nvSpPr>
        <p:spPr bwMode="auto">
          <a:xfrm>
            <a:off x="2277941" y="2468190"/>
            <a:ext cx="1415671" cy="1535779"/>
          </a:xfrm>
          <a:custGeom>
            <a:avLst/>
            <a:gdLst>
              <a:gd name="T0" fmla="*/ 2287 w 3537"/>
              <a:gd name="T1" fmla="*/ 8 h 3882"/>
              <a:gd name="T2" fmla="*/ 2647 w 3537"/>
              <a:gd name="T3" fmla="*/ 77 h 3882"/>
              <a:gd name="T4" fmla="*/ 2983 w 3537"/>
              <a:gd name="T5" fmla="*/ 209 h 3882"/>
              <a:gd name="T6" fmla="*/ 3248 w 3537"/>
              <a:gd name="T7" fmla="*/ 360 h 3882"/>
              <a:gd name="T8" fmla="*/ 3471 w 3537"/>
              <a:gd name="T9" fmla="*/ 528 h 3882"/>
              <a:gd name="T10" fmla="*/ 2883 w 3537"/>
              <a:gd name="T11" fmla="*/ 1042 h 3882"/>
              <a:gd name="T12" fmla="*/ 2692 w 3537"/>
              <a:gd name="T13" fmla="*/ 876 h 3882"/>
              <a:gd name="T14" fmla="*/ 2478 w 3537"/>
              <a:gd name="T15" fmla="*/ 752 h 3882"/>
              <a:gd name="T16" fmla="*/ 2249 w 3537"/>
              <a:gd name="T17" fmla="*/ 671 h 3882"/>
              <a:gd name="T18" fmla="*/ 2012 w 3537"/>
              <a:gd name="T19" fmla="*/ 628 h 3882"/>
              <a:gd name="T20" fmla="*/ 1777 w 3537"/>
              <a:gd name="T21" fmla="*/ 621 h 3882"/>
              <a:gd name="T22" fmla="*/ 1553 w 3537"/>
              <a:gd name="T23" fmla="*/ 647 h 3882"/>
              <a:gd name="T24" fmla="*/ 1347 w 3537"/>
              <a:gd name="T25" fmla="*/ 703 h 3882"/>
              <a:gd name="T26" fmla="*/ 1198 w 3537"/>
              <a:gd name="T27" fmla="*/ 768 h 3882"/>
              <a:gd name="T28" fmla="*/ 1036 w 3537"/>
              <a:gd name="T29" fmla="*/ 863 h 3882"/>
              <a:gd name="T30" fmla="*/ 873 w 3537"/>
              <a:gd name="T31" fmla="*/ 986 h 3882"/>
              <a:gd name="T32" fmla="*/ 714 w 3537"/>
              <a:gd name="T33" fmla="*/ 1138 h 3882"/>
              <a:gd name="T34" fmla="*/ 570 w 3537"/>
              <a:gd name="T35" fmla="*/ 1316 h 3882"/>
              <a:gd name="T36" fmla="*/ 448 w 3537"/>
              <a:gd name="T37" fmla="*/ 1522 h 3882"/>
              <a:gd name="T38" fmla="*/ 356 w 3537"/>
              <a:gd name="T39" fmla="*/ 1754 h 3882"/>
              <a:gd name="T40" fmla="*/ 305 w 3537"/>
              <a:gd name="T41" fmla="*/ 2011 h 3882"/>
              <a:gd name="T42" fmla="*/ 302 w 3537"/>
              <a:gd name="T43" fmla="*/ 2293 h 3882"/>
              <a:gd name="T44" fmla="*/ 354 w 3537"/>
              <a:gd name="T45" fmla="*/ 2598 h 3882"/>
              <a:gd name="T46" fmla="*/ 457 w 3537"/>
              <a:gd name="T47" fmla="*/ 2892 h 3882"/>
              <a:gd name="T48" fmla="*/ 591 w 3537"/>
              <a:gd name="T49" fmla="*/ 3134 h 3882"/>
              <a:gd name="T50" fmla="*/ 750 w 3537"/>
              <a:gd name="T51" fmla="*/ 3332 h 3882"/>
              <a:gd name="T52" fmla="*/ 924 w 3537"/>
              <a:gd name="T53" fmla="*/ 3493 h 3882"/>
              <a:gd name="T54" fmla="*/ 1106 w 3537"/>
              <a:gd name="T55" fmla="*/ 3619 h 3882"/>
              <a:gd name="T56" fmla="*/ 1288 w 3537"/>
              <a:gd name="T57" fmla="*/ 3714 h 3882"/>
              <a:gd name="T58" fmla="*/ 1462 w 3537"/>
              <a:gd name="T59" fmla="*/ 3783 h 3882"/>
              <a:gd name="T60" fmla="*/ 1619 w 3537"/>
              <a:gd name="T61" fmla="*/ 3830 h 3882"/>
              <a:gd name="T62" fmla="*/ 1751 w 3537"/>
              <a:gd name="T63" fmla="*/ 3859 h 3882"/>
              <a:gd name="T64" fmla="*/ 1851 w 3537"/>
              <a:gd name="T65" fmla="*/ 3876 h 3882"/>
              <a:gd name="T66" fmla="*/ 1908 w 3537"/>
              <a:gd name="T67" fmla="*/ 3881 h 3882"/>
              <a:gd name="T68" fmla="*/ 1826 w 3537"/>
              <a:gd name="T69" fmla="*/ 3882 h 3882"/>
              <a:gd name="T70" fmla="*/ 1548 w 3537"/>
              <a:gd name="T71" fmla="*/ 3853 h 3882"/>
              <a:gd name="T72" fmla="*/ 1274 w 3537"/>
              <a:gd name="T73" fmla="*/ 3783 h 3882"/>
              <a:gd name="T74" fmla="*/ 1012 w 3537"/>
              <a:gd name="T75" fmla="*/ 3671 h 3882"/>
              <a:gd name="T76" fmla="*/ 767 w 3537"/>
              <a:gd name="T77" fmla="*/ 3518 h 3882"/>
              <a:gd name="T78" fmla="*/ 546 w 3537"/>
              <a:gd name="T79" fmla="*/ 3326 h 3882"/>
              <a:gd name="T80" fmla="*/ 355 w 3537"/>
              <a:gd name="T81" fmla="*/ 3096 h 3882"/>
              <a:gd name="T82" fmla="*/ 199 w 3537"/>
              <a:gd name="T83" fmla="*/ 2829 h 3882"/>
              <a:gd name="T84" fmla="*/ 84 w 3537"/>
              <a:gd name="T85" fmla="*/ 2523 h 3882"/>
              <a:gd name="T86" fmla="*/ 17 w 3537"/>
              <a:gd name="T87" fmla="*/ 2184 h 3882"/>
              <a:gd name="T88" fmla="*/ 3 w 3537"/>
              <a:gd name="T89" fmla="*/ 1825 h 3882"/>
              <a:gd name="T90" fmla="*/ 56 w 3537"/>
              <a:gd name="T91" fmla="*/ 1498 h 3882"/>
              <a:gd name="T92" fmla="*/ 174 w 3537"/>
              <a:gd name="T93" fmla="*/ 1187 h 3882"/>
              <a:gd name="T94" fmla="*/ 350 w 3537"/>
              <a:gd name="T95" fmla="*/ 900 h 3882"/>
              <a:gd name="T96" fmla="*/ 573 w 3537"/>
              <a:gd name="T97" fmla="*/ 642 h 3882"/>
              <a:gd name="T98" fmla="*/ 839 w 3537"/>
              <a:gd name="T99" fmla="*/ 418 h 3882"/>
              <a:gd name="T100" fmla="*/ 1138 w 3537"/>
              <a:gd name="T101" fmla="*/ 236 h 3882"/>
              <a:gd name="T102" fmla="*/ 1465 w 3537"/>
              <a:gd name="T103" fmla="*/ 101 h 3882"/>
              <a:gd name="T104" fmla="*/ 1810 w 3537"/>
              <a:gd name="T105" fmla="*/ 21 h 38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537" h="3882">
                <a:moveTo>
                  <a:pt x="2047" y="0"/>
                </a:moveTo>
                <a:lnTo>
                  <a:pt x="2166" y="0"/>
                </a:lnTo>
                <a:lnTo>
                  <a:pt x="2287" y="8"/>
                </a:lnTo>
                <a:lnTo>
                  <a:pt x="2407" y="22"/>
                </a:lnTo>
                <a:lnTo>
                  <a:pt x="2528" y="45"/>
                </a:lnTo>
                <a:lnTo>
                  <a:pt x="2647" y="77"/>
                </a:lnTo>
                <a:lnTo>
                  <a:pt x="2767" y="115"/>
                </a:lnTo>
                <a:lnTo>
                  <a:pt x="2885" y="163"/>
                </a:lnTo>
                <a:lnTo>
                  <a:pt x="2983" y="209"/>
                </a:lnTo>
                <a:lnTo>
                  <a:pt x="3076" y="257"/>
                </a:lnTo>
                <a:lnTo>
                  <a:pt x="3164" y="307"/>
                </a:lnTo>
                <a:lnTo>
                  <a:pt x="3248" y="360"/>
                </a:lnTo>
                <a:lnTo>
                  <a:pt x="3327" y="414"/>
                </a:lnTo>
                <a:lnTo>
                  <a:pt x="3401" y="471"/>
                </a:lnTo>
                <a:lnTo>
                  <a:pt x="3471" y="528"/>
                </a:lnTo>
                <a:lnTo>
                  <a:pt x="3537" y="587"/>
                </a:lnTo>
                <a:lnTo>
                  <a:pt x="2939" y="1108"/>
                </a:lnTo>
                <a:lnTo>
                  <a:pt x="2883" y="1042"/>
                </a:lnTo>
                <a:lnTo>
                  <a:pt x="2823" y="981"/>
                </a:lnTo>
                <a:lnTo>
                  <a:pt x="2759" y="925"/>
                </a:lnTo>
                <a:lnTo>
                  <a:pt x="2692" y="876"/>
                </a:lnTo>
                <a:lnTo>
                  <a:pt x="2623" y="830"/>
                </a:lnTo>
                <a:lnTo>
                  <a:pt x="2552" y="788"/>
                </a:lnTo>
                <a:lnTo>
                  <a:pt x="2478" y="752"/>
                </a:lnTo>
                <a:lnTo>
                  <a:pt x="2403" y="720"/>
                </a:lnTo>
                <a:lnTo>
                  <a:pt x="2327" y="694"/>
                </a:lnTo>
                <a:lnTo>
                  <a:pt x="2249" y="671"/>
                </a:lnTo>
                <a:lnTo>
                  <a:pt x="2170" y="652"/>
                </a:lnTo>
                <a:lnTo>
                  <a:pt x="2091" y="638"/>
                </a:lnTo>
                <a:lnTo>
                  <a:pt x="2012" y="628"/>
                </a:lnTo>
                <a:lnTo>
                  <a:pt x="1933" y="622"/>
                </a:lnTo>
                <a:lnTo>
                  <a:pt x="1854" y="620"/>
                </a:lnTo>
                <a:lnTo>
                  <a:pt x="1777" y="621"/>
                </a:lnTo>
                <a:lnTo>
                  <a:pt x="1700" y="626"/>
                </a:lnTo>
                <a:lnTo>
                  <a:pt x="1625" y="635"/>
                </a:lnTo>
                <a:lnTo>
                  <a:pt x="1553" y="647"/>
                </a:lnTo>
                <a:lnTo>
                  <a:pt x="1481" y="662"/>
                </a:lnTo>
                <a:lnTo>
                  <a:pt x="1413" y="681"/>
                </a:lnTo>
                <a:lnTo>
                  <a:pt x="1347" y="703"/>
                </a:lnTo>
                <a:lnTo>
                  <a:pt x="1298" y="720"/>
                </a:lnTo>
                <a:lnTo>
                  <a:pt x="1249" y="743"/>
                </a:lnTo>
                <a:lnTo>
                  <a:pt x="1198" y="768"/>
                </a:lnTo>
                <a:lnTo>
                  <a:pt x="1144" y="796"/>
                </a:lnTo>
                <a:lnTo>
                  <a:pt x="1091" y="827"/>
                </a:lnTo>
                <a:lnTo>
                  <a:pt x="1036" y="863"/>
                </a:lnTo>
                <a:lnTo>
                  <a:pt x="981" y="901"/>
                </a:lnTo>
                <a:lnTo>
                  <a:pt x="928" y="942"/>
                </a:lnTo>
                <a:lnTo>
                  <a:pt x="873" y="986"/>
                </a:lnTo>
                <a:lnTo>
                  <a:pt x="820" y="1033"/>
                </a:lnTo>
                <a:lnTo>
                  <a:pt x="766" y="1084"/>
                </a:lnTo>
                <a:lnTo>
                  <a:pt x="714" y="1138"/>
                </a:lnTo>
                <a:lnTo>
                  <a:pt x="664" y="1194"/>
                </a:lnTo>
                <a:lnTo>
                  <a:pt x="616" y="1254"/>
                </a:lnTo>
                <a:lnTo>
                  <a:pt x="570" y="1316"/>
                </a:lnTo>
                <a:lnTo>
                  <a:pt x="527" y="1382"/>
                </a:lnTo>
                <a:lnTo>
                  <a:pt x="486" y="1451"/>
                </a:lnTo>
                <a:lnTo>
                  <a:pt x="448" y="1522"/>
                </a:lnTo>
                <a:lnTo>
                  <a:pt x="414" y="1596"/>
                </a:lnTo>
                <a:lnTo>
                  <a:pt x="383" y="1673"/>
                </a:lnTo>
                <a:lnTo>
                  <a:pt x="356" y="1754"/>
                </a:lnTo>
                <a:lnTo>
                  <a:pt x="335" y="1836"/>
                </a:lnTo>
                <a:lnTo>
                  <a:pt x="317" y="1923"/>
                </a:lnTo>
                <a:lnTo>
                  <a:pt x="305" y="2011"/>
                </a:lnTo>
                <a:lnTo>
                  <a:pt x="298" y="2102"/>
                </a:lnTo>
                <a:lnTo>
                  <a:pt x="297" y="2196"/>
                </a:lnTo>
                <a:lnTo>
                  <a:pt x="302" y="2293"/>
                </a:lnTo>
                <a:lnTo>
                  <a:pt x="312" y="2392"/>
                </a:lnTo>
                <a:lnTo>
                  <a:pt x="330" y="2494"/>
                </a:lnTo>
                <a:lnTo>
                  <a:pt x="354" y="2598"/>
                </a:lnTo>
                <a:lnTo>
                  <a:pt x="384" y="2705"/>
                </a:lnTo>
                <a:lnTo>
                  <a:pt x="419" y="2802"/>
                </a:lnTo>
                <a:lnTo>
                  <a:pt x="457" y="2892"/>
                </a:lnTo>
                <a:lnTo>
                  <a:pt x="499" y="2977"/>
                </a:lnTo>
                <a:lnTo>
                  <a:pt x="543" y="3059"/>
                </a:lnTo>
                <a:lnTo>
                  <a:pt x="591" y="3134"/>
                </a:lnTo>
                <a:lnTo>
                  <a:pt x="641" y="3205"/>
                </a:lnTo>
                <a:lnTo>
                  <a:pt x="695" y="3271"/>
                </a:lnTo>
                <a:lnTo>
                  <a:pt x="750" y="3332"/>
                </a:lnTo>
                <a:lnTo>
                  <a:pt x="807" y="3391"/>
                </a:lnTo>
                <a:lnTo>
                  <a:pt x="864" y="3443"/>
                </a:lnTo>
                <a:lnTo>
                  <a:pt x="924" y="3493"/>
                </a:lnTo>
                <a:lnTo>
                  <a:pt x="984" y="3538"/>
                </a:lnTo>
                <a:lnTo>
                  <a:pt x="1045" y="3580"/>
                </a:lnTo>
                <a:lnTo>
                  <a:pt x="1106" y="3619"/>
                </a:lnTo>
                <a:lnTo>
                  <a:pt x="1167" y="3653"/>
                </a:lnTo>
                <a:lnTo>
                  <a:pt x="1228" y="3685"/>
                </a:lnTo>
                <a:lnTo>
                  <a:pt x="1288" y="3714"/>
                </a:lnTo>
                <a:lnTo>
                  <a:pt x="1348" y="3740"/>
                </a:lnTo>
                <a:lnTo>
                  <a:pt x="1405" y="3762"/>
                </a:lnTo>
                <a:lnTo>
                  <a:pt x="1462" y="3783"/>
                </a:lnTo>
                <a:lnTo>
                  <a:pt x="1517" y="3801"/>
                </a:lnTo>
                <a:lnTo>
                  <a:pt x="1569" y="3817"/>
                </a:lnTo>
                <a:lnTo>
                  <a:pt x="1619" y="3830"/>
                </a:lnTo>
                <a:lnTo>
                  <a:pt x="1666" y="3841"/>
                </a:lnTo>
                <a:lnTo>
                  <a:pt x="1711" y="3851"/>
                </a:lnTo>
                <a:lnTo>
                  <a:pt x="1751" y="3859"/>
                </a:lnTo>
                <a:lnTo>
                  <a:pt x="1788" y="3867"/>
                </a:lnTo>
                <a:lnTo>
                  <a:pt x="1821" y="3872"/>
                </a:lnTo>
                <a:lnTo>
                  <a:pt x="1851" y="3876"/>
                </a:lnTo>
                <a:lnTo>
                  <a:pt x="1875" y="3878"/>
                </a:lnTo>
                <a:lnTo>
                  <a:pt x="1894" y="3879"/>
                </a:lnTo>
                <a:lnTo>
                  <a:pt x="1908" y="3881"/>
                </a:lnTo>
                <a:lnTo>
                  <a:pt x="1917" y="3882"/>
                </a:lnTo>
                <a:lnTo>
                  <a:pt x="1921" y="3882"/>
                </a:lnTo>
                <a:lnTo>
                  <a:pt x="1826" y="3882"/>
                </a:lnTo>
                <a:lnTo>
                  <a:pt x="1733" y="3877"/>
                </a:lnTo>
                <a:lnTo>
                  <a:pt x="1641" y="3868"/>
                </a:lnTo>
                <a:lnTo>
                  <a:pt x="1548" y="3853"/>
                </a:lnTo>
                <a:lnTo>
                  <a:pt x="1455" y="3834"/>
                </a:lnTo>
                <a:lnTo>
                  <a:pt x="1363" y="3811"/>
                </a:lnTo>
                <a:lnTo>
                  <a:pt x="1274" y="3783"/>
                </a:lnTo>
                <a:lnTo>
                  <a:pt x="1185" y="3750"/>
                </a:lnTo>
                <a:lnTo>
                  <a:pt x="1097" y="3713"/>
                </a:lnTo>
                <a:lnTo>
                  <a:pt x="1012" y="3671"/>
                </a:lnTo>
                <a:lnTo>
                  <a:pt x="928" y="3624"/>
                </a:lnTo>
                <a:lnTo>
                  <a:pt x="846" y="3573"/>
                </a:lnTo>
                <a:lnTo>
                  <a:pt x="767" y="3518"/>
                </a:lnTo>
                <a:lnTo>
                  <a:pt x="691" y="3458"/>
                </a:lnTo>
                <a:lnTo>
                  <a:pt x="617" y="3395"/>
                </a:lnTo>
                <a:lnTo>
                  <a:pt x="546" y="3326"/>
                </a:lnTo>
                <a:lnTo>
                  <a:pt x="479" y="3254"/>
                </a:lnTo>
                <a:lnTo>
                  <a:pt x="415" y="3177"/>
                </a:lnTo>
                <a:lnTo>
                  <a:pt x="355" y="3096"/>
                </a:lnTo>
                <a:lnTo>
                  <a:pt x="299" y="3011"/>
                </a:lnTo>
                <a:lnTo>
                  <a:pt x="247" y="2921"/>
                </a:lnTo>
                <a:lnTo>
                  <a:pt x="199" y="2829"/>
                </a:lnTo>
                <a:lnTo>
                  <a:pt x="155" y="2731"/>
                </a:lnTo>
                <a:lnTo>
                  <a:pt x="117" y="2629"/>
                </a:lnTo>
                <a:lnTo>
                  <a:pt x="84" y="2523"/>
                </a:lnTo>
                <a:lnTo>
                  <a:pt x="56" y="2414"/>
                </a:lnTo>
                <a:lnTo>
                  <a:pt x="33" y="2301"/>
                </a:lnTo>
                <a:lnTo>
                  <a:pt x="17" y="2184"/>
                </a:lnTo>
                <a:lnTo>
                  <a:pt x="5" y="2061"/>
                </a:lnTo>
                <a:lnTo>
                  <a:pt x="0" y="1937"/>
                </a:lnTo>
                <a:lnTo>
                  <a:pt x="3" y="1825"/>
                </a:lnTo>
                <a:lnTo>
                  <a:pt x="13" y="1714"/>
                </a:lnTo>
                <a:lnTo>
                  <a:pt x="31" y="1605"/>
                </a:lnTo>
                <a:lnTo>
                  <a:pt x="56" y="1498"/>
                </a:lnTo>
                <a:lnTo>
                  <a:pt x="89" y="1392"/>
                </a:lnTo>
                <a:lnTo>
                  <a:pt x="129" y="1289"/>
                </a:lnTo>
                <a:lnTo>
                  <a:pt x="174" y="1187"/>
                </a:lnTo>
                <a:lnTo>
                  <a:pt x="227" y="1088"/>
                </a:lnTo>
                <a:lnTo>
                  <a:pt x="285" y="993"/>
                </a:lnTo>
                <a:lnTo>
                  <a:pt x="350" y="900"/>
                </a:lnTo>
                <a:lnTo>
                  <a:pt x="419" y="810"/>
                </a:lnTo>
                <a:lnTo>
                  <a:pt x="494" y="724"/>
                </a:lnTo>
                <a:lnTo>
                  <a:pt x="573" y="642"/>
                </a:lnTo>
                <a:lnTo>
                  <a:pt x="658" y="563"/>
                </a:lnTo>
                <a:lnTo>
                  <a:pt x="746" y="488"/>
                </a:lnTo>
                <a:lnTo>
                  <a:pt x="839" y="418"/>
                </a:lnTo>
                <a:lnTo>
                  <a:pt x="935" y="353"/>
                </a:lnTo>
                <a:lnTo>
                  <a:pt x="1035" y="292"/>
                </a:lnTo>
                <a:lnTo>
                  <a:pt x="1138" y="236"/>
                </a:lnTo>
                <a:lnTo>
                  <a:pt x="1245" y="185"/>
                </a:lnTo>
                <a:lnTo>
                  <a:pt x="1353" y="140"/>
                </a:lnTo>
                <a:lnTo>
                  <a:pt x="1465" y="101"/>
                </a:lnTo>
                <a:lnTo>
                  <a:pt x="1578" y="68"/>
                </a:lnTo>
                <a:lnTo>
                  <a:pt x="1693" y="41"/>
                </a:lnTo>
                <a:lnTo>
                  <a:pt x="1810" y="21"/>
                </a:lnTo>
                <a:lnTo>
                  <a:pt x="1928" y="7"/>
                </a:lnTo>
                <a:lnTo>
                  <a:pt x="2047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6" name="Freeform 104">
            <a:extLst>
              <a:ext uri="{FF2B5EF4-FFF2-40B4-BE49-F238E27FC236}">
                <a16:creationId xmlns:a16="http://schemas.microsoft.com/office/drawing/2014/main" id="{F506D9A2-59C2-46AD-98CA-BE9E45565492}"/>
              </a:ext>
            </a:extLst>
          </p:cNvPr>
          <p:cNvSpPr>
            <a:spLocks/>
          </p:cNvSpPr>
          <p:nvPr/>
        </p:nvSpPr>
        <p:spPr bwMode="auto">
          <a:xfrm>
            <a:off x="3578308" y="3075063"/>
            <a:ext cx="366729" cy="128971"/>
          </a:xfrm>
          <a:custGeom>
            <a:avLst/>
            <a:gdLst>
              <a:gd name="T0" fmla="*/ 863 w 916"/>
              <a:gd name="T1" fmla="*/ 0 h 324"/>
              <a:gd name="T2" fmla="*/ 885 w 916"/>
              <a:gd name="T3" fmla="*/ 81 h 324"/>
              <a:gd name="T4" fmla="*/ 902 w 916"/>
              <a:gd name="T5" fmla="*/ 160 h 324"/>
              <a:gd name="T6" fmla="*/ 916 w 916"/>
              <a:gd name="T7" fmla="*/ 233 h 324"/>
              <a:gd name="T8" fmla="*/ 15 w 916"/>
              <a:gd name="T9" fmla="*/ 324 h 324"/>
              <a:gd name="T10" fmla="*/ 9 w 916"/>
              <a:gd name="T11" fmla="*/ 281 h 324"/>
              <a:gd name="T12" fmla="*/ 0 w 916"/>
              <a:gd name="T13" fmla="*/ 234 h 324"/>
              <a:gd name="T14" fmla="*/ 863 w 916"/>
              <a:gd name="T15" fmla="*/ 0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16" h="324">
                <a:moveTo>
                  <a:pt x="863" y="0"/>
                </a:moveTo>
                <a:lnTo>
                  <a:pt x="885" y="81"/>
                </a:lnTo>
                <a:lnTo>
                  <a:pt x="902" y="160"/>
                </a:lnTo>
                <a:lnTo>
                  <a:pt x="916" y="233"/>
                </a:lnTo>
                <a:lnTo>
                  <a:pt x="15" y="324"/>
                </a:lnTo>
                <a:lnTo>
                  <a:pt x="9" y="281"/>
                </a:lnTo>
                <a:lnTo>
                  <a:pt x="0" y="234"/>
                </a:lnTo>
                <a:lnTo>
                  <a:pt x="863" y="0"/>
                </a:lnTo>
                <a:close/>
              </a:path>
            </a:pathLst>
          </a:custGeom>
          <a:solidFill>
            <a:srgbClr val="2D4F9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7" name="Freeform 105">
            <a:extLst>
              <a:ext uri="{FF2B5EF4-FFF2-40B4-BE49-F238E27FC236}">
                <a16:creationId xmlns:a16="http://schemas.microsoft.com/office/drawing/2014/main" id="{BEE92EFF-D821-4B72-88E0-E39EB7B19DD7}"/>
              </a:ext>
            </a:extLst>
          </p:cNvPr>
          <p:cNvSpPr>
            <a:spLocks/>
          </p:cNvSpPr>
          <p:nvPr/>
        </p:nvSpPr>
        <p:spPr bwMode="auto">
          <a:xfrm>
            <a:off x="3587117" y="3235684"/>
            <a:ext cx="369931" cy="69628"/>
          </a:xfrm>
          <a:custGeom>
            <a:avLst/>
            <a:gdLst>
              <a:gd name="T0" fmla="*/ 917 w 924"/>
              <a:gd name="T1" fmla="*/ 0 h 177"/>
              <a:gd name="T2" fmla="*/ 921 w 924"/>
              <a:gd name="T3" fmla="*/ 45 h 177"/>
              <a:gd name="T4" fmla="*/ 922 w 924"/>
              <a:gd name="T5" fmla="*/ 83 h 177"/>
              <a:gd name="T6" fmla="*/ 924 w 924"/>
              <a:gd name="T7" fmla="*/ 116 h 177"/>
              <a:gd name="T8" fmla="*/ 924 w 924"/>
              <a:gd name="T9" fmla="*/ 143 h 177"/>
              <a:gd name="T10" fmla="*/ 924 w 924"/>
              <a:gd name="T11" fmla="*/ 162 h 177"/>
              <a:gd name="T12" fmla="*/ 924 w 924"/>
              <a:gd name="T13" fmla="*/ 173 h 177"/>
              <a:gd name="T14" fmla="*/ 924 w 924"/>
              <a:gd name="T15" fmla="*/ 177 h 177"/>
              <a:gd name="T16" fmla="*/ 0 w 924"/>
              <a:gd name="T17" fmla="*/ 171 h 177"/>
              <a:gd name="T18" fmla="*/ 0 w 924"/>
              <a:gd name="T19" fmla="*/ 167 h 177"/>
              <a:gd name="T20" fmla="*/ 1 w 924"/>
              <a:gd name="T21" fmla="*/ 154 h 177"/>
              <a:gd name="T22" fmla="*/ 2 w 924"/>
              <a:gd name="T23" fmla="*/ 135 h 177"/>
              <a:gd name="T24" fmla="*/ 3 w 924"/>
              <a:gd name="T25" fmla="*/ 107 h 177"/>
              <a:gd name="T26" fmla="*/ 3 w 924"/>
              <a:gd name="T27" fmla="*/ 73 h 177"/>
              <a:gd name="T28" fmla="*/ 917 w 924"/>
              <a:gd name="T29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24" h="177">
                <a:moveTo>
                  <a:pt x="917" y="0"/>
                </a:moveTo>
                <a:lnTo>
                  <a:pt x="921" y="45"/>
                </a:lnTo>
                <a:lnTo>
                  <a:pt x="922" y="83"/>
                </a:lnTo>
                <a:lnTo>
                  <a:pt x="924" y="116"/>
                </a:lnTo>
                <a:lnTo>
                  <a:pt x="924" y="143"/>
                </a:lnTo>
                <a:lnTo>
                  <a:pt x="924" y="162"/>
                </a:lnTo>
                <a:lnTo>
                  <a:pt x="924" y="173"/>
                </a:lnTo>
                <a:lnTo>
                  <a:pt x="924" y="177"/>
                </a:lnTo>
                <a:lnTo>
                  <a:pt x="0" y="171"/>
                </a:lnTo>
                <a:lnTo>
                  <a:pt x="0" y="167"/>
                </a:lnTo>
                <a:lnTo>
                  <a:pt x="1" y="154"/>
                </a:lnTo>
                <a:lnTo>
                  <a:pt x="2" y="135"/>
                </a:lnTo>
                <a:lnTo>
                  <a:pt x="3" y="107"/>
                </a:lnTo>
                <a:lnTo>
                  <a:pt x="3" y="73"/>
                </a:lnTo>
                <a:lnTo>
                  <a:pt x="917" y="0"/>
                </a:lnTo>
                <a:close/>
              </a:path>
            </a:pathLst>
          </a:custGeom>
          <a:solidFill>
            <a:srgbClr val="2D4F9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  <a:latin typeface="+mj-lt"/>
            </a:endParaRPr>
          </a:p>
        </p:txBody>
      </p:sp>
      <p:grpSp>
        <p:nvGrpSpPr>
          <p:cNvPr id="48" name="Group 111">
            <a:extLst>
              <a:ext uri="{FF2B5EF4-FFF2-40B4-BE49-F238E27FC236}">
                <a16:creationId xmlns:a16="http://schemas.microsoft.com/office/drawing/2014/main" id="{2AA5996A-380F-4ECF-A410-3C168C61AB18}"/>
              </a:ext>
            </a:extLst>
          </p:cNvPr>
          <p:cNvGrpSpPr/>
          <p:nvPr/>
        </p:nvGrpSpPr>
        <p:grpSpPr>
          <a:xfrm>
            <a:off x="2252688" y="2598550"/>
            <a:ext cx="1557108" cy="1538659"/>
            <a:chOff x="6943302" y="2309948"/>
            <a:chExt cx="2954030" cy="2954030"/>
          </a:xfrm>
        </p:grpSpPr>
        <p:grpSp>
          <p:nvGrpSpPr>
            <p:cNvPr id="49" name="Group 112">
              <a:extLst>
                <a:ext uri="{FF2B5EF4-FFF2-40B4-BE49-F238E27FC236}">
                  <a16:creationId xmlns:a16="http://schemas.microsoft.com/office/drawing/2014/main" id="{3E76B71E-38FA-4CB0-9367-A4A895616EA0}"/>
                </a:ext>
              </a:extLst>
            </p:cNvPr>
            <p:cNvGrpSpPr/>
            <p:nvPr/>
          </p:nvGrpSpPr>
          <p:grpSpPr>
            <a:xfrm rot="12019604">
              <a:off x="7464927" y="3230260"/>
              <a:ext cx="1092208" cy="1601092"/>
              <a:chOff x="7961024" y="2891129"/>
              <a:chExt cx="1092208" cy="1601092"/>
            </a:xfrm>
          </p:grpSpPr>
          <p:sp>
            <p:nvSpPr>
              <p:cNvPr id="51" name="Freeform 114">
                <a:extLst>
                  <a:ext uri="{FF2B5EF4-FFF2-40B4-BE49-F238E27FC236}">
                    <a16:creationId xmlns:a16="http://schemas.microsoft.com/office/drawing/2014/main" id="{F55696B9-C43E-440B-930A-65552AE67A41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5028">
                <a:off x="7961024" y="2891129"/>
                <a:ext cx="1092208" cy="1601092"/>
              </a:xfrm>
              <a:custGeom>
                <a:avLst/>
                <a:gdLst>
                  <a:gd name="T0" fmla="*/ 1438 w 1438"/>
                  <a:gd name="T1" fmla="*/ 0 h 2107"/>
                  <a:gd name="T2" fmla="*/ 943 w 1438"/>
                  <a:gd name="T3" fmla="*/ 1710 h 2107"/>
                  <a:gd name="T4" fmla="*/ 930 w 1438"/>
                  <a:gd name="T5" fmla="*/ 1766 h 2107"/>
                  <a:gd name="T6" fmla="*/ 912 w 1438"/>
                  <a:gd name="T7" fmla="*/ 1818 h 2107"/>
                  <a:gd name="T8" fmla="*/ 887 w 1438"/>
                  <a:gd name="T9" fmla="*/ 1868 h 2107"/>
                  <a:gd name="T10" fmla="*/ 858 w 1438"/>
                  <a:gd name="T11" fmla="*/ 1914 h 2107"/>
                  <a:gd name="T12" fmla="*/ 823 w 1438"/>
                  <a:gd name="T13" fmla="*/ 1956 h 2107"/>
                  <a:gd name="T14" fmla="*/ 784 w 1438"/>
                  <a:gd name="T15" fmla="*/ 1994 h 2107"/>
                  <a:gd name="T16" fmla="*/ 739 w 1438"/>
                  <a:gd name="T17" fmla="*/ 2027 h 2107"/>
                  <a:gd name="T18" fmla="*/ 692 w 1438"/>
                  <a:gd name="T19" fmla="*/ 2055 h 2107"/>
                  <a:gd name="T20" fmla="*/ 642 w 1438"/>
                  <a:gd name="T21" fmla="*/ 2078 h 2107"/>
                  <a:gd name="T22" fmla="*/ 589 w 1438"/>
                  <a:gd name="T23" fmla="*/ 2094 h 2107"/>
                  <a:gd name="T24" fmla="*/ 533 w 1438"/>
                  <a:gd name="T25" fmla="*/ 2105 h 2107"/>
                  <a:gd name="T26" fmla="*/ 474 w 1438"/>
                  <a:gd name="T27" fmla="*/ 2107 h 2107"/>
                  <a:gd name="T28" fmla="*/ 415 w 1438"/>
                  <a:gd name="T29" fmla="*/ 2103 h 2107"/>
                  <a:gd name="T30" fmla="*/ 357 w 1438"/>
                  <a:gd name="T31" fmla="*/ 2093 h 2107"/>
                  <a:gd name="T32" fmla="*/ 303 w 1438"/>
                  <a:gd name="T33" fmla="*/ 2075 h 2107"/>
                  <a:gd name="T34" fmla="*/ 252 w 1438"/>
                  <a:gd name="T35" fmla="*/ 2052 h 2107"/>
                  <a:gd name="T36" fmla="*/ 203 w 1438"/>
                  <a:gd name="T37" fmla="*/ 2023 h 2107"/>
                  <a:gd name="T38" fmla="*/ 160 w 1438"/>
                  <a:gd name="T39" fmla="*/ 1988 h 2107"/>
                  <a:gd name="T40" fmla="*/ 119 w 1438"/>
                  <a:gd name="T41" fmla="*/ 1948 h 2107"/>
                  <a:gd name="T42" fmla="*/ 85 w 1438"/>
                  <a:gd name="T43" fmla="*/ 1905 h 2107"/>
                  <a:gd name="T44" fmla="*/ 56 w 1438"/>
                  <a:gd name="T45" fmla="*/ 1857 h 2107"/>
                  <a:gd name="T46" fmla="*/ 32 w 1438"/>
                  <a:gd name="T47" fmla="*/ 1804 h 2107"/>
                  <a:gd name="T48" fmla="*/ 15 w 1438"/>
                  <a:gd name="T49" fmla="*/ 1750 h 2107"/>
                  <a:gd name="T50" fmla="*/ 4 w 1438"/>
                  <a:gd name="T51" fmla="*/ 1692 h 2107"/>
                  <a:gd name="T52" fmla="*/ 0 w 1438"/>
                  <a:gd name="T53" fmla="*/ 1634 h 2107"/>
                  <a:gd name="T54" fmla="*/ 4 w 1438"/>
                  <a:gd name="T55" fmla="*/ 1578 h 2107"/>
                  <a:gd name="T56" fmla="*/ 12 w 1438"/>
                  <a:gd name="T57" fmla="*/ 1525 h 2107"/>
                  <a:gd name="T58" fmla="*/ 28 w 1438"/>
                  <a:gd name="T59" fmla="*/ 1474 h 2107"/>
                  <a:gd name="T60" fmla="*/ 48 w 1438"/>
                  <a:gd name="T61" fmla="*/ 1424 h 2107"/>
                  <a:gd name="T62" fmla="*/ 75 w 1438"/>
                  <a:gd name="T63" fmla="*/ 1378 h 2107"/>
                  <a:gd name="T64" fmla="*/ 105 w 1438"/>
                  <a:gd name="T65" fmla="*/ 1336 h 2107"/>
                  <a:gd name="T66" fmla="*/ 140 w 1438"/>
                  <a:gd name="T67" fmla="*/ 1297 h 2107"/>
                  <a:gd name="T68" fmla="*/ 137 w 1438"/>
                  <a:gd name="T69" fmla="*/ 1296 h 2107"/>
                  <a:gd name="T70" fmla="*/ 1438 w 1438"/>
                  <a:gd name="T71" fmla="*/ 0 h 2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38" h="2107">
                    <a:moveTo>
                      <a:pt x="1438" y="0"/>
                    </a:moveTo>
                    <a:lnTo>
                      <a:pt x="943" y="1710"/>
                    </a:lnTo>
                    <a:lnTo>
                      <a:pt x="930" y="1766"/>
                    </a:lnTo>
                    <a:lnTo>
                      <a:pt x="912" y="1818"/>
                    </a:lnTo>
                    <a:lnTo>
                      <a:pt x="887" y="1868"/>
                    </a:lnTo>
                    <a:lnTo>
                      <a:pt x="858" y="1914"/>
                    </a:lnTo>
                    <a:lnTo>
                      <a:pt x="823" y="1956"/>
                    </a:lnTo>
                    <a:lnTo>
                      <a:pt x="784" y="1994"/>
                    </a:lnTo>
                    <a:lnTo>
                      <a:pt x="739" y="2027"/>
                    </a:lnTo>
                    <a:lnTo>
                      <a:pt x="692" y="2055"/>
                    </a:lnTo>
                    <a:lnTo>
                      <a:pt x="642" y="2078"/>
                    </a:lnTo>
                    <a:lnTo>
                      <a:pt x="589" y="2094"/>
                    </a:lnTo>
                    <a:lnTo>
                      <a:pt x="533" y="2105"/>
                    </a:lnTo>
                    <a:lnTo>
                      <a:pt x="474" y="2107"/>
                    </a:lnTo>
                    <a:lnTo>
                      <a:pt x="415" y="2103"/>
                    </a:lnTo>
                    <a:lnTo>
                      <a:pt x="357" y="2093"/>
                    </a:lnTo>
                    <a:lnTo>
                      <a:pt x="303" y="2075"/>
                    </a:lnTo>
                    <a:lnTo>
                      <a:pt x="252" y="2052"/>
                    </a:lnTo>
                    <a:lnTo>
                      <a:pt x="203" y="2023"/>
                    </a:lnTo>
                    <a:lnTo>
                      <a:pt x="160" y="1988"/>
                    </a:lnTo>
                    <a:lnTo>
                      <a:pt x="119" y="1948"/>
                    </a:lnTo>
                    <a:lnTo>
                      <a:pt x="85" y="1905"/>
                    </a:lnTo>
                    <a:lnTo>
                      <a:pt x="56" y="1857"/>
                    </a:lnTo>
                    <a:lnTo>
                      <a:pt x="32" y="1804"/>
                    </a:lnTo>
                    <a:lnTo>
                      <a:pt x="15" y="1750"/>
                    </a:lnTo>
                    <a:lnTo>
                      <a:pt x="4" y="1692"/>
                    </a:lnTo>
                    <a:lnTo>
                      <a:pt x="0" y="1634"/>
                    </a:lnTo>
                    <a:lnTo>
                      <a:pt x="4" y="1578"/>
                    </a:lnTo>
                    <a:lnTo>
                      <a:pt x="12" y="1525"/>
                    </a:lnTo>
                    <a:lnTo>
                      <a:pt x="28" y="1474"/>
                    </a:lnTo>
                    <a:lnTo>
                      <a:pt x="48" y="1424"/>
                    </a:lnTo>
                    <a:lnTo>
                      <a:pt x="75" y="1378"/>
                    </a:lnTo>
                    <a:lnTo>
                      <a:pt x="105" y="1336"/>
                    </a:lnTo>
                    <a:lnTo>
                      <a:pt x="140" y="1297"/>
                    </a:lnTo>
                    <a:lnTo>
                      <a:pt x="137" y="1296"/>
                    </a:lnTo>
                    <a:lnTo>
                      <a:pt x="1438" y="0"/>
                    </a:lnTo>
                    <a:close/>
                  </a:path>
                </a:pathLst>
              </a:custGeom>
              <a:solidFill>
                <a:srgbClr val="2D4F93"/>
              </a:solidFill>
              <a:ln w="571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52" name="Freeform 115">
                <a:extLst>
                  <a:ext uri="{FF2B5EF4-FFF2-40B4-BE49-F238E27FC236}">
                    <a16:creationId xmlns:a16="http://schemas.microsoft.com/office/drawing/2014/main" id="{D9F49029-7953-475F-9035-2F9FB5F74F9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184621">
                <a:off x="8048532" y="3903765"/>
                <a:ext cx="319004" cy="317485"/>
              </a:xfrm>
              <a:custGeom>
                <a:avLst/>
                <a:gdLst>
                  <a:gd name="T0" fmla="*/ 208 w 418"/>
                  <a:gd name="T1" fmla="*/ 0 h 419"/>
                  <a:gd name="T2" fmla="*/ 247 w 418"/>
                  <a:gd name="T3" fmla="*/ 4 h 419"/>
                  <a:gd name="T4" fmla="*/ 282 w 418"/>
                  <a:gd name="T5" fmla="*/ 13 h 419"/>
                  <a:gd name="T6" fmla="*/ 314 w 418"/>
                  <a:gd name="T7" fmla="*/ 28 h 419"/>
                  <a:gd name="T8" fmla="*/ 343 w 418"/>
                  <a:gd name="T9" fmla="*/ 50 h 419"/>
                  <a:gd name="T10" fmla="*/ 369 w 418"/>
                  <a:gd name="T11" fmla="*/ 75 h 419"/>
                  <a:gd name="T12" fmla="*/ 389 w 418"/>
                  <a:gd name="T13" fmla="*/ 103 h 419"/>
                  <a:gd name="T14" fmla="*/ 404 w 418"/>
                  <a:gd name="T15" fmla="*/ 136 h 419"/>
                  <a:gd name="T16" fmla="*/ 415 w 418"/>
                  <a:gd name="T17" fmla="*/ 172 h 419"/>
                  <a:gd name="T18" fmla="*/ 418 w 418"/>
                  <a:gd name="T19" fmla="*/ 210 h 419"/>
                  <a:gd name="T20" fmla="*/ 415 w 418"/>
                  <a:gd name="T21" fmla="*/ 247 h 419"/>
                  <a:gd name="T22" fmla="*/ 404 w 418"/>
                  <a:gd name="T23" fmla="*/ 282 h 419"/>
                  <a:gd name="T24" fmla="*/ 389 w 418"/>
                  <a:gd name="T25" fmla="*/ 316 h 419"/>
                  <a:gd name="T26" fmla="*/ 369 w 418"/>
                  <a:gd name="T27" fmla="*/ 345 h 419"/>
                  <a:gd name="T28" fmla="*/ 343 w 418"/>
                  <a:gd name="T29" fmla="*/ 369 h 419"/>
                  <a:gd name="T30" fmla="*/ 314 w 418"/>
                  <a:gd name="T31" fmla="*/ 391 h 419"/>
                  <a:gd name="T32" fmla="*/ 282 w 418"/>
                  <a:gd name="T33" fmla="*/ 406 h 419"/>
                  <a:gd name="T34" fmla="*/ 247 w 418"/>
                  <a:gd name="T35" fmla="*/ 415 h 419"/>
                  <a:gd name="T36" fmla="*/ 208 w 418"/>
                  <a:gd name="T37" fmla="*/ 419 h 419"/>
                  <a:gd name="T38" fmla="*/ 172 w 418"/>
                  <a:gd name="T39" fmla="*/ 415 h 419"/>
                  <a:gd name="T40" fmla="*/ 136 w 418"/>
                  <a:gd name="T41" fmla="*/ 406 h 419"/>
                  <a:gd name="T42" fmla="*/ 103 w 418"/>
                  <a:gd name="T43" fmla="*/ 391 h 419"/>
                  <a:gd name="T44" fmla="*/ 74 w 418"/>
                  <a:gd name="T45" fmla="*/ 369 h 419"/>
                  <a:gd name="T46" fmla="*/ 48 w 418"/>
                  <a:gd name="T47" fmla="*/ 345 h 419"/>
                  <a:gd name="T48" fmla="*/ 28 w 418"/>
                  <a:gd name="T49" fmla="*/ 316 h 419"/>
                  <a:gd name="T50" fmla="*/ 12 w 418"/>
                  <a:gd name="T51" fmla="*/ 282 h 419"/>
                  <a:gd name="T52" fmla="*/ 2 w 418"/>
                  <a:gd name="T53" fmla="*/ 247 h 419"/>
                  <a:gd name="T54" fmla="*/ 0 w 418"/>
                  <a:gd name="T55" fmla="*/ 210 h 419"/>
                  <a:gd name="T56" fmla="*/ 2 w 418"/>
                  <a:gd name="T57" fmla="*/ 172 h 419"/>
                  <a:gd name="T58" fmla="*/ 12 w 418"/>
                  <a:gd name="T59" fmla="*/ 136 h 419"/>
                  <a:gd name="T60" fmla="*/ 28 w 418"/>
                  <a:gd name="T61" fmla="*/ 103 h 419"/>
                  <a:gd name="T62" fmla="*/ 48 w 418"/>
                  <a:gd name="T63" fmla="*/ 75 h 419"/>
                  <a:gd name="T64" fmla="*/ 74 w 418"/>
                  <a:gd name="T65" fmla="*/ 50 h 419"/>
                  <a:gd name="T66" fmla="*/ 103 w 418"/>
                  <a:gd name="T67" fmla="*/ 28 h 419"/>
                  <a:gd name="T68" fmla="*/ 136 w 418"/>
                  <a:gd name="T69" fmla="*/ 13 h 419"/>
                  <a:gd name="T70" fmla="*/ 172 w 418"/>
                  <a:gd name="T71" fmla="*/ 4 h 419"/>
                  <a:gd name="T72" fmla="*/ 208 w 418"/>
                  <a:gd name="T73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18" h="419">
                    <a:moveTo>
                      <a:pt x="208" y="0"/>
                    </a:moveTo>
                    <a:lnTo>
                      <a:pt x="247" y="4"/>
                    </a:lnTo>
                    <a:lnTo>
                      <a:pt x="282" y="13"/>
                    </a:lnTo>
                    <a:lnTo>
                      <a:pt x="314" y="28"/>
                    </a:lnTo>
                    <a:lnTo>
                      <a:pt x="343" y="50"/>
                    </a:lnTo>
                    <a:lnTo>
                      <a:pt x="369" y="75"/>
                    </a:lnTo>
                    <a:lnTo>
                      <a:pt x="389" y="103"/>
                    </a:lnTo>
                    <a:lnTo>
                      <a:pt x="404" y="136"/>
                    </a:lnTo>
                    <a:lnTo>
                      <a:pt x="415" y="172"/>
                    </a:lnTo>
                    <a:lnTo>
                      <a:pt x="418" y="210"/>
                    </a:lnTo>
                    <a:lnTo>
                      <a:pt x="415" y="247"/>
                    </a:lnTo>
                    <a:lnTo>
                      <a:pt x="404" y="282"/>
                    </a:lnTo>
                    <a:lnTo>
                      <a:pt x="389" y="316"/>
                    </a:lnTo>
                    <a:lnTo>
                      <a:pt x="369" y="345"/>
                    </a:lnTo>
                    <a:lnTo>
                      <a:pt x="343" y="369"/>
                    </a:lnTo>
                    <a:lnTo>
                      <a:pt x="314" y="391"/>
                    </a:lnTo>
                    <a:lnTo>
                      <a:pt x="282" y="406"/>
                    </a:lnTo>
                    <a:lnTo>
                      <a:pt x="247" y="415"/>
                    </a:lnTo>
                    <a:lnTo>
                      <a:pt x="208" y="419"/>
                    </a:lnTo>
                    <a:lnTo>
                      <a:pt x="172" y="415"/>
                    </a:lnTo>
                    <a:lnTo>
                      <a:pt x="136" y="406"/>
                    </a:lnTo>
                    <a:lnTo>
                      <a:pt x="103" y="391"/>
                    </a:lnTo>
                    <a:lnTo>
                      <a:pt x="74" y="369"/>
                    </a:lnTo>
                    <a:lnTo>
                      <a:pt x="48" y="345"/>
                    </a:lnTo>
                    <a:lnTo>
                      <a:pt x="28" y="316"/>
                    </a:lnTo>
                    <a:lnTo>
                      <a:pt x="12" y="282"/>
                    </a:lnTo>
                    <a:lnTo>
                      <a:pt x="2" y="247"/>
                    </a:lnTo>
                    <a:lnTo>
                      <a:pt x="0" y="210"/>
                    </a:lnTo>
                    <a:lnTo>
                      <a:pt x="2" y="172"/>
                    </a:lnTo>
                    <a:lnTo>
                      <a:pt x="12" y="136"/>
                    </a:lnTo>
                    <a:lnTo>
                      <a:pt x="28" y="103"/>
                    </a:lnTo>
                    <a:lnTo>
                      <a:pt x="48" y="75"/>
                    </a:lnTo>
                    <a:lnTo>
                      <a:pt x="74" y="50"/>
                    </a:lnTo>
                    <a:lnTo>
                      <a:pt x="103" y="28"/>
                    </a:lnTo>
                    <a:lnTo>
                      <a:pt x="136" y="13"/>
                    </a:lnTo>
                    <a:lnTo>
                      <a:pt x="172" y="4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E9F0D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solidFill>
                    <a:prstClr val="black"/>
                  </a:solidFill>
                  <a:latin typeface="+mj-lt"/>
                </a:endParaRPr>
              </a:p>
            </p:txBody>
          </p:sp>
        </p:grpSp>
        <p:sp>
          <p:nvSpPr>
            <p:cNvPr id="50" name="Oval 113">
              <a:extLst>
                <a:ext uri="{FF2B5EF4-FFF2-40B4-BE49-F238E27FC236}">
                  <a16:creationId xmlns:a16="http://schemas.microsoft.com/office/drawing/2014/main" id="{33342F36-F672-4240-9E27-BCED9BE2A3E5}"/>
                </a:ext>
              </a:extLst>
            </p:cNvPr>
            <p:cNvSpPr/>
            <p:nvPr/>
          </p:nvSpPr>
          <p:spPr>
            <a:xfrm>
              <a:off x="6943302" y="2309948"/>
              <a:ext cx="2954030" cy="295403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+mj-lt"/>
              </a:endParaRPr>
            </a:p>
          </p:txBody>
        </p:sp>
      </p:grpSp>
      <p:pic>
        <p:nvPicPr>
          <p:cNvPr id="132" name="Imagen 13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091901">
            <a:off x="6570051" y="2325822"/>
            <a:ext cx="2181755" cy="2257115"/>
          </a:xfrm>
          <a:prstGeom prst="rect">
            <a:avLst/>
          </a:prstGeom>
        </p:spPr>
      </p:pic>
      <p:pic>
        <p:nvPicPr>
          <p:cNvPr id="133" name="Imagen 13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095890">
            <a:off x="4433970" y="2388530"/>
            <a:ext cx="2064961" cy="2236012"/>
          </a:xfrm>
          <a:prstGeom prst="rect">
            <a:avLst/>
          </a:prstGeom>
        </p:spPr>
      </p:pic>
      <p:sp>
        <p:nvSpPr>
          <p:cNvPr id="134" name="Shape 66"/>
          <p:cNvSpPr txBox="1">
            <a:spLocks/>
          </p:cNvSpPr>
          <p:nvPr/>
        </p:nvSpPr>
        <p:spPr>
          <a:xfrm>
            <a:off x="1850172" y="4743117"/>
            <a:ext cx="5151183" cy="25814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800" dirty="0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                                Fuente: Superintendencia Financiera, Encuesta sobre Innovación Financiera y Tecnológica. Muestra representativa de 45 entidades vigiladas por la SFC y 20 emprendimientos </a:t>
            </a:r>
            <a:r>
              <a:rPr lang="es-ES" sz="8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Fintech</a:t>
            </a:r>
            <a:r>
              <a:rPr lang="es-ES" sz="800" dirty="0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0" name="TextBox 153"/>
          <p:cNvSpPr txBox="1"/>
          <p:nvPr/>
        </p:nvSpPr>
        <p:spPr>
          <a:xfrm>
            <a:off x="5039796" y="4112763"/>
            <a:ext cx="909060" cy="33855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CO" sz="1100" b="1" dirty="0">
                <a:latin typeface="+mj-lt"/>
                <a:ea typeface="Roboto" panose="02000000000000000000" pitchFamily="2" charset="0"/>
              </a:rPr>
              <a:t>Entidades Vigiladas</a:t>
            </a:r>
          </a:p>
        </p:txBody>
      </p:sp>
      <p:sp>
        <p:nvSpPr>
          <p:cNvPr id="141" name="TextBox 153"/>
          <p:cNvSpPr txBox="1"/>
          <p:nvPr/>
        </p:nvSpPr>
        <p:spPr>
          <a:xfrm>
            <a:off x="7316289" y="4091246"/>
            <a:ext cx="853479" cy="33855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CO" sz="1100" b="1" dirty="0" err="1">
                <a:latin typeface="+mj-lt"/>
                <a:ea typeface="Roboto" panose="02000000000000000000" pitchFamily="2" charset="0"/>
              </a:rPr>
              <a:t>Start</a:t>
            </a:r>
            <a:r>
              <a:rPr lang="es-CO" sz="1100" b="1" dirty="0">
                <a:latin typeface="+mj-lt"/>
                <a:ea typeface="Roboto" panose="02000000000000000000" pitchFamily="2" charset="0"/>
              </a:rPr>
              <a:t>-ups </a:t>
            </a:r>
            <a:r>
              <a:rPr lang="es-CO" sz="1100" b="1" dirty="0" err="1">
                <a:latin typeface="+mj-lt"/>
                <a:ea typeface="Roboto" panose="02000000000000000000" pitchFamily="2" charset="0"/>
              </a:rPr>
              <a:t>Fintech</a:t>
            </a:r>
            <a:endParaRPr lang="es-CO" sz="11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142" name="Shape 66"/>
          <p:cNvSpPr txBox="1">
            <a:spLocks/>
          </p:cNvSpPr>
          <p:nvPr/>
        </p:nvSpPr>
        <p:spPr>
          <a:xfrm>
            <a:off x="4776580" y="1729521"/>
            <a:ext cx="1358716" cy="5166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1050" dirty="0">
                <a:latin typeface="+mj-lt"/>
                <a:ea typeface="Roboto" panose="02000000000000000000" pitchFamily="2" charset="0"/>
              </a:rPr>
              <a:t>70% dice destinar menos del 10% del presupuesto para innovación</a:t>
            </a:r>
          </a:p>
        </p:txBody>
      </p:sp>
      <p:sp>
        <p:nvSpPr>
          <p:cNvPr id="143" name="Shape 66"/>
          <p:cNvSpPr txBox="1">
            <a:spLocks/>
          </p:cNvSpPr>
          <p:nvPr/>
        </p:nvSpPr>
        <p:spPr>
          <a:xfrm>
            <a:off x="7059613" y="1706001"/>
            <a:ext cx="1669372" cy="5166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1050" dirty="0">
                <a:latin typeface="+mj-lt"/>
                <a:ea typeface="Roboto" panose="02000000000000000000" pitchFamily="2" charset="0"/>
              </a:rPr>
              <a:t>Más de un tercio asigna al menos un 80% de su presupuesto para innovación</a:t>
            </a:r>
          </a:p>
        </p:txBody>
      </p:sp>
      <p:sp>
        <p:nvSpPr>
          <p:cNvPr id="144" name="Shape 66"/>
          <p:cNvSpPr txBox="1">
            <a:spLocks/>
          </p:cNvSpPr>
          <p:nvPr/>
        </p:nvSpPr>
        <p:spPr>
          <a:xfrm>
            <a:off x="4980510" y="2648432"/>
            <a:ext cx="754634" cy="3653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8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5%-10%</a:t>
            </a:r>
          </a:p>
        </p:txBody>
      </p:sp>
      <p:sp>
        <p:nvSpPr>
          <p:cNvPr id="145" name="Shape 66"/>
          <p:cNvSpPr txBox="1">
            <a:spLocks/>
          </p:cNvSpPr>
          <p:nvPr/>
        </p:nvSpPr>
        <p:spPr>
          <a:xfrm>
            <a:off x="4423703" y="3388905"/>
            <a:ext cx="441562" cy="5166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8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&lt; 5%</a:t>
            </a:r>
          </a:p>
        </p:txBody>
      </p:sp>
      <p:sp>
        <p:nvSpPr>
          <p:cNvPr id="146" name="Shape 66"/>
          <p:cNvSpPr txBox="1">
            <a:spLocks/>
          </p:cNvSpPr>
          <p:nvPr/>
        </p:nvSpPr>
        <p:spPr>
          <a:xfrm>
            <a:off x="5852639" y="3093881"/>
            <a:ext cx="639463" cy="3264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8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10%-20%</a:t>
            </a:r>
          </a:p>
        </p:txBody>
      </p:sp>
      <p:sp>
        <p:nvSpPr>
          <p:cNvPr id="147" name="Shape 66"/>
          <p:cNvSpPr txBox="1">
            <a:spLocks/>
          </p:cNvSpPr>
          <p:nvPr/>
        </p:nvSpPr>
        <p:spPr>
          <a:xfrm>
            <a:off x="5882970" y="3564985"/>
            <a:ext cx="639463" cy="242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800" b="1" dirty="0">
                <a:latin typeface="+mj-lt"/>
                <a:ea typeface="Roboto" panose="02000000000000000000" pitchFamily="2" charset="0"/>
              </a:rPr>
              <a:t>20%-40%</a:t>
            </a:r>
          </a:p>
        </p:txBody>
      </p:sp>
      <p:sp>
        <p:nvSpPr>
          <p:cNvPr id="148" name="Shape 66"/>
          <p:cNvSpPr txBox="1">
            <a:spLocks/>
          </p:cNvSpPr>
          <p:nvPr/>
        </p:nvSpPr>
        <p:spPr>
          <a:xfrm>
            <a:off x="5860786" y="3746296"/>
            <a:ext cx="639463" cy="2530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800" b="1" dirty="0">
                <a:latin typeface="+mj-lt"/>
                <a:ea typeface="Roboto" panose="02000000000000000000" pitchFamily="2" charset="0"/>
              </a:rPr>
              <a:t>40%-80%</a:t>
            </a:r>
          </a:p>
        </p:txBody>
      </p:sp>
      <p:sp>
        <p:nvSpPr>
          <p:cNvPr id="149" name="Shape 66"/>
          <p:cNvSpPr txBox="1">
            <a:spLocks/>
          </p:cNvSpPr>
          <p:nvPr/>
        </p:nvSpPr>
        <p:spPr>
          <a:xfrm>
            <a:off x="6650850" y="3651863"/>
            <a:ext cx="566380" cy="2824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8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5%-10%</a:t>
            </a:r>
          </a:p>
        </p:txBody>
      </p:sp>
      <p:sp>
        <p:nvSpPr>
          <p:cNvPr id="150" name="Shape 66"/>
          <p:cNvSpPr txBox="1">
            <a:spLocks/>
          </p:cNvSpPr>
          <p:nvPr/>
        </p:nvSpPr>
        <p:spPr>
          <a:xfrm>
            <a:off x="6581950" y="3434300"/>
            <a:ext cx="639463" cy="1946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8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10%-20%</a:t>
            </a:r>
          </a:p>
        </p:txBody>
      </p:sp>
      <p:sp>
        <p:nvSpPr>
          <p:cNvPr id="151" name="Shape 66"/>
          <p:cNvSpPr txBox="1">
            <a:spLocks/>
          </p:cNvSpPr>
          <p:nvPr/>
        </p:nvSpPr>
        <p:spPr>
          <a:xfrm>
            <a:off x="6806747" y="2758953"/>
            <a:ext cx="639463" cy="3264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800" b="1" dirty="0">
                <a:latin typeface="+mj-lt"/>
                <a:ea typeface="Roboto" panose="02000000000000000000" pitchFamily="2" charset="0"/>
              </a:rPr>
              <a:t>20%-40%</a:t>
            </a:r>
          </a:p>
        </p:txBody>
      </p:sp>
      <p:sp>
        <p:nvSpPr>
          <p:cNvPr id="152" name="Shape 66"/>
          <p:cNvSpPr txBox="1">
            <a:spLocks/>
          </p:cNvSpPr>
          <p:nvPr/>
        </p:nvSpPr>
        <p:spPr>
          <a:xfrm>
            <a:off x="8058295" y="2850523"/>
            <a:ext cx="639463" cy="3264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800" b="1" dirty="0">
                <a:latin typeface="+mj-lt"/>
                <a:ea typeface="Roboto" panose="02000000000000000000" pitchFamily="2" charset="0"/>
              </a:rPr>
              <a:t>60%-80%</a:t>
            </a:r>
          </a:p>
        </p:txBody>
      </p:sp>
      <p:sp>
        <p:nvSpPr>
          <p:cNvPr id="153" name="Shape 66"/>
          <p:cNvSpPr txBox="1">
            <a:spLocks/>
          </p:cNvSpPr>
          <p:nvPr/>
        </p:nvSpPr>
        <p:spPr>
          <a:xfrm>
            <a:off x="7657196" y="2494811"/>
            <a:ext cx="639463" cy="3264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800" b="1" dirty="0">
                <a:latin typeface="+mj-lt"/>
                <a:ea typeface="Roboto" panose="02000000000000000000" pitchFamily="2" charset="0"/>
              </a:rPr>
              <a:t>40%-60%</a:t>
            </a:r>
          </a:p>
        </p:txBody>
      </p:sp>
      <p:sp>
        <p:nvSpPr>
          <p:cNvPr id="154" name="Shape 66"/>
          <p:cNvSpPr txBox="1">
            <a:spLocks/>
          </p:cNvSpPr>
          <p:nvPr/>
        </p:nvSpPr>
        <p:spPr>
          <a:xfrm>
            <a:off x="8192387" y="3480749"/>
            <a:ext cx="639463" cy="1946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7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80%-100%</a:t>
            </a:r>
          </a:p>
        </p:txBody>
      </p:sp>
      <p:sp>
        <p:nvSpPr>
          <p:cNvPr id="155" name="Arco 154"/>
          <p:cNvSpPr/>
          <p:nvPr/>
        </p:nvSpPr>
        <p:spPr>
          <a:xfrm>
            <a:off x="7692002" y="2475875"/>
            <a:ext cx="1191911" cy="1914102"/>
          </a:xfrm>
          <a:prstGeom prst="arc">
            <a:avLst>
              <a:gd name="adj1" fmla="val 16198919"/>
              <a:gd name="adj2" fmla="val 3182452"/>
            </a:avLst>
          </a:prstGeom>
          <a:ln w="15875"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>
              <a:latin typeface="+mj-lt"/>
            </a:endParaRPr>
          </a:p>
        </p:txBody>
      </p:sp>
      <p:sp>
        <p:nvSpPr>
          <p:cNvPr id="156" name="Arco 155"/>
          <p:cNvSpPr/>
          <p:nvPr/>
        </p:nvSpPr>
        <p:spPr>
          <a:xfrm rot="14052280">
            <a:off x="4312945" y="2277943"/>
            <a:ext cx="1975381" cy="2326536"/>
          </a:xfrm>
          <a:prstGeom prst="arc">
            <a:avLst>
              <a:gd name="adj1" fmla="val 16198919"/>
              <a:gd name="adj2" fmla="val 5418359"/>
            </a:avLst>
          </a:prstGeom>
          <a:ln w="15875"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>
              <a:latin typeface="+mj-lt"/>
            </a:endParaRPr>
          </a:p>
        </p:txBody>
      </p:sp>
      <p:sp>
        <p:nvSpPr>
          <p:cNvPr id="160" name="Shape 70"/>
          <p:cNvSpPr txBox="1">
            <a:spLocks/>
          </p:cNvSpPr>
          <p:nvPr/>
        </p:nvSpPr>
        <p:spPr>
          <a:xfrm>
            <a:off x="5386241" y="1028106"/>
            <a:ext cx="2270955" cy="54088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pPr algn="l"/>
            <a:r>
              <a:rPr lang="es-CO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COMBUSTIBLE</a:t>
            </a:r>
          </a:p>
        </p:txBody>
      </p:sp>
      <p:sp>
        <p:nvSpPr>
          <p:cNvPr id="162" name="TextBox 153"/>
          <p:cNvSpPr txBox="1"/>
          <p:nvPr/>
        </p:nvSpPr>
        <p:spPr>
          <a:xfrm>
            <a:off x="566909" y="4200688"/>
            <a:ext cx="909060" cy="33855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CO" sz="1100" b="1" dirty="0">
                <a:latin typeface="+mj-lt"/>
                <a:ea typeface="Roboto" panose="02000000000000000000" pitchFamily="2" charset="0"/>
              </a:rPr>
              <a:t>Entidades Vigiladas</a:t>
            </a:r>
          </a:p>
        </p:txBody>
      </p:sp>
      <p:sp>
        <p:nvSpPr>
          <p:cNvPr id="163" name="TextBox 153"/>
          <p:cNvSpPr txBox="1"/>
          <p:nvPr/>
        </p:nvSpPr>
        <p:spPr>
          <a:xfrm>
            <a:off x="2843402" y="4145110"/>
            <a:ext cx="853479" cy="33855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CO" sz="1100" b="1" dirty="0" err="1">
                <a:latin typeface="+mj-lt"/>
                <a:ea typeface="Roboto" panose="02000000000000000000" pitchFamily="2" charset="0"/>
              </a:rPr>
              <a:t>Start</a:t>
            </a:r>
            <a:r>
              <a:rPr lang="es-CO" sz="1100" b="1" dirty="0">
                <a:latin typeface="+mj-lt"/>
                <a:ea typeface="Roboto" panose="02000000000000000000" pitchFamily="2" charset="0"/>
              </a:rPr>
              <a:t>-ups </a:t>
            </a:r>
            <a:r>
              <a:rPr lang="es-CO" sz="1100" b="1" dirty="0" err="1">
                <a:latin typeface="+mj-lt"/>
                <a:ea typeface="Roboto" panose="02000000000000000000" pitchFamily="2" charset="0"/>
              </a:rPr>
              <a:t>Fintech</a:t>
            </a:r>
            <a:endParaRPr lang="es-CO" sz="1100" b="1" dirty="0">
              <a:latin typeface="+mj-lt"/>
              <a:ea typeface="Roboto" panose="02000000000000000000" pitchFamily="2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A2E9501-61BA-4041-8668-17AAEC40976B}"/>
              </a:ext>
            </a:extLst>
          </p:cNvPr>
          <p:cNvGrpSpPr/>
          <p:nvPr/>
        </p:nvGrpSpPr>
        <p:grpSpPr>
          <a:xfrm>
            <a:off x="120630" y="1806025"/>
            <a:ext cx="2069396" cy="984497"/>
            <a:chOff x="120630" y="1806025"/>
            <a:chExt cx="1882821" cy="984497"/>
          </a:xfrm>
        </p:grpSpPr>
        <p:sp>
          <p:nvSpPr>
            <p:cNvPr id="161" name="Shape 66"/>
            <p:cNvSpPr txBox="1">
              <a:spLocks/>
            </p:cNvSpPr>
            <p:nvPr/>
          </p:nvSpPr>
          <p:spPr>
            <a:xfrm>
              <a:off x="120630" y="1806025"/>
              <a:ext cx="1882821" cy="516648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600"/>
                </a:spcBef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ES" sz="1050" dirty="0">
                  <a:latin typeface="+mj-lt"/>
                  <a:ea typeface="Roboto" panose="02000000000000000000" pitchFamily="2" charset="0"/>
                </a:rPr>
                <a:t>58% de las entidades financieras vigiladas califica como “en desarrollo” el estado de su innovación</a:t>
              </a:r>
            </a:p>
          </p:txBody>
        </p:sp>
        <p:sp>
          <p:nvSpPr>
            <p:cNvPr id="164" name="Shape 66"/>
            <p:cNvSpPr txBox="1">
              <a:spLocks/>
            </p:cNvSpPr>
            <p:nvPr/>
          </p:nvSpPr>
          <p:spPr>
            <a:xfrm>
              <a:off x="710497" y="2425190"/>
              <a:ext cx="754634" cy="365332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600"/>
                </a:spcBef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ES" sz="9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En </a:t>
              </a:r>
              <a:r>
                <a:rPr lang="es-ES" sz="900" b="1" dirty="0" err="1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desarollo</a:t>
              </a:r>
              <a:endParaRPr lang="es-ES" sz="9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endParaRPr>
            </a:p>
          </p:txBody>
        </p:sp>
      </p:grpSp>
      <p:sp>
        <p:nvSpPr>
          <p:cNvPr id="168" name="Shape 66"/>
          <p:cNvSpPr txBox="1">
            <a:spLocks/>
          </p:cNvSpPr>
          <p:nvPr/>
        </p:nvSpPr>
        <p:spPr>
          <a:xfrm>
            <a:off x="1355250" y="3182872"/>
            <a:ext cx="323191" cy="242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800" b="1" dirty="0">
                <a:solidFill>
                  <a:schemeClr val="tx2"/>
                </a:solidFill>
                <a:latin typeface="+mj-lt"/>
                <a:ea typeface="Roboto" panose="02000000000000000000" pitchFamily="2" charset="0"/>
              </a:rPr>
              <a:t>5</a:t>
            </a:r>
          </a:p>
        </p:txBody>
      </p:sp>
      <p:sp>
        <p:nvSpPr>
          <p:cNvPr id="170" name="Shape 66"/>
          <p:cNvSpPr txBox="1">
            <a:spLocks/>
          </p:cNvSpPr>
          <p:nvPr/>
        </p:nvSpPr>
        <p:spPr>
          <a:xfrm>
            <a:off x="671702" y="3967170"/>
            <a:ext cx="323191" cy="242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800" b="1" dirty="0">
                <a:solidFill>
                  <a:schemeClr val="tx2"/>
                </a:solidFill>
                <a:latin typeface="+mj-lt"/>
                <a:ea typeface="Roboto" panose="02000000000000000000" pitchFamily="2" charset="0"/>
              </a:rPr>
              <a:t>0</a:t>
            </a:r>
          </a:p>
        </p:txBody>
      </p:sp>
      <p:sp>
        <p:nvSpPr>
          <p:cNvPr id="171" name="Shape 66"/>
          <p:cNvSpPr txBox="1">
            <a:spLocks/>
          </p:cNvSpPr>
          <p:nvPr/>
        </p:nvSpPr>
        <p:spPr>
          <a:xfrm>
            <a:off x="317894" y="3346992"/>
            <a:ext cx="323191" cy="242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800" b="1" dirty="0">
                <a:solidFill>
                  <a:schemeClr val="tx2"/>
                </a:solidFill>
                <a:latin typeface="+mj-lt"/>
                <a:ea typeface="Roboto" panose="02000000000000000000" pitchFamily="2" charset="0"/>
              </a:rPr>
              <a:t>1</a:t>
            </a:r>
          </a:p>
        </p:txBody>
      </p:sp>
      <p:sp>
        <p:nvSpPr>
          <p:cNvPr id="172" name="Shape 66"/>
          <p:cNvSpPr txBox="1">
            <a:spLocks/>
          </p:cNvSpPr>
          <p:nvPr/>
        </p:nvSpPr>
        <p:spPr>
          <a:xfrm>
            <a:off x="438115" y="2866442"/>
            <a:ext cx="323191" cy="242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800" b="1" dirty="0">
                <a:solidFill>
                  <a:schemeClr val="tx2"/>
                </a:solidFill>
                <a:latin typeface="+mj-lt"/>
                <a:ea typeface="Roboto" panose="02000000000000000000" pitchFamily="2" charset="0"/>
              </a:rPr>
              <a:t>2</a:t>
            </a:r>
          </a:p>
        </p:txBody>
      </p:sp>
      <p:sp>
        <p:nvSpPr>
          <p:cNvPr id="173" name="Shape 66"/>
          <p:cNvSpPr txBox="1">
            <a:spLocks/>
          </p:cNvSpPr>
          <p:nvPr/>
        </p:nvSpPr>
        <p:spPr>
          <a:xfrm>
            <a:off x="896174" y="2691880"/>
            <a:ext cx="323191" cy="242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800" b="1" dirty="0">
                <a:solidFill>
                  <a:schemeClr val="tx2"/>
                </a:solidFill>
                <a:latin typeface="+mj-lt"/>
                <a:ea typeface="Roboto" panose="02000000000000000000" pitchFamily="2" charset="0"/>
              </a:rPr>
              <a:t>3</a:t>
            </a:r>
          </a:p>
        </p:txBody>
      </p:sp>
      <p:sp>
        <p:nvSpPr>
          <p:cNvPr id="175" name="Shape 66"/>
          <p:cNvSpPr txBox="1">
            <a:spLocks/>
          </p:cNvSpPr>
          <p:nvPr/>
        </p:nvSpPr>
        <p:spPr>
          <a:xfrm>
            <a:off x="1245789" y="2861321"/>
            <a:ext cx="323191" cy="242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800" b="1" dirty="0">
                <a:solidFill>
                  <a:schemeClr val="tx2"/>
                </a:solidFill>
                <a:latin typeface="+mj-lt"/>
                <a:ea typeface="Roboto" panose="02000000000000000000" pitchFamily="2" charset="0"/>
              </a:rPr>
              <a:t>4</a:t>
            </a:r>
          </a:p>
        </p:txBody>
      </p:sp>
      <p:sp>
        <p:nvSpPr>
          <p:cNvPr id="176" name="Shape 66"/>
          <p:cNvSpPr txBox="1">
            <a:spLocks/>
          </p:cNvSpPr>
          <p:nvPr/>
        </p:nvSpPr>
        <p:spPr>
          <a:xfrm>
            <a:off x="3369208" y="3124796"/>
            <a:ext cx="323191" cy="242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800" b="1" dirty="0">
                <a:solidFill>
                  <a:schemeClr val="tx2"/>
                </a:solidFill>
                <a:latin typeface="+mj-lt"/>
                <a:ea typeface="Roboto" panose="02000000000000000000" pitchFamily="2" charset="0"/>
              </a:rPr>
              <a:t>5</a:t>
            </a:r>
          </a:p>
        </p:txBody>
      </p:sp>
      <p:sp>
        <p:nvSpPr>
          <p:cNvPr id="177" name="Shape 66"/>
          <p:cNvSpPr txBox="1">
            <a:spLocks/>
          </p:cNvSpPr>
          <p:nvPr/>
        </p:nvSpPr>
        <p:spPr>
          <a:xfrm>
            <a:off x="2607232" y="3848064"/>
            <a:ext cx="323191" cy="242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800" b="1" dirty="0">
                <a:solidFill>
                  <a:schemeClr val="tx2"/>
                </a:solidFill>
                <a:latin typeface="+mj-lt"/>
                <a:ea typeface="Roboto" panose="02000000000000000000" pitchFamily="2" charset="0"/>
              </a:rPr>
              <a:t>0</a:t>
            </a:r>
          </a:p>
        </p:txBody>
      </p:sp>
      <p:sp>
        <p:nvSpPr>
          <p:cNvPr id="178" name="Shape 66"/>
          <p:cNvSpPr txBox="1">
            <a:spLocks/>
          </p:cNvSpPr>
          <p:nvPr/>
        </p:nvSpPr>
        <p:spPr>
          <a:xfrm>
            <a:off x="2331852" y="3288916"/>
            <a:ext cx="323191" cy="242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800" b="1" dirty="0">
                <a:solidFill>
                  <a:schemeClr val="tx2"/>
                </a:solidFill>
                <a:latin typeface="+mj-lt"/>
                <a:ea typeface="Roboto" panose="02000000000000000000" pitchFamily="2" charset="0"/>
              </a:rPr>
              <a:t>1</a:t>
            </a:r>
          </a:p>
        </p:txBody>
      </p:sp>
      <p:sp>
        <p:nvSpPr>
          <p:cNvPr id="179" name="Shape 66"/>
          <p:cNvSpPr txBox="1">
            <a:spLocks/>
          </p:cNvSpPr>
          <p:nvPr/>
        </p:nvSpPr>
        <p:spPr>
          <a:xfrm>
            <a:off x="2452073" y="2808366"/>
            <a:ext cx="323191" cy="242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800" b="1" dirty="0">
                <a:solidFill>
                  <a:schemeClr val="tx2"/>
                </a:solidFill>
                <a:latin typeface="+mj-lt"/>
                <a:ea typeface="Roboto" panose="02000000000000000000" pitchFamily="2" charset="0"/>
              </a:rPr>
              <a:t>2</a:t>
            </a:r>
          </a:p>
        </p:txBody>
      </p:sp>
      <p:sp>
        <p:nvSpPr>
          <p:cNvPr id="180" name="Shape 66"/>
          <p:cNvSpPr txBox="1">
            <a:spLocks/>
          </p:cNvSpPr>
          <p:nvPr/>
        </p:nvSpPr>
        <p:spPr>
          <a:xfrm>
            <a:off x="2910132" y="2633804"/>
            <a:ext cx="323191" cy="242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800" b="1" dirty="0">
                <a:solidFill>
                  <a:schemeClr val="tx2"/>
                </a:solidFill>
                <a:latin typeface="+mj-lt"/>
                <a:ea typeface="Roboto" panose="02000000000000000000" pitchFamily="2" charset="0"/>
              </a:rPr>
              <a:t>3</a:t>
            </a:r>
          </a:p>
        </p:txBody>
      </p:sp>
      <p:sp>
        <p:nvSpPr>
          <p:cNvPr id="181" name="Shape 66"/>
          <p:cNvSpPr txBox="1">
            <a:spLocks/>
          </p:cNvSpPr>
          <p:nvPr/>
        </p:nvSpPr>
        <p:spPr>
          <a:xfrm>
            <a:off x="3259747" y="2803245"/>
            <a:ext cx="323191" cy="242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800" b="1" dirty="0">
                <a:solidFill>
                  <a:schemeClr val="tx2"/>
                </a:solidFill>
                <a:latin typeface="+mj-lt"/>
                <a:ea typeface="Roboto" panose="02000000000000000000" pitchFamily="2" charset="0"/>
              </a:rPr>
              <a:t>4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7BDAE28B-C5A2-4177-99BD-09B1F63BDD3F}"/>
              </a:ext>
            </a:extLst>
          </p:cNvPr>
          <p:cNvGrpSpPr/>
          <p:nvPr/>
        </p:nvGrpSpPr>
        <p:grpSpPr>
          <a:xfrm>
            <a:off x="2474732" y="1807950"/>
            <a:ext cx="1999652" cy="952306"/>
            <a:chOff x="2474732" y="1807950"/>
            <a:chExt cx="1819365" cy="952306"/>
          </a:xfrm>
        </p:grpSpPr>
        <p:sp>
          <p:nvSpPr>
            <p:cNvPr id="165" name="Shape 66"/>
            <p:cNvSpPr txBox="1">
              <a:spLocks/>
            </p:cNvSpPr>
            <p:nvPr/>
          </p:nvSpPr>
          <p:spPr>
            <a:xfrm>
              <a:off x="2474732" y="1807950"/>
              <a:ext cx="1304403" cy="516648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600"/>
                </a:spcBef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ES" sz="1050" dirty="0">
                  <a:latin typeface="+mj-lt"/>
                  <a:ea typeface="Roboto" panose="02000000000000000000" pitchFamily="2" charset="0"/>
                </a:rPr>
                <a:t>Mientras que el 53% de las </a:t>
              </a:r>
              <a:r>
                <a:rPr lang="es-ES" sz="1050" dirty="0" err="1">
                  <a:latin typeface="+mj-lt"/>
                  <a:ea typeface="Roboto" panose="02000000000000000000" pitchFamily="2" charset="0"/>
                </a:rPr>
                <a:t>Fintech</a:t>
              </a:r>
              <a:r>
                <a:rPr lang="es-ES" sz="1050" dirty="0">
                  <a:latin typeface="+mj-lt"/>
                  <a:ea typeface="Roboto" panose="02000000000000000000" pitchFamily="2" charset="0"/>
                </a:rPr>
                <a:t> reportan un nivel “avanzado”</a:t>
              </a:r>
            </a:p>
          </p:txBody>
        </p:sp>
        <p:sp>
          <p:nvSpPr>
            <p:cNvPr id="182" name="Shape 66"/>
            <p:cNvSpPr txBox="1">
              <a:spLocks/>
            </p:cNvSpPr>
            <p:nvPr/>
          </p:nvSpPr>
          <p:spPr>
            <a:xfrm>
              <a:off x="3657179" y="2394924"/>
              <a:ext cx="636918" cy="365332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600"/>
                </a:spcBef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ES" sz="900" b="1" dirty="0">
                  <a:solidFill>
                    <a:schemeClr val="tx2"/>
                  </a:solidFill>
                  <a:latin typeface="+mj-lt"/>
                  <a:ea typeface="Roboto" panose="02000000000000000000" pitchFamily="2" charset="0"/>
                </a:rPr>
                <a:t>Avanzado</a:t>
              </a:r>
            </a:p>
          </p:txBody>
        </p:sp>
      </p:grpSp>
      <p:grpSp>
        <p:nvGrpSpPr>
          <p:cNvPr id="87" name="Group 111">
            <a:extLst>
              <a:ext uri="{FF2B5EF4-FFF2-40B4-BE49-F238E27FC236}">
                <a16:creationId xmlns:a16="http://schemas.microsoft.com/office/drawing/2014/main" id="{ABE3837D-784F-47C3-B945-BBDD03831DB6}"/>
              </a:ext>
            </a:extLst>
          </p:cNvPr>
          <p:cNvGrpSpPr/>
          <p:nvPr/>
        </p:nvGrpSpPr>
        <p:grpSpPr>
          <a:xfrm>
            <a:off x="4588650" y="2867955"/>
            <a:ext cx="1624716" cy="1624717"/>
            <a:chOff x="6943302" y="2309948"/>
            <a:chExt cx="2954030" cy="2954030"/>
          </a:xfrm>
        </p:grpSpPr>
        <p:grpSp>
          <p:nvGrpSpPr>
            <p:cNvPr id="88" name="Group 112">
              <a:extLst>
                <a:ext uri="{FF2B5EF4-FFF2-40B4-BE49-F238E27FC236}">
                  <a16:creationId xmlns:a16="http://schemas.microsoft.com/office/drawing/2014/main" id="{7B8159AD-D632-49FA-BB6A-32D0E48EEBF0}"/>
                </a:ext>
              </a:extLst>
            </p:cNvPr>
            <p:cNvGrpSpPr/>
            <p:nvPr/>
          </p:nvGrpSpPr>
          <p:grpSpPr>
            <a:xfrm rot="12019604">
              <a:off x="7464927" y="3230260"/>
              <a:ext cx="1092208" cy="1601092"/>
              <a:chOff x="7961024" y="2891129"/>
              <a:chExt cx="1092208" cy="1601092"/>
            </a:xfrm>
          </p:grpSpPr>
          <p:sp>
            <p:nvSpPr>
              <p:cNvPr id="90" name="Freeform 114">
                <a:extLst>
                  <a:ext uri="{FF2B5EF4-FFF2-40B4-BE49-F238E27FC236}">
                    <a16:creationId xmlns:a16="http://schemas.microsoft.com/office/drawing/2014/main" id="{7BD93004-3BA4-4481-8104-A633238B4CB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5028">
                <a:off x="7961024" y="2891129"/>
                <a:ext cx="1092208" cy="1601092"/>
              </a:xfrm>
              <a:custGeom>
                <a:avLst/>
                <a:gdLst>
                  <a:gd name="T0" fmla="*/ 1438 w 1438"/>
                  <a:gd name="T1" fmla="*/ 0 h 2107"/>
                  <a:gd name="T2" fmla="*/ 943 w 1438"/>
                  <a:gd name="T3" fmla="*/ 1710 h 2107"/>
                  <a:gd name="T4" fmla="*/ 930 w 1438"/>
                  <a:gd name="T5" fmla="*/ 1766 h 2107"/>
                  <a:gd name="T6" fmla="*/ 912 w 1438"/>
                  <a:gd name="T7" fmla="*/ 1818 h 2107"/>
                  <a:gd name="T8" fmla="*/ 887 w 1438"/>
                  <a:gd name="T9" fmla="*/ 1868 h 2107"/>
                  <a:gd name="T10" fmla="*/ 858 w 1438"/>
                  <a:gd name="T11" fmla="*/ 1914 h 2107"/>
                  <a:gd name="T12" fmla="*/ 823 w 1438"/>
                  <a:gd name="T13" fmla="*/ 1956 h 2107"/>
                  <a:gd name="T14" fmla="*/ 784 w 1438"/>
                  <a:gd name="T15" fmla="*/ 1994 h 2107"/>
                  <a:gd name="T16" fmla="*/ 739 w 1438"/>
                  <a:gd name="T17" fmla="*/ 2027 h 2107"/>
                  <a:gd name="T18" fmla="*/ 692 w 1438"/>
                  <a:gd name="T19" fmla="*/ 2055 h 2107"/>
                  <a:gd name="T20" fmla="*/ 642 w 1438"/>
                  <a:gd name="T21" fmla="*/ 2078 h 2107"/>
                  <a:gd name="T22" fmla="*/ 589 w 1438"/>
                  <a:gd name="T23" fmla="*/ 2094 h 2107"/>
                  <a:gd name="T24" fmla="*/ 533 w 1438"/>
                  <a:gd name="T25" fmla="*/ 2105 h 2107"/>
                  <a:gd name="T26" fmla="*/ 474 w 1438"/>
                  <a:gd name="T27" fmla="*/ 2107 h 2107"/>
                  <a:gd name="T28" fmla="*/ 415 w 1438"/>
                  <a:gd name="T29" fmla="*/ 2103 h 2107"/>
                  <a:gd name="T30" fmla="*/ 357 w 1438"/>
                  <a:gd name="T31" fmla="*/ 2093 h 2107"/>
                  <a:gd name="T32" fmla="*/ 303 w 1438"/>
                  <a:gd name="T33" fmla="*/ 2075 h 2107"/>
                  <a:gd name="T34" fmla="*/ 252 w 1438"/>
                  <a:gd name="T35" fmla="*/ 2052 h 2107"/>
                  <a:gd name="T36" fmla="*/ 203 w 1438"/>
                  <a:gd name="T37" fmla="*/ 2023 h 2107"/>
                  <a:gd name="T38" fmla="*/ 160 w 1438"/>
                  <a:gd name="T39" fmla="*/ 1988 h 2107"/>
                  <a:gd name="T40" fmla="*/ 119 w 1438"/>
                  <a:gd name="T41" fmla="*/ 1948 h 2107"/>
                  <a:gd name="T42" fmla="*/ 85 w 1438"/>
                  <a:gd name="T43" fmla="*/ 1905 h 2107"/>
                  <a:gd name="T44" fmla="*/ 56 w 1438"/>
                  <a:gd name="T45" fmla="*/ 1857 h 2107"/>
                  <a:gd name="T46" fmla="*/ 32 w 1438"/>
                  <a:gd name="T47" fmla="*/ 1804 h 2107"/>
                  <a:gd name="T48" fmla="*/ 15 w 1438"/>
                  <a:gd name="T49" fmla="*/ 1750 h 2107"/>
                  <a:gd name="T50" fmla="*/ 4 w 1438"/>
                  <a:gd name="T51" fmla="*/ 1692 h 2107"/>
                  <a:gd name="T52" fmla="*/ 0 w 1438"/>
                  <a:gd name="T53" fmla="*/ 1634 h 2107"/>
                  <a:gd name="T54" fmla="*/ 4 w 1438"/>
                  <a:gd name="T55" fmla="*/ 1578 h 2107"/>
                  <a:gd name="T56" fmla="*/ 12 w 1438"/>
                  <a:gd name="T57" fmla="*/ 1525 h 2107"/>
                  <a:gd name="T58" fmla="*/ 28 w 1438"/>
                  <a:gd name="T59" fmla="*/ 1474 h 2107"/>
                  <a:gd name="T60" fmla="*/ 48 w 1438"/>
                  <a:gd name="T61" fmla="*/ 1424 h 2107"/>
                  <a:gd name="T62" fmla="*/ 75 w 1438"/>
                  <a:gd name="T63" fmla="*/ 1378 h 2107"/>
                  <a:gd name="T64" fmla="*/ 105 w 1438"/>
                  <a:gd name="T65" fmla="*/ 1336 h 2107"/>
                  <a:gd name="T66" fmla="*/ 140 w 1438"/>
                  <a:gd name="T67" fmla="*/ 1297 h 2107"/>
                  <a:gd name="T68" fmla="*/ 137 w 1438"/>
                  <a:gd name="T69" fmla="*/ 1296 h 2107"/>
                  <a:gd name="T70" fmla="*/ 1438 w 1438"/>
                  <a:gd name="T71" fmla="*/ 0 h 2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38" h="2107">
                    <a:moveTo>
                      <a:pt x="1438" y="0"/>
                    </a:moveTo>
                    <a:lnTo>
                      <a:pt x="943" y="1710"/>
                    </a:lnTo>
                    <a:lnTo>
                      <a:pt x="930" y="1766"/>
                    </a:lnTo>
                    <a:lnTo>
                      <a:pt x="912" y="1818"/>
                    </a:lnTo>
                    <a:lnTo>
                      <a:pt x="887" y="1868"/>
                    </a:lnTo>
                    <a:lnTo>
                      <a:pt x="858" y="1914"/>
                    </a:lnTo>
                    <a:lnTo>
                      <a:pt x="823" y="1956"/>
                    </a:lnTo>
                    <a:lnTo>
                      <a:pt x="784" y="1994"/>
                    </a:lnTo>
                    <a:lnTo>
                      <a:pt x="739" y="2027"/>
                    </a:lnTo>
                    <a:lnTo>
                      <a:pt x="692" y="2055"/>
                    </a:lnTo>
                    <a:lnTo>
                      <a:pt x="642" y="2078"/>
                    </a:lnTo>
                    <a:lnTo>
                      <a:pt x="589" y="2094"/>
                    </a:lnTo>
                    <a:lnTo>
                      <a:pt x="533" y="2105"/>
                    </a:lnTo>
                    <a:lnTo>
                      <a:pt x="474" y="2107"/>
                    </a:lnTo>
                    <a:lnTo>
                      <a:pt x="415" y="2103"/>
                    </a:lnTo>
                    <a:lnTo>
                      <a:pt x="357" y="2093"/>
                    </a:lnTo>
                    <a:lnTo>
                      <a:pt x="303" y="2075"/>
                    </a:lnTo>
                    <a:lnTo>
                      <a:pt x="252" y="2052"/>
                    </a:lnTo>
                    <a:lnTo>
                      <a:pt x="203" y="2023"/>
                    </a:lnTo>
                    <a:lnTo>
                      <a:pt x="160" y="1988"/>
                    </a:lnTo>
                    <a:lnTo>
                      <a:pt x="119" y="1948"/>
                    </a:lnTo>
                    <a:lnTo>
                      <a:pt x="85" y="1905"/>
                    </a:lnTo>
                    <a:lnTo>
                      <a:pt x="56" y="1857"/>
                    </a:lnTo>
                    <a:lnTo>
                      <a:pt x="32" y="1804"/>
                    </a:lnTo>
                    <a:lnTo>
                      <a:pt x="15" y="1750"/>
                    </a:lnTo>
                    <a:lnTo>
                      <a:pt x="4" y="1692"/>
                    </a:lnTo>
                    <a:lnTo>
                      <a:pt x="0" y="1634"/>
                    </a:lnTo>
                    <a:lnTo>
                      <a:pt x="4" y="1578"/>
                    </a:lnTo>
                    <a:lnTo>
                      <a:pt x="12" y="1525"/>
                    </a:lnTo>
                    <a:lnTo>
                      <a:pt x="28" y="1474"/>
                    </a:lnTo>
                    <a:lnTo>
                      <a:pt x="48" y="1424"/>
                    </a:lnTo>
                    <a:lnTo>
                      <a:pt x="75" y="1378"/>
                    </a:lnTo>
                    <a:lnTo>
                      <a:pt x="105" y="1336"/>
                    </a:lnTo>
                    <a:lnTo>
                      <a:pt x="140" y="1297"/>
                    </a:lnTo>
                    <a:lnTo>
                      <a:pt x="137" y="1296"/>
                    </a:lnTo>
                    <a:lnTo>
                      <a:pt x="1438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571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91" name="Freeform 115">
                <a:extLst>
                  <a:ext uri="{FF2B5EF4-FFF2-40B4-BE49-F238E27FC236}">
                    <a16:creationId xmlns:a16="http://schemas.microsoft.com/office/drawing/2014/main" id="{63F4DD81-494F-4941-B659-C48F171D078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184621">
                <a:off x="8048532" y="3903765"/>
                <a:ext cx="319004" cy="317485"/>
              </a:xfrm>
              <a:custGeom>
                <a:avLst/>
                <a:gdLst>
                  <a:gd name="T0" fmla="*/ 208 w 418"/>
                  <a:gd name="T1" fmla="*/ 0 h 419"/>
                  <a:gd name="T2" fmla="*/ 247 w 418"/>
                  <a:gd name="T3" fmla="*/ 4 h 419"/>
                  <a:gd name="T4" fmla="*/ 282 w 418"/>
                  <a:gd name="T5" fmla="*/ 13 h 419"/>
                  <a:gd name="T6" fmla="*/ 314 w 418"/>
                  <a:gd name="T7" fmla="*/ 28 h 419"/>
                  <a:gd name="T8" fmla="*/ 343 w 418"/>
                  <a:gd name="T9" fmla="*/ 50 h 419"/>
                  <a:gd name="T10" fmla="*/ 369 w 418"/>
                  <a:gd name="T11" fmla="*/ 75 h 419"/>
                  <a:gd name="T12" fmla="*/ 389 w 418"/>
                  <a:gd name="T13" fmla="*/ 103 h 419"/>
                  <a:gd name="T14" fmla="*/ 404 w 418"/>
                  <a:gd name="T15" fmla="*/ 136 h 419"/>
                  <a:gd name="T16" fmla="*/ 415 w 418"/>
                  <a:gd name="T17" fmla="*/ 172 h 419"/>
                  <a:gd name="T18" fmla="*/ 418 w 418"/>
                  <a:gd name="T19" fmla="*/ 210 h 419"/>
                  <a:gd name="T20" fmla="*/ 415 w 418"/>
                  <a:gd name="T21" fmla="*/ 247 h 419"/>
                  <a:gd name="T22" fmla="*/ 404 w 418"/>
                  <a:gd name="T23" fmla="*/ 282 h 419"/>
                  <a:gd name="T24" fmla="*/ 389 w 418"/>
                  <a:gd name="T25" fmla="*/ 316 h 419"/>
                  <a:gd name="T26" fmla="*/ 369 w 418"/>
                  <a:gd name="T27" fmla="*/ 345 h 419"/>
                  <a:gd name="T28" fmla="*/ 343 w 418"/>
                  <a:gd name="T29" fmla="*/ 369 h 419"/>
                  <a:gd name="T30" fmla="*/ 314 w 418"/>
                  <a:gd name="T31" fmla="*/ 391 h 419"/>
                  <a:gd name="T32" fmla="*/ 282 w 418"/>
                  <a:gd name="T33" fmla="*/ 406 h 419"/>
                  <a:gd name="T34" fmla="*/ 247 w 418"/>
                  <a:gd name="T35" fmla="*/ 415 h 419"/>
                  <a:gd name="T36" fmla="*/ 208 w 418"/>
                  <a:gd name="T37" fmla="*/ 419 h 419"/>
                  <a:gd name="T38" fmla="*/ 172 w 418"/>
                  <a:gd name="T39" fmla="*/ 415 h 419"/>
                  <a:gd name="T40" fmla="*/ 136 w 418"/>
                  <a:gd name="T41" fmla="*/ 406 h 419"/>
                  <a:gd name="T42" fmla="*/ 103 w 418"/>
                  <a:gd name="T43" fmla="*/ 391 h 419"/>
                  <a:gd name="T44" fmla="*/ 74 w 418"/>
                  <a:gd name="T45" fmla="*/ 369 h 419"/>
                  <a:gd name="T46" fmla="*/ 48 w 418"/>
                  <a:gd name="T47" fmla="*/ 345 h 419"/>
                  <a:gd name="T48" fmla="*/ 28 w 418"/>
                  <a:gd name="T49" fmla="*/ 316 h 419"/>
                  <a:gd name="T50" fmla="*/ 12 w 418"/>
                  <a:gd name="T51" fmla="*/ 282 h 419"/>
                  <a:gd name="T52" fmla="*/ 2 w 418"/>
                  <a:gd name="T53" fmla="*/ 247 h 419"/>
                  <a:gd name="T54" fmla="*/ 0 w 418"/>
                  <a:gd name="T55" fmla="*/ 210 h 419"/>
                  <a:gd name="T56" fmla="*/ 2 w 418"/>
                  <a:gd name="T57" fmla="*/ 172 h 419"/>
                  <a:gd name="T58" fmla="*/ 12 w 418"/>
                  <a:gd name="T59" fmla="*/ 136 h 419"/>
                  <a:gd name="T60" fmla="*/ 28 w 418"/>
                  <a:gd name="T61" fmla="*/ 103 h 419"/>
                  <a:gd name="T62" fmla="*/ 48 w 418"/>
                  <a:gd name="T63" fmla="*/ 75 h 419"/>
                  <a:gd name="T64" fmla="*/ 74 w 418"/>
                  <a:gd name="T65" fmla="*/ 50 h 419"/>
                  <a:gd name="T66" fmla="*/ 103 w 418"/>
                  <a:gd name="T67" fmla="*/ 28 h 419"/>
                  <a:gd name="T68" fmla="*/ 136 w 418"/>
                  <a:gd name="T69" fmla="*/ 13 h 419"/>
                  <a:gd name="T70" fmla="*/ 172 w 418"/>
                  <a:gd name="T71" fmla="*/ 4 h 419"/>
                  <a:gd name="T72" fmla="*/ 208 w 418"/>
                  <a:gd name="T73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18" h="419">
                    <a:moveTo>
                      <a:pt x="208" y="0"/>
                    </a:moveTo>
                    <a:lnTo>
                      <a:pt x="247" y="4"/>
                    </a:lnTo>
                    <a:lnTo>
                      <a:pt x="282" y="13"/>
                    </a:lnTo>
                    <a:lnTo>
                      <a:pt x="314" y="28"/>
                    </a:lnTo>
                    <a:lnTo>
                      <a:pt x="343" y="50"/>
                    </a:lnTo>
                    <a:lnTo>
                      <a:pt x="369" y="75"/>
                    </a:lnTo>
                    <a:lnTo>
                      <a:pt x="389" y="103"/>
                    </a:lnTo>
                    <a:lnTo>
                      <a:pt x="404" y="136"/>
                    </a:lnTo>
                    <a:lnTo>
                      <a:pt x="415" y="172"/>
                    </a:lnTo>
                    <a:lnTo>
                      <a:pt x="418" y="210"/>
                    </a:lnTo>
                    <a:lnTo>
                      <a:pt x="415" y="247"/>
                    </a:lnTo>
                    <a:lnTo>
                      <a:pt x="404" y="282"/>
                    </a:lnTo>
                    <a:lnTo>
                      <a:pt x="389" y="316"/>
                    </a:lnTo>
                    <a:lnTo>
                      <a:pt x="369" y="345"/>
                    </a:lnTo>
                    <a:lnTo>
                      <a:pt x="343" y="369"/>
                    </a:lnTo>
                    <a:lnTo>
                      <a:pt x="314" y="391"/>
                    </a:lnTo>
                    <a:lnTo>
                      <a:pt x="282" y="406"/>
                    </a:lnTo>
                    <a:lnTo>
                      <a:pt x="247" y="415"/>
                    </a:lnTo>
                    <a:lnTo>
                      <a:pt x="208" y="419"/>
                    </a:lnTo>
                    <a:lnTo>
                      <a:pt x="172" y="415"/>
                    </a:lnTo>
                    <a:lnTo>
                      <a:pt x="136" y="406"/>
                    </a:lnTo>
                    <a:lnTo>
                      <a:pt x="103" y="391"/>
                    </a:lnTo>
                    <a:lnTo>
                      <a:pt x="74" y="369"/>
                    </a:lnTo>
                    <a:lnTo>
                      <a:pt x="48" y="345"/>
                    </a:lnTo>
                    <a:lnTo>
                      <a:pt x="28" y="316"/>
                    </a:lnTo>
                    <a:lnTo>
                      <a:pt x="12" y="282"/>
                    </a:lnTo>
                    <a:lnTo>
                      <a:pt x="2" y="247"/>
                    </a:lnTo>
                    <a:lnTo>
                      <a:pt x="0" y="210"/>
                    </a:lnTo>
                    <a:lnTo>
                      <a:pt x="2" y="172"/>
                    </a:lnTo>
                    <a:lnTo>
                      <a:pt x="12" y="136"/>
                    </a:lnTo>
                    <a:lnTo>
                      <a:pt x="28" y="103"/>
                    </a:lnTo>
                    <a:lnTo>
                      <a:pt x="48" y="75"/>
                    </a:lnTo>
                    <a:lnTo>
                      <a:pt x="74" y="50"/>
                    </a:lnTo>
                    <a:lnTo>
                      <a:pt x="103" y="28"/>
                    </a:lnTo>
                    <a:lnTo>
                      <a:pt x="136" y="13"/>
                    </a:lnTo>
                    <a:lnTo>
                      <a:pt x="172" y="4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E9F0D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+mj-lt"/>
                </a:endParaRPr>
              </a:p>
            </p:txBody>
          </p:sp>
        </p:grpSp>
        <p:sp>
          <p:nvSpPr>
            <p:cNvPr id="89" name="Oval 113">
              <a:extLst>
                <a:ext uri="{FF2B5EF4-FFF2-40B4-BE49-F238E27FC236}">
                  <a16:creationId xmlns:a16="http://schemas.microsoft.com/office/drawing/2014/main" id="{7DAB717C-A3D9-4D42-9CF5-DC032BD8FD29}"/>
                </a:ext>
              </a:extLst>
            </p:cNvPr>
            <p:cNvSpPr/>
            <p:nvPr/>
          </p:nvSpPr>
          <p:spPr>
            <a:xfrm>
              <a:off x="6943302" y="2309948"/>
              <a:ext cx="2954030" cy="295403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93" name="Group 111">
            <a:extLst>
              <a:ext uri="{FF2B5EF4-FFF2-40B4-BE49-F238E27FC236}">
                <a16:creationId xmlns:a16="http://schemas.microsoft.com/office/drawing/2014/main" id="{62DC569B-49E2-497D-9D55-B7119DCFBF7F}"/>
              </a:ext>
            </a:extLst>
          </p:cNvPr>
          <p:cNvGrpSpPr/>
          <p:nvPr/>
        </p:nvGrpSpPr>
        <p:grpSpPr>
          <a:xfrm>
            <a:off x="6860527" y="2839504"/>
            <a:ext cx="1624716" cy="1624717"/>
            <a:chOff x="6943302" y="2309948"/>
            <a:chExt cx="2954030" cy="2954030"/>
          </a:xfrm>
        </p:grpSpPr>
        <p:grpSp>
          <p:nvGrpSpPr>
            <p:cNvPr id="94" name="Group 112">
              <a:extLst>
                <a:ext uri="{FF2B5EF4-FFF2-40B4-BE49-F238E27FC236}">
                  <a16:creationId xmlns:a16="http://schemas.microsoft.com/office/drawing/2014/main" id="{FE71C82A-FBB6-4208-9C60-644E6E30FA73}"/>
                </a:ext>
              </a:extLst>
            </p:cNvPr>
            <p:cNvGrpSpPr/>
            <p:nvPr/>
          </p:nvGrpSpPr>
          <p:grpSpPr>
            <a:xfrm rot="12019604">
              <a:off x="7464927" y="3230260"/>
              <a:ext cx="1092208" cy="1601092"/>
              <a:chOff x="7961024" y="2891129"/>
              <a:chExt cx="1092208" cy="1601092"/>
            </a:xfrm>
          </p:grpSpPr>
          <p:sp>
            <p:nvSpPr>
              <p:cNvPr id="96" name="Freeform 114">
                <a:extLst>
                  <a:ext uri="{FF2B5EF4-FFF2-40B4-BE49-F238E27FC236}">
                    <a16:creationId xmlns:a16="http://schemas.microsoft.com/office/drawing/2014/main" id="{0112541B-E5DA-40C1-89F9-BC1B83FC7B9E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5028">
                <a:off x="7961024" y="2891129"/>
                <a:ext cx="1092208" cy="1601092"/>
              </a:xfrm>
              <a:custGeom>
                <a:avLst/>
                <a:gdLst>
                  <a:gd name="T0" fmla="*/ 1438 w 1438"/>
                  <a:gd name="T1" fmla="*/ 0 h 2107"/>
                  <a:gd name="T2" fmla="*/ 943 w 1438"/>
                  <a:gd name="T3" fmla="*/ 1710 h 2107"/>
                  <a:gd name="T4" fmla="*/ 930 w 1438"/>
                  <a:gd name="T5" fmla="*/ 1766 h 2107"/>
                  <a:gd name="T6" fmla="*/ 912 w 1438"/>
                  <a:gd name="T7" fmla="*/ 1818 h 2107"/>
                  <a:gd name="T8" fmla="*/ 887 w 1438"/>
                  <a:gd name="T9" fmla="*/ 1868 h 2107"/>
                  <a:gd name="T10" fmla="*/ 858 w 1438"/>
                  <a:gd name="T11" fmla="*/ 1914 h 2107"/>
                  <a:gd name="T12" fmla="*/ 823 w 1438"/>
                  <a:gd name="T13" fmla="*/ 1956 h 2107"/>
                  <a:gd name="T14" fmla="*/ 784 w 1438"/>
                  <a:gd name="T15" fmla="*/ 1994 h 2107"/>
                  <a:gd name="T16" fmla="*/ 739 w 1438"/>
                  <a:gd name="T17" fmla="*/ 2027 h 2107"/>
                  <a:gd name="T18" fmla="*/ 692 w 1438"/>
                  <a:gd name="T19" fmla="*/ 2055 h 2107"/>
                  <a:gd name="T20" fmla="*/ 642 w 1438"/>
                  <a:gd name="T21" fmla="*/ 2078 h 2107"/>
                  <a:gd name="T22" fmla="*/ 589 w 1438"/>
                  <a:gd name="T23" fmla="*/ 2094 h 2107"/>
                  <a:gd name="T24" fmla="*/ 533 w 1438"/>
                  <a:gd name="T25" fmla="*/ 2105 h 2107"/>
                  <a:gd name="T26" fmla="*/ 474 w 1438"/>
                  <a:gd name="T27" fmla="*/ 2107 h 2107"/>
                  <a:gd name="T28" fmla="*/ 415 w 1438"/>
                  <a:gd name="T29" fmla="*/ 2103 h 2107"/>
                  <a:gd name="T30" fmla="*/ 357 w 1438"/>
                  <a:gd name="T31" fmla="*/ 2093 h 2107"/>
                  <a:gd name="T32" fmla="*/ 303 w 1438"/>
                  <a:gd name="T33" fmla="*/ 2075 h 2107"/>
                  <a:gd name="T34" fmla="*/ 252 w 1438"/>
                  <a:gd name="T35" fmla="*/ 2052 h 2107"/>
                  <a:gd name="T36" fmla="*/ 203 w 1438"/>
                  <a:gd name="T37" fmla="*/ 2023 h 2107"/>
                  <a:gd name="T38" fmla="*/ 160 w 1438"/>
                  <a:gd name="T39" fmla="*/ 1988 h 2107"/>
                  <a:gd name="T40" fmla="*/ 119 w 1438"/>
                  <a:gd name="T41" fmla="*/ 1948 h 2107"/>
                  <a:gd name="T42" fmla="*/ 85 w 1438"/>
                  <a:gd name="T43" fmla="*/ 1905 h 2107"/>
                  <a:gd name="T44" fmla="*/ 56 w 1438"/>
                  <a:gd name="T45" fmla="*/ 1857 h 2107"/>
                  <a:gd name="T46" fmla="*/ 32 w 1438"/>
                  <a:gd name="T47" fmla="*/ 1804 h 2107"/>
                  <a:gd name="T48" fmla="*/ 15 w 1438"/>
                  <a:gd name="T49" fmla="*/ 1750 h 2107"/>
                  <a:gd name="T50" fmla="*/ 4 w 1438"/>
                  <a:gd name="T51" fmla="*/ 1692 h 2107"/>
                  <a:gd name="T52" fmla="*/ 0 w 1438"/>
                  <a:gd name="T53" fmla="*/ 1634 h 2107"/>
                  <a:gd name="T54" fmla="*/ 4 w 1438"/>
                  <a:gd name="T55" fmla="*/ 1578 h 2107"/>
                  <a:gd name="T56" fmla="*/ 12 w 1438"/>
                  <a:gd name="T57" fmla="*/ 1525 h 2107"/>
                  <a:gd name="T58" fmla="*/ 28 w 1438"/>
                  <a:gd name="T59" fmla="*/ 1474 h 2107"/>
                  <a:gd name="T60" fmla="*/ 48 w 1438"/>
                  <a:gd name="T61" fmla="*/ 1424 h 2107"/>
                  <a:gd name="T62" fmla="*/ 75 w 1438"/>
                  <a:gd name="T63" fmla="*/ 1378 h 2107"/>
                  <a:gd name="T64" fmla="*/ 105 w 1438"/>
                  <a:gd name="T65" fmla="*/ 1336 h 2107"/>
                  <a:gd name="T66" fmla="*/ 140 w 1438"/>
                  <a:gd name="T67" fmla="*/ 1297 h 2107"/>
                  <a:gd name="T68" fmla="*/ 137 w 1438"/>
                  <a:gd name="T69" fmla="*/ 1296 h 2107"/>
                  <a:gd name="T70" fmla="*/ 1438 w 1438"/>
                  <a:gd name="T71" fmla="*/ 0 h 2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38" h="2107">
                    <a:moveTo>
                      <a:pt x="1438" y="0"/>
                    </a:moveTo>
                    <a:lnTo>
                      <a:pt x="943" y="1710"/>
                    </a:lnTo>
                    <a:lnTo>
                      <a:pt x="930" y="1766"/>
                    </a:lnTo>
                    <a:lnTo>
                      <a:pt x="912" y="1818"/>
                    </a:lnTo>
                    <a:lnTo>
                      <a:pt x="887" y="1868"/>
                    </a:lnTo>
                    <a:lnTo>
                      <a:pt x="858" y="1914"/>
                    </a:lnTo>
                    <a:lnTo>
                      <a:pt x="823" y="1956"/>
                    </a:lnTo>
                    <a:lnTo>
                      <a:pt x="784" y="1994"/>
                    </a:lnTo>
                    <a:lnTo>
                      <a:pt x="739" y="2027"/>
                    </a:lnTo>
                    <a:lnTo>
                      <a:pt x="692" y="2055"/>
                    </a:lnTo>
                    <a:lnTo>
                      <a:pt x="642" y="2078"/>
                    </a:lnTo>
                    <a:lnTo>
                      <a:pt x="589" y="2094"/>
                    </a:lnTo>
                    <a:lnTo>
                      <a:pt x="533" y="2105"/>
                    </a:lnTo>
                    <a:lnTo>
                      <a:pt x="474" y="2107"/>
                    </a:lnTo>
                    <a:lnTo>
                      <a:pt x="415" y="2103"/>
                    </a:lnTo>
                    <a:lnTo>
                      <a:pt x="357" y="2093"/>
                    </a:lnTo>
                    <a:lnTo>
                      <a:pt x="303" y="2075"/>
                    </a:lnTo>
                    <a:lnTo>
                      <a:pt x="252" y="2052"/>
                    </a:lnTo>
                    <a:lnTo>
                      <a:pt x="203" y="2023"/>
                    </a:lnTo>
                    <a:lnTo>
                      <a:pt x="160" y="1988"/>
                    </a:lnTo>
                    <a:lnTo>
                      <a:pt x="119" y="1948"/>
                    </a:lnTo>
                    <a:lnTo>
                      <a:pt x="85" y="1905"/>
                    </a:lnTo>
                    <a:lnTo>
                      <a:pt x="56" y="1857"/>
                    </a:lnTo>
                    <a:lnTo>
                      <a:pt x="32" y="1804"/>
                    </a:lnTo>
                    <a:lnTo>
                      <a:pt x="15" y="1750"/>
                    </a:lnTo>
                    <a:lnTo>
                      <a:pt x="4" y="1692"/>
                    </a:lnTo>
                    <a:lnTo>
                      <a:pt x="0" y="1634"/>
                    </a:lnTo>
                    <a:lnTo>
                      <a:pt x="4" y="1578"/>
                    </a:lnTo>
                    <a:lnTo>
                      <a:pt x="12" y="1525"/>
                    </a:lnTo>
                    <a:lnTo>
                      <a:pt x="28" y="1474"/>
                    </a:lnTo>
                    <a:lnTo>
                      <a:pt x="48" y="1424"/>
                    </a:lnTo>
                    <a:lnTo>
                      <a:pt x="75" y="1378"/>
                    </a:lnTo>
                    <a:lnTo>
                      <a:pt x="105" y="1336"/>
                    </a:lnTo>
                    <a:lnTo>
                      <a:pt x="140" y="1297"/>
                    </a:lnTo>
                    <a:lnTo>
                      <a:pt x="137" y="1296"/>
                    </a:lnTo>
                    <a:lnTo>
                      <a:pt x="1438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571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97" name="Freeform 115">
                <a:extLst>
                  <a:ext uri="{FF2B5EF4-FFF2-40B4-BE49-F238E27FC236}">
                    <a16:creationId xmlns:a16="http://schemas.microsoft.com/office/drawing/2014/main" id="{E3E74EA8-AE4E-4878-91CB-CF829DCC751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184621">
                <a:off x="8048532" y="3903765"/>
                <a:ext cx="319004" cy="317485"/>
              </a:xfrm>
              <a:custGeom>
                <a:avLst/>
                <a:gdLst>
                  <a:gd name="T0" fmla="*/ 208 w 418"/>
                  <a:gd name="T1" fmla="*/ 0 h 419"/>
                  <a:gd name="T2" fmla="*/ 247 w 418"/>
                  <a:gd name="T3" fmla="*/ 4 h 419"/>
                  <a:gd name="T4" fmla="*/ 282 w 418"/>
                  <a:gd name="T5" fmla="*/ 13 h 419"/>
                  <a:gd name="T6" fmla="*/ 314 w 418"/>
                  <a:gd name="T7" fmla="*/ 28 h 419"/>
                  <a:gd name="T8" fmla="*/ 343 w 418"/>
                  <a:gd name="T9" fmla="*/ 50 h 419"/>
                  <a:gd name="T10" fmla="*/ 369 w 418"/>
                  <a:gd name="T11" fmla="*/ 75 h 419"/>
                  <a:gd name="T12" fmla="*/ 389 w 418"/>
                  <a:gd name="T13" fmla="*/ 103 h 419"/>
                  <a:gd name="T14" fmla="*/ 404 w 418"/>
                  <a:gd name="T15" fmla="*/ 136 h 419"/>
                  <a:gd name="T16" fmla="*/ 415 w 418"/>
                  <a:gd name="T17" fmla="*/ 172 h 419"/>
                  <a:gd name="T18" fmla="*/ 418 w 418"/>
                  <a:gd name="T19" fmla="*/ 210 h 419"/>
                  <a:gd name="T20" fmla="*/ 415 w 418"/>
                  <a:gd name="T21" fmla="*/ 247 h 419"/>
                  <a:gd name="T22" fmla="*/ 404 w 418"/>
                  <a:gd name="T23" fmla="*/ 282 h 419"/>
                  <a:gd name="T24" fmla="*/ 389 w 418"/>
                  <a:gd name="T25" fmla="*/ 316 h 419"/>
                  <a:gd name="T26" fmla="*/ 369 w 418"/>
                  <a:gd name="T27" fmla="*/ 345 h 419"/>
                  <a:gd name="T28" fmla="*/ 343 w 418"/>
                  <a:gd name="T29" fmla="*/ 369 h 419"/>
                  <a:gd name="T30" fmla="*/ 314 w 418"/>
                  <a:gd name="T31" fmla="*/ 391 h 419"/>
                  <a:gd name="T32" fmla="*/ 282 w 418"/>
                  <a:gd name="T33" fmla="*/ 406 h 419"/>
                  <a:gd name="T34" fmla="*/ 247 w 418"/>
                  <a:gd name="T35" fmla="*/ 415 h 419"/>
                  <a:gd name="T36" fmla="*/ 208 w 418"/>
                  <a:gd name="T37" fmla="*/ 419 h 419"/>
                  <a:gd name="T38" fmla="*/ 172 w 418"/>
                  <a:gd name="T39" fmla="*/ 415 h 419"/>
                  <a:gd name="T40" fmla="*/ 136 w 418"/>
                  <a:gd name="T41" fmla="*/ 406 h 419"/>
                  <a:gd name="T42" fmla="*/ 103 w 418"/>
                  <a:gd name="T43" fmla="*/ 391 h 419"/>
                  <a:gd name="T44" fmla="*/ 74 w 418"/>
                  <a:gd name="T45" fmla="*/ 369 h 419"/>
                  <a:gd name="T46" fmla="*/ 48 w 418"/>
                  <a:gd name="T47" fmla="*/ 345 h 419"/>
                  <a:gd name="T48" fmla="*/ 28 w 418"/>
                  <a:gd name="T49" fmla="*/ 316 h 419"/>
                  <a:gd name="T50" fmla="*/ 12 w 418"/>
                  <a:gd name="T51" fmla="*/ 282 h 419"/>
                  <a:gd name="T52" fmla="*/ 2 w 418"/>
                  <a:gd name="T53" fmla="*/ 247 h 419"/>
                  <a:gd name="T54" fmla="*/ 0 w 418"/>
                  <a:gd name="T55" fmla="*/ 210 h 419"/>
                  <a:gd name="T56" fmla="*/ 2 w 418"/>
                  <a:gd name="T57" fmla="*/ 172 h 419"/>
                  <a:gd name="T58" fmla="*/ 12 w 418"/>
                  <a:gd name="T59" fmla="*/ 136 h 419"/>
                  <a:gd name="T60" fmla="*/ 28 w 418"/>
                  <a:gd name="T61" fmla="*/ 103 h 419"/>
                  <a:gd name="T62" fmla="*/ 48 w 418"/>
                  <a:gd name="T63" fmla="*/ 75 h 419"/>
                  <a:gd name="T64" fmla="*/ 74 w 418"/>
                  <a:gd name="T65" fmla="*/ 50 h 419"/>
                  <a:gd name="T66" fmla="*/ 103 w 418"/>
                  <a:gd name="T67" fmla="*/ 28 h 419"/>
                  <a:gd name="T68" fmla="*/ 136 w 418"/>
                  <a:gd name="T69" fmla="*/ 13 h 419"/>
                  <a:gd name="T70" fmla="*/ 172 w 418"/>
                  <a:gd name="T71" fmla="*/ 4 h 419"/>
                  <a:gd name="T72" fmla="*/ 208 w 418"/>
                  <a:gd name="T73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18" h="419">
                    <a:moveTo>
                      <a:pt x="208" y="0"/>
                    </a:moveTo>
                    <a:lnTo>
                      <a:pt x="247" y="4"/>
                    </a:lnTo>
                    <a:lnTo>
                      <a:pt x="282" y="13"/>
                    </a:lnTo>
                    <a:lnTo>
                      <a:pt x="314" y="28"/>
                    </a:lnTo>
                    <a:lnTo>
                      <a:pt x="343" y="50"/>
                    </a:lnTo>
                    <a:lnTo>
                      <a:pt x="369" y="75"/>
                    </a:lnTo>
                    <a:lnTo>
                      <a:pt x="389" y="103"/>
                    </a:lnTo>
                    <a:lnTo>
                      <a:pt x="404" y="136"/>
                    </a:lnTo>
                    <a:lnTo>
                      <a:pt x="415" y="172"/>
                    </a:lnTo>
                    <a:lnTo>
                      <a:pt x="418" y="210"/>
                    </a:lnTo>
                    <a:lnTo>
                      <a:pt x="415" y="247"/>
                    </a:lnTo>
                    <a:lnTo>
                      <a:pt x="404" y="282"/>
                    </a:lnTo>
                    <a:lnTo>
                      <a:pt x="389" y="316"/>
                    </a:lnTo>
                    <a:lnTo>
                      <a:pt x="369" y="345"/>
                    </a:lnTo>
                    <a:lnTo>
                      <a:pt x="343" y="369"/>
                    </a:lnTo>
                    <a:lnTo>
                      <a:pt x="314" y="391"/>
                    </a:lnTo>
                    <a:lnTo>
                      <a:pt x="282" y="406"/>
                    </a:lnTo>
                    <a:lnTo>
                      <a:pt x="247" y="415"/>
                    </a:lnTo>
                    <a:lnTo>
                      <a:pt x="208" y="419"/>
                    </a:lnTo>
                    <a:lnTo>
                      <a:pt x="172" y="415"/>
                    </a:lnTo>
                    <a:lnTo>
                      <a:pt x="136" y="406"/>
                    </a:lnTo>
                    <a:lnTo>
                      <a:pt x="103" y="391"/>
                    </a:lnTo>
                    <a:lnTo>
                      <a:pt x="74" y="369"/>
                    </a:lnTo>
                    <a:lnTo>
                      <a:pt x="48" y="345"/>
                    </a:lnTo>
                    <a:lnTo>
                      <a:pt x="28" y="316"/>
                    </a:lnTo>
                    <a:lnTo>
                      <a:pt x="12" y="282"/>
                    </a:lnTo>
                    <a:lnTo>
                      <a:pt x="2" y="247"/>
                    </a:lnTo>
                    <a:lnTo>
                      <a:pt x="0" y="210"/>
                    </a:lnTo>
                    <a:lnTo>
                      <a:pt x="2" y="172"/>
                    </a:lnTo>
                    <a:lnTo>
                      <a:pt x="12" y="136"/>
                    </a:lnTo>
                    <a:lnTo>
                      <a:pt x="28" y="103"/>
                    </a:lnTo>
                    <a:lnTo>
                      <a:pt x="48" y="75"/>
                    </a:lnTo>
                    <a:lnTo>
                      <a:pt x="74" y="50"/>
                    </a:lnTo>
                    <a:lnTo>
                      <a:pt x="103" y="28"/>
                    </a:lnTo>
                    <a:lnTo>
                      <a:pt x="136" y="13"/>
                    </a:lnTo>
                    <a:lnTo>
                      <a:pt x="172" y="4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E9F0D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+mj-lt"/>
                </a:endParaRPr>
              </a:p>
            </p:txBody>
          </p:sp>
        </p:grpSp>
        <p:sp>
          <p:nvSpPr>
            <p:cNvPr id="95" name="Oval 113">
              <a:extLst>
                <a:ext uri="{FF2B5EF4-FFF2-40B4-BE49-F238E27FC236}">
                  <a16:creationId xmlns:a16="http://schemas.microsoft.com/office/drawing/2014/main" id="{091BB1F0-E668-4D70-B36B-DA8E8D35393C}"/>
                </a:ext>
              </a:extLst>
            </p:cNvPr>
            <p:cNvSpPr/>
            <p:nvPr/>
          </p:nvSpPr>
          <p:spPr>
            <a:xfrm>
              <a:off x="6943302" y="2309948"/>
              <a:ext cx="2954030" cy="295403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+mj-lt"/>
              </a:endParaRPr>
            </a:p>
          </p:txBody>
        </p:sp>
      </p:grp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CO" smtClean="0"/>
              <a:pPr/>
              <a:t>3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7404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build="p"/>
      <p:bldP spid="14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27500" y="1940742"/>
            <a:ext cx="2041932" cy="13166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bg1"/>
                </a:solidFill>
                <a:ea typeface="Roboto" panose="02000000000000000000" pitchFamily="2" charset="0"/>
              </a:rPr>
              <a:t>DE LA INNOVACIÓN</a:t>
            </a:r>
            <a:endParaRPr sz="2400" b="1" dirty="0">
              <a:solidFill>
                <a:srgbClr val="2D4F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27328" y="1590357"/>
            <a:ext cx="1832101" cy="408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8" name="Shape 67"/>
          <p:cNvSpPr txBox="1">
            <a:spLocks noGrp="1"/>
          </p:cNvSpPr>
          <p:nvPr>
            <p:ph type="body" idx="2"/>
          </p:nvPr>
        </p:nvSpPr>
        <p:spPr>
          <a:xfrm>
            <a:off x="5401995" y="-64652"/>
            <a:ext cx="3639530" cy="7976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CO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ECOSISTEMA FINTECH</a:t>
            </a:r>
            <a:endParaRPr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Roboto" panose="02000000000000000000" pitchFamily="2" charset="0"/>
            </a:endParaRPr>
          </a:p>
        </p:txBody>
      </p:sp>
      <p:sp>
        <p:nvSpPr>
          <p:cNvPr id="116" name="Rounded Rectangle 69"/>
          <p:cNvSpPr/>
          <p:nvPr/>
        </p:nvSpPr>
        <p:spPr>
          <a:xfrm>
            <a:off x="3665789" y="4500566"/>
            <a:ext cx="449641" cy="5526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9" name="Flowchart: Stored Data 86"/>
          <p:cNvSpPr/>
          <p:nvPr/>
        </p:nvSpPr>
        <p:spPr>
          <a:xfrm rot="16200000">
            <a:off x="4107158" y="4458126"/>
            <a:ext cx="821862" cy="252043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5" name="Rounded Rectangle 112"/>
          <p:cNvSpPr/>
          <p:nvPr/>
        </p:nvSpPr>
        <p:spPr>
          <a:xfrm>
            <a:off x="6202366" y="4564868"/>
            <a:ext cx="449641" cy="5663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Shape 66"/>
          <p:cNvSpPr txBox="1">
            <a:spLocks noGrp="1"/>
          </p:cNvSpPr>
          <p:nvPr>
            <p:ph type="body" idx="2"/>
          </p:nvPr>
        </p:nvSpPr>
        <p:spPr>
          <a:xfrm>
            <a:off x="2144806" y="4795124"/>
            <a:ext cx="6414247" cy="25814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es-ES" sz="8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Fuente: </a:t>
            </a:r>
            <a:r>
              <a:rPr lang="es-ES" sz="800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Finnovista</a:t>
            </a:r>
            <a:r>
              <a:rPr lang="es-ES" sz="8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s-ES" sz="800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Fintech</a:t>
            </a:r>
            <a:r>
              <a:rPr lang="es-ES" sz="8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Radar. Información con corte a mayo 2018 para Brasil y Argentina; octubre 2017 para el resto de la muestra.</a:t>
            </a:r>
          </a:p>
        </p:txBody>
      </p:sp>
      <p:sp>
        <p:nvSpPr>
          <p:cNvPr id="67" name="Shape 70"/>
          <p:cNvSpPr txBox="1">
            <a:spLocks/>
          </p:cNvSpPr>
          <p:nvPr/>
        </p:nvSpPr>
        <p:spPr>
          <a:xfrm>
            <a:off x="92068" y="1539126"/>
            <a:ext cx="2103123" cy="13166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pPr algn="l"/>
            <a:r>
              <a:rPr lang="es-CO" sz="2400" b="1" dirty="0">
                <a:solidFill>
                  <a:srgbClr val="2D4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ALCANCE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5191" y="1482584"/>
            <a:ext cx="6888297" cy="3308437"/>
          </a:xfrm>
          <a:prstGeom prst="rect">
            <a:avLst/>
          </a:prstGeom>
        </p:spPr>
      </p:pic>
      <p:sp>
        <p:nvSpPr>
          <p:cNvPr id="212" name="Text Box 2">
            <a:extLst>
              <a:ext uri="{FF2B5EF4-FFF2-40B4-BE49-F238E27FC236}">
                <a16:creationId xmlns:a16="http://schemas.microsoft.com/office/drawing/2014/main" id="{FE87CCB3-F785-4F66-962F-5D5921290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191" y="757102"/>
            <a:ext cx="60625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s-CO" sz="1800" b="1" dirty="0">
                <a:latin typeface="+mj-lt"/>
                <a:ea typeface="Roboto" panose="02000000000000000000" pitchFamily="2" charset="0"/>
              </a:rPr>
              <a:t>Colombia se posiciona como el tercer ecosistema de la región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FE87CCB3-F785-4F66-962F-5D5921290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451" y="1128692"/>
            <a:ext cx="27836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s-CO" sz="1400" dirty="0">
                <a:latin typeface="+mj-lt"/>
                <a:ea typeface="Roboto" panose="02000000000000000000" pitchFamily="2" charset="0"/>
              </a:rPr>
              <a:t>Número de “</a:t>
            </a:r>
            <a:r>
              <a:rPr lang="es-CO" sz="1400" dirty="0" err="1">
                <a:latin typeface="+mj-lt"/>
                <a:ea typeface="Roboto" panose="02000000000000000000" pitchFamily="2" charset="0"/>
              </a:rPr>
              <a:t>start</a:t>
            </a:r>
            <a:r>
              <a:rPr lang="es-CO" sz="1400" dirty="0">
                <a:latin typeface="+mj-lt"/>
                <a:ea typeface="Roboto" panose="02000000000000000000" pitchFamily="2" charset="0"/>
              </a:rPr>
              <a:t>-ups” </a:t>
            </a:r>
            <a:r>
              <a:rPr lang="es-CO" sz="1400" dirty="0" err="1">
                <a:latin typeface="+mj-lt"/>
                <a:ea typeface="Roboto" panose="02000000000000000000" pitchFamily="2" charset="0"/>
              </a:rPr>
              <a:t>Fintech</a:t>
            </a:r>
            <a:r>
              <a:rPr lang="es-CO" sz="1400" dirty="0">
                <a:latin typeface="+mj-lt"/>
                <a:ea typeface="Roboto" panose="02000000000000000000" pitchFamily="2" charset="0"/>
              </a:rPr>
              <a:t> en América Latina y España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4</a:t>
            </a:fld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712FE54-3986-4DD7-BC11-B9A47090DED2}"/>
              </a:ext>
            </a:extLst>
          </p:cNvPr>
          <p:cNvSpPr txBox="1"/>
          <p:nvPr/>
        </p:nvSpPr>
        <p:spPr>
          <a:xfrm>
            <a:off x="7728325" y="1753504"/>
            <a:ext cx="8068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895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13434" y="2409437"/>
            <a:ext cx="2050830" cy="408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429" r="12858"/>
          <a:stretch/>
        </p:blipFill>
        <p:spPr>
          <a:xfrm>
            <a:off x="2095358" y="-1"/>
            <a:ext cx="3817855" cy="5143500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2122739" y="4796499"/>
            <a:ext cx="2369915" cy="336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Shape 70"/>
          <p:cNvSpPr txBox="1">
            <a:spLocks noGrp="1"/>
          </p:cNvSpPr>
          <p:nvPr>
            <p:ph type="title"/>
          </p:nvPr>
        </p:nvSpPr>
        <p:spPr>
          <a:xfrm>
            <a:off x="-69953" y="1607788"/>
            <a:ext cx="2343406" cy="12135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bg1"/>
                </a:solidFill>
                <a:ea typeface="Roboto" panose="02000000000000000000" pitchFamily="2" charset="0"/>
              </a:rPr>
              <a:t>INFRAESTRUCTURA</a:t>
            </a:r>
            <a:r>
              <a:rPr lang="en" sz="1600" b="1" dirty="0">
                <a:solidFill>
                  <a:schemeClr val="bg1"/>
                </a:solidFill>
                <a:ea typeface="Roboto" panose="02000000000000000000" pitchFamily="2" charset="0"/>
              </a:rPr>
              <a:t> </a:t>
            </a:r>
            <a:r>
              <a:rPr lang="en" sz="2400" b="1" dirty="0">
                <a:solidFill>
                  <a:schemeClr val="bg1"/>
                </a:solidFill>
                <a:ea typeface="Roboto" panose="02000000000000000000" pitchFamily="2" charset="0"/>
              </a:rPr>
              <a:t>PARA LA</a:t>
            </a:r>
            <a:endParaRPr sz="2400" b="1" dirty="0">
              <a:solidFill>
                <a:srgbClr val="2D4F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pitchFamily="2" charset="0"/>
            </a:endParaRPr>
          </a:p>
        </p:txBody>
      </p:sp>
      <p:sp>
        <p:nvSpPr>
          <p:cNvPr id="11" name="Shape 66"/>
          <p:cNvSpPr txBox="1">
            <a:spLocks/>
          </p:cNvSpPr>
          <p:nvPr/>
        </p:nvSpPr>
        <p:spPr>
          <a:xfrm>
            <a:off x="1779839" y="4711614"/>
            <a:ext cx="2712815" cy="4789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1050" b="1" dirty="0">
                <a:latin typeface="+mj-lt"/>
                <a:ea typeface="Roboto" panose="02000000000000000000" pitchFamily="2" charset="0"/>
              </a:rPr>
              <a:t>MacArthur </a:t>
            </a:r>
            <a:r>
              <a:rPr lang="es-ES" sz="1050" b="1" dirty="0" err="1">
                <a:latin typeface="+mj-lt"/>
                <a:ea typeface="Roboto" panose="02000000000000000000" pitchFamily="2" charset="0"/>
              </a:rPr>
              <a:t>Maze</a:t>
            </a:r>
            <a:r>
              <a:rPr lang="es-ES" sz="1050" b="1" dirty="0">
                <a:latin typeface="+mj-lt"/>
                <a:ea typeface="Roboto" panose="02000000000000000000" pitchFamily="2" charset="0"/>
              </a:rPr>
              <a:t> en Oakland, California</a:t>
            </a:r>
          </a:p>
        </p:txBody>
      </p:sp>
      <p:sp>
        <p:nvSpPr>
          <p:cNvPr id="14" name="Shape 70"/>
          <p:cNvSpPr txBox="1">
            <a:spLocks/>
          </p:cNvSpPr>
          <p:nvPr/>
        </p:nvSpPr>
        <p:spPr>
          <a:xfrm>
            <a:off x="-69953" y="2319399"/>
            <a:ext cx="2165311" cy="4840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pPr algn="l"/>
            <a:r>
              <a:rPr lang="es-CO" sz="2800" b="1" dirty="0">
                <a:solidFill>
                  <a:srgbClr val="2D4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INNOVACIÓN</a:t>
            </a:r>
          </a:p>
        </p:txBody>
      </p:sp>
      <p:pic>
        <p:nvPicPr>
          <p:cNvPr id="10" name="Picture 2" descr="Imagen relacionada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4885" y="0"/>
            <a:ext cx="37091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91"/>
          <p:cNvSpPr txBox="1"/>
          <p:nvPr/>
        </p:nvSpPr>
        <p:spPr>
          <a:xfrm>
            <a:off x="5755243" y="110698"/>
            <a:ext cx="325439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CO" sz="2000" b="1" dirty="0">
                <a:latin typeface="+mj-lt"/>
                <a:ea typeface="Roboto" panose="02000000000000000000" pitchFamily="2" charset="0"/>
                <a:cs typeface="Roboto"/>
              </a:rPr>
              <a:t>¿Cómo visualizamos nuestra autopista para </a:t>
            </a:r>
            <a:r>
              <a:rPr lang="es-CO" sz="2000" b="1" dirty="0" err="1">
                <a:latin typeface="+mj-lt"/>
                <a:ea typeface="Roboto" panose="02000000000000000000" pitchFamily="2" charset="0"/>
                <a:cs typeface="Roboto"/>
              </a:rPr>
              <a:t>Fintech</a:t>
            </a:r>
            <a:r>
              <a:rPr lang="es-CO" sz="2000" b="1" dirty="0">
                <a:latin typeface="+mj-lt"/>
                <a:ea typeface="Roboto" panose="02000000000000000000" pitchFamily="2" charset="0"/>
                <a:cs typeface="Roboto"/>
              </a:rPr>
              <a:t>?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>
          <a:xfrm>
            <a:off x="8512198" y="4902876"/>
            <a:ext cx="994873" cy="230494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5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2047962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6"/>
          <p:cNvSpPr/>
          <p:nvPr/>
        </p:nvSpPr>
        <p:spPr>
          <a:xfrm rot="10800000" flipH="1" flipV="1">
            <a:off x="1300974" y="3010303"/>
            <a:ext cx="6182445" cy="1256414"/>
          </a:xfrm>
          <a:custGeom>
            <a:avLst/>
            <a:gdLst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3505200 h 3505200"/>
              <a:gd name="connsiteX4" fmla="*/ 0 w 6324600"/>
              <a:gd name="connsiteY4" fmla="*/ 0 h 3505200"/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0 h 3505200"/>
              <a:gd name="connsiteX0" fmla="*/ 6324600 w 6416040"/>
              <a:gd name="connsiteY0" fmla="*/ 3505200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2327787 w 6416040"/>
              <a:gd name="connsiteY0" fmla="*/ 1941871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3" fmla="*/ 0 w 6416040"/>
              <a:gd name="connsiteY3" fmla="*/ 0 h 3596640"/>
              <a:gd name="connsiteX0" fmla="*/ 6416040 w 6507480"/>
              <a:gd name="connsiteY0" fmla="*/ 359664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1563821 w 6507480"/>
              <a:gd name="connsiteY0" fmla="*/ 305095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0 w 6507480"/>
              <a:gd name="connsiteY0" fmla="*/ 0 h 3688080"/>
              <a:gd name="connsiteX1" fmla="*/ 6324600 w 6507480"/>
              <a:gd name="connsiteY1" fmla="*/ 0 h 3688080"/>
              <a:gd name="connsiteX2" fmla="*/ 6507480 w 6507480"/>
              <a:gd name="connsiteY2" fmla="*/ 3688080 h 3688080"/>
              <a:gd name="connsiteX0" fmla="*/ 0 w 6324600"/>
              <a:gd name="connsiteY0" fmla="*/ 0 h 2168996"/>
              <a:gd name="connsiteX1" fmla="*/ 6324600 w 6324600"/>
              <a:gd name="connsiteY1" fmla="*/ 0 h 2168996"/>
              <a:gd name="connsiteX2" fmla="*/ 6242009 w 6324600"/>
              <a:gd name="connsiteY2" fmla="*/ 2168996 h 2168996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7057136"/>
              <a:gd name="connsiteY0" fmla="*/ 0 h 2589105"/>
              <a:gd name="connsiteX1" fmla="*/ 6324600 w 7057136"/>
              <a:gd name="connsiteY1" fmla="*/ 0 h 2589105"/>
              <a:gd name="connsiteX2" fmla="*/ 6522228 w 7057136"/>
              <a:gd name="connsiteY2" fmla="*/ 2404970 h 2589105"/>
              <a:gd name="connsiteX0" fmla="*/ 0 w 6522228"/>
              <a:gd name="connsiteY0" fmla="*/ 0 h 2884378"/>
              <a:gd name="connsiteX1" fmla="*/ 6324600 w 6522228"/>
              <a:gd name="connsiteY1" fmla="*/ 0 h 2884378"/>
              <a:gd name="connsiteX2" fmla="*/ 6522228 w 6522228"/>
              <a:gd name="connsiteY2" fmla="*/ 2404970 h 2884378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6839285"/>
              <a:gd name="connsiteY0" fmla="*/ 178145 h 2583115"/>
              <a:gd name="connsiteX1" fmla="*/ 6324600 w 6839285"/>
              <a:gd name="connsiteY1" fmla="*/ 178145 h 2583115"/>
              <a:gd name="connsiteX2" fmla="*/ 6522228 w 6839285"/>
              <a:gd name="connsiteY2" fmla="*/ 2583115 h 2583115"/>
              <a:gd name="connsiteX0" fmla="*/ 0 w 6522228"/>
              <a:gd name="connsiteY0" fmla="*/ 0 h 2404970"/>
              <a:gd name="connsiteX1" fmla="*/ 3699387 w 6522228"/>
              <a:gd name="connsiteY1" fmla="*/ 575187 h 2404970"/>
              <a:gd name="connsiteX2" fmla="*/ 6522228 w 6522228"/>
              <a:gd name="connsiteY2" fmla="*/ 2404970 h 2404970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6310 h 2411280"/>
              <a:gd name="connsiteX1" fmla="*/ 4628535 w 6522228"/>
              <a:gd name="connsiteY1" fmla="*/ 552000 h 2411280"/>
              <a:gd name="connsiteX2" fmla="*/ 6522228 w 6522228"/>
              <a:gd name="connsiteY2" fmla="*/ 2411280 h 2411280"/>
              <a:gd name="connsiteX0" fmla="*/ 0 w 6522228"/>
              <a:gd name="connsiteY0" fmla="*/ 5347 h 2410317"/>
              <a:gd name="connsiteX1" fmla="*/ 4023851 w 6522228"/>
              <a:gd name="connsiteY1" fmla="*/ 595282 h 2410317"/>
              <a:gd name="connsiteX2" fmla="*/ 6522228 w 6522228"/>
              <a:gd name="connsiteY2" fmla="*/ 2410317 h 2410317"/>
              <a:gd name="connsiteX0" fmla="*/ 0 w 6509203"/>
              <a:gd name="connsiteY0" fmla="*/ 163951 h 1949489"/>
              <a:gd name="connsiteX1" fmla="*/ 4010826 w 6509203"/>
              <a:gd name="connsiteY1" fmla="*/ 134454 h 1949489"/>
              <a:gd name="connsiteX2" fmla="*/ 6509203 w 6509203"/>
              <a:gd name="connsiteY2" fmla="*/ 1949489 h 1949489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0655 h 1678206"/>
              <a:gd name="connsiteX1" fmla="*/ 4062921 w 6535251"/>
              <a:gd name="connsiteY1" fmla="*/ 335120 h 1678206"/>
              <a:gd name="connsiteX2" fmla="*/ 6535251 w 6535251"/>
              <a:gd name="connsiteY2" fmla="*/ 1678206 h 1678206"/>
              <a:gd name="connsiteX0" fmla="*/ 0 w 6535251"/>
              <a:gd name="connsiteY0" fmla="*/ 3375 h 1670926"/>
              <a:gd name="connsiteX1" fmla="*/ 4128041 w 6535251"/>
              <a:gd name="connsiteY1" fmla="*/ 637556 h 1670926"/>
              <a:gd name="connsiteX2" fmla="*/ 6535251 w 6535251"/>
              <a:gd name="connsiteY2" fmla="*/ 1670926 h 1670926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5251" h="1675219">
                <a:moveTo>
                  <a:pt x="0" y="7668"/>
                </a:moveTo>
                <a:cubicBezTo>
                  <a:pt x="618613" y="-36578"/>
                  <a:pt x="2934640" y="113201"/>
                  <a:pt x="4023848" y="391126"/>
                </a:cubicBezTo>
                <a:cubicBezTo>
                  <a:pt x="5113057" y="669051"/>
                  <a:pt x="6017867" y="1075450"/>
                  <a:pt x="6535251" y="1675219"/>
                </a:cubicBezTo>
              </a:path>
            </a:pathLst>
          </a:cu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92" name="Rectangle 6"/>
          <p:cNvSpPr/>
          <p:nvPr/>
        </p:nvSpPr>
        <p:spPr>
          <a:xfrm rot="10800000" flipH="1">
            <a:off x="1300974" y="1441440"/>
            <a:ext cx="6182445" cy="1256414"/>
          </a:xfrm>
          <a:custGeom>
            <a:avLst/>
            <a:gdLst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3505200 h 3505200"/>
              <a:gd name="connsiteX4" fmla="*/ 0 w 6324600"/>
              <a:gd name="connsiteY4" fmla="*/ 0 h 3505200"/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0 h 3505200"/>
              <a:gd name="connsiteX0" fmla="*/ 6324600 w 6416040"/>
              <a:gd name="connsiteY0" fmla="*/ 3505200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2327787 w 6416040"/>
              <a:gd name="connsiteY0" fmla="*/ 1941871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3" fmla="*/ 0 w 6416040"/>
              <a:gd name="connsiteY3" fmla="*/ 0 h 3596640"/>
              <a:gd name="connsiteX0" fmla="*/ 6416040 w 6507480"/>
              <a:gd name="connsiteY0" fmla="*/ 359664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1563821 w 6507480"/>
              <a:gd name="connsiteY0" fmla="*/ 305095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0 w 6507480"/>
              <a:gd name="connsiteY0" fmla="*/ 0 h 3688080"/>
              <a:gd name="connsiteX1" fmla="*/ 6324600 w 6507480"/>
              <a:gd name="connsiteY1" fmla="*/ 0 h 3688080"/>
              <a:gd name="connsiteX2" fmla="*/ 6507480 w 6507480"/>
              <a:gd name="connsiteY2" fmla="*/ 3688080 h 3688080"/>
              <a:gd name="connsiteX0" fmla="*/ 0 w 6324600"/>
              <a:gd name="connsiteY0" fmla="*/ 0 h 2168996"/>
              <a:gd name="connsiteX1" fmla="*/ 6324600 w 6324600"/>
              <a:gd name="connsiteY1" fmla="*/ 0 h 2168996"/>
              <a:gd name="connsiteX2" fmla="*/ 6242009 w 6324600"/>
              <a:gd name="connsiteY2" fmla="*/ 2168996 h 2168996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7057136"/>
              <a:gd name="connsiteY0" fmla="*/ 0 h 2589105"/>
              <a:gd name="connsiteX1" fmla="*/ 6324600 w 7057136"/>
              <a:gd name="connsiteY1" fmla="*/ 0 h 2589105"/>
              <a:gd name="connsiteX2" fmla="*/ 6522228 w 7057136"/>
              <a:gd name="connsiteY2" fmla="*/ 2404970 h 2589105"/>
              <a:gd name="connsiteX0" fmla="*/ 0 w 6522228"/>
              <a:gd name="connsiteY0" fmla="*/ 0 h 2884378"/>
              <a:gd name="connsiteX1" fmla="*/ 6324600 w 6522228"/>
              <a:gd name="connsiteY1" fmla="*/ 0 h 2884378"/>
              <a:gd name="connsiteX2" fmla="*/ 6522228 w 6522228"/>
              <a:gd name="connsiteY2" fmla="*/ 2404970 h 2884378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6839285"/>
              <a:gd name="connsiteY0" fmla="*/ 178145 h 2583115"/>
              <a:gd name="connsiteX1" fmla="*/ 6324600 w 6839285"/>
              <a:gd name="connsiteY1" fmla="*/ 178145 h 2583115"/>
              <a:gd name="connsiteX2" fmla="*/ 6522228 w 6839285"/>
              <a:gd name="connsiteY2" fmla="*/ 2583115 h 2583115"/>
              <a:gd name="connsiteX0" fmla="*/ 0 w 6522228"/>
              <a:gd name="connsiteY0" fmla="*/ 0 h 2404970"/>
              <a:gd name="connsiteX1" fmla="*/ 3699387 w 6522228"/>
              <a:gd name="connsiteY1" fmla="*/ 575187 h 2404970"/>
              <a:gd name="connsiteX2" fmla="*/ 6522228 w 6522228"/>
              <a:gd name="connsiteY2" fmla="*/ 2404970 h 2404970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6310 h 2411280"/>
              <a:gd name="connsiteX1" fmla="*/ 4628535 w 6522228"/>
              <a:gd name="connsiteY1" fmla="*/ 552000 h 2411280"/>
              <a:gd name="connsiteX2" fmla="*/ 6522228 w 6522228"/>
              <a:gd name="connsiteY2" fmla="*/ 2411280 h 2411280"/>
              <a:gd name="connsiteX0" fmla="*/ 0 w 6522228"/>
              <a:gd name="connsiteY0" fmla="*/ 5347 h 2410317"/>
              <a:gd name="connsiteX1" fmla="*/ 4023851 w 6522228"/>
              <a:gd name="connsiteY1" fmla="*/ 595282 h 2410317"/>
              <a:gd name="connsiteX2" fmla="*/ 6522228 w 6522228"/>
              <a:gd name="connsiteY2" fmla="*/ 2410317 h 2410317"/>
              <a:gd name="connsiteX0" fmla="*/ 0 w 6509203"/>
              <a:gd name="connsiteY0" fmla="*/ 163951 h 1949489"/>
              <a:gd name="connsiteX1" fmla="*/ 4010826 w 6509203"/>
              <a:gd name="connsiteY1" fmla="*/ 134454 h 1949489"/>
              <a:gd name="connsiteX2" fmla="*/ 6509203 w 6509203"/>
              <a:gd name="connsiteY2" fmla="*/ 1949489 h 1949489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0655 h 1678206"/>
              <a:gd name="connsiteX1" fmla="*/ 4062921 w 6535251"/>
              <a:gd name="connsiteY1" fmla="*/ 335120 h 1678206"/>
              <a:gd name="connsiteX2" fmla="*/ 6535251 w 6535251"/>
              <a:gd name="connsiteY2" fmla="*/ 1678206 h 1678206"/>
              <a:gd name="connsiteX0" fmla="*/ 0 w 6535251"/>
              <a:gd name="connsiteY0" fmla="*/ 3375 h 1670926"/>
              <a:gd name="connsiteX1" fmla="*/ 4128041 w 6535251"/>
              <a:gd name="connsiteY1" fmla="*/ 637556 h 1670926"/>
              <a:gd name="connsiteX2" fmla="*/ 6535251 w 6535251"/>
              <a:gd name="connsiteY2" fmla="*/ 1670926 h 1670926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5251" h="1675219">
                <a:moveTo>
                  <a:pt x="0" y="7668"/>
                </a:moveTo>
                <a:cubicBezTo>
                  <a:pt x="618613" y="-36578"/>
                  <a:pt x="2934640" y="113201"/>
                  <a:pt x="4023848" y="391126"/>
                </a:cubicBezTo>
                <a:cubicBezTo>
                  <a:pt x="5113057" y="669051"/>
                  <a:pt x="6017867" y="1075450"/>
                  <a:pt x="6535251" y="1675219"/>
                </a:cubicBezTo>
              </a:path>
            </a:pathLst>
          </a:cu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 rot="10800000">
            <a:off x="6518356" y="3339051"/>
            <a:ext cx="300914" cy="30245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 rot="10800000">
            <a:off x="6782760" y="2840230"/>
            <a:ext cx="273559" cy="27495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 rot="10800000">
            <a:off x="6374903" y="2334990"/>
            <a:ext cx="300914" cy="30245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 rot="10800000">
            <a:off x="6414821" y="3147003"/>
            <a:ext cx="139899" cy="14061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 rot="10800000">
            <a:off x="6382892" y="2147465"/>
            <a:ext cx="139899" cy="14061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 rot="10800000">
            <a:off x="5858629" y="2331764"/>
            <a:ext cx="300914" cy="30245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 rot="10800000">
            <a:off x="5519520" y="2875839"/>
            <a:ext cx="273559" cy="27495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 rot="10800000">
            <a:off x="5994803" y="3103947"/>
            <a:ext cx="273559" cy="27495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 rot="10800000">
            <a:off x="5146860" y="2966593"/>
            <a:ext cx="204695" cy="20574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 rot="10800000">
            <a:off x="5169858" y="2789351"/>
            <a:ext cx="102347" cy="102870"/>
          </a:xfrm>
          <a:prstGeom prst="ellipse">
            <a:avLst/>
          </a:prstGeom>
          <a:solidFill>
            <a:schemeClr val="accent2"/>
          </a:solidFill>
          <a:ln w="3175">
            <a:solidFill>
              <a:schemeClr val="accent2"/>
            </a:solidFill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 rot="10800000">
            <a:off x="5810066" y="2675868"/>
            <a:ext cx="102347" cy="10287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 rot="10800000">
            <a:off x="5218691" y="2482991"/>
            <a:ext cx="102347" cy="10287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 rot="10800000">
            <a:off x="5832765" y="3290159"/>
            <a:ext cx="102347" cy="102870"/>
          </a:xfrm>
          <a:prstGeom prst="ellipse">
            <a:avLst/>
          </a:prstGeom>
          <a:solidFill>
            <a:schemeClr val="accent2"/>
          </a:solidFill>
          <a:ln w="3175">
            <a:solidFill>
              <a:schemeClr val="accent2"/>
            </a:solidFill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 rot="10800000">
            <a:off x="6157785" y="2634217"/>
            <a:ext cx="102347" cy="10287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 rot="10800000">
            <a:off x="5422860" y="2767757"/>
            <a:ext cx="102347" cy="102870"/>
          </a:xfrm>
          <a:prstGeom prst="ellipse">
            <a:avLst/>
          </a:prstGeom>
          <a:solidFill>
            <a:schemeClr val="accent2"/>
          </a:solidFill>
          <a:ln w="3175">
            <a:solidFill>
              <a:schemeClr val="accent2"/>
            </a:solidFill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 rot="10800000">
            <a:off x="5858898" y="2978320"/>
            <a:ext cx="102347" cy="102870"/>
          </a:xfrm>
          <a:prstGeom prst="ellipse">
            <a:avLst/>
          </a:prstGeom>
          <a:solidFill>
            <a:schemeClr val="accent2"/>
          </a:solidFill>
          <a:ln w="3175">
            <a:solidFill>
              <a:schemeClr val="accent2"/>
            </a:solidFill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 rot="10800000">
            <a:off x="5702832" y="2349570"/>
            <a:ext cx="102347" cy="10287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 rot="10800000">
            <a:off x="5612898" y="3236182"/>
            <a:ext cx="102347" cy="10287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 rot="10800000">
            <a:off x="6293620" y="2829434"/>
            <a:ext cx="204695" cy="20574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 rot="10800000">
            <a:off x="6949406" y="3765264"/>
            <a:ext cx="102347" cy="10287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 rot="10800000">
            <a:off x="6810803" y="2491829"/>
            <a:ext cx="204695" cy="205741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 rot="10800000">
            <a:off x="6858159" y="3221259"/>
            <a:ext cx="300914" cy="30245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 rot="10800000">
            <a:off x="7239170" y="3517837"/>
            <a:ext cx="139899" cy="14061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 rot="10800000">
            <a:off x="7239300" y="2931908"/>
            <a:ext cx="204695" cy="20574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 rot="10800000">
            <a:off x="6993028" y="2138216"/>
            <a:ext cx="273559" cy="27495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 rot="10800000">
            <a:off x="7378173" y="2275693"/>
            <a:ext cx="102347" cy="102870"/>
          </a:xfrm>
          <a:prstGeom prst="ellipse">
            <a:avLst/>
          </a:prstGeom>
          <a:solidFill>
            <a:schemeClr val="accent2"/>
          </a:solidFill>
          <a:ln w="3175">
            <a:solidFill>
              <a:schemeClr val="accent2"/>
            </a:solidFill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 rot="10800000">
            <a:off x="6560964" y="1993364"/>
            <a:ext cx="204695" cy="205741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 rot="10800000">
            <a:off x="7327622" y="2427936"/>
            <a:ext cx="139899" cy="14061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 rot="10800000">
            <a:off x="7113050" y="1823593"/>
            <a:ext cx="204695" cy="20574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 rot="10800000">
            <a:off x="7329340" y="1659368"/>
            <a:ext cx="102347" cy="10287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 rot="10800000">
            <a:off x="4158736" y="2847393"/>
            <a:ext cx="248689" cy="24996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 rot="10800000">
            <a:off x="3854954" y="2940257"/>
            <a:ext cx="139899" cy="14061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 rot="10800000">
            <a:off x="3915270" y="2624847"/>
            <a:ext cx="169170" cy="1700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 rot="10800000">
            <a:off x="4377360" y="2547205"/>
            <a:ext cx="300914" cy="30245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 rot="10800000">
            <a:off x="4671874" y="2784588"/>
            <a:ext cx="139899" cy="14061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 rot="10800000">
            <a:off x="4732202" y="2504121"/>
            <a:ext cx="204695" cy="20574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 rot="10800000">
            <a:off x="4743141" y="2966594"/>
            <a:ext cx="139899" cy="14061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 rot="10800000">
            <a:off x="4941785" y="3114944"/>
            <a:ext cx="102347" cy="10287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 rot="10800000">
            <a:off x="4912198" y="2983346"/>
            <a:ext cx="102347" cy="10287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 rot="10800000">
            <a:off x="3144618" y="2760541"/>
            <a:ext cx="248689" cy="24996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 rot="10800000">
            <a:off x="2785762" y="2873623"/>
            <a:ext cx="139899" cy="14061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 rot="10800000">
            <a:off x="2549784" y="2679984"/>
            <a:ext cx="204695" cy="20574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 rot="10800000">
            <a:off x="3435396" y="2668401"/>
            <a:ext cx="169170" cy="1700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 rot="10800000">
            <a:off x="2998576" y="2915160"/>
            <a:ext cx="102347" cy="10287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67" name="Oval 66"/>
          <p:cNvSpPr>
            <a:spLocks noChangeAspect="1"/>
          </p:cNvSpPr>
          <p:nvPr/>
        </p:nvSpPr>
        <p:spPr>
          <a:xfrm rot="10800000">
            <a:off x="3415894" y="2910811"/>
            <a:ext cx="139899" cy="14061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69" name="Oval 68"/>
          <p:cNvSpPr>
            <a:spLocks noChangeAspect="1"/>
          </p:cNvSpPr>
          <p:nvPr/>
        </p:nvSpPr>
        <p:spPr>
          <a:xfrm rot="10800000">
            <a:off x="3721455" y="2650773"/>
            <a:ext cx="139899" cy="14061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70" name="Oval 69"/>
          <p:cNvSpPr>
            <a:spLocks noChangeAspect="1"/>
          </p:cNvSpPr>
          <p:nvPr/>
        </p:nvSpPr>
        <p:spPr>
          <a:xfrm rot="10800000">
            <a:off x="1681695" y="2743705"/>
            <a:ext cx="203752" cy="20479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71" name="Oval 70"/>
          <p:cNvSpPr>
            <a:spLocks noChangeAspect="1"/>
          </p:cNvSpPr>
          <p:nvPr/>
        </p:nvSpPr>
        <p:spPr>
          <a:xfrm rot="10800000">
            <a:off x="2275449" y="2722202"/>
            <a:ext cx="246541" cy="2478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74" name="Group 73"/>
          <p:cNvGrpSpPr/>
          <p:nvPr/>
        </p:nvGrpSpPr>
        <p:grpSpPr>
          <a:xfrm rot="10800000">
            <a:off x="1704659" y="1888721"/>
            <a:ext cx="5841393" cy="2130637"/>
            <a:chOff x="1686475" y="2147235"/>
            <a:chExt cx="7828318" cy="2840849"/>
          </a:xfrm>
        </p:grpSpPr>
        <p:sp>
          <p:nvSpPr>
            <p:cNvPr id="3" name="Oval 2"/>
            <p:cNvSpPr>
              <a:spLocks noChangeAspect="1"/>
            </p:cNvSpPr>
            <p:nvPr/>
          </p:nvSpPr>
          <p:spPr>
            <a:xfrm>
              <a:off x="1827212" y="2147235"/>
              <a:ext cx="403269" cy="40326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2939939" y="3741416"/>
              <a:ext cx="187484" cy="18748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4297610" y="3900857"/>
              <a:ext cx="333280" cy="33328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3584789" y="3442988"/>
              <a:ext cx="226712" cy="226712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3526992" y="4455609"/>
              <a:ext cx="137160" cy="137160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4533122" y="3103958"/>
              <a:ext cx="226712" cy="226712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1962154" y="3657600"/>
              <a:ext cx="403269" cy="40326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2758493" y="3175540"/>
              <a:ext cx="274321" cy="274321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1755823" y="2942993"/>
              <a:ext cx="274321" cy="274321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3154733" y="2722188"/>
              <a:ext cx="137160" cy="137160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2441623" y="2606040"/>
              <a:ext cx="137160" cy="137160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2439240" y="4800600"/>
              <a:ext cx="187484" cy="18748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2609904" y="4249401"/>
              <a:ext cx="274321" cy="274321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>
              <a:off x="1686475" y="4684290"/>
              <a:ext cx="274321" cy="274321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6188280" y="3794759"/>
              <a:ext cx="274321" cy="274321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5737753" y="3359782"/>
              <a:ext cx="226712" cy="226712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>
              <a:off x="6496847" y="3581141"/>
              <a:ext cx="137160" cy="137160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5196917" y="3613909"/>
              <a:ext cx="226712" cy="226712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7958502" y="3688079"/>
              <a:ext cx="274321" cy="274321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>
            <a:xfrm>
              <a:off x="8406202" y="3494065"/>
              <a:ext cx="137160" cy="137160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6923728" y="3400562"/>
              <a:ext cx="274321" cy="274321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9214429" y="3561396"/>
              <a:ext cx="300364" cy="30036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+mj-lt"/>
              </a:endParaRPr>
            </a:p>
          </p:txBody>
        </p:sp>
      </p:grpSp>
      <p:sp>
        <p:nvSpPr>
          <p:cNvPr id="73" name="Oval 72"/>
          <p:cNvSpPr>
            <a:spLocks noChangeAspect="1"/>
          </p:cNvSpPr>
          <p:nvPr/>
        </p:nvSpPr>
        <p:spPr>
          <a:xfrm rot="10800000">
            <a:off x="4987561" y="2539334"/>
            <a:ext cx="169170" cy="170034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93" name="Flecha a la derecha con bandas 92"/>
          <p:cNvSpPr/>
          <p:nvPr/>
        </p:nvSpPr>
        <p:spPr>
          <a:xfrm>
            <a:off x="87599" y="2612106"/>
            <a:ext cx="1497865" cy="556574"/>
          </a:xfrm>
          <a:prstGeom prst="strip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4" name="TextBox 91"/>
          <p:cNvSpPr txBox="1"/>
          <p:nvPr/>
        </p:nvSpPr>
        <p:spPr>
          <a:xfrm>
            <a:off x="215303" y="2767281"/>
            <a:ext cx="13199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b="1" dirty="0">
                <a:latin typeface="+mj-lt"/>
                <a:ea typeface="Roboto" panose="02000000000000000000" pitchFamily="2" charset="0"/>
                <a:cs typeface="Roboto"/>
              </a:rPr>
              <a:t>Innovación</a:t>
            </a:r>
          </a:p>
        </p:txBody>
      </p:sp>
      <p:sp>
        <p:nvSpPr>
          <p:cNvPr id="96" name="TextBox 91"/>
          <p:cNvSpPr txBox="1"/>
          <p:nvPr/>
        </p:nvSpPr>
        <p:spPr>
          <a:xfrm>
            <a:off x="3791978" y="1776477"/>
            <a:ext cx="142605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1600" dirty="0">
                <a:latin typeface="+mj-lt"/>
                <a:ea typeface="Roboto" panose="02000000000000000000" pitchFamily="2" charset="0"/>
                <a:cs typeface="Roboto"/>
              </a:rPr>
              <a:t>Muy adoptado para desconocer</a:t>
            </a:r>
          </a:p>
        </p:txBody>
      </p:sp>
      <p:sp>
        <p:nvSpPr>
          <p:cNvPr id="99" name="TextBox 91"/>
          <p:cNvSpPr txBox="1"/>
          <p:nvPr/>
        </p:nvSpPr>
        <p:spPr>
          <a:xfrm>
            <a:off x="6293620" y="989354"/>
            <a:ext cx="115037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1400" dirty="0"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¿Muy tarde para regular?</a:t>
            </a:r>
          </a:p>
        </p:txBody>
      </p:sp>
      <p:sp>
        <p:nvSpPr>
          <p:cNvPr id="100" name="TextBox 91"/>
          <p:cNvSpPr txBox="1"/>
          <p:nvPr/>
        </p:nvSpPr>
        <p:spPr>
          <a:xfrm>
            <a:off x="1496505" y="2056950"/>
            <a:ext cx="151822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1600" dirty="0">
                <a:latin typeface="+mj-lt"/>
                <a:ea typeface="Roboto" panose="02000000000000000000" pitchFamily="2" charset="0"/>
                <a:cs typeface="Roboto"/>
              </a:rPr>
              <a:t>Muy temprano para saber</a:t>
            </a:r>
          </a:p>
        </p:txBody>
      </p:sp>
      <p:sp>
        <p:nvSpPr>
          <p:cNvPr id="102" name="Flecha a la derecha con bandas 101"/>
          <p:cNvSpPr/>
          <p:nvPr/>
        </p:nvSpPr>
        <p:spPr>
          <a:xfrm>
            <a:off x="7496357" y="2679590"/>
            <a:ext cx="1569668" cy="556574"/>
          </a:xfrm>
          <a:prstGeom prst="strip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>
              <a:latin typeface="+mj-lt"/>
            </a:endParaRPr>
          </a:p>
        </p:txBody>
      </p:sp>
      <p:sp>
        <p:nvSpPr>
          <p:cNvPr id="103" name="TextBox 91"/>
          <p:cNvSpPr txBox="1"/>
          <p:nvPr/>
        </p:nvSpPr>
        <p:spPr>
          <a:xfrm>
            <a:off x="7695863" y="2834765"/>
            <a:ext cx="13199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b="1" dirty="0">
                <a:latin typeface="+mj-lt"/>
                <a:ea typeface="Roboto" panose="02000000000000000000" pitchFamily="2" charset="0"/>
                <a:cs typeface="Roboto"/>
              </a:rPr>
              <a:t>Regulación</a:t>
            </a:r>
          </a:p>
        </p:txBody>
      </p:sp>
      <p:sp>
        <p:nvSpPr>
          <p:cNvPr id="104" name="TextBox 91"/>
          <p:cNvSpPr txBox="1"/>
          <p:nvPr/>
        </p:nvSpPr>
        <p:spPr>
          <a:xfrm>
            <a:off x="1561808" y="3231543"/>
            <a:ext cx="151822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1600" dirty="0">
                <a:latin typeface="+mj-lt"/>
                <a:ea typeface="Roboto" panose="02000000000000000000" pitchFamily="2" charset="0"/>
                <a:cs typeface="Roboto"/>
              </a:rPr>
              <a:t>Muy incipiente para importar</a:t>
            </a:r>
          </a:p>
        </p:txBody>
      </p:sp>
      <p:sp>
        <p:nvSpPr>
          <p:cNvPr id="105" name="TextBox 91"/>
          <p:cNvSpPr txBox="1"/>
          <p:nvPr/>
        </p:nvSpPr>
        <p:spPr>
          <a:xfrm>
            <a:off x="3914911" y="3570533"/>
            <a:ext cx="132256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1600" dirty="0">
                <a:latin typeface="+mj-lt"/>
                <a:ea typeface="Roboto" panose="02000000000000000000" pitchFamily="2" charset="0"/>
                <a:cs typeface="Roboto"/>
              </a:rPr>
              <a:t>Muy grande para ignorar</a:t>
            </a:r>
          </a:p>
        </p:txBody>
      </p:sp>
      <p:sp>
        <p:nvSpPr>
          <p:cNvPr id="106" name="TextBox 91"/>
          <p:cNvSpPr txBox="1"/>
          <p:nvPr/>
        </p:nvSpPr>
        <p:spPr>
          <a:xfrm>
            <a:off x="6082642" y="4143712"/>
            <a:ext cx="136135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1600" dirty="0">
                <a:latin typeface="+mj-lt"/>
                <a:ea typeface="Roboto" panose="02000000000000000000" pitchFamily="2" charset="0"/>
                <a:cs typeface="Roboto"/>
              </a:rPr>
              <a:t>Muy importante para fallar</a:t>
            </a:r>
          </a:p>
        </p:txBody>
      </p:sp>
      <p:sp>
        <p:nvSpPr>
          <p:cNvPr id="107" name="TextBox 91"/>
          <p:cNvSpPr txBox="1"/>
          <p:nvPr/>
        </p:nvSpPr>
        <p:spPr>
          <a:xfrm>
            <a:off x="4296638" y="2627323"/>
            <a:ext cx="46564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900" b="1" dirty="0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P2P</a:t>
            </a:r>
          </a:p>
        </p:txBody>
      </p:sp>
      <p:sp>
        <p:nvSpPr>
          <p:cNvPr id="108" name="TextBox 91"/>
          <p:cNvSpPr txBox="1"/>
          <p:nvPr/>
        </p:nvSpPr>
        <p:spPr>
          <a:xfrm>
            <a:off x="5903008" y="3178676"/>
            <a:ext cx="46564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900" b="1" dirty="0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DLT</a:t>
            </a:r>
          </a:p>
        </p:txBody>
      </p:sp>
      <p:sp>
        <p:nvSpPr>
          <p:cNvPr id="109" name="TextBox 91"/>
          <p:cNvSpPr txBox="1"/>
          <p:nvPr/>
        </p:nvSpPr>
        <p:spPr>
          <a:xfrm>
            <a:off x="3039441" y="2801169"/>
            <a:ext cx="46564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900" b="1" dirty="0" err="1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Cripto</a:t>
            </a:r>
            <a:endParaRPr lang="es-CO" sz="900" b="1" dirty="0">
              <a:solidFill>
                <a:schemeClr val="tx2"/>
              </a:solidFill>
              <a:latin typeface="+mj-lt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0" name="TextBox 91"/>
          <p:cNvSpPr txBox="1"/>
          <p:nvPr/>
        </p:nvSpPr>
        <p:spPr>
          <a:xfrm>
            <a:off x="1956345" y="2773209"/>
            <a:ext cx="22296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900" b="1" dirty="0" err="1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IoT</a:t>
            </a:r>
            <a:endParaRPr lang="es-CO" sz="900" b="1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1" name="TextBox 91"/>
          <p:cNvSpPr txBox="1"/>
          <p:nvPr/>
        </p:nvSpPr>
        <p:spPr>
          <a:xfrm>
            <a:off x="6544522" y="2038231"/>
            <a:ext cx="22296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9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IA</a:t>
            </a:r>
          </a:p>
        </p:txBody>
      </p:sp>
      <p:sp>
        <p:nvSpPr>
          <p:cNvPr id="112" name="TextBox 91"/>
          <p:cNvSpPr txBox="1"/>
          <p:nvPr/>
        </p:nvSpPr>
        <p:spPr>
          <a:xfrm>
            <a:off x="7062081" y="2668277"/>
            <a:ext cx="25888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8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Cloud</a:t>
            </a:r>
          </a:p>
        </p:txBody>
      </p:sp>
      <p:sp>
        <p:nvSpPr>
          <p:cNvPr id="113" name="TextBox 91"/>
          <p:cNvSpPr txBox="1"/>
          <p:nvPr/>
        </p:nvSpPr>
        <p:spPr>
          <a:xfrm>
            <a:off x="7104927" y="3821095"/>
            <a:ext cx="37107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7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Machine</a:t>
            </a:r>
          </a:p>
        </p:txBody>
      </p:sp>
      <p:sp>
        <p:nvSpPr>
          <p:cNvPr id="114" name="TextBox 91"/>
          <p:cNvSpPr txBox="1"/>
          <p:nvPr/>
        </p:nvSpPr>
        <p:spPr>
          <a:xfrm>
            <a:off x="5371548" y="2496458"/>
            <a:ext cx="22296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9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API</a:t>
            </a:r>
          </a:p>
        </p:txBody>
      </p:sp>
      <p:sp>
        <p:nvSpPr>
          <p:cNvPr id="115" name="TextBox 91"/>
          <p:cNvSpPr txBox="1"/>
          <p:nvPr/>
        </p:nvSpPr>
        <p:spPr>
          <a:xfrm>
            <a:off x="6888616" y="3228675"/>
            <a:ext cx="2289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800" b="1" dirty="0" err="1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Blockchain</a:t>
            </a:r>
            <a:endParaRPr lang="es-CO" sz="800" b="1" dirty="0">
              <a:solidFill>
                <a:schemeClr val="tx2"/>
              </a:solidFill>
              <a:latin typeface="+mj-lt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7" name="Shape 70"/>
          <p:cNvSpPr txBox="1">
            <a:spLocks/>
          </p:cNvSpPr>
          <p:nvPr/>
        </p:nvSpPr>
        <p:spPr>
          <a:xfrm>
            <a:off x="470648" y="1245094"/>
            <a:ext cx="2127330" cy="54088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pPr algn="l"/>
            <a:r>
              <a:rPr lang="es-CO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TECNOLOGÍA</a:t>
            </a:r>
          </a:p>
        </p:txBody>
      </p:sp>
      <p:sp>
        <p:nvSpPr>
          <p:cNvPr id="119" name="Shape 70"/>
          <p:cNvSpPr txBox="1">
            <a:spLocks/>
          </p:cNvSpPr>
          <p:nvPr/>
        </p:nvSpPr>
        <p:spPr>
          <a:xfrm>
            <a:off x="430722" y="3873271"/>
            <a:ext cx="2167255" cy="54088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pPr algn="l"/>
            <a:r>
              <a:rPr lang="es-CO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ESTABILIDAD</a:t>
            </a:r>
          </a:p>
        </p:txBody>
      </p:sp>
      <p:sp>
        <p:nvSpPr>
          <p:cNvPr id="101" name="TextBox 91"/>
          <p:cNvSpPr txBox="1"/>
          <p:nvPr/>
        </p:nvSpPr>
        <p:spPr>
          <a:xfrm>
            <a:off x="7581365" y="2269516"/>
            <a:ext cx="108148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1400" b="1" i="1" dirty="0">
                <a:solidFill>
                  <a:srgbClr val="C00000"/>
                </a:solidFill>
                <a:latin typeface="+mj-lt"/>
                <a:ea typeface="Roboto" panose="02000000000000000000" pitchFamily="2" charset="0"/>
                <a:cs typeface="Roboto"/>
              </a:rPr>
              <a:t>“regular y restringir”</a:t>
            </a:r>
          </a:p>
        </p:txBody>
      </p:sp>
      <p:sp>
        <p:nvSpPr>
          <p:cNvPr id="121" name="Shape 66"/>
          <p:cNvSpPr txBox="1">
            <a:spLocks/>
          </p:cNvSpPr>
          <p:nvPr/>
        </p:nvSpPr>
        <p:spPr>
          <a:xfrm>
            <a:off x="470983" y="4774249"/>
            <a:ext cx="5871281" cy="25814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900" dirty="0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Fuente: Basado en </a:t>
            </a:r>
            <a:r>
              <a:rPr lang="es-ES" sz="9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European</a:t>
            </a:r>
            <a:r>
              <a:rPr lang="es-ES" sz="900" dirty="0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Banking</a:t>
            </a:r>
            <a:r>
              <a:rPr lang="es-ES" sz="900" dirty="0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Authority</a:t>
            </a:r>
            <a:r>
              <a:rPr lang="es-ES" sz="900" dirty="0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 (2018), “</a:t>
            </a:r>
            <a:r>
              <a:rPr lang="es-ES" sz="900" i="1" dirty="0" err="1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Designing</a:t>
            </a:r>
            <a:r>
              <a:rPr lang="es-ES" sz="900" i="1" dirty="0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 a </a:t>
            </a:r>
            <a:r>
              <a:rPr lang="es-ES" sz="900" i="1" dirty="0" err="1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Regulatory</a:t>
            </a:r>
            <a:r>
              <a:rPr lang="es-ES" sz="900" i="1" dirty="0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 and </a:t>
            </a:r>
            <a:r>
              <a:rPr lang="es-ES" sz="900" i="1" dirty="0" err="1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Supervisory</a:t>
            </a:r>
            <a:r>
              <a:rPr lang="es-ES" sz="900" i="1" dirty="0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 Framework </a:t>
            </a:r>
            <a:r>
              <a:rPr lang="es-ES" sz="900" i="1" dirty="0" err="1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for</a:t>
            </a:r>
            <a:r>
              <a:rPr lang="es-ES" sz="900" i="1" dirty="0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s-ES" sz="900" i="1" dirty="0" err="1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Fintech</a:t>
            </a:r>
            <a:r>
              <a:rPr lang="es-ES" sz="900" dirty="0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123" name="TextBox 91"/>
          <p:cNvSpPr txBox="1"/>
          <p:nvPr/>
        </p:nvSpPr>
        <p:spPr>
          <a:xfrm>
            <a:off x="95762" y="2265625"/>
            <a:ext cx="12103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1200" b="1" i="1" dirty="0">
                <a:solidFill>
                  <a:srgbClr val="C00000"/>
                </a:solidFill>
                <a:latin typeface="+mj-lt"/>
                <a:ea typeface="Roboto" panose="02000000000000000000" pitchFamily="2" charset="0"/>
                <a:cs typeface="Roboto"/>
              </a:rPr>
              <a:t>“dejar que las cosas pasen”</a:t>
            </a:r>
          </a:p>
        </p:txBody>
      </p:sp>
      <p:sp>
        <p:nvSpPr>
          <p:cNvPr id="124" name="Shape 67"/>
          <p:cNvSpPr txBox="1">
            <a:spLocks/>
          </p:cNvSpPr>
          <p:nvPr/>
        </p:nvSpPr>
        <p:spPr>
          <a:xfrm>
            <a:off x="3725818" y="59595"/>
            <a:ext cx="5239939" cy="7976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Bef>
                <a:spcPts val="600"/>
              </a:spcBef>
              <a:buClr>
                <a:srgbClr val="6FA8DC"/>
              </a:buClr>
              <a:buSzPts val="2400"/>
            </a:pPr>
            <a:r>
              <a:rPr lang="es-CO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  <a:cs typeface="Arial" panose="020B0604020202020204" pitchFamily="34" charset="0"/>
                <a:sym typeface="Roboto"/>
              </a:rPr>
              <a:t>REGULACIÓN VS INNOVACIÓN</a:t>
            </a:r>
          </a:p>
        </p:txBody>
      </p:sp>
      <p:sp>
        <p:nvSpPr>
          <p:cNvPr id="75" name="Marcador de número de diapositiva 7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CO" smtClean="0"/>
              <a:pPr/>
              <a:t>6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1725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9" grpId="0"/>
      <p:bldP spid="100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7" grpId="0"/>
      <p:bldP spid="119" grpId="0"/>
      <p:bldP spid="101" grpId="0"/>
      <p:bldP spid="1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811140" y="991312"/>
            <a:ext cx="3100925" cy="35935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9" name="Rectángulo 88"/>
          <p:cNvSpPr/>
          <p:nvPr/>
        </p:nvSpPr>
        <p:spPr>
          <a:xfrm>
            <a:off x="0" y="0"/>
            <a:ext cx="9149233" cy="842554"/>
          </a:xfrm>
          <a:prstGeom prst="rect">
            <a:avLst/>
          </a:prstGeom>
          <a:solidFill>
            <a:srgbClr val="2D4F9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1" name="TextBox 91"/>
          <p:cNvSpPr txBox="1"/>
          <p:nvPr/>
        </p:nvSpPr>
        <p:spPr>
          <a:xfrm>
            <a:off x="2444096" y="1471645"/>
            <a:ext cx="210210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dirty="0">
                <a:latin typeface="+mj-lt"/>
                <a:ea typeface="Roboto" panose="02000000000000000000" pitchFamily="2" charset="0"/>
                <a:cs typeface="Roboto"/>
              </a:rPr>
              <a:t>Flexible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dirty="0">
                <a:latin typeface="+mj-lt"/>
                <a:ea typeface="Roboto" panose="02000000000000000000" pitchFamily="2" charset="0"/>
                <a:cs typeface="Roboto"/>
              </a:rPr>
              <a:t>Escalable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dirty="0">
                <a:latin typeface="+mj-lt"/>
                <a:ea typeface="Roboto" panose="02000000000000000000" pitchFamily="2" charset="0"/>
                <a:cs typeface="Roboto"/>
              </a:rPr>
              <a:t>Adaptable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dirty="0" err="1">
                <a:latin typeface="+mj-lt"/>
                <a:ea typeface="Roboto" panose="02000000000000000000" pitchFamily="2" charset="0"/>
                <a:cs typeface="Roboto"/>
              </a:rPr>
              <a:t>Customer-centric</a:t>
            </a:r>
            <a:endParaRPr lang="es-CO" dirty="0">
              <a:latin typeface="+mj-lt"/>
              <a:ea typeface="Roboto" panose="02000000000000000000" pitchFamily="2" charset="0"/>
              <a:cs typeface="Roboto"/>
            </a:endParaRPr>
          </a:p>
        </p:txBody>
      </p:sp>
      <p:sp>
        <p:nvSpPr>
          <p:cNvPr id="126" name="Shape 70"/>
          <p:cNvSpPr txBox="1">
            <a:spLocks/>
          </p:cNvSpPr>
          <p:nvPr/>
        </p:nvSpPr>
        <p:spPr>
          <a:xfrm>
            <a:off x="5712065" y="1019265"/>
            <a:ext cx="3349951" cy="54088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r>
              <a:rPr lang="es-CO" sz="2000" b="1" dirty="0">
                <a:solidFill>
                  <a:srgbClr val="2D4F93"/>
                </a:solidFill>
                <a:ea typeface="Roboto" panose="02000000000000000000" pitchFamily="2" charset="0"/>
              </a:rPr>
              <a:t>Regulación + Innovación</a:t>
            </a:r>
          </a:p>
        </p:txBody>
      </p:sp>
      <p:sp>
        <p:nvSpPr>
          <p:cNvPr id="130" name="TextBox 91"/>
          <p:cNvSpPr txBox="1"/>
          <p:nvPr/>
        </p:nvSpPr>
        <p:spPr>
          <a:xfrm>
            <a:off x="5925447" y="1549800"/>
            <a:ext cx="2923188" cy="29238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+mj-lt"/>
                <a:ea typeface="Roboto" panose="02000000000000000000" pitchFamily="2" charset="0"/>
                <a:cs typeface="Roboto"/>
              </a:rPr>
              <a:t>Flexibilidad en disposiciones administrativas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+mj-lt"/>
              <a:ea typeface="Roboto" panose="02000000000000000000" pitchFamily="2" charset="0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+mj-lt"/>
                <a:ea typeface="Roboto" panose="02000000000000000000" pitchFamily="2" charset="0"/>
                <a:cs typeface="Roboto"/>
              </a:rPr>
              <a:t>Regulación por actividades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+mj-lt"/>
              <a:ea typeface="Roboto" panose="02000000000000000000" pitchFamily="2" charset="0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+mj-lt"/>
                <a:ea typeface="Roboto" panose="02000000000000000000" pitchFamily="2" charset="0"/>
                <a:cs typeface="Roboto"/>
              </a:rPr>
              <a:t>Estándares de interoperabilidad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+mj-lt"/>
              <a:ea typeface="Roboto" panose="02000000000000000000" pitchFamily="2" charset="0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+mj-lt"/>
                <a:ea typeface="Roboto" panose="02000000000000000000" pitchFamily="2" charset="0"/>
                <a:cs typeface="Roboto"/>
              </a:rPr>
              <a:t>Enfoque proactivo               </a:t>
            </a:r>
            <a:r>
              <a:rPr lang="es-CO" sz="1400" dirty="0">
                <a:latin typeface="+mj-lt"/>
                <a:ea typeface="Roboto" panose="02000000000000000000" pitchFamily="2" charset="0"/>
                <a:cs typeface="Roboto"/>
              </a:rPr>
              <a:t>(“</a:t>
            </a:r>
            <a:r>
              <a:rPr lang="es-CO" sz="1400" dirty="0" err="1">
                <a:latin typeface="+mj-lt"/>
                <a:ea typeface="Roboto" panose="02000000000000000000" pitchFamily="2" charset="0"/>
                <a:cs typeface="Roboto"/>
              </a:rPr>
              <a:t>wait</a:t>
            </a:r>
            <a:r>
              <a:rPr lang="es-CO" sz="1400" dirty="0">
                <a:latin typeface="+mj-lt"/>
                <a:ea typeface="Roboto" panose="02000000000000000000" pitchFamily="2" charset="0"/>
                <a:cs typeface="Roboto"/>
              </a:rPr>
              <a:t> and </a:t>
            </a:r>
            <a:r>
              <a:rPr lang="es-CO" sz="1400" dirty="0" err="1">
                <a:latin typeface="+mj-lt"/>
                <a:ea typeface="Roboto" panose="02000000000000000000" pitchFamily="2" charset="0"/>
                <a:cs typeface="Roboto"/>
              </a:rPr>
              <a:t>see</a:t>
            </a:r>
            <a:r>
              <a:rPr lang="es-CO" sz="1400" dirty="0">
                <a:latin typeface="+mj-lt"/>
                <a:ea typeface="Roboto" panose="02000000000000000000" pitchFamily="2" charset="0"/>
                <a:cs typeface="Roboto"/>
              </a:rPr>
              <a:t>”, “test and </a:t>
            </a:r>
            <a:r>
              <a:rPr lang="es-CO" sz="1400" dirty="0" err="1">
                <a:latin typeface="+mj-lt"/>
                <a:ea typeface="Roboto" panose="02000000000000000000" pitchFamily="2" charset="0"/>
                <a:cs typeface="Roboto"/>
              </a:rPr>
              <a:t>learn</a:t>
            </a:r>
            <a:r>
              <a:rPr lang="es-CO" sz="1400" dirty="0">
                <a:latin typeface="+mj-lt"/>
                <a:ea typeface="Roboto" panose="02000000000000000000" pitchFamily="2" charset="0"/>
                <a:cs typeface="Roboto"/>
              </a:rPr>
              <a:t>”)</a:t>
            </a:r>
          </a:p>
          <a:p>
            <a:pPr algn="ctr"/>
            <a:endParaRPr lang="es-CO" sz="1600" dirty="0">
              <a:latin typeface="+mj-lt"/>
              <a:ea typeface="Roboto" panose="02000000000000000000" pitchFamily="2" charset="0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+mj-lt"/>
                <a:ea typeface="Roboto" panose="02000000000000000000" pitchFamily="2" charset="0"/>
                <a:cs typeface="Roboto"/>
              </a:rPr>
              <a:t>Innovaciones regulatorias </a:t>
            </a:r>
            <a:r>
              <a:rPr lang="es-CO" sz="1400" dirty="0">
                <a:latin typeface="+mj-lt"/>
                <a:ea typeface="Roboto" panose="02000000000000000000" pitchFamily="2" charset="0"/>
                <a:cs typeface="Roboto"/>
              </a:rPr>
              <a:t>(</a:t>
            </a:r>
            <a:r>
              <a:rPr lang="es-CO" sz="1400" dirty="0" err="1">
                <a:latin typeface="+mj-lt"/>
                <a:ea typeface="Roboto" panose="02000000000000000000" pitchFamily="2" charset="0"/>
                <a:cs typeface="Roboto"/>
              </a:rPr>
              <a:t>sandbox</a:t>
            </a:r>
            <a:r>
              <a:rPr lang="es-CO" sz="1400" dirty="0">
                <a:latin typeface="+mj-lt"/>
                <a:ea typeface="Roboto" panose="02000000000000000000" pitchFamily="2" charset="0"/>
                <a:cs typeface="Roboto"/>
              </a:rPr>
              <a:t>, laboratorios)</a:t>
            </a:r>
            <a:endParaRPr lang="es-CO" sz="1600" dirty="0">
              <a:latin typeface="+mj-lt"/>
              <a:ea typeface="Roboto" panose="02000000000000000000" pitchFamily="2" charset="0"/>
              <a:cs typeface="Roboto"/>
            </a:endParaRPr>
          </a:p>
        </p:txBody>
      </p:sp>
      <p:sp>
        <p:nvSpPr>
          <p:cNvPr id="32" name="Oval 2">
            <a:extLst>
              <a:ext uri="{FF2B5EF4-FFF2-40B4-BE49-F238E27FC236}">
                <a16:creationId xmlns:a16="http://schemas.microsoft.com/office/drawing/2014/main" id="{2B9C377B-1E8A-4B80-B47D-2F4D1D6F7E7D}"/>
              </a:ext>
            </a:extLst>
          </p:cNvPr>
          <p:cNvSpPr/>
          <p:nvPr/>
        </p:nvSpPr>
        <p:spPr>
          <a:xfrm flipH="1">
            <a:off x="308244" y="1133181"/>
            <a:ext cx="1515301" cy="1376645"/>
          </a:xfrm>
          <a:custGeom>
            <a:avLst/>
            <a:gdLst/>
            <a:ahLst/>
            <a:cxnLst/>
            <a:rect l="l" t="t" r="r" b="b"/>
            <a:pathLst>
              <a:path w="3589942" h="3810804">
                <a:moveTo>
                  <a:pt x="1527789" y="577030"/>
                </a:moveTo>
                <a:lnTo>
                  <a:pt x="2192841" y="577030"/>
                </a:lnTo>
                <a:cubicBezTo>
                  <a:pt x="2235938" y="577030"/>
                  <a:pt x="2274172" y="597851"/>
                  <a:pt x="2296194" y="631348"/>
                </a:cubicBezTo>
                <a:cubicBezTo>
                  <a:pt x="2312535" y="636505"/>
                  <a:pt x="2327209" y="646076"/>
                  <a:pt x="2340395" y="658268"/>
                </a:cubicBezTo>
                <a:lnTo>
                  <a:pt x="2784135" y="1068558"/>
                </a:lnTo>
                <a:cubicBezTo>
                  <a:pt x="2849539" y="1129032"/>
                  <a:pt x="2853536" y="1231077"/>
                  <a:pt x="2793062" y="1296481"/>
                </a:cubicBezTo>
                <a:cubicBezTo>
                  <a:pt x="2732588" y="1361884"/>
                  <a:pt x="2630543" y="1365881"/>
                  <a:pt x="2565140" y="1305407"/>
                </a:cubicBezTo>
                <a:lnTo>
                  <a:pt x="2126257" y="899607"/>
                </a:lnTo>
                <a:lnTo>
                  <a:pt x="1743614" y="899607"/>
                </a:lnTo>
                <a:lnTo>
                  <a:pt x="2286666" y="1840200"/>
                </a:lnTo>
                <a:lnTo>
                  <a:pt x="2288746" y="1846386"/>
                </a:lnTo>
                <a:lnTo>
                  <a:pt x="2725602" y="2362753"/>
                </a:lnTo>
                <a:lnTo>
                  <a:pt x="3373942" y="2362753"/>
                </a:lnTo>
                <a:cubicBezTo>
                  <a:pt x="3493236" y="2362753"/>
                  <a:pt x="3589942" y="2459459"/>
                  <a:pt x="3589942" y="2578753"/>
                </a:cubicBezTo>
                <a:cubicBezTo>
                  <a:pt x="3589942" y="2698047"/>
                  <a:pt x="3493236" y="2794753"/>
                  <a:pt x="3373942" y="2794753"/>
                </a:cubicBezTo>
                <a:lnTo>
                  <a:pt x="2653392" y="2794753"/>
                </a:lnTo>
                <a:cubicBezTo>
                  <a:pt x="2610966" y="2794753"/>
                  <a:pt x="2571398" y="2782522"/>
                  <a:pt x="2540111" y="2758089"/>
                </a:cubicBezTo>
                <a:cubicBezTo>
                  <a:pt x="2505204" y="2752485"/>
                  <a:pt x="2473368" y="2733462"/>
                  <a:pt x="2448894" y="2704534"/>
                </a:cubicBezTo>
                <a:lnTo>
                  <a:pt x="2084567" y="2273898"/>
                </a:lnTo>
                <a:lnTo>
                  <a:pt x="1418219" y="2658614"/>
                </a:lnTo>
                <a:lnTo>
                  <a:pt x="1654802" y="3541556"/>
                </a:lnTo>
                <a:cubicBezTo>
                  <a:pt x="1685155" y="3654835"/>
                  <a:pt x="1617931" y="3771271"/>
                  <a:pt x="1504652" y="3801624"/>
                </a:cubicBezTo>
                <a:lnTo>
                  <a:pt x="1497591" y="3803516"/>
                </a:lnTo>
                <a:cubicBezTo>
                  <a:pt x="1384312" y="3833869"/>
                  <a:pt x="1267875" y="3766645"/>
                  <a:pt x="1237522" y="3653366"/>
                </a:cubicBezTo>
                <a:lnTo>
                  <a:pt x="967938" y="2647263"/>
                </a:lnTo>
                <a:lnTo>
                  <a:pt x="965077" y="2629684"/>
                </a:lnTo>
                <a:lnTo>
                  <a:pt x="962568" y="2625338"/>
                </a:lnTo>
                <a:cubicBezTo>
                  <a:pt x="914145" y="2541467"/>
                  <a:pt x="942881" y="2434220"/>
                  <a:pt x="1026753" y="2385796"/>
                </a:cubicBezTo>
                <a:lnTo>
                  <a:pt x="1709051" y="1991871"/>
                </a:lnTo>
                <a:lnTo>
                  <a:pt x="1217739" y="1140893"/>
                </a:lnTo>
                <a:lnTo>
                  <a:pt x="800790" y="1504715"/>
                </a:lnTo>
                <a:cubicBezTo>
                  <a:pt x="747128" y="1551540"/>
                  <a:pt x="666088" y="1546791"/>
                  <a:pt x="618683" y="1494171"/>
                </a:cubicBezTo>
                <a:cubicBezTo>
                  <a:pt x="613095" y="1494189"/>
                  <a:pt x="608540" y="1491841"/>
                  <a:pt x="604057" y="1489253"/>
                </a:cubicBezTo>
                <a:lnTo>
                  <a:pt x="80671" y="1187076"/>
                </a:lnTo>
                <a:cubicBezTo>
                  <a:pt x="3528" y="1142537"/>
                  <a:pt x="-22903" y="1043894"/>
                  <a:pt x="21635" y="966751"/>
                </a:cubicBezTo>
                <a:cubicBezTo>
                  <a:pt x="55039" y="908894"/>
                  <a:pt x="118877" y="879562"/>
                  <a:pt x="181253" y="887301"/>
                </a:cubicBezTo>
                <a:cubicBezTo>
                  <a:pt x="202045" y="889881"/>
                  <a:pt x="222674" y="896580"/>
                  <a:pt x="241960" y="907715"/>
                </a:cubicBezTo>
                <a:lnTo>
                  <a:pt x="694745" y="1169131"/>
                </a:lnTo>
                <a:lnTo>
                  <a:pt x="1089807" y="824407"/>
                </a:lnTo>
                <a:lnTo>
                  <a:pt x="1091120" y="823658"/>
                </a:lnTo>
                <a:cubicBezTo>
                  <a:pt x="1097930" y="808830"/>
                  <a:pt x="1109754" y="796653"/>
                  <a:pt x="1124832" y="787947"/>
                </a:cubicBezTo>
                <a:lnTo>
                  <a:pt x="1457419" y="595928"/>
                </a:lnTo>
                <a:lnTo>
                  <a:pt x="1470653" y="591478"/>
                </a:lnTo>
                <a:cubicBezTo>
                  <a:pt x="1476999" y="586999"/>
                  <a:pt x="1484225" y="584203"/>
                  <a:pt x="1492334" y="584188"/>
                </a:cubicBezTo>
                <a:cubicBezTo>
                  <a:pt x="1492719" y="583883"/>
                  <a:pt x="1493138" y="583828"/>
                  <a:pt x="1493557" y="583776"/>
                </a:cubicBezTo>
                <a:lnTo>
                  <a:pt x="1494292" y="583792"/>
                </a:lnTo>
                <a:cubicBezTo>
                  <a:pt x="1504555" y="578590"/>
                  <a:pt x="1515990" y="577030"/>
                  <a:pt x="1527789" y="577030"/>
                </a:cubicBezTo>
                <a:close/>
                <a:moveTo>
                  <a:pt x="1133555" y="0"/>
                </a:moveTo>
                <a:cubicBezTo>
                  <a:pt x="1301891" y="0"/>
                  <a:pt x="1438355" y="136464"/>
                  <a:pt x="1438355" y="304800"/>
                </a:cubicBezTo>
                <a:cubicBezTo>
                  <a:pt x="1438355" y="473136"/>
                  <a:pt x="1301891" y="609600"/>
                  <a:pt x="1133555" y="609600"/>
                </a:cubicBezTo>
                <a:cubicBezTo>
                  <a:pt x="965219" y="609600"/>
                  <a:pt x="828755" y="473136"/>
                  <a:pt x="828755" y="304800"/>
                </a:cubicBezTo>
                <a:cubicBezTo>
                  <a:pt x="828755" y="136464"/>
                  <a:pt x="965219" y="0"/>
                  <a:pt x="1133555" y="0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3" name="Shape 70"/>
          <p:cNvSpPr txBox="1">
            <a:spLocks/>
          </p:cNvSpPr>
          <p:nvPr/>
        </p:nvSpPr>
        <p:spPr>
          <a:xfrm>
            <a:off x="126576" y="1559420"/>
            <a:ext cx="2167569" cy="54088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pPr algn="l"/>
            <a:r>
              <a:rPr lang="es-CO" sz="2400" b="1" dirty="0">
                <a:solidFill>
                  <a:srgbClr val="2D4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INNOVACIÓN</a:t>
            </a:r>
          </a:p>
        </p:txBody>
      </p:sp>
      <p:sp>
        <p:nvSpPr>
          <p:cNvPr id="34" name="TextBox 91"/>
          <p:cNvSpPr txBox="1"/>
          <p:nvPr/>
        </p:nvSpPr>
        <p:spPr>
          <a:xfrm>
            <a:off x="2531037" y="3346460"/>
            <a:ext cx="213467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dirty="0">
                <a:latin typeface="+mj-lt"/>
                <a:ea typeface="Roboto" panose="02000000000000000000" pitchFamily="2" charset="0"/>
                <a:cs typeface="Roboto"/>
              </a:rPr>
              <a:t>Rígida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dirty="0">
                <a:latin typeface="+mj-lt"/>
                <a:ea typeface="Roboto" panose="02000000000000000000" pitchFamily="2" charset="0"/>
                <a:cs typeface="Roboto"/>
              </a:rPr>
              <a:t>Estática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dirty="0">
                <a:latin typeface="+mj-lt"/>
                <a:ea typeface="Roboto" panose="02000000000000000000" pitchFamily="2" charset="0"/>
                <a:cs typeface="Roboto"/>
              </a:rPr>
              <a:t>Estable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dirty="0">
                <a:latin typeface="+mj-lt"/>
                <a:ea typeface="Roboto" panose="02000000000000000000" pitchFamily="2" charset="0"/>
                <a:cs typeface="Roboto"/>
              </a:rPr>
              <a:t>General-sistémica</a:t>
            </a:r>
          </a:p>
        </p:txBody>
      </p:sp>
      <p:sp>
        <p:nvSpPr>
          <p:cNvPr id="35" name="Chevron 2">
            <a:extLst>
              <a:ext uri="{FF2B5EF4-FFF2-40B4-BE49-F238E27FC236}">
                <a16:creationId xmlns:a16="http://schemas.microsoft.com/office/drawing/2014/main" id="{F8453F43-347E-46CA-B1E4-8B4C3B5A5A4F}"/>
              </a:ext>
            </a:extLst>
          </p:cNvPr>
          <p:cNvSpPr/>
          <p:nvPr/>
        </p:nvSpPr>
        <p:spPr>
          <a:xfrm>
            <a:off x="402482" y="2654771"/>
            <a:ext cx="472480" cy="372357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6" name="Chevron 2">
            <a:extLst>
              <a:ext uri="{FF2B5EF4-FFF2-40B4-BE49-F238E27FC236}">
                <a16:creationId xmlns:a16="http://schemas.microsoft.com/office/drawing/2014/main" id="{F8453F43-347E-46CA-B1E4-8B4C3B5A5A4F}"/>
              </a:ext>
            </a:extLst>
          </p:cNvPr>
          <p:cNvSpPr/>
          <p:nvPr/>
        </p:nvSpPr>
        <p:spPr>
          <a:xfrm>
            <a:off x="828432" y="2662930"/>
            <a:ext cx="472480" cy="372357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Chevron 2">
            <a:extLst>
              <a:ext uri="{FF2B5EF4-FFF2-40B4-BE49-F238E27FC236}">
                <a16:creationId xmlns:a16="http://schemas.microsoft.com/office/drawing/2014/main" id="{F8453F43-347E-46CA-B1E4-8B4C3B5A5A4F}"/>
              </a:ext>
            </a:extLst>
          </p:cNvPr>
          <p:cNvSpPr/>
          <p:nvPr/>
        </p:nvSpPr>
        <p:spPr>
          <a:xfrm>
            <a:off x="1245326" y="2679645"/>
            <a:ext cx="472480" cy="372357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8" name="Chevron 2">
            <a:extLst>
              <a:ext uri="{FF2B5EF4-FFF2-40B4-BE49-F238E27FC236}">
                <a16:creationId xmlns:a16="http://schemas.microsoft.com/office/drawing/2014/main" id="{F8453F43-347E-46CA-B1E4-8B4C3B5A5A4F}"/>
              </a:ext>
            </a:extLst>
          </p:cNvPr>
          <p:cNvSpPr/>
          <p:nvPr/>
        </p:nvSpPr>
        <p:spPr>
          <a:xfrm>
            <a:off x="1675689" y="2688812"/>
            <a:ext cx="472480" cy="372357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9" name="Chevron 2">
            <a:extLst>
              <a:ext uri="{FF2B5EF4-FFF2-40B4-BE49-F238E27FC236}">
                <a16:creationId xmlns:a16="http://schemas.microsoft.com/office/drawing/2014/main" id="{F8453F43-347E-46CA-B1E4-8B4C3B5A5A4F}"/>
              </a:ext>
            </a:extLst>
          </p:cNvPr>
          <p:cNvSpPr/>
          <p:nvPr/>
        </p:nvSpPr>
        <p:spPr>
          <a:xfrm>
            <a:off x="2101639" y="2696971"/>
            <a:ext cx="472480" cy="372357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0" name="Chevron 2">
            <a:extLst>
              <a:ext uri="{FF2B5EF4-FFF2-40B4-BE49-F238E27FC236}">
                <a16:creationId xmlns:a16="http://schemas.microsoft.com/office/drawing/2014/main" id="{F8453F43-347E-46CA-B1E4-8B4C3B5A5A4F}"/>
              </a:ext>
            </a:extLst>
          </p:cNvPr>
          <p:cNvSpPr/>
          <p:nvPr/>
        </p:nvSpPr>
        <p:spPr>
          <a:xfrm>
            <a:off x="2518533" y="2713686"/>
            <a:ext cx="472480" cy="372357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1" name="Chevron 2">
            <a:extLst>
              <a:ext uri="{FF2B5EF4-FFF2-40B4-BE49-F238E27FC236}">
                <a16:creationId xmlns:a16="http://schemas.microsoft.com/office/drawing/2014/main" id="{F8453F43-347E-46CA-B1E4-8B4C3B5A5A4F}"/>
              </a:ext>
            </a:extLst>
          </p:cNvPr>
          <p:cNvSpPr/>
          <p:nvPr/>
        </p:nvSpPr>
        <p:spPr>
          <a:xfrm>
            <a:off x="2966552" y="2713792"/>
            <a:ext cx="472480" cy="372357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2" name="Chevron 2">
            <a:extLst>
              <a:ext uri="{FF2B5EF4-FFF2-40B4-BE49-F238E27FC236}">
                <a16:creationId xmlns:a16="http://schemas.microsoft.com/office/drawing/2014/main" id="{F8453F43-347E-46CA-B1E4-8B4C3B5A5A4F}"/>
              </a:ext>
            </a:extLst>
          </p:cNvPr>
          <p:cNvSpPr/>
          <p:nvPr/>
        </p:nvSpPr>
        <p:spPr>
          <a:xfrm>
            <a:off x="3392502" y="2721951"/>
            <a:ext cx="472480" cy="372357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3" name="Chevron 2">
            <a:extLst>
              <a:ext uri="{FF2B5EF4-FFF2-40B4-BE49-F238E27FC236}">
                <a16:creationId xmlns:a16="http://schemas.microsoft.com/office/drawing/2014/main" id="{F8453F43-347E-46CA-B1E4-8B4C3B5A5A4F}"/>
              </a:ext>
            </a:extLst>
          </p:cNvPr>
          <p:cNvSpPr/>
          <p:nvPr/>
        </p:nvSpPr>
        <p:spPr>
          <a:xfrm>
            <a:off x="3809396" y="2738666"/>
            <a:ext cx="472480" cy="372357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4" name="Chevron 2">
            <a:extLst>
              <a:ext uri="{FF2B5EF4-FFF2-40B4-BE49-F238E27FC236}">
                <a16:creationId xmlns:a16="http://schemas.microsoft.com/office/drawing/2014/main" id="{F8453F43-347E-46CA-B1E4-8B4C3B5A5A4F}"/>
              </a:ext>
            </a:extLst>
          </p:cNvPr>
          <p:cNvSpPr/>
          <p:nvPr/>
        </p:nvSpPr>
        <p:spPr>
          <a:xfrm>
            <a:off x="4239759" y="2738723"/>
            <a:ext cx="472480" cy="372357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5" name="Chevron 2">
            <a:extLst>
              <a:ext uri="{FF2B5EF4-FFF2-40B4-BE49-F238E27FC236}">
                <a16:creationId xmlns:a16="http://schemas.microsoft.com/office/drawing/2014/main" id="{F8453F43-347E-46CA-B1E4-8B4C3B5A5A4F}"/>
              </a:ext>
            </a:extLst>
          </p:cNvPr>
          <p:cNvSpPr/>
          <p:nvPr/>
        </p:nvSpPr>
        <p:spPr>
          <a:xfrm>
            <a:off x="4665709" y="2746882"/>
            <a:ext cx="472480" cy="372357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6" name="Chevron 2">
            <a:extLst>
              <a:ext uri="{FF2B5EF4-FFF2-40B4-BE49-F238E27FC236}">
                <a16:creationId xmlns:a16="http://schemas.microsoft.com/office/drawing/2014/main" id="{F8453F43-347E-46CA-B1E4-8B4C3B5A5A4F}"/>
              </a:ext>
            </a:extLst>
          </p:cNvPr>
          <p:cNvSpPr/>
          <p:nvPr/>
        </p:nvSpPr>
        <p:spPr>
          <a:xfrm>
            <a:off x="5082603" y="2763597"/>
            <a:ext cx="472480" cy="372357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8" name="Shape 67"/>
          <p:cNvSpPr txBox="1">
            <a:spLocks/>
          </p:cNvSpPr>
          <p:nvPr/>
        </p:nvSpPr>
        <p:spPr>
          <a:xfrm>
            <a:off x="126576" y="75149"/>
            <a:ext cx="5000242" cy="7976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rgbClr val="6FA8DC"/>
              </a:buClr>
              <a:buSzPts val="2400"/>
            </a:pPr>
            <a:r>
              <a:rPr lang="es-CO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  <a:cs typeface="Arial" panose="020B0604020202020204" pitchFamily="34" charset="0"/>
                <a:sym typeface="Roboto"/>
              </a:rPr>
              <a:t>REGULACIÓN + INNOVACIÓN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7</a:t>
            </a:fld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1" t="30157" r="23644"/>
          <a:stretch/>
        </p:blipFill>
        <p:spPr>
          <a:xfrm>
            <a:off x="172232" y="3282604"/>
            <a:ext cx="1929407" cy="133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1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6" grpId="0"/>
      <p:bldP spid="130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8">
            <a:extLst>
              <a:ext uri="{FF2B5EF4-FFF2-40B4-BE49-F238E27FC236}">
                <a16:creationId xmlns:a16="http://schemas.microsoft.com/office/drawing/2014/main" id="{96449065-9CAA-49C2-90BE-4A834583E48F}"/>
              </a:ext>
            </a:extLst>
          </p:cNvPr>
          <p:cNvGrpSpPr/>
          <p:nvPr/>
        </p:nvGrpSpPr>
        <p:grpSpPr>
          <a:xfrm>
            <a:off x="2522185" y="1211257"/>
            <a:ext cx="3667855" cy="3667855"/>
            <a:chOff x="2891333" y="1904854"/>
            <a:chExt cx="3667855" cy="3667855"/>
          </a:xfrm>
        </p:grpSpPr>
        <p:sp>
          <p:nvSpPr>
            <p:cNvPr id="120" name="Block Arc 14">
              <a:extLst>
                <a:ext uri="{FF2B5EF4-FFF2-40B4-BE49-F238E27FC236}">
                  <a16:creationId xmlns:a16="http://schemas.microsoft.com/office/drawing/2014/main" id="{CB13A220-5697-4F5A-821F-708B8CA882F0}"/>
                </a:ext>
              </a:extLst>
            </p:cNvPr>
            <p:cNvSpPr/>
            <p:nvPr/>
          </p:nvSpPr>
          <p:spPr>
            <a:xfrm>
              <a:off x="2891333" y="1904854"/>
              <a:ext cx="3667855" cy="3667855"/>
            </a:xfrm>
            <a:prstGeom prst="blockArc">
              <a:avLst>
                <a:gd name="adj1" fmla="val 5393158"/>
                <a:gd name="adj2" fmla="val 1720847"/>
                <a:gd name="adj3" fmla="val 2141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21" name="Rectangle 15">
              <a:extLst>
                <a:ext uri="{FF2B5EF4-FFF2-40B4-BE49-F238E27FC236}">
                  <a16:creationId xmlns:a16="http://schemas.microsoft.com/office/drawing/2014/main" id="{761A2927-E799-4264-93C9-3BAB452E5129}"/>
                </a:ext>
              </a:extLst>
            </p:cNvPr>
            <p:cNvSpPr/>
            <p:nvPr/>
          </p:nvSpPr>
          <p:spPr>
            <a:xfrm>
              <a:off x="4677191" y="4890845"/>
              <a:ext cx="88927" cy="68186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+mj-lt"/>
              </a:endParaRPr>
            </a:p>
          </p:txBody>
        </p:sp>
      </p:grpSp>
      <p:sp>
        <p:nvSpPr>
          <p:cNvPr id="90" name="Shape 67"/>
          <p:cNvSpPr txBox="1">
            <a:spLocks/>
          </p:cNvSpPr>
          <p:nvPr/>
        </p:nvSpPr>
        <p:spPr>
          <a:xfrm>
            <a:off x="64807" y="65957"/>
            <a:ext cx="2478585" cy="7976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rgbClr val="6FA8DC"/>
              </a:buClr>
              <a:buSzPts val="2400"/>
            </a:pPr>
            <a:r>
              <a:rPr lang="es-CO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  <a:cs typeface="Arial" panose="020B0604020202020204" pitchFamily="34" charset="0"/>
                <a:sym typeface="Roboto"/>
              </a:rPr>
              <a:t>ACELERADORES DE LA INNOVACIÓN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2296118" y="1539175"/>
            <a:ext cx="981197" cy="920148"/>
            <a:chOff x="2296118" y="1539175"/>
            <a:chExt cx="981197" cy="920148"/>
          </a:xfrm>
        </p:grpSpPr>
        <p:sp>
          <p:nvSpPr>
            <p:cNvPr id="153" name="Oval 173"/>
            <p:cNvSpPr/>
            <p:nvPr/>
          </p:nvSpPr>
          <p:spPr>
            <a:xfrm>
              <a:off x="2296118" y="1539175"/>
              <a:ext cx="981197" cy="9201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154" name="Oval 174"/>
            <p:cNvSpPr/>
            <p:nvPr/>
          </p:nvSpPr>
          <p:spPr>
            <a:xfrm>
              <a:off x="2359887" y="1604167"/>
              <a:ext cx="868124" cy="7938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  <a:latin typeface="+mj-lt"/>
                <a:ea typeface="Roboto" panose="02000000000000000000" pitchFamily="2" charset="0"/>
              </a:endParaRPr>
            </a:p>
          </p:txBody>
        </p:sp>
        <p:grpSp>
          <p:nvGrpSpPr>
            <p:cNvPr id="155" name="Group 143"/>
            <p:cNvGrpSpPr/>
            <p:nvPr/>
          </p:nvGrpSpPr>
          <p:grpSpPr>
            <a:xfrm>
              <a:off x="2554099" y="1765239"/>
              <a:ext cx="486798" cy="408259"/>
              <a:chOff x="9883775" y="5410200"/>
              <a:chExt cx="285750" cy="225425"/>
            </a:xfrm>
            <a:solidFill>
              <a:schemeClr val="bg1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156" name="Freeform 3677"/>
              <p:cNvSpPr>
                <a:spLocks/>
              </p:cNvSpPr>
              <p:nvPr/>
            </p:nvSpPr>
            <p:spPr bwMode="auto">
              <a:xfrm>
                <a:off x="10052050" y="5445125"/>
                <a:ext cx="117475" cy="190500"/>
              </a:xfrm>
              <a:custGeom>
                <a:avLst/>
                <a:gdLst>
                  <a:gd name="T0" fmla="*/ 201 w 296"/>
                  <a:gd name="T1" fmla="*/ 285 h 482"/>
                  <a:gd name="T2" fmla="*/ 168 w 296"/>
                  <a:gd name="T3" fmla="*/ 275 h 482"/>
                  <a:gd name="T4" fmla="*/ 153 w 296"/>
                  <a:gd name="T5" fmla="*/ 238 h 482"/>
                  <a:gd name="T6" fmla="*/ 163 w 296"/>
                  <a:gd name="T7" fmla="*/ 230 h 482"/>
                  <a:gd name="T8" fmla="*/ 176 w 296"/>
                  <a:gd name="T9" fmla="*/ 219 h 482"/>
                  <a:gd name="T10" fmla="*/ 185 w 296"/>
                  <a:gd name="T11" fmla="*/ 201 h 482"/>
                  <a:gd name="T12" fmla="*/ 190 w 296"/>
                  <a:gd name="T13" fmla="*/ 175 h 482"/>
                  <a:gd name="T14" fmla="*/ 198 w 296"/>
                  <a:gd name="T15" fmla="*/ 167 h 482"/>
                  <a:gd name="T16" fmla="*/ 201 w 296"/>
                  <a:gd name="T17" fmla="*/ 158 h 482"/>
                  <a:gd name="T18" fmla="*/ 205 w 296"/>
                  <a:gd name="T19" fmla="*/ 133 h 482"/>
                  <a:gd name="T20" fmla="*/ 205 w 296"/>
                  <a:gd name="T21" fmla="*/ 122 h 482"/>
                  <a:gd name="T22" fmla="*/ 201 w 296"/>
                  <a:gd name="T23" fmla="*/ 110 h 482"/>
                  <a:gd name="T24" fmla="*/ 195 w 296"/>
                  <a:gd name="T25" fmla="*/ 101 h 482"/>
                  <a:gd name="T26" fmla="*/ 205 w 296"/>
                  <a:gd name="T27" fmla="*/ 76 h 482"/>
                  <a:gd name="T28" fmla="*/ 208 w 296"/>
                  <a:gd name="T29" fmla="*/ 59 h 482"/>
                  <a:gd name="T30" fmla="*/ 205 w 296"/>
                  <a:gd name="T31" fmla="*/ 43 h 482"/>
                  <a:gd name="T32" fmla="*/ 200 w 296"/>
                  <a:gd name="T33" fmla="*/ 31 h 482"/>
                  <a:gd name="T34" fmla="*/ 192 w 296"/>
                  <a:gd name="T35" fmla="*/ 22 h 482"/>
                  <a:gd name="T36" fmla="*/ 171 w 296"/>
                  <a:gd name="T37" fmla="*/ 9 h 482"/>
                  <a:gd name="T38" fmla="*/ 145 w 296"/>
                  <a:gd name="T39" fmla="*/ 2 h 482"/>
                  <a:gd name="T40" fmla="*/ 118 w 296"/>
                  <a:gd name="T41" fmla="*/ 0 h 482"/>
                  <a:gd name="T42" fmla="*/ 95 w 296"/>
                  <a:gd name="T43" fmla="*/ 2 h 482"/>
                  <a:gd name="T44" fmla="*/ 70 w 296"/>
                  <a:gd name="T45" fmla="*/ 7 h 482"/>
                  <a:gd name="T46" fmla="*/ 50 w 296"/>
                  <a:gd name="T47" fmla="*/ 17 h 482"/>
                  <a:gd name="T48" fmla="*/ 36 w 296"/>
                  <a:gd name="T49" fmla="*/ 32 h 482"/>
                  <a:gd name="T50" fmla="*/ 16 w 296"/>
                  <a:gd name="T51" fmla="*/ 36 h 482"/>
                  <a:gd name="T52" fmla="*/ 7 w 296"/>
                  <a:gd name="T53" fmla="*/ 44 h 482"/>
                  <a:gd name="T54" fmla="*/ 4 w 296"/>
                  <a:gd name="T55" fmla="*/ 57 h 482"/>
                  <a:gd name="T56" fmla="*/ 4 w 296"/>
                  <a:gd name="T57" fmla="*/ 71 h 482"/>
                  <a:gd name="T58" fmla="*/ 13 w 296"/>
                  <a:gd name="T59" fmla="*/ 99 h 482"/>
                  <a:gd name="T60" fmla="*/ 5 w 296"/>
                  <a:gd name="T61" fmla="*/ 110 h 482"/>
                  <a:gd name="T62" fmla="*/ 0 w 296"/>
                  <a:gd name="T63" fmla="*/ 121 h 482"/>
                  <a:gd name="T64" fmla="*/ 0 w 296"/>
                  <a:gd name="T65" fmla="*/ 133 h 482"/>
                  <a:gd name="T66" fmla="*/ 4 w 296"/>
                  <a:gd name="T67" fmla="*/ 158 h 482"/>
                  <a:gd name="T68" fmla="*/ 9 w 296"/>
                  <a:gd name="T69" fmla="*/ 167 h 482"/>
                  <a:gd name="T70" fmla="*/ 15 w 296"/>
                  <a:gd name="T71" fmla="*/ 175 h 482"/>
                  <a:gd name="T72" fmla="*/ 20 w 296"/>
                  <a:gd name="T73" fmla="*/ 199 h 482"/>
                  <a:gd name="T74" fmla="*/ 31 w 296"/>
                  <a:gd name="T75" fmla="*/ 217 h 482"/>
                  <a:gd name="T76" fmla="*/ 43 w 296"/>
                  <a:gd name="T77" fmla="*/ 230 h 482"/>
                  <a:gd name="T78" fmla="*/ 56 w 296"/>
                  <a:gd name="T79" fmla="*/ 238 h 482"/>
                  <a:gd name="T80" fmla="*/ 43 w 296"/>
                  <a:gd name="T81" fmla="*/ 274 h 482"/>
                  <a:gd name="T82" fmla="*/ 42 w 296"/>
                  <a:gd name="T83" fmla="*/ 287 h 482"/>
                  <a:gd name="T84" fmla="*/ 61 w 296"/>
                  <a:gd name="T85" fmla="*/ 302 h 482"/>
                  <a:gd name="T86" fmla="*/ 73 w 296"/>
                  <a:gd name="T87" fmla="*/ 318 h 482"/>
                  <a:gd name="T88" fmla="*/ 79 w 296"/>
                  <a:gd name="T89" fmla="*/ 332 h 482"/>
                  <a:gd name="T90" fmla="*/ 81 w 296"/>
                  <a:gd name="T91" fmla="*/ 482 h 482"/>
                  <a:gd name="T92" fmla="*/ 289 w 296"/>
                  <a:gd name="T93" fmla="*/ 481 h 482"/>
                  <a:gd name="T94" fmla="*/ 295 w 296"/>
                  <a:gd name="T95" fmla="*/ 474 h 482"/>
                  <a:gd name="T96" fmla="*/ 296 w 296"/>
                  <a:gd name="T97" fmla="*/ 334 h 482"/>
                  <a:gd name="T98" fmla="*/ 293 w 296"/>
                  <a:gd name="T99" fmla="*/ 323 h 482"/>
                  <a:gd name="T100" fmla="*/ 278 w 296"/>
                  <a:gd name="T101" fmla="*/ 312 h 482"/>
                  <a:gd name="T102" fmla="*/ 217 w 296"/>
                  <a:gd name="T103" fmla="*/ 291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96" h="482">
                    <a:moveTo>
                      <a:pt x="217" y="291"/>
                    </a:moveTo>
                    <a:lnTo>
                      <a:pt x="201" y="285"/>
                    </a:lnTo>
                    <a:lnTo>
                      <a:pt x="185" y="280"/>
                    </a:lnTo>
                    <a:lnTo>
                      <a:pt x="168" y="275"/>
                    </a:lnTo>
                    <a:lnTo>
                      <a:pt x="153" y="270"/>
                    </a:lnTo>
                    <a:lnTo>
                      <a:pt x="153" y="238"/>
                    </a:lnTo>
                    <a:lnTo>
                      <a:pt x="158" y="235"/>
                    </a:lnTo>
                    <a:lnTo>
                      <a:pt x="163" y="230"/>
                    </a:lnTo>
                    <a:lnTo>
                      <a:pt x="169" y="225"/>
                    </a:lnTo>
                    <a:lnTo>
                      <a:pt x="176" y="219"/>
                    </a:lnTo>
                    <a:lnTo>
                      <a:pt x="181" y="210"/>
                    </a:lnTo>
                    <a:lnTo>
                      <a:pt x="185" y="201"/>
                    </a:lnTo>
                    <a:lnTo>
                      <a:pt x="189" y="189"/>
                    </a:lnTo>
                    <a:lnTo>
                      <a:pt x="190" y="175"/>
                    </a:lnTo>
                    <a:lnTo>
                      <a:pt x="194" y="172"/>
                    </a:lnTo>
                    <a:lnTo>
                      <a:pt x="198" y="167"/>
                    </a:lnTo>
                    <a:lnTo>
                      <a:pt x="200" y="163"/>
                    </a:lnTo>
                    <a:lnTo>
                      <a:pt x="201" y="158"/>
                    </a:lnTo>
                    <a:lnTo>
                      <a:pt x="205" y="145"/>
                    </a:lnTo>
                    <a:lnTo>
                      <a:pt x="205" y="133"/>
                    </a:lnTo>
                    <a:lnTo>
                      <a:pt x="205" y="127"/>
                    </a:lnTo>
                    <a:lnTo>
                      <a:pt x="205" y="122"/>
                    </a:lnTo>
                    <a:lnTo>
                      <a:pt x="204" y="116"/>
                    </a:lnTo>
                    <a:lnTo>
                      <a:pt x="201" y="110"/>
                    </a:lnTo>
                    <a:lnTo>
                      <a:pt x="198" y="104"/>
                    </a:lnTo>
                    <a:lnTo>
                      <a:pt x="195" y="101"/>
                    </a:lnTo>
                    <a:lnTo>
                      <a:pt x="200" y="90"/>
                    </a:lnTo>
                    <a:lnTo>
                      <a:pt x="205" y="76"/>
                    </a:lnTo>
                    <a:lnTo>
                      <a:pt x="208" y="67"/>
                    </a:lnTo>
                    <a:lnTo>
                      <a:pt x="208" y="59"/>
                    </a:lnTo>
                    <a:lnTo>
                      <a:pt x="208" y="50"/>
                    </a:lnTo>
                    <a:lnTo>
                      <a:pt x="205" y="43"/>
                    </a:lnTo>
                    <a:lnTo>
                      <a:pt x="203" y="36"/>
                    </a:lnTo>
                    <a:lnTo>
                      <a:pt x="200" y="31"/>
                    </a:lnTo>
                    <a:lnTo>
                      <a:pt x="196" y="26"/>
                    </a:lnTo>
                    <a:lnTo>
                      <a:pt x="192" y="22"/>
                    </a:lnTo>
                    <a:lnTo>
                      <a:pt x="182" y="14"/>
                    </a:lnTo>
                    <a:lnTo>
                      <a:pt x="171" y="9"/>
                    </a:lnTo>
                    <a:lnTo>
                      <a:pt x="158" y="5"/>
                    </a:lnTo>
                    <a:lnTo>
                      <a:pt x="145" y="2"/>
                    </a:lnTo>
                    <a:lnTo>
                      <a:pt x="131" y="0"/>
                    </a:lnTo>
                    <a:lnTo>
                      <a:pt x="118" y="0"/>
                    </a:lnTo>
                    <a:lnTo>
                      <a:pt x="106" y="0"/>
                    </a:lnTo>
                    <a:lnTo>
                      <a:pt x="95" y="2"/>
                    </a:lnTo>
                    <a:lnTo>
                      <a:pt x="82" y="4"/>
                    </a:lnTo>
                    <a:lnTo>
                      <a:pt x="70" y="7"/>
                    </a:lnTo>
                    <a:lnTo>
                      <a:pt x="60" y="12"/>
                    </a:lnTo>
                    <a:lnTo>
                      <a:pt x="50" y="17"/>
                    </a:lnTo>
                    <a:lnTo>
                      <a:pt x="42" y="25"/>
                    </a:lnTo>
                    <a:lnTo>
                      <a:pt x="36" y="32"/>
                    </a:lnTo>
                    <a:lnTo>
                      <a:pt x="24" y="34"/>
                    </a:lnTo>
                    <a:lnTo>
                      <a:pt x="16" y="36"/>
                    </a:lnTo>
                    <a:lnTo>
                      <a:pt x="11" y="40"/>
                    </a:lnTo>
                    <a:lnTo>
                      <a:pt x="7" y="44"/>
                    </a:lnTo>
                    <a:lnTo>
                      <a:pt x="5" y="50"/>
                    </a:lnTo>
                    <a:lnTo>
                      <a:pt x="4" y="57"/>
                    </a:lnTo>
                    <a:lnTo>
                      <a:pt x="2" y="65"/>
                    </a:lnTo>
                    <a:lnTo>
                      <a:pt x="4" y="71"/>
                    </a:lnTo>
                    <a:lnTo>
                      <a:pt x="7" y="86"/>
                    </a:lnTo>
                    <a:lnTo>
                      <a:pt x="13" y="99"/>
                    </a:lnTo>
                    <a:lnTo>
                      <a:pt x="7" y="104"/>
                    </a:lnTo>
                    <a:lnTo>
                      <a:pt x="5" y="110"/>
                    </a:lnTo>
                    <a:lnTo>
                      <a:pt x="2" y="115"/>
                    </a:lnTo>
                    <a:lnTo>
                      <a:pt x="0" y="121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1" y="145"/>
                    </a:lnTo>
                    <a:lnTo>
                      <a:pt x="4" y="158"/>
                    </a:lnTo>
                    <a:lnTo>
                      <a:pt x="6" y="163"/>
                    </a:lnTo>
                    <a:lnTo>
                      <a:pt x="9" y="167"/>
                    </a:lnTo>
                    <a:lnTo>
                      <a:pt x="11" y="172"/>
                    </a:lnTo>
                    <a:lnTo>
                      <a:pt x="15" y="175"/>
                    </a:lnTo>
                    <a:lnTo>
                      <a:pt x="18" y="188"/>
                    </a:lnTo>
                    <a:lnTo>
                      <a:pt x="20" y="199"/>
                    </a:lnTo>
                    <a:lnTo>
                      <a:pt x="25" y="208"/>
                    </a:lnTo>
                    <a:lnTo>
                      <a:pt x="31" y="217"/>
                    </a:lnTo>
                    <a:lnTo>
                      <a:pt x="37" y="224"/>
                    </a:lnTo>
                    <a:lnTo>
                      <a:pt x="43" y="230"/>
                    </a:lnTo>
                    <a:lnTo>
                      <a:pt x="50" y="234"/>
                    </a:lnTo>
                    <a:lnTo>
                      <a:pt x="56" y="238"/>
                    </a:lnTo>
                    <a:lnTo>
                      <a:pt x="56" y="270"/>
                    </a:lnTo>
                    <a:lnTo>
                      <a:pt x="43" y="274"/>
                    </a:lnTo>
                    <a:lnTo>
                      <a:pt x="31" y="279"/>
                    </a:lnTo>
                    <a:lnTo>
                      <a:pt x="42" y="287"/>
                    </a:lnTo>
                    <a:lnTo>
                      <a:pt x="52" y="294"/>
                    </a:lnTo>
                    <a:lnTo>
                      <a:pt x="61" y="302"/>
                    </a:lnTo>
                    <a:lnTo>
                      <a:pt x="68" y="310"/>
                    </a:lnTo>
                    <a:lnTo>
                      <a:pt x="73" y="318"/>
                    </a:lnTo>
                    <a:lnTo>
                      <a:pt x="77" y="324"/>
                    </a:lnTo>
                    <a:lnTo>
                      <a:pt x="79" y="332"/>
                    </a:lnTo>
                    <a:lnTo>
                      <a:pt x="81" y="338"/>
                    </a:lnTo>
                    <a:lnTo>
                      <a:pt x="81" y="482"/>
                    </a:lnTo>
                    <a:lnTo>
                      <a:pt x="285" y="482"/>
                    </a:lnTo>
                    <a:lnTo>
                      <a:pt x="289" y="481"/>
                    </a:lnTo>
                    <a:lnTo>
                      <a:pt x="293" y="478"/>
                    </a:lnTo>
                    <a:lnTo>
                      <a:pt x="295" y="474"/>
                    </a:lnTo>
                    <a:lnTo>
                      <a:pt x="296" y="470"/>
                    </a:lnTo>
                    <a:lnTo>
                      <a:pt x="296" y="334"/>
                    </a:lnTo>
                    <a:lnTo>
                      <a:pt x="295" y="328"/>
                    </a:lnTo>
                    <a:lnTo>
                      <a:pt x="293" y="323"/>
                    </a:lnTo>
                    <a:lnTo>
                      <a:pt x="286" y="318"/>
                    </a:lnTo>
                    <a:lnTo>
                      <a:pt x="278" y="312"/>
                    </a:lnTo>
                    <a:lnTo>
                      <a:pt x="253" y="302"/>
                    </a:lnTo>
                    <a:lnTo>
                      <a:pt x="217" y="2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+mj-lt"/>
                  <a:ea typeface="Roboto" panose="02000000000000000000" pitchFamily="2" charset="0"/>
                </a:endParaRPr>
              </a:p>
            </p:txBody>
          </p:sp>
          <p:sp>
            <p:nvSpPr>
              <p:cNvPr id="157" name="Freeform 3678"/>
              <p:cNvSpPr>
                <a:spLocks/>
              </p:cNvSpPr>
              <p:nvPr/>
            </p:nvSpPr>
            <p:spPr bwMode="auto">
              <a:xfrm>
                <a:off x="9883775" y="5410200"/>
                <a:ext cx="190500" cy="225425"/>
              </a:xfrm>
              <a:custGeom>
                <a:avLst/>
                <a:gdLst>
                  <a:gd name="T0" fmla="*/ 421 w 480"/>
                  <a:gd name="T1" fmla="*/ 374 h 569"/>
                  <a:gd name="T2" fmla="*/ 339 w 480"/>
                  <a:gd name="T3" fmla="*/ 333 h 569"/>
                  <a:gd name="T4" fmla="*/ 312 w 480"/>
                  <a:gd name="T5" fmla="*/ 276 h 569"/>
                  <a:gd name="T6" fmla="*/ 316 w 480"/>
                  <a:gd name="T7" fmla="*/ 272 h 569"/>
                  <a:gd name="T8" fmla="*/ 339 w 480"/>
                  <a:gd name="T9" fmla="*/ 226 h 569"/>
                  <a:gd name="T10" fmla="*/ 340 w 480"/>
                  <a:gd name="T11" fmla="*/ 214 h 569"/>
                  <a:gd name="T12" fmla="*/ 345 w 480"/>
                  <a:gd name="T13" fmla="*/ 199 h 569"/>
                  <a:gd name="T14" fmla="*/ 353 w 480"/>
                  <a:gd name="T15" fmla="*/ 190 h 569"/>
                  <a:gd name="T16" fmla="*/ 360 w 480"/>
                  <a:gd name="T17" fmla="*/ 176 h 569"/>
                  <a:gd name="T18" fmla="*/ 361 w 480"/>
                  <a:gd name="T19" fmla="*/ 168 h 569"/>
                  <a:gd name="T20" fmla="*/ 361 w 480"/>
                  <a:gd name="T21" fmla="*/ 159 h 569"/>
                  <a:gd name="T22" fmla="*/ 356 w 480"/>
                  <a:gd name="T23" fmla="*/ 135 h 569"/>
                  <a:gd name="T24" fmla="*/ 347 w 480"/>
                  <a:gd name="T25" fmla="*/ 126 h 569"/>
                  <a:gd name="T26" fmla="*/ 356 w 480"/>
                  <a:gd name="T27" fmla="*/ 100 h 569"/>
                  <a:gd name="T28" fmla="*/ 358 w 480"/>
                  <a:gd name="T29" fmla="*/ 85 h 569"/>
                  <a:gd name="T30" fmla="*/ 358 w 480"/>
                  <a:gd name="T31" fmla="*/ 71 h 569"/>
                  <a:gd name="T32" fmla="*/ 357 w 480"/>
                  <a:gd name="T33" fmla="*/ 54 h 569"/>
                  <a:gd name="T34" fmla="*/ 353 w 480"/>
                  <a:gd name="T35" fmla="*/ 44 h 569"/>
                  <a:gd name="T36" fmla="*/ 349 w 480"/>
                  <a:gd name="T37" fmla="*/ 37 h 569"/>
                  <a:gd name="T38" fmla="*/ 340 w 480"/>
                  <a:gd name="T39" fmla="*/ 27 h 569"/>
                  <a:gd name="T40" fmla="*/ 329 w 480"/>
                  <a:gd name="T41" fmla="*/ 18 h 569"/>
                  <a:gd name="T42" fmla="*/ 298 w 480"/>
                  <a:gd name="T43" fmla="*/ 5 h 569"/>
                  <a:gd name="T44" fmla="*/ 270 w 480"/>
                  <a:gd name="T45" fmla="*/ 0 h 569"/>
                  <a:gd name="T46" fmla="*/ 254 w 480"/>
                  <a:gd name="T47" fmla="*/ 0 h 569"/>
                  <a:gd name="T48" fmla="*/ 235 w 480"/>
                  <a:gd name="T49" fmla="*/ 0 h 569"/>
                  <a:gd name="T50" fmla="*/ 218 w 480"/>
                  <a:gd name="T51" fmla="*/ 3 h 569"/>
                  <a:gd name="T52" fmla="*/ 205 w 480"/>
                  <a:gd name="T53" fmla="*/ 6 h 569"/>
                  <a:gd name="T54" fmla="*/ 194 w 480"/>
                  <a:gd name="T55" fmla="*/ 10 h 569"/>
                  <a:gd name="T56" fmla="*/ 158 w 480"/>
                  <a:gd name="T57" fmla="*/ 39 h 569"/>
                  <a:gd name="T58" fmla="*/ 155 w 480"/>
                  <a:gd name="T59" fmla="*/ 44 h 569"/>
                  <a:gd name="T60" fmla="*/ 141 w 480"/>
                  <a:gd name="T61" fmla="*/ 45 h 569"/>
                  <a:gd name="T62" fmla="*/ 133 w 480"/>
                  <a:gd name="T63" fmla="*/ 48 h 569"/>
                  <a:gd name="T64" fmla="*/ 127 w 480"/>
                  <a:gd name="T65" fmla="*/ 51 h 569"/>
                  <a:gd name="T66" fmla="*/ 123 w 480"/>
                  <a:gd name="T67" fmla="*/ 57 h 569"/>
                  <a:gd name="T68" fmla="*/ 119 w 480"/>
                  <a:gd name="T69" fmla="*/ 66 h 569"/>
                  <a:gd name="T70" fmla="*/ 118 w 480"/>
                  <a:gd name="T71" fmla="*/ 73 h 569"/>
                  <a:gd name="T72" fmla="*/ 118 w 480"/>
                  <a:gd name="T73" fmla="*/ 82 h 569"/>
                  <a:gd name="T74" fmla="*/ 121 w 480"/>
                  <a:gd name="T75" fmla="*/ 91 h 569"/>
                  <a:gd name="T76" fmla="*/ 122 w 480"/>
                  <a:gd name="T77" fmla="*/ 100 h 569"/>
                  <a:gd name="T78" fmla="*/ 126 w 480"/>
                  <a:gd name="T79" fmla="*/ 108 h 569"/>
                  <a:gd name="T80" fmla="*/ 132 w 480"/>
                  <a:gd name="T81" fmla="*/ 125 h 569"/>
                  <a:gd name="T82" fmla="*/ 118 w 480"/>
                  <a:gd name="T83" fmla="*/ 145 h 569"/>
                  <a:gd name="T84" fmla="*/ 117 w 480"/>
                  <a:gd name="T85" fmla="*/ 166 h 569"/>
                  <a:gd name="T86" fmla="*/ 118 w 480"/>
                  <a:gd name="T87" fmla="*/ 171 h 569"/>
                  <a:gd name="T88" fmla="*/ 119 w 480"/>
                  <a:gd name="T89" fmla="*/ 177 h 569"/>
                  <a:gd name="T90" fmla="*/ 132 w 480"/>
                  <a:gd name="T91" fmla="*/ 199 h 569"/>
                  <a:gd name="T92" fmla="*/ 136 w 480"/>
                  <a:gd name="T93" fmla="*/ 202 h 569"/>
                  <a:gd name="T94" fmla="*/ 137 w 480"/>
                  <a:gd name="T95" fmla="*/ 220 h 569"/>
                  <a:gd name="T96" fmla="*/ 151 w 480"/>
                  <a:gd name="T97" fmla="*/ 258 h 569"/>
                  <a:gd name="T98" fmla="*/ 168 w 480"/>
                  <a:gd name="T99" fmla="*/ 312 h 569"/>
                  <a:gd name="T100" fmla="*/ 86 w 480"/>
                  <a:gd name="T101" fmla="*/ 358 h 569"/>
                  <a:gd name="T102" fmla="*/ 18 w 480"/>
                  <a:gd name="T103" fmla="*/ 401 h 569"/>
                  <a:gd name="T104" fmla="*/ 0 w 480"/>
                  <a:gd name="T105" fmla="*/ 421 h 569"/>
                  <a:gd name="T106" fmla="*/ 2 w 480"/>
                  <a:gd name="T107" fmla="*/ 565 h 569"/>
                  <a:gd name="T108" fmla="*/ 469 w 480"/>
                  <a:gd name="T109" fmla="*/ 569 h 569"/>
                  <a:gd name="T110" fmla="*/ 479 w 480"/>
                  <a:gd name="T111" fmla="*/ 421 h 569"/>
                  <a:gd name="T112" fmla="*/ 449 w 480"/>
                  <a:gd name="T113" fmla="*/ 390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80" h="569">
                    <a:moveTo>
                      <a:pt x="425" y="375"/>
                    </a:moveTo>
                    <a:lnTo>
                      <a:pt x="425" y="375"/>
                    </a:lnTo>
                    <a:lnTo>
                      <a:pt x="424" y="375"/>
                    </a:lnTo>
                    <a:lnTo>
                      <a:pt x="421" y="374"/>
                    </a:lnTo>
                    <a:lnTo>
                      <a:pt x="419" y="372"/>
                    </a:lnTo>
                    <a:lnTo>
                      <a:pt x="393" y="358"/>
                    </a:lnTo>
                    <a:lnTo>
                      <a:pt x="366" y="345"/>
                    </a:lnTo>
                    <a:lnTo>
                      <a:pt x="339" y="333"/>
                    </a:lnTo>
                    <a:lnTo>
                      <a:pt x="312" y="321"/>
                    </a:lnTo>
                    <a:lnTo>
                      <a:pt x="312" y="312"/>
                    </a:lnTo>
                    <a:lnTo>
                      <a:pt x="312" y="281"/>
                    </a:lnTo>
                    <a:lnTo>
                      <a:pt x="312" y="276"/>
                    </a:lnTo>
                    <a:lnTo>
                      <a:pt x="313" y="275"/>
                    </a:lnTo>
                    <a:lnTo>
                      <a:pt x="316" y="272"/>
                    </a:lnTo>
                    <a:lnTo>
                      <a:pt x="316" y="272"/>
                    </a:lnTo>
                    <a:lnTo>
                      <a:pt x="316" y="272"/>
                    </a:lnTo>
                    <a:lnTo>
                      <a:pt x="322" y="266"/>
                    </a:lnTo>
                    <a:lnTo>
                      <a:pt x="329" y="256"/>
                    </a:lnTo>
                    <a:lnTo>
                      <a:pt x="334" y="243"/>
                    </a:lnTo>
                    <a:lnTo>
                      <a:pt x="339" y="226"/>
                    </a:lnTo>
                    <a:lnTo>
                      <a:pt x="339" y="223"/>
                    </a:lnTo>
                    <a:lnTo>
                      <a:pt x="340" y="220"/>
                    </a:lnTo>
                    <a:lnTo>
                      <a:pt x="340" y="217"/>
                    </a:lnTo>
                    <a:lnTo>
                      <a:pt x="340" y="214"/>
                    </a:lnTo>
                    <a:lnTo>
                      <a:pt x="342" y="208"/>
                    </a:lnTo>
                    <a:lnTo>
                      <a:pt x="342" y="202"/>
                    </a:lnTo>
                    <a:lnTo>
                      <a:pt x="344" y="202"/>
                    </a:lnTo>
                    <a:lnTo>
                      <a:pt x="345" y="199"/>
                    </a:lnTo>
                    <a:lnTo>
                      <a:pt x="345" y="199"/>
                    </a:lnTo>
                    <a:lnTo>
                      <a:pt x="345" y="199"/>
                    </a:lnTo>
                    <a:lnTo>
                      <a:pt x="349" y="195"/>
                    </a:lnTo>
                    <a:lnTo>
                      <a:pt x="353" y="190"/>
                    </a:lnTo>
                    <a:lnTo>
                      <a:pt x="357" y="184"/>
                    </a:lnTo>
                    <a:lnTo>
                      <a:pt x="358" y="177"/>
                    </a:lnTo>
                    <a:lnTo>
                      <a:pt x="358" y="176"/>
                    </a:lnTo>
                    <a:lnTo>
                      <a:pt x="360" y="176"/>
                    </a:lnTo>
                    <a:lnTo>
                      <a:pt x="360" y="173"/>
                    </a:lnTo>
                    <a:lnTo>
                      <a:pt x="360" y="171"/>
                    </a:lnTo>
                    <a:lnTo>
                      <a:pt x="361" y="170"/>
                    </a:lnTo>
                    <a:lnTo>
                      <a:pt x="361" y="168"/>
                    </a:lnTo>
                    <a:lnTo>
                      <a:pt x="361" y="167"/>
                    </a:lnTo>
                    <a:lnTo>
                      <a:pt x="361" y="164"/>
                    </a:lnTo>
                    <a:lnTo>
                      <a:pt x="361" y="162"/>
                    </a:lnTo>
                    <a:lnTo>
                      <a:pt x="361" y="159"/>
                    </a:lnTo>
                    <a:lnTo>
                      <a:pt x="361" y="152"/>
                    </a:lnTo>
                    <a:lnTo>
                      <a:pt x="360" y="145"/>
                    </a:lnTo>
                    <a:lnTo>
                      <a:pt x="358" y="140"/>
                    </a:lnTo>
                    <a:lnTo>
                      <a:pt x="356" y="135"/>
                    </a:lnTo>
                    <a:lnTo>
                      <a:pt x="356" y="135"/>
                    </a:lnTo>
                    <a:lnTo>
                      <a:pt x="356" y="135"/>
                    </a:lnTo>
                    <a:lnTo>
                      <a:pt x="351" y="130"/>
                    </a:lnTo>
                    <a:lnTo>
                      <a:pt x="347" y="126"/>
                    </a:lnTo>
                    <a:lnTo>
                      <a:pt x="348" y="122"/>
                    </a:lnTo>
                    <a:lnTo>
                      <a:pt x="349" y="117"/>
                    </a:lnTo>
                    <a:lnTo>
                      <a:pt x="353" y="109"/>
                    </a:lnTo>
                    <a:lnTo>
                      <a:pt x="356" y="100"/>
                    </a:lnTo>
                    <a:lnTo>
                      <a:pt x="356" y="100"/>
                    </a:lnTo>
                    <a:lnTo>
                      <a:pt x="356" y="100"/>
                    </a:lnTo>
                    <a:lnTo>
                      <a:pt x="357" y="92"/>
                    </a:lnTo>
                    <a:lnTo>
                      <a:pt x="358" y="85"/>
                    </a:lnTo>
                    <a:lnTo>
                      <a:pt x="358" y="85"/>
                    </a:lnTo>
                    <a:lnTo>
                      <a:pt x="358" y="85"/>
                    </a:lnTo>
                    <a:lnTo>
                      <a:pt x="358" y="77"/>
                    </a:lnTo>
                    <a:lnTo>
                      <a:pt x="358" y="71"/>
                    </a:lnTo>
                    <a:lnTo>
                      <a:pt x="358" y="69"/>
                    </a:lnTo>
                    <a:lnTo>
                      <a:pt x="358" y="68"/>
                    </a:lnTo>
                    <a:lnTo>
                      <a:pt x="358" y="60"/>
                    </a:lnTo>
                    <a:lnTo>
                      <a:pt x="357" y="54"/>
                    </a:lnTo>
                    <a:lnTo>
                      <a:pt x="356" y="51"/>
                    </a:lnTo>
                    <a:lnTo>
                      <a:pt x="354" y="48"/>
                    </a:lnTo>
                    <a:lnTo>
                      <a:pt x="353" y="46"/>
                    </a:lnTo>
                    <a:lnTo>
                      <a:pt x="353" y="44"/>
                    </a:lnTo>
                    <a:lnTo>
                      <a:pt x="352" y="42"/>
                    </a:lnTo>
                    <a:lnTo>
                      <a:pt x="352" y="42"/>
                    </a:lnTo>
                    <a:lnTo>
                      <a:pt x="351" y="40"/>
                    </a:lnTo>
                    <a:lnTo>
                      <a:pt x="349" y="37"/>
                    </a:lnTo>
                    <a:lnTo>
                      <a:pt x="349" y="37"/>
                    </a:lnTo>
                    <a:lnTo>
                      <a:pt x="349" y="37"/>
                    </a:lnTo>
                    <a:lnTo>
                      <a:pt x="344" y="32"/>
                    </a:lnTo>
                    <a:lnTo>
                      <a:pt x="340" y="27"/>
                    </a:lnTo>
                    <a:lnTo>
                      <a:pt x="335" y="22"/>
                    </a:lnTo>
                    <a:lnTo>
                      <a:pt x="329" y="18"/>
                    </a:lnTo>
                    <a:lnTo>
                      <a:pt x="329" y="18"/>
                    </a:lnTo>
                    <a:lnTo>
                      <a:pt x="329" y="18"/>
                    </a:lnTo>
                    <a:lnTo>
                      <a:pt x="326" y="17"/>
                    </a:lnTo>
                    <a:lnTo>
                      <a:pt x="324" y="15"/>
                    </a:lnTo>
                    <a:lnTo>
                      <a:pt x="311" y="9"/>
                    </a:lnTo>
                    <a:lnTo>
                      <a:pt x="298" y="5"/>
                    </a:lnTo>
                    <a:lnTo>
                      <a:pt x="284" y="3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66" y="0"/>
                    </a:lnTo>
                    <a:lnTo>
                      <a:pt x="262" y="0"/>
                    </a:lnTo>
                    <a:lnTo>
                      <a:pt x="258" y="0"/>
                    </a:lnTo>
                    <a:lnTo>
                      <a:pt x="254" y="0"/>
                    </a:lnTo>
                    <a:lnTo>
                      <a:pt x="247" y="0"/>
                    </a:lnTo>
                    <a:lnTo>
                      <a:pt x="239" y="0"/>
                    </a:lnTo>
                    <a:lnTo>
                      <a:pt x="238" y="0"/>
                    </a:lnTo>
                    <a:lnTo>
                      <a:pt x="235" y="0"/>
                    </a:lnTo>
                    <a:lnTo>
                      <a:pt x="231" y="1"/>
                    </a:lnTo>
                    <a:lnTo>
                      <a:pt x="226" y="1"/>
                    </a:lnTo>
                    <a:lnTo>
                      <a:pt x="222" y="3"/>
                    </a:lnTo>
                    <a:lnTo>
                      <a:pt x="218" y="3"/>
                    </a:lnTo>
                    <a:lnTo>
                      <a:pt x="216" y="4"/>
                    </a:lnTo>
                    <a:lnTo>
                      <a:pt x="214" y="4"/>
                    </a:lnTo>
                    <a:lnTo>
                      <a:pt x="209" y="5"/>
                    </a:lnTo>
                    <a:lnTo>
                      <a:pt x="205" y="6"/>
                    </a:lnTo>
                    <a:lnTo>
                      <a:pt x="200" y="8"/>
                    </a:lnTo>
                    <a:lnTo>
                      <a:pt x="196" y="9"/>
                    </a:lnTo>
                    <a:lnTo>
                      <a:pt x="195" y="10"/>
                    </a:lnTo>
                    <a:lnTo>
                      <a:pt x="194" y="10"/>
                    </a:lnTo>
                    <a:lnTo>
                      <a:pt x="184" y="15"/>
                    </a:lnTo>
                    <a:lnTo>
                      <a:pt x="173" y="23"/>
                    </a:lnTo>
                    <a:lnTo>
                      <a:pt x="166" y="30"/>
                    </a:lnTo>
                    <a:lnTo>
                      <a:pt x="158" y="39"/>
                    </a:lnTo>
                    <a:lnTo>
                      <a:pt x="158" y="39"/>
                    </a:lnTo>
                    <a:lnTo>
                      <a:pt x="158" y="39"/>
                    </a:lnTo>
                    <a:lnTo>
                      <a:pt x="157" y="41"/>
                    </a:lnTo>
                    <a:lnTo>
                      <a:pt x="155" y="44"/>
                    </a:lnTo>
                    <a:lnTo>
                      <a:pt x="151" y="44"/>
                    </a:lnTo>
                    <a:lnTo>
                      <a:pt x="148" y="44"/>
                    </a:lnTo>
                    <a:lnTo>
                      <a:pt x="144" y="44"/>
                    </a:lnTo>
                    <a:lnTo>
                      <a:pt x="141" y="45"/>
                    </a:lnTo>
                    <a:lnTo>
                      <a:pt x="140" y="45"/>
                    </a:lnTo>
                    <a:lnTo>
                      <a:pt x="139" y="45"/>
                    </a:lnTo>
                    <a:lnTo>
                      <a:pt x="136" y="46"/>
                    </a:lnTo>
                    <a:lnTo>
                      <a:pt x="133" y="48"/>
                    </a:lnTo>
                    <a:lnTo>
                      <a:pt x="132" y="49"/>
                    </a:lnTo>
                    <a:lnTo>
                      <a:pt x="131" y="49"/>
                    </a:lnTo>
                    <a:lnTo>
                      <a:pt x="128" y="50"/>
                    </a:lnTo>
                    <a:lnTo>
                      <a:pt x="127" y="51"/>
                    </a:lnTo>
                    <a:lnTo>
                      <a:pt x="127" y="53"/>
                    </a:lnTo>
                    <a:lnTo>
                      <a:pt x="126" y="53"/>
                    </a:lnTo>
                    <a:lnTo>
                      <a:pt x="125" y="54"/>
                    </a:lnTo>
                    <a:lnTo>
                      <a:pt x="123" y="57"/>
                    </a:lnTo>
                    <a:lnTo>
                      <a:pt x="121" y="60"/>
                    </a:lnTo>
                    <a:lnTo>
                      <a:pt x="119" y="63"/>
                    </a:lnTo>
                    <a:lnTo>
                      <a:pt x="119" y="64"/>
                    </a:lnTo>
                    <a:lnTo>
                      <a:pt x="119" y="66"/>
                    </a:lnTo>
                    <a:lnTo>
                      <a:pt x="119" y="68"/>
                    </a:lnTo>
                    <a:lnTo>
                      <a:pt x="118" y="72"/>
                    </a:lnTo>
                    <a:lnTo>
                      <a:pt x="118" y="72"/>
                    </a:lnTo>
                    <a:lnTo>
                      <a:pt x="118" y="73"/>
                    </a:lnTo>
                    <a:lnTo>
                      <a:pt x="118" y="77"/>
                    </a:lnTo>
                    <a:lnTo>
                      <a:pt x="118" y="80"/>
                    </a:lnTo>
                    <a:lnTo>
                      <a:pt x="118" y="81"/>
                    </a:lnTo>
                    <a:lnTo>
                      <a:pt x="118" y="82"/>
                    </a:lnTo>
                    <a:lnTo>
                      <a:pt x="119" y="86"/>
                    </a:lnTo>
                    <a:lnTo>
                      <a:pt x="119" y="89"/>
                    </a:lnTo>
                    <a:lnTo>
                      <a:pt x="119" y="90"/>
                    </a:lnTo>
                    <a:lnTo>
                      <a:pt x="121" y="91"/>
                    </a:lnTo>
                    <a:lnTo>
                      <a:pt x="121" y="95"/>
                    </a:lnTo>
                    <a:lnTo>
                      <a:pt x="122" y="99"/>
                    </a:lnTo>
                    <a:lnTo>
                      <a:pt x="122" y="99"/>
                    </a:lnTo>
                    <a:lnTo>
                      <a:pt x="122" y="100"/>
                    </a:lnTo>
                    <a:lnTo>
                      <a:pt x="123" y="104"/>
                    </a:lnTo>
                    <a:lnTo>
                      <a:pt x="126" y="108"/>
                    </a:lnTo>
                    <a:lnTo>
                      <a:pt x="126" y="108"/>
                    </a:lnTo>
                    <a:lnTo>
                      <a:pt x="126" y="108"/>
                    </a:lnTo>
                    <a:lnTo>
                      <a:pt x="128" y="117"/>
                    </a:lnTo>
                    <a:lnTo>
                      <a:pt x="132" y="125"/>
                    </a:lnTo>
                    <a:lnTo>
                      <a:pt x="132" y="125"/>
                    </a:lnTo>
                    <a:lnTo>
                      <a:pt x="132" y="125"/>
                    </a:lnTo>
                    <a:lnTo>
                      <a:pt x="127" y="128"/>
                    </a:lnTo>
                    <a:lnTo>
                      <a:pt x="123" y="135"/>
                    </a:lnTo>
                    <a:lnTo>
                      <a:pt x="121" y="140"/>
                    </a:lnTo>
                    <a:lnTo>
                      <a:pt x="118" y="145"/>
                    </a:lnTo>
                    <a:lnTo>
                      <a:pt x="117" y="152"/>
                    </a:lnTo>
                    <a:lnTo>
                      <a:pt x="117" y="159"/>
                    </a:lnTo>
                    <a:lnTo>
                      <a:pt x="117" y="162"/>
                    </a:lnTo>
                    <a:lnTo>
                      <a:pt x="117" y="166"/>
                    </a:lnTo>
                    <a:lnTo>
                      <a:pt x="117" y="167"/>
                    </a:lnTo>
                    <a:lnTo>
                      <a:pt x="117" y="170"/>
                    </a:lnTo>
                    <a:lnTo>
                      <a:pt x="118" y="171"/>
                    </a:lnTo>
                    <a:lnTo>
                      <a:pt x="118" y="171"/>
                    </a:lnTo>
                    <a:lnTo>
                      <a:pt x="118" y="175"/>
                    </a:lnTo>
                    <a:lnTo>
                      <a:pt x="119" y="177"/>
                    </a:lnTo>
                    <a:lnTo>
                      <a:pt x="119" y="177"/>
                    </a:lnTo>
                    <a:lnTo>
                      <a:pt x="119" y="177"/>
                    </a:lnTo>
                    <a:lnTo>
                      <a:pt x="121" y="184"/>
                    </a:lnTo>
                    <a:lnTo>
                      <a:pt x="125" y="190"/>
                    </a:lnTo>
                    <a:lnTo>
                      <a:pt x="128" y="195"/>
                    </a:lnTo>
                    <a:lnTo>
                      <a:pt x="132" y="199"/>
                    </a:lnTo>
                    <a:lnTo>
                      <a:pt x="132" y="199"/>
                    </a:lnTo>
                    <a:lnTo>
                      <a:pt x="132" y="199"/>
                    </a:lnTo>
                    <a:lnTo>
                      <a:pt x="133" y="202"/>
                    </a:lnTo>
                    <a:lnTo>
                      <a:pt x="136" y="202"/>
                    </a:lnTo>
                    <a:lnTo>
                      <a:pt x="136" y="209"/>
                    </a:lnTo>
                    <a:lnTo>
                      <a:pt x="137" y="216"/>
                    </a:lnTo>
                    <a:lnTo>
                      <a:pt x="137" y="217"/>
                    </a:lnTo>
                    <a:lnTo>
                      <a:pt x="137" y="220"/>
                    </a:lnTo>
                    <a:lnTo>
                      <a:pt x="140" y="231"/>
                    </a:lnTo>
                    <a:lnTo>
                      <a:pt x="144" y="241"/>
                    </a:lnTo>
                    <a:lnTo>
                      <a:pt x="146" y="250"/>
                    </a:lnTo>
                    <a:lnTo>
                      <a:pt x="151" y="258"/>
                    </a:lnTo>
                    <a:lnTo>
                      <a:pt x="159" y="268"/>
                    </a:lnTo>
                    <a:lnTo>
                      <a:pt x="168" y="276"/>
                    </a:lnTo>
                    <a:lnTo>
                      <a:pt x="168" y="281"/>
                    </a:lnTo>
                    <a:lnTo>
                      <a:pt x="168" y="312"/>
                    </a:lnTo>
                    <a:lnTo>
                      <a:pt x="168" y="321"/>
                    </a:lnTo>
                    <a:lnTo>
                      <a:pt x="141" y="333"/>
                    </a:lnTo>
                    <a:lnTo>
                      <a:pt x="113" y="345"/>
                    </a:lnTo>
                    <a:lnTo>
                      <a:pt x="86" y="358"/>
                    </a:lnTo>
                    <a:lnTo>
                      <a:pt x="62" y="372"/>
                    </a:lnTo>
                    <a:lnTo>
                      <a:pt x="46" y="381"/>
                    </a:lnTo>
                    <a:lnTo>
                      <a:pt x="33" y="389"/>
                    </a:lnTo>
                    <a:lnTo>
                      <a:pt x="18" y="401"/>
                    </a:lnTo>
                    <a:lnTo>
                      <a:pt x="8" y="410"/>
                    </a:lnTo>
                    <a:lnTo>
                      <a:pt x="4" y="415"/>
                    </a:lnTo>
                    <a:lnTo>
                      <a:pt x="1" y="419"/>
                    </a:lnTo>
                    <a:lnTo>
                      <a:pt x="0" y="421"/>
                    </a:lnTo>
                    <a:lnTo>
                      <a:pt x="0" y="425"/>
                    </a:lnTo>
                    <a:lnTo>
                      <a:pt x="0" y="557"/>
                    </a:lnTo>
                    <a:lnTo>
                      <a:pt x="0" y="561"/>
                    </a:lnTo>
                    <a:lnTo>
                      <a:pt x="2" y="565"/>
                    </a:lnTo>
                    <a:lnTo>
                      <a:pt x="6" y="568"/>
                    </a:lnTo>
                    <a:lnTo>
                      <a:pt x="11" y="569"/>
                    </a:lnTo>
                    <a:lnTo>
                      <a:pt x="348" y="569"/>
                    </a:lnTo>
                    <a:lnTo>
                      <a:pt x="469" y="569"/>
                    </a:lnTo>
                    <a:lnTo>
                      <a:pt x="480" y="569"/>
                    </a:lnTo>
                    <a:lnTo>
                      <a:pt x="480" y="557"/>
                    </a:lnTo>
                    <a:lnTo>
                      <a:pt x="480" y="425"/>
                    </a:lnTo>
                    <a:lnTo>
                      <a:pt x="479" y="421"/>
                    </a:lnTo>
                    <a:lnTo>
                      <a:pt x="476" y="416"/>
                    </a:lnTo>
                    <a:lnTo>
                      <a:pt x="473" y="411"/>
                    </a:lnTo>
                    <a:lnTo>
                      <a:pt x="466" y="405"/>
                    </a:lnTo>
                    <a:lnTo>
                      <a:pt x="449" y="390"/>
                    </a:lnTo>
                    <a:lnTo>
                      <a:pt x="425" y="3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+mj-lt"/>
                  <a:ea typeface="Roboto" panose="02000000000000000000" pitchFamily="2" charset="0"/>
                </a:endParaRPr>
              </a:p>
            </p:txBody>
          </p:sp>
        </p:grpSp>
      </p:grpSp>
      <p:sp>
        <p:nvSpPr>
          <p:cNvPr id="158" name="Shape 70"/>
          <p:cNvSpPr txBox="1">
            <a:spLocks/>
          </p:cNvSpPr>
          <p:nvPr/>
        </p:nvSpPr>
        <p:spPr>
          <a:xfrm>
            <a:off x="179959" y="3485412"/>
            <a:ext cx="2200213" cy="54088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pPr algn="r"/>
            <a:r>
              <a:rPr lang="es-CO" sz="2000" b="1" dirty="0">
                <a:solidFill>
                  <a:srgbClr val="C00000"/>
                </a:solidFill>
                <a:ea typeface="Roboto" panose="02000000000000000000" pitchFamily="2" charset="0"/>
              </a:rPr>
              <a:t>Nuevas tecnologías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2516731" y="3614763"/>
            <a:ext cx="981197" cy="920148"/>
            <a:chOff x="2516731" y="3614763"/>
            <a:chExt cx="981197" cy="920148"/>
          </a:xfrm>
        </p:grpSpPr>
        <p:sp>
          <p:nvSpPr>
            <p:cNvPr id="128" name="Oval 173"/>
            <p:cNvSpPr/>
            <p:nvPr/>
          </p:nvSpPr>
          <p:spPr>
            <a:xfrm>
              <a:off x="2516731" y="3614763"/>
              <a:ext cx="981197" cy="9201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160" name="Oval 174"/>
            <p:cNvSpPr/>
            <p:nvPr/>
          </p:nvSpPr>
          <p:spPr>
            <a:xfrm>
              <a:off x="2583285" y="3662860"/>
              <a:ext cx="825199" cy="82395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161" name="Freeform 1592"/>
            <p:cNvSpPr>
              <a:spLocks noEditPoints="1"/>
            </p:cNvSpPr>
            <p:nvPr/>
          </p:nvSpPr>
          <p:spPr bwMode="auto">
            <a:xfrm>
              <a:off x="2695072" y="3852510"/>
              <a:ext cx="584687" cy="468189"/>
            </a:xfrm>
            <a:custGeom>
              <a:avLst/>
              <a:gdLst>
                <a:gd name="T0" fmla="*/ 91 w 905"/>
                <a:gd name="T1" fmla="*/ 90 h 845"/>
                <a:gd name="T2" fmla="*/ 452 w 905"/>
                <a:gd name="T3" fmla="*/ 679 h 845"/>
                <a:gd name="T4" fmla="*/ 436 w 905"/>
                <a:gd name="T5" fmla="*/ 673 h 845"/>
                <a:gd name="T6" fmla="*/ 425 w 905"/>
                <a:gd name="T7" fmla="*/ 660 h 845"/>
                <a:gd name="T8" fmla="*/ 423 w 905"/>
                <a:gd name="T9" fmla="*/ 642 h 845"/>
                <a:gd name="T10" fmla="*/ 431 w 905"/>
                <a:gd name="T11" fmla="*/ 627 h 845"/>
                <a:gd name="T12" fmla="*/ 447 w 905"/>
                <a:gd name="T13" fmla="*/ 619 h 845"/>
                <a:gd name="T14" fmla="*/ 465 w 905"/>
                <a:gd name="T15" fmla="*/ 621 h 845"/>
                <a:gd name="T16" fmla="*/ 478 w 905"/>
                <a:gd name="T17" fmla="*/ 631 h 845"/>
                <a:gd name="T18" fmla="*/ 482 w 905"/>
                <a:gd name="T19" fmla="*/ 649 h 845"/>
                <a:gd name="T20" fmla="*/ 478 w 905"/>
                <a:gd name="T21" fmla="*/ 666 h 845"/>
                <a:gd name="T22" fmla="*/ 465 w 905"/>
                <a:gd name="T23" fmla="*/ 677 h 845"/>
                <a:gd name="T24" fmla="*/ 830 w 905"/>
                <a:gd name="T25" fmla="*/ 0 h 845"/>
                <a:gd name="T26" fmla="*/ 60 w 905"/>
                <a:gd name="T27" fmla="*/ 2 h 845"/>
                <a:gd name="T28" fmla="*/ 40 w 905"/>
                <a:gd name="T29" fmla="*/ 8 h 845"/>
                <a:gd name="T30" fmla="*/ 22 w 905"/>
                <a:gd name="T31" fmla="*/ 22 h 845"/>
                <a:gd name="T32" fmla="*/ 9 w 905"/>
                <a:gd name="T33" fmla="*/ 39 h 845"/>
                <a:gd name="T34" fmla="*/ 1 w 905"/>
                <a:gd name="T35" fmla="*/ 60 h 845"/>
                <a:gd name="T36" fmla="*/ 0 w 905"/>
                <a:gd name="T37" fmla="*/ 649 h 845"/>
                <a:gd name="T38" fmla="*/ 3 w 905"/>
                <a:gd name="T39" fmla="*/ 671 h 845"/>
                <a:gd name="T40" fmla="*/ 13 w 905"/>
                <a:gd name="T41" fmla="*/ 691 h 845"/>
                <a:gd name="T42" fmla="*/ 28 w 905"/>
                <a:gd name="T43" fmla="*/ 706 h 845"/>
                <a:gd name="T44" fmla="*/ 46 w 905"/>
                <a:gd name="T45" fmla="*/ 718 h 845"/>
                <a:gd name="T46" fmla="*/ 67 w 905"/>
                <a:gd name="T47" fmla="*/ 724 h 845"/>
                <a:gd name="T48" fmla="*/ 306 w 905"/>
                <a:gd name="T49" fmla="*/ 815 h 845"/>
                <a:gd name="T50" fmla="*/ 175 w 905"/>
                <a:gd name="T51" fmla="*/ 816 h 845"/>
                <a:gd name="T52" fmla="*/ 168 w 905"/>
                <a:gd name="T53" fmla="*/ 822 h 845"/>
                <a:gd name="T54" fmla="*/ 166 w 905"/>
                <a:gd name="T55" fmla="*/ 829 h 845"/>
                <a:gd name="T56" fmla="*/ 168 w 905"/>
                <a:gd name="T57" fmla="*/ 838 h 845"/>
                <a:gd name="T58" fmla="*/ 175 w 905"/>
                <a:gd name="T59" fmla="*/ 844 h 845"/>
                <a:gd name="T60" fmla="*/ 316 w 905"/>
                <a:gd name="T61" fmla="*/ 845 h 845"/>
                <a:gd name="T62" fmla="*/ 725 w 905"/>
                <a:gd name="T63" fmla="*/ 845 h 845"/>
                <a:gd name="T64" fmla="*/ 732 w 905"/>
                <a:gd name="T65" fmla="*/ 843 h 845"/>
                <a:gd name="T66" fmla="*/ 738 w 905"/>
                <a:gd name="T67" fmla="*/ 836 h 845"/>
                <a:gd name="T68" fmla="*/ 739 w 905"/>
                <a:gd name="T69" fmla="*/ 827 h 845"/>
                <a:gd name="T70" fmla="*/ 734 w 905"/>
                <a:gd name="T71" fmla="*/ 819 h 845"/>
                <a:gd name="T72" fmla="*/ 727 w 905"/>
                <a:gd name="T73" fmla="*/ 815 h 845"/>
                <a:gd name="T74" fmla="*/ 565 w 905"/>
                <a:gd name="T75" fmla="*/ 724 h 845"/>
                <a:gd name="T76" fmla="*/ 845 w 905"/>
                <a:gd name="T77" fmla="*/ 722 h 845"/>
                <a:gd name="T78" fmla="*/ 866 w 905"/>
                <a:gd name="T79" fmla="*/ 715 h 845"/>
                <a:gd name="T80" fmla="*/ 883 w 905"/>
                <a:gd name="T81" fmla="*/ 702 h 845"/>
                <a:gd name="T82" fmla="*/ 896 w 905"/>
                <a:gd name="T83" fmla="*/ 684 h 845"/>
                <a:gd name="T84" fmla="*/ 904 w 905"/>
                <a:gd name="T85" fmla="*/ 663 h 845"/>
                <a:gd name="T86" fmla="*/ 905 w 905"/>
                <a:gd name="T87" fmla="*/ 75 h 845"/>
                <a:gd name="T88" fmla="*/ 901 w 905"/>
                <a:gd name="T89" fmla="*/ 53 h 845"/>
                <a:gd name="T90" fmla="*/ 893 w 905"/>
                <a:gd name="T91" fmla="*/ 33 h 845"/>
                <a:gd name="T92" fmla="*/ 878 w 905"/>
                <a:gd name="T93" fmla="*/ 17 h 845"/>
                <a:gd name="T94" fmla="*/ 859 w 905"/>
                <a:gd name="T95" fmla="*/ 5 h 845"/>
                <a:gd name="T96" fmla="*/ 837 w 905"/>
                <a:gd name="T97" fmla="*/ 0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5" h="845">
                  <a:moveTo>
                    <a:pt x="815" y="604"/>
                  </a:moveTo>
                  <a:lnTo>
                    <a:pt x="91" y="604"/>
                  </a:lnTo>
                  <a:lnTo>
                    <a:pt x="91" y="90"/>
                  </a:lnTo>
                  <a:lnTo>
                    <a:pt x="815" y="90"/>
                  </a:lnTo>
                  <a:lnTo>
                    <a:pt x="815" y="604"/>
                  </a:lnTo>
                  <a:close/>
                  <a:moveTo>
                    <a:pt x="452" y="679"/>
                  </a:moveTo>
                  <a:lnTo>
                    <a:pt x="447" y="678"/>
                  </a:lnTo>
                  <a:lnTo>
                    <a:pt x="441" y="677"/>
                  </a:lnTo>
                  <a:lnTo>
                    <a:pt x="436" y="673"/>
                  </a:lnTo>
                  <a:lnTo>
                    <a:pt x="431" y="670"/>
                  </a:lnTo>
                  <a:lnTo>
                    <a:pt x="428" y="666"/>
                  </a:lnTo>
                  <a:lnTo>
                    <a:pt x="425" y="660"/>
                  </a:lnTo>
                  <a:lnTo>
                    <a:pt x="423" y="654"/>
                  </a:lnTo>
                  <a:lnTo>
                    <a:pt x="423" y="649"/>
                  </a:lnTo>
                  <a:lnTo>
                    <a:pt x="423" y="642"/>
                  </a:lnTo>
                  <a:lnTo>
                    <a:pt x="425" y="637"/>
                  </a:lnTo>
                  <a:lnTo>
                    <a:pt x="428" y="631"/>
                  </a:lnTo>
                  <a:lnTo>
                    <a:pt x="431" y="627"/>
                  </a:lnTo>
                  <a:lnTo>
                    <a:pt x="436" y="623"/>
                  </a:lnTo>
                  <a:lnTo>
                    <a:pt x="441" y="621"/>
                  </a:lnTo>
                  <a:lnTo>
                    <a:pt x="447" y="619"/>
                  </a:lnTo>
                  <a:lnTo>
                    <a:pt x="452" y="618"/>
                  </a:lnTo>
                  <a:lnTo>
                    <a:pt x="459" y="619"/>
                  </a:lnTo>
                  <a:lnTo>
                    <a:pt x="465" y="621"/>
                  </a:lnTo>
                  <a:lnTo>
                    <a:pt x="469" y="623"/>
                  </a:lnTo>
                  <a:lnTo>
                    <a:pt x="473" y="627"/>
                  </a:lnTo>
                  <a:lnTo>
                    <a:pt x="478" y="631"/>
                  </a:lnTo>
                  <a:lnTo>
                    <a:pt x="480" y="637"/>
                  </a:lnTo>
                  <a:lnTo>
                    <a:pt x="482" y="642"/>
                  </a:lnTo>
                  <a:lnTo>
                    <a:pt x="482" y="649"/>
                  </a:lnTo>
                  <a:lnTo>
                    <a:pt x="482" y="654"/>
                  </a:lnTo>
                  <a:lnTo>
                    <a:pt x="480" y="660"/>
                  </a:lnTo>
                  <a:lnTo>
                    <a:pt x="478" y="666"/>
                  </a:lnTo>
                  <a:lnTo>
                    <a:pt x="473" y="670"/>
                  </a:lnTo>
                  <a:lnTo>
                    <a:pt x="469" y="673"/>
                  </a:lnTo>
                  <a:lnTo>
                    <a:pt x="465" y="677"/>
                  </a:lnTo>
                  <a:lnTo>
                    <a:pt x="459" y="678"/>
                  </a:lnTo>
                  <a:lnTo>
                    <a:pt x="452" y="679"/>
                  </a:lnTo>
                  <a:close/>
                  <a:moveTo>
                    <a:pt x="830" y="0"/>
                  </a:moveTo>
                  <a:lnTo>
                    <a:pt x="75" y="0"/>
                  </a:lnTo>
                  <a:lnTo>
                    <a:pt x="67" y="0"/>
                  </a:lnTo>
                  <a:lnTo>
                    <a:pt x="60" y="2"/>
                  </a:lnTo>
                  <a:lnTo>
                    <a:pt x="53" y="3"/>
                  </a:lnTo>
                  <a:lnTo>
                    <a:pt x="46" y="5"/>
                  </a:lnTo>
                  <a:lnTo>
                    <a:pt x="40" y="8"/>
                  </a:lnTo>
                  <a:lnTo>
                    <a:pt x="33" y="13"/>
                  </a:lnTo>
                  <a:lnTo>
                    <a:pt x="28" y="17"/>
                  </a:lnTo>
                  <a:lnTo>
                    <a:pt x="22" y="22"/>
                  </a:lnTo>
                  <a:lnTo>
                    <a:pt x="18" y="27"/>
                  </a:lnTo>
                  <a:lnTo>
                    <a:pt x="13" y="33"/>
                  </a:lnTo>
                  <a:lnTo>
                    <a:pt x="9" y="39"/>
                  </a:lnTo>
                  <a:lnTo>
                    <a:pt x="6" y="46"/>
                  </a:lnTo>
                  <a:lnTo>
                    <a:pt x="3" y="53"/>
                  </a:lnTo>
                  <a:lnTo>
                    <a:pt x="1" y="60"/>
                  </a:lnTo>
                  <a:lnTo>
                    <a:pt x="0" y="67"/>
                  </a:lnTo>
                  <a:lnTo>
                    <a:pt x="0" y="75"/>
                  </a:lnTo>
                  <a:lnTo>
                    <a:pt x="0" y="649"/>
                  </a:lnTo>
                  <a:lnTo>
                    <a:pt x="0" y="657"/>
                  </a:lnTo>
                  <a:lnTo>
                    <a:pt x="1" y="663"/>
                  </a:lnTo>
                  <a:lnTo>
                    <a:pt x="3" y="671"/>
                  </a:lnTo>
                  <a:lnTo>
                    <a:pt x="6" y="678"/>
                  </a:lnTo>
                  <a:lnTo>
                    <a:pt x="9" y="684"/>
                  </a:lnTo>
                  <a:lnTo>
                    <a:pt x="13" y="691"/>
                  </a:lnTo>
                  <a:lnTo>
                    <a:pt x="18" y="697"/>
                  </a:lnTo>
                  <a:lnTo>
                    <a:pt x="22" y="702"/>
                  </a:lnTo>
                  <a:lnTo>
                    <a:pt x="28" y="706"/>
                  </a:lnTo>
                  <a:lnTo>
                    <a:pt x="33" y="711"/>
                  </a:lnTo>
                  <a:lnTo>
                    <a:pt x="40" y="715"/>
                  </a:lnTo>
                  <a:lnTo>
                    <a:pt x="46" y="718"/>
                  </a:lnTo>
                  <a:lnTo>
                    <a:pt x="53" y="721"/>
                  </a:lnTo>
                  <a:lnTo>
                    <a:pt x="60" y="722"/>
                  </a:lnTo>
                  <a:lnTo>
                    <a:pt x="67" y="724"/>
                  </a:lnTo>
                  <a:lnTo>
                    <a:pt x="75" y="724"/>
                  </a:lnTo>
                  <a:lnTo>
                    <a:pt x="341" y="724"/>
                  </a:lnTo>
                  <a:lnTo>
                    <a:pt x="306" y="815"/>
                  </a:lnTo>
                  <a:lnTo>
                    <a:pt x="181" y="815"/>
                  </a:lnTo>
                  <a:lnTo>
                    <a:pt x="178" y="815"/>
                  </a:lnTo>
                  <a:lnTo>
                    <a:pt x="175" y="816"/>
                  </a:lnTo>
                  <a:lnTo>
                    <a:pt x="173" y="817"/>
                  </a:lnTo>
                  <a:lnTo>
                    <a:pt x="170" y="819"/>
                  </a:lnTo>
                  <a:lnTo>
                    <a:pt x="168" y="822"/>
                  </a:lnTo>
                  <a:lnTo>
                    <a:pt x="167" y="824"/>
                  </a:lnTo>
                  <a:lnTo>
                    <a:pt x="166" y="827"/>
                  </a:lnTo>
                  <a:lnTo>
                    <a:pt x="166" y="829"/>
                  </a:lnTo>
                  <a:lnTo>
                    <a:pt x="166" y="833"/>
                  </a:lnTo>
                  <a:lnTo>
                    <a:pt x="167" y="836"/>
                  </a:lnTo>
                  <a:lnTo>
                    <a:pt x="168" y="838"/>
                  </a:lnTo>
                  <a:lnTo>
                    <a:pt x="170" y="840"/>
                  </a:lnTo>
                  <a:lnTo>
                    <a:pt x="173" y="843"/>
                  </a:lnTo>
                  <a:lnTo>
                    <a:pt x="175" y="844"/>
                  </a:lnTo>
                  <a:lnTo>
                    <a:pt x="178" y="845"/>
                  </a:lnTo>
                  <a:lnTo>
                    <a:pt x="181" y="845"/>
                  </a:lnTo>
                  <a:lnTo>
                    <a:pt x="316" y="845"/>
                  </a:lnTo>
                  <a:lnTo>
                    <a:pt x="588" y="845"/>
                  </a:lnTo>
                  <a:lnTo>
                    <a:pt x="588" y="845"/>
                  </a:lnTo>
                  <a:lnTo>
                    <a:pt x="725" y="845"/>
                  </a:lnTo>
                  <a:lnTo>
                    <a:pt x="727" y="845"/>
                  </a:lnTo>
                  <a:lnTo>
                    <a:pt x="730" y="844"/>
                  </a:lnTo>
                  <a:lnTo>
                    <a:pt x="732" y="843"/>
                  </a:lnTo>
                  <a:lnTo>
                    <a:pt x="734" y="840"/>
                  </a:lnTo>
                  <a:lnTo>
                    <a:pt x="737" y="838"/>
                  </a:lnTo>
                  <a:lnTo>
                    <a:pt x="738" y="836"/>
                  </a:lnTo>
                  <a:lnTo>
                    <a:pt x="739" y="833"/>
                  </a:lnTo>
                  <a:lnTo>
                    <a:pt x="739" y="829"/>
                  </a:lnTo>
                  <a:lnTo>
                    <a:pt x="739" y="827"/>
                  </a:lnTo>
                  <a:lnTo>
                    <a:pt x="738" y="824"/>
                  </a:lnTo>
                  <a:lnTo>
                    <a:pt x="737" y="822"/>
                  </a:lnTo>
                  <a:lnTo>
                    <a:pt x="734" y="819"/>
                  </a:lnTo>
                  <a:lnTo>
                    <a:pt x="732" y="817"/>
                  </a:lnTo>
                  <a:lnTo>
                    <a:pt x="730" y="816"/>
                  </a:lnTo>
                  <a:lnTo>
                    <a:pt x="727" y="815"/>
                  </a:lnTo>
                  <a:lnTo>
                    <a:pt x="725" y="815"/>
                  </a:lnTo>
                  <a:lnTo>
                    <a:pt x="598" y="815"/>
                  </a:lnTo>
                  <a:lnTo>
                    <a:pt x="565" y="724"/>
                  </a:lnTo>
                  <a:lnTo>
                    <a:pt x="830" y="724"/>
                  </a:lnTo>
                  <a:lnTo>
                    <a:pt x="837" y="723"/>
                  </a:lnTo>
                  <a:lnTo>
                    <a:pt x="845" y="722"/>
                  </a:lnTo>
                  <a:lnTo>
                    <a:pt x="852" y="721"/>
                  </a:lnTo>
                  <a:lnTo>
                    <a:pt x="859" y="718"/>
                  </a:lnTo>
                  <a:lnTo>
                    <a:pt x="866" y="715"/>
                  </a:lnTo>
                  <a:lnTo>
                    <a:pt x="872" y="711"/>
                  </a:lnTo>
                  <a:lnTo>
                    <a:pt x="878" y="706"/>
                  </a:lnTo>
                  <a:lnTo>
                    <a:pt x="883" y="702"/>
                  </a:lnTo>
                  <a:lnTo>
                    <a:pt x="888" y="697"/>
                  </a:lnTo>
                  <a:lnTo>
                    <a:pt x="893" y="691"/>
                  </a:lnTo>
                  <a:lnTo>
                    <a:pt x="896" y="684"/>
                  </a:lnTo>
                  <a:lnTo>
                    <a:pt x="899" y="678"/>
                  </a:lnTo>
                  <a:lnTo>
                    <a:pt x="901" y="671"/>
                  </a:lnTo>
                  <a:lnTo>
                    <a:pt x="904" y="663"/>
                  </a:lnTo>
                  <a:lnTo>
                    <a:pt x="905" y="657"/>
                  </a:lnTo>
                  <a:lnTo>
                    <a:pt x="905" y="649"/>
                  </a:lnTo>
                  <a:lnTo>
                    <a:pt x="905" y="75"/>
                  </a:lnTo>
                  <a:lnTo>
                    <a:pt x="905" y="67"/>
                  </a:lnTo>
                  <a:lnTo>
                    <a:pt x="904" y="60"/>
                  </a:lnTo>
                  <a:lnTo>
                    <a:pt x="901" y="53"/>
                  </a:lnTo>
                  <a:lnTo>
                    <a:pt x="899" y="46"/>
                  </a:lnTo>
                  <a:lnTo>
                    <a:pt x="896" y="39"/>
                  </a:lnTo>
                  <a:lnTo>
                    <a:pt x="893" y="33"/>
                  </a:lnTo>
                  <a:lnTo>
                    <a:pt x="888" y="27"/>
                  </a:lnTo>
                  <a:lnTo>
                    <a:pt x="883" y="22"/>
                  </a:lnTo>
                  <a:lnTo>
                    <a:pt x="878" y="17"/>
                  </a:lnTo>
                  <a:lnTo>
                    <a:pt x="872" y="13"/>
                  </a:lnTo>
                  <a:lnTo>
                    <a:pt x="866" y="8"/>
                  </a:lnTo>
                  <a:lnTo>
                    <a:pt x="859" y="5"/>
                  </a:lnTo>
                  <a:lnTo>
                    <a:pt x="852" y="3"/>
                  </a:lnTo>
                  <a:lnTo>
                    <a:pt x="845" y="2"/>
                  </a:lnTo>
                  <a:lnTo>
                    <a:pt x="837" y="0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162" name="Shape 515"/>
            <p:cNvSpPr/>
            <p:nvPr/>
          </p:nvSpPr>
          <p:spPr>
            <a:xfrm>
              <a:off x="2792117" y="3921350"/>
              <a:ext cx="212764" cy="181317"/>
            </a:xfrm>
            <a:custGeom>
              <a:avLst/>
              <a:gdLst/>
              <a:ahLst/>
              <a:cxnLst/>
              <a:rect l="0" t="0" r="0" b="0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bg1"/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163" name="Shape 516"/>
            <p:cNvSpPr/>
            <p:nvPr/>
          </p:nvSpPr>
          <p:spPr>
            <a:xfrm>
              <a:off x="3033687" y="4009583"/>
              <a:ext cx="128995" cy="111776"/>
            </a:xfrm>
            <a:custGeom>
              <a:avLst/>
              <a:gdLst/>
              <a:ahLst/>
              <a:cxnLst/>
              <a:rect l="0" t="0" r="0" b="0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bg1"/>
                </a:solidFill>
                <a:latin typeface="+mj-lt"/>
                <a:ea typeface="Roboto" panose="02000000000000000000" pitchFamily="2" charset="0"/>
              </a:endParaRPr>
            </a:p>
          </p:txBody>
        </p:sp>
      </p:grpSp>
      <p:sp>
        <p:nvSpPr>
          <p:cNvPr id="164" name="Shape 70"/>
          <p:cNvSpPr txBox="1">
            <a:spLocks/>
          </p:cNvSpPr>
          <p:nvPr/>
        </p:nvSpPr>
        <p:spPr>
          <a:xfrm>
            <a:off x="112846" y="1646615"/>
            <a:ext cx="2036965" cy="54088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pPr algn="r"/>
            <a:r>
              <a:rPr lang="es-CO" sz="2000" b="1" dirty="0">
                <a:solidFill>
                  <a:schemeClr val="tx2"/>
                </a:solidFill>
                <a:ea typeface="Roboto" panose="02000000000000000000" pitchFamily="2" charset="0"/>
              </a:rPr>
              <a:t>Cooperación y colaboración</a:t>
            </a:r>
          </a:p>
        </p:txBody>
      </p:sp>
      <p:sp>
        <p:nvSpPr>
          <p:cNvPr id="165" name="Shape 70"/>
          <p:cNvSpPr txBox="1">
            <a:spLocks/>
          </p:cNvSpPr>
          <p:nvPr/>
        </p:nvSpPr>
        <p:spPr>
          <a:xfrm>
            <a:off x="3317395" y="14296"/>
            <a:ext cx="2200213" cy="54088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r>
              <a:rPr lang="es-CO" sz="2000" b="1" dirty="0">
                <a:solidFill>
                  <a:schemeClr val="accent6">
                    <a:lumMod val="75000"/>
                  </a:schemeClr>
                </a:solidFill>
                <a:ea typeface="Roboto" panose="02000000000000000000" pitchFamily="2" charset="0"/>
              </a:rPr>
              <a:t>Apertura y transparencia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3892874" y="725612"/>
            <a:ext cx="981197" cy="920148"/>
            <a:chOff x="3892874" y="725612"/>
            <a:chExt cx="981197" cy="920148"/>
          </a:xfrm>
        </p:grpSpPr>
        <p:sp>
          <p:nvSpPr>
            <p:cNvPr id="125" name="Oval 173"/>
            <p:cNvSpPr/>
            <p:nvPr/>
          </p:nvSpPr>
          <p:spPr>
            <a:xfrm>
              <a:off x="3892874" y="725612"/>
              <a:ext cx="981197" cy="9201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167" name="Oval 174"/>
            <p:cNvSpPr/>
            <p:nvPr/>
          </p:nvSpPr>
          <p:spPr>
            <a:xfrm>
              <a:off x="3953481" y="816493"/>
              <a:ext cx="865388" cy="78952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  <a:latin typeface="+mj-lt"/>
                <a:ea typeface="Roboto" panose="02000000000000000000" pitchFamily="2" charset="0"/>
              </a:endParaRPr>
            </a:p>
          </p:txBody>
        </p:sp>
        <p:grpSp>
          <p:nvGrpSpPr>
            <p:cNvPr id="168" name="Shape 517"/>
            <p:cNvGrpSpPr>
              <a:grpSpLocks noChangeAspect="1"/>
            </p:cNvGrpSpPr>
            <p:nvPr/>
          </p:nvGrpSpPr>
          <p:grpSpPr>
            <a:xfrm>
              <a:off x="4157945" y="927045"/>
              <a:ext cx="476689" cy="486678"/>
              <a:chOff x="3951850" y="2985350"/>
              <a:chExt cx="407950" cy="416500"/>
            </a:xfrm>
          </p:grpSpPr>
          <p:sp>
            <p:nvSpPr>
              <p:cNvPr id="169" name="Shape 518"/>
              <p:cNvSpPr/>
              <p:nvPr/>
            </p:nvSpPr>
            <p:spPr>
              <a:xfrm>
                <a:off x="3951850" y="2985350"/>
                <a:ext cx="314800" cy="314825"/>
              </a:xfrm>
              <a:custGeom>
                <a:avLst/>
                <a:gdLst/>
                <a:ahLst/>
                <a:cxnLst/>
                <a:rect l="0" t="0" r="0" b="0"/>
                <a:pathLst>
                  <a:path w="12592" h="12593" fill="none" extrusionOk="0">
                    <a:moveTo>
                      <a:pt x="6284" y="1"/>
                    </a:moveTo>
                    <a:lnTo>
                      <a:pt x="6284" y="1"/>
                    </a:lnTo>
                    <a:lnTo>
                      <a:pt x="5967" y="25"/>
                    </a:lnTo>
                    <a:lnTo>
                      <a:pt x="5651" y="49"/>
                    </a:lnTo>
                    <a:lnTo>
                      <a:pt x="5334" y="74"/>
                    </a:lnTo>
                    <a:lnTo>
                      <a:pt x="5017" y="147"/>
                    </a:lnTo>
                    <a:lnTo>
                      <a:pt x="4725" y="220"/>
                    </a:lnTo>
                    <a:lnTo>
                      <a:pt x="4433" y="293"/>
                    </a:lnTo>
                    <a:lnTo>
                      <a:pt x="4141" y="390"/>
                    </a:lnTo>
                    <a:lnTo>
                      <a:pt x="3848" y="512"/>
                    </a:lnTo>
                    <a:lnTo>
                      <a:pt x="3556" y="634"/>
                    </a:lnTo>
                    <a:lnTo>
                      <a:pt x="3288" y="780"/>
                    </a:lnTo>
                    <a:lnTo>
                      <a:pt x="3020" y="926"/>
                    </a:lnTo>
                    <a:lnTo>
                      <a:pt x="2777" y="1072"/>
                    </a:lnTo>
                    <a:lnTo>
                      <a:pt x="2290" y="1437"/>
                    </a:lnTo>
                    <a:lnTo>
                      <a:pt x="1851" y="1852"/>
                    </a:lnTo>
                    <a:lnTo>
                      <a:pt x="1437" y="2290"/>
                    </a:lnTo>
                    <a:lnTo>
                      <a:pt x="1072" y="2777"/>
                    </a:lnTo>
                    <a:lnTo>
                      <a:pt x="901" y="3045"/>
                    </a:lnTo>
                    <a:lnTo>
                      <a:pt x="755" y="3313"/>
                    </a:lnTo>
                    <a:lnTo>
                      <a:pt x="609" y="3581"/>
                    </a:lnTo>
                    <a:lnTo>
                      <a:pt x="487" y="3849"/>
                    </a:lnTo>
                    <a:lnTo>
                      <a:pt x="390" y="4141"/>
                    </a:lnTo>
                    <a:lnTo>
                      <a:pt x="292" y="4433"/>
                    </a:lnTo>
                    <a:lnTo>
                      <a:pt x="195" y="4725"/>
                    </a:lnTo>
                    <a:lnTo>
                      <a:pt x="122" y="5042"/>
                    </a:lnTo>
                    <a:lnTo>
                      <a:pt x="73" y="5334"/>
                    </a:lnTo>
                    <a:lnTo>
                      <a:pt x="25" y="5651"/>
                    </a:lnTo>
                    <a:lnTo>
                      <a:pt x="0" y="5968"/>
                    </a:lnTo>
                    <a:lnTo>
                      <a:pt x="0" y="6308"/>
                    </a:lnTo>
                    <a:lnTo>
                      <a:pt x="0" y="6308"/>
                    </a:lnTo>
                    <a:lnTo>
                      <a:pt x="0" y="6625"/>
                    </a:lnTo>
                    <a:lnTo>
                      <a:pt x="25" y="6942"/>
                    </a:lnTo>
                    <a:lnTo>
                      <a:pt x="73" y="7258"/>
                    </a:lnTo>
                    <a:lnTo>
                      <a:pt x="122" y="7575"/>
                    </a:lnTo>
                    <a:lnTo>
                      <a:pt x="195" y="7867"/>
                    </a:lnTo>
                    <a:lnTo>
                      <a:pt x="292" y="8184"/>
                    </a:lnTo>
                    <a:lnTo>
                      <a:pt x="390" y="8476"/>
                    </a:lnTo>
                    <a:lnTo>
                      <a:pt x="487" y="8744"/>
                    </a:lnTo>
                    <a:lnTo>
                      <a:pt x="609" y="9036"/>
                    </a:lnTo>
                    <a:lnTo>
                      <a:pt x="755" y="9304"/>
                    </a:lnTo>
                    <a:lnTo>
                      <a:pt x="901" y="9572"/>
                    </a:lnTo>
                    <a:lnTo>
                      <a:pt x="1072" y="9816"/>
                    </a:lnTo>
                    <a:lnTo>
                      <a:pt x="1437" y="10303"/>
                    </a:lnTo>
                    <a:lnTo>
                      <a:pt x="1851" y="10741"/>
                    </a:lnTo>
                    <a:lnTo>
                      <a:pt x="2290" y="11155"/>
                    </a:lnTo>
                    <a:lnTo>
                      <a:pt x="2777" y="11520"/>
                    </a:lnTo>
                    <a:lnTo>
                      <a:pt x="3020" y="11691"/>
                    </a:lnTo>
                    <a:lnTo>
                      <a:pt x="3288" y="11837"/>
                    </a:lnTo>
                    <a:lnTo>
                      <a:pt x="3556" y="11983"/>
                    </a:lnTo>
                    <a:lnTo>
                      <a:pt x="3848" y="12105"/>
                    </a:lnTo>
                    <a:lnTo>
                      <a:pt x="4141" y="12202"/>
                    </a:lnTo>
                    <a:lnTo>
                      <a:pt x="4433" y="12300"/>
                    </a:lnTo>
                    <a:lnTo>
                      <a:pt x="4725" y="12397"/>
                    </a:lnTo>
                    <a:lnTo>
                      <a:pt x="5017" y="12470"/>
                    </a:lnTo>
                    <a:lnTo>
                      <a:pt x="5334" y="12519"/>
                    </a:lnTo>
                    <a:lnTo>
                      <a:pt x="5651" y="12568"/>
                    </a:lnTo>
                    <a:lnTo>
                      <a:pt x="5967" y="12592"/>
                    </a:lnTo>
                    <a:lnTo>
                      <a:pt x="6284" y="12592"/>
                    </a:lnTo>
                    <a:lnTo>
                      <a:pt x="6284" y="12592"/>
                    </a:lnTo>
                    <a:lnTo>
                      <a:pt x="6625" y="12592"/>
                    </a:lnTo>
                    <a:lnTo>
                      <a:pt x="6941" y="12568"/>
                    </a:lnTo>
                    <a:lnTo>
                      <a:pt x="7258" y="12519"/>
                    </a:lnTo>
                    <a:lnTo>
                      <a:pt x="7550" y="12470"/>
                    </a:lnTo>
                    <a:lnTo>
                      <a:pt x="7867" y="12397"/>
                    </a:lnTo>
                    <a:lnTo>
                      <a:pt x="8159" y="12300"/>
                    </a:lnTo>
                    <a:lnTo>
                      <a:pt x="8451" y="12202"/>
                    </a:lnTo>
                    <a:lnTo>
                      <a:pt x="8744" y="12105"/>
                    </a:lnTo>
                    <a:lnTo>
                      <a:pt x="9012" y="11983"/>
                    </a:lnTo>
                    <a:lnTo>
                      <a:pt x="9279" y="11837"/>
                    </a:lnTo>
                    <a:lnTo>
                      <a:pt x="9547" y="11691"/>
                    </a:lnTo>
                    <a:lnTo>
                      <a:pt x="9815" y="11520"/>
                    </a:lnTo>
                    <a:lnTo>
                      <a:pt x="10302" y="11155"/>
                    </a:lnTo>
                    <a:lnTo>
                      <a:pt x="10741" y="10741"/>
                    </a:lnTo>
                    <a:lnTo>
                      <a:pt x="11155" y="10303"/>
                    </a:lnTo>
                    <a:lnTo>
                      <a:pt x="11520" y="9816"/>
                    </a:lnTo>
                    <a:lnTo>
                      <a:pt x="11666" y="9572"/>
                    </a:lnTo>
                    <a:lnTo>
                      <a:pt x="11812" y="9304"/>
                    </a:lnTo>
                    <a:lnTo>
                      <a:pt x="11958" y="9036"/>
                    </a:lnTo>
                    <a:lnTo>
                      <a:pt x="12080" y="8744"/>
                    </a:lnTo>
                    <a:lnTo>
                      <a:pt x="12202" y="8476"/>
                    </a:lnTo>
                    <a:lnTo>
                      <a:pt x="12299" y="8184"/>
                    </a:lnTo>
                    <a:lnTo>
                      <a:pt x="12397" y="7867"/>
                    </a:lnTo>
                    <a:lnTo>
                      <a:pt x="12446" y="7575"/>
                    </a:lnTo>
                    <a:lnTo>
                      <a:pt x="12519" y="7258"/>
                    </a:lnTo>
                    <a:lnTo>
                      <a:pt x="12543" y="6942"/>
                    </a:lnTo>
                    <a:lnTo>
                      <a:pt x="12567" y="6625"/>
                    </a:lnTo>
                    <a:lnTo>
                      <a:pt x="12592" y="6308"/>
                    </a:lnTo>
                    <a:lnTo>
                      <a:pt x="12592" y="6308"/>
                    </a:lnTo>
                    <a:lnTo>
                      <a:pt x="12567" y="5968"/>
                    </a:lnTo>
                    <a:lnTo>
                      <a:pt x="12543" y="5651"/>
                    </a:lnTo>
                    <a:lnTo>
                      <a:pt x="12519" y="5334"/>
                    </a:lnTo>
                    <a:lnTo>
                      <a:pt x="12446" y="5042"/>
                    </a:lnTo>
                    <a:lnTo>
                      <a:pt x="12397" y="4725"/>
                    </a:lnTo>
                    <a:lnTo>
                      <a:pt x="12299" y="4433"/>
                    </a:lnTo>
                    <a:lnTo>
                      <a:pt x="12202" y="4141"/>
                    </a:lnTo>
                    <a:lnTo>
                      <a:pt x="12080" y="3849"/>
                    </a:lnTo>
                    <a:lnTo>
                      <a:pt x="11958" y="3581"/>
                    </a:lnTo>
                    <a:lnTo>
                      <a:pt x="11812" y="3313"/>
                    </a:lnTo>
                    <a:lnTo>
                      <a:pt x="11666" y="3045"/>
                    </a:lnTo>
                    <a:lnTo>
                      <a:pt x="11520" y="2777"/>
                    </a:lnTo>
                    <a:lnTo>
                      <a:pt x="11155" y="2290"/>
                    </a:lnTo>
                    <a:lnTo>
                      <a:pt x="10741" y="1852"/>
                    </a:lnTo>
                    <a:lnTo>
                      <a:pt x="10302" y="1437"/>
                    </a:lnTo>
                    <a:lnTo>
                      <a:pt x="9815" y="1072"/>
                    </a:lnTo>
                    <a:lnTo>
                      <a:pt x="9547" y="926"/>
                    </a:lnTo>
                    <a:lnTo>
                      <a:pt x="9279" y="780"/>
                    </a:lnTo>
                    <a:lnTo>
                      <a:pt x="9012" y="634"/>
                    </a:lnTo>
                    <a:lnTo>
                      <a:pt x="8744" y="512"/>
                    </a:lnTo>
                    <a:lnTo>
                      <a:pt x="8451" y="390"/>
                    </a:lnTo>
                    <a:lnTo>
                      <a:pt x="8159" y="293"/>
                    </a:lnTo>
                    <a:lnTo>
                      <a:pt x="7867" y="220"/>
                    </a:lnTo>
                    <a:lnTo>
                      <a:pt x="7550" y="147"/>
                    </a:lnTo>
                    <a:lnTo>
                      <a:pt x="7258" y="74"/>
                    </a:lnTo>
                    <a:lnTo>
                      <a:pt x="6941" y="49"/>
                    </a:lnTo>
                    <a:lnTo>
                      <a:pt x="6625" y="25"/>
                    </a:lnTo>
                    <a:lnTo>
                      <a:pt x="6284" y="1"/>
                    </a:lnTo>
                    <a:lnTo>
                      <a:pt x="6284" y="1"/>
                    </a:lnTo>
                    <a:close/>
                  </a:path>
                </a:pathLst>
              </a:custGeom>
              <a:noFill/>
              <a:ln w="1905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latin typeface="+mj-lt"/>
                  <a:ea typeface="Roboto" panose="02000000000000000000" pitchFamily="2" charset="0"/>
                </a:endParaRPr>
              </a:p>
            </p:txBody>
          </p:sp>
          <p:sp>
            <p:nvSpPr>
              <p:cNvPr id="170" name="Shape 519"/>
              <p:cNvSpPr/>
              <p:nvPr/>
            </p:nvSpPr>
            <p:spPr>
              <a:xfrm>
                <a:off x="3988375" y="3021875"/>
                <a:ext cx="241750" cy="241750"/>
              </a:xfrm>
              <a:custGeom>
                <a:avLst/>
                <a:gdLst/>
                <a:ahLst/>
                <a:cxnLst/>
                <a:rect l="0" t="0" r="0" b="0"/>
                <a:pathLst>
                  <a:path w="9670" h="9670" fill="none" extrusionOk="0">
                    <a:moveTo>
                      <a:pt x="4823" y="1"/>
                    </a:moveTo>
                    <a:lnTo>
                      <a:pt x="4823" y="1"/>
                    </a:lnTo>
                    <a:lnTo>
                      <a:pt x="4336" y="25"/>
                    </a:lnTo>
                    <a:lnTo>
                      <a:pt x="3849" y="98"/>
                    </a:lnTo>
                    <a:lnTo>
                      <a:pt x="3386" y="220"/>
                    </a:lnTo>
                    <a:lnTo>
                      <a:pt x="2947" y="391"/>
                    </a:lnTo>
                    <a:lnTo>
                      <a:pt x="2533" y="585"/>
                    </a:lnTo>
                    <a:lnTo>
                      <a:pt x="2144" y="829"/>
                    </a:lnTo>
                    <a:lnTo>
                      <a:pt x="1754" y="1121"/>
                    </a:lnTo>
                    <a:lnTo>
                      <a:pt x="1413" y="1438"/>
                    </a:lnTo>
                    <a:lnTo>
                      <a:pt x="1096" y="1779"/>
                    </a:lnTo>
                    <a:lnTo>
                      <a:pt x="829" y="2144"/>
                    </a:lnTo>
                    <a:lnTo>
                      <a:pt x="585" y="2534"/>
                    </a:lnTo>
                    <a:lnTo>
                      <a:pt x="390" y="2972"/>
                    </a:lnTo>
                    <a:lnTo>
                      <a:pt x="220" y="3411"/>
                    </a:lnTo>
                    <a:lnTo>
                      <a:pt x="98" y="3873"/>
                    </a:lnTo>
                    <a:lnTo>
                      <a:pt x="25" y="4336"/>
                    </a:lnTo>
                    <a:lnTo>
                      <a:pt x="1" y="4847"/>
                    </a:lnTo>
                    <a:lnTo>
                      <a:pt x="1" y="4847"/>
                    </a:lnTo>
                    <a:lnTo>
                      <a:pt x="25" y="5335"/>
                    </a:lnTo>
                    <a:lnTo>
                      <a:pt x="98" y="5822"/>
                    </a:lnTo>
                    <a:lnTo>
                      <a:pt x="220" y="6284"/>
                    </a:lnTo>
                    <a:lnTo>
                      <a:pt x="390" y="6723"/>
                    </a:lnTo>
                    <a:lnTo>
                      <a:pt x="585" y="7137"/>
                    </a:lnTo>
                    <a:lnTo>
                      <a:pt x="829" y="7527"/>
                    </a:lnTo>
                    <a:lnTo>
                      <a:pt x="1096" y="7916"/>
                    </a:lnTo>
                    <a:lnTo>
                      <a:pt x="1413" y="8257"/>
                    </a:lnTo>
                    <a:lnTo>
                      <a:pt x="1754" y="8574"/>
                    </a:lnTo>
                    <a:lnTo>
                      <a:pt x="2144" y="8842"/>
                    </a:lnTo>
                    <a:lnTo>
                      <a:pt x="2533" y="9085"/>
                    </a:lnTo>
                    <a:lnTo>
                      <a:pt x="2947" y="9280"/>
                    </a:lnTo>
                    <a:lnTo>
                      <a:pt x="3386" y="9451"/>
                    </a:lnTo>
                    <a:lnTo>
                      <a:pt x="3849" y="9572"/>
                    </a:lnTo>
                    <a:lnTo>
                      <a:pt x="4336" y="9645"/>
                    </a:lnTo>
                    <a:lnTo>
                      <a:pt x="4823" y="9670"/>
                    </a:lnTo>
                    <a:lnTo>
                      <a:pt x="4823" y="9670"/>
                    </a:lnTo>
                    <a:lnTo>
                      <a:pt x="5334" y="9645"/>
                    </a:lnTo>
                    <a:lnTo>
                      <a:pt x="5797" y="9572"/>
                    </a:lnTo>
                    <a:lnTo>
                      <a:pt x="6260" y="9451"/>
                    </a:lnTo>
                    <a:lnTo>
                      <a:pt x="6698" y="9280"/>
                    </a:lnTo>
                    <a:lnTo>
                      <a:pt x="7136" y="9085"/>
                    </a:lnTo>
                    <a:lnTo>
                      <a:pt x="7526" y="8842"/>
                    </a:lnTo>
                    <a:lnTo>
                      <a:pt x="7892" y="8574"/>
                    </a:lnTo>
                    <a:lnTo>
                      <a:pt x="8232" y="8257"/>
                    </a:lnTo>
                    <a:lnTo>
                      <a:pt x="8549" y="7916"/>
                    </a:lnTo>
                    <a:lnTo>
                      <a:pt x="8841" y="7527"/>
                    </a:lnTo>
                    <a:lnTo>
                      <a:pt x="9085" y="7137"/>
                    </a:lnTo>
                    <a:lnTo>
                      <a:pt x="9280" y="6723"/>
                    </a:lnTo>
                    <a:lnTo>
                      <a:pt x="9450" y="6284"/>
                    </a:lnTo>
                    <a:lnTo>
                      <a:pt x="9572" y="5822"/>
                    </a:lnTo>
                    <a:lnTo>
                      <a:pt x="9645" y="5335"/>
                    </a:lnTo>
                    <a:lnTo>
                      <a:pt x="9669" y="4847"/>
                    </a:lnTo>
                    <a:lnTo>
                      <a:pt x="9669" y="4847"/>
                    </a:lnTo>
                    <a:lnTo>
                      <a:pt x="9645" y="4336"/>
                    </a:lnTo>
                    <a:lnTo>
                      <a:pt x="9572" y="3873"/>
                    </a:lnTo>
                    <a:lnTo>
                      <a:pt x="9450" y="3411"/>
                    </a:lnTo>
                    <a:lnTo>
                      <a:pt x="9280" y="2972"/>
                    </a:lnTo>
                    <a:lnTo>
                      <a:pt x="9085" y="2534"/>
                    </a:lnTo>
                    <a:lnTo>
                      <a:pt x="8841" y="2144"/>
                    </a:lnTo>
                    <a:lnTo>
                      <a:pt x="8549" y="1779"/>
                    </a:lnTo>
                    <a:lnTo>
                      <a:pt x="8232" y="1438"/>
                    </a:lnTo>
                    <a:lnTo>
                      <a:pt x="7892" y="1121"/>
                    </a:lnTo>
                    <a:lnTo>
                      <a:pt x="7526" y="829"/>
                    </a:lnTo>
                    <a:lnTo>
                      <a:pt x="7136" y="585"/>
                    </a:lnTo>
                    <a:lnTo>
                      <a:pt x="6698" y="391"/>
                    </a:lnTo>
                    <a:lnTo>
                      <a:pt x="6260" y="220"/>
                    </a:lnTo>
                    <a:lnTo>
                      <a:pt x="5797" y="98"/>
                    </a:lnTo>
                    <a:lnTo>
                      <a:pt x="5334" y="25"/>
                    </a:lnTo>
                    <a:lnTo>
                      <a:pt x="4823" y="1"/>
                    </a:lnTo>
                    <a:lnTo>
                      <a:pt x="4823" y="1"/>
                    </a:lnTo>
                  </a:path>
                </a:pathLst>
              </a:custGeom>
              <a:noFill/>
              <a:ln w="1905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latin typeface="+mj-lt"/>
                  <a:ea typeface="Roboto" panose="02000000000000000000" pitchFamily="2" charset="0"/>
                </a:endParaRPr>
              </a:p>
            </p:txBody>
          </p:sp>
          <p:sp>
            <p:nvSpPr>
              <p:cNvPr id="171" name="Shape 520"/>
              <p:cNvSpPr/>
              <p:nvPr/>
            </p:nvSpPr>
            <p:spPr>
              <a:xfrm>
                <a:off x="4024300" y="3058425"/>
                <a:ext cx="84650" cy="84650"/>
              </a:xfrm>
              <a:custGeom>
                <a:avLst/>
                <a:gdLst/>
                <a:ahLst/>
                <a:cxnLst/>
                <a:rect l="0" t="0" r="0" b="0"/>
                <a:pathLst>
                  <a:path w="3386" h="3386" fill="none" extrusionOk="0">
                    <a:moveTo>
                      <a:pt x="0" y="3385"/>
                    </a:moveTo>
                    <a:lnTo>
                      <a:pt x="0" y="3385"/>
                    </a:lnTo>
                    <a:lnTo>
                      <a:pt x="25" y="3020"/>
                    </a:lnTo>
                    <a:lnTo>
                      <a:pt x="74" y="2704"/>
                    </a:lnTo>
                    <a:lnTo>
                      <a:pt x="147" y="2363"/>
                    </a:lnTo>
                    <a:lnTo>
                      <a:pt x="268" y="2070"/>
                    </a:lnTo>
                    <a:lnTo>
                      <a:pt x="414" y="1754"/>
                    </a:lnTo>
                    <a:lnTo>
                      <a:pt x="585" y="1486"/>
                    </a:lnTo>
                    <a:lnTo>
                      <a:pt x="780" y="1218"/>
                    </a:lnTo>
                    <a:lnTo>
                      <a:pt x="999" y="974"/>
                    </a:lnTo>
                    <a:lnTo>
                      <a:pt x="1243" y="755"/>
                    </a:lnTo>
                    <a:lnTo>
                      <a:pt x="1510" y="560"/>
                    </a:lnTo>
                    <a:lnTo>
                      <a:pt x="1778" y="390"/>
                    </a:lnTo>
                    <a:lnTo>
                      <a:pt x="2071" y="244"/>
                    </a:lnTo>
                    <a:lnTo>
                      <a:pt x="2387" y="146"/>
                    </a:lnTo>
                    <a:lnTo>
                      <a:pt x="2704" y="49"/>
                    </a:lnTo>
                    <a:lnTo>
                      <a:pt x="3045" y="0"/>
                    </a:lnTo>
                    <a:lnTo>
                      <a:pt x="3386" y="0"/>
                    </a:lnTo>
                  </a:path>
                </a:pathLst>
              </a:custGeom>
              <a:noFill/>
              <a:ln w="1905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latin typeface="+mj-lt"/>
                  <a:ea typeface="Roboto" panose="02000000000000000000" pitchFamily="2" charset="0"/>
                </a:endParaRPr>
              </a:p>
            </p:txBody>
          </p:sp>
          <p:sp>
            <p:nvSpPr>
              <p:cNvPr id="172" name="Shape 521"/>
              <p:cNvSpPr/>
              <p:nvPr/>
            </p:nvSpPr>
            <p:spPr>
              <a:xfrm>
                <a:off x="4205750" y="3248375"/>
                <a:ext cx="154050" cy="153475"/>
              </a:xfrm>
              <a:custGeom>
                <a:avLst/>
                <a:gdLst/>
                <a:ahLst/>
                <a:cxnLst/>
                <a:rect l="0" t="0" r="0" b="0"/>
                <a:pathLst>
                  <a:path w="6162" h="6139" fill="none" extrusionOk="0">
                    <a:moveTo>
                      <a:pt x="0" y="1024"/>
                    </a:moveTo>
                    <a:lnTo>
                      <a:pt x="4969" y="5992"/>
                    </a:lnTo>
                    <a:lnTo>
                      <a:pt x="4969" y="5992"/>
                    </a:lnTo>
                    <a:lnTo>
                      <a:pt x="5042" y="6041"/>
                    </a:lnTo>
                    <a:lnTo>
                      <a:pt x="5115" y="6090"/>
                    </a:lnTo>
                    <a:lnTo>
                      <a:pt x="5212" y="6114"/>
                    </a:lnTo>
                    <a:lnTo>
                      <a:pt x="5310" y="6138"/>
                    </a:lnTo>
                    <a:lnTo>
                      <a:pt x="5407" y="6114"/>
                    </a:lnTo>
                    <a:lnTo>
                      <a:pt x="5480" y="6090"/>
                    </a:lnTo>
                    <a:lnTo>
                      <a:pt x="5577" y="6041"/>
                    </a:lnTo>
                    <a:lnTo>
                      <a:pt x="5651" y="5992"/>
                    </a:lnTo>
                    <a:lnTo>
                      <a:pt x="6016" y="5627"/>
                    </a:lnTo>
                    <a:lnTo>
                      <a:pt x="6016" y="5627"/>
                    </a:lnTo>
                    <a:lnTo>
                      <a:pt x="6089" y="5554"/>
                    </a:lnTo>
                    <a:lnTo>
                      <a:pt x="6138" y="5456"/>
                    </a:lnTo>
                    <a:lnTo>
                      <a:pt x="6162" y="5359"/>
                    </a:lnTo>
                    <a:lnTo>
                      <a:pt x="6162" y="5286"/>
                    </a:lnTo>
                    <a:lnTo>
                      <a:pt x="6162" y="5188"/>
                    </a:lnTo>
                    <a:lnTo>
                      <a:pt x="6138" y="5091"/>
                    </a:lnTo>
                    <a:lnTo>
                      <a:pt x="6089" y="5018"/>
                    </a:lnTo>
                    <a:lnTo>
                      <a:pt x="6016" y="4921"/>
                    </a:lnTo>
                    <a:lnTo>
                      <a:pt x="1072" y="1"/>
                    </a:lnTo>
                  </a:path>
                </a:pathLst>
              </a:custGeom>
              <a:noFill/>
              <a:ln w="19050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latin typeface="+mj-lt"/>
                  <a:ea typeface="Roboto" panose="02000000000000000000" pitchFamily="2" charset="0"/>
                </a:endParaRPr>
              </a:p>
            </p:txBody>
          </p:sp>
        </p:grpSp>
      </p:grpSp>
      <p:grpSp>
        <p:nvGrpSpPr>
          <p:cNvPr id="6" name="Grupo 5"/>
          <p:cNvGrpSpPr/>
          <p:nvPr/>
        </p:nvGrpSpPr>
        <p:grpSpPr>
          <a:xfrm>
            <a:off x="5600417" y="1700315"/>
            <a:ext cx="981197" cy="920148"/>
            <a:chOff x="5600417" y="1700315"/>
            <a:chExt cx="981197" cy="920148"/>
          </a:xfrm>
        </p:grpSpPr>
        <p:sp>
          <p:nvSpPr>
            <p:cNvPr id="126" name="Oval 173"/>
            <p:cNvSpPr/>
            <p:nvPr/>
          </p:nvSpPr>
          <p:spPr>
            <a:xfrm>
              <a:off x="5600417" y="1700315"/>
              <a:ext cx="981197" cy="9201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144" name="Rectangle 9">
              <a:extLst>
                <a:ext uri="{FF2B5EF4-FFF2-40B4-BE49-F238E27FC236}">
                  <a16:creationId xmlns:a16="http://schemas.microsoft.com/office/drawing/2014/main" id="{0E8A851B-E83B-4002-9CB7-6C12E206134A}"/>
                </a:ext>
              </a:extLst>
            </p:cNvPr>
            <p:cNvSpPr/>
            <p:nvPr/>
          </p:nvSpPr>
          <p:spPr>
            <a:xfrm>
              <a:off x="5806035" y="1917056"/>
              <a:ext cx="371782" cy="371178"/>
            </a:xfrm>
            <a:custGeom>
              <a:avLst/>
              <a:gdLst/>
              <a:ahLst/>
              <a:cxnLst/>
              <a:rect l="l" t="t" r="r" b="b"/>
              <a:pathLst>
                <a:path w="3228210" h="3222968">
                  <a:moveTo>
                    <a:pt x="1619999" y="642446"/>
                  </a:moveTo>
                  <a:lnTo>
                    <a:pt x="2664115" y="1686562"/>
                  </a:lnTo>
                  <a:lnTo>
                    <a:pt x="2664116" y="1686562"/>
                  </a:lnTo>
                  <a:lnTo>
                    <a:pt x="2664116" y="3222968"/>
                  </a:lnTo>
                  <a:lnTo>
                    <a:pt x="2015013" y="3222968"/>
                  </a:lnTo>
                  <a:lnTo>
                    <a:pt x="2015013" y="2511495"/>
                  </a:lnTo>
                  <a:cubicBezTo>
                    <a:pt x="2015013" y="2399422"/>
                    <a:pt x="1924159" y="2308568"/>
                    <a:pt x="1812086" y="2308568"/>
                  </a:cubicBezTo>
                  <a:lnTo>
                    <a:pt x="1427912" y="2308568"/>
                  </a:lnTo>
                  <a:cubicBezTo>
                    <a:pt x="1315839" y="2308568"/>
                    <a:pt x="1224985" y="2399422"/>
                    <a:pt x="1224985" y="2511495"/>
                  </a:cubicBezTo>
                  <a:lnTo>
                    <a:pt x="1224985" y="3222968"/>
                  </a:lnTo>
                  <a:lnTo>
                    <a:pt x="575882" y="3222968"/>
                  </a:lnTo>
                  <a:lnTo>
                    <a:pt x="575882" y="1686562"/>
                  </a:lnTo>
                  <a:lnTo>
                    <a:pt x="575884" y="1686562"/>
                  </a:lnTo>
                  <a:close/>
                  <a:moveTo>
                    <a:pt x="509997" y="122689"/>
                  </a:moveTo>
                  <a:lnTo>
                    <a:pt x="942045" y="122689"/>
                  </a:lnTo>
                  <a:lnTo>
                    <a:pt x="942045" y="542556"/>
                  </a:lnTo>
                  <a:lnTo>
                    <a:pt x="509997" y="974604"/>
                  </a:lnTo>
                  <a:close/>
                  <a:moveTo>
                    <a:pt x="1620001" y="7099"/>
                  </a:moveTo>
                  <a:lnTo>
                    <a:pt x="3228210" y="1686560"/>
                  </a:lnTo>
                  <a:lnTo>
                    <a:pt x="2900441" y="1686560"/>
                  </a:lnTo>
                  <a:lnTo>
                    <a:pt x="1620001" y="349390"/>
                  </a:lnTo>
                  <a:close/>
                  <a:moveTo>
                    <a:pt x="1619999" y="0"/>
                  </a:moveTo>
                  <a:lnTo>
                    <a:pt x="1619999" y="342291"/>
                  </a:lnTo>
                  <a:lnTo>
                    <a:pt x="330172" y="1679462"/>
                  </a:lnTo>
                  <a:lnTo>
                    <a:pt x="0" y="16794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 dirty="0">
                <a:latin typeface="+mj-lt"/>
              </a:endParaRPr>
            </a:p>
          </p:txBody>
        </p:sp>
        <p:sp>
          <p:nvSpPr>
            <p:cNvPr id="174" name="Oval 174"/>
            <p:cNvSpPr/>
            <p:nvPr/>
          </p:nvSpPr>
          <p:spPr>
            <a:xfrm>
              <a:off x="5673193" y="1776975"/>
              <a:ext cx="819048" cy="784058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175" name="Block Arc 25">
              <a:extLst>
                <a:ext uri="{FF2B5EF4-FFF2-40B4-BE49-F238E27FC236}">
                  <a16:creationId xmlns:a16="http://schemas.microsoft.com/office/drawing/2014/main" id="{C78EE560-4F3F-4484-B172-D9A2B34F59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95970" y="1874986"/>
              <a:ext cx="345591" cy="499276"/>
            </a:xfrm>
            <a:custGeom>
              <a:avLst/>
              <a:gdLst/>
              <a:ahLst/>
              <a:cxnLst/>
              <a:rect l="l" t="t" r="r" b="b"/>
              <a:pathLst>
                <a:path w="2215656" h="3200962">
                  <a:moveTo>
                    <a:pt x="1107829" y="2097026"/>
                  </a:moveTo>
                  <a:cubicBezTo>
                    <a:pt x="1025315" y="2097026"/>
                    <a:pt x="958423" y="2163918"/>
                    <a:pt x="958423" y="2246432"/>
                  </a:cubicBezTo>
                  <a:cubicBezTo>
                    <a:pt x="958423" y="2302715"/>
                    <a:pt x="989546" y="2351730"/>
                    <a:pt x="1036590" y="2375275"/>
                  </a:cubicBezTo>
                  <a:lnTo>
                    <a:pt x="985422" y="2684898"/>
                  </a:lnTo>
                  <a:lnTo>
                    <a:pt x="1230236" y="2684898"/>
                  </a:lnTo>
                  <a:lnTo>
                    <a:pt x="1179068" y="2375275"/>
                  </a:lnTo>
                  <a:cubicBezTo>
                    <a:pt x="1226112" y="2351730"/>
                    <a:pt x="1257234" y="2302715"/>
                    <a:pt x="1257234" y="2246432"/>
                  </a:cubicBezTo>
                  <a:cubicBezTo>
                    <a:pt x="1257234" y="2163918"/>
                    <a:pt x="1190343" y="2097026"/>
                    <a:pt x="1107829" y="2097026"/>
                  </a:cubicBezTo>
                  <a:close/>
                  <a:moveTo>
                    <a:pt x="1102513" y="266871"/>
                  </a:moveTo>
                  <a:cubicBezTo>
                    <a:pt x="874876" y="269781"/>
                    <a:pt x="691868" y="455143"/>
                    <a:pt x="691868" y="682798"/>
                  </a:cubicBezTo>
                  <a:lnTo>
                    <a:pt x="690469" y="682798"/>
                  </a:lnTo>
                  <a:lnTo>
                    <a:pt x="690469" y="1580962"/>
                  </a:lnTo>
                  <a:lnTo>
                    <a:pt x="1525188" y="1580962"/>
                  </a:lnTo>
                  <a:lnTo>
                    <a:pt x="1525188" y="672127"/>
                  </a:lnTo>
                  <a:lnTo>
                    <a:pt x="1523654" y="672166"/>
                  </a:lnTo>
                  <a:cubicBezTo>
                    <a:pt x="1517835" y="444585"/>
                    <a:pt x="1330149" y="263961"/>
                    <a:pt x="1102513" y="266871"/>
                  </a:cubicBezTo>
                  <a:close/>
                  <a:moveTo>
                    <a:pt x="1099102" y="56"/>
                  </a:moveTo>
                  <a:cubicBezTo>
                    <a:pt x="1472767" y="-4720"/>
                    <a:pt x="1780852" y="291773"/>
                    <a:pt x="1790404" y="665346"/>
                  </a:cubicBezTo>
                  <a:lnTo>
                    <a:pt x="1742843" y="666562"/>
                  </a:lnTo>
                  <a:lnTo>
                    <a:pt x="1790627" y="666562"/>
                  </a:lnTo>
                  <a:lnTo>
                    <a:pt x="1790627" y="1580962"/>
                  </a:lnTo>
                  <a:lnTo>
                    <a:pt x="2041344" y="1580962"/>
                  </a:lnTo>
                  <a:cubicBezTo>
                    <a:pt x="2137614" y="1580962"/>
                    <a:pt x="2215656" y="1659004"/>
                    <a:pt x="2215656" y="1755274"/>
                  </a:cubicBezTo>
                  <a:lnTo>
                    <a:pt x="2215656" y="3026650"/>
                  </a:lnTo>
                  <a:cubicBezTo>
                    <a:pt x="2215656" y="3122920"/>
                    <a:pt x="2137614" y="3200962"/>
                    <a:pt x="2041344" y="3200962"/>
                  </a:cubicBezTo>
                  <a:lnTo>
                    <a:pt x="174312" y="3200962"/>
                  </a:lnTo>
                  <a:cubicBezTo>
                    <a:pt x="78042" y="3200962"/>
                    <a:pt x="0" y="3122920"/>
                    <a:pt x="0" y="3026650"/>
                  </a:cubicBezTo>
                  <a:lnTo>
                    <a:pt x="0" y="1755274"/>
                  </a:lnTo>
                  <a:cubicBezTo>
                    <a:pt x="0" y="1659004"/>
                    <a:pt x="78042" y="1580962"/>
                    <a:pt x="174312" y="1580962"/>
                  </a:cubicBezTo>
                  <a:lnTo>
                    <a:pt x="425030" y="1580962"/>
                  </a:lnTo>
                  <a:lnTo>
                    <a:pt x="425030" y="676764"/>
                  </a:lnTo>
                  <a:lnTo>
                    <a:pt x="425634" y="676764"/>
                  </a:lnTo>
                  <a:cubicBezTo>
                    <a:pt x="428273" y="305830"/>
                    <a:pt x="727452" y="4806"/>
                    <a:pt x="1099102" y="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76" name="Shape 70"/>
          <p:cNvSpPr txBox="1">
            <a:spLocks/>
          </p:cNvSpPr>
          <p:nvPr/>
        </p:nvSpPr>
        <p:spPr>
          <a:xfrm>
            <a:off x="6707382" y="1709838"/>
            <a:ext cx="2153618" cy="54088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pPr algn="l"/>
            <a:r>
              <a:rPr lang="es-CO" sz="2000" b="1" dirty="0">
                <a:solidFill>
                  <a:srgbClr val="00CCFF"/>
                </a:solidFill>
                <a:ea typeface="Roboto" panose="02000000000000000000" pitchFamily="2" charset="0"/>
              </a:rPr>
              <a:t>Seguridad y gestión de riesgos</a:t>
            </a:r>
          </a:p>
        </p:txBody>
      </p:sp>
      <p:sp>
        <p:nvSpPr>
          <p:cNvPr id="186" name="Shape 70"/>
          <p:cNvSpPr txBox="1">
            <a:spLocks/>
          </p:cNvSpPr>
          <p:nvPr/>
        </p:nvSpPr>
        <p:spPr>
          <a:xfrm>
            <a:off x="6315151" y="3616775"/>
            <a:ext cx="2512546" cy="101268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pPr algn="l"/>
            <a:r>
              <a:rPr lang="es-CO" sz="2000" b="1" dirty="0">
                <a:solidFill>
                  <a:srgbClr val="00B050"/>
                </a:solidFill>
                <a:ea typeface="Roboto" panose="02000000000000000000" pitchFamily="2" charset="0"/>
              </a:rPr>
              <a:t>Empoderar al consumidor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5225942" y="3630760"/>
            <a:ext cx="981197" cy="920148"/>
            <a:chOff x="5225942" y="3630760"/>
            <a:chExt cx="981197" cy="920148"/>
          </a:xfrm>
        </p:grpSpPr>
        <p:sp>
          <p:nvSpPr>
            <p:cNvPr id="127" name="Oval 173"/>
            <p:cNvSpPr/>
            <p:nvPr/>
          </p:nvSpPr>
          <p:spPr>
            <a:xfrm>
              <a:off x="5225942" y="3630760"/>
              <a:ext cx="981197" cy="9201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182" name="Rectangle 9">
              <a:extLst>
                <a:ext uri="{FF2B5EF4-FFF2-40B4-BE49-F238E27FC236}">
                  <a16:creationId xmlns:a16="http://schemas.microsoft.com/office/drawing/2014/main" id="{0E8A851B-E83B-4002-9CB7-6C12E206134A}"/>
                </a:ext>
              </a:extLst>
            </p:cNvPr>
            <p:cNvSpPr/>
            <p:nvPr/>
          </p:nvSpPr>
          <p:spPr>
            <a:xfrm>
              <a:off x="5413804" y="3823994"/>
              <a:ext cx="371782" cy="371178"/>
            </a:xfrm>
            <a:custGeom>
              <a:avLst/>
              <a:gdLst/>
              <a:ahLst/>
              <a:cxnLst/>
              <a:rect l="l" t="t" r="r" b="b"/>
              <a:pathLst>
                <a:path w="3228210" h="3222968">
                  <a:moveTo>
                    <a:pt x="1619999" y="642446"/>
                  </a:moveTo>
                  <a:lnTo>
                    <a:pt x="2664115" y="1686562"/>
                  </a:lnTo>
                  <a:lnTo>
                    <a:pt x="2664116" y="1686562"/>
                  </a:lnTo>
                  <a:lnTo>
                    <a:pt x="2664116" y="3222968"/>
                  </a:lnTo>
                  <a:lnTo>
                    <a:pt x="2015013" y="3222968"/>
                  </a:lnTo>
                  <a:lnTo>
                    <a:pt x="2015013" y="2511495"/>
                  </a:lnTo>
                  <a:cubicBezTo>
                    <a:pt x="2015013" y="2399422"/>
                    <a:pt x="1924159" y="2308568"/>
                    <a:pt x="1812086" y="2308568"/>
                  </a:cubicBezTo>
                  <a:lnTo>
                    <a:pt x="1427912" y="2308568"/>
                  </a:lnTo>
                  <a:cubicBezTo>
                    <a:pt x="1315839" y="2308568"/>
                    <a:pt x="1224985" y="2399422"/>
                    <a:pt x="1224985" y="2511495"/>
                  </a:cubicBezTo>
                  <a:lnTo>
                    <a:pt x="1224985" y="3222968"/>
                  </a:lnTo>
                  <a:lnTo>
                    <a:pt x="575882" y="3222968"/>
                  </a:lnTo>
                  <a:lnTo>
                    <a:pt x="575882" y="1686562"/>
                  </a:lnTo>
                  <a:lnTo>
                    <a:pt x="575884" y="1686562"/>
                  </a:lnTo>
                  <a:close/>
                  <a:moveTo>
                    <a:pt x="509997" y="122689"/>
                  </a:moveTo>
                  <a:lnTo>
                    <a:pt x="942045" y="122689"/>
                  </a:lnTo>
                  <a:lnTo>
                    <a:pt x="942045" y="542556"/>
                  </a:lnTo>
                  <a:lnTo>
                    <a:pt x="509997" y="974604"/>
                  </a:lnTo>
                  <a:close/>
                  <a:moveTo>
                    <a:pt x="1620001" y="7099"/>
                  </a:moveTo>
                  <a:lnTo>
                    <a:pt x="3228210" y="1686560"/>
                  </a:lnTo>
                  <a:lnTo>
                    <a:pt x="2900441" y="1686560"/>
                  </a:lnTo>
                  <a:lnTo>
                    <a:pt x="1620001" y="349390"/>
                  </a:lnTo>
                  <a:close/>
                  <a:moveTo>
                    <a:pt x="1619999" y="0"/>
                  </a:moveTo>
                  <a:lnTo>
                    <a:pt x="1619999" y="342291"/>
                  </a:lnTo>
                  <a:lnTo>
                    <a:pt x="330172" y="1679462"/>
                  </a:lnTo>
                  <a:lnTo>
                    <a:pt x="0" y="16794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 dirty="0">
                <a:latin typeface="+mj-lt"/>
              </a:endParaRPr>
            </a:p>
          </p:txBody>
        </p:sp>
        <p:sp>
          <p:nvSpPr>
            <p:cNvPr id="184" name="Oval 174"/>
            <p:cNvSpPr/>
            <p:nvPr/>
          </p:nvSpPr>
          <p:spPr>
            <a:xfrm>
              <a:off x="5290791" y="3680587"/>
              <a:ext cx="842458" cy="815494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187" name="Block Arc 10">
              <a:extLst>
                <a:ext uri="{FF2B5EF4-FFF2-40B4-BE49-F238E27FC236}">
                  <a16:creationId xmlns:a16="http://schemas.microsoft.com/office/drawing/2014/main" id="{75C14C12-5F78-4BDD-B8A3-69BB465A2216}"/>
                </a:ext>
              </a:extLst>
            </p:cNvPr>
            <p:cNvSpPr/>
            <p:nvPr/>
          </p:nvSpPr>
          <p:spPr>
            <a:xfrm>
              <a:off x="5441958" y="3918543"/>
              <a:ext cx="553682" cy="343166"/>
            </a:xfrm>
            <a:custGeom>
              <a:avLst/>
              <a:gdLst/>
              <a:ahLst/>
              <a:cxnLst/>
              <a:rect l="l" t="t" r="r" b="b"/>
              <a:pathLst>
                <a:path w="3219104" h="2180445">
                  <a:moveTo>
                    <a:pt x="631935" y="660566"/>
                  </a:moveTo>
                  <a:cubicBezTo>
                    <a:pt x="582229" y="660566"/>
                    <a:pt x="541935" y="700860"/>
                    <a:pt x="541935" y="750566"/>
                  </a:cubicBezTo>
                  <a:cubicBezTo>
                    <a:pt x="541935" y="800272"/>
                    <a:pt x="582229" y="840566"/>
                    <a:pt x="631935" y="840566"/>
                  </a:cubicBezTo>
                  <a:cubicBezTo>
                    <a:pt x="681641" y="840566"/>
                    <a:pt x="721935" y="800272"/>
                    <a:pt x="721935" y="750566"/>
                  </a:cubicBezTo>
                  <a:cubicBezTo>
                    <a:pt x="721935" y="700860"/>
                    <a:pt x="681641" y="660566"/>
                    <a:pt x="631935" y="660566"/>
                  </a:cubicBezTo>
                  <a:close/>
                  <a:moveTo>
                    <a:pt x="2920524" y="132986"/>
                  </a:moveTo>
                  <a:cubicBezTo>
                    <a:pt x="2884582" y="132986"/>
                    <a:pt x="2855445" y="171564"/>
                    <a:pt x="2855445" y="219152"/>
                  </a:cubicBezTo>
                  <a:cubicBezTo>
                    <a:pt x="2855445" y="266740"/>
                    <a:pt x="2884582" y="305318"/>
                    <a:pt x="2920524" y="305318"/>
                  </a:cubicBezTo>
                  <a:cubicBezTo>
                    <a:pt x="2956466" y="305318"/>
                    <a:pt x="2985603" y="266740"/>
                    <a:pt x="2985603" y="219152"/>
                  </a:cubicBezTo>
                  <a:cubicBezTo>
                    <a:pt x="2985603" y="171564"/>
                    <a:pt x="2956466" y="132986"/>
                    <a:pt x="2920524" y="132986"/>
                  </a:cubicBezTo>
                  <a:close/>
                  <a:moveTo>
                    <a:pt x="1840097" y="123357"/>
                  </a:moveTo>
                  <a:cubicBezTo>
                    <a:pt x="1690593" y="125267"/>
                    <a:pt x="1541569" y="163386"/>
                    <a:pt x="1407089" y="237534"/>
                  </a:cubicBezTo>
                  <a:lnTo>
                    <a:pt x="1442443" y="299445"/>
                  </a:lnTo>
                  <a:cubicBezTo>
                    <a:pt x="1690026" y="162934"/>
                    <a:pt x="1991162" y="159087"/>
                    <a:pt x="2242273" y="289227"/>
                  </a:cubicBezTo>
                  <a:lnTo>
                    <a:pt x="2275978" y="226435"/>
                  </a:lnTo>
                  <a:cubicBezTo>
                    <a:pt x="2139582" y="155746"/>
                    <a:pt x="1989600" y="121447"/>
                    <a:pt x="1840097" y="123357"/>
                  </a:cubicBezTo>
                  <a:close/>
                  <a:moveTo>
                    <a:pt x="1808744" y="1233"/>
                  </a:moveTo>
                  <a:cubicBezTo>
                    <a:pt x="2156106" y="-14520"/>
                    <a:pt x="2554236" y="122009"/>
                    <a:pt x="2727916" y="332053"/>
                  </a:cubicBezTo>
                  <a:lnTo>
                    <a:pt x="2797407" y="426906"/>
                  </a:lnTo>
                  <a:cubicBezTo>
                    <a:pt x="2816730" y="407744"/>
                    <a:pt x="2822914" y="396798"/>
                    <a:pt x="2848347" y="374270"/>
                  </a:cubicBezTo>
                  <a:cubicBezTo>
                    <a:pt x="2789714" y="335227"/>
                    <a:pt x="2770554" y="301522"/>
                    <a:pt x="2770554" y="211287"/>
                  </a:cubicBezTo>
                  <a:cubicBezTo>
                    <a:pt x="2770554" y="109060"/>
                    <a:pt x="2826850" y="34523"/>
                    <a:pt x="2918697" y="33333"/>
                  </a:cubicBezTo>
                  <a:cubicBezTo>
                    <a:pt x="3010544" y="32143"/>
                    <a:pt x="3068737" y="122977"/>
                    <a:pt x="3064459" y="218431"/>
                  </a:cubicBezTo>
                  <a:cubicBezTo>
                    <a:pt x="3062319" y="266188"/>
                    <a:pt x="3063213" y="242475"/>
                    <a:pt x="3054577" y="285936"/>
                  </a:cubicBezTo>
                  <a:cubicBezTo>
                    <a:pt x="3088600" y="260795"/>
                    <a:pt x="3146396" y="297212"/>
                    <a:pt x="3198377" y="27802"/>
                  </a:cubicBezTo>
                  <a:cubicBezTo>
                    <a:pt x="3270974" y="270322"/>
                    <a:pt x="3142267" y="378871"/>
                    <a:pt x="2977023" y="405424"/>
                  </a:cubicBezTo>
                  <a:cubicBezTo>
                    <a:pt x="2937650" y="455263"/>
                    <a:pt x="2906651" y="507366"/>
                    <a:pt x="2854455" y="531728"/>
                  </a:cubicBezTo>
                  <a:cubicBezTo>
                    <a:pt x="2854593" y="531917"/>
                    <a:pt x="2854687" y="532126"/>
                    <a:pt x="2854781" y="532336"/>
                  </a:cubicBezTo>
                  <a:lnTo>
                    <a:pt x="2914835" y="719911"/>
                  </a:lnTo>
                  <a:cubicBezTo>
                    <a:pt x="2982387" y="1030651"/>
                    <a:pt x="2875068" y="1334999"/>
                    <a:pt x="2751965" y="1458417"/>
                  </a:cubicBezTo>
                  <a:cubicBezTo>
                    <a:pt x="2718119" y="1752479"/>
                    <a:pt x="2636178" y="1904762"/>
                    <a:pt x="2564924" y="2133185"/>
                  </a:cubicBezTo>
                  <a:cubicBezTo>
                    <a:pt x="2548001" y="2174319"/>
                    <a:pt x="2290597" y="2162941"/>
                    <a:pt x="2284362" y="2130560"/>
                  </a:cubicBezTo>
                  <a:cubicBezTo>
                    <a:pt x="2253189" y="1989654"/>
                    <a:pt x="2205984" y="1832997"/>
                    <a:pt x="2190842" y="1681589"/>
                  </a:cubicBezTo>
                  <a:cubicBezTo>
                    <a:pt x="1937891" y="1727975"/>
                    <a:pt x="1628829" y="1727099"/>
                    <a:pt x="1429318" y="1710471"/>
                  </a:cubicBezTo>
                  <a:cubicBezTo>
                    <a:pt x="1387456" y="1891634"/>
                    <a:pt x="1268107" y="2057044"/>
                    <a:pt x="1143413" y="2180445"/>
                  </a:cubicBezTo>
                  <a:lnTo>
                    <a:pt x="943012" y="2180445"/>
                  </a:lnTo>
                  <a:cubicBezTo>
                    <a:pt x="894916" y="2170818"/>
                    <a:pt x="902932" y="1825120"/>
                    <a:pt x="910948" y="1650083"/>
                  </a:cubicBezTo>
                  <a:cubicBezTo>
                    <a:pt x="600994" y="1508303"/>
                    <a:pt x="-80369" y="1319263"/>
                    <a:pt x="7807" y="838786"/>
                  </a:cubicBezTo>
                  <a:cubicBezTo>
                    <a:pt x="13151" y="796777"/>
                    <a:pt x="184160" y="802028"/>
                    <a:pt x="275009" y="799402"/>
                  </a:cubicBezTo>
                  <a:cubicBezTo>
                    <a:pt x="369419" y="659373"/>
                    <a:pt x="418407" y="582356"/>
                    <a:pt x="555570" y="465957"/>
                  </a:cubicBezTo>
                  <a:cubicBezTo>
                    <a:pt x="547554" y="374062"/>
                    <a:pt x="496786" y="206026"/>
                    <a:pt x="531522" y="190273"/>
                  </a:cubicBezTo>
                  <a:cubicBezTo>
                    <a:pt x="764877" y="64246"/>
                    <a:pt x="803177" y="250661"/>
                    <a:pt x="924308" y="355683"/>
                  </a:cubicBezTo>
                  <a:cubicBezTo>
                    <a:pt x="1130053" y="143013"/>
                    <a:pt x="1554903" y="11735"/>
                    <a:pt x="1808744" y="12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7" name="CuadroTexto 46"/>
          <p:cNvSpPr txBox="1"/>
          <p:nvPr/>
        </p:nvSpPr>
        <p:spPr>
          <a:xfrm>
            <a:off x="258867" y="2286780"/>
            <a:ext cx="1988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s-CO" sz="1400" b="1" dirty="0">
                <a:latin typeface="+mj-lt"/>
                <a:ea typeface="Roboto" panose="02000000000000000000" pitchFamily="2" charset="0"/>
              </a:rPr>
              <a:t>Agilidad </a:t>
            </a:r>
          </a:p>
          <a:p>
            <a:pPr algn="ctr" fontAlgn="ctr"/>
            <a:endParaRPr lang="es-CO" sz="1400" b="1" dirty="0">
              <a:latin typeface="+mj-lt"/>
              <a:ea typeface="Roboto" panose="02000000000000000000" pitchFamily="2" charset="0"/>
            </a:endParaRPr>
          </a:p>
          <a:p>
            <a:pPr algn="ctr" fontAlgn="ctr"/>
            <a:r>
              <a:rPr lang="es-CO" sz="1400" b="1" dirty="0">
                <a:latin typeface="+mj-lt"/>
                <a:ea typeface="Roboto" panose="02000000000000000000" pitchFamily="2" charset="0"/>
              </a:rPr>
              <a:t>Competencia </a:t>
            </a:r>
            <a:endParaRPr lang="es-CO" sz="10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112846" y="4232781"/>
            <a:ext cx="243054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ctr"/>
            <a:r>
              <a:rPr lang="es-CO" sz="1200" b="1" dirty="0">
                <a:latin typeface="Roboto" panose="02000000000000000000" pitchFamily="2" charset="0"/>
                <a:ea typeface="Roboto" panose="02000000000000000000" pitchFamily="2" charset="0"/>
              </a:rPr>
              <a:t>Neutralidad tecnológica</a:t>
            </a:r>
          </a:p>
          <a:p>
            <a:pPr algn="ctr" fontAlgn="ctr"/>
            <a:r>
              <a:rPr lang="es-CO" sz="12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algn="ctr" fontAlgn="ctr"/>
            <a:r>
              <a:rPr lang="es-CO" sz="1200" b="1" dirty="0">
                <a:latin typeface="Roboto" panose="02000000000000000000" pitchFamily="2" charset="0"/>
                <a:ea typeface="Roboto" panose="02000000000000000000" pitchFamily="2" charset="0"/>
              </a:rPr>
              <a:t>Interoperabilidad</a:t>
            </a:r>
            <a:endParaRPr lang="es-CO" sz="5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 fontAlgn="ctr"/>
            <a:endParaRPr lang="es-CO" sz="12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4755933" y="677757"/>
            <a:ext cx="22358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s-CO" sz="1400" b="1" dirty="0">
                <a:latin typeface="+mj-lt"/>
                <a:ea typeface="Roboto" panose="02000000000000000000" pitchFamily="2" charset="0"/>
              </a:rPr>
              <a:t>Acceso a la información </a:t>
            </a:r>
          </a:p>
          <a:p>
            <a:pPr algn="ctr" fontAlgn="ctr"/>
            <a:endParaRPr lang="es-CO" sz="1400" b="1" dirty="0">
              <a:latin typeface="+mj-lt"/>
              <a:ea typeface="Roboto" panose="02000000000000000000" pitchFamily="2" charset="0"/>
            </a:endParaRPr>
          </a:p>
          <a:p>
            <a:pPr algn="ctr" fontAlgn="ctr"/>
            <a:r>
              <a:rPr lang="es-CO" sz="1400" b="1" dirty="0">
                <a:latin typeface="+mj-lt"/>
                <a:ea typeface="Roboto" panose="02000000000000000000" pitchFamily="2" charset="0"/>
              </a:rPr>
              <a:t>Protección de datos</a:t>
            </a:r>
          </a:p>
        </p:txBody>
      </p:sp>
      <p:sp>
        <p:nvSpPr>
          <p:cNvPr id="50" name="CuadroTexto 49"/>
          <p:cNvSpPr txBox="1"/>
          <p:nvPr/>
        </p:nvSpPr>
        <p:spPr>
          <a:xfrm>
            <a:off x="6643197" y="2395097"/>
            <a:ext cx="2288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s-CO" sz="1400" b="1" dirty="0">
                <a:latin typeface="+mj-lt"/>
                <a:ea typeface="Roboto" panose="02000000000000000000" pitchFamily="2" charset="0"/>
              </a:rPr>
              <a:t>Nuevas tecnologías para gestionar riesgos</a:t>
            </a:r>
          </a:p>
          <a:p>
            <a:pPr algn="ctr" fontAlgn="ctr"/>
            <a:r>
              <a:rPr lang="es-CO" sz="1400" b="1" dirty="0">
                <a:latin typeface="+mj-lt"/>
                <a:ea typeface="Roboto" panose="02000000000000000000" pitchFamily="2" charset="0"/>
              </a:rPr>
              <a:t> </a:t>
            </a:r>
          </a:p>
          <a:p>
            <a:pPr algn="ctr" fontAlgn="ctr"/>
            <a:r>
              <a:rPr lang="es-CO" sz="1400" b="1" dirty="0">
                <a:latin typeface="+mj-lt"/>
                <a:ea typeface="Roboto" panose="02000000000000000000" pitchFamily="2" charset="0"/>
              </a:rPr>
              <a:t>Nuevos riesgos emergentes</a:t>
            </a:r>
          </a:p>
        </p:txBody>
      </p:sp>
      <p:sp>
        <p:nvSpPr>
          <p:cNvPr id="2" name="Flecha izquierda y derecha 1"/>
          <p:cNvSpPr/>
          <p:nvPr/>
        </p:nvSpPr>
        <p:spPr>
          <a:xfrm>
            <a:off x="515303" y="4457712"/>
            <a:ext cx="1634508" cy="212384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>
              <a:latin typeface="+mj-lt"/>
            </a:endParaRPr>
          </a:p>
        </p:txBody>
      </p:sp>
      <p:sp>
        <p:nvSpPr>
          <p:cNvPr id="56" name="Flecha izquierda y derecha 55"/>
          <p:cNvSpPr/>
          <p:nvPr/>
        </p:nvSpPr>
        <p:spPr>
          <a:xfrm>
            <a:off x="473052" y="2539206"/>
            <a:ext cx="1634508" cy="212384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>
              <a:latin typeface="+mj-lt"/>
            </a:endParaRPr>
          </a:p>
        </p:txBody>
      </p:sp>
      <p:sp>
        <p:nvSpPr>
          <p:cNvPr id="57" name="Flecha izquierda y derecha 56"/>
          <p:cNvSpPr/>
          <p:nvPr/>
        </p:nvSpPr>
        <p:spPr>
          <a:xfrm>
            <a:off x="5056596" y="939831"/>
            <a:ext cx="1634508" cy="212384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>
              <a:latin typeface="+mj-lt"/>
            </a:endParaRPr>
          </a:p>
        </p:txBody>
      </p:sp>
      <p:sp>
        <p:nvSpPr>
          <p:cNvPr id="58" name="Flecha izquierda y derecha 57"/>
          <p:cNvSpPr/>
          <p:nvPr/>
        </p:nvSpPr>
        <p:spPr>
          <a:xfrm>
            <a:off x="6969954" y="2854259"/>
            <a:ext cx="1634508" cy="212384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>
              <a:latin typeface="+mj-lt"/>
            </a:endParaRPr>
          </a:p>
        </p:txBody>
      </p:sp>
      <p:sp>
        <p:nvSpPr>
          <p:cNvPr id="60" name="CuadroTexto 59"/>
          <p:cNvSpPr txBox="1"/>
          <p:nvPr/>
        </p:nvSpPr>
        <p:spPr>
          <a:xfrm>
            <a:off x="5972692" y="4288536"/>
            <a:ext cx="2288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s-CO" sz="1200" b="1" dirty="0">
                <a:latin typeface="Roboto" panose="02000000000000000000" pitchFamily="2" charset="0"/>
                <a:ea typeface="Roboto" panose="02000000000000000000" pitchFamily="2" charset="0"/>
              </a:rPr>
              <a:t>Virtual y digital</a:t>
            </a:r>
          </a:p>
          <a:p>
            <a:pPr algn="ctr" fontAlgn="ctr"/>
            <a:r>
              <a:rPr lang="es-CO" sz="12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algn="ctr" fontAlgn="ctr"/>
            <a:r>
              <a:rPr lang="es-CO" sz="1200" b="1" dirty="0">
                <a:latin typeface="Roboto" panose="02000000000000000000" pitchFamily="2" charset="0"/>
                <a:ea typeface="Roboto" panose="02000000000000000000" pitchFamily="2" charset="0"/>
              </a:rPr>
              <a:t>Confianza y protección</a:t>
            </a:r>
          </a:p>
        </p:txBody>
      </p:sp>
      <p:sp>
        <p:nvSpPr>
          <p:cNvPr id="61" name="Flecha izquierda y derecha 60"/>
          <p:cNvSpPr/>
          <p:nvPr/>
        </p:nvSpPr>
        <p:spPr>
          <a:xfrm>
            <a:off x="6299449" y="4496081"/>
            <a:ext cx="1634508" cy="212384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>
              <a:latin typeface="+mj-lt"/>
            </a:endParaRPr>
          </a:p>
        </p:txBody>
      </p:sp>
      <p:grpSp>
        <p:nvGrpSpPr>
          <p:cNvPr id="141" name="Grupo 140"/>
          <p:cNvGrpSpPr/>
          <p:nvPr/>
        </p:nvGrpSpPr>
        <p:grpSpPr>
          <a:xfrm>
            <a:off x="3204268" y="1877954"/>
            <a:ext cx="2355210" cy="2301976"/>
            <a:chOff x="1258491" y="1200150"/>
            <a:chExt cx="3084909" cy="3226126"/>
          </a:xfrm>
        </p:grpSpPr>
        <p:grpSp>
          <p:nvGrpSpPr>
            <p:cNvPr id="142" name="Group 165"/>
            <p:cNvGrpSpPr/>
            <p:nvPr/>
          </p:nvGrpSpPr>
          <p:grpSpPr>
            <a:xfrm>
              <a:off x="1258491" y="1200150"/>
              <a:ext cx="3084909" cy="3226126"/>
              <a:chOff x="1676400" y="1600199"/>
              <a:chExt cx="4113212" cy="4301501"/>
            </a:xfrm>
          </p:grpSpPr>
          <p:sp>
            <p:nvSpPr>
              <p:cNvPr id="148" name="Oval 75"/>
              <p:cNvSpPr/>
              <p:nvPr/>
            </p:nvSpPr>
            <p:spPr>
              <a:xfrm>
                <a:off x="1923595" y="5587920"/>
                <a:ext cx="3660776" cy="3137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5000"/>
                      <a:lumOff val="5000"/>
                      <a:alpha val="38000"/>
                    </a:schemeClr>
                  </a:gs>
                  <a:gs pos="100000">
                    <a:sysClr val="window" lastClr="FFFFFF">
                      <a:alpha val="0"/>
                      <a:lumMod val="10000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 kern="0">
                  <a:solidFill>
                    <a:sysClr val="window" lastClr="FFFFFF"/>
                  </a:solidFill>
                  <a:latin typeface="+mj-lt"/>
                </a:endParaRPr>
              </a:p>
            </p:txBody>
          </p:sp>
          <p:sp>
            <p:nvSpPr>
              <p:cNvPr id="149" name="Oval 70"/>
              <p:cNvSpPr/>
              <p:nvPr/>
            </p:nvSpPr>
            <p:spPr>
              <a:xfrm>
                <a:off x="1676400" y="1600199"/>
                <a:ext cx="4113212" cy="411321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150" name="Freeform 71"/>
              <p:cNvSpPr/>
              <p:nvPr/>
            </p:nvSpPr>
            <p:spPr>
              <a:xfrm>
                <a:off x="1696583" y="1600200"/>
                <a:ext cx="4071978" cy="2628659"/>
              </a:xfrm>
              <a:custGeom>
                <a:avLst/>
                <a:gdLst>
                  <a:gd name="connsiteX0" fmla="*/ 0 w 3667760"/>
                  <a:gd name="connsiteY0" fmla="*/ 2306320 h 2316480"/>
                  <a:gd name="connsiteX1" fmla="*/ 1838960 w 3667760"/>
                  <a:gd name="connsiteY1" fmla="*/ 0 h 2316480"/>
                  <a:gd name="connsiteX2" fmla="*/ 3667760 w 3667760"/>
                  <a:gd name="connsiteY2" fmla="*/ 2316480 h 2316480"/>
                  <a:gd name="connsiteX3" fmla="*/ 0 w 3667760"/>
                  <a:gd name="connsiteY3" fmla="*/ 2306320 h 2316480"/>
                  <a:gd name="connsiteX0" fmla="*/ 0 w 3667760"/>
                  <a:gd name="connsiteY0" fmla="*/ 2306351 h 2316511"/>
                  <a:gd name="connsiteX1" fmla="*/ 1838960 w 3667760"/>
                  <a:gd name="connsiteY1" fmla="*/ 31 h 2316511"/>
                  <a:gd name="connsiteX2" fmla="*/ 3667760 w 3667760"/>
                  <a:gd name="connsiteY2" fmla="*/ 2316511 h 2316511"/>
                  <a:gd name="connsiteX3" fmla="*/ 0 w 3667760"/>
                  <a:gd name="connsiteY3" fmla="*/ 2306351 h 2316511"/>
                  <a:gd name="connsiteX0" fmla="*/ 0 w 3730196"/>
                  <a:gd name="connsiteY0" fmla="*/ 2306378 h 2316538"/>
                  <a:gd name="connsiteX1" fmla="*/ 1838960 w 3730196"/>
                  <a:gd name="connsiteY1" fmla="*/ 58 h 2316538"/>
                  <a:gd name="connsiteX2" fmla="*/ 3667760 w 3730196"/>
                  <a:gd name="connsiteY2" fmla="*/ 2316538 h 2316538"/>
                  <a:gd name="connsiteX3" fmla="*/ 0 w 3730196"/>
                  <a:gd name="connsiteY3" fmla="*/ 2306378 h 2316538"/>
                  <a:gd name="connsiteX0" fmla="*/ 39759 w 3769955"/>
                  <a:gd name="connsiteY0" fmla="*/ 2306378 h 2316538"/>
                  <a:gd name="connsiteX1" fmla="*/ 1878719 w 3769955"/>
                  <a:gd name="connsiteY1" fmla="*/ 58 h 2316538"/>
                  <a:gd name="connsiteX2" fmla="*/ 3707519 w 3769955"/>
                  <a:gd name="connsiteY2" fmla="*/ 2316538 h 2316538"/>
                  <a:gd name="connsiteX3" fmla="*/ 39759 w 3769955"/>
                  <a:gd name="connsiteY3" fmla="*/ 2306378 h 2316538"/>
                  <a:gd name="connsiteX0" fmla="*/ 39759 w 3769955"/>
                  <a:gd name="connsiteY0" fmla="*/ 2306378 h 2382969"/>
                  <a:gd name="connsiteX1" fmla="*/ 1878719 w 3769955"/>
                  <a:gd name="connsiteY1" fmla="*/ 58 h 2382969"/>
                  <a:gd name="connsiteX2" fmla="*/ 3707519 w 3769955"/>
                  <a:gd name="connsiteY2" fmla="*/ 2316538 h 2382969"/>
                  <a:gd name="connsiteX3" fmla="*/ 39759 w 3769955"/>
                  <a:gd name="connsiteY3" fmla="*/ 2306378 h 2382969"/>
                  <a:gd name="connsiteX0" fmla="*/ 39759 w 3769955"/>
                  <a:gd name="connsiteY0" fmla="*/ 2306378 h 2449257"/>
                  <a:gd name="connsiteX1" fmla="*/ 1878719 w 3769955"/>
                  <a:gd name="connsiteY1" fmla="*/ 58 h 2449257"/>
                  <a:gd name="connsiteX2" fmla="*/ 3707519 w 3769955"/>
                  <a:gd name="connsiteY2" fmla="*/ 2316538 h 2449257"/>
                  <a:gd name="connsiteX3" fmla="*/ 39759 w 3769955"/>
                  <a:gd name="connsiteY3" fmla="*/ 2306378 h 2449257"/>
                  <a:gd name="connsiteX0" fmla="*/ 39759 w 3746907"/>
                  <a:gd name="connsiteY0" fmla="*/ 2306373 h 2449252"/>
                  <a:gd name="connsiteX1" fmla="*/ 1878719 w 3746907"/>
                  <a:gd name="connsiteY1" fmla="*/ 53 h 2449252"/>
                  <a:gd name="connsiteX2" fmla="*/ 3707519 w 3746907"/>
                  <a:gd name="connsiteY2" fmla="*/ 2316533 h 2449252"/>
                  <a:gd name="connsiteX3" fmla="*/ 39759 w 3746907"/>
                  <a:gd name="connsiteY3" fmla="*/ 2306373 h 2449252"/>
                  <a:gd name="connsiteX0" fmla="*/ 39759 w 3758053"/>
                  <a:gd name="connsiteY0" fmla="*/ 2306373 h 2449252"/>
                  <a:gd name="connsiteX1" fmla="*/ 1878719 w 3758053"/>
                  <a:gd name="connsiteY1" fmla="*/ 53 h 2449252"/>
                  <a:gd name="connsiteX2" fmla="*/ 3707519 w 3758053"/>
                  <a:gd name="connsiteY2" fmla="*/ 2316533 h 2449252"/>
                  <a:gd name="connsiteX3" fmla="*/ 39759 w 3758053"/>
                  <a:gd name="connsiteY3" fmla="*/ 2306373 h 2449252"/>
                  <a:gd name="connsiteX0" fmla="*/ 39759 w 3740359"/>
                  <a:gd name="connsiteY0" fmla="*/ 2306371 h 2449250"/>
                  <a:gd name="connsiteX1" fmla="*/ 1878719 w 3740359"/>
                  <a:gd name="connsiteY1" fmla="*/ 51 h 2449250"/>
                  <a:gd name="connsiteX2" fmla="*/ 3707519 w 3740359"/>
                  <a:gd name="connsiteY2" fmla="*/ 2316531 h 2449250"/>
                  <a:gd name="connsiteX3" fmla="*/ 39759 w 3740359"/>
                  <a:gd name="connsiteY3" fmla="*/ 2306371 h 2449250"/>
                  <a:gd name="connsiteX0" fmla="*/ 39759 w 3743144"/>
                  <a:gd name="connsiteY0" fmla="*/ 2306371 h 2449250"/>
                  <a:gd name="connsiteX1" fmla="*/ 1878719 w 3743144"/>
                  <a:gd name="connsiteY1" fmla="*/ 51 h 2449250"/>
                  <a:gd name="connsiteX2" fmla="*/ 3707519 w 3743144"/>
                  <a:gd name="connsiteY2" fmla="*/ 2316531 h 2449250"/>
                  <a:gd name="connsiteX3" fmla="*/ 39759 w 3743144"/>
                  <a:gd name="connsiteY3" fmla="*/ 2306371 h 2449250"/>
                  <a:gd name="connsiteX0" fmla="*/ 39759 w 3743144"/>
                  <a:gd name="connsiteY0" fmla="*/ 2271648 h 2414527"/>
                  <a:gd name="connsiteX1" fmla="*/ 1878719 w 3743144"/>
                  <a:gd name="connsiteY1" fmla="*/ 53 h 2414527"/>
                  <a:gd name="connsiteX2" fmla="*/ 3707519 w 3743144"/>
                  <a:gd name="connsiteY2" fmla="*/ 2281808 h 2414527"/>
                  <a:gd name="connsiteX3" fmla="*/ 39759 w 3743144"/>
                  <a:gd name="connsiteY3" fmla="*/ 2271648 h 2414527"/>
                  <a:gd name="connsiteX0" fmla="*/ 36887 w 3740272"/>
                  <a:gd name="connsiteY0" fmla="*/ 2271648 h 2414527"/>
                  <a:gd name="connsiteX1" fmla="*/ 1875847 w 3740272"/>
                  <a:gd name="connsiteY1" fmla="*/ 53 h 2414527"/>
                  <a:gd name="connsiteX2" fmla="*/ 3704647 w 3740272"/>
                  <a:gd name="connsiteY2" fmla="*/ 2281808 h 2414527"/>
                  <a:gd name="connsiteX3" fmla="*/ 36887 w 3740272"/>
                  <a:gd name="connsiteY3" fmla="*/ 2271648 h 2414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40272" h="2414527">
                    <a:moveTo>
                      <a:pt x="36887" y="2271648"/>
                    </a:moveTo>
                    <a:cubicBezTo>
                      <a:pt x="-210280" y="909094"/>
                      <a:pt x="827335" y="8181"/>
                      <a:pt x="1875847" y="53"/>
                    </a:cubicBezTo>
                    <a:cubicBezTo>
                      <a:pt x="2924359" y="-8075"/>
                      <a:pt x="3945477" y="921963"/>
                      <a:pt x="3704647" y="2281808"/>
                    </a:cubicBezTo>
                    <a:cubicBezTo>
                      <a:pt x="2847820" y="2479589"/>
                      <a:pt x="875426" y="2439627"/>
                      <a:pt x="36887" y="2271648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151" name="Oval 7"/>
              <p:cNvSpPr/>
              <p:nvPr/>
            </p:nvSpPr>
            <p:spPr>
              <a:xfrm>
                <a:off x="1873968" y="1792663"/>
                <a:ext cx="3733101" cy="2281739"/>
              </a:xfrm>
              <a:custGeom>
                <a:avLst/>
                <a:gdLst/>
                <a:ahLst/>
                <a:cxnLst/>
                <a:rect l="l" t="t" r="r" b="b"/>
                <a:pathLst>
                  <a:path w="3429000" h="2095867">
                    <a:moveTo>
                      <a:pt x="1714500" y="0"/>
                    </a:moveTo>
                    <a:cubicBezTo>
                      <a:pt x="2661392" y="0"/>
                      <a:pt x="3429000" y="767608"/>
                      <a:pt x="3429000" y="1714500"/>
                    </a:cubicBezTo>
                    <a:cubicBezTo>
                      <a:pt x="3429000" y="1810740"/>
                      <a:pt x="3421071" y="1905129"/>
                      <a:pt x="3403831" y="1996716"/>
                    </a:cubicBezTo>
                    <a:cubicBezTo>
                      <a:pt x="2134887" y="2155805"/>
                      <a:pt x="776404" y="2097013"/>
                      <a:pt x="26294" y="2004082"/>
                    </a:cubicBezTo>
                    <a:cubicBezTo>
                      <a:pt x="8359" y="1910167"/>
                      <a:pt x="0" y="1813310"/>
                      <a:pt x="0" y="1714500"/>
                    </a:cubicBezTo>
                    <a:cubicBezTo>
                      <a:pt x="0" y="767608"/>
                      <a:pt x="767608" y="0"/>
                      <a:pt x="171450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  <a:lumOff val="2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31750">
                <a:noFill/>
              </a:ln>
              <a:effectLst>
                <a:innerShdw blurRad="381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152" name="Oval 7"/>
              <p:cNvSpPr/>
              <p:nvPr/>
            </p:nvSpPr>
            <p:spPr>
              <a:xfrm>
                <a:off x="1874369" y="1795229"/>
                <a:ext cx="2745325" cy="2155865"/>
              </a:xfrm>
              <a:custGeom>
                <a:avLst/>
                <a:gdLst>
                  <a:gd name="connsiteX0" fmla="*/ 1714500 w 3429000"/>
                  <a:gd name="connsiteY0" fmla="*/ 251906 h 2407711"/>
                  <a:gd name="connsiteX1" fmla="*/ 2521489 w 3429000"/>
                  <a:gd name="connsiteY1" fmla="*/ 454972 h 2407711"/>
                  <a:gd name="connsiteX2" fmla="*/ 3429000 w 3429000"/>
                  <a:gd name="connsiteY2" fmla="*/ 1966406 h 2407711"/>
                  <a:gd name="connsiteX3" fmla="*/ 3403831 w 3429000"/>
                  <a:gd name="connsiteY3" fmla="*/ 2248622 h 2407711"/>
                  <a:gd name="connsiteX4" fmla="*/ 26294 w 3429000"/>
                  <a:gd name="connsiteY4" fmla="*/ 2255988 h 2407711"/>
                  <a:gd name="connsiteX5" fmla="*/ 0 w 3429000"/>
                  <a:gd name="connsiteY5" fmla="*/ 1966406 h 2407711"/>
                  <a:gd name="connsiteX6" fmla="*/ 1714500 w 3429000"/>
                  <a:gd name="connsiteY6" fmla="*/ 251906 h 2407711"/>
                  <a:gd name="connsiteX0" fmla="*/ 1714500 w 3819697"/>
                  <a:gd name="connsiteY0" fmla="*/ 251906 h 2407711"/>
                  <a:gd name="connsiteX1" fmla="*/ 2521489 w 3819697"/>
                  <a:gd name="connsiteY1" fmla="*/ 454972 h 2407711"/>
                  <a:gd name="connsiteX2" fmla="*/ 3403831 w 3819697"/>
                  <a:gd name="connsiteY2" fmla="*/ 2248622 h 2407711"/>
                  <a:gd name="connsiteX3" fmla="*/ 26294 w 3819697"/>
                  <a:gd name="connsiteY3" fmla="*/ 2255988 h 2407711"/>
                  <a:gd name="connsiteX4" fmla="*/ 0 w 3819697"/>
                  <a:gd name="connsiteY4" fmla="*/ 1966406 h 2407711"/>
                  <a:gd name="connsiteX5" fmla="*/ 1714500 w 3819697"/>
                  <a:gd name="connsiteY5" fmla="*/ 251906 h 2407711"/>
                  <a:gd name="connsiteX0" fmla="*/ 1714500 w 3558653"/>
                  <a:gd name="connsiteY0" fmla="*/ 251906 h 2565166"/>
                  <a:gd name="connsiteX1" fmla="*/ 2521489 w 3558653"/>
                  <a:gd name="connsiteY1" fmla="*/ 454972 h 2565166"/>
                  <a:gd name="connsiteX2" fmla="*/ 3403831 w 3558653"/>
                  <a:gd name="connsiteY2" fmla="*/ 2248622 h 2565166"/>
                  <a:gd name="connsiteX3" fmla="*/ 1592554 w 3558653"/>
                  <a:gd name="connsiteY3" fmla="*/ 2354238 h 2565166"/>
                  <a:gd name="connsiteX4" fmla="*/ 26294 w 3558653"/>
                  <a:gd name="connsiteY4" fmla="*/ 2255988 h 2565166"/>
                  <a:gd name="connsiteX5" fmla="*/ 0 w 3558653"/>
                  <a:gd name="connsiteY5" fmla="*/ 1966406 h 2565166"/>
                  <a:gd name="connsiteX6" fmla="*/ 1714500 w 3558653"/>
                  <a:gd name="connsiteY6" fmla="*/ 251906 h 2565166"/>
                  <a:gd name="connsiteX0" fmla="*/ 1714500 w 2541813"/>
                  <a:gd name="connsiteY0" fmla="*/ 251906 h 2355466"/>
                  <a:gd name="connsiteX1" fmla="*/ 2521489 w 2541813"/>
                  <a:gd name="connsiteY1" fmla="*/ 454972 h 2355466"/>
                  <a:gd name="connsiteX2" fmla="*/ 1592554 w 2541813"/>
                  <a:gd name="connsiteY2" fmla="*/ 2354238 h 2355466"/>
                  <a:gd name="connsiteX3" fmla="*/ 26294 w 2541813"/>
                  <a:gd name="connsiteY3" fmla="*/ 2255988 h 2355466"/>
                  <a:gd name="connsiteX4" fmla="*/ 0 w 2541813"/>
                  <a:gd name="connsiteY4" fmla="*/ 1966406 h 2355466"/>
                  <a:gd name="connsiteX5" fmla="*/ 1714500 w 2541813"/>
                  <a:gd name="connsiteY5" fmla="*/ 251906 h 2355466"/>
                  <a:gd name="connsiteX0" fmla="*/ 1714500 w 2521489"/>
                  <a:gd name="connsiteY0" fmla="*/ 251906 h 2355466"/>
                  <a:gd name="connsiteX1" fmla="*/ 2521489 w 2521489"/>
                  <a:gd name="connsiteY1" fmla="*/ 454972 h 2355466"/>
                  <a:gd name="connsiteX2" fmla="*/ 1592554 w 2521489"/>
                  <a:gd name="connsiteY2" fmla="*/ 2354238 h 2355466"/>
                  <a:gd name="connsiteX3" fmla="*/ 26294 w 2521489"/>
                  <a:gd name="connsiteY3" fmla="*/ 2255988 h 2355466"/>
                  <a:gd name="connsiteX4" fmla="*/ 0 w 2521489"/>
                  <a:gd name="connsiteY4" fmla="*/ 1966406 h 2355466"/>
                  <a:gd name="connsiteX5" fmla="*/ 1714500 w 2521489"/>
                  <a:gd name="connsiteY5" fmla="*/ 251906 h 2355466"/>
                  <a:gd name="connsiteX0" fmla="*/ 1714500 w 2558712"/>
                  <a:gd name="connsiteY0" fmla="*/ 251906 h 2355466"/>
                  <a:gd name="connsiteX1" fmla="*/ 2521489 w 2558712"/>
                  <a:gd name="connsiteY1" fmla="*/ 454972 h 2355466"/>
                  <a:gd name="connsiteX2" fmla="*/ 1592554 w 2558712"/>
                  <a:gd name="connsiteY2" fmla="*/ 2354238 h 2355466"/>
                  <a:gd name="connsiteX3" fmla="*/ 26294 w 2558712"/>
                  <a:gd name="connsiteY3" fmla="*/ 2255988 h 2355466"/>
                  <a:gd name="connsiteX4" fmla="*/ 0 w 2558712"/>
                  <a:gd name="connsiteY4" fmla="*/ 1966406 h 2355466"/>
                  <a:gd name="connsiteX5" fmla="*/ 1714500 w 2558712"/>
                  <a:gd name="connsiteY5" fmla="*/ 251906 h 2355466"/>
                  <a:gd name="connsiteX0" fmla="*/ 1714500 w 2558712"/>
                  <a:gd name="connsiteY0" fmla="*/ 0 h 2103560"/>
                  <a:gd name="connsiteX1" fmla="*/ 2521489 w 2558712"/>
                  <a:gd name="connsiteY1" fmla="*/ 203066 h 2103560"/>
                  <a:gd name="connsiteX2" fmla="*/ 1592554 w 2558712"/>
                  <a:gd name="connsiteY2" fmla="*/ 2102332 h 2103560"/>
                  <a:gd name="connsiteX3" fmla="*/ 26294 w 2558712"/>
                  <a:gd name="connsiteY3" fmla="*/ 2004082 h 2103560"/>
                  <a:gd name="connsiteX4" fmla="*/ 0 w 2558712"/>
                  <a:gd name="connsiteY4" fmla="*/ 1714500 h 2103560"/>
                  <a:gd name="connsiteX5" fmla="*/ 1714500 w 2558712"/>
                  <a:gd name="connsiteY5" fmla="*/ 0 h 2103560"/>
                  <a:gd name="connsiteX0" fmla="*/ 1714500 w 2558712"/>
                  <a:gd name="connsiteY0" fmla="*/ 6694 h 2110254"/>
                  <a:gd name="connsiteX1" fmla="*/ 2521489 w 2558712"/>
                  <a:gd name="connsiteY1" fmla="*/ 209760 h 2110254"/>
                  <a:gd name="connsiteX2" fmla="*/ 1592554 w 2558712"/>
                  <a:gd name="connsiteY2" fmla="*/ 2109026 h 2110254"/>
                  <a:gd name="connsiteX3" fmla="*/ 26294 w 2558712"/>
                  <a:gd name="connsiteY3" fmla="*/ 2010776 h 2110254"/>
                  <a:gd name="connsiteX4" fmla="*/ 0 w 2558712"/>
                  <a:gd name="connsiteY4" fmla="*/ 1721194 h 2110254"/>
                  <a:gd name="connsiteX5" fmla="*/ 1714500 w 2558712"/>
                  <a:gd name="connsiteY5" fmla="*/ 6694 h 2110254"/>
                  <a:gd name="connsiteX0" fmla="*/ 1714500 w 2558712"/>
                  <a:gd name="connsiteY0" fmla="*/ 6694 h 2034054"/>
                  <a:gd name="connsiteX1" fmla="*/ 2521489 w 2558712"/>
                  <a:gd name="connsiteY1" fmla="*/ 133560 h 2034054"/>
                  <a:gd name="connsiteX2" fmla="*/ 1592554 w 2558712"/>
                  <a:gd name="connsiteY2" fmla="*/ 2032826 h 2034054"/>
                  <a:gd name="connsiteX3" fmla="*/ 26294 w 2558712"/>
                  <a:gd name="connsiteY3" fmla="*/ 1934576 h 2034054"/>
                  <a:gd name="connsiteX4" fmla="*/ 0 w 2558712"/>
                  <a:gd name="connsiteY4" fmla="*/ 1644994 h 2034054"/>
                  <a:gd name="connsiteX5" fmla="*/ 1714500 w 2558712"/>
                  <a:gd name="connsiteY5" fmla="*/ 6694 h 2034054"/>
                  <a:gd name="connsiteX0" fmla="*/ 1723167 w 2558712"/>
                  <a:gd name="connsiteY0" fmla="*/ 6694 h 2090391"/>
                  <a:gd name="connsiteX1" fmla="*/ 2521489 w 2558712"/>
                  <a:gd name="connsiteY1" fmla="*/ 189897 h 2090391"/>
                  <a:gd name="connsiteX2" fmla="*/ 1592554 w 2558712"/>
                  <a:gd name="connsiteY2" fmla="*/ 2089163 h 2090391"/>
                  <a:gd name="connsiteX3" fmla="*/ 26294 w 2558712"/>
                  <a:gd name="connsiteY3" fmla="*/ 1990913 h 2090391"/>
                  <a:gd name="connsiteX4" fmla="*/ 0 w 2558712"/>
                  <a:gd name="connsiteY4" fmla="*/ 1701331 h 2090391"/>
                  <a:gd name="connsiteX5" fmla="*/ 1723167 w 2558712"/>
                  <a:gd name="connsiteY5" fmla="*/ 6694 h 2090391"/>
                  <a:gd name="connsiteX0" fmla="*/ 1746423 w 2558712"/>
                  <a:gd name="connsiteY0" fmla="*/ 6694 h 2069084"/>
                  <a:gd name="connsiteX1" fmla="*/ 2521489 w 2558712"/>
                  <a:gd name="connsiteY1" fmla="*/ 168590 h 2069084"/>
                  <a:gd name="connsiteX2" fmla="*/ 1592554 w 2558712"/>
                  <a:gd name="connsiteY2" fmla="*/ 2067856 h 2069084"/>
                  <a:gd name="connsiteX3" fmla="*/ 26294 w 2558712"/>
                  <a:gd name="connsiteY3" fmla="*/ 1969606 h 2069084"/>
                  <a:gd name="connsiteX4" fmla="*/ 0 w 2558712"/>
                  <a:gd name="connsiteY4" fmla="*/ 1680024 h 2069084"/>
                  <a:gd name="connsiteX5" fmla="*/ 1746423 w 2558712"/>
                  <a:gd name="connsiteY5" fmla="*/ 6694 h 2069084"/>
                  <a:gd name="connsiteX0" fmla="*/ 1733422 w 2558712"/>
                  <a:gd name="connsiteY0" fmla="*/ 6694 h 2086419"/>
                  <a:gd name="connsiteX1" fmla="*/ 2521489 w 2558712"/>
                  <a:gd name="connsiteY1" fmla="*/ 185925 h 2086419"/>
                  <a:gd name="connsiteX2" fmla="*/ 1592554 w 2558712"/>
                  <a:gd name="connsiteY2" fmla="*/ 2085191 h 2086419"/>
                  <a:gd name="connsiteX3" fmla="*/ 26294 w 2558712"/>
                  <a:gd name="connsiteY3" fmla="*/ 1986941 h 2086419"/>
                  <a:gd name="connsiteX4" fmla="*/ 0 w 2558712"/>
                  <a:gd name="connsiteY4" fmla="*/ 1697359 h 2086419"/>
                  <a:gd name="connsiteX5" fmla="*/ 1733422 w 2558712"/>
                  <a:gd name="connsiteY5" fmla="*/ 6694 h 2086419"/>
                  <a:gd name="connsiteX0" fmla="*/ 1733422 w 2598928"/>
                  <a:gd name="connsiteY0" fmla="*/ 6694 h 2086419"/>
                  <a:gd name="connsiteX1" fmla="*/ 2521489 w 2598928"/>
                  <a:gd name="connsiteY1" fmla="*/ 185925 h 2086419"/>
                  <a:gd name="connsiteX2" fmla="*/ 1592554 w 2598928"/>
                  <a:gd name="connsiteY2" fmla="*/ 2085191 h 2086419"/>
                  <a:gd name="connsiteX3" fmla="*/ 26294 w 2598928"/>
                  <a:gd name="connsiteY3" fmla="*/ 1986941 h 2086419"/>
                  <a:gd name="connsiteX4" fmla="*/ 0 w 2598928"/>
                  <a:gd name="connsiteY4" fmla="*/ 1697359 h 2086419"/>
                  <a:gd name="connsiteX5" fmla="*/ 1733422 w 2598928"/>
                  <a:gd name="connsiteY5" fmla="*/ 6694 h 2086419"/>
                  <a:gd name="connsiteX0" fmla="*/ 1733422 w 2825940"/>
                  <a:gd name="connsiteY0" fmla="*/ 6694 h 2086419"/>
                  <a:gd name="connsiteX1" fmla="*/ 2748501 w 2825940"/>
                  <a:gd name="connsiteY1" fmla="*/ 795525 h 2086419"/>
                  <a:gd name="connsiteX2" fmla="*/ 1592554 w 2825940"/>
                  <a:gd name="connsiteY2" fmla="*/ 2085191 h 2086419"/>
                  <a:gd name="connsiteX3" fmla="*/ 26294 w 2825940"/>
                  <a:gd name="connsiteY3" fmla="*/ 1986941 h 2086419"/>
                  <a:gd name="connsiteX4" fmla="*/ 0 w 2825940"/>
                  <a:gd name="connsiteY4" fmla="*/ 1697359 h 2086419"/>
                  <a:gd name="connsiteX5" fmla="*/ 1733422 w 2825940"/>
                  <a:gd name="connsiteY5" fmla="*/ 6694 h 2086419"/>
                  <a:gd name="connsiteX0" fmla="*/ 1733422 w 2882254"/>
                  <a:gd name="connsiteY0" fmla="*/ 222012 h 2301737"/>
                  <a:gd name="connsiteX1" fmla="*/ 2395074 w 2882254"/>
                  <a:gd name="connsiteY1" fmla="*/ 580607 h 2301737"/>
                  <a:gd name="connsiteX2" fmla="*/ 2748501 w 2882254"/>
                  <a:gd name="connsiteY2" fmla="*/ 1010843 h 2301737"/>
                  <a:gd name="connsiteX3" fmla="*/ 1592554 w 2882254"/>
                  <a:gd name="connsiteY3" fmla="*/ 2300509 h 2301737"/>
                  <a:gd name="connsiteX4" fmla="*/ 26294 w 2882254"/>
                  <a:gd name="connsiteY4" fmla="*/ 2202259 h 2301737"/>
                  <a:gd name="connsiteX5" fmla="*/ 0 w 2882254"/>
                  <a:gd name="connsiteY5" fmla="*/ 1912677 h 2301737"/>
                  <a:gd name="connsiteX6" fmla="*/ 1733422 w 2882254"/>
                  <a:gd name="connsiteY6" fmla="*/ 222012 h 2301737"/>
                  <a:gd name="connsiteX0" fmla="*/ 1733422 w 2418552"/>
                  <a:gd name="connsiteY0" fmla="*/ 222012 h 2301737"/>
                  <a:gd name="connsiteX1" fmla="*/ 2395074 w 2418552"/>
                  <a:gd name="connsiteY1" fmla="*/ 580607 h 2301737"/>
                  <a:gd name="connsiteX2" fmla="*/ 1592554 w 2418552"/>
                  <a:gd name="connsiteY2" fmla="*/ 2300509 h 2301737"/>
                  <a:gd name="connsiteX3" fmla="*/ 26294 w 2418552"/>
                  <a:gd name="connsiteY3" fmla="*/ 2202259 h 2301737"/>
                  <a:gd name="connsiteX4" fmla="*/ 0 w 2418552"/>
                  <a:gd name="connsiteY4" fmla="*/ 1912677 h 2301737"/>
                  <a:gd name="connsiteX5" fmla="*/ 1733422 w 2418552"/>
                  <a:gd name="connsiteY5" fmla="*/ 222012 h 2301737"/>
                  <a:gd name="connsiteX0" fmla="*/ 1733422 w 2418552"/>
                  <a:gd name="connsiteY0" fmla="*/ 222012 h 2301737"/>
                  <a:gd name="connsiteX1" fmla="*/ 2395074 w 2418552"/>
                  <a:gd name="connsiteY1" fmla="*/ 580607 h 2301737"/>
                  <a:gd name="connsiteX2" fmla="*/ 1592554 w 2418552"/>
                  <a:gd name="connsiteY2" fmla="*/ 2300509 h 2301737"/>
                  <a:gd name="connsiteX3" fmla="*/ 26294 w 2418552"/>
                  <a:gd name="connsiteY3" fmla="*/ 2202259 h 2301737"/>
                  <a:gd name="connsiteX4" fmla="*/ 0 w 2418552"/>
                  <a:gd name="connsiteY4" fmla="*/ 1912677 h 2301737"/>
                  <a:gd name="connsiteX5" fmla="*/ 1733422 w 2418552"/>
                  <a:gd name="connsiteY5" fmla="*/ 222012 h 2301737"/>
                  <a:gd name="connsiteX0" fmla="*/ 1733422 w 2545167"/>
                  <a:gd name="connsiteY0" fmla="*/ 222012 h 2301737"/>
                  <a:gd name="connsiteX1" fmla="*/ 2521689 w 2545167"/>
                  <a:gd name="connsiteY1" fmla="*/ 420809 h 2301737"/>
                  <a:gd name="connsiteX2" fmla="*/ 1592554 w 2545167"/>
                  <a:gd name="connsiteY2" fmla="*/ 2300509 h 2301737"/>
                  <a:gd name="connsiteX3" fmla="*/ 26294 w 2545167"/>
                  <a:gd name="connsiteY3" fmla="*/ 2202259 h 2301737"/>
                  <a:gd name="connsiteX4" fmla="*/ 0 w 2545167"/>
                  <a:gd name="connsiteY4" fmla="*/ 1912677 h 2301737"/>
                  <a:gd name="connsiteX5" fmla="*/ 1733422 w 2545167"/>
                  <a:gd name="connsiteY5" fmla="*/ 222012 h 2301737"/>
                  <a:gd name="connsiteX0" fmla="*/ 1733422 w 2545167"/>
                  <a:gd name="connsiteY0" fmla="*/ 222012 h 2301737"/>
                  <a:gd name="connsiteX1" fmla="*/ 2521689 w 2545167"/>
                  <a:gd name="connsiteY1" fmla="*/ 420809 h 2301737"/>
                  <a:gd name="connsiteX2" fmla="*/ 1592554 w 2545167"/>
                  <a:gd name="connsiteY2" fmla="*/ 2300509 h 2301737"/>
                  <a:gd name="connsiteX3" fmla="*/ 26294 w 2545167"/>
                  <a:gd name="connsiteY3" fmla="*/ 2202259 h 2301737"/>
                  <a:gd name="connsiteX4" fmla="*/ 0 w 2545167"/>
                  <a:gd name="connsiteY4" fmla="*/ 1912677 h 2301737"/>
                  <a:gd name="connsiteX5" fmla="*/ 1733422 w 2545167"/>
                  <a:gd name="connsiteY5" fmla="*/ 222012 h 2301737"/>
                  <a:gd name="connsiteX0" fmla="*/ 1733422 w 2545167"/>
                  <a:gd name="connsiteY0" fmla="*/ 222012 h 2301737"/>
                  <a:gd name="connsiteX1" fmla="*/ 2521689 w 2545167"/>
                  <a:gd name="connsiteY1" fmla="*/ 420809 h 2301737"/>
                  <a:gd name="connsiteX2" fmla="*/ 1592554 w 2545167"/>
                  <a:gd name="connsiteY2" fmla="*/ 2300509 h 2301737"/>
                  <a:gd name="connsiteX3" fmla="*/ 26294 w 2545167"/>
                  <a:gd name="connsiteY3" fmla="*/ 2202259 h 2301737"/>
                  <a:gd name="connsiteX4" fmla="*/ 0 w 2545167"/>
                  <a:gd name="connsiteY4" fmla="*/ 1912677 h 2301737"/>
                  <a:gd name="connsiteX5" fmla="*/ 1733422 w 2545167"/>
                  <a:gd name="connsiteY5" fmla="*/ 222012 h 2301737"/>
                  <a:gd name="connsiteX0" fmla="*/ 1733422 w 2521689"/>
                  <a:gd name="connsiteY0" fmla="*/ 222012 h 2301737"/>
                  <a:gd name="connsiteX1" fmla="*/ 2521689 w 2521689"/>
                  <a:gd name="connsiteY1" fmla="*/ 420809 h 2301737"/>
                  <a:gd name="connsiteX2" fmla="*/ 1592554 w 2521689"/>
                  <a:gd name="connsiteY2" fmla="*/ 2300509 h 2301737"/>
                  <a:gd name="connsiteX3" fmla="*/ 26294 w 2521689"/>
                  <a:gd name="connsiteY3" fmla="*/ 2202259 h 2301737"/>
                  <a:gd name="connsiteX4" fmla="*/ 0 w 2521689"/>
                  <a:gd name="connsiteY4" fmla="*/ 1912677 h 2301737"/>
                  <a:gd name="connsiteX5" fmla="*/ 1733422 w 2521689"/>
                  <a:gd name="connsiteY5" fmla="*/ 222012 h 2301737"/>
                  <a:gd name="connsiteX0" fmla="*/ 1733422 w 2521689"/>
                  <a:gd name="connsiteY0" fmla="*/ 0 h 2079725"/>
                  <a:gd name="connsiteX1" fmla="*/ 2521689 w 2521689"/>
                  <a:gd name="connsiteY1" fmla="*/ 198797 h 2079725"/>
                  <a:gd name="connsiteX2" fmla="*/ 1592554 w 2521689"/>
                  <a:gd name="connsiteY2" fmla="*/ 2078497 h 2079725"/>
                  <a:gd name="connsiteX3" fmla="*/ 26294 w 2521689"/>
                  <a:gd name="connsiteY3" fmla="*/ 1980247 h 2079725"/>
                  <a:gd name="connsiteX4" fmla="*/ 0 w 2521689"/>
                  <a:gd name="connsiteY4" fmla="*/ 1690665 h 2079725"/>
                  <a:gd name="connsiteX5" fmla="*/ 1733422 w 2521689"/>
                  <a:gd name="connsiteY5" fmla="*/ 0 h 2079725"/>
                  <a:gd name="connsiteX0" fmla="*/ 1733422 w 2521689"/>
                  <a:gd name="connsiteY0" fmla="*/ 0 h 2079725"/>
                  <a:gd name="connsiteX1" fmla="*/ 2521689 w 2521689"/>
                  <a:gd name="connsiteY1" fmla="*/ 198797 h 2079725"/>
                  <a:gd name="connsiteX2" fmla="*/ 1592554 w 2521689"/>
                  <a:gd name="connsiteY2" fmla="*/ 2078497 h 2079725"/>
                  <a:gd name="connsiteX3" fmla="*/ 26294 w 2521689"/>
                  <a:gd name="connsiteY3" fmla="*/ 1980247 h 2079725"/>
                  <a:gd name="connsiteX4" fmla="*/ 0 w 2521689"/>
                  <a:gd name="connsiteY4" fmla="*/ 1690665 h 2079725"/>
                  <a:gd name="connsiteX5" fmla="*/ 1733422 w 2521689"/>
                  <a:gd name="connsiteY5" fmla="*/ 0 h 2079725"/>
                  <a:gd name="connsiteX0" fmla="*/ 1733422 w 2521689"/>
                  <a:gd name="connsiteY0" fmla="*/ 0 h 2078497"/>
                  <a:gd name="connsiteX1" fmla="*/ 2521689 w 2521689"/>
                  <a:gd name="connsiteY1" fmla="*/ 198797 h 2078497"/>
                  <a:gd name="connsiteX2" fmla="*/ 1592554 w 2521689"/>
                  <a:gd name="connsiteY2" fmla="*/ 2078497 h 2078497"/>
                  <a:gd name="connsiteX3" fmla="*/ 26294 w 2521689"/>
                  <a:gd name="connsiteY3" fmla="*/ 1980247 h 2078497"/>
                  <a:gd name="connsiteX4" fmla="*/ 0 w 2521689"/>
                  <a:gd name="connsiteY4" fmla="*/ 1690665 h 2078497"/>
                  <a:gd name="connsiteX5" fmla="*/ 1733422 w 2521689"/>
                  <a:gd name="connsiteY5" fmla="*/ 0 h 2078497"/>
                  <a:gd name="connsiteX0" fmla="*/ 1733422 w 2521689"/>
                  <a:gd name="connsiteY0" fmla="*/ 0 h 1980247"/>
                  <a:gd name="connsiteX1" fmla="*/ 2521689 w 2521689"/>
                  <a:gd name="connsiteY1" fmla="*/ 198797 h 1980247"/>
                  <a:gd name="connsiteX2" fmla="*/ 1712542 w 2521689"/>
                  <a:gd name="connsiteY2" fmla="*/ 1738532 h 1980247"/>
                  <a:gd name="connsiteX3" fmla="*/ 26294 w 2521689"/>
                  <a:gd name="connsiteY3" fmla="*/ 1980247 h 1980247"/>
                  <a:gd name="connsiteX4" fmla="*/ 0 w 2521689"/>
                  <a:gd name="connsiteY4" fmla="*/ 1690665 h 1980247"/>
                  <a:gd name="connsiteX5" fmla="*/ 1733422 w 2521689"/>
                  <a:gd name="connsiteY5" fmla="*/ 0 h 1980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1689" h="1980247">
                    <a:moveTo>
                      <a:pt x="1733422" y="0"/>
                    </a:moveTo>
                    <a:cubicBezTo>
                      <a:pt x="2016668" y="8807"/>
                      <a:pt x="2267848" y="48430"/>
                      <a:pt x="2521689" y="198797"/>
                    </a:cubicBezTo>
                    <a:lnTo>
                      <a:pt x="1712542" y="1738532"/>
                    </a:lnTo>
                    <a:lnTo>
                      <a:pt x="26294" y="1980247"/>
                    </a:lnTo>
                    <a:cubicBezTo>
                      <a:pt x="8359" y="1886332"/>
                      <a:pt x="0" y="1789475"/>
                      <a:pt x="0" y="1690665"/>
                    </a:cubicBezTo>
                    <a:cubicBezTo>
                      <a:pt x="0" y="743773"/>
                      <a:pt x="786530" y="0"/>
                      <a:pt x="1733422" y="0"/>
                    </a:cubicBezTo>
                    <a:close/>
                  </a:path>
                </a:pathLst>
              </a:custGeom>
              <a:gradFill flip="none" rotWithShape="1">
                <a:gsLst>
                  <a:gs pos="32000">
                    <a:schemeClr val="accent6">
                      <a:lumMod val="75000"/>
                      <a:shade val="30000"/>
                      <a:satMod val="115000"/>
                      <a:alpha val="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  <a:alpha val="46000"/>
                    </a:schemeClr>
                  </a:gs>
                </a:gsLst>
                <a:lin ang="0" scaled="1"/>
                <a:tileRect/>
              </a:gradFill>
              <a:ln w="31750">
                <a:noFill/>
              </a:ln>
              <a:effectLst>
                <a:innerShdw blurRad="381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177" name="Oval 74"/>
              <p:cNvSpPr/>
              <p:nvPr/>
            </p:nvSpPr>
            <p:spPr>
              <a:xfrm>
                <a:off x="2649332" y="1807709"/>
                <a:ext cx="2239861" cy="134196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30000"/>
                    </a:schemeClr>
                  </a:gs>
                  <a:gs pos="48000">
                    <a:schemeClr val="bg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prstClr val="white"/>
                  </a:solidFill>
                  <a:latin typeface="+mj-lt"/>
                </a:endParaRPr>
              </a:p>
            </p:txBody>
          </p:sp>
          <p:grpSp>
            <p:nvGrpSpPr>
              <p:cNvPr id="178" name="Group 137"/>
              <p:cNvGrpSpPr/>
              <p:nvPr/>
            </p:nvGrpSpPr>
            <p:grpSpPr>
              <a:xfrm>
                <a:off x="1955567" y="1879092"/>
                <a:ext cx="3541718" cy="3074581"/>
                <a:chOff x="4219796" y="1879092"/>
                <a:chExt cx="3541718" cy="3074581"/>
              </a:xfrm>
            </p:grpSpPr>
            <p:cxnSp>
              <p:nvCxnSpPr>
                <p:cNvPr id="209" name="Straight Connector 76"/>
                <p:cNvCxnSpPr/>
                <p:nvPr/>
              </p:nvCxnSpPr>
              <p:spPr>
                <a:xfrm flipH="1" flipV="1">
                  <a:off x="7036505" y="4786606"/>
                  <a:ext cx="143260" cy="167067"/>
                </a:xfrm>
                <a:prstGeom prst="line">
                  <a:avLst/>
                </a:prstGeom>
                <a:noFill/>
                <a:ln w="38100" cap="rnd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210" name="Group 78"/>
                <p:cNvGrpSpPr/>
                <p:nvPr/>
              </p:nvGrpSpPr>
              <p:grpSpPr>
                <a:xfrm>
                  <a:off x="4219796" y="1879092"/>
                  <a:ext cx="3541718" cy="1761130"/>
                  <a:chOff x="4823292" y="2624136"/>
                  <a:chExt cx="3235330" cy="1617666"/>
                </a:xfrm>
              </p:grpSpPr>
              <p:cxnSp>
                <p:nvCxnSpPr>
                  <p:cNvPr id="226" name="Straight Connector 106"/>
                  <p:cNvCxnSpPr/>
                  <p:nvPr/>
                </p:nvCxnSpPr>
                <p:spPr>
                  <a:xfrm>
                    <a:off x="6440957" y="2624136"/>
                    <a:ext cx="0" cy="175247"/>
                  </a:xfrm>
                  <a:prstGeom prst="line">
                    <a:avLst/>
                  </a:prstGeom>
                  <a:noFill/>
                  <a:ln w="3810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27" name="Straight Connector 9"/>
                  <p:cNvCxnSpPr/>
                  <p:nvPr/>
                </p:nvCxnSpPr>
                <p:spPr>
                  <a:xfrm rot="1800000">
                    <a:off x="7216088" y="2831831"/>
                    <a:ext cx="0" cy="134806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28" name="Straight Connector 10"/>
                  <p:cNvCxnSpPr/>
                  <p:nvPr/>
                </p:nvCxnSpPr>
                <p:spPr>
                  <a:xfrm rot="1440000">
                    <a:off x="7071506" y="2758163"/>
                    <a:ext cx="0" cy="134806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29" name="Straight Connector 11"/>
                  <p:cNvCxnSpPr/>
                  <p:nvPr/>
                </p:nvCxnSpPr>
                <p:spPr>
                  <a:xfrm rot="1080000">
                    <a:off x="6920015" y="2700011"/>
                    <a:ext cx="0" cy="134806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30" name="Straight Connector 110"/>
                  <p:cNvCxnSpPr/>
                  <p:nvPr/>
                </p:nvCxnSpPr>
                <p:spPr>
                  <a:xfrm rot="720000">
                    <a:off x="6763275" y="2658013"/>
                    <a:ext cx="0" cy="134806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31" name="Straight Connector 111"/>
                  <p:cNvCxnSpPr/>
                  <p:nvPr/>
                </p:nvCxnSpPr>
                <p:spPr>
                  <a:xfrm rot="360000">
                    <a:off x="6603004" y="2632629"/>
                    <a:ext cx="0" cy="134806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32" name="Straight Connector 112"/>
                  <p:cNvCxnSpPr/>
                  <p:nvPr/>
                </p:nvCxnSpPr>
                <p:spPr>
                  <a:xfrm rot="10440000">
                    <a:off x="6278910" y="2632629"/>
                    <a:ext cx="0" cy="134806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33" name="Straight Connector 113"/>
                  <p:cNvCxnSpPr/>
                  <p:nvPr/>
                </p:nvCxnSpPr>
                <p:spPr>
                  <a:xfrm rot="10080000">
                    <a:off x="6118639" y="2658013"/>
                    <a:ext cx="0" cy="134806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34" name="Straight Connector 114"/>
                  <p:cNvCxnSpPr/>
                  <p:nvPr/>
                </p:nvCxnSpPr>
                <p:spPr>
                  <a:xfrm rot="9720000">
                    <a:off x="5961899" y="2700011"/>
                    <a:ext cx="0" cy="134806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35" name="Straight Connector 115"/>
                  <p:cNvCxnSpPr/>
                  <p:nvPr/>
                </p:nvCxnSpPr>
                <p:spPr>
                  <a:xfrm rot="9360000">
                    <a:off x="5810408" y="2758163"/>
                    <a:ext cx="0" cy="134806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36" name="Straight Connector 116"/>
                  <p:cNvCxnSpPr/>
                  <p:nvPr/>
                </p:nvCxnSpPr>
                <p:spPr>
                  <a:xfrm rot="9000000">
                    <a:off x="5665826" y="2831831"/>
                    <a:ext cx="0" cy="134806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37" name="Straight Connector 117"/>
                  <p:cNvCxnSpPr/>
                  <p:nvPr/>
                </p:nvCxnSpPr>
                <p:spPr>
                  <a:xfrm rot="8640000">
                    <a:off x="5529736" y="2920210"/>
                    <a:ext cx="0" cy="134806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38" name="Straight Connector 118"/>
                  <p:cNvCxnSpPr/>
                  <p:nvPr/>
                </p:nvCxnSpPr>
                <p:spPr>
                  <a:xfrm flipH="1" flipV="1">
                    <a:off x="5358527" y="3039642"/>
                    <a:ext cx="131590" cy="153458"/>
                  </a:xfrm>
                  <a:prstGeom prst="line">
                    <a:avLst/>
                  </a:prstGeom>
                  <a:noFill/>
                  <a:ln w="3810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39" name="Straight Connector 119"/>
                  <p:cNvCxnSpPr/>
                  <p:nvPr/>
                </p:nvCxnSpPr>
                <p:spPr>
                  <a:xfrm rot="7920000">
                    <a:off x="5288888" y="3137071"/>
                    <a:ext cx="0" cy="134805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40" name="Straight Connector 22"/>
                  <p:cNvCxnSpPr/>
                  <p:nvPr/>
                </p:nvCxnSpPr>
                <p:spPr>
                  <a:xfrm rot="7560000">
                    <a:off x="5186768" y="3263178"/>
                    <a:ext cx="0" cy="134805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41" name="Straight Connector 121"/>
                  <p:cNvCxnSpPr/>
                  <p:nvPr/>
                </p:nvCxnSpPr>
                <p:spPr>
                  <a:xfrm rot="7200000">
                    <a:off x="5098390" y="3399268"/>
                    <a:ext cx="0" cy="134805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42" name="Straight Connector 122"/>
                  <p:cNvCxnSpPr/>
                  <p:nvPr/>
                </p:nvCxnSpPr>
                <p:spPr>
                  <a:xfrm rot="6840000">
                    <a:off x="5024722" y="3543850"/>
                    <a:ext cx="0" cy="134805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43" name="Straight Connector 123"/>
                  <p:cNvCxnSpPr/>
                  <p:nvPr/>
                </p:nvCxnSpPr>
                <p:spPr>
                  <a:xfrm rot="6480000">
                    <a:off x="4966570" y="3695341"/>
                    <a:ext cx="0" cy="134805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44" name="Straight Connector 124"/>
                  <p:cNvCxnSpPr/>
                  <p:nvPr/>
                </p:nvCxnSpPr>
                <p:spPr>
                  <a:xfrm rot="6120000">
                    <a:off x="4924571" y="3852081"/>
                    <a:ext cx="0" cy="134805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45" name="Straight Connector 125"/>
                  <p:cNvCxnSpPr/>
                  <p:nvPr/>
                </p:nvCxnSpPr>
                <p:spPr>
                  <a:xfrm rot="5760000">
                    <a:off x="4899188" y="4012353"/>
                    <a:ext cx="0" cy="134805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46" name="Straight Connector 126"/>
                  <p:cNvCxnSpPr/>
                  <p:nvPr/>
                </p:nvCxnSpPr>
                <p:spPr>
                  <a:xfrm rot="3600000">
                    <a:off x="7783524" y="3399268"/>
                    <a:ext cx="0" cy="134805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47" name="Straight Connector 127"/>
                  <p:cNvCxnSpPr/>
                  <p:nvPr/>
                </p:nvCxnSpPr>
                <p:spPr>
                  <a:xfrm rot="3240000">
                    <a:off x="7695146" y="3263178"/>
                    <a:ext cx="0" cy="134805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48" name="Straight Connector 128"/>
                  <p:cNvCxnSpPr/>
                  <p:nvPr/>
                </p:nvCxnSpPr>
                <p:spPr>
                  <a:xfrm rot="2880000">
                    <a:off x="7593026" y="3137071"/>
                    <a:ext cx="0" cy="134805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49" name="Straight Connector 129"/>
                  <p:cNvCxnSpPr/>
                  <p:nvPr/>
                </p:nvCxnSpPr>
                <p:spPr>
                  <a:xfrm flipH="1">
                    <a:off x="7391797" y="3039642"/>
                    <a:ext cx="131590" cy="153458"/>
                  </a:xfrm>
                  <a:prstGeom prst="line">
                    <a:avLst/>
                  </a:prstGeom>
                  <a:noFill/>
                  <a:ln w="3810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50" name="Straight Connector 130"/>
                  <p:cNvCxnSpPr/>
                  <p:nvPr/>
                </p:nvCxnSpPr>
                <p:spPr>
                  <a:xfrm rot="2160000">
                    <a:off x="7352178" y="2920210"/>
                    <a:ext cx="0" cy="134806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51" name="Straight Connector 131"/>
                  <p:cNvCxnSpPr/>
                  <p:nvPr/>
                </p:nvCxnSpPr>
                <p:spPr>
                  <a:xfrm flipH="1">
                    <a:off x="7883375" y="4241802"/>
                    <a:ext cx="175247" cy="0"/>
                  </a:xfrm>
                  <a:prstGeom prst="line">
                    <a:avLst/>
                  </a:prstGeom>
                  <a:noFill/>
                  <a:ln w="3810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52" name="Straight Connector 132"/>
                  <p:cNvCxnSpPr/>
                  <p:nvPr/>
                </p:nvCxnSpPr>
                <p:spPr>
                  <a:xfrm flipH="1">
                    <a:off x="4823292" y="4241802"/>
                    <a:ext cx="175247" cy="0"/>
                  </a:xfrm>
                  <a:prstGeom prst="line">
                    <a:avLst/>
                  </a:prstGeom>
                  <a:noFill/>
                  <a:ln w="3810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53" name="Straight Connector 133"/>
                  <p:cNvCxnSpPr/>
                  <p:nvPr/>
                </p:nvCxnSpPr>
                <p:spPr>
                  <a:xfrm rot="5040000">
                    <a:off x="7982726" y="4012353"/>
                    <a:ext cx="0" cy="134805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54" name="Straight Connector 134"/>
                  <p:cNvCxnSpPr/>
                  <p:nvPr/>
                </p:nvCxnSpPr>
                <p:spPr>
                  <a:xfrm rot="4680000">
                    <a:off x="7957343" y="3852081"/>
                    <a:ext cx="0" cy="134805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55" name="Straight Connector 135"/>
                  <p:cNvCxnSpPr/>
                  <p:nvPr/>
                </p:nvCxnSpPr>
                <p:spPr>
                  <a:xfrm rot="4320000">
                    <a:off x="7915344" y="3695341"/>
                    <a:ext cx="0" cy="134805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56" name="Straight Connector 136"/>
                  <p:cNvCxnSpPr/>
                  <p:nvPr/>
                </p:nvCxnSpPr>
                <p:spPr>
                  <a:xfrm rot="3960000">
                    <a:off x="7857192" y="3543850"/>
                    <a:ext cx="0" cy="134805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cxnSp>
              <p:nvCxnSpPr>
                <p:cNvPr id="211" name="Straight Connector 91"/>
                <p:cNvCxnSpPr/>
                <p:nvPr/>
              </p:nvCxnSpPr>
              <p:spPr>
                <a:xfrm flipH="1">
                  <a:off x="4822914" y="4786606"/>
                  <a:ext cx="143260" cy="167067"/>
                </a:xfrm>
                <a:prstGeom prst="line">
                  <a:avLst/>
                </a:prstGeom>
                <a:noFill/>
                <a:ln w="38100" cap="rnd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12" name="Straight Connector 92"/>
                <p:cNvCxnSpPr/>
                <p:nvPr/>
              </p:nvCxnSpPr>
              <p:spPr>
                <a:xfrm rot="13680000" flipV="1">
                  <a:off x="4747099" y="4700844"/>
                  <a:ext cx="0" cy="146760"/>
                </a:xfrm>
                <a:prstGeom prst="line">
                  <a:avLst/>
                </a:prstGeom>
                <a:noFill/>
                <a:ln w="19050" cap="rnd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13" name="Straight Connector 93"/>
                <p:cNvCxnSpPr/>
                <p:nvPr/>
              </p:nvCxnSpPr>
              <p:spPr>
                <a:xfrm rot="14040000" flipV="1">
                  <a:off x="4635923" y="4563553"/>
                  <a:ext cx="0" cy="146760"/>
                </a:xfrm>
                <a:prstGeom prst="line">
                  <a:avLst/>
                </a:prstGeom>
                <a:noFill/>
                <a:ln w="19050" cap="rnd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14" name="Straight Connector 94"/>
                <p:cNvCxnSpPr/>
                <p:nvPr/>
              </p:nvCxnSpPr>
              <p:spPr>
                <a:xfrm rot="14400000" flipV="1">
                  <a:off x="4539707" y="4415394"/>
                  <a:ext cx="0" cy="146760"/>
                </a:xfrm>
                <a:prstGeom prst="line">
                  <a:avLst/>
                </a:prstGeom>
                <a:noFill/>
                <a:ln w="19050" cap="rnd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15" name="Straight Connector 95"/>
                <p:cNvCxnSpPr/>
                <p:nvPr/>
              </p:nvCxnSpPr>
              <p:spPr>
                <a:xfrm rot="14760000" flipV="1">
                  <a:off x="4459506" y="4257990"/>
                  <a:ext cx="0" cy="146760"/>
                </a:xfrm>
                <a:prstGeom prst="line">
                  <a:avLst/>
                </a:prstGeom>
                <a:noFill/>
                <a:ln w="19050" cap="rnd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16" name="Straight Connector 96"/>
                <p:cNvCxnSpPr/>
                <p:nvPr/>
              </p:nvCxnSpPr>
              <p:spPr>
                <a:xfrm rot="15120000" flipV="1">
                  <a:off x="4396197" y="4093064"/>
                  <a:ext cx="0" cy="146760"/>
                </a:xfrm>
                <a:prstGeom prst="line">
                  <a:avLst/>
                </a:prstGeom>
                <a:noFill/>
                <a:ln w="19050" cap="rnd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17" name="Straight Connector 97"/>
                <p:cNvCxnSpPr/>
                <p:nvPr/>
              </p:nvCxnSpPr>
              <p:spPr>
                <a:xfrm rot="15480000" flipV="1">
                  <a:off x="4350473" y="3922423"/>
                  <a:ext cx="0" cy="146760"/>
                </a:xfrm>
                <a:prstGeom prst="line">
                  <a:avLst/>
                </a:prstGeom>
                <a:noFill/>
                <a:ln w="19050" cap="rnd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18" name="Straight Connector 98"/>
                <p:cNvCxnSpPr/>
                <p:nvPr/>
              </p:nvCxnSpPr>
              <p:spPr>
                <a:xfrm rot="15840000" flipV="1">
                  <a:off x="4322839" y="3747938"/>
                  <a:ext cx="0" cy="146760"/>
                </a:xfrm>
                <a:prstGeom prst="line">
                  <a:avLst/>
                </a:prstGeom>
                <a:noFill/>
                <a:ln w="19050" cap="rnd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19" name="Straight Connector 99"/>
                <p:cNvCxnSpPr/>
                <p:nvPr/>
              </p:nvCxnSpPr>
              <p:spPr>
                <a:xfrm rot="18000000" flipV="1">
                  <a:off x="7462972" y="4415394"/>
                  <a:ext cx="0" cy="146760"/>
                </a:xfrm>
                <a:prstGeom prst="line">
                  <a:avLst/>
                </a:prstGeom>
                <a:noFill/>
                <a:ln w="19050" cap="rnd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20" name="Straight Connector 100"/>
                <p:cNvCxnSpPr/>
                <p:nvPr/>
              </p:nvCxnSpPr>
              <p:spPr>
                <a:xfrm rot="18360000" flipV="1">
                  <a:off x="7366756" y="4563553"/>
                  <a:ext cx="0" cy="146760"/>
                </a:xfrm>
                <a:prstGeom prst="line">
                  <a:avLst/>
                </a:prstGeom>
                <a:noFill/>
                <a:ln w="19050" cap="rnd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21" name="Straight Connector 101"/>
                <p:cNvCxnSpPr/>
                <p:nvPr/>
              </p:nvCxnSpPr>
              <p:spPr>
                <a:xfrm rot="18720000" flipV="1">
                  <a:off x="7255580" y="4700844"/>
                  <a:ext cx="0" cy="146760"/>
                </a:xfrm>
                <a:prstGeom prst="line">
                  <a:avLst/>
                </a:prstGeom>
                <a:noFill/>
                <a:ln w="19050" cap="rnd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22" name="Straight Connector 102"/>
                <p:cNvCxnSpPr/>
                <p:nvPr/>
              </p:nvCxnSpPr>
              <p:spPr>
                <a:xfrm rot="16560000" flipV="1">
                  <a:off x="7679840" y="3747938"/>
                  <a:ext cx="0" cy="146760"/>
                </a:xfrm>
                <a:prstGeom prst="line">
                  <a:avLst/>
                </a:prstGeom>
                <a:noFill/>
                <a:ln w="19050" cap="rnd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23" name="Straight Connector 103"/>
                <p:cNvCxnSpPr/>
                <p:nvPr/>
              </p:nvCxnSpPr>
              <p:spPr>
                <a:xfrm rot="16920000" flipV="1">
                  <a:off x="7652206" y="3922423"/>
                  <a:ext cx="0" cy="146760"/>
                </a:xfrm>
                <a:prstGeom prst="line">
                  <a:avLst/>
                </a:prstGeom>
                <a:noFill/>
                <a:ln w="19050" cap="rnd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24" name="Straight Connector 104"/>
                <p:cNvCxnSpPr/>
                <p:nvPr/>
              </p:nvCxnSpPr>
              <p:spPr>
                <a:xfrm rot="17280000" flipV="1">
                  <a:off x="7606482" y="4093064"/>
                  <a:ext cx="0" cy="146760"/>
                </a:xfrm>
                <a:prstGeom prst="line">
                  <a:avLst/>
                </a:prstGeom>
                <a:noFill/>
                <a:ln w="19050" cap="rnd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25" name="Straight Connector 105"/>
                <p:cNvCxnSpPr/>
                <p:nvPr/>
              </p:nvCxnSpPr>
              <p:spPr>
                <a:xfrm rot="17640000" flipV="1">
                  <a:off x="7543173" y="4257990"/>
                  <a:ext cx="0" cy="146760"/>
                </a:xfrm>
                <a:prstGeom prst="line">
                  <a:avLst/>
                </a:prstGeom>
                <a:noFill/>
                <a:ln w="19050" cap="rnd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179" name="Group 387"/>
              <p:cNvGrpSpPr/>
              <p:nvPr/>
            </p:nvGrpSpPr>
            <p:grpSpPr>
              <a:xfrm>
                <a:off x="2217283" y="2133600"/>
                <a:ext cx="3162700" cy="2848415"/>
                <a:chOff x="4481512" y="2133600"/>
                <a:chExt cx="3162700" cy="2848415"/>
              </a:xfrm>
            </p:grpSpPr>
            <p:sp>
              <p:nvSpPr>
                <p:cNvPr id="202" name="TextBox 83"/>
                <p:cNvSpPr txBox="1"/>
                <p:nvPr/>
              </p:nvSpPr>
              <p:spPr>
                <a:xfrm>
                  <a:off x="4926012" y="4406899"/>
                  <a:ext cx="482081" cy="575116"/>
                </a:xfrm>
                <a:prstGeom prst="rect">
                  <a:avLst/>
                </a:prstGeom>
                <a:noFill/>
                <a:effectLst>
                  <a:outerShdw blurRad="25400" dist="25400" dir="10800000" algn="r" rotWithShape="0">
                    <a:prstClr val="black"/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prstClr val="white"/>
                      </a:solidFill>
                      <a:latin typeface="+mj-lt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203" name="TextBox 84"/>
                <p:cNvSpPr txBox="1"/>
                <p:nvPr/>
              </p:nvSpPr>
              <p:spPr>
                <a:xfrm>
                  <a:off x="4481512" y="3429000"/>
                  <a:ext cx="641653" cy="575116"/>
                </a:xfrm>
                <a:prstGeom prst="rect">
                  <a:avLst/>
                </a:prstGeom>
                <a:noFill/>
                <a:effectLst>
                  <a:outerShdw blurRad="25400" dist="25400" dir="10800000" algn="r" rotWithShape="0">
                    <a:prstClr val="black"/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prstClr val="white"/>
                      </a:solidFill>
                      <a:latin typeface="+mj-lt"/>
                      <a:cs typeface="Arial" pitchFamily="34" charset="0"/>
                    </a:rPr>
                    <a:t>40</a:t>
                  </a:r>
                </a:p>
              </p:txBody>
            </p:sp>
            <p:sp>
              <p:nvSpPr>
                <p:cNvPr id="204" name="TextBox 85"/>
                <p:cNvSpPr txBox="1"/>
                <p:nvPr/>
              </p:nvSpPr>
              <p:spPr>
                <a:xfrm>
                  <a:off x="4926012" y="2476500"/>
                  <a:ext cx="641653" cy="575116"/>
                </a:xfrm>
                <a:prstGeom prst="rect">
                  <a:avLst/>
                </a:prstGeom>
                <a:noFill/>
                <a:effectLst>
                  <a:outerShdw blurRad="25400" dist="25400" dir="10800000" algn="r" rotWithShape="0">
                    <a:prstClr val="black"/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prstClr val="white"/>
                      </a:solidFill>
                      <a:latin typeface="+mj-lt"/>
                      <a:cs typeface="Arial" pitchFamily="34" charset="0"/>
                    </a:rPr>
                    <a:t>80</a:t>
                  </a:r>
                </a:p>
              </p:txBody>
            </p:sp>
            <p:sp>
              <p:nvSpPr>
                <p:cNvPr id="205" name="TextBox 86"/>
                <p:cNvSpPr txBox="1"/>
                <p:nvPr/>
              </p:nvSpPr>
              <p:spPr>
                <a:xfrm>
                  <a:off x="5662611" y="2133600"/>
                  <a:ext cx="801228" cy="575116"/>
                </a:xfrm>
                <a:prstGeom prst="rect">
                  <a:avLst/>
                </a:prstGeom>
                <a:noFill/>
                <a:effectLst>
                  <a:outerShdw blurRad="25400" dist="25400" dir="10800000" algn="r" rotWithShape="0">
                    <a:prstClr val="black"/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prstClr val="white"/>
                      </a:solidFill>
                      <a:latin typeface="+mj-lt"/>
                      <a:cs typeface="Arial" pitchFamily="34" charset="0"/>
                    </a:rPr>
                    <a:t>120</a:t>
                  </a:r>
                </a:p>
              </p:txBody>
            </p:sp>
            <p:sp>
              <p:nvSpPr>
                <p:cNvPr id="206" name="TextBox 87"/>
                <p:cNvSpPr txBox="1"/>
                <p:nvPr/>
              </p:nvSpPr>
              <p:spPr>
                <a:xfrm>
                  <a:off x="6449283" y="2501900"/>
                  <a:ext cx="801228" cy="575116"/>
                </a:xfrm>
                <a:prstGeom prst="rect">
                  <a:avLst/>
                </a:prstGeom>
                <a:noFill/>
                <a:effectLst>
                  <a:outerShdw blurRad="25400" dist="25400" dir="10800000" algn="r" rotWithShape="0">
                    <a:prstClr val="black"/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prstClr val="white"/>
                      </a:solidFill>
                      <a:latin typeface="+mj-lt"/>
                      <a:cs typeface="Arial" pitchFamily="34" charset="0"/>
                    </a:rPr>
                    <a:t>160</a:t>
                  </a:r>
                </a:p>
              </p:txBody>
            </p:sp>
            <p:sp>
              <p:nvSpPr>
                <p:cNvPr id="207" name="TextBox 88"/>
                <p:cNvSpPr txBox="1"/>
                <p:nvPr/>
              </p:nvSpPr>
              <p:spPr>
                <a:xfrm>
                  <a:off x="6842984" y="3424534"/>
                  <a:ext cx="801228" cy="575116"/>
                </a:xfrm>
                <a:prstGeom prst="rect">
                  <a:avLst/>
                </a:prstGeom>
                <a:noFill/>
                <a:effectLst>
                  <a:outerShdw blurRad="25400" dist="25400" dir="10800000" algn="r" rotWithShape="0">
                    <a:prstClr val="black"/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prstClr val="white"/>
                      </a:solidFill>
                      <a:latin typeface="+mj-lt"/>
                      <a:cs typeface="Arial" pitchFamily="34" charset="0"/>
                    </a:rPr>
                    <a:t>200</a:t>
                  </a:r>
                </a:p>
              </p:txBody>
            </p:sp>
            <p:sp>
              <p:nvSpPr>
                <p:cNvPr id="208" name="TextBox 89"/>
                <p:cNvSpPr txBox="1"/>
                <p:nvPr/>
              </p:nvSpPr>
              <p:spPr>
                <a:xfrm>
                  <a:off x="6373082" y="4351635"/>
                  <a:ext cx="801228" cy="575116"/>
                </a:xfrm>
                <a:prstGeom prst="rect">
                  <a:avLst/>
                </a:prstGeom>
                <a:noFill/>
                <a:effectLst>
                  <a:outerShdw blurRad="25400" dist="25400" dir="10800000" algn="r" rotWithShape="0">
                    <a:prstClr val="black"/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prstClr val="white"/>
                      </a:solidFill>
                      <a:latin typeface="+mj-lt"/>
                      <a:cs typeface="Arial" pitchFamily="34" charset="0"/>
                    </a:rPr>
                    <a:t>240</a:t>
                  </a:r>
                </a:p>
              </p:txBody>
            </p:sp>
          </p:grpSp>
          <p:grpSp>
            <p:nvGrpSpPr>
              <p:cNvPr id="180" name="Group 144"/>
              <p:cNvGrpSpPr/>
              <p:nvPr/>
            </p:nvGrpSpPr>
            <p:grpSpPr>
              <a:xfrm>
                <a:off x="3057297" y="4985658"/>
                <a:ext cx="1351417" cy="315686"/>
                <a:chOff x="5321526" y="4898572"/>
                <a:chExt cx="1351417" cy="315686"/>
              </a:xfrm>
            </p:grpSpPr>
            <p:sp>
              <p:nvSpPr>
                <p:cNvPr id="195" name="Rounded Rectangle 138"/>
                <p:cNvSpPr/>
                <p:nvPr/>
              </p:nvSpPr>
              <p:spPr>
                <a:xfrm>
                  <a:off x="5321526" y="4898572"/>
                  <a:ext cx="228600" cy="315686"/>
                </a:xfrm>
                <a:prstGeom prst="round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ffectLst>
                  <a:innerShdw blurRad="1778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>
                      <a:solidFill>
                        <a:schemeClr val="accent3"/>
                      </a:solidFill>
                      <a:latin typeface="+mj-lt"/>
                      <a:cs typeface="Arial" pitchFamily="34" charset="0"/>
                    </a:rPr>
                    <a:t>9</a:t>
                  </a:r>
                </a:p>
              </p:txBody>
            </p:sp>
            <p:sp>
              <p:nvSpPr>
                <p:cNvPr id="196" name="Rounded Rectangle 139"/>
                <p:cNvSpPr/>
                <p:nvPr/>
              </p:nvSpPr>
              <p:spPr>
                <a:xfrm>
                  <a:off x="5602230" y="4898572"/>
                  <a:ext cx="228600" cy="315686"/>
                </a:xfrm>
                <a:prstGeom prst="round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ffectLst>
                  <a:innerShdw blurRad="1778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>
                      <a:solidFill>
                        <a:schemeClr val="accent3"/>
                      </a:solidFill>
                      <a:latin typeface="+mj-lt"/>
                      <a:cs typeface="Arial" pitchFamily="34" charset="0"/>
                    </a:rPr>
                    <a:t>9</a:t>
                  </a:r>
                </a:p>
              </p:txBody>
            </p:sp>
            <p:sp>
              <p:nvSpPr>
                <p:cNvPr id="197" name="Rounded Rectangle 140"/>
                <p:cNvSpPr/>
                <p:nvPr/>
              </p:nvSpPr>
              <p:spPr>
                <a:xfrm>
                  <a:off x="5882934" y="4898572"/>
                  <a:ext cx="228600" cy="315686"/>
                </a:xfrm>
                <a:prstGeom prst="round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ffectLst>
                  <a:innerShdw blurRad="1778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>
                      <a:solidFill>
                        <a:schemeClr val="accent3"/>
                      </a:solidFill>
                      <a:latin typeface="+mj-lt"/>
                      <a:cs typeface="Arial" pitchFamily="34" charset="0"/>
                    </a:rPr>
                    <a:t>9</a:t>
                  </a:r>
                </a:p>
              </p:txBody>
            </p:sp>
            <p:sp>
              <p:nvSpPr>
                <p:cNvPr id="198" name="Rounded Rectangle 141"/>
                <p:cNvSpPr/>
                <p:nvPr/>
              </p:nvSpPr>
              <p:spPr>
                <a:xfrm>
                  <a:off x="6163638" y="4898572"/>
                  <a:ext cx="228600" cy="315686"/>
                </a:xfrm>
                <a:prstGeom prst="round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ffectLst>
                  <a:innerShdw blurRad="1778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>
                      <a:solidFill>
                        <a:schemeClr val="accent3"/>
                      </a:solidFill>
                      <a:latin typeface="+mj-lt"/>
                      <a:cs typeface="Arial" pitchFamily="34" charset="0"/>
                    </a:rPr>
                    <a:t>9</a:t>
                  </a:r>
                </a:p>
              </p:txBody>
            </p:sp>
            <p:sp>
              <p:nvSpPr>
                <p:cNvPr id="199" name="Rounded Rectangle 142"/>
                <p:cNvSpPr/>
                <p:nvPr/>
              </p:nvSpPr>
              <p:spPr>
                <a:xfrm>
                  <a:off x="6444343" y="4898572"/>
                  <a:ext cx="228600" cy="315686"/>
                </a:xfrm>
                <a:prstGeom prst="round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ffectLst>
                  <a:innerShdw blurRad="1778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>
                      <a:solidFill>
                        <a:schemeClr val="accent3"/>
                      </a:solidFill>
                      <a:latin typeface="+mj-lt"/>
                      <a:cs typeface="Arial" pitchFamily="34" charset="0"/>
                    </a:rPr>
                    <a:t>9</a:t>
                  </a:r>
                </a:p>
              </p:txBody>
            </p:sp>
          </p:grpSp>
          <p:grpSp>
            <p:nvGrpSpPr>
              <p:cNvPr id="181" name="Group 147"/>
              <p:cNvGrpSpPr/>
              <p:nvPr/>
            </p:nvGrpSpPr>
            <p:grpSpPr>
              <a:xfrm>
                <a:off x="3331148" y="3973286"/>
                <a:ext cx="1092167" cy="890803"/>
                <a:chOff x="5595377" y="3951514"/>
                <a:chExt cx="1092167" cy="890803"/>
              </a:xfrm>
            </p:grpSpPr>
            <p:sp>
              <p:nvSpPr>
                <p:cNvPr id="185" name="TextBox 145"/>
                <p:cNvSpPr txBox="1"/>
                <p:nvPr/>
              </p:nvSpPr>
              <p:spPr>
                <a:xfrm>
                  <a:off x="5595377" y="3951514"/>
                  <a:ext cx="963600" cy="5751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chemeClr val="accent3"/>
                      </a:solidFill>
                      <a:latin typeface="+mj-lt"/>
                      <a:cs typeface="Arial" pitchFamily="34" charset="0"/>
                    </a:rPr>
                    <a:t>MPH</a:t>
                  </a:r>
                </a:p>
              </p:txBody>
            </p:sp>
            <p:sp>
              <p:nvSpPr>
                <p:cNvPr id="194" name="TextBox 146"/>
                <p:cNvSpPr txBox="1"/>
                <p:nvPr/>
              </p:nvSpPr>
              <p:spPr>
                <a:xfrm>
                  <a:off x="5687550" y="4267201"/>
                  <a:ext cx="999994" cy="5751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prstClr val="white">
                          <a:lumMod val="85000"/>
                        </a:prstClr>
                      </a:solidFill>
                      <a:latin typeface="+mj-lt"/>
                      <a:cs typeface="Arial" pitchFamily="34" charset="0"/>
                    </a:rPr>
                    <a:t>km/h</a:t>
                  </a:r>
                </a:p>
              </p:txBody>
            </p:sp>
          </p:grpSp>
        </p:grpSp>
        <p:grpSp>
          <p:nvGrpSpPr>
            <p:cNvPr id="143" name="Group 39"/>
            <p:cNvGrpSpPr/>
            <p:nvPr/>
          </p:nvGrpSpPr>
          <p:grpSpPr>
            <a:xfrm rot="1689026">
              <a:off x="1710356" y="1645725"/>
              <a:ext cx="2207871" cy="2207871"/>
              <a:chOff x="225386" y="1816068"/>
              <a:chExt cx="2704022" cy="2704022"/>
            </a:xfrm>
            <a:effectLst>
              <a:outerShdw blurRad="38100" dist="508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145" name="Rectangle 80"/>
              <p:cNvSpPr/>
              <p:nvPr/>
            </p:nvSpPr>
            <p:spPr>
              <a:xfrm>
                <a:off x="225386" y="1816068"/>
                <a:ext cx="2704022" cy="270402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146" name="Trapezoid 83"/>
              <p:cNvSpPr/>
              <p:nvPr/>
            </p:nvSpPr>
            <p:spPr>
              <a:xfrm>
                <a:off x="1494414" y="1859127"/>
                <a:ext cx="165966" cy="1342568"/>
              </a:xfrm>
              <a:custGeom>
                <a:avLst/>
                <a:gdLst>
                  <a:gd name="connsiteX0" fmla="*/ 0 w 165966"/>
                  <a:gd name="connsiteY0" fmla="*/ 1342568 h 1342568"/>
                  <a:gd name="connsiteX1" fmla="*/ 82983 w 165966"/>
                  <a:gd name="connsiteY1" fmla="*/ 0 h 1342568"/>
                  <a:gd name="connsiteX2" fmla="*/ 82983 w 165966"/>
                  <a:gd name="connsiteY2" fmla="*/ 0 h 1342568"/>
                  <a:gd name="connsiteX3" fmla="*/ 165966 w 165966"/>
                  <a:gd name="connsiteY3" fmla="*/ 1342568 h 1342568"/>
                  <a:gd name="connsiteX4" fmla="*/ 0 w 165966"/>
                  <a:gd name="connsiteY4" fmla="*/ 1342568 h 1342568"/>
                  <a:gd name="connsiteX0" fmla="*/ 0 w 165966"/>
                  <a:gd name="connsiteY0" fmla="*/ 1342568 h 1342568"/>
                  <a:gd name="connsiteX1" fmla="*/ 82983 w 165966"/>
                  <a:gd name="connsiteY1" fmla="*/ 0 h 1342568"/>
                  <a:gd name="connsiteX2" fmla="*/ 82983 w 165966"/>
                  <a:gd name="connsiteY2" fmla="*/ 0 h 1342568"/>
                  <a:gd name="connsiteX3" fmla="*/ 165966 w 165966"/>
                  <a:gd name="connsiteY3" fmla="*/ 1342568 h 1342568"/>
                  <a:gd name="connsiteX4" fmla="*/ 0 w 165966"/>
                  <a:gd name="connsiteY4" fmla="*/ 1342568 h 1342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966" h="1342568">
                    <a:moveTo>
                      <a:pt x="0" y="1342568"/>
                    </a:moveTo>
                    <a:cubicBezTo>
                      <a:pt x="27661" y="895045"/>
                      <a:pt x="53108" y="469629"/>
                      <a:pt x="82983" y="0"/>
                    </a:cubicBezTo>
                    <a:lnTo>
                      <a:pt x="82983" y="0"/>
                    </a:lnTo>
                    <a:lnTo>
                      <a:pt x="165966" y="1342568"/>
                    </a:lnTo>
                    <a:lnTo>
                      <a:pt x="0" y="134256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3492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147" name="Oval 82"/>
              <p:cNvSpPr>
                <a:spLocks noChangeAspect="1"/>
              </p:cNvSpPr>
              <p:nvPr/>
            </p:nvSpPr>
            <p:spPr>
              <a:xfrm>
                <a:off x="1331133" y="2920419"/>
                <a:ext cx="492529" cy="49252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99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prstClr val="white"/>
                  </a:solidFill>
                  <a:latin typeface="+mj-lt"/>
                </a:endParaRPr>
              </a:p>
            </p:txBody>
          </p:sp>
        </p:grpSp>
      </p:grpSp>
      <p:sp>
        <p:nvSpPr>
          <p:cNvPr id="8" name="Marcador de número de diapositiva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CO" smtClean="0"/>
              <a:pPr/>
              <a:t>8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5084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/>
      <p:bldP spid="164" grpId="0"/>
      <p:bldP spid="165" grpId="0"/>
      <p:bldP spid="176" grpId="0"/>
      <p:bldP spid="186" grpId="0"/>
      <p:bldP spid="47" grpId="0"/>
      <p:bldP spid="48" grpId="0" animBg="1"/>
      <p:bldP spid="49" grpId="0"/>
      <p:bldP spid="50" grpId="0"/>
      <p:bldP spid="2" grpId="0" animBg="1"/>
      <p:bldP spid="56" grpId="0" animBg="1"/>
      <p:bldP spid="57" grpId="0" animBg="1"/>
      <p:bldP spid="58" grpId="0" animBg="1"/>
      <p:bldP spid="60" grpId="0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191" y="1028700"/>
            <a:ext cx="6456969" cy="4120816"/>
            <a:chOff x="0" y="1371600"/>
            <a:chExt cx="8661400" cy="5527676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0" y="1371600"/>
              <a:ext cx="8661400" cy="5527675"/>
            </a:xfrm>
            <a:custGeom>
              <a:avLst/>
              <a:gdLst>
                <a:gd name="T0" fmla="*/ 3413 w 3414"/>
                <a:gd name="T1" fmla="*/ 2170 h 2178"/>
                <a:gd name="T2" fmla="*/ 1832 w 3414"/>
                <a:gd name="T3" fmla="*/ 1121 h 2178"/>
                <a:gd name="T4" fmla="*/ 1340 w 3414"/>
                <a:gd name="T5" fmla="*/ 1124 h 2178"/>
                <a:gd name="T6" fmla="*/ 746 w 3414"/>
                <a:gd name="T7" fmla="*/ 1045 h 2178"/>
                <a:gd name="T8" fmla="*/ 708 w 3414"/>
                <a:gd name="T9" fmla="*/ 983 h 2178"/>
                <a:gd name="T10" fmla="*/ 722 w 3414"/>
                <a:gd name="T11" fmla="*/ 913 h 2178"/>
                <a:gd name="T12" fmla="*/ 765 w 3414"/>
                <a:gd name="T13" fmla="*/ 873 h 2178"/>
                <a:gd name="T14" fmla="*/ 833 w 3414"/>
                <a:gd name="T15" fmla="*/ 837 h 2178"/>
                <a:gd name="T16" fmla="*/ 1150 w 3414"/>
                <a:gd name="T17" fmla="*/ 745 h 2178"/>
                <a:gd name="T18" fmla="*/ 1521 w 3414"/>
                <a:gd name="T19" fmla="*/ 516 h 2178"/>
                <a:gd name="T20" fmla="*/ 1494 w 3414"/>
                <a:gd name="T21" fmla="*/ 320 h 2178"/>
                <a:gd name="T22" fmla="*/ 1110 w 3414"/>
                <a:gd name="T23" fmla="*/ 129 h 2178"/>
                <a:gd name="T24" fmla="*/ 597 w 3414"/>
                <a:gd name="T25" fmla="*/ 43 h 2178"/>
                <a:gd name="T26" fmla="*/ 0 w 3414"/>
                <a:gd name="T27" fmla="*/ 0 h 2178"/>
                <a:gd name="T28" fmla="*/ 0 w 3414"/>
                <a:gd name="T29" fmla="*/ 209 h 2178"/>
                <a:gd name="T30" fmla="*/ 207 w 3414"/>
                <a:gd name="T31" fmla="*/ 220 h 2178"/>
                <a:gd name="T32" fmla="*/ 292 w 3414"/>
                <a:gd name="T33" fmla="*/ 226 h 2178"/>
                <a:gd name="T34" fmla="*/ 567 w 3414"/>
                <a:gd name="T35" fmla="*/ 241 h 2178"/>
                <a:gd name="T36" fmla="*/ 684 w 3414"/>
                <a:gd name="T37" fmla="*/ 249 h 2178"/>
                <a:gd name="T38" fmla="*/ 1013 w 3414"/>
                <a:gd name="T39" fmla="*/ 394 h 2178"/>
                <a:gd name="T40" fmla="*/ 904 w 3414"/>
                <a:gd name="T41" fmla="*/ 523 h 2178"/>
                <a:gd name="T42" fmla="*/ 817 w 3414"/>
                <a:gd name="T43" fmla="*/ 554 h 2178"/>
                <a:gd name="T44" fmla="*/ 117 w 3414"/>
                <a:gd name="T45" fmla="*/ 858 h 2178"/>
                <a:gd name="T46" fmla="*/ 72 w 3414"/>
                <a:gd name="T47" fmla="*/ 920 h 2178"/>
                <a:gd name="T48" fmla="*/ 47 w 3414"/>
                <a:gd name="T49" fmla="*/ 990 h 2178"/>
                <a:gd name="T50" fmla="*/ 52 w 3414"/>
                <a:gd name="T51" fmla="*/ 1121 h 2178"/>
                <a:gd name="T52" fmla="*/ 849 w 3414"/>
                <a:gd name="T53" fmla="*/ 1485 h 2178"/>
                <a:gd name="T54" fmla="*/ 1613 w 3414"/>
                <a:gd name="T55" fmla="*/ 1541 h 2178"/>
                <a:gd name="T56" fmla="*/ 2144 w 3414"/>
                <a:gd name="T57" fmla="*/ 1848 h 2178"/>
                <a:gd name="T58" fmla="*/ 2125 w 3414"/>
                <a:gd name="T59" fmla="*/ 2178 h 2178"/>
                <a:gd name="T60" fmla="*/ 3414 w 3414"/>
                <a:gd name="T61" fmla="*/ 2178 h 2178"/>
                <a:gd name="T62" fmla="*/ 3413 w 3414"/>
                <a:gd name="T63" fmla="*/ 2170 h 2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14" h="2178">
                  <a:moveTo>
                    <a:pt x="3413" y="2170"/>
                  </a:moveTo>
                  <a:cubicBezTo>
                    <a:pt x="3269" y="1591"/>
                    <a:pt x="2632" y="1151"/>
                    <a:pt x="1832" y="1121"/>
                  </a:cubicBezTo>
                  <a:cubicBezTo>
                    <a:pt x="1670" y="1115"/>
                    <a:pt x="1503" y="1126"/>
                    <a:pt x="1340" y="1124"/>
                  </a:cubicBezTo>
                  <a:cubicBezTo>
                    <a:pt x="1182" y="1123"/>
                    <a:pt x="859" y="1139"/>
                    <a:pt x="746" y="1045"/>
                  </a:cubicBezTo>
                  <a:cubicBezTo>
                    <a:pt x="726" y="1028"/>
                    <a:pt x="713" y="1006"/>
                    <a:pt x="708" y="983"/>
                  </a:cubicBezTo>
                  <a:cubicBezTo>
                    <a:pt x="704" y="960"/>
                    <a:pt x="708" y="935"/>
                    <a:pt x="722" y="913"/>
                  </a:cubicBezTo>
                  <a:cubicBezTo>
                    <a:pt x="731" y="899"/>
                    <a:pt x="746" y="885"/>
                    <a:pt x="765" y="873"/>
                  </a:cubicBezTo>
                  <a:cubicBezTo>
                    <a:pt x="784" y="860"/>
                    <a:pt x="807" y="848"/>
                    <a:pt x="833" y="837"/>
                  </a:cubicBezTo>
                  <a:cubicBezTo>
                    <a:pt x="934" y="793"/>
                    <a:pt x="1075" y="764"/>
                    <a:pt x="1150" y="745"/>
                  </a:cubicBezTo>
                  <a:cubicBezTo>
                    <a:pt x="1308" y="706"/>
                    <a:pt x="1471" y="645"/>
                    <a:pt x="1521" y="516"/>
                  </a:cubicBezTo>
                  <a:cubicBezTo>
                    <a:pt x="1548" y="448"/>
                    <a:pt x="1540" y="377"/>
                    <a:pt x="1494" y="320"/>
                  </a:cubicBezTo>
                  <a:cubicBezTo>
                    <a:pt x="1405" y="209"/>
                    <a:pt x="1242" y="163"/>
                    <a:pt x="1110" y="129"/>
                  </a:cubicBezTo>
                  <a:cubicBezTo>
                    <a:pt x="942" y="86"/>
                    <a:pt x="769" y="62"/>
                    <a:pt x="597" y="43"/>
                  </a:cubicBezTo>
                  <a:cubicBezTo>
                    <a:pt x="398" y="21"/>
                    <a:pt x="200" y="6"/>
                    <a:pt x="0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73" y="216"/>
                    <a:pt x="134" y="215"/>
                    <a:pt x="207" y="220"/>
                  </a:cubicBezTo>
                  <a:cubicBezTo>
                    <a:pt x="230" y="221"/>
                    <a:pt x="268" y="224"/>
                    <a:pt x="292" y="226"/>
                  </a:cubicBezTo>
                  <a:cubicBezTo>
                    <a:pt x="399" y="230"/>
                    <a:pt x="461" y="236"/>
                    <a:pt x="567" y="241"/>
                  </a:cubicBezTo>
                  <a:cubicBezTo>
                    <a:pt x="585" y="243"/>
                    <a:pt x="660" y="247"/>
                    <a:pt x="684" y="249"/>
                  </a:cubicBezTo>
                  <a:cubicBezTo>
                    <a:pt x="804" y="259"/>
                    <a:pt x="987" y="285"/>
                    <a:pt x="1013" y="394"/>
                  </a:cubicBezTo>
                  <a:cubicBezTo>
                    <a:pt x="1027" y="450"/>
                    <a:pt x="985" y="488"/>
                    <a:pt x="904" y="523"/>
                  </a:cubicBezTo>
                  <a:cubicBezTo>
                    <a:pt x="877" y="535"/>
                    <a:pt x="848" y="545"/>
                    <a:pt x="817" y="554"/>
                  </a:cubicBezTo>
                  <a:cubicBezTo>
                    <a:pt x="575" y="629"/>
                    <a:pt x="293" y="654"/>
                    <a:pt x="117" y="858"/>
                  </a:cubicBezTo>
                  <a:cubicBezTo>
                    <a:pt x="101" y="877"/>
                    <a:pt x="86" y="897"/>
                    <a:pt x="72" y="920"/>
                  </a:cubicBezTo>
                  <a:cubicBezTo>
                    <a:pt x="61" y="942"/>
                    <a:pt x="53" y="965"/>
                    <a:pt x="47" y="990"/>
                  </a:cubicBezTo>
                  <a:cubicBezTo>
                    <a:pt x="37" y="1031"/>
                    <a:pt x="38" y="1075"/>
                    <a:pt x="52" y="1121"/>
                  </a:cubicBezTo>
                  <a:cubicBezTo>
                    <a:pt x="131" y="1375"/>
                    <a:pt x="560" y="1449"/>
                    <a:pt x="849" y="1485"/>
                  </a:cubicBezTo>
                  <a:cubicBezTo>
                    <a:pt x="1101" y="1516"/>
                    <a:pt x="1361" y="1512"/>
                    <a:pt x="1613" y="1541"/>
                  </a:cubicBezTo>
                  <a:cubicBezTo>
                    <a:pt x="1884" y="1572"/>
                    <a:pt x="2086" y="1700"/>
                    <a:pt x="2144" y="1848"/>
                  </a:cubicBezTo>
                  <a:cubicBezTo>
                    <a:pt x="2185" y="1953"/>
                    <a:pt x="2172" y="2070"/>
                    <a:pt x="2125" y="2178"/>
                  </a:cubicBezTo>
                  <a:cubicBezTo>
                    <a:pt x="3414" y="2178"/>
                    <a:pt x="3414" y="2178"/>
                    <a:pt x="3414" y="2178"/>
                  </a:cubicBezTo>
                  <a:cubicBezTo>
                    <a:pt x="3414" y="2176"/>
                    <a:pt x="3413" y="2173"/>
                    <a:pt x="3413" y="217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0" y="1452563"/>
              <a:ext cx="8556625" cy="5446713"/>
            </a:xfrm>
            <a:custGeom>
              <a:avLst/>
              <a:gdLst>
                <a:gd name="T0" fmla="*/ 3261 w 3373"/>
                <a:gd name="T1" fmla="*/ 1875 h 2146"/>
                <a:gd name="T2" fmla="*/ 3165 w 3373"/>
                <a:gd name="T3" fmla="*/ 1736 h 2146"/>
                <a:gd name="T4" fmla="*/ 3059 w 3373"/>
                <a:gd name="T5" fmla="*/ 1619 h 2146"/>
                <a:gd name="T6" fmla="*/ 2870 w 3373"/>
                <a:gd name="T7" fmla="*/ 1463 h 2146"/>
                <a:gd name="T8" fmla="*/ 2702 w 3373"/>
                <a:gd name="T9" fmla="*/ 1359 h 2146"/>
                <a:gd name="T10" fmla="*/ 2492 w 3373"/>
                <a:gd name="T11" fmla="*/ 1263 h 2146"/>
                <a:gd name="T12" fmla="*/ 2259 w 3373"/>
                <a:gd name="T13" fmla="*/ 1189 h 2146"/>
                <a:gd name="T14" fmla="*/ 2044 w 3373"/>
                <a:gd name="T15" fmla="*/ 1145 h 2146"/>
                <a:gd name="T16" fmla="*/ 1824 w 3373"/>
                <a:gd name="T17" fmla="*/ 1123 h 2146"/>
                <a:gd name="T18" fmla="*/ 1631 w 3373"/>
                <a:gd name="T19" fmla="*/ 1121 h 2146"/>
                <a:gd name="T20" fmla="*/ 1404 w 3373"/>
                <a:gd name="T21" fmla="*/ 1125 h 2146"/>
                <a:gd name="T22" fmla="*/ 1340 w 3373"/>
                <a:gd name="T23" fmla="*/ 1126 h 2146"/>
                <a:gd name="T24" fmla="*/ 1141 w 3373"/>
                <a:gd name="T25" fmla="*/ 1126 h 2146"/>
                <a:gd name="T26" fmla="*/ 924 w 3373"/>
                <a:gd name="T27" fmla="*/ 1113 h 2146"/>
                <a:gd name="T28" fmla="*/ 743 w 3373"/>
                <a:gd name="T29" fmla="*/ 1060 h 2146"/>
                <a:gd name="T30" fmla="*/ 709 w 3373"/>
                <a:gd name="T31" fmla="*/ 1036 h 2146"/>
                <a:gd name="T32" fmla="*/ 675 w 3373"/>
                <a:gd name="T33" fmla="*/ 884 h 2146"/>
                <a:gd name="T34" fmla="*/ 779 w 3373"/>
                <a:gd name="T35" fmla="*/ 792 h 2146"/>
                <a:gd name="T36" fmla="*/ 990 w 3373"/>
                <a:gd name="T37" fmla="*/ 718 h 2146"/>
                <a:gd name="T38" fmla="*/ 1196 w 3373"/>
                <a:gd name="T39" fmla="*/ 666 h 2146"/>
                <a:gd name="T40" fmla="*/ 1397 w 3373"/>
                <a:gd name="T41" fmla="*/ 576 h 2146"/>
                <a:gd name="T42" fmla="*/ 1482 w 3373"/>
                <a:gd name="T43" fmla="*/ 469 h 2146"/>
                <a:gd name="T44" fmla="*/ 1420 w 3373"/>
                <a:gd name="T45" fmla="*/ 262 h 2146"/>
                <a:gd name="T46" fmla="*/ 1275 w 3373"/>
                <a:gd name="T47" fmla="*/ 173 h 2146"/>
                <a:gd name="T48" fmla="*/ 1094 w 3373"/>
                <a:gd name="T49" fmla="*/ 119 h 2146"/>
                <a:gd name="T50" fmla="*/ 1008 w 3373"/>
                <a:gd name="T51" fmla="*/ 98 h 2146"/>
                <a:gd name="T52" fmla="*/ 848 w 3373"/>
                <a:gd name="T53" fmla="*/ 72 h 2146"/>
                <a:gd name="T54" fmla="*/ 629 w 3373"/>
                <a:gd name="T55" fmla="*/ 45 h 2146"/>
                <a:gd name="T56" fmla="*/ 409 w 3373"/>
                <a:gd name="T57" fmla="*/ 20 h 2146"/>
                <a:gd name="T58" fmla="*/ 188 w 3373"/>
                <a:gd name="T59" fmla="*/ 3 h 2146"/>
                <a:gd name="T60" fmla="*/ 45 w 3373"/>
                <a:gd name="T61" fmla="*/ 0 h 2146"/>
                <a:gd name="T62" fmla="*/ 62 w 3373"/>
                <a:gd name="T63" fmla="*/ 9 h 2146"/>
                <a:gd name="T64" fmla="*/ 222 w 3373"/>
                <a:gd name="T65" fmla="*/ 14 h 2146"/>
                <a:gd name="T66" fmla="*/ 443 w 3373"/>
                <a:gd name="T67" fmla="*/ 33 h 2146"/>
                <a:gd name="T68" fmla="*/ 663 w 3373"/>
                <a:gd name="T69" fmla="*/ 58 h 2146"/>
                <a:gd name="T70" fmla="*/ 881 w 3373"/>
                <a:gd name="T71" fmla="*/ 87 h 2146"/>
                <a:gd name="T72" fmla="*/ 1024 w 3373"/>
                <a:gd name="T73" fmla="*/ 111 h 2146"/>
                <a:gd name="T74" fmla="*/ 1127 w 3373"/>
                <a:gd name="T75" fmla="*/ 138 h 2146"/>
                <a:gd name="T76" fmla="*/ 1306 w 3373"/>
                <a:gd name="T77" fmla="*/ 198 h 2146"/>
                <a:gd name="T78" fmla="*/ 1462 w 3373"/>
                <a:gd name="T79" fmla="*/ 335 h 2146"/>
                <a:gd name="T80" fmla="*/ 1456 w 3373"/>
                <a:gd name="T81" fmla="*/ 492 h 2146"/>
                <a:gd name="T82" fmla="*/ 1264 w 3373"/>
                <a:gd name="T83" fmla="*/ 629 h 2146"/>
                <a:gd name="T84" fmla="*/ 1072 w 3373"/>
                <a:gd name="T85" fmla="*/ 683 h 2146"/>
                <a:gd name="T86" fmla="*/ 850 w 3373"/>
                <a:gd name="T87" fmla="*/ 745 h 2146"/>
                <a:gd name="T88" fmla="*/ 691 w 3373"/>
                <a:gd name="T89" fmla="*/ 832 h 2146"/>
                <a:gd name="T90" fmla="*/ 686 w 3373"/>
                <a:gd name="T91" fmla="*/ 1029 h 2146"/>
                <a:gd name="T92" fmla="*/ 717 w 3373"/>
                <a:gd name="T93" fmla="*/ 1057 h 2146"/>
                <a:gd name="T94" fmla="*/ 805 w 3373"/>
                <a:gd name="T95" fmla="*/ 1102 h 2146"/>
                <a:gd name="T96" fmla="*/ 1008 w 3373"/>
                <a:gd name="T97" fmla="*/ 1136 h 2146"/>
                <a:gd name="T98" fmla="*/ 1212 w 3373"/>
                <a:gd name="T99" fmla="*/ 1142 h 2146"/>
                <a:gd name="T100" fmla="*/ 1360 w 3373"/>
                <a:gd name="T101" fmla="*/ 1143 h 2146"/>
                <a:gd name="T102" fmla="*/ 1470 w 3373"/>
                <a:gd name="T103" fmla="*/ 1141 h 2146"/>
                <a:gd name="T104" fmla="*/ 1696 w 3373"/>
                <a:gd name="T105" fmla="*/ 1137 h 2146"/>
                <a:gd name="T106" fmla="*/ 1919 w 3373"/>
                <a:gd name="T107" fmla="*/ 1147 h 2146"/>
                <a:gd name="T108" fmla="*/ 2137 w 3373"/>
                <a:gd name="T109" fmla="*/ 1179 h 2146"/>
                <a:gd name="T110" fmla="*/ 2350 w 3373"/>
                <a:gd name="T111" fmla="*/ 1233 h 2146"/>
                <a:gd name="T112" fmla="*/ 2557 w 3373"/>
                <a:gd name="T113" fmla="*/ 1309 h 2146"/>
                <a:gd name="T114" fmla="*/ 2759 w 3373"/>
                <a:gd name="T115" fmla="*/ 1411 h 2146"/>
                <a:gd name="T116" fmla="*/ 2952 w 3373"/>
                <a:gd name="T117" fmla="*/ 1546 h 2146"/>
                <a:gd name="T118" fmla="*/ 3131 w 3373"/>
                <a:gd name="T119" fmla="*/ 1722 h 2146"/>
                <a:gd name="T120" fmla="*/ 3225 w 3373"/>
                <a:gd name="T121" fmla="*/ 1851 h 2146"/>
                <a:gd name="T122" fmla="*/ 3338 w 3373"/>
                <a:gd name="T123" fmla="*/ 2097 h 2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73" h="2146">
                  <a:moveTo>
                    <a:pt x="3365" y="2116"/>
                  </a:moveTo>
                  <a:cubicBezTo>
                    <a:pt x="3363" y="2109"/>
                    <a:pt x="3361" y="2102"/>
                    <a:pt x="3359" y="2095"/>
                  </a:cubicBezTo>
                  <a:cubicBezTo>
                    <a:pt x="3355" y="2083"/>
                    <a:pt x="3351" y="2070"/>
                    <a:pt x="3347" y="2058"/>
                  </a:cubicBezTo>
                  <a:cubicBezTo>
                    <a:pt x="3340" y="2041"/>
                    <a:pt x="3334" y="2023"/>
                    <a:pt x="3327" y="2006"/>
                  </a:cubicBezTo>
                  <a:cubicBezTo>
                    <a:pt x="3321" y="1993"/>
                    <a:pt x="3315" y="1980"/>
                    <a:pt x="3309" y="1967"/>
                  </a:cubicBezTo>
                  <a:cubicBezTo>
                    <a:pt x="3308" y="1964"/>
                    <a:pt x="3307" y="1961"/>
                    <a:pt x="3306" y="1959"/>
                  </a:cubicBezTo>
                  <a:cubicBezTo>
                    <a:pt x="3299" y="1944"/>
                    <a:pt x="3291" y="1930"/>
                    <a:pt x="3284" y="1915"/>
                  </a:cubicBezTo>
                  <a:cubicBezTo>
                    <a:pt x="3276" y="1902"/>
                    <a:pt x="3269" y="1888"/>
                    <a:pt x="3261" y="1875"/>
                  </a:cubicBezTo>
                  <a:cubicBezTo>
                    <a:pt x="3255" y="1865"/>
                    <a:pt x="3250" y="1855"/>
                    <a:pt x="3244" y="1846"/>
                  </a:cubicBezTo>
                  <a:cubicBezTo>
                    <a:pt x="3242" y="1843"/>
                    <a:pt x="3240" y="1840"/>
                    <a:pt x="3238" y="1837"/>
                  </a:cubicBezTo>
                  <a:cubicBezTo>
                    <a:pt x="3234" y="1830"/>
                    <a:pt x="3229" y="1824"/>
                    <a:pt x="3225" y="1817"/>
                  </a:cubicBezTo>
                  <a:cubicBezTo>
                    <a:pt x="3221" y="1812"/>
                    <a:pt x="3218" y="1807"/>
                    <a:pt x="3214" y="1801"/>
                  </a:cubicBezTo>
                  <a:cubicBezTo>
                    <a:pt x="3211" y="1797"/>
                    <a:pt x="3208" y="1793"/>
                    <a:pt x="3205" y="1789"/>
                  </a:cubicBezTo>
                  <a:cubicBezTo>
                    <a:pt x="3200" y="1782"/>
                    <a:pt x="3195" y="1775"/>
                    <a:pt x="3190" y="1768"/>
                  </a:cubicBezTo>
                  <a:cubicBezTo>
                    <a:pt x="3188" y="1766"/>
                    <a:pt x="3186" y="1763"/>
                    <a:pt x="3185" y="1761"/>
                  </a:cubicBezTo>
                  <a:cubicBezTo>
                    <a:pt x="3178" y="1753"/>
                    <a:pt x="3172" y="1744"/>
                    <a:pt x="3165" y="1736"/>
                  </a:cubicBezTo>
                  <a:cubicBezTo>
                    <a:pt x="3165" y="1735"/>
                    <a:pt x="3164" y="1735"/>
                    <a:pt x="3164" y="1734"/>
                  </a:cubicBezTo>
                  <a:cubicBezTo>
                    <a:pt x="3156" y="1724"/>
                    <a:pt x="3148" y="1715"/>
                    <a:pt x="3140" y="1706"/>
                  </a:cubicBezTo>
                  <a:cubicBezTo>
                    <a:pt x="3132" y="1696"/>
                    <a:pt x="3123" y="1686"/>
                    <a:pt x="3115" y="1677"/>
                  </a:cubicBezTo>
                  <a:cubicBezTo>
                    <a:pt x="3106" y="1667"/>
                    <a:pt x="3098" y="1658"/>
                    <a:pt x="3089" y="1649"/>
                  </a:cubicBezTo>
                  <a:cubicBezTo>
                    <a:pt x="3083" y="1643"/>
                    <a:pt x="3078" y="1638"/>
                    <a:pt x="3072" y="1632"/>
                  </a:cubicBezTo>
                  <a:cubicBezTo>
                    <a:pt x="3071" y="1631"/>
                    <a:pt x="3070" y="1630"/>
                    <a:pt x="3070" y="1630"/>
                  </a:cubicBezTo>
                  <a:cubicBezTo>
                    <a:pt x="3069" y="1629"/>
                    <a:pt x="3068" y="1628"/>
                    <a:pt x="3068" y="1628"/>
                  </a:cubicBezTo>
                  <a:cubicBezTo>
                    <a:pt x="3065" y="1625"/>
                    <a:pt x="3062" y="1622"/>
                    <a:pt x="3059" y="1619"/>
                  </a:cubicBezTo>
                  <a:cubicBezTo>
                    <a:pt x="3050" y="1610"/>
                    <a:pt x="3041" y="1602"/>
                    <a:pt x="3033" y="1594"/>
                  </a:cubicBezTo>
                  <a:cubicBezTo>
                    <a:pt x="3024" y="1586"/>
                    <a:pt x="3015" y="1578"/>
                    <a:pt x="3006" y="1570"/>
                  </a:cubicBezTo>
                  <a:cubicBezTo>
                    <a:pt x="2997" y="1562"/>
                    <a:pt x="2988" y="1554"/>
                    <a:pt x="2979" y="1547"/>
                  </a:cubicBezTo>
                  <a:cubicBezTo>
                    <a:pt x="2975" y="1543"/>
                    <a:pt x="2971" y="1539"/>
                    <a:pt x="2966" y="1535"/>
                  </a:cubicBezTo>
                  <a:cubicBezTo>
                    <a:pt x="2962" y="1532"/>
                    <a:pt x="2957" y="1528"/>
                    <a:pt x="2952" y="1524"/>
                  </a:cubicBezTo>
                  <a:cubicBezTo>
                    <a:pt x="2943" y="1517"/>
                    <a:pt x="2934" y="1510"/>
                    <a:pt x="2925" y="1503"/>
                  </a:cubicBezTo>
                  <a:cubicBezTo>
                    <a:pt x="2916" y="1496"/>
                    <a:pt x="2907" y="1489"/>
                    <a:pt x="2898" y="1483"/>
                  </a:cubicBezTo>
                  <a:cubicBezTo>
                    <a:pt x="2889" y="1476"/>
                    <a:pt x="2880" y="1469"/>
                    <a:pt x="2870" y="1463"/>
                  </a:cubicBezTo>
                  <a:cubicBezTo>
                    <a:pt x="2866" y="1460"/>
                    <a:pt x="2861" y="1456"/>
                    <a:pt x="2856" y="1453"/>
                  </a:cubicBezTo>
                  <a:cubicBezTo>
                    <a:pt x="2852" y="1450"/>
                    <a:pt x="2847" y="1447"/>
                    <a:pt x="2843" y="1444"/>
                  </a:cubicBezTo>
                  <a:cubicBezTo>
                    <a:pt x="2833" y="1438"/>
                    <a:pt x="2824" y="1432"/>
                    <a:pt x="2815" y="1426"/>
                  </a:cubicBezTo>
                  <a:cubicBezTo>
                    <a:pt x="2805" y="1420"/>
                    <a:pt x="2796" y="1414"/>
                    <a:pt x="2787" y="1408"/>
                  </a:cubicBezTo>
                  <a:cubicBezTo>
                    <a:pt x="2777" y="1402"/>
                    <a:pt x="2768" y="1397"/>
                    <a:pt x="2758" y="1391"/>
                  </a:cubicBezTo>
                  <a:cubicBezTo>
                    <a:pt x="2752" y="1388"/>
                    <a:pt x="2746" y="1384"/>
                    <a:pt x="2740" y="1380"/>
                  </a:cubicBezTo>
                  <a:cubicBezTo>
                    <a:pt x="2737" y="1378"/>
                    <a:pt x="2733" y="1377"/>
                    <a:pt x="2730" y="1375"/>
                  </a:cubicBezTo>
                  <a:cubicBezTo>
                    <a:pt x="2721" y="1370"/>
                    <a:pt x="2711" y="1364"/>
                    <a:pt x="2702" y="1359"/>
                  </a:cubicBezTo>
                  <a:cubicBezTo>
                    <a:pt x="2692" y="1354"/>
                    <a:pt x="2682" y="1349"/>
                    <a:pt x="2673" y="1344"/>
                  </a:cubicBezTo>
                  <a:cubicBezTo>
                    <a:pt x="2663" y="1339"/>
                    <a:pt x="2654" y="1334"/>
                    <a:pt x="2644" y="1330"/>
                  </a:cubicBezTo>
                  <a:cubicBezTo>
                    <a:pt x="2635" y="1325"/>
                    <a:pt x="2625" y="1320"/>
                    <a:pt x="2615" y="1316"/>
                  </a:cubicBezTo>
                  <a:cubicBezTo>
                    <a:pt x="2606" y="1311"/>
                    <a:pt x="2596" y="1307"/>
                    <a:pt x="2586" y="1302"/>
                  </a:cubicBezTo>
                  <a:cubicBezTo>
                    <a:pt x="2576" y="1298"/>
                    <a:pt x="2567" y="1294"/>
                    <a:pt x="2557" y="1290"/>
                  </a:cubicBezTo>
                  <a:cubicBezTo>
                    <a:pt x="2547" y="1285"/>
                    <a:pt x="2537" y="1281"/>
                    <a:pt x="2528" y="1277"/>
                  </a:cubicBezTo>
                  <a:cubicBezTo>
                    <a:pt x="2518" y="1273"/>
                    <a:pt x="2508" y="1269"/>
                    <a:pt x="2498" y="1266"/>
                  </a:cubicBezTo>
                  <a:cubicBezTo>
                    <a:pt x="2496" y="1265"/>
                    <a:pt x="2494" y="1264"/>
                    <a:pt x="2492" y="1263"/>
                  </a:cubicBezTo>
                  <a:cubicBezTo>
                    <a:pt x="2484" y="1260"/>
                    <a:pt x="2476" y="1257"/>
                    <a:pt x="2469" y="1254"/>
                  </a:cubicBezTo>
                  <a:cubicBezTo>
                    <a:pt x="2459" y="1251"/>
                    <a:pt x="2449" y="1247"/>
                    <a:pt x="2439" y="1244"/>
                  </a:cubicBezTo>
                  <a:cubicBezTo>
                    <a:pt x="2429" y="1240"/>
                    <a:pt x="2419" y="1237"/>
                    <a:pt x="2409" y="1233"/>
                  </a:cubicBezTo>
                  <a:cubicBezTo>
                    <a:pt x="2399" y="1230"/>
                    <a:pt x="2389" y="1227"/>
                    <a:pt x="2379" y="1223"/>
                  </a:cubicBezTo>
                  <a:cubicBezTo>
                    <a:pt x="2369" y="1220"/>
                    <a:pt x="2359" y="1217"/>
                    <a:pt x="2349" y="1214"/>
                  </a:cubicBezTo>
                  <a:cubicBezTo>
                    <a:pt x="2339" y="1211"/>
                    <a:pt x="2329" y="1208"/>
                    <a:pt x="2319" y="1205"/>
                  </a:cubicBezTo>
                  <a:cubicBezTo>
                    <a:pt x="2309" y="1202"/>
                    <a:pt x="2299" y="1200"/>
                    <a:pt x="2289" y="1197"/>
                  </a:cubicBezTo>
                  <a:cubicBezTo>
                    <a:pt x="2279" y="1194"/>
                    <a:pt x="2269" y="1191"/>
                    <a:pt x="2259" y="1189"/>
                  </a:cubicBezTo>
                  <a:cubicBezTo>
                    <a:pt x="2249" y="1186"/>
                    <a:pt x="2240" y="1184"/>
                    <a:pt x="2230" y="1182"/>
                  </a:cubicBezTo>
                  <a:cubicBezTo>
                    <a:pt x="2230" y="1182"/>
                    <a:pt x="2229" y="1181"/>
                    <a:pt x="2228" y="1181"/>
                  </a:cubicBezTo>
                  <a:cubicBezTo>
                    <a:pt x="2218" y="1179"/>
                    <a:pt x="2208" y="1176"/>
                    <a:pt x="2198" y="1174"/>
                  </a:cubicBezTo>
                  <a:cubicBezTo>
                    <a:pt x="2188" y="1172"/>
                    <a:pt x="2177" y="1170"/>
                    <a:pt x="2167" y="1168"/>
                  </a:cubicBezTo>
                  <a:cubicBezTo>
                    <a:pt x="2157" y="1165"/>
                    <a:pt x="2147" y="1163"/>
                    <a:pt x="2136" y="1161"/>
                  </a:cubicBezTo>
                  <a:cubicBezTo>
                    <a:pt x="2126" y="1159"/>
                    <a:pt x="2116" y="1157"/>
                    <a:pt x="2106" y="1156"/>
                  </a:cubicBezTo>
                  <a:cubicBezTo>
                    <a:pt x="2095" y="1154"/>
                    <a:pt x="2085" y="1152"/>
                    <a:pt x="2075" y="1150"/>
                  </a:cubicBezTo>
                  <a:cubicBezTo>
                    <a:pt x="2064" y="1149"/>
                    <a:pt x="2054" y="1147"/>
                    <a:pt x="2044" y="1145"/>
                  </a:cubicBezTo>
                  <a:cubicBezTo>
                    <a:pt x="2033" y="1144"/>
                    <a:pt x="2023" y="1142"/>
                    <a:pt x="2012" y="1141"/>
                  </a:cubicBezTo>
                  <a:cubicBezTo>
                    <a:pt x="2002" y="1139"/>
                    <a:pt x="1992" y="1138"/>
                    <a:pt x="1981" y="1137"/>
                  </a:cubicBezTo>
                  <a:cubicBezTo>
                    <a:pt x="1974" y="1136"/>
                    <a:pt x="1968" y="1135"/>
                    <a:pt x="1961" y="1134"/>
                  </a:cubicBezTo>
                  <a:cubicBezTo>
                    <a:pt x="1957" y="1134"/>
                    <a:pt x="1953" y="1134"/>
                    <a:pt x="1950" y="1133"/>
                  </a:cubicBezTo>
                  <a:cubicBezTo>
                    <a:pt x="1939" y="1132"/>
                    <a:pt x="1929" y="1131"/>
                    <a:pt x="1918" y="1130"/>
                  </a:cubicBezTo>
                  <a:cubicBezTo>
                    <a:pt x="1908" y="1129"/>
                    <a:pt x="1897" y="1128"/>
                    <a:pt x="1887" y="1127"/>
                  </a:cubicBezTo>
                  <a:cubicBezTo>
                    <a:pt x="1876" y="1126"/>
                    <a:pt x="1866" y="1125"/>
                    <a:pt x="1855" y="1125"/>
                  </a:cubicBezTo>
                  <a:cubicBezTo>
                    <a:pt x="1845" y="1124"/>
                    <a:pt x="1835" y="1123"/>
                    <a:pt x="1824" y="1123"/>
                  </a:cubicBezTo>
                  <a:cubicBezTo>
                    <a:pt x="1824" y="1123"/>
                    <a:pt x="1824" y="1123"/>
                    <a:pt x="1823" y="1123"/>
                  </a:cubicBezTo>
                  <a:cubicBezTo>
                    <a:pt x="1813" y="1122"/>
                    <a:pt x="1802" y="1122"/>
                    <a:pt x="1792" y="1121"/>
                  </a:cubicBezTo>
                  <a:cubicBezTo>
                    <a:pt x="1781" y="1121"/>
                    <a:pt x="1770" y="1121"/>
                    <a:pt x="1760" y="1120"/>
                  </a:cubicBezTo>
                  <a:cubicBezTo>
                    <a:pt x="1749" y="1120"/>
                    <a:pt x="1738" y="1120"/>
                    <a:pt x="1727" y="1120"/>
                  </a:cubicBezTo>
                  <a:cubicBezTo>
                    <a:pt x="1717" y="1120"/>
                    <a:pt x="1706" y="1120"/>
                    <a:pt x="1695" y="1120"/>
                  </a:cubicBezTo>
                  <a:cubicBezTo>
                    <a:pt x="1693" y="1120"/>
                    <a:pt x="1690" y="1120"/>
                    <a:pt x="1687" y="1120"/>
                  </a:cubicBezTo>
                  <a:cubicBezTo>
                    <a:pt x="1663" y="1120"/>
                    <a:pt x="1663" y="1120"/>
                    <a:pt x="1663" y="1120"/>
                  </a:cubicBezTo>
                  <a:cubicBezTo>
                    <a:pt x="1631" y="1121"/>
                    <a:pt x="1631" y="1121"/>
                    <a:pt x="1631" y="1121"/>
                  </a:cubicBezTo>
                  <a:cubicBezTo>
                    <a:pt x="1598" y="1121"/>
                    <a:pt x="1598" y="1121"/>
                    <a:pt x="1598" y="1121"/>
                  </a:cubicBezTo>
                  <a:cubicBezTo>
                    <a:pt x="1566" y="1122"/>
                    <a:pt x="1566" y="1122"/>
                    <a:pt x="1566" y="1122"/>
                  </a:cubicBezTo>
                  <a:cubicBezTo>
                    <a:pt x="1534" y="1123"/>
                    <a:pt x="1534" y="1123"/>
                    <a:pt x="1534" y="1123"/>
                  </a:cubicBezTo>
                  <a:cubicBezTo>
                    <a:pt x="1501" y="1123"/>
                    <a:pt x="1501" y="1123"/>
                    <a:pt x="1501" y="1123"/>
                  </a:cubicBezTo>
                  <a:cubicBezTo>
                    <a:pt x="1469" y="1124"/>
                    <a:pt x="1469" y="1124"/>
                    <a:pt x="1469" y="1124"/>
                  </a:cubicBezTo>
                  <a:cubicBezTo>
                    <a:pt x="1437" y="1125"/>
                    <a:pt x="1437" y="1125"/>
                    <a:pt x="1437" y="1125"/>
                  </a:cubicBezTo>
                  <a:cubicBezTo>
                    <a:pt x="1414" y="1125"/>
                    <a:pt x="1414" y="1125"/>
                    <a:pt x="1414" y="1125"/>
                  </a:cubicBezTo>
                  <a:cubicBezTo>
                    <a:pt x="1404" y="1125"/>
                    <a:pt x="1404" y="1125"/>
                    <a:pt x="1404" y="1125"/>
                  </a:cubicBezTo>
                  <a:cubicBezTo>
                    <a:pt x="1380" y="1126"/>
                    <a:pt x="1380" y="1126"/>
                    <a:pt x="1380" y="1126"/>
                  </a:cubicBezTo>
                  <a:cubicBezTo>
                    <a:pt x="1372" y="1126"/>
                    <a:pt x="1372" y="1126"/>
                    <a:pt x="1372" y="1126"/>
                  </a:cubicBezTo>
                  <a:cubicBezTo>
                    <a:pt x="1363" y="1126"/>
                    <a:pt x="1363" y="1126"/>
                    <a:pt x="1363" y="1126"/>
                  </a:cubicBezTo>
                  <a:cubicBezTo>
                    <a:pt x="1359" y="1126"/>
                    <a:pt x="1359" y="1126"/>
                    <a:pt x="1359" y="1126"/>
                  </a:cubicBezTo>
                  <a:cubicBezTo>
                    <a:pt x="1357" y="1126"/>
                    <a:pt x="1357" y="1126"/>
                    <a:pt x="1357" y="1126"/>
                  </a:cubicBezTo>
                  <a:cubicBezTo>
                    <a:pt x="1354" y="1126"/>
                    <a:pt x="1354" y="1126"/>
                    <a:pt x="1354" y="1126"/>
                  </a:cubicBezTo>
                  <a:cubicBezTo>
                    <a:pt x="1346" y="1126"/>
                    <a:pt x="1346" y="1126"/>
                    <a:pt x="1346" y="1126"/>
                  </a:cubicBezTo>
                  <a:cubicBezTo>
                    <a:pt x="1344" y="1126"/>
                    <a:pt x="1342" y="1126"/>
                    <a:pt x="1340" y="1126"/>
                  </a:cubicBezTo>
                  <a:cubicBezTo>
                    <a:pt x="1329" y="1126"/>
                    <a:pt x="1318" y="1126"/>
                    <a:pt x="1307" y="1126"/>
                  </a:cubicBezTo>
                  <a:cubicBezTo>
                    <a:pt x="1297" y="1126"/>
                    <a:pt x="1287" y="1126"/>
                    <a:pt x="1277" y="1126"/>
                  </a:cubicBezTo>
                  <a:cubicBezTo>
                    <a:pt x="1277" y="1126"/>
                    <a:pt x="1276" y="1126"/>
                    <a:pt x="1275" y="1126"/>
                  </a:cubicBezTo>
                  <a:cubicBezTo>
                    <a:pt x="1264" y="1126"/>
                    <a:pt x="1254" y="1126"/>
                    <a:pt x="1243" y="1126"/>
                  </a:cubicBezTo>
                  <a:cubicBezTo>
                    <a:pt x="1232" y="1126"/>
                    <a:pt x="1221" y="1126"/>
                    <a:pt x="1211" y="1126"/>
                  </a:cubicBezTo>
                  <a:cubicBezTo>
                    <a:pt x="1200" y="1126"/>
                    <a:pt x="1189" y="1126"/>
                    <a:pt x="1178" y="1126"/>
                  </a:cubicBezTo>
                  <a:cubicBezTo>
                    <a:pt x="1168" y="1126"/>
                    <a:pt x="1157" y="1126"/>
                    <a:pt x="1146" y="1126"/>
                  </a:cubicBezTo>
                  <a:cubicBezTo>
                    <a:pt x="1145" y="1126"/>
                    <a:pt x="1143" y="1126"/>
                    <a:pt x="1141" y="1126"/>
                  </a:cubicBezTo>
                  <a:cubicBezTo>
                    <a:pt x="1132" y="1126"/>
                    <a:pt x="1123" y="1126"/>
                    <a:pt x="1114" y="1125"/>
                  </a:cubicBezTo>
                  <a:cubicBezTo>
                    <a:pt x="1104" y="1125"/>
                    <a:pt x="1093" y="1125"/>
                    <a:pt x="1082" y="1125"/>
                  </a:cubicBezTo>
                  <a:cubicBezTo>
                    <a:pt x="1072" y="1124"/>
                    <a:pt x="1061" y="1124"/>
                    <a:pt x="1050" y="1123"/>
                  </a:cubicBezTo>
                  <a:cubicBezTo>
                    <a:pt x="1040" y="1123"/>
                    <a:pt x="1029" y="1122"/>
                    <a:pt x="1019" y="1122"/>
                  </a:cubicBezTo>
                  <a:cubicBezTo>
                    <a:pt x="1014" y="1121"/>
                    <a:pt x="1009" y="1121"/>
                    <a:pt x="1005" y="1121"/>
                  </a:cubicBezTo>
                  <a:cubicBezTo>
                    <a:pt x="999" y="1120"/>
                    <a:pt x="993" y="1120"/>
                    <a:pt x="987" y="1119"/>
                  </a:cubicBezTo>
                  <a:cubicBezTo>
                    <a:pt x="976" y="1118"/>
                    <a:pt x="966" y="1117"/>
                    <a:pt x="955" y="1116"/>
                  </a:cubicBezTo>
                  <a:cubicBezTo>
                    <a:pt x="945" y="1115"/>
                    <a:pt x="934" y="1114"/>
                    <a:pt x="924" y="1113"/>
                  </a:cubicBezTo>
                  <a:cubicBezTo>
                    <a:pt x="914" y="1111"/>
                    <a:pt x="903" y="1110"/>
                    <a:pt x="893" y="1108"/>
                  </a:cubicBezTo>
                  <a:cubicBezTo>
                    <a:pt x="885" y="1107"/>
                    <a:pt x="878" y="1105"/>
                    <a:pt x="870" y="1104"/>
                  </a:cubicBezTo>
                  <a:cubicBezTo>
                    <a:pt x="867" y="1103"/>
                    <a:pt x="865" y="1103"/>
                    <a:pt x="862" y="1102"/>
                  </a:cubicBezTo>
                  <a:cubicBezTo>
                    <a:pt x="852" y="1100"/>
                    <a:pt x="842" y="1097"/>
                    <a:pt x="832" y="1095"/>
                  </a:cubicBezTo>
                  <a:cubicBezTo>
                    <a:pt x="823" y="1092"/>
                    <a:pt x="814" y="1090"/>
                    <a:pt x="805" y="1087"/>
                  </a:cubicBezTo>
                  <a:cubicBezTo>
                    <a:pt x="804" y="1087"/>
                    <a:pt x="803" y="1086"/>
                    <a:pt x="802" y="1086"/>
                  </a:cubicBezTo>
                  <a:cubicBezTo>
                    <a:pt x="792" y="1082"/>
                    <a:pt x="782" y="1079"/>
                    <a:pt x="772" y="1075"/>
                  </a:cubicBezTo>
                  <a:cubicBezTo>
                    <a:pt x="762" y="1070"/>
                    <a:pt x="752" y="1066"/>
                    <a:pt x="743" y="1060"/>
                  </a:cubicBezTo>
                  <a:cubicBezTo>
                    <a:pt x="743" y="1060"/>
                    <a:pt x="743" y="1060"/>
                    <a:pt x="743" y="1060"/>
                  </a:cubicBezTo>
                  <a:cubicBezTo>
                    <a:pt x="741" y="1059"/>
                    <a:pt x="738" y="1058"/>
                    <a:pt x="736" y="1056"/>
                  </a:cubicBezTo>
                  <a:cubicBezTo>
                    <a:pt x="734" y="1055"/>
                    <a:pt x="731" y="1053"/>
                    <a:pt x="729" y="1052"/>
                  </a:cubicBezTo>
                  <a:cubicBezTo>
                    <a:pt x="722" y="1047"/>
                    <a:pt x="722" y="1047"/>
                    <a:pt x="722" y="1047"/>
                  </a:cubicBezTo>
                  <a:cubicBezTo>
                    <a:pt x="720" y="1045"/>
                    <a:pt x="718" y="1043"/>
                    <a:pt x="715" y="1042"/>
                  </a:cubicBezTo>
                  <a:cubicBezTo>
                    <a:pt x="715" y="1042"/>
                    <a:pt x="715" y="1042"/>
                    <a:pt x="715" y="1042"/>
                  </a:cubicBezTo>
                  <a:cubicBezTo>
                    <a:pt x="712" y="1039"/>
                    <a:pt x="712" y="1039"/>
                    <a:pt x="712" y="1039"/>
                  </a:cubicBezTo>
                  <a:cubicBezTo>
                    <a:pt x="709" y="1036"/>
                    <a:pt x="709" y="1036"/>
                    <a:pt x="709" y="1036"/>
                  </a:cubicBezTo>
                  <a:cubicBezTo>
                    <a:pt x="704" y="1032"/>
                    <a:pt x="704" y="1032"/>
                    <a:pt x="704" y="1032"/>
                  </a:cubicBezTo>
                  <a:cubicBezTo>
                    <a:pt x="703" y="1031"/>
                    <a:pt x="702" y="1030"/>
                    <a:pt x="701" y="1029"/>
                  </a:cubicBezTo>
                  <a:cubicBezTo>
                    <a:pt x="700" y="1027"/>
                    <a:pt x="698" y="1025"/>
                    <a:pt x="696" y="1023"/>
                  </a:cubicBezTo>
                  <a:cubicBezTo>
                    <a:pt x="695" y="1022"/>
                    <a:pt x="694" y="1020"/>
                    <a:pt x="693" y="1019"/>
                  </a:cubicBezTo>
                  <a:cubicBezTo>
                    <a:pt x="684" y="1007"/>
                    <a:pt x="676" y="993"/>
                    <a:pt x="671" y="978"/>
                  </a:cubicBezTo>
                  <a:cubicBezTo>
                    <a:pt x="670" y="973"/>
                    <a:pt x="668" y="969"/>
                    <a:pt x="667" y="964"/>
                  </a:cubicBezTo>
                  <a:cubicBezTo>
                    <a:pt x="662" y="943"/>
                    <a:pt x="663" y="920"/>
                    <a:pt x="669" y="899"/>
                  </a:cubicBezTo>
                  <a:cubicBezTo>
                    <a:pt x="671" y="894"/>
                    <a:pt x="673" y="889"/>
                    <a:pt x="675" y="884"/>
                  </a:cubicBezTo>
                  <a:cubicBezTo>
                    <a:pt x="676" y="882"/>
                    <a:pt x="677" y="879"/>
                    <a:pt x="678" y="877"/>
                  </a:cubicBezTo>
                  <a:cubicBezTo>
                    <a:pt x="683" y="869"/>
                    <a:pt x="683" y="869"/>
                    <a:pt x="683" y="869"/>
                  </a:cubicBezTo>
                  <a:cubicBezTo>
                    <a:pt x="688" y="860"/>
                    <a:pt x="695" y="852"/>
                    <a:pt x="703" y="844"/>
                  </a:cubicBezTo>
                  <a:cubicBezTo>
                    <a:pt x="703" y="844"/>
                    <a:pt x="703" y="844"/>
                    <a:pt x="703" y="844"/>
                  </a:cubicBezTo>
                  <a:cubicBezTo>
                    <a:pt x="711" y="836"/>
                    <a:pt x="719" y="829"/>
                    <a:pt x="728" y="822"/>
                  </a:cubicBezTo>
                  <a:cubicBezTo>
                    <a:pt x="733" y="819"/>
                    <a:pt x="737" y="816"/>
                    <a:pt x="742" y="813"/>
                  </a:cubicBezTo>
                  <a:cubicBezTo>
                    <a:pt x="747" y="810"/>
                    <a:pt x="752" y="807"/>
                    <a:pt x="756" y="804"/>
                  </a:cubicBezTo>
                  <a:cubicBezTo>
                    <a:pt x="764" y="800"/>
                    <a:pt x="772" y="796"/>
                    <a:pt x="779" y="792"/>
                  </a:cubicBezTo>
                  <a:cubicBezTo>
                    <a:pt x="791" y="786"/>
                    <a:pt x="803" y="780"/>
                    <a:pt x="815" y="775"/>
                  </a:cubicBezTo>
                  <a:cubicBezTo>
                    <a:pt x="816" y="775"/>
                    <a:pt x="817" y="775"/>
                    <a:pt x="817" y="774"/>
                  </a:cubicBezTo>
                  <a:cubicBezTo>
                    <a:pt x="828" y="770"/>
                    <a:pt x="840" y="765"/>
                    <a:pt x="851" y="761"/>
                  </a:cubicBezTo>
                  <a:cubicBezTo>
                    <a:pt x="863" y="757"/>
                    <a:pt x="874" y="753"/>
                    <a:pt x="886" y="749"/>
                  </a:cubicBezTo>
                  <a:cubicBezTo>
                    <a:pt x="898" y="745"/>
                    <a:pt x="909" y="741"/>
                    <a:pt x="921" y="738"/>
                  </a:cubicBezTo>
                  <a:cubicBezTo>
                    <a:pt x="929" y="735"/>
                    <a:pt x="938" y="733"/>
                    <a:pt x="946" y="730"/>
                  </a:cubicBezTo>
                  <a:cubicBezTo>
                    <a:pt x="949" y="730"/>
                    <a:pt x="952" y="729"/>
                    <a:pt x="955" y="728"/>
                  </a:cubicBezTo>
                  <a:cubicBezTo>
                    <a:pt x="967" y="725"/>
                    <a:pt x="978" y="721"/>
                    <a:pt x="990" y="718"/>
                  </a:cubicBezTo>
                  <a:cubicBezTo>
                    <a:pt x="1001" y="715"/>
                    <a:pt x="1013" y="712"/>
                    <a:pt x="1024" y="710"/>
                  </a:cubicBezTo>
                  <a:cubicBezTo>
                    <a:pt x="1036" y="707"/>
                    <a:pt x="1047" y="704"/>
                    <a:pt x="1058" y="701"/>
                  </a:cubicBezTo>
                  <a:cubicBezTo>
                    <a:pt x="1065" y="699"/>
                    <a:pt x="1071" y="698"/>
                    <a:pt x="1078" y="696"/>
                  </a:cubicBezTo>
                  <a:cubicBezTo>
                    <a:pt x="1083" y="695"/>
                    <a:pt x="1088" y="694"/>
                    <a:pt x="1093" y="693"/>
                  </a:cubicBezTo>
                  <a:cubicBezTo>
                    <a:pt x="1104" y="690"/>
                    <a:pt x="1115" y="687"/>
                    <a:pt x="1127" y="684"/>
                  </a:cubicBezTo>
                  <a:cubicBezTo>
                    <a:pt x="1133" y="683"/>
                    <a:pt x="1138" y="682"/>
                    <a:pt x="1144" y="680"/>
                  </a:cubicBezTo>
                  <a:cubicBezTo>
                    <a:pt x="1150" y="679"/>
                    <a:pt x="1155" y="677"/>
                    <a:pt x="1161" y="676"/>
                  </a:cubicBezTo>
                  <a:cubicBezTo>
                    <a:pt x="1173" y="673"/>
                    <a:pt x="1184" y="669"/>
                    <a:pt x="1196" y="666"/>
                  </a:cubicBezTo>
                  <a:cubicBezTo>
                    <a:pt x="1200" y="665"/>
                    <a:pt x="1205" y="663"/>
                    <a:pt x="1210" y="662"/>
                  </a:cubicBezTo>
                  <a:cubicBezTo>
                    <a:pt x="1217" y="660"/>
                    <a:pt x="1224" y="658"/>
                    <a:pt x="1230" y="655"/>
                  </a:cubicBezTo>
                  <a:cubicBezTo>
                    <a:pt x="1242" y="652"/>
                    <a:pt x="1254" y="648"/>
                    <a:pt x="1265" y="643"/>
                  </a:cubicBezTo>
                  <a:cubicBezTo>
                    <a:pt x="1277" y="639"/>
                    <a:pt x="1289" y="634"/>
                    <a:pt x="1301" y="629"/>
                  </a:cubicBezTo>
                  <a:cubicBezTo>
                    <a:pt x="1313" y="624"/>
                    <a:pt x="1325" y="619"/>
                    <a:pt x="1337" y="613"/>
                  </a:cubicBezTo>
                  <a:cubicBezTo>
                    <a:pt x="1337" y="612"/>
                    <a:pt x="1338" y="612"/>
                    <a:pt x="1338" y="612"/>
                  </a:cubicBezTo>
                  <a:cubicBezTo>
                    <a:pt x="1350" y="606"/>
                    <a:pt x="1362" y="599"/>
                    <a:pt x="1374" y="592"/>
                  </a:cubicBezTo>
                  <a:cubicBezTo>
                    <a:pt x="1382" y="587"/>
                    <a:pt x="1390" y="582"/>
                    <a:pt x="1397" y="576"/>
                  </a:cubicBezTo>
                  <a:cubicBezTo>
                    <a:pt x="1403" y="572"/>
                    <a:pt x="1408" y="568"/>
                    <a:pt x="1413" y="564"/>
                  </a:cubicBezTo>
                  <a:cubicBezTo>
                    <a:pt x="1426" y="554"/>
                    <a:pt x="1437" y="542"/>
                    <a:pt x="1448" y="529"/>
                  </a:cubicBezTo>
                  <a:cubicBezTo>
                    <a:pt x="1451" y="526"/>
                    <a:pt x="1453" y="523"/>
                    <a:pt x="1456" y="519"/>
                  </a:cubicBezTo>
                  <a:cubicBezTo>
                    <a:pt x="1460" y="513"/>
                    <a:pt x="1464" y="507"/>
                    <a:pt x="1468" y="501"/>
                  </a:cubicBezTo>
                  <a:cubicBezTo>
                    <a:pt x="1469" y="498"/>
                    <a:pt x="1471" y="496"/>
                    <a:pt x="1472" y="493"/>
                  </a:cubicBezTo>
                  <a:cubicBezTo>
                    <a:pt x="1473" y="490"/>
                    <a:pt x="1475" y="488"/>
                    <a:pt x="1476" y="485"/>
                  </a:cubicBezTo>
                  <a:cubicBezTo>
                    <a:pt x="1479" y="477"/>
                    <a:pt x="1479" y="477"/>
                    <a:pt x="1479" y="477"/>
                  </a:cubicBezTo>
                  <a:cubicBezTo>
                    <a:pt x="1480" y="474"/>
                    <a:pt x="1481" y="472"/>
                    <a:pt x="1482" y="469"/>
                  </a:cubicBezTo>
                  <a:cubicBezTo>
                    <a:pt x="1490" y="447"/>
                    <a:pt x="1495" y="424"/>
                    <a:pt x="1494" y="401"/>
                  </a:cubicBezTo>
                  <a:cubicBezTo>
                    <a:pt x="1494" y="400"/>
                    <a:pt x="1494" y="400"/>
                    <a:pt x="1494" y="400"/>
                  </a:cubicBezTo>
                  <a:cubicBezTo>
                    <a:pt x="1494" y="400"/>
                    <a:pt x="1494" y="400"/>
                    <a:pt x="1494" y="400"/>
                  </a:cubicBezTo>
                  <a:cubicBezTo>
                    <a:pt x="1493" y="392"/>
                    <a:pt x="1496" y="396"/>
                    <a:pt x="1491" y="376"/>
                  </a:cubicBezTo>
                  <a:cubicBezTo>
                    <a:pt x="1487" y="358"/>
                    <a:pt x="1477" y="343"/>
                    <a:pt x="1469" y="327"/>
                  </a:cubicBezTo>
                  <a:cubicBezTo>
                    <a:pt x="1463" y="316"/>
                    <a:pt x="1456" y="305"/>
                    <a:pt x="1448" y="295"/>
                  </a:cubicBezTo>
                  <a:cubicBezTo>
                    <a:pt x="1447" y="293"/>
                    <a:pt x="1446" y="292"/>
                    <a:pt x="1445" y="291"/>
                  </a:cubicBezTo>
                  <a:cubicBezTo>
                    <a:pt x="1437" y="281"/>
                    <a:pt x="1429" y="271"/>
                    <a:pt x="1420" y="262"/>
                  </a:cubicBezTo>
                  <a:cubicBezTo>
                    <a:pt x="1420" y="262"/>
                    <a:pt x="1419" y="262"/>
                    <a:pt x="1419" y="262"/>
                  </a:cubicBezTo>
                  <a:cubicBezTo>
                    <a:pt x="1418" y="261"/>
                    <a:pt x="1417" y="260"/>
                    <a:pt x="1416" y="258"/>
                  </a:cubicBezTo>
                  <a:cubicBezTo>
                    <a:pt x="1407" y="250"/>
                    <a:pt x="1398" y="243"/>
                    <a:pt x="1389" y="236"/>
                  </a:cubicBezTo>
                  <a:cubicBezTo>
                    <a:pt x="1380" y="229"/>
                    <a:pt x="1371" y="222"/>
                    <a:pt x="1361" y="217"/>
                  </a:cubicBezTo>
                  <a:cubicBezTo>
                    <a:pt x="1360" y="216"/>
                    <a:pt x="1359" y="215"/>
                    <a:pt x="1358" y="215"/>
                  </a:cubicBezTo>
                  <a:cubicBezTo>
                    <a:pt x="1350" y="210"/>
                    <a:pt x="1341" y="205"/>
                    <a:pt x="1333" y="200"/>
                  </a:cubicBezTo>
                  <a:cubicBezTo>
                    <a:pt x="1323" y="195"/>
                    <a:pt x="1314" y="190"/>
                    <a:pt x="1304" y="186"/>
                  </a:cubicBezTo>
                  <a:cubicBezTo>
                    <a:pt x="1294" y="182"/>
                    <a:pt x="1285" y="177"/>
                    <a:pt x="1275" y="173"/>
                  </a:cubicBezTo>
                  <a:cubicBezTo>
                    <a:pt x="1268" y="171"/>
                    <a:pt x="1262" y="168"/>
                    <a:pt x="1255" y="166"/>
                  </a:cubicBezTo>
                  <a:cubicBezTo>
                    <a:pt x="1252" y="165"/>
                    <a:pt x="1248" y="163"/>
                    <a:pt x="1245" y="162"/>
                  </a:cubicBezTo>
                  <a:cubicBezTo>
                    <a:pt x="1235" y="159"/>
                    <a:pt x="1225" y="155"/>
                    <a:pt x="1215" y="152"/>
                  </a:cubicBezTo>
                  <a:cubicBezTo>
                    <a:pt x="1205" y="149"/>
                    <a:pt x="1195" y="146"/>
                    <a:pt x="1185" y="143"/>
                  </a:cubicBezTo>
                  <a:cubicBezTo>
                    <a:pt x="1175" y="140"/>
                    <a:pt x="1165" y="137"/>
                    <a:pt x="1155" y="135"/>
                  </a:cubicBezTo>
                  <a:cubicBezTo>
                    <a:pt x="1152" y="134"/>
                    <a:pt x="1149" y="133"/>
                    <a:pt x="1146" y="132"/>
                  </a:cubicBezTo>
                  <a:cubicBezTo>
                    <a:pt x="1139" y="130"/>
                    <a:pt x="1132" y="128"/>
                    <a:pt x="1125" y="127"/>
                  </a:cubicBezTo>
                  <a:cubicBezTo>
                    <a:pt x="1115" y="124"/>
                    <a:pt x="1104" y="121"/>
                    <a:pt x="1094" y="119"/>
                  </a:cubicBezTo>
                  <a:cubicBezTo>
                    <a:pt x="1093" y="118"/>
                    <a:pt x="1092" y="118"/>
                    <a:pt x="1091" y="118"/>
                  </a:cubicBezTo>
                  <a:cubicBezTo>
                    <a:pt x="1064" y="111"/>
                    <a:pt x="1064" y="111"/>
                    <a:pt x="1064" y="111"/>
                  </a:cubicBezTo>
                  <a:cubicBezTo>
                    <a:pt x="1036" y="104"/>
                    <a:pt x="1036" y="104"/>
                    <a:pt x="1036" y="104"/>
                  </a:cubicBezTo>
                  <a:cubicBezTo>
                    <a:pt x="1034" y="103"/>
                    <a:pt x="1034" y="103"/>
                    <a:pt x="1034" y="103"/>
                  </a:cubicBezTo>
                  <a:cubicBezTo>
                    <a:pt x="1029" y="102"/>
                    <a:pt x="1029" y="102"/>
                    <a:pt x="1029" y="102"/>
                  </a:cubicBezTo>
                  <a:cubicBezTo>
                    <a:pt x="1025" y="101"/>
                    <a:pt x="1025" y="101"/>
                    <a:pt x="1025" y="101"/>
                  </a:cubicBezTo>
                  <a:cubicBezTo>
                    <a:pt x="1024" y="101"/>
                    <a:pt x="1023" y="100"/>
                    <a:pt x="1022" y="100"/>
                  </a:cubicBezTo>
                  <a:cubicBezTo>
                    <a:pt x="1008" y="98"/>
                    <a:pt x="1008" y="98"/>
                    <a:pt x="1008" y="98"/>
                  </a:cubicBezTo>
                  <a:cubicBezTo>
                    <a:pt x="1006" y="97"/>
                    <a:pt x="1005" y="97"/>
                    <a:pt x="1003" y="97"/>
                  </a:cubicBezTo>
                  <a:cubicBezTo>
                    <a:pt x="995" y="95"/>
                    <a:pt x="987" y="94"/>
                    <a:pt x="980" y="92"/>
                  </a:cubicBezTo>
                  <a:cubicBezTo>
                    <a:pt x="977" y="92"/>
                    <a:pt x="975" y="91"/>
                    <a:pt x="972" y="91"/>
                  </a:cubicBezTo>
                  <a:cubicBezTo>
                    <a:pt x="962" y="89"/>
                    <a:pt x="951" y="87"/>
                    <a:pt x="941" y="86"/>
                  </a:cubicBezTo>
                  <a:cubicBezTo>
                    <a:pt x="935" y="85"/>
                    <a:pt x="929" y="84"/>
                    <a:pt x="923" y="83"/>
                  </a:cubicBezTo>
                  <a:cubicBezTo>
                    <a:pt x="919" y="82"/>
                    <a:pt x="915" y="81"/>
                    <a:pt x="910" y="81"/>
                  </a:cubicBezTo>
                  <a:cubicBezTo>
                    <a:pt x="900" y="79"/>
                    <a:pt x="889" y="78"/>
                    <a:pt x="879" y="76"/>
                  </a:cubicBezTo>
                  <a:cubicBezTo>
                    <a:pt x="869" y="75"/>
                    <a:pt x="858" y="73"/>
                    <a:pt x="848" y="72"/>
                  </a:cubicBezTo>
                  <a:cubicBezTo>
                    <a:pt x="837" y="70"/>
                    <a:pt x="827" y="69"/>
                    <a:pt x="817" y="67"/>
                  </a:cubicBezTo>
                  <a:cubicBezTo>
                    <a:pt x="806" y="66"/>
                    <a:pt x="796" y="65"/>
                    <a:pt x="785" y="63"/>
                  </a:cubicBezTo>
                  <a:cubicBezTo>
                    <a:pt x="775" y="62"/>
                    <a:pt x="765" y="61"/>
                    <a:pt x="754" y="59"/>
                  </a:cubicBezTo>
                  <a:cubicBezTo>
                    <a:pt x="744" y="58"/>
                    <a:pt x="733" y="57"/>
                    <a:pt x="723" y="56"/>
                  </a:cubicBezTo>
                  <a:cubicBezTo>
                    <a:pt x="714" y="55"/>
                    <a:pt x="706" y="54"/>
                    <a:pt x="698" y="53"/>
                  </a:cubicBezTo>
                  <a:cubicBezTo>
                    <a:pt x="691" y="52"/>
                    <a:pt x="691" y="52"/>
                    <a:pt x="691" y="52"/>
                  </a:cubicBezTo>
                  <a:cubicBezTo>
                    <a:pt x="660" y="48"/>
                    <a:pt x="660" y="48"/>
                    <a:pt x="660" y="48"/>
                  </a:cubicBezTo>
                  <a:cubicBezTo>
                    <a:pt x="629" y="45"/>
                    <a:pt x="629" y="45"/>
                    <a:pt x="629" y="45"/>
                  </a:cubicBezTo>
                  <a:cubicBezTo>
                    <a:pt x="597" y="41"/>
                    <a:pt x="597" y="41"/>
                    <a:pt x="597" y="41"/>
                  </a:cubicBezTo>
                  <a:cubicBezTo>
                    <a:pt x="566" y="37"/>
                    <a:pt x="566" y="37"/>
                    <a:pt x="566" y="37"/>
                  </a:cubicBezTo>
                  <a:cubicBezTo>
                    <a:pt x="535" y="34"/>
                    <a:pt x="535" y="34"/>
                    <a:pt x="535" y="34"/>
                  </a:cubicBezTo>
                  <a:cubicBezTo>
                    <a:pt x="503" y="30"/>
                    <a:pt x="503" y="30"/>
                    <a:pt x="503" y="30"/>
                  </a:cubicBezTo>
                  <a:cubicBezTo>
                    <a:pt x="472" y="27"/>
                    <a:pt x="472" y="27"/>
                    <a:pt x="472" y="27"/>
                  </a:cubicBezTo>
                  <a:cubicBezTo>
                    <a:pt x="471" y="26"/>
                    <a:pt x="471" y="26"/>
                    <a:pt x="471" y="26"/>
                  </a:cubicBezTo>
                  <a:cubicBezTo>
                    <a:pt x="461" y="25"/>
                    <a:pt x="451" y="24"/>
                    <a:pt x="441" y="23"/>
                  </a:cubicBezTo>
                  <a:cubicBezTo>
                    <a:pt x="430" y="22"/>
                    <a:pt x="420" y="21"/>
                    <a:pt x="409" y="20"/>
                  </a:cubicBezTo>
                  <a:cubicBezTo>
                    <a:pt x="399" y="19"/>
                    <a:pt x="388" y="18"/>
                    <a:pt x="378" y="17"/>
                  </a:cubicBezTo>
                  <a:cubicBezTo>
                    <a:pt x="367" y="16"/>
                    <a:pt x="357" y="15"/>
                    <a:pt x="346" y="14"/>
                  </a:cubicBezTo>
                  <a:cubicBezTo>
                    <a:pt x="336" y="13"/>
                    <a:pt x="325" y="12"/>
                    <a:pt x="315" y="11"/>
                  </a:cubicBezTo>
                  <a:cubicBezTo>
                    <a:pt x="304" y="10"/>
                    <a:pt x="294" y="9"/>
                    <a:pt x="283" y="9"/>
                  </a:cubicBezTo>
                  <a:cubicBezTo>
                    <a:pt x="272" y="8"/>
                    <a:pt x="262" y="7"/>
                    <a:pt x="251" y="6"/>
                  </a:cubicBezTo>
                  <a:cubicBezTo>
                    <a:pt x="249" y="6"/>
                    <a:pt x="247" y="6"/>
                    <a:pt x="244" y="6"/>
                  </a:cubicBezTo>
                  <a:cubicBezTo>
                    <a:pt x="236" y="5"/>
                    <a:pt x="228" y="5"/>
                    <a:pt x="220" y="4"/>
                  </a:cubicBezTo>
                  <a:cubicBezTo>
                    <a:pt x="209" y="4"/>
                    <a:pt x="198" y="3"/>
                    <a:pt x="188" y="3"/>
                  </a:cubicBezTo>
                  <a:cubicBezTo>
                    <a:pt x="177" y="2"/>
                    <a:pt x="167" y="2"/>
                    <a:pt x="156" y="1"/>
                  </a:cubicBezTo>
                  <a:cubicBezTo>
                    <a:pt x="147" y="1"/>
                    <a:pt x="139" y="1"/>
                    <a:pt x="131" y="1"/>
                  </a:cubicBezTo>
                  <a:cubicBezTo>
                    <a:pt x="128" y="1"/>
                    <a:pt x="126" y="0"/>
                    <a:pt x="124" y="0"/>
                  </a:cubicBezTo>
                  <a:cubicBezTo>
                    <a:pt x="117" y="0"/>
                    <a:pt x="109" y="0"/>
                    <a:pt x="102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9" y="0"/>
                    <a:pt x="33" y="0"/>
                    <a:pt x="27" y="0"/>
                  </a:cubicBezTo>
                  <a:cubicBezTo>
                    <a:pt x="24" y="1"/>
                    <a:pt x="20" y="1"/>
                    <a:pt x="17" y="1"/>
                  </a:cubicBezTo>
                  <a:cubicBezTo>
                    <a:pt x="11" y="1"/>
                    <a:pt x="6" y="1"/>
                    <a:pt x="0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7" y="10"/>
                    <a:pt x="14" y="10"/>
                    <a:pt x="21" y="10"/>
                  </a:cubicBezTo>
                  <a:cubicBezTo>
                    <a:pt x="24" y="9"/>
                    <a:pt x="27" y="9"/>
                    <a:pt x="30" y="9"/>
                  </a:cubicBezTo>
                  <a:cubicBezTo>
                    <a:pt x="36" y="9"/>
                    <a:pt x="43" y="9"/>
                    <a:pt x="49" y="9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106" y="9"/>
                    <a:pt x="106" y="9"/>
                    <a:pt x="106" y="9"/>
                  </a:cubicBezTo>
                  <a:cubicBezTo>
                    <a:pt x="113" y="9"/>
                    <a:pt x="120" y="9"/>
                    <a:pt x="127" y="9"/>
                  </a:cubicBezTo>
                  <a:cubicBezTo>
                    <a:pt x="129" y="9"/>
                    <a:pt x="132" y="9"/>
                    <a:pt x="134" y="10"/>
                  </a:cubicBezTo>
                  <a:cubicBezTo>
                    <a:pt x="143" y="10"/>
                    <a:pt x="151" y="10"/>
                    <a:pt x="159" y="10"/>
                  </a:cubicBezTo>
                  <a:cubicBezTo>
                    <a:pt x="169" y="11"/>
                    <a:pt x="180" y="11"/>
                    <a:pt x="191" y="12"/>
                  </a:cubicBezTo>
                  <a:cubicBezTo>
                    <a:pt x="201" y="12"/>
                    <a:pt x="212" y="13"/>
                    <a:pt x="222" y="14"/>
                  </a:cubicBezTo>
                  <a:cubicBezTo>
                    <a:pt x="231" y="14"/>
                    <a:pt x="240" y="15"/>
                    <a:pt x="248" y="15"/>
                  </a:cubicBezTo>
                  <a:cubicBezTo>
                    <a:pt x="250" y="15"/>
                    <a:pt x="252" y="15"/>
                    <a:pt x="254" y="16"/>
                  </a:cubicBezTo>
                  <a:cubicBezTo>
                    <a:pt x="265" y="16"/>
                    <a:pt x="275" y="17"/>
                    <a:pt x="286" y="18"/>
                  </a:cubicBezTo>
                  <a:cubicBezTo>
                    <a:pt x="296" y="19"/>
                    <a:pt x="307" y="20"/>
                    <a:pt x="317" y="20"/>
                  </a:cubicBezTo>
                  <a:cubicBezTo>
                    <a:pt x="328" y="21"/>
                    <a:pt x="338" y="22"/>
                    <a:pt x="349" y="23"/>
                  </a:cubicBezTo>
                  <a:cubicBezTo>
                    <a:pt x="359" y="24"/>
                    <a:pt x="370" y="25"/>
                    <a:pt x="380" y="26"/>
                  </a:cubicBezTo>
                  <a:cubicBezTo>
                    <a:pt x="391" y="27"/>
                    <a:pt x="401" y="28"/>
                    <a:pt x="412" y="29"/>
                  </a:cubicBezTo>
                  <a:cubicBezTo>
                    <a:pt x="422" y="30"/>
                    <a:pt x="433" y="32"/>
                    <a:pt x="443" y="33"/>
                  </a:cubicBezTo>
                  <a:cubicBezTo>
                    <a:pt x="454" y="34"/>
                    <a:pt x="464" y="35"/>
                    <a:pt x="475" y="36"/>
                  </a:cubicBezTo>
                  <a:cubicBezTo>
                    <a:pt x="475" y="36"/>
                    <a:pt x="475" y="36"/>
                    <a:pt x="475" y="36"/>
                  </a:cubicBezTo>
                  <a:cubicBezTo>
                    <a:pt x="506" y="40"/>
                    <a:pt x="506" y="40"/>
                    <a:pt x="506" y="40"/>
                  </a:cubicBezTo>
                  <a:cubicBezTo>
                    <a:pt x="537" y="44"/>
                    <a:pt x="537" y="44"/>
                    <a:pt x="537" y="44"/>
                  </a:cubicBezTo>
                  <a:cubicBezTo>
                    <a:pt x="569" y="47"/>
                    <a:pt x="569" y="47"/>
                    <a:pt x="569" y="47"/>
                  </a:cubicBezTo>
                  <a:cubicBezTo>
                    <a:pt x="600" y="51"/>
                    <a:pt x="600" y="51"/>
                    <a:pt x="600" y="51"/>
                  </a:cubicBezTo>
                  <a:cubicBezTo>
                    <a:pt x="631" y="55"/>
                    <a:pt x="631" y="55"/>
                    <a:pt x="631" y="55"/>
                  </a:cubicBezTo>
                  <a:cubicBezTo>
                    <a:pt x="663" y="58"/>
                    <a:pt x="663" y="58"/>
                    <a:pt x="663" y="58"/>
                  </a:cubicBezTo>
                  <a:cubicBezTo>
                    <a:pt x="694" y="62"/>
                    <a:pt x="694" y="62"/>
                    <a:pt x="694" y="62"/>
                  </a:cubicBezTo>
                  <a:cubicBezTo>
                    <a:pt x="701" y="63"/>
                    <a:pt x="701" y="63"/>
                    <a:pt x="701" y="63"/>
                  </a:cubicBezTo>
                  <a:cubicBezTo>
                    <a:pt x="709" y="64"/>
                    <a:pt x="717" y="65"/>
                    <a:pt x="725" y="66"/>
                  </a:cubicBezTo>
                  <a:cubicBezTo>
                    <a:pt x="736" y="67"/>
                    <a:pt x="746" y="68"/>
                    <a:pt x="757" y="70"/>
                  </a:cubicBezTo>
                  <a:cubicBezTo>
                    <a:pt x="767" y="71"/>
                    <a:pt x="777" y="72"/>
                    <a:pt x="788" y="74"/>
                  </a:cubicBezTo>
                  <a:cubicBezTo>
                    <a:pt x="798" y="75"/>
                    <a:pt x="809" y="76"/>
                    <a:pt x="819" y="78"/>
                  </a:cubicBezTo>
                  <a:cubicBezTo>
                    <a:pt x="830" y="79"/>
                    <a:pt x="840" y="81"/>
                    <a:pt x="850" y="82"/>
                  </a:cubicBezTo>
                  <a:cubicBezTo>
                    <a:pt x="861" y="84"/>
                    <a:pt x="871" y="85"/>
                    <a:pt x="881" y="87"/>
                  </a:cubicBezTo>
                  <a:cubicBezTo>
                    <a:pt x="892" y="88"/>
                    <a:pt x="902" y="90"/>
                    <a:pt x="913" y="91"/>
                  </a:cubicBezTo>
                  <a:cubicBezTo>
                    <a:pt x="917" y="92"/>
                    <a:pt x="922" y="93"/>
                    <a:pt x="926" y="94"/>
                  </a:cubicBezTo>
                  <a:cubicBezTo>
                    <a:pt x="932" y="94"/>
                    <a:pt x="938" y="95"/>
                    <a:pt x="944" y="96"/>
                  </a:cubicBezTo>
                  <a:cubicBezTo>
                    <a:pt x="954" y="98"/>
                    <a:pt x="964" y="100"/>
                    <a:pt x="974" y="102"/>
                  </a:cubicBezTo>
                  <a:cubicBezTo>
                    <a:pt x="977" y="102"/>
                    <a:pt x="980" y="103"/>
                    <a:pt x="982" y="103"/>
                  </a:cubicBezTo>
                  <a:cubicBezTo>
                    <a:pt x="990" y="105"/>
                    <a:pt x="998" y="106"/>
                    <a:pt x="1005" y="107"/>
                  </a:cubicBezTo>
                  <a:cubicBezTo>
                    <a:pt x="1007" y="108"/>
                    <a:pt x="1009" y="108"/>
                    <a:pt x="1010" y="108"/>
                  </a:cubicBezTo>
                  <a:cubicBezTo>
                    <a:pt x="1024" y="111"/>
                    <a:pt x="1024" y="111"/>
                    <a:pt x="1024" y="111"/>
                  </a:cubicBezTo>
                  <a:cubicBezTo>
                    <a:pt x="1025" y="111"/>
                    <a:pt x="1027" y="112"/>
                    <a:pt x="1028" y="112"/>
                  </a:cubicBezTo>
                  <a:cubicBezTo>
                    <a:pt x="1031" y="113"/>
                    <a:pt x="1031" y="113"/>
                    <a:pt x="1031" y="113"/>
                  </a:cubicBezTo>
                  <a:cubicBezTo>
                    <a:pt x="1036" y="114"/>
                    <a:pt x="1036" y="114"/>
                    <a:pt x="1036" y="114"/>
                  </a:cubicBezTo>
                  <a:cubicBezTo>
                    <a:pt x="1038" y="114"/>
                    <a:pt x="1038" y="114"/>
                    <a:pt x="1038" y="114"/>
                  </a:cubicBezTo>
                  <a:cubicBezTo>
                    <a:pt x="1066" y="122"/>
                    <a:pt x="1066" y="122"/>
                    <a:pt x="1066" y="122"/>
                  </a:cubicBezTo>
                  <a:cubicBezTo>
                    <a:pt x="1093" y="129"/>
                    <a:pt x="1093" y="129"/>
                    <a:pt x="1093" y="129"/>
                  </a:cubicBezTo>
                  <a:cubicBezTo>
                    <a:pt x="1094" y="129"/>
                    <a:pt x="1095" y="129"/>
                    <a:pt x="1097" y="130"/>
                  </a:cubicBezTo>
                  <a:cubicBezTo>
                    <a:pt x="1107" y="132"/>
                    <a:pt x="1117" y="135"/>
                    <a:pt x="1127" y="138"/>
                  </a:cubicBezTo>
                  <a:cubicBezTo>
                    <a:pt x="1134" y="139"/>
                    <a:pt x="1141" y="141"/>
                    <a:pt x="1148" y="143"/>
                  </a:cubicBezTo>
                  <a:cubicBezTo>
                    <a:pt x="1151" y="144"/>
                    <a:pt x="1154" y="145"/>
                    <a:pt x="1157" y="146"/>
                  </a:cubicBezTo>
                  <a:cubicBezTo>
                    <a:pt x="1167" y="148"/>
                    <a:pt x="1177" y="151"/>
                    <a:pt x="1188" y="154"/>
                  </a:cubicBezTo>
                  <a:cubicBezTo>
                    <a:pt x="1198" y="157"/>
                    <a:pt x="1208" y="160"/>
                    <a:pt x="1218" y="164"/>
                  </a:cubicBezTo>
                  <a:cubicBezTo>
                    <a:pt x="1228" y="167"/>
                    <a:pt x="1237" y="170"/>
                    <a:pt x="1247" y="174"/>
                  </a:cubicBezTo>
                  <a:cubicBezTo>
                    <a:pt x="1250" y="175"/>
                    <a:pt x="1253" y="176"/>
                    <a:pt x="1256" y="177"/>
                  </a:cubicBezTo>
                  <a:cubicBezTo>
                    <a:pt x="1263" y="179"/>
                    <a:pt x="1270" y="182"/>
                    <a:pt x="1277" y="185"/>
                  </a:cubicBezTo>
                  <a:cubicBezTo>
                    <a:pt x="1287" y="189"/>
                    <a:pt x="1297" y="193"/>
                    <a:pt x="1306" y="198"/>
                  </a:cubicBezTo>
                  <a:cubicBezTo>
                    <a:pt x="1316" y="202"/>
                    <a:pt x="1326" y="207"/>
                    <a:pt x="1335" y="212"/>
                  </a:cubicBezTo>
                  <a:cubicBezTo>
                    <a:pt x="1343" y="216"/>
                    <a:pt x="1351" y="221"/>
                    <a:pt x="1358" y="225"/>
                  </a:cubicBezTo>
                  <a:cubicBezTo>
                    <a:pt x="1360" y="226"/>
                    <a:pt x="1362" y="228"/>
                    <a:pt x="1363" y="229"/>
                  </a:cubicBezTo>
                  <a:cubicBezTo>
                    <a:pt x="1373" y="235"/>
                    <a:pt x="1382" y="241"/>
                    <a:pt x="1391" y="248"/>
                  </a:cubicBezTo>
                  <a:cubicBezTo>
                    <a:pt x="1399" y="254"/>
                    <a:pt x="1406" y="261"/>
                    <a:pt x="1414" y="268"/>
                  </a:cubicBezTo>
                  <a:cubicBezTo>
                    <a:pt x="1422" y="276"/>
                    <a:pt x="1431" y="286"/>
                    <a:pt x="1438" y="296"/>
                  </a:cubicBezTo>
                  <a:cubicBezTo>
                    <a:pt x="1438" y="296"/>
                    <a:pt x="1439" y="296"/>
                    <a:pt x="1439" y="297"/>
                  </a:cubicBezTo>
                  <a:cubicBezTo>
                    <a:pt x="1448" y="309"/>
                    <a:pt x="1455" y="322"/>
                    <a:pt x="1462" y="335"/>
                  </a:cubicBezTo>
                  <a:cubicBezTo>
                    <a:pt x="1470" y="353"/>
                    <a:pt x="1477" y="372"/>
                    <a:pt x="1481" y="391"/>
                  </a:cubicBezTo>
                  <a:cubicBezTo>
                    <a:pt x="1481" y="393"/>
                    <a:pt x="1482" y="398"/>
                    <a:pt x="1482" y="399"/>
                  </a:cubicBezTo>
                  <a:cubicBezTo>
                    <a:pt x="1482" y="422"/>
                    <a:pt x="1478" y="441"/>
                    <a:pt x="1470" y="462"/>
                  </a:cubicBezTo>
                  <a:cubicBezTo>
                    <a:pt x="1469" y="465"/>
                    <a:pt x="1468" y="467"/>
                    <a:pt x="1467" y="470"/>
                  </a:cubicBezTo>
                  <a:cubicBezTo>
                    <a:pt x="1464" y="478"/>
                    <a:pt x="1464" y="478"/>
                    <a:pt x="1464" y="478"/>
                  </a:cubicBezTo>
                  <a:cubicBezTo>
                    <a:pt x="1463" y="480"/>
                    <a:pt x="1462" y="483"/>
                    <a:pt x="1460" y="485"/>
                  </a:cubicBezTo>
                  <a:cubicBezTo>
                    <a:pt x="1459" y="487"/>
                    <a:pt x="1458" y="489"/>
                    <a:pt x="1457" y="490"/>
                  </a:cubicBezTo>
                  <a:cubicBezTo>
                    <a:pt x="1457" y="491"/>
                    <a:pt x="1457" y="492"/>
                    <a:pt x="1456" y="492"/>
                  </a:cubicBezTo>
                  <a:cubicBezTo>
                    <a:pt x="1451" y="502"/>
                    <a:pt x="1444" y="511"/>
                    <a:pt x="1437" y="520"/>
                  </a:cubicBezTo>
                  <a:cubicBezTo>
                    <a:pt x="1430" y="529"/>
                    <a:pt x="1421" y="538"/>
                    <a:pt x="1412" y="546"/>
                  </a:cubicBezTo>
                  <a:cubicBezTo>
                    <a:pt x="1405" y="553"/>
                    <a:pt x="1396" y="559"/>
                    <a:pt x="1388" y="565"/>
                  </a:cubicBezTo>
                  <a:cubicBezTo>
                    <a:pt x="1383" y="569"/>
                    <a:pt x="1378" y="572"/>
                    <a:pt x="1373" y="575"/>
                  </a:cubicBezTo>
                  <a:cubicBezTo>
                    <a:pt x="1361" y="583"/>
                    <a:pt x="1348" y="590"/>
                    <a:pt x="1336" y="597"/>
                  </a:cubicBezTo>
                  <a:cubicBezTo>
                    <a:pt x="1334" y="598"/>
                    <a:pt x="1332" y="599"/>
                    <a:pt x="1330" y="600"/>
                  </a:cubicBezTo>
                  <a:cubicBezTo>
                    <a:pt x="1320" y="605"/>
                    <a:pt x="1310" y="610"/>
                    <a:pt x="1299" y="614"/>
                  </a:cubicBezTo>
                  <a:cubicBezTo>
                    <a:pt x="1288" y="619"/>
                    <a:pt x="1276" y="624"/>
                    <a:pt x="1264" y="629"/>
                  </a:cubicBezTo>
                  <a:cubicBezTo>
                    <a:pt x="1252" y="633"/>
                    <a:pt x="1240" y="637"/>
                    <a:pt x="1229" y="641"/>
                  </a:cubicBezTo>
                  <a:cubicBezTo>
                    <a:pt x="1220" y="644"/>
                    <a:pt x="1212" y="646"/>
                    <a:pt x="1204" y="649"/>
                  </a:cubicBezTo>
                  <a:cubicBezTo>
                    <a:pt x="1200" y="650"/>
                    <a:pt x="1197" y="651"/>
                    <a:pt x="1194" y="652"/>
                  </a:cubicBezTo>
                  <a:cubicBezTo>
                    <a:pt x="1182" y="655"/>
                    <a:pt x="1171" y="658"/>
                    <a:pt x="1159" y="661"/>
                  </a:cubicBezTo>
                  <a:cubicBezTo>
                    <a:pt x="1152" y="663"/>
                    <a:pt x="1145" y="665"/>
                    <a:pt x="1138" y="667"/>
                  </a:cubicBezTo>
                  <a:cubicBezTo>
                    <a:pt x="1134" y="668"/>
                    <a:pt x="1129" y="669"/>
                    <a:pt x="1125" y="670"/>
                  </a:cubicBezTo>
                  <a:cubicBezTo>
                    <a:pt x="1114" y="673"/>
                    <a:pt x="1102" y="676"/>
                    <a:pt x="1091" y="678"/>
                  </a:cubicBezTo>
                  <a:cubicBezTo>
                    <a:pt x="1085" y="680"/>
                    <a:pt x="1078" y="681"/>
                    <a:pt x="1072" y="683"/>
                  </a:cubicBezTo>
                  <a:cubicBezTo>
                    <a:pt x="1067" y="684"/>
                    <a:pt x="1062" y="685"/>
                    <a:pt x="1057" y="687"/>
                  </a:cubicBezTo>
                  <a:cubicBezTo>
                    <a:pt x="1045" y="689"/>
                    <a:pt x="1034" y="692"/>
                    <a:pt x="1023" y="695"/>
                  </a:cubicBezTo>
                  <a:cubicBezTo>
                    <a:pt x="1011" y="698"/>
                    <a:pt x="1000" y="701"/>
                    <a:pt x="988" y="704"/>
                  </a:cubicBezTo>
                  <a:cubicBezTo>
                    <a:pt x="977" y="707"/>
                    <a:pt x="965" y="710"/>
                    <a:pt x="954" y="713"/>
                  </a:cubicBezTo>
                  <a:cubicBezTo>
                    <a:pt x="949" y="714"/>
                    <a:pt x="944" y="716"/>
                    <a:pt x="939" y="717"/>
                  </a:cubicBezTo>
                  <a:cubicBezTo>
                    <a:pt x="933" y="719"/>
                    <a:pt x="926" y="721"/>
                    <a:pt x="920" y="723"/>
                  </a:cubicBezTo>
                  <a:cubicBezTo>
                    <a:pt x="908" y="726"/>
                    <a:pt x="896" y="730"/>
                    <a:pt x="885" y="733"/>
                  </a:cubicBezTo>
                  <a:cubicBezTo>
                    <a:pt x="873" y="737"/>
                    <a:pt x="861" y="741"/>
                    <a:pt x="850" y="745"/>
                  </a:cubicBezTo>
                  <a:cubicBezTo>
                    <a:pt x="838" y="750"/>
                    <a:pt x="826" y="754"/>
                    <a:pt x="814" y="759"/>
                  </a:cubicBezTo>
                  <a:cubicBezTo>
                    <a:pt x="813" y="760"/>
                    <a:pt x="811" y="760"/>
                    <a:pt x="809" y="761"/>
                  </a:cubicBezTo>
                  <a:cubicBezTo>
                    <a:pt x="799" y="765"/>
                    <a:pt x="789" y="770"/>
                    <a:pt x="778" y="775"/>
                  </a:cubicBezTo>
                  <a:cubicBezTo>
                    <a:pt x="768" y="780"/>
                    <a:pt x="757" y="785"/>
                    <a:pt x="747" y="791"/>
                  </a:cubicBezTo>
                  <a:cubicBezTo>
                    <a:pt x="745" y="792"/>
                    <a:pt x="743" y="793"/>
                    <a:pt x="742" y="794"/>
                  </a:cubicBezTo>
                  <a:cubicBezTo>
                    <a:pt x="734" y="799"/>
                    <a:pt x="726" y="804"/>
                    <a:pt x="718" y="810"/>
                  </a:cubicBezTo>
                  <a:cubicBezTo>
                    <a:pt x="713" y="814"/>
                    <a:pt x="708" y="818"/>
                    <a:pt x="703" y="822"/>
                  </a:cubicBezTo>
                  <a:cubicBezTo>
                    <a:pt x="699" y="825"/>
                    <a:pt x="695" y="829"/>
                    <a:pt x="691" y="832"/>
                  </a:cubicBezTo>
                  <a:cubicBezTo>
                    <a:pt x="683" y="841"/>
                    <a:pt x="676" y="850"/>
                    <a:pt x="670" y="860"/>
                  </a:cubicBezTo>
                  <a:cubicBezTo>
                    <a:pt x="665" y="868"/>
                    <a:pt x="665" y="868"/>
                    <a:pt x="665" y="868"/>
                  </a:cubicBezTo>
                  <a:cubicBezTo>
                    <a:pt x="664" y="870"/>
                    <a:pt x="663" y="873"/>
                    <a:pt x="661" y="876"/>
                  </a:cubicBezTo>
                  <a:cubicBezTo>
                    <a:pt x="659" y="881"/>
                    <a:pt x="657" y="887"/>
                    <a:pt x="655" y="892"/>
                  </a:cubicBezTo>
                  <a:cubicBezTo>
                    <a:pt x="649" y="915"/>
                    <a:pt x="647" y="940"/>
                    <a:pt x="653" y="963"/>
                  </a:cubicBezTo>
                  <a:cubicBezTo>
                    <a:pt x="655" y="973"/>
                    <a:pt x="658" y="983"/>
                    <a:pt x="663" y="992"/>
                  </a:cubicBezTo>
                  <a:cubicBezTo>
                    <a:pt x="668" y="1004"/>
                    <a:pt x="675" y="1015"/>
                    <a:pt x="684" y="1026"/>
                  </a:cubicBezTo>
                  <a:cubicBezTo>
                    <a:pt x="684" y="1027"/>
                    <a:pt x="685" y="1028"/>
                    <a:pt x="686" y="1029"/>
                  </a:cubicBezTo>
                  <a:cubicBezTo>
                    <a:pt x="687" y="1030"/>
                    <a:pt x="688" y="1031"/>
                    <a:pt x="689" y="1032"/>
                  </a:cubicBezTo>
                  <a:cubicBezTo>
                    <a:pt x="691" y="1034"/>
                    <a:pt x="693" y="1037"/>
                    <a:pt x="695" y="1039"/>
                  </a:cubicBezTo>
                  <a:cubicBezTo>
                    <a:pt x="697" y="1040"/>
                    <a:pt x="697" y="1040"/>
                    <a:pt x="697" y="1040"/>
                  </a:cubicBezTo>
                  <a:cubicBezTo>
                    <a:pt x="697" y="1041"/>
                    <a:pt x="698" y="1042"/>
                    <a:pt x="699" y="1043"/>
                  </a:cubicBezTo>
                  <a:cubicBezTo>
                    <a:pt x="706" y="1049"/>
                    <a:pt x="706" y="1049"/>
                    <a:pt x="706" y="1049"/>
                  </a:cubicBezTo>
                  <a:cubicBezTo>
                    <a:pt x="709" y="1052"/>
                    <a:pt x="709" y="1052"/>
                    <a:pt x="709" y="1052"/>
                  </a:cubicBezTo>
                  <a:cubicBezTo>
                    <a:pt x="713" y="1054"/>
                    <a:pt x="713" y="1054"/>
                    <a:pt x="713" y="1054"/>
                  </a:cubicBezTo>
                  <a:cubicBezTo>
                    <a:pt x="714" y="1055"/>
                    <a:pt x="715" y="1056"/>
                    <a:pt x="717" y="1057"/>
                  </a:cubicBezTo>
                  <a:cubicBezTo>
                    <a:pt x="717" y="1058"/>
                    <a:pt x="718" y="1059"/>
                    <a:pt x="719" y="1060"/>
                  </a:cubicBezTo>
                  <a:cubicBezTo>
                    <a:pt x="727" y="1065"/>
                    <a:pt x="727" y="1065"/>
                    <a:pt x="727" y="1065"/>
                  </a:cubicBezTo>
                  <a:cubicBezTo>
                    <a:pt x="729" y="1067"/>
                    <a:pt x="732" y="1068"/>
                    <a:pt x="734" y="1070"/>
                  </a:cubicBezTo>
                  <a:cubicBezTo>
                    <a:pt x="737" y="1071"/>
                    <a:pt x="739" y="1073"/>
                    <a:pt x="742" y="1074"/>
                  </a:cubicBezTo>
                  <a:cubicBezTo>
                    <a:pt x="743" y="1075"/>
                    <a:pt x="744" y="1075"/>
                    <a:pt x="744" y="1076"/>
                  </a:cubicBezTo>
                  <a:cubicBezTo>
                    <a:pt x="754" y="1081"/>
                    <a:pt x="764" y="1086"/>
                    <a:pt x="773" y="1090"/>
                  </a:cubicBezTo>
                  <a:cubicBezTo>
                    <a:pt x="783" y="1094"/>
                    <a:pt x="793" y="1098"/>
                    <a:pt x="803" y="1101"/>
                  </a:cubicBezTo>
                  <a:cubicBezTo>
                    <a:pt x="804" y="1101"/>
                    <a:pt x="804" y="1101"/>
                    <a:pt x="805" y="1102"/>
                  </a:cubicBezTo>
                  <a:cubicBezTo>
                    <a:pt x="814" y="1105"/>
                    <a:pt x="824" y="1107"/>
                    <a:pt x="833" y="1110"/>
                  </a:cubicBezTo>
                  <a:cubicBezTo>
                    <a:pt x="843" y="1113"/>
                    <a:pt x="853" y="1115"/>
                    <a:pt x="863" y="1117"/>
                  </a:cubicBezTo>
                  <a:cubicBezTo>
                    <a:pt x="866" y="1118"/>
                    <a:pt x="869" y="1118"/>
                    <a:pt x="872" y="1119"/>
                  </a:cubicBezTo>
                  <a:cubicBezTo>
                    <a:pt x="879" y="1120"/>
                    <a:pt x="887" y="1122"/>
                    <a:pt x="894" y="1123"/>
                  </a:cubicBezTo>
                  <a:cubicBezTo>
                    <a:pt x="905" y="1125"/>
                    <a:pt x="915" y="1126"/>
                    <a:pt x="925" y="1128"/>
                  </a:cubicBezTo>
                  <a:cubicBezTo>
                    <a:pt x="936" y="1129"/>
                    <a:pt x="946" y="1131"/>
                    <a:pt x="957" y="1132"/>
                  </a:cubicBezTo>
                  <a:cubicBezTo>
                    <a:pt x="967" y="1133"/>
                    <a:pt x="978" y="1134"/>
                    <a:pt x="988" y="1135"/>
                  </a:cubicBezTo>
                  <a:cubicBezTo>
                    <a:pt x="995" y="1135"/>
                    <a:pt x="1001" y="1136"/>
                    <a:pt x="1008" y="1136"/>
                  </a:cubicBezTo>
                  <a:cubicBezTo>
                    <a:pt x="1012" y="1137"/>
                    <a:pt x="1016" y="1137"/>
                    <a:pt x="1020" y="1137"/>
                  </a:cubicBezTo>
                  <a:cubicBezTo>
                    <a:pt x="1030" y="1138"/>
                    <a:pt x="1041" y="1139"/>
                    <a:pt x="1052" y="1139"/>
                  </a:cubicBezTo>
                  <a:cubicBezTo>
                    <a:pt x="1062" y="1140"/>
                    <a:pt x="1073" y="1140"/>
                    <a:pt x="1083" y="1140"/>
                  </a:cubicBezTo>
                  <a:cubicBezTo>
                    <a:pt x="1094" y="1141"/>
                    <a:pt x="1105" y="1141"/>
                    <a:pt x="1115" y="1141"/>
                  </a:cubicBezTo>
                  <a:cubicBezTo>
                    <a:pt x="1125" y="1142"/>
                    <a:pt x="1135" y="1142"/>
                    <a:pt x="1145" y="1142"/>
                  </a:cubicBezTo>
                  <a:cubicBezTo>
                    <a:pt x="1146" y="1142"/>
                    <a:pt x="1147" y="1142"/>
                    <a:pt x="1147" y="1142"/>
                  </a:cubicBezTo>
                  <a:cubicBezTo>
                    <a:pt x="1158" y="1142"/>
                    <a:pt x="1169" y="1142"/>
                    <a:pt x="1180" y="1142"/>
                  </a:cubicBezTo>
                  <a:cubicBezTo>
                    <a:pt x="1190" y="1142"/>
                    <a:pt x="1201" y="1142"/>
                    <a:pt x="1212" y="1142"/>
                  </a:cubicBezTo>
                  <a:cubicBezTo>
                    <a:pt x="1223" y="1142"/>
                    <a:pt x="1233" y="1142"/>
                    <a:pt x="1244" y="1142"/>
                  </a:cubicBezTo>
                  <a:cubicBezTo>
                    <a:pt x="1255" y="1142"/>
                    <a:pt x="1265" y="1142"/>
                    <a:pt x="1276" y="1142"/>
                  </a:cubicBezTo>
                  <a:cubicBezTo>
                    <a:pt x="1278" y="1142"/>
                    <a:pt x="1280" y="1142"/>
                    <a:pt x="1282" y="1142"/>
                  </a:cubicBezTo>
                  <a:cubicBezTo>
                    <a:pt x="1291" y="1142"/>
                    <a:pt x="1299" y="1142"/>
                    <a:pt x="1308" y="1142"/>
                  </a:cubicBezTo>
                  <a:cubicBezTo>
                    <a:pt x="1319" y="1142"/>
                    <a:pt x="1330" y="1142"/>
                    <a:pt x="1341" y="1142"/>
                  </a:cubicBezTo>
                  <a:cubicBezTo>
                    <a:pt x="1344" y="1143"/>
                    <a:pt x="1347" y="1143"/>
                    <a:pt x="1350" y="1143"/>
                  </a:cubicBezTo>
                  <a:cubicBezTo>
                    <a:pt x="1358" y="1143"/>
                    <a:pt x="1358" y="1143"/>
                    <a:pt x="1358" y="1143"/>
                  </a:cubicBezTo>
                  <a:cubicBezTo>
                    <a:pt x="1360" y="1143"/>
                    <a:pt x="1360" y="1143"/>
                    <a:pt x="1360" y="1143"/>
                  </a:cubicBezTo>
                  <a:cubicBezTo>
                    <a:pt x="1363" y="1143"/>
                    <a:pt x="1363" y="1143"/>
                    <a:pt x="1363" y="1143"/>
                  </a:cubicBezTo>
                  <a:cubicBezTo>
                    <a:pt x="1367" y="1143"/>
                    <a:pt x="1367" y="1143"/>
                    <a:pt x="1367" y="1143"/>
                  </a:cubicBezTo>
                  <a:cubicBezTo>
                    <a:pt x="1373" y="1142"/>
                    <a:pt x="1373" y="1142"/>
                    <a:pt x="1373" y="1142"/>
                  </a:cubicBezTo>
                  <a:cubicBezTo>
                    <a:pt x="1384" y="1142"/>
                    <a:pt x="1384" y="1142"/>
                    <a:pt x="1384" y="1142"/>
                  </a:cubicBezTo>
                  <a:cubicBezTo>
                    <a:pt x="1405" y="1142"/>
                    <a:pt x="1405" y="1142"/>
                    <a:pt x="1405" y="1142"/>
                  </a:cubicBezTo>
                  <a:cubicBezTo>
                    <a:pt x="1418" y="1142"/>
                    <a:pt x="1418" y="1142"/>
                    <a:pt x="1418" y="1142"/>
                  </a:cubicBezTo>
                  <a:cubicBezTo>
                    <a:pt x="1437" y="1141"/>
                    <a:pt x="1437" y="1141"/>
                    <a:pt x="1437" y="1141"/>
                  </a:cubicBezTo>
                  <a:cubicBezTo>
                    <a:pt x="1470" y="1141"/>
                    <a:pt x="1470" y="1141"/>
                    <a:pt x="1470" y="1141"/>
                  </a:cubicBezTo>
                  <a:cubicBezTo>
                    <a:pt x="1502" y="1140"/>
                    <a:pt x="1502" y="1140"/>
                    <a:pt x="1502" y="1140"/>
                  </a:cubicBezTo>
                  <a:cubicBezTo>
                    <a:pt x="1534" y="1140"/>
                    <a:pt x="1534" y="1140"/>
                    <a:pt x="1534" y="1140"/>
                  </a:cubicBezTo>
                  <a:cubicBezTo>
                    <a:pt x="1567" y="1139"/>
                    <a:pt x="1567" y="1139"/>
                    <a:pt x="1567" y="1139"/>
                  </a:cubicBezTo>
                  <a:cubicBezTo>
                    <a:pt x="1599" y="1139"/>
                    <a:pt x="1599" y="1139"/>
                    <a:pt x="1599" y="1139"/>
                  </a:cubicBezTo>
                  <a:cubicBezTo>
                    <a:pt x="1631" y="1138"/>
                    <a:pt x="1631" y="1138"/>
                    <a:pt x="1631" y="1138"/>
                  </a:cubicBezTo>
                  <a:cubicBezTo>
                    <a:pt x="1664" y="1138"/>
                    <a:pt x="1664" y="1138"/>
                    <a:pt x="1664" y="1138"/>
                  </a:cubicBezTo>
                  <a:cubicBezTo>
                    <a:pt x="1691" y="1137"/>
                    <a:pt x="1691" y="1137"/>
                    <a:pt x="1691" y="1137"/>
                  </a:cubicBezTo>
                  <a:cubicBezTo>
                    <a:pt x="1693" y="1137"/>
                    <a:pt x="1695" y="1137"/>
                    <a:pt x="1696" y="1137"/>
                  </a:cubicBezTo>
                  <a:cubicBezTo>
                    <a:pt x="1707" y="1137"/>
                    <a:pt x="1718" y="1137"/>
                    <a:pt x="1728" y="1137"/>
                  </a:cubicBezTo>
                  <a:cubicBezTo>
                    <a:pt x="1739" y="1137"/>
                    <a:pt x="1750" y="1137"/>
                    <a:pt x="1760" y="1138"/>
                  </a:cubicBezTo>
                  <a:cubicBezTo>
                    <a:pt x="1771" y="1138"/>
                    <a:pt x="1782" y="1138"/>
                    <a:pt x="1792" y="1139"/>
                  </a:cubicBezTo>
                  <a:cubicBezTo>
                    <a:pt x="1803" y="1139"/>
                    <a:pt x="1814" y="1140"/>
                    <a:pt x="1824" y="1140"/>
                  </a:cubicBezTo>
                  <a:cubicBezTo>
                    <a:pt x="1825" y="1140"/>
                    <a:pt x="1826" y="1140"/>
                    <a:pt x="1827" y="1140"/>
                  </a:cubicBezTo>
                  <a:cubicBezTo>
                    <a:pt x="1837" y="1141"/>
                    <a:pt x="1846" y="1142"/>
                    <a:pt x="1856" y="1142"/>
                  </a:cubicBezTo>
                  <a:cubicBezTo>
                    <a:pt x="1867" y="1143"/>
                    <a:pt x="1877" y="1144"/>
                    <a:pt x="1888" y="1145"/>
                  </a:cubicBezTo>
                  <a:cubicBezTo>
                    <a:pt x="1898" y="1146"/>
                    <a:pt x="1909" y="1146"/>
                    <a:pt x="1919" y="1147"/>
                  </a:cubicBezTo>
                  <a:cubicBezTo>
                    <a:pt x="1930" y="1148"/>
                    <a:pt x="1940" y="1150"/>
                    <a:pt x="1951" y="1151"/>
                  </a:cubicBezTo>
                  <a:cubicBezTo>
                    <a:pt x="1955" y="1151"/>
                    <a:pt x="1959" y="1152"/>
                    <a:pt x="1963" y="1152"/>
                  </a:cubicBezTo>
                  <a:cubicBezTo>
                    <a:pt x="1969" y="1153"/>
                    <a:pt x="1976" y="1154"/>
                    <a:pt x="1982" y="1154"/>
                  </a:cubicBezTo>
                  <a:cubicBezTo>
                    <a:pt x="1992" y="1156"/>
                    <a:pt x="2003" y="1157"/>
                    <a:pt x="2013" y="1159"/>
                  </a:cubicBezTo>
                  <a:cubicBezTo>
                    <a:pt x="2024" y="1160"/>
                    <a:pt x="2034" y="1162"/>
                    <a:pt x="2044" y="1163"/>
                  </a:cubicBezTo>
                  <a:cubicBezTo>
                    <a:pt x="2055" y="1165"/>
                    <a:pt x="2065" y="1166"/>
                    <a:pt x="2075" y="1168"/>
                  </a:cubicBezTo>
                  <a:cubicBezTo>
                    <a:pt x="2086" y="1170"/>
                    <a:pt x="2096" y="1172"/>
                    <a:pt x="2106" y="1173"/>
                  </a:cubicBezTo>
                  <a:cubicBezTo>
                    <a:pt x="2117" y="1175"/>
                    <a:pt x="2127" y="1177"/>
                    <a:pt x="2137" y="1179"/>
                  </a:cubicBezTo>
                  <a:cubicBezTo>
                    <a:pt x="2147" y="1181"/>
                    <a:pt x="2158" y="1183"/>
                    <a:pt x="2168" y="1186"/>
                  </a:cubicBezTo>
                  <a:cubicBezTo>
                    <a:pt x="2178" y="1188"/>
                    <a:pt x="2188" y="1190"/>
                    <a:pt x="2198" y="1192"/>
                  </a:cubicBezTo>
                  <a:cubicBezTo>
                    <a:pt x="2209" y="1195"/>
                    <a:pt x="2219" y="1197"/>
                    <a:pt x="2229" y="1199"/>
                  </a:cubicBezTo>
                  <a:cubicBezTo>
                    <a:pt x="2230" y="1200"/>
                    <a:pt x="2230" y="1200"/>
                    <a:pt x="2231" y="1200"/>
                  </a:cubicBezTo>
                  <a:cubicBezTo>
                    <a:pt x="2241" y="1202"/>
                    <a:pt x="2250" y="1205"/>
                    <a:pt x="2259" y="1207"/>
                  </a:cubicBezTo>
                  <a:cubicBezTo>
                    <a:pt x="2269" y="1210"/>
                    <a:pt x="2280" y="1212"/>
                    <a:pt x="2290" y="1215"/>
                  </a:cubicBezTo>
                  <a:cubicBezTo>
                    <a:pt x="2300" y="1218"/>
                    <a:pt x="2310" y="1221"/>
                    <a:pt x="2320" y="1224"/>
                  </a:cubicBezTo>
                  <a:cubicBezTo>
                    <a:pt x="2330" y="1227"/>
                    <a:pt x="2340" y="1230"/>
                    <a:pt x="2350" y="1233"/>
                  </a:cubicBezTo>
                  <a:cubicBezTo>
                    <a:pt x="2360" y="1236"/>
                    <a:pt x="2370" y="1239"/>
                    <a:pt x="2380" y="1242"/>
                  </a:cubicBezTo>
                  <a:cubicBezTo>
                    <a:pt x="2390" y="1245"/>
                    <a:pt x="2400" y="1249"/>
                    <a:pt x="2410" y="1252"/>
                  </a:cubicBezTo>
                  <a:cubicBezTo>
                    <a:pt x="2420" y="1255"/>
                    <a:pt x="2430" y="1259"/>
                    <a:pt x="2440" y="1262"/>
                  </a:cubicBezTo>
                  <a:cubicBezTo>
                    <a:pt x="2449" y="1266"/>
                    <a:pt x="2459" y="1269"/>
                    <a:pt x="2469" y="1273"/>
                  </a:cubicBezTo>
                  <a:cubicBezTo>
                    <a:pt x="2476" y="1276"/>
                    <a:pt x="2484" y="1279"/>
                    <a:pt x="2491" y="1281"/>
                  </a:cubicBezTo>
                  <a:cubicBezTo>
                    <a:pt x="2493" y="1282"/>
                    <a:pt x="2496" y="1283"/>
                    <a:pt x="2499" y="1285"/>
                  </a:cubicBezTo>
                  <a:cubicBezTo>
                    <a:pt x="2509" y="1288"/>
                    <a:pt x="2518" y="1292"/>
                    <a:pt x="2528" y="1296"/>
                  </a:cubicBezTo>
                  <a:cubicBezTo>
                    <a:pt x="2538" y="1300"/>
                    <a:pt x="2548" y="1305"/>
                    <a:pt x="2557" y="1309"/>
                  </a:cubicBezTo>
                  <a:cubicBezTo>
                    <a:pt x="2567" y="1313"/>
                    <a:pt x="2577" y="1317"/>
                    <a:pt x="2587" y="1322"/>
                  </a:cubicBezTo>
                  <a:cubicBezTo>
                    <a:pt x="2596" y="1326"/>
                    <a:pt x="2606" y="1331"/>
                    <a:pt x="2616" y="1335"/>
                  </a:cubicBezTo>
                  <a:cubicBezTo>
                    <a:pt x="2625" y="1340"/>
                    <a:pt x="2635" y="1344"/>
                    <a:pt x="2644" y="1349"/>
                  </a:cubicBezTo>
                  <a:cubicBezTo>
                    <a:pt x="2654" y="1354"/>
                    <a:pt x="2664" y="1359"/>
                    <a:pt x="2673" y="1364"/>
                  </a:cubicBezTo>
                  <a:cubicBezTo>
                    <a:pt x="2683" y="1369"/>
                    <a:pt x="2692" y="1374"/>
                    <a:pt x="2702" y="1379"/>
                  </a:cubicBezTo>
                  <a:cubicBezTo>
                    <a:pt x="2711" y="1384"/>
                    <a:pt x="2721" y="1389"/>
                    <a:pt x="2730" y="1395"/>
                  </a:cubicBezTo>
                  <a:cubicBezTo>
                    <a:pt x="2732" y="1396"/>
                    <a:pt x="2734" y="1397"/>
                    <a:pt x="2736" y="1398"/>
                  </a:cubicBezTo>
                  <a:cubicBezTo>
                    <a:pt x="2744" y="1402"/>
                    <a:pt x="2751" y="1407"/>
                    <a:pt x="2759" y="1411"/>
                  </a:cubicBezTo>
                  <a:cubicBezTo>
                    <a:pt x="2768" y="1417"/>
                    <a:pt x="2777" y="1423"/>
                    <a:pt x="2787" y="1428"/>
                  </a:cubicBezTo>
                  <a:cubicBezTo>
                    <a:pt x="2796" y="1434"/>
                    <a:pt x="2806" y="1440"/>
                    <a:pt x="2815" y="1446"/>
                  </a:cubicBezTo>
                  <a:cubicBezTo>
                    <a:pt x="2824" y="1452"/>
                    <a:pt x="2833" y="1458"/>
                    <a:pt x="2843" y="1465"/>
                  </a:cubicBezTo>
                  <a:cubicBezTo>
                    <a:pt x="2846" y="1466"/>
                    <a:pt x="2848" y="1468"/>
                    <a:pt x="2851" y="1470"/>
                  </a:cubicBezTo>
                  <a:cubicBezTo>
                    <a:pt x="2858" y="1475"/>
                    <a:pt x="2864" y="1479"/>
                    <a:pt x="2870" y="1484"/>
                  </a:cubicBezTo>
                  <a:cubicBezTo>
                    <a:pt x="2880" y="1490"/>
                    <a:pt x="2889" y="1497"/>
                    <a:pt x="2898" y="1504"/>
                  </a:cubicBezTo>
                  <a:cubicBezTo>
                    <a:pt x="2907" y="1510"/>
                    <a:pt x="2916" y="1517"/>
                    <a:pt x="2925" y="1524"/>
                  </a:cubicBezTo>
                  <a:cubicBezTo>
                    <a:pt x="2934" y="1532"/>
                    <a:pt x="2943" y="1539"/>
                    <a:pt x="2952" y="1546"/>
                  </a:cubicBezTo>
                  <a:cubicBezTo>
                    <a:pt x="2955" y="1548"/>
                    <a:pt x="2957" y="1550"/>
                    <a:pt x="2960" y="1552"/>
                  </a:cubicBezTo>
                  <a:cubicBezTo>
                    <a:pt x="2966" y="1558"/>
                    <a:pt x="2973" y="1563"/>
                    <a:pt x="2979" y="1569"/>
                  </a:cubicBezTo>
                  <a:cubicBezTo>
                    <a:pt x="2988" y="1576"/>
                    <a:pt x="2997" y="1584"/>
                    <a:pt x="3006" y="1592"/>
                  </a:cubicBezTo>
                  <a:cubicBezTo>
                    <a:pt x="3015" y="1600"/>
                    <a:pt x="3023" y="1608"/>
                    <a:pt x="3032" y="1616"/>
                  </a:cubicBezTo>
                  <a:cubicBezTo>
                    <a:pt x="3041" y="1625"/>
                    <a:pt x="3049" y="1633"/>
                    <a:pt x="3057" y="1641"/>
                  </a:cubicBezTo>
                  <a:cubicBezTo>
                    <a:pt x="3065" y="1649"/>
                    <a:pt x="3073" y="1657"/>
                    <a:pt x="3080" y="1665"/>
                  </a:cubicBezTo>
                  <a:cubicBezTo>
                    <a:pt x="3089" y="1674"/>
                    <a:pt x="3097" y="1683"/>
                    <a:pt x="3106" y="1693"/>
                  </a:cubicBezTo>
                  <a:cubicBezTo>
                    <a:pt x="3114" y="1702"/>
                    <a:pt x="3123" y="1712"/>
                    <a:pt x="3131" y="1722"/>
                  </a:cubicBezTo>
                  <a:cubicBezTo>
                    <a:pt x="3136" y="1728"/>
                    <a:pt x="3141" y="1734"/>
                    <a:pt x="3146" y="1741"/>
                  </a:cubicBezTo>
                  <a:cubicBezTo>
                    <a:pt x="3150" y="1745"/>
                    <a:pt x="3153" y="1749"/>
                    <a:pt x="3156" y="1753"/>
                  </a:cubicBezTo>
                  <a:cubicBezTo>
                    <a:pt x="3160" y="1758"/>
                    <a:pt x="3164" y="1763"/>
                    <a:pt x="3167" y="1767"/>
                  </a:cubicBezTo>
                  <a:cubicBezTo>
                    <a:pt x="3172" y="1773"/>
                    <a:pt x="3176" y="1779"/>
                    <a:pt x="3181" y="1786"/>
                  </a:cubicBezTo>
                  <a:cubicBezTo>
                    <a:pt x="3183" y="1789"/>
                    <a:pt x="3185" y="1792"/>
                    <a:pt x="3187" y="1795"/>
                  </a:cubicBezTo>
                  <a:cubicBezTo>
                    <a:pt x="3193" y="1803"/>
                    <a:pt x="3199" y="1812"/>
                    <a:pt x="3205" y="1820"/>
                  </a:cubicBezTo>
                  <a:cubicBezTo>
                    <a:pt x="3205" y="1821"/>
                    <a:pt x="3206" y="1822"/>
                    <a:pt x="3206" y="1823"/>
                  </a:cubicBezTo>
                  <a:cubicBezTo>
                    <a:pt x="3213" y="1832"/>
                    <a:pt x="3219" y="1842"/>
                    <a:pt x="3225" y="1851"/>
                  </a:cubicBezTo>
                  <a:cubicBezTo>
                    <a:pt x="3226" y="1853"/>
                    <a:pt x="3227" y="1855"/>
                    <a:pt x="3228" y="1857"/>
                  </a:cubicBezTo>
                  <a:cubicBezTo>
                    <a:pt x="3236" y="1869"/>
                    <a:pt x="3244" y="1882"/>
                    <a:pt x="3251" y="1895"/>
                  </a:cubicBezTo>
                  <a:cubicBezTo>
                    <a:pt x="3259" y="1909"/>
                    <a:pt x="3266" y="1923"/>
                    <a:pt x="3273" y="1937"/>
                  </a:cubicBezTo>
                  <a:cubicBezTo>
                    <a:pt x="3279" y="1948"/>
                    <a:pt x="3284" y="1959"/>
                    <a:pt x="3289" y="1970"/>
                  </a:cubicBezTo>
                  <a:cubicBezTo>
                    <a:pt x="3291" y="1974"/>
                    <a:pt x="3293" y="1979"/>
                    <a:pt x="3295" y="1983"/>
                  </a:cubicBezTo>
                  <a:cubicBezTo>
                    <a:pt x="3302" y="1999"/>
                    <a:pt x="3309" y="2015"/>
                    <a:pt x="3316" y="2032"/>
                  </a:cubicBezTo>
                  <a:cubicBezTo>
                    <a:pt x="3322" y="2050"/>
                    <a:pt x="3329" y="2069"/>
                    <a:pt x="3335" y="2087"/>
                  </a:cubicBezTo>
                  <a:cubicBezTo>
                    <a:pt x="3336" y="2090"/>
                    <a:pt x="3337" y="2093"/>
                    <a:pt x="3338" y="2097"/>
                  </a:cubicBezTo>
                  <a:cubicBezTo>
                    <a:pt x="3343" y="2113"/>
                    <a:pt x="3347" y="2130"/>
                    <a:pt x="3352" y="2146"/>
                  </a:cubicBezTo>
                  <a:cubicBezTo>
                    <a:pt x="3373" y="2146"/>
                    <a:pt x="3373" y="2146"/>
                    <a:pt x="3373" y="2146"/>
                  </a:cubicBezTo>
                  <a:cubicBezTo>
                    <a:pt x="3371" y="2136"/>
                    <a:pt x="3368" y="2126"/>
                    <a:pt x="3365" y="211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0" y="1825625"/>
              <a:ext cx="5667375" cy="5073650"/>
            </a:xfrm>
            <a:custGeom>
              <a:avLst/>
              <a:gdLst>
                <a:gd name="T0" fmla="*/ 2234 w 2234"/>
                <a:gd name="T1" fmla="*/ 1809 h 1999"/>
                <a:gd name="T2" fmla="*/ 2223 w 2234"/>
                <a:gd name="T3" fmla="*/ 1712 h 1999"/>
                <a:gd name="T4" fmla="*/ 2172 w 2234"/>
                <a:gd name="T5" fmla="*/ 1596 h 1999"/>
                <a:gd name="T6" fmla="*/ 2110 w 2234"/>
                <a:gd name="T7" fmla="*/ 1522 h 1999"/>
                <a:gd name="T8" fmla="*/ 2042 w 2234"/>
                <a:gd name="T9" fmla="*/ 1465 h 1999"/>
                <a:gd name="T10" fmla="*/ 1962 w 2234"/>
                <a:gd name="T11" fmla="*/ 1413 h 1999"/>
                <a:gd name="T12" fmla="*/ 1897 w 2234"/>
                <a:gd name="T13" fmla="*/ 1382 h 1999"/>
                <a:gd name="T14" fmla="*/ 1698 w 2234"/>
                <a:gd name="T15" fmla="*/ 1328 h 1999"/>
                <a:gd name="T16" fmla="*/ 1491 w 2234"/>
                <a:gd name="T17" fmla="*/ 1304 h 1999"/>
                <a:gd name="T18" fmla="*/ 1282 w 2234"/>
                <a:gd name="T19" fmla="*/ 1291 h 1999"/>
                <a:gd name="T20" fmla="*/ 1049 w 2234"/>
                <a:gd name="T21" fmla="*/ 1279 h 1999"/>
                <a:gd name="T22" fmla="*/ 842 w 2234"/>
                <a:gd name="T23" fmla="*/ 1260 h 1999"/>
                <a:gd name="T24" fmla="*/ 640 w 2234"/>
                <a:gd name="T25" fmla="*/ 1230 h 1999"/>
                <a:gd name="T26" fmla="*/ 453 w 2234"/>
                <a:gd name="T27" fmla="*/ 1187 h 1999"/>
                <a:gd name="T28" fmla="*/ 272 w 2234"/>
                <a:gd name="T29" fmla="*/ 1119 h 1999"/>
                <a:gd name="T30" fmla="*/ 130 w 2234"/>
                <a:gd name="T31" fmla="*/ 1012 h 1999"/>
                <a:gd name="T32" fmla="*/ 93 w 2234"/>
                <a:gd name="T33" fmla="*/ 950 h 1999"/>
                <a:gd name="T34" fmla="*/ 107 w 2234"/>
                <a:gd name="T35" fmla="*/ 760 h 1999"/>
                <a:gd name="T36" fmla="*/ 159 w 2234"/>
                <a:gd name="T37" fmla="*/ 689 h 1999"/>
                <a:gd name="T38" fmla="*/ 299 w 2234"/>
                <a:gd name="T39" fmla="*/ 582 h 1999"/>
                <a:gd name="T40" fmla="*/ 511 w 2234"/>
                <a:gd name="T41" fmla="*/ 494 h 1999"/>
                <a:gd name="T42" fmla="*/ 711 w 2234"/>
                <a:gd name="T43" fmla="*/ 441 h 1999"/>
                <a:gd name="T44" fmla="*/ 940 w 2234"/>
                <a:gd name="T45" fmla="*/ 369 h 1999"/>
                <a:gd name="T46" fmla="*/ 1051 w 2234"/>
                <a:gd name="T47" fmla="*/ 208 h 1999"/>
                <a:gd name="T48" fmla="*/ 992 w 2234"/>
                <a:gd name="T49" fmla="*/ 125 h 1999"/>
                <a:gd name="T50" fmla="*/ 843 w 2234"/>
                <a:gd name="T51" fmla="*/ 58 h 1999"/>
                <a:gd name="T52" fmla="*/ 637 w 2234"/>
                <a:gd name="T53" fmla="*/ 32 h 1999"/>
                <a:gd name="T54" fmla="*/ 443 w 2234"/>
                <a:gd name="T55" fmla="*/ 19 h 1999"/>
                <a:gd name="T56" fmla="*/ 218 w 2234"/>
                <a:gd name="T57" fmla="*/ 9 h 1999"/>
                <a:gd name="T58" fmla="*/ 8 w 2234"/>
                <a:gd name="T59" fmla="*/ 0 h 1999"/>
                <a:gd name="T60" fmla="*/ 153 w 2234"/>
                <a:gd name="T61" fmla="*/ 15 h 1999"/>
                <a:gd name="T62" fmla="*/ 386 w 2234"/>
                <a:gd name="T63" fmla="*/ 26 h 1999"/>
                <a:gd name="T64" fmla="*/ 595 w 2234"/>
                <a:gd name="T65" fmla="*/ 38 h 1999"/>
                <a:gd name="T66" fmla="*/ 801 w 2234"/>
                <a:gd name="T67" fmla="*/ 59 h 1999"/>
                <a:gd name="T68" fmla="*/ 954 w 2234"/>
                <a:gd name="T69" fmla="*/ 109 h 1999"/>
                <a:gd name="T70" fmla="*/ 1036 w 2234"/>
                <a:gd name="T71" fmla="*/ 195 h 1999"/>
                <a:gd name="T72" fmla="*/ 965 w 2234"/>
                <a:gd name="T73" fmla="*/ 340 h 1999"/>
                <a:gd name="T74" fmla="*/ 733 w 2234"/>
                <a:gd name="T75" fmla="*/ 423 h 1999"/>
                <a:gd name="T76" fmla="*/ 516 w 2234"/>
                <a:gd name="T77" fmla="*/ 478 h 1999"/>
                <a:gd name="T78" fmla="*/ 299 w 2234"/>
                <a:gd name="T79" fmla="*/ 565 h 1999"/>
                <a:gd name="T80" fmla="*/ 171 w 2234"/>
                <a:gd name="T81" fmla="*/ 655 h 1999"/>
                <a:gd name="T82" fmla="*/ 101 w 2234"/>
                <a:gd name="T83" fmla="*/ 741 h 1999"/>
                <a:gd name="T84" fmla="*/ 72 w 2234"/>
                <a:gd name="T85" fmla="*/ 927 h 1999"/>
                <a:gd name="T86" fmla="*/ 103 w 2234"/>
                <a:gd name="T87" fmla="*/ 995 h 1999"/>
                <a:gd name="T88" fmla="*/ 225 w 2234"/>
                <a:gd name="T89" fmla="*/ 1107 h 1999"/>
                <a:gd name="T90" fmla="*/ 395 w 2234"/>
                <a:gd name="T91" fmla="*/ 1184 h 1999"/>
                <a:gd name="T92" fmla="*/ 594 w 2234"/>
                <a:gd name="T93" fmla="*/ 1236 h 1999"/>
                <a:gd name="T94" fmla="*/ 798 w 2234"/>
                <a:gd name="T95" fmla="*/ 1270 h 1999"/>
                <a:gd name="T96" fmla="*/ 1004 w 2234"/>
                <a:gd name="T97" fmla="*/ 1292 h 1999"/>
                <a:gd name="T98" fmla="*/ 1213 w 2234"/>
                <a:gd name="T99" fmla="*/ 1305 h 1999"/>
                <a:gd name="T100" fmla="*/ 1422 w 2234"/>
                <a:gd name="T101" fmla="*/ 1316 h 1999"/>
                <a:gd name="T102" fmla="*/ 1629 w 2234"/>
                <a:gd name="T103" fmla="*/ 1336 h 1999"/>
                <a:gd name="T104" fmla="*/ 1809 w 2234"/>
                <a:gd name="T105" fmla="*/ 1370 h 1999"/>
                <a:gd name="T106" fmla="*/ 1950 w 2234"/>
                <a:gd name="T107" fmla="*/ 1425 h 1999"/>
                <a:gd name="T108" fmla="*/ 2001 w 2234"/>
                <a:gd name="T109" fmla="*/ 1456 h 1999"/>
                <a:gd name="T110" fmla="*/ 2081 w 2234"/>
                <a:gd name="T111" fmla="*/ 1516 h 1999"/>
                <a:gd name="T112" fmla="*/ 2152 w 2234"/>
                <a:gd name="T113" fmla="*/ 1598 h 1999"/>
                <a:gd name="T114" fmla="*/ 2200 w 2234"/>
                <a:gd name="T115" fmla="*/ 1699 h 1999"/>
                <a:gd name="T116" fmla="*/ 2214 w 2234"/>
                <a:gd name="T117" fmla="*/ 1805 h 1999"/>
                <a:gd name="T118" fmla="*/ 2184 w 2234"/>
                <a:gd name="T119" fmla="*/ 1971 h 1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34" h="1999">
                  <a:moveTo>
                    <a:pt x="2204" y="1980"/>
                  </a:moveTo>
                  <a:cubicBezTo>
                    <a:pt x="2206" y="1971"/>
                    <a:pt x="2206" y="1971"/>
                    <a:pt x="2206" y="1971"/>
                  </a:cubicBezTo>
                  <a:cubicBezTo>
                    <a:pt x="2208" y="1965"/>
                    <a:pt x="2210" y="1959"/>
                    <a:pt x="2212" y="1953"/>
                  </a:cubicBezTo>
                  <a:cubicBezTo>
                    <a:pt x="2214" y="1947"/>
                    <a:pt x="2215" y="1940"/>
                    <a:pt x="2217" y="1934"/>
                  </a:cubicBezTo>
                  <a:cubicBezTo>
                    <a:pt x="2218" y="1928"/>
                    <a:pt x="2220" y="1922"/>
                    <a:pt x="2221" y="1915"/>
                  </a:cubicBezTo>
                  <a:cubicBezTo>
                    <a:pt x="2223" y="1909"/>
                    <a:pt x="2224" y="1903"/>
                    <a:pt x="2225" y="1897"/>
                  </a:cubicBezTo>
                  <a:cubicBezTo>
                    <a:pt x="2227" y="1890"/>
                    <a:pt x="2228" y="1884"/>
                    <a:pt x="2229" y="1877"/>
                  </a:cubicBezTo>
                  <a:cubicBezTo>
                    <a:pt x="2231" y="1864"/>
                    <a:pt x="2232" y="1851"/>
                    <a:pt x="2233" y="1838"/>
                  </a:cubicBezTo>
                  <a:cubicBezTo>
                    <a:pt x="2234" y="1832"/>
                    <a:pt x="2234" y="1825"/>
                    <a:pt x="2234" y="1819"/>
                  </a:cubicBezTo>
                  <a:cubicBezTo>
                    <a:pt x="2234" y="1809"/>
                    <a:pt x="2234" y="1809"/>
                    <a:pt x="2234" y="1809"/>
                  </a:cubicBezTo>
                  <a:cubicBezTo>
                    <a:pt x="2234" y="1799"/>
                    <a:pt x="2234" y="1799"/>
                    <a:pt x="2234" y="1799"/>
                  </a:cubicBezTo>
                  <a:cubicBezTo>
                    <a:pt x="2234" y="1792"/>
                    <a:pt x="2234" y="1785"/>
                    <a:pt x="2233" y="1779"/>
                  </a:cubicBezTo>
                  <a:cubicBezTo>
                    <a:pt x="2233" y="1776"/>
                    <a:pt x="2233" y="1773"/>
                    <a:pt x="2232" y="1770"/>
                  </a:cubicBezTo>
                  <a:cubicBezTo>
                    <a:pt x="2232" y="1766"/>
                    <a:pt x="2232" y="1762"/>
                    <a:pt x="2231" y="1759"/>
                  </a:cubicBezTo>
                  <a:cubicBezTo>
                    <a:pt x="2231" y="1754"/>
                    <a:pt x="2231" y="1754"/>
                    <a:pt x="2231" y="1754"/>
                  </a:cubicBezTo>
                  <a:cubicBezTo>
                    <a:pt x="2230" y="1749"/>
                    <a:pt x="2230" y="1749"/>
                    <a:pt x="2230" y="1749"/>
                  </a:cubicBezTo>
                  <a:cubicBezTo>
                    <a:pt x="2228" y="1739"/>
                    <a:pt x="2228" y="1739"/>
                    <a:pt x="2228" y="1739"/>
                  </a:cubicBezTo>
                  <a:cubicBezTo>
                    <a:pt x="2227" y="1729"/>
                    <a:pt x="2227" y="1729"/>
                    <a:pt x="2227" y="1729"/>
                  </a:cubicBezTo>
                  <a:cubicBezTo>
                    <a:pt x="2226" y="1725"/>
                    <a:pt x="2225" y="1722"/>
                    <a:pt x="2224" y="1719"/>
                  </a:cubicBezTo>
                  <a:cubicBezTo>
                    <a:pt x="2224" y="1716"/>
                    <a:pt x="2223" y="1714"/>
                    <a:pt x="2223" y="1712"/>
                  </a:cubicBezTo>
                  <a:cubicBezTo>
                    <a:pt x="2222" y="1708"/>
                    <a:pt x="2221" y="1703"/>
                    <a:pt x="2219" y="1699"/>
                  </a:cubicBezTo>
                  <a:cubicBezTo>
                    <a:pt x="2217" y="1693"/>
                    <a:pt x="2215" y="1686"/>
                    <a:pt x="2213" y="1680"/>
                  </a:cubicBezTo>
                  <a:cubicBezTo>
                    <a:pt x="2212" y="1676"/>
                    <a:pt x="2211" y="1673"/>
                    <a:pt x="2209" y="1669"/>
                  </a:cubicBezTo>
                  <a:cubicBezTo>
                    <a:pt x="2208" y="1666"/>
                    <a:pt x="2207" y="1663"/>
                    <a:pt x="2206" y="1660"/>
                  </a:cubicBezTo>
                  <a:cubicBezTo>
                    <a:pt x="2203" y="1654"/>
                    <a:pt x="2201" y="1648"/>
                    <a:pt x="2197" y="1642"/>
                  </a:cubicBezTo>
                  <a:cubicBezTo>
                    <a:pt x="2196" y="1639"/>
                    <a:pt x="2195" y="1637"/>
                    <a:pt x="2194" y="1635"/>
                  </a:cubicBezTo>
                  <a:cubicBezTo>
                    <a:pt x="2192" y="1631"/>
                    <a:pt x="2190" y="1627"/>
                    <a:pt x="2188" y="1623"/>
                  </a:cubicBezTo>
                  <a:cubicBezTo>
                    <a:pt x="2184" y="1617"/>
                    <a:pt x="2181" y="1611"/>
                    <a:pt x="2177" y="1605"/>
                  </a:cubicBezTo>
                  <a:cubicBezTo>
                    <a:pt x="2177" y="1605"/>
                    <a:pt x="2177" y="1605"/>
                    <a:pt x="2177" y="1605"/>
                  </a:cubicBezTo>
                  <a:cubicBezTo>
                    <a:pt x="2175" y="1602"/>
                    <a:pt x="2174" y="1599"/>
                    <a:pt x="2172" y="1596"/>
                  </a:cubicBezTo>
                  <a:cubicBezTo>
                    <a:pt x="2166" y="1588"/>
                    <a:pt x="2166" y="1588"/>
                    <a:pt x="2166" y="1588"/>
                  </a:cubicBezTo>
                  <a:cubicBezTo>
                    <a:pt x="2164" y="1585"/>
                    <a:pt x="2162" y="1582"/>
                    <a:pt x="2160" y="1579"/>
                  </a:cubicBezTo>
                  <a:cubicBezTo>
                    <a:pt x="2158" y="1577"/>
                    <a:pt x="2156" y="1574"/>
                    <a:pt x="2154" y="1571"/>
                  </a:cubicBezTo>
                  <a:cubicBezTo>
                    <a:pt x="2150" y="1566"/>
                    <a:pt x="2146" y="1561"/>
                    <a:pt x="2142" y="1557"/>
                  </a:cubicBezTo>
                  <a:cubicBezTo>
                    <a:pt x="2141" y="1556"/>
                    <a:pt x="2141" y="1555"/>
                    <a:pt x="2140" y="1555"/>
                  </a:cubicBezTo>
                  <a:cubicBezTo>
                    <a:pt x="2138" y="1552"/>
                    <a:pt x="2136" y="1549"/>
                    <a:pt x="2134" y="1547"/>
                  </a:cubicBezTo>
                  <a:cubicBezTo>
                    <a:pt x="2126" y="1539"/>
                    <a:pt x="2126" y="1539"/>
                    <a:pt x="2126" y="1539"/>
                  </a:cubicBezTo>
                  <a:cubicBezTo>
                    <a:pt x="2125" y="1538"/>
                    <a:pt x="2124" y="1537"/>
                    <a:pt x="2123" y="1536"/>
                  </a:cubicBezTo>
                  <a:cubicBezTo>
                    <a:pt x="2119" y="1532"/>
                    <a:pt x="2116" y="1528"/>
                    <a:pt x="2112" y="1524"/>
                  </a:cubicBezTo>
                  <a:cubicBezTo>
                    <a:pt x="2111" y="1523"/>
                    <a:pt x="2111" y="1523"/>
                    <a:pt x="2110" y="1522"/>
                  </a:cubicBezTo>
                  <a:cubicBezTo>
                    <a:pt x="2109" y="1522"/>
                    <a:pt x="2109" y="1521"/>
                    <a:pt x="2108" y="1520"/>
                  </a:cubicBezTo>
                  <a:cubicBezTo>
                    <a:pt x="2106" y="1518"/>
                    <a:pt x="2104" y="1516"/>
                    <a:pt x="2101" y="1514"/>
                  </a:cubicBezTo>
                  <a:cubicBezTo>
                    <a:pt x="2098" y="1511"/>
                    <a:pt x="2095" y="1508"/>
                    <a:pt x="2092" y="1506"/>
                  </a:cubicBezTo>
                  <a:cubicBezTo>
                    <a:pt x="2085" y="1498"/>
                    <a:pt x="2085" y="1498"/>
                    <a:pt x="2085" y="1498"/>
                  </a:cubicBezTo>
                  <a:cubicBezTo>
                    <a:pt x="2084" y="1498"/>
                    <a:pt x="2083" y="1497"/>
                    <a:pt x="2082" y="1496"/>
                  </a:cubicBezTo>
                  <a:cubicBezTo>
                    <a:pt x="2080" y="1495"/>
                    <a:pt x="2078" y="1493"/>
                    <a:pt x="2077" y="1492"/>
                  </a:cubicBezTo>
                  <a:cubicBezTo>
                    <a:pt x="2072" y="1488"/>
                    <a:pt x="2067" y="1484"/>
                    <a:pt x="2062" y="1480"/>
                  </a:cubicBezTo>
                  <a:cubicBezTo>
                    <a:pt x="2062" y="1479"/>
                    <a:pt x="2061" y="1479"/>
                    <a:pt x="2060" y="1478"/>
                  </a:cubicBezTo>
                  <a:cubicBezTo>
                    <a:pt x="2055" y="1473"/>
                    <a:pt x="2049" y="1470"/>
                    <a:pt x="2043" y="1465"/>
                  </a:cubicBezTo>
                  <a:cubicBezTo>
                    <a:pt x="2043" y="1465"/>
                    <a:pt x="2043" y="1465"/>
                    <a:pt x="2042" y="1465"/>
                  </a:cubicBezTo>
                  <a:cubicBezTo>
                    <a:pt x="2037" y="1461"/>
                    <a:pt x="2032" y="1457"/>
                    <a:pt x="2026" y="1453"/>
                  </a:cubicBezTo>
                  <a:cubicBezTo>
                    <a:pt x="2025" y="1452"/>
                    <a:pt x="2023" y="1451"/>
                    <a:pt x="2022" y="1450"/>
                  </a:cubicBezTo>
                  <a:cubicBezTo>
                    <a:pt x="2018" y="1447"/>
                    <a:pt x="2013" y="1444"/>
                    <a:pt x="2008" y="1441"/>
                  </a:cubicBezTo>
                  <a:cubicBezTo>
                    <a:pt x="2002" y="1437"/>
                    <a:pt x="2002" y="1437"/>
                    <a:pt x="2002" y="1437"/>
                  </a:cubicBezTo>
                  <a:cubicBezTo>
                    <a:pt x="1999" y="1435"/>
                    <a:pt x="1999" y="1435"/>
                    <a:pt x="1999" y="1435"/>
                  </a:cubicBezTo>
                  <a:cubicBezTo>
                    <a:pt x="1995" y="1432"/>
                    <a:pt x="1995" y="1432"/>
                    <a:pt x="1995" y="1432"/>
                  </a:cubicBezTo>
                  <a:cubicBezTo>
                    <a:pt x="1990" y="1429"/>
                    <a:pt x="1990" y="1429"/>
                    <a:pt x="1990" y="1429"/>
                  </a:cubicBezTo>
                  <a:cubicBezTo>
                    <a:pt x="1987" y="1428"/>
                    <a:pt x="1984" y="1426"/>
                    <a:pt x="1981" y="1424"/>
                  </a:cubicBezTo>
                  <a:cubicBezTo>
                    <a:pt x="1978" y="1422"/>
                    <a:pt x="1975" y="1420"/>
                    <a:pt x="1972" y="1419"/>
                  </a:cubicBezTo>
                  <a:cubicBezTo>
                    <a:pt x="1962" y="1413"/>
                    <a:pt x="1962" y="1413"/>
                    <a:pt x="1962" y="1413"/>
                  </a:cubicBezTo>
                  <a:cubicBezTo>
                    <a:pt x="1961" y="1412"/>
                    <a:pt x="1961" y="1412"/>
                    <a:pt x="1961" y="1412"/>
                  </a:cubicBezTo>
                  <a:cubicBezTo>
                    <a:pt x="1960" y="1412"/>
                    <a:pt x="1960" y="1412"/>
                    <a:pt x="1960" y="1412"/>
                  </a:cubicBezTo>
                  <a:cubicBezTo>
                    <a:pt x="1958" y="1410"/>
                    <a:pt x="1958" y="1410"/>
                    <a:pt x="1958" y="1410"/>
                  </a:cubicBezTo>
                  <a:cubicBezTo>
                    <a:pt x="1953" y="1408"/>
                    <a:pt x="1953" y="1408"/>
                    <a:pt x="1953" y="1408"/>
                  </a:cubicBezTo>
                  <a:cubicBezTo>
                    <a:pt x="1943" y="1403"/>
                    <a:pt x="1943" y="1403"/>
                    <a:pt x="1943" y="1403"/>
                  </a:cubicBezTo>
                  <a:cubicBezTo>
                    <a:pt x="1940" y="1401"/>
                    <a:pt x="1940" y="1401"/>
                    <a:pt x="1940" y="1401"/>
                  </a:cubicBezTo>
                  <a:cubicBezTo>
                    <a:pt x="1934" y="1398"/>
                    <a:pt x="1934" y="1398"/>
                    <a:pt x="1934" y="1398"/>
                  </a:cubicBezTo>
                  <a:cubicBezTo>
                    <a:pt x="1929" y="1395"/>
                    <a:pt x="1923" y="1393"/>
                    <a:pt x="1918" y="1391"/>
                  </a:cubicBezTo>
                  <a:cubicBezTo>
                    <a:pt x="1917" y="1390"/>
                    <a:pt x="1915" y="1389"/>
                    <a:pt x="1914" y="1389"/>
                  </a:cubicBezTo>
                  <a:cubicBezTo>
                    <a:pt x="1908" y="1386"/>
                    <a:pt x="1903" y="1384"/>
                    <a:pt x="1897" y="1382"/>
                  </a:cubicBezTo>
                  <a:cubicBezTo>
                    <a:pt x="1890" y="1379"/>
                    <a:pt x="1883" y="1376"/>
                    <a:pt x="1875" y="1373"/>
                  </a:cubicBezTo>
                  <a:cubicBezTo>
                    <a:pt x="1868" y="1371"/>
                    <a:pt x="1861" y="1368"/>
                    <a:pt x="1854" y="1366"/>
                  </a:cubicBezTo>
                  <a:cubicBezTo>
                    <a:pt x="1846" y="1363"/>
                    <a:pt x="1839" y="1361"/>
                    <a:pt x="1832" y="1358"/>
                  </a:cubicBezTo>
                  <a:cubicBezTo>
                    <a:pt x="1824" y="1356"/>
                    <a:pt x="1817" y="1354"/>
                    <a:pt x="1810" y="1352"/>
                  </a:cubicBezTo>
                  <a:cubicBezTo>
                    <a:pt x="1802" y="1350"/>
                    <a:pt x="1795" y="1348"/>
                    <a:pt x="1787" y="1346"/>
                  </a:cubicBezTo>
                  <a:cubicBezTo>
                    <a:pt x="1780" y="1345"/>
                    <a:pt x="1773" y="1343"/>
                    <a:pt x="1765" y="1341"/>
                  </a:cubicBezTo>
                  <a:cubicBezTo>
                    <a:pt x="1759" y="1340"/>
                    <a:pt x="1753" y="1338"/>
                    <a:pt x="1746" y="1337"/>
                  </a:cubicBezTo>
                  <a:cubicBezTo>
                    <a:pt x="1745" y="1337"/>
                    <a:pt x="1744" y="1336"/>
                    <a:pt x="1743" y="1336"/>
                  </a:cubicBezTo>
                  <a:cubicBezTo>
                    <a:pt x="1735" y="1335"/>
                    <a:pt x="1728" y="1333"/>
                    <a:pt x="1720" y="1332"/>
                  </a:cubicBezTo>
                  <a:cubicBezTo>
                    <a:pt x="1713" y="1330"/>
                    <a:pt x="1705" y="1329"/>
                    <a:pt x="1698" y="1328"/>
                  </a:cubicBezTo>
                  <a:cubicBezTo>
                    <a:pt x="1690" y="1327"/>
                    <a:pt x="1682" y="1325"/>
                    <a:pt x="1675" y="1324"/>
                  </a:cubicBezTo>
                  <a:cubicBezTo>
                    <a:pt x="1667" y="1323"/>
                    <a:pt x="1660" y="1322"/>
                    <a:pt x="1652" y="1321"/>
                  </a:cubicBezTo>
                  <a:cubicBezTo>
                    <a:pt x="1645" y="1320"/>
                    <a:pt x="1637" y="1319"/>
                    <a:pt x="1629" y="1318"/>
                  </a:cubicBezTo>
                  <a:cubicBezTo>
                    <a:pt x="1622" y="1317"/>
                    <a:pt x="1614" y="1316"/>
                    <a:pt x="1606" y="1315"/>
                  </a:cubicBezTo>
                  <a:cubicBezTo>
                    <a:pt x="1599" y="1314"/>
                    <a:pt x="1591" y="1313"/>
                    <a:pt x="1583" y="1312"/>
                  </a:cubicBezTo>
                  <a:cubicBezTo>
                    <a:pt x="1579" y="1312"/>
                    <a:pt x="1574" y="1311"/>
                    <a:pt x="1569" y="1311"/>
                  </a:cubicBezTo>
                  <a:cubicBezTo>
                    <a:pt x="1566" y="1311"/>
                    <a:pt x="1563" y="1310"/>
                    <a:pt x="1560" y="1310"/>
                  </a:cubicBezTo>
                  <a:cubicBezTo>
                    <a:pt x="1553" y="1309"/>
                    <a:pt x="1545" y="1309"/>
                    <a:pt x="1537" y="1308"/>
                  </a:cubicBezTo>
                  <a:cubicBezTo>
                    <a:pt x="1530" y="1307"/>
                    <a:pt x="1522" y="1307"/>
                    <a:pt x="1514" y="1306"/>
                  </a:cubicBezTo>
                  <a:cubicBezTo>
                    <a:pt x="1507" y="1305"/>
                    <a:pt x="1499" y="1305"/>
                    <a:pt x="1491" y="1304"/>
                  </a:cubicBezTo>
                  <a:cubicBezTo>
                    <a:pt x="1483" y="1303"/>
                    <a:pt x="1476" y="1303"/>
                    <a:pt x="1468" y="1302"/>
                  </a:cubicBezTo>
                  <a:cubicBezTo>
                    <a:pt x="1460" y="1302"/>
                    <a:pt x="1453" y="1301"/>
                    <a:pt x="1445" y="1300"/>
                  </a:cubicBezTo>
                  <a:cubicBezTo>
                    <a:pt x="1437" y="1300"/>
                    <a:pt x="1429" y="1299"/>
                    <a:pt x="1422" y="1299"/>
                  </a:cubicBezTo>
                  <a:cubicBezTo>
                    <a:pt x="1414" y="1298"/>
                    <a:pt x="1406" y="1298"/>
                    <a:pt x="1398" y="1297"/>
                  </a:cubicBezTo>
                  <a:cubicBezTo>
                    <a:pt x="1395" y="1297"/>
                    <a:pt x="1392" y="1297"/>
                    <a:pt x="1388" y="1297"/>
                  </a:cubicBezTo>
                  <a:cubicBezTo>
                    <a:pt x="1384" y="1297"/>
                    <a:pt x="1379" y="1296"/>
                    <a:pt x="1375" y="1296"/>
                  </a:cubicBezTo>
                  <a:cubicBezTo>
                    <a:pt x="1367" y="1296"/>
                    <a:pt x="1360" y="1295"/>
                    <a:pt x="1352" y="1295"/>
                  </a:cubicBezTo>
                  <a:cubicBezTo>
                    <a:pt x="1344" y="1294"/>
                    <a:pt x="1336" y="1294"/>
                    <a:pt x="1329" y="1293"/>
                  </a:cubicBezTo>
                  <a:cubicBezTo>
                    <a:pt x="1321" y="1293"/>
                    <a:pt x="1313" y="1293"/>
                    <a:pt x="1305" y="1292"/>
                  </a:cubicBezTo>
                  <a:cubicBezTo>
                    <a:pt x="1298" y="1292"/>
                    <a:pt x="1290" y="1291"/>
                    <a:pt x="1282" y="1291"/>
                  </a:cubicBezTo>
                  <a:cubicBezTo>
                    <a:pt x="1274" y="1291"/>
                    <a:pt x="1267" y="1290"/>
                    <a:pt x="1259" y="1290"/>
                  </a:cubicBezTo>
                  <a:cubicBezTo>
                    <a:pt x="1251" y="1289"/>
                    <a:pt x="1243" y="1289"/>
                    <a:pt x="1235" y="1289"/>
                  </a:cubicBezTo>
                  <a:cubicBezTo>
                    <a:pt x="1228" y="1288"/>
                    <a:pt x="1220" y="1288"/>
                    <a:pt x="1212" y="1288"/>
                  </a:cubicBezTo>
                  <a:cubicBezTo>
                    <a:pt x="1204" y="1287"/>
                    <a:pt x="1197" y="1287"/>
                    <a:pt x="1189" y="1286"/>
                  </a:cubicBezTo>
                  <a:cubicBezTo>
                    <a:pt x="1181" y="1286"/>
                    <a:pt x="1173" y="1286"/>
                    <a:pt x="1166" y="1285"/>
                  </a:cubicBezTo>
                  <a:cubicBezTo>
                    <a:pt x="1158" y="1285"/>
                    <a:pt x="1150" y="1284"/>
                    <a:pt x="1142" y="1284"/>
                  </a:cubicBezTo>
                  <a:cubicBezTo>
                    <a:pt x="1135" y="1284"/>
                    <a:pt x="1127" y="1283"/>
                    <a:pt x="1119" y="1283"/>
                  </a:cubicBezTo>
                  <a:cubicBezTo>
                    <a:pt x="1111" y="1282"/>
                    <a:pt x="1104" y="1282"/>
                    <a:pt x="1096" y="1281"/>
                  </a:cubicBezTo>
                  <a:cubicBezTo>
                    <a:pt x="1088" y="1281"/>
                    <a:pt x="1080" y="1281"/>
                    <a:pt x="1073" y="1280"/>
                  </a:cubicBezTo>
                  <a:cubicBezTo>
                    <a:pt x="1065" y="1280"/>
                    <a:pt x="1057" y="1279"/>
                    <a:pt x="1049" y="1279"/>
                  </a:cubicBezTo>
                  <a:cubicBezTo>
                    <a:pt x="1042" y="1278"/>
                    <a:pt x="1034" y="1278"/>
                    <a:pt x="1026" y="1277"/>
                  </a:cubicBezTo>
                  <a:cubicBezTo>
                    <a:pt x="1023" y="1277"/>
                    <a:pt x="1020" y="1277"/>
                    <a:pt x="1017" y="1276"/>
                  </a:cubicBezTo>
                  <a:cubicBezTo>
                    <a:pt x="1012" y="1276"/>
                    <a:pt x="1008" y="1276"/>
                    <a:pt x="1003" y="1275"/>
                  </a:cubicBezTo>
                  <a:cubicBezTo>
                    <a:pt x="995" y="1275"/>
                    <a:pt x="988" y="1274"/>
                    <a:pt x="980" y="1274"/>
                  </a:cubicBezTo>
                  <a:cubicBezTo>
                    <a:pt x="972" y="1273"/>
                    <a:pt x="964" y="1272"/>
                    <a:pt x="957" y="1272"/>
                  </a:cubicBezTo>
                  <a:cubicBezTo>
                    <a:pt x="949" y="1271"/>
                    <a:pt x="941" y="1270"/>
                    <a:pt x="934" y="1270"/>
                  </a:cubicBezTo>
                  <a:cubicBezTo>
                    <a:pt x="926" y="1269"/>
                    <a:pt x="918" y="1268"/>
                    <a:pt x="911" y="1267"/>
                  </a:cubicBezTo>
                  <a:cubicBezTo>
                    <a:pt x="903" y="1267"/>
                    <a:pt x="895" y="1266"/>
                    <a:pt x="888" y="1265"/>
                  </a:cubicBezTo>
                  <a:cubicBezTo>
                    <a:pt x="880" y="1264"/>
                    <a:pt x="872" y="1263"/>
                    <a:pt x="865" y="1263"/>
                  </a:cubicBezTo>
                  <a:cubicBezTo>
                    <a:pt x="857" y="1262"/>
                    <a:pt x="849" y="1261"/>
                    <a:pt x="842" y="1260"/>
                  </a:cubicBezTo>
                  <a:cubicBezTo>
                    <a:pt x="837" y="1259"/>
                    <a:pt x="833" y="1259"/>
                    <a:pt x="829" y="1258"/>
                  </a:cubicBezTo>
                  <a:cubicBezTo>
                    <a:pt x="826" y="1258"/>
                    <a:pt x="822" y="1257"/>
                    <a:pt x="819" y="1257"/>
                  </a:cubicBezTo>
                  <a:cubicBezTo>
                    <a:pt x="811" y="1256"/>
                    <a:pt x="803" y="1255"/>
                    <a:pt x="796" y="1254"/>
                  </a:cubicBezTo>
                  <a:cubicBezTo>
                    <a:pt x="788" y="1253"/>
                    <a:pt x="781" y="1252"/>
                    <a:pt x="773" y="1251"/>
                  </a:cubicBezTo>
                  <a:cubicBezTo>
                    <a:pt x="765" y="1250"/>
                    <a:pt x="758" y="1249"/>
                    <a:pt x="750" y="1248"/>
                  </a:cubicBezTo>
                  <a:cubicBezTo>
                    <a:pt x="743" y="1247"/>
                    <a:pt x="735" y="1246"/>
                    <a:pt x="727" y="1244"/>
                  </a:cubicBezTo>
                  <a:cubicBezTo>
                    <a:pt x="720" y="1243"/>
                    <a:pt x="712" y="1242"/>
                    <a:pt x="705" y="1241"/>
                  </a:cubicBezTo>
                  <a:cubicBezTo>
                    <a:pt x="697" y="1240"/>
                    <a:pt x="690" y="1238"/>
                    <a:pt x="682" y="1237"/>
                  </a:cubicBezTo>
                  <a:cubicBezTo>
                    <a:pt x="674" y="1236"/>
                    <a:pt x="667" y="1235"/>
                    <a:pt x="659" y="1233"/>
                  </a:cubicBezTo>
                  <a:cubicBezTo>
                    <a:pt x="653" y="1232"/>
                    <a:pt x="646" y="1231"/>
                    <a:pt x="640" y="1230"/>
                  </a:cubicBezTo>
                  <a:cubicBezTo>
                    <a:pt x="639" y="1230"/>
                    <a:pt x="638" y="1230"/>
                    <a:pt x="637" y="1229"/>
                  </a:cubicBezTo>
                  <a:cubicBezTo>
                    <a:pt x="629" y="1228"/>
                    <a:pt x="622" y="1227"/>
                    <a:pt x="614" y="1225"/>
                  </a:cubicBezTo>
                  <a:cubicBezTo>
                    <a:pt x="607" y="1224"/>
                    <a:pt x="599" y="1222"/>
                    <a:pt x="592" y="1221"/>
                  </a:cubicBezTo>
                  <a:cubicBezTo>
                    <a:pt x="584" y="1219"/>
                    <a:pt x="577" y="1218"/>
                    <a:pt x="569" y="1216"/>
                  </a:cubicBezTo>
                  <a:cubicBezTo>
                    <a:pt x="562" y="1214"/>
                    <a:pt x="554" y="1213"/>
                    <a:pt x="547" y="1211"/>
                  </a:cubicBezTo>
                  <a:cubicBezTo>
                    <a:pt x="539" y="1209"/>
                    <a:pt x="532" y="1208"/>
                    <a:pt x="524" y="1206"/>
                  </a:cubicBezTo>
                  <a:cubicBezTo>
                    <a:pt x="517" y="1204"/>
                    <a:pt x="510" y="1202"/>
                    <a:pt x="502" y="1201"/>
                  </a:cubicBezTo>
                  <a:cubicBezTo>
                    <a:pt x="495" y="1199"/>
                    <a:pt x="487" y="1197"/>
                    <a:pt x="480" y="1195"/>
                  </a:cubicBezTo>
                  <a:cubicBezTo>
                    <a:pt x="473" y="1193"/>
                    <a:pt x="465" y="1191"/>
                    <a:pt x="458" y="1189"/>
                  </a:cubicBezTo>
                  <a:cubicBezTo>
                    <a:pt x="456" y="1188"/>
                    <a:pt x="454" y="1188"/>
                    <a:pt x="453" y="1187"/>
                  </a:cubicBezTo>
                  <a:cubicBezTo>
                    <a:pt x="447" y="1186"/>
                    <a:pt x="441" y="1184"/>
                    <a:pt x="436" y="1182"/>
                  </a:cubicBezTo>
                  <a:cubicBezTo>
                    <a:pt x="428" y="1180"/>
                    <a:pt x="421" y="1178"/>
                    <a:pt x="414" y="1176"/>
                  </a:cubicBezTo>
                  <a:cubicBezTo>
                    <a:pt x="406" y="1173"/>
                    <a:pt x="399" y="1171"/>
                    <a:pt x="392" y="1169"/>
                  </a:cubicBezTo>
                  <a:cubicBezTo>
                    <a:pt x="385" y="1166"/>
                    <a:pt x="377" y="1164"/>
                    <a:pt x="370" y="1161"/>
                  </a:cubicBezTo>
                  <a:cubicBezTo>
                    <a:pt x="367" y="1160"/>
                    <a:pt x="364" y="1159"/>
                    <a:pt x="361" y="1158"/>
                  </a:cubicBezTo>
                  <a:cubicBezTo>
                    <a:pt x="357" y="1156"/>
                    <a:pt x="353" y="1154"/>
                    <a:pt x="348" y="1153"/>
                  </a:cubicBezTo>
                  <a:cubicBezTo>
                    <a:pt x="341" y="1150"/>
                    <a:pt x="334" y="1147"/>
                    <a:pt x="327" y="1144"/>
                  </a:cubicBezTo>
                  <a:cubicBezTo>
                    <a:pt x="320" y="1141"/>
                    <a:pt x="313" y="1138"/>
                    <a:pt x="305" y="1135"/>
                  </a:cubicBezTo>
                  <a:cubicBezTo>
                    <a:pt x="298" y="1132"/>
                    <a:pt x="291" y="1129"/>
                    <a:pt x="284" y="1125"/>
                  </a:cubicBezTo>
                  <a:cubicBezTo>
                    <a:pt x="280" y="1123"/>
                    <a:pt x="276" y="1121"/>
                    <a:pt x="272" y="1119"/>
                  </a:cubicBezTo>
                  <a:cubicBezTo>
                    <a:pt x="269" y="1118"/>
                    <a:pt x="266" y="1116"/>
                    <a:pt x="263" y="1115"/>
                  </a:cubicBezTo>
                  <a:cubicBezTo>
                    <a:pt x="256" y="1111"/>
                    <a:pt x="249" y="1107"/>
                    <a:pt x="242" y="1103"/>
                  </a:cubicBezTo>
                  <a:cubicBezTo>
                    <a:pt x="235" y="1099"/>
                    <a:pt x="228" y="1095"/>
                    <a:pt x="222" y="1091"/>
                  </a:cubicBezTo>
                  <a:cubicBezTo>
                    <a:pt x="215" y="1087"/>
                    <a:pt x="208" y="1082"/>
                    <a:pt x="201" y="1077"/>
                  </a:cubicBezTo>
                  <a:cubicBezTo>
                    <a:pt x="197" y="1075"/>
                    <a:pt x="194" y="1072"/>
                    <a:pt x="190" y="1069"/>
                  </a:cubicBezTo>
                  <a:cubicBezTo>
                    <a:pt x="187" y="1067"/>
                    <a:pt x="184" y="1065"/>
                    <a:pt x="181" y="1063"/>
                  </a:cubicBezTo>
                  <a:cubicBezTo>
                    <a:pt x="174" y="1057"/>
                    <a:pt x="168" y="1052"/>
                    <a:pt x="162" y="1046"/>
                  </a:cubicBezTo>
                  <a:cubicBezTo>
                    <a:pt x="157" y="1042"/>
                    <a:pt x="153" y="1038"/>
                    <a:pt x="149" y="1034"/>
                  </a:cubicBezTo>
                  <a:cubicBezTo>
                    <a:pt x="148" y="1033"/>
                    <a:pt x="148" y="1033"/>
                    <a:pt x="148" y="1033"/>
                  </a:cubicBezTo>
                  <a:cubicBezTo>
                    <a:pt x="142" y="1026"/>
                    <a:pt x="135" y="1019"/>
                    <a:pt x="130" y="1012"/>
                  </a:cubicBezTo>
                  <a:cubicBezTo>
                    <a:pt x="128" y="1010"/>
                    <a:pt x="127" y="1008"/>
                    <a:pt x="125" y="1007"/>
                  </a:cubicBezTo>
                  <a:cubicBezTo>
                    <a:pt x="119" y="997"/>
                    <a:pt x="119" y="997"/>
                    <a:pt x="119" y="997"/>
                  </a:cubicBezTo>
                  <a:cubicBezTo>
                    <a:pt x="116" y="994"/>
                    <a:pt x="114" y="990"/>
                    <a:pt x="112" y="987"/>
                  </a:cubicBezTo>
                  <a:cubicBezTo>
                    <a:pt x="112" y="987"/>
                    <a:pt x="112" y="987"/>
                    <a:pt x="112" y="987"/>
                  </a:cubicBezTo>
                  <a:cubicBezTo>
                    <a:pt x="106" y="977"/>
                    <a:pt x="106" y="977"/>
                    <a:pt x="106" y="977"/>
                  </a:cubicBezTo>
                  <a:cubicBezTo>
                    <a:pt x="105" y="975"/>
                    <a:pt x="104" y="973"/>
                    <a:pt x="103" y="971"/>
                  </a:cubicBezTo>
                  <a:cubicBezTo>
                    <a:pt x="100" y="966"/>
                    <a:pt x="100" y="966"/>
                    <a:pt x="100" y="966"/>
                  </a:cubicBezTo>
                  <a:cubicBezTo>
                    <a:pt x="96" y="956"/>
                    <a:pt x="96" y="956"/>
                    <a:pt x="96" y="956"/>
                  </a:cubicBezTo>
                  <a:cubicBezTo>
                    <a:pt x="95" y="955"/>
                    <a:pt x="95" y="955"/>
                    <a:pt x="95" y="955"/>
                  </a:cubicBezTo>
                  <a:cubicBezTo>
                    <a:pt x="94" y="953"/>
                    <a:pt x="94" y="952"/>
                    <a:pt x="93" y="950"/>
                  </a:cubicBezTo>
                  <a:cubicBezTo>
                    <a:pt x="91" y="944"/>
                    <a:pt x="91" y="944"/>
                    <a:pt x="91" y="944"/>
                  </a:cubicBezTo>
                  <a:cubicBezTo>
                    <a:pt x="87" y="933"/>
                    <a:pt x="87" y="933"/>
                    <a:pt x="87" y="933"/>
                  </a:cubicBezTo>
                  <a:cubicBezTo>
                    <a:pt x="86" y="929"/>
                    <a:pt x="85" y="925"/>
                    <a:pt x="84" y="921"/>
                  </a:cubicBezTo>
                  <a:cubicBezTo>
                    <a:pt x="83" y="919"/>
                    <a:pt x="83" y="917"/>
                    <a:pt x="82" y="914"/>
                  </a:cubicBezTo>
                  <a:cubicBezTo>
                    <a:pt x="76" y="886"/>
                    <a:pt x="75" y="856"/>
                    <a:pt x="82" y="827"/>
                  </a:cubicBezTo>
                  <a:cubicBezTo>
                    <a:pt x="83" y="824"/>
                    <a:pt x="84" y="819"/>
                    <a:pt x="85" y="816"/>
                  </a:cubicBezTo>
                  <a:cubicBezTo>
                    <a:pt x="86" y="812"/>
                    <a:pt x="87" y="808"/>
                    <a:pt x="88" y="804"/>
                  </a:cubicBezTo>
                  <a:cubicBezTo>
                    <a:pt x="92" y="793"/>
                    <a:pt x="92" y="793"/>
                    <a:pt x="92" y="793"/>
                  </a:cubicBezTo>
                  <a:cubicBezTo>
                    <a:pt x="94" y="789"/>
                    <a:pt x="95" y="785"/>
                    <a:pt x="97" y="782"/>
                  </a:cubicBezTo>
                  <a:cubicBezTo>
                    <a:pt x="100" y="774"/>
                    <a:pt x="104" y="767"/>
                    <a:pt x="107" y="760"/>
                  </a:cubicBezTo>
                  <a:cubicBezTo>
                    <a:pt x="109" y="757"/>
                    <a:pt x="111" y="753"/>
                    <a:pt x="113" y="750"/>
                  </a:cubicBezTo>
                  <a:cubicBezTo>
                    <a:pt x="116" y="744"/>
                    <a:pt x="116" y="744"/>
                    <a:pt x="116" y="744"/>
                  </a:cubicBezTo>
                  <a:cubicBezTo>
                    <a:pt x="117" y="743"/>
                    <a:pt x="118" y="741"/>
                    <a:pt x="119" y="739"/>
                  </a:cubicBezTo>
                  <a:cubicBezTo>
                    <a:pt x="126" y="730"/>
                    <a:pt x="126" y="730"/>
                    <a:pt x="126" y="730"/>
                  </a:cubicBezTo>
                  <a:cubicBezTo>
                    <a:pt x="126" y="729"/>
                    <a:pt x="126" y="729"/>
                    <a:pt x="126" y="729"/>
                  </a:cubicBezTo>
                  <a:cubicBezTo>
                    <a:pt x="133" y="720"/>
                    <a:pt x="133" y="720"/>
                    <a:pt x="133" y="720"/>
                  </a:cubicBezTo>
                  <a:cubicBezTo>
                    <a:pt x="137" y="715"/>
                    <a:pt x="137" y="715"/>
                    <a:pt x="137" y="715"/>
                  </a:cubicBezTo>
                  <a:cubicBezTo>
                    <a:pt x="140" y="710"/>
                    <a:pt x="140" y="710"/>
                    <a:pt x="140" y="710"/>
                  </a:cubicBezTo>
                  <a:cubicBezTo>
                    <a:pt x="148" y="701"/>
                    <a:pt x="148" y="701"/>
                    <a:pt x="148" y="701"/>
                  </a:cubicBezTo>
                  <a:cubicBezTo>
                    <a:pt x="152" y="697"/>
                    <a:pt x="155" y="693"/>
                    <a:pt x="159" y="689"/>
                  </a:cubicBezTo>
                  <a:cubicBezTo>
                    <a:pt x="166" y="681"/>
                    <a:pt x="174" y="673"/>
                    <a:pt x="181" y="666"/>
                  </a:cubicBezTo>
                  <a:cubicBezTo>
                    <a:pt x="184" y="663"/>
                    <a:pt x="187" y="661"/>
                    <a:pt x="189" y="659"/>
                  </a:cubicBezTo>
                  <a:cubicBezTo>
                    <a:pt x="193" y="656"/>
                    <a:pt x="196" y="653"/>
                    <a:pt x="199" y="650"/>
                  </a:cubicBezTo>
                  <a:cubicBezTo>
                    <a:pt x="206" y="645"/>
                    <a:pt x="212" y="640"/>
                    <a:pt x="218" y="635"/>
                  </a:cubicBezTo>
                  <a:cubicBezTo>
                    <a:pt x="218" y="635"/>
                    <a:pt x="219" y="635"/>
                    <a:pt x="219" y="634"/>
                  </a:cubicBezTo>
                  <a:cubicBezTo>
                    <a:pt x="228" y="627"/>
                    <a:pt x="237" y="620"/>
                    <a:pt x="247" y="614"/>
                  </a:cubicBezTo>
                  <a:cubicBezTo>
                    <a:pt x="251" y="611"/>
                    <a:pt x="254" y="609"/>
                    <a:pt x="258" y="607"/>
                  </a:cubicBezTo>
                  <a:cubicBezTo>
                    <a:pt x="275" y="596"/>
                    <a:pt x="275" y="596"/>
                    <a:pt x="275" y="596"/>
                  </a:cubicBezTo>
                  <a:cubicBezTo>
                    <a:pt x="278" y="594"/>
                    <a:pt x="278" y="594"/>
                    <a:pt x="278" y="594"/>
                  </a:cubicBezTo>
                  <a:cubicBezTo>
                    <a:pt x="299" y="582"/>
                    <a:pt x="299" y="582"/>
                    <a:pt x="299" y="582"/>
                  </a:cubicBezTo>
                  <a:cubicBezTo>
                    <a:pt x="300" y="581"/>
                    <a:pt x="301" y="580"/>
                    <a:pt x="302" y="580"/>
                  </a:cubicBezTo>
                  <a:cubicBezTo>
                    <a:pt x="311" y="575"/>
                    <a:pt x="320" y="570"/>
                    <a:pt x="329" y="566"/>
                  </a:cubicBezTo>
                  <a:cubicBezTo>
                    <a:pt x="333" y="563"/>
                    <a:pt x="338" y="561"/>
                    <a:pt x="342" y="559"/>
                  </a:cubicBezTo>
                  <a:cubicBezTo>
                    <a:pt x="346" y="557"/>
                    <a:pt x="351" y="555"/>
                    <a:pt x="356" y="553"/>
                  </a:cubicBezTo>
                  <a:cubicBezTo>
                    <a:pt x="364" y="549"/>
                    <a:pt x="373" y="545"/>
                    <a:pt x="382" y="541"/>
                  </a:cubicBezTo>
                  <a:cubicBezTo>
                    <a:pt x="391" y="537"/>
                    <a:pt x="399" y="533"/>
                    <a:pt x="408" y="530"/>
                  </a:cubicBezTo>
                  <a:cubicBezTo>
                    <a:pt x="417" y="526"/>
                    <a:pt x="425" y="523"/>
                    <a:pt x="434" y="520"/>
                  </a:cubicBezTo>
                  <a:cubicBezTo>
                    <a:pt x="442" y="517"/>
                    <a:pt x="451" y="513"/>
                    <a:pt x="460" y="510"/>
                  </a:cubicBezTo>
                  <a:cubicBezTo>
                    <a:pt x="468" y="507"/>
                    <a:pt x="477" y="505"/>
                    <a:pt x="485" y="502"/>
                  </a:cubicBezTo>
                  <a:cubicBezTo>
                    <a:pt x="494" y="499"/>
                    <a:pt x="502" y="496"/>
                    <a:pt x="511" y="494"/>
                  </a:cubicBezTo>
                  <a:cubicBezTo>
                    <a:pt x="515" y="492"/>
                    <a:pt x="518" y="491"/>
                    <a:pt x="522" y="490"/>
                  </a:cubicBezTo>
                  <a:cubicBezTo>
                    <a:pt x="527" y="489"/>
                    <a:pt x="531" y="487"/>
                    <a:pt x="536" y="486"/>
                  </a:cubicBezTo>
                  <a:cubicBezTo>
                    <a:pt x="544" y="483"/>
                    <a:pt x="553" y="481"/>
                    <a:pt x="561" y="479"/>
                  </a:cubicBezTo>
                  <a:cubicBezTo>
                    <a:pt x="570" y="476"/>
                    <a:pt x="578" y="474"/>
                    <a:pt x="586" y="472"/>
                  </a:cubicBezTo>
                  <a:cubicBezTo>
                    <a:pt x="595" y="469"/>
                    <a:pt x="603" y="467"/>
                    <a:pt x="612" y="465"/>
                  </a:cubicBezTo>
                  <a:cubicBezTo>
                    <a:pt x="620" y="463"/>
                    <a:pt x="628" y="461"/>
                    <a:pt x="637" y="458"/>
                  </a:cubicBezTo>
                  <a:cubicBezTo>
                    <a:pt x="645" y="456"/>
                    <a:pt x="653" y="454"/>
                    <a:pt x="662" y="452"/>
                  </a:cubicBezTo>
                  <a:cubicBezTo>
                    <a:pt x="670" y="450"/>
                    <a:pt x="678" y="448"/>
                    <a:pt x="687" y="446"/>
                  </a:cubicBezTo>
                  <a:cubicBezTo>
                    <a:pt x="694" y="445"/>
                    <a:pt x="701" y="443"/>
                    <a:pt x="708" y="441"/>
                  </a:cubicBezTo>
                  <a:cubicBezTo>
                    <a:pt x="709" y="441"/>
                    <a:pt x="710" y="441"/>
                    <a:pt x="711" y="441"/>
                  </a:cubicBezTo>
                  <a:cubicBezTo>
                    <a:pt x="720" y="439"/>
                    <a:pt x="728" y="437"/>
                    <a:pt x="736" y="435"/>
                  </a:cubicBezTo>
                  <a:cubicBezTo>
                    <a:pt x="745" y="433"/>
                    <a:pt x="753" y="431"/>
                    <a:pt x="761" y="429"/>
                  </a:cubicBezTo>
                  <a:cubicBezTo>
                    <a:pt x="769" y="427"/>
                    <a:pt x="778" y="425"/>
                    <a:pt x="786" y="423"/>
                  </a:cubicBezTo>
                  <a:cubicBezTo>
                    <a:pt x="794" y="421"/>
                    <a:pt x="803" y="419"/>
                    <a:pt x="811" y="417"/>
                  </a:cubicBezTo>
                  <a:cubicBezTo>
                    <a:pt x="820" y="415"/>
                    <a:pt x="828" y="412"/>
                    <a:pt x="836" y="410"/>
                  </a:cubicBezTo>
                  <a:cubicBezTo>
                    <a:pt x="845" y="407"/>
                    <a:pt x="853" y="405"/>
                    <a:pt x="862" y="402"/>
                  </a:cubicBezTo>
                  <a:cubicBezTo>
                    <a:pt x="870" y="399"/>
                    <a:pt x="879" y="396"/>
                    <a:pt x="887" y="393"/>
                  </a:cubicBezTo>
                  <a:cubicBezTo>
                    <a:pt x="889" y="392"/>
                    <a:pt x="891" y="391"/>
                    <a:pt x="893" y="391"/>
                  </a:cubicBezTo>
                  <a:cubicBezTo>
                    <a:pt x="900" y="388"/>
                    <a:pt x="907" y="385"/>
                    <a:pt x="913" y="382"/>
                  </a:cubicBezTo>
                  <a:cubicBezTo>
                    <a:pt x="922" y="378"/>
                    <a:pt x="931" y="374"/>
                    <a:pt x="940" y="369"/>
                  </a:cubicBezTo>
                  <a:cubicBezTo>
                    <a:pt x="949" y="365"/>
                    <a:pt x="958" y="359"/>
                    <a:pt x="967" y="354"/>
                  </a:cubicBezTo>
                  <a:cubicBezTo>
                    <a:pt x="971" y="351"/>
                    <a:pt x="975" y="349"/>
                    <a:pt x="978" y="347"/>
                  </a:cubicBezTo>
                  <a:cubicBezTo>
                    <a:pt x="988" y="340"/>
                    <a:pt x="988" y="340"/>
                    <a:pt x="988" y="340"/>
                  </a:cubicBezTo>
                  <a:cubicBezTo>
                    <a:pt x="990" y="338"/>
                    <a:pt x="993" y="336"/>
                    <a:pt x="995" y="334"/>
                  </a:cubicBezTo>
                  <a:cubicBezTo>
                    <a:pt x="996" y="334"/>
                    <a:pt x="997" y="333"/>
                    <a:pt x="998" y="332"/>
                  </a:cubicBezTo>
                  <a:cubicBezTo>
                    <a:pt x="1004" y="327"/>
                    <a:pt x="1010" y="323"/>
                    <a:pt x="1016" y="317"/>
                  </a:cubicBezTo>
                  <a:cubicBezTo>
                    <a:pt x="1019" y="314"/>
                    <a:pt x="1022" y="311"/>
                    <a:pt x="1025" y="308"/>
                  </a:cubicBezTo>
                  <a:cubicBezTo>
                    <a:pt x="1033" y="299"/>
                    <a:pt x="1040" y="290"/>
                    <a:pt x="1046" y="279"/>
                  </a:cubicBezTo>
                  <a:cubicBezTo>
                    <a:pt x="1053" y="265"/>
                    <a:pt x="1057" y="248"/>
                    <a:pt x="1056" y="232"/>
                  </a:cubicBezTo>
                  <a:cubicBezTo>
                    <a:pt x="1055" y="224"/>
                    <a:pt x="1054" y="216"/>
                    <a:pt x="1051" y="208"/>
                  </a:cubicBezTo>
                  <a:cubicBezTo>
                    <a:pt x="1050" y="205"/>
                    <a:pt x="1050" y="205"/>
                    <a:pt x="1050" y="205"/>
                  </a:cubicBezTo>
                  <a:cubicBezTo>
                    <a:pt x="1050" y="205"/>
                    <a:pt x="1050" y="204"/>
                    <a:pt x="1050" y="204"/>
                  </a:cubicBezTo>
                  <a:cubicBezTo>
                    <a:pt x="1050" y="203"/>
                    <a:pt x="1049" y="203"/>
                    <a:pt x="1049" y="202"/>
                  </a:cubicBezTo>
                  <a:cubicBezTo>
                    <a:pt x="1047" y="197"/>
                    <a:pt x="1047" y="197"/>
                    <a:pt x="1047" y="197"/>
                  </a:cubicBezTo>
                  <a:cubicBezTo>
                    <a:pt x="1045" y="191"/>
                    <a:pt x="1045" y="191"/>
                    <a:pt x="1045" y="191"/>
                  </a:cubicBezTo>
                  <a:cubicBezTo>
                    <a:pt x="1044" y="190"/>
                    <a:pt x="1043" y="188"/>
                    <a:pt x="1042" y="186"/>
                  </a:cubicBezTo>
                  <a:cubicBezTo>
                    <a:pt x="1039" y="181"/>
                    <a:pt x="1037" y="176"/>
                    <a:pt x="1034" y="172"/>
                  </a:cubicBezTo>
                  <a:cubicBezTo>
                    <a:pt x="1028" y="163"/>
                    <a:pt x="1022" y="155"/>
                    <a:pt x="1016" y="148"/>
                  </a:cubicBezTo>
                  <a:cubicBezTo>
                    <a:pt x="1013" y="145"/>
                    <a:pt x="1009" y="141"/>
                    <a:pt x="1006" y="138"/>
                  </a:cubicBezTo>
                  <a:cubicBezTo>
                    <a:pt x="1001" y="134"/>
                    <a:pt x="997" y="129"/>
                    <a:pt x="992" y="125"/>
                  </a:cubicBezTo>
                  <a:cubicBezTo>
                    <a:pt x="986" y="121"/>
                    <a:pt x="981" y="116"/>
                    <a:pt x="975" y="112"/>
                  </a:cubicBezTo>
                  <a:cubicBezTo>
                    <a:pt x="974" y="112"/>
                    <a:pt x="973" y="111"/>
                    <a:pt x="972" y="110"/>
                  </a:cubicBezTo>
                  <a:cubicBezTo>
                    <a:pt x="965" y="106"/>
                    <a:pt x="958" y="102"/>
                    <a:pt x="951" y="98"/>
                  </a:cubicBezTo>
                  <a:cubicBezTo>
                    <a:pt x="945" y="95"/>
                    <a:pt x="940" y="92"/>
                    <a:pt x="934" y="89"/>
                  </a:cubicBezTo>
                  <a:cubicBezTo>
                    <a:pt x="933" y="89"/>
                    <a:pt x="931" y="88"/>
                    <a:pt x="930" y="87"/>
                  </a:cubicBezTo>
                  <a:cubicBezTo>
                    <a:pt x="923" y="84"/>
                    <a:pt x="916" y="81"/>
                    <a:pt x="909" y="78"/>
                  </a:cubicBezTo>
                  <a:cubicBezTo>
                    <a:pt x="903" y="76"/>
                    <a:pt x="897" y="74"/>
                    <a:pt x="891" y="72"/>
                  </a:cubicBezTo>
                  <a:cubicBezTo>
                    <a:pt x="889" y="71"/>
                    <a:pt x="888" y="71"/>
                    <a:pt x="887" y="71"/>
                  </a:cubicBezTo>
                  <a:cubicBezTo>
                    <a:pt x="880" y="68"/>
                    <a:pt x="872" y="66"/>
                    <a:pt x="865" y="64"/>
                  </a:cubicBezTo>
                  <a:cubicBezTo>
                    <a:pt x="857" y="62"/>
                    <a:pt x="850" y="60"/>
                    <a:pt x="843" y="58"/>
                  </a:cubicBezTo>
                  <a:cubicBezTo>
                    <a:pt x="835" y="57"/>
                    <a:pt x="828" y="55"/>
                    <a:pt x="820" y="53"/>
                  </a:cubicBezTo>
                  <a:cubicBezTo>
                    <a:pt x="814" y="52"/>
                    <a:pt x="808" y="51"/>
                    <a:pt x="801" y="50"/>
                  </a:cubicBezTo>
                  <a:cubicBezTo>
                    <a:pt x="800" y="49"/>
                    <a:pt x="799" y="49"/>
                    <a:pt x="798" y="49"/>
                  </a:cubicBezTo>
                  <a:cubicBezTo>
                    <a:pt x="790" y="48"/>
                    <a:pt x="783" y="47"/>
                    <a:pt x="775" y="45"/>
                  </a:cubicBezTo>
                  <a:cubicBezTo>
                    <a:pt x="767" y="44"/>
                    <a:pt x="760" y="43"/>
                    <a:pt x="752" y="42"/>
                  </a:cubicBezTo>
                  <a:cubicBezTo>
                    <a:pt x="744" y="41"/>
                    <a:pt x="737" y="40"/>
                    <a:pt x="729" y="40"/>
                  </a:cubicBezTo>
                  <a:cubicBezTo>
                    <a:pt x="722" y="39"/>
                    <a:pt x="714" y="38"/>
                    <a:pt x="706" y="37"/>
                  </a:cubicBezTo>
                  <a:cubicBezTo>
                    <a:pt x="698" y="36"/>
                    <a:pt x="691" y="36"/>
                    <a:pt x="683" y="35"/>
                  </a:cubicBezTo>
                  <a:cubicBezTo>
                    <a:pt x="675" y="34"/>
                    <a:pt x="668" y="34"/>
                    <a:pt x="660" y="33"/>
                  </a:cubicBezTo>
                  <a:cubicBezTo>
                    <a:pt x="652" y="33"/>
                    <a:pt x="645" y="32"/>
                    <a:pt x="637" y="32"/>
                  </a:cubicBezTo>
                  <a:cubicBezTo>
                    <a:pt x="631" y="31"/>
                    <a:pt x="626" y="31"/>
                    <a:pt x="621" y="30"/>
                  </a:cubicBezTo>
                  <a:cubicBezTo>
                    <a:pt x="618" y="30"/>
                    <a:pt x="616" y="30"/>
                    <a:pt x="614" y="30"/>
                  </a:cubicBezTo>
                  <a:cubicBezTo>
                    <a:pt x="606" y="29"/>
                    <a:pt x="598" y="29"/>
                    <a:pt x="591" y="28"/>
                  </a:cubicBezTo>
                  <a:cubicBezTo>
                    <a:pt x="583" y="27"/>
                    <a:pt x="575" y="27"/>
                    <a:pt x="567" y="26"/>
                  </a:cubicBezTo>
                  <a:cubicBezTo>
                    <a:pt x="560" y="26"/>
                    <a:pt x="552" y="25"/>
                    <a:pt x="544" y="25"/>
                  </a:cubicBezTo>
                  <a:cubicBezTo>
                    <a:pt x="536" y="24"/>
                    <a:pt x="529" y="24"/>
                    <a:pt x="521" y="23"/>
                  </a:cubicBezTo>
                  <a:cubicBezTo>
                    <a:pt x="513" y="23"/>
                    <a:pt x="505" y="22"/>
                    <a:pt x="498" y="22"/>
                  </a:cubicBezTo>
                  <a:cubicBezTo>
                    <a:pt x="490" y="22"/>
                    <a:pt x="482" y="21"/>
                    <a:pt x="474" y="21"/>
                  </a:cubicBezTo>
                  <a:cubicBezTo>
                    <a:pt x="467" y="20"/>
                    <a:pt x="459" y="20"/>
                    <a:pt x="451" y="20"/>
                  </a:cubicBezTo>
                  <a:cubicBezTo>
                    <a:pt x="448" y="19"/>
                    <a:pt x="446" y="19"/>
                    <a:pt x="443" y="19"/>
                  </a:cubicBezTo>
                  <a:cubicBezTo>
                    <a:pt x="438" y="19"/>
                    <a:pt x="433" y="19"/>
                    <a:pt x="428" y="19"/>
                  </a:cubicBezTo>
                  <a:cubicBezTo>
                    <a:pt x="420" y="18"/>
                    <a:pt x="412" y="18"/>
                    <a:pt x="404" y="17"/>
                  </a:cubicBezTo>
                  <a:cubicBezTo>
                    <a:pt x="397" y="17"/>
                    <a:pt x="389" y="17"/>
                    <a:pt x="381" y="16"/>
                  </a:cubicBezTo>
                  <a:cubicBezTo>
                    <a:pt x="373" y="16"/>
                    <a:pt x="366" y="16"/>
                    <a:pt x="358" y="15"/>
                  </a:cubicBezTo>
                  <a:cubicBezTo>
                    <a:pt x="350" y="15"/>
                    <a:pt x="342" y="15"/>
                    <a:pt x="335" y="14"/>
                  </a:cubicBezTo>
                  <a:cubicBezTo>
                    <a:pt x="327" y="14"/>
                    <a:pt x="319" y="14"/>
                    <a:pt x="311" y="13"/>
                  </a:cubicBezTo>
                  <a:cubicBezTo>
                    <a:pt x="303" y="13"/>
                    <a:pt x="296" y="13"/>
                    <a:pt x="288" y="12"/>
                  </a:cubicBezTo>
                  <a:cubicBezTo>
                    <a:pt x="280" y="12"/>
                    <a:pt x="272" y="11"/>
                    <a:pt x="265" y="11"/>
                  </a:cubicBezTo>
                  <a:cubicBezTo>
                    <a:pt x="257" y="11"/>
                    <a:pt x="249" y="10"/>
                    <a:pt x="241" y="10"/>
                  </a:cubicBezTo>
                  <a:cubicBezTo>
                    <a:pt x="233" y="10"/>
                    <a:pt x="226" y="9"/>
                    <a:pt x="218" y="9"/>
                  </a:cubicBezTo>
                  <a:cubicBezTo>
                    <a:pt x="210" y="9"/>
                    <a:pt x="202" y="8"/>
                    <a:pt x="195" y="8"/>
                  </a:cubicBezTo>
                  <a:cubicBezTo>
                    <a:pt x="187" y="8"/>
                    <a:pt x="179" y="7"/>
                    <a:pt x="171" y="7"/>
                  </a:cubicBezTo>
                  <a:cubicBezTo>
                    <a:pt x="163" y="7"/>
                    <a:pt x="156" y="6"/>
                    <a:pt x="148" y="6"/>
                  </a:cubicBezTo>
                  <a:cubicBezTo>
                    <a:pt x="140" y="6"/>
                    <a:pt x="132" y="5"/>
                    <a:pt x="125" y="5"/>
                  </a:cubicBezTo>
                  <a:cubicBezTo>
                    <a:pt x="117" y="4"/>
                    <a:pt x="109" y="4"/>
                    <a:pt x="101" y="4"/>
                  </a:cubicBezTo>
                  <a:cubicBezTo>
                    <a:pt x="101" y="4"/>
                    <a:pt x="100" y="4"/>
                    <a:pt x="99" y="4"/>
                  </a:cubicBezTo>
                  <a:cubicBezTo>
                    <a:pt x="92" y="3"/>
                    <a:pt x="85" y="3"/>
                    <a:pt x="78" y="3"/>
                  </a:cubicBezTo>
                  <a:cubicBezTo>
                    <a:pt x="70" y="2"/>
                    <a:pt x="62" y="2"/>
                    <a:pt x="55" y="2"/>
                  </a:cubicBezTo>
                  <a:cubicBezTo>
                    <a:pt x="47" y="1"/>
                    <a:pt x="39" y="1"/>
                    <a:pt x="31" y="1"/>
                  </a:cubicBezTo>
                  <a:cubicBezTo>
                    <a:pt x="24" y="1"/>
                    <a:pt x="16" y="0"/>
                    <a:pt x="8" y="0"/>
                  </a:cubicBezTo>
                  <a:cubicBezTo>
                    <a:pt x="5" y="0"/>
                    <a:pt x="3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ubicBezTo>
                    <a:pt x="21" y="9"/>
                    <a:pt x="29" y="9"/>
                    <a:pt x="37" y="9"/>
                  </a:cubicBezTo>
                  <a:cubicBezTo>
                    <a:pt x="45" y="10"/>
                    <a:pt x="52" y="10"/>
                    <a:pt x="60" y="10"/>
                  </a:cubicBezTo>
                  <a:cubicBezTo>
                    <a:pt x="68" y="11"/>
                    <a:pt x="76" y="11"/>
                    <a:pt x="83" y="11"/>
                  </a:cubicBezTo>
                  <a:cubicBezTo>
                    <a:pt x="90" y="12"/>
                    <a:pt x="96" y="12"/>
                    <a:pt x="103" y="12"/>
                  </a:cubicBezTo>
                  <a:cubicBezTo>
                    <a:pt x="104" y="12"/>
                    <a:pt x="105" y="12"/>
                    <a:pt x="107" y="13"/>
                  </a:cubicBezTo>
                  <a:cubicBezTo>
                    <a:pt x="115" y="13"/>
                    <a:pt x="122" y="13"/>
                    <a:pt x="130" y="14"/>
                  </a:cubicBezTo>
                  <a:cubicBezTo>
                    <a:pt x="138" y="14"/>
                    <a:pt x="146" y="14"/>
                    <a:pt x="153" y="15"/>
                  </a:cubicBezTo>
                  <a:cubicBezTo>
                    <a:pt x="161" y="15"/>
                    <a:pt x="169" y="15"/>
                    <a:pt x="177" y="16"/>
                  </a:cubicBezTo>
                  <a:cubicBezTo>
                    <a:pt x="184" y="16"/>
                    <a:pt x="192" y="17"/>
                    <a:pt x="200" y="17"/>
                  </a:cubicBezTo>
                  <a:cubicBezTo>
                    <a:pt x="208" y="17"/>
                    <a:pt x="215" y="18"/>
                    <a:pt x="223" y="18"/>
                  </a:cubicBezTo>
                  <a:cubicBezTo>
                    <a:pt x="231" y="18"/>
                    <a:pt x="239" y="19"/>
                    <a:pt x="246" y="19"/>
                  </a:cubicBezTo>
                  <a:cubicBezTo>
                    <a:pt x="254" y="20"/>
                    <a:pt x="262" y="20"/>
                    <a:pt x="270" y="20"/>
                  </a:cubicBezTo>
                  <a:cubicBezTo>
                    <a:pt x="277" y="21"/>
                    <a:pt x="285" y="21"/>
                    <a:pt x="293" y="21"/>
                  </a:cubicBezTo>
                  <a:cubicBezTo>
                    <a:pt x="301" y="22"/>
                    <a:pt x="308" y="22"/>
                    <a:pt x="316" y="22"/>
                  </a:cubicBezTo>
                  <a:cubicBezTo>
                    <a:pt x="324" y="23"/>
                    <a:pt x="332" y="23"/>
                    <a:pt x="339" y="24"/>
                  </a:cubicBezTo>
                  <a:cubicBezTo>
                    <a:pt x="347" y="24"/>
                    <a:pt x="355" y="24"/>
                    <a:pt x="363" y="25"/>
                  </a:cubicBezTo>
                  <a:cubicBezTo>
                    <a:pt x="370" y="25"/>
                    <a:pt x="378" y="25"/>
                    <a:pt x="386" y="26"/>
                  </a:cubicBezTo>
                  <a:cubicBezTo>
                    <a:pt x="394" y="26"/>
                    <a:pt x="401" y="26"/>
                    <a:pt x="409" y="27"/>
                  </a:cubicBezTo>
                  <a:cubicBezTo>
                    <a:pt x="417" y="27"/>
                    <a:pt x="425" y="28"/>
                    <a:pt x="432" y="28"/>
                  </a:cubicBezTo>
                  <a:cubicBezTo>
                    <a:pt x="437" y="28"/>
                    <a:pt x="442" y="28"/>
                    <a:pt x="447" y="29"/>
                  </a:cubicBezTo>
                  <a:cubicBezTo>
                    <a:pt x="450" y="29"/>
                    <a:pt x="453" y="29"/>
                    <a:pt x="456" y="29"/>
                  </a:cubicBezTo>
                  <a:cubicBezTo>
                    <a:pt x="463" y="29"/>
                    <a:pt x="471" y="30"/>
                    <a:pt x="479" y="30"/>
                  </a:cubicBezTo>
                  <a:cubicBezTo>
                    <a:pt x="487" y="31"/>
                    <a:pt x="494" y="31"/>
                    <a:pt x="502" y="32"/>
                  </a:cubicBezTo>
                  <a:cubicBezTo>
                    <a:pt x="510" y="32"/>
                    <a:pt x="518" y="32"/>
                    <a:pt x="525" y="33"/>
                  </a:cubicBezTo>
                  <a:cubicBezTo>
                    <a:pt x="533" y="33"/>
                    <a:pt x="541" y="34"/>
                    <a:pt x="549" y="34"/>
                  </a:cubicBezTo>
                  <a:cubicBezTo>
                    <a:pt x="556" y="35"/>
                    <a:pt x="564" y="36"/>
                    <a:pt x="572" y="36"/>
                  </a:cubicBezTo>
                  <a:cubicBezTo>
                    <a:pt x="579" y="37"/>
                    <a:pt x="587" y="37"/>
                    <a:pt x="595" y="38"/>
                  </a:cubicBezTo>
                  <a:cubicBezTo>
                    <a:pt x="603" y="38"/>
                    <a:pt x="610" y="39"/>
                    <a:pt x="618" y="40"/>
                  </a:cubicBezTo>
                  <a:cubicBezTo>
                    <a:pt x="620" y="40"/>
                    <a:pt x="622" y="40"/>
                    <a:pt x="624" y="40"/>
                  </a:cubicBezTo>
                  <a:cubicBezTo>
                    <a:pt x="630" y="41"/>
                    <a:pt x="635" y="41"/>
                    <a:pt x="641" y="41"/>
                  </a:cubicBezTo>
                  <a:cubicBezTo>
                    <a:pt x="649" y="42"/>
                    <a:pt x="656" y="43"/>
                    <a:pt x="664" y="43"/>
                  </a:cubicBezTo>
                  <a:cubicBezTo>
                    <a:pt x="672" y="44"/>
                    <a:pt x="679" y="45"/>
                    <a:pt x="687" y="45"/>
                  </a:cubicBezTo>
                  <a:cubicBezTo>
                    <a:pt x="695" y="46"/>
                    <a:pt x="703" y="47"/>
                    <a:pt x="710" y="47"/>
                  </a:cubicBezTo>
                  <a:cubicBezTo>
                    <a:pt x="718" y="48"/>
                    <a:pt x="726" y="49"/>
                    <a:pt x="733" y="50"/>
                  </a:cubicBezTo>
                  <a:cubicBezTo>
                    <a:pt x="741" y="51"/>
                    <a:pt x="748" y="52"/>
                    <a:pt x="756" y="53"/>
                  </a:cubicBezTo>
                  <a:cubicBezTo>
                    <a:pt x="764" y="54"/>
                    <a:pt x="771" y="55"/>
                    <a:pt x="779" y="56"/>
                  </a:cubicBezTo>
                  <a:cubicBezTo>
                    <a:pt x="786" y="57"/>
                    <a:pt x="794" y="58"/>
                    <a:pt x="801" y="59"/>
                  </a:cubicBezTo>
                  <a:cubicBezTo>
                    <a:pt x="802" y="60"/>
                    <a:pt x="803" y="60"/>
                    <a:pt x="804" y="60"/>
                  </a:cubicBezTo>
                  <a:cubicBezTo>
                    <a:pt x="811" y="61"/>
                    <a:pt x="817" y="62"/>
                    <a:pt x="824" y="64"/>
                  </a:cubicBezTo>
                  <a:cubicBezTo>
                    <a:pt x="831" y="65"/>
                    <a:pt x="839" y="67"/>
                    <a:pt x="846" y="69"/>
                  </a:cubicBezTo>
                  <a:cubicBezTo>
                    <a:pt x="854" y="71"/>
                    <a:pt x="861" y="73"/>
                    <a:pt x="868" y="75"/>
                  </a:cubicBezTo>
                  <a:cubicBezTo>
                    <a:pt x="876" y="77"/>
                    <a:pt x="883" y="79"/>
                    <a:pt x="890" y="81"/>
                  </a:cubicBezTo>
                  <a:cubicBezTo>
                    <a:pt x="891" y="82"/>
                    <a:pt x="892" y="82"/>
                    <a:pt x="893" y="82"/>
                  </a:cubicBezTo>
                  <a:cubicBezTo>
                    <a:pt x="899" y="84"/>
                    <a:pt x="906" y="87"/>
                    <a:pt x="912" y="89"/>
                  </a:cubicBezTo>
                  <a:cubicBezTo>
                    <a:pt x="919" y="92"/>
                    <a:pt x="926" y="95"/>
                    <a:pt x="933" y="98"/>
                  </a:cubicBezTo>
                  <a:cubicBezTo>
                    <a:pt x="934" y="99"/>
                    <a:pt x="935" y="99"/>
                    <a:pt x="935" y="99"/>
                  </a:cubicBezTo>
                  <a:cubicBezTo>
                    <a:pt x="942" y="102"/>
                    <a:pt x="948" y="106"/>
                    <a:pt x="954" y="109"/>
                  </a:cubicBezTo>
                  <a:cubicBezTo>
                    <a:pt x="961" y="113"/>
                    <a:pt x="968" y="117"/>
                    <a:pt x="975" y="122"/>
                  </a:cubicBezTo>
                  <a:cubicBezTo>
                    <a:pt x="975" y="122"/>
                    <a:pt x="975" y="122"/>
                    <a:pt x="975" y="122"/>
                  </a:cubicBezTo>
                  <a:cubicBezTo>
                    <a:pt x="982" y="127"/>
                    <a:pt x="988" y="132"/>
                    <a:pt x="995" y="137"/>
                  </a:cubicBezTo>
                  <a:cubicBezTo>
                    <a:pt x="997" y="139"/>
                    <a:pt x="999" y="141"/>
                    <a:pt x="1001" y="143"/>
                  </a:cubicBezTo>
                  <a:cubicBezTo>
                    <a:pt x="1003" y="145"/>
                    <a:pt x="1004" y="146"/>
                    <a:pt x="1006" y="148"/>
                  </a:cubicBezTo>
                  <a:cubicBezTo>
                    <a:pt x="1007" y="149"/>
                    <a:pt x="1008" y="150"/>
                    <a:pt x="1009" y="152"/>
                  </a:cubicBezTo>
                  <a:cubicBezTo>
                    <a:pt x="1016" y="159"/>
                    <a:pt x="1022" y="168"/>
                    <a:pt x="1027" y="176"/>
                  </a:cubicBezTo>
                  <a:cubicBezTo>
                    <a:pt x="1028" y="179"/>
                    <a:pt x="1030" y="182"/>
                    <a:pt x="1032" y="185"/>
                  </a:cubicBezTo>
                  <a:cubicBezTo>
                    <a:pt x="1032" y="187"/>
                    <a:pt x="1033" y="188"/>
                    <a:pt x="1034" y="190"/>
                  </a:cubicBezTo>
                  <a:cubicBezTo>
                    <a:pt x="1036" y="195"/>
                    <a:pt x="1036" y="195"/>
                    <a:pt x="1036" y="195"/>
                  </a:cubicBezTo>
                  <a:cubicBezTo>
                    <a:pt x="1039" y="201"/>
                    <a:pt x="1039" y="201"/>
                    <a:pt x="1039" y="201"/>
                  </a:cubicBezTo>
                  <a:cubicBezTo>
                    <a:pt x="1039" y="202"/>
                    <a:pt x="1039" y="203"/>
                    <a:pt x="1040" y="203"/>
                  </a:cubicBezTo>
                  <a:cubicBezTo>
                    <a:pt x="1041" y="206"/>
                    <a:pt x="1041" y="206"/>
                    <a:pt x="1041" y="206"/>
                  </a:cubicBezTo>
                  <a:cubicBezTo>
                    <a:pt x="1041" y="208"/>
                    <a:pt x="1042" y="210"/>
                    <a:pt x="1042" y="212"/>
                  </a:cubicBezTo>
                  <a:cubicBezTo>
                    <a:pt x="1043" y="217"/>
                    <a:pt x="1044" y="223"/>
                    <a:pt x="1045" y="228"/>
                  </a:cubicBezTo>
                  <a:cubicBezTo>
                    <a:pt x="1045" y="243"/>
                    <a:pt x="1042" y="258"/>
                    <a:pt x="1035" y="272"/>
                  </a:cubicBezTo>
                  <a:cubicBezTo>
                    <a:pt x="1032" y="278"/>
                    <a:pt x="1028" y="284"/>
                    <a:pt x="1024" y="290"/>
                  </a:cubicBezTo>
                  <a:cubicBezTo>
                    <a:pt x="1015" y="301"/>
                    <a:pt x="1004" y="311"/>
                    <a:pt x="993" y="320"/>
                  </a:cubicBezTo>
                  <a:cubicBezTo>
                    <a:pt x="986" y="325"/>
                    <a:pt x="978" y="331"/>
                    <a:pt x="970" y="336"/>
                  </a:cubicBezTo>
                  <a:cubicBezTo>
                    <a:pt x="968" y="338"/>
                    <a:pt x="966" y="339"/>
                    <a:pt x="965" y="340"/>
                  </a:cubicBezTo>
                  <a:cubicBezTo>
                    <a:pt x="956" y="346"/>
                    <a:pt x="947" y="351"/>
                    <a:pt x="937" y="356"/>
                  </a:cubicBezTo>
                  <a:cubicBezTo>
                    <a:pt x="929" y="361"/>
                    <a:pt x="920" y="365"/>
                    <a:pt x="911" y="369"/>
                  </a:cubicBezTo>
                  <a:cubicBezTo>
                    <a:pt x="903" y="373"/>
                    <a:pt x="895" y="376"/>
                    <a:pt x="887" y="379"/>
                  </a:cubicBezTo>
                  <a:cubicBezTo>
                    <a:pt x="886" y="380"/>
                    <a:pt x="885" y="380"/>
                    <a:pt x="884" y="380"/>
                  </a:cubicBezTo>
                  <a:cubicBezTo>
                    <a:pt x="876" y="383"/>
                    <a:pt x="867" y="387"/>
                    <a:pt x="859" y="389"/>
                  </a:cubicBezTo>
                  <a:cubicBezTo>
                    <a:pt x="850" y="392"/>
                    <a:pt x="842" y="395"/>
                    <a:pt x="833" y="397"/>
                  </a:cubicBezTo>
                  <a:cubicBezTo>
                    <a:pt x="825" y="400"/>
                    <a:pt x="816" y="402"/>
                    <a:pt x="808" y="405"/>
                  </a:cubicBezTo>
                  <a:cubicBezTo>
                    <a:pt x="800" y="407"/>
                    <a:pt x="791" y="409"/>
                    <a:pt x="783" y="411"/>
                  </a:cubicBezTo>
                  <a:cubicBezTo>
                    <a:pt x="775" y="413"/>
                    <a:pt x="766" y="415"/>
                    <a:pt x="758" y="417"/>
                  </a:cubicBezTo>
                  <a:cubicBezTo>
                    <a:pt x="750" y="419"/>
                    <a:pt x="741" y="421"/>
                    <a:pt x="733" y="423"/>
                  </a:cubicBezTo>
                  <a:cubicBezTo>
                    <a:pt x="725" y="424"/>
                    <a:pt x="716" y="426"/>
                    <a:pt x="708" y="428"/>
                  </a:cubicBezTo>
                  <a:cubicBezTo>
                    <a:pt x="706" y="429"/>
                    <a:pt x="704" y="429"/>
                    <a:pt x="703" y="429"/>
                  </a:cubicBezTo>
                  <a:cubicBezTo>
                    <a:pt x="696" y="431"/>
                    <a:pt x="690" y="432"/>
                    <a:pt x="683" y="434"/>
                  </a:cubicBezTo>
                  <a:cubicBezTo>
                    <a:pt x="675" y="436"/>
                    <a:pt x="667" y="438"/>
                    <a:pt x="658" y="440"/>
                  </a:cubicBezTo>
                  <a:cubicBezTo>
                    <a:pt x="650" y="442"/>
                    <a:pt x="642" y="444"/>
                    <a:pt x="633" y="446"/>
                  </a:cubicBezTo>
                  <a:cubicBezTo>
                    <a:pt x="625" y="448"/>
                    <a:pt x="617" y="450"/>
                    <a:pt x="608" y="452"/>
                  </a:cubicBezTo>
                  <a:cubicBezTo>
                    <a:pt x="600" y="454"/>
                    <a:pt x="591" y="456"/>
                    <a:pt x="583" y="459"/>
                  </a:cubicBezTo>
                  <a:cubicBezTo>
                    <a:pt x="575" y="461"/>
                    <a:pt x="566" y="463"/>
                    <a:pt x="558" y="466"/>
                  </a:cubicBezTo>
                  <a:cubicBezTo>
                    <a:pt x="549" y="468"/>
                    <a:pt x="541" y="470"/>
                    <a:pt x="533" y="473"/>
                  </a:cubicBezTo>
                  <a:cubicBezTo>
                    <a:pt x="527" y="474"/>
                    <a:pt x="521" y="476"/>
                    <a:pt x="516" y="478"/>
                  </a:cubicBezTo>
                  <a:cubicBezTo>
                    <a:pt x="513" y="479"/>
                    <a:pt x="510" y="479"/>
                    <a:pt x="507" y="480"/>
                  </a:cubicBezTo>
                  <a:cubicBezTo>
                    <a:pt x="499" y="483"/>
                    <a:pt x="490" y="486"/>
                    <a:pt x="482" y="488"/>
                  </a:cubicBezTo>
                  <a:cubicBezTo>
                    <a:pt x="473" y="491"/>
                    <a:pt x="465" y="494"/>
                    <a:pt x="456" y="497"/>
                  </a:cubicBezTo>
                  <a:cubicBezTo>
                    <a:pt x="448" y="500"/>
                    <a:pt x="439" y="503"/>
                    <a:pt x="430" y="506"/>
                  </a:cubicBezTo>
                  <a:cubicBezTo>
                    <a:pt x="422" y="509"/>
                    <a:pt x="413" y="513"/>
                    <a:pt x="405" y="516"/>
                  </a:cubicBezTo>
                  <a:cubicBezTo>
                    <a:pt x="396" y="520"/>
                    <a:pt x="387" y="523"/>
                    <a:pt x="378" y="527"/>
                  </a:cubicBezTo>
                  <a:cubicBezTo>
                    <a:pt x="370" y="531"/>
                    <a:pt x="361" y="534"/>
                    <a:pt x="352" y="538"/>
                  </a:cubicBezTo>
                  <a:cubicBezTo>
                    <a:pt x="346" y="541"/>
                    <a:pt x="340" y="544"/>
                    <a:pt x="334" y="547"/>
                  </a:cubicBezTo>
                  <a:cubicBezTo>
                    <a:pt x="331" y="548"/>
                    <a:pt x="328" y="550"/>
                    <a:pt x="326" y="551"/>
                  </a:cubicBezTo>
                  <a:cubicBezTo>
                    <a:pt x="317" y="556"/>
                    <a:pt x="308" y="560"/>
                    <a:pt x="299" y="565"/>
                  </a:cubicBezTo>
                  <a:cubicBezTo>
                    <a:pt x="296" y="567"/>
                    <a:pt x="293" y="568"/>
                    <a:pt x="290" y="570"/>
                  </a:cubicBezTo>
                  <a:cubicBezTo>
                    <a:pt x="271" y="581"/>
                    <a:pt x="271" y="581"/>
                    <a:pt x="271" y="581"/>
                  </a:cubicBezTo>
                  <a:cubicBezTo>
                    <a:pt x="269" y="582"/>
                    <a:pt x="269" y="582"/>
                    <a:pt x="269" y="582"/>
                  </a:cubicBezTo>
                  <a:cubicBezTo>
                    <a:pt x="249" y="595"/>
                    <a:pt x="249" y="595"/>
                    <a:pt x="249" y="595"/>
                  </a:cubicBezTo>
                  <a:cubicBezTo>
                    <a:pt x="247" y="596"/>
                    <a:pt x="245" y="597"/>
                    <a:pt x="244" y="598"/>
                  </a:cubicBezTo>
                  <a:cubicBezTo>
                    <a:pt x="234" y="605"/>
                    <a:pt x="225" y="611"/>
                    <a:pt x="215" y="618"/>
                  </a:cubicBezTo>
                  <a:cubicBezTo>
                    <a:pt x="213" y="620"/>
                    <a:pt x="211" y="621"/>
                    <a:pt x="209" y="623"/>
                  </a:cubicBezTo>
                  <a:cubicBezTo>
                    <a:pt x="202" y="628"/>
                    <a:pt x="196" y="634"/>
                    <a:pt x="189" y="639"/>
                  </a:cubicBezTo>
                  <a:cubicBezTo>
                    <a:pt x="188" y="639"/>
                    <a:pt x="187" y="640"/>
                    <a:pt x="186" y="641"/>
                  </a:cubicBezTo>
                  <a:cubicBezTo>
                    <a:pt x="181" y="646"/>
                    <a:pt x="176" y="650"/>
                    <a:pt x="171" y="655"/>
                  </a:cubicBezTo>
                  <a:cubicBezTo>
                    <a:pt x="166" y="660"/>
                    <a:pt x="161" y="664"/>
                    <a:pt x="156" y="669"/>
                  </a:cubicBezTo>
                  <a:cubicBezTo>
                    <a:pt x="150" y="676"/>
                    <a:pt x="143" y="683"/>
                    <a:pt x="137" y="690"/>
                  </a:cubicBezTo>
                  <a:cubicBezTo>
                    <a:pt x="129" y="700"/>
                    <a:pt x="129" y="700"/>
                    <a:pt x="129" y="700"/>
                  </a:cubicBezTo>
                  <a:cubicBezTo>
                    <a:pt x="125" y="705"/>
                    <a:pt x="125" y="705"/>
                    <a:pt x="125" y="705"/>
                  </a:cubicBezTo>
                  <a:cubicBezTo>
                    <a:pt x="124" y="706"/>
                    <a:pt x="124" y="706"/>
                    <a:pt x="124" y="706"/>
                  </a:cubicBezTo>
                  <a:cubicBezTo>
                    <a:pt x="121" y="710"/>
                    <a:pt x="121" y="710"/>
                    <a:pt x="121" y="710"/>
                  </a:cubicBezTo>
                  <a:cubicBezTo>
                    <a:pt x="114" y="720"/>
                    <a:pt x="114" y="720"/>
                    <a:pt x="114" y="720"/>
                  </a:cubicBezTo>
                  <a:cubicBezTo>
                    <a:pt x="107" y="730"/>
                    <a:pt x="107" y="730"/>
                    <a:pt x="107" y="730"/>
                  </a:cubicBezTo>
                  <a:cubicBezTo>
                    <a:pt x="106" y="732"/>
                    <a:pt x="105" y="734"/>
                    <a:pt x="104" y="735"/>
                  </a:cubicBezTo>
                  <a:cubicBezTo>
                    <a:pt x="101" y="741"/>
                    <a:pt x="101" y="741"/>
                    <a:pt x="101" y="741"/>
                  </a:cubicBezTo>
                  <a:cubicBezTo>
                    <a:pt x="99" y="744"/>
                    <a:pt x="97" y="748"/>
                    <a:pt x="95" y="751"/>
                  </a:cubicBezTo>
                  <a:cubicBezTo>
                    <a:pt x="91" y="758"/>
                    <a:pt x="88" y="764"/>
                    <a:pt x="85" y="771"/>
                  </a:cubicBezTo>
                  <a:cubicBezTo>
                    <a:pt x="85" y="772"/>
                    <a:pt x="84" y="773"/>
                    <a:pt x="84" y="774"/>
                  </a:cubicBezTo>
                  <a:cubicBezTo>
                    <a:pt x="82" y="778"/>
                    <a:pt x="80" y="781"/>
                    <a:pt x="79" y="785"/>
                  </a:cubicBezTo>
                  <a:cubicBezTo>
                    <a:pt x="75" y="797"/>
                    <a:pt x="75" y="797"/>
                    <a:pt x="75" y="797"/>
                  </a:cubicBezTo>
                  <a:cubicBezTo>
                    <a:pt x="73" y="801"/>
                    <a:pt x="72" y="805"/>
                    <a:pt x="71" y="809"/>
                  </a:cubicBezTo>
                  <a:cubicBezTo>
                    <a:pt x="70" y="813"/>
                    <a:pt x="69" y="816"/>
                    <a:pt x="68" y="821"/>
                  </a:cubicBezTo>
                  <a:cubicBezTo>
                    <a:pt x="65" y="835"/>
                    <a:pt x="63" y="850"/>
                    <a:pt x="63" y="864"/>
                  </a:cubicBezTo>
                  <a:cubicBezTo>
                    <a:pt x="63" y="883"/>
                    <a:pt x="65" y="902"/>
                    <a:pt x="70" y="920"/>
                  </a:cubicBezTo>
                  <a:cubicBezTo>
                    <a:pt x="70" y="922"/>
                    <a:pt x="71" y="925"/>
                    <a:pt x="72" y="927"/>
                  </a:cubicBezTo>
                  <a:cubicBezTo>
                    <a:pt x="72" y="929"/>
                    <a:pt x="73" y="930"/>
                    <a:pt x="73" y="932"/>
                  </a:cubicBezTo>
                  <a:cubicBezTo>
                    <a:pt x="77" y="944"/>
                    <a:pt x="77" y="944"/>
                    <a:pt x="77" y="944"/>
                  </a:cubicBezTo>
                  <a:cubicBezTo>
                    <a:pt x="79" y="950"/>
                    <a:pt x="79" y="950"/>
                    <a:pt x="79" y="950"/>
                  </a:cubicBezTo>
                  <a:cubicBezTo>
                    <a:pt x="80" y="951"/>
                    <a:pt x="81" y="953"/>
                    <a:pt x="82" y="955"/>
                  </a:cubicBezTo>
                  <a:cubicBezTo>
                    <a:pt x="86" y="965"/>
                    <a:pt x="86" y="965"/>
                    <a:pt x="86" y="965"/>
                  </a:cubicBezTo>
                  <a:cubicBezTo>
                    <a:pt x="87" y="967"/>
                    <a:pt x="87" y="967"/>
                    <a:pt x="87" y="967"/>
                  </a:cubicBezTo>
                  <a:cubicBezTo>
                    <a:pt x="90" y="972"/>
                    <a:pt x="90" y="972"/>
                    <a:pt x="90" y="972"/>
                  </a:cubicBezTo>
                  <a:cubicBezTo>
                    <a:pt x="91" y="974"/>
                    <a:pt x="92" y="976"/>
                    <a:pt x="93" y="978"/>
                  </a:cubicBezTo>
                  <a:cubicBezTo>
                    <a:pt x="99" y="988"/>
                    <a:pt x="99" y="988"/>
                    <a:pt x="99" y="988"/>
                  </a:cubicBezTo>
                  <a:cubicBezTo>
                    <a:pt x="100" y="990"/>
                    <a:pt x="102" y="993"/>
                    <a:pt x="103" y="995"/>
                  </a:cubicBezTo>
                  <a:cubicBezTo>
                    <a:pt x="104" y="996"/>
                    <a:pt x="105" y="997"/>
                    <a:pt x="106" y="999"/>
                  </a:cubicBezTo>
                  <a:cubicBezTo>
                    <a:pt x="113" y="1009"/>
                    <a:pt x="113" y="1009"/>
                    <a:pt x="113" y="1009"/>
                  </a:cubicBezTo>
                  <a:cubicBezTo>
                    <a:pt x="116" y="1012"/>
                    <a:pt x="118" y="1016"/>
                    <a:pt x="121" y="1019"/>
                  </a:cubicBezTo>
                  <a:cubicBezTo>
                    <a:pt x="127" y="1026"/>
                    <a:pt x="133" y="1033"/>
                    <a:pt x="140" y="1039"/>
                  </a:cubicBezTo>
                  <a:cubicBezTo>
                    <a:pt x="142" y="1042"/>
                    <a:pt x="144" y="1044"/>
                    <a:pt x="146" y="1046"/>
                  </a:cubicBezTo>
                  <a:cubicBezTo>
                    <a:pt x="152" y="1052"/>
                    <a:pt x="158" y="1058"/>
                    <a:pt x="164" y="1063"/>
                  </a:cubicBezTo>
                  <a:cubicBezTo>
                    <a:pt x="171" y="1069"/>
                    <a:pt x="177" y="1074"/>
                    <a:pt x="184" y="1079"/>
                  </a:cubicBezTo>
                  <a:cubicBezTo>
                    <a:pt x="185" y="1080"/>
                    <a:pt x="186" y="1081"/>
                    <a:pt x="188" y="1082"/>
                  </a:cubicBezTo>
                  <a:cubicBezTo>
                    <a:pt x="193" y="1086"/>
                    <a:pt x="199" y="1090"/>
                    <a:pt x="204" y="1094"/>
                  </a:cubicBezTo>
                  <a:cubicBezTo>
                    <a:pt x="211" y="1098"/>
                    <a:pt x="218" y="1103"/>
                    <a:pt x="225" y="1107"/>
                  </a:cubicBezTo>
                  <a:cubicBezTo>
                    <a:pt x="231" y="1111"/>
                    <a:pt x="238" y="1115"/>
                    <a:pt x="245" y="1119"/>
                  </a:cubicBezTo>
                  <a:cubicBezTo>
                    <a:pt x="252" y="1123"/>
                    <a:pt x="259" y="1127"/>
                    <a:pt x="266" y="1131"/>
                  </a:cubicBezTo>
                  <a:cubicBezTo>
                    <a:pt x="268" y="1131"/>
                    <a:pt x="270" y="1132"/>
                    <a:pt x="271" y="1133"/>
                  </a:cubicBezTo>
                  <a:cubicBezTo>
                    <a:pt x="277" y="1136"/>
                    <a:pt x="282" y="1138"/>
                    <a:pt x="287" y="1141"/>
                  </a:cubicBezTo>
                  <a:cubicBezTo>
                    <a:pt x="294" y="1144"/>
                    <a:pt x="301" y="1148"/>
                    <a:pt x="308" y="1151"/>
                  </a:cubicBezTo>
                  <a:cubicBezTo>
                    <a:pt x="316" y="1154"/>
                    <a:pt x="323" y="1157"/>
                    <a:pt x="330" y="1160"/>
                  </a:cubicBezTo>
                  <a:cubicBezTo>
                    <a:pt x="337" y="1163"/>
                    <a:pt x="344" y="1166"/>
                    <a:pt x="351" y="1168"/>
                  </a:cubicBezTo>
                  <a:cubicBezTo>
                    <a:pt x="355" y="1170"/>
                    <a:pt x="358" y="1171"/>
                    <a:pt x="361" y="1172"/>
                  </a:cubicBezTo>
                  <a:cubicBezTo>
                    <a:pt x="365" y="1174"/>
                    <a:pt x="369" y="1175"/>
                    <a:pt x="373" y="1176"/>
                  </a:cubicBezTo>
                  <a:cubicBezTo>
                    <a:pt x="380" y="1179"/>
                    <a:pt x="387" y="1182"/>
                    <a:pt x="395" y="1184"/>
                  </a:cubicBezTo>
                  <a:cubicBezTo>
                    <a:pt x="402" y="1186"/>
                    <a:pt x="409" y="1189"/>
                    <a:pt x="417" y="1191"/>
                  </a:cubicBezTo>
                  <a:cubicBezTo>
                    <a:pt x="424" y="1193"/>
                    <a:pt x="431" y="1196"/>
                    <a:pt x="438" y="1198"/>
                  </a:cubicBezTo>
                  <a:cubicBezTo>
                    <a:pt x="443" y="1199"/>
                    <a:pt x="448" y="1201"/>
                    <a:pt x="453" y="1202"/>
                  </a:cubicBezTo>
                  <a:cubicBezTo>
                    <a:pt x="456" y="1203"/>
                    <a:pt x="458" y="1204"/>
                    <a:pt x="460" y="1204"/>
                  </a:cubicBezTo>
                  <a:cubicBezTo>
                    <a:pt x="468" y="1206"/>
                    <a:pt x="475" y="1208"/>
                    <a:pt x="483" y="1210"/>
                  </a:cubicBezTo>
                  <a:cubicBezTo>
                    <a:pt x="490" y="1212"/>
                    <a:pt x="497" y="1214"/>
                    <a:pt x="505" y="1216"/>
                  </a:cubicBezTo>
                  <a:cubicBezTo>
                    <a:pt x="512" y="1218"/>
                    <a:pt x="520" y="1220"/>
                    <a:pt x="527" y="1222"/>
                  </a:cubicBezTo>
                  <a:cubicBezTo>
                    <a:pt x="534" y="1223"/>
                    <a:pt x="542" y="1225"/>
                    <a:pt x="549" y="1227"/>
                  </a:cubicBezTo>
                  <a:cubicBezTo>
                    <a:pt x="557" y="1228"/>
                    <a:pt x="564" y="1230"/>
                    <a:pt x="572" y="1232"/>
                  </a:cubicBezTo>
                  <a:cubicBezTo>
                    <a:pt x="579" y="1233"/>
                    <a:pt x="587" y="1235"/>
                    <a:pt x="594" y="1236"/>
                  </a:cubicBezTo>
                  <a:cubicBezTo>
                    <a:pt x="602" y="1238"/>
                    <a:pt x="609" y="1239"/>
                    <a:pt x="617" y="1241"/>
                  </a:cubicBezTo>
                  <a:cubicBezTo>
                    <a:pt x="624" y="1242"/>
                    <a:pt x="632" y="1244"/>
                    <a:pt x="639" y="1245"/>
                  </a:cubicBezTo>
                  <a:cubicBezTo>
                    <a:pt x="640" y="1245"/>
                    <a:pt x="641" y="1246"/>
                    <a:pt x="642" y="1246"/>
                  </a:cubicBezTo>
                  <a:cubicBezTo>
                    <a:pt x="648" y="1247"/>
                    <a:pt x="655" y="1248"/>
                    <a:pt x="662" y="1249"/>
                  </a:cubicBezTo>
                  <a:cubicBezTo>
                    <a:pt x="669" y="1250"/>
                    <a:pt x="677" y="1252"/>
                    <a:pt x="684" y="1253"/>
                  </a:cubicBezTo>
                  <a:cubicBezTo>
                    <a:pt x="692" y="1254"/>
                    <a:pt x="699" y="1256"/>
                    <a:pt x="707" y="1257"/>
                  </a:cubicBezTo>
                  <a:cubicBezTo>
                    <a:pt x="714" y="1258"/>
                    <a:pt x="722" y="1259"/>
                    <a:pt x="730" y="1260"/>
                  </a:cubicBezTo>
                  <a:cubicBezTo>
                    <a:pt x="737" y="1262"/>
                    <a:pt x="745" y="1263"/>
                    <a:pt x="752" y="1264"/>
                  </a:cubicBezTo>
                  <a:cubicBezTo>
                    <a:pt x="760" y="1265"/>
                    <a:pt x="767" y="1266"/>
                    <a:pt x="775" y="1267"/>
                  </a:cubicBezTo>
                  <a:cubicBezTo>
                    <a:pt x="783" y="1268"/>
                    <a:pt x="790" y="1269"/>
                    <a:pt x="798" y="1270"/>
                  </a:cubicBezTo>
                  <a:cubicBezTo>
                    <a:pt x="805" y="1271"/>
                    <a:pt x="813" y="1272"/>
                    <a:pt x="821" y="1273"/>
                  </a:cubicBezTo>
                  <a:cubicBezTo>
                    <a:pt x="824" y="1274"/>
                    <a:pt x="828" y="1274"/>
                    <a:pt x="831" y="1275"/>
                  </a:cubicBezTo>
                  <a:cubicBezTo>
                    <a:pt x="835" y="1275"/>
                    <a:pt x="839" y="1276"/>
                    <a:pt x="843" y="1276"/>
                  </a:cubicBezTo>
                  <a:cubicBezTo>
                    <a:pt x="851" y="1277"/>
                    <a:pt x="859" y="1278"/>
                    <a:pt x="866" y="1279"/>
                  </a:cubicBezTo>
                  <a:cubicBezTo>
                    <a:pt x="874" y="1280"/>
                    <a:pt x="882" y="1281"/>
                    <a:pt x="889" y="1281"/>
                  </a:cubicBezTo>
                  <a:cubicBezTo>
                    <a:pt x="897" y="1282"/>
                    <a:pt x="905" y="1283"/>
                    <a:pt x="912" y="1284"/>
                  </a:cubicBezTo>
                  <a:cubicBezTo>
                    <a:pt x="920" y="1285"/>
                    <a:pt x="928" y="1285"/>
                    <a:pt x="935" y="1286"/>
                  </a:cubicBezTo>
                  <a:cubicBezTo>
                    <a:pt x="943" y="1287"/>
                    <a:pt x="951" y="1287"/>
                    <a:pt x="958" y="1288"/>
                  </a:cubicBezTo>
                  <a:cubicBezTo>
                    <a:pt x="966" y="1289"/>
                    <a:pt x="974" y="1290"/>
                    <a:pt x="981" y="1290"/>
                  </a:cubicBezTo>
                  <a:cubicBezTo>
                    <a:pt x="989" y="1291"/>
                    <a:pt x="997" y="1291"/>
                    <a:pt x="1004" y="1292"/>
                  </a:cubicBezTo>
                  <a:cubicBezTo>
                    <a:pt x="1010" y="1292"/>
                    <a:pt x="1015" y="1293"/>
                    <a:pt x="1020" y="1293"/>
                  </a:cubicBezTo>
                  <a:cubicBezTo>
                    <a:pt x="1023" y="1293"/>
                    <a:pt x="1025" y="1294"/>
                    <a:pt x="1027" y="1294"/>
                  </a:cubicBezTo>
                  <a:cubicBezTo>
                    <a:pt x="1035" y="1294"/>
                    <a:pt x="1043" y="1295"/>
                    <a:pt x="1051" y="1295"/>
                  </a:cubicBezTo>
                  <a:cubicBezTo>
                    <a:pt x="1058" y="1296"/>
                    <a:pt x="1066" y="1296"/>
                    <a:pt x="1074" y="1297"/>
                  </a:cubicBezTo>
                  <a:cubicBezTo>
                    <a:pt x="1082" y="1297"/>
                    <a:pt x="1089" y="1298"/>
                    <a:pt x="1097" y="1298"/>
                  </a:cubicBezTo>
                  <a:cubicBezTo>
                    <a:pt x="1105" y="1299"/>
                    <a:pt x="1112" y="1299"/>
                    <a:pt x="1120" y="1300"/>
                  </a:cubicBezTo>
                  <a:cubicBezTo>
                    <a:pt x="1128" y="1300"/>
                    <a:pt x="1136" y="1301"/>
                    <a:pt x="1143" y="1301"/>
                  </a:cubicBezTo>
                  <a:cubicBezTo>
                    <a:pt x="1151" y="1301"/>
                    <a:pt x="1159" y="1302"/>
                    <a:pt x="1167" y="1302"/>
                  </a:cubicBezTo>
                  <a:cubicBezTo>
                    <a:pt x="1174" y="1303"/>
                    <a:pt x="1182" y="1303"/>
                    <a:pt x="1190" y="1303"/>
                  </a:cubicBezTo>
                  <a:cubicBezTo>
                    <a:pt x="1198" y="1304"/>
                    <a:pt x="1205" y="1304"/>
                    <a:pt x="1213" y="1305"/>
                  </a:cubicBezTo>
                  <a:cubicBezTo>
                    <a:pt x="1221" y="1305"/>
                    <a:pt x="1229" y="1305"/>
                    <a:pt x="1236" y="1306"/>
                  </a:cubicBezTo>
                  <a:cubicBezTo>
                    <a:pt x="1244" y="1306"/>
                    <a:pt x="1252" y="1307"/>
                    <a:pt x="1260" y="1307"/>
                  </a:cubicBezTo>
                  <a:cubicBezTo>
                    <a:pt x="1267" y="1307"/>
                    <a:pt x="1275" y="1308"/>
                    <a:pt x="1283" y="1308"/>
                  </a:cubicBezTo>
                  <a:cubicBezTo>
                    <a:pt x="1291" y="1309"/>
                    <a:pt x="1298" y="1309"/>
                    <a:pt x="1306" y="1310"/>
                  </a:cubicBezTo>
                  <a:cubicBezTo>
                    <a:pt x="1314" y="1310"/>
                    <a:pt x="1322" y="1310"/>
                    <a:pt x="1329" y="1311"/>
                  </a:cubicBezTo>
                  <a:cubicBezTo>
                    <a:pt x="1337" y="1311"/>
                    <a:pt x="1345" y="1312"/>
                    <a:pt x="1353" y="1312"/>
                  </a:cubicBezTo>
                  <a:cubicBezTo>
                    <a:pt x="1360" y="1313"/>
                    <a:pt x="1368" y="1313"/>
                    <a:pt x="1376" y="1313"/>
                  </a:cubicBezTo>
                  <a:cubicBezTo>
                    <a:pt x="1381" y="1314"/>
                    <a:pt x="1386" y="1314"/>
                    <a:pt x="1391" y="1314"/>
                  </a:cubicBezTo>
                  <a:cubicBezTo>
                    <a:pt x="1394" y="1315"/>
                    <a:pt x="1396" y="1315"/>
                    <a:pt x="1399" y="1315"/>
                  </a:cubicBezTo>
                  <a:cubicBezTo>
                    <a:pt x="1407" y="1315"/>
                    <a:pt x="1414" y="1316"/>
                    <a:pt x="1422" y="1316"/>
                  </a:cubicBezTo>
                  <a:cubicBezTo>
                    <a:pt x="1430" y="1317"/>
                    <a:pt x="1437" y="1318"/>
                    <a:pt x="1445" y="1318"/>
                  </a:cubicBezTo>
                  <a:cubicBezTo>
                    <a:pt x="1453" y="1319"/>
                    <a:pt x="1461" y="1319"/>
                    <a:pt x="1468" y="1320"/>
                  </a:cubicBezTo>
                  <a:cubicBezTo>
                    <a:pt x="1476" y="1320"/>
                    <a:pt x="1484" y="1321"/>
                    <a:pt x="1491" y="1322"/>
                  </a:cubicBezTo>
                  <a:cubicBezTo>
                    <a:pt x="1499" y="1322"/>
                    <a:pt x="1507" y="1323"/>
                    <a:pt x="1514" y="1324"/>
                  </a:cubicBezTo>
                  <a:cubicBezTo>
                    <a:pt x="1522" y="1324"/>
                    <a:pt x="1530" y="1325"/>
                    <a:pt x="1538" y="1326"/>
                  </a:cubicBezTo>
                  <a:cubicBezTo>
                    <a:pt x="1545" y="1326"/>
                    <a:pt x="1553" y="1327"/>
                    <a:pt x="1561" y="1328"/>
                  </a:cubicBezTo>
                  <a:cubicBezTo>
                    <a:pt x="1564" y="1328"/>
                    <a:pt x="1568" y="1329"/>
                    <a:pt x="1572" y="1329"/>
                  </a:cubicBezTo>
                  <a:cubicBezTo>
                    <a:pt x="1576" y="1329"/>
                    <a:pt x="1580" y="1330"/>
                    <a:pt x="1583" y="1330"/>
                  </a:cubicBezTo>
                  <a:cubicBezTo>
                    <a:pt x="1591" y="1331"/>
                    <a:pt x="1599" y="1332"/>
                    <a:pt x="1606" y="1333"/>
                  </a:cubicBezTo>
                  <a:cubicBezTo>
                    <a:pt x="1614" y="1334"/>
                    <a:pt x="1622" y="1335"/>
                    <a:pt x="1629" y="1336"/>
                  </a:cubicBezTo>
                  <a:cubicBezTo>
                    <a:pt x="1637" y="1337"/>
                    <a:pt x="1644" y="1338"/>
                    <a:pt x="1652" y="1339"/>
                  </a:cubicBezTo>
                  <a:cubicBezTo>
                    <a:pt x="1655" y="1339"/>
                    <a:pt x="1658" y="1339"/>
                    <a:pt x="1660" y="1340"/>
                  </a:cubicBezTo>
                  <a:cubicBezTo>
                    <a:pt x="1665" y="1341"/>
                    <a:pt x="1670" y="1341"/>
                    <a:pt x="1675" y="1342"/>
                  </a:cubicBezTo>
                  <a:cubicBezTo>
                    <a:pt x="1682" y="1343"/>
                    <a:pt x="1690" y="1344"/>
                    <a:pt x="1697" y="1346"/>
                  </a:cubicBezTo>
                  <a:cubicBezTo>
                    <a:pt x="1705" y="1347"/>
                    <a:pt x="1713" y="1348"/>
                    <a:pt x="1720" y="1350"/>
                  </a:cubicBezTo>
                  <a:cubicBezTo>
                    <a:pt x="1728" y="1351"/>
                    <a:pt x="1735" y="1353"/>
                    <a:pt x="1742" y="1354"/>
                  </a:cubicBezTo>
                  <a:cubicBezTo>
                    <a:pt x="1744" y="1355"/>
                    <a:pt x="1746" y="1355"/>
                    <a:pt x="1747" y="1355"/>
                  </a:cubicBezTo>
                  <a:cubicBezTo>
                    <a:pt x="1753" y="1356"/>
                    <a:pt x="1759" y="1358"/>
                    <a:pt x="1765" y="1359"/>
                  </a:cubicBezTo>
                  <a:cubicBezTo>
                    <a:pt x="1772" y="1361"/>
                    <a:pt x="1780" y="1363"/>
                    <a:pt x="1787" y="1364"/>
                  </a:cubicBezTo>
                  <a:cubicBezTo>
                    <a:pt x="1795" y="1366"/>
                    <a:pt x="1802" y="1368"/>
                    <a:pt x="1809" y="1370"/>
                  </a:cubicBezTo>
                  <a:cubicBezTo>
                    <a:pt x="1817" y="1372"/>
                    <a:pt x="1824" y="1374"/>
                    <a:pt x="1831" y="1377"/>
                  </a:cubicBezTo>
                  <a:cubicBezTo>
                    <a:pt x="1839" y="1379"/>
                    <a:pt x="1846" y="1381"/>
                    <a:pt x="1853" y="1384"/>
                  </a:cubicBezTo>
                  <a:cubicBezTo>
                    <a:pt x="1860" y="1386"/>
                    <a:pt x="1868" y="1389"/>
                    <a:pt x="1875" y="1391"/>
                  </a:cubicBezTo>
                  <a:cubicBezTo>
                    <a:pt x="1882" y="1394"/>
                    <a:pt x="1889" y="1397"/>
                    <a:pt x="1896" y="1400"/>
                  </a:cubicBezTo>
                  <a:cubicBezTo>
                    <a:pt x="1902" y="1402"/>
                    <a:pt x="1907" y="1404"/>
                    <a:pt x="1912" y="1406"/>
                  </a:cubicBezTo>
                  <a:cubicBezTo>
                    <a:pt x="1914" y="1407"/>
                    <a:pt x="1916" y="1408"/>
                    <a:pt x="1918" y="1409"/>
                  </a:cubicBezTo>
                  <a:cubicBezTo>
                    <a:pt x="1922" y="1411"/>
                    <a:pt x="1927" y="1413"/>
                    <a:pt x="1931" y="1415"/>
                  </a:cubicBezTo>
                  <a:cubicBezTo>
                    <a:pt x="1939" y="1419"/>
                    <a:pt x="1939" y="1419"/>
                    <a:pt x="1939" y="1419"/>
                  </a:cubicBezTo>
                  <a:cubicBezTo>
                    <a:pt x="1940" y="1420"/>
                    <a:pt x="1940" y="1420"/>
                    <a:pt x="1940" y="1420"/>
                  </a:cubicBezTo>
                  <a:cubicBezTo>
                    <a:pt x="1950" y="1425"/>
                    <a:pt x="1950" y="1425"/>
                    <a:pt x="1950" y="1425"/>
                  </a:cubicBezTo>
                  <a:cubicBezTo>
                    <a:pt x="1954" y="1428"/>
                    <a:pt x="1954" y="1428"/>
                    <a:pt x="1954" y="1428"/>
                  </a:cubicBezTo>
                  <a:cubicBezTo>
                    <a:pt x="1957" y="1429"/>
                    <a:pt x="1957" y="1429"/>
                    <a:pt x="1957" y="1429"/>
                  </a:cubicBezTo>
                  <a:cubicBezTo>
                    <a:pt x="1959" y="1430"/>
                    <a:pt x="1959" y="1430"/>
                    <a:pt x="1959" y="1430"/>
                  </a:cubicBezTo>
                  <a:cubicBezTo>
                    <a:pt x="1960" y="1431"/>
                    <a:pt x="1960" y="1431"/>
                    <a:pt x="1960" y="1431"/>
                  </a:cubicBezTo>
                  <a:cubicBezTo>
                    <a:pt x="1968" y="1436"/>
                    <a:pt x="1968" y="1436"/>
                    <a:pt x="1968" y="1436"/>
                  </a:cubicBezTo>
                  <a:cubicBezTo>
                    <a:pt x="1972" y="1438"/>
                    <a:pt x="1976" y="1440"/>
                    <a:pt x="1980" y="1443"/>
                  </a:cubicBezTo>
                  <a:cubicBezTo>
                    <a:pt x="1982" y="1444"/>
                    <a:pt x="1984" y="1445"/>
                    <a:pt x="1986" y="1446"/>
                  </a:cubicBezTo>
                  <a:cubicBezTo>
                    <a:pt x="1991" y="1449"/>
                    <a:pt x="1991" y="1449"/>
                    <a:pt x="1991" y="1449"/>
                  </a:cubicBezTo>
                  <a:cubicBezTo>
                    <a:pt x="1995" y="1452"/>
                    <a:pt x="1995" y="1452"/>
                    <a:pt x="1995" y="1452"/>
                  </a:cubicBezTo>
                  <a:cubicBezTo>
                    <a:pt x="2001" y="1456"/>
                    <a:pt x="2001" y="1456"/>
                    <a:pt x="2001" y="1456"/>
                  </a:cubicBezTo>
                  <a:cubicBezTo>
                    <a:pt x="2004" y="1458"/>
                    <a:pt x="2004" y="1458"/>
                    <a:pt x="2004" y="1458"/>
                  </a:cubicBezTo>
                  <a:cubicBezTo>
                    <a:pt x="2010" y="1462"/>
                    <a:pt x="2015" y="1465"/>
                    <a:pt x="2021" y="1469"/>
                  </a:cubicBezTo>
                  <a:cubicBezTo>
                    <a:pt x="2021" y="1469"/>
                    <a:pt x="2021" y="1469"/>
                    <a:pt x="2021" y="1469"/>
                  </a:cubicBezTo>
                  <a:cubicBezTo>
                    <a:pt x="2027" y="1473"/>
                    <a:pt x="2033" y="1477"/>
                    <a:pt x="2038" y="1482"/>
                  </a:cubicBezTo>
                  <a:cubicBezTo>
                    <a:pt x="2039" y="1482"/>
                    <a:pt x="2040" y="1483"/>
                    <a:pt x="2041" y="1484"/>
                  </a:cubicBezTo>
                  <a:cubicBezTo>
                    <a:pt x="2046" y="1487"/>
                    <a:pt x="2050" y="1490"/>
                    <a:pt x="2055" y="1494"/>
                  </a:cubicBezTo>
                  <a:cubicBezTo>
                    <a:pt x="2057" y="1496"/>
                    <a:pt x="2059" y="1498"/>
                    <a:pt x="2061" y="1499"/>
                  </a:cubicBezTo>
                  <a:cubicBezTo>
                    <a:pt x="2064" y="1502"/>
                    <a:pt x="2067" y="1505"/>
                    <a:pt x="2071" y="1507"/>
                  </a:cubicBezTo>
                  <a:cubicBezTo>
                    <a:pt x="2073" y="1509"/>
                    <a:pt x="2076" y="1512"/>
                    <a:pt x="2078" y="1514"/>
                  </a:cubicBezTo>
                  <a:cubicBezTo>
                    <a:pt x="2081" y="1516"/>
                    <a:pt x="2081" y="1516"/>
                    <a:pt x="2081" y="1516"/>
                  </a:cubicBezTo>
                  <a:cubicBezTo>
                    <a:pt x="2086" y="1521"/>
                    <a:pt x="2086" y="1521"/>
                    <a:pt x="2086" y="1521"/>
                  </a:cubicBezTo>
                  <a:cubicBezTo>
                    <a:pt x="2090" y="1525"/>
                    <a:pt x="2095" y="1529"/>
                    <a:pt x="2099" y="1533"/>
                  </a:cubicBezTo>
                  <a:cubicBezTo>
                    <a:pt x="2103" y="1537"/>
                    <a:pt x="2107" y="1542"/>
                    <a:pt x="2111" y="1546"/>
                  </a:cubicBezTo>
                  <a:cubicBezTo>
                    <a:pt x="2116" y="1551"/>
                    <a:pt x="2116" y="1551"/>
                    <a:pt x="2116" y="1551"/>
                  </a:cubicBezTo>
                  <a:cubicBezTo>
                    <a:pt x="2118" y="1553"/>
                    <a:pt x="2118" y="1553"/>
                    <a:pt x="2118" y="1553"/>
                  </a:cubicBezTo>
                  <a:cubicBezTo>
                    <a:pt x="2120" y="1556"/>
                    <a:pt x="2122" y="1558"/>
                    <a:pt x="2124" y="1561"/>
                  </a:cubicBezTo>
                  <a:cubicBezTo>
                    <a:pt x="2128" y="1565"/>
                    <a:pt x="2131" y="1569"/>
                    <a:pt x="2135" y="1573"/>
                  </a:cubicBezTo>
                  <a:cubicBezTo>
                    <a:pt x="2135" y="1574"/>
                    <a:pt x="2136" y="1575"/>
                    <a:pt x="2137" y="1577"/>
                  </a:cubicBezTo>
                  <a:cubicBezTo>
                    <a:pt x="2141" y="1582"/>
                    <a:pt x="2145" y="1587"/>
                    <a:pt x="2149" y="1593"/>
                  </a:cubicBezTo>
                  <a:cubicBezTo>
                    <a:pt x="2152" y="1598"/>
                    <a:pt x="2152" y="1598"/>
                    <a:pt x="2152" y="1598"/>
                  </a:cubicBezTo>
                  <a:cubicBezTo>
                    <a:pt x="2155" y="1601"/>
                    <a:pt x="2155" y="1601"/>
                    <a:pt x="2155" y="1601"/>
                  </a:cubicBezTo>
                  <a:cubicBezTo>
                    <a:pt x="2156" y="1604"/>
                    <a:pt x="2158" y="1607"/>
                    <a:pt x="2160" y="1610"/>
                  </a:cubicBezTo>
                  <a:cubicBezTo>
                    <a:pt x="2163" y="1615"/>
                    <a:pt x="2166" y="1620"/>
                    <a:pt x="2169" y="1626"/>
                  </a:cubicBezTo>
                  <a:cubicBezTo>
                    <a:pt x="2170" y="1626"/>
                    <a:pt x="2170" y="1626"/>
                    <a:pt x="2170" y="1627"/>
                  </a:cubicBezTo>
                  <a:cubicBezTo>
                    <a:pt x="2173" y="1633"/>
                    <a:pt x="2176" y="1639"/>
                    <a:pt x="2179" y="1644"/>
                  </a:cubicBezTo>
                  <a:cubicBezTo>
                    <a:pt x="2181" y="1649"/>
                    <a:pt x="2183" y="1654"/>
                    <a:pt x="2185" y="1658"/>
                  </a:cubicBezTo>
                  <a:cubicBezTo>
                    <a:pt x="2186" y="1660"/>
                    <a:pt x="2186" y="1661"/>
                    <a:pt x="2187" y="1662"/>
                  </a:cubicBezTo>
                  <a:cubicBezTo>
                    <a:pt x="2189" y="1669"/>
                    <a:pt x="2192" y="1675"/>
                    <a:pt x="2194" y="1681"/>
                  </a:cubicBezTo>
                  <a:cubicBezTo>
                    <a:pt x="2196" y="1686"/>
                    <a:pt x="2198" y="1692"/>
                    <a:pt x="2199" y="1698"/>
                  </a:cubicBezTo>
                  <a:cubicBezTo>
                    <a:pt x="2200" y="1698"/>
                    <a:pt x="2200" y="1699"/>
                    <a:pt x="2200" y="1699"/>
                  </a:cubicBezTo>
                  <a:cubicBezTo>
                    <a:pt x="2202" y="1706"/>
                    <a:pt x="2203" y="1712"/>
                    <a:pt x="2205" y="1718"/>
                  </a:cubicBezTo>
                  <a:cubicBezTo>
                    <a:pt x="2205" y="1722"/>
                    <a:pt x="2206" y="1725"/>
                    <a:pt x="2207" y="1728"/>
                  </a:cubicBezTo>
                  <a:cubicBezTo>
                    <a:pt x="2208" y="1737"/>
                    <a:pt x="2208" y="1737"/>
                    <a:pt x="2208" y="1737"/>
                  </a:cubicBezTo>
                  <a:cubicBezTo>
                    <a:pt x="2210" y="1747"/>
                    <a:pt x="2210" y="1747"/>
                    <a:pt x="2210" y="1747"/>
                  </a:cubicBezTo>
                  <a:cubicBezTo>
                    <a:pt x="2211" y="1750"/>
                    <a:pt x="2211" y="1750"/>
                    <a:pt x="2211" y="1750"/>
                  </a:cubicBezTo>
                  <a:cubicBezTo>
                    <a:pt x="2211" y="1752"/>
                    <a:pt x="2211" y="1752"/>
                    <a:pt x="2211" y="1752"/>
                  </a:cubicBezTo>
                  <a:cubicBezTo>
                    <a:pt x="2211" y="1757"/>
                    <a:pt x="2211" y="1757"/>
                    <a:pt x="2211" y="1757"/>
                  </a:cubicBezTo>
                  <a:cubicBezTo>
                    <a:pt x="2212" y="1763"/>
                    <a:pt x="2212" y="1769"/>
                    <a:pt x="2213" y="1776"/>
                  </a:cubicBezTo>
                  <a:cubicBezTo>
                    <a:pt x="2214" y="1782"/>
                    <a:pt x="2213" y="1789"/>
                    <a:pt x="2214" y="1795"/>
                  </a:cubicBezTo>
                  <a:cubicBezTo>
                    <a:pt x="2214" y="1805"/>
                    <a:pt x="2214" y="1805"/>
                    <a:pt x="2214" y="1805"/>
                  </a:cubicBezTo>
                  <a:cubicBezTo>
                    <a:pt x="2214" y="1814"/>
                    <a:pt x="2214" y="1814"/>
                    <a:pt x="2214" y="1814"/>
                  </a:cubicBezTo>
                  <a:cubicBezTo>
                    <a:pt x="2213" y="1820"/>
                    <a:pt x="2213" y="1827"/>
                    <a:pt x="2213" y="1833"/>
                  </a:cubicBezTo>
                  <a:cubicBezTo>
                    <a:pt x="2212" y="1837"/>
                    <a:pt x="2212" y="1842"/>
                    <a:pt x="2211" y="1846"/>
                  </a:cubicBezTo>
                  <a:cubicBezTo>
                    <a:pt x="2211" y="1854"/>
                    <a:pt x="2210" y="1863"/>
                    <a:pt x="2208" y="1871"/>
                  </a:cubicBezTo>
                  <a:cubicBezTo>
                    <a:pt x="2207" y="1877"/>
                    <a:pt x="2207" y="1883"/>
                    <a:pt x="2205" y="1889"/>
                  </a:cubicBezTo>
                  <a:cubicBezTo>
                    <a:pt x="2204" y="1896"/>
                    <a:pt x="2203" y="1902"/>
                    <a:pt x="2201" y="1908"/>
                  </a:cubicBezTo>
                  <a:cubicBezTo>
                    <a:pt x="2200" y="1914"/>
                    <a:pt x="2198" y="1920"/>
                    <a:pt x="2197" y="1926"/>
                  </a:cubicBezTo>
                  <a:cubicBezTo>
                    <a:pt x="2195" y="1932"/>
                    <a:pt x="2194" y="1938"/>
                    <a:pt x="2192" y="1944"/>
                  </a:cubicBezTo>
                  <a:cubicBezTo>
                    <a:pt x="2190" y="1950"/>
                    <a:pt x="2188" y="1956"/>
                    <a:pt x="2186" y="1962"/>
                  </a:cubicBezTo>
                  <a:cubicBezTo>
                    <a:pt x="2184" y="1971"/>
                    <a:pt x="2184" y="1971"/>
                    <a:pt x="2184" y="1971"/>
                  </a:cubicBezTo>
                  <a:cubicBezTo>
                    <a:pt x="2181" y="1979"/>
                    <a:pt x="2181" y="1979"/>
                    <a:pt x="2181" y="1979"/>
                  </a:cubicBezTo>
                  <a:cubicBezTo>
                    <a:pt x="2180" y="1981"/>
                    <a:pt x="2180" y="1982"/>
                    <a:pt x="2179" y="1984"/>
                  </a:cubicBezTo>
                  <a:cubicBezTo>
                    <a:pt x="2177" y="1988"/>
                    <a:pt x="2176" y="1992"/>
                    <a:pt x="2174" y="1997"/>
                  </a:cubicBezTo>
                  <a:cubicBezTo>
                    <a:pt x="2174" y="1998"/>
                    <a:pt x="2174" y="1998"/>
                    <a:pt x="2173" y="1999"/>
                  </a:cubicBezTo>
                  <a:cubicBezTo>
                    <a:pt x="2197" y="1999"/>
                    <a:pt x="2197" y="1999"/>
                    <a:pt x="2197" y="1999"/>
                  </a:cubicBezTo>
                  <a:cubicBezTo>
                    <a:pt x="2198" y="1996"/>
                    <a:pt x="2199" y="1992"/>
                    <a:pt x="2200" y="1989"/>
                  </a:cubicBezTo>
                  <a:lnTo>
                    <a:pt x="2204" y="198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968375" y="3740150"/>
              <a:ext cx="146050" cy="474663"/>
            </a:xfrm>
            <a:custGeom>
              <a:avLst/>
              <a:gdLst>
                <a:gd name="T0" fmla="*/ 50 w 57"/>
                <a:gd name="T1" fmla="*/ 170 h 187"/>
                <a:gd name="T2" fmla="*/ 43 w 57"/>
                <a:gd name="T3" fmla="*/ 160 h 187"/>
                <a:gd name="T4" fmla="*/ 37 w 57"/>
                <a:gd name="T5" fmla="*/ 149 h 187"/>
                <a:gd name="T6" fmla="*/ 36 w 57"/>
                <a:gd name="T7" fmla="*/ 147 h 187"/>
                <a:gd name="T8" fmla="*/ 36 w 57"/>
                <a:gd name="T9" fmla="*/ 146 h 187"/>
                <a:gd name="T10" fmla="*/ 31 w 57"/>
                <a:gd name="T11" fmla="*/ 136 h 187"/>
                <a:gd name="T12" fmla="*/ 27 w 57"/>
                <a:gd name="T13" fmla="*/ 125 h 187"/>
                <a:gd name="T14" fmla="*/ 26 w 57"/>
                <a:gd name="T15" fmla="*/ 121 h 187"/>
                <a:gd name="T16" fmla="*/ 23 w 57"/>
                <a:gd name="T17" fmla="*/ 113 h 187"/>
                <a:gd name="T18" fmla="*/ 22 w 57"/>
                <a:gd name="T19" fmla="*/ 108 h 187"/>
                <a:gd name="T20" fmla="*/ 21 w 57"/>
                <a:gd name="T21" fmla="*/ 102 h 187"/>
                <a:gd name="T22" fmla="*/ 21 w 57"/>
                <a:gd name="T23" fmla="*/ 101 h 187"/>
                <a:gd name="T24" fmla="*/ 18 w 57"/>
                <a:gd name="T25" fmla="*/ 78 h 187"/>
                <a:gd name="T26" fmla="*/ 18 w 57"/>
                <a:gd name="T27" fmla="*/ 51 h 187"/>
                <a:gd name="T28" fmla="*/ 33 w 57"/>
                <a:gd name="T29" fmla="*/ 0 h 187"/>
                <a:gd name="T30" fmla="*/ 27 w 57"/>
                <a:gd name="T31" fmla="*/ 0 h 187"/>
                <a:gd name="T32" fmla="*/ 25 w 57"/>
                <a:gd name="T33" fmla="*/ 0 h 187"/>
                <a:gd name="T34" fmla="*/ 18 w 57"/>
                <a:gd name="T35" fmla="*/ 0 h 187"/>
                <a:gd name="T36" fmla="*/ 14 w 57"/>
                <a:gd name="T37" fmla="*/ 0 h 187"/>
                <a:gd name="T38" fmla="*/ 2 w 57"/>
                <a:gd name="T39" fmla="*/ 49 h 187"/>
                <a:gd name="T40" fmla="*/ 1 w 57"/>
                <a:gd name="T41" fmla="*/ 73 h 187"/>
                <a:gd name="T42" fmla="*/ 3 w 57"/>
                <a:gd name="T43" fmla="*/ 95 h 187"/>
                <a:gd name="T44" fmla="*/ 3 w 57"/>
                <a:gd name="T45" fmla="*/ 100 h 187"/>
                <a:gd name="T46" fmla="*/ 4 w 57"/>
                <a:gd name="T47" fmla="*/ 104 h 187"/>
                <a:gd name="T48" fmla="*/ 7 w 57"/>
                <a:gd name="T49" fmla="*/ 117 h 187"/>
                <a:gd name="T50" fmla="*/ 8 w 57"/>
                <a:gd name="T51" fmla="*/ 119 h 187"/>
                <a:gd name="T52" fmla="*/ 11 w 57"/>
                <a:gd name="T53" fmla="*/ 130 h 187"/>
                <a:gd name="T54" fmla="*/ 13 w 57"/>
                <a:gd name="T55" fmla="*/ 136 h 187"/>
                <a:gd name="T56" fmla="*/ 15 w 57"/>
                <a:gd name="T57" fmla="*/ 140 h 187"/>
                <a:gd name="T58" fmla="*/ 19 w 57"/>
                <a:gd name="T59" fmla="*/ 150 h 187"/>
                <a:gd name="T60" fmla="*/ 21 w 57"/>
                <a:gd name="T61" fmla="*/ 154 h 187"/>
                <a:gd name="T62" fmla="*/ 25 w 57"/>
                <a:gd name="T63" fmla="*/ 162 h 187"/>
                <a:gd name="T64" fmla="*/ 30 w 57"/>
                <a:gd name="T65" fmla="*/ 171 h 187"/>
                <a:gd name="T66" fmla="*/ 31 w 57"/>
                <a:gd name="T67" fmla="*/ 172 h 187"/>
                <a:gd name="T68" fmla="*/ 38 w 57"/>
                <a:gd name="T69" fmla="*/ 182 h 187"/>
                <a:gd name="T70" fmla="*/ 42 w 57"/>
                <a:gd name="T71" fmla="*/ 187 h 187"/>
                <a:gd name="T72" fmla="*/ 47 w 57"/>
                <a:gd name="T73" fmla="*/ 184 h 187"/>
                <a:gd name="T74" fmla="*/ 50 w 57"/>
                <a:gd name="T75" fmla="*/ 182 h 187"/>
                <a:gd name="T76" fmla="*/ 57 w 57"/>
                <a:gd name="T77" fmla="*/ 179 h 187"/>
                <a:gd name="T78" fmla="*/ 52 w 57"/>
                <a:gd name="T79" fmla="*/ 173 h 187"/>
                <a:gd name="T80" fmla="*/ 50 w 57"/>
                <a:gd name="T81" fmla="*/ 17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7" h="187">
                  <a:moveTo>
                    <a:pt x="50" y="170"/>
                  </a:moveTo>
                  <a:cubicBezTo>
                    <a:pt x="48" y="167"/>
                    <a:pt x="45" y="163"/>
                    <a:pt x="43" y="160"/>
                  </a:cubicBezTo>
                  <a:cubicBezTo>
                    <a:pt x="41" y="156"/>
                    <a:pt x="39" y="153"/>
                    <a:pt x="37" y="149"/>
                  </a:cubicBezTo>
                  <a:cubicBezTo>
                    <a:pt x="37" y="148"/>
                    <a:pt x="36" y="148"/>
                    <a:pt x="36" y="147"/>
                  </a:cubicBezTo>
                  <a:cubicBezTo>
                    <a:pt x="36" y="147"/>
                    <a:pt x="36" y="147"/>
                    <a:pt x="36" y="146"/>
                  </a:cubicBezTo>
                  <a:cubicBezTo>
                    <a:pt x="34" y="143"/>
                    <a:pt x="32" y="140"/>
                    <a:pt x="31" y="136"/>
                  </a:cubicBezTo>
                  <a:cubicBezTo>
                    <a:pt x="29" y="132"/>
                    <a:pt x="28" y="129"/>
                    <a:pt x="27" y="125"/>
                  </a:cubicBezTo>
                  <a:cubicBezTo>
                    <a:pt x="26" y="123"/>
                    <a:pt x="26" y="122"/>
                    <a:pt x="26" y="121"/>
                  </a:cubicBezTo>
                  <a:cubicBezTo>
                    <a:pt x="25" y="118"/>
                    <a:pt x="24" y="116"/>
                    <a:pt x="23" y="113"/>
                  </a:cubicBezTo>
                  <a:cubicBezTo>
                    <a:pt x="23" y="111"/>
                    <a:pt x="23" y="110"/>
                    <a:pt x="22" y="108"/>
                  </a:cubicBezTo>
                  <a:cubicBezTo>
                    <a:pt x="22" y="106"/>
                    <a:pt x="21" y="104"/>
                    <a:pt x="21" y="102"/>
                  </a:cubicBezTo>
                  <a:cubicBezTo>
                    <a:pt x="21" y="102"/>
                    <a:pt x="21" y="101"/>
                    <a:pt x="21" y="101"/>
                  </a:cubicBezTo>
                  <a:cubicBezTo>
                    <a:pt x="19" y="93"/>
                    <a:pt x="18" y="85"/>
                    <a:pt x="18" y="78"/>
                  </a:cubicBezTo>
                  <a:cubicBezTo>
                    <a:pt x="17" y="69"/>
                    <a:pt x="17" y="60"/>
                    <a:pt x="18" y="51"/>
                  </a:cubicBezTo>
                  <a:cubicBezTo>
                    <a:pt x="20" y="34"/>
                    <a:pt x="25" y="17"/>
                    <a:pt x="3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8" y="16"/>
                    <a:pt x="3" y="32"/>
                    <a:pt x="2" y="49"/>
                  </a:cubicBezTo>
                  <a:cubicBezTo>
                    <a:pt x="1" y="57"/>
                    <a:pt x="0" y="65"/>
                    <a:pt x="1" y="73"/>
                  </a:cubicBezTo>
                  <a:cubicBezTo>
                    <a:pt x="1" y="80"/>
                    <a:pt x="2" y="88"/>
                    <a:pt x="3" y="95"/>
                  </a:cubicBezTo>
                  <a:cubicBezTo>
                    <a:pt x="3" y="97"/>
                    <a:pt x="3" y="98"/>
                    <a:pt x="3" y="100"/>
                  </a:cubicBezTo>
                  <a:cubicBezTo>
                    <a:pt x="4" y="101"/>
                    <a:pt x="4" y="103"/>
                    <a:pt x="4" y="104"/>
                  </a:cubicBezTo>
                  <a:cubicBezTo>
                    <a:pt x="5" y="108"/>
                    <a:pt x="6" y="113"/>
                    <a:pt x="7" y="117"/>
                  </a:cubicBezTo>
                  <a:cubicBezTo>
                    <a:pt x="7" y="118"/>
                    <a:pt x="8" y="118"/>
                    <a:pt x="8" y="119"/>
                  </a:cubicBezTo>
                  <a:cubicBezTo>
                    <a:pt x="9" y="123"/>
                    <a:pt x="10" y="127"/>
                    <a:pt x="11" y="130"/>
                  </a:cubicBezTo>
                  <a:cubicBezTo>
                    <a:pt x="12" y="132"/>
                    <a:pt x="12" y="134"/>
                    <a:pt x="13" y="136"/>
                  </a:cubicBezTo>
                  <a:cubicBezTo>
                    <a:pt x="14" y="137"/>
                    <a:pt x="14" y="139"/>
                    <a:pt x="15" y="140"/>
                  </a:cubicBezTo>
                  <a:cubicBezTo>
                    <a:pt x="16" y="143"/>
                    <a:pt x="17" y="147"/>
                    <a:pt x="19" y="150"/>
                  </a:cubicBezTo>
                  <a:cubicBezTo>
                    <a:pt x="19" y="151"/>
                    <a:pt x="20" y="152"/>
                    <a:pt x="21" y="154"/>
                  </a:cubicBezTo>
                  <a:cubicBezTo>
                    <a:pt x="22" y="156"/>
                    <a:pt x="23" y="159"/>
                    <a:pt x="25" y="162"/>
                  </a:cubicBezTo>
                  <a:cubicBezTo>
                    <a:pt x="27" y="165"/>
                    <a:pt x="28" y="168"/>
                    <a:pt x="30" y="171"/>
                  </a:cubicBezTo>
                  <a:cubicBezTo>
                    <a:pt x="31" y="171"/>
                    <a:pt x="31" y="172"/>
                    <a:pt x="31" y="172"/>
                  </a:cubicBezTo>
                  <a:cubicBezTo>
                    <a:pt x="34" y="176"/>
                    <a:pt x="36" y="179"/>
                    <a:pt x="38" y="182"/>
                  </a:cubicBezTo>
                  <a:cubicBezTo>
                    <a:pt x="39" y="183"/>
                    <a:pt x="41" y="185"/>
                    <a:pt x="42" y="187"/>
                  </a:cubicBezTo>
                  <a:cubicBezTo>
                    <a:pt x="44" y="186"/>
                    <a:pt x="45" y="185"/>
                    <a:pt x="47" y="184"/>
                  </a:cubicBezTo>
                  <a:cubicBezTo>
                    <a:pt x="48" y="184"/>
                    <a:pt x="49" y="183"/>
                    <a:pt x="50" y="182"/>
                  </a:cubicBezTo>
                  <a:cubicBezTo>
                    <a:pt x="52" y="181"/>
                    <a:pt x="55" y="180"/>
                    <a:pt x="57" y="179"/>
                  </a:cubicBezTo>
                  <a:cubicBezTo>
                    <a:pt x="55" y="177"/>
                    <a:pt x="54" y="175"/>
                    <a:pt x="52" y="173"/>
                  </a:cubicBezTo>
                  <a:cubicBezTo>
                    <a:pt x="52" y="172"/>
                    <a:pt x="51" y="171"/>
                    <a:pt x="50" y="17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1119188" y="3303588"/>
              <a:ext cx="454025" cy="268288"/>
            </a:xfrm>
            <a:custGeom>
              <a:avLst/>
              <a:gdLst>
                <a:gd name="T0" fmla="*/ 74 w 179"/>
                <a:gd name="T1" fmla="*/ 66 h 106"/>
                <a:gd name="T2" fmla="*/ 83 w 179"/>
                <a:gd name="T3" fmla="*/ 60 h 106"/>
                <a:gd name="T4" fmla="*/ 85 w 179"/>
                <a:gd name="T5" fmla="*/ 59 h 106"/>
                <a:gd name="T6" fmla="*/ 95 w 179"/>
                <a:gd name="T7" fmla="*/ 53 h 106"/>
                <a:gd name="T8" fmla="*/ 106 w 179"/>
                <a:gd name="T9" fmla="*/ 47 h 106"/>
                <a:gd name="T10" fmla="*/ 110 w 179"/>
                <a:gd name="T11" fmla="*/ 45 h 106"/>
                <a:gd name="T12" fmla="*/ 116 w 179"/>
                <a:gd name="T13" fmla="*/ 41 h 106"/>
                <a:gd name="T14" fmla="*/ 127 w 179"/>
                <a:gd name="T15" fmla="*/ 35 h 106"/>
                <a:gd name="T16" fmla="*/ 135 w 179"/>
                <a:gd name="T17" fmla="*/ 31 h 106"/>
                <a:gd name="T18" fmla="*/ 137 w 179"/>
                <a:gd name="T19" fmla="*/ 30 h 106"/>
                <a:gd name="T20" fmla="*/ 147 w 179"/>
                <a:gd name="T21" fmla="*/ 25 h 106"/>
                <a:gd name="T22" fmla="*/ 153 w 179"/>
                <a:gd name="T23" fmla="*/ 22 h 106"/>
                <a:gd name="T24" fmla="*/ 157 w 179"/>
                <a:gd name="T25" fmla="*/ 20 h 106"/>
                <a:gd name="T26" fmla="*/ 161 w 179"/>
                <a:gd name="T27" fmla="*/ 18 h 106"/>
                <a:gd name="T28" fmla="*/ 168 w 179"/>
                <a:gd name="T29" fmla="*/ 15 h 106"/>
                <a:gd name="T30" fmla="*/ 178 w 179"/>
                <a:gd name="T31" fmla="*/ 11 h 106"/>
                <a:gd name="T32" fmla="*/ 179 w 179"/>
                <a:gd name="T33" fmla="*/ 10 h 106"/>
                <a:gd name="T34" fmla="*/ 178 w 179"/>
                <a:gd name="T35" fmla="*/ 9 h 106"/>
                <a:gd name="T36" fmla="*/ 173 w 179"/>
                <a:gd name="T37" fmla="*/ 5 h 106"/>
                <a:gd name="T38" fmla="*/ 170 w 179"/>
                <a:gd name="T39" fmla="*/ 4 h 106"/>
                <a:gd name="T40" fmla="*/ 165 w 179"/>
                <a:gd name="T41" fmla="*/ 1 h 106"/>
                <a:gd name="T42" fmla="*/ 162 w 179"/>
                <a:gd name="T43" fmla="*/ 0 h 106"/>
                <a:gd name="T44" fmla="*/ 161 w 179"/>
                <a:gd name="T45" fmla="*/ 0 h 106"/>
                <a:gd name="T46" fmla="*/ 152 w 179"/>
                <a:gd name="T47" fmla="*/ 3 h 106"/>
                <a:gd name="T48" fmla="*/ 146 w 179"/>
                <a:gd name="T49" fmla="*/ 6 h 106"/>
                <a:gd name="T50" fmla="*/ 142 w 179"/>
                <a:gd name="T51" fmla="*/ 8 h 106"/>
                <a:gd name="T52" fmla="*/ 141 w 179"/>
                <a:gd name="T53" fmla="*/ 9 h 106"/>
                <a:gd name="T54" fmla="*/ 132 w 179"/>
                <a:gd name="T55" fmla="*/ 13 h 106"/>
                <a:gd name="T56" fmla="*/ 122 w 179"/>
                <a:gd name="T57" fmla="*/ 18 h 106"/>
                <a:gd name="T58" fmla="*/ 115 w 179"/>
                <a:gd name="T59" fmla="*/ 22 h 106"/>
                <a:gd name="T60" fmla="*/ 111 w 179"/>
                <a:gd name="T61" fmla="*/ 24 h 106"/>
                <a:gd name="T62" fmla="*/ 101 w 179"/>
                <a:gd name="T63" fmla="*/ 30 h 106"/>
                <a:gd name="T64" fmla="*/ 90 w 179"/>
                <a:gd name="T65" fmla="*/ 36 h 106"/>
                <a:gd name="T66" fmla="*/ 89 w 179"/>
                <a:gd name="T67" fmla="*/ 37 h 106"/>
                <a:gd name="T68" fmla="*/ 80 w 179"/>
                <a:gd name="T69" fmla="*/ 42 h 106"/>
                <a:gd name="T70" fmla="*/ 69 w 179"/>
                <a:gd name="T71" fmla="*/ 49 h 106"/>
                <a:gd name="T72" fmla="*/ 62 w 179"/>
                <a:gd name="T73" fmla="*/ 54 h 106"/>
                <a:gd name="T74" fmla="*/ 59 w 179"/>
                <a:gd name="T75" fmla="*/ 56 h 106"/>
                <a:gd name="T76" fmla="*/ 48 w 179"/>
                <a:gd name="T77" fmla="*/ 64 h 106"/>
                <a:gd name="T78" fmla="*/ 37 w 179"/>
                <a:gd name="T79" fmla="*/ 72 h 106"/>
                <a:gd name="T80" fmla="*/ 36 w 179"/>
                <a:gd name="T81" fmla="*/ 72 h 106"/>
                <a:gd name="T82" fmla="*/ 35 w 179"/>
                <a:gd name="T83" fmla="*/ 74 h 106"/>
                <a:gd name="T84" fmla="*/ 25 w 179"/>
                <a:gd name="T85" fmla="*/ 82 h 106"/>
                <a:gd name="T86" fmla="*/ 14 w 179"/>
                <a:gd name="T87" fmla="*/ 92 h 106"/>
                <a:gd name="T88" fmla="*/ 6 w 179"/>
                <a:gd name="T89" fmla="*/ 99 h 106"/>
                <a:gd name="T90" fmla="*/ 2 w 179"/>
                <a:gd name="T91" fmla="*/ 103 h 106"/>
                <a:gd name="T92" fmla="*/ 0 w 179"/>
                <a:gd name="T93" fmla="*/ 105 h 106"/>
                <a:gd name="T94" fmla="*/ 2 w 179"/>
                <a:gd name="T95" fmla="*/ 105 h 106"/>
                <a:gd name="T96" fmla="*/ 5 w 179"/>
                <a:gd name="T97" fmla="*/ 106 h 106"/>
                <a:gd name="T98" fmla="*/ 8 w 179"/>
                <a:gd name="T99" fmla="*/ 106 h 106"/>
                <a:gd name="T100" fmla="*/ 11 w 179"/>
                <a:gd name="T101" fmla="*/ 105 h 106"/>
                <a:gd name="T102" fmla="*/ 20 w 179"/>
                <a:gd name="T103" fmla="*/ 103 h 106"/>
                <a:gd name="T104" fmla="*/ 22 w 179"/>
                <a:gd name="T105" fmla="*/ 103 h 106"/>
                <a:gd name="T106" fmla="*/ 28 w 179"/>
                <a:gd name="T107" fmla="*/ 102 h 106"/>
                <a:gd name="T108" fmla="*/ 28 w 179"/>
                <a:gd name="T109" fmla="*/ 102 h 106"/>
                <a:gd name="T110" fmla="*/ 30 w 179"/>
                <a:gd name="T111" fmla="*/ 100 h 106"/>
                <a:gd name="T112" fmla="*/ 41 w 179"/>
                <a:gd name="T113" fmla="*/ 90 h 106"/>
                <a:gd name="T114" fmla="*/ 47 w 179"/>
                <a:gd name="T115" fmla="*/ 86 h 106"/>
                <a:gd name="T116" fmla="*/ 53 w 179"/>
                <a:gd name="T117" fmla="*/ 82 h 106"/>
                <a:gd name="T118" fmla="*/ 56 w 179"/>
                <a:gd name="T119" fmla="*/ 79 h 106"/>
                <a:gd name="T120" fmla="*/ 63 w 179"/>
                <a:gd name="T121" fmla="*/ 74 h 106"/>
                <a:gd name="T122" fmla="*/ 74 w 179"/>
                <a:gd name="T123" fmla="*/ 6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9" h="106">
                  <a:moveTo>
                    <a:pt x="74" y="66"/>
                  </a:moveTo>
                  <a:cubicBezTo>
                    <a:pt x="77" y="64"/>
                    <a:pt x="80" y="62"/>
                    <a:pt x="83" y="60"/>
                  </a:cubicBezTo>
                  <a:cubicBezTo>
                    <a:pt x="84" y="60"/>
                    <a:pt x="84" y="60"/>
                    <a:pt x="85" y="59"/>
                  </a:cubicBezTo>
                  <a:cubicBezTo>
                    <a:pt x="88" y="57"/>
                    <a:pt x="92" y="55"/>
                    <a:pt x="95" y="53"/>
                  </a:cubicBezTo>
                  <a:cubicBezTo>
                    <a:pt x="99" y="51"/>
                    <a:pt x="102" y="49"/>
                    <a:pt x="106" y="47"/>
                  </a:cubicBezTo>
                  <a:cubicBezTo>
                    <a:pt x="107" y="46"/>
                    <a:pt x="108" y="45"/>
                    <a:pt x="110" y="45"/>
                  </a:cubicBezTo>
                  <a:cubicBezTo>
                    <a:pt x="112" y="43"/>
                    <a:pt x="114" y="42"/>
                    <a:pt x="116" y="41"/>
                  </a:cubicBezTo>
                  <a:cubicBezTo>
                    <a:pt x="120" y="39"/>
                    <a:pt x="123" y="37"/>
                    <a:pt x="127" y="35"/>
                  </a:cubicBezTo>
                  <a:cubicBezTo>
                    <a:pt x="130" y="34"/>
                    <a:pt x="133" y="32"/>
                    <a:pt x="135" y="31"/>
                  </a:cubicBezTo>
                  <a:cubicBezTo>
                    <a:pt x="136" y="31"/>
                    <a:pt x="136" y="30"/>
                    <a:pt x="137" y="30"/>
                  </a:cubicBezTo>
                  <a:cubicBezTo>
                    <a:pt x="140" y="28"/>
                    <a:pt x="144" y="27"/>
                    <a:pt x="147" y="25"/>
                  </a:cubicBezTo>
                  <a:cubicBezTo>
                    <a:pt x="149" y="24"/>
                    <a:pt x="151" y="23"/>
                    <a:pt x="153" y="22"/>
                  </a:cubicBezTo>
                  <a:cubicBezTo>
                    <a:pt x="155" y="21"/>
                    <a:pt x="156" y="21"/>
                    <a:pt x="157" y="20"/>
                  </a:cubicBezTo>
                  <a:cubicBezTo>
                    <a:pt x="159" y="20"/>
                    <a:pt x="160" y="19"/>
                    <a:pt x="161" y="18"/>
                  </a:cubicBezTo>
                  <a:cubicBezTo>
                    <a:pt x="163" y="17"/>
                    <a:pt x="165" y="16"/>
                    <a:pt x="168" y="15"/>
                  </a:cubicBezTo>
                  <a:cubicBezTo>
                    <a:pt x="171" y="14"/>
                    <a:pt x="174" y="12"/>
                    <a:pt x="178" y="11"/>
                  </a:cubicBezTo>
                  <a:cubicBezTo>
                    <a:pt x="178" y="11"/>
                    <a:pt x="179" y="10"/>
                    <a:pt x="179" y="10"/>
                  </a:cubicBezTo>
                  <a:cubicBezTo>
                    <a:pt x="179" y="10"/>
                    <a:pt x="178" y="9"/>
                    <a:pt x="178" y="9"/>
                  </a:cubicBezTo>
                  <a:cubicBezTo>
                    <a:pt x="176" y="7"/>
                    <a:pt x="177" y="8"/>
                    <a:pt x="173" y="5"/>
                  </a:cubicBezTo>
                  <a:cubicBezTo>
                    <a:pt x="172" y="5"/>
                    <a:pt x="171" y="4"/>
                    <a:pt x="170" y="4"/>
                  </a:cubicBezTo>
                  <a:cubicBezTo>
                    <a:pt x="169" y="3"/>
                    <a:pt x="167" y="2"/>
                    <a:pt x="165" y="1"/>
                  </a:cubicBezTo>
                  <a:cubicBezTo>
                    <a:pt x="164" y="1"/>
                    <a:pt x="163" y="1"/>
                    <a:pt x="162" y="0"/>
                  </a:cubicBezTo>
                  <a:cubicBezTo>
                    <a:pt x="162" y="0"/>
                    <a:pt x="161" y="0"/>
                    <a:pt x="161" y="0"/>
                  </a:cubicBezTo>
                  <a:cubicBezTo>
                    <a:pt x="158" y="1"/>
                    <a:pt x="155" y="2"/>
                    <a:pt x="152" y="3"/>
                  </a:cubicBezTo>
                  <a:cubicBezTo>
                    <a:pt x="150" y="4"/>
                    <a:pt x="148" y="5"/>
                    <a:pt x="146" y="6"/>
                  </a:cubicBezTo>
                  <a:cubicBezTo>
                    <a:pt x="145" y="7"/>
                    <a:pt x="143" y="8"/>
                    <a:pt x="142" y="8"/>
                  </a:cubicBezTo>
                  <a:cubicBezTo>
                    <a:pt x="142" y="8"/>
                    <a:pt x="141" y="9"/>
                    <a:pt x="141" y="9"/>
                  </a:cubicBezTo>
                  <a:cubicBezTo>
                    <a:pt x="138" y="10"/>
                    <a:pt x="135" y="12"/>
                    <a:pt x="132" y="13"/>
                  </a:cubicBezTo>
                  <a:cubicBezTo>
                    <a:pt x="128" y="15"/>
                    <a:pt x="125" y="17"/>
                    <a:pt x="122" y="18"/>
                  </a:cubicBezTo>
                  <a:cubicBezTo>
                    <a:pt x="119" y="20"/>
                    <a:pt x="117" y="21"/>
                    <a:pt x="115" y="22"/>
                  </a:cubicBezTo>
                  <a:cubicBezTo>
                    <a:pt x="114" y="23"/>
                    <a:pt x="113" y="23"/>
                    <a:pt x="111" y="24"/>
                  </a:cubicBezTo>
                  <a:cubicBezTo>
                    <a:pt x="108" y="26"/>
                    <a:pt x="104" y="28"/>
                    <a:pt x="101" y="30"/>
                  </a:cubicBezTo>
                  <a:cubicBezTo>
                    <a:pt x="97" y="32"/>
                    <a:pt x="94" y="34"/>
                    <a:pt x="90" y="36"/>
                  </a:cubicBezTo>
                  <a:cubicBezTo>
                    <a:pt x="90" y="36"/>
                    <a:pt x="89" y="36"/>
                    <a:pt x="89" y="37"/>
                  </a:cubicBezTo>
                  <a:cubicBezTo>
                    <a:pt x="86" y="39"/>
                    <a:pt x="83" y="40"/>
                    <a:pt x="80" y="42"/>
                  </a:cubicBezTo>
                  <a:cubicBezTo>
                    <a:pt x="76" y="44"/>
                    <a:pt x="73" y="47"/>
                    <a:pt x="69" y="49"/>
                  </a:cubicBezTo>
                  <a:cubicBezTo>
                    <a:pt x="67" y="51"/>
                    <a:pt x="64" y="52"/>
                    <a:pt x="62" y="54"/>
                  </a:cubicBezTo>
                  <a:cubicBezTo>
                    <a:pt x="61" y="55"/>
                    <a:pt x="60" y="55"/>
                    <a:pt x="59" y="56"/>
                  </a:cubicBezTo>
                  <a:cubicBezTo>
                    <a:pt x="55" y="59"/>
                    <a:pt x="51" y="61"/>
                    <a:pt x="48" y="64"/>
                  </a:cubicBezTo>
                  <a:cubicBezTo>
                    <a:pt x="44" y="67"/>
                    <a:pt x="40" y="69"/>
                    <a:pt x="37" y="72"/>
                  </a:cubicBezTo>
                  <a:cubicBezTo>
                    <a:pt x="37" y="72"/>
                    <a:pt x="37" y="72"/>
                    <a:pt x="36" y="72"/>
                  </a:cubicBezTo>
                  <a:cubicBezTo>
                    <a:pt x="36" y="73"/>
                    <a:pt x="35" y="73"/>
                    <a:pt x="35" y="74"/>
                  </a:cubicBezTo>
                  <a:cubicBezTo>
                    <a:pt x="32" y="76"/>
                    <a:pt x="28" y="79"/>
                    <a:pt x="25" y="82"/>
                  </a:cubicBezTo>
                  <a:cubicBezTo>
                    <a:pt x="22" y="85"/>
                    <a:pt x="18" y="88"/>
                    <a:pt x="14" y="92"/>
                  </a:cubicBezTo>
                  <a:cubicBezTo>
                    <a:pt x="11" y="94"/>
                    <a:pt x="9" y="97"/>
                    <a:pt x="6" y="99"/>
                  </a:cubicBezTo>
                  <a:cubicBezTo>
                    <a:pt x="5" y="101"/>
                    <a:pt x="3" y="102"/>
                    <a:pt x="2" y="103"/>
                  </a:cubicBezTo>
                  <a:cubicBezTo>
                    <a:pt x="2" y="104"/>
                    <a:pt x="1" y="105"/>
                    <a:pt x="0" y="105"/>
                  </a:cubicBezTo>
                  <a:cubicBezTo>
                    <a:pt x="1" y="105"/>
                    <a:pt x="1" y="105"/>
                    <a:pt x="2" y="105"/>
                  </a:cubicBezTo>
                  <a:cubicBezTo>
                    <a:pt x="3" y="106"/>
                    <a:pt x="4" y="106"/>
                    <a:pt x="5" y="106"/>
                  </a:cubicBezTo>
                  <a:cubicBezTo>
                    <a:pt x="6" y="106"/>
                    <a:pt x="7" y="106"/>
                    <a:pt x="8" y="106"/>
                  </a:cubicBezTo>
                  <a:cubicBezTo>
                    <a:pt x="9" y="106"/>
                    <a:pt x="10" y="105"/>
                    <a:pt x="11" y="105"/>
                  </a:cubicBezTo>
                  <a:cubicBezTo>
                    <a:pt x="14" y="105"/>
                    <a:pt x="17" y="104"/>
                    <a:pt x="20" y="103"/>
                  </a:cubicBezTo>
                  <a:cubicBezTo>
                    <a:pt x="21" y="103"/>
                    <a:pt x="21" y="103"/>
                    <a:pt x="22" y="103"/>
                  </a:cubicBezTo>
                  <a:cubicBezTo>
                    <a:pt x="24" y="102"/>
                    <a:pt x="26" y="102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9" y="101"/>
                    <a:pt x="29" y="101"/>
                    <a:pt x="30" y="100"/>
                  </a:cubicBezTo>
                  <a:cubicBezTo>
                    <a:pt x="34" y="97"/>
                    <a:pt x="38" y="94"/>
                    <a:pt x="41" y="90"/>
                  </a:cubicBezTo>
                  <a:cubicBezTo>
                    <a:pt x="43" y="89"/>
                    <a:pt x="45" y="87"/>
                    <a:pt x="47" y="86"/>
                  </a:cubicBezTo>
                  <a:cubicBezTo>
                    <a:pt x="49" y="84"/>
                    <a:pt x="51" y="83"/>
                    <a:pt x="53" y="82"/>
                  </a:cubicBezTo>
                  <a:cubicBezTo>
                    <a:pt x="54" y="81"/>
                    <a:pt x="55" y="80"/>
                    <a:pt x="56" y="79"/>
                  </a:cubicBezTo>
                  <a:cubicBezTo>
                    <a:pt x="59" y="77"/>
                    <a:pt x="61" y="75"/>
                    <a:pt x="63" y="74"/>
                  </a:cubicBezTo>
                  <a:cubicBezTo>
                    <a:pt x="67" y="71"/>
                    <a:pt x="71" y="69"/>
                    <a:pt x="74" y="6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438150" y="1652588"/>
              <a:ext cx="257175" cy="38100"/>
            </a:xfrm>
            <a:custGeom>
              <a:avLst/>
              <a:gdLst>
                <a:gd name="T0" fmla="*/ 88 w 101"/>
                <a:gd name="T1" fmla="*/ 2 h 15"/>
                <a:gd name="T2" fmla="*/ 86 w 101"/>
                <a:gd name="T3" fmla="*/ 2 h 15"/>
                <a:gd name="T4" fmla="*/ 77 w 101"/>
                <a:gd name="T5" fmla="*/ 1 h 15"/>
                <a:gd name="T6" fmla="*/ 68 w 101"/>
                <a:gd name="T7" fmla="*/ 1 h 15"/>
                <a:gd name="T8" fmla="*/ 66 w 101"/>
                <a:gd name="T9" fmla="*/ 1 h 15"/>
                <a:gd name="T10" fmla="*/ 59 w 101"/>
                <a:gd name="T11" fmla="*/ 1 h 15"/>
                <a:gd name="T12" fmla="*/ 50 w 101"/>
                <a:gd name="T13" fmla="*/ 1 h 15"/>
                <a:gd name="T14" fmla="*/ 43 w 101"/>
                <a:gd name="T15" fmla="*/ 1 h 15"/>
                <a:gd name="T16" fmla="*/ 41 w 101"/>
                <a:gd name="T17" fmla="*/ 1 h 15"/>
                <a:gd name="T18" fmla="*/ 32 w 101"/>
                <a:gd name="T19" fmla="*/ 0 h 15"/>
                <a:gd name="T20" fmla="*/ 31 w 101"/>
                <a:gd name="T21" fmla="*/ 0 h 15"/>
                <a:gd name="T22" fmla="*/ 23 w 101"/>
                <a:gd name="T23" fmla="*/ 0 h 15"/>
                <a:gd name="T24" fmla="*/ 21 w 101"/>
                <a:gd name="T25" fmla="*/ 0 h 15"/>
                <a:gd name="T26" fmla="*/ 14 w 101"/>
                <a:gd name="T27" fmla="*/ 0 h 15"/>
                <a:gd name="T28" fmla="*/ 5 w 101"/>
                <a:gd name="T29" fmla="*/ 0 h 15"/>
                <a:gd name="T30" fmla="*/ 3 w 101"/>
                <a:gd name="T31" fmla="*/ 0 h 15"/>
                <a:gd name="T32" fmla="*/ 0 w 101"/>
                <a:gd name="T33" fmla="*/ 12 h 15"/>
                <a:gd name="T34" fmla="*/ 3 w 101"/>
                <a:gd name="T35" fmla="*/ 12 h 15"/>
                <a:gd name="T36" fmla="*/ 12 w 101"/>
                <a:gd name="T37" fmla="*/ 12 h 15"/>
                <a:gd name="T38" fmla="*/ 18 w 101"/>
                <a:gd name="T39" fmla="*/ 12 h 15"/>
                <a:gd name="T40" fmla="*/ 21 w 101"/>
                <a:gd name="T41" fmla="*/ 12 h 15"/>
                <a:gd name="T42" fmla="*/ 30 w 101"/>
                <a:gd name="T43" fmla="*/ 12 h 15"/>
                <a:gd name="T44" fmla="*/ 31 w 101"/>
                <a:gd name="T45" fmla="*/ 13 h 15"/>
                <a:gd name="T46" fmla="*/ 38 w 101"/>
                <a:gd name="T47" fmla="*/ 13 h 15"/>
                <a:gd name="T48" fmla="*/ 41 w 101"/>
                <a:gd name="T49" fmla="*/ 13 h 15"/>
                <a:gd name="T50" fmla="*/ 47 w 101"/>
                <a:gd name="T51" fmla="*/ 13 h 15"/>
                <a:gd name="T52" fmla="*/ 56 w 101"/>
                <a:gd name="T53" fmla="*/ 13 h 15"/>
                <a:gd name="T54" fmla="*/ 63 w 101"/>
                <a:gd name="T55" fmla="*/ 13 h 15"/>
                <a:gd name="T56" fmla="*/ 65 w 101"/>
                <a:gd name="T57" fmla="*/ 14 h 15"/>
                <a:gd name="T58" fmla="*/ 74 w 101"/>
                <a:gd name="T59" fmla="*/ 14 h 15"/>
                <a:gd name="T60" fmla="*/ 83 w 101"/>
                <a:gd name="T61" fmla="*/ 14 h 15"/>
                <a:gd name="T62" fmla="*/ 86 w 101"/>
                <a:gd name="T63" fmla="*/ 14 h 15"/>
                <a:gd name="T64" fmla="*/ 92 w 101"/>
                <a:gd name="T65" fmla="*/ 14 h 15"/>
                <a:gd name="T66" fmla="*/ 100 w 101"/>
                <a:gd name="T67" fmla="*/ 15 h 15"/>
                <a:gd name="T68" fmla="*/ 101 w 101"/>
                <a:gd name="T69" fmla="*/ 2 h 15"/>
                <a:gd name="T70" fmla="*/ 95 w 101"/>
                <a:gd name="T71" fmla="*/ 2 h 15"/>
                <a:gd name="T72" fmla="*/ 88 w 101"/>
                <a:gd name="T73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1" h="15">
                  <a:moveTo>
                    <a:pt x="88" y="2"/>
                  </a:moveTo>
                  <a:cubicBezTo>
                    <a:pt x="88" y="2"/>
                    <a:pt x="87" y="2"/>
                    <a:pt x="86" y="2"/>
                  </a:cubicBezTo>
                  <a:cubicBezTo>
                    <a:pt x="83" y="2"/>
                    <a:pt x="80" y="2"/>
                    <a:pt x="77" y="1"/>
                  </a:cubicBezTo>
                  <a:cubicBezTo>
                    <a:pt x="74" y="1"/>
                    <a:pt x="71" y="1"/>
                    <a:pt x="68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4" y="1"/>
                    <a:pt x="62" y="1"/>
                    <a:pt x="59" y="1"/>
                  </a:cubicBezTo>
                  <a:cubicBezTo>
                    <a:pt x="56" y="1"/>
                    <a:pt x="53" y="1"/>
                    <a:pt x="50" y="1"/>
                  </a:cubicBezTo>
                  <a:cubicBezTo>
                    <a:pt x="48" y="1"/>
                    <a:pt x="46" y="1"/>
                    <a:pt x="43" y="1"/>
                  </a:cubicBezTo>
                  <a:cubicBezTo>
                    <a:pt x="43" y="1"/>
                    <a:pt x="42" y="1"/>
                    <a:pt x="41" y="1"/>
                  </a:cubicBezTo>
                  <a:cubicBezTo>
                    <a:pt x="38" y="0"/>
                    <a:pt x="35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28" y="0"/>
                    <a:pt x="26" y="0"/>
                    <a:pt x="23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1" y="0"/>
                    <a:pt x="8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4"/>
                    <a:pt x="1" y="8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6" y="12"/>
                    <a:pt x="9" y="12"/>
                    <a:pt x="12" y="12"/>
                  </a:cubicBezTo>
                  <a:cubicBezTo>
                    <a:pt x="14" y="12"/>
                    <a:pt x="16" y="12"/>
                    <a:pt x="18" y="12"/>
                  </a:cubicBezTo>
                  <a:cubicBezTo>
                    <a:pt x="19" y="12"/>
                    <a:pt x="20" y="12"/>
                    <a:pt x="21" y="12"/>
                  </a:cubicBezTo>
                  <a:cubicBezTo>
                    <a:pt x="24" y="12"/>
                    <a:pt x="26" y="12"/>
                    <a:pt x="30" y="12"/>
                  </a:cubicBezTo>
                  <a:cubicBezTo>
                    <a:pt x="30" y="12"/>
                    <a:pt x="30" y="12"/>
                    <a:pt x="31" y="13"/>
                  </a:cubicBezTo>
                  <a:cubicBezTo>
                    <a:pt x="33" y="13"/>
                    <a:pt x="36" y="13"/>
                    <a:pt x="38" y="13"/>
                  </a:cubicBezTo>
                  <a:cubicBezTo>
                    <a:pt x="39" y="13"/>
                    <a:pt x="40" y="13"/>
                    <a:pt x="41" y="13"/>
                  </a:cubicBezTo>
                  <a:cubicBezTo>
                    <a:pt x="43" y="13"/>
                    <a:pt x="45" y="13"/>
                    <a:pt x="47" y="13"/>
                  </a:cubicBezTo>
                  <a:cubicBezTo>
                    <a:pt x="50" y="13"/>
                    <a:pt x="53" y="13"/>
                    <a:pt x="56" y="13"/>
                  </a:cubicBezTo>
                  <a:cubicBezTo>
                    <a:pt x="59" y="13"/>
                    <a:pt x="61" y="13"/>
                    <a:pt x="63" y="13"/>
                  </a:cubicBezTo>
                  <a:cubicBezTo>
                    <a:pt x="64" y="13"/>
                    <a:pt x="65" y="13"/>
                    <a:pt x="65" y="14"/>
                  </a:cubicBezTo>
                  <a:cubicBezTo>
                    <a:pt x="68" y="14"/>
                    <a:pt x="71" y="14"/>
                    <a:pt x="74" y="14"/>
                  </a:cubicBezTo>
                  <a:cubicBezTo>
                    <a:pt x="77" y="14"/>
                    <a:pt x="80" y="14"/>
                    <a:pt x="83" y="14"/>
                  </a:cubicBezTo>
                  <a:cubicBezTo>
                    <a:pt x="84" y="14"/>
                    <a:pt x="85" y="14"/>
                    <a:pt x="86" y="14"/>
                  </a:cubicBezTo>
                  <a:cubicBezTo>
                    <a:pt x="88" y="14"/>
                    <a:pt x="90" y="14"/>
                    <a:pt x="92" y="14"/>
                  </a:cubicBezTo>
                  <a:cubicBezTo>
                    <a:pt x="95" y="14"/>
                    <a:pt x="98" y="15"/>
                    <a:pt x="100" y="15"/>
                  </a:cubicBezTo>
                  <a:cubicBezTo>
                    <a:pt x="100" y="10"/>
                    <a:pt x="101" y="6"/>
                    <a:pt x="101" y="2"/>
                  </a:cubicBezTo>
                  <a:cubicBezTo>
                    <a:pt x="99" y="2"/>
                    <a:pt x="97" y="2"/>
                    <a:pt x="95" y="2"/>
                  </a:cubicBezTo>
                  <a:cubicBezTo>
                    <a:pt x="93" y="2"/>
                    <a:pt x="91" y="2"/>
                    <a:pt x="88" y="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809625" y="1663700"/>
              <a:ext cx="280988" cy="50800"/>
            </a:xfrm>
            <a:custGeom>
              <a:avLst/>
              <a:gdLst>
                <a:gd name="T0" fmla="*/ 101 w 111"/>
                <a:gd name="T1" fmla="*/ 6 h 20"/>
                <a:gd name="T2" fmla="*/ 99 w 111"/>
                <a:gd name="T3" fmla="*/ 6 h 20"/>
                <a:gd name="T4" fmla="*/ 92 w 111"/>
                <a:gd name="T5" fmla="*/ 6 h 20"/>
                <a:gd name="T6" fmla="*/ 83 w 111"/>
                <a:gd name="T7" fmla="*/ 5 h 20"/>
                <a:gd name="T8" fmla="*/ 77 w 111"/>
                <a:gd name="T9" fmla="*/ 5 h 20"/>
                <a:gd name="T10" fmla="*/ 74 w 111"/>
                <a:gd name="T11" fmla="*/ 5 h 20"/>
                <a:gd name="T12" fmla="*/ 65 w 111"/>
                <a:gd name="T13" fmla="*/ 4 h 20"/>
                <a:gd name="T14" fmla="*/ 56 w 111"/>
                <a:gd name="T15" fmla="*/ 4 h 20"/>
                <a:gd name="T16" fmla="*/ 54 w 111"/>
                <a:gd name="T17" fmla="*/ 3 h 20"/>
                <a:gd name="T18" fmla="*/ 47 w 111"/>
                <a:gd name="T19" fmla="*/ 3 h 20"/>
                <a:gd name="T20" fmla="*/ 39 w 111"/>
                <a:gd name="T21" fmla="*/ 2 h 20"/>
                <a:gd name="T22" fmla="*/ 32 w 111"/>
                <a:gd name="T23" fmla="*/ 2 h 20"/>
                <a:gd name="T24" fmla="*/ 30 w 111"/>
                <a:gd name="T25" fmla="*/ 2 h 20"/>
                <a:gd name="T26" fmla="*/ 21 w 111"/>
                <a:gd name="T27" fmla="*/ 1 h 20"/>
                <a:gd name="T28" fmla="*/ 12 w 111"/>
                <a:gd name="T29" fmla="*/ 1 h 20"/>
                <a:gd name="T30" fmla="*/ 10 w 111"/>
                <a:gd name="T31" fmla="*/ 0 h 20"/>
                <a:gd name="T32" fmla="*/ 3 w 111"/>
                <a:gd name="T33" fmla="*/ 0 h 20"/>
                <a:gd name="T34" fmla="*/ 3 w 111"/>
                <a:gd name="T35" fmla="*/ 0 h 20"/>
                <a:gd name="T36" fmla="*/ 1 w 111"/>
                <a:gd name="T37" fmla="*/ 0 h 20"/>
                <a:gd name="T38" fmla="*/ 0 w 111"/>
                <a:gd name="T39" fmla="*/ 13 h 20"/>
                <a:gd name="T40" fmla="*/ 0 w 111"/>
                <a:gd name="T41" fmla="*/ 13 h 20"/>
                <a:gd name="T42" fmla="*/ 2 w 111"/>
                <a:gd name="T43" fmla="*/ 13 h 20"/>
                <a:gd name="T44" fmla="*/ 7 w 111"/>
                <a:gd name="T45" fmla="*/ 13 h 20"/>
                <a:gd name="T46" fmla="*/ 9 w 111"/>
                <a:gd name="T47" fmla="*/ 13 h 20"/>
                <a:gd name="T48" fmla="*/ 18 w 111"/>
                <a:gd name="T49" fmla="*/ 14 h 20"/>
                <a:gd name="T50" fmla="*/ 27 w 111"/>
                <a:gd name="T51" fmla="*/ 14 h 20"/>
                <a:gd name="T52" fmla="*/ 29 w 111"/>
                <a:gd name="T53" fmla="*/ 15 h 20"/>
                <a:gd name="T54" fmla="*/ 36 w 111"/>
                <a:gd name="T55" fmla="*/ 15 h 20"/>
                <a:gd name="T56" fmla="*/ 44 w 111"/>
                <a:gd name="T57" fmla="*/ 16 h 20"/>
                <a:gd name="T58" fmla="*/ 51 w 111"/>
                <a:gd name="T59" fmla="*/ 16 h 20"/>
                <a:gd name="T60" fmla="*/ 53 w 111"/>
                <a:gd name="T61" fmla="*/ 16 h 20"/>
                <a:gd name="T62" fmla="*/ 62 w 111"/>
                <a:gd name="T63" fmla="*/ 17 h 20"/>
                <a:gd name="T64" fmla="*/ 71 w 111"/>
                <a:gd name="T65" fmla="*/ 17 h 20"/>
                <a:gd name="T66" fmla="*/ 74 w 111"/>
                <a:gd name="T67" fmla="*/ 18 h 20"/>
                <a:gd name="T68" fmla="*/ 80 w 111"/>
                <a:gd name="T69" fmla="*/ 18 h 20"/>
                <a:gd name="T70" fmla="*/ 89 w 111"/>
                <a:gd name="T71" fmla="*/ 19 h 20"/>
                <a:gd name="T72" fmla="*/ 96 w 111"/>
                <a:gd name="T73" fmla="*/ 19 h 20"/>
                <a:gd name="T74" fmla="*/ 98 w 111"/>
                <a:gd name="T75" fmla="*/ 19 h 20"/>
                <a:gd name="T76" fmla="*/ 107 w 111"/>
                <a:gd name="T77" fmla="*/ 20 h 20"/>
                <a:gd name="T78" fmla="*/ 111 w 111"/>
                <a:gd name="T79" fmla="*/ 20 h 20"/>
                <a:gd name="T80" fmla="*/ 111 w 111"/>
                <a:gd name="T81" fmla="*/ 7 h 20"/>
                <a:gd name="T82" fmla="*/ 110 w 111"/>
                <a:gd name="T83" fmla="*/ 7 h 20"/>
                <a:gd name="T84" fmla="*/ 101 w 111"/>
                <a:gd name="T85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1" h="20">
                  <a:moveTo>
                    <a:pt x="101" y="6"/>
                  </a:moveTo>
                  <a:cubicBezTo>
                    <a:pt x="100" y="6"/>
                    <a:pt x="100" y="6"/>
                    <a:pt x="99" y="6"/>
                  </a:cubicBezTo>
                  <a:cubicBezTo>
                    <a:pt x="97" y="6"/>
                    <a:pt x="94" y="6"/>
                    <a:pt x="92" y="6"/>
                  </a:cubicBezTo>
                  <a:cubicBezTo>
                    <a:pt x="89" y="6"/>
                    <a:pt x="86" y="5"/>
                    <a:pt x="83" y="5"/>
                  </a:cubicBezTo>
                  <a:cubicBezTo>
                    <a:pt x="81" y="5"/>
                    <a:pt x="79" y="5"/>
                    <a:pt x="77" y="5"/>
                  </a:cubicBezTo>
                  <a:cubicBezTo>
                    <a:pt x="76" y="5"/>
                    <a:pt x="75" y="5"/>
                    <a:pt x="74" y="5"/>
                  </a:cubicBezTo>
                  <a:cubicBezTo>
                    <a:pt x="71" y="5"/>
                    <a:pt x="68" y="4"/>
                    <a:pt x="65" y="4"/>
                  </a:cubicBezTo>
                  <a:cubicBezTo>
                    <a:pt x="62" y="4"/>
                    <a:pt x="59" y="4"/>
                    <a:pt x="56" y="4"/>
                  </a:cubicBezTo>
                  <a:cubicBezTo>
                    <a:pt x="56" y="4"/>
                    <a:pt x="55" y="4"/>
                    <a:pt x="54" y="3"/>
                  </a:cubicBezTo>
                  <a:cubicBezTo>
                    <a:pt x="52" y="3"/>
                    <a:pt x="50" y="3"/>
                    <a:pt x="47" y="3"/>
                  </a:cubicBezTo>
                  <a:cubicBezTo>
                    <a:pt x="44" y="3"/>
                    <a:pt x="42" y="3"/>
                    <a:pt x="39" y="2"/>
                  </a:cubicBezTo>
                  <a:cubicBezTo>
                    <a:pt x="36" y="2"/>
                    <a:pt x="34" y="2"/>
                    <a:pt x="32" y="2"/>
                  </a:cubicBezTo>
                  <a:cubicBezTo>
                    <a:pt x="31" y="2"/>
                    <a:pt x="30" y="2"/>
                    <a:pt x="30" y="2"/>
                  </a:cubicBezTo>
                  <a:cubicBezTo>
                    <a:pt x="27" y="2"/>
                    <a:pt x="24" y="1"/>
                    <a:pt x="21" y="1"/>
                  </a:cubicBezTo>
                  <a:cubicBezTo>
                    <a:pt x="18" y="1"/>
                    <a:pt x="15" y="1"/>
                    <a:pt x="12" y="1"/>
                  </a:cubicBezTo>
                  <a:cubicBezTo>
                    <a:pt x="11" y="1"/>
                    <a:pt x="10" y="1"/>
                    <a:pt x="10" y="0"/>
                  </a:cubicBezTo>
                  <a:cubicBezTo>
                    <a:pt x="8" y="0"/>
                    <a:pt x="5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4"/>
                    <a:pt x="0" y="8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2" y="13"/>
                    <a:pt x="2" y="13"/>
                  </a:cubicBezTo>
                  <a:cubicBezTo>
                    <a:pt x="4" y="13"/>
                    <a:pt x="5" y="13"/>
                    <a:pt x="7" y="13"/>
                  </a:cubicBezTo>
                  <a:cubicBezTo>
                    <a:pt x="7" y="13"/>
                    <a:pt x="8" y="13"/>
                    <a:pt x="9" y="13"/>
                  </a:cubicBezTo>
                  <a:cubicBezTo>
                    <a:pt x="12" y="13"/>
                    <a:pt x="15" y="14"/>
                    <a:pt x="18" y="14"/>
                  </a:cubicBezTo>
                  <a:cubicBezTo>
                    <a:pt x="21" y="14"/>
                    <a:pt x="24" y="14"/>
                    <a:pt x="27" y="14"/>
                  </a:cubicBezTo>
                  <a:cubicBezTo>
                    <a:pt x="27" y="15"/>
                    <a:pt x="28" y="15"/>
                    <a:pt x="29" y="15"/>
                  </a:cubicBezTo>
                  <a:cubicBezTo>
                    <a:pt x="31" y="15"/>
                    <a:pt x="33" y="15"/>
                    <a:pt x="36" y="15"/>
                  </a:cubicBezTo>
                  <a:cubicBezTo>
                    <a:pt x="39" y="15"/>
                    <a:pt x="42" y="16"/>
                    <a:pt x="44" y="16"/>
                  </a:cubicBezTo>
                  <a:cubicBezTo>
                    <a:pt x="47" y="16"/>
                    <a:pt x="49" y="16"/>
                    <a:pt x="51" y="16"/>
                  </a:cubicBezTo>
                  <a:cubicBezTo>
                    <a:pt x="52" y="16"/>
                    <a:pt x="53" y="16"/>
                    <a:pt x="53" y="16"/>
                  </a:cubicBezTo>
                  <a:cubicBezTo>
                    <a:pt x="56" y="17"/>
                    <a:pt x="59" y="17"/>
                    <a:pt x="62" y="17"/>
                  </a:cubicBezTo>
                  <a:cubicBezTo>
                    <a:pt x="65" y="17"/>
                    <a:pt x="68" y="17"/>
                    <a:pt x="71" y="17"/>
                  </a:cubicBezTo>
                  <a:cubicBezTo>
                    <a:pt x="72" y="18"/>
                    <a:pt x="73" y="18"/>
                    <a:pt x="74" y="18"/>
                  </a:cubicBezTo>
                  <a:cubicBezTo>
                    <a:pt x="76" y="18"/>
                    <a:pt x="78" y="18"/>
                    <a:pt x="80" y="18"/>
                  </a:cubicBezTo>
                  <a:cubicBezTo>
                    <a:pt x="83" y="18"/>
                    <a:pt x="86" y="18"/>
                    <a:pt x="89" y="19"/>
                  </a:cubicBezTo>
                  <a:cubicBezTo>
                    <a:pt x="91" y="19"/>
                    <a:pt x="94" y="19"/>
                    <a:pt x="96" y="19"/>
                  </a:cubicBezTo>
                  <a:cubicBezTo>
                    <a:pt x="97" y="19"/>
                    <a:pt x="97" y="19"/>
                    <a:pt x="98" y="19"/>
                  </a:cubicBezTo>
                  <a:cubicBezTo>
                    <a:pt x="101" y="19"/>
                    <a:pt x="104" y="20"/>
                    <a:pt x="107" y="20"/>
                  </a:cubicBezTo>
                  <a:cubicBezTo>
                    <a:pt x="108" y="20"/>
                    <a:pt x="109" y="20"/>
                    <a:pt x="111" y="20"/>
                  </a:cubicBezTo>
                  <a:cubicBezTo>
                    <a:pt x="111" y="16"/>
                    <a:pt x="111" y="11"/>
                    <a:pt x="111" y="7"/>
                  </a:cubicBezTo>
                  <a:cubicBezTo>
                    <a:pt x="110" y="7"/>
                    <a:pt x="110" y="7"/>
                    <a:pt x="110" y="7"/>
                  </a:cubicBezTo>
                  <a:cubicBezTo>
                    <a:pt x="107" y="7"/>
                    <a:pt x="104" y="6"/>
                    <a:pt x="101" y="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1827213" y="3049588"/>
              <a:ext cx="449263" cy="177800"/>
            </a:xfrm>
            <a:custGeom>
              <a:avLst/>
              <a:gdLst>
                <a:gd name="T0" fmla="*/ 5 w 177"/>
                <a:gd name="T1" fmla="*/ 70 h 70"/>
                <a:gd name="T2" fmla="*/ 7 w 177"/>
                <a:gd name="T3" fmla="*/ 69 h 70"/>
                <a:gd name="T4" fmla="*/ 8 w 177"/>
                <a:gd name="T5" fmla="*/ 69 h 70"/>
                <a:gd name="T6" fmla="*/ 18 w 177"/>
                <a:gd name="T7" fmla="*/ 66 h 70"/>
                <a:gd name="T8" fmla="*/ 28 w 177"/>
                <a:gd name="T9" fmla="*/ 63 h 70"/>
                <a:gd name="T10" fmla="*/ 31 w 177"/>
                <a:gd name="T11" fmla="*/ 61 h 70"/>
                <a:gd name="T12" fmla="*/ 37 w 177"/>
                <a:gd name="T13" fmla="*/ 59 h 70"/>
                <a:gd name="T14" fmla="*/ 47 w 177"/>
                <a:gd name="T15" fmla="*/ 56 h 70"/>
                <a:gd name="T16" fmla="*/ 56 w 177"/>
                <a:gd name="T17" fmla="*/ 53 h 70"/>
                <a:gd name="T18" fmla="*/ 57 w 177"/>
                <a:gd name="T19" fmla="*/ 53 h 70"/>
                <a:gd name="T20" fmla="*/ 67 w 177"/>
                <a:gd name="T21" fmla="*/ 50 h 70"/>
                <a:gd name="T22" fmla="*/ 76 w 177"/>
                <a:gd name="T23" fmla="*/ 47 h 70"/>
                <a:gd name="T24" fmla="*/ 80 w 177"/>
                <a:gd name="T25" fmla="*/ 46 h 70"/>
                <a:gd name="T26" fmla="*/ 86 w 177"/>
                <a:gd name="T27" fmla="*/ 44 h 70"/>
                <a:gd name="T28" fmla="*/ 96 w 177"/>
                <a:gd name="T29" fmla="*/ 41 h 70"/>
                <a:gd name="T30" fmla="*/ 105 w 177"/>
                <a:gd name="T31" fmla="*/ 38 h 70"/>
                <a:gd name="T32" fmla="*/ 106 w 177"/>
                <a:gd name="T33" fmla="*/ 38 h 70"/>
                <a:gd name="T34" fmla="*/ 116 w 177"/>
                <a:gd name="T35" fmla="*/ 35 h 70"/>
                <a:gd name="T36" fmla="*/ 125 w 177"/>
                <a:gd name="T37" fmla="*/ 32 h 70"/>
                <a:gd name="T38" fmla="*/ 129 w 177"/>
                <a:gd name="T39" fmla="*/ 30 h 70"/>
                <a:gd name="T40" fmla="*/ 130 w 177"/>
                <a:gd name="T41" fmla="*/ 30 h 70"/>
                <a:gd name="T42" fmla="*/ 135 w 177"/>
                <a:gd name="T43" fmla="*/ 29 h 70"/>
                <a:gd name="T44" fmla="*/ 145 w 177"/>
                <a:gd name="T45" fmla="*/ 25 h 70"/>
                <a:gd name="T46" fmla="*/ 154 w 177"/>
                <a:gd name="T47" fmla="*/ 23 h 70"/>
                <a:gd name="T48" fmla="*/ 155 w 177"/>
                <a:gd name="T49" fmla="*/ 22 h 70"/>
                <a:gd name="T50" fmla="*/ 164 w 177"/>
                <a:gd name="T51" fmla="*/ 19 h 70"/>
                <a:gd name="T52" fmla="*/ 174 w 177"/>
                <a:gd name="T53" fmla="*/ 16 h 70"/>
                <a:gd name="T54" fmla="*/ 177 w 177"/>
                <a:gd name="T55" fmla="*/ 15 h 70"/>
                <a:gd name="T56" fmla="*/ 175 w 177"/>
                <a:gd name="T57" fmla="*/ 11 h 70"/>
                <a:gd name="T58" fmla="*/ 170 w 177"/>
                <a:gd name="T59" fmla="*/ 0 h 70"/>
                <a:gd name="T60" fmla="*/ 169 w 177"/>
                <a:gd name="T61" fmla="*/ 0 h 70"/>
                <a:gd name="T62" fmla="*/ 159 w 177"/>
                <a:gd name="T63" fmla="*/ 3 h 70"/>
                <a:gd name="T64" fmla="*/ 158 w 177"/>
                <a:gd name="T65" fmla="*/ 3 h 70"/>
                <a:gd name="T66" fmla="*/ 149 w 177"/>
                <a:gd name="T67" fmla="*/ 6 h 70"/>
                <a:gd name="T68" fmla="*/ 140 w 177"/>
                <a:gd name="T69" fmla="*/ 9 h 70"/>
                <a:gd name="T70" fmla="*/ 134 w 177"/>
                <a:gd name="T71" fmla="*/ 11 h 70"/>
                <a:gd name="T72" fmla="*/ 130 w 177"/>
                <a:gd name="T73" fmla="*/ 12 h 70"/>
                <a:gd name="T74" fmla="*/ 125 w 177"/>
                <a:gd name="T75" fmla="*/ 14 h 70"/>
                <a:gd name="T76" fmla="*/ 120 w 177"/>
                <a:gd name="T77" fmla="*/ 15 h 70"/>
                <a:gd name="T78" fmla="*/ 110 w 177"/>
                <a:gd name="T79" fmla="*/ 18 h 70"/>
                <a:gd name="T80" fmla="*/ 109 w 177"/>
                <a:gd name="T81" fmla="*/ 19 h 70"/>
                <a:gd name="T82" fmla="*/ 101 w 177"/>
                <a:gd name="T83" fmla="*/ 21 h 70"/>
                <a:gd name="T84" fmla="*/ 91 w 177"/>
                <a:gd name="T85" fmla="*/ 24 h 70"/>
                <a:gd name="T86" fmla="*/ 85 w 177"/>
                <a:gd name="T87" fmla="*/ 26 h 70"/>
                <a:gd name="T88" fmla="*/ 81 w 177"/>
                <a:gd name="T89" fmla="*/ 28 h 70"/>
                <a:gd name="T90" fmla="*/ 71 w 177"/>
                <a:gd name="T91" fmla="*/ 31 h 70"/>
                <a:gd name="T92" fmla="*/ 62 w 177"/>
                <a:gd name="T93" fmla="*/ 34 h 70"/>
                <a:gd name="T94" fmla="*/ 60 w 177"/>
                <a:gd name="T95" fmla="*/ 34 h 70"/>
                <a:gd name="T96" fmla="*/ 52 w 177"/>
                <a:gd name="T97" fmla="*/ 37 h 70"/>
                <a:gd name="T98" fmla="*/ 42 w 177"/>
                <a:gd name="T99" fmla="*/ 40 h 70"/>
                <a:gd name="T100" fmla="*/ 36 w 177"/>
                <a:gd name="T101" fmla="*/ 42 h 70"/>
                <a:gd name="T102" fmla="*/ 32 w 177"/>
                <a:gd name="T103" fmla="*/ 43 h 70"/>
                <a:gd name="T104" fmla="*/ 22 w 177"/>
                <a:gd name="T105" fmla="*/ 46 h 70"/>
                <a:gd name="T106" fmla="*/ 13 w 177"/>
                <a:gd name="T107" fmla="*/ 50 h 70"/>
                <a:gd name="T108" fmla="*/ 11 w 177"/>
                <a:gd name="T109" fmla="*/ 50 h 70"/>
                <a:gd name="T110" fmla="*/ 3 w 177"/>
                <a:gd name="T111" fmla="*/ 53 h 70"/>
                <a:gd name="T112" fmla="*/ 0 w 177"/>
                <a:gd name="T113" fmla="*/ 54 h 70"/>
                <a:gd name="T114" fmla="*/ 2 w 177"/>
                <a:gd name="T115" fmla="*/ 58 h 70"/>
                <a:gd name="T116" fmla="*/ 5 w 177"/>
                <a:gd name="T11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7" h="70">
                  <a:moveTo>
                    <a:pt x="5" y="70"/>
                  </a:moveTo>
                  <a:cubicBezTo>
                    <a:pt x="6" y="70"/>
                    <a:pt x="6" y="70"/>
                    <a:pt x="7" y="69"/>
                  </a:cubicBezTo>
                  <a:cubicBezTo>
                    <a:pt x="7" y="69"/>
                    <a:pt x="8" y="69"/>
                    <a:pt x="8" y="69"/>
                  </a:cubicBezTo>
                  <a:cubicBezTo>
                    <a:pt x="11" y="68"/>
                    <a:pt x="15" y="67"/>
                    <a:pt x="18" y="66"/>
                  </a:cubicBezTo>
                  <a:cubicBezTo>
                    <a:pt x="21" y="65"/>
                    <a:pt x="24" y="64"/>
                    <a:pt x="28" y="63"/>
                  </a:cubicBezTo>
                  <a:cubicBezTo>
                    <a:pt x="29" y="62"/>
                    <a:pt x="30" y="62"/>
                    <a:pt x="31" y="61"/>
                  </a:cubicBezTo>
                  <a:cubicBezTo>
                    <a:pt x="33" y="61"/>
                    <a:pt x="35" y="60"/>
                    <a:pt x="37" y="59"/>
                  </a:cubicBezTo>
                  <a:cubicBezTo>
                    <a:pt x="41" y="58"/>
                    <a:pt x="44" y="57"/>
                    <a:pt x="47" y="56"/>
                  </a:cubicBezTo>
                  <a:cubicBezTo>
                    <a:pt x="50" y="55"/>
                    <a:pt x="53" y="54"/>
                    <a:pt x="56" y="53"/>
                  </a:cubicBezTo>
                  <a:cubicBezTo>
                    <a:pt x="56" y="53"/>
                    <a:pt x="57" y="53"/>
                    <a:pt x="57" y="53"/>
                  </a:cubicBezTo>
                  <a:cubicBezTo>
                    <a:pt x="60" y="52"/>
                    <a:pt x="63" y="51"/>
                    <a:pt x="67" y="50"/>
                  </a:cubicBezTo>
                  <a:cubicBezTo>
                    <a:pt x="70" y="49"/>
                    <a:pt x="73" y="48"/>
                    <a:pt x="76" y="47"/>
                  </a:cubicBezTo>
                  <a:cubicBezTo>
                    <a:pt x="78" y="46"/>
                    <a:pt x="79" y="46"/>
                    <a:pt x="80" y="46"/>
                  </a:cubicBezTo>
                  <a:cubicBezTo>
                    <a:pt x="82" y="45"/>
                    <a:pt x="84" y="44"/>
                    <a:pt x="86" y="44"/>
                  </a:cubicBezTo>
                  <a:cubicBezTo>
                    <a:pt x="89" y="43"/>
                    <a:pt x="93" y="42"/>
                    <a:pt x="96" y="41"/>
                  </a:cubicBezTo>
                  <a:cubicBezTo>
                    <a:pt x="99" y="40"/>
                    <a:pt x="102" y="39"/>
                    <a:pt x="105" y="38"/>
                  </a:cubicBezTo>
                  <a:cubicBezTo>
                    <a:pt x="105" y="38"/>
                    <a:pt x="105" y="38"/>
                    <a:pt x="106" y="38"/>
                  </a:cubicBezTo>
                  <a:cubicBezTo>
                    <a:pt x="109" y="37"/>
                    <a:pt x="112" y="36"/>
                    <a:pt x="116" y="35"/>
                  </a:cubicBezTo>
                  <a:cubicBezTo>
                    <a:pt x="119" y="34"/>
                    <a:pt x="122" y="33"/>
                    <a:pt x="125" y="32"/>
                  </a:cubicBezTo>
                  <a:cubicBezTo>
                    <a:pt x="127" y="31"/>
                    <a:pt x="128" y="31"/>
                    <a:pt x="129" y="30"/>
                  </a:cubicBezTo>
                  <a:cubicBezTo>
                    <a:pt x="129" y="30"/>
                    <a:pt x="130" y="30"/>
                    <a:pt x="130" y="30"/>
                  </a:cubicBezTo>
                  <a:cubicBezTo>
                    <a:pt x="131" y="30"/>
                    <a:pt x="133" y="29"/>
                    <a:pt x="135" y="29"/>
                  </a:cubicBezTo>
                  <a:cubicBezTo>
                    <a:pt x="138" y="28"/>
                    <a:pt x="142" y="26"/>
                    <a:pt x="145" y="25"/>
                  </a:cubicBezTo>
                  <a:cubicBezTo>
                    <a:pt x="148" y="25"/>
                    <a:pt x="151" y="24"/>
                    <a:pt x="154" y="23"/>
                  </a:cubicBezTo>
                  <a:cubicBezTo>
                    <a:pt x="154" y="23"/>
                    <a:pt x="154" y="22"/>
                    <a:pt x="155" y="22"/>
                  </a:cubicBezTo>
                  <a:cubicBezTo>
                    <a:pt x="158" y="21"/>
                    <a:pt x="161" y="20"/>
                    <a:pt x="164" y="19"/>
                  </a:cubicBezTo>
                  <a:cubicBezTo>
                    <a:pt x="168" y="18"/>
                    <a:pt x="171" y="17"/>
                    <a:pt x="174" y="16"/>
                  </a:cubicBezTo>
                  <a:cubicBezTo>
                    <a:pt x="175" y="16"/>
                    <a:pt x="176" y="15"/>
                    <a:pt x="177" y="15"/>
                  </a:cubicBezTo>
                  <a:cubicBezTo>
                    <a:pt x="177" y="14"/>
                    <a:pt x="176" y="12"/>
                    <a:pt x="175" y="11"/>
                  </a:cubicBezTo>
                  <a:cubicBezTo>
                    <a:pt x="174" y="7"/>
                    <a:pt x="172" y="3"/>
                    <a:pt x="170" y="0"/>
                  </a:cubicBezTo>
                  <a:cubicBezTo>
                    <a:pt x="170" y="0"/>
                    <a:pt x="169" y="0"/>
                    <a:pt x="169" y="0"/>
                  </a:cubicBezTo>
                  <a:cubicBezTo>
                    <a:pt x="166" y="1"/>
                    <a:pt x="162" y="2"/>
                    <a:pt x="159" y="3"/>
                  </a:cubicBezTo>
                  <a:cubicBezTo>
                    <a:pt x="159" y="3"/>
                    <a:pt x="158" y="3"/>
                    <a:pt x="158" y="3"/>
                  </a:cubicBezTo>
                  <a:cubicBezTo>
                    <a:pt x="155" y="4"/>
                    <a:pt x="152" y="5"/>
                    <a:pt x="149" y="6"/>
                  </a:cubicBezTo>
                  <a:cubicBezTo>
                    <a:pt x="146" y="7"/>
                    <a:pt x="143" y="8"/>
                    <a:pt x="140" y="9"/>
                  </a:cubicBezTo>
                  <a:cubicBezTo>
                    <a:pt x="138" y="10"/>
                    <a:pt x="136" y="11"/>
                    <a:pt x="134" y="11"/>
                  </a:cubicBezTo>
                  <a:cubicBezTo>
                    <a:pt x="132" y="12"/>
                    <a:pt x="131" y="12"/>
                    <a:pt x="130" y="12"/>
                  </a:cubicBezTo>
                  <a:cubicBezTo>
                    <a:pt x="128" y="13"/>
                    <a:pt x="126" y="13"/>
                    <a:pt x="125" y="14"/>
                  </a:cubicBezTo>
                  <a:cubicBezTo>
                    <a:pt x="123" y="14"/>
                    <a:pt x="122" y="15"/>
                    <a:pt x="120" y="15"/>
                  </a:cubicBezTo>
                  <a:cubicBezTo>
                    <a:pt x="117" y="16"/>
                    <a:pt x="114" y="17"/>
                    <a:pt x="110" y="18"/>
                  </a:cubicBezTo>
                  <a:cubicBezTo>
                    <a:pt x="110" y="19"/>
                    <a:pt x="110" y="19"/>
                    <a:pt x="109" y="19"/>
                  </a:cubicBezTo>
                  <a:cubicBezTo>
                    <a:pt x="106" y="20"/>
                    <a:pt x="103" y="21"/>
                    <a:pt x="101" y="21"/>
                  </a:cubicBezTo>
                  <a:cubicBezTo>
                    <a:pt x="97" y="22"/>
                    <a:pt x="94" y="23"/>
                    <a:pt x="91" y="24"/>
                  </a:cubicBezTo>
                  <a:cubicBezTo>
                    <a:pt x="89" y="25"/>
                    <a:pt x="87" y="26"/>
                    <a:pt x="85" y="26"/>
                  </a:cubicBezTo>
                  <a:cubicBezTo>
                    <a:pt x="84" y="27"/>
                    <a:pt x="82" y="27"/>
                    <a:pt x="81" y="28"/>
                  </a:cubicBezTo>
                  <a:cubicBezTo>
                    <a:pt x="78" y="29"/>
                    <a:pt x="75" y="30"/>
                    <a:pt x="71" y="31"/>
                  </a:cubicBezTo>
                  <a:cubicBezTo>
                    <a:pt x="68" y="32"/>
                    <a:pt x="65" y="33"/>
                    <a:pt x="62" y="34"/>
                  </a:cubicBezTo>
                  <a:cubicBezTo>
                    <a:pt x="61" y="34"/>
                    <a:pt x="61" y="34"/>
                    <a:pt x="60" y="34"/>
                  </a:cubicBezTo>
                  <a:cubicBezTo>
                    <a:pt x="58" y="35"/>
                    <a:pt x="55" y="36"/>
                    <a:pt x="52" y="37"/>
                  </a:cubicBezTo>
                  <a:cubicBezTo>
                    <a:pt x="48" y="38"/>
                    <a:pt x="45" y="39"/>
                    <a:pt x="42" y="40"/>
                  </a:cubicBezTo>
                  <a:cubicBezTo>
                    <a:pt x="40" y="41"/>
                    <a:pt x="38" y="41"/>
                    <a:pt x="36" y="42"/>
                  </a:cubicBezTo>
                  <a:cubicBezTo>
                    <a:pt x="35" y="42"/>
                    <a:pt x="33" y="43"/>
                    <a:pt x="32" y="43"/>
                  </a:cubicBezTo>
                  <a:cubicBezTo>
                    <a:pt x="29" y="44"/>
                    <a:pt x="26" y="45"/>
                    <a:pt x="22" y="46"/>
                  </a:cubicBezTo>
                  <a:cubicBezTo>
                    <a:pt x="19" y="47"/>
                    <a:pt x="16" y="48"/>
                    <a:pt x="13" y="50"/>
                  </a:cubicBezTo>
                  <a:cubicBezTo>
                    <a:pt x="12" y="50"/>
                    <a:pt x="12" y="50"/>
                    <a:pt x="11" y="50"/>
                  </a:cubicBezTo>
                  <a:cubicBezTo>
                    <a:pt x="9" y="51"/>
                    <a:pt x="6" y="52"/>
                    <a:pt x="3" y="53"/>
                  </a:cubicBezTo>
                  <a:cubicBezTo>
                    <a:pt x="2" y="53"/>
                    <a:pt x="1" y="53"/>
                    <a:pt x="0" y="54"/>
                  </a:cubicBezTo>
                  <a:cubicBezTo>
                    <a:pt x="0" y="55"/>
                    <a:pt x="1" y="57"/>
                    <a:pt x="2" y="58"/>
                  </a:cubicBezTo>
                  <a:cubicBezTo>
                    <a:pt x="3" y="62"/>
                    <a:pt x="4" y="66"/>
                    <a:pt x="5" y="7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1277938" y="4346575"/>
              <a:ext cx="503238" cy="238125"/>
            </a:xfrm>
            <a:custGeom>
              <a:avLst/>
              <a:gdLst>
                <a:gd name="T0" fmla="*/ 189 w 198"/>
                <a:gd name="T1" fmla="*/ 75 h 94"/>
                <a:gd name="T2" fmla="*/ 175 w 198"/>
                <a:gd name="T3" fmla="*/ 70 h 94"/>
                <a:gd name="T4" fmla="*/ 167 w 198"/>
                <a:gd name="T5" fmla="*/ 67 h 94"/>
                <a:gd name="T6" fmla="*/ 159 w 198"/>
                <a:gd name="T7" fmla="*/ 64 h 94"/>
                <a:gd name="T8" fmla="*/ 149 w 198"/>
                <a:gd name="T9" fmla="*/ 61 h 94"/>
                <a:gd name="T10" fmla="*/ 134 w 198"/>
                <a:gd name="T11" fmla="*/ 55 h 94"/>
                <a:gd name="T12" fmla="*/ 125 w 198"/>
                <a:gd name="T13" fmla="*/ 52 h 94"/>
                <a:gd name="T14" fmla="*/ 109 w 198"/>
                <a:gd name="T15" fmla="*/ 45 h 94"/>
                <a:gd name="T16" fmla="*/ 101 w 198"/>
                <a:gd name="T17" fmla="*/ 42 h 94"/>
                <a:gd name="T18" fmla="*/ 87 w 198"/>
                <a:gd name="T19" fmla="*/ 37 h 94"/>
                <a:gd name="T20" fmla="*/ 76 w 198"/>
                <a:gd name="T21" fmla="*/ 32 h 94"/>
                <a:gd name="T22" fmla="*/ 68 w 198"/>
                <a:gd name="T23" fmla="*/ 29 h 94"/>
                <a:gd name="T24" fmla="*/ 59 w 198"/>
                <a:gd name="T25" fmla="*/ 25 h 94"/>
                <a:gd name="T26" fmla="*/ 46 w 198"/>
                <a:gd name="T27" fmla="*/ 19 h 94"/>
                <a:gd name="T28" fmla="*/ 35 w 198"/>
                <a:gd name="T29" fmla="*/ 13 h 94"/>
                <a:gd name="T30" fmla="*/ 26 w 198"/>
                <a:gd name="T31" fmla="*/ 9 h 94"/>
                <a:gd name="T32" fmla="*/ 11 w 198"/>
                <a:gd name="T33" fmla="*/ 1 h 94"/>
                <a:gd name="T34" fmla="*/ 3 w 198"/>
                <a:gd name="T35" fmla="*/ 10 h 94"/>
                <a:gd name="T36" fmla="*/ 2 w 198"/>
                <a:gd name="T37" fmla="*/ 14 h 94"/>
                <a:gd name="T38" fmla="*/ 15 w 198"/>
                <a:gd name="T39" fmla="*/ 21 h 94"/>
                <a:gd name="T40" fmla="*/ 23 w 198"/>
                <a:gd name="T41" fmla="*/ 26 h 94"/>
                <a:gd name="T42" fmla="*/ 39 w 198"/>
                <a:gd name="T43" fmla="*/ 34 h 94"/>
                <a:gd name="T44" fmla="*/ 47 w 198"/>
                <a:gd name="T45" fmla="*/ 37 h 94"/>
                <a:gd name="T46" fmla="*/ 62 w 198"/>
                <a:gd name="T47" fmla="*/ 44 h 94"/>
                <a:gd name="T48" fmla="*/ 64 w 198"/>
                <a:gd name="T49" fmla="*/ 45 h 94"/>
                <a:gd name="T50" fmla="*/ 80 w 198"/>
                <a:gd name="T51" fmla="*/ 51 h 94"/>
                <a:gd name="T52" fmla="*/ 89 w 198"/>
                <a:gd name="T53" fmla="*/ 55 h 94"/>
                <a:gd name="T54" fmla="*/ 104 w 198"/>
                <a:gd name="T55" fmla="*/ 61 h 94"/>
                <a:gd name="T56" fmla="*/ 113 w 198"/>
                <a:gd name="T57" fmla="*/ 64 h 94"/>
                <a:gd name="T58" fmla="*/ 125 w 198"/>
                <a:gd name="T59" fmla="*/ 69 h 94"/>
                <a:gd name="T60" fmla="*/ 138 w 198"/>
                <a:gd name="T61" fmla="*/ 74 h 94"/>
                <a:gd name="T62" fmla="*/ 147 w 198"/>
                <a:gd name="T63" fmla="*/ 77 h 94"/>
                <a:gd name="T64" fmla="*/ 158 w 198"/>
                <a:gd name="T65" fmla="*/ 81 h 94"/>
                <a:gd name="T66" fmla="*/ 167 w 198"/>
                <a:gd name="T67" fmla="*/ 84 h 94"/>
                <a:gd name="T68" fmla="*/ 180 w 198"/>
                <a:gd name="T69" fmla="*/ 89 h 94"/>
                <a:gd name="T70" fmla="*/ 187 w 198"/>
                <a:gd name="T71" fmla="*/ 92 h 94"/>
                <a:gd name="T72" fmla="*/ 192 w 198"/>
                <a:gd name="T73" fmla="*/ 94 h 94"/>
                <a:gd name="T74" fmla="*/ 192 w 198"/>
                <a:gd name="T75" fmla="*/ 7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8" h="94">
                  <a:moveTo>
                    <a:pt x="191" y="76"/>
                  </a:moveTo>
                  <a:cubicBezTo>
                    <a:pt x="190" y="76"/>
                    <a:pt x="190" y="76"/>
                    <a:pt x="189" y="75"/>
                  </a:cubicBezTo>
                  <a:cubicBezTo>
                    <a:pt x="188" y="75"/>
                    <a:pt x="186" y="74"/>
                    <a:pt x="184" y="73"/>
                  </a:cubicBezTo>
                  <a:cubicBezTo>
                    <a:pt x="181" y="72"/>
                    <a:pt x="178" y="71"/>
                    <a:pt x="175" y="70"/>
                  </a:cubicBezTo>
                  <a:cubicBezTo>
                    <a:pt x="174" y="70"/>
                    <a:pt x="172" y="69"/>
                    <a:pt x="170" y="68"/>
                  </a:cubicBezTo>
                  <a:cubicBezTo>
                    <a:pt x="169" y="68"/>
                    <a:pt x="168" y="67"/>
                    <a:pt x="167" y="67"/>
                  </a:cubicBezTo>
                  <a:cubicBezTo>
                    <a:pt x="166" y="67"/>
                    <a:pt x="165" y="66"/>
                    <a:pt x="164" y="66"/>
                  </a:cubicBezTo>
                  <a:cubicBezTo>
                    <a:pt x="162" y="65"/>
                    <a:pt x="160" y="65"/>
                    <a:pt x="159" y="64"/>
                  </a:cubicBezTo>
                  <a:cubicBezTo>
                    <a:pt x="156" y="63"/>
                    <a:pt x="153" y="62"/>
                    <a:pt x="150" y="61"/>
                  </a:cubicBezTo>
                  <a:cubicBezTo>
                    <a:pt x="150" y="61"/>
                    <a:pt x="150" y="61"/>
                    <a:pt x="149" y="61"/>
                  </a:cubicBezTo>
                  <a:cubicBezTo>
                    <a:pt x="147" y="60"/>
                    <a:pt x="145" y="59"/>
                    <a:pt x="142" y="58"/>
                  </a:cubicBezTo>
                  <a:cubicBezTo>
                    <a:pt x="139" y="57"/>
                    <a:pt x="137" y="56"/>
                    <a:pt x="134" y="55"/>
                  </a:cubicBezTo>
                  <a:cubicBezTo>
                    <a:pt x="132" y="54"/>
                    <a:pt x="130" y="53"/>
                    <a:pt x="129" y="53"/>
                  </a:cubicBezTo>
                  <a:cubicBezTo>
                    <a:pt x="128" y="52"/>
                    <a:pt x="127" y="52"/>
                    <a:pt x="125" y="52"/>
                  </a:cubicBezTo>
                  <a:cubicBezTo>
                    <a:pt x="123" y="51"/>
                    <a:pt x="120" y="50"/>
                    <a:pt x="117" y="49"/>
                  </a:cubicBezTo>
                  <a:cubicBezTo>
                    <a:pt x="114" y="47"/>
                    <a:pt x="112" y="46"/>
                    <a:pt x="109" y="45"/>
                  </a:cubicBezTo>
                  <a:cubicBezTo>
                    <a:pt x="109" y="45"/>
                    <a:pt x="108" y="45"/>
                    <a:pt x="108" y="45"/>
                  </a:cubicBezTo>
                  <a:cubicBezTo>
                    <a:pt x="105" y="44"/>
                    <a:pt x="103" y="43"/>
                    <a:pt x="101" y="42"/>
                  </a:cubicBezTo>
                  <a:cubicBezTo>
                    <a:pt x="98" y="41"/>
                    <a:pt x="95" y="40"/>
                    <a:pt x="92" y="39"/>
                  </a:cubicBezTo>
                  <a:cubicBezTo>
                    <a:pt x="91" y="38"/>
                    <a:pt x="89" y="37"/>
                    <a:pt x="87" y="37"/>
                  </a:cubicBezTo>
                  <a:cubicBezTo>
                    <a:pt x="86" y="36"/>
                    <a:pt x="85" y="36"/>
                    <a:pt x="84" y="35"/>
                  </a:cubicBezTo>
                  <a:cubicBezTo>
                    <a:pt x="81" y="34"/>
                    <a:pt x="79" y="33"/>
                    <a:pt x="76" y="32"/>
                  </a:cubicBezTo>
                  <a:cubicBezTo>
                    <a:pt x="73" y="31"/>
                    <a:pt x="71" y="30"/>
                    <a:pt x="69" y="29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64" y="27"/>
                    <a:pt x="62" y="26"/>
                    <a:pt x="59" y="25"/>
                  </a:cubicBezTo>
                  <a:cubicBezTo>
                    <a:pt x="57" y="24"/>
                    <a:pt x="54" y="22"/>
                    <a:pt x="51" y="21"/>
                  </a:cubicBezTo>
                  <a:cubicBezTo>
                    <a:pt x="50" y="20"/>
                    <a:pt x="48" y="20"/>
                    <a:pt x="46" y="19"/>
                  </a:cubicBezTo>
                  <a:cubicBezTo>
                    <a:pt x="45" y="18"/>
                    <a:pt x="44" y="18"/>
                    <a:pt x="43" y="17"/>
                  </a:cubicBezTo>
                  <a:cubicBezTo>
                    <a:pt x="41" y="16"/>
                    <a:pt x="38" y="15"/>
                    <a:pt x="35" y="13"/>
                  </a:cubicBezTo>
                  <a:cubicBezTo>
                    <a:pt x="32" y="12"/>
                    <a:pt x="30" y="11"/>
                    <a:pt x="27" y="9"/>
                  </a:cubicBezTo>
                  <a:cubicBezTo>
                    <a:pt x="27" y="9"/>
                    <a:pt x="26" y="9"/>
                    <a:pt x="26" y="9"/>
                  </a:cubicBezTo>
                  <a:cubicBezTo>
                    <a:pt x="24" y="8"/>
                    <a:pt x="21" y="6"/>
                    <a:pt x="19" y="5"/>
                  </a:cubicBezTo>
                  <a:cubicBezTo>
                    <a:pt x="16" y="4"/>
                    <a:pt x="14" y="2"/>
                    <a:pt x="11" y="1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8" y="3"/>
                    <a:pt x="5" y="6"/>
                    <a:pt x="3" y="10"/>
                  </a:cubicBezTo>
                  <a:cubicBezTo>
                    <a:pt x="2" y="11"/>
                    <a:pt x="1" y="12"/>
                    <a:pt x="0" y="13"/>
                  </a:cubicBezTo>
                  <a:cubicBezTo>
                    <a:pt x="1" y="14"/>
                    <a:pt x="1" y="14"/>
                    <a:pt x="2" y="14"/>
                  </a:cubicBezTo>
                  <a:cubicBezTo>
                    <a:pt x="4" y="15"/>
                    <a:pt x="5" y="16"/>
                    <a:pt x="7" y="17"/>
                  </a:cubicBezTo>
                  <a:cubicBezTo>
                    <a:pt x="10" y="19"/>
                    <a:pt x="12" y="20"/>
                    <a:pt x="15" y="21"/>
                  </a:cubicBezTo>
                  <a:cubicBezTo>
                    <a:pt x="17" y="23"/>
                    <a:pt x="20" y="24"/>
                    <a:pt x="22" y="25"/>
                  </a:cubicBezTo>
                  <a:cubicBezTo>
                    <a:pt x="22" y="25"/>
                    <a:pt x="23" y="25"/>
                    <a:pt x="23" y="26"/>
                  </a:cubicBezTo>
                  <a:cubicBezTo>
                    <a:pt x="26" y="27"/>
                    <a:pt x="29" y="28"/>
                    <a:pt x="31" y="30"/>
                  </a:cubicBezTo>
                  <a:cubicBezTo>
                    <a:pt x="34" y="31"/>
                    <a:pt x="37" y="32"/>
                    <a:pt x="39" y="34"/>
                  </a:cubicBezTo>
                  <a:cubicBezTo>
                    <a:pt x="40" y="34"/>
                    <a:pt x="41" y="35"/>
                    <a:pt x="42" y="35"/>
                  </a:cubicBezTo>
                  <a:cubicBezTo>
                    <a:pt x="44" y="36"/>
                    <a:pt x="46" y="37"/>
                    <a:pt x="47" y="37"/>
                  </a:cubicBezTo>
                  <a:cubicBezTo>
                    <a:pt x="50" y="39"/>
                    <a:pt x="53" y="40"/>
                    <a:pt x="56" y="41"/>
                  </a:cubicBezTo>
                  <a:cubicBezTo>
                    <a:pt x="58" y="42"/>
                    <a:pt x="60" y="43"/>
                    <a:pt x="62" y="44"/>
                  </a:cubicBezTo>
                  <a:cubicBezTo>
                    <a:pt x="62" y="44"/>
                    <a:pt x="63" y="44"/>
                    <a:pt x="63" y="44"/>
                  </a:cubicBezTo>
                  <a:cubicBezTo>
                    <a:pt x="63" y="44"/>
                    <a:pt x="63" y="44"/>
                    <a:pt x="64" y="45"/>
                  </a:cubicBezTo>
                  <a:cubicBezTo>
                    <a:pt x="67" y="46"/>
                    <a:pt x="69" y="47"/>
                    <a:pt x="72" y="48"/>
                  </a:cubicBezTo>
                  <a:cubicBezTo>
                    <a:pt x="75" y="49"/>
                    <a:pt x="78" y="50"/>
                    <a:pt x="80" y="51"/>
                  </a:cubicBezTo>
                  <a:cubicBezTo>
                    <a:pt x="81" y="52"/>
                    <a:pt x="82" y="52"/>
                    <a:pt x="83" y="53"/>
                  </a:cubicBezTo>
                  <a:cubicBezTo>
                    <a:pt x="85" y="53"/>
                    <a:pt x="87" y="54"/>
                    <a:pt x="89" y="55"/>
                  </a:cubicBezTo>
                  <a:cubicBezTo>
                    <a:pt x="91" y="56"/>
                    <a:pt x="94" y="57"/>
                    <a:pt x="97" y="58"/>
                  </a:cubicBezTo>
                  <a:cubicBezTo>
                    <a:pt x="99" y="59"/>
                    <a:pt x="102" y="60"/>
                    <a:pt x="104" y="61"/>
                  </a:cubicBezTo>
                  <a:cubicBezTo>
                    <a:pt x="104" y="61"/>
                    <a:pt x="105" y="61"/>
                    <a:pt x="105" y="61"/>
                  </a:cubicBezTo>
                  <a:cubicBezTo>
                    <a:pt x="108" y="62"/>
                    <a:pt x="111" y="63"/>
                    <a:pt x="113" y="64"/>
                  </a:cubicBezTo>
                  <a:cubicBezTo>
                    <a:pt x="116" y="65"/>
                    <a:pt x="119" y="66"/>
                    <a:pt x="122" y="67"/>
                  </a:cubicBezTo>
                  <a:cubicBezTo>
                    <a:pt x="123" y="68"/>
                    <a:pt x="124" y="68"/>
                    <a:pt x="125" y="69"/>
                  </a:cubicBezTo>
                  <a:cubicBezTo>
                    <a:pt x="127" y="69"/>
                    <a:pt x="128" y="70"/>
                    <a:pt x="130" y="71"/>
                  </a:cubicBezTo>
                  <a:cubicBezTo>
                    <a:pt x="133" y="72"/>
                    <a:pt x="136" y="73"/>
                    <a:pt x="138" y="74"/>
                  </a:cubicBezTo>
                  <a:cubicBezTo>
                    <a:pt x="141" y="75"/>
                    <a:pt x="143" y="75"/>
                    <a:pt x="146" y="76"/>
                  </a:cubicBezTo>
                  <a:cubicBezTo>
                    <a:pt x="146" y="76"/>
                    <a:pt x="146" y="77"/>
                    <a:pt x="147" y="77"/>
                  </a:cubicBezTo>
                  <a:cubicBezTo>
                    <a:pt x="150" y="78"/>
                    <a:pt x="152" y="79"/>
                    <a:pt x="155" y="80"/>
                  </a:cubicBezTo>
                  <a:cubicBezTo>
                    <a:pt x="156" y="80"/>
                    <a:pt x="157" y="80"/>
                    <a:pt x="158" y="81"/>
                  </a:cubicBezTo>
                  <a:cubicBezTo>
                    <a:pt x="160" y="82"/>
                    <a:pt x="162" y="82"/>
                    <a:pt x="163" y="83"/>
                  </a:cubicBezTo>
                  <a:cubicBezTo>
                    <a:pt x="164" y="83"/>
                    <a:pt x="165" y="84"/>
                    <a:pt x="167" y="84"/>
                  </a:cubicBezTo>
                  <a:cubicBezTo>
                    <a:pt x="168" y="85"/>
                    <a:pt x="170" y="85"/>
                    <a:pt x="172" y="86"/>
                  </a:cubicBezTo>
                  <a:cubicBezTo>
                    <a:pt x="175" y="87"/>
                    <a:pt x="177" y="88"/>
                    <a:pt x="180" y="89"/>
                  </a:cubicBezTo>
                  <a:cubicBezTo>
                    <a:pt x="181" y="89"/>
                    <a:pt x="182" y="90"/>
                    <a:pt x="183" y="90"/>
                  </a:cubicBezTo>
                  <a:cubicBezTo>
                    <a:pt x="185" y="91"/>
                    <a:pt x="186" y="91"/>
                    <a:pt x="187" y="92"/>
                  </a:cubicBezTo>
                  <a:cubicBezTo>
                    <a:pt x="188" y="92"/>
                    <a:pt x="188" y="92"/>
                    <a:pt x="188" y="92"/>
                  </a:cubicBezTo>
                  <a:cubicBezTo>
                    <a:pt x="191" y="93"/>
                    <a:pt x="192" y="94"/>
                    <a:pt x="192" y="94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79"/>
                    <a:pt x="196" y="78"/>
                    <a:pt x="192" y="76"/>
                  </a:cubicBezTo>
                  <a:cubicBezTo>
                    <a:pt x="192" y="76"/>
                    <a:pt x="191" y="76"/>
                    <a:pt x="191" y="7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1735138" y="1722438"/>
              <a:ext cx="373063" cy="80963"/>
            </a:xfrm>
            <a:custGeom>
              <a:avLst/>
              <a:gdLst>
                <a:gd name="T0" fmla="*/ 135 w 147"/>
                <a:gd name="T1" fmla="*/ 16 h 32"/>
                <a:gd name="T2" fmla="*/ 134 w 147"/>
                <a:gd name="T3" fmla="*/ 15 h 32"/>
                <a:gd name="T4" fmla="*/ 126 w 147"/>
                <a:gd name="T5" fmla="*/ 14 h 32"/>
                <a:gd name="T6" fmla="*/ 117 w 147"/>
                <a:gd name="T7" fmla="*/ 13 h 32"/>
                <a:gd name="T8" fmla="*/ 112 w 147"/>
                <a:gd name="T9" fmla="*/ 12 h 32"/>
                <a:gd name="T10" fmla="*/ 109 w 147"/>
                <a:gd name="T11" fmla="*/ 12 h 32"/>
                <a:gd name="T12" fmla="*/ 100 w 147"/>
                <a:gd name="T13" fmla="*/ 11 h 32"/>
                <a:gd name="T14" fmla="*/ 91 w 147"/>
                <a:gd name="T15" fmla="*/ 10 h 32"/>
                <a:gd name="T16" fmla="*/ 90 w 147"/>
                <a:gd name="T17" fmla="*/ 9 h 32"/>
                <a:gd name="T18" fmla="*/ 82 w 147"/>
                <a:gd name="T19" fmla="*/ 9 h 32"/>
                <a:gd name="T20" fmla="*/ 74 w 147"/>
                <a:gd name="T21" fmla="*/ 8 h 32"/>
                <a:gd name="T22" fmla="*/ 68 w 147"/>
                <a:gd name="T23" fmla="*/ 7 h 32"/>
                <a:gd name="T24" fmla="*/ 65 w 147"/>
                <a:gd name="T25" fmla="*/ 6 h 32"/>
                <a:gd name="T26" fmla="*/ 56 w 147"/>
                <a:gd name="T27" fmla="*/ 6 h 32"/>
                <a:gd name="T28" fmla="*/ 47 w 147"/>
                <a:gd name="T29" fmla="*/ 5 h 32"/>
                <a:gd name="T30" fmla="*/ 46 w 147"/>
                <a:gd name="T31" fmla="*/ 4 h 32"/>
                <a:gd name="T32" fmla="*/ 38 w 147"/>
                <a:gd name="T33" fmla="*/ 4 h 32"/>
                <a:gd name="T34" fmla="*/ 37 w 147"/>
                <a:gd name="T35" fmla="*/ 3 h 32"/>
                <a:gd name="T36" fmla="*/ 30 w 147"/>
                <a:gd name="T37" fmla="*/ 3 h 32"/>
                <a:gd name="T38" fmla="*/ 24 w 147"/>
                <a:gd name="T39" fmla="*/ 2 h 32"/>
                <a:gd name="T40" fmla="*/ 21 w 147"/>
                <a:gd name="T41" fmla="*/ 2 h 32"/>
                <a:gd name="T42" fmla="*/ 12 w 147"/>
                <a:gd name="T43" fmla="*/ 1 h 32"/>
                <a:gd name="T44" fmla="*/ 3 w 147"/>
                <a:gd name="T45" fmla="*/ 0 h 32"/>
                <a:gd name="T46" fmla="*/ 2 w 147"/>
                <a:gd name="T47" fmla="*/ 0 h 32"/>
                <a:gd name="T48" fmla="*/ 0 w 147"/>
                <a:gd name="T49" fmla="*/ 0 h 32"/>
                <a:gd name="T50" fmla="*/ 0 w 147"/>
                <a:gd name="T51" fmla="*/ 8 h 32"/>
                <a:gd name="T52" fmla="*/ 0 w 147"/>
                <a:gd name="T53" fmla="*/ 14 h 32"/>
                <a:gd name="T54" fmla="*/ 0 w 147"/>
                <a:gd name="T55" fmla="*/ 14 h 32"/>
                <a:gd name="T56" fmla="*/ 9 w 147"/>
                <a:gd name="T57" fmla="*/ 15 h 32"/>
                <a:gd name="T58" fmla="*/ 17 w 147"/>
                <a:gd name="T59" fmla="*/ 16 h 32"/>
                <a:gd name="T60" fmla="*/ 20 w 147"/>
                <a:gd name="T61" fmla="*/ 16 h 32"/>
                <a:gd name="T62" fmla="*/ 26 w 147"/>
                <a:gd name="T63" fmla="*/ 17 h 32"/>
                <a:gd name="T64" fmla="*/ 35 w 147"/>
                <a:gd name="T65" fmla="*/ 18 h 32"/>
                <a:gd name="T66" fmla="*/ 35 w 147"/>
                <a:gd name="T67" fmla="*/ 18 h 32"/>
                <a:gd name="T68" fmla="*/ 43 w 147"/>
                <a:gd name="T69" fmla="*/ 18 h 32"/>
                <a:gd name="T70" fmla="*/ 44 w 147"/>
                <a:gd name="T71" fmla="*/ 18 h 32"/>
                <a:gd name="T72" fmla="*/ 53 w 147"/>
                <a:gd name="T73" fmla="*/ 19 h 32"/>
                <a:gd name="T74" fmla="*/ 61 w 147"/>
                <a:gd name="T75" fmla="*/ 20 h 32"/>
                <a:gd name="T76" fmla="*/ 65 w 147"/>
                <a:gd name="T77" fmla="*/ 21 h 32"/>
                <a:gd name="T78" fmla="*/ 70 w 147"/>
                <a:gd name="T79" fmla="*/ 21 h 32"/>
                <a:gd name="T80" fmla="*/ 79 w 147"/>
                <a:gd name="T81" fmla="*/ 23 h 32"/>
                <a:gd name="T82" fmla="*/ 87 w 147"/>
                <a:gd name="T83" fmla="*/ 24 h 32"/>
                <a:gd name="T84" fmla="*/ 88 w 147"/>
                <a:gd name="T85" fmla="*/ 24 h 32"/>
                <a:gd name="T86" fmla="*/ 97 w 147"/>
                <a:gd name="T87" fmla="*/ 25 h 32"/>
                <a:gd name="T88" fmla="*/ 105 w 147"/>
                <a:gd name="T89" fmla="*/ 26 h 32"/>
                <a:gd name="T90" fmla="*/ 109 w 147"/>
                <a:gd name="T91" fmla="*/ 26 h 32"/>
                <a:gd name="T92" fmla="*/ 114 w 147"/>
                <a:gd name="T93" fmla="*/ 27 h 32"/>
                <a:gd name="T94" fmla="*/ 123 w 147"/>
                <a:gd name="T95" fmla="*/ 28 h 32"/>
                <a:gd name="T96" fmla="*/ 130 w 147"/>
                <a:gd name="T97" fmla="*/ 30 h 32"/>
                <a:gd name="T98" fmla="*/ 132 w 147"/>
                <a:gd name="T99" fmla="*/ 30 h 32"/>
                <a:gd name="T100" fmla="*/ 140 w 147"/>
                <a:gd name="T101" fmla="*/ 31 h 32"/>
                <a:gd name="T102" fmla="*/ 144 w 147"/>
                <a:gd name="T103" fmla="*/ 32 h 32"/>
                <a:gd name="T104" fmla="*/ 147 w 147"/>
                <a:gd name="T105" fmla="*/ 17 h 32"/>
                <a:gd name="T106" fmla="*/ 144 w 147"/>
                <a:gd name="T107" fmla="*/ 17 h 32"/>
                <a:gd name="T108" fmla="*/ 135 w 147"/>
                <a:gd name="T109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7" h="32">
                  <a:moveTo>
                    <a:pt x="135" y="16"/>
                  </a:moveTo>
                  <a:cubicBezTo>
                    <a:pt x="135" y="16"/>
                    <a:pt x="134" y="15"/>
                    <a:pt x="134" y="15"/>
                  </a:cubicBezTo>
                  <a:cubicBezTo>
                    <a:pt x="131" y="15"/>
                    <a:pt x="129" y="15"/>
                    <a:pt x="126" y="14"/>
                  </a:cubicBezTo>
                  <a:cubicBezTo>
                    <a:pt x="123" y="14"/>
                    <a:pt x="120" y="13"/>
                    <a:pt x="117" y="13"/>
                  </a:cubicBezTo>
                  <a:cubicBezTo>
                    <a:pt x="116" y="13"/>
                    <a:pt x="114" y="13"/>
                    <a:pt x="112" y="12"/>
                  </a:cubicBezTo>
                  <a:cubicBezTo>
                    <a:pt x="111" y="12"/>
                    <a:pt x="110" y="12"/>
                    <a:pt x="109" y="12"/>
                  </a:cubicBezTo>
                  <a:cubicBezTo>
                    <a:pt x="106" y="12"/>
                    <a:pt x="103" y="11"/>
                    <a:pt x="100" y="11"/>
                  </a:cubicBezTo>
                  <a:cubicBezTo>
                    <a:pt x="97" y="10"/>
                    <a:pt x="94" y="10"/>
                    <a:pt x="91" y="10"/>
                  </a:cubicBezTo>
                  <a:cubicBezTo>
                    <a:pt x="91" y="10"/>
                    <a:pt x="90" y="10"/>
                    <a:pt x="90" y="9"/>
                  </a:cubicBezTo>
                  <a:cubicBezTo>
                    <a:pt x="87" y="9"/>
                    <a:pt x="85" y="9"/>
                    <a:pt x="82" y="9"/>
                  </a:cubicBezTo>
                  <a:cubicBezTo>
                    <a:pt x="79" y="8"/>
                    <a:pt x="77" y="8"/>
                    <a:pt x="74" y="8"/>
                  </a:cubicBezTo>
                  <a:cubicBezTo>
                    <a:pt x="72" y="7"/>
                    <a:pt x="70" y="7"/>
                    <a:pt x="68" y="7"/>
                  </a:cubicBezTo>
                  <a:cubicBezTo>
                    <a:pt x="67" y="7"/>
                    <a:pt x="66" y="7"/>
                    <a:pt x="65" y="6"/>
                  </a:cubicBezTo>
                  <a:cubicBezTo>
                    <a:pt x="62" y="6"/>
                    <a:pt x="59" y="6"/>
                    <a:pt x="56" y="6"/>
                  </a:cubicBezTo>
                  <a:cubicBezTo>
                    <a:pt x="53" y="5"/>
                    <a:pt x="50" y="5"/>
                    <a:pt x="47" y="5"/>
                  </a:cubicBezTo>
                  <a:cubicBezTo>
                    <a:pt x="47" y="5"/>
                    <a:pt x="46" y="4"/>
                    <a:pt x="46" y="4"/>
                  </a:cubicBezTo>
                  <a:cubicBezTo>
                    <a:pt x="43" y="4"/>
                    <a:pt x="41" y="4"/>
                    <a:pt x="38" y="4"/>
                  </a:cubicBezTo>
                  <a:cubicBezTo>
                    <a:pt x="38" y="4"/>
                    <a:pt x="37" y="3"/>
                    <a:pt x="37" y="3"/>
                  </a:cubicBezTo>
                  <a:cubicBezTo>
                    <a:pt x="34" y="3"/>
                    <a:pt x="32" y="3"/>
                    <a:pt x="30" y="3"/>
                  </a:cubicBezTo>
                  <a:cubicBezTo>
                    <a:pt x="28" y="3"/>
                    <a:pt x="26" y="2"/>
                    <a:pt x="24" y="2"/>
                  </a:cubicBezTo>
                  <a:cubicBezTo>
                    <a:pt x="23" y="2"/>
                    <a:pt x="22" y="2"/>
                    <a:pt x="21" y="2"/>
                  </a:cubicBezTo>
                  <a:cubicBezTo>
                    <a:pt x="18" y="2"/>
                    <a:pt x="15" y="1"/>
                    <a:pt x="12" y="1"/>
                  </a:cubicBezTo>
                  <a:cubicBezTo>
                    <a:pt x="9" y="1"/>
                    <a:pt x="6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3"/>
                    <a:pt x="0" y="5"/>
                    <a:pt x="0" y="8"/>
                  </a:cubicBezTo>
                  <a:cubicBezTo>
                    <a:pt x="0" y="10"/>
                    <a:pt x="0" y="12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3" y="14"/>
                    <a:pt x="6" y="15"/>
                    <a:pt x="9" y="15"/>
                  </a:cubicBezTo>
                  <a:cubicBezTo>
                    <a:pt x="12" y="15"/>
                    <a:pt x="14" y="16"/>
                    <a:pt x="17" y="16"/>
                  </a:cubicBezTo>
                  <a:cubicBezTo>
                    <a:pt x="18" y="16"/>
                    <a:pt x="19" y="16"/>
                    <a:pt x="20" y="16"/>
                  </a:cubicBezTo>
                  <a:cubicBezTo>
                    <a:pt x="22" y="16"/>
                    <a:pt x="24" y="16"/>
                    <a:pt x="26" y="17"/>
                  </a:cubicBezTo>
                  <a:cubicBezTo>
                    <a:pt x="29" y="17"/>
                    <a:pt x="32" y="17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8" y="18"/>
                    <a:pt x="40" y="18"/>
                    <a:pt x="43" y="18"/>
                  </a:cubicBezTo>
                  <a:cubicBezTo>
                    <a:pt x="43" y="18"/>
                    <a:pt x="43" y="18"/>
                    <a:pt x="44" y="18"/>
                  </a:cubicBezTo>
                  <a:cubicBezTo>
                    <a:pt x="47" y="19"/>
                    <a:pt x="50" y="19"/>
                    <a:pt x="53" y="19"/>
                  </a:cubicBezTo>
                  <a:cubicBezTo>
                    <a:pt x="56" y="20"/>
                    <a:pt x="59" y="20"/>
                    <a:pt x="61" y="20"/>
                  </a:cubicBezTo>
                  <a:cubicBezTo>
                    <a:pt x="63" y="21"/>
                    <a:pt x="64" y="21"/>
                    <a:pt x="65" y="21"/>
                  </a:cubicBezTo>
                  <a:cubicBezTo>
                    <a:pt x="66" y="21"/>
                    <a:pt x="68" y="21"/>
                    <a:pt x="70" y="21"/>
                  </a:cubicBezTo>
                  <a:cubicBezTo>
                    <a:pt x="73" y="22"/>
                    <a:pt x="76" y="22"/>
                    <a:pt x="79" y="23"/>
                  </a:cubicBezTo>
                  <a:cubicBezTo>
                    <a:pt x="82" y="23"/>
                    <a:pt x="84" y="23"/>
                    <a:pt x="87" y="24"/>
                  </a:cubicBezTo>
                  <a:cubicBezTo>
                    <a:pt x="87" y="24"/>
                    <a:pt x="87" y="24"/>
                    <a:pt x="88" y="24"/>
                  </a:cubicBezTo>
                  <a:cubicBezTo>
                    <a:pt x="91" y="24"/>
                    <a:pt x="94" y="24"/>
                    <a:pt x="97" y="25"/>
                  </a:cubicBezTo>
                  <a:cubicBezTo>
                    <a:pt x="100" y="25"/>
                    <a:pt x="102" y="26"/>
                    <a:pt x="105" y="26"/>
                  </a:cubicBezTo>
                  <a:cubicBezTo>
                    <a:pt x="106" y="26"/>
                    <a:pt x="107" y="26"/>
                    <a:pt x="109" y="26"/>
                  </a:cubicBezTo>
                  <a:cubicBezTo>
                    <a:pt x="110" y="27"/>
                    <a:pt x="112" y="27"/>
                    <a:pt x="114" y="27"/>
                  </a:cubicBezTo>
                  <a:cubicBezTo>
                    <a:pt x="117" y="28"/>
                    <a:pt x="120" y="28"/>
                    <a:pt x="123" y="28"/>
                  </a:cubicBezTo>
                  <a:cubicBezTo>
                    <a:pt x="125" y="29"/>
                    <a:pt x="128" y="29"/>
                    <a:pt x="130" y="30"/>
                  </a:cubicBezTo>
                  <a:cubicBezTo>
                    <a:pt x="131" y="30"/>
                    <a:pt x="131" y="30"/>
                    <a:pt x="132" y="30"/>
                  </a:cubicBezTo>
                  <a:cubicBezTo>
                    <a:pt x="134" y="30"/>
                    <a:pt x="137" y="31"/>
                    <a:pt x="140" y="31"/>
                  </a:cubicBezTo>
                  <a:cubicBezTo>
                    <a:pt x="142" y="31"/>
                    <a:pt x="143" y="31"/>
                    <a:pt x="144" y="32"/>
                  </a:cubicBezTo>
                  <a:cubicBezTo>
                    <a:pt x="145" y="27"/>
                    <a:pt x="146" y="22"/>
                    <a:pt x="147" y="17"/>
                  </a:cubicBezTo>
                  <a:cubicBezTo>
                    <a:pt x="146" y="17"/>
                    <a:pt x="145" y="17"/>
                    <a:pt x="144" y="17"/>
                  </a:cubicBezTo>
                  <a:cubicBezTo>
                    <a:pt x="141" y="16"/>
                    <a:pt x="138" y="16"/>
                    <a:pt x="135" y="1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1208088" y="1685925"/>
              <a:ext cx="411163" cy="61913"/>
            </a:xfrm>
            <a:custGeom>
              <a:avLst/>
              <a:gdLst>
                <a:gd name="T0" fmla="*/ 149 w 162"/>
                <a:gd name="T1" fmla="*/ 9 h 24"/>
                <a:gd name="T2" fmla="*/ 143 w 162"/>
                <a:gd name="T3" fmla="*/ 9 h 24"/>
                <a:gd name="T4" fmla="*/ 140 w 162"/>
                <a:gd name="T5" fmla="*/ 9 h 24"/>
                <a:gd name="T6" fmla="*/ 131 w 162"/>
                <a:gd name="T7" fmla="*/ 8 h 24"/>
                <a:gd name="T8" fmla="*/ 122 w 162"/>
                <a:gd name="T9" fmla="*/ 8 h 24"/>
                <a:gd name="T10" fmla="*/ 121 w 162"/>
                <a:gd name="T11" fmla="*/ 7 h 24"/>
                <a:gd name="T12" fmla="*/ 113 w 162"/>
                <a:gd name="T13" fmla="*/ 7 h 24"/>
                <a:gd name="T14" fmla="*/ 104 w 162"/>
                <a:gd name="T15" fmla="*/ 6 h 24"/>
                <a:gd name="T16" fmla="*/ 98 w 162"/>
                <a:gd name="T17" fmla="*/ 6 h 24"/>
                <a:gd name="T18" fmla="*/ 96 w 162"/>
                <a:gd name="T19" fmla="*/ 6 h 24"/>
                <a:gd name="T20" fmla="*/ 87 w 162"/>
                <a:gd name="T21" fmla="*/ 5 h 24"/>
                <a:gd name="T22" fmla="*/ 78 w 162"/>
                <a:gd name="T23" fmla="*/ 5 h 24"/>
                <a:gd name="T24" fmla="*/ 76 w 162"/>
                <a:gd name="T25" fmla="*/ 5 h 24"/>
                <a:gd name="T26" fmla="*/ 69 w 162"/>
                <a:gd name="T27" fmla="*/ 4 h 24"/>
                <a:gd name="T28" fmla="*/ 60 w 162"/>
                <a:gd name="T29" fmla="*/ 4 h 24"/>
                <a:gd name="T30" fmla="*/ 54 w 162"/>
                <a:gd name="T31" fmla="*/ 3 h 24"/>
                <a:gd name="T32" fmla="*/ 51 w 162"/>
                <a:gd name="T33" fmla="*/ 3 h 24"/>
                <a:gd name="T34" fmla="*/ 42 w 162"/>
                <a:gd name="T35" fmla="*/ 3 h 24"/>
                <a:gd name="T36" fmla="*/ 33 w 162"/>
                <a:gd name="T37" fmla="*/ 2 h 24"/>
                <a:gd name="T38" fmla="*/ 31 w 162"/>
                <a:gd name="T39" fmla="*/ 2 h 24"/>
                <a:gd name="T40" fmla="*/ 24 w 162"/>
                <a:gd name="T41" fmla="*/ 2 h 24"/>
                <a:gd name="T42" fmla="*/ 15 w 162"/>
                <a:gd name="T43" fmla="*/ 1 h 24"/>
                <a:gd name="T44" fmla="*/ 9 w 162"/>
                <a:gd name="T45" fmla="*/ 1 h 24"/>
                <a:gd name="T46" fmla="*/ 6 w 162"/>
                <a:gd name="T47" fmla="*/ 1 h 24"/>
                <a:gd name="T48" fmla="*/ 0 w 162"/>
                <a:gd name="T49" fmla="*/ 0 h 24"/>
                <a:gd name="T50" fmla="*/ 0 w 162"/>
                <a:gd name="T51" fmla="*/ 14 h 24"/>
                <a:gd name="T52" fmla="*/ 3 w 162"/>
                <a:gd name="T53" fmla="*/ 14 h 24"/>
                <a:gd name="T54" fmla="*/ 6 w 162"/>
                <a:gd name="T55" fmla="*/ 14 h 24"/>
                <a:gd name="T56" fmla="*/ 12 w 162"/>
                <a:gd name="T57" fmla="*/ 14 h 24"/>
                <a:gd name="T58" fmla="*/ 21 w 162"/>
                <a:gd name="T59" fmla="*/ 15 h 24"/>
                <a:gd name="T60" fmla="*/ 28 w 162"/>
                <a:gd name="T61" fmla="*/ 15 h 24"/>
                <a:gd name="T62" fmla="*/ 30 w 162"/>
                <a:gd name="T63" fmla="*/ 15 h 24"/>
                <a:gd name="T64" fmla="*/ 39 w 162"/>
                <a:gd name="T65" fmla="*/ 16 h 24"/>
                <a:gd name="T66" fmla="*/ 48 w 162"/>
                <a:gd name="T67" fmla="*/ 17 h 24"/>
                <a:gd name="T68" fmla="*/ 51 w 162"/>
                <a:gd name="T69" fmla="*/ 17 h 24"/>
                <a:gd name="T70" fmla="*/ 57 w 162"/>
                <a:gd name="T71" fmla="*/ 17 h 24"/>
                <a:gd name="T72" fmla="*/ 66 w 162"/>
                <a:gd name="T73" fmla="*/ 18 h 24"/>
                <a:gd name="T74" fmla="*/ 73 w 162"/>
                <a:gd name="T75" fmla="*/ 18 h 24"/>
                <a:gd name="T76" fmla="*/ 75 w 162"/>
                <a:gd name="T77" fmla="*/ 18 h 24"/>
                <a:gd name="T78" fmla="*/ 83 w 162"/>
                <a:gd name="T79" fmla="*/ 19 h 24"/>
                <a:gd name="T80" fmla="*/ 92 w 162"/>
                <a:gd name="T81" fmla="*/ 19 h 24"/>
                <a:gd name="T82" fmla="*/ 95 w 162"/>
                <a:gd name="T83" fmla="*/ 19 h 24"/>
                <a:gd name="T84" fmla="*/ 101 w 162"/>
                <a:gd name="T85" fmla="*/ 20 h 24"/>
                <a:gd name="T86" fmla="*/ 110 w 162"/>
                <a:gd name="T87" fmla="*/ 20 h 24"/>
                <a:gd name="T88" fmla="*/ 117 w 162"/>
                <a:gd name="T89" fmla="*/ 21 h 24"/>
                <a:gd name="T90" fmla="*/ 119 w 162"/>
                <a:gd name="T91" fmla="*/ 21 h 24"/>
                <a:gd name="T92" fmla="*/ 128 w 162"/>
                <a:gd name="T93" fmla="*/ 22 h 24"/>
                <a:gd name="T94" fmla="*/ 137 w 162"/>
                <a:gd name="T95" fmla="*/ 22 h 24"/>
                <a:gd name="T96" fmla="*/ 140 w 162"/>
                <a:gd name="T97" fmla="*/ 23 h 24"/>
                <a:gd name="T98" fmla="*/ 146 w 162"/>
                <a:gd name="T99" fmla="*/ 23 h 24"/>
                <a:gd name="T100" fmla="*/ 155 w 162"/>
                <a:gd name="T101" fmla="*/ 24 h 24"/>
                <a:gd name="T102" fmla="*/ 162 w 162"/>
                <a:gd name="T103" fmla="*/ 24 h 24"/>
                <a:gd name="T104" fmla="*/ 162 w 162"/>
                <a:gd name="T105" fmla="*/ 10 h 24"/>
                <a:gd name="T106" fmla="*/ 158 w 162"/>
                <a:gd name="T107" fmla="*/ 10 h 24"/>
                <a:gd name="T108" fmla="*/ 149 w 162"/>
                <a:gd name="T10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2" h="24">
                  <a:moveTo>
                    <a:pt x="149" y="9"/>
                  </a:moveTo>
                  <a:cubicBezTo>
                    <a:pt x="147" y="9"/>
                    <a:pt x="145" y="9"/>
                    <a:pt x="143" y="9"/>
                  </a:cubicBezTo>
                  <a:cubicBezTo>
                    <a:pt x="142" y="9"/>
                    <a:pt x="141" y="9"/>
                    <a:pt x="140" y="9"/>
                  </a:cubicBezTo>
                  <a:cubicBezTo>
                    <a:pt x="137" y="9"/>
                    <a:pt x="134" y="8"/>
                    <a:pt x="131" y="8"/>
                  </a:cubicBezTo>
                  <a:cubicBezTo>
                    <a:pt x="128" y="8"/>
                    <a:pt x="125" y="8"/>
                    <a:pt x="122" y="8"/>
                  </a:cubicBezTo>
                  <a:cubicBezTo>
                    <a:pt x="122" y="8"/>
                    <a:pt x="121" y="7"/>
                    <a:pt x="121" y="7"/>
                  </a:cubicBezTo>
                  <a:cubicBezTo>
                    <a:pt x="118" y="7"/>
                    <a:pt x="116" y="7"/>
                    <a:pt x="113" y="7"/>
                  </a:cubicBezTo>
                  <a:cubicBezTo>
                    <a:pt x="110" y="7"/>
                    <a:pt x="107" y="7"/>
                    <a:pt x="104" y="6"/>
                  </a:cubicBezTo>
                  <a:cubicBezTo>
                    <a:pt x="102" y="6"/>
                    <a:pt x="100" y="6"/>
                    <a:pt x="98" y="6"/>
                  </a:cubicBezTo>
                  <a:cubicBezTo>
                    <a:pt x="97" y="6"/>
                    <a:pt x="96" y="6"/>
                    <a:pt x="96" y="6"/>
                  </a:cubicBezTo>
                  <a:cubicBezTo>
                    <a:pt x="93" y="6"/>
                    <a:pt x="90" y="5"/>
                    <a:pt x="87" y="5"/>
                  </a:cubicBezTo>
                  <a:cubicBezTo>
                    <a:pt x="84" y="5"/>
                    <a:pt x="81" y="5"/>
                    <a:pt x="78" y="5"/>
                  </a:cubicBezTo>
                  <a:cubicBezTo>
                    <a:pt x="77" y="5"/>
                    <a:pt x="77" y="5"/>
                    <a:pt x="76" y="5"/>
                  </a:cubicBezTo>
                  <a:cubicBezTo>
                    <a:pt x="74" y="5"/>
                    <a:pt x="71" y="4"/>
                    <a:pt x="69" y="4"/>
                  </a:cubicBezTo>
                  <a:cubicBezTo>
                    <a:pt x="66" y="4"/>
                    <a:pt x="63" y="4"/>
                    <a:pt x="60" y="4"/>
                  </a:cubicBezTo>
                  <a:cubicBezTo>
                    <a:pt x="58" y="4"/>
                    <a:pt x="56" y="4"/>
                    <a:pt x="54" y="3"/>
                  </a:cubicBezTo>
                  <a:cubicBezTo>
                    <a:pt x="53" y="3"/>
                    <a:pt x="52" y="3"/>
                    <a:pt x="51" y="3"/>
                  </a:cubicBezTo>
                  <a:cubicBezTo>
                    <a:pt x="48" y="3"/>
                    <a:pt x="45" y="3"/>
                    <a:pt x="42" y="3"/>
                  </a:cubicBezTo>
                  <a:cubicBezTo>
                    <a:pt x="39" y="3"/>
                    <a:pt x="36" y="2"/>
                    <a:pt x="33" y="2"/>
                  </a:cubicBezTo>
                  <a:cubicBezTo>
                    <a:pt x="33" y="2"/>
                    <a:pt x="32" y="2"/>
                    <a:pt x="31" y="2"/>
                  </a:cubicBezTo>
                  <a:cubicBezTo>
                    <a:pt x="29" y="2"/>
                    <a:pt x="27" y="2"/>
                    <a:pt x="24" y="2"/>
                  </a:cubicBezTo>
                  <a:cubicBezTo>
                    <a:pt x="21" y="2"/>
                    <a:pt x="18" y="1"/>
                    <a:pt x="15" y="1"/>
                  </a:cubicBezTo>
                  <a:cubicBezTo>
                    <a:pt x="13" y="1"/>
                    <a:pt x="11" y="1"/>
                    <a:pt x="9" y="1"/>
                  </a:cubicBezTo>
                  <a:cubicBezTo>
                    <a:pt x="8" y="1"/>
                    <a:pt x="7" y="1"/>
                    <a:pt x="6" y="1"/>
                  </a:cubicBezTo>
                  <a:cubicBezTo>
                    <a:pt x="4" y="1"/>
                    <a:pt x="2" y="1"/>
                    <a:pt x="0" y="0"/>
                  </a:cubicBezTo>
                  <a:cubicBezTo>
                    <a:pt x="0" y="5"/>
                    <a:pt x="0" y="9"/>
                    <a:pt x="0" y="14"/>
                  </a:cubicBezTo>
                  <a:cubicBezTo>
                    <a:pt x="1" y="14"/>
                    <a:pt x="2" y="14"/>
                    <a:pt x="3" y="14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8" y="14"/>
                    <a:pt x="10" y="14"/>
                    <a:pt x="12" y="14"/>
                  </a:cubicBezTo>
                  <a:cubicBezTo>
                    <a:pt x="15" y="15"/>
                    <a:pt x="18" y="15"/>
                    <a:pt x="21" y="15"/>
                  </a:cubicBezTo>
                  <a:cubicBezTo>
                    <a:pt x="23" y="15"/>
                    <a:pt x="26" y="15"/>
                    <a:pt x="28" y="15"/>
                  </a:cubicBezTo>
                  <a:cubicBezTo>
                    <a:pt x="29" y="15"/>
                    <a:pt x="29" y="15"/>
                    <a:pt x="30" y="15"/>
                  </a:cubicBezTo>
                  <a:cubicBezTo>
                    <a:pt x="33" y="16"/>
                    <a:pt x="36" y="16"/>
                    <a:pt x="39" y="16"/>
                  </a:cubicBezTo>
                  <a:cubicBezTo>
                    <a:pt x="42" y="16"/>
                    <a:pt x="45" y="16"/>
                    <a:pt x="48" y="17"/>
                  </a:cubicBezTo>
                  <a:cubicBezTo>
                    <a:pt x="49" y="17"/>
                    <a:pt x="50" y="17"/>
                    <a:pt x="51" y="17"/>
                  </a:cubicBezTo>
                  <a:cubicBezTo>
                    <a:pt x="53" y="17"/>
                    <a:pt x="55" y="17"/>
                    <a:pt x="57" y="17"/>
                  </a:cubicBezTo>
                  <a:cubicBezTo>
                    <a:pt x="60" y="17"/>
                    <a:pt x="63" y="17"/>
                    <a:pt x="66" y="18"/>
                  </a:cubicBezTo>
                  <a:cubicBezTo>
                    <a:pt x="68" y="18"/>
                    <a:pt x="70" y="18"/>
                    <a:pt x="73" y="18"/>
                  </a:cubicBezTo>
                  <a:cubicBezTo>
                    <a:pt x="73" y="18"/>
                    <a:pt x="74" y="18"/>
                    <a:pt x="75" y="18"/>
                  </a:cubicBezTo>
                  <a:cubicBezTo>
                    <a:pt x="78" y="18"/>
                    <a:pt x="80" y="19"/>
                    <a:pt x="83" y="19"/>
                  </a:cubicBezTo>
                  <a:cubicBezTo>
                    <a:pt x="86" y="19"/>
                    <a:pt x="89" y="19"/>
                    <a:pt x="92" y="19"/>
                  </a:cubicBezTo>
                  <a:cubicBezTo>
                    <a:pt x="93" y="19"/>
                    <a:pt x="94" y="19"/>
                    <a:pt x="95" y="19"/>
                  </a:cubicBezTo>
                  <a:cubicBezTo>
                    <a:pt x="97" y="20"/>
                    <a:pt x="99" y="20"/>
                    <a:pt x="101" y="20"/>
                  </a:cubicBezTo>
                  <a:cubicBezTo>
                    <a:pt x="104" y="20"/>
                    <a:pt x="107" y="20"/>
                    <a:pt x="110" y="20"/>
                  </a:cubicBezTo>
                  <a:cubicBezTo>
                    <a:pt x="113" y="21"/>
                    <a:pt x="115" y="21"/>
                    <a:pt x="117" y="21"/>
                  </a:cubicBezTo>
                  <a:cubicBezTo>
                    <a:pt x="118" y="21"/>
                    <a:pt x="118" y="21"/>
                    <a:pt x="119" y="21"/>
                  </a:cubicBezTo>
                  <a:cubicBezTo>
                    <a:pt x="122" y="21"/>
                    <a:pt x="125" y="21"/>
                    <a:pt x="128" y="22"/>
                  </a:cubicBezTo>
                  <a:cubicBezTo>
                    <a:pt x="131" y="22"/>
                    <a:pt x="134" y="22"/>
                    <a:pt x="137" y="22"/>
                  </a:cubicBezTo>
                  <a:cubicBezTo>
                    <a:pt x="138" y="22"/>
                    <a:pt x="139" y="22"/>
                    <a:pt x="140" y="23"/>
                  </a:cubicBezTo>
                  <a:cubicBezTo>
                    <a:pt x="142" y="23"/>
                    <a:pt x="144" y="23"/>
                    <a:pt x="146" y="23"/>
                  </a:cubicBezTo>
                  <a:cubicBezTo>
                    <a:pt x="149" y="23"/>
                    <a:pt x="152" y="23"/>
                    <a:pt x="155" y="24"/>
                  </a:cubicBezTo>
                  <a:cubicBezTo>
                    <a:pt x="157" y="24"/>
                    <a:pt x="159" y="24"/>
                    <a:pt x="162" y="24"/>
                  </a:cubicBezTo>
                  <a:cubicBezTo>
                    <a:pt x="162" y="20"/>
                    <a:pt x="162" y="15"/>
                    <a:pt x="162" y="10"/>
                  </a:cubicBezTo>
                  <a:cubicBezTo>
                    <a:pt x="160" y="10"/>
                    <a:pt x="159" y="10"/>
                    <a:pt x="158" y="10"/>
                  </a:cubicBezTo>
                  <a:cubicBezTo>
                    <a:pt x="155" y="10"/>
                    <a:pt x="152" y="10"/>
                    <a:pt x="149" y="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2217738" y="1785938"/>
              <a:ext cx="438150" cy="136525"/>
            </a:xfrm>
            <a:custGeom>
              <a:avLst/>
              <a:gdLst>
                <a:gd name="T0" fmla="*/ 160 w 173"/>
                <a:gd name="T1" fmla="*/ 35 h 54"/>
                <a:gd name="T2" fmla="*/ 160 w 173"/>
                <a:gd name="T3" fmla="*/ 35 h 54"/>
                <a:gd name="T4" fmla="*/ 152 w 173"/>
                <a:gd name="T5" fmla="*/ 33 h 54"/>
                <a:gd name="T6" fmla="*/ 143 w 173"/>
                <a:gd name="T7" fmla="*/ 31 h 54"/>
                <a:gd name="T8" fmla="*/ 138 w 173"/>
                <a:gd name="T9" fmla="*/ 29 h 54"/>
                <a:gd name="T10" fmla="*/ 135 w 173"/>
                <a:gd name="T11" fmla="*/ 28 h 54"/>
                <a:gd name="T12" fmla="*/ 135 w 173"/>
                <a:gd name="T13" fmla="*/ 28 h 54"/>
                <a:gd name="T14" fmla="*/ 126 w 173"/>
                <a:gd name="T15" fmla="*/ 26 h 54"/>
                <a:gd name="T16" fmla="*/ 118 w 173"/>
                <a:gd name="T17" fmla="*/ 24 h 54"/>
                <a:gd name="T18" fmla="*/ 117 w 173"/>
                <a:gd name="T19" fmla="*/ 24 h 54"/>
                <a:gd name="T20" fmla="*/ 109 w 173"/>
                <a:gd name="T21" fmla="*/ 22 h 54"/>
                <a:gd name="T22" fmla="*/ 101 w 173"/>
                <a:gd name="T23" fmla="*/ 20 h 54"/>
                <a:gd name="T24" fmla="*/ 96 w 173"/>
                <a:gd name="T25" fmla="*/ 18 h 54"/>
                <a:gd name="T26" fmla="*/ 92 w 173"/>
                <a:gd name="T27" fmla="*/ 18 h 54"/>
                <a:gd name="T28" fmla="*/ 84 w 173"/>
                <a:gd name="T29" fmla="*/ 16 h 54"/>
                <a:gd name="T30" fmla="*/ 75 w 173"/>
                <a:gd name="T31" fmla="*/ 14 h 54"/>
                <a:gd name="T32" fmla="*/ 74 w 173"/>
                <a:gd name="T33" fmla="*/ 14 h 54"/>
                <a:gd name="T34" fmla="*/ 66 w 173"/>
                <a:gd name="T35" fmla="*/ 12 h 54"/>
                <a:gd name="T36" fmla="*/ 58 w 173"/>
                <a:gd name="T37" fmla="*/ 10 h 54"/>
                <a:gd name="T38" fmla="*/ 53 w 173"/>
                <a:gd name="T39" fmla="*/ 9 h 54"/>
                <a:gd name="T40" fmla="*/ 49 w 173"/>
                <a:gd name="T41" fmla="*/ 8 h 54"/>
                <a:gd name="T42" fmla="*/ 41 w 173"/>
                <a:gd name="T43" fmla="*/ 7 h 54"/>
                <a:gd name="T44" fmla="*/ 32 w 173"/>
                <a:gd name="T45" fmla="*/ 5 h 54"/>
                <a:gd name="T46" fmla="*/ 31 w 173"/>
                <a:gd name="T47" fmla="*/ 5 h 54"/>
                <a:gd name="T48" fmla="*/ 23 w 173"/>
                <a:gd name="T49" fmla="*/ 3 h 54"/>
                <a:gd name="T50" fmla="*/ 15 w 173"/>
                <a:gd name="T51" fmla="*/ 2 h 54"/>
                <a:gd name="T52" fmla="*/ 9 w 173"/>
                <a:gd name="T53" fmla="*/ 1 h 54"/>
                <a:gd name="T54" fmla="*/ 6 w 173"/>
                <a:gd name="T55" fmla="*/ 0 h 54"/>
                <a:gd name="T56" fmla="*/ 2 w 173"/>
                <a:gd name="T57" fmla="*/ 0 h 54"/>
                <a:gd name="T58" fmla="*/ 0 w 173"/>
                <a:gd name="T59" fmla="*/ 14 h 54"/>
                <a:gd name="T60" fmla="*/ 3 w 173"/>
                <a:gd name="T61" fmla="*/ 15 h 54"/>
                <a:gd name="T62" fmla="*/ 6 w 173"/>
                <a:gd name="T63" fmla="*/ 15 h 54"/>
                <a:gd name="T64" fmla="*/ 11 w 173"/>
                <a:gd name="T65" fmla="*/ 16 h 54"/>
                <a:gd name="T66" fmla="*/ 20 w 173"/>
                <a:gd name="T67" fmla="*/ 18 h 54"/>
                <a:gd name="T68" fmla="*/ 27 w 173"/>
                <a:gd name="T69" fmla="*/ 19 h 54"/>
                <a:gd name="T70" fmla="*/ 28 w 173"/>
                <a:gd name="T71" fmla="*/ 19 h 54"/>
                <a:gd name="T72" fmla="*/ 37 w 173"/>
                <a:gd name="T73" fmla="*/ 21 h 54"/>
                <a:gd name="T74" fmla="*/ 46 w 173"/>
                <a:gd name="T75" fmla="*/ 23 h 54"/>
                <a:gd name="T76" fmla="*/ 49 w 173"/>
                <a:gd name="T77" fmla="*/ 24 h 54"/>
                <a:gd name="T78" fmla="*/ 54 w 173"/>
                <a:gd name="T79" fmla="*/ 25 h 54"/>
                <a:gd name="T80" fmla="*/ 63 w 173"/>
                <a:gd name="T81" fmla="*/ 26 h 54"/>
                <a:gd name="T82" fmla="*/ 71 w 173"/>
                <a:gd name="T83" fmla="*/ 28 h 54"/>
                <a:gd name="T84" fmla="*/ 72 w 173"/>
                <a:gd name="T85" fmla="*/ 28 h 54"/>
                <a:gd name="T86" fmla="*/ 80 w 173"/>
                <a:gd name="T87" fmla="*/ 30 h 54"/>
                <a:gd name="T88" fmla="*/ 89 w 173"/>
                <a:gd name="T89" fmla="*/ 32 h 54"/>
                <a:gd name="T90" fmla="*/ 92 w 173"/>
                <a:gd name="T91" fmla="*/ 33 h 54"/>
                <a:gd name="T92" fmla="*/ 97 w 173"/>
                <a:gd name="T93" fmla="*/ 34 h 54"/>
                <a:gd name="T94" fmla="*/ 106 w 173"/>
                <a:gd name="T95" fmla="*/ 36 h 54"/>
                <a:gd name="T96" fmla="*/ 114 w 173"/>
                <a:gd name="T97" fmla="*/ 38 h 54"/>
                <a:gd name="T98" fmla="*/ 114 w 173"/>
                <a:gd name="T99" fmla="*/ 39 h 54"/>
                <a:gd name="T100" fmla="*/ 123 w 173"/>
                <a:gd name="T101" fmla="*/ 41 h 54"/>
                <a:gd name="T102" fmla="*/ 131 w 173"/>
                <a:gd name="T103" fmla="*/ 43 h 54"/>
                <a:gd name="T104" fmla="*/ 131 w 173"/>
                <a:gd name="T105" fmla="*/ 43 h 54"/>
                <a:gd name="T106" fmla="*/ 135 w 173"/>
                <a:gd name="T107" fmla="*/ 44 h 54"/>
                <a:gd name="T108" fmla="*/ 140 w 173"/>
                <a:gd name="T109" fmla="*/ 45 h 54"/>
                <a:gd name="T110" fmla="*/ 148 w 173"/>
                <a:gd name="T111" fmla="*/ 48 h 54"/>
                <a:gd name="T112" fmla="*/ 156 w 173"/>
                <a:gd name="T113" fmla="*/ 50 h 54"/>
                <a:gd name="T114" fmla="*/ 157 w 173"/>
                <a:gd name="T115" fmla="*/ 50 h 54"/>
                <a:gd name="T116" fmla="*/ 165 w 173"/>
                <a:gd name="T117" fmla="*/ 53 h 54"/>
                <a:gd name="T118" fmla="*/ 170 w 173"/>
                <a:gd name="T119" fmla="*/ 54 h 54"/>
                <a:gd name="T120" fmla="*/ 173 w 173"/>
                <a:gd name="T121" fmla="*/ 39 h 54"/>
                <a:gd name="T122" fmla="*/ 169 w 173"/>
                <a:gd name="T123" fmla="*/ 38 h 54"/>
                <a:gd name="T124" fmla="*/ 160 w 173"/>
                <a:gd name="T125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3" h="54">
                  <a:moveTo>
                    <a:pt x="160" y="35"/>
                  </a:moveTo>
                  <a:cubicBezTo>
                    <a:pt x="160" y="35"/>
                    <a:pt x="160" y="35"/>
                    <a:pt x="160" y="35"/>
                  </a:cubicBezTo>
                  <a:cubicBezTo>
                    <a:pt x="157" y="34"/>
                    <a:pt x="154" y="34"/>
                    <a:pt x="152" y="33"/>
                  </a:cubicBezTo>
                  <a:cubicBezTo>
                    <a:pt x="149" y="32"/>
                    <a:pt x="146" y="31"/>
                    <a:pt x="143" y="31"/>
                  </a:cubicBezTo>
                  <a:cubicBezTo>
                    <a:pt x="142" y="30"/>
                    <a:pt x="140" y="30"/>
                    <a:pt x="138" y="29"/>
                  </a:cubicBezTo>
                  <a:cubicBezTo>
                    <a:pt x="137" y="29"/>
                    <a:pt x="136" y="28"/>
                    <a:pt x="135" y="28"/>
                  </a:cubicBezTo>
                  <a:cubicBezTo>
                    <a:pt x="135" y="28"/>
                    <a:pt x="135" y="28"/>
                    <a:pt x="135" y="28"/>
                  </a:cubicBezTo>
                  <a:cubicBezTo>
                    <a:pt x="132" y="27"/>
                    <a:pt x="129" y="27"/>
                    <a:pt x="126" y="26"/>
                  </a:cubicBezTo>
                  <a:cubicBezTo>
                    <a:pt x="124" y="25"/>
                    <a:pt x="121" y="24"/>
                    <a:pt x="118" y="24"/>
                  </a:cubicBezTo>
                  <a:cubicBezTo>
                    <a:pt x="118" y="24"/>
                    <a:pt x="117" y="24"/>
                    <a:pt x="117" y="24"/>
                  </a:cubicBezTo>
                  <a:cubicBezTo>
                    <a:pt x="114" y="23"/>
                    <a:pt x="112" y="22"/>
                    <a:pt x="109" y="22"/>
                  </a:cubicBezTo>
                  <a:cubicBezTo>
                    <a:pt x="106" y="21"/>
                    <a:pt x="104" y="20"/>
                    <a:pt x="101" y="20"/>
                  </a:cubicBezTo>
                  <a:cubicBezTo>
                    <a:pt x="99" y="19"/>
                    <a:pt x="97" y="19"/>
                    <a:pt x="96" y="18"/>
                  </a:cubicBezTo>
                  <a:cubicBezTo>
                    <a:pt x="94" y="18"/>
                    <a:pt x="93" y="18"/>
                    <a:pt x="92" y="18"/>
                  </a:cubicBezTo>
                  <a:cubicBezTo>
                    <a:pt x="89" y="17"/>
                    <a:pt x="86" y="16"/>
                    <a:pt x="84" y="16"/>
                  </a:cubicBezTo>
                  <a:cubicBezTo>
                    <a:pt x="81" y="15"/>
                    <a:pt x="78" y="14"/>
                    <a:pt x="75" y="14"/>
                  </a:cubicBezTo>
                  <a:cubicBezTo>
                    <a:pt x="75" y="14"/>
                    <a:pt x="74" y="14"/>
                    <a:pt x="74" y="14"/>
                  </a:cubicBezTo>
                  <a:cubicBezTo>
                    <a:pt x="72" y="13"/>
                    <a:pt x="69" y="12"/>
                    <a:pt x="66" y="12"/>
                  </a:cubicBezTo>
                  <a:cubicBezTo>
                    <a:pt x="64" y="11"/>
                    <a:pt x="61" y="11"/>
                    <a:pt x="58" y="10"/>
                  </a:cubicBezTo>
                  <a:cubicBezTo>
                    <a:pt x="56" y="10"/>
                    <a:pt x="54" y="9"/>
                    <a:pt x="53" y="9"/>
                  </a:cubicBezTo>
                  <a:cubicBezTo>
                    <a:pt x="51" y="9"/>
                    <a:pt x="50" y="9"/>
                    <a:pt x="49" y="8"/>
                  </a:cubicBezTo>
                  <a:cubicBezTo>
                    <a:pt x="46" y="8"/>
                    <a:pt x="43" y="7"/>
                    <a:pt x="41" y="7"/>
                  </a:cubicBezTo>
                  <a:cubicBezTo>
                    <a:pt x="38" y="6"/>
                    <a:pt x="35" y="6"/>
                    <a:pt x="32" y="5"/>
                  </a:cubicBezTo>
                  <a:cubicBezTo>
                    <a:pt x="32" y="5"/>
                    <a:pt x="31" y="5"/>
                    <a:pt x="31" y="5"/>
                  </a:cubicBezTo>
                  <a:cubicBezTo>
                    <a:pt x="28" y="4"/>
                    <a:pt x="26" y="4"/>
                    <a:pt x="23" y="3"/>
                  </a:cubicBezTo>
                  <a:cubicBezTo>
                    <a:pt x="20" y="3"/>
                    <a:pt x="17" y="2"/>
                    <a:pt x="15" y="2"/>
                  </a:cubicBezTo>
                  <a:cubicBezTo>
                    <a:pt x="13" y="1"/>
                    <a:pt x="11" y="1"/>
                    <a:pt x="9" y="1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5" y="0"/>
                    <a:pt x="4" y="0"/>
                    <a:pt x="2" y="0"/>
                  </a:cubicBezTo>
                  <a:cubicBezTo>
                    <a:pt x="2" y="4"/>
                    <a:pt x="1" y="9"/>
                    <a:pt x="0" y="14"/>
                  </a:cubicBezTo>
                  <a:cubicBezTo>
                    <a:pt x="1" y="14"/>
                    <a:pt x="2" y="14"/>
                    <a:pt x="3" y="15"/>
                  </a:cubicBezTo>
                  <a:cubicBezTo>
                    <a:pt x="4" y="15"/>
                    <a:pt x="5" y="15"/>
                    <a:pt x="6" y="15"/>
                  </a:cubicBezTo>
                  <a:cubicBezTo>
                    <a:pt x="8" y="16"/>
                    <a:pt x="9" y="16"/>
                    <a:pt x="11" y="16"/>
                  </a:cubicBezTo>
                  <a:cubicBezTo>
                    <a:pt x="14" y="17"/>
                    <a:pt x="17" y="17"/>
                    <a:pt x="20" y="18"/>
                  </a:cubicBezTo>
                  <a:cubicBezTo>
                    <a:pt x="22" y="18"/>
                    <a:pt x="25" y="19"/>
                    <a:pt x="27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31" y="20"/>
                    <a:pt x="34" y="21"/>
                    <a:pt x="37" y="21"/>
                  </a:cubicBezTo>
                  <a:cubicBezTo>
                    <a:pt x="40" y="22"/>
                    <a:pt x="43" y="22"/>
                    <a:pt x="46" y="23"/>
                  </a:cubicBezTo>
                  <a:cubicBezTo>
                    <a:pt x="47" y="23"/>
                    <a:pt x="48" y="23"/>
                    <a:pt x="49" y="24"/>
                  </a:cubicBezTo>
                  <a:cubicBezTo>
                    <a:pt x="51" y="24"/>
                    <a:pt x="53" y="24"/>
                    <a:pt x="54" y="25"/>
                  </a:cubicBezTo>
                  <a:cubicBezTo>
                    <a:pt x="57" y="25"/>
                    <a:pt x="60" y="26"/>
                    <a:pt x="63" y="26"/>
                  </a:cubicBezTo>
                  <a:cubicBezTo>
                    <a:pt x="66" y="27"/>
                    <a:pt x="68" y="28"/>
                    <a:pt x="71" y="28"/>
                  </a:cubicBezTo>
                  <a:cubicBezTo>
                    <a:pt x="71" y="28"/>
                    <a:pt x="71" y="28"/>
                    <a:pt x="72" y="28"/>
                  </a:cubicBezTo>
                  <a:cubicBezTo>
                    <a:pt x="74" y="29"/>
                    <a:pt x="77" y="30"/>
                    <a:pt x="80" y="30"/>
                  </a:cubicBezTo>
                  <a:cubicBezTo>
                    <a:pt x="83" y="31"/>
                    <a:pt x="86" y="32"/>
                    <a:pt x="89" y="32"/>
                  </a:cubicBezTo>
                  <a:cubicBezTo>
                    <a:pt x="90" y="33"/>
                    <a:pt x="91" y="33"/>
                    <a:pt x="92" y="33"/>
                  </a:cubicBezTo>
                  <a:cubicBezTo>
                    <a:pt x="94" y="33"/>
                    <a:pt x="96" y="34"/>
                    <a:pt x="97" y="34"/>
                  </a:cubicBezTo>
                  <a:cubicBezTo>
                    <a:pt x="100" y="35"/>
                    <a:pt x="103" y="36"/>
                    <a:pt x="106" y="36"/>
                  </a:cubicBezTo>
                  <a:cubicBezTo>
                    <a:pt x="108" y="37"/>
                    <a:pt x="111" y="38"/>
                    <a:pt x="114" y="38"/>
                  </a:cubicBezTo>
                  <a:cubicBezTo>
                    <a:pt x="114" y="38"/>
                    <a:pt x="114" y="38"/>
                    <a:pt x="114" y="39"/>
                  </a:cubicBezTo>
                  <a:cubicBezTo>
                    <a:pt x="117" y="39"/>
                    <a:pt x="120" y="40"/>
                    <a:pt x="123" y="41"/>
                  </a:cubicBezTo>
                  <a:cubicBezTo>
                    <a:pt x="126" y="41"/>
                    <a:pt x="128" y="42"/>
                    <a:pt x="131" y="43"/>
                  </a:cubicBezTo>
                  <a:cubicBezTo>
                    <a:pt x="131" y="43"/>
                    <a:pt x="131" y="43"/>
                    <a:pt x="131" y="43"/>
                  </a:cubicBezTo>
                  <a:cubicBezTo>
                    <a:pt x="133" y="43"/>
                    <a:pt x="134" y="44"/>
                    <a:pt x="135" y="44"/>
                  </a:cubicBezTo>
                  <a:cubicBezTo>
                    <a:pt x="137" y="44"/>
                    <a:pt x="138" y="45"/>
                    <a:pt x="140" y="45"/>
                  </a:cubicBezTo>
                  <a:cubicBezTo>
                    <a:pt x="143" y="46"/>
                    <a:pt x="145" y="47"/>
                    <a:pt x="148" y="48"/>
                  </a:cubicBezTo>
                  <a:cubicBezTo>
                    <a:pt x="151" y="49"/>
                    <a:pt x="153" y="49"/>
                    <a:pt x="156" y="50"/>
                  </a:cubicBezTo>
                  <a:cubicBezTo>
                    <a:pt x="156" y="50"/>
                    <a:pt x="157" y="50"/>
                    <a:pt x="157" y="50"/>
                  </a:cubicBezTo>
                  <a:cubicBezTo>
                    <a:pt x="160" y="51"/>
                    <a:pt x="162" y="52"/>
                    <a:pt x="165" y="53"/>
                  </a:cubicBezTo>
                  <a:cubicBezTo>
                    <a:pt x="167" y="53"/>
                    <a:pt x="168" y="54"/>
                    <a:pt x="170" y="54"/>
                  </a:cubicBezTo>
                  <a:cubicBezTo>
                    <a:pt x="171" y="49"/>
                    <a:pt x="172" y="44"/>
                    <a:pt x="173" y="39"/>
                  </a:cubicBezTo>
                  <a:cubicBezTo>
                    <a:pt x="172" y="39"/>
                    <a:pt x="170" y="38"/>
                    <a:pt x="169" y="38"/>
                  </a:cubicBezTo>
                  <a:cubicBezTo>
                    <a:pt x="166" y="37"/>
                    <a:pt x="163" y="36"/>
                    <a:pt x="160" y="3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2473325" y="2813050"/>
              <a:ext cx="403225" cy="200025"/>
            </a:xfrm>
            <a:custGeom>
              <a:avLst/>
              <a:gdLst>
                <a:gd name="T0" fmla="*/ 2 w 159"/>
                <a:gd name="T1" fmla="*/ 66 h 79"/>
                <a:gd name="T2" fmla="*/ 8 w 159"/>
                <a:gd name="T3" fmla="*/ 78 h 79"/>
                <a:gd name="T4" fmla="*/ 8 w 159"/>
                <a:gd name="T5" fmla="*/ 79 h 79"/>
                <a:gd name="T6" fmla="*/ 12 w 159"/>
                <a:gd name="T7" fmla="*/ 77 h 79"/>
                <a:gd name="T8" fmla="*/ 17 w 159"/>
                <a:gd name="T9" fmla="*/ 75 h 79"/>
                <a:gd name="T10" fmla="*/ 22 w 159"/>
                <a:gd name="T11" fmla="*/ 74 h 79"/>
                <a:gd name="T12" fmla="*/ 27 w 159"/>
                <a:gd name="T13" fmla="*/ 71 h 79"/>
                <a:gd name="T14" fmla="*/ 37 w 159"/>
                <a:gd name="T15" fmla="*/ 67 h 79"/>
                <a:gd name="T16" fmla="*/ 47 w 159"/>
                <a:gd name="T17" fmla="*/ 64 h 79"/>
                <a:gd name="T18" fmla="*/ 47 w 159"/>
                <a:gd name="T19" fmla="*/ 63 h 79"/>
                <a:gd name="T20" fmla="*/ 57 w 159"/>
                <a:gd name="T21" fmla="*/ 59 h 79"/>
                <a:gd name="T22" fmla="*/ 67 w 159"/>
                <a:gd name="T23" fmla="*/ 55 h 79"/>
                <a:gd name="T24" fmla="*/ 72 w 159"/>
                <a:gd name="T25" fmla="*/ 53 h 79"/>
                <a:gd name="T26" fmla="*/ 78 w 159"/>
                <a:gd name="T27" fmla="*/ 50 h 79"/>
                <a:gd name="T28" fmla="*/ 88 w 159"/>
                <a:gd name="T29" fmla="*/ 46 h 79"/>
                <a:gd name="T30" fmla="*/ 97 w 159"/>
                <a:gd name="T31" fmla="*/ 41 h 79"/>
                <a:gd name="T32" fmla="*/ 98 w 159"/>
                <a:gd name="T33" fmla="*/ 41 h 79"/>
                <a:gd name="T34" fmla="*/ 108 w 159"/>
                <a:gd name="T35" fmla="*/ 36 h 79"/>
                <a:gd name="T36" fmla="*/ 118 w 159"/>
                <a:gd name="T37" fmla="*/ 31 h 79"/>
                <a:gd name="T38" fmla="*/ 123 w 159"/>
                <a:gd name="T39" fmla="*/ 29 h 79"/>
                <a:gd name="T40" fmla="*/ 129 w 159"/>
                <a:gd name="T41" fmla="*/ 26 h 79"/>
                <a:gd name="T42" fmla="*/ 139 w 159"/>
                <a:gd name="T43" fmla="*/ 20 h 79"/>
                <a:gd name="T44" fmla="*/ 147 w 159"/>
                <a:gd name="T45" fmla="*/ 16 h 79"/>
                <a:gd name="T46" fmla="*/ 149 w 159"/>
                <a:gd name="T47" fmla="*/ 15 h 79"/>
                <a:gd name="T48" fmla="*/ 149 w 159"/>
                <a:gd name="T49" fmla="*/ 14 h 79"/>
                <a:gd name="T50" fmla="*/ 159 w 159"/>
                <a:gd name="T51" fmla="*/ 9 h 79"/>
                <a:gd name="T52" fmla="*/ 152 w 159"/>
                <a:gd name="T53" fmla="*/ 5 h 79"/>
                <a:gd name="T54" fmla="*/ 151 w 159"/>
                <a:gd name="T55" fmla="*/ 5 h 79"/>
                <a:gd name="T56" fmla="*/ 144 w 159"/>
                <a:gd name="T57" fmla="*/ 1 h 79"/>
                <a:gd name="T58" fmla="*/ 142 w 159"/>
                <a:gd name="T59" fmla="*/ 0 h 79"/>
                <a:gd name="T60" fmla="*/ 139 w 159"/>
                <a:gd name="T61" fmla="*/ 1 h 79"/>
                <a:gd name="T62" fmla="*/ 134 w 159"/>
                <a:gd name="T63" fmla="*/ 4 h 79"/>
                <a:gd name="T64" fmla="*/ 128 w 159"/>
                <a:gd name="T65" fmla="*/ 7 h 79"/>
                <a:gd name="T66" fmla="*/ 123 w 159"/>
                <a:gd name="T67" fmla="*/ 10 h 79"/>
                <a:gd name="T68" fmla="*/ 113 w 159"/>
                <a:gd name="T69" fmla="*/ 15 h 79"/>
                <a:gd name="T70" fmla="*/ 103 w 159"/>
                <a:gd name="T71" fmla="*/ 20 h 79"/>
                <a:gd name="T72" fmla="*/ 102 w 159"/>
                <a:gd name="T73" fmla="*/ 20 h 79"/>
                <a:gd name="T74" fmla="*/ 93 w 159"/>
                <a:gd name="T75" fmla="*/ 25 h 79"/>
                <a:gd name="T76" fmla="*/ 82 w 159"/>
                <a:gd name="T77" fmla="*/ 30 h 79"/>
                <a:gd name="T78" fmla="*/ 77 w 159"/>
                <a:gd name="T79" fmla="*/ 32 h 79"/>
                <a:gd name="T80" fmla="*/ 72 w 159"/>
                <a:gd name="T81" fmla="*/ 34 h 79"/>
                <a:gd name="T82" fmla="*/ 62 w 159"/>
                <a:gd name="T83" fmla="*/ 39 h 79"/>
                <a:gd name="T84" fmla="*/ 52 w 159"/>
                <a:gd name="T85" fmla="*/ 43 h 79"/>
                <a:gd name="T86" fmla="*/ 51 w 159"/>
                <a:gd name="T87" fmla="*/ 43 h 79"/>
                <a:gd name="T88" fmla="*/ 42 w 159"/>
                <a:gd name="T89" fmla="*/ 47 h 79"/>
                <a:gd name="T90" fmla="*/ 32 w 159"/>
                <a:gd name="T91" fmla="*/ 51 h 79"/>
                <a:gd name="T92" fmla="*/ 26 w 159"/>
                <a:gd name="T93" fmla="*/ 54 h 79"/>
                <a:gd name="T94" fmla="*/ 22 w 159"/>
                <a:gd name="T95" fmla="*/ 55 h 79"/>
                <a:gd name="T96" fmla="*/ 12 w 159"/>
                <a:gd name="T97" fmla="*/ 59 h 79"/>
                <a:gd name="T98" fmla="*/ 6 w 159"/>
                <a:gd name="T99" fmla="*/ 62 h 79"/>
                <a:gd name="T100" fmla="*/ 2 w 159"/>
                <a:gd name="T101" fmla="*/ 63 h 79"/>
                <a:gd name="T102" fmla="*/ 2 w 159"/>
                <a:gd name="T103" fmla="*/ 63 h 79"/>
                <a:gd name="T104" fmla="*/ 0 w 159"/>
                <a:gd name="T105" fmla="*/ 64 h 79"/>
                <a:gd name="T106" fmla="*/ 1 w 159"/>
                <a:gd name="T107" fmla="*/ 65 h 79"/>
                <a:gd name="T108" fmla="*/ 2 w 159"/>
                <a:gd name="T109" fmla="*/ 6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9" h="79">
                  <a:moveTo>
                    <a:pt x="2" y="66"/>
                  </a:moveTo>
                  <a:cubicBezTo>
                    <a:pt x="4" y="70"/>
                    <a:pt x="6" y="74"/>
                    <a:pt x="8" y="78"/>
                  </a:cubicBezTo>
                  <a:cubicBezTo>
                    <a:pt x="8" y="78"/>
                    <a:pt x="8" y="78"/>
                    <a:pt x="8" y="79"/>
                  </a:cubicBezTo>
                  <a:cubicBezTo>
                    <a:pt x="10" y="78"/>
                    <a:pt x="11" y="78"/>
                    <a:pt x="12" y="77"/>
                  </a:cubicBezTo>
                  <a:cubicBezTo>
                    <a:pt x="14" y="77"/>
                    <a:pt x="16" y="76"/>
                    <a:pt x="17" y="75"/>
                  </a:cubicBezTo>
                  <a:cubicBezTo>
                    <a:pt x="19" y="75"/>
                    <a:pt x="20" y="74"/>
                    <a:pt x="22" y="74"/>
                  </a:cubicBezTo>
                  <a:cubicBezTo>
                    <a:pt x="24" y="73"/>
                    <a:pt x="26" y="72"/>
                    <a:pt x="27" y="71"/>
                  </a:cubicBezTo>
                  <a:cubicBezTo>
                    <a:pt x="31" y="70"/>
                    <a:pt x="34" y="69"/>
                    <a:pt x="37" y="67"/>
                  </a:cubicBezTo>
                  <a:cubicBezTo>
                    <a:pt x="41" y="66"/>
                    <a:pt x="44" y="65"/>
                    <a:pt x="47" y="64"/>
                  </a:cubicBezTo>
                  <a:cubicBezTo>
                    <a:pt x="47" y="64"/>
                    <a:pt x="47" y="63"/>
                    <a:pt x="47" y="63"/>
                  </a:cubicBezTo>
                  <a:cubicBezTo>
                    <a:pt x="51" y="62"/>
                    <a:pt x="54" y="61"/>
                    <a:pt x="57" y="59"/>
                  </a:cubicBezTo>
                  <a:cubicBezTo>
                    <a:pt x="61" y="58"/>
                    <a:pt x="64" y="56"/>
                    <a:pt x="67" y="55"/>
                  </a:cubicBezTo>
                  <a:cubicBezTo>
                    <a:pt x="69" y="54"/>
                    <a:pt x="70" y="53"/>
                    <a:pt x="72" y="53"/>
                  </a:cubicBezTo>
                  <a:cubicBezTo>
                    <a:pt x="74" y="52"/>
                    <a:pt x="76" y="51"/>
                    <a:pt x="78" y="50"/>
                  </a:cubicBezTo>
                  <a:cubicBezTo>
                    <a:pt x="81" y="49"/>
                    <a:pt x="84" y="47"/>
                    <a:pt x="88" y="46"/>
                  </a:cubicBezTo>
                  <a:cubicBezTo>
                    <a:pt x="91" y="44"/>
                    <a:pt x="94" y="43"/>
                    <a:pt x="97" y="41"/>
                  </a:cubicBezTo>
                  <a:cubicBezTo>
                    <a:pt x="97" y="41"/>
                    <a:pt x="98" y="41"/>
                    <a:pt x="98" y="41"/>
                  </a:cubicBezTo>
                  <a:cubicBezTo>
                    <a:pt x="101" y="39"/>
                    <a:pt x="105" y="38"/>
                    <a:pt x="108" y="36"/>
                  </a:cubicBezTo>
                  <a:cubicBezTo>
                    <a:pt x="111" y="34"/>
                    <a:pt x="115" y="33"/>
                    <a:pt x="118" y="31"/>
                  </a:cubicBezTo>
                  <a:cubicBezTo>
                    <a:pt x="120" y="30"/>
                    <a:pt x="121" y="29"/>
                    <a:pt x="123" y="29"/>
                  </a:cubicBezTo>
                  <a:cubicBezTo>
                    <a:pt x="125" y="28"/>
                    <a:pt x="127" y="27"/>
                    <a:pt x="129" y="26"/>
                  </a:cubicBezTo>
                  <a:cubicBezTo>
                    <a:pt x="132" y="24"/>
                    <a:pt x="135" y="22"/>
                    <a:pt x="139" y="20"/>
                  </a:cubicBezTo>
                  <a:cubicBezTo>
                    <a:pt x="142" y="19"/>
                    <a:pt x="144" y="17"/>
                    <a:pt x="147" y="16"/>
                  </a:cubicBezTo>
                  <a:cubicBezTo>
                    <a:pt x="148" y="15"/>
                    <a:pt x="148" y="15"/>
                    <a:pt x="149" y="15"/>
                  </a:cubicBezTo>
                  <a:cubicBezTo>
                    <a:pt x="149" y="15"/>
                    <a:pt x="149" y="14"/>
                    <a:pt x="149" y="14"/>
                  </a:cubicBezTo>
                  <a:cubicBezTo>
                    <a:pt x="152" y="13"/>
                    <a:pt x="156" y="11"/>
                    <a:pt x="159" y="9"/>
                  </a:cubicBezTo>
                  <a:cubicBezTo>
                    <a:pt x="156" y="8"/>
                    <a:pt x="154" y="6"/>
                    <a:pt x="152" y="5"/>
                  </a:cubicBezTo>
                  <a:cubicBezTo>
                    <a:pt x="151" y="5"/>
                    <a:pt x="151" y="5"/>
                    <a:pt x="151" y="5"/>
                  </a:cubicBezTo>
                  <a:cubicBezTo>
                    <a:pt x="149" y="4"/>
                    <a:pt x="146" y="2"/>
                    <a:pt x="144" y="1"/>
                  </a:cubicBezTo>
                  <a:cubicBezTo>
                    <a:pt x="143" y="0"/>
                    <a:pt x="142" y="0"/>
                    <a:pt x="142" y="0"/>
                  </a:cubicBezTo>
                  <a:cubicBezTo>
                    <a:pt x="141" y="0"/>
                    <a:pt x="140" y="1"/>
                    <a:pt x="139" y="1"/>
                  </a:cubicBezTo>
                  <a:cubicBezTo>
                    <a:pt x="137" y="2"/>
                    <a:pt x="135" y="3"/>
                    <a:pt x="134" y="4"/>
                  </a:cubicBezTo>
                  <a:cubicBezTo>
                    <a:pt x="132" y="5"/>
                    <a:pt x="130" y="6"/>
                    <a:pt x="128" y="7"/>
                  </a:cubicBezTo>
                  <a:cubicBezTo>
                    <a:pt x="126" y="8"/>
                    <a:pt x="125" y="9"/>
                    <a:pt x="123" y="10"/>
                  </a:cubicBezTo>
                  <a:cubicBezTo>
                    <a:pt x="120" y="11"/>
                    <a:pt x="116" y="13"/>
                    <a:pt x="113" y="15"/>
                  </a:cubicBezTo>
                  <a:cubicBezTo>
                    <a:pt x="110" y="17"/>
                    <a:pt x="106" y="18"/>
                    <a:pt x="103" y="20"/>
                  </a:cubicBezTo>
                  <a:cubicBezTo>
                    <a:pt x="103" y="20"/>
                    <a:pt x="102" y="20"/>
                    <a:pt x="102" y="20"/>
                  </a:cubicBezTo>
                  <a:cubicBezTo>
                    <a:pt x="99" y="22"/>
                    <a:pt x="96" y="24"/>
                    <a:pt x="93" y="25"/>
                  </a:cubicBezTo>
                  <a:cubicBezTo>
                    <a:pt x="89" y="27"/>
                    <a:pt x="86" y="28"/>
                    <a:pt x="82" y="30"/>
                  </a:cubicBezTo>
                  <a:cubicBezTo>
                    <a:pt x="81" y="31"/>
                    <a:pt x="79" y="32"/>
                    <a:pt x="77" y="32"/>
                  </a:cubicBezTo>
                  <a:cubicBezTo>
                    <a:pt x="75" y="33"/>
                    <a:pt x="74" y="34"/>
                    <a:pt x="72" y="34"/>
                  </a:cubicBezTo>
                  <a:cubicBezTo>
                    <a:pt x="69" y="36"/>
                    <a:pt x="66" y="37"/>
                    <a:pt x="62" y="39"/>
                  </a:cubicBezTo>
                  <a:cubicBezTo>
                    <a:pt x="59" y="40"/>
                    <a:pt x="55" y="42"/>
                    <a:pt x="52" y="43"/>
                  </a:cubicBezTo>
                  <a:cubicBezTo>
                    <a:pt x="52" y="43"/>
                    <a:pt x="52" y="43"/>
                    <a:pt x="51" y="43"/>
                  </a:cubicBezTo>
                  <a:cubicBezTo>
                    <a:pt x="48" y="45"/>
                    <a:pt x="45" y="46"/>
                    <a:pt x="42" y="47"/>
                  </a:cubicBezTo>
                  <a:cubicBezTo>
                    <a:pt x="39" y="49"/>
                    <a:pt x="35" y="50"/>
                    <a:pt x="32" y="51"/>
                  </a:cubicBezTo>
                  <a:cubicBezTo>
                    <a:pt x="30" y="52"/>
                    <a:pt x="28" y="53"/>
                    <a:pt x="26" y="54"/>
                  </a:cubicBezTo>
                  <a:cubicBezTo>
                    <a:pt x="25" y="54"/>
                    <a:pt x="24" y="55"/>
                    <a:pt x="22" y="55"/>
                  </a:cubicBezTo>
                  <a:cubicBezTo>
                    <a:pt x="19" y="57"/>
                    <a:pt x="16" y="58"/>
                    <a:pt x="12" y="59"/>
                  </a:cubicBezTo>
                  <a:cubicBezTo>
                    <a:pt x="10" y="60"/>
                    <a:pt x="8" y="61"/>
                    <a:pt x="6" y="62"/>
                  </a:cubicBezTo>
                  <a:cubicBezTo>
                    <a:pt x="5" y="62"/>
                    <a:pt x="4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1" y="63"/>
                    <a:pt x="1" y="64"/>
                    <a:pt x="0" y="64"/>
                  </a:cubicBezTo>
                  <a:cubicBezTo>
                    <a:pt x="0" y="64"/>
                    <a:pt x="1" y="65"/>
                    <a:pt x="1" y="65"/>
                  </a:cubicBezTo>
                  <a:cubicBezTo>
                    <a:pt x="1" y="66"/>
                    <a:pt x="1" y="66"/>
                    <a:pt x="2" y="6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2989263" y="2419350"/>
              <a:ext cx="255588" cy="315913"/>
            </a:xfrm>
            <a:custGeom>
              <a:avLst/>
              <a:gdLst>
                <a:gd name="T0" fmla="*/ 65 w 101"/>
                <a:gd name="T1" fmla="*/ 51 h 124"/>
                <a:gd name="T2" fmla="*/ 64 w 101"/>
                <a:gd name="T3" fmla="*/ 52 h 124"/>
                <a:gd name="T4" fmla="*/ 53 w 101"/>
                <a:gd name="T5" fmla="*/ 69 h 124"/>
                <a:gd name="T6" fmla="*/ 51 w 101"/>
                <a:gd name="T7" fmla="*/ 71 h 124"/>
                <a:gd name="T8" fmla="*/ 39 w 101"/>
                <a:gd name="T9" fmla="*/ 84 h 124"/>
                <a:gd name="T10" fmla="*/ 32 w 101"/>
                <a:gd name="T11" fmla="*/ 90 h 124"/>
                <a:gd name="T12" fmla="*/ 27 w 101"/>
                <a:gd name="T13" fmla="*/ 95 h 124"/>
                <a:gd name="T14" fmla="*/ 16 w 101"/>
                <a:gd name="T15" fmla="*/ 105 h 124"/>
                <a:gd name="T16" fmla="*/ 5 w 101"/>
                <a:gd name="T17" fmla="*/ 113 h 124"/>
                <a:gd name="T18" fmla="*/ 4 w 101"/>
                <a:gd name="T19" fmla="*/ 113 h 124"/>
                <a:gd name="T20" fmla="*/ 0 w 101"/>
                <a:gd name="T21" fmla="*/ 117 h 124"/>
                <a:gd name="T22" fmla="*/ 3 w 101"/>
                <a:gd name="T23" fmla="*/ 118 h 124"/>
                <a:gd name="T24" fmla="*/ 4 w 101"/>
                <a:gd name="T25" fmla="*/ 118 h 124"/>
                <a:gd name="T26" fmla="*/ 12 w 101"/>
                <a:gd name="T27" fmla="*/ 121 h 124"/>
                <a:gd name="T28" fmla="*/ 17 w 101"/>
                <a:gd name="T29" fmla="*/ 123 h 124"/>
                <a:gd name="T30" fmla="*/ 18 w 101"/>
                <a:gd name="T31" fmla="*/ 124 h 124"/>
                <a:gd name="T32" fmla="*/ 21 w 101"/>
                <a:gd name="T33" fmla="*/ 122 h 124"/>
                <a:gd name="T34" fmla="*/ 26 w 101"/>
                <a:gd name="T35" fmla="*/ 118 h 124"/>
                <a:gd name="T36" fmla="*/ 32 w 101"/>
                <a:gd name="T37" fmla="*/ 113 h 124"/>
                <a:gd name="T38" fmla="*/ 43 w 101"/>
                <a:gd name="T39" fmla="*/ 103 h 124"/>
                <a:gd name="T40" fmla="*/ 55 w 101"/>
                <a:gd name="T41" fmla="*/ 91 h 124"/>
                <a:gd name="T42" fmla="*/ 55 w 101"/>
                <a:gd name="T43" fmla="*/ 91 h 124"/>
                <a:gd name="T44" fmla="*/ 66 w 101"/>
                <a:gd name="T45" fmla="*/ 79 h 124"/>
                <a:gd name="T46" fmla="*/ 68 w 101"/>
                <a:gd name="T47" fmla="*/ 76 h 124"/>
                <a:gd name="T48" fmla="*/ 82 w 101"/>
                <a:gd name="T49" fmla="*/ 53 h 124"/>
                <a:gd name="T50" fmla="*/ 86 w 101"/>
                <a:gd name="T51" fmla="*/ 45 h 124"/>
                <a:gd name="T52" fmla="*/ 91 w 101"/>
                <a:gd name="T53" fmla="*/ 35 h 124"/>
                <a:gd name="T54" fmla="*/ 99 w 101"/>
                <a:gd name="T55" fmla="*/ 8 h 124"/>
                <a:gd name="T56" fmla="*/ 101 w 101"/>
                <a:gd name="T57" fmla="*/ 0 h 124"/>
                <a:gd name="T58" fmla="*/ 99 w 101"/>
                <a:gd name="T59" fmla="*/ 0 h 124"/>
                <a:gd name="T60" fmla="*/ 99 w 101"/>
                <a:gd name="T61" fmla="*/ 0 h 124"/>
                <a:gd name="T62" fmla="*/ 95 w 101"/>
                <a:gd name="T63" fmla="*/ 0 h 124"/>
                <a:gd name="T64" fmla="*/ 86 w 101"/>
                <a:gd name="T65" fmla="*/ 0 h 124"/>
                <a:gd name="T66" fmla="*/ 84 w 101"/>
                <a:gd name="T67" fmla="*/ 0 h 124"/>
                <a:gd name="T68" fmla="*/ 84 w 101"/>
                <a:gd name="T69" fmla="*/ 4 h 124"/>
                <a:gd name="T70" fmla="*/ 72 w 101"/>
                <a:gd name="T71" fmla="*/ 38 h 124"/>
                <a:gd name="T72" fmla="*/ 65 w 101"/>
                <a:gd name="T73" fmla="*/ 5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1" h="124">
                  <a:moveTo>
                    <a:pt x="65" y="51"/>
                  </a:moveTo>
                  <a:cubicBezTo>
                    <a:pt x="64" y="51"/>
                    <a:pt x="64" y="52"/>
                    <a:pt x="64" y="52"/>
                  </a:cubicBezTo>
                  <a:cubicBezTo>
                    <a:pt x="61" y="58"/>
                    <a:pt x="57" y="63"/>
                    <a:pt x="53" y="69"/>
                  </a:cubicBezTo>
                  <a:cubicBezTo>
                    <a:pt x="52" y="69"/>
                    <a:pt x="52" y="70"/>
                    <a:pt x="51" y="71"/>
                  </a:cubicBezTo>
                  <a:cubicBezTo>
                    <a:pt x="47" y="75"/>
                    <a:pt x="43" y="80"/>
                    <a:pt x="39" y="84"/>
                  </a:cubicBezTo>
                  <a:cubicBezTo>
                    <a:pt x="37" y="86"/>
                    <a:pt x="35" y="88"/>
                    <a:pt x="32" y="90"/>
                  </a:cubicBezTo>
                  <a:cubicBezTo>
                    <a:pt x="31" y="92"/>
                    <a:pt x="29" y="94"/>
                    <a:pt x="27" y="95"/>
                  </a:cubicBezTo>
                  <a:cubicBezTo>
                    <a:pt x="23" y="98"/>
                    <a:pt x="20" y="102"/>
                    <a:pt x="16" y="105"/>
                  </a:cubicBezTo>
                  <a:cubicBezTo>
                    <a:pt x="12" y="107"/>
                    <a:pt x="9" y="110"/>
                    <a:pt x="5" y="113"/>
                  </a:cubicBezTo>
                  <a:cubicBezTo>
                    <a:pt x="5" y="113"/>
                    <a:pt x="5" y="113"/>
                    <a:pt x="4" y="113"/>
                  </a:cubicBezTo>
                  <a:cubicBezTo>
                    <a:pt x="3" y="114"/>
                    <a:pt x="1" y="116"/>
                    <a:pt x="0" y="117"/>
                  </a:cubicBezTo>
                  <a:cubicBezTo>
                    <a:pt x="1" y="117"/>
                    <a:pt x="2" y="118"/>
                    <a:pt x="3" y="118"/>
                  </a:cubicBezTo>
                  <a:cubicBezTo>
                    <a:pt x="3" y="118"/>
                    <a:pt x="4" y="118"/>
                    <a:pt x="4" y="118"/>
                  </a:cubicBezTo>
                  <a:cubicBezTo>
                    <a:pt x="6" y="119"/>
                    <a:pt x="9" y="120"/>
                    <a:pt x="12" y="121"/>
                  </a:cubicBezTo>
                  <a:cubicBezTo>
                    <a:pt x="14" y="122"/>
                    <a:pt x="15" y="122"/>
                    <a:pt x="17" y="123"/>
                  </a:cubicBezTo>
                  <a:cubicBezTo>
                    <a:pt x="17" y="123"/>
                    <a:pt x="18" y="123"/>
                    <a:pt x="18" y="124"/>
                  </a:cubicBezTo>
                  <a:cubicBezTo>
                    <a:pt x="19" y="123"/>
                    <a:pt x="20" y="122"/>
                    <a:pt x="21" y="122"/>
                  </a:cubicBezTo>
                  <a:cubicBezTo>
                    <a:pt x="23" y="120"/>
                    <a:pt x="24" y="119"/>
                    <a:pt x="26" y="118"/>
                  </a:cubicBezTo>
                  <a:cubicBezTo>
                    <a:pt x="28" y="116"/>
                    <a:pt x="30" y="114"/>
                    <a:pt x="32" y="113"/>
                  </a:cubicBezTo>
                  <a:cubicBezTo>
                    <a:pt x="36" y="109"/>
                    <a:pt x="40" y="106"/>
                    <a:pt x="43" y="103"/>
                  </a:cubicBezTo>
                  <a:cubicBezTo>
                    <a:pt x="47" y="99"/>
                    <a:pt x="51" y="95"/>
                    <a:pt x="55" y="91"/>
                  </a:cubicBezTo>
                  <a:cubicBezTo>
                    <a:pt x="55" y="91"/>
                    <a:pt x="55" y="91"/>
                    <a:pt x="55" y="91"/>
                  </a:cubicBezTo>
                  <a:cubicBezTo>
                    <a:pt x="59" y="87"/>
                    <a:pt x="62" y="83"/>
                    <a:pt x="66" y="79"/>
                  </a:cubicBezTo>
                  <a:cubicBezTo>
                    <a:pt x="66" y="78"/>
                    <a:pt x="67" y="77"/>
                    <a:pt x="68" y="76"/>
                  </a:cubicBezTo>
                  <a:cubicBezTo>
                    <a:pt x="73" y="69"/>
                    <a:pt x="78" y="61"/>
                    <a:pt x="82" y="53"/>
                  </a:cubicBezTo>
                  <a:cubicBezTo>
                    <a:pt x="84" y="51"/>
                    <a:pt x="85" y="48"/>
                    <a:pt x="86" y="45"/>
                  </a:cubicBezTo>
                  <a:cubicBezTo>
                    <a:pt x="88" y="42"/>
                    <a:pt x="89" y="39"/>
                    <a:pt x="91" y="35"/>
                  </a:cubicBezTo>
                  <a:cubicBezTo>
                    <a:pt x="94" y="27"/>
                    <a:pt x="97" y="17"/>
                    <a:pt x="99" y="8"/>
                  </a:cubicBezTo>
                  <a:cubicBezTo>
                    <a:pt x="100" y="5"/>
                    <a:pt x="101" y="3"/>
                    <a:pt x="101" y="0"/>
                  </a:cubicBezTo>
                  <a:cubicBezTo>
                    <a:pt x="100" y="0"/>
                    <a:pt x="100" y="0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7" y="0"/>
                    <a:pt x="96" y="0"/>
                    <a:pt x="95" y="0"/>
                  </a:cubicBezTo>
                  <a:cubicBezTo>
                    <a:pt x="92" y="0"/>
                    <a:pt x="89" y="0"/>
                    <a:pt x="86" y="0"/>
                  </a:cubicBezTo>
                  <a:cubicBezTo>
                    <a:pt x="85" y="0"/>
                    <a:pt x="85" y="0"/>
                    <a:pt x="84" y="0"/>
                  </a:cubicBezTo>
                  <a:cubicBezTo>
                    <a:pt x="84" y="2"/>
                    <a:pt x="84" y="3"/>
                    <a:pt x="84" y="4"/>
                  </a:cubicBezTo>
                  <a:cubicBezTo>
                    <a:pt x="81" y="16"/>
                    <a:pt x="77" y="27"/>
                    <a:pt x="72" y="38"/>
                  </a:cubicBezTo>
                  <a:cubicBezTo>
                    <a:pt x="69" y="43"/>
                    <a:pt x="67" y="47"/>
                    <a:pt x="65" y="5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2819400" y="1943100"/>
              <a:ext cx="374650" cy="260350"/>
            </a:xfrm>
            <a:custGeom>
              <a:avLst/>
              <a:gdLst>
                <a:gd name="T0" fmla="*/ 3 w 148"/>
                <a:gd name="T1" fmla="*/ 18 h 103"/>
                <a:gd name="T2" fmla="*/ 11 w 148"/>
                <a:gd name="T3" fmla="*/ 21 h 103"/>
                <a:gd name="T4" fmla="*/ 20 w 148"/>
                <a:gd name="T5" fmla="*/ 25 h 103"/>
                <a:gd name="T6" fmla="*/ 23 w 148"/>
                <a:gd name="T7" fmla="*/ 26 h 103"/>
                <a:gd name="T8" fmla="*/ 28 w 148"/>
                <a:gd name="T9" fmla="*/ 28 h 103"/>
                <a:gd name="T10" fmla="*/ 34 w 148"/>
                <a:gd name="T11" fmla="*/ 31 h 103"/>
                <a:gd name="T12" fmla="*/ 36 w 148"/>
                <a:gd name="T13" fmla="*/ 32 h 103"/>
                <a:gd name="T14" fmla="*/ 43 w 148"/>
                <a:gd name="T15" fmla="*/ 36 h 103"/>
                <a:gd name="T16" fmla="*/ 44 w 148"/>
                <a:gd name="T17" fmla="*/ 36 h 103"/>
                <a:gd name="T18" fmla="*/ 52 w 148"/>
                <a:gd name="T19" fmla="*/ 41 h 103"/>
                <a:gd name="T20" fmla="*/ 60 w 148"/>
                <a:gd name="T21" fmla="*/ 45 h 103"/>
                <a:gd name="T22" fmla="*/ 63 w 148"/>
                <a:gd name="T23" fmla="*/ 47 h 103"/>
                <a:gd name="T24" fmla="*/ 68 w 148"/>
                <a:gd name="T25" fmla="*/ 50 h 103"/>
                <a:gd name="T26" fmla="*/ 76 w 148"/>
                <a:gd name="T27" fmla="*/ 55 h 103"/>
                <a:gd name="T28" fmla="*/ 83 w 148"/>
                <a:gd name="T29" fmla="*/ 60 h 103"/>
                <a:gd name="T30" fmla="*/ 83 w 148"/>
                <a:gd name="T31" fmla="*/ 60 h 103"/>
                <a:gd name="T32" fmla="*/ 91 w 148"/>
                <a:gd name="T33" fmla="*/ 66 h 103"/>
                <a:gd name="T34" fmla="*/ 96 w 148"/>
                <a:gd name="T35" fmla="*/ 70 h 103"/>
                <a:gd name="T36" fmla="*/ 99 w 148"/>
                <a:gd name="T37" fmla="*/ 72 h 103"/>
                <a:gd name="T38" fmla="*/ 102 w 148"/>
                <a:gd name="T39" fmla="*/ 75 h 103"/>
                <a:gd name="T40" fmla="*/ 106 w 148"/>
                <a:gd name="T41" fmla="*/ 78 h 103"/>
                <a:gd name="T42" fmla="*/ 114 w 148"/>
                <a:gd name="T43" fmla="*/ 85 h 103"/>
                <a:gd name="T44" fmla="*/ 121 w 148"/>
                <a:gd name="T45" fmla="*/ 92 h 103"/>
                <a:gd name="T46" fmla="*/ 121 w 148"/>
                <a:gd name="T47" fmla="*/ 93 h 103"/>
                <a:gd name="T48" fmla="*/ 128 w 148"/>
                <a:gd name="T49" fmla="*/ 101 h 103"/>
                <a:gd name="T50" fmla="*/ 129 w 148"/>
                <a:gd name="T51" fmla="*/ 103 h 103"/>
                <a:gd name="T52" fmla="*/ 137 w 148"/>
                <a:gd name="T53" fmla="*/ 102 h 103"/>
                <a:gd name="T54" fmla="*/ 141 w 148"/>
                <a:gd name="T55" fmla="*/ 102 h 103"/>
                <a:gd name="T56" fmla="*/ 146 w 148"/>
                <a:gd name="T57" fmla="*/ 101 h 103"/>
                <a:gd name="T58" fmla="*/ 148 w 148"/>
                <a:gd name="T59" fmla="*/ 101 h 103"/>
                <a:gd name="T60" fmla="*/ 147 w 148"/>
                <a:gd name="T61" fmla="*/ 99 h 103"/>
                <a:gd name="T62" fmla="*/ 143 w 148"/>
                <a:gd name="T63" fmla="*/ 94 h 103"/>
                <a:gd name="T64" fmla="*/ 140 w 148"/>
                <a:gd name="T65" fmla="*/ 90 h 103"/>
                <a:gd name="T66" fmla="*/ 133 w 148"/>
                <a:gd name="T67" fmla="*/ 81 h 103"/>
                <a:gd name="T68" fmla="*/ 125 w 148"/>
                <a:gd name="T69" fmla="*/ 74 h 103"/>
                <a:gd name="T70" fmla="*/ 125 w 148"/>
                <a:gd name="T71" fmla="*/ 74 h 103"/>
                <a:gd name="T72" fmla="*/ 118 w 148"/>
                <a:gd name="T73" fmla="*/ 67 h 103"/>
                <a:gd name="T74" fmla="*/ 111 w 148"/>
                <a:gd name="T75" fmla="*/ 61 h 103"/>
                <a:gd name="T76" fmla="*/ 106 w 148"/>
                <a:gd name="T77" fmla="*/ 57 h 103"/>
                <a:gd name="T78" fmla="*/ 106 w 148"/>
                <a:gd name="T79" fmla="*/ 57 h 103"/>
                <a:gd name="T80" fmla="*/ 103 w 148"/>
                <a:gd name="T81" fmla="*/ 55 h 103"/>
                <a:gd name="T82" fmla="*/ 95 w 148"/>
                <a:gd name="T83" fmla="*/ 49 h 103"/>
                <a:gd name="T84" fmla="*/ 87 w 148"/>
                <a:gd name="T85" fmla="*/ 44 h 103"/>
                <a:gd name="T86" fmla="*/ 87 w 148"/>
                <a:gd name="T87" fmla="*/ 43 h 103"/>
                <a:gd name="T88" fmla="*/ 80 w 148"/>
                <a:gd name="T89" fmla="*/ 38 h 103"/>
                <a:gd name="T90" fmla="*/ 72 w 148"/>
                <a:gd name="T91" fmla="*/ 34 h 103"/>
                <a:gd name="T92" fmla="*/ 67 w 148"/>
                <a:gd name="T93" fmla="*/ 31 h 103"/>
                <a:gd name="T94" fmla="*/ 64 w 148"/>
                <a:gd name="T95" fmla="*/ 29 h 103"/>
                <a:gd name="T96" fmla="*/ 56 w 148"/>
                <a:gd name="T97" fmla="*/ 25 h 103"/>
                <a:gd name="T98" fmla="*/ 48 w 148"/>
                <a:gd name="T99" fmla="*/ 21 h 103"/>
                <a:gd name="T100" fmla="*/ 47 w 148"/>
                <a:gd name="T101" fmla="*/ 20 h 103"/>
                <a:gd name="T102" fmla="*/ 40 w 148"/>
                <a:gd name="T103" fmla="*/ 17 h 103"/>
                <a:gd name="T104" fmla="*/ 40 w 148"/>
                <a:gd name="T105" fmla="*/ 17 h 103"/>
                <a:gd name="T106" fmla="*/ 31 w 148"/>
                <a:gd name="T107" fmla="*/ 13 h 103"/>
                <a:gd name="T108" fmla="*/ 27 w 148"/>
                <a:gd name="T109" fmla="*/ 11 h 103"/>
                <a:gd name="T110" fmla="*/ 23 w 148"/>
                <a:gd name="T111" fmla="*/ 9 h 103"/>
                <a:gd name="T112" fmla="*/ 15 w 148"/>
                <a:gd name="T113" fmla="*/ 6 h 103"/>
                <a:gd name="T114" fmla="*/ 7 w 148"/>
                <a:gd name="T115" fmla="*/ 2 h 103"/>
                <a:gd name="T116" fmla="*/ 6 w 148"/>
                <a:gd name="T117" fmla="*/ 2 h 103"/>
                <a:gd name="T118" fmla="*/ 2 w 148"/>
                <a:gd name="T119" fmla="*/ 0 h 103"/>
                <a:gd name="T120" fmla="*/ 0 w 148"/>
                <a:gd name="T121" fmla="*/ 16 h 103"/>
                <a:gd name="T122" fmla="*/ 3 w 148"/>
                <a:gd name="T123" fmla="*/ 17 h 103"/>
                <a:gd name="T124" fmla="*/ 3 w 148"/>
                <a:gd name="T125" fmla="*/ 1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8" h="103">
                  <a:moveTo>
                    <a:pt x="3" y="18"/>
                  </a:moveTo>
                  <a:cubicBezTo>
                    <a:pt x="6" y="19"/>
                    <a:pt x="9" y="20"/>
                    <a:pt x="11" y="21"/>
                  </a:cubicBezTo>
                  <a:cubicBezTo>
                    <a:pt x="14" y="22"/>
                    <a:pt x="17" y="23"/>
                    <a:pt x="20" y="25"/>
                  </a:cubicBezTo>
                  <a:cubicBezTo>
                    <a:pt x="21" y="25"/>
                    <a:pt x="22" y="26"/>
                    <a:pt x="23" y="26"/>
                  </a:cubicBezTo>
                  <a:cubicBezTo>
                    <a:pt x="25" y="27"/>
                    <a:pt x="26" y="28"/>
                    <a:pt x="28" y="28"/>
                  </a:cubicBezTo>
                  <a:cubicBezTo>
                    <a:pt x="30" y="29"/>
                    <a:pt x="32" y="30"/>
                    <a:pt x="34" y="31"/>
                  </a:cubicBezTo>
                  <a:cubicBezTo>
                    <a:pt x="34" y="32"/>
                    <a:pt x="35" y="32"/>
                    <a:pt x="36" y="32"/>
                  </a:cubicBezTo>
                  <a:cubicBezTo>
                    <a:pt x="38" y="34"/>
                    <a:pt x="41" y="35"/>
                    <a:pt x="43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7" y="38"/>
                    <a:pt x="49" y="39"/>
                    <a:pt x="52" y="41"/>
                  </a:cubicBezTo>
                  <a:cubicBezTo>
                    <a:pt x="55" y="42"/>
                    <a:pt x="57" y="44"/>
                    <a:pt x="60" y="45"/>
                  </a:cubicBezTo>
                  <a:cubicBezTo>
                    <a:pt x="61" y="46"/>
                    <a:pt x="62" y="47"/>
                    <a:pt x="63" y="47"/>
                  </a:cubicBezTo>
                  <a:cubicBezTo>
                    <a:pt x="65" y="48"/>
                    <a:pt x="66" y="49"/>
                    <a:pt x="68" y="50"/>
                  </a:cubicBezTo>
                  <a:cubicBezTo>
                    <a:pt x="70" y="52"/>
                    <a:pt x="73" y="53"/>
                    <a:pt x="76" y="55"/>
                  </a:cubicBezTo>
                  <a:cubicBezTo>
                    <a:pt x="78" y="57"/>
                    <a:pt x="81" y="58"/>
                    <a:pt x="83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6" y="62"/>
                    <a:pt x="89" y="64"/>
                    <a:pt x="91" y="66"/>
                  </a:cubicBezTo>
                  <a:cubicBezTo>
                    <a:pt x="93" y="67"/>
                    <a:pt x="95" y="68"/>
                    <a:pt x="96" y="70"/>
                  </a:cubicBezTo>
                  <a:cubicBezTo>
                    <a:pt x="97" y="70"/>
                    <a:pt x="98" y="71"/>
                    <a:pt x="99" y="72"/>
                  </a:cubicBezTo>
                  <a:cubicBezTo>
                    <a:pt x="100" y="73"/>
                    <a:pt x="101" y="74"/>
                    <a:pt x="102" y="75"/>
                  </a:cubicBezTo>
                  <a:cubicBezTo>
                    <a:pt x="104" y="76"/>
                    <a:pt x="105" y="77"/>
                    <a:pt x="106" y="78"/>
                  </a:cubicBezTo>
                  <a:cubicBezTo>
                    <a:pt x="109" y="80"/>
                    <a:pt x="111" y="83"/>
                    <a:pt x="114" y="85"/>
                  </a:cubicBezTo>
                  <a:cubicBezTo>
                    <a:pt x="116" y="87"/>
                    <a:pt x="119" y="90"/>
                    <a:pt x="121" y="92"/>
                  </a:cubicBezTo>
                  <a:cubicBezTo>
                    <a:pt x="121" y="92"/>
                    <a:pt x="121" y="92"/>
                    <a:pt x="121" y="93"/>
                  </a:cubicBezTo>
                  <a:cubicBezTo>
                    <a:pt x="123" y="95"/>
                    <a:pt x="126" y="98"/>
                    <a:pt x="128" y="101"/>
                  </a:cubicBezTo>
                  <a:cubicBezTo>
                    <a:pt x="129" y="102"/>
                    <a:pt x="129" y="102"/>
                    <a:pt x="129" y="103"/>
                  </a:cubicBezTo>
                  <a:cubicBezTo>
                    <a:pt x="132" y="102"/>
                    <a:pt x="134" y="102"/>
                    <a:pt x="137" y="102"/>
                  </a:cubicBezTo>
                  <a:cubicBezTo>
                    <a:pt x="138" y="102"/>
                    <a:pt x="140" y="102"/>
                    <a:pt x="141" y="102"/>
                  </a:cubicBezTo>
                  <a:cubicBezTo>
                    <a:pt x="143" y="101"/>
                    <a:pt x="145" y="101"/>
                    <a:pt x="146" y="101"/>
                  </a:cubicBezTo>
                  <a:cubicBezTo>
                    <a:pt x="147" y="101"/>
                    <a:pt x="147" y="101"/>
                    <a:pt x="148" y="101"/>
                  </a:cubicBezTo>
                  <a:cubicBezTo>
                    <a:pt x="148" y="100"/>
                    <a:pt x="147" y="99"/>
                    <a:pt x="147" y="99"/>
                  </a:cubicBezTo>
                  <a:cubicBezTo>
                    <a:pt x="145" y="97"/>
                    <a:pt x="144" y="95"/>
                    <a:pt x="143" y="94"/>
                  </a:cubicBezTo>
                  <a:cubicBezTo>
                    <a:pt x="142" y="92"/>
                    <a:pt x="141" y="91"/>
                    <a:pt x="140" y="90"/>
                  </a:cubicBezTo>
                  <a:cubicBezTo>
                    <a:pt x="138" y="87"/>
                    <a:pt x="135" y="84"/>
                    <a:pt x="133" y="81"/>
                  </a:cubicBezTo>
                  <a:cubicBezTo>
                    <a:pt x="130" y="79"/>
                    <a:pt x="128" y="76"/>
                    <a:pt x="125" y="74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3" y="71"/>
                    <a:pt x="120" y="69"/>
                    <a:pt x="118" y="67"/>
                  </a:cubicBezTo>
                  <a:cubicBezTo>
                    <a:pt x="116" y="65"/>
                    <a:pt x="113" y="63"/>
                    <a:pt x="111" y="61"/>
                  </a:cubicBezTo>
                  <a:cubicBezTo>
                    <a:pt x="109" y="59"/>
                    <a:pt x="108" y="58"/>
                    <a:pt x="106" y="57"/>
                  </a:cubicBezTo>
                  <a:cubicBezTo>
                    <a:pt x="106" y="57"/>
                    <a:pt x="106" y="57"/>
                    <a:pt x="106" y="57"/>
                  </a:cubicBezTo>
                  <a:cubicBezTo>
                    <a:pt x="105" y="56"/>
                    <a:pt x="104" y="55"/>
                    <a:pt x="103" y="55"/>
                  </a:cubicBezTo>
                  <a:cubicBezTo>
                    <a:pt x="100" y="53"/>
                    <a:pt x="98" y="51"/>
                    <a:pt x="95" y="49"/>
                  </a:cubicBezTo>
                  <a:cubicBezTo>
                    <a:pt x="93" y="47"/>
                    <a:pt x="90" y="45"/>
                    <a:pt x="87" y="44"/>
                  </a:cubicBezTo>
                  <a:cubicBezTo>
                    <a:pt x="87" y="43"/>
                    <a:pt x="87" y="43"/>
                    <a:pt x="87" y="43"/>
                  </a:cubicBezTo>
                  <a:cubicBezTo>
                    <a:pt x="85" y="42"/>
                    <a:pt x="82" y="40"/>
                    <a:pt x="80" y="38"/>
                  </a:cubicBezTo>
                  <a:cubicBezTo>
                    <a:pt x="77" y="37"/>
                    <a:pt x="74" y="35"/>
                    <a:pt x="72" y="34"/>
                  </a:cubicBezTo>
                  <a:cubicBezTo>
                    <a:pt x="70" y="33"/>
                    <a:pt x="69" y="32"/>
                    <a:pt x="67" y="31"/>
                  </a:cubicBezTo>
                  <a:cubicBezTo>
                    <a:pt x="66" y="30"/>
                    <a:pt x="65" y="30"/>
                    <a:pt x="64" y="29"/>
                  </a:cubicBezTo>
                  <a:cubicBezTo>
                    <a:pt x="61" y="28"/>
                    <a:pt x="58" y="26"/>
                    <a:pt x="56" y="25"/>
                  </a:cubicBezTo>
                  <a:cubicBezTo>
                    <a:pt x="53" y="23"/>
                    <a:pt x="50" y="22"/>
                    <a:pt x="48" y="21"/>
                  </a:cubicBezTo>
                  <a:cubicBezTo>
                    <a:pt x="48" y="21"/>
                    <a:pt x="47" y="20"/>
                    <a:pt x="47" y="20"/>
                  </a:cubicBezTo>
                  <a:cubicBezTo>
                    <a:pt x="45" y="19"/>
                    <a:pt x="43" y="18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7" y="15"/>
                    <a:pt x="34" y="14"/>
                    <a:pt x="31" y="13"/>
                  </a:cubicBezTo>
                  <a:cubicBezTo>
                    <a:pt x="30" y="12"/>
                    <a:pt x="28" y="11"/>
                    <a:pt x="27" y="11"/>
                  </a:cubicBezTo>
                  <a:cubicBezTo>
                    <a:pt x="26" y="10"/>
                    <a:pt x="24" y="10"/>
                    <a:pt x="23" y="9"/>
                  </a:cubicBezTo>
                  <a:cubicBezTo>
                    <a:pt x="21" y="8"/>
                    <a:pt x="18" y="7"/>
                    <a:pt x="15" y="6"/>
                  </a:cubicBezTo>
                  <a:cubicBezTo>
                    <a:pt x="12" y="4"/>
                    <a:pt x="10" y="3"/>
                    <a:pt x="7" y="2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5" y="1"/>
                    <a:pt x="4" y="1"/>
                    <a:pt x="2" y="0"/>
                  </a:cubicBezTo>
                  <a:cubicBezTo>
                    <a:pt x="2" y="6"/>
                    <a:pt x="1" y="11"/>
                    <a:pt x="0" y="16"/>
                  </a:cubicBezTo>
                  <a:cubicBezTo>
                    <a:pt x="1" y="17"/>
                    <a:pt x="2" y="17"/>
                    <a:pt x="3" y="17"/>
                  </a:cubicBezTo>
                  <a:cubicBezTo>
                    <a:pt x="3" y="17"/>
                    <a:pt x="3" y="17"/>
                    <a:pt x="3" y="1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6872288" y="5983288"/>
              <a:ext cx="258763" cy="508000"/>
            </a:xfrm>
            <a:custGeom>
              <a:avLst/>
              <a:gdLst>
                <a:gd name="T0" fmla="*/ 93 w 102"/>
                <a:gd name="T1" fmla="*/ 161 h 200"/>
                <a:gd name="T2" fmla="*/ 89 w 102"/>
                <a:gd name="T3" fmla="*/ 146 h 200"/>
                <a:gd name="T4" fmla="*/ 87 w 102"/>
                <a:gd name="T5" fmla="*/ 138 h 200"/>
                <a:gd name="T6" fmla="*/ 84 w 102"/>
                <a:gd name="T7" fmla="*/ 131 h 200"/>
                <a:gd name="T8" fmla="*/ 84 w 102"/>
                <a:gd name="T9" fmla="*/ 129 h 200"/>
                <a:gd name="T10" fmla="*/ 71 w 102"/>
                <a:gd name="T11" fmla="*/ 93 h 200"/>
                <a:gd name="T12" fmla="*/ 71 w 102"/>
                <a:gd name="T13" fmla="*/ 93 h 200"/>
                <a:gd name="T14" fmla="*/ 56 w 102"/>
                <a:gd name="T15" fmla="*/ 59 h 200"/>
                <a:gd name="T16" fmla="*/ 41 w 102"/>
                <a:gd name="T17" fmla="*/ 28 h 200"/>
                <a:gd name="T18" fmla="*/ 41 w 102"/>
                <a:gd name="T19" fmla="*/ 27 h 200"/>
                <a:gd name="T20" fmla="*/ 30 w 102"/>
                <a:gd name="T21" fmla="*/ 7 h 200"/>
                <a:gd name="T22" fmla="*/ 26 w 102"/>
                <a:gd name="T23" fmla="*/ 0 h 200"/>
                <a:gd name="T24" fmla="*/ 25 w 102"/>
                <a:gd name="T25" fmla="*/ 0 h 200"/>
                <a:gd name="T26" fmla="*/ 0 w 102"/>
                <a:gd name="T27" fmla="*/ 15 h 200"/>
                <a:gd name="T28" fmla="*/ 4 w 102"/>
                <a:gd name="T29" fmla="*/ 22 h 200"/>
                <a:gd name="T30" fmla="*/ 15 w 102"/>
                <a:gd name="T31" fmla="*/ 42 h 200"/>
                <a:gd name="T32" fmla="*/ 15 w 102"/>
                <a:gd name="T33" fmla="*/ 42 h 200"/>
                <a:gd name="T34" fmla="*/ 30 w 102"/>
                <a:gd name="T35" fmla="*/ 74 h 200"/>
                <a:gd name="T36" fmla="*/ 43 w 102"/>
                <a:gd name="T37" fmla="*/ 104 h 200"/>
                <a:gd name="T38" fmla="*/ 44 w 102"/>
                <a:gd name="T39" fmla="*/ 109 h 200"/>
                <a:gd name="T40" fmla="*/ 55 w 102"/>
                <a:gd name="T41" fmla="*/ 139 h 200"/>
                <a:gd name="T42" fmla="*/ 57 w 102"/>
                <a:gd name="T43" fmla="*/ 147 h 200"/>
                <a:gd name="T44" fmla="*/ 58 w 102"/>
                <a:gd name="T45" fmla="*/ 148 h 200"/>
                <a:gd name="T46" fmla="*/ 60 w 102"/>
                <a:gd name="T47" fmla="*/ 155 h 200"/>
                <a:gd name="T48" fmla="*/ 64 w 102"/>
                <a:gd name="T49" fmla="*/ 170 h 200"/>
                <a:gd name="T50" fmla="*/ 70 w 102"/>
                <a:gd name="T51" fmla="*/ 191 h 200"/>
                <a:gd name="T52" fmla="*/ 73 w 102"/>
                <a:gd name="T53" fmla="*/ 200 h 200"/>
                <a:gd name="T54" fmla="*/ 92 w 102"/>
                <a:gd name="T55" fmla="*/ 195 h 200"/>
                <a:gd name="T56" fmla="*/ 102 w 102"/>
                <a:gd name="T57" fmla="*/ 192 h 200"/>
                <a:gd name="T58" fmla="*/ 97 w 102"/>
                <a:gd name="T59" fmla="*/ 173 h 200"/>
                <a:gd name="T60" fmla="*/ 93 w 102"/>
                <a:gd name="T61" fmla="*/ 16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2" h="200">
                  <a:moveTo>
                    <a:pt x="93" y="161"/>
                  </a:moveTo>
                  <a:cubicBezTo>
                    <a:pt x="92" y="157"/>
                    <a:pt x="91" y="152"/>
                    <a:pt x="89" y="146"/>
                  </a:cubicBezTo>
                  <a:cubicBezTo>
                    <a:pt x="88" y="144"/>
                    <a:pt x="88" y="141"/>
                    <a:pt x="87" y="138"/>
                  </a:cubicBezTo>
                  <a:cubicBezTo>
                    <a:pt x="86" y="136"/>
                    <a:pt x="85" y="133"/>
                    <a:pt x="84" y="131"/>
                  </a:cubicBezTo>
                  <a:cubicBezTo>
                    <a:pt x="84" y="130"/>
                    <a:pt x="84" y="130"/>
                    <a:pt x="84" y="129"/>
                  </a:cubicBezTo>
                  <a:cubicBezTo>
                    <a:pt x="80" y="118"/>
                    <a:pt x="76" y="105"/>
                    <a:pt x="71" y="93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66" y="81"/>
                    <a:pt x="61" y="69"/>
                    <a:pt x="56" y="59"/>
                  </a:cubicBezTo>
                  <a:cubicBezTo>
                    <a:pt x="51" y="47"/>
                    <a:pt x="46" y="37"/>
                    <a:pt x="41" y="28"/>
                  </a:cubicBezTo>
                  <a:cubicBezTo>
                    <a:pt x="41" y="28"/>
                    <a:pt x="41" y="28"/>
                    <a:pt x="41" y="27"/>
                  </a:cubicBezTo>
                  <a:cubicBezTo>
                    <a:pt x="37" y="19"/>
                    <a:pt x="33" y="12"/>
                    <a:pt x="30" y="7"/>
                  </a:cubicBezTo>
                  <a:cubicBezTo>
                    <a:pt x="27" y="2"/>
                    <a:pt x="26" y="0"/>
                    <a:pt x="2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7"/>
                    <a:pt x="4" y="22"/>
                  </a:cubicBezTo>
                  <a:cubicBezTo>
                    <a:pt x="7" y="27"/>
                    <a:pt x="10" y="34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9" y="51"/>
                    <a:pt x="25" y="62"/>
                    <a:pt x="30" y="74"/>
                  </a:cubicBezTo>
                  <a:cubicBezTo>
                    <a:pt x="34" y="84"/>
                    <a:pt x="39" y="94"/>
                    <a:pt x="43" y="104"/>
                  </a:cubicBezTo>
                  <a:cubicBezTo>
                    <a:pt x="43" y="106"/>
                    <a:pt x="44" y="107"/>
                    <a:pt x="44" y="109"/>
                  </a:cubicBezTo>
                  <a:cubicBezTo>
                    <a:pt x="48" y="119"/>
                    <a:pt x="52" y="129"/>
                    <a:pt x="55" y="139"/>
                  </a:cubicBezTo>
                  <a:cubicBezTo>
                    <a:pt x="56" y="142"/>
                    <a:pt x="56" y="144"/>
                    <a:pt x="57" y="147"/>
                  </a:cubicBezTo>
                  <a:cubicBezTo>
                    <a:pt x="57" y="147"/>
                    <a:pt x="58" y="148"/>
                    <a:pt x="58" y="148"/>
                  </a:cubicBezTo>
                  <a:cubicBezTo>
                    <a:pt x="58" y="150"/>
                    <a:pt x="59" y="153"/>
                    <a:pt x="60" y="155"/>
                  </a:cubicBezTo>
                  <a:cubicBezTo>
                    <a:pt x="61" y="160"/>
                    <a:pt x="63" y="165"/>
                    <a:pt x="64" y="170"/>
                  </a:cubicBezTo>
                  <a:cubicBezTo>
                    <a:pt x="66" y="179"/>
                    <a:pt x="69" y="186"/>
                    <a:pt x="70" y="191"/>
                  </a:cubicBezTo>
                  <a:cubicBezTo>
                    <a:pt x="72" y="197"/>
                    <a:pt x="73" y="200"/>
                    <a:pt x="73" y="200"/>
                  </a:cubicBezTo>
                  <a:cubicBezTo>
                    <a:pt x="92" y="195"/>
                    <a:pt x="92" y="195"/>
                    <a:pt x="92" y="195"/>
                  </a:cubicBezTo>
                  <a:cubicBezTo>
                    <a:pt x="102" y="192"/>
                    <a:pt x="102" y="192"/>
                    <a:pt x="102" y="192"/>
                  </a:cubicBezTo>
                  <a:cubicBezTo>
                    <a:pt x="102" y="192"/>
                    <a:pt x="100" y="185"/>
                    <a:pt x="97" y="173"/>
                  </a:cubicBezTo>
                  <a:cubicBezTo>
                    <a:pt x="96" y="170"/>
                    <a:pt x="95" y="166"/>
                    <a:pt x="93" y="16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6129338" y="5287963"/>
              <a:ext cx="469900" cy="344488"/>
            </a:xfrm>
            <a:custGeom>
              <a:avLst/>
              <a:gdLst>
                <a:gd name="T0" fmla="*/ 176 w 185"/>
                <a:gd name="T1" fmla="*/ 107 h 136"/>
                <a:gd name="T2" fmla="*/ 160 w 185"/>
                <a:gd name="T3" fmla="*/ 94 h 136"/>
                <a:gd name="T4" fmla="*/ 157 w 185"/>
                <a:gd name="T5" fmla="*/ 91 h 136"/>
                <a:gd name="T6" fmla="*/ 138 w 185"/>
                <a:gd name="T7" fmla="*/ 77 h 136"/>
                <a:gd name="T8" fmla="*/ 119 w 185"/>
                <a:gd name="T9" fmla="*/ 63 h 136"/>
                <a:gd name="T10" fmla="*/ 102 w 185"/>
                <a:gd name="T11" fmla="*/ 52 h 136"/>
                <a:gd name="T12" fmla="*/ 99 w 185"/>
                <a:gd name="T13" fmla="*/ 50 h 136"/>
                <a:gd name="T14" fmla="*/ 79 w 185"/>
                <a:gd name="T15" fmla="*/ 37 h 136"/>
                <a:gd name="T16" fmla="*/ 60 w 185"/>
                <a:gd name="T17" fmla="*/ 25 h 136"/>
                <a:gd name="T18" fmla="*/ 41 w 185"/>
                <a:gd name="T19" fmla="*/ 15 h 136"/>
                <a:gd name="T20" fmla="*/ 40 w 185"/>
                <a:gd name="T21" fmla="*/ 14 h 136"/>
                <a:gd name="T22" fmla="*/ 21 w 185"/>
                <a:gd name="T23" fmla="*/ 4 h 136"/>
                <a:gd name="T24" fmla="*/ 20 w 185"/>
                <a:gd name="T25" fmla="*/ 3 h 136"/>
                <a:gd name="T26" fmla="*/ 13 w 185"/>
                <a:gd name="T27" fmla="*/ 0 h 136"/>
                <a:gd name="T28" fmla="*/ 0 w 185"/>
                <a:gd name="T29" fmla="*/ 25 h 136"/>
                <a:gd name="T30" fmla="*/ 8 w 185"/>
                <a:gd name="T31" fmla="*/ 29 h 136"/>
                <a:gd name="T32" fmla="*/ 13 w 185"/>
                <a:gd name="T33" fmla="*/ 31 h 136"/>
                <a:gd name="T34" fmla="*/ 28 w 185"/>
                <a:gd name="T35" fmla="*/ 40 h 136"/>
                <a:gd name="T36" fmla="*/ 33 w 185"/>
                <a:gd name="T37" fmla="*/ 43 h 136"/>
                <a:gd name="T38" fmla="*/ 53 w 185"/>
                <a:gd name="T39" fmla="*/ 54 h 136"/>
                <a:gd name="T40" fmla="*/ 72 w 185"/>
                <a:gd name="T41" fmla="*/ 66 h 136"/>
                <a:gd name="T42" fmla="*/ 87 w 185"/>
                <a:gd name="T43" fmla="*/ 76 h 136"/>
                <a:gd name="T44" fmla="*/ 92 w 185"/>
                <a:gd name="T45" fmla="*/ 79 h 136"/>
                <a:gd name="T46" fmla="*/ 112 w 185"/>
                <a:gd name="T47" fmla="*/ 93 h 136"/>
                <a:gd name="T48" fmla="*/ 131 w 185"/>
                <a:gd name="T49" fmla="*/ 107 h 136"/>
                <a:gd name="T50" fmla="*/ 142 w 185"/>
                <a:gd name="T51" fmla="*/ 116 h 136"/>
                <a:gd name="T52" fmla="*/ 150 w 185"/>
                <a:gd name="T53" fmla="*/ 122 h 136"/>
                <a:gd name="T54" fmla="*/ 160 w 185"/>
                <a:gd name="T55" fmla="*/ 131 h 136"/>
                <a:gd name="T56" fmla="*/ 166 w 185"/>
                <a:gd name="T57" fmla="*/ 136 h 136"/>
                <a:gd name="T58" fmla="*/ 170 w 185"/>
                <a:gd name="T59" fmla="*/ 131 h 136"/>
                <a:gd name="T60" fmla="*/ 185 w 185"/>
                <a:gd name="T61" fmla="*/ 114 h 136"/>
                <a:gd name="T62" fmla="*/ 178 w 185"/>
                <a:gd name="T63" fmla="*/ 109 h 136"/>
                <a:gd name="T64" fmla="*/ 176 w 185"/>
                <a:gd name="T65" fmla="*/ 107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5" h="136">
                  <a:moveTo>
                    <a:pt x="176" y="107"/>
                  </a:moveTo>
                  <a:cubicBezTo>
                    <a:pt x="172" y="103"/>
                    <a:pt x="167" y="99"/>
                    <a:pt x="160" y="94"/>
                  </a:cubicBezTo>
                  <a:cubicBezTo>
                    <a:pt x="159" y="93"/>
                    <a:pt x="158" y="92"/>
                    <a:pt x="157" y="91"/>
                  </a:cubicBezTo>
                  <a:cubicBezTo>
                    <a:pt x="151" y="87"/>
                    <a:pt x="145" y="82"/>
                    <a:pt x="138" y="77"/>
                  </a:cubicBezTo>
                  <a:cubicBezTo>
                    <a:pt x="132" y="72"/>
                    <a:pt x="125" y="67"/>
                    <a:pt x="119" y="63"/>
                  </a:cubicBezTo>
                  <a:cubicBezTo>
                    <a:pt x="113" y="59"/>
                    <a:pt x="108" y="55"/>
                    <a:pt x="102" y="52"/>
                  </a:cubicBezTo>
                  <a:cubicBezTo>
                    <a:pt x="101" y="51"/>
                    <a:pt x="100" y="50"/>
                    <a:pt x="99" y="50"/>
                  </a:cubicBezTo>
                  <a:cubicBezTo>
                    <a:pt x="92" y="45"/>
                    <a:pt x="86" y="41"/>
                    <a:pt x="79" y="37"/>
                  </a:cubicBezTo>
                  <a:cubicBezTo>
                    <a:pt x="73" y="33"/>
                    <a:pt x="66" y="29"/>
                    <a:pt x="60" y="25"/>
                  </a:cubicBezTo>
                  <a:cubicBezTo>
                    <a:pt x="53" y="21"/>
                    <a:pt x="47" y="18"/>
                    <a:pt x="41" y="15"/>
                  </a:cubicBezTo>
                  <a:cubicBezTo>
                    <a:pt x="41" y="15"/>
                    <a:pt x="40" y="14"/>
                    <a:pt x="40" y="14"/>
                  </a:cubicBezTo>
                  <a:cubicBezTo>
                    <a:pt x="32" y="10"/>
                    <a:pt x="25" y="6"/>
                    <a:pt x="21" y="4"/>
                  </a:cubicBezTo>
                  <a:cubicBezTo>
                    <a:pt x="20" y="4"/>
                    <a:pt x="20" y="3"/>
                    <a:pt x="20" y="3"/>
                  </a:cubicBezTo>
                  <a:cubicBezTo>
                    <a:pt x="15" y="1"/>
                    <a:pt x="13" y="0"/>
                    <a:pt x="13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3" y="26"/>
                    <a:pt x="8" y="29"/>
                  </a:cubicBezTo>
                  <a:cubicBezTo>
                    <a:pt x="9" y="29"/>
                    <a:pt x="11" y="30"/>
                    <a:pt x="13" y="31"/>
                  </a:cubicBezTo>
                  <a:cubicBezTo>
                    <a:pt x="17" y="34"/>
                    <a:pt x="22" y="36"/>
                    <a:pt x="28" y="40"/>
                  </a:cubicBezTo>
                  <a:cubicBezTo>
                    <a:pt x="29" y="41"/>
                    <a:pt x="31" y="42"/>
                    <a:pt x="33" y="43"/>
                  </a:cubicBezTo>
                  <a:cubicBezTo>
                    <a:pt x="39" y="46"/>
                    <a:pt x="46" y="50"/>
                    <a:pt x="53" y="54"/>
                  </a:cubicBezTo>
                  <a:cubicBezTo>
                    <a:pt x="59" y="58"/>
                    <a:pt x="66" y="62"/>
                    <a:pt x="72" y="66"/>
                  </a:cubicBezTo>
                  <a:cubicBezTo>
                    <a:pt x="77" y="69"/>
                    <a:pt x="82" y="72"/>
                    <a:pt x="87" y="76"/>
                  </a:cubicBezTo>
                  <a:cubicBezTo>
                    <a:pt x="88" y="77"/>
                    <a:pt x="90" y="78"/>
                    <a:pt x="92" y="79"/>
                  </a:cubicBezTo>
                  <a:cubicBezTo>
                    <a:pt x="99" y="84"/>
                    <a:pt x="105" y="88"/>
                    <a:pt x="112" y="93"/>
                  </a:cubicBezTo>
                  <a:cubicBezTo>
                    <a:pt x="118" y="98"/>
                    <a:pt x="125" y="103"/>
                    <a:pt x="131" y="107"/>
                  </a:cubicBezTo>
                  <a:cubicBezTo>
                    <a:pt x="135" y="110"/>
                    <a:pt x="139" y="113"/>
                    <a:pt x="142" y="116"/>
                  </a:cubicBezTo>
                  <a:cubicBezTo>
                    <a:pt x="145" y="118"/>
                    <a:pt x="147" y="120"/>
                    <a:pt x="150" y="122"/>
                  </a:cubicBezTo>
                  <a:cubicBezTo>
                    <a:pt x="154" y="126"/>
                    <a:pt x="157" y="128"/>
                    <a:pt x="160" y="131"/>
                  </a:cubicBezTo>
                  <a:cubicBezTo>
                    <a:pt x="164" y="134"/>
                    <a:pt x="166" y="136"/>
                    <a:pt x="166" y="136"/>
                  </a:cubicBezTo>
                  <a:cubicBezTo>
                    <a:pt x="170" y="131"/>
                    <a:pt x="170" y="131"/>
                    <a:pt x="170" y="131"/>
                  </a:cubicBezTo>
                  <a:cubicBezTo>
                    <a:pt x="185" y="114"/>
                    <a:pt x="185" y="114"/>
                    <a:pt x="185" y="114"/>
                  </a:cubicBezTo>
                  <a:cubicBezTo>
                    <a:pt x="185" y="114"/>
                    <a:pt x="183" y="112"/>
                    <a:pt x="178" y="109"/>
                  </a:cubicBezTo>
                  <a:cubicBezTo>
                    <a:pt x="178" y="108"/>
                    <a:pt x="177" y="107"/>
                    <a:pt x="176" y="10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5167313" y="4927600"/>
              <a:ext cx="515938" cy="220663"/>
            </a:xfrm>
            <a:custGeom>
              <a:avLst/>
              <a:gdLst>
                <a:gd name="T0" fmla="*/ 173 w 203"/>
                <a:gd name="T1" fmla="*/ 51 h 87"/>
                <a:gd name="T2" fmla="*/ 172 w 203"/>
                <a:gd name="T3" fmla="*/ 51 h 87"/>
                <a:gd name="T4" fmla="*/ 151 w 203"/>
                <a:gd name="T5" fmla="*/ 44 h 87"/>
                <a:gd name="T6" fmla="*/ 130 w 203"/>
                <a:gd name="T7" fmla="*/ 37 h 87"/>
                <a:gd name="T8" fmla="*/ 109 w 203"/>
                <a:gd name="T9" fmla="*/ 30 h 87"/>
                <a:gd name="T10" fmla="*/ 106 w 203"/>
                <a:gd name="T11" fmla="*/ 29 h 87"/>
                <a:gd name="T12" fmla="*/ 88 w 203"/>
                <a:gd name="T13" fmla="*/ 24 h 87"/>
                <a:gd name="T14" fmla="*/ 70 w 203"/>
                <a:gd name="T15" fmla="*/ 18 h 87"/>
                <a:gd name="T16" fmla="*/ 67 w 203"/>
                <a:gd name="T17" fmla="*/ 17 h 87"/>
                <a:gd name="T18" fmla="*/ 53 w 203"/>
                <a:gd name="T19" fmla="*/ 13 h 87"/>
                <a:gd name="T20" fmla="*/ 45 w 203"/>
                <a:gd name="T21" fmla="*/ 11 h 87"/>
                <a:gd name="T22" fmla="*/ 38 w 203"/>
                <a:gd name="T23" fmla="*/ 9 h 87"/>
                <a:gd name="T24" fmla="*/ 24 w 203"/>
                <a:gd name="T25" fmla="*/ 5 h 87"/>
                <a:gd name="T26" fmla="*/ 8 w 203"/>
                <a:gd name="T27" fmla="*/ 0 h 87"/>
                <a:gd name="T28" fmla="*/ 0 w 203"/>
                <a:gd name="T29" fmla="*/ 25 h 87"/>
                <a:gd name="T30" fmla="*/ 18 w 203"/>
                <a:gd name="T31" fmla="*/ 30 h 87"/>
                <a:gd name="T32" fmla="*/ 31 w 203"/>
                <a:gd name="T33" fmla="*/ 34 h 87"/>
                <a:gd name="T34" fmla="*/ 39 w 203"/>
                <a:gd name="T35" fmla="*/ 37 h 87"/>
                <a:gd name="T36" fmla="*/ 46 w 203"/>
                <a:gd name="T37" fmla="*/ 38 h 87"/>
                <a:gd name="T38" fmla="*/ 60 w 203"/>
                <a:gd name="T39" fmla="*/ 43 h 87"/>
                <a:gd name="T40" fmla="*/ 62 w 203"/>
                <a:gd name="T41" fmla="*/ 43 h 87"/>
                <a:gd name="T42" fmla="*/ 82 w 203"/>
                <a:gd name="T43" fmla="*/ 50 h 87"/>
                <a:gd name="T44" fmla="*/ 98 w 203"/>
                <a:gd name="T45" fmla="*/ 55 h 87"/>
                <a:gd name="T46" fmla="*/ 103 w 203"/>
                <a:gd name="T47" fmla="*/ 56 h 87"/>
                <a:gd name="T48" fmla="*/ 124 w 203"/>
                <a:gd name="T49" fmla="*/ 63 h 87"/>
                <a:gd name="T50" fmla="*/ 145 w 203"/>
                <a:gd name="T51" fmla="*/ 70 h 87"/>
                <a:gd name="T52" fmla="*/ 164 w 203"/>
                <a:gd name="T53" fmla="*/ 76 h 87"/>
                <a:gd name="T54" fmla="*/ 166 w 203"/>
                <a:gd name="T55" fmla="*/ 77 h 87"/>
                <a:gd name="T56" fmla="*/ 187 w 203"/>
                <a:gd name="T57" fmla="*/ 84 h 87"/>
                <a:gd name="T58" fmla="*/ 194 w 203"/>
                <a:gd name="T59" fmla="*/ 87 h 87"/>
                <a:gd name="T60" fmla="*/ 203 w 203"/>
                <a:gd name="T61" fmla="*/ 61 h 87"/>
                <a:gd name="T62" fmla="*/ 193 w 203"/>
                <a:gd name="T63" fmla="*/ 58 h 87"/>
                <a:gd name="T64" fmla="*/ 173 w 203"/>
                <a:gd name="T65" fmla="*/ 5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3" h="87">
                  <a:moveTo>
                    <a:pt x="173" y="51"/>
                  </a:moveTo>
                  <a:cubicBezTo>
                    <a:pt x="172" y="51"/>
                    <a:pt x="172" y="51"/>
                    <a:pt x="172" y="51"/>
                  </a:cubicBezTo>
                  <a:cubicBezTo>
                    <a:pt x="166" y="48"/>
                    <a:pt x="158" y="46"/>
                    <a:pt x="151" y="44"/>
                  </a:cubicBezTo>
                  <a:cubicBezTo>
                    <a:pt x="144" y="41"/>
                    <a:pt x="137" y="39"/>
                    <a:pt x="130" y="37"/>
                  </a:cubicBezTo>
                  <a:cubicBezTo>
                    <a:pt x="123" y="35"/>
                    <a:pt x="116" y="32"/>
                    <a:pt x="109" y="30"/>
                  </a:cubicBezTo>
                  <a:cubicBezTo>
                    <a:pt x="108" y="30"/>
                    <a:pt x="107" y="29"/>
                    <a:pt x="106" y="29"/>
                  </a:cubicBezTo>
                  <a:cubicBezTo>
                    <a:pt x="100" y="27"/>
                    <a:pt x="94" y="25"/>
                    <a:pt x="88" y="24"/>
                  </a:cubicBezTo>
                  <a:cubicBezTo>
                    <a:pt x="82" y="22"/>
                    <a:pt x="76" y="20"/>
                    <a:pt x="70" y="18"/>
                  </a:cubicBezTo>
                  <a:cubicBezTo>
                    <a:pt x="69" y="18"/>
                    <a:pt x="68" y="17"/>
                    <a:pt x="67" y="17"/>
                  </a:cubicBezTo>
                  <a:cubicBezTo>
                    <a:pt x="62" y="16"/>
                    <a:pt x="57" y="14"/>
                    <a:pt x="53" y="13"/>
                  </a:cubicBezTo>
                  <a:cubicBezTo>
                    <a:pt x="50" y="12"/>
                    <a:pt x="48" y="12"/>
                    <a:pt x="45" y="11"/>
                  </a:cubicBezTo>
                  <a:cubicBezTo>
                    <a:pt x="43" y="10"/>
                    <a:pt x="40" y="9"/>
                    <a:pt x="38" y="9"/>
                  </a:cubicBezTo>
                  <a:cubicBezTo>
                    <a:pt x="33" y="7"/>
                    <a:pt x="28" y="6"/>
                    <a:pt x="24" y="5"/>
                  </a:cubicBezTo>
                  <a:cubicBezTo>
                    <a:pt x="14" y="2"/>
                    <a:pt x="8" y="0"/>
                    <a:pt x="8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7" y="27"/>
                    <a:pt x="18" y="30"/>
                  </a:cubicBezTo>
                  <a:cubicBezTo>
                    <a:pt x="22" y="32"/>
                    <a:pt x="26" y="33"/>
                    <a:pt x="31" y="34"/>
                  </a:cubicBezTo>
                  <a:cubicBezTo>
                    <a:pt x="34" y="35"/>
                    <a:pt x="36" y="36"/>
                    <a:pt x="39" y="37"/>
                  </a:cubicBezTo>
                  <a:cubicBezTo>
                    <a:pt x="41" y="37"/>
                    <a:pt x="44" y="38"/>
                    <a:pt x="46" y="38"/>
                  </a:cubicBezTo>
                  <a:cubicBezTo>
                    <a:pt x="50" y="40"/>
                    <a:pt x="55" y="41"/>
                    <a:pt x="60" y="43"/>
                  </a:cubicBezTo>
                  <a:cubicBezTo>
                    <a:pt x="61" y="43"/>
                    <a:pt x="61" y="43"/>
                    <a:pt x="62" y="43"/>
                  </a:cubicBezTo>
                  <a:cubicBezTo>
                    <a:pt x="68" y="45"/>
                    <a:pt x="75" y="47"/>
                    <a:pt x="82" y="50"/>
                  </a:cubicBezTo>
                  <a:cubicBezTo>
                    <a:pt x="87" y="51"/>
                    <a:pt x="92" y="53"/>
                    <a:pt x="98" y="55"/>
                  </a:cubicBezTo>
                  <a:cubicBezTo>
                    <a:pt x="99" y="55"/>
                    <a:pt x="101" y="56"/>
                    <a:pt x="103" y="56"/>
                  </a:cubicBezTo>
                  <a:cubicBezTo>
                    <a:pt x="110" y="58"/>
                    <a:pt x="117" y="61"/>
                    <a:pt x="124" y="63"/>
                  </a:cubicBezTo>
                  <a:cubicBezTo>
                    <a:pt x="131" y="65"/>
                    <a:pt x="138" y="68"/>
                    <a:pt x="145" y="70"/>
                  </a:cubicBezTo>
                  <a:cubicBezTo>
                    <a:pt x="152" y="72"/>
                    <a:pt x="158" y="74"/>
                    <a:pt x="164" y="76"/>
                  </a:cubicBezTo>
                  <a:cubicBezTo>
                    <a:pt x="164" y="77"/>
                    <a:pt x="165" y="77"/>
                    <a:pt x="166" y="77"/>
                  </a:cubicBezTo>
                  <a:cubicBezTo>
                    <a:pt x="174" y="80"/>
                    <a:pt x="182" y="83"/>
                    <a:pt x="187" y="84"/>
                  </a:cubicBezTo>
                  <a:cubicBezTo>
                    <a:pt x="191" y="86"/>
                    <a:pt x="194" y="87"/>
                    <a:pt x="194" y="87"/>
                  </a:cubicBezTo>
                  <a:cubicBezTo>
                    <a:pt x="203" y="61"/>
                    <a:pt x="203" y="61"/>
                    <a:pt x="203" y="61"/>
                  </a:cubicBezTo>
                  <a:cubicBezTo>
                    <a:pt x="203" y="61"/>
                    <a:pt x="199" y="60"/>
                    <a:pt x="193" y="58"/>
                  </a:cubicBezTo>
                  <a:cubicBezTo>
                    <a:pt x="188" y="56"/>
                    <a:pt x="181" y="54"/>
                    <a:pt x="173" y="5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4157663" y="4740275"/>
              <a:ext cx="520700" cy="136525"/>
            </a:xfrm>
            <a:custGeom>
              <a:avLst/>
              <a:gdLst>
                <a:gd name="T0" fmla="*/ 174 w 205"/>
                <a:gd name="T1" fmla="*/ 24 h 54"/>
                <a:gd name="T2" fmla="*/ 164 w 205"/>
                <a:gd name="T3" fmla="*/ 22 h 54"/>
                <a:gd name="T4" fmla="*/ 142 w 205"/>
                <a:gd name="T5" fmla="*/ 19 h 54"/>
                <a:gd name="T6" fmla="*/ 120 w 205"/>
                <a:gd name="T7" fmla="*/ 16 h 54"/>
                <a:gd name="T8" fmla="*/ 104 w 205"/>
                <a:gd name="T9" fmla="*/ 13 h 54"/>
                <a:gd name="T10" fmla="*/ 98 w 205"/>
                <a:gd name="T11" fmla="*/ 12 h 54"/>
                <a:gd name="T12" fmla="*/ 76 w 205"/>
                <a:gd name="T13" fmla="*/ 9 h 54"/>
                <a:gd name="T14" fmla="*/ 54 w 205"/>
                <a:gd name="T15" fmla="*/ 6 h 54"/>
                <a:gd name="T16" fmla="*/ 35 w 205"/>
                <a:gd name="T17" fmla="*/ 4 h 54"/>
                <a:gd name="T18" fmla="*/ 33 w 205"/>
                <a:gd name="T19" fmla="*/ 4 h 54"/>
                <a:gd name="T20" fmla="*/ 10 w 205"/>
                <a:gd name="T21" fmla="*/ 1 h 54"/>
                <a:gd name="T22" fmla="*/ 3 w 205"/>
                <a:gd name="T23" fmla="*/ 0 h 54"/>
                <a:gd name="T24" fmla="*/ 0 w 205"/>
                <a:gd name="T25" fmla="*/ 24 h 54"/>
                <a:gd name="T26" fmla="*/ 5 w 205"/>
                <a:gd name="T27" fmla="*/ 25 h 54"/>
                <a:gd name="T28" fmla="*/ 27 w 205"/>
                <a:gd name="T29" fmla="*/ 28 h 54"/>
                <a:gd name="T30" fmla="*/ 32 w 205"/>
                <a:gd name="T31" fmla="*/ 28 h 54"/>
                <a:gd name="T32" fmla="*/ 49 w 205"/>
                <a:gd name="T33" fmla="*/ 30 h 54"/>
                <a:gd name="T34" fmla="*/ 71 w 205"/>
                <a:gd name="T35" fmla="*/ 33 h 54"/>
                <a:gd name="T36" fmla="*/ 93 w 205"/>
                <a:gd name="T37" fmla="*/ 37 h 54"/>
                <a:gd name="T38" fmla="*/ 101 w 205"/>
                <a:gd name="T39" fmla="*/ 38 h 54"/>
                <a:gd name="T40" fmla="*/ 115 w 205"/>
                <a:gd name="T41" fmla="*/ 40 h 54"/>
                <a:gd name="T42" fmla="*/ 136 w 205"/>
                <a:gd name="T43" fmla="*/ 43 h 54"/>
                <a:gd name="T44" fmla="*/ 158 w 205"/>
                <a:gd name="T45" fmla="*/ 47 h 54"/>
                <a:gd name="T46" fmla="*/ 170 w 205"/>
                <a:gd name="T47" fmla="*/ 49 h 54"/>
                <a:gd name="T48" fmla="*/ 180 w 205"/>
                <a:gd name="T49" fmla="*/ 51 h 54"/>
                <a:gd name="T50" fmla="*/ 201 w 205"/>
                <a:gd name="T51" fmla="*/ 54 h 54"/>
                <a:gd name="T52" fmla="*/ 205 w 205"/>
                <a:gd name="T53" fmla="*/ 29 h 54"/>
                <a:gd name="T54" fmla="*/ 186 w 205"/>
                <a:gd name="T55" fmla="*/ 26 h 54"/>
                <a:gd name="T56" fmla="*/ 174 w 205"/>
                <a:gd name="T57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5" h="54">
                  <a:moveTo>
                    <a:pt x="174" y="24"/>
                  </a:moveTo>
                  <a:cubicBezTo>
                    <a:pt x="171" y="23"/>
                    <a:pt x="167" y="23"/>
                    <a:pt x="164" y="22"/>
                  </a:cubicBezTo>
                  <a:cubicBezTo>
                    <a:pt x="157" y="21"/>
                    <a:pt x="150" y="20"/>
                    <a:pt x="142" y="19"/>
                  </a:cubicBezTo>
                  <a:cubicBezTo>
                    <a:pt x="135" y="18"/>
                    <a:pt x="128" y="17"/>
                    <a:pt x="120" y="16"/>
                  </a:cubicBezTo>
                  <a:cubicBezTo>
                    <a:pt x="115" y="15"/>
                    <a:pt x="110" y="14"/>
                    <a:pt x="104" y="13"/>
                  </a:cubicBezTo>
                  <a:cubicBezTo>
                    <a:pt x="102" y="13"/>
                    <a:pt x="100" y="13"/>
                    <a:pt x="98" y="12"/>
                  </a:cubicBezTo>
                  <a:cubicBezTo>
                    <a:pt x="91" y="11"/>
                    <a:pt x="84" y="10"/>
                    <a:pt x="76" y="9"/>
                  </a:cubicBezTo>
                  <a:cubicBezTo>
                    <a:pt x="69" y="8"/>
                    <a:pt x="61" y="7"/>
                    <a:pt x="54" y="6"/>
                  </a:cubicBezTo>
                  <a:cubicBezTo>
                    <a:pt x="47" y="6"/>
                    <a:pt x="41" y="5"/>
                    <a:pt x="35" y="4"/>
                  </a:cubicBezTo>
                  <a:cubicBezTo>
                    <a:pt x="34" y="4"/>
                    <a:pt x="33" y="4"/>
                    <a:pt x="33" y="4"/>
                  </a:cubicBezTo>
                  <a:cubicBezTo>
                    <a:pt x="23" y="3"/>
                    <a:pt x="16" y="2"/>
                    <a:pt x="10" y="1"/>
                  </a:cubicBezTo>
                  <a:cubicBezTo>
                    <a:pt x="6" y="0"/>
                    <a:pt x="3" y="0"/>
                    <a:pt x="3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2" y="25"/>
                    <a:pt x="5" y="25"/>
                  </a:cubicBezTo>
                  <a:cubicBezTo>
                    <a:pt x="9" y="25"/>
                    <a:pt x="17" y="26"/>
                    <a:pt x="27" y="28"/>
                  </a:cubicBezTo>
                  <a:cubicBezTo>
                    <a:pt x="28" y="28"/>
                    <a:pt x="30" y="28"/>
                    <a:pt x="32" y="28"/>
                  </a:cubicBezTo>
                  <a:cubicBezTo>
                    <a:pt x="37" y="29"/>
                    <a:pt x="43" y="30"/>
                    <a:pt x="49" y="30"/>
                  </a:cubicBezTo>
                  <a:cubicBezTo>
                    <a:pt x="56" y="31"/>
                    <a:pt x="63" y="32"/>
                    <a:pt x="71" y="33"/>
                  </a:cubicBezTo>
                  <a:cubicBezTo>
                    <a:pt x="78" y="34"/>
                    <a:pt x="85" y="35"/>
                    <a:pt x="93" y="37"/>
                  </a:cubicBezTo>
                  <a:cubicBezTo>
                    <a:pt x="95" y="37"/>
                    <a:pt x="98" y="37"/>
                    <a:pt x="101" y="38"/>
                  </a:cubicBezTo>
                  <a:cubicBezTo>
                    <a:pt x="105" y="38"/>
                    <a:pt x="110" y="39"/>
                    <a:pt x="115" y="40"/>
                  </a:cubicBezTo>
                  <a:cubicBezTo>
                    <a:pt x="122" y="41"/>
                    <a:pt x="129" y="42"/>
                    <a:pt x="136" y="43"/>
                  </a:cubicBezTo>
                  <a:cubicBezTo>
                    <a:pt x="144" y="44"/>
                    <a:pt x="151" y="46"/>
                    <a:pt x="158" y="47"/>
                  </a:cubicBezTo>
                  <a:cubicBezTo>
                    <a:pt x="162" y="47"/>
                    <a:pt x="166" y="48"/>
                    <a:pt x="170" y="49"/>
                  </a:cubicBezTo>
                  <a:cubicBezTo>
                    <a:pt x="173" y="49"/>
                    <a:pt x="177" y="50"/>
                    <a:pt x="180" y="51"/>
                  </a:cubicBezTo>
                  <a:cubicBezTo>
                    <a:pt x="193" y="53"/>
                    <a:pt x="201" y="54"/>
                    <a:pt x="201" y="54"/>
                  </a:cubicBezTo>
                  <a:cubicBezTo>
                    <a:pt x="205" y="29"/>
                    <a:pt x="205" y="29"/>
                    <a:pt x="205" y="29"/>
                  </a:cubicBezTo>
                  <a:cubicBezTo>
                    <a:pt x="205" y="29"/>
                    <a:pt x="198" y="28"/>
                    <a:pt x="186" y="26"/>
                  </a:cubicBezTo>
                  <a:cubicBezTo>
                    <a:pt x="182" y="25"/>
                    <a:pt x="178" y="25"/>
                    <a:pt x="174" y="2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3127375" y="4656138"/>
              <a:ext cx="520700" cy="93663"/>
            </a:xfrm>
            <a:custGeom>
              <a:avLst/>
              <a:gdLst>
                <a:gd name="T0" fmla="*/ 277 w 328"/>
                <a:gd name="T1" fmla="*/ 19 h 59"/>
                <a:gd name="T2" fmla="*/ 240 w 328"/>
                <a:gd name="T3" fmla="*/ 16 h 59"/>
                <a:gd name="T4" fmla="*/ 205 w 328"/>
                <a:gd name="T5" fmla="*/ 14 h 59"/>
                <a:gd name="T6" fmla="*/ 170 w 328"/>
                <a:gd name="T7" fmla="*/ 11 h 59"/>
                <a:gd name="T8" fmla="*/ 135 w 328"/>
                <a:gd name="T9" fmla="*/ 9 h 59"/>
                <a:gd name="T10" fmla="*/ 98 w 328"/>
                <a:gd name="T11" fmla="*/ 6 h 59"/>
                <a:gd name="T12" fmla="*/ 63 w 328"/>
                <a:gd name="T13" fmla="*/ 5 h 59"/>
                <a:gd name="T14" fmla="*/ 28 w 328"/>
                <a:gd name="T15" fmla="*/ 1 h 59"/>
                <a:gd name="T16" fmla="*/ 4 w 328"/>
                <a:gd name="T17" fmla="*/ 0 h 59"/>
                <a:gd name="T18" fmla="*/ 0 w 328"/>
                <a:gd name="T19" fmla="*/ 37 h 59"/>
                <a:gd name="T20" fmla="*/ 20 w 328"/>
                <a:gd name="T21" fmla="*/ 38 h 59"/>
                <a:gd name="T22" fmla="*/ 55 w 328"/>
                <a:gd name="T23" fmla="*/ 40 h 59"/>
                <a:gd name="T24" fmla="*/ 90 w 328"/>
                <a:gd name="T25" fmla="*/ 43 h 59"/>
                <a:gd name="T26" fmla="*/ 125 w 328"/>
                <a:gd name="T27" fmla="*/ 45 h 59"/>
                <a:gd name="T28" fmla="*/ 162 w 328"/>
                <a:gd name="T29" fmla="*/ 48 h 59"/>
                <a:gd name="T30" fmla="*/ 197 w 328"/>
                <a:gd name="T31" fmla="*/ 51 h 59"/>
                <a:gd name="T32" fmla="*/ 232 w 328"/>
                <a:gd name="T33" fmla="*/ 53 h 59"/>
                <a:gd name="T34" fmla="*/ 267 w 328"/>
                <a:gd name="T35" fmla="*/ 56 h 59"/>
                <a:gd name="T36" fmla="*/ 304 w 328"/>
                <a:gd name="T37" fmla="*/ 57 h 59"/>
                <a:gd name="T38" fmla="*/ 326 w 328"/>
                <a:gd name="T39" fmla="*/ 59 h 59"/>
                <a:gd name="T40" fmla="*/ 328 w 328"/>
                <a:gd name="T41" fmla="*/ 22 h 59"/>
                <a:gd name="T42" fmla="*/ 312 w 328"/>
                <a:gd name="T43" fmla="*/ 21 h 59"/>
                <a:gd name="T44" fmla="*/ 277 w 328"/>
                <a:gd name="T45" fmla="*/ 1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8" h="59">
                  <a:moveTo>
                    <a:pt x="277" y="19"/>
                  </a:moveTo>
                  <a:lnTo>
                    <a:pt x="240" y="16"/>
                  </a:lnTo>
                  <a:lnTo>
                    <a:pt x="205" y="14"/>
                  </a:lnTo>
                  <a:lnTo>
                    <a:pt x="170" y="11"/>
                  </a:lnTo>
                  <a:lnTo>
                    <a:pt x="135" y="9"/>
                  </a:lnTo>
                  <a:lnTo>
                    <a:pt x="98" y="6"/>
                  </a:lnTo>
                  <a:lnTo>
                    <a:pt x="63" y="5"/>
                  </a:lnTo>
                  <a:lnTo>
                    <a:pt x="28" y="1"/>
                  </a:lnTo>
                  <a:lnTo>
                    <a:pt x="4" y="0"/>
                  </a:lnTo>
                  <a:lnTo>
                    <a:pt x="0" y="37"/>
                  </a:lnTo>
                  <a:lnTo>
                    <a:pt x="20" y="38"/>
                  </a:lnTo>
                  <a:lnTo>
                    <a:pt x="55" y="40"/>
                  </a:lnTo>
                  <a:lnTo>
                    <a:pt x="90" y="43"/>
                  </a:lnTo>
                  <a:lnTo>
                    <a:pt x="125" y="45"/>
                  </a:lnTo>
                  <a:lnTo>
                    <a:pt x="162" y="48"/>
                  </a:lnTo>
                  <a:lnTo>
                    <a:pt x="197" y="51"/>
                  </a:lnTo>
                  <a:lnTo>
                    <a:pt x="232" y="53"/>
                  </a:lnTo>
                  <a:lnTo>
                    <a:pt x="267" y="56"/>
                  </a:lnTo>
                  <a:lnTo>
                    <a:pt x="304" y="57"/>
                  </a:lnTo>
                  <a:lnTo>
                    <a:pt x="326" y="59"/>
                  </a:lnTo>
                  <a:lnTo>
                    <a:pt x="328" y="22"/>
                  </a:lnTo>
                  <a:lnTo>
                    <a:pt x="312" y="21"/>
                  </a:lnTo>
                  <a:lnTo>
                    <a:pt x="27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2098675" y="4594225"/>
              <a:ext cx="519113" cy="82550"/>
            </a:xfrm>
            <a:custGeom>
              <a:avLst/>
              <a:gdLst>
                <a:gd name="T0" fmla="*/ 196 w 205"/>
                <a:gd name="T1" fmla="*/ 10 h 32"/>
                <a:gd name="T2" fmla="*/ 187 w 205"/>
                <a:gd name="T3" fmla="*/ 10 h 32"/>
                <a:gd name="T4" fmla="*/ 178 w 205"/>
                <a:gd name="T5" fmla="*/ 9 h 32"/>
                <a:gd name="T6" fmla="*/ 169 w 205"/>
                <a:gd name="T7" fmla="*/ 9 h 32"/>
                <a:gd name="T8" fmla="*/ 155 w 205"/>
                <a:gd name="T9" fmla="*/ 8 h 32"/>
                <a:gd name="T10" fmla="*/ 142 w 205"/>
                <a:gd name="T11" fmla="*/ 7 h 32"/>
                <a:gd name="T12" fmla="*/ 133 w 205"/>
                <a:gd name="T13" fmla="*/ 7 h 32"/>
                <a:gd name="T14" fmla="*/ 115 w 205"/>
                <a:gd name="T15" fmla="*/ 6 h 32"/>
                <a:gd name="T16" fmla="*/ 106 w 205"/>
                <a:gd name="T17" fmla="*/ 5 h 32"/>
                <a:gd name="T18" fmla="*/ 98 w 205"/>
                <a:gd name="T19" fmla="*/ 5 h 32"/>
                <a:gd name="T20" fmla="*/ 88 w 205"/>
                <a:gd name="T21" fmla="*/ 5 h 32"/>
                <a:gd name="T22" fmla="*/ 71 w 205"/>
                <a:gd name="T23" fmla="*/ 4 h 32"/>
                <a:gd name="T24" fmla="*/ 62 w 205"/>
                <a:gd name="T25" fmla="*/ 4 h 32"/>
                <a:gd name="T26" fmla="*/ 44 w 205"/>
                <a:gd name="T27" fmla="*/ 3 h 32"/>
                <a:gd name="T28" fmla="*/ 35 w 205"/>
                <a:gd name="T29" fmla="*/ 2 h 32"/>
                <a:gd name="T30" fmla="*/ 26 w 205"/>
                <a:gd name="T31" fmla="*/ 2 h 32"/>
                <a:gd name="T32" fmla="*/ 17 w 205"/>
                <a:gd name="T33" fmla="*/ 1 h 32"/>
                <a:gd name="T34" fmla="*/ 1 w 205"/>
                <a:gd name="T35" fmla="*/ 0 h 32"/>
                <a:gd name="T36" fmla="*/ 3 w 205"/>
                <a:gd name="T37" fmla="*/ 21 h 32"/>
                <a:gd name="T38" fmla="*/ 16 w 205"/>
                <a:gd name="T39" fmla="*/ 22 h 32"/>
                <a:gd name="T40" fmla="*/ 30 w 205"/>
                <a:gd name="T41" fmla="*/ 23 h 32"/>
                <a:gd name="T42" fmla="*/ 38 w 205"/>
                <a:gd name="T43" fmla="*/ 23 h 32"/>
                <a:gd name="T44" fmla="*/ 48 w 205"/>
                <a:gd name="T45" fmla="*/ 24 h 32"/>
                <a:gd name="T46" fmla="*/ 61 w 205"/>
                <a:gd name="T47" fmla="*/ 24 h 32"/>
                <a:gd name="T48" fmla="*/ 75 w 205"/>
                <a:gd name="T49" fmla="*/ 25 h 32"/>
                <a:gd name="T50" fmla="*/ 84 w 205"/>
                <a:gd name="T51" fmla="*/ 26 h 32"/>
                <a:gd name="T52" fmla="*/ 102 w 205"/>
                <a:gd name="T53" fmla="*/ 26 h 32"/>
                <a:gd name="T54" fmla="*/ 106 w 205"/>
                <a:gd name="T55" fmla="*/ 27 h 32"/>
                <a:gd name="T56" fmla="*/ 119 w 205"/>
                <a:gd name="T57" fmla="*/ 27 h 32"/>
                <a:gd name="T58" fmla="*/ 128 w 205"/>
                <a:gd name="T59" fmla="*/ 28 h 32"/>
                <a:gd name="T60" fmla="*/ 146 w 205"/>
                <a:gd name="T61" fmla="*/ 29 h 32"/>
                <a:gd name="T62" fmla="*/ 155 w 205"/>
                <a:gd name="T63" fmla="*/ 29 h 32"/>
                <a:gd name="T64" fmla="*/ 171 w 205"/>
                <a:gd name="T65" fmla="*/ 30 h 32"/>
                <a:gd name="T66" fmla="*/ 173 w 205"/>
                <a:gd name="T67" fmla="*/ 30 h 32"/>
                <a:gd name="T68" fmla="*/ 191 w 205"/>
                <a:gd name="T69" fmla="*/ 31 h 32"/>
                <a:gd name="T70" fmla="*/ 195 w 205"/>
                <a:gd name="T71" fmla="*/ 32 h 32"/>
                <a:gd name="T72" fmla="*/ 203 w 205"/>
                <a:gd name="T73" fmla="*/ 32 h 32"/>
                <a:gd name="T74" fmla="*/ 205 w 205"/>
                <a:gd name="T75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5" h="32">
                  <a:moveTo>
                    <a:pt x="200" y="11"/>
                  </a:moveTo>
                  <a:cubicBezTo>
                    <a:pt x="199" y="11"/>
                    <a:pt x="197" y="10"/>
                    <a:pt x="196" y="10"/>
                  </a:cubicBezTo>
                  <a:cubicBezTo>
                    <a:pt x="196" y="10"/>
                    <a:pt x="196" y="10"/>
                    <a:pt x="196" y="10"/>
                  </a:cubicBezTo>
                  <a:cubicBezTo>
                    <a:pt x="193" y="10"/>
                    <a:pt x="190" y="10"/>
                    <a:pt x="187" y="10"/>
                  </a:cubicBezTo>
                  <a:cubicBezTo>
                    <a:pt x="184" y="10"/>
                    <a:pt x="181" y="9"/>
                    <a:pt x="178" y="9"/>
                  </a:cubicBezTo>
                  <a:cubicBezTo>
                    <a:pt x="178" y="9"/>
                    <a:pt x="178" y="9"/>
                    <a:pt x="178" y="9"/>
                  </a:cubicBezTo>
                  <a:cubicBezTo>
                    <a:pt x="176" y="9"/>
                    <a:pt x="174" y="9"/>
                    <a:pt x="173" y="9"/>
                  </a:cubicBezTo>
                  <a:cubicBezTo>
                    <a:pt x="172" y="9"/>
                    <a:pt x="170" y="9"/>
                    <a:pt x="169" y="9"/>
                  </a:cubicBezTo>
                  <a:cubicBezTo>
                    <a:pt x="166" y="8"/>
                    <a:pt x="163" y="8"/>
                    <a:pt x="160" y="8"/>
                  </a:cubicBezTo>
                  <a:cubicBezTo>
                    <a:pt x="159" y="8"/>
                    <a:pt x="157" y="8"/>
                    <a:pt x="155" y="8"/>
                  </a:cubicBezTo>
                  <a:cubicBezTo>
                    <a:pt x="154" y="8"/>
                    <a:pt x="153" y="8"/>
                    <a:pt x="151" y="8"/>
                  </a:cubicBezTo>
                  <a:cubicBezTo>
                    <a:pt x="148" y="7"/>
                    <a:pt x="145" y="7"/>
                    <a:pt x="142" y="7"/>
                  </a:cubicBezTo>
                  <a:cubicBezTo>
                    <a:pt x="139" y="7"/>
                    <a:pt x="136" y="7"/>
                    <a:pt x="133" y="7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0" y="7"/>
                    <a:pt x="127" y="6"/>
                    <a:pt x="124" y="6"/>
                  </a:cubicBezTo>
                  <a:cubicBezTo>
                    <a:pt x="121" y="6"/>
                    <a:pt x="118" y="6"/>
                    <a:pt x="115" y="6"/>
                  </a:cubicBezTo>
                  <a:cubicBezTo>
                    <a:pt x="114" y="6"/>
                    <a:pt x="112" y="6"/>
                    <a:pt x="111" y="6"/>
                  </a:cubicBezTo>
                  <a:cubicBezTo>
                    <a:pt x="109" y="6"/>
                    <a:pt x="108" y="6"/>
                    <a:pt x="106" y="5"/>
                  </a:cubicBezTo>
                  <a:cubicBezTo>
                    <a:pt x="105" y="5"/>
                    <a:pt x="104" y="5"/>
                    <a:pt x="103" y="5"/>
                  </a:cubicBezTo>
                  <a:cubicBezTo>
                    <a:pt x="101" y="5"/>
                    <a:pt x="99" y="5"/>
                    <a:pt x="98" y="5"/>
                  </a:cubicBezTo>
                  <a:cubicBezTo>
                    <a:pt x="95" y="5"/>
                    <a:pt x="92" y="5"/>
                    <a:pt x="89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5" y="5"/>
                    <a:pt x="82" y="4"/>
                    <a:pt x="80" y="4"/>
                  </a:cubicBezTo>
                  <a:cubicBezTo>
                    <a:pt x="77" y="4"/>
                    <a:pt x="74" y="4"/>
                    <a:pt x="71" y="4"/>
                  </a:cubicBezTo>
                  <a:cubicBezTo>
                    <a:pt x="69" y="4"/>
                    <a:pt x="67" y="4"/>
                    <a:pt x="66" y="4"/>
                  </a:cubicBezTo>
                  <a:cubicBezTo>
                    <a:pt x="64" y="4"/>
                    <a:pt x="63" y="4"/>
                    <a:pt x="62" y="4"/>
                  </a:cubicBezTo>
                  <a:cubicBezTo>
                    <a:pt x="59" y="3"/>
                    <a:pt x="56" y="3"/>
                    <a:pt x="53" y="3"/>
                  </a:cubicBezTo>
                  <a:cubicBezTo>
                    <a:pt x="50" y="3"/>
                    <a:pt x="47" y="3"/>
                    <a:pt x="44" y="3"/>
                  </a:cubicBezTo>
                  <a:cubicBezTo>
                    <a:pt x="44" y="3"/>
                    <a:pt x="43" y="3"/>
                    <a:pt x="43" y="3"/>
                  </a:cubicBezTo>
                  <a:cubicBezTo>
                    <a:pt x="40" y="3"/>
                    <a:pt x="38" y="2"/>
                    <a:pt x="35" y="2"/>
                  </a:cubicBezTo>
                  <a:cubicBezTo>
                    <a:pt x="34" y="2"/>
                    <a:pt x="33" y="2"/>
                    <a:pt x="33" y="2"/>
                  </a:cubicBezTo>
                  <a:cubicBezTo>
                    <a:pt x="30" y="2"/>
                    <a:pt x="28" y="2"/>
                    <a:pt x="26" y="2"/>
                  </a:cubicBezTo>
                  <a:cubicBezTo>
                    <a:pt x="24" y="2"/>
                    <a:pt x="23" y="2"/>
                    <a:pt x="21" y="2"/>
                  </a:cubicBezTo>
                  <a:cubicBezTo>
                    <a:pt x="20" y="1"/>
                    <a:pt x="18" y="1"/>
                    <a:pt x="17" y="1"/>
                  </a:cubicBezTo>
                  <a:cubicBezTo>
                    <a:pt x="14" y="1"/>
                    <a:pt x="11" y="1"/>
                    <a:pt x="8" y="1"/>
                  </a:cubicBezTo>
                  <a:cubicBezTo>
                    <a:pt x="4" y="1"/>
                    <a:pt x="1" y="0"/>
                    <a:pt x="1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1" y="21"/>
                    <a:pt x="3" y="21"/>
                  </a:cubicBezTo>
                  <a:cubicBezTo>
                    <a:pt x="6" y="21"/>
                    <a:pt x="9" y="22"/>
                    <a:pt x="12" y="22"/>
                  </a:cubicBezTo>
                  <a:cubicBezTo>
                    <a:pt x="13" y="22"/>
                    <a:pt x="15" y="22"/>
                    <a:pt x="16" y="22"/>
                  </a:cubicBezTo>
                  <a:cubicBezTo>
                    <a:pt x="18" y="22"/>
                    <a:pt x="19" y="22"/>
                    <a:pt x="21" y="22"/>
                  </a:cubicBezTo>
                  <a:cubicBezTo>
                    <a:pt x="24" y="22"/>
                    <a:pt x="27" y="23"/>
                    <a:pt x="30" y="23"/>
                  </a:cubicBezTo>
                  <a:cubicBezTo>
                    <a:pt x="31" y="23"/>
                    <a:pt x="31" y="23"/>
                    <a:pt x="32" y="23"/>
                  </a:cubicBezTo>
                  <a:cubicBezTo>
                    <a:pt x="34" y="23"/>
                    <a:pt x="36" y="23"/>
                    <a:pt x="38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2" y="23"/>
                    <a:pt x="45" y="24"/>
                    <a:pt x="48" y="24"/>
                  </a:cubicBezTo>
                  <a:cubicBezTo>
                    <a:pt x="51" y="24"/>
                    <a:pt x="54" y="24"/>
                    <a:pt x="57" y="24"/>
                  </a:cubicBezTo>
                  <a:cubicBezTo>
                    <a:pt x="58" y="24"/>
                    <a:pt x="60" y="24"/>
                    <a:pt x="61" y="24"/>
                  </a:cubicBezTo>
                  <a:cubicBezTo>
                    <a:pt x="62" y="25"/>
                    <a:pt x="64" y="25"/>
                    <a:pt x="66" y="25"/>
                  </a:cubicBezTo>
                  <a:cubicBezTo>
                    <a:pt x="69" y="25"/>
                    <a:pt x="72" y="25"/>
                    <a:pt x="75" y="25"/>
                  </a:cubicBezTo>
                  <a:cubicBezTo>
                    <a:pt x="78" y="25"/>
                    <a:pt x="80" y="25"/>
                    <a:pt x="83" y="26"/>
                  </a:cubicBezTo>
                  <a:cubicBezTo>
                    <a:pt x="83" y="26"/>
                    <a:pt x="84" y="26"/>
                    <a:pt x="84" y="26"/>
                  </a:cubicBezTo>
                  <a:cubicBezTo>
                    <a:pt x="87" y="26"/>
                    <a:pt x="90" y="26"/>
                    <a:pt x="93" y="26"/>
                  </a:cubicBezTo>
                  <a:cubicBezTo>
                    <a:pt x="96" y="26"/>
                    <a:pt x="99" y="26"/>
                    <a:pt x="102" y="26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103" y="26"/>
                    <a:pt x="104" y="26"/>
                    <a:pt x="106" y="27"/>
                  </a:cubicBezTo>
                  <a:cubicBezTo>
                    <a:pt x="107" y="27"/>
                    <a:pt x="109" y="27"/>
                    <a:pt x="111" y="27"/>
                  </a:cubicBezTo>
                  <a:cubicBezTo>
                    <a:pt x="113" y="27"/>
                    <a:pt x="116" y="27"/>
                    <a:pt x="119" y="27"/>
                  </a:cubicBezTo>
                  <a:cubicBezTo>
                    <a:pt x="122" y="27"/>
                    <a:pt x="125" y="27"/>
                    <a:pt x="128" y="28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31" y="28"/>
                    <a:pt x="134" y="28"/>
                    <a:pt x="137" y="28"/>
                  </a:cubicBezTo>
                  <a:cubicBezTo>
                    <a:pt x="140" y="28"/>
                    <a:pt x="143" y="28"/>
                    <a:pt x="146" y="29"/>
                  </a:cubicBezTo>
                  <a:cubicBezTo>
                    <a:pt x="148" y="29"/>
                    <a:pt x="149" y="29"/>
                    <a:pt x="150" y="29"/>
                  </a:cubicBezTo>
                  <a:cubicBezTo>
                    <a:pt x="152" y="29"/>
                    <a:pt x="154" y="29"/>
                    <a:pt x="155" y="29"/>
                  </a:cubicBezTo>
                  <a:cubicBezTo>
                    <a:pt x="158" y="29"/>
                    <a:pt x="161" y="29"/>
                    <a:pt x="164" y="30"/>
                  </a:cubicBezTo>
                  <a:cubicBezTo>
                    <a:pt x="167" y="30"/>
                    <a:pt x="169" y="30"/>
                    <a:pt x="171" y="30"/>
                  </a:cubicBezTo>
                  <a:cubicBezTo>
                    <a:pt x="172" y="30"/>
                    <a:pt x="172" y="30"/>
                    <a:pt x="173" y="30"/>
                  </a:cubicBezTo>
                  <a:cubicBezTo>
                    <a:pt x="173" y="30"/>
                    <a:pt x="173" y="30"/>
                    <a:pt x="173" y="30"/>
                  </a:cubicBezTo>
                  <a:cubicBezTo>
                    <a:pt x="176" y="30"/>
                    <a:pt x="179" y="31"/>
                    <a:pt x="182" y="31"/>
                  </a:cubicBezTo>
                  <a:cubicBezTo>
                    <a:pt x="185" y="31"/>
                    <a:pt x="188" y="31"/>
                    <a:pt x="191" y="31"/>
                  </a:cubicBezTo>
                  <a:cubicBezTo>
                    <a:pt x="192" y="32"/>
                    <a:pt x="193" y="32"/>
                    <a:pt x="194" y="32"/>
                  </a:cubicBezTo>
                  <a:cubicBezTo>
                    <a:pt x="194" y="32"/>
                    <a:pt x="195" y="32"/>
                    <a:pt x="195" y="32"/>
                  </a:cubicBezTo>
                  <a:cubicBezTo>
                    <a:pt x="197" y="32"/>
                    <a:pt x="198" y="32"/>
                    <a:pt x="200" y="32"/>
                  </a:cubicBezTo>
                  <a:cubicBezTo>
                    <a:pt x="202" y="32"/>
                    <a:pt x="203" y="32"/>
                    <a:pt x="203" y="32"/>
                  </a:cubicBezTo>
                  <a:cubicBezTo>
                    <a:pt x="205" y="11"/>
                    <a:pt x="205" y="11"/>
                    <a:pt x="205" y="11"/>
                  </a:cubicBezTo>
                  <a:cubicBezTo>
                    <a:pt x="205" y="11"/>
                    <a:pt x="205" y="11"/>
                    <a:pt x="205" y="11"/>
                  </a:cubicBezTo>
                  <a:cubicBezTo>
                    <a:pt x="205" y="11"/>
                    <a:pt x="203" y="11"/>
                    <a:pt x="200" y="1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84138" y="1643063"/>
              <a:ext cx="165100" cy="34925"/>
            </a:xfrm>
            <a:custGeom>
              <a:avLst/>
              <a:gdLst>
                <a:gd name="T0" fmla="*/ 65 w 65"/>
                <a:gd name="T1" fmla="*/ 2 h 14"/>
                <a:gd name="T2" fmla="*/ 56 w 65"/>
                <a:gd name="T3" fmla="*/ 2 h 14"/>
                <a:gd name="T4" fmla="*/ 48 w 65"/>
                <a:gd name="T5" fmla="*/ 2 h 14"/>
                <a:gd name="T6" fmla="*/ 47 w 65"/>
                <a:gd name="T7" fmla="*/ 1 h 14"/>
                <a:gd name="T8" fmla="*/ 38 w 65"/>
                <a:gd name="T9" fmla="*/ 1 h 14"/>
                <a:gd name="T10" fmla="*/ 29 w 65"/>
                <a:gd name="T11" fmla="*/ 1 h 14"/>
                <a:gd name="T12" fmla="*/ 26 w 65"/>
                <a:gd name="T13" fmla="*/ 1 h 14"/>
                <a:gd name="T14" fmla="*/ 20 w 65"/>
                <a:gd name="T15" fmla="*/ 1 h 14"/>
                <a:gd name="T16" fmla="*/ 11 w 65"/>
                <a:gd name="T17" fmla="*/ 1 h 14"/>
                <a:gd name="T18" fmla="*/ 3 w 65"/>
                <a:gd name="T19" fmla="*/ 1 h 14"/>
                <a:gd name="T20" fmla="*/ 2 w 65"/>
                <a:gd name="T21" fmla="*/ 0 h 14"/>
                <a:gd name="T22" fmla="*/ 0 w 65"/>
                <a:gd name="T23" fmla="*/ 0 h 14"/>
                <a:gd name="T24" fmla="*/ 1 w 65"/>
                <a:gd name="T25" fmla="*/ 4 h 14"/>
                <a:gd name="T26" fmla="*/ 1 w 65"/>
                <a:gd name="T27" fmla="*/ 9 h 14"/>
                <a:gd name="T28" fmla="*/ 2 w 65"/>
                <a:gd name="T29" fmla="*/ 12 h 14"/>
                <a:gd name="T30" fmla="*/ 8 w 65"/>
                <a:gd name="T31" fmla="*/ 12 h 14"/>
                <a:gd name="T32" fmla="*/ 17 w 65"/>
                <a:gd name="T33" fmla="*/ 13 h 14"/>
                <a:gd name="T34" fmla="*/ 23 w 65"/>
                <a:gd name="T35" fmla="*/ 13 h 14"/>
                <a:gd name="T36" fmla="*/ 26 w 65"/>
                <a:gd name="T37" fmla="*/ 13 h 14"/>
                <a:gd name="T38" fmla="*/ 35 w 65"/>
                <a:gd name="T39" fmla="*/ 13 h 14"/>
                <a:gd name="T40" fmla="*/ 44 w 65"/>
                <a:gd name="T41" fmla="*/ 13 h 14"/>
                <a:gd name="T42" fmla="*/ 46 w 65"/>
                <a:gd name="T43" fmla="*/ 13 h 14"/>
                <a:gd name="T44" fmla="*/ 53 w 65"/>
                <a:gd name="T45" fmla="*/ 13 h 14"/>
                <a:gd name="T46" fmla="*/ 62 w 65"/>
                <a:gd name="T47" fmla="*/ 14 h 14"/>
                <a:gd name="T48" fmla="*/ 65 w 65"/>
                <a:gd name="T49" fmla="*/ 14 h 14"/>
                <a:gd name="T50" fmla="*/ 65 w 65"/>
                <a:gd name="T51" fmla="*/ 2 h 14"/>
                <a:gd name="T52" fmla="*/ 65 w 65"/>
                <a:gd name="T5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14">
                  <a:moveTo>
                    <a:pt x="65" y="2"/>
                  </a:moveTo>
                  <a:cubicBezTo>
                    <a:pt x="62" y="2"/>
                    <a:pt x="59" y="2"/>
                    <a:pt x="56" y="2"/>
                  </a:cubicBezTo>
                  <a:cubicBezTo>
                    <a:pt x="53" y="2"/>
                    <a:pt x="51" y="2"/>
                    <a:pt x="48" y="2"/>
                  </a:cubicBezTo>
                  <a:cubicBezTo>
                    <a:pt x="48" y="1"/>
                    <a:pt x="47" y="1"/>
                    <a:pt x="47" y="1"/>
                  </a:cubicBezTo>
                  <a:cubicBezTo>
                    <a:pt x="44" y="1"/>
                    <a:pt x="41" y="1"/>
                    <a:pt x="38" y="1"/>
                  </a:cubicBezTo>
                  <a:cubicBezTo>
                    <a:pt x="35" y="1"/>
                    <a:pt x="32" y="1"/>
                    <a:pt x="29" y="1"/>
                  </a:cubicBezTo>
                  <a:cubicBezTo>
                    <a:pt x="28" y="1"/>
                    <a:pt x="27" y="1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7" y="1"/>
                    <a:pt x="14" y="1"/>
                    <a:pt x="11" y="1"/>
                  </a:cubicBezTo>
                  <a:cubicBezTo>
                    <a:pt x="8" y="1"/>
                    <a:pt x="6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2"/>
                    <a:pt x="1" y="3"/>
                    <a:pt x="1" y="4"/>
                  </a:cubicBezTo>
                  <a:cubicBezTo>
                    <a:pt x="1" y="6"/>
                    <a:pt x="1" y="7"/>
                    <a:pt x="1" y="9"/>
                  </a:cubicBezTo>
                  <a:cubicBezTo>
                    <a:pt x="1" y="10"/>
                    <a:pt x="1" y="11"/>
                    <a:pt x="2" y="12"/>
                  </a:cubicBezTo>
                  <a:cubicBezTo>
                    <a:pt x="4" y="12"/>
                    <a:pt x="6" y="12"/>
                    <a:pt x="8" y="12"/>
                  </a:cubicBezTo>
                  <a:cubicBezTo>
                    <a:pt x="11" y="12"/>
                    <a:pt x="14" y="12"/>
                    <a:pt x="17" y="13"/>
                  </a:cubicBezTo>
                  <a:cubicBezTo>
                    <a:pt x="19" y="13"/>
                    <a:pt x="21" y="13"/>
                    <a:pt x="23" y="13"/>
                  </a:cubicBezTo>
                  <a:cubicBezTo>
                    <a:pt x="24" y="13"/>
                    <a:pt x="25" y="13"/>
                    <a:pt x="26" y="13"/>
                  </a:cubicBezTo>
                  <a:cubicBezTo>
                    <a:pt x="29" y="13"/>
                    <a:pt x="32" y="13"/>
                    <a:pt x="35" y="13"/>
                  </a:cubicBezTo>
                  <a:cubicBezTo>
                    <a:pt x="38" y="13"/>
                    <a:pt x="41" y="13"/>
                    <a:pt x="44" y="13"/>
                  </a:cubicBezTo>
                  <a:cubicBezTo>
                    <a:pt x="44" y="13"/>
                    <a:pt x="45" y="13"/>
                    <a:pt x="46" y="13"/>
                  </a:cubicBezTo>
                  <a:cubicBezTo>
                    <a:pt x="48" y="13"/>
                    <a:pt x="50" y="13"/>
                    <a:pt x="53" y="13"/>
                  </a:cubicBezTo>
                  <a:cubicBezTo>
                    <a:pt x="56" y="14"/>
                    <a:pt x="59" y="14"/>
                    <a:pt x="62" y="14"/>
                  </a:cubicBezTo>
                  <a:cubicBezTo>
                    <a:pt x="63" y="14"/>
                    <a:pt x="64" y="14"/>
                    <a:pt x="65" y="14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65" y="2"/>
                    <a:pt x="65" y="2"/>
                    <a:pt x="65" y="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3673475" y="2201863"/>
              <a:ext cx="109538" cy="204788"/>
            </a:xfrm>
            <a:custGeom>
              <a:avLst/>
              <a:gdLst>
                <a:gd name="T0" fmla="*/ 43 w 43"/>
                <a:gd name="T1" fmla="*/ 81 h 81"/>
                <a:gd name="T2" fmla="*/ 24 w 43"/>
                <a:gd name="T3" fmla="*/ 31 h 81"/>
                <a:gd name="T4" fmla="*/ 0 w 43"/>
                <a:gd name="T5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81">
                  <a:moveTo>
                    <a:pt x="43" y="81"/>
                  </a:moveTo>
                  <a:cubicBezTo>
                    <a:pt x="39" y="63"/>
                    <a:pt x="32" y="47"/>
                    <a:pt x="24" y="31"/>
                  </a:cubicBezTo>
                  <a:cubicBezTo>
                    <a:pt x="18" y="20"/>
                    <a:pt x="8" y="10"/>
                    <a:pt x="0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71933" y="61888"/>
            <a:ext cx="826983" cy="1184569"/>
            <a:chOff x="5808789" y="2272281"/>
            <a:chExt cx="1993536" cy="2858355"/>
          </a:xfrm>
        </p:grpSpPr>
        <p:sp>
          <p:nvSpPr>
            <p:cNvPr id="70" name="Rectangle 69"/>
            <p:cNvSpPr/>
            <p:nvPr/>
          </p:nvSpPr>
          <p:spPr>
            <a:xfrm>
              <a:off x="6718887" y="4188899"/>
              <a:ext cx="191914" cy="941737"/>
            </a:xfrm>
            <a:prstGeom prst="rect">
              <a:avLst/>
            </a:prstGeom>
            <a:gradFill>
              <a:gsLst>
                <a:gs pos="0">
                  <a:sysClr val="windowText" lastClr="000000">
                    <a:lumMod val="75000"/>
                    <a:lumOff val="25000"/>
                    <a:shade val="30000"/>
                    <a:satMod val="115000"/>
                  </a:sysClr>
                </a:gs>
                <a:gs pos="50000">
                  <a:sysClr val="window" lastClr="FFFFFF"/>
                </a:gs>
                <a:gs pos="100000">
                  <a:sysClr val="windowText" lastClr="000000">
                    <a:lumMod val="75000"/>
                    <a:lumOff val="25000"/>
                    <a:shade val="100000"/>
                    <a:satMod val="115000"/>
                  </a:sysClr>
                </a:gs>
              </a:gsLst>
              <a:lin ang="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400" kern="0">
                <a:solidFill>
                  <a:prstClr val="white"/>
                </a:solidFill>
                <a:latin typeface="+mj-lt"/>
              </a:endParaRP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5808789" y="2272281"/>
              <a:ext cx="1993536" cy="1989348"/>
              <a:chOff x="8140701" y="1890712"/>
              <a:chExt cx="1511300" cy="1508125"/>
            </a:xfrm>
          </p:grpSpPr>
          <p:sp>
            <p:nvSpPr>
              <p:cNvPr id="72" name="Freeform 25"/>
              <p:cNvSpPr>
                <a:spLocks/>
              </p:cNvSpPr>
              <p:nvPr/>
            </p:nvSpPr>
            <p:spPr bwMode="auto">
              <a:xfrm>
                <a:off x="8140701" y="1890712"/>
                <a:ext cx="1511300" cy="1508125"/>
              </a:xfrm>
              <a:custGeom>
                <a:avLst/>
                <a:gdLst>
                  <a:gd name="T0" fmla="*/ 385 w 402"/>
                  <a:gd name="T1" fmla="*/ 171 h 401"/>
                  <a:gd name="T2" fmla="*/ 385 w 402"/>
                  <a:gd name="T3" fmla="*/ 231 h 401"/>
                  <a:gd name="T4" fmla="*/ 231 w 402"/>
                  <a:gd name="T5" fmla="*/ 385 h 401"/>
                  <a:gd name="T6" fmla="*/ 171 w 402"/>
                  <a:gd name="T7" fmla="*/ 385 h 401"/>
                  <a:gd name="T8" fmla="*/ 17 w 402"/>
                  <a:gd name="T9" fmla="*/ 231 h 401"/>
                  <a:gd name="T10" fmla="*/ 17 w 402"/>
                  <a:gd name="T11" fmla="*/ 171 h 401"/>
                  <a:gd name="T12" fmla="*/ 171 w 402"/>
                  <a:gd name="T13" fmla="*/ 17 h 401"/>
                  <a:gd name="T14" fmla="*/ 231 w 402"/>
                  <a:gd name="T15" fmla="*/ 17 h 401"/>
                  <a:gd name="T16" fmla="*/ 385 w 402"/>
                  <a:gd name="T17" fmla="*/ 17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2" h="401">
                    <a:moveTo>
                      <a:pt x="385" y="171"/>
                    </a:moveTo>
                    <a:cubicBezTo>
                      <a:pt x="402" y="187"/>
                      <a:pt x="402" y="214"/>
                      <a:pt x="385" y="231"/>
                    </a:cubicBezTo>
                    <a:cubicBezTo>
                      <a:pt x="231" y="385"/>
                      <a:pt x="231" y="385"/>
                      <a:pt x="231" y="385"/>
                    </a:cubicBezTo>
                    <a:cubicBezTo>
                      <a:pt x="214" y="401"/>
                      <a:pt x="187" y="401"/>
                      <a:pt x="171" y="385"/>
                    </a:cubicBezTo>
                    <a:cubicBezTo>
                      <a:pt x="17" y="231"/>
                      <a:pt x="17" y="231"/>
                      <a:pt x="17" y="231"/>
                    </a:cubicBezTo>
                    <a:cubicBezTo>
                      <a:pt x="0" y="214"/>
                      <a:pt x="0" y="187"/>
                      <a:pt x="17" y="171"/>
                    </a:cubicBezTo>
                    <a:cubicBezTo>
                      <a:pt x="171" y="17"/>
                      <a:pt x="171" y="17"/>
                      <a:pt x="171" y="17"/>
                    </a:cubicBezTo>
                    <a:cubicBezTo>
                      <a:pt x="187" y="0"/>
                      <a:pt x="214" y="0"/>
                      <a:pt x="231" y="17"/>
                    </a:cubicBezTo>
                    <a:lnTo>
                      <a:pt x="385" y="171"/>
                    </a:lnTo>
                    <a:close/>
                  </a:path>
                </a:pathLst>
              </a:custGeom>
              <a:solidFill>
                <a:srgbClr val="F1C96C">
                  <a:lumMod val="75000"/>
                </a:srgb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400" kern="0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74" name="Freeform 26"/>
              <p:cNvSpPr>
                <a:spLocks noEditPoints="1"/>
              </p:cNvSpPr>
              <p:nvPr/>
            </p:nvSpPr>
            <p:spPr bwMode="auto">
              <a:xfrm>
                <a:off x="8283576" y="2033588"/>
                <a:ext cx="1225550" cy="1227138"/>
              </a:xfrm>
              <a:custGeom>
                <a:avLst/>
                <a:gdLst>
                  <a:gd name="T0" fmla="*/ 323 w 326"/>
                  <a:gd name="T1" fmla="*/ 157 h 326"/>
                  <a:gd name="T2" fmla="*/ 169 w 326"/>
                  <a:gd name="T3" fmla="*/ 2 h 326"/>
                  <a:gd name="T4" fmla="*/ 163 w 326"/>
                  <a:gd name="T5" fmla="*/ 0 h 326"/>
                  <a:gd name="T6" fmla="*/ 157 w 326"/>
                  <a:gd name="T7" fmla="*/ 2 h 326"/>
                  <a:gd name="T8" fmla="*/ 3 w 326"/>
                  <a:gd name="T9" fmla="*/ 157 h 326"/>
                  <a:gd name="T10" fmla="*/ 0 w 326"/>
                  <a:gd name="T11" fmla="*/ 163 h 326"/>
                  <a:gd name="T12" fmla="*/ 3 w 326"/>
                  <a:gd name="T13" fmla="*/ 169 h 326"/>
                  <a:gd name="T14" fmla="*/ 157 w 326"/>
                  <a:gd name="T15" fmla="*/ 323 h 326"/>
                  <a:gd name="T16" fmla="*/ 163 w 326"/>
                  <a:gd name="T17" fmla="*/ 326 h 326"/>
                  <a:gd name="T18" fmla="*/ 169 w 326"/>
                  <a:gd name="T19" fmla="*/ 323 h 326"/>
                  <a:gd name="T20" fmla="*/ 323 w 326"/>
                  <a:gd name="T21" fmla="*/ 169 h 326"/>
                  <a:gd name="T22" fmla="*/ 326 w 326"/>
                  <a:gd name="T23" fmla="*/ 163 h 326"/>
                  <a:gd name="T24" fmla="*/ 323 w 326"/>
                  <a:gd name="T25" fmla="*/ 157 h 326"/>
                  <a:gd name="T26" fmla="*/ 306 w 326"/>
                  <a:gd name="T27" fmla="*/ 168 h 326"/>
                  <a:gd name="T28" fmla="*/ 168 w 326"/>
                  <a:gd name="T29" fmla="*/ 306 h 326"/>
                  <a:gd name="T30" fmla="*/ 163 w 326"/>
                  <a:gd name="T31" fmla="*/ 308 h 326"/>
                  <a:gd name="T32" fmla="*/ 157 w 326"/>
                  <a:gd name="T33" fmla="*/ 306 h 326"/>
                  <a:gd name="T34" fmla="*/ 20 w 326"/>
                  <a:gd name="T35" fmla="*/ 168 h 326"/>
                  <a:gd name="T36" fmla="*/ 17 w 326"/>
                  <a:gd name="T37" fmla="*/ 163 h 326"/>
                  <a:gd name="T38" fmla="*/ 20 w 326"/>
                  <a:gd name="T39" fmla="*/ 157 h 326"/>
                  <a:gd name="T40" fmla="*/ 157 w 326"/>
                  <a:gd name="T41" fmla="*/ 19 h 326"/>
                  <a:gd name="T42" fmla="*/ 163 w 326"/>
                  <a:gd name="T43" fmla="*/ 17 h 326"/>
                  <a:gd name="T44" fmla="*/ 168 w 326"/>
                  <a:gd name="T45" fmla="*/ 19 h 326"/>
                  <a:gd name="T46" fmla="*/ 306 w 326"/>
                  <a:gd name="T47" fmla="*/ 157 h 326"/>
                  <a:gd name="T48" fmla="*/ 309 w 326"/>
                  <a:gd name="T49" fmla="*/ 163 h 326"/>
                  <a:gd name="T50" fmla="*/ 306 w 326"/>
                  <a:gd name="T51" fmla="*/ 168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26" h="326">
                    <a:moveTo>
                      <a:pt x="323" y="157"/>
                    </a:moveTo>
                    <a:cubicBezTo>
                      <a:pt x="169" y="2"/>
                      <a:pt x="169" y="2"/>
                      <a:pt x="169" y="2"/>
                    </a:cubicBezTo>
                    <a:cubicBezTo>
                      <a:pt x="167" y="0"/>
                      <a:pt x="164" y="0"/>
                      <a:pt x="163" y="0"/>
                    </a:cubicBezTo>
                    <a:cubicBezTo>
                      <a:pt x="162" y="0"/>
                      <a:pt x="159" y="0"/>
                      <a:pt x="157" y="2"/>
                    </a:cubicBezTo>
                    <a:cubicBezTo>
                      <a:pt x="3" y="157"/>
                      <a:pt x="3" y="157"/>
                      <a:pt x="3" y="157"/>
                    </a:cubicBezTo>
                    <a:cubicBezTo>
                      <a:pt x="1" y="158"/>
                      <a:pt x="0" y="160"/>
                      <a:pt x="0" y="163"/>
                    </a:cubicBezTo>
                    <a:cubicBezTo>
                      <a:pt x="0" y="165"/>
                      <a:pt x="1" y="167"/>
                      <a:pt x="3" y="169"/>
                    </a:cubicBezTo>
                    <a:cubicBezTo>
                      <a:pt x="157" y="323"/>
                      <a:pt x="157" y="323"/>
                      <a:pt x="157" y="323"/>
                    </a:cubicBezTo>
                    <a:cubicBezTo>
                      <a:pt x="159" y="325"/>
                      <a:pt x="162" y="326"/>
                      <a:pt x="163" y="326"/>
                    </a:cubicBezTo>
                    <a:cubicBezTo>
                      <a:pt x="164" y="326"/>
                      <a:pt x="167" y="325"/>
                      <a:pt x="169" y="323"/>
                    </a:cubicBezTo>
                    <a:cubicBezTo>
                      <a:pt x="323" y="169"/>
                      <a:pt x="323" y="169"/>
                      <a:pt x="323" y="169"/>
                    </a:cubicBezTo>
                    <a:cubicBezTo>
                      <a:pt x="325" y="167"/>
                      <a:pt x="326" y="164"/>
                      <a:pt x="326" y="163"/>
                    </a:cubicBezTo>
                    <a:cubicBezTo>
                      <a:pt x="326" y="161"/>
                      <a:pt x="325" y="159"/>
                      <a:pt x="323" y="157"/>
                    </a:cubicBezTo>
                    <a:close/>
                    <a:moveTo>
                      <a:pt x="306" y="168"/>
                    </a:moveTo>
                    <a:cubicBezTo>
                      <a:pt x="168" y="306"/>
                      <a:pt x="168" y="306"/>
                      <a:pt x="168" y="306"/>
                    </a:cubicBezTo>
                    <a:cubicBezTo>
                      <a:pt x="167" y="308"/>
                      <a:pt x="164" y="308"/>
                      <a:pt x="163" y="308"/>
                    </a:cubicBezTo>
                    <a:cubicBezTo>
                      <a:pt x="162" y="308"/>
                      <a:pt x="159" y="308"/>
                      <a:pt x="157" y="306"/>
                    </a:cubicBezTo>
                    <a:cubicBezTo>
                      <a:pt x="20" y="168"/>
                      <a:pt x="20" y="168"/>
                      <a:pt x="20" y="168"/>
                    </a:cubicBezTo>
                    <a:cubicBezTo>
                      <a:pt x="18" y="167"/>
                      <a:pt x="17" y="165"/>
                      <a:pt x="17" y="163"/>
                    </a:cubicBezTo>
                    <a:cubicBezTo>
                      <a:pt x="17" y="161"/>
                      <a:pt x="18" y="159"/>
                      <a:pt x="20" y="157"/>
                    </a:cubicBezTo>
                    <a:cubicBezTo>
                      <a:pt x="157" y="19"/>
                      <a:pt x="157" y="19"/>
                      <a:pt x="157" y="19"/>
                    </a:cubicBezTo>
                    <a:cubicBezTo>
                      <a:pt x="159" y="17"/>
                      <a:pt x="162" y="17"/>
                      <a:pt x="163" y="17"/>
                    </a:cubicBezTo>
                    <a:cubicBezTo>
                      <a:pt x="164" y="17"/>
                      <a:pt x="167" y="17"/>
                      <a:pt x="168" y="19"/>
                    </a:cubicBezTo>
                    <a:cubicBezTo>
                      <a:pt x="306" y="157"/>
                      <a:pt x="306" y="157"/>
                      <a:pt x="306" y="157"/>
                    </a:cubicBezTo>
                    <a:cubicBezTo>
                      <a:pt x="308" y="159"/>
                      <a:pt x="309" y="161"/>
                      <a:pt x="309" y="163"/>
                    </a:cubicBezTo>
                    <a:cubicBezTo>
                      <a:pt x="309" y="164"/>
                      <a:pt x="308" y="166"/>
                      <a:pt x="306" y="168"/>
                    </a:cubicBez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400" kern="0">
                  <a:solidFill>
                    <a:prstClr val="black"/>
                  </a:solidFill>
                  <a:latin typeface="+mj-lt"/>
                </a:endParaRPr>
              </a:p>
            </p:txBody>
          </p:sp>
        </p:grpSp>
      </p:grpSp>
      <p:sp>
        <p:nvSpPr>
          <p:cNvPr id="66" name="TextBox 65"/>
          <p:cNvSpPr txBox="1"/>
          <p:nvPr/>
        </p:nvSpPr>
        <p:spPr>
          <a:xfrm>
            <a:off x="224304" y="356212"/>
            <a:ext cx="72224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SEDPE</a:t>
            </a:r>
            <a:endParaRPr lang="en-US" sz="1200" b="1" dirty="0">
              <a:solidFill>
                <a:prstClr val="black"/>
              </a:solidFill>
              <a:latin typeface="+mj-lt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5420721" y="3212711"/>
            <a:ext cx="1205597" cy="1693571"/>
            <a:chOff x="5808789" y="2272281"/>
            <a:chExt cx="1993536" cy="2858355"/>
          </a:xfrm>
        </p:grpSpPr>
        <p:sp>
          <p:nvSpPr>
            <p:cNvPr id="85" name="Rectangle 84"/>
            <p:cNvSpPr/>
            <p:nvPr/>
          </p:nvSpPr>
          <p:spPr>
            <a:xfrm>
              <a:off x="6718887" y="4188899"/>
              <a:ext cx="191914" cy="941737"/>
            </a:xfrm>
            <a:prstGeom prst="rect">
              <a:avLst/>
            </a:prstGeom>
            <a:gradFill>
              <a:gsLst>
                <a:gs pos="0">
                  <a:sysClr val="windowText" lastClr="000000">
                    <a:lumMod val="75000"/>
                    <a:lumOff val="25000"/>
                    <a:shade val="30000"/>
                    <a:satMod val="115000"/>
                  </a:sysClr>
                </a:gs>
                <a:gs pos="50000">
                  <a:sysClr val="window" lastClr="FFFFFF"/>
                </a:gs>
                <a:gs pos="100000">
                  <a:sysClr val="windowText" lastClr="000000">
                    <a:lumMod val="75000"/>
                    <a:lumOff val="25000"/>
                    <a:shade val="100000"/>
                    <a:satMod val="115000"/>
                  </a:sysClr>
                </a:gs>
              </a:gsLst>
              <a:lin ang="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400" kern="0">
                <a:solidFill>
                  <a:prstClr val="white"/>
                </a:solidFill>
                <a:latin typeface="+mj-lt"/>
              </a:endParaRP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5808789" y="2272281"/>
              <a:ext cx="1993536" cy="1989348"/>
              <a:chOff x="8140701" y="1890712"/>
              <a:chExt cx="1511300" cy="1508125"/>
            </a:xfrm>
          </p:grpSpPr>
          <p:sp>
            <p:nvSpPr>
              <p:cNvPr id="87" name="Freeform 25"/>
              <p:cNvSpPr>
                <a:spLocks/>
              </p:cNvSpPr>
              <p:nvPr/>
            </p:nvSpPr>
            <p:spPr bwMode="auto">
              <a:xfrm>
                <a:off x="8140701" y="1890712"/>
                <a:ext cx="1511300" cy="1508125"/>
              </a:xfrm>
              <a:custGeom>
                <a:avLst/>
                <a:gdLst>
                  <a:gd name="T0" fmla="*/ 385 w 402"/>
                  <a:gd name="T1" fmla="*/ 171 h 401"/>
                  <a:gd name="T2" fmla="*/ 385 w 402"/>
                  <a:gd name="T3" fmla="*/ 231 h 401"/>
                  <a:gd name="T4" fmla="*/ 231 w 402"/>
                  <a:gd name="T5" fmla="*/ 385 h 401"/>
                  <a:gd name="T6" fmla="*/ 171 w 402"/>
                  <a:gd name="T7" fmla="*/ 385 h 401"/>
                  <a:gd name="T8" fmla="*/ 17 w 402"/>
                  <a:gd name="T9" fmla="*/ 231 h 401"/>
                  <a:gd name="T10" fmla="*/ 17 w 402"/>
                  <a:gd name="T11" fmla="*/ 171 h 401"/>
                  <a:gd name="T12" fmla="*/ 171 w 402"/>
                  <a:gd name="T13" fmla="*/ 17 h 401"/>
                  <a:gd name="T14" fmla="*/ 231 w 402"/>
                  <a:gd name="T15" fmla="*/ 17 h 401"/>
                  <a:gd name="T16" fmla="*/ 385 w 402"/>
                  <a:gd name="T17" fmla="*/ 17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2" h="401">
                    <a:moveTo>
                      <a:pt x="385" y="171"/>
                    </a:moveTo>
                    <a:cubicBezTo>
                      <a:pt x="402" y="187"/>
                      <a:pt x="402" y="214"/>
                      <a:pt x="385" y="231"/>
                    </a:cubicBezTo>
                    <a:cubicBezTo>
                      <a:pt x="231" y="385"/>
                      <a:pt x="231" y="385"/>
                      <a:pt x="231" y="385"/>
                    </a:cubicBezTo>
                    <a:cubicBezTo>
                      <a:pt x="214" y="401"/>
                      <a:pt x="187" y="401"/>
                      <a:pt x="171" y="385"/>
                    </a:cubicBezTo>
                    <a:cubicBezTo>
                      <a:pt x="17" y="231"/>
                      <a:pt x="17" y="231"/>
                      <a:pt x="17" y="231"/>
                    </a:cubicBezTo>
                    <a:cubicBezTo>
                      <a:pt x="0" y="214"/>
                      <a:pt x="0" y="187"/>
                      <a:pt x="17" y="171"/>
                    </a:cubicBezTo>
                    <a:cubicBezTo>
                      <a:pt x="171" y="17"/>
                      <a:pt x="171" y="17"/>
                      <a:pt x="171" y="17"/>
                    </a:cubicBezTo>
                    <a:cubicBezTo>
                      <a:pt x="187" y="0"/>
                      <a:pt x="214" y="0"/>
                      <a:pt x="231" y="17"/>
                    </a:cubicBezTo>
                    <a:lnTo>
                      <a:pt x="385" y="171"/>
                    </a:lnTo>
                    <a:close/>
                  </a:path>
                </a:pathLst>
              </a:custGeom>
              <a:solidFill>
                <a:srgbClr val="F1C96C">
                  <a:lumMod val="75000"/>
                </a:srgb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400" kern="0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88" name="Freeform 26"/>
              <p:cNvSpPr>
                <a:spLocks noEditPoints="1"/>
              </p:cNvSpPr>
              <p:nvPr/>
            </p:nvSpPr>
            <p:spPr bwMode="auto">
              <a:xfrm>
                <a:off x="8283576" y="2033588"/>
                <a:ext cx="1225550" cy="1227138"/>
              </a:xfrm>
              <a:custGeom>
                <a:avLst/>
                <a:gdLst>
                  <a:gd name="T0" fmla="*/ 323 w 326"/>
                  <a:gd name="T1" fmla="*/ 157 h 326"/>
                  <a:gd name="T2" fmla="*/ 169 w 326"/>
                  <a:gd name="T3" fmla="*/ 2 h 326"/>
                  <a:gd name="T4" fmla="*/ 163 w 326"/>
                  <a:gd name="T5" fmla="*/ 0 h 326"/>
                  <a:gd name="T6" fmla="*/ 157 w 326"/>
                  <a:gd name="T7" fmla="*/ 2 h 326"/>
                  <a:gd name="T8" fmla="*/ 3 w 326"/>
                  <a:gd name="T9" fmla="*/ 157 h 326"/>
                  <a:gd name="T10" fmla="*/ 0 w 326"/>
                  <a:gd name="T11" fmla="*/ 163 h 326"/>
                  <a:gd name="T12" fmla="*/ 3 w 326"/>
                  <a:gd name="T13" fmla="*/ 169 h 326"/>
                  <a:gd name="T14" fmla="*/ 157 w 326"/>
                  <a:gd name="T15" fmla="*/ 323 h 326"/>
                  <a:gd name="T16" fmla="*/ 163 w 326"/>
                  <a:gd name="T17" fmla="*/ 326 h 326"/>
                  <a:gd name="T18" fmla="*/ 169 w 326"/>
                  <a:gd name="T19" fmla="*/ 323 h 326"/>
                  <a:gd name="T20" fmla="*/ 323 w 326"/>
                  <a:gd name="T21" fmla="*/ 169 h 326"/>
                  <a:gd name="T22" fmla="*/ 326 w 326"/>
                  <a:gd name="T23" fmla="*/ 163 h 326"/>
                  <a:gd name="T24" fmla="*/ 323 w 326"/>
                  <a:gd name="T25" fmla="*/ 157 h 326"/>
                  <a:gd name="T26" fmla="*/ 306 w 326"/>
                  <a:gd name="T27" fmla="*/ 168 h 326"/>
                  <a:gd name="T28" fmla="*/ 168 w 326"/>
                  <a:gd name="T29" fmla="*/ 306 h 326"/>
                  <a:gd name="T30" fmla="*/ 163 w 326"/>
                  <a:gd name="T31" fmla="*/ 308 h 326"/>
                  <a:gd name="T32" fmla="*/ 157 w 326"/>
                  <a:gd name="T33" fmla="*/ 306 h 326"/>
                  <a:gd name="T34" fmla="*/ 20 w 326"/>
                  <a:gd name="T35" fmla="*/ 168 h 326"/>
                  <a:gd name="T36" fmla="*/ 17 w 326"/>
                  <a:gd name="T37" fmla="*/ 163 h 326"/>
                  <a:gd name="T38" fmla="*/ 20 w 326"/>
                  <a:gd name="T39" fmla="*/ 157 h 326"/>
                  <a:gd name="T40" fmla="*/ 157 w 326"/>
                  <a:gd name="T41" fmla="*/ 19 h 326"/>
                  <a:gd name="T42" fmla="*/ 163 w 326"/>
                  <a:gd name="T43" fmla="*/ 17 h 326"/>
                  <a:gd name="T44" fmla="*/ 168 w 326"/>
                  <a:gd name="T45" fmla="*/ 19 h 326"/>
                  <a:gd name="T46" fmla="*/ 306 w 326"/>
                  <a:gd name="T47" fmla="*/ 157 h 326"/>
                  <a:gd name="T48" fmla="*/ 309 w 326"/>
                  <a:gd name="T49" fmla="*/ 163 h 326"/>
                  <a:gd name="T50" fmla="*/ 306 w 326"/>
                  <a:gd name="T51" fmla="*/ 168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26" h="326">
                    <a:moveTo>
                      <a:pt x="323" y="157"/>
                    </a:moveTo>
                    <a:cubicBezTo>
                      <a:pt x="169" y="2"/>
                      <a:pt x="169" y="2"/>
                      <a:pt x="169" y="2"/>
                    </a:cubicBezTo>
                    <a:cubicBezTo>
                      <a:pt x="167" y="0"/>
                      <a:pt x="164" y="0"/>
                      <a:pt x="163" y="0"/>
                    </a:cubicBezTo>
                    <a:cubicBezTo>
                      <a:pt x="162" y="0"/>
                      <a:pt x="159" y="0"/>
                      <a:pt x="157" y="2"/>
                    </a:cubicBezTo>
                    <a:cubicBezTo>
                      <a:pt x="3" y="157"/>
                      <a:pt x="3" y="157"/>
                      <a:pt x="3" y="157"/>
                    </a:cubicBezTo>
                    <a:cubicBezTo>
                      <a:pt x="1" y="158"/>
                      <a:pt x="0" y="160"/>
                      <a:pt x="0" y="163"/>
                    </a:cubicBezTo>
                    <a:cubicBezTo>
                      <a:pt x="0" y="165"/>
                      <a:pt x="1" y="167"/>
                      <a:pt x="3" y="169"/>
                    </a:cubicBezTo>
                    <a:cubicBezTo>
                      <a:pt x="157" y="323"/>
                      <a:pt x="157" y="323"/>
                      <a:pt x="157" y="323"/>
                    </a:cubicBezTo>
                    <a:cubicBezTo>
                      <a:pt x="159" y="325"/>
                      <a:pt x="162" y="326"/>
                      <a:pt x="163" y="326"/>
                    </a:cubicBezTo>
                    <a:cubicBezTo>
                      <a:pt x="164" y="326"/>
                      <a:pt x="167" y="325"/>
                      <a:pt x="169" y="323"/>
                    </a:cubicBezTo>
                    <a:cubicBezTo>
                      <a:pt x="323" y="169"/>
                      <a:pt x="323" y="169"/>
                      <a:pt x="323" y="169"/>
                    </a:cubicBezTo>
                    <a:cubicBezTo>
                      <a:pt x="325" y="167"/>
                      <a:pt x="326" y="164"/>
                      <a:pt x="326" y="163"/>
                    </a:cubicBezTo>
                    <a:cubicBezTo>
                      <a:pt x="326" y="161"/>
                      <a:pt x="325" y="159"/>
                      <a:pt x="323" y="157"/>
                    </a:cubicBezTo>
                    <a:close/>
                    <a:moveTo>
                      <a:pt x="306" y="168"/>
                    </a:moveTo>
                    <a:cubicBezTo>
                      <a:pt x="168" y="306"/>
                      <a:pt x="168" y="306"/>
                      <a:pt x="168" y="306"/>
                    </a:cubicBezTo>
                    <a:cubicBezTo>
                      <a:pt x="167" y="308"/>
                      <a:pt x="164" y="308"/>
                      <a:pt x="163" y="308"/>
                    </a:cubicBezTo>
                    <a:cubicBezTo>
                      <a:pt x="162" y="308"/>
                      <a:pt x="159" y="308"/>
                      <a:pt x="157" y="306"/>
                    </a:cubicBezTo>
                    <a:cubicBezTo>
                      <a:pt x="20" y="168"/>
                      <a:pt x="20" y="168"/>
                      <a:pt x="20" y="168"/>
                    </a:cubicBezTo>
                    <a:cubicBezTo>
                      <a:pt x="18" y="167"/>
                      <a:pt x="17" y="165"/>
                      <a:pt x="17" y="163"/>
                    </a:cubicBezTo>
                    <a:cubicBezTo>
                      <a:pt x="17" y="161"/>
                      <a:pt x="18" y="159"/>
                      <a:pt x="20" y="157"/>
                    </a:cubicBezTo>
                    <a:cubicBezTo>
                      <a:pt x="157" y="19"/>
                      <a:pt x="157" y="19"/>
                      <a:pt x="157" y="19"/>
                    </a:cubicBezTo>
                    <a:cubicBezTo>
                      <a:pt x="159" y="17"/>
                      <a:pt x="162" y="17"/>
                      <a:pt x="163" y="17"/>
                    </a:cubicBezTo>
                    <a:cubicBezTo>
                      <a:pt x="164" y="17"/>
                      <a:pt x="167" y="17"/>
                      <a:pt x="168" y="19"/>
                    </a:cubicBezTo>
                    <a:cubicBezTo>
                      <a:pt x="306" y="157"/>
                      <a:pt x="306" y="157"/>
                      <a:pt x="306" y="157"/>
                    </a:cubicBezTo>
                    <a:cubicBezTo>
                      <a:pt x="308" y="159"/>
                      <a:pt x="309" y="161"/>
                      <a:pt x="309" y="163"/>
                    </a:cubicBezTo>
                    <a:cubicBezTo>
                      <a:pt x="309" y="164"/>
                      <a:pt x="308" y="166"/>
                      <a:pt x="306" y="168"/>
                    </a:cubicBez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400" kern="0">
                  <a:solidFill>
                    <a:prstClr val="black"/>
                  </a:solidFill>
                  <a:latin typeface="+mj-lt"/>
                </a:endParaRPr>
              </a:p>
            </p:txBody>
          </p:sp>
        </p:grpSp>
      </p:grpSp>
      <p:sp>
        <p:nvSpPr>
          <p:cNvPr id="84" name="TextBox 83"/>
          <p:cNvSpPr txBox="1"/>
          <p:nvPr/>
        </p:nvSpPr>
        <p:spPr>
          <a:xfrm>
            <a:off x="5510499" y="3675519"/>
            <a:ext cx="105290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innovaSFC</a:t>
            </a:r>
            <a:endParaRPr lang="en-US" sz="1200" b="1" dirty="0">
              <a:solidFill>
                <a:prstClr val="black"/>
              </a:solidFill>
              <a:latin typeface="+mj-lt"/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609362" y="2228461"/>
            <a:ext cx="1235663" cy="1771710"/>
            <a:chOff x="5808789" y="2272281"/>
            <a:chExt cx="1993536" cy="2858355"/>
          </a:xfrm>
        </p:grpSpPr>
        <p:sp>
          <p:nvSpPr>
            <p:cNvPr id="92" name="Rectangle 91"/>
            <p:cNvSpPr/>
            <p:nvPr/>
          </p:nvSpPr>
          <p:spPr>
            <a:xfrm>
              <a:off x="6718887" y="4188899"/>
              <a:ext cx="191914" cy="941737"/>
            </a:xfrm>
            <a:prstGeom prst="rect">
              <a:avLst/>
            </a:prstGeom>
            <a:gradFill>
              <a:gsLst>
                <a:gs pos="0">
                  <a:sysClr val="windowText" lastClr="000000">
                    <a:lumMod val="75000"/>
                    <a:lumOff val="25000"/>
                    <a:shade val="30000"/>
                    <a:satMod val="115000"/>
                  </a:sysClr>
                </a:gs>
                <a:gs pos="50000">
                  <a:sysClr val="window" lastClr="FFFFFF"/>
                </a:gs>
                <a:gs pos="100000">
                  <a:sysClr val="windowText" lastClr="000000">
                    <a:lumMod val="75000"/>
                    <a:lumOff val="25000"/>
                    <a:shade val="100000"/>
                    <a:satMod val="115000"/>
                  </a:sysClr>
                </a:gs>
              </a:gsLst>
              <a:lin ang="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400" kern="0">
                <a:solidFill>
                  <a:prstClr val="white"/>
                </a:solidFill>
                <a:latin typeface="+mj-lt"/>
              </a:endParaRPr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5808789" y="2272281"/>
              <a:ext cx="1993536" cy="1989348"/>
              <a:chOff x="8140701" y="1890712"/>
              <a:chExt cx="1511300" cy="1508125"/>
            </a:xfrm>
          </p:grpSpPr>
          <p:sp>
            <p:nvSpPr>
              <p:cNvPr id="94" name="Freeform 25"/>
              <p:cNvSpPr>
                <a:spLocks/>
              </p:cNvSpPr>
              <p:nvPr/>
            </p:nvSpPr>
            <p:spPr bwMode="auto">
              <a:xfrm>
                <a:off x="8140701" y="1890712"/>
                <a:ext cx="1511300" cy="1508125"/>
              </a:xfrm>
              <a:custGeom>
                <a:avLst/>
                <a:gdLst>
                  <a:gd name="T0" fmla="*/ 385 w 402"/>
                  <a:gd name="T1" fmla="*/ 171 h 401"/>
                  <a:gd name="T2" fmla="*/ 385 w 402"/>
                  <a:gd name="T3" fmla="*/ 231 h 401"/>
                  <a:gd name="T4" fmla="*/ 231 w 402"/>
                  <a:gd name="T5" fmla="*/ 385 h 401"/>
                  <a:gd name="T6" fmla="*/ 171 w 402"/>
                  <a:gd name="T7" fmla="*/ 385 h 401"/>
                  <a:gd name="T8" fmla="*/ 17 w 402"/>
                  <a:gd name="T9" fmla="*/ 231 h 401"/>
                  <a:gd name="T10" fmla="*/ 17 w 402"/>
                  <a:gd name="T11" fmla="*/ 171 h 401"/>
                  <a:gd name="T12" fmla="*/ 171 w 402"/>
                  <a:gd name="T13" fmla="*/ 17 h 401"/>
                  <a:gd name="T14" fmla="*/ 231 w 402"/>
                  <a:gd name="T15" fmla="*/ 17 h 401"/>
                  <a:gd name="T16" fmla="*/ 385 w 402"/>
                  <a:gd name="T17" fmla="*/ 17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2" h="401">
                    <a:moveTo>
                      <a:pt x="385" y="171"/>
                    </a:moveTo>
                    <a:cubicBezTo>
                      <a:pt x="402" y="187"/>
                      <a:pt x="402" y="214"/>
                      <a:pt x="385" y="231"/>
                    </a:cubicBezTo>
                    <a:cubicBezTo>
                      <a:pt x="231" y="385"/>
                      <a:pt x="231" y="385"/>
                      <a:pt x="231" y="385"/>
                    </a:cubicBezTo>
                    <a:cubicBezTo>
                      <a:pt x="214" y="401"/>
                      <a:pt x="187" y="401"/>
                      <a:pt x="171" y="385"/>
                    </a:cubicBezTo>
                    <a:cubicBezTo>
                      <a:pt x="17" y="231"/>
                      <a:pt x="17" y="231"/>
                      <a:pt x="17" y="231"/>
                    </a:cubicBezTo>
                    <a:cubicBezTo>
                      <a:pt x="0" y="214"/>
                      <a:pt x="0" y="187"/>
                      <a:pt x="17" y="171"/>
                    </a:cubicBezTo>
                    <a:cubicBezTo>
                      <a:pt x="171" y="17"/>
                      <a:pt x="171" y="17"/>
                      <a:pt x="171" y="17"/>
                    </a:cubicBezTo>
                    <a:cubicBezTo>
                      <a:pt x="187" y="0"/>
                      <a:pt x="214" y="0"/>
                      <a:pt x="231" y="17"/>
                    </a:cubicBezTo>
                    <a:lnTo>
                      <a:pt x="385" y="171"/>
                    </a:lnTo>
                    <a:close/>
                  </a:path>
                </a:pathLst>
              </a:custGeom>
              <a:solidFill>
                <a:srgbClr val="F1C96C">
                  <a:lumMod val="75000"/>
                </a:srgb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400" kern="0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95" name="Freeform 26"/>
              <p:cNvSpPr>
                <a:spLocks noEditPoints="1"/>
              </p:cNvSpPr>
              <p:nvPr/>
            </p:nvSpPr>
            <p:spPr bwMode="auto">
              <a:xfrm>
                <a:off x="8283576" y="2033588"/>
                <a:ext cx="1225550" cy="1227138"/>
              </a:xfrm>
              <a:custGeom>
                <a:avLst/>
                <a:gdLst>
                  <a:gd name="T0" fmla="*/ 323 w 326"/>
                  <a:gd name="T1" fmla="*/ 157 h 326"/>
                  <a:gd name="T2" fmla="*/ 169 w 326"/>
                  <a:gd name="T3" fmla="*/ 2 h 326"/>
                  <a:gd name="T4" fmla="*/ 163 w 326"/>
                  <a:gd name="T5" fmla="*/ 0 h 326"/>
                  <a:gd name="T6" fmla="*/ 157 w 326"/>
                  <a:gd name="T7" fmla="*/ 2 h 326"/>
                  <a:gd name="T8" fmla="*/ 3 w 326"/>
                  <a:gd name="T9" fmla="*/ 157 h 326"/>
                  <a:gd name="T10" fmla="*/ 0 w 326"/>
                  <a:gd name="T11" fmla="*/ 163 h 326"/>
                  <a:gd name="T12" fmla="*/ 3 w 326"/>
                  <a:gd name="T13" fmla="*/ 169 h 326"/>
                  <a:gd name="T14" fmla="*/ 157 w 326"/>
                  <a:gd name="T15" fmla="*/ 323 h 326"/>
                  <a:gd name="T16" fmla="*/ 163 w 326"/>
                  <a:gd name="T17" fmla="*/ 326 h 326"/>
                  <a:gd name="T18" fmla="*/ 169 w 326"/>
                  <a:gd name="T19" fmla="*/ 323 h 326"/>
                  <a:gd name="T20" fmla="*/ 323 w 326"/>
                  <a:gd name="T21" fmla="*/ 169 h 326"/>
                  <a:gd name="T22" fmla="*/ 326 w 326"/>
                  <a:gd name="T23" fmla="*/ 163 h 326"/>
                  <a:gd name="T24" fmla="*/ 323 w 326"/>
                  <a:gd name="T25" fmla="*/ 157 h 326"/>
                  <a:gd name="T26" fmla="*/ 306 w 326"/>
                  <a:gd name="T27" fmla="*/ 168 h 326"/>
                  <a:gd name="T28" fmla="*/ 168 w 326"/>
                  <a:gd name="T29" fmla="*/ 306 h 326"/>
                  <a:gd name="T30" fmla="*/ 163 w 326"/>
                  <a:gd name="T31" fmla="*/ 308 h 326"/>
                  <a:gd name="T32" fmla="*/ 157 w 326"/>
                  <a:gd name="T33" fmla="*/ 306 h 326"/>
                  <a:gd name="T34" fmla="*/ 20 w 326"/>
                  <a:gd name="T35" fmla="*/ 168 h 326"/>
                  <a:gd name="T36" fmla="*/ 17 w 326"/>
                  <a:gd name="T37" fmla="*/ 163 h 326"/>
                  <a:gd name="T38" fmla="*/ 20 w 326"/>
                  <a:gd name="T39" fmla="*/ 157 h 326"/>
                  <a:gd name="T40" fmla="*/ 157 w 326"/>
                  <a:gd name="T41" fmla="*/ 19 h 326"/>
                  <a:gd name="T42" fmla="*/ 163 w 326"/>
                  <a:gd name="T43" fmla="*/ 17 h 326"/>
                  <a:gd name="T44" fmla="*/ 168 w 326"/>
                  <a:gd name="T45" fmla="*/ 19 h 326"/>
                  <a:gd name="T46" fmla="*/ 306 w 326"/>
                  <a:gd name="T47" fmla="*/ 157 h 326"/>
                  <a:gd name="T48" fmla="*/ 309 w 326"/>
                  <a:gd name="T49" fmla="*/ 163 h 326"/>
                  <a:gd name="T50" fmla="*/ 306 w 326"/>
                  <a:gd name="T51" fmla="*/ 168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26" h="326">
                    <a:moveTo>
                      <a:pt x="323" y="157"/>
                    </a:moveTo>
                    <a:cubicBezTo>
                      <a:pt x="169" y="2"/>
                      <a:pt x="169" y="2"/>
                      <a:pt x="169" y="2"/>
                    </a:cubicBezTo>
                    <a:cubicBezTo>
                      <a:pt x="167" y="0"/>
                      <a:pt x="164" y="0"/>
                      <a:pt x="163" y="0"/>
                    </a:cubicBezTo>
                    <a:cubicBezTo>
                      <a:pt x="162" y="0"/>
                      <a:pt x="159" y="0"/>
                      <a:pt x="157" y="2"/>
                    </a:cubicBezTo>
                    <a:cubicBezTo>
                      <a:pt x="3" y="157"/>
                      <a:pt x="3" y="157"/>
                      <a:pt x="3" y="157"/>
                    </a:cubicBezTo>
                    <a:cubicBezTo>
                      <a:pt x="1" y="158"/>
                      <a:pt x="0" y="160"/>
                      <a:pt x="0" y="163"/>
                    </a:cubicBezTo>
                    <a:cubicBezTo>
                      <a:pt x="0" y="165"/>
                      <a:pt x="1" y="167"/>
                      <a:pt x="3" y="169"/>
                    </a:cubicBezTo>
                    <a:cubicBezTo>
                      <a:pt x="157" y="323"/>
                      <a:pt x="157" y="323"/>
                      <a:pt x="157" y="323"/>
                    </a:cubicBezTo>
                    <a:cubicBezTo>
                      <a:pt x="159" y="325"/>
                      <a:pt x="162" y="326"/>
                      <a:pt x="163" y="326"/>
                    </a:cubicBezTo>
                    <a:cubicBezTo>
                      <a:pt x="164" y="326"/>
                      <a:pt x="167" y="325"/>
                      <a:pt x="169" y="323"/>
                    </a:cubicBezTo>
                    <a:cubicBezTo>
                      <a:pt x="323" y="169"/>
                      <a:pt x="323" y="169"/>
                      <a:pt x="323" y="169"/>
                    </a:cubicBezTo>
                    <a:cubicBezTo>
                      <a:pt x="325" y="167"/>
                      <a:pt x="326" y="164"/>
                      <a:pt x="326" y="163"/>
                    </a:cubicBezTo>
                    <a:cubicBezTo>
                      <a:pt x="326" y="161"/>
                      <a:pt x="325" y="159"/>
                      <a:pt x="323" y="157"/>
                    </a:cubicBezTo>
                    <a:close/>
                    <a:moveTo>
                      <a:pt x="306" y="168"/>
                    </a:moveTo>
                    <a:cubicBezTo>
                      <a:pt x="168" y="306"/>
                      <a:pt x="168" y="306"/>
                      <a:pt x="168" y="306"/>
                    </a:cubicBezTo>
                    <a:cubicBezTo>
                      <a:pt x="167" y="308"/>
                      <a:pt x="164" y="308"/>
                      <a:pt x="163" y="308"/>
                    </a:cubicBezTo>
                    <a:cubicBezTo>
                      <a:pt x="162" y="308"/>
                      <a:pt x="159" y="308"/>
                      <a:pt x="157" y="306"/>
                    </a:cubicBezTo>
                    <a:cubicBezTo>
                      <a:pt x="20" y="168"/>
                      <a:pt x="20" y="168"/>
                      <a:pt x="20" y="168"/>
                    </a:cubicBezTo>
                    <a:cubicBezTo>
                      <a:pt x="18" y="167"/>
                      <a:pt x="17" y="165"/>
                      <a:pt x="17" y="163"/>
                    </a:cubicBezTo>
                    <a:cubicBezTo>
                      <a:pt x="17" y="161"/>
                      <a:pt x="18" y="159"/>
                      <a:pt x="20" y="157"/>
                    </a:cubicBezTo>
                    <a:cubicBezTo>
                      <a:pt x="157" y="19"/>
                      <a:pt x="157" y="19"/>
                      <a:pt x="157" y="19"/>
                    </a:cubicBezTo>
                    <a:cubicBezTo>
                      <a:pt x="159" y="17"/>
                      <a:pt x="162" y="17"/>
                      <a:pt x="163" y="17"/>
                    </a:cubicBezTo>
                    <a:cubicBezTo>
                      <a:pt x="164" y="17"/>
                      <a:pt x="167" y="17"/>
                      <a:pt x="168" y="19"/>
                    </a:cubicBezTo>
                    <a:cubicBezTo>
                      <a:pt x="306" y="157"/>
                      <a:pt x="306" y="157"/>
                      <a:pt x="306" y="157"/>
                    </a:cubicBezTo>
                    <a:cubicBezTo>
                      <a:pt x="308" y="159"/>
                      <a:pt x="309" y="161"/>
                      <a:pt x="309" y="163"/>
                    </a:cubicBezTo>
                    <a:cubicBezTo>
                      <a:pt x="309" y="164"/>
                      <a:pt x="308" y="166"/>
                      <a:pt x="306" y="168"/>
                    </a:cubicBez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400" kern="0">
                  <a:solidFill>
                    <a:prstClr val="black"/>
                  </a:solidFill>
                  <a:latin typeface="+mj-lt"/>
                </a:endParaRPr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679180" y="2608639"/>
            <a:ext cx="1079159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Agenda </a:t>
            </a:r>
            <a:r>
              <a:rPr lang="en-US" sz="1050" b="1" kern="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regulatoria</a:t>
            </a:r>
            <a:endParaRPr lang="en-US" sz="1050" b="1" dirty="0">
              <a:solidFill>
                <a:prstClr val="black"/>
              </a:solidFill>
              <a:latin typeface="+mj-lt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796837" y="4059496"/>
            <a:ext cx="3010118" cy="1029237"/>
            <a:chOff x="4027695" y="1669969"/>
            <a:chExt cx="1722603" cy="1372317"/>
          </a:xfrm>
        </p:grpSpPr>
        <p:sp>
          <p:nvSpPr>
            <p:cNvPr id="57" name="TextBox 56"/>
            <p:cNvSpPr txBox="1"/>
            <p:nvPr/>
          </p:nvSpPr>
          <p:spPr>
            <a:xfrm>
              <a:off x="4027695" y="2057400"/>
              <a:ext cx="1708668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5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Agenda </a:t>
              </a:r>
              <a:r>
                <a:rPr lang="en-US" sz="1050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regulatoria</a:t>
              </a:r>
              <a:r>
                <a:rPr lang="en-US" sz="105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050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en</a:t>
              </a:r>
              <a:r>
                <a:rPr lang="en-US" sz="105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 Fintech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50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Estudio</a:t>
              </a:r>
              <a:r>
                <a:rPr lang="en-US" sz="105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 y </a:t>
              </a:r>
              <a:r>
                <a:rPr lang="en-US" sz="1050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proyecto</a:t>
              </a:r>
              <a:r>
                <a:rPr lang="en-US" sz="105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 de </a:t>
              </a:r>
              <a:r>
                <a:rPr lang="en-US" sz="1050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decreto</a:t>
              </a:r>
              <a:r>
                <a:rPr lang="en-US" sz="105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 para el </a:t>
              </a:r>
              <a:r>
                <a:rPr lang="en-US" sz="1050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financiamiento</a:t>
              </a:r>
              <a:r>
                <a:rPr lang="en-US" sz="105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050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colaborativo</a:t>
              </a:r>
              <a:r>
                <a:rPr lang="en-US" sz="105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 (</a:t>
              </a:r>
              <a:r>
                <a:rPr lang="en-US" sz="1050" i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Crowdfunding</a:t>
              </a:r>
              <a:r>
                <a:rPr lang="en-US" sz="105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).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50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Estudio</a:t>
              </a:r>
              <a:r>
                <a:rPr lang="en-US" sz="105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050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sobre</a:t>
              </a:r>
              <a:r>
                <a:rPr lang="en-US" sz="105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050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sistemas</a:t>
              </a:r>
              <a:r>
                <a:rPr lang="en-US" sz="105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 de </a:t>
              </a:r>
              <a:r>
                <a:rPr lang="en-US" sz="1050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pago</a:t>
              </a:r>
              <a:r>
                <a:rPr lang="en-US" sz="105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 de </a:t>
              </a:r>
              <a:r>
                <a:rPr lang="en-US" sz="1050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bajo</a:t>
              </a:r>
              <a:r>
                <a:rPr lang="en-US" sz="105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 valor.</a:t>
              </a:r>
              <a:endParaRPr 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027695" y="1669969"/>
              <a:ext cx="172260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2017-2018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677375" y="3424027"/>
            <a:ext cx="2408035" cy="1190820"/>
            <a:chOff x="4027695" y="1669969"/>
            <a:chExt cx="1722603" cy="1587756"/>
          </a:xfrm>
        </p:grpSpPr>
        <p:sp>
          <p:nvSpPr>
            <p:cNvPr id="60" name="TextBox 59"/>
            <p:cNvSpPr txBox="1"/>
            <p:nvPr/>
          </p:nvSpPr>
          <p:spPr>
            <a:xfrm>
              <a:off x="4027695" y="2057400"/>
              <a:ext cx="1603085" cy="120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050" b="1" u="sng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INNOVASFC:</a:t>
              </a:r>
              <a:r>
                <a:rPr lang="es-ES" sz="105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s-ES" sz="105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Lanzamiento del centro de innovación de la SFC; un enfoque hacia la innovación sostenible y responsable en el sector financiero.</a:t>
              </a:r>
              <a:endParaRPr 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027695" y="1669969"/>
              <a:ext cx="1722603" cy="45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2018</a:t>
              </a: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7111962" y="4627069"/>
            <a:ext cx="1676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Y lo que </a:t>
            </a:r>
            <a:r>
              <a:rPr lang="en-US" sz="1600" b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sigue</a:t>
            </a:r>
            <a:r>
              <a:rPr lang="en-US" sz="16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…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1186478" y="76346"/>
            <a:ext cx="4371426" cy="1029237"/>
            <a:chOff x="4027695" y="1669969"/>
            <a:chExt cx="1722603" cy="1372314"/>
          </a:xfrm>
        </p:grpSpPr>
        <p:sp>
          <p:nvSpPr>
            <p:cNvPr id="69" name="TextBox 68"/>
            <p:cNvSpPr txBox="1"/>
            <p:nvPr/>
          </p:nvSpPr>
          <p:spPr>
            <a:xfrm>
              <a:off x="4027695" y="2057399"/>
              <a:ext cx="1708668" cy="984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Ley de </a:t>
              </a:r>
              <a:r>
                <a:rPr lang="en-US" sz="1050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Inclusión</a:t>
              </a:r>
              <a:r>
                <a:rPr lang="en-US" sz="105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050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Financiera</a:t>
              </a:r>
              <a:r>
                <a:rPr lang="en-US" sz="105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 (Ley 1735 de 2014) </a:t>
              </a:r>
              <a:r>
                <a:rPr lang="es-ES" sz="105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reglamentada por el Decreto 1491 de 2015, creó las Sociedades Especializadas en Pagos y Depósitos Electrónicos (</a:t>
              </a:r>
              <a:r>
                <a:rPr lang="es-ES" sz="1050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Sedpes</a:t>
              </a:r>
              <a:r>
                <a:rPr lang="es-ES" sz="105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), entidades autorizadas para captar, dinero y efectuar transacciones tales como giros, pagos y transferencias.</a:t>
              </a:r>
              <a:endParaRPr 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027695" y="1669969"/>
              <a:ext cx="1722603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2014-2015</a:t>
              </a:r>
            </a:p>
          </p:txBody>
        </p:sp>
      </p:grpSp>
      <p:sp>
        <p:nvSpPr>
          <p:cNvPr id="96" name="Shape 67"/>
          <p:cNvSpPr txBox="1">
            <a:spLocks/>
          </p:cNvSpPr>
          <p:nvPr/>
        </p:nvSpPr>
        <p:spPr>
          <a:xfrm>
            <a:off x="5909982" y="19466"/>
            <a:ext cx="3089830" cy="7976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Bef>
                <a:spcPts val="600"/>
              </a:spcBef>
              <a:buClr>
                <a:srgbClr val="6FA8DC"/>
              </a:buClr>
              <a:buSzPts val="2400"/>
            </a:pPr>
            <a:r>
              <a:rPr lang="es-CO" sz="2400" b="1" dirty="0">
                <a:solidFill>
                  <a:srgbClr val="2D4F93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  <a:sym typeface="Roboto"/>
              </a:rPr>
              <a:t>HOJA DE RUTA PARA LA INNOVACIÓN</a:t>
            </a:r>
          </a:p>
        </p:txBody>
      </p:sp>
      <p:sp>
        <p:nvSpPr>
          <p:cNvPr id="97" name="TextBox 68"/>
          <p:cNvSpPr txBox="1"/>
          <p:nvPr/>
        </p:nvSpPr>
        <p:spPr>
          <a:xfrm>
            <a:off x="2397357" y="1005745"/>
            <a:ext cx="18437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anose="020B0604020202020204" pitchFamily="34" charset="0"/>
              </a:rPr>
              <a:t>5 </a:t>
            </a:r>
            <a:r>
              <a:rPr lang="es-ES" sz="105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anose="020B0604020202020204" pitchFamily="34" charset="0"/>
              </a:rPr>
              <a:t>Sepdes</a:t>
            </a:r>
            <a:r>
              <a:rPr lang="es-ES" sz="105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anose="020B0604020202020204" pitchFamily="34" charset="0"/>
              </a:rPr>
              <a:t> han recibido autorización de la SFC.</a:t>
            </a:r>
            <a:endParaRPr lang="en-US" sz="1050" dirty="0">
              <a:solidFill>
                <a:prstClr val="black">
                  <a:lumMod val="75000"/>
                  <a:lumOff val="25000"/>
                </a:prstClr>
              </a:solidFill>
              <a:latin typeface="+mj-lt"/>
            </a:endParaRPr>
          </a:p>
        </p:txBody>
      </p:sp>
      <p:grpSp>
        <p:nvGrpSpPr>
          <p:cNvPr id="101" name="Group 58"/>
          <p:cNvGrpSpPr/>
          <p:nvPr/>
        </p:nvGrpSpPr>
        <p:grpSpPr>
          <a:xfrm>
            <a:off x="3989293" y="1272110"/>
            <a:ext cx="3010118" cy="1998733"/>
            <a:chOff x="4027695" y="1669969"/>
            <a:chExt cx="1722603" cy="2664975"/>
          </a:xfrm>
        </p:grpSpPr>
        <p:sp>
          <p:nvSpPr>
            <p:cNvPr id="102" name="TextBox 59"/>
            <p:cNvSpPr txBox="1"/>
            <p:nvPr/>
          </p:nvSpPr>
          <p:spPr>
            <a:xfrm>
              <a:off x="4027695" y="2057399"/>
              <a:ext cx="1603085" cy="227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050" b="1" u="sng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Ciberseguridad (CE 007 de 2018): </a:t>
              </a:r>
              <a:r>
                <a:rPr lang="es-ES" sz="105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requerimientos mínimos que deben implementar las entidades supervisadas para una efectiva gestión de este riesgo.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s-ES" sz="105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050" b="1" u="sng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Pasarelas de pago (CE 008 de 2018): </a:t>
              </a:r>
              <a:r>
                <a:rPr lang="es-ES" sz="105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instrucciones relativas a estándares mínimos de seguridad y calidad para la realización de operaciones vinculadas a las pasarelas de pago (CE 008 de 2018). </a:t>
              </a:r>
            </a:p>
          </p:txBody>
        </p:sp>
        <p:sp>
          <p:nvSpPr>
            <p:cNvPr id="103" name="TextBox 60"/>
            <p:cNvSpPr txBox="1"/>
            <p:nvPr/>
          </p:nvSpPr>
          <p:spPr>
            <a:xfrm>
              <a:off x="4027695" y="1669969"/>
              <a:ext cx="1722603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anose="020B0604020202020204" pitchFamily="34" charset="0"/>
                </a:rPr>
                <a:t>2018</a:t>
              </a:r>
            </a:p>
          </p:txBody>
        </p:sp>
      </p:grpSp>
      <p:grpSp>
        <p:nvGrpSpPr>
          <p:cNvPr id="105" name="Group 82"/>
          <p:cNvGrpSpPr/>
          <p:nvPr/>
        </p:nvGrpSpPr>
        <p:grpSpPr>
          <a:xfrm>
            <a:off x="2961439" y="1631530"/>
            <a:ext cx="1152841" cy="1598511"/>
            <a:chOff x="5808789" y="2272281"/>
            <a:chExt cx="1993536" cy="2858355"/>
          </a:xfrm>
        </p:grpSpPr>
        <p:sp>
          <p:nvSpPr>
            <p:cNvPr id="107" name="Rectangle 84"/>
            <p:cNvSpPr/>
            <p:nvPr/>
          </p:nvSpPr>
          <p:spPr>
            <a:xfrm>
              <a:off x="6718887" y="4188899"/>
              <a:ext cx="191914" cy="941737"/>
            </a:xfrm>
            <a:prstGeom prst="rect">
              <a:avLst/>
            </a:prstGeom>
            <a:gradFill>
              <a:gsLst>
                <a:gs pos="0">
                  <a:sysClr val="windowText" lastClr="000000">
                    <a:lumMod val="75000"/>
                    <a:lumOff val="25000"/>
                    <a:shade val="30000"/>
                    <a:satMod val="115000"/>
                  </a:sysClr>
                </a:gs>
                <a:gs pos="50000">
                  <a:sysClr val="window" lastClr="FFFFFF"/>
                </a:gs>
                <a:gs pos="100000">
                  <a:sysClr val="windowText" lastClr="000000">
                    <a:lumMod val="75000"/>
                    <a:lumOff val="25000"/>
                    <a:shade val="100000"/>
                    <a:satMod val="115000"/>
                  </a:sysClr>
                </a:gs>
              </a:gsLst>
              <a:lin ang="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400" kern="0">
                <a:solidFill>
                  <a:prstClr val="white"/>
                </a:solidFill>
                <a:latin typeface="+mj-lt"/>
              </a:endParaRPr>
            </a:p>
          </p:txBody>
        </p:sp>
        <p:grpSp>
          <p:nvGrpSpPr>
            <p:cNvPr id="108" name="Group 85"/>
            <p:cNvGrpSpPr/>
            <p:nvPr/>
          </p:nvGrpSpPr>
          <p:grpSpPr>
            <a:xfrm>
              <a:off x="5808789" y="2272281"/>
              <a:ext cx="1993536" cy="1989348"/>
              <a:chOff x="8140701" y="1890712"/>
              <a:chExt cx="1511300" cy="1508125"/>
            </a:xfrm>
          </p:grpSpPr>
          <p:sp>
            <p:nvSpPr>
              <p:cNvPr id="109" name="Freeform 25"/>
              <p:cNvSpPr>
                <a:spLocks/>
              </p:cNvSpPr>
              <p:nvPr/>
            </p:nvSpPr>
            <p:spPr bwMode="auto">
              <a:xfrm>
                <a:off x="8140701" y="1890712"/>
                <a:ext cx="1511300" cy="1508125"/>
              </a:xfrm>
              <a:custGeom>
                <a:avLst/>
                <a:gdLst>
                  <a:gd name="T0" fmla="*/ 385 w 402"/>
                  <a:gd name="T1" fmla="*/ 171 h 401"/>
                  <a:gd name="T2" fmla="*/ 385 w 402"/>
                  <a:gd name="T3" fmla="*/ 231 h 401"/>
                  <a:gd name="T4" fmla="*/ 231 w 402"/>
                  <a:gd name="T5" fmla="*/ 385 h 401"/>
                  <a:gd name="T6" fmla="*/ 171 w 402"/>
                  <a:gd name="T7" fmla="*/ 385 h 401"/>
                  <a:gd name="T8" fmla="*/ 17 w 402"/>
                  <a:gd name="T9" fmla="*/ 231 h 401"/>
                  <a:gd name="T10" fmla="*/ 17 w 402"/>
                  <a:gd name="T11" fmla="*/ 171 h 401"/>
                  <a:gd name="T12" fmla="*/ 171 w 402"/>
                  <a:gd name="T13" fmla="*/ 17 h 401"/>
                  <a:gd name="T14" fmla="*/ 231 w 402"/>
                  <a:gd name="T15" fmla="*/ 17 h 401"/>
                  <a:gd name="T16" fmla="*/ 385 w 402"/>
                  <a:gd name="T17" fmla="*/ 17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2" h="401">
                    <a:moveTo>
                      <a:pt x="385" y="171"/>
                    </a:moveTo>
                    <a:cubicBezTo>
                      <a:pt x="402" y="187"/>
                      <a:pt x="402" y="214"/>
                      <a:pt x="385" y="231"/>
                    </a:cubicBezTo>
                    <a:cubicBezTo>
                      <a:pt x="231" y="385"/>
                      <a:pt x="231" y="385"/>
                      <a:pt x="231" y="385"/>
                    </a:cubicBezTo>
                    <a:cubicBezTo>
                      <a:pt x="214" y="401"/>
                      <a:pt x="187" y="401"/>
                      <a:pt x="171" y="385"/>
                    </a:cubicBezTo>
                    <a:cubicBezTo>
                      <a:pt x="17" y="231"/>
                      <a:pt x="17" y="231"/>
                      <a:pt x="17" y="231"/>
                    </a:cubicBezTo>
                    <a:cubicBezTo>
                      <a:pt x="0" y="214"/>
                      <a:pt x="0" y="187"/>
                      <a:pt x="17" y="171"/>
                    </a:cubicBezTo>
                    <a:cubicBezTo>
                      <a:pt x="171" y="17"/>
                      <a:pt x="171" y="17"/>
                      <a:pt x="171" y="17"/>
                    </a:cubicBezTo>
                    <a:cubicBezTo>
                      <a:pt x="187" y="0"/>
                      <a:pt x="214" y="0"/>
                      <a:pt x="231" y="17"/>
                    </a:cubicBezTo>
                    <a:lnTo>
                      <a:pt x="385" y="171"/>
                    </a:lnTo>
                    <a:close/>
                  </a:path>
                </a:pathLst>
              </a:custGeom>
              <a:solidFill>
                <a:srgbClr val="F1C96C">
                  <a:lumMod val="75000"/>
                </a:srgb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400" kern="0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110" name="Freeform 26"/>
              <p:cNvSpPr>
                <a:spLocks noEditPoints="1"/>
              </p:cNvSpPr>
              <p:nvPr/>
            </p:nvSpPr>
            <p:spPr bwMode="auto">
              <a:xfrm>
                <a:off x="8283576" y="2033588"/>
                <a:ext cx="1225550" cy="1227138"/>
              </a:xfrm>
              <a:custGeom>
                <a:avLst/>
                <a:gdLst>
                  <a:gd name="T0" fmla="*/ 323 w 326"/>
                  <a:gd name="T1" fmla="*/ 157 h 326"/>
                  <a:gd name="T2" fmla="*/ 169 w 326"/>
                  <a:gd name="T3" fmla="*/ 2 h 326"/>
                  <a:gd name="T4" fmla="*/ 163 w 326"/>
                  <a:gd name="T5" fmla="*/ 0 h 326"/>
                  <a:gd name="T6" fmla="*/ 157 w 326"/>
                  <a:gd name="T7" fmla="*/ 2 h 326"/>
                  <a:gd name="T8" fmla="*/ 3 w 326"/>
                  <a:gd name="T9" fmla="*/ 157 h 326"/>
                  <a:gd name="T10" fmla="*/ 0 w 326"/>
                  <a:gd name="T11" fmla="*/ 163 h 326"/>
                  <a:gd name="T12" fmla="*/ 3 w 326"/>
                  <a:gd name="T13" fmla="*/ 169 h 326"/>
                  <a:gd name="T14" fmla="*/ 157 w 326"/>
                  <a:gd name="T15" fmla="*/ 323 h 326"/>
                  <a:gd name="T16" fmla="*/ 163 w 326"/>
                  <a:gd name="T17" fmla="*/ 326 h 326"/>
                  <a:gd name="T18" fmla="*/ 169 w 326"/>
                  <a:gd name="T19" fmla="*/ 323 h 326"/>
                  <a:gd name="T20" fmla="*/ 323 w 326"/>
                  <a:gd name="T21" fmla="*/ 169 h 326"/>
                  <a:gd name="T22" fmla="*/ 326 w 326"/>
                  <a:gd name="T23" fmla="*/ 163 h 326"/>
                  <a:gd name="T24" fmla="*/ 323 w 326"/>
                  <a:gd name="T25" fmla="*/ 157 h 326"/>
                  <a:gd name="T26" fmla="*/ 306 w 326"/>
                  <a:gd name="T27" fmla="*/ 168 h 326"/>
                  <a:gd name="T28" fmla="*/ 168 w 326"/>
                  <a:gd name="T29" fmla="*/ 306 h 326"/>
                  <a:gd name="T30" fmla="*/ 163 w 326"/>
                  <a:gd name="T31" fmla="*/ 308 h 326"/>
                  <a:gd name="T32" fmla="*/ 157 w 326"/>
                  <a:gd name="T33" fmla="*/ 306 h 326"/>
                  <a:gd name="T34" fmla="*/ 20 w 326"/>
                  <a:gd name="T35" fmla="*/ 168 h 326"/>
                  <a:gd name="T36" fmla="*/ 17 w 326"/>
                  <a:gd name="T37" fmla="*/ 163 h 326"/>
                  <a:gd name="T38" fmla="*/ 20 w 326"/>
                  <a:gd name="T39" fmla="*/ 157 h 326"/>
                  <a:gd name="T40" fmla="*/ 157 w 326"/>
                  <a:gd name="T41" fmla="*/ 19 h 326"/>
                  <a:gd name="T42" fmla="*/ 163 w 326"/>
                  <a:gd name="T43" fmla="*/ 17 h 326"/>
                  <a:gd name="T44" fmla="*/ 168 w 326"/>
                  <a:gd name="T45" fmla="*/ 19 h 326"/>
                  <a:gd name="T46" fmla="*/ 306 w 326"/>
                  <a:gd name="T47" fmla="*/ 157 h 326"/>
                  <a:gd name="T48" fmla="*/ 309 w 326"/>
                  <a:gd name="T49" fmla="*/ 163 h 326"/>
                  <a:gd name="T50" fmla="*/ 306 w 326"/>
                  <a:gd name="T51" fmla="*/ 168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26" h="326">
                    <a:moveTo>
                      <a:pt x="323" y="157"/>
                    </a:moveTo>
                    <a:cubicBezTo>
                      <a:pt x="169" y="2"/>
                      <a:pt x="169" y="2"/>
                      <a:pt x="169" y="2"/>
                    </a:cubicBezTo>
                    <a:cubicBezTo>
                      <a:pt x="167" y="0"/>
                      <a:pt x="164" y="0"/>
                      <a:pt x="163" y="0"/>
                    </a:cubicBezTo>
                    <a:cubicBezTo>
                      <a:pt x="162" y="0"/>
                      <a:pt x="159" y="0"/>
                      <a:pt x="157" y="2"/>
                    </a:cubicBezTo>
                    <a:cubicBezTo>
                      <a:pt x="3" y="157"/>
                      <a:pt x="3" y="157"/>
                      <a:pt x="3" y="157"/>
                    </a:cubicBezTo>
                    <a:cubicBezTo>
                      <a:pt x="1" y="158"/>
                      <a:pt x="0" y="160"/>
                      <a:pt x="0" y="163"/>
                    </a:cubicBezTo>
                    <a:cubicBezTo>
                      <a:pt x="0" y="165"/>
                      <a:pt x="1" y="167"/>
                      <a:pt x="3" y="169"/>
                    </a:cubicBezTo>
                    <a:cubicBezTo>
                      <a:pt x="157" y="323"/>
                      <a:pt x="157" y="323"/>
                      <a:pt x="157" y="323"/>
                    </a:cubicBezTo>
                    <a:cubicBezTo>
                      <a:pt x="159" y="325"/>
                      <a:pt x="162" y="326"/>
                      <a:pt x="163" y="326"/>
                    </a:cubicBezTo>
                    <a:cubicBezTo>
                      <a:pt x="164" y="326"/>
                      <a:pt x="167" y="325"/>
                      <a:pt x="169" y="323"/>
                    </a:cubicBezTo>
                    <a:cubicBezTo>
                      <a:pt x="323" y="169"/>
                      <a:pt x="323" y="169"/>
                      <a:pt x="323" y="169"/>
                    </a:cubicBezTo>
                    <a:cubicBezTo>
                      <a:pt x="325" y="167"/>
                      <a:pt x="326" y="164"/>
                      <a:pt x="326" y="163"/>
                    </a:cubicBezTo>
                    <a:cubicBezTo>
                      <a:pt x="326" y="161"/>
                      <a:pt x="325" y="159"/>
                      <a:pt x="323" y="157"/>
                    </a:cubicBezTo>
                    <a:close/>
                    <a:moveTo>
                      <a:pt x="306" y="168"/>
                    </a:moveTo>
                    <a:cubicBezTo>
                      <a:pt x="168" y="306"/>
                      <a:pt x="168" y="306"/>
                      <a:pt x="168" y="306"/>
                    </a:cubicBezTo>
                    <a:cubicBezTo>
                      <a:pt x="167" y="308"/>
                      <a:pt x="164" y="308"/>
                      <a:pt x="163" y="308"/>
                    </a:cubicBezTo>
                    <a:cubicBezTo>
                      <a:pt x="162" y="308"/>
                      <a:pt x="159" y="308"/>
                      <a:pt x="157" y="306"/>
                    </a:cubicBezTo>
                    <a:cubicBezTo>
                      <a:pt x="20" y="168"/>
                      <a:pt x="20" y="168"/>
                      <a:pt x="20" y="168"/>
                    </a:cubicBezTo>
                    <a:cubicBezTo>
                      <a:pt x="18" y="167"/>
                      <a:pt x="17" y="165"/>
                      <a:pt x="17" y="163"/>
                    </a:cubicBezTo>
                    <a:cubicBezTo>
                      <a:pt x="17" y="161"/>
                      <a:pt x="18" y="159"/>
                      <a:pt x="20" y="157"/>
                    </a:cubicBezTo>
                    <a:cubicBezTo>
                      <a:pt x="157" y="19"/>
                      <a:pt x="157" y="19"/>
                      <a:pt x="157" y="19"/>
                    </a:cubicBezTo>
                    <a:cubicBezTo>
                      <a:pt x="159" y="17"/>
                      <a:pt x="162" y="17"/>
                      <a:pt x="163" y="17"/>
                    </a:cubicBezTo>
                    <a:cubicBezTo>
                      <a:pt x="164" y="17"/>
                      <a:pt x="167" y="17"/>
                      <a:pt x="168" y="19"/>
                    </a:cubicBezTo>
                    <a:cubicBezTo>
                      <a:pt x="306" y="157"/>
                      <a:pt x="306" y="157"/>
                      <a:pt x="306" y="157"/>
                    </a:cubicBezTo>
                    <a:cubicBezTo>
                      <a:pt x="308" y="159"/>
                      <a:pt x="309" y="161"/>
                      <a:pt x="309" y="163"/>
                    </a:cubicBezTo>
                    <a:cubicBezTo>
                      <a:pt x="309" y="164"/>
                      <a:pt x="308" y="166"/>
                      <a:pt x="306" y="168"/>
                    </a:cubicBez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400" kern="0">
                  <a:solidFill>
                    <a:prstClr val="black"/>
                  </a:solidFill>
                  <a:latin typeface="+mj-lt"/>
                </a:endParaRPr>
              </a:p>
            </p:txBody>
          </p:sp>
        </p:grpSp>
      </p:grpSp>
      <p:sp>
        <p:nvSpPr>
          <p:cNvPr id="106" name="TextBox 83"/>
          <p:cNvSpPr txBox="1"/>
          <p:nvPr/>
        </p:nvSpPr>
        <p:spPr>
          <a:xfrm>
            <a:off x="3047288" y="1991336"/>
            <a:ext cx="1006828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kern="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Gestión</a:t>
            </a:r>
            <a:r>
              <a:rPr lang="en-US" sz="1050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de </a:t>
            </a:r>
            <a:r>
              <a:rPr lang="en-US" sz="1050" b="1" kern="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riesgos</a:t>
            </a:r>
            <a:endParaRPr lang="en-US" sz="105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75" name="TextBox 66"/>
          <p:cNvSpPr txBox="1"/>
          <p:nvPr/>
        </p:nvSpPr>
        <p:spPr>
          <a:xfrm>
            <a:off x="6598218" y="978776"/>
            <a:ext cx="2368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Colombia ha venido pavimentado el camino hacia la innovación sostenible y responsable  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7851535" y="4840923"/>
            <a:ext cx="2133600" cy="273844"/>
          </a:xfrm>
        </p:spPr>
        <p:txBody>
          <a:bodyPr/>
          <a:lstStyle/>
          <a:p>
            <a:fld id="{2066355A-084C-D24E-9AD2-7E4FC41EA627}" type="slidenum">
              <a:rPr lang="en-US" sz="800" smtClean="0">
                <a:latin typeface="+mj-lt"/>
              </a:rPr>
              <a:t>9</a:t>
            </a:fld>
            <a:endParaRPr lang="en-US" sz="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754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9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sharepoint/v3/field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10322</TotalTime>
  <Words>1605</Words>
  <Application>Microsoft Office PowerPoint</Application>
  <PresentationFormat>Presentación en pantalla (16:9)</PresentationFormat>
  <Paragraphs>306</Paragraphs>
  <Slides>21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0" baseType="lpstr">
      <vt:lpstr>Arial Unicode MS</vt:lpstr>
      <vt:lpstr>맑은 고딕</vt:lpstr>
      <vt:lpstr>Arial</vt:lpstr>
      <vt:lpstr>Calibri</vt:lpstr>
      <vt:lpstr>Helvetica</vt:lpstr>
      <vt:lpstr>Roboto</vt:lpstr>
      <vt:lpstr>Times New Roman</vt:lpstr>
      <vt:lpstr>Wingdings</vt:lpstr>
      <vt:lpstr>Office Theme</vt:lpstr>
      <vt:lpstr>Presentación de PowerPoint</vt:lpstr>
      <vt:lpstr>regulacion</vt:lpstr>
      <vt:lpstr>Presentación de PowerPoint</vt:lpstr>
      <vt:lpstr>DE LA INNOVACIÓN</vt:lpstr>
      <vt:lpstr>INFRAESTRUCTURA PARA LA</vt:lpstr>
      <vt:lpstr>Presentación de PowerPoint</vt:lpstr>
      <vt:lpstr>Presentación de PowerPoint</vt:lpstr>
      <vt:lpstr>Presentación de PowerPoint</vt:lpstr>
      <vt:lpstr>Presentación de PowerPoint</vt:lpstr>
      <vt:lpstr>innovacion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Maria Isabel Osorio Amaya</cp:lastModifiedBy>
  <cp:revision>629</cp:revision>
  <cp:lastPrinted>2018-07-17T22:13:05Z</cp:lastPrinted>
  <dcterms:created xsi:type="dcterms:W3CDTF">2010-04-12T23:12:02Z</dcterms:created>
  <dcterms:modified xsi:type="dcterms:W3CDTF">2018-07-26T16:11:37Z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