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theme/themeOverride5.xml" ContentType="application/vnd.openxmlformats-officedocument.themeOverride+xml"/>
  <Override PartName="/ppt/drawings/drawing7.xml" ContentType="application/vnd.openxmlformats-officedocument.drawingml.chartshape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2"/>
  </p:sldMasterIdLst>
  <p:notesMasterIdLst>
    <p:notesMasterId r:id="rId33"/>
  </p:notesMasterIdLst>
  <p:handoutMasterIdLst>
    <p:handoutMasterId r:id="rId34"/>
  </p:handoutMasterIdLst>
  <p:sldIdLst>
    <p:sldId id="504" r:id="rId3"/>
    <p:sldId id="505" r:id="rId4"/>
    <p:sldId id="513" r:id="rId5"/>
    <p:sldId id="526" r:id="rId6"/>
    <p:sldId id="523" r:id="rId7"/>
    <p:sldId id="527" r:id="rId8"/>
    <p:sldId id="515" r:id="rId9"/>
    <p:sldId id="532" r:id="rId10"/>
    <p:sldId id="533" r:id="rId11"/>
    <p:sldId id="530" r:id="rId12"/>
    <p:sldId id="531" r:id="rId13"/>
    <p:sldId id="516" r:id="rId14"/>
    <p:sldId id="540" r:id="rId15"/>
    <p:sldId id="522" r:id="rId16"/>
    <p:sldId id="544" r:id="rId17"/>
    <p:sldId id="545" r:id="rId18"/>
    <p:sldId id="535" r:id="rId19"/>
    <p:sldId id="536" r:id="rId20"/>
    <p:sldId id="537" r:id="rId21"/>
    <p:sldId id="518" r:id="rId22"/>
    <p:sldId id="542" r:id="rId23"/>
    <p:sldId id="539" r:id="rId24"/>
    <p:sldId id="538" r:id="rId25"/>
    <p:sldId id="519" r:id="rId26"/>
    <p:sldId id="541" r:id="rId27"/>
    <p:sldId id="543" r:id="rId28"/>
    <p:sldId id="520" r:id="rId29"/>
    <p:sldId id="521" r:id="rId30"/>
    <p:sldId id="511" r:id="rId31"/>
    <p:sldId id="512" r:id="rId32"/>
  </p:sldIdLst>
  <p:sldSz cx="9144000" cy="6858000" type="screen4x3"/>
  <p:notesSz cx="6858000" cy="9144000"/>
  <p:defaultTextStyle>
    <a:defPPr>
      <a:defRPr lang="en-GB"/>
    </a:defPPr>
    <a:lvl1pPr marL="0" indent="0" algn="l" defTabSz="914342" rtl="0" eaLnBrk="1" latinLnBrk="0" hangingPunct="1">
      <a:spcBef>
        <a:spcPts val="0"/>
      </a:spcBef>
      <a:buFont typeface="Arial" pitchFamily="34" charset="0"/>
      <a:buNone/>
      <a:defRPr sz="1400" b="0" kern="1200" baseline="0">
        <a:solidFill>
          <a:schemeClr val="tx1"/>
        </a:solidFill>
        <a:latin typeface="+mn-lt"/>
        <a:ea typeface="+mn-ea"/>
        <a:cs typeface="+mn-cs"/>
      </a:defRPr>
    </a:lvl1pPr>
    <a:lvl2pPr marL="180000" indent="-180000" algn="l" defTabSz="914342" rtl="0" eaLnBrk="1" latinLnBrk="0" hangingPunct="1">
      <a:spcBef>
        <a:spcPts val="0"/>
      </a:spcBef>
      <a:buClr>
        <a:schemeClr val="tx1"/>
      </a:buClr>
      <a:buSzPct val="120000"/>
      <a:buFont typeface="Wingdings 2" panose="05020102010507070707" pitchFamily="18" charset="2"/>
      <a:buChar char="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360000" indent="-180000" algn="l" defTabSz="914342" rtl="0" eaLnBrk="1" latinLnBrk="0" hangingPunct="1">
      <a:spcBef>
        <a:spcPts val="0"/>
      </a:spcBef>
      <a:buClr>
        <a:schemeClr val="tx1"/>
      </a:buClr>
      <a:buFont typeface="Wingdings" panose="05000000000000000000" pitchFamily="2" charset="2"/>
      <a:buChar char="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540000" indent="-180000" algn="l" defTabSz="914342" rtl="0" eaLnBrk="1" latinLnBrk="0" hangingPunct="1">
      <a:spcBef>
        <a:spcPts val="0"/>
      </a:spcBef>
      <a:buClr>
        <a:schemeClr val="tx1"/>
      </a:buClr>
      <a:buFont typeface="Arial" panose="020B0702040204020203" pitchFamily="34" charset="0"/>
      <a:buChar char="−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720000" indent="-180000" algn="l" defTabSz="914342" rtl="0" eaLnBrk="1" latinLnBrk="0" hangingPunct="1">
      <a:spcBef>
        <a:spcPts val="0"/>
      </a:spcBef>
      <a:buClr>
        <a:schemeClr val="tx1"/>
      </a:buClr>
      <a:buFont typeface="Arial" panose="020B0402040204020203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900000" indent="-180000" algn="l" defTabSz="914342" rtl="0" eaLnBrk="1" latinLnBrk="0" hangingPunct="1">
      <a:spcBef>
        <a:spcPts val="0"/>
      </a:spcBef>
      <a:buClr>
        <a:schemeClr val="tx1"/>
      </a:buClr>
      <a:buFont typeface="Arial" panose="020B0402040204020203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1080000" indent="-180000" algn="l" defTabSz="914342" rtl="0" eaLnBrk="1" latinLnBrk="0" hangingPunct="1">
      <a:spcBef>
        <a:spcPts val="0"/>
      </a:spcBef>
      <a:buClr>
        <a:schemeClr val="tx1"/>
      </a:buClr>
      <a:buFont typeface="Arial" panose="020B0402040204020203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1260000" indent="-180000" algn="l" defTabSz="914342" rtl="0" eaLnBrk="1" latinLnBrk="0" hangingPunct="1">
      <a:spcBef>
        <a:spcPts val="0"/>
      </a:spcBef>
      <a:buClr>
        <a:schemeClr val="tx1"/>
      </a:buClr>
      <a:buFont typeface="Arial" panose="020B0402040204020203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1440000" indent="-180000" algn="l" defTabSz="914342" rtl="0" eaLnBrk="1" latinLnBrk="0" hangingPunct="1">
      <a:spcBef>
        <a:spcPts val="0"/>
      </a:spcBef>
      <a:buClr>
        <a:schemeClr val="tx2"/>
      </a:buClr>
      <a:buFont typeface="Arial" panose="020B0402040204020203" pitchFamily="34" charset="0"/>
      <a:buChar char="‒"/>
      <a:defRPr sz="1400" kern="1200" baseline="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2" orient="horz" pos="663" userDrawn="1">
          <p15:clr>
            <a:srgbClr val="A4A3A4"/>
          </p15:clr>
        </p15:guide>
        <p15:guide id="13" orient="horz" pos="436">
          <p15:clr>
            <a:srgbClr val="A4A3A4"/>
          </p15:clr>
        </p15:guide>
        <p15:guide id="15" orient="horz" pos="2251" userDrawn="1">
          <p15:clr>
            <a:srgbClr val="A4A3A4"/>
          </p15:clr>
        </p15:guide>
        <p15:guide id="17" orient="horz" pos="4020">
          <p15:clr>
            <a:srgbClr val="A4A3A4"/>
          </p15:clr>
        </p15:guide>
        <p15:guide id="18" orient="horz" pos="2341" userDrawn="1">
          <p15:clr>
            <a:srgbClr val="A4A3A4"/>
          </p15:clr>
        </p15:guide>
        <p15:guide id="19" pos="204">
          <p15:clr>
            <a:srgbClr val="A4A3A4"/>
          </p15:clr>
        </p15:guide>
        <p15:guide id="20" pos="5556">
          <p15:clr>
            <a:srgbClr val="A4A3A4"/>
          </p15:clr>
        </p15:guide>
        <p15:guide id="21" pos="2835" userDrawn="1">
          <p15:clr>
            <a:srgbClr val="A4A3A4"/>
          </p15:clr>
        </p15:guide>
        <p15:guide id="22" pos="2925" userDrawn="1">
          <p15:clr>
            <a:srgbClr val="A4A3A4"/>
          </p15:clr>
        </p15:guide>
        <p15:guide id="23" pos="3833" userDrawn="1">
          <p15:clr>
            <a:srgbClr val="A4A3A4"/>
          </p15:clr>
        </p15:guide>
        <p15:guide id="24" pos="3742" userDrawn="1">
          <p15:clr>
            <a:srgbClr val="A4A3A4"/>
          </p15:clr>
        </p15:guide>
        <p15:guide id="31" pos="1927">
          <p15:clr>
            <a:srgbClr val="A4A3A4"/>
          </p15:clr>
        </p15:guide>
        <p15:guide id="32" pos="2018">
          <p15:clr>
            <a:srgbClr val="A4A3A4"/>
          </p15:clr>
        </p15:guide>
        <p15:guide id="33" orient="horz" pos="3929">
          <p15:clr>
            <a:srgbClr val="A4A3A4"/>
          </p15:clr>
        </p15:guide>
        <p15:guide id="35" orient="horz" pos="1780">
          <p15:clr>
            <a:srgbClr val="A4A3A4"/>
          </p15:clr>
        </p15:guide>
        <p15:guide id="36" orient="horz" pos="2886">
          <p15:clr>
            <a:srgbClr val="A4A3A4"/>
          </p15:clr>
        </p15:guide>
        <p15:guide id="37" orient="horz" pos="2794" userDrawn="1">
          <p15:clr>
            <a:srgbClr val="A4A3A4"/>
          </p15:clr>
        </p15:guide>
        <p15:guide id="38" orient="horz" pos="1661" userDrawn="1">
          <p15:clr>
            <a:srgbClr val="A4A3A4"/>
          </p15:clr>
        </p15:guide>
        <p15:guide id="39" orient="horz" pos="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5">
          <p15:clr>
            <a:srgbClr val="A4A3A4"/>
          </p15:clr>
        </p15:guide>
        <p15:guide id="4" orient="horz" pos="2971">
          <p15:clr>
            <a:srgbClr val="A4A3A4"/>
          </p15:clr>
        </p15:guide>
        <p15:guide id="5" pos="150">
          <p15:clr>
            <a:srgbClr val="A4A3A4"/>
          </p15:clr>
        </p15:guide>
        <p15:guide id="6" pos="415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e" initials="S" lastIdx="2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3D4"/>
    <a:srgbClr val="CC0033"/>
    <a:srgbClr val="8BC4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EF6447A-24EA-4742-A8FB-1DF080B5CEFA}">
  <a:tblStyle styleId="{CEF6447A-24EA-4742-A8FB-1DF080B5CEFA}" styleName="Fitch Table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6350" cmpd="sng">
              <a:solidFill>
                <a:schemeClr val="dk1"/>
              </a:solidFill>
            </a:ln>
          </a:top>
          <a:bottom>
            <a:ln w="6350" cmpd="sng">
              <a:solidFill>
                <a:schemeClr val="dk1"/>
              </a:solidFill>
            </a:ln>
          </a:bottom>
          <a:insideH>
            <a:ln w="6350" cmpd="sng">
              <a:solidFill>
                <a:srgbClr val="E2E9EC"/>
              </a:solidFill>
            </a:ln>
          </a:insideH>
          <a:insideV>
            <a:ln>
              <a:noFill/>
            </a:ln>
          </a:insideV>
        </a:tcBdr>
      </a:tcStyle>
    </a:wholeTbl>
    <a:band1H>
      <a:tcStyle>
        <a:tcBdr/>
        <a:fill>
          <a:solidFill>
            <a:srgbClr val="E2E9EC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TxStyle>
        <a:fontRef idx="minor">
          <a:prstClr val="black"/>
        </a:fontRef>
        <a:schemeClr val="dk1"/>
      </a:tcTxStyle>
      <a:tcStyle>
        <a:tcBdr/>
      </a:tcStyle>
    </a:lastCol>
    <a:firstCol>
      <a:tcTxStyle>
        <a:fontRef idx="minor">
          <a:prstClr val="black"/>
        </a:fontRef>
        <a:schemeClr val="dk1"/>
      </a:tcTxStyle>
      <a:tcStyle>
        <a:tcBdr/>
      </a:tcStyle>
    </a:firstCol>
    <a:lastRow>
      <a:tcTxStyle>
        <a:fontRef idx="minor">
          <a:prstClr val="black"/>
        </a:fontRef>
        <a:schemeClr val="dk1"/>
      </a:tcTxStyle>
      <a:tcStyle>
        <a:tcBdr/>
      </a:tcStyle>
    </a:lastRow>
    <a:firstRow>
      <a:tcTxStyle b="on">
        <a:fontRef idx="minor">
          <a:prstClr val="black"/>
        </a:fontRef>
        <a:schemeClr val="dk1"/>
      </a:tcTxStyle>
      <a:tcStyle>
        <a:tcBdr>
          <a:top>
            <a:ln w="6350" cmpd="sng">
              <a:solidFill>
                <a:schemeClr val="dk1"/>
              </a:solidFill>
            </a:ln>
          </a:top>
          <a:bottom>
            <a:ln w="6350" cmpd="sng">
              <a:solidFill>
                <a:schemeClr val="dk1"/>
              </a:solidFill>
            </a:ln>
          </a:bottom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8" autoAdjust="0"/>
    <p:restoredTop sz="96453" autoAdjust="0"/>
  </p:normalViewPr>
  <p:slideViewPr>
    <p:cSldViewPr showGuides="1">
      <p:cViewPr varScale="1">
        <p:scale>
          <a:sx n="86" d="100"/>
          <a:sy n="86" d="100"/>
        </p:scale>
        <p:origin x="1266" y="60"/>
      </p:cViewPr>
      <p:guideLst>
        <p:guide orient="horz" pos="663"/>
        <p:guide orient="horz" pos="436"/>
        <p:guide orient="horz" pos="2251"/>
        <p:guide orient="horz" pos="4020"/>
        <p:guide orient="horz" pos="2341"/>
        <p:guide pos="204"/>
        <p:guide pos="5556"/>
        <p:guide pos="2835"/>
        <p:guide pos="2925"/>
        <p:guide pos="3833"/>
        <p:guide pos="3742"/>
        <p:guide pos="1927"/>
        <p:guide pos="2018"/>
        <p:guide orient="horz" pos="3929"/>
        <p:guide orient="horz" pos="1780"/>
        <p:guide orient="horz" pos="2886"/>
        <p:guide orient="horz" pos="2794"/>
        <p:guide orient="horz" pos="1661"/>
        <p:guide orient="horz" pos="76"/>
      </p:guideLst>
    </p:cSldViewPr>
  </p:slideViewPr>
  <p:outlineViewPr>
    <p:cViewPr>
      <p:scale>
        <a:sx n="33" d="100"/>
        <a:sy n="33" d="100"/>
      </p:scale>
      <p:origin x="0" y="-1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096" y="84"/>
      </p:cViewPr>
      <p:guideLst>
        <p:guide orient="horz" pos="2880"/>
        <p:guide pos="2160"/>
        <p:guide orient="horz" pos="2925"/>
        <p:guide orient="horz" pos="2971"/>
        <p:guide pos="150"/>
        <p:guide pos="4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atapia\Desktop\Presentaci&#243;n%20en%20Colombia\Graficas%20de%20Apoyo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atapia\Desktop\Presentaci&#243;n%20en%20Colombia\Graficas%20de%20Apoyo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angarza\Desktop\Latin%20America%20Banks%20Outlook%202014_Jan%202014%20-%20Charts.xlsm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172.17.152.23\data$\Instituciones%20Financieras\Bancos\Banco%20Davivienda\Temporary%20-%20Group%202%20&amp;%203\Maintenance%20&amp;%20Surveillance\2018\Summary%20Overlay\Peer%20Review_5%20bancos_2018.xlsx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angarza\Desktop\Latin%20America%20Banks%20Outlook%202014_Jan%202014%20-%20Charts.xlsm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C:\Users\atapia\Desktop\Presentaci&#243;n%20en%20Colombia\Graficas%20de%20Apoyo.xlsx" TargetMode="External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\\172.17.152.23\data$\Instituciones%20Financieras\Bancos\Banco%20Davivienda\Temporary%20-%20Group%202%20&amp;%203\Maintenance%20&amp;%20Surveillance\2018\Summary%20Overlay\Peer%20Review_5%20bancos_2018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1400">
                <a:solidFill>
                  <a:schemeClr val="bg1">
                    <a:lumMod val="50000"/>
                  </a:schemeClr>
                </a:solidFill>
              </a:defRPr>
            </a:pPr>
            <a:r>
              <a:rPr lang="en-US" sz="1800" b="1">
                <a:solidFill>
                  <a:schemeClr val="bg1">
                    <a:lumMod val="50000"/>
                  </a:schemeClr>
                </a:solidFill>
                <a:latin typeface="Arial"/>
              </a:rPr>
              <a:t>Capital / Activos Totales</a:t>
            </a:r>
            <a:r>
              <a:rPr lang="en-US" sz="1400" b="0">
                <a:solidFill>
                  <a:schemeClr val="bg1">
                    <a:lumMod val="50000"/>
                  </a:schemeClr>
                </a:solidFill>
                <a:latin typeface="Arial"/>
              </a:rPr>
              <a:t>
</a:t>
            </a:r>
            <a:r>
              <a:rPr lang="en-US" sz="1050" b="1">
                <a:solidFill>
                  <a:schemeClr val="bg1">
                    <a:lumMod val="50000"/>
                  </a:schemeClr>
                </a:solidFill>
                <a:latin typeface="Arial"/>
              </a:rPr>
              <a:t>Reportado</a:t>
            </a:r>
          </a:p>
        </c:rich>
      </c:tx>
      <c:layout>
        <c:manualLayout>
          <c:xMode val="edge"/>
          <c:yMode val="edge"/>
          <c:x val="2.1114442778610694E-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0865923009623802E-2"/>
          <c:y val="0.27054097404491106"/>
          <c:w val="0.91302296587926512"/>
          <c:h val="0.474854416442378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'Capital a activos'!$A$2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563B8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1F497D"/>
                  </a:solidFill>
                  <a:round/>
                </a14:hiddenLine>
              </a:ext>
            </a:extLst>
          </c:spPr>
          <c:invertIfNegative val="0"/>
          <c:cat>
            <c:strRef>
              <c:f>'Capital a activos'!$B$1:$N$1</c:f>
              <c:strCache>
                <c:ptCount val="13"/>
                <c:pt idx="0">
                  <c:v>ARG</c:v>
                </c:pt>
                <c:pt idx="1">
                  <c:v>BRA</c:v>
                </c:pt>
                <c:pt idx="2">
                  <c:v>CHL</c:v>
                </c:pt>
                <c:pt idx="3">
                  <c:v>COL</c:v>
                </c:pt>
                <c:pt idx="4">
                  <c:v>CR</c:v>
                </c:pt>
                <c:pt idx="5">
                  <c:v>DOM REP</c:v>
                </c:pt>
                <c:pt idx="6">
                  <c:v>GTM</c:v>
                </c:pt>
                <c:pt idx="7">
                  <c:v>MEX</c:v>
                </c:pt>
                <c:pt idx="8">
                  <c:v>PAN</c:v>
                </c:pt>
                <c:pt idx="9">
                  <c:v>PER</c:v>
                </c:pt>
                <c:pt idx="10">
                  <c:v>SLV</c:v>
                </c:pt>
                <c:pt idx="11">
                  <c:v>URU</c:v>
                </c:pt>
                <c:pt idx="12">
                  <c:v>VEN </c:v>
                </c:pt>
              </c:strCache>
            </c:strRef>
          </c:cat>
          <c:val>
            <c:numRef>
              <c:f>'Capital a activos'!$B$2:$N$2</c:f>
              <c:numCache>
                <c:formatCode>0.0</c:formatCode>
                <c:ptCount val="13"/>
                <c:pt idx="0">
                  <c:v>12.111108247009703</c:v>
                </c:pt>
                <c:pt idx="1">
                  <c:v>7.9937329283539027</c:v>
                </c:pt>
                <c:pt idx="2">
                  <c:v>8.1270081574861486</c:v>
                </c:pt>
                <c:pt idx="3">
                  <c:v>14.73509350743246</c:v>
                </c:pt>
                <c:pt idx="4">
                  <c:v>12.010309979890273</c:v>
                </c:pt>
                <c:pt idx="5">
                  <c:v>11.456874710693913</c:v>
                </c:pt>
                <c:pt idx="6">
                  <c:v>9.3194180312657231</c:v>
                </c:pt>
                <c:pt idx="7">
                  <c:v>10.33361369044014</c:v>
                </c:pt>
                <c:pt idx="8">
                  <c:v>9.9354866357058516</c:v>
                </c:pt>
                <c:pt idx="9">
                  <c:v>9.7188929299608748</c:v>
                </c:pt>
                <c:pt idx="10">
                  <c:v>13.467628828000125</c:v>
                </c:pt>
                <c:pt idx="11">
                  <c:v>9.4470625357791391</c:v>
                </c:pt>
                <c:pt idx="12">
                  <c:v>7.9174566816802265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A2-461C-A82E-EA861711C694}"/>
            </c:ext>
          </c:extLst>
        </c:ser>
        <c:ser>
          <c:idx val="1"/>
          <c:order val="1"/>
          <c:tx>
            <c:strRef>
              <c:f>'Capital a activos'!$A$3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BB29B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558ED5"/>
                  </a:solidFill>
                  <a:round/>
                </a14:hiddenLine>
              </a:ext>
            </a:extLst>
          </c:spPr>
          <c:invertIfNegative val="0"/>
          <c:cat>
            <c:strRef>
              <c:f>'Capital a activos'!$B$1:$N$1</c:f>
              <c:strCache>
                <c:ptCount val="13"/>
                <c:pt idx="0">
                  <c:v>ARG</c:v>
                </c:pt>
                <c:pt idx="1">
                  <c:v>BRA</c:v>
                </c:pt>
                <c:pt idx="2">
                  <c:v>CHL</c:v>
                </c:pt>
                <c:pt idx="3">
                  <c:v>COL</c:v>
                </c:pt>
                <c:pt idx="4">
                  <c:v>CR</c:v>
                </c:pt>
                <c:pt idx="5">
                  <c:v>DOM REP</c:v>
                </c:pt>
                <c:pt idx="6">
                  <c:v>GTM</c:v>
                </c:pt>
                <c:pt idx="7">
                  <c:v>MEX</c:v>
                </c:pt>
                <c:pt idx="8">
                  <c:v>PAN</c:v>
                </c:pt>
                <c:pt idx="9">
                  <c:v>PER</c:v>
                </c:pt>
                <c:pt idx="10">
                  <c:v>SLV</c:v>
                </c:pt>
                <c:pt idx="11">
                  <c:v>URU</c:v>
                </c:pt>
                <c:pt idx="12">
                  <c:v>VEN </c:v>
                </c:pt>
              </c:strCache>
            </c:strRef>
          </c:cat>
          <c:val>
            <c:numRef>
              <c:f>'Capital a activos'!$B$3:$N$3</c:f>
              <c:numCache>
                <c:formatCode>0.0</c:formatCode>
                <c:ptCount val="13"/>
                <c:pt idx="0">
                  <c:v>12.544341966793462</c:v>
                </c:pt>
                <c:pt idx="1">
                  <c:v>7.28550799791382</c:v>
                </c:pt>
                <c:pt idx="2">
                  <c:v>7.9695594848943783</c:v>
                </c:pt>
                <c:pt idx="3">
                  <c:v>14.88803013325658</c:v>
                </c:pt>
                <c:pt idx="4">
                  <c:v>11.325123740555753</c:v>
                </c:pt>
                <c:pt idx="5">
                  <c:v>11.300287163170191</c:v>
                </c:pt>
                <c:pt idx="6">
                  <c:v>9.2863889158140953</c:v>
                </c:pt>
                <c:pt idx="7">
                  <c:v>10.885711645842006</c:v>
                </c:pt>
                <c:pt idx="8">
                  <c:v>10.06003790205941</c:v>
                </c:pt>
                <c:pt idx="9">
                  <c:v>10.129161744080806</c:v>
                </c:pt>
                <c:pt idx="10">
                  <c:v>13.152532032198897</c:v>
                </c:pt>
                <c:pt idx="11">
                  <c:v>9.3126543852639312</c:v>
                </c:pt>
                <c:pt idx="12">
                  <c:v>7.3195344842431798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A2-461C-A82E-EA861711C694}"/>
            </c:ext>
          </c:extLst>
        </c:ser>
        <c:ser>
          <c:idx val="2"/>
          <c:order val="2"/>
          <c:tx>
            <c:strRef>
              <c:f>'Capital a activos'!$A$4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6DC3EA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'Capital a activos'!$B$1:$N$1</c:f>
              <c:strCache>
                <c:ptCount val="13"/>
                <c:pt idx="0">
                  <c:v>ARG</c:v>
                </c:pt>
                <c:pt idx="1">
                  <c:v>BRA</c:v>
                </c:pt>
                <c:pt idx="2">
                  <c:v>CHL</c:v>
                </c:pt>
                <c:pt idx="3">
                  <c:v>COL</c:v>
                </c:pt>
                <c:pt idx="4">
                  <c:v>CR</c:v>
                </c:pt>
                <c:pt idx="5">
                  <c:v>DOM REP</c:v>
                </c:pt>
                <c:pt idx="6">
                  <c:v>GTM</c:v>
                </c:pt>
                <c:pt idx="7">
                  <c:v>MEX</c:v>
                </c:pt>
                <c:pt idx="8">
                  <c:v>PAN</c:v>
                </c:pt>
                <c:pt idx="9">
                  <c:v>PER</c:v>
                </c:pt>
                <c:pt idx="10">
                  <c:v>SLV</c:v>
                </c:pt>
                <c:pt idx="11">
                  <c:v>URU</c:v>
                </c:pt>
                <c:pt idx="12">
                  <c:v>VEN </c:v>
                </c:pt>
              </c:strCache>
            </c:strRef>
          </c:cat>
          <c:val>
            <c:numRef>
              <c:f>'Capital a activos'!$B$4:$N$4</c:f>
              <c:numCache>
                <c:formatCode>0.0</c:formatCode>
                <c:ptCount val="13"/>
                <c:pt idx="0">
                  <c:v>12.289624098840912</c:v>
                </c:pt>
                <c:pt idx="1">
                  <c:v>6.9351870332998127</c:v>
                </c:pt>
                <c:pt idx="2">
                  <c:v>7.5760185429220863</c:v>
                </c:pt>
                <c:pt idx="3">
                  <c:v>13.934922307761843</c:v>
                </c:pt>
                <c:pt idx="4">
                  <c:v>11.443053597347065</c:v>
                </c:pt>
                <c:pt idx="5">
                  <c:v>11.203008641393177</c:v>
                </c:pt>
                <c:pt idx="6">
                  <c:v>9.2592200701524199</c:v>
                </c:pt>
                <c:pt idx="7">
                  <c:v>10.431074534731286</c:v>
                </c:pt>
                <c:pt idx="8">
                  <c:v>10.018761166212929</c:v>
                </c:pt>
                <c:pt idx="9">
                  <c:v>9.6693018095581422</c:v>
                </c:pt>
                <c:pt idx="10">
                  <c:v>13.07614209256322</c:v>
                </c:pt>
                <c:pt idx="11">
                  <c:v>8.7075519153832861</c:v>
                </c:pt>
                <c:pt idx="12">
                  <c:v>7.0492430571946567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A2-461C-A82E-EA861711C694}"/>
            </c:ext>
          </c:extLst>
        </c:ser>
        <c:ser>
          <c:idx val="3"/>
          <c:order val="3"/>
          <c:tx>
            <c:strRef>
              <c:f>'Capital a activos'!$A$5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AE3F85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'Capital a activos'!$B$1:$N$1</c:f>
              <c:strCache>
                <c:ptCount val="13"/>
                <c:pt idx="0">
                  <c:v>ARG</c:v>
                </c:pt>
                <c:pt idx="1">
                  <c:v>BRA</c:v>
                </c:pt>
                <c:pt idx="2">
                  <c:v>CHL</c:v>
                </c:pt>
                <c:pt idx="3">
                  <c:v>COL</c:v>
                </c:pt>
                <c:pt idx="4">
                  <c:v>CR</c:v>
                </c:pt>
                <c:pt idx="5">
                  <c:v>DOM REP</c:v>
                </c:pt>
                <c:pt idx="6">
                  <c:v>GTM</c:v>
                </c:pt>
                <c:pt idx="7">
                  <c:v>MEX</c:v>
                </c:pt>
                <c:pt idx="8">
                  <c:v>PAN</c:v>
                </c:pt>
                <c:pt idx="9">
                  <c:v>PER</c:v>
                </c:pt>
                <c:pt idx="10">
                  <c:v>SLV</c:v>
                </c:pt>
                <c:pt idx="11">
                  <c:v>URU</c:v>
                </c:pt>
                <c:pt idx="12">
                  <c:v>VEN </c:v>
                </c:pt>
              </c:strCache>
            </c:strRef>
          </c:cat>
          <c:val>
            <c:numRef>
              <c:f>'Capital a activos'!$B$5:$N$5</c:f>
              <c:numCache>
                <c:formatCode>0.0</c:formatCode>
                <c:ptCount val="13"/>
                <c:pt idx="0">
                  <c:v>11.23388469909826</c:v>
                </c:pt>
                <c:pt idx="1">
                  <c:v>7.7392573170090726</c:v>
                </c:pt>
                <c:pt idx="2">
                  <c:v>8.4100558820518856</c:v>
                </c:pt>
                <c:pt idx="3">
                  <c:v>13.991517908588417</c:v>
                </c:pt>
                <c:pt idx="4">
                  <c:v>11.479164150982477</c:v>
                </c:pt>
                <c:pt idx="5">
                  <c:v>11.293675581825708</c:v>
                </c:pt>
                <c:pt idx="6">
                  <c:v>9.0711361174761507</c:v>
                </c:pt>
                <c:pt idx="7">
                  <c:v>9.9035527104691958</c:v>
                </c:pt>
                <c:pt idx="8">
                  <c:v>10.554999958478509</c:v>
                </c:pt>
                <c:pt idx="9">
                  <c:v>11.036318492734141</c:v>
                </c:pt>
                <c:pt idx="10">
                  <c:v>12.915391376440741</c:v>
                </c:pt>
                <c:pt idx="11">
                  <c:v>9.3792841647610015</c:v>
                </c:pt>
                <c:pt idx="12">
                  <c:v>5.0267586521712984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A2-461C-A82E-EA861711C694}"/>
            </c:ext>
          </c:extLst>
        </c:ser>
        <c:ser>
          <c:idx val="4"/>
          <c:order val="4"/>
          <c:tx>
            <c:strRef>
              <c:f>'Capital a activos'!$A$6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DA925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'Capital a activos'!$B$1:$N$1</c:f>
              <c:strCache>
                <c:ptCount val="13"/>
                <c:pt idx="0">
                  <c:v>ARG</c:v>
                </c:pt>
                <c:pt idx="1">
                  <c:v>BRA</c:v>
                </c:pt>
                <c:pt idx="2">
                  <c:v>CHL</c:v>
                </c:pt>
                <c:pt idx="3">
                  <c:v>COL</c:v>
                </c:pt>
                <c:pt idx="4">
                  <c:v>CR</c:v>
                </c:pt>
                <c:pt idx="5">
                  <c:v>DOM REP</c:v>
                </c:pt>
                <c:pt idx="6">
                  <c:v>GTM</c:v>
                </c:pt>
                <c:pt idx="7">
                  <c:v>MEX</c:v>
                </c:pt>
                <c:pt idx="8">
                  <c:v>PAN</c:v>
                </c:pt>
                <c:pt idx="9">
                  <c:v>PER</c:v>
                </c:pt>
                <c:pt idx="10">
                  <c:v>SLV</c:v>
                </c:pt>
                <c:pt idx="11">
                  <c:v>URU</c:v>
                </c:pt>
                <c:pt idx="12">
                  <c:v>VEN </c:v>
                </c:pt>
              </c:strCache>
            </c:strRef>
          </c:cat>
          <c:val>
            <c:numRef>
              <c:f>'Capital a activos'!$B$6:$N$6</c:f>
              <c:numCache>
                <c:formatCode>0.0</c:formatCode>
                <c:ptCount val="13"/>
                <c:pt idx="0">
                  <c:v>11.565905210455055</c:v>
                </c:pt>
                <c:pt idx="1">
                  <c:v>8.6691039171777646</c:v>
                </c:pt>
                <c:pt idx="2">
                  <c:v>8.4418902526000394</c:v>
                </c:pt>
                <c:pt idx="3">
                  <c:v>13.786704987170356</c:v>
                </c:pt>
                <c:pt idx="4">
                  <c:v>11.16825782331615</c:v>
                </c:pt>
                <c:pt idx="5">
                  <c:v>11.553207544468789</c:v>
                </c:pt>
                <c:pt idx="6">
                  <c:v>9.3501638007160075</c:v>
                </c:pt>
                <c:pt idx="7">
                  <c:v>10.387261062899439</c:v>
                </c:pt>
                <c:pt idx="8">
                  <c:v>11.44840313252849</c:v>
                </c:pt>
                <c:pt idx="9">
                  <c:v>11.754791366674045</c:v>
                </c:pt>
                <c:pt idx="10">
                  <c:v>12.568410804112762</c:v>
                </c:pt>
                <c:pt idx="11">
                  <c:v>10.358797343067721</c:v>
                </c:pt>
                <c:pt idx="12">
                  <c:v>3.237227999050142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A2-461C-A82E-EA861711C694}"/>
            </c:ext>
          </c:extLst>
        </c:ser>
        <c:ser>
          <c:idx val="5"/>
          <c:order val="5"/>
          <c:tx>
            <c:strRef>
              <c:f>'Capital a activos'!$A$7</c:f>
              <c:strCache>
                <c:ptCount val="1"/>
                <c:pt idx="0">
                  <c:v>2Q18</c:v>
                </c:pt>
              </c:strCache>
            </c:strRef>
          </c:tx>
          <c:spPr>
            <a:solidFill>
              <a:srgbClr val="5E6A71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'Capital a activos'!$B$1:$N$1</c:f>
              <c:strCache>
                <c:ptCount val="13"/>
                <c:pt idx="0">
                  <c:v>ARG</c:v>
                </c:pt>
                <c:pt idx="1">
                  <c:v>BRA</c:v>
                </c:pt>
                <c:pt idx="2">
                  <c:v>CHL</c:v>
                </c:pt>
                <c:pt idx="3">
                  <c:v>COL</c:v>
                </c:pt>
                <c:pt idx="4">
                  <c:v>CR</c:v>
                </c:pt>
                <c:pt idx="5">
                  <c:v>DOM REP</c:v>
                </c:pt>
                <c:pt idx="6">
                  <c:v>GTM</c:v>
                </c:pt>
                <c:pt idx="7">
                  <c:v>MEX</c:v>
                </c:pt>
                <c:pt idx="8">
                  <c:v>PAN</c:v>
                </c:pt>
                <c:pt idx="9">
                  <c:v>PER</c:v>
                </c:pt>
                <c:pt idx="10">
                  <c:v>SLV</c:v>
                </c:pt>
                <c:pt idx="11">
                  <c:v>URU</c:v>
                </c:pt>
                <c:pt idx="12">
                  <c:v>VEN </c:v>
                </c:pt>
              </c:strCache>
            </c:strRef>
          </c:cat>
          <c:val>
            <c:numRef>
              <c:f>'Capital a activos'!$B$7:$N$7</c:f>
              <c:numCache>
                <c:formatCode>0.0</c:formatCode>
                <c:ptCount val="13"/>
                <c:pt idx="0">
                  <c:v>11.707972403880468</c:v>
                </c:pt>
                <c:pt idx="1">
                  <c:v>8.6820358976162666</c:v>
                </c:pt>
                <c:pt idx="2">
                  <c:v>8.0974670242938434</c:v>
                </c:pt>
                <c:pt idx="3">
                  <c:v>13.734204839672643</c:v>
                </c:pt>
                <c:pt idx="4">
                  <c:v>11.478337016530963</c:v>
                </c:pt>
                <c:pt idx="5">
                  <c:v>11.567274150770396</c:v>
                </c:pt>
                <c:pt idx="6">
                  <c:v>9.3872017785071726</c:v>
                </c:pt>
                <c:pt idx="7">
                  <c:v>10.472070267419861</c:v>
                </c:pt>
                <c:pt idx="8">
                  <c:v>11.543150740238236</c:v>
                </c:pt>
                <c:pt idx="9">
                  <c:v>11.858026492871202</c:v>
                </c:pt>
                <c:pt idx="10">
                  <c:v>12.334277188925737</c:v>
                </c:pt>
                <c:pt idx="11">
                  <c:v>11.028640327017538</c:v>
                </c:pt>
                <c:pt idx="12">
                  <c:v>11.439705659720882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A2-461C-A82E-EA861711C6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64980608"/>
        <c:axId val="164982144"/>
      </c:barChart>
      <c:catAx>
        <c:axId val="164980608"/>
        <c:scaling>
          <c:orientation val="minMax"/>
        </c:scaling>
        <c:delete val="0"/>
        <c:axPos val="b"/>
        <c:numFmt formatCode="mmm\ yy" sourceLinked="0"/>
        <c:majorTickMark val="none"/>
        <c:minorTickMark val="none"/>
        <c:tickLblPos val="low"/>
        <c:spPr>
          <a:noFill/>
          <a:ln w="6350" cap="flat" cmpd="sng" algn="ctr">
            <a:solidFill>
              <a:srgbClr val="BFBFBF"/>
            </a:solidFill>
            <a:prstDash val="solid"/>
            <a:round/>
          </a:ln>
          <a:effectLst/>
          <a:extLst/>
        </c:spPr>
        <c:txPr>
          <a:bodyPr rot="0" vert="horz"/>
          <a:lstStyle/>
          <a:p>
            <a:pPr>
              <a:defRPr sz="1200" b="1">
                <a:solidFill>
                  <a:schemeClr val="bg1">
                    <a:lumMod val="50000"/>
                  </a:schemeClr>
                </a:solidFill>
              </a:defRPr>
            </a:pPr>
            <a:endParaRPr lang="es-CO"/>
          </a:p>
        </c:txPr>
        <c:crossAx val="164982144"/>
        <c:crosses val="autoZero"/>
        <c:auto val="1"/>
        <c:lblAlgn val="ctr"/>
        <c:lblOffset val="100"/>
        <c:noMultiLvlLbl val="0"/>
      </c:catAx>
      <c:valAx>
        <c:axId val="164982144"/>
        <c:scaling>
          <c:orientation val="minMax"/>
        </c:scaling>
        <c:delete val="0"/>
        <c:axPos val="l"/>
        <c:majorGridlines>
          <c:spPr>
            <a:ln w="6350">
              <a:solidFill>
                <a:sysClr val="window" lastClr="FFFFFF">
                  <a:lumMod val="75000"/>
                </a:sys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 b="0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en-US" sz="1100">
                    <a:solidFill>
                      <a:schemeClr val="bg1">
                        <a:lumMod val="50000"/>
                      </a:schemeClr>
                    </a:solidFill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8.0344702239428141E-3"/>
              <c:y val="0.16581461066520539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 w="6350">
            <a:solidFill>
              <a:srgbClr val="BFBFBF"/>
            </a:solidFill>
          </a:ln>
        </c:spPr>
        <c:txPr>
          <a:bodyPr rot="0" vert="horz"/>
          <a:lstStyle/>
          <a:p>
            <a:pPr>
              <a:defRPr sz="1200">
                <a:solidFill>
                  <a:schemeClr val="bg1">
                    <a:lumMod val="50000"/>
                  </a:schemeClr>
                </a:solidFill>
              </a:defRPr>
            </a:pPr>
            <a:endParaRPr lang="es-CO"/>
          </a:p>
        </c:txPr>
        <c:crossAx val="164980608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25243813984419694"/>
          <c:y val="0.12828282828282828"/>
          <c:w val="0.50044223216686223"/>
          <c:h val="9.5221717171717166E-2"/>
        </c:manualLayout>
      </c:layout>
      <c:overlay val="0"/>
      <c:txPr>
        <a:bodyPr/>
        <a:lstStyle/>
        <a:p>
          <a:pPr>
            <a:defRPr sz="1400" b="1">
              <a:solidFill>
                <a:schemeClr val="bg1">
                  <a:lumMod val="50000"/>
                </a:schemeClr>
              </a:solidFill>
            </a:defRPr>
          </a:pPr>
          <a:endParaRPr lang="es-C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700" baseline="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1400">
                <a:solidFill>
                  <a:schemeClr val="bg1">
                    <a:lumMod val="50000"/>
                  </a:schemeClr>
                </a:solidFill>
              </a:defRPr>
            </a:pPr>
            <a:r>
              <a:rPr lang="en-US" sz="1800" b="1">
                <a:solidFill>
                  <a:schemeClr val="bg1">
                    <a:lumMod val="50000"/>
                  </a:schemeClr>
                </a:solidFill>
                <a:latin typeface="Arial"/>
              </a:rPr>
              <a:t>Activos en riesgo / activos totales</a:t>
            </a:r>
            <a:r>
              <a:rPr lang="en-US" sz="1400" b="0">
                <a:solidFill>
                  <a:schemeClr val="bg1">
                    <a:lumMod val="50000"/>
                  </a:schemeClr>
                </a:solidFill>
                <a:latin typeface="Arial"/>
              </a:rPr>
              <a:t>
</a:t>
            </a:r>
            <a:r>
              <a:rPr lang="en-US" sz="1050" b="1">
                <a:solidFill>
                  <a:schemeClr val="bg1">
                    <a:lumMod val="50000"/>
                  </a:schemeClr>
                </a:solidFill>
                <a:latin typeface="Arial"/>
              </a:rPr>
              <a:t>Reportado</a:t>
            </a:r>
          </a:p>
        </c:rich>
      </c:tx>
      <c:layout>
        <c:manualLayout>
          <c:xMode val="edge"/>
          <c:yMode val="edge"/>
          <c:x val="2.1114442778610694E-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0865923009623802E-2"/>
          <c:y val="0.27054097404491106"/>
          <c:w val="0.91302296587926512"/>
          <c:h val="0.474854416442378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'Capital a activos'!$Q$2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563B8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1F497D"/>
                  </a:solidFill>
                  <a:round/>
                </a14:hiddenLine>
              </a:ext>
            </a:extLst>
          </c:spPr>
          <c:invertIfNegative val="0"/>
          <c:cat>
            <c:strRef>
              <c:f>'Capital a activos'!$R$1:$AB$1</c:f>
              <c:strCache>
                <c:ptCount val="11"/>
                <c:pt idx="0">
                  <c:v>BRA</c:v>
                </c:pt>
                <c:pt idx="1">
                  <c:v>CHL</c:v>
                </c:pt>
                <c:pt idx="2">
                  <c:v>COL</c:v>
                </c:pt>
                <c:pt idx="3">
                  <c:v>DOM REP</c:v>
                </c:pt>
                <c:pt idx="4">
                  <c:v>GTM</c:v>
                </c:pt>
                <c:pt idx="5">
                  <c:v>MEX</c:v>
                </c:pt>
                <c:pt idx="6">
                  <c:v>PAN</c:v>
                </c:pt>
                <c:pt idx="7">
                  <c:v>PER</c:v>
                </c:pt>
                <c:pt idx="8">
                  <c:v>SLV</c:v>
                </c:pt>
                <c:pt idx="9">
                  <c:v>URU</c:v>
                </c:pt>
                <c:pt idx="10">
                  <c:v>VEN </c:v>
                </c:pt>
              </c:strCache>
            </c:strRef>
          </c:cat>
          <c:val>
            <c:numRef>
              <c:f>'Capital a activos'!$R$2:$AB$2</c:f>
              <c:numCache>
                <c:formatCode>0.0</c:formatCode>
                <c:ptCount val="11"/>
                <c:pt idx="0">
                  <c:v>59.759884411146849</c:v>
                </c:pt>
                <c:pt idx="1">
                  <c:v>79.782375277874507</c:v>
                </c:pt>
                <c:pt idx="2">
                  <c:v>74.813764648955399</c:v>
                </c:pt>
                <c:pt idx="3">
                  <c:v>63.728390014351035</c:v>
                </c:pt>
                <c:pt idx="4">
                  <c:v>69.498459268374205</c:v>
                </c:pt>
                <c:pt idx="5">
                  <c:v>66.307787188889094</c:v>
                </c:pt>
                <c:pt idx="6">
                  <c:v>70.492885710150034</c:v>
                </c:pt>
                <c:pt idx="7">
                  <c:v>83.610371551643965</c:v>
                </c:pt>
                <c:pt idx="8">
                  <c:v>70.82891784321022</c:v>
                </c:pt>
                <c:pt idx="9">
                  <c:v>67.271497146600851</c:v>
                </c:pt>
                <c:pt idx="10">
                  <c:v>41.341797823566488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96-431E-91B1-8AB160DFAFB5}"/>
            </c:ext>
          </c:extLst>
        </c:ser>
        <c:ser>
          <c:idx val="1"/>
          <c:order val="1"/>
          <c:tx>
            <c:strRef>
              <c:f>'Capital a activos'!$Q$3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BB29B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558ED5"/>
                  </a:solidFill>
                  <a:round/>
                </a14:hiddenLine>
              </a:ext>
            </a:extLst>
          </c:spPr>
          <c:invertIfNegative val="0"/>
          <c:cat>
            <c:strRef>
              <c:f>'Capital a activos'!$R$1:$AB$1</c:f>
              <c:strCache>
                <c:ptCount val="11"/>
                <c:pt idx="0">
                  <c:v>BRA</c:v>
                </c:pt>
                <c:pt idx="1">
                  <c:v>CHL</c:v>
                </c:pt>
                <c:pt idx="2">
                  <c:v>COL</c:v>
                </c:pt>
                <c:pt idx="3">
                  <c:v>DOM REP</c:v>
                </c:pt>
                <c:pt idx="4">
                  <c:v>GTM</c:v>
                </c:pt>
                <c:pt idx="5">
                  <c:v>MEX</c:v>
                </c:pt>
                <c:pt idx="6">
                  <c:v>PAN</c:v>
                </c:pt>
                <c:pt idx="7">
                  <c:v>PER</c:v>
                </c:pt>
                <c:pt idx="8">
                  <c:v>SLV</c:v>
                </c:pt>
                <c:pt idx="9">
                  <c:v>URU</c:v>
                </c:pt>
                <c:pt idx="10">
                  <c:v>VEN </c:v>
                </c:pt>
              </c:strCache>
            </c:strRef>
          </c:cat>
          <c:val>
            <c:numRef>
              <c:f>'Capital a activos'!$R$3:$AB$3</c:f>
              <c:numCache>
                <c:formatCode>0.0</c:formatCode>
                <c:ptCount val="11"/>
                <c:pt idx="0">
                  <c:v>53.62457984074338</c:v>
                </c:pt>
                <c:pt idx="1">
                  <c:v>77.761033316488195</c:v>
                </c:pt>
                <c:pt idx="2">
                  <c:v>84.222400114565033</c:v>
                </c:pt>
                <c:pt idx="3">
                  <c:v>65.856453170893886</c:v>
                </c:pt>
                <c:pt idx="4">
                  <c:v>70.141636070350515</c:v>
                </c:pt>
                <c:pt idx="5">
                  <c:v>67.394611764539164</c:v>
                </c:pt>
                <c:pt idx="6">
                  <c:v>71.025138561528522</c:v>
                </c:pt>
                <c:pt idx="7">
                  <c:v>80.834937589806074</c:v>
                </c:pt>
                <c:pt idx="8">
                  <c:v>72.430264632274643</c:v>
                </c:pt>
                <c:pt idx="9">
                  <c:v>57.911881040606715</c:v>
                </c:pt>
                <c:pt idx="10">
                  <c:v>43.392094558499991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96-431E-91B1-8AB160DFAFB5}"/>
            </c:ext>
          </c:extLst>
        </c:ser>
        <c:ser>
          <c:idx val="2"/>
          <c:order val="2"/>
          <c:tx>
            <c:strRef>
              <c:f>'Capital a activos'!$Q$4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6DC3EA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'Capital a activos'!$R$1:$AB$1</c:f>
              <c:strCache>
                <c:ptCount val="11"/>
                <c:pt idx="0">
                  <c:v>BRA</c:v>
                </c:pt>
                <c:pt idx="1">
                  <c:v>CHL</c:v>
                </c:pt>
                <c:pt idx="2">
                  <c:v>COL</c:v>
                </c:pt>
                <c:pt idx="3">
                  <c:v>DOM REP</c:v>
                </c:pt>
                <c:pt idx="4">
                  <c:v>GTM</c:v>
                </c:pt>
                <c:pt idx="5">
                  <c:v>MEX</c:v>
                </c:pt>
                <c:pt idx="6">
                  <c:v>PAN</c:v>
                </c:pt>
                <c:pt idx="7">
                  <c:v>PER</c:v>
                </c:pt>
                <c:pt idx="8">
                  <c:v>SLV</c:v>
                </c:pt>
                <c:pt idx="9">
                  <c:v>URU</c:v>
                </c:pt>
                <c:pt idx="10">
                  <c:v>VEN </c:v>
                </c:pt>
              </c:strCache>
            </c:strRef>
          </c:cat>
          <c:val>
            <c:numRef>
              <c:f>'Capital a activos'!$R$4:$AB$4</c:f>
              <c:numCache>
                <c:formatCode>0.0</c:formatCode>
                <c:ptCount val="11"/>
                <c:pt idx="0">
                  <c:v>52.074875308233857</c:v>
                </c:pt>
                <c:pt idx="1">
                  <c:v>77.964442150945644</c:v>
                </c:pt>
                <c:pt idx="2">
                  <c:v>90.015591342198817</c:v>
                </c:pt>
                <c:pt idx="3">
                  <c:v>64.842295732891515</c:v>
                </c:pt>
                <c:pt idx="4">
                  <c:v>71.076947727301928</c:v>
                </c:pt>
                <c:pt idx="5">
                  <c:v>65.177902375238816</c:v>
                </c:pt>
                <c:pt idx="6">
                  <c:v>70.871046315639461</c:v>
                </c:pt>
                <c:pt idx="7">
                  <c:v>83.16770237451864</c:v>
                </c:pt>
                <c:pt idx="8">
                  <c:v>71.492448169940602</c:v>
                </c:pt>
                <c:pt idx="9">
                  <c:v>57.149427801752516</c:v>
                </c:pt>
                <c:pt idx="10">
                  <c:v>49.142480680552481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96-431E-91B1-8AB160DFAFB5}"/>
            </c:ext>
          </c:extLst>
        </c:ser>
        <c:ser>
          <c:idx val="3"/>
          <c:order val="3"/>
          <c:tx>
            <c:strRef>
              <c:f>'Capital a activos'!$Q$5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AE3F85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'Capital a activos'!$R$1:$AB$1</c:f>
              <c:strCache>
                <c:ptCount val="11"/>
                <c:pt idx="0">
                  <c:v>BRA</c:v>
                </c:pt>
                <c:pt idx="1">
                  <c:v>CHL</c:v>
                </c:pt>
                <c:pt idx="2">
                  <c:v>COL</c:v>
                </c:pt>
                <c:pt idx="3">
                  <c:v>DOM REP</c:v>
                </c:pt>
                <c:pt idx="4">
                  <c:v>GTM</c:v>
                </c:pt>
                <c:pt idx="5">
                  <c:v>MEX</c:v>
                </c:pt>
                <c:pt idx="6">
                  <c:v>PAN</c:v>
                </c:pt>
                <c:pt idx="7">
                  <c:v>PER</c:v>
                </c:pt>
                <c:pt idx="8">
                  <c:v>SLV</c:v>
                </c:pt>
                <c:pt idx="9">
                  <c:v>URU</c:v>
                </c:pt>
                <c:pt idx="10">
                  <c:v>VEN </c:v>
                </c:pt>
              </c:strCache>
            </c:strRef>
          </c:cat>
          <c:val>
            <c:numRef>
              <c:f>'Capital a activos'!$R$5:$AB$5</c:f>
              <c:numCache>
                <c:formatCode>0.0</c:formatCode>
                <c:ptCount val="11"/>
                <c:pt idx="0">
                  <c:v>47.077421615388438</c:v>
                </c:pt>
                <c:pt idx="1">
                  <c:v>75.980748084484077</c:v>
                </c:pt>
                <c:pt idx="2">
                  <c:v>83.716320321967657</c:v>
                </c:pt>
                <c:pt idx="3">
                  <c:v>64.59470119892822</c:v>
                </c:pt>
                <c:pt idx="4">
                  <c:v>70.511471453457531</c:v>
                </c:pt>
                <c:pt idx="5">
                  <c:v>63.423410961974504</c:v>
                </c:pt>
                <c:pt idx="6">
                  <c:v>72.762347601303532</c:v>
                </c:pt>
                <c:pt idx="7">
                  <c:v>85.50823792717317</c:v>
                </c:pt>
                <c:pt idx="8">
                  <c:v>72.438694761658383</c:v>
                </c:pt>
                <c:pt idx="9">
                  <c:v>59.769776647012151</c:v>
                </c:pt>
                <c:pt idx="10">
                  <c:v>44.12400842401852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96-431E-91B1-8AB160DFAFB5}"/>
            </c:ext>
          </c:extLst>
        </c:ser>
        <c:ser>
          <c:idx val="4"/>
          <c:order val="4"/>
          <c:tx>
            <c:strRef>
              <c:f>'Capital a activos'!$Q$6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DA925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'Capital a activos'!$R$1:$AB$1</c:f>
              <c:strCache>
                <c:ptCount val="11"/>
                <c:pt idx="0">
                  <c:v>BRA</c:v>
                </c:pt>
                <c:pt idx="1">
                  <c:v>CHL</c:v>
                </c:pt>
                <c:pt idx="2">
                  <c:v>COL</c:v>
                </c:pt>
                <c:pt idx="3">
                  <c:v>DOM REP</c:v>
                </c:pt>
                <c:pt idx="4">
                  <c:v>GTM</c:v>
                </c:pt>
                <c:pt idx="5">
                  <c:v>MEX</c:v>
                </c:pt>
                <c:pt idx="6">
                  <c:v>PAN</c:v>
                </c:pt>
                <c:pt idx="7">
                  <c:v>PER</c:v>
                </c:pt>
                <c:pt idx="8">
                  <c:v>SLV</c:v>
                </c:pt>
                <c:pt idx="9">
                  <c:v>URU</c:v>
                </c:pt>
                <c:pt idx="10">
                  <c:v>VEN </c:v>
                </c:pt>
              </c:strCache>
            </c:strRef>
          </c:cat>
          <c:val>
            <c:numRef>
              <c:f>'Capital a activos'!$R$6:$AB$6</c:f>
              <c:numCache>
                <c:formatCode>0.0</c:formatCode>
                <c:ptCount val="11"/>
                <c:pt idx="0">
                  <c:v>47.395729068088059</c:v>
                </c:pt>
                <c:pt idx="1">
                  <c:v>75.544510095065959</c:v>
                </c:pt>
                <c:pt idx="2">
                  <c:v>82.809096682860854</c:v>
                </c:pt>
                <c:pt idx="3">
                  <c:v>62.158329044348484</c:v>
                </c:pt>
                <c:pt idx="4">
                  <c:v>67.8339550918664</c:v>
                </c:pt>
                <c:pt idx="5">
                  <c:v>64.003177883667831</c:v>
                </c:pt>
                <c:pt idx="6">
                  <c:v>73.522819405709939</c:v>
                </c:pt>
                <c:pt idx="7">
                  <c:v>85.271974768221639</c:v>
                </c:pt>
                <c:pt idx="8">
                  <c:v>72.361755509619542</c:v>
                </c:pt>
                <c:pt idx="9">
                  <c:v>62.78951989230562</c:v>
                </c:pt>
                <c:pt idx="10">
                  <c:v>28.243911412871896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96-431E-91B1-8AB160DFAFB5}"/>
            </c:ext>
          </c:extLst>
        </c:ser>
        <c:ser>
          <c:idx val="5"/>
          <c:order val="5"/>
          <c:tx>
            <c:strRef>
              <c:f>'Capital a activos'!$Q$7</c:f>
              <c:strCache>
                <c:ptCount val="1"/>
                <c:pt idx="0">
                  <c:v>2Q18</c:v>
                </c:pt>
              </c:strCache>
            </c:strRef>
          </c:tx>
          <c:spPr>
            <a:solidFill>
              <a:srgbClr val="5E6A71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'Capital a activos'!$R$1:$AB$1</c:f>
              <c:strCache>
                <c:ptCount val="11"/>
                <c:pt idx="0">
                  <c:v>BRA</c:v>
                </c:pt>
                <c:pt idx="1">
                  <c:v>CHL</c:v>
                </c:pt>
                <c:pt idx="2">
                  <c:v>COL</c:v>
                </c:pt>
                <c:pt idx="3">
                  <c:v>DOM REP</c:v>
                </c:pt>
                <c:pt idx="4">
                  <c:v>GTM</c:v>
                </c:pt>
                <c:pt idx="5">
                  <c:v>MEX</c:v>
                </c:pt>
                <c:pt idx="6">
                  <c:v>PAN</c:v>
                </c:pt>
                <c:pt idx="7">
                  <c:v>PER</c:v>
                </c:pt>
                <c:pt idx="8">
                  <c:v>SLV</c:v>
                </c:pt>
                <c:pt idx="9">
                  <c:v>URU</c:v>
                </c:pt>
                <c:pt idx="10">
                  <c:v>VEN </c:v>
                </c:pt>
              </c:strCache>
            </c:strRef>
          </c:cat>
          <c:val>
            <c:numRef>
              <c:f>'Capital a activos'!$R$7:$AB$7</c:f>
              <c:numCache>
                <c:formatCode>0.0</c:formatCode>
                <c:ptCount val="11"/>
                <c:pt idx="0">
                  <c:v>47.463542516239727</c:v>
                </c:pt>
                <c:pt idx="1">
                  <c:v>76.269629136895233</c:v>
                </c:pt>
                <c:pt idx="2">
                  <c:v>85.099900913433729</c:v>
                </c:pt>
                <c:pt idx="3">
                  <c:v>64.174600162224877</c:v>
                </c:pt>
                <c:pt idx="4">
                  <c:v>67.569685063399561</c:v>
                </c:pt>
                <c:pt idx="5">
                  <c:v>63.064175375403707</c:v>
                </c:pt>
                <c:pt idx="6">
                  <c:v>74.120322233664268</c:v>
                </c:pt>
                <c:pt idx="7">
                  <c:v>91.708675371691328</c:v>
                </c:pt>
                <c:pt idx="8">
                  <c:v>72.780727807278083</c:v>
                </c:pt>
                <c:pt idx="9">
                  <c:v>58.724247564000585</c:v>
                </c:pt>
                <c:pt idx="10">
                  <c:v>32.599475695238638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96-431E-91B1-8AB160DFAF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65311232"/>
        <c:axId val="165312768"/>
      </c:barChart>
      <c:catAx>
        <c:axId val="165311232"/>
        <c:scaling>
          <c:orientation val="minMax"/>
        </c:scaling>
        <c:delete val="0"/>
        <c:axPos val="b"/>
        <c:numFmt formatCode="mmm\ yy" sourceLinked="0"/>
        <c:majorTickMark val="none"/>
        <c:minorTickMark val="none"/>
        <c:tickLblPos val="low"/>
        <c:spPr>
          <a:noFill/>
          <a:ln w="6350" cap="flat" cmpd="sng" algn="ctr">
            <a:solidFill>
              <a:srgbClr val="BFBFBF"/>
            </a:solidFill>
            <a:prstDash val="solid"/>
            <a:round/>
          </a:ln>
          <a:effectLst/>
          <a:extLst/>
        </c:spPr>
        <c:txPr>
          <a:bodyPr rot="0" vert="horz"/>
          <a:lstStyle/>
          <a:p>
            <a:pPr>
              <a:defRPr sz="1200" b="1">
                <a:solidFill>
                  <a:schemeClr val="bg1">
                    <a:lumMod val="50000"/>
                  </a:schemeClr>
                </a:solidFill>
              </a:defRPr>
            </a:pPr>
            <a:endParaRPr lang="es-CO"/>
          </a:p>
        </c:txPr>
        <c:crossAx val="165312768"/>
        <c:crosses val="autoZero"/>
        <c:auto val="1"/>
        <c:lblAlgn val="ctr"/>
        <c:lblOffset val="100"/>
        <c:noMultiLvlLbl val="0"/>
      </c:catAx>
      <c:valAx>
        <c:axId val="165312768"/>
        <c:scaling>
          <c:orientation val="minMax"/>
        </c:scaling>
        <c:delete val="0"/>
        <c:axPos val="l"/>
        <c:majorGridlines>
          <c:spPr>
            <a:ln w="6350">
              <a:solidFill>
                <a:sysClr val="window" lastClr="FFFFFF">
                  <a:lumMod val="75000"/>
                </a:sys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 b="0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en-US" sz="1200">
                    <a:solidFill>
                      <a:schemeClr val="bg1">
                        <a:lumMod val="50000"/>
                      </a:schemeClr>
                    </a:solidFill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8.0344702239428141E-3"/>
              <c:y val="0.16581461066520539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 w="6350">
            <a:solidFill>
              <a:srgbClr val="BFBFBF"/>
            </a:solidFill>
          </a:ln>
        </c:spPr>
        <c:txPr>
          <a:bodyPr rot="0" vert="horz"/>
          <a:lstStyle/>
          <a:p>
            <a:pPr>
              <a:defRPr sz="1200">
                <a:solidFill>
                  <a:schemeClr val="bg1">
                    <a:lumMod val="50000"/>
                  </a:schemeClr>
                </a:solidFill>
              </a:defRPr>
            </a:pPr>
            <a:endParaRPr lang="es-CO"/>
          </a:p>
        </c:txPr>
        <c:crossAx val="165311232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25243813984419694"/>
          <c:y val="0.12828282828282828"/>
          <c:w val="0.50044223216686223"/>
          <c:h val="9.5221717171717166E-2"/>
        </c:manualLayout>
      </c:layout>
      <c:overlay val="0"/>
      <c:txPr>
        <a:bodyPr/>
        <a:lstStyle/>
        <a:p>
          <a:pPr>
            <a:defRPr sz="1400" b="1">
              <a:solidFill>
                <a:schemeClr val="bg1">
                  <a:lumMod val="50000"/>
                </a:schemeClr>
              </a:solidFill>
            </a:defRPr>
          </a:pPr>
          <a:endParaRPr lang="es-C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700" baseline="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66844966849267"/>
          <c:y val="0.14674918143593255"/>
          <c:w val="0.73916841962918844"/>
          <c:h val="0.59184789192320864"/>
        </c:manualLayout>
      </c:layout>
      <c:bubbleChart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359-424C-9F57-946A314EEC4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359-424C-9F57-946A314EEC4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359-424C-9F57-946A314EEC4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3359-424C-9F57-946A314EEC4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3359-424C-9F57-946A314EEC4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3359-424C-9F57-946A314EEC4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3359-424C-9F57-946A314EEC4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3359-424C-9F57-946A314EEC4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1-3359-424C-9F57-946A314EEC4A}"/>
              </c:ext>
            </c:extLst>
          </c:dPt>
          <c:dPt>
            <c:idx val="9"/>
            <c:invertIfNegative val="0"/>
            <c:bubble3D val="0"/>
            <c:spPr>
              <a:pattFill prst="lgCheck">
                <a:fgClr>
                  <a:schemeClr val="accent5"/>
                </a:fgClr>
                <a:bgClr>
                  <a:schemeClr val="bg1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13-3359-424C-9F57-946A314EEC4A}"/>
              </c:ext>
            </c:extLst>
          </c:dPt>
          <c:xVal>
            <c:numRef>
              <c:f>Regulation!$B$2:$B$11</c:f>
              <c:numCache>
                <c:formatCode>General</c:formatCode>
                <c:ptCount val="10"/>
                <c:pt idx="0">
                  <c:v>1.1599999999999999</c:v>
                </c:pt>
                <c:pt idx="1">
                  <c:v>4</c:v>
                </c:pt>
                <c:pt idx="2">
                  <c:v>5.3</c:v>
                </c:pt>
                <c:pt idx="3">
                  <c:v>3.5</c:v>
                </c:pt>
                <c:pt idx="4">
                  <c:v>5</c:v>
                </c:pt>
                <c:pt idx="5">
                  <c:v>4.8</c:v>
                </c:pt>
                <c:pt idx="6">
                  <c:v>3.86</c:v>
                </c:pt>
                <c:pt idx="7">
                  <c:v>1</c:v>
                </c:pt>
                <c:pt idx="8">
                  <c:v>1.27</c:v>
                </c:pt>
                <c:pt idx="9">
                  <c:v>2.5</c:v>
                </c:pt>
              </c:numCache>
            </c:numRef>
          </c:xVal>
          <c:yVal>
            <c:numRef>
              <c:f>Regulation!$C$2:$C$11</c:f>
              <c:numCache>
                <c:formatCode>General</c:formatCode>
                <c:ptCount val="10"/>
                <c:pt idx="0">
                  <c:v>1.47</c:v>
                </c:pt>
                <c:pt idx="1">
                  <c:v>4.5</c:v>
                </c:pt>
                <c:pt idx="2">
                  <c:v>2.7</c:v>
                </c:pt>
                <c:pt idx="3">
                  <c:v>1</c:v>
                </c:pt>
                <c:pt idx="4">
                  <c:v>4.9000000000000004</c:v>
                </c:pt>
                <c:pt idx="5">
                  <c:v>3.7</c:v>
                </c:pt>
                <c:pt idx="6">
                  <c:v>1</c:v>
                </c:pt>
                <c:pt idx="7">
                  <c:v>1</c:v>
                </c:pt>
                <c:pt idx="8">
                  <c:v>0.98</c:v>
                </c:pt>
                <c:pt idx="9">
                  <c:v>1</c:v>
                </c:pt>
              </c:numCache>
            </c:numRef>
          </c:yVal>
          <c:bubbleSize>
            <c:numRef>
              <c:f>Regulation!$D$2:$D$11</c:f>
              <c:numCache>
                <c:formatCode>General</c:formatCode>
                <c:ptCount val="10"/>
                <c:pt idx="0">
                  <c:v>150.5</c:v>
                </c:pt>
                <c:pt idx="1">
                  <c:v>1706</c:v>
                </c:pt>
                <c:pt idx="2">
                  <c:v>256.87360968677598</c:v>
                </c:pt>
                <c:pt idx="3">
                  <c:v>180.75850423804877</c:v>
                </c:pt>
                <c:pt idx="4">
                  <c:v>326</c:v>
                </c:pt>
                <c:pt idx="5">
                  <c:v>90.4</c:v>
                </c:pt>
                <c:pt idx="6">
                  <c:v>70.009827208222802</c:v>
                </c:pt>
                <c:pt idx="7">
                  <c:v>95.68183799032002</c:v>
                </c:pt>
                <c:pt idx="8">
                  <c:v>90.614239999999995</c:v>
                </c:pt>
                <c:pt idx="9">
                  <c:v>91.264965527445256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14-3359-424C-9F57-946A314EEC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65365632"/>
        <c:axId val="165367168"/>
      </c:bubbleChart>
      <c:valAx>
        <c:axId val="16536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165367168"/>
        <c:crosses val="autoZero"/>
        <c:crossBetween val="midCat"/>
      </c:valAx>
      <c:valAx>
        <c:axId val="1653671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crossAx val="16536563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11036022072044E-2"/>
          <c:y val="0.2392032645321498"/>
          <c:w val="0.91056680513361021"/>
          <c:h val="0.6465484030530291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Minimum Buffer</c:v>
                </c:pt>
              </c:strCache>
            </c:strRef>
          </c:tx>
          <c:spPr>
            <a:solidFill>
              <a:srgbClr val="0563B8"/>
            </a:solidFill>
            <a:ln>
              <a:noFill/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1E3-40FE-8160-CAB036BF56C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1E3-40FE-8160-CAB036BF56C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1E3-40FE-8160-CAB036BF56C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1E3-40FE-8160-CAB036BF56CD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1E3-40FE-8160-CAB036BF56CD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1E3-40FE-8160-CAB036BF56CD}"/>
              </c:ext>
            </c:extLst>
          </c:dPt>
          <c:dLbls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0.6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1E3-40FE-8160-CAB036BF56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="1" dirty="0"/>
                      <a:t>1.3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1E3-40FE-8160-CAB036BF56C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="1" dirty="0"/>
                      <a:t>1.9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1E3-40FE-8160-CAB036BF5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4Q13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3">
                  <c:v>0.625</c:v>
                </c:pt>
                <c:pt idx="4">
                  <c:v>1.25</c:v>
                </c:pt>
                <c:pt idx="5">
                  <c:v>1.875</c:v>
                </c:pt>
                <c:pt idx="6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1E3-40FE-8160-CAB036BF56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Core Tier 1</c:v>
                </c:pt>
              </c:strCache>
            </c:strRef>
          </c:tx>
          <c:spPr>
            <a:solidFill>
              <a:srgbClr val="0BB29B"/>
            </a:solidFill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b="1"/>
                      <a:t>5.1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E3-40FE-8160-CAB036BF56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="1"/>
                      <a:t>5.8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1E3-40FE-8160-CAB036BF56C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="1"/>
                      <a:t>6.4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1E3-40FE-8160-CAB036BF56C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000" b="1" dirty="0"/>
                      <a:t>7.0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1E3-40FE-8160-CAB036BF5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4Q13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4.5</c:v>
                </c:pt>
                <c:pt idx="1">
                  <c:v>4.5</c:v>
                </c:pt>
                <c:pt idx="2">
                  <c:v>4.5</c:v>
                </c:pt>
                <c:pt idx="3">
                  <c:v>4.5</c:v>
                </c:pt>
                <c:pt idx="4">
                  <c:v>4.5</c:v>
                </c:pt>
                <c:pt idx="5">
                  <c:v>4.5</c:v>
                </c:pt>
                <c:pt idx="6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1E3-40FE-8160-CAB036BF56C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T1 Capital</c:v>
                </c:pt>
              </c:strCache>
            </c:strRef>
          </c:tx>
          <c:spPr>
            <a:solidFill>
              <a:srgbClr val="6DC3EA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5.5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1E3-40FE-8160-CAB036BF56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5.5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1E3-40FE-8160-CAB036BF56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6.0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1E3-40FE-8160-CAB036BF56C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6.6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1E3-40FE-8160-CAB036BF56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7.3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1E3-40FE-8160-CAB036BF56C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7.9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1E3-40FE-8160-CAB036BF56C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000" b="1" dirty="0">
                        <a:solidFill>
                          <a:schemeClr val="bg1"/>
                        </a:solidFill>
                      </a:rPr>
                      <a:t>8.5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1E3-40FE-8160-CAB036BF5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4Q13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1.5</c:v>
                </c:pt>
                <c:pt idx="3">
                  <c:v>1.5</c:v>
                </c:pt>
                <c:pt idx="4">
                  <c:v>1.5</c:v>
                </c:pt>
                <c:pt idx="5">
                  <c:v>1.5</c:v>
                </c:pt>
                <c:pt idx="6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B1E3-40FE-8160-CAB036BF56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Regulatory Capital</c:v>
                </c:pt>
              </c:strCache>
            </c:strRef>
          </c:tx>
          <c:spPr>
            <a:solidFill>
              <a:srgbClr val="AE3F85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/>
                      <a:t>11.0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1E3-40FE-8160-CAB036BF56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/>
                      <a:t>11.0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1E3-40FE-8160-CAB036BF56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/>
                      <a:t>11.5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1E3-40FE-8160-CAB036BF56C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10.5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1E3-40FE-8160-CAB036BF56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="1" dirty="0"/>
                      <a:t>10.6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1E3-40FE-8160-CAB036BF56C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="1" dirty="0"/>
                      <a:t>10.5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1E3-40FE-8160-CAB036BF56C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050" b="1" dirty="0"/>
                      <a:t>10.5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1E3-40FE-8160-CAB036BF5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4Q13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5.5</c:v>
                </c:pt>
                <c:pt idx="1">
                  <c:v>5.5</c:v>
                </c:pt>
                <c:pt idx="2">
                  <c:v>5.5</c:v>
                </c:pt>
                <c:pt idx="3">
                  <c:v>3.875</c:v>
                </c:pt>
                <c:pt idx="4">
                  <c:v>3.25</c:v>
                </c:pt>
                <c:pt idx="5">
                  <c:v>2.625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1E3-40FE-8160-CAB036BF56C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Additional Buffer (Opt.)</c:v>
                </c:pt>
              </c:strCache>
            </c:strRef>
          </c:tx>
          <c:spPr>
            <a:solidFill>
              <a:srgbClr val="FDA925"/>
            </a:solidFill>
            <a:ln>
              <a:noFill/>
            </a:ln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0.63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1E3-40FE-8160-CAB036BF56C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="1" dirty="0"/>
                      <a:t>1.88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1E3-40FE-8160-CAB036BF5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4Q13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3">
                  <c:v>0.625</c:v>
                </c:pt>
                <c:pt idx="4">
                  <c:v>1.25</c:v>
                </c:pt>
                <c:pt idx="5">
                  <c:v>1.875</c:v>
                </c:pt>
                <c:pt idx="6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1E3-40FE-8160-CAB036BF56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99779840"/>
        <c:axId val="199781376"/>
      </c:barChart>
      <c:catAx>
        <c:axId val="19977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bg2">
                <a:lumMod val="10000"/>
              </a:schemeClr>
            </a:solidFill>
          </a:ln>
        </c:spPr>
        <c:txPr>
          <a:bodyPr/>
          <a:lstStyle/>
          <a:p>
            <a:pPr>
              <a:defRPr sz="1400"/>
            </a:pPr>
            <a:endParaRPr lang="es-CO"/>
          </a:p>
        </c:txPr>
        <c:crossAx val="199781376"/>
        <c:crosses val="autoZero"/>
        <c:auto val="1"/>
        <c:lblAlgn val="ctr"/>
        <c:lblOffset val="100"/>
        <c:noMultiLvlLbl val="0"/>
      </c:catAx>
      <c:valAx>
        <c:axId val="199781376"/>
        <c:scaling>
          <c:orientation val="minMax"/>
          <c:max val="13"/>
          <c:min val="-"/>
        </c:scaling>
        <c:delete val="0"/>
        <c:axPos val="l"/>
        <c:majorGridlines>
          <c:spPr>
            <a:ln>
              <a:noFill/>
            </a:ln>
          </c:spPr>
        </c:majorGridlines>
        <c:numFmt formatCode="#,##0.0" sourceLinked="0"/>
        <c:majorTickMark val="none"/>
        <c:minorTickMark val="none"/>
        <c:tickLblPos val="nextTo"/>
        <c:spPr>
          <a:ln>
            <a:solidFill>
              <a:schemeClr val="bg2">
                <a:lumMod val="10000"/>
              </a:schemeClr>
            </a:solidFill>
          </a:ln>
        </c:spPr>
        <c:txPr>
          <a:bodyPr/>
          <a:lstStyle/>
          <a:p>
            <a:pPr>
              <a:defRPr sz="1400"/>
            </a:pPr>
            <a:endParaRPr lang="es-CO"/>
          </a:p>
        </c:txPr>
        <c:crossAx val="199779840"/>
        <c:crosses val="autoZero"/>
        <c:crossBetween val="between"/>
        <c:majorUnit val="2"/>
      </c:valAx>
      <c:spPr>
        <a:noFill/>
      </c:spPr>
    </c:plotArea>
    <c:legend>
      <c:legendPos val="t"/>
      <c:layout>
        <c:manualLayout>
          <c:xMode val="edge"/>
          <c:yMode val="edge"/>
          <c:x val="3.5021762043524092E-2"/>
          <c:y val="2.2408956995388224E-2"/>
          <c:w val="0.95672800545601089"/>
          <c:h val="0.1879282184055762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1050">
                <a:solidFill>
                  <a:schemeClr val="bg1">
                    <a:lumMod val="50000"/>
                  </a:schemeClr>
                </a:solidFill>
              </a:defRPr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Capital 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</a:rPr>
              <a:t>Común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Tangible</a:t>
            </a: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200" baseline="0" dirty="0" err="1">
                <a:solidFill>
                  <a:schemeClr val="bg1">
                    <a:lumMod val="50000"/>
                  </a:schemeClr>
                </a:solidFill>
              </a:rPr>
              <a:t>Activos</a:t>
            </a: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</a:rPr>
              <a:t> Tangibles</a:t>
            </a:r>
            <a:endParaRPr lang="en-US" sz="1050" b="0" dirty="0">
              <a:solidFill>
                <a:schemeClr val="bg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2.1105988693469524E-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0865923009623802E-2"/>
          <c:y val="0.27054097404491106"/>
          <c:w val="0.91302296587926512"/>
          <c:h val="0.47485441644237825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'[Peer Review_5 bancos_2018.xlsx]Datos Graficas'!$CZ$103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563B8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'[Peer Review_5 bancos_2018.xlsx]Datos Graficas'!$CV$104:$CV$108</c:f>
              <c:strCache>
                <c:ptCount val="5"/>
                <c:pt idx="0">
                  <c:v>Bancolombia</c:v>
                </c:pt>
                <c:pt idx="1">
                  <c:v>Davivienda</c:v>
                </c:pt>
                <c:pt idx="2">
                  <c:v>BBVA</c:v>
                </c:pt>
                <c:pt idx="3">
                  <c:v>Bogotá</c:v>
                </c:pt>
                <c:pt idx="4">
                  <c:v>Occidente</c:v>
                </c:pt>
              </c:strCache>
            </c:strRef>
          </c:cat>
          <c:val>
            <c:numRef>
              <c:f>'[Peer Review_5 bancos_2018.xlsx]Datos Graficas'!$CZ$104:$CZ$108</c:f>
              <c:numCache>
                <c:formatCode>General</c:formatCode>
                <c:ptCount val="5"/>
                <c:pt idx="0" formatCode="0.00">
                  <c:v>7.16</c:v>
                </c:pt>
                <c:pt idx="1">
                  <c:v>8.48</c:v>
                </c:pt>
                <c:pt idx="2" formatCode="0.00">
                  <c:v>7.61</c:v>
                </c:pt>
                <c:pt idx="3">
                  <c:v>7.39</c:v>
                </c:pt>
                <c:pt idx="4" formatCode="0.00">
                  <c:v>10.84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86-47B6-A90C-BA2C3C4F4885}"/>
            </c:ext>
          </c:extLst>
        </c:ser>
        <c:ser>
          <c:idx val="0"/>
          <c:order val="1"/>
          <c:tx>
            <c:strRef>
              <c:f>'[Peer Review_5 bancos_2018.xlsx]Datos Graficas'!$DA$103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448ACA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'[Peer Review_5 bancos_2018.xlsx]Datos Graficas'!$CV$104:$CV$108</c:f>
              <c:strCache>
                <c:ptCount val="5"/>
                <c:pt idx="0">
                  <c:v>Bancolombia</c:v>
                </c:pt>
                <c:pt idx="1">
                  <c:v>Davivienda</c:v>
                </c:pt>
                <c:pt idx="2">
                  <c:v>BBVA</c:v>
                </c:pt>
                <c:pt idx="3">
                  <c:v>Bogotá</c:v>
                </c:pt>
                <c:pt idx="4">
                  <c:v>Occidente</c:v>
                </c:pt>
              </c:strCache>
            </c:strRef>
          </c:cat>
          <c:val>
            <c:numRef>
              <c:f>'[Peer Review_5 bancos_2018.xlsx]Datos Graficas'!$DA$104:$DA$108</c:f>
              <c:numCache>
                <c:formatCode>General</c:formatCode>
                <c:ptCount val="5"/>
                <c:pt idx="0" formatCode="0.00">
                  <c:v>8.33</c:v>
                </c:pt>
                <c:pt idx="1">
                  <c:v>9.02</c:v>
                </c:pt>
                <c:pt idx="2" formatCode="0.00">
                  <c:v>7.85</c:v>
                </c:pt>
                <c:pt idx="3">
                  <c:v>8.26</c:v>
                </c:pt>
                <c:pt idx="4" formatCode="0.00">
                  <c:v>11.97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86-47B6-A90C-BA2C3C4F4885}"/>
            </c:ext>
          </c:extLst>
        </c:ser>
        <c:ser>
          <c:idx val="1"/>
          <c:order val="2"/>
          <c:tx>
            <c:strRef>
              <c:f>'[Peer Review_5 bancos_2018.xlsx]Datos Graficas'!$DB$103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B5E0F4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'[Peer Review_5 bancos_2018.xlsx]Datos Graficas'!$CV$104:$CV$108</c:f>
              <c:strCache>
                <c:ptCount val="5"/>
                <c:pt idx="0">
                  <c:v>Bancolombia</c:v>
                </c:pt>
                <c:pt idx="1">
                  <c:v>Davivienda</c:v>
                </c:pt>
                <c:pt idx="2">
                  <c:v>BBVA</c:v>
                </c:pt>
                <c:pt idx="3">
                  <c:v>Bogotá</c:v>
                </c:pt>
                <c:pt idx="4">
                  <c:v>Occidente</c:v>
                </c:pt>
              </c:strCache>
            </c:strRef>
          </c:cat>
          <c:val>
            <c:numRef>
              <c:f>'[Peer Review_5 bancos_2018.xlsx]Datos Graficas'!$DB$104:$DB$108</c:f>
              <c:numCache>
                <c:formatCode>0.00</c:formatCode>
                <c:ptCount val="5"/>
                <c:pt idx="0">
                  <c:v>9.02</c:v>
                </c:pt>
                <c:pt idx="1">
                  <c:v>9.17</c:v>
                </c:pt>
                <c:pt idx="2">
                  <c:v>7.57</c:v>
                </c:pt>
                <c:pt idx="3">
                  <c:v>8.4700000000000006</c:v>
                </c:pt>
                <c:pt idx="4">
                  <c:v>11.23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86-47B6-A90C-BA2C3C4F4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64042624"/>
        <c:axId val="164044160"/>
      </c:barChart>
      <c:lineChart>
        <c:grouping val="standard"/>
        <c:varyColors val="0"/>
        <c:ser>
          <c:idx val="2"/>
          <c:order val="3"/>
          <c:tx>
            <c:strRef>
              <c:f>'[Peer Review_5 bancos_2018.xlsx]Datos Graficas'!$DC$103</c:f>
              <c:strCache>
                <c:ptCount val="1"/>
                <c:pt idx="0">
                  <c:v>Peer Median</c:v>
                </c:pt>
              </c:strCache>
            </c:strRef>
          </c:tx>
          <c:spPr>
            <a:ln>
              <a:solidFill>
                <a:srgbClr val="0BB29B"/>
              </a:solidFill>
              <a:prstDash val="sysDash"/>
            </a:ln>
            <a:effectLst/>
          </c:spPr>
          <c:marker>
            <c:symbol val="none"/>
          </c:marker>
          <c:cat>
            <c:strRef>
              <c:f>'[Peer Review_5 bancos_2018.xlsx]Datos Graficas'!$CV$104:$CV$108</c:f>
              <c:strCache>
                <c:ptCount val="5"/>
                <c:pt idx="0">
                  <c:v>Bancolombia</c:v>
                </c:pt>
                <c:pt idx="1">
                  <c:v>Davivienda</c:v>
                </c:pt>
                <c:pt idx="2">
                  <c:v>BBVA</c:v>
                </c:pt>
                <c:pt idx="3">
                  <c:v>Bogotá</c:v>
                </c:pt>
                <c:pt idx="4">
                  <c:v>Occidente</c:v>
                </c:pt>
              </c:strCache>
            </c:strRef>
          </c:cat>
          <c:val>
            <c:numRef>
              <c:f>'[Peer Review_5 bancos_2018.xlsx]Datos Graficas'!$DC$104:$DC$108</c:f>
              <c:numCache>
                <c:formatCode>0.00</c:formatCode>
                <c:ptCount val="5"/>
                <c:pt idx="0">
                  <c:v>10.84</c:v>
                </c:pt>
                <c:pt idx="1">
                  <c:v>10.84</c:v>
                </c:pt>
                <c:pt idx="2">
                  <c:v>10.84</c:v>
                </c:pt>
                <c:pt idx="3">
                  <c:v>10.84</c:v>
                </c:pt>
                <c:pt idx="4">
                  <c:v>10.84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B86-47B6-A90C-BA2C3C4F4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042624"/>
        <c:axId val="164044160"/>
      </c:lineChart>
      <c:catAx>
        <c:axId val="164042624"/>
        <c:scaling>
          <c:orientation val="minMax"/>
        </c:scaling>
        <c:delete val="0"/>
        <c:axPos val="b"/>
        <c:numFmt formatCode="mmm\ yy" sourceLinked="0"/>
        <c:majorTickMark val="none"/>
        <c:minorTickMark val="none"/>
        <c:tickLblPos val="low"/>
        <c:spPr>
          <a:noFill/>
          <a:ln w="3175" cap="flat" cmpd="sng" algn="ctr">
            <a:solidFill>
              <a:srgbClr val="BFBFBF"/>
            </a:solidFill>
            <a:prstDash val="solid"/>
            <a:round/>
          </a:ln>
          <a:effectLst/>
          <a:extLst/>
        </c:spPr>
        <c:txPr>
          <a:bodyPr rot="0" vert="horz"/>
          <a:lstStyle/>
          <a:p>
            <a:pPr>
              <a:defRPr sz="1050" b="1" i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es-CO"/>
          </a:p>
        </c:txPr>
        <c:crossAx val="164044160"/>
        <c:crosses val="autoZero"/>
        <c:auto val="1"/>
        <c:lblAlgn val="ctr"/>
        <c:lblOffset val="100"/>
        <c:noMultiLvlLbl val="0"/>
      </c:catAx>
      <c:valAx>
        <c:axId val="164044160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000" b="1" i="0">
                    <a:solidFill>
                      <a:schemeClr val="bg1">
                        <a:lumMod val="50000"/>
                      </a:schemeClr>
                    </a:solidFill>
                    <a:latin typeface="Arial"/>
                  </a:defRPr>
                </a:pPr>
                <a:r>
                  <a:rPr lang="en-US" sz="1000" b="1" i="0">
                    <a:solidFill>
                      <a:schemeClr val="bg1">
                        <a:lumMod val="50000"/>
                      </a:schemeClr>
                    </a:solidFill>
                    <a:latin typeface="Arial"/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2.5984654731457803E-3"/>
              <c:y val="0.15216882799119155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>
            <a:solidFill>
              <a:srgbClr val="BFBFBF"/>
            </a:solidFill>
          </a:ln>
        </c:spPr>
        <c:txPr>
          <a:bodyPr rot="0" vert="horz"/>
          <a:lstStyle/>
          <a:p>
            <a:pPr>
              <a:defRPr sz="1200" b="1" i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es-CO"/>
          </a:p>
        </c:txPr>
        <c:crossAx val="164042624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9.16967993901939E-2"/>
          <c:y val="0.12922578494862577"/>
          <c:w val="0.81893887506444341"/>
          <c:h val="8.8141919191919188E-2"/>
        </c:manualLayout>
      </c:layout>
      <c:overlay val="0"/>
      <c:txPr>
        <a:bodyPr/>
        <a:lstStyle/>
        <a:p>
          <a:pPr>
            <a:defRPr sz="1200" b="1">
              <a:solidFill>
                <a:schemeClr val="bg1">
                  <a:lumMod val="50000"/>
                </a:schemeClr>
              </a:solidFill>
            </a:defRPr>
          </a:pPr>
          <a:endParaRPr lang="es-C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700">
          <a:latin typeface="Arial" pitchFamily="34" charset="0"/>
          <a:cs typeface="Arial" pitchFamily="34" charset="0"/>
        </a:defRPr>
      </a:pPr>
      <a:endParaRPr lang="es-CO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30654863642216"/>
          <c:y val="0.14674920835436148"/>
          <c:w val="0.73916841962918844"/>
          <c:h val="0.59184789192320864"/>
        </c:manualLayout>
      </c:layout>
      <c:bubbleChart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DA4-4455-8A17-8DFFF385F3D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DA4-4455-8A17-8DFFF385F3D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DA4-4455-8A17-8DFFF385F3D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8DA4-4455-8A17-8DFFF385F3D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8DA4-4455-8A17-8DFFF385F3D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8DA4-4455-8A17-8DFFF385F3D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8DA4-4455-8A17-8DFFF385F3D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8DA4-4455-8A17-8DFFF385F3D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1-8DA4-4455-8A17-8DFFF385F3D0}"/>
              </c:ext>
            </c:extLst>
          </c:dPt>
          <c:dPt>
            <c:idx val="9"/>
            <c:invertIfNegative val="0"/>
            <c:bubble3D val="0"/>
            <c:spPr>
              <a:pattFill prst="lgCheck">
                <a:fgClr>
                  <a:schemeClr val="accent5"/>
                </a:fgClr>
                <a:bgClr>
                  <a:schemeClr val="bg1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13-8DA4-4455-8A17-8DFFF385F3D0}"/>
              </c:ext>
            </c:extLst>
          </c:dPt>
          <c:xVal>
            <c:numRef>
              <c:f>Regulation!$B$2:$B$11</c:f>
              <c:numCache>
                <c:formatCode>General</c:formatCode>
                <c:ptCount val="10"/>
                <c:pt idx="0">
                  <c:v>1.1599999999999999</c:v>
                </c:pt>
                <c:pt idx="1">
                  <c:v>4</c:v>
                </c:pt>
                <c:pt idx="2">
                  <c:v>5.3</c:v>
                </c:pt>
                <c:pt idx="3">
                  <c:v>3.5</c:v>
                </c:pt>
                <c:pt idx="4">
                  <c:v>5</c:v>
                </c:pt>
                <c:pt idx="5">
                  <c:v>4.8</c:v>
                </c:pt>
                <c:pt idx="6">
                  <c:v>3.86</c:v>
                </c:pt>
                <c:pt idx="7">
                  <c:v>1</c:v>
                </c:pt>
                <c:pt idx="8">
                  <c:v>1.27</c:v>
                </c:pt>
                <c:pt idx="9">
                  <c:v>2.5</c:v>
                </c:pt>
              </c:numCache>
            </c:numRef>
          </c:xVal>
          <c:yVal>
            <c:numRef>
              <c:f>Regulation!$C$2:$C$11</c:f>
              <c:numCache>
                <c:formatCode>General</c:formatCode>
                <c:ptCount val="10"/>
                <c:pt idx="0">
                  <c:v>1.47</c:v>
                </c:pt>
                <c:pt idx="1">
                  <c:v>4.5</c:v>
                </c:pt>
                <c:pt idx="2">
                  <c:v>2.7</c:v>
                </c:pt>
                <c:pt idx="3">
                  <c:v>1</c:v>
                </c:pt>
                <c:pt idx="4">
                  <c:v>4.9000000000000004</c:v>
                </c:pt>
                <c:pt idx="5">
                  <c:v>3.7</c:v>
                </c:pt>
                <c:pt idx="6">
                  <c:v>1</c:v>
                </c:pt>
                <c:pt idx="7">
                  <c:v>1</c:v>
                </c:pt>
                <c:pt idx="8">
                  <c:v>0.98</c:v>
                </c:pt>
                <c:pt idx="9">
                  <c:v>1</c:v>
                </c:pt>
              </c:numCache>
            </c:numRef>
          </c:yVal>
          <c:bubbleSize>
            <c:numRef>
              <c:f>Regulation!$D$2:$D$11</c:f>
              <c:numCache>
                <c:formatCode>General</c:formatCode>
                <c:ptCount val="10"/>
                <c:pt idx="0">
                  <c:v>150.5</c:v>
                </c:pt>
                <c:pt idx="1">
                  <c:v>1706</c:v>
                </c:pt>
                <c:pt idx="2">
                  <c:v>256.87360968677598</c:v>
                </c:pt>
                <c:pt idx="3">
                  <c:v>180.75850423804877</c:v>
                </c:pt>
                <c:pt idx="4">
                  <c:v>326</c:v>
                </c:pt>
                <c:pt idx="5">
                  <c:v>90.4</c:v>
                </c:pt>
                <c:pt idx="6">
                  <c:v>70.009827208222802</c:v>
                </c:pt>
                <c:pt idx="7">
                  <c:v>95.68183799032002</c:v>
                </c:pt>
                <c:pt idx="8">
                  <c:v>90.614239999999995</c:v>
                </c:pt>
                <c:pt idx="9">
                  <c:v>91.264965527445256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14-8DA4-4455-8A17-8DFFF385F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64100352"/>
        <c:axId val="164102144"/>
      </c:bubbleChart>
      <c:valAx>
        <c:axId val="16410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164102144"/>
        <c:crosses val="autoZero"/>
        <c:crossBetween val="midCat"/>
      </c:valAx>
      <c:valAx>
        <c:axId val="1641021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crossAx val="16410035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1800">
                <a:solidFill>
                  <a:schemeClr val="bg1">
                    <a:lumMod val="50000"/>
                  </a:schemeClr>
                </a:solidFill>
              </a:defRPr>
            </a:pPr>
            <a:r>
              <a:rPr lang="en-US" sz="1800">
                <a:solidFill>
                  <a:schemeClr val="bg1">
                    <a:lumMod val="50000"/>
                  </a:schemeClr>
                </a:solidFill>
              </a:rPr>
              <a:t>Basel III vs New Colombian regulation</a:t>
            </a:r>
          </a:p>
        </c:rich>
      </c:tx>
      <c:layout>
        <c:manualLayout>
          <c:xMode val="edge"/>
          <c:yMode val="edge"/>
          <c:x val="2.1115089514062876E-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0865923009623802E-2"/>
          <c:y val="0.27054097404491106"/>
          <c:w val="0.91302296587926512"/>
          <c:h val="0.568728474613931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'Colombia Basel III'!$A$2</c:f>
              <c:strCache>
                <c:ptCount val="1"/>
                <c:pt idx="0">
                  <c:v>CET1</c:v>
                </c:pt>
              </c:strCache>
            </c:strRef>
          </c:tx>
          <c:spPr>
            <a:solidFill>
              <a:srgbClr val="0563B8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1F497D"/>
                  </a:solidFill>
                  <a:round/>
                </a14:hiddenLine>
              </a:ext>
            </a:ex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'Colombia Basel III'!$B$1:$D$1</c:f>
              <c:strCache>
                <c:ptCount val="3"/>
                <c:pt idx="0">
                  <c:v>Basel III</c:v>
                </c:pt>
                <c:pt idx="1">
                  <c:v>URF</c:v>
                </c:pt>
                <c:pt idx="2">
                  <c:v>Mexico </c:v>
                </c:pt>
              </c:strCache>
            </c:strRef>
          </c:cat>
          <c:val>
            <c:numRef>
              <c:f>'Colombia Basel III'!$B$2:$D$2</c:f>
              <c:numCache>
                <c:formatCode>General</c:formatCode>
                <c:ptCount val="3"/>
                <c:pt idx="0">
                  <c:v>4.5</c:v>
                </c:pt>
                <c:pt idx="1">
                  <c:v>4.5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DD-494C-96D3-3BE9CBA3B8B5}"/>
            </c:ext>
          </c:extLst>
        </c:ser>
        <c:ser>
          <c:idx val="1"/>
          <c:order val="1"/>
          <c:tx>
            <c:strRef>
              <c:f>'Colombia Basel III'!$A$3</c:f>
              <c:strCache>
                <c:ptCount val="1"/>
                <c:pt idx="0">
                  <c:v>Conservation Buffer</c:v>
                </c:pt>
              </c:strCache>
            </c:strRef>
          </c:tx>
          <c:spPr>
            <a:solidFill>
              <a:srgbClr val="0BB29B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558ED5"/>
                  </a:solidFill>
                  <a:round/>
                </a14:hiddenLine>
              </a:ext>
            </a:ex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'Colombia Basel III'!$B$1:$D$1</c:f>
              <c:strCache>
                <c:ptCount val="3"/>
                <c:pt idx="0">
                  <c:v>Basel III</c:v>
                </c:pt>
                <c:pt idx="1">
                  <c:v>URF</c:v>
                </c:pt>
                <c:pt idx="2">
                  <c:v>Mexico </c:v>
                </c:pt>
              </c:strCache>
            </c:strRef>
          </c:cat>
          <c:val>
            <c:numRef>
              <c:f>'Colombia Basel III'!$B$3:$D$3</c:f>
              <c:numCache>
                <c:formatCode>General</c:formatCode>
                <c:ptCount val="3"/>
                <c:pt idx="0">
                  <c:v>2.5</c:v>
                </c:pt>
                <c:pt idx="1">
                  <c:v>1.5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DD-494C-96D3-3BE9CBA3B8B5}"/>
            </c:ext>
          </c:extLst>
        </c:ser>
        <c:ser>
          <c:idx val="2"/>
          <c:order val="2"/>
          <c:tx>
            <c:strRef>
              <c:f>'Colombia Basel III'!$A$4</c:f>
              <c:strCache>
                <c:ptCount val="1"/>
                <c:pt idx="0">
                  <c:v>Additional Tier I</c:v>
                </c:pt>
              </c:strCache>
            </c:strRef>
          </c:tx>
          <c:spPr>
            <a:solidFill>
              <a:srgbClr val="6DC3EA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'Colombia Basel III'!$B$1:$D$1</c:f>
              <c:strCache>
                <c:ptCount val="3"/>
                <c:pt idx="0">
                  <c:v>Basel III</c:v>
                </c:pt>
                <c:pt idx="1">
                  <c:v>URF</c:v>
                </c:pt>
                <c:pt idx="2">
                  <c:v>Mexico </c:v>
                </c:pt>
              </c:strCache>
            </c:strRef>
          </c:cat>
          <c:val>
            <c:numRef>
              <c:f>'Colombia Basel III'!$B$4:$D$4</c:f>
              <c:numCache>
                <c:formatCode>General</c:formatCode>
                <c:ptCount val="3"/>
                <c:pt idx="0">
                  <c:v>1.5</c:v>
                </c:pt>
                <c:pt idx="1">
                  <c:v>1.5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DD-494C-96D3-3BE9CBA3B8B5}"/>
            </c:ext>
          </c:extLst>
        </c:ser>
        <c:ser>
          <c:idx val="4"/>
          <c:order val="4"/>
          <c:tx>
            <c:strRef>
              <c:f>'Colombia Basel III'!$A$7</c:f>
              <c:strCache>
                <c:ptCount val="1"/>
                <c:pt idx="0">
                  <c:v>Tier 2</c:v>
                </c:pt>
              </c:strCache>
            </c:strRef>
          </c:tx>
          <c:spPr>
            <a:solidFill>
              <a:srgbClr val="FDA925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1F497D"/>
                  </a:solidFill>
                  <a:round/>
                </a14:hiddenLine>
              </a:ext>
            </a:ex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'Colombia Basel III'!$B$1:$D$1</c:f>
              <c:strCache>
                <c:ptCount val="3"/>
                <c:pt idx="0">
                  <c:v>Basel III</c:v>
                </c:pt>
                <c:pt idx="1">
                  <c:v>URF</c:v>
                </c:pt>
                <c:pt idx="2">
                  <c:v>Mexico </c:v>
                </c:pt>
              </c:strCache>
            </c:strRef>
          </c:cat>
          <c:val>
            <c:numRef>
              <c:f>'Colombia Basel III'!$B$7:$D$7</c:f>
              <c:numCache>
                <c:formatCode>0.0</c:formatCode>
                <c:ptCount val="3"/>
                <c:pt idx="0">
                  <c:v>2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DD-494C-96D3-3BE9CBA3B8B5}"/>
            </c:ext>
          </c:extLst>
        </c:ser>
        <c:ser>
          <c:idx val="5"/>
          <c:order val="5"/>
          <c:tx>
            <c:strRef>
              <c:f>'Colombia Basel III'!$A$5</c:f>
              <c:strCache>
                <c:ptCount val="1"/>
                <c:pt idx="0">
                  <c:v>Surcharge for G-SIFIs</c:v>
                </c:pt>
              </c:strCache>
            </c:strRef>
          </c:tx>
          <c:spPr>
            <a:solidFill>
              <a:srgbClr val="5E6A71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558ED5"/>
                  </a:solidFill>
                  <a:round/>
                </a14:hiddenLine>
              </a:ext>
            </a:ex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'Colombia Basel III'!$B$1:$D$1</c:f>
              <c:strCache>
                <c:ptCount val="3"/>
                <c:pt idx="0">
                  <c:v>Basel III</c:v>
                </c:pt>
                <c:pt idx="1">
                  <c:v>URF</c:v>
                </c:pt>
                <c:pt idx="2">
                  <c:v>Mexico </c:v>
                </c:pt>
              </c:strCache>
            </c:strRef>
          </c:cat>
          <c:val>
            <c:numRef>
              <c:f>'Colombia Basel III'!$B$5:$D$5</c:f>
              <c:numCache>
                <c:formatCode>0.0</c:formatCode>
                <c:ptCount val="3"/>
                <c:pt idx="0" formatCode="General">
                  <c:v>2.5</c:v>
                </c:pt>
                <c:pt idx="1">
                  <c:v>1</c:v>
                </c:pt>
                <c:pt idx="2" formatCode="General">
                  <c:v>2.25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DD-494C-96D3-3BE9CBA3B8B5}"/>
            </c:ext>
          </c:extLst>
        </c:ser>
        <c:ser>
          <c:idx val="3"/>
          <c:order val="3"/>
          <c:tx>
            <c:strRef>
              <c:f>'Colombia Basel III'!$A$6</c:f>
              <c:strCache>
                <c:ptCount val="1"/>
                <c:pt idx="0">
                  <c:v>Counter Cyclical Buffer</c:v>
                </c:pt>
              </c:strCache>
            </c:strRef>
          </c:tx>
          <c:spPr>
            <a:solidFill>
              <a:srgbClr val="AE3F85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DD-494C-96D3-3BE9CBA3B8B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DD-494C-96D3-3BE9CBA3B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'Colombia Basel III'!$B$1:$D$1</c:f>
              <c:strCache>
                <c:ptCount val="3"/>
                <c:pt idx="0">
                  <c:v>Basel III</c:v>
                </c:pt>
                <c:pt idx="1">
                  <c:v>URF</c:v>
                </c:pt>
                <c:pt idx="2">
                  <c:v>Mexico </c:v>
                </c:pt>
              </c:strCache>
            </c:strRef>
          </c:cat>
          <c:val>
            <c:numRef>
              <c:f>'Colombia Basel III'!$B$6:$D$6</c:f>
              <c:numCache>
                <c:formatCode>General</c:formatCode>
                <c:ptCount val="3"/>
                <c:pt idx="0">
                  <c:v>2.5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FDD-494C-96D3-3BE9CBA3B8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166010880"/>
        <c:axId val="166012416"/>
      </c:barChart>
      <c:catAx>
        <c:axId val="166010880"/>
        <c:scaling>
          <c:orientation val="minMax"/>
        </c:scaling>
        <c:delete val="0"/>
        <c:axPos val="b"/>
        <c:numFmt formatCode="mmm\ yy" sourceLinked="0"/>
        <c:majorTickMark val="none"/>
        <c:minorTickMark val="none"/>
        <c:tickLblPos val="low"/>
        <c:spPr>
          <a:noFill/>
          <a:ln w="6350" cap="flat" cmpd="sng" algn="ctr">
            <a:solidFill>
              <a:srgbClr val="BFBFBF"/>
            </a:solidFill>
            <a:prstDash val="solid"/>
            <a:round/>
          </a:ln>
          <a:effectLst/>
          <a:extLst/>
        </c:spPr>
        <c:txPr>
          <a:bodyPr rot="0" vert="horz"/>
          <a:lstStyle/>
          <a:p>
            <a:pPr>
              <a:defRPr sz="1600" b="1">
                <a:solidFill>
                  <a:schemeClr val="bg1">
                    <a:lumMod val="50000"/>
                  </a:schemeClr>
                </a:solidFill>
              </a:defRPr>
            </a:pPr>
            <a:endParaRPr lang="es-CO"/>
          </a:p>
        </c:txPr>
        <c:crossAx val="166012416"/>
        <c:crosses val="autoZero"/>
        <c:auto val="1"/>
        <c:lblAlgn val="ctr"/>
        <c:lblOffset val="100"/>
        <c:noMultiLvlLbl val="0"/>
      </c:catAx>
      <c:valAx>
        <c:axId val="166012416"/>
        <c:scaling>
          <c:orientation val="minMax"/>
        </c:scaling>
        <c:delete val="0"/>
        <c:axPos val="l"/>
        <c:majorGridlines>
          <c:spPr>
            <a:ln w="6350">
              <a:solidFill>
                <a:sysClr val="window" lastClr="FFFFFF">
                  <a:lumMod val="75000"/>
                </a:sys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600" b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en-US" sz="1600" b="1">
                    <a:solidFill>
                      <a:schemeClr val="bg1">
                        <a:lumMod val="50000"/>
                      </a:schemeClr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7.0857073809540202E-3"/>
              <c:y val="0.17276093339274215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 w="6350">
            <a:solidFill>
              <a:srgbClr val="BFBFBF"/>
            </a:solidFill>
          </a:ln>
        </c:spPr>
        <c:txPr>
          <a:bodyPr rot="0" vert="horz"/>
          <a:lstStyle/>
          <a:p>
            <a:pPr>
              <a:defRPr sz="1600" b="1">
                <a:solidFill>
                  <a:schemeClr val="bg1">
                    <a:lumMod val="50000"/>
                  </a:schemeClr>
                </a:solidFill>
              </a:defRPr>
            </a:pPr>
            <a:endParaRPr lang="es-CO"/>
          </a:p>
        </c:txPr>
        <c:crossAx val="166010880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8.6075321500953858E-2"/>
          <c:y val="8.7844817940290976E-2"/>
          <c:w val="0.79000191175598078"/>
          <c:h val="0.14311500393358956"/>
        </c:manualLayout>
      </c:layout>
      <c:overlay val="0"/>
      <c:txPr>
        <a:bodyPr/>
        <a:lstStyle/>
        <a:p>
          <a:pPr>
            <a:defRPr sz="1600" b="1">
              <a:solidFill>
                <a:schemeClr val="bg1">
                  <a:lumMod val="50000"/>
                </a:schemeClr>
              </a:solidFill>
            </a:defRPr>
          </a:pPr>
          <a:endParaRPr lang="es-C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700" baseline="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1200">
                <a:solidFill>
                  <a:schemeClr val="bg1">
                    <a:lumMod val="50000"/>
                  </a:schemeClr>
                </a:solidFill>
              </a:defRPr>
            </a:pPr>
            <a:r>
              <a:rPr lang="en-US" sz="1200">
                <a:solidFill>
                  <a:schemeClr val="bg1">
                    <a:lumMod val="50000"/>
                  </a:schemeClr>
                </a:solidFill>
              </a:rPr>
              <a:t>Capitalización
Fitch Core Capital / Activos en riesgo</a:t>
            </a:r>
          </a:p>
        </c:rich>
      </c:tx>
      <c:layout>
        <c:manualLayout>
          <c:xMode val="edge"/>
          <c:yMode val="edge"/>
          <c:x val="2.1115089514062876E-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0865923009623802E-2"/>
          <c:y val="0.27054097404491106"/>
          <c:w val="0.91302296587926512"/>
          <c:h val="0.474854416442378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'[Peer Review_5 bancos_2018.xlsx]Capitalization'!$B$5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558ED5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1F497D"/>
                  </a:solidFill>
                  <a:round/>
                </a14:hiddenLine>
              </a:ext>
            </a:extLst>
          </c:spPr>
          <c:invertIfNegative val="0"/>
          <c:cat>
            <c:strRef>
              <c:f>'[Peer Review_5 bancos_2018.xlsx]Capitalization'!$C$4:$H$4</c:f>
              <c:strCache>
                <c:ptCount val="6"/>
                <c:pt idx="0">
                  <c:v>Bogota</c:v>
                </c:pt>
                <c:pt idx="1">
                  <c:v>Bancolombia</c:v>
                </c:pt>
                <c:pt idx="2">
                  <c:v>Davivienda</c:v>
                </c:pt>
                <c:pt idx="3">
                  <c:v>BBVA</c:v>
                </c:pt>
                <c:pt idx="4">
                  <c:v>Occidente</c:v>
                </c:pt>
                <c:pt idx="5">
                  <c:v>Latam Peer</c:v>
                </c:pt>
              </c:strCache>
            </c:strRef>
          </c:cat>
          <c:val>
            <c:numRef>
              <c:f>'[Peer Review_5 bancos_2018.xlsx]Capitalization'!$C$5:$H$5</c:f>
              <c:numCache>
                <c:formatCode>General</c:formatCode>
                <c:ptCount val="6"/>
                <c:pt idx="0">
                  <c:v>10.07</c:v>
                </c:pt>
                <c:pt idx="1">
                  <c:v>9.51</c:v>
                </c:pt>
                <c:pt idx="2">
                  <c:v>10.220000000000001</c:v>
                </c:pt>
                <c:pt idx="3">
                  <c:v>9.81</c:v>
                </c:pt>
                <c:pt idx="4">
                  <c:v>14.4</c:v>
                </c:pt>
                <c:pt idx="5">
                  <c:v>12.05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3D-41E7-B451-FC877D2A6462}"/>
            </c:ext>
          </c:extLst>
        </c:ser>
        <c:ser>
          <c:idx val="1"/>
          <c:order val="1"/>
          <c:tx>
            <c:strRef>
              <c:f>'[Peer Review_5 bancos_2018.xlsx]Capitalization'!$B$6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C0504D"/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558ED5"/>
                  </a:solidFill>
                  <a:round/>
                </a14:hiddenLine>
              </a:ext>
            </a:extLst>
          </c:spPr>
          <c:invertIfNegative val="0"/>
          <c:cat>
            <c:strRef>
              <c:f>'[Peer Review_5 bancos_2018.xlsx]Capitalization'!$C$4:$H$4</c:f>
              <c:strCache>
                <c:ptCount val="6"/>
                <c:pt idx="0">
                  <c:v>Bogota</c:v>
                </c:pt>
                <c:pt idx="1">
                  <c:v>Bancolombia</c:v>
                </c:pt>
                <c:pt idx="2">
                  <c:v>Davivienda</c:v>
                </c:pt>
                <c:pt idx="3">
                  <c:v>BBVA</c:v>
                </c:pt>
                <c:pt idx="4">
                  <c:v>Occidente</c:v>
                </c:pt>
                <c:pt idx="5">
                  <c:v>Latam Peer</c:v>
                </c:pt>
              </c:strCache>
            </c:strRef>
          </c:cat>
          <c:val>
            <c:numRef>
              <c:f>'[Peer Review_5 bancos_2018.xlsx]Capitalization'!$C$6:$H$6</c:f>
              <c:numCache>
                <c:formatCode>General</c:formatCode>
                <c:ptCount val="6"/>
                <c:pt idx="0">
                  <c:v>10.32</c:v>
                </c:pt>
                <c:pt idx="1">
                  <c:v>10.41</c:v>
                </c:pt>
                <c:pt idx="2">
                  <c:v>10.72</c:v>
                </c:pt>
                <c:pt idx="3">
                  <c:v>10.1</c:v>
                </c:pt>
                <c:pt idx="4">
                  <c:v>14.23</c:v>
                </c:pt>
                <c:pt idx="5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3D-41E7-B451-FC877D2A6462}"/>
            </c:ext>
          </c:extLst>
        </c:ser>
        <c:ser>
          <c:idx val="2"/>
          <c:order val="2"/>
          <c:tx>
            <c:strRef>
              <c:f>'[Peer Review_5 bancos_2018.xlsx]Capitalization'!$B$8</c:f>
              <c:strCache>
                <c:ptCount val="1"/>
                <c:pt idx="0">
                  <c:v>FCC/RWA Av</c:v>
                </c:pt>
              </c:strCache>
            </c:strRef>
          </c:tx>
          <c:invertIfNegative val="0"/>
          <c:val>
            <c:numRef>
              <c:f>'[Peer Review_5 bancos_2018.xlsx]Capitalization'!$C$8:$H$8</c:f>
              <c:numCache>
                <c:formatCode>General</c:formatCode>
                <c:ptCount val="6"/>
                <c:pt idx="0">
                  <c:v>13.08</c:v>
                </c:pt>
                <c:pt idx="1">
                  <c:v>12.34</c:v>
                </c:pt>
                <c:pt idx="2">
                  <c:v>13.21</c:v>
                </c:pt>
                <c:pt idx="3">
                  <c:v>10.81</c:v>
                </c:pt>
                <c:pt idx="4">
                  <c:v>16.07</c:v>
                </c:pt>
                <c:pt idx="5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3D-41E7-B451-FC877D2A6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65765504"/>
        <c:axId val="165767040"/>
      </c:barChart>
      <c:catAx>
        <c:axId val="165765504"/>
        <c:scaling>
          <c:orientation val="minMax"/>
        </c:scaling>
        <c:delete val="0"/>
        <c:axPos val="b"/>
        <c:numFmt formatCode="mmm\ yy" sourceLinked="0"/>
        <c:majorTickMark val="none"/>
        <c:minorTickMark val="none"/>
        <c:tickLblPos val="low"/>
        <c:spPr>
          <a:noFill/>
          <a:ln w="6350" cap="flat" cmpd="sng" algn="ctr">
            <a:solidFill>
              <a:srgbClr val="BFBFBF"/>
            </a:solidFill>
            <a:prstDash val="solid"/>
            <a:round/>
          </a:ln>
          <a:effectLst/>
          <a:extLst/>
        </c:spPr>
        <c:txPr>
          <a:bodyPr rot="0" vert="horz"/>
          <a:lstStyle/>
          <a:p>
            <a:pPr>
              <a:defRPr sz="1200" b="1">
                <a:solidFill>
                  <a:schemeClr val="bg1">
                    <a:lumMod val="50000"/>
                  </a:schemeClr>
                </a:solidFill>
              </a:defRPr>
            </a:pPr>
            <a:endParaRPr lang="es-CO"/>
          </a:p>
        </c:txPr>
        <c:crossAx val="165767040"/>
        <c:crosses val="autoZero"/>
        <c:auto val="1"/>
        <c:lblAlgn val="ctr"/>
        <c:lblOffset val="100"/>
        <c:noMultiLvlLbl val="0"/>
      </c:catAx>
      <c:valAx>
        <c:axId val="165767040"/>
        <c:scaling>
          <c:orientation val="minMax"/>
        </c:scaling>
        <c:delete val="0"/>
        <c:axPos val="l"/>
        <c:majorGridlines>
          <c:spPr>
            <a:ln w="6350">
              <a:solidFill>
                <a:sysClr val="window" lastClr="FFFFFF">
                  <a:lumMod val="75000"/>
                </a:sys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000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en-US" sz="1000">
                    <a:solidFill>
                      <a:schemeClr val="bg1">
                        <a:lumMod val="50000"/>
                      </a:schemeClr>
                    </a:solidFill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7.8026840087642025E-4"/>
              <c:y val="0.16196695737510647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 w="6350">
            <a:solidFill>
              <a:srgbClr val="BFBFBF"/>
            </a:solidFill>
          </a:ln>
        </c:spPr>
        <c:txPr>
          <a:bodyPr rot="0" vert="horz"/>
          <a:lstStyle/>
          <a:p>
            <a:pPr>
              <a:defRPr sz="1200" b="1">
                <a:solidFill>
                  <a:schemeClr val="bg1">
                    <a:lumMod val="50000"/>
                  </a:schemeClr>
                </a:solidFill>
              </a:defRPr>
            </a:pPr>
            <a:endParaRPr lang="es-CO"/>
          </a:p>
        </c:txPr>
        <c:crossAx val="165765504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22062482241402873"/>
          <c:y val="0.19106683181774128"/>
          <c:w val="0.53343229720507246"/>
          <c:h val="6.7323152365786523E-2"/>
        </c:manualLayout>
      </c:layout>
      <c:overlay val="0"/>
      <c:txPr>
        <a:bodyPr/>
        <a:lstStyle/>
        <a:p>
          <a:pPr>
            <a:defRPr sz="1200" b="1">
              <a:solidFill>
                <a:schemeClr val="bg1">
                  <a:lumMod val="50000"/>
                </a:schemeClr>
              </a:solidFill>
            </a:defRPr>
          </a:pPr>
          <a:endParaRPr lang="es-C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s-MX" sz="700" baseline="0" noProof="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0.00125</cdr:x>
      <cdr:y>0.88504</cdr:y>
    </cdr:from>
    <cdr:to>
      <cdr:x>1</cdr:x>
      <cdr:y>0.98015</cdr:y>
    </cdr:to>
    <cdr:sp macro="" textlink="">
      <cdr:nvSpPr>
        <cdr:cNvPr id="3" name="ctsChartSource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681" y="3294792"/>
          <a:ext cx="9333428" cy="35407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36000" tIns="0" rIns="0" bIns="0" anchor="b" anchorCtr="0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endParaRPr lang="en-GB" sz="1200" b="0" i="0" u="none" strike="noStrike" baseline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l" rtl="0">
            <a:defRPr sz="1000"/>
          </a:pPr>
          <a:r>
            <a:rPr lang="en-GB" sz="1200" b="0" i="0" u="none" strike="noStrike" baseline="0">
              <a:solidFill>
                <a:srgbClr val="000000"/>
              </a:solidFill>
              <a:latin typeface="Arial"/>
              <a:cs typeface="Arial"/>
            </a:rPr>
            <a:t>Fuente: Fitch</a:t>
          </a:r>
        </a:p>
      </cdr:txBody>
    </cdr:sp>
  </cdr:relSizeAnchor>
  <cdr:relSizeAnchor xmlns:cdr="http://schemas.openxmlformats.org/drawingml/2006/chartDrawing">
    <cdr:from>
      <cdr:x>0.00125</cdr:x>
      <cdr:y>0.88504</cdr:y>
    </cdr:from>
    <cdr:to>
      <cdr:x>1</cdr:x>
      <cdr:y>0.98015</cdr:y>
    </cdr:to>
    <cdr:sp macro="" textlink="">
      <cdr:nvSpPr>
        <cdr:cNvPr id="2" name="ctsChartSource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681" y="3294792"/>
          <a:ext cx="9333428" cy="35407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36000" tIns="0" rIns="0" bIns="0" anchor="b" anchorCtr="0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endParaRPr lang="en-GB" sz="1200" b="0" i="0" u="none" strike="noStrike" baseline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l" rtl="0">
            <a:defRPr sz="1000"/>
          </a:pPr>
          <a:r>
            <a:rPr lang="en-GB" sz="1200" b="0" i="0" u="none" strike="noStrike" baseline="0">
              <a:solidFill>
                <a:srgbClr val="000000"/>
              </a:solidFill>
              <a:latin typeface="Arial"/>
              <a:cs typeface="Arial"/>
            </a:rPr>
            <a:t>Fuente: Fitch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0.00125</cdr:x>
      <cdr:y>0.88504</cdr:y>
    </cdr:from>
    <cdr:to>
      <cdr:x>1</cdr:x>
      <cdr:y>0.98015</cdr:y>
    </cdr:to>
    <cdr:sp macro="" textlink="">
      <cdr:nvSpPr>
        <cdr:cNvPr id="3" name="ctsChartSource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681" y="3294792"/>
          <a:ext cx="9333428" cy="35407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36000" tIns="0" rIns="0" bIns="0" anchor="b" anchorCtr="0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endParaRPr lang="en-GB" sz="1200" b="0" i="0" u="none" strike="noStrike" baseline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l" rtl="0">
            <a:defRPr sz="1000"/>
          </a:pPr>
          <a:r>
            <a:rPr lang="en-GB" sz="1200" b="0" i="0" u="none" strike="noStrike" baseline="0">
              <a:solidFill>
                <a:srgbClr val="000000"/>
              </a:solidFill>
              <a:latin typeface="Arial"/>
              <a:cs typeface="Arial"/>
            </a:rPr>
            <a:t>Fuente: Fitch</a:t>
          </a:r>
        </a:p>
      </cdr:txBody>
    </cdr:sp>
  </cdr:relSizeAnchor>
  <cdr:relSizeAnchor xmlns:cdr="http://schemas.openxmlformats.org/drawingml/2006/chartDrawing">
    <cdr:from>
      <cdr:x>0.00125</cdr:x>
      <cdr:y>0.88504</cdr:y>
    </cdr:from>
    <cdr:to>
      <cdr:x>1</cdr:x>
      <cdr:y>0.98015</cdr:y>
    </cdr:to>
    <cdr:sp macro="" textlink="">
      <cdr:nvSpPr>
        <cdr:cNvPr id="2" name="ctsChartSource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681" y="3294792"/>
          <a:ext cx="9333428" cy="35407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36000" tIns="0" rIns="0" bIns="0" anchor="b" anchorCtr="0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endParaRPr lang="en-GB" sz="1200" b="0" i="0" u="none" strike="noStrike" baseline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l" rtl="0">
            <a:defRPr sz="1000"/>
          </a:pPr>
          <a:r>
            <a:rPr lang="en-GB" sz="1200" b="0" i="0" u="none" strike="noStrike" baseline="0">
              <a:solidFill>
                <a:srgbClr val="000000"/>
              </a:solidFill>
              <a:latin typeface="Arial"/>
              <a:cs typeface="Arial"/>
            </a:rPr>
            <a:t>Fuente: Fitch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0.02967</cdr:x>
      <cdr:y>0.0602</cdr:y>
    </cdr:from>
    <cdr:to>
      <cdr:x>0.88708</cdr:x>
      <cdr:y>0.17057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7639" y="171450"/>
          <a:ext cx="42672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0.01818</cdr:x>
      <cdr:y>0.02676</cdr:y>
    </cdr:from>
    <cdr:to>
      <cdr:x>0.9177</cdr:x>
      <cdr:y>0.12375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489" y="76200"/>
          <a:ext cx="44767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400" b="1" dirty="0">
              <a:latin typeface="Arial" pitchFamily="34" charset="0"/>
              <a:cs typeface="Arial" pitchFamily="34" charset="0"/>
            </a:rPr>
            <a:t>Regulación e Intervencionismo</a:t>
          </a:r>
          <a:r>
            <a:rPr lang="es-MX" sz="1400" b="1" baseline="0" dirty="0">
              <a:latin typeface="Arial" pitchFamily="34" charset="0"/>
              <a:cs typeface="Arial" pitchFamily="34" charset="0"/>
            </a:rPr>
            <a:t>: ¿Campo de Juego Nivelado?</a:t>
          </a:r>
          <a:endParaRPr lang="es-MX" sz="14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0.05945</cdr:x>
      <cdr:y>0.13549</cdr:y>
    </cdr:from>
    <cdr:to>
      <cdr:x>0.09964</cdr:x>
      <cdr:y>0.94275</cdr:y>
    </cdr:to>
    <cdr:sp macro="" textlink="">
      <cdr:nvSpPr>
        <cdr:cNvPr id="4" name="TextBox 3"/>
        <cdr:cNvSpPr txBox="1"/>
      </cdr:nvSpPr>
      <cdr:spPr>
        <a:xfrm xmlns:a="http://schemas.openxmlformats.org/drawingml/2006/main" rot="5400000">
          <a:off x="-1242122" y="2213635"/>
          <a:ext cx="3508351" cy="2587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latin typeface="Arial" pitchFamily="34" charset="0"/>
              <a:cs typeface="Arial" pitchFamily="34" charset="0"/>
            </a:rPr>
            <a:t>Adoption of Basel III capital rules</a:t>
          </a:r>
        </a:p>
      </cdr:txBody>
    </cdr:sp>
  </cdr:relSizeAnchor>
  <cdr:relSizeAnchor xmlns:cdr="http://schemas.openxmlformats.org/drawingml/2006/chartDrawing">
    <cdr:from>
      <cdr:x>0.21604</cdr:x>
      <cdr:y>0.78167</cdr:y>
    </cdr:from>
    <cdr:to>
      <cdr:x>0.88973</cdr:x>
      <cdr:y>0.86193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90802" y="3397135"/>
          <a:ext cx="4336948" cy="3488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latin typeface="Arial" pitchFamily="34" charset="0"/>
              <a:cs typeface="Arial" pitchFamily="34" charset="0"/>
            </a:rPr>
            <a:t>Robustness of</a:t>
          </a:r>
          <a:r>
            <a:rPr lang="en-US" sz="1200" b="1" baseline="0" dirty="0">
              <a:latin typeface="Arial" pitchFamily="34" charset="0"/>
              <a:cs typeface="Arial" pitchFamily="34" charset="0"/>
            </a:rPr>
            <a:t> Regulation and Supervision</a:t>
          </a:r>
          <a:endParaRPr lang="en-US" sz="12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0.00454</cdr:x>
      <cdr:y>0.86158</cdr:y>
    </cdr:from>
    <cdr:to>
      <cdr:x>0.99547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9227" y="3744416"/>
          <a:ext cx="6379214" cy="6015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>
              <a:latin typeface="Arial" pitchFamily="34" charset="0"/>
              <a:cs typeface="Arial" pitchFamily="34" charset="0"/>
            </a:rPr>
            <a:t>*</a:t>
          </a:r>
          <a:r>
            <a:rPr lang="es-MX" b="1" dirty="0">
              <a:latin typeface="Arial" pitchFamily="34" charset="0"/>
              <a:cs typeface="Arial" pitchFamily="34" charset="0"/>
            </a:rPr>
            <a:t>Tamaño del Círculo</a:t>
          </a:r>
          <a:r>
            <a:rPr lang="es-MX" b="1" baseline="0" dirty="0">
              <a:latin typeface="Arial" pitchFamily="34" charset="0"/>
              <a:cs typeface="Arial" pitchFamily="34" charset="0"/>
            </a:rPr>
            <a:t>: </a:t>
          </a:r>
          <a:r>
            <a:rPr lang="es-MX" baseline="0" dirty="0">
              <a:latin typeface="Arial" pitchFamily="34" charset="0"/>
              <a:cs typeface="Arial" pitchFamily="34" charset="0"/>
            </a:rPr>
            <a:t>Tamaño relativo del sistema. </a:t>
          </a:r>
        </a:p>
        <a:p xmlns:a="http://schemas.openxmlformats.org/drawingml/2006/main">
          <a:r>
            <a:rPr lang="es-MX" baseline="0" dirty="0">
              <a:latin typeface="Arial" pitchFamily="34" charset="0"/>
              <a:cs typeface="Arial" pitchFamily="34" charset="0"/>
            </a:rPr>
            <a:t>* </a:t>
          </a:r>
          <a:r>
            <a:rPr lang="es-MX" b="1" baseline="0" dirty="0">
              <a:latin typeface="Arial" pitchFamily="34" charset="0"/>
              <a:cs typeface="Arial" pitchFamily="34" charset="0"/>
            </a:rPr>
            <a:t>Intensidad  del Rojo</a:t>
          </a:r>
          <a:r>
            <a:rPr lang="es-MX" baseline="0" dirty="0">
              <a:latin typeface="Arial" pitchFamily="34" charset="0"/>
              <a:cs typeface="Arial" pitchFamily="34" charset="0"/>
            </a:rPr>
            <a:t>: Grado</a:t>
          </a:r>
          <a:r>
            <a:rPr lang="es-MX" dirty="0">
              <a:latin typeface="Arial" pitchFamily="34" charset="0"/>
              <a:cs typeface="Arial" pitchFamily="34" charset="0"/>
            </a:rPr>
            <a:t> de exposición a la Intervención o Sobre-Regulación del Gobierno</a:t>
          </a:r>
          <a:r>
            <a:rPr lang="es-MX" baseline="0" dirty="0">
              <a:latin typeface="Arial" pitchFamily="34" charset="0"/>
              <a:cs typeface="Arial" pitchFamily="34" charset="0"/>
            </a:rPr>
            <a:t>. </a:t>
          </a:r>
        </a:p>
        <a:p xmlns:a="http://schemas.openxmlformats.org/drawingml/2006/main">
          <a:r>
            <a:rPr lang="es-MX" sz="1050" i="1" baseline="0" dirty="0">
              <a:latin typeface="Arial" pitchFamily="34" charset="0"/>
              <a:cs typeface="Arial" pitchFamily="34" charset="0"/>
            </a:rPr>
            <a:t>Fuente: </a:t>
          </a:r>
          <a:r>
            <a:rPr lang="es-MX" sz="1050" i="1" baseline="0" dirty="0" err="1">
              <a:latin typeface="Arial" pitchFamily="34" charset="0"/>
              <a:cs typeface="Arial" pitchFamily="34" charset="0"/>
            </a:rPr>
            <a:t>Fitch</a:t>
          </a:r>
          <a:endParaRPr lang="es-MX" sz="1050" i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0.42009</cdr:x>
      <cdr:y>0.62542</cdr:y>
    </cdr:from>
    <cdr:to>
      <cdr:x>0.47077</cdr:x>
      <cdr:y>0.65375</cdr:y>
    </cdr:to>
    <cdr:sp macro="" textlink="">
      <cdr:nvSpPr>
        <cdr:cNvPr id="7" name="TextBox 9"/>
        <cdr:cNvSpPr txBox="1"/>
      </cdr:nvSpPr>
      <cdr:spPr>
        <a:xfrm xmlns:a="http://schemas.openxmlformats.org/drawingml/2006/main">
          <a:off x="2704349" y="2718057"/>
          <a:ext cx="326257" cy="12312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en-GB"/>
          </a:defPPr>
          <a:lvl1pPr marL="0" indent="0" algn="l" defTabSz="914342" rtl="0" eaLnBrk="1" latinLnBrk="0" hangingPunct="1">
            <a:spcBef>
              <a:spcPts val="0"/>
            </a:spcBef>
            <a:buFont typeface="Arial" pitchFamily="34" charset="0"/>
            <a:buNone/>
            <a:defRPr sz="1400" b="0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18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SzPct val="120000"/>
            <a:buFont typeface="Wingdings 2" panose="05020102010507070707" pitchFamily="18" charset="2"/>
            <a:buChar char="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36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Wingdings" panose="05000000000000000000" pitchFamily="2" charset="2"/>
            <a:buChar char="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54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702040204020203" pitchFamily="34" charset="0"/>
            <a:buChar char="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72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90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108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126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1440000" indent="-180000" algn="l" defTabSz="914342" rtl="0" eaLnBrk="1" latinLnBrk="0" hangingPunct="1">
            <a:spcBef>
              <a:spcPts val="0"/>
            </a:spcBef>
            <a:buClr>
              <a:schemeClr val="tx2"/>
            </a:buClr>
            <a:buFont typeface="Arial" panose="020B0402040204020203" pitchFamily="34" charset="0"/>
            <a:buChar char="‒"/>
            <a:defRPr sz="1400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_tradnl" sz="800" b="1" dirty="0">
              <a:solidFill>
                <a:schemeClr val="bg2">
                  <a:lumMod val="10000"/>
                </a:schemeClr>
              </a:solidFill>
            </a:rPr>
            <a:t>COL</a:t>
          </a:r>
        </a:p>
      </cdr:txBody>
    </cdr:sp>
  </cdr:relSizeAnchor>
  <cdr:relSizeAnchor xmlns:cdr="http://schemas.openxmlformats.org/drawingml/2006/chartDrawing">
    <cdr:from>
      <cdr:x>0.46363</cdr:x>
      <cdr:y>0.6304</cdr:y>
    </cdr:from>
    <cdr:to>
      <cdr:x>0.51431</cdr:x>
      <cdr:y>0.65165</cdr:y>
    </cdr:to>
    <cdr:sp macro="" textlink="">
      <cdr:nvSpPr>
        <cdr:cNvPr id="8" name="TextBox 11"/>
        <cdr:cNvSpPr txBox="1"/>
      </cdr:nvSpPr>
      <cdr:spPr>
        <a:xfrm xmlns:a="http://schemas.openxmlformats.org/drawingml/2006/main">
          <a:off x="2984648" y="2739716"/>
          <a:ext cx="326258" cy="9233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en-GB"/>
          </a:defPPr>
          <a:lvl1pPr marL="0" indent="0" algn="l" defTabSz="914342" rtl="0" eaLnBrk="1" latinLnBrk="0" hangingPunct="1">
            <a:spcBef>
              <a:spcPts val="0"/>
            </a:spcBef>
            <a:buFont typeface="Arial" pitchFamily="34" charset="0"/>
            <a:buNone/>
            <a:defRPr sz="1400" b="0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18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SzPct val="120000"/>
            <a:buFont typeface="Wingdings 2" panose="05020102010507070707" pitchFamily="18" charset="2"/>
            <a:buChar char="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36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Wingdings" panose="05000000000000000000" pitchFamily="2" charset="2"/>
            <a:buChar char="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54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702040204020203" pitchFamily="34" charset="0"/>
            <a:buChar char="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72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90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108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126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1440000" indent="-180000" algn="l" defTabSz="914342" rtl="0" eaLnBrk="1" latinLnBrk="0" hangingPunct="1">
            <a:spcBef>
              <a:spcPts val="0"/>
            </a:spcBef>
            <a:buClr>
              <a:schemeClr val="tx2"/>
            </a:buClr>
            <a:buFont typeface="Arial" panose="020B0402040204020203" pitchFamily="34" charset="0"/>
            <a:buChar char="‒"/>
            <a:defRPr sz="1400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_tradnl" sz="600" b="1" dirty="0">
              <a:solidFill>
                <a:schemeClr val="bg2">
                  <a:lumMod val="10000"/>
                </a:schemeClr>
              </a:solidFill>
            </a:rPr>
            <a:t>URU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0.00125</cdr:x>
      <cdr:y>0.85606</cdr:y>
    </cdr:from>
    <cdr:to>
      <cdr:x>1</cdr:x>
      <cdr:y>0.98015</cdr:y>
    </cdr:to>
    <cdr:sp macro="" textlink="">
      <cdr:nvSpPr>
        <cdr:cNvPr id="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33" y="1910939"/>
          <a:ext cx="4580643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36000" tIns="0" rIns="0" bIns="0" anchor="b" anchorCtr="0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endParaRPr lang="en-GB" sz="900" b="1" i="0" u="none" strike="noStrike" baseline="0" dirty="0">
            <a:solidFill>
              <a:schemeClr val="bg1">
                <a:lumMod val="50000"/>
              </a:schemeClr>
            </a:solidFill>
            <a:latin typeface="Arial"/>
            <a:cs typeface="Arial"/>
          </a:endParaRPr>
        </a:p>
        <a:p xmlns:a="http://schemas.openxmlformats.org/drawingml/2006/main">
          <a:pPr algn="l" rtl="0">
            <a:defRPr sz="1000"/>
          </a:pPr>
          <a:r>
            <a:rPr lang="en-GB" sz="900" b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rPr>
            <a:t>Fuente</a:t>
          </a:r>
          <a:r>
            <a:rPr lang="en-GB" sz="900" b="1" i="0" u="none" strike="noStrike" baseline="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rPr>
            <a:t>: </a:t>
          </a:r>
          <a:r>
            <a:rPr lang="en-GB" sz="900" b="1" i="0" u="none" strike="noStrike" baseline="0" dirty="0" err="1">
              <a:solidFill>
                <a:schemeClr val="bg1">
                  <a:lumMod val="50000"/>
                </a:schemeClr>
              </a:solidFill>
              <a:latin typeface="Arial"/>
              <a:cs typeface="Arial"/>
            </a:rPr>
            <a:t>Superintendencia</a:t>
          </a:r>
          <a:r>
            <a:rPr lang="en-GB" sz="900" b="1" i="0" u="none" strike="noStrike" baseline="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rPr>
            <a:t> Financiera de Colombia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0.02967</cdr:x>
      <cdr:y>0.0602</cdr:y>
    </cdr:from>
    <cdr:to>
      <cdr:x>0.88708</cdr:x>
      <cdr:y>0.17057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7639" y="171450"/>
          <a:ext cx="42672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0.01818</cdr:x>
      <cdr:y>0.02676</cdr:y>
    </cdr:from>
    <cdr:to>
      <cdr:x>0.9177</cdr:x>
      <cdr:y>0.12375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489" y="76200"/>
          <a:ext cx="44767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200" b="1" dirty="0">
              <a:latin typeface="Arial" pitchFamily="34" charset="0"/>
              <a:cs typeface="Arial" pitchFamily="34" charset="0"/>
            </a:rPr>
            <a:t>Regulación e Intervencionismo</a:t>
          </a:r>
          <a:r>
            <a:rPr lang="es-MX" sz="1200" b="1" baseline="0" dirty="0">
              <a:latin typeface="Arial" pitchFamily="34" charset="0"/>
              <a:cs typeface="Arial" pitchFamily="34" charset="0"/>
            </a:rPr>
            <a:t>: ¿Campo de Juego Nivelado?</a:t>
          </a:r>
          <a:endParaRPr lang="es-MX" sz="12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0.06444</cdr:x>
      <cdr:y>0.10889</cdr:y>
    </cdr:from>
    <cdr:to>
      <cdr:x>0.10463</cdr:x>
      <cdr:y>0.68779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728402" y="1652762"/>
          <a:ext cx="2599282" cy="2715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rtlCol="0"/>
        <a:lstStyle xmlns:a="http://schemas.openxmlformats.org/drawingml/2006/main"/>
        <a:p xmlns:a="http://schemas.openxmlformats.org/drawingml/2006/main">
          <a:r>
            <a:rPr lang="en-US" sz="1000" b="1" dirty="0">
              <a:latin typeface="Arial" pitchFamily="34" charset="0"/>
              <a:cs typeface="Arial" pitchFamily="34" charset="0"/>
            </a:rPr>
            <a:t>Adoption of Basel III capital rules</a:t>
          </a:r>
        </a:p>
      </cdr:txBody>
    </cdr:sp>
  </cdr:relSizeAnchor>
  <cdr:relSizeAnchor xmlns:cdr="http://schemas.openxmlformats.org/drawingml/2006/chartDrawing">
    <cdr:from>
      <cdr:x>0.21604</cdr:x>
      <cdr:y>0.78167</cdr:y>
    </cdr:from>
    <cdr:to>
      <cdr:x>0.88973</cdr:x>
      <cdr:y>0.86193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90802" y="3397135"/>
          <a:ext cx="4336948" cy="3488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 dirty="0">
              <a:latin typeface="Arial" pitchFamily="34" charset="0"/>
              <a:cs typeface="Arial" pitchFamily="34" charset="0"/>
            </a:rPr>
            <a:t>Robustness of</a:t>
          </a:r>
          <a:r>
            <a:rPr lang="en-US" sz="1000" b="1" baseline="0" dirty="0">
              <a:latin typeface="Arial" pitchFamily="34" charset="0"/>
              <a:cs typeface="Arial" pitchFamily="34" charset="0"/>
            </a:rPr>
            <a:t> Regulation and Supervision</a:t>
          </a:r>
          <a:endParaRPr lang="en-US" sz="10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0.00454</cdr:x>
      <cdr:y>0.86158</cdr:y>
    </cdr:from>
    <cdr:to>
      <cdr:x>0.99547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9227" y="3744416"/>
          <a:ext cx="6379214" cy="6015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>
              <a:latin typeface="Arial" pitchFamily="34" charset="0"/>
              <a:cs typeface="Arial" pitchFamily="34" charset="0"/>
            </a:rPr>
            <a:t>*</a:t>
          </a:r>
          <a:r>
            <a:rPr lang="es-MX" b="1" dirty="0">
              <a:latin typeface="Arial" pitchFamily="34" charset="0"/>
              <a:cs typeface="Arial" pitchFamily="34" charset="0"/>
            </a:rPr>
            <a:t>Tamaño del Círculo</a:t>
          </a:r>
          <a:r>
            <a:rPr lang="es-MX" b="1" baseline="0" dirty="0">
              <a:latin typeface="Arial" pitchFamily="34" charset="0"/>
              <a:cs typeface="Arial" pitchFamily="34" charset="0"/>
            </a:rPr>
            <a:t>: </a:t>
          </a:r>
          <a:r>
            <a:rPr lang="es-MX" baseline="0" dirty="0">
              <a:latin typeface="Arial" pitchFamily="34" charset="0"/>
              <a:cs typeface="Arial" pitchFamily="34" charset="0"/>
            </a:rPr>
            <a:t>Tamaño relativo del sistema. </a:t>
          </a:r>
        </a:p>
        <a:p xmlns:a="http://schemas.openxmlformats.org/drawingml/2006/main">
          <a:r>
            <a:rPr lang="es-MX" baseline="0" dirty="0">
              <a:latin typeface="Arial" pitchFamily="34" charset="0"/>
              <a:cs typeface="Arial" pitchFamily="34" charset="0"/>
            </a:rPr>
            <a:t>* </a:t>
          </a:r>
          <a:r>
            <a:rPr lang="es-MX" b="1" baseline="0" dirty="0">
              <a:latin typeface="Arial" pitchFamily="34" charset="0"/>
              <a:cs typeface="Arial" pitchFamily="34" charset="0"/>
            </a:rPr>
            <a:t>Intensidad  del Rojo</a:t>
          </a:r>
          <a:r>
            <a:rPr lang="es-MX" baseline="0" dirty="0">
              <a:latin typeface="Arial" pitchFamily="34" charset="0"/>
              <a:cs typeface="Arial" pitchFamily="34" charset="0"/>
            </a:rPr>
            <a:t>: Grado</a:t>
          </a:r>
          <a:r>
            <a:rPr lang="es-MX" dirty="0">
              <a:latin typeface="Arial" pitchFamily="34" charset="0"/>
              <a:cs typeface="Arial" pitchFamily="34" charset="0"/>
            </a:rPr>
            <a:t> de exposición a la Intervención o Sobre-Regulación del Gobierno</a:t>
          </a:r>
          <a:r>
            <a:rPr lang="es-MX" baseline="0" dirty="0">
              <a:latin typeface="Arial" pitchFamily="34" charset="0"/>
              <a:cs typeface="Arial" pitchFamily="34" charset="0"/>
            </a:rPr>
            <a:t>. </a:t>
          </a:r>
        </a:p>
        <a:p xmlns:a="http://schemas.openxmlformats.org/drawingml/2006/main">
          <a:r>
            <a:rPr lang="es-MX" sz="1050" i="1" baseline="0" dirty="0">
              <a:latin typeface="Arial" pitchFamily="34" charset="0"/>
              <a:cs typeface="Arial" pitchFamily="34" charset="0"/>
            </a:rPr>
            <a:t>Fuente: </a:t>
          </a:r>
          <a:r>
            <a:rPr lang="es-MX" sz="1050" i="1" baseline="0" dirty="0" err="1">
              <a:latin typeface="Arial" pitchFamily="34" charset="0"/>
              <a:cs typeface="Arial" pitchFamily="34" charset="0"/>
            </a:rPr>
            <a:t>Fitch</a:t>
          </a:r>
          <a:endParaRPr lang="es-MX" sz="1050" i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0.42009</cdr:x>
      <cdr:y>0.62542</cdr:y>
    </cdr:from>
    <cdr:to>
      <cdr:x>0.47077</cdr:x>
      <cdr:y>0.65375</cdr:y>
    </cdr:to>
    <cdr:sp macro="" textlink="">
      <cdr:nvSpPr>
        <cdr:cNvPr id="7" name="TextBox 9"/>
        <cdr:cNvSpPr txBox="1"/>
      </cdr:nvSpPr>
      <cdr:spPr>
        <a:xfrm xmlns:a="http://schemas.openxmlformats.org/drawingml/2006/main">
          <a:off x="2704349" y="2718057"/>
          <a:ext cx="326257" cy="12312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en-GB"/>
          </a:defPPr>
          <a:lvl1pPr marL="0" indent="0" algn="l" defTabSz="914342" rtl="0" eaLnBrk="1" latinLnBrk="0" hangingPunct="1">
            <a:spcBef>
              <a:spcPts val="0"/>
            </a:spcBef>
            <a:buFont typeface="Arial" pitchFamily="34" charset="0"/>
            <a:buNone/>
            <a:defRPr sz="1400" b="0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18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SzPct val="120000"/>
            <a:buFont typeface="Wingdings 2" panose="05020102010507070707" pitchFamily="18" charset="2"/>
            <a:buChar char="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36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Wingdings" panose="05000000000000000000" pitchFamily="2" charset="2"/>
            <a:buChar char="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54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702040204020203" pitchFamily="34" charset="0"/>
            <a:buChar char="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72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90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108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126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1440000" indent="-180000" algn="l" defTabSz="914342" rtl="0" eaLnBrk="1" latinLnBrk="0" hangingPunct="1">
            <a:spcBef>
              <a:spcPts val="0"/>
            </a:spcBef>
            <a:buClr>
              <a:schemeClr val="tx2"/>
            </a:buClr>
            <a:buFont typeface="Arial" panose="020B0402040204020203" pitchFamily="34" charset="0"/>
            <a:buChar char="‒"/>
            <a:defRPr sz="1400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_tradnl" sz="800" b="1" dirty="0">
              <a:solidFill>
                <a:schemeClr val="bg2">
                  <a:lumMod val="10000"/>
                </a:schemeClr>
              </a:solidFill>
            </a:rPr>
            <a:t>COL</a:t>
          </a:r>
        </a:p>
      </cdr:txBody>
    </cdr:sp>
  </cdr:relSizeAnchor>
  <cdr:relSizeAnchor xmlns:cdr="http://schemas.openxmlformats.org/drawingml/2006/chartDrawing">
    <cdr:from>
      <cdr:x>0.46363</cdr:x>
      <cdr:y>0.6304</cdr:y>
    </cdr:from>
    <cdr:to>
      <cdr:x>0.51431</cdr:x>
      <cdr:y>0.65165</cdr:y>
    </cdr:to>
    <cdr:sp macro="" textlink="">
      <cdr:nvSpPr>
        <cdr:cNvPr id="8" name="TextBox 11"/>
        <cdr:cNvSpPr txBox="1"/>
      </cdr:nvSpPr>
      <cdr:spPr>
        <a:xfrm xmlns:a="http://schemas.openxmlformats.org/drawingml/2006/main">
          <a:off x="2984648" y="2739716"/>
          <a:ext cx="326258" cy="9233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en-GB"/>
          </a:defPPr>
          <a:lvl1pPr marL="0" indent="0" algn="l" defTabSz="914342" rtl="0" eaLnBrk="1" latinLnBrk="0" hangingPunct="1">
            <a:spcBef>
              <a:spcPts val="0"/>
            </a:spcBef>
            <a:buFont typeface="Arial" pitchFamily="34" charset="0"/>
            <a:buNone/>
            <a:defRPr sz="1400" b="0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18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SzPct val="120000"/>
            <a:buFont typeface="Wingdings 2" panose="05020102010507070707" pitchFamily="18" charset="2"/>
            <a:buChar char="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36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Wingdings" panose="05000000000000000000" pitchFamily="2" charset="2"/>
            <a:buChar char="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54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702040204020203" pitchFamily="34" charset="0"/>
            <a:buChar char="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72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90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108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1260000" indent="-180000" algn="l" defTabSz="914342" rtl="0" eaLnBrk="1" latinLnBrk="0" hangingPunct="1">
            <a:spcBef>
              <a:spcPts val="0"/>
            </a:spcBef>
            <a:buClr>
              <a:schemeClr val="tx1"/>
            </a:buClr>
            <a:buFont typeface="Arial" panose="020B0402040204020203" pitchFamily="34" charset="0"/>
            <a:buChar char="‒"/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1440000" indent="-180000" algn="l" defTabSz="914342" rtl="0" eaLnBrk="1" latinLnBrk="0" hangingPunct="1">
            <a:spcBef>
              <a:spcPts val="0"/>
            </a:spcBef>
            <a:buClr>
              <a:schemeClr val="tx2"/>
            </a:buClr>
            <a:buFont typeface="Arial" panose="020B0402040204020203" pitchFamily="34" charset="0"/>
            <a:buChar char="‒"/>
            <a:defRPr sz="1400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_tradnl" sz="600" b="1" dirty="0">
              <a:solidFill>
                <a:schemeClr val="bg2">
                  <a:lumMod val="10000"/>
                </a:schemeClr>
              </a:solidFill>
            </a:rPr>
            <a:t>URU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0.90769</cdr:y>
    </cdr:from>
    <cdr:to>
      <cdr:x>0.99875</cdr:x>
      <cdr:y>0.9866</cdr:y>
    </cdr:to>
    <cdr:sp macro="" textlink="">
      <cdr:nvSpPr>
        <cdr:cNvPr id="3" name="ctsChartSource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248472"/>
          <a:ext cx="8126732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36000" tIns="0" rIns="0" bIns="0" anchor="b" anchorCtr="0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endParaRPr lang="en-GB" sz="1200" b="0" i="0" u="none" strike="noStrike" baseline="0" dirty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l" rtl="0">
            <a:defRPr sz="1000"/>
          </a:pPr>
          <a:r>
            <a:rPr lang="es-MX" sz="12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Source</a:t>
          </a:r>
          <a:r>
            <a:rPr lang="es-MX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: BIS III, URF: Unidad de Regulación Financiera del Ministerio de Hacienda</a:t>
          </a:r>
        </a:p>
      </cdr:txBody>
    </cdr:sp>
  </cdr:relSizeAnchor>
  <cdr:relSizeAnchor xmlns:cdr="http://schemas.openxmlformats.org/drawingml/2006/chartDrawing">
    <cdr:from>
      <cdr:x>0.32743</cdr:x>
      <cdr:y>0.64965</cdr:y>
    </cdr:from>
    <cdr:to>
      <cdr:x>0.37885</cdr:x>
      <cdr:y>0.75486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4296" y="3040714"/>
          <a:ext cx="418384" cy="49244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0" tIns="0" rIns="0" bIns="0" rtlCol="0">
          <a:spAutoFit/>
        </a:bodyPr>
        <a:lstStyle xmlns:a="http://schemas.openxmlformats.org/drawingml/2006/main"/>
        <a:p xmlns:a="http://schemas.openxmlformats.org/drawingml/2006/main">
          <a:r>
            <a:rPr lang="en-GB" sz="1600" dirty="0">
              <a:solidFill>
                <a:srgbClr val="C00000"/>
              </a:solidFill>
            </a:rPr>
            <a:t>Tier I</a:t>
          </a:r>
        </a:p>
        <a:p xmlns:a="http://schemas.openxmlformats.org/drawingml/2006/main">
          <a:r>
            <a:rPr lang="en-GB" sz="1600" dirty="0">
              <a:solidFill>
                <a:srgbClr val="C00000"/>
              </a:solidFill>
            </a:rPr>
            <a:t>8.5%</a:t>
          </a:r>
        </a:p>
      </cdr:txBody>
    </cdr:sp>
  </cdr:relSizeAnchor>
  <cdr:relSizeAnchor xmlns:cdr="http://schemas.openxmlformats.org/drawingml/2006/chartDrawing">
    <cdr:from>
      <cdr:x>0.05347</cdr:x>
      <cdr:y>0.70129</cdr:y>
    </cdr:from>
    <cdr:to>
      <cdr:x>0.0844</cdr:x>
      <cdr:y>0.7539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35069" y="3282409"/>
          <a:ext cx="251672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600" dirty="0">
              <a:solidFill>
                <a:srgbClr val="C00000"/>
              </a:solidFill>
            </a:rPr>
            <a:t>7%</a:t>
          </a:r>
        </a:p>
      </cdr:txBody>
    </cdr:sp>
  </cdr:relSizeAnchor>
  <cdr:relSizeAnchor xmlns:cdr="http://schemas.openxmlformats.org/drawingml/2006/chartDrawing">
    <cdr:from>
      <cdr:x>0.07965</cdr:x>
      <cdr:y>0.50769</cdr:y>
    </cdr:from>
    <cdr:to>
      <cdr:x>0.31858</cdr:x>
      <cdr:y>0.50769</cdr:y>
    </cdr:to>
    <cdr:cxnSp macro="">
      <cdr:nvCxnSpPr>
        <cdr:cNvPr id="6" name="Straight Connector 5">
          <a:extLst xmlns:a="http://schemas.openxmlformats.org/drawingml/2006/main">
            <a:ext uri="{FF2B5EF4-FFF2-40B4-BE49-F238E27FC236}">
              <a16:creationId xmlns:a16="http://schemas.microsoft.com/office/drawing/2014/main" id="{DFAFD87C-175A-48E5-8AC1-3BB9DE3B79C6}"/>
            </a:ext>
          </a:extLst>
        </cdr:cNvPr>
        <cdr:cNvCxnSpPr/>
      </cdr:nvCxnSpPr>
      <cdr:spPr>
        <a:xfrm xmlns:a="http://schemas.openxmlformats.org/drawingml/2006/main">
          <a:off x="648137" y="2376264"/>
          <a:ext cx="1944151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0.32259</cdr:x>
      <cdr:y>0.47692</cdr:y>
    </cdr:from>
    <cdr:to>
      <cdr:x>0.38544</cdr:x>
      <cdr:y>0.52952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624904" y="2232248"/>
          <a:ext cx="511405" cy="24619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600" dirty="0">
              <a:solidFill>
                <a:srgbClr val="C00000"/>
              </a:solidFill>
            </a:rPr>
            <a:t>10.5%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0.00125</cdr:x>
      <cdr:y>0.87329</cdr:y>
    </cdr:from>
    <cdr:to>
      <cdr:x>1</cdr:x>
      <cdr:y>0.98015</cdr:y>
    </cdr:to>
    <cdr:sp macro="" textlink="">
      <cdr:nvSpPr>
        <cdr:cNvPr id="3" name="ctsChartSource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561" y="2263832"/>
          <a:ext cx="6041111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36000" tIns="0" rIns="0" bIns="0" anchor="b" anchorCtr="0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endParaRPr lang="en-GB" sz="900" b="1" i="0" u="none" strike="noStrike" baseline="0" dirty="0">
            <a:solidFill>
              <a:schemeClr val="bg1">
                <a:lumMod val="50000"/>
              </a:schemeClr>
            </a:solidFill>
            <a:latin typeface="Arial"/>
            <a:cs typeface="Arial"/>
          </a:endParaRPr>
        </a:p>
        <a:p xmlns:a="http://schemas.openxmlformats.org/drawingml/2006/main">
          <a:pPr algn="l" rtl="0">
            <a:defRPr sz="1000"/>
          </a:pPr>
          <a:r>
            <a:rPr lang="en-GB" sz="900" b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rPr>
            <a:t>Fuente</a:t>
          </a:r>
          <a:r>
            <a:rPr lang="en-GB" sz="900" b="1" i="0" u="none" strike="noStrike" baseline="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rPr>
            <a:t>: Fitch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24000" y="150736"/>
            <a:ext cx="4140000" cy="244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200"/>
            </a:lvl1pPr>
          </a:lstStyle>
          <a:p>
            <a:endParaRPr lang="es-ES_tradnl" dirty="0">
              <a:solidFill>
                <a:srgbClr val="A8ADAF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554000" y="150736"/>
            <a:ext cx="1980000" cy="244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200"/>
            </a:lvl1pPr>
          </a:lstStyle>
          <a:p>
            <a:fld id="{6FF891CD-88CD-4BAB-ABE5-F3725823D672}" type="datetimeFigureOut">
              <a:rPr lang="es-ES_tradnl" smtClean="0">
                <a:solidFill>
                  <a:srgbClr val="A8ADAF"/>
                </a:solidFill>
              </a:rPr>
              <a:t>23/10/2018</a:t>
            </a:fld>
            <a:endParaRPr lang="es-ES_tradnl" dirty="0">
              <a:solidFill>
                <a:srgbClr val="A8ADA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24000" y="8748464"/>
            <a:ext cx="5040000" cy="244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200"/>
            </a:lvl1pPr>
          </a:lstStyle>
          <a:p>
            <a:endParaRPr lang="es-ES_tradnl" dirty="0">
              <a:solidFill>
                <a:srgbClr val="A8ADA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54000" y="8748464"/>
            <a:ext cx="1080000" cy="244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200"/>
            </a:lvl1pPr>
          </a:lstStyle>
          <a:p>
            <a:fld id="{93BC07A5-C1BA-4038-94B1-047C08CCE211}" type="slidenum">
              <a:rPr lang="es-ES_tradnl" smtClean="0">
                <a:solidFill>
                  <a:srgbClr val="A8ADAF"/>
                </a:solidFill>
              </a:rPr>
              <a:t>‹Nº›</a:t>
            </a:fld>
            <a:endParaRPr lang="es-ES_tradnl" dirty="0">
              <a:solidFill>
                <a:srgbClr val="A8AD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054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369000" y="414049"/>
            <a:ext cx="6120000" cy="4589999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tsMasterTextPlaceholder"/>
          <p:cNvSpPr>
            <a:spLocks noGrp="1"/>
          </p:cNvSpPr>
          <p:nvPr>
            <p:ph type="body" sz="quarter" idx="3"/>
          </p:nvPr>
        </p:nvSpPr>
        <p:spPr bwMode="gray">
          <a:xfrm>
            <a:off x="577824" y="5143500"/>
            <a:ext cx="5680128" cy="3604964"/>
          </a:xfrm>
          <a:prstGeom prst="rect">
            <a:avLst/>
          </a:prstGeom>
          <a:noFill/>
        </p:spPr>
        <p:txBody>
          <a:bodyPr vert="horz" lIns="0" tIns="108000" rIns="0" bIns="0" rtlCol="0">
            <a:noAutofit/>
          </a:bodyPr>
          <a:lstStyle/>
          <a:p>
            <a:pPr lvl="0"/>
            <a:r>
              <a:rPr lang="es-ES_tradnl" dirty="0" err="1"/>
              <a:t>Click</a:t>
            </a:r>
            <a:r>
              <a:rPr lang="es-ES_tradnl" dirty="0"/>
              <a:t> to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5"/>
            <a:r>
              <a:rPr lang="es-ES_tradnl" dirty="0" err="1"/>
              <a:t>Sixth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6"/>
            <a:r>
              <a:rPr lang="es-ES_tradnl" dirty="0" err="1"/>
              <a:t>Seventh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7"/>
            <a:r>
              <a:rPr lang="es-ES_tradnl" dirty="0" err="1"/>
              <a:t>Eighth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8"/>
            <a:r>
              <a:rPr lang="es-ES_tradnl" dirty="0" err="1"/>
              <a:t>Ninth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</p:txBody>
      </p:sp>
      <p:sp>
        <p:nvSpPr>
          <p:cNvPr id="11" name="Slide Number Placeholder"/>
          <p:cNvSpPr>
            <a:spLocks noGrp="1"/>
          </p:cNvSpPr>
          <p:nvPr>
            <p:ph type="sldNum" sz="quarter" idx="5"/>
          </p:nvPr>
        </p:nvSpPr>
        <p:spPr>
          <a:xfrm>
            <a:off x="6076740" y="8867731"/>
            <a:ext cx="540000" cy="1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FFCDD6FD-A3A2-44BB-B288-0E1446FA0B7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774769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indent="0" algn="l" defTabSz="914342" rtl="0" eaLnBrk="1" latinLnBrk="0" hangingPunct="1">
      <a:spcBef>
        <a:spcPts val="600"/>
      </a:spcBef>
      <a:buFont typeface="Arial" pitchFamily="34" charset="0"/>
      <a:buNone/>
      <a:defRPr sz="1050" b="0" kern="1200" baseline="0">
        <a:solidFill>
          <a:schemeClr val="tx1"/>
        </a:solidFill>
        <a:latin typeface="+mn-lt"/>
        <a:ea typeface="+mn-ea"/>
        <a:cs typeface="+mn-cs"/>
      </a:defRPr>
    </a:lvl1pPr>
    <a:lvl2pPr marL="180000" indent="-180000" algn="l" defTabSz="914342" rtl="0" eaLnBrk="1" latinLnBrk="0" hangingPunct="1">
      <a:spcBef>
        <a:spcPts val="500"/>
      </a:spcBef>
      <a:buClr>
        <a:schemeClr val="tx1"/>
      </a:buClr>
      <a:buSzPct val="100000"/>
      <a:buFont typeface="Wingdings 2" panose="05020102010507070707" pitchFamily="18" charset="2"/>
      <a:buChar char=""/>
      <a:defRPr sz="1050" kern="1200">
        <a:solidFill>
          <a:schemeClr val="tx1"/>
        </a:solidFill>
        <a:latin typeface="+mn-lt"/>
        <a:ea typeface="+mn-ea"/>
        <a:cs typeface="+mn-cs"/>
      </a:defRPr>
    </a:lvl2pPr>
    <a:lvl3pPr marL="360000" indent="-180000" algn="l" defTabSz="914342" rtl="0" eaLnBrk="1" latinLnBrk="0" hangingPunct="1">
      <a:spcBef>
        <a:spcPts val="500"/>
      </a:spcBef>
      <a:buClr>
        <a:schemeClr val="tx1"/>
      </a:buClr>
      <a:buFont typeface="Wingdings" panose="05000000000000000000" pitchFamily="2" charset="2"/>
      <a:buChar char=""/>
      <a:defRPr sz="1050" kern="1200">
        <a:solidFill>
          <a:schemeClr val="tx1"/>
        </a:solidFill>
        <a:latin typeface="+mn-lt"/>
        <a:ea typeface="+mn-ea"/>
        <a:cs typeface="+mn-cs"/>
      </a:defRPr>
    </a:lvl3pPr>
    <a:lvl4pPr marL="540000" indent="-180000" algn="l" defTabSz="914342" rtl="0" eaLnBrk="1" latinLnBrk="0" hangingPunct="1">
      <a:spcBef>
        <a:spcPts val="500"/>
      </a:spcBef>
      <a:buClr>
        <a:schemeClr val="tx1"/>
      </a:buClr>
      <a:buFont typeface="Arial" panose="020B0702040204020203" pitchFamily="34" charset="0"/>
      <a:buChar char="−"/>
      <a:defRPr sz="1050" kern="1200">
        <a:solidFill>
          <a:schemeClr val="tx1"/>
        </a:solidFill>
        <a:latin typeface="+mn-lt"/>
        <a:ea typeface="+mn-ea"/>
        <a:cs typeface="+mn-cs"/>
      </a:defRPr>
    </a:lvl4pPr>
    <a:lvl5pPr marL="720000" indent="-180000" algn="l" defTabSz="914342" rtl="0" eaLnBrk="1" latinLnBrk="0" hangingPunct="1">
      <a:spcBef>
        <a:spcPts val="500"/>
      </a:spcBef>
      <a:buClr>
        <a:schemeClr val="tx1"/>
      </a:buClr>
      <a:buFont typeface="Arial" panose="020B0402040204020203" pitchFamily="34" charset="0"/>
      <a:buChar char="‒"/>
      <a:defRPr sz="1050" kern="1200" baseline="0">
        <a:solidFill>
          <a:schemeClr val="tx1"/>
        </a:solidFill>
        <a:latin typeface="+mn-lt"/>
        <a:ea typeface="+mn-ea"/>
        <a:cs typeface="+mn-cs"/>
      </a:defRPr>
    </a:lvl5pPr>
    <a:lvl6pPr marL="900000" indent="-180000" algn="l" defTabSz="914342" rtl="0" eaLnBrk="1" latinLnBrk="0" hangingPunct="1">
      <a:spcBef>
        <a:spcPts val="500"/>
      </a:spcBef>
      <a:buClr>
        <a:schemeClr val="tx1"/>
      </a:buClr>
      <a:buFont typeface="Arial" panose="020B0402040204020203" pitchFamily="34" charset="0"/>
      <a:buChar char="‒"/>
      <a:defRPr sz="1050" kern="1200">
        <a:solidFill>
          <a:schemeClr val="tx1"/>
        </a:solidFill>
        <a:latin typeface="+mn-lt"/>
        <a:ea typeface="+mn-ea"/>
        <a:cs typeface="+mn-cs"/>
      </a:defRPr>
    </a:lvl6pPr>
    <a:lvl7pPr marL="1080000" indent="-180000" algn="l" defTabSz="914342" rtl="0" eaLnBrk="1" latinLnBrk="0" hangingPunct="1">
      <a:spcBef>
        <a:spcPts val="500"/>
      </a:spcBef>
      <a:buClr>
        <a:schemeClr val="tx1"/>
      </a:buClr>
      <a:buFont typeface="Arial" panose="020B0402040204020203" pitchFamily="34" charset="0"/>
      <a:buChar char="‒"/>
      <a:defRPr sz="1050" kern="1200">
        <a:solidFill>
          <a:schemeClr val="tx1"/>
        </a:solidFill>
        <a:latin typeface="+mn-lt"/>
        <a:ea typeface="+mn-ea"/>
        <a:cs typeface="+mn-cs"/>
      </a:defRPr>
    </a:lvl7pPr>
    <a:lvl8pPr marL="1260000" indent="-180000" algn="l" defTabSz="914342" rtl="0" eaLnBrk="1" latinLnBrk="0" hangingPunct="1">
      <a:spcBef>
        <a:spcPts val="500"/>
      </a:spcBef>
      <a:buClr>
        <a:schemeClr val="tx1"/>
      </a:buClr>
      <a:buFont typeface="Arial" panose="020B0402040204020203" pitchFamily="34" charset="0"/>
      <a:buChar char="‒"/>
      <a:defRPr sz="1050" kern="1200">
        <a:solidFill>
          <a:schemeClr val="tx1"/>
        </a:solidFill>
        <a:latin typeface="+mn-lt"/>
        <a:ea typeface="+mn-ea"/>
        <a:cs typeface="+mn-cs"/>
      </a:defRPr>
    </a:lvl8pPr>
    <a:lvl9pPr marL="1440000" indent="-180000" algn="l" defTabSz="914342" rtl="0" eaLnBrk="1" latinLnBrk="0" hangingPunct="1">
      <a:spcBef>
        <a:spcPts val="500"/>
      </a:spcBef>
      <a:buClr>
        <a:schemeClr val="tx1"/>
      </a:buClr>
      <a:buFont typeface="Arial" panose="020B0402040204020203" pitchFamily="34" charset="0"/>
      <a:buChar char="‒"/>
      <a:defRPr sz="1050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058441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30485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11044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304854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304854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405993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08627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30485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30485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69888" y="414338"/>
            <a:ext cx="6118225" cy="4589462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711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tsTitleImageBox"/>
          <p:cNvSpPr/>
          <p:nvPr userDrawn="1"/>
        </p:nvSpPr>
        <p:spPr bwMode="gray">
          <a:xfrm>
            <a:off x="-1" y="-1"/>
            <a:ext cx="9144000" cy="4814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>
            <a:noAutofit/>
          </a:bodyPr>
          <a:lstStyle/>
          <a:p>
            <a:pPr algn="ctr"/>
            <a:endParaRPr lang="es-ES_tradnl" dirty="0" err="1"/>
          </a:p>
        </p:txBody>
      </p:sp>
      <p:pic>
        <p:nvPicPr>
          <p:cNvPr id="10" name="TitleImage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-1" y="-1"/>
            <a:ext cx="9144000" cy="4813300"/>
          </a:xfrm>
          <a:prstGeom prst="rect">
            <a:avLst/>
          </a:prstGeom>
        </p:spPr>
      </p:pic>
      <p:pic>
        <p:nvPicPr>
          <p:cNvPr id="57" name="ctsColourBanner"/>
          <p:cNvPicPr preferRelativeResize="0"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3039676"/>
            <a:ext cx="9158400" cy="1774800"/>
          </a:xfrm>
          <a:prstGeom prst="rect">
            <a:avLst/>
          </a:prstGeom>
        </p:spPr>
      </p:pic>
      <p:sp>
        <p:nvSpPr>
          <p:cNvPr id="9" name="ctsAuthorPlaceholder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323850" y="5013177"/>
            <a:ext cx="8489950" cy="50405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16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_tradnl" dirty="0"/>
              <a:t>&lt;</a:t>
            </a:r>
            <a:r>
              <a:rPr lang="es-ES_tradnl" dirty="0" err="1"/>
              <a:t>Insert</a:t>
            </a:r>
            <a:r>
              <a:rPr lang="es-ES_tradnl" dirty="0"/>
              <a:t> </a:t>
            </a:r>
            <a:r>
              <a:rPr lang="es-ES_tradnl" dirty="0" err="1"/>
              <a:t>Author</a:t>
            </a:r>
            <a:r>
              <a:rPr lang="es-ES_tradnl" dirty="0"/>
              <a:t> </a:t>
            </a:r>
            <a:r>
              <a:rPr lang="es-ES_tradnl" dirty="0" err="1"/>
              <a:t>Name</a:t>
            </a:r>
            <a:r>
              <a:rPr lang="es-ES_tradnl" dirty="0"/>
              <a:t> / Role </a:t>
            </a:r>
            <a:r>
              <a:rPr lang="es-ES_tradnl" dirty="0" err="1"/>
              <a:t>or</a:t>
            </a:r>
            <a:r>
              <a:rPr lang="es-ES_tradnl" dirty="0"/>
              <a:t> </a:t>
            </a:r>
            <a:r>
              <a:rPr lang="es-ES_tradnl" dirty="0" err="1"/>
              <a:t>Title</a:t>
            </a:r>
            <a:endParaRPr lang="es-ES_tradnl" dirty="0"/>
          </a:p>
        </p:txBody>
      </p:sp>
      <p:sp>
        <p:nvSpPr>
          <p:cNvPr id="7" name="ctsClientLogoBox" hidden="1"/>
          <p:cNvSpPr/>
          <p:nvPr userDrawn="1"/>
        </p:nvSpPr>
        <p:spPr>
          <a:xfrm>
            <a:off x="7380150" y="5934422"/>
            <a:ext cx="1440000" cy="720000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s-ES_tradnl" dirty="0" err="1"/>
          </a:p>
        </p:txBody>
      </p:sp>
      <p:sp>
        <p:nvSpPr>
          <p:cNvPr id="4" name="ctsDatePlaceholder"/>
          <p:cNvSpPr>
            <a:spLocks noGrp="1"/>
          </p:cNvSpPr>
          <p:nvPr>
            <p:ph type="dt" sz="half" idx="10"/>
          </p:nvPr>
        </p:nvSpPr>
        <p:spPr bwMode="gray">
          <a:xfrm>
            <a:off x="323528" y="5545831"/>
            <a:ext cx="2088232" cy="19578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2" name="ctsTitlePlaceholder"/>
          <p:cNvSpPr>
            <a:spLocks noGrp="1"/>
          </p:cNvSpPr>
          <p:nvPr>
            <p:ph type="ctrTitle" hasCustomPrompt="1"/>
          </p:nvPr>
        </p:nvSpPr>
        <p:spPr bwMode="gray">
          <a:xfrm>
            <a:off x="323528" y="3186196"/>
            <a:ext cx="6548873" cy="714401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r>
              <a:rPr lang="es-ES_tradnl" noProof="0" dirty="0"/>
              <a:t>&lt;</a:t>
            </a:r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presentation</a:t>
            </a:r>
            <a:r>
              <a:rPr lang="es-ES_tradnl" noProof="0" dirty="0"/>
              <a:t> </a:t>
            </a:r>
            <a:r>
              <a:rPr lang="es-ES_tradnl" noProof="0" dirty="0" err="1"/>
              <a:t>title</a:t>
            </a:r>
            <a:r>
              <a:rPr lang="es-ES_tradnl" noProof="0" dirty="0"/>
              <a:t>&gt;</a:t>
            </a:r>
          </a:p>
        </p:txBody>
      </p:sp>
      <p:sp>
        <p:nvSpPr>
          <p:cNvPr id="3" name="ctsSubtitlePlaceholder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528" y="4050292"/>
            <a:ext cx="6552728" cy="648072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000" baseline="0">
                <a:solidFill>
                  <a:schemeClr val="bg1"/>
                </a:solidFill>
                <a:latin typeface="+mj-lt"/>
              </a:defRPr>
            </a:lvl1pPr>
            <a:lvl2pPr marL="45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noProof="0" dirty="0"/>
              <a:t>&lt;</a:t>
            </a:r>
            <a:r>
              <a:rPr lang="es-ES_tradnl" noProof="0" dirty="0" err="1"/>
              <a:t>Insert</a:t>
            </a:r>
            <a:r>
              <a:rPr lang="es-ES_tradnl" noProof="0" dirty="0"/>
              <a:t> sub-</a:t>
            </a:r>
            <a:r>
              <a:rPr lang="es-ES_tradnl" noProof="0" dirty="0" err="1"/>
              <a:t>title</a:t>
            </a:r>
            <a:r>
              <a:rPr lang="es-ES_tradnl" noProof="0" dirty="0"/>
              <a:t>&gt;</a:t>
            </a:r>
          </a:p>
        </p:txBody>
      </p:sp>
      <p:grpSp>
        <p:nvGrpSpPr>
          <p:cNvPr id="12" name="ctsGrid" hidden="1"/>
          <p:cNvGrpSpPr/>
          <p:nvPr userDrawn="1"/>
        </p:nvGrpSpPr>
        <p:grpSpPr>
          <a:xfrm>
            <a:off x="-283331" y="-283348"/>
            <a:ext cx="9711398" cy="7424446"/>
            <a:chOff x="-283331" y="-283348"/>
            <a:chExt cx="9711398" cy="7424446"/>
          </a:xfrm>
        </p:grpSpPr>
        <p:grpSp>
          <p:nvGrpSpPr>
            <p:cNvPr id="13" name="Left Arrows"/>
            <p:cNvGrpSpPr/>
            <p:nvPr userDrawn="1"/>
          </p:nvGrpSpPr>
          <p:grpSpPr>
            <a:xfrm>
              <a:off x="-283331" y="119060"/>
              <a:ext cx="270000" cy="6260821"/>
              <a:chOff x="-283331" y="576260"/>
              <a:chExt cx="270000" cy="6260821"/>
            </a:xfrm>
          </p:grpSpPr>
          <p:cxnSp>
            <p:nvCxnSpPr>
              <p:cNvPr id="46" name="Straight Arrow Connector 45"/>
              <p:cNvCxnSpPr/>
              <p:nvPr userDrawn="1"/>
            </p:nvCxnSpPr>
            <p:spPr>
              <a:xfrm>
                <a:off x="-283331" y="576260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 userDrawn="1"/>
            </p:nvCxnSpPr>
            <p:spPr>
              <a:xfrm>
                <a:off x="-283331" y="114776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 userDrawn="1"/>
            </p:nvCxnSpPr>
            <p:spPr>
              <a:xfrm>
                <a:off x="-283331" y="150732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 userDrawn="1"/>
            </p:nvCxnSpPr>
            <p:spPr>
              <a:xfrm>
                <a:off x="-283331" y="3150267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 userDrawn="1"/>
            </p:nvCxnSpPr>
            <p:spPr>
              <a:xfrm>
                <a:off x="-283331" y="3281257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 userDrawn="1"/>
            </p:nvCxnSpPr>
            <p:spPr>
              <a:xfrm>
                <a:off x="-283331" y="4028949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 userDrawn="1"/>
            </p:nvCxnSpPr>
            <p:spPr>
              <a:xfrm>
                <a:off x="-283331" y="4171845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 userDrawn="1"/>
            </p:nvCxnSpPr>
            <p:spPr>
              <a:xfrm>
                <a:off x="-283331" y="4890963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 userDrawn="1"/>
            </p:nvCxnSpPr>
            <p:spPr>
              <a:xfrm>
                <a:off x="-283331" y="5036240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 userDrawn="1"/>
            </p:nvCxnSpPr>
            <p:spPr>
              <a:xfrm>
                <a:off x="-283331" y="6691804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 userDrawn="1"/>
            </p:nvCxnSpPr>
            <p:spPr>
              <a:xfrm>
                <a:off x="-283331" y="683708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Right Arrows"/>
            <p:cNvGrpSpPr/>
            <p:nvPr userDrawn="1"/>
          </p:nvGrpSpPr>
          <p:grpSpPr>
            <a:xfrm>
              <a:off x="9158067" y="119013"/>
              <a:ext cx="270000" cy="6261195"/>
              <a:chOff x="9158067" y="119013"/>
              <a:chExt cx="270000" cy="6261195"/>
            </a:xfrm>
          </p:grpSpPr>
          <p:cxnSp>
            <p:nvCxnSpPr>
              <p:cNvPr id="35" name="Straight Arrow Connector 34"/>
              <p:cNvCxnSpPr/>
              <p:nvPr userDrawn="1"/>
            </p:nvCxnSpPr>
            <p:spPr>
              <a:xfrm flipH="1">
                <a:off x="9158067" y="119013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 userDrawn="1"/>
            </p:nvCxnSpPr>
            <p:spPr>
              <a:xfrm flipH="1">
                <a:off x="9158067" y="691062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 userDrawn="1"/>
            </p:nvCxnSpPr>
            <p:spPr>
              <a:xfrm flipH="1">
                <a:off x="9158067" y="1051102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 userDrawn="1"/>
            </p:nvCxnSpPr>
            <p:spPr>
              <a:xfrm flipH="1">
                <a:off x="9158067" y="2694056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 userDrawn="1"/>
            </p:nvCxnSpPr>
            <p:spPr>
              <a:xfrm flipH="1">
                <a:off x="9158067" y="2825047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 userDrawn="1"/>
            </p:nvCxnSpPr>
            <p:spPr>
              <a:xfrm flipH="1">
                <a:off x="9158067" y="3573016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 userDrawn="1"/>
            </p:nvCxnSpPr>
            <p:spPr>
              <a:xfrm flipH="1">
                <a:off x="9158067" y="3715912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 userDrawn="1"/>
            </p:nvCxnSpPr>
            <p:spPr>
              <a:xfrm flipH="1">
                <a:off x="9158067" y="443473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 userDrawn="1"/>
            </p:nvCxnSpPr>
            <p:spPr>
              <a:xfrm flipH="1">
                <a:off x="9158067" y="458000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 userDrawn="1"/>
            </p:nvCxnSpPr>
            <p:spPr>
              <a:xfrm flipH="1">
                <a:off x="9158067" y="623493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 userDrawn="1"/>
            </p:nvCxnSpPr>
            <p:spPr>
              <a:xfrm flipH="1">
                <a:off x="9158067" y="638020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Top Arrows"/>
            <p:cNvGrpSpPr/>
            <p:nvPr userDrawn="1"/>
          </p:nvGrpSpPr>
          <p:grpSpPr>
            <a:xfrm>
              <a:off x="321069" y="-283348"/>
              <a:ext cx="8497737" cy="270000"/>
              <a:chOff x="321069" y="-283348"/>
              <a:chExt cx="8497737" cy="270000"/>
            </a:xfrm>
          </p:grpSpPr>
          <p:cxnSp>
            <p:nvCxnSpPr>
              <p:cNvPr id="27" name="Straight Arrow Connector 26"/>
              <p:cNvCxnSpPr/>
              <p:nvPr userDrawn="1"/>
            </p:nvCxnSpPr>
            <p:spPr>
              <a:xfrm rot="16200000" flipH="1">
                <a:off x="186069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 userDrawn="1"/>
            </p:nvCxnSpPr>
            <p:spPr>
              <a:xfrm rot="16200000" flipH="1">
                <a:off x="2922096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 userDrawn="1"/>
            </p:nvCxnSpPr>
            <p:spPr>
              <a:xfrm rot="16200000" flipH="1">
                <a:off x="3064992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 userDrawn="1"/>
            </p:nvCxnSpPr>
            <p:spPr>
              <a:xfrm rot="16200000" flipH="1">
                <a:off x="4363405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 userDrawn="1"/>
            </p:nvCxnSpPr>
            <p:spPr>
              <a:xfrm rot="16200000" flipH="1">
                <a:off x="4506301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 userDrawn="1"/>
            </p:nvCxnSpPr>
            <p:spPr>
              <a:xfrm rot="16200000" flipH="1">
                <a:off x="5804133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 userDrawn="1"/>
            </p:nvCxnSpPr>
            <p:spPr>
              <a:xfrm rot="16200000" flipH="1">
                <a:off x="5947029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 userDrawn="1"/>
            </p:nvCxnSpPr>
            <p:spPr>
              <a:xfrm rot="16200000" flipH="1">
                <a:off x="8683806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Bottom Arrows"/>
            <p:cNvGrpSpPr/>
            <p:nvPr userDrawn="1"/>
          </p:nvGrpSpPr>
          <p:grpSpPr>
            <a:xfrm>
              <a:off x="321147" y="6871098"/>
              <a:ext cx="8496944" cy="270000"/>
              <a:chOff x="321147" y="6871098"/>
              <a:chExt cx="8496944" cy="270000"/>
            </a:xfrm>
          </p:grpSpPr>
          <p:cxnSp>
            <p:nvCxnSpPr>
              <p:cNvPr id="19" name="Straight Arrow Connector 18"/>
              <p:cNvCxnSpPr/>
              <p:nvPr userDrawn="1"/>
            </p:nvCxnSpPr>
            <p:spPr>
              <a:xfrm rot="5400000" flipH="1" flipV="1">
                <a:off x="186147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 userDrawn="1"/>
            </p:nvCxnSpPr>
            <p:spPr>
              <a:xfrm rot="5400000" flipH="1" flipV="1">
                <a:off x="2921873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 userDrawn="1"/>
            </p:nvCxnSpPr>
            <p:spPr>
              <a:xfrm rot="5400000" flipH="1" flipV="1">
                <a:off x="3064769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 userDrawn="1"/>
            </p:nvCxnSpPr>
            <p:spPr>
              <a:xfrm rot="5400000" flipH="1" flipV="1">
                <a:off x="4362611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 userDrawn="1"/>
            </p:nvCxnSpPr>
            <p:spPr>
              <a:xfrm rot="5400000" flipH="1" flipV="1">
                <a:off x="4505507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 userDrawn="1"/>
            </p:nvCxnSpPr>
            <p:spPr>
              <a:xfrm rot="5400000" flipH="1" flipV="1">
                <a:off x="5802771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 userDrawn="1"/>
            </p:nvCxnSpPr>
            <p:spPr>
              <a:xfrm rot="5400000" flipH="1" flipV="1">
                <a:off x="5945667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 userDrawn="1"/>
            </p:nvCxnSpPr>
            <p:spPr>
              <a:xfrm rot="5400000" flipH="1" flipV="1">
                <a:off x="8683091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Title</a:t>
            </a:r>
            <a:r>
              <a:rPr lang="es-ES_tradnl" sz="1600" dirty="0">
                <a:latin typeface="+mj-lt"/>
              </a:rPr>
              <a:t> </a:t>
            </a:r>
            <a:r>
              <a:rPr lang="es-ES_tradnl" sz="1600" dirty="0" err="1">
                <a:latin typeface="+mj-lt"/>
              </a:rPr>
              <a:t>Slide</a:t>
            </a:r>
            <a:endParaRPr lang="es-ES_tradnl" sz="1600" dirty="0">
              <a:latin typeface="+mj-lt"/>
            </a:endParaRPr>
          </a:p>
        </p:txBody>
      </p:sp>
      <p:pic>
        <p:nvPicPr>
          <p:cNvPr id="58" name="LogoTitle_Screen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22357" y="6165215"/>
            <a:ext cx="2077943" cy="4186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_tradnl" dirty="0" err="1"/>
              <a:t>Click</a:t>
            </a:r>
            <a:r>
              <a:rPr lang="es-ES_tradnl" dirty="0"/>
              <a:t> to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s-ES_tradnl" dirty="0"/>
          </a:p>
        </p:txBody>
      </p:sp>
      <p:sp>
        <p:nvSpPr>
          <p:cNvPr id="3" name="Content Placeholder 8"/>
          <p:cNvSpPr>
            <a:spLocks noGrp="1"/>
          </p:cNvSpPr>
          <p:nvPr>
            <p:ph sz="quarter" idx="15" hasCustomPrompt="1"/>
          </p:nvPr>
        </p:nvSpPr>
        <p:spPr bwMode="gray">
          <a:xfrm>
            <a:off x="323850" y="1052736"/>
            <a:ext cx="4176142" cy="2520280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4" name="Content Placeholder 8"/>
          <p:cNvSpPr>
            <a:spLocks noGrp="1"/>
          </p:cNvSpPr>
          <p:nvPr>
            <p:ph sz="quarter" idx="16" hasCustomPrompt="1"/>
          </p:nvPr>
        </p:nvSpPr>
        <p:spPr bwMode="gray">
          <a:xfrm>
            <a:off x="4644008" y="1052736"/>
            <a:ext cx="4176142" cy="2520280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5" name="Content Placeholder 8"/>
          <p:cNvSpPr>
            <a:spLocks noGrp="1"/>
          </p:cNvSpPr>
          <p:nvPr>
            <p:ph sz="quarter" idx="17" hasCustomPrompt="1"/>
          </p:nvPr>
        </p:nvSpPr>
        <p:spPr bwMode="gray">
          <a:xfrm>
            <a:off x="323850" y="3717032"/>
            <a:ext cx="4176142" cy="2520280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8" hasCustomPrompt="1"/>
          </p:nvPr>
        </p:nvSpPr>
        <p:spPr bwMode="gray">
          <a:xfrm>
            <a:off x="4644008" y="3717032"/>
            <a:ext cx="4176142" cy="2520280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7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Quarter</a:t>
            </a:r>
            <a:endParaRPr lang="es-ES_tradnl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577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_tradnl" dirty="0" err="1"/>
              <a:t>Click</a:t>
            </a:r>
            <a:r>
              <a:rPr lang="es-ES_tradnl" dirty="0"/>
              <a:t> to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s-ES_tradnl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 bwMode="gray">
          <a:xfrm>
            <a:off x="323850" y="1052513"/>
            <a:ext cx="4176713" cy="3407617"/>
          </a:xfrm>
        </p:spPr>
        <p:txBody>
          <a:bodyPr/>
          <a:lstStyle/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 hasCustomPrompt="1"/>
          </p:nvPr>
        </p:nvSpPr>
        <p:spPr bwMode="gray">
          <a:xfrm>
            <a:off x="4643438" y="1052513"/>
            <a:ext cx="4176712" cy="3407617"/>
          </a:xfrm>
        </p:spPr>
        <p:txBody>
          <a:bodyPr/>
          <a:lstStyle/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25" name="Content Placeholder 3"/>
          <p:cNvSpPr>
            <a:spLocks noGrp="1"/>
          </p:cNvSpPr>
          <p:nvPr>
            <p:ph sz="quarter" idx="12" hasCustomPrompt="1"/>
          </p:nvPr>
        </p:nvSpPr>
        <p:spPr bwMode="gray">
          <a:xfrm>
            <a:off x="323850" y="4603003"/>
            <a:ext cx="4176713" cy="1630800"/>
          </a:xfrm>
        </p:spPr>
        <p:txBody>
          <a:bodyPr/>
          <a:lstStyle/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quarter" idx="13" hasCustomPrompt="1"/>
          </p:nvPr>
        </p:nvSpPr>
        <p:spPr bwMode="gray">
          <a:xfrm>
            <a:off x="4643438" y="4603003"/>
            <a:ext cx="4176713" cy="1630800"/>
          </a:xfrm>
        </p:spPr>
        <p:txBody>
          <a:bodyPr/>
          <a:lstStyle/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5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Two</a:t>
            </a:r>
            <a:r>
              <a:rPr lang="es-ES_tradnl" sz="1600" dirty="0">
                <a:latin typeface="+mj-lt"/>
              </a:rPr>
              <a:t> Content </a:t>
            </a:r>
            <a:r>
              <a:rPr lang="es-ES_tradnl" sz="1600" dirty="0" err="1">
                <a:latin typeface="+mj-lt"/>
              </a:rPr>
              <a:t>with</a:t>
            </a:r>
            <a:r>
              <a:rPr lang="es-ES_tradnl" sz="1600" dirty="0">
                <a:latin typeface="+mj-lt"/>
              </a:rPr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607800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_tradnl" dirty="0" err="1"/>
              <a:t>Click</a:t>
            </a:r>
            <a:r>
              <a:rPr lang="es-ES_tradnl" dirty="0"/>
              <a:t> to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s-ES_tradnl" dirty="0"/>
          </a:p>
        </p:txBody>
      </p:sp>
      <p:sp>
        <p:nvSpPr>
          <p:cNvPr id="3" name="Content Placeholder 8"/>
          <p:cNvSpPr>
            <a:spLocks noGrp="1"/>
          </p:cNvSpPr>
          <p:nvPr>
            <p:ph sz="quarter" idx="15" hasCustomPrompt="1"/>
          </p:nvPr>
        </p:nvSpPr>
        <p:spPr bwMode="gray">
          <a:xfrm>
            <a:off x="323850" y="1052736"/>
            <a:ext cx="8496000" cy="2520280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4" name="Content Placeholder 8"/>
          <p:cNvSpPr>
            <a:spLocks noGrp="1"/>
          </p:cNvSpPr>
          <p:nvPr>
            <p:ph sz="quarter" idx="17" hasCustomPrompt="1"/>
          </p:nvPr>
        </p:nvSpPr>
        <p:spPr bwMode="gray">
          <a:xfrm>
            <a:off x="323850" y="3717032"/>
            <a:ext cx="8496000" cy="2520280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5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Two</a:t>
            </a:r>
            <a:r>
              <a:rPr lang="es-ES_tradnl" sz="1600" dirty="0">
                <a:latin typeface="+mj-lt"/>
              </a:rPr>
              <a:t> Content Horizontal</a:t>
            </a:r>
          </a:p>
        </p:txBody>
      </p:sp>
    </p:spTree>
    <p:extLst>
      <p:ext uri="{BB962C8B-B14F-4D97-AF65-F5344CB8AC3E}">
        <p14:creationId xmlns:p14="http://schemas.microsoft.com/office/powerpoint/2010/main" val="1337796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_tradnl" dirty="0" err="1"/>
              <a:t>Click</a:t>
            </a:r>
            <a:r>
              <a:rPr lang="es-ES_tradnl" dirty="0"/>
              <a:t> to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s-ES_tradnl" dirty="0"/>
          </a:p>
        </p:txBody>
      </p:sp>
      <p:sp>
        <p:nvSpPr>
          <p:cNvPr id="3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Title</a:t>
            </a:r>
            <a:r>
              <a:rPr lang="es-ES_tradnl" sz="1600" dirty="0">
                <a:latin typeface="+mj-lt"/>
              </a:rPr>
              <a:t> </a:t>
            </a:r>
            <a:r>
              <a:rPr lang="es-ES_tradnl" sz="1600" dirty="0" err="1">
                <a:latin typeface="+mj-lt"/>
              </a:rPr>
              <a:t>Only</a:t>
            </a:r>
            <a:endParaRPr lang="es-ES_tradnl" sz="1600" dirty="0">
              <a:latin typeface="+mj-lt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tsTitleBannerCover"/>
          <p:cNvSpPr/>
          <p:nvPr userDrawn="1"/>
        </p:nvSpPr>
        <p:spPr bwMode="gray">
          <a:xfrm>
            <a:off x="0" y="0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s-ES_tradnl" dirty="0" err="1"/>
          </a:p>
        </p:txBody>
      </p:sp>
      <p:sp>
        <p:nvSpPr>
          <p:cNvPr id="3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Blank</a:t>
            </a:r>
            <a:endParaRPr lang="es-ES_tradnl" sz="1600" dirty="0">
              <a:latin typeface="+mj-l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tsTitleBannerCover"/>
          <p:cNvSpPr/>
          <p:nvPr userDrawn="1"/>
        </p:nvSpPr>
        <p:spPr bwMode="gray">
          <a:xfrm>
            <a:off x="0" y="0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s-ES_tradnl" dirty="0" err="1"/>
          </a:p>
        </p:txBody>
      </p:sp>
      <p:sp>
        <p:nvSpPr>
          <p:cNvPr id="4" name="ctsDisclaimer"/>
          <p:cNvSpPr txBox="1"/>
          <p:nvPr userDrawn="1"/>
        </p:nvSpPr>
        <p:spPr bwMode="gray">
          <a:xfrm>
            <a:off x="306389" y="4021297"/>
            <a:ext cx="8513762" cy="2215991"/>
          </a:xfrm>
          <a:prstGeom prst="rect">
            <a:avLst/>
          </a:prstGeom>
          <a:noFill/>
        </p:spPr>
        <p:txBody>
          <a:bodyPr wrap="square" lIns="0" tIns="0" rIns="0" bIns="0" numCol="1" spcCol="108000" rtlCol="0" anchor="b">
            <a:spAutoFit/>
          </a:bodyPr>
          <a:lstStyle/>
          <a:p>
            <a:r>
              <a:rPr lang="es-ES_tradnl" sz="1200" dirty="0" err="1"/>
              <a:t>Fitch</a:t>
            </a:r>
            <a:r>
              <a:rPr lang="es-ES_tradnl" sz="1200" dirty="0"/>
              <a:t> Ratings’ </a:t>
            </a:r>
            <a:r>
              <a:rPr lang="es-ES_tradnl" sz="1200" dirty="0" err="1"/>
              <a:t>credit</a:t>
            </a:r>
            <a:r>
              <a:rPr lang="es-ES_tradnl" sz="1200" dirty="0"/>
              <a:t> ratings </a:t>
            </a:r>
            <a:r>
              <a:rPr lang="es-ES_tradnl" sz="1200" dirty="0" err="1"/>
              <a:t>rely</a:t>
            </a:r>
            <a:r>
              <a:rPr lang="es-ES_tradnl" sz="1200" dirty="0"/>
              <a:t> </a:t>
            </a:r>
            <a:r>
              <a:rPr lang="es-ES_tradnl" sz="1200" dirty="0" err="1"/>
              <a:t>on</a:t>
            </a:r>
            <a:r>
              <a:rPr lang="es-ES_tradnl" sz="1200" dirty="0"/>
              <a:t> factual </a:t>
            </a:r>
            <a:r>
              <a:rPr lang="es-ES_tradnl" sz="1200" dirty="0" err="1"/>
              <a:t>information</a:t>
            </a:r>
            <a:r>
              <a:rPr lang="es-ES_tradnl" sz="1200" dirty="0"/>
              <a:t> </a:t>
            </a:r>
            <a:r>
              <a:rPr lang="es-ES_tradnl" sz="1200" dirty="0" err="1"/>
              <a:t>received</a:t>
            </a:r>
            <a:r>
              <a:rPr lang="es-ES_tradnl" sz="1200" dirty="0"/>
              <a:t> </a:t>
            </a:r>
            <a:r>
              <a:rPr lang="es-ES_tradnl" sz="1200" dirty="0" err="1"/>
              <a:t>from</a:t>
            </a:r>
            <a:r>
              <a:rPr lang="es-ES_tradnl" sz="1200" dirty="0"/>
              <a:t> </a:t>
            </a:r>
            <a:r>
              <a:rPr lang="es-ES_tradnl" sz="1200" dirty="0" err="1"/>
              <a:t>issuers</a:t>
            </a:r>
            <a:r>
              <a:rPr lang="es-ES_tradnl" sz="1200" dirty="0"/>
              <a:t> and </a:t>
            </a:r>
            <a:r>
              <a:rPr lang="es-ES_tradnl" sz="1200" dirty="0" err="1"/>
              <a:t>other</a:t>
            </a:r>
            <a:r>
              <a:rPr lang="es-ES_tradnl" sz="1200" dirty="0"/>
              <a:t> </a:t>
            </a:r>
            <a:r>
              <a:rPr lang="es-ES_tradnl" sz="1200" dirty="0" err="1"/>
              <a:t>sources</a:t>
            </a:r>
            <a:r>
              <a:rPr lang="es-ES_tradnl" sz="1200" dirty="0"/>
              <a:t>.
</a:t>
            </a:r>
            <a:r>
              <a:rPr lang="es-ES_tradnl" sz="1200" dirty="0" err="1"/>
              <a:t>Fitch</a:t>
            </a:r>
            <a:r>
              <a:rPr lang="es-ES_tradnl" sz="1200" dirty="0"/>
              <a:t> Ratings </a:t>
            </a:r>
            <a:r>
              <a:rPr lang="es-ES_tradnl" sz="1200" dirty="0" err="1"/>
              <a:t>cannot</a:t>
            </a:r>
            <a:r>
              <a:rPr lang="es-ES_tradnl" sz="1200" dirty="0"/>
              <a:t> </a:t>
            </a:r>
            <a:r>
              <a:rPr lang="es-ES_tradnl" sz="1200" dirty="0" err="1"/>
              <a:t>ensure</a:t>
            </a:r>
            <a:r>
              <a:rPr lang="es-ES_tradnl" sz="1200" dirty="0"/>
              <a:t> </a:t>
            </a:r>
            <a:r>
              <a:rPr lang="es-ES_tradnl" sz="1200" dirty="0" err="1"/>
              <a:t>that</a:t>
            </a:r>
            <a:r>
              <a:rPr lang="es-ES_tradnl" sz="1200" dirty="0"/>
              <a:t> </a:t>
            </a:r>
            <a:r>
              <a:rPr lang="es-ES_tradnl" sz="1200" dirty="0" err="1"/>
              <a:t>all</a:t>
            </a:r>
            <a:r>
              <a:rPr lang="es-ES_tradnl" sz="1200" dirty="0"/>
              <a:t> </a:t>
            </a:r>
            <a:r>
              <a:rPr lang="es-ES_tradnl" sz="1200" dirty="0" err="1"/>
              <a:t>such</a:t>
            </a:r>
            <a:r>
              <a:rPr lang="es-ES_tradnl" sz="1200" dirty="0"/>
              <a:t> </a:t>
            </a:r>
            <a:r>
              <a:rPr lang="es-ES_tradnl" sz="1200" dirty="0" err="1"/>
              <a:t>information</a:t>
            </a:r>
            <a:r>
              <a:rPr lang="es-ES_tradnl" sz="1200" dirty="0"/>
              <a:t> </a:t>
            </a:r>
            <a:r>
              <a:rPr lang="es-ES_tradnl" sz="1200" dirty="0" err="1"/>
              <a:t>will</a:t>
            </a:r>
            <a:r>
              <a:rPr lang="es-ES_tradnl" sz="1200" dirty="0"/>
              <a:t> be </a:t>
            </a:r>
            <a:r>
              <a:rPr lang="es-ES_tradnl" sz="1200" dirty="0" err="1"/>
              <a:t>accurate</a:t>
            </a:r>
            <a:r>
              <a:rPr lang="es-ES_tradnl" sz="1200" dirty="0"/>
              <a:t> and complete. </a:t>
            </a:r>
            <a:r>
              <a:rPr lang="es-ES_tradnl" sz="1200" dirty="0" err="1"/>
              <a:t>Further</a:t>
            </a:r>
            <a:r>
              <a:rPr lang="es-ES_tradnl" sz="1200" dirty="0"/>
              <a:t>, ratings are </a:t>
            </a:r>
            <a:r>
              <a:rPr lang="es-ES_tradnl" sz="1200" dirty="0" err="1"/>
              <a:t>inherently</a:t>
            </a:r>
            <a:r>
              <a:rPr lang="es-ES_tradnl" sz="1200" dirty="0"/>
              <a:t> forward-</a:t>
            </a:r>
            <a:r>
              <a:rPr lang="es-ES_tradnl" sz="1200" dirty="0" err="1"/>
              <a:t>looking</a:t>
            </a:r>
            <a:r>
              <a:rPr lang="es-ES_tradnl" sz="1200" dirty="0"/>
              <a:t>, </a:t>
            </a:r>
            <a:r>
              <a:rPr lang="es-ES_tradnl" sz="1200" dirty="0" err="1"/>
              <a:t>embody</a:t>
            </a:r>
            <a:r>
              <a:rPr lang="es-ES_tradnl" sz="1200" dirty="0"/>
              <a:t> </a:t>
            </a:r>
            <a:r>
              <a:rPr lang="es-ES_tradnl" sz="1200" dirty="0" err="1"/>
              <a:t>assumptions</a:t>
            </a:r>
            <a:r>
              <a:rPr lang="es-ES_tradnl" sz="1200" dirty="0"/>
              <a:t> and </a:t>
            </a:r>
            <a:r>
              <a:rPr lang="es-ES_tradnl" sz="1200" dirty="0" err="1"/>
              <a:t>predictions</a:t>
            </a:r>
            <a:r>
              <a:rPr lang="es-ES_tradnl" sz="1200" dirty="0"/>
              <a:t> </a:t>
            </a:r>
            <a:r>
              <a:rPr lang="es-ES_tradnl" sz="1200" dirty="0" err="1"/>
              <a:t>that</a:t>
            </a:r>
            <a:r>
              <a:rPr lang="es-ES_tradnl" sz="1200" dirty="0"/>
              <a:t> </a:t>
            </a:r>
            <a:r>
              <a:rPr lang="es-ES_tradnl" sz="1200" dirty="0" err="1"/>
              <a:t>by</a:t>
            </a:r>
            <a:r>
              <a:rPr lang="es-ES_tradnl" sz="1200" dirty="0"/>
              <a:t> </a:t>
            </a:r>
            <a:r>
              <a:rPr lang="es-ES_tradnl" sz="1200" dirty="0" err="1"/>
              <a:t>their</a:t>
            </a:r>
            <a:r>
              <a:rPr lang="es-ES_tradnl" sz="1200" dirty="0"/>
              <a:t> </a:t>
            </a:r>
            <a:r>
              <a:rPr lang="es-ES_tradnl" sz="1200" dirty="0" err="1"/>
              <a:t>nature</a:t>
            </a:r>
            <a:r>
              <a:rPr lang="es-ES_tradnl" sz="1200" dirty="0"/>
              <a:t> </a:t>
            </a:r>
            <a:r>
              <a:rPr lang="es-ES_tradnl" sz="1200" dirty="0" err="1"/>
              <a:t>cannot</a:t>
            </a:r>
            <a:r>
              <a:rPr lang="es-ES_tradnl" sz="1200" dirty="0"/>
              <a:t> be </a:t>
            </a:r>
            <a:r>
              <a:rPr lang="es-ES_tradnl" sz="1200" dirty="0" err="1"/>
              <a:t>verified</a:t>
            </a:r>
            <a:r>
              <a:rPr lang="es-ES_tradnl" sz="1200" dirty="0"/>
              <a:t> as </a:t>
            </a:r>
            <a:r>
              <a:rPr lang="es-ES_tradnl" sz="1200" dirty="0" err="1"/>
              <a:t>facts</a:t>
            </a:r>
            <a:r>
              <a:rPr lang="es-ES_tradnl" sz="1200" dirty="0"/>
              <a:t>, and can be </a:t>
            </a:r>
            <a:r>
              <a:rPr lang="es-ES_tradnl" sz="1200" dirty="0" err="1"/>
              <a:t>affected</a:t>
            </a:r>
            <a:r>
              <a:rPr lang="es-ES_tradnl" sz="1200" dirty="0"/>
              <a:t> </a:t>
            </a:r>
            <a:r>
              <a:rPr lang="es-ES_tradnl" sz="1200" dirty="0" err="1"/>
              <a:t>by</a:t>
            </a:r>
            <a:r>
              <a:rPr lang="es-ES_tradnl" sz="1200" dirty="0"/>
              <a:t> </a:t>
            </a:r>
            <a:r>
              <a:rPr lang="es-ES_tradnl" sz="1200" dirty="0" err="1"/>
              <a:t>future</a:t>
            </a:r>
            <a:r>
              <a:rPr lang="es-ES_tradnl" sz="1200" dirty="0"/>
              <a:t> </a:t>
            </a:r>
            <a:r>
              <a:rPr lang="es-ES_tradnl" sz="1200" dirty="0" err="1"/>
              <a:t>events</a:t>
            </a:r>
            <a:r>
              <a:rPr lang="es-ES_tradnl" sz="1200" dirty="0"/>
              <a:t> </a:t>
            </a:r>
            <a:r>
              <a:rPr lang="es-ES_tradnl" sz="1200" dirty="0" err="1"/>
              <a:t>or</a:t>
            </a:r>
            <a:r>
              <a:rPr lang="es-ES_tradnl" sz="1200" dirty="0"/>
              <a:t> </a:t>
            </a:r>
            <a:r>
              <a:rPr lang="es-ES_tradnl" sz="1200" dirty="0" err="1"/>
              <a:t>conditions</a:t>
            </a:r>
            <a:r>
              <a:rPr lang="es-ES_tradnl" sz="1200" dirty="0"/>
              <a:t> </a:t>
            </a:r>
            <a:r>
              <a:rPr lang="es-ES_tradnl" sz="1200" dirty="0" err="1"/>
              <a:t>that</a:t>
            </a:r>
            <a:r>
              <a:rPr lang="es-ES_tradnl" sz="1200" dirty="0"/>
              <a:t> </a:t>
            </a:r>
            <a:r>
              <a:rPr lang="es-ES_tradnl" sz="1200" dirty="0" err="1"/>
              <a:t>were</a:t>
            </a:r>
            <a:r>
              <a:rPr lang="es-ES_tradnl" sz="1200" dirty="0"/>
              <a:t> </a:t>
            </a:r>
            <a:r>
              <a:rPr lang="es-ES_tradnl" sz="1200" dirty="0" err="1"/>
              <a:t>not</a:t>
            </a:r>
            <a:r>
              <a:rPr lang="es-ES_tradnl" sz="1200" dirty="0"/>
              <a:t> </a:t>
            </a:r>
            <a:r>
              <a:rPr lang="es-ES_tradnl" sz="1200" dirty="0" err="1"/>
              <a:t>anticipated</a:t>
            </a:r>
            <a:r>
              <a:rPr lang="es-ES_tradnl" sz="1200" dirty="0"/>
              <a:t> at </a:t>
            </a:r>
            <a:r>
              <a:rPr lang="es-ES_tradnl" sz="1200" dirty="0" err="1"/>
              <a:t>the</a:t>
            </a:r>
            <a:r>
              <a:rPr lang="es-ES_tradnl" sz="1200" dirty="0"/>
              <a:t> time a rating </a:t>
            </a:r>
            <a:r>
              <a:rPr lang="es-ES_tradnl" sz="1200" dirty="0" err="1"/>
              <a:t>was</a:t>
            </a:r>
            <a:r>
              <a:rPr lang="es-ES_tradnl" sz="1200" dirty="0"/>
              <a:t> </a:t>
            </a:r>
            <a:r>
              <a:rPr lang="es-ES_tradnl" sz="1200" dirty="0" err="1"/>
              <a:t>issued</a:t>
            </a:r>
            <a:r>
              <a:rPr lang="es-ES_tradnl" sz="1200" dirty="0"/>
              <a:t> </a:t>
            </a:r>
            <a:r>
              <a:rPr lang="es-ES_tradnl" sz="1200" dirty="0" err="1"/>
              <a:t>or</a:t>
            </a:r>
            <a:r>
              <a:rPr lang="es-ES_tradnl" sz="1200" dirty="0"/>
              <a:t> </a:t>
            </a:r>
            <a:r>
              <a:rPr lang="es-ES_tradnl" sz="1200" dirty="0" err="1"/>
              <a:t>affirmed</a:t>
            </a:r>
            <a:r>
              <a:rPr lang="es-ES_tradnl" sz="1200" dirty="0"/>
              <a:t>.
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information</a:t>
            </a:r>
            <a:r>
              <a:rPr lang="es-ES_tradnl" sz="1200" dirty="0"/>
              <a:t> in </a:t>
            </a:r>
            <a:r>
              <a:rPr lang="es-ES_tradnl" sz="1200" dirty="0" err="1"/>
              <a:t>this</a:t>
            </a:r>
            <a:r>
              <a:rPr lang="es-ES_tradnl" sz="1200" dirty="0"/>
              <a:t> </a:t>
            </a:r>
            <a:r>
              <a:rPr lang="es-ES_tradnl" sz="1200" dirty="0" err="1"/>
              <a:t>presentation</a:t>
            </a:r>
            <a:r>
              <a:rPr lang="es-ES_tradnl" sz="1200" dirty="0"/>
              <a:t> </a:t>
            </a:r>
            <a:r>
              <a:rPr lang="es-ES_tradnl" sz="1200" dirty="0" err="1"/>
              <a:t>is</a:t>
            </a:r>
            <a:r>
              <a:rPr lang="es-ES_tradnl" sz="1200" dirty="0"/>
              <a:t> </a:t>
            </a:r>
            <a:r>
              <a:rPr lang="es-ES_tradnl" sz="1200" dirty="0" err="1"/>
              <a:t>provided</a:t>
            </a:r>
            <a:r>
              <a:rPr lang="es-ES_tradnl" sz="1200" dirty="0"/>
              <a:t> “as </a:t>
            </a:r>
            <a:r>
              <a:rPr lang="es-ES_tradnl" sz="1200" dirty="0" err="1"/>
              <a:t>is</a:t>
            </a:r>
            <a:r>
              <a:rPr lang="es-ES_tradnl" sz="1200" dirty="0"/>
              <a:t>” </a:t>
            </a:r>
            <a:r>
              <a:rPr lang="es-ES_tradnl" sz="1200" dirty="0" err="1"/>
              <a:t>without</a:t>
            </a:r>
            <a:r>
              <a:rPr lang="es-ES_tradnl" sz="1200" dirty="0"/>
              <a:t> </a:t>
            </a:r>
            <a:r>
              <a:rPr lang="es-ES_tradnl" sz="1200" dirty="0" err="1"/>
              <a:t>any</a:t>
            </a:r>
            <a:r>
              <a:rPr lang="es-ES_tradnl" sz="1200" dirty="0"/>
              <a:t> </a:t>
            </a:r>
            <a:r>
              <a:rPr lang="es-ES_tradnl" sz="1200" dirty="0" err="1"/>
              <a:t>representation</a:t>
            </a:r>
            <a:r>
              <a:rPr lang="es-ES_tradnl" sz="1200" dirty="0"/>
              <a:t> </a:t>
            </a:r>
            <a:r>
              <a:rPr lang="es-ES_tradnl" sz="1200" dirty="0" err="1"/>
              <a:t>or</a:t>
            </a:r>
            <a:r>
              <a:rPr lang="es-ES_tradnl" sz="1200" dirty="0"/>
              <a:t> </a:t>
            </a:r>
            <a:r>
              <a:rPr lang="es-ES_tradnl" sz="1200" dirty="0" err="1"/>
              <a:t>warranty</a:t>
            </a:r>
            <a:r>
              <a:rPr lang="es-ES_tradnl" sz="1200" dirty="0"/>
              <a:t>. A </a:t>
            </a:r>
            <a:r>
              <a:rPr lang="es-ES_tradnl" sz="1200" dirty="0" err="1"/>
              <a:t>Fitch</a:t>
            </a:r>
            <a:r>
              <a:rPr lang="es-ES_tradnl" sz="1200" dirty="0"/>
              <a:t> Ratings </a:t>
            </a:r>
            <a:r>
              <a:rPr lang="es-ES_tradnl" sz="1200" dirty="0" err="1"/>
              <a:t>credit</a:t>
            </a:r>
            <a:r>
              <a:rPr lang="es-ES_tradnl" sz="1200" dirty="0"/>
              <a:t> rating </a:t>
            </a:r>
            <a:r>
              <a:rPr lang="es-ES_tradnl" sz="1200" dirty="0" err="1"/>
              <a:t>is</a:t>
            </a:r>
            <a:r>
              <a:rPr lang="es-ES_tradnl" sz="1200" dirty="0"/>
              <a:t> </a:t>
            </a:r>
            <a:r>
              <a:rPr lang="es-ES_tradnl" sz="1200" dirty="0" err="1"/>
              <a:t>an</a:t>
            </a:r>
            <a:r>
              <a:rPr lang="es-ES_tradnl" sz="1200" dirty="0"/>
              <a:t> </a:t>
            </a:r>
            <a:r>
              <a:rPr lang="es-ES_tradnl" sz="1200" dirty="0" err="1"/>
              <a:t>opinion</a:t>
            </a:r>
            <a:r>
              <a:rPr lang="es-ES_tradnl" sz="1200" dirty="0"/>
              <a:t> as to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creditworthiness</a:t>
            </a:r>
            <a:r>
              <a:rPr lang="es-ES_tradnl" sz="1200" dirty="0"/>
              <a:t> of a </a:t>
            </a:r>
            <a:r>
              <a:rPr lang="es-ES_tradnl" sz="1200" dirty="0" err="1"/>
              <a:t>security</a:t>
            </a:r>
            <a:r>
              <a:rPr lang="es-ES_tradnl" sz="1200" dirty="0"/>
              <a:t> and </a:t>
            </a:r>
            <a:r>
              <a:rPr lang="es-ES_tradnl" sz="1200" dirty="0" err="1"/>
              <a:t>does</a:t>
            </a:r>
            <a:r>
              <a:rPr lang="es-ES_tradnl" sz="1200" dirty="0"/>
              <a:t> </a:t>
            </a:r>
            <a:r>
              <a:rPr lang="es-ES_tradnl" sz="1200" dirty="0" err="1"/>
              <a:t>not</a:t>
            </a:r>
            <a:r>
              <a:rPr lang="es-ES_tradnl" sz="1200" dirty="0"/>
              <a:t> </a:t>
            </a:r>
            <a:r>
              <a:rPr lang="es-ES_tradnl" sz="1200" dirty="0" err="1"/>
              <a:t>address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risk</a:t>
            </a:r>
            <a:r>
              <a:rPr lang="es-ES_tradnl" sz="1200" dirty="0"/>
              <a:t> of </a:t>
            </a:r>
            <a:r>
              <a:rPr lang="es-ES_tradnl" sz="1200" dirty="0" err="1"/>
              <a:t>loss</a:t>
            </a:r>
            <a:r>
              <a:rPr lang="es-ES_tradnl" sz="1200" dirty="0"/>
              <a:t> </a:t>
            </a:r>
            <a:r>
              <a:rPr lang="es-ES_tradnl" sz="1200" dirty="0" err="1"/>
              <a:t>due</a:t>
            </a:r>
            <a:r>
              <a:rPr lang="es-ES_tradnl" sz="1200" dirty="0"/>
              <a:t> to </a:t>
            </a:r>
            <a:r>
              <a:rPr lang="es-ES_tradnl" sz="1200" dirty="0" err="1"/>
              <a:t>risks</a:t>
            </a:r>
            <a:r>
              <a:rPr lang="es-ES_tradnl" sz="1200" dirty="0"/>
              <a:t> </a:t>
            </a:r>
            <a:r>
              <a:rPr lang="es-ES_tradnl" sz="1200" dirty="0" err="1"/>
              <a:t>other</a:t>
            </a:r>
            <a:r>
              <a:rPr lang="es-ES_tradnl" sz="1200" dirty="0"/>
              <a:t> </a:t>
            </a:r>
            <a:r>
              <a:rPr lang="es-ES_tradnl" sz="1200" dirty="0" err="1"/>
              <a:t>than</a:t>
            </a:r>
            <a:r>
              <a:rPr lang="es-ES_tradnl" sz="1200" dirty="0"/>
              <a:t> </a:t>
            </a:r>
            <a:r>
              <a:rPr lang="es-ES_tradnl" sz="1200" dirty="0" err="1"/>
              <a:t>credit</a:t>
            </a:r>
            <a:r>
              <a:rPr lang="es-ES_tradnl" sz="1200" dirty="0"/>
              <a:t> </a:t>
            </a:r>
            <a:r>
              <a:rPr lang="es-ES_tradnl" sz="1200" dirty="0" err="1"/>
              <a:t>risk</a:t>
            </a:r>
            <a:r>
              <a:rPr lang="es-ES_tradnl" sz="1200" dirty="0"/>
              <a:t>, </a:t>
            </a:r>
            <a:r>
              <a:rPr lang="es-ES_tradnl" sz="1200" dirty="0" err="1"/>
              <a:t>unless</a:t>
            </a:r>
            <a:r>
              <a:rPr lang="es-ES_tradnl" sz="1200" dirty="0"/>
              <a:t> </a:t>
            </a:r>
            <a:r>
              <a:rPr lang="es-ES_tradnl" sz="1200" dirty="0" err="1"/>
              <a:t>such</a:t>
            </a:r>
            <a:r>
              <a:rPr lang="es-ES_tradnl" sz="1200" dirty="0"/>
              <a:t> </a:t>
            </a:r>
            <a:r>
              <a:rPr lang="es-ES_tradnl" sz="1200" dirty="0" err="1"/>
              <a:t>risk</a:t>
            </a:r>
            <a:r>
              <a:rPr lang="es-ES_tradnl" sz="1200" dirty="0"/>
              <a:t> </a:t>
            </a:r>
            <a:r>
              <a:rPr lang="es-ES_tradnl" sz="1200" dirty="0" err="1"/>
              <a:t>is</a:t>
            </a:r>
            <a:r>
              <a:rPr lang="es-ES_tradnl" sz="1200" dirty="0"/>
              <a:t> </a:t>
            </a:r>
            <a:r>
              <a:rPr lang="es-ES_tradnl" sz="1200" dirty="0" err="1"/>
              <a:t>specifically</a:t>
            </a:r>
            <a:r>
              <a:rPr lang="es-ES_tradnl" sz="1200" dirty="0"/>
              <a:t> </a:t>
            </a:r>
            <a:r>
              <a:rPr lang="es-ES_tradnl" sz="1200" dirty="0" err="1"/>
              <a:t>mentioned</a:t>
            </a:r>
            <a:r>
              <a:rPr lang="es-ES_tradnl" sz="1200" dirty="0"/>
              <a:t>. A </a:t>
            </a:r>
            <a:r>
              <a:rPr lang="es-ES_tradnl" sz="1200" dirty="0" err="1"/>
              <a:t>Fitch</a:t>
            </a:r>
            <a:r>
              <a:rPr lang="es-ES_tradnl" sz="1200" dirty="0"/>
              <a:t> Ratings </a:t>
            </a:r>
            <a:r>
              <a:rPr lang="es-ES_tradnl" sz="1200" dirty="0" err="1"/>
              <a:t>report</a:t>
            </a:r>
            <a:r>
              <a:rPr lang="es-ES_tradnl" sz="1200" dirty="0"/>
              <a:t> </a:t>
            </a:r>
            <a:r>
              <a:rPr lang="es-ES_tradnl" sz="1200" dirty="0" err="1"/>
              <a:t>is</a:t>
            </a:r>
            <a:r>
              <a:rPr lang="es-ES_tradnl" sz="1200" dirty="0"/>
              <a:t> </a:t>
            </a:r>
            <a:r>
              <a:rPr lang="es-ES_tradnl" sz="1200" dirty="0" err="1"/>
              <a:t>not</a:t>
            </a:r>
            <a:r>
              <a:rPr lang="es-ES_tradnl" sz="1200" dirty="0"/>
              <a:t> a </a:t>
            </a:r>
            <a:r>
              <a:rPr lang="es-ES_tradnl" sz="1200" dirty="0" err="1"/>
              <a:t>substitute</a:t>
            </a:r>
            <a:r>
              <a:rPr lang="es-ES_tradnl" sz="1200" dirty="0"/>
              <a:t> </a:t>
            </a:r>
            <a:r>
              <a:rPr lang="es-ES_tradnl" sz="1200" dirty="0" err="1"/>
              <a:t>for</a:t>
            </a:r>
            <a:r>
              <a:rPr lang="es-ES_tradnl" sz="1200" dirty="0"/>
              <a:t> </a:t>
            </a:r>
            <a:r>
              <a:rPr lang="es-ES_tradnl" sz="1200" dirty="0" err="1"/>
              <a:t>information</a:t>
            </a:r>
            <a:r>
              <a:rPr lang="es-ES_tradnl" sz="1200" dirty="0"/>
              <a:t> </a:t>
            </a:r>
            <a:r>
              <a:rPr lang="es-ES_tradnl" sz="1200" dirty="0" err="1"/>
              <a:t>provided</a:t>
            </a:r>
            <a:r>
              <a:rPr lang="es-ES_tradnl" sz="1200" dirty="0"/>
              <a:t> to </a:t>
            </a:r>
            <a:r>
              <a:rPr lang="es-ES_tradnl" sz="1200" dirty="0" err="1"/>
              <a:t>investors</a:t>
            </a:r>
            <a:r>
              <a:rPr lang="es-ES_tradnl" sz="1200" dirty="0"/>
              <a:t> </a:t>
            </a:r>
            <a:r>
              <a:rPr lang="es-ES_tradnl" sz="1200" dirty="0" err="1"/>
              <a:t>by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issuer</a:t>
            </a:r>
            <a:r>
              <a:rPr lang="es-ES_tradnl" sz="1200" dirty="0"/>
              <a:t> and </a:t>
            </a:r>
            <a:r>
              <a:rPr lang="es-ES_tradnl" sz="1200" dirty="0" err="1"/>
              <a:t>its</a:t>
            </a:r>
            <a:r>
              <a:rPr lang="es-ES_tradnl" sz="1200" dirty="0"/>
              <a:t> </a:t>
            </a:r>
            <a:r>
              <a:rPr lang="es-ES_tradnl" sz="1200" dirty="0" err="1"/>
              <a:t>agents</a:t>
            </a:r>
            <a:r>
              <a:rPr lang="es-ES_tradnl" sz="1200" dirty="0"/>
              <a:t> in </a:t>
            </a:r>
            <a:r>
              <a:rPr lang="es-ES_tradnl" sz="1200" dirty="0" err="1"/>
              <a:t>connection</a:t>
            </a:r>
            <a:r>
              <a:rPr lang="es-ES_tradnl" sz="1200" dirty="0"/>
              <a:t> </a:t>
            </a:r>
            <a:r>
              <a:rPr lang="es-ES_tradnl" sz="1200" dirty="0" err="1"/>
              <a:t>with</a:t>
            </a:r>
            <a:r>
              <a:rPr lang="es-ES_tradnl" sz="1200" dirty="0"/>
              <a:t> a sale of </a:t>
            </a:r>
            <a:r>
              <a:rPr lang="es-ES_tradnl" sz="1200" dirty="0" err="1"/>
              <a:t>securities</a:t>
            </a:r>
            <a:r>
              <a:rPr lang="es-ES_tradnl" sz="1200" dirty="0"/>
              <a:t>.
Ratings </a:t>
            </a:r>
            <a:r>
              <a:rPr lang="es-ES_tradnl" sz="1200" dirty="0" err="1"/>
              <a:t>may</a:t>
            </a:r>
            <a:r>
              <a:rPr lang="es-ES_tradnl" sz="1200" dirty="0"/>
              <a:t> be </a:t>
            </a:r>
            <a:r>
              <a:rPr lang="es-ES_tradnl" sz="1200" dirty="0" err="1"/>
              <a:t>changed</a:t>
            </a:r>
            <a:r>
              <a:rPr lang="es-ES_tradnl" sz="1200" dirty="0"/>
              <a:t> </a:t>
            </a:r>
            <a:r>
              <a:rPr lang="es-ES_tradnl" sz="1200" dirty="0" err="1"/>
              <a:t>or</a:t>
            </a:r>
            <a:r>
              <a:rPr lang="es-ES_tradnl" sz="1200" dirty="0"/>
              <a:t> </a:t>
            </a:r>
            <a:r>
              <a:rPr lang="es-ES_tradnl" sz="1200" dirty="0" err="1"/>
              <a:t>withdrawn</a:t>
            </a:r>
            <a:r>
              <a:rPr lang="es-ES_tradnl" sz="1200" dirty="0"/>
              <a:t> at </a:t>
            </a:r>
            <a:r>
              <a:rPr lang="es-ES_tradnl" sz="1200" dirty="0" err="1"/>
              <a:t>any</a:t>
            </a:r>
            <a:r>
              <a:rPr lang="es-ES_tradnl" sz="1200" dirty="0"/>
              <a:t> time </a:t>
            </a:r>
            <a:r>
              <a:rPr lang="es-ES_tradnl" sz="1200" dirty="0" err="1"/>
              <a:t>for</a:t>
            </a:r>
            <a:r>
              <a:rPr lang="es-ES_tradnl" sz="1200" dirty="0"/>
              <a:t> </a:t>
            </a:r>
            <a:r>
              <a:rPr lang="es-ES_tradnl" sz="1200" dirty="0" err="1"/>
              <a:t>any</a:t>
            </a:r>
            <a:r>
              <a:rPr lang="es-ES_tradnl" sz="1200" dirty="0"/>
              <a:t> </a:t>
            </a:r>
            <a:r>
              <a:rPr lang="es-ES_tradnl" sz="1200" dirty="0" err="1"/>
              <a:t>reason</a:t>
            </a:r>
            <a:r>
              <a:rPr lang="es-ES_tradnl" sz="1200" dirty="0"/>
              <a:t> in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sole</a:t>
            </a:r>
            <a:r>
              <a:rPr lang="es-ES_tradnl" sz="1200" dirty="0"/>
              <a:t> </a:t>
            </a:r>
            <a:r>
              <a:rPr lang="es-ES_tradnl" sz="1200" dirty="0" err="1"/>
              <a:t>discretion</a:t>
            </a:r>
            <a:r>
              <a:rPr lang="es-ES_tradnl" sz="1200" dirty="0"/>
              <a:t> of </a:t>
            </a:r>
            <a:r>
              <a:rPr lang="es-ES_tradnl" sz="1200" dirty="0" err="1"/>
              <a:t>Fitch</a:t>
            </a:r>
            <a:r>
              <a:rPr lang="es-ES_tradnl" sz="1200" dirty="0"/>
              <a:t> Ratings.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agency</a:t>
            </a:r>
            <a:r>
              <a:rPr lang="es-ES_tradnl" sz="1200" dirty="0"/>
              <a:t> </a:t>
            </a:r>
            <a:r>
              <a:rPr lang="es-ES_tradnl" sz="1200" dirty="0" err="1"/>
              <a:t>does</a:t>
            </a:r>
            <a:r>
              <a:rPr lang="es-ES_tradnl" sz="1200" dirty="0"/>
              <a:t> </a:t>
            </a:r>
            <a:r>
              <a:rPr lang="es-ES_tradnl" sz="1200" dirty="0" err="1"/>
              <a:t>not</a:t>
            </a:r>
            <a:r>
              <a:rPr lang="es-ES_tradnl" sz="1200" dirty="0"/>
              <a:t> </a:t>
            </a:r>
            <a:r>
              <a:rPr lang="es-ES_tradnl" sz="1200" dirty="0" err="1"/>
              <a:t>provide</a:t>
            </a:r>
            <a:r>
              <a:rPr lang="es-ES_tradnl" sz="1200" dirty="0"/>
              <a:t> </a:t>
            </a:r>
            <a:r>
              <a:rPr lang="es-ES_tradnl" sz="1200" dirty="0" err="1"/>
              <a:t>investment</a:t>
            </a:r>
            <a:r>
              <a:rPr lang="es-ES_tradnl" sz="1200" dirty="0"/>
              <a:t> </a:t>
            </a:r>
            <a:r>
              <a:rPr lang="es-ES_tradnl" sz="1200" dirty="0" err="1"/>
              <a:t>advice</a:t>
            </a:r>
            <a:r>
              <a:rPr lang="es-ES_tradnl" sz="1200" dirty="0"/>
              <a:t> of </a:t>
            </a:r>
            <a:r>
              <a:rPr lang="es-ES_tradnl" sz="1200" dirty="0" err="1"/>
              <a:t>any</a:t>
            </a:r>
            <a:r>
              <a:rPr lang="es-ES_tradnl" sz="1200" dirty="0"/>
              <a:t> </a:t>
            </a:r>
            <a:r>
              <a:rPr lang="es-ES_tradnl" sz="1200" dirty="0" err="1"/>
              <a:t>sort</a:t>
            </a:r>
            <a:r>
              <a:rPr lang="es-ES_tradnl" sz="1200" dirty="0"/>
              <a:t>. Ratings are </a:t>
            </a:r>
            <a:r>
              <a:rPr lang="es-ES_tradnl" sz="1200" dirty="0" err="1"/>
              <a:t>not</a:t>
            </a:r>
            <a:r>
              <a:rPr lang="es-ES_tradnl" sz="1200" dirty="0"/>
              <a:t> a </a:t>
            </a:r>
            <a:r>
              <a:rPr lang="es-ES_tradnl" sz="1200" dirty="0" err="1"/>
              <a:t>recommendation</a:t>
            </a:r>
            <a:r>
              <a:rPr lang="es-ES_tradnl" sz="1200" dirty="0"/>
              <a:t> to </a:t>
            </a:r>
            <a:r>
              <a:rPr lang="es-ES_tradnl" sz="1200" dirty="0" err="1"/>
              <a:t>buy</a:t>
            </a:r>
            <a:r>
              <a:rPr lang="es-ES_tradnl" sz="1200" dirty="0"/>
              <a:t>, </a:t>
            </a:r>
            <a:r>
              <a:rPr lang="es-ES_tradnl" sz="1200" dirty="0" err="1"/>
              <a:t>sell</a:t>
            </a:r>
            <a:r>
              <a:rPr lang="es-ES_tradnl" sz="1200" dirty="0"/>
              <a:t>, </a:t>
            </a:r>
            <a:r>
              <a:rPr lang="es-ES_tradnl" sz="1200" dirty="0" err="1"/>
              <a:t>or</a:t>
            </a:r>
            <a:r>
              <a:rPr lang="es-ES_tradnl" sz="1200" dirty="0"/>
              <a:t> </a:t>
            </a:r>
            <a:r>
              <a:rPr lang="es-ES_tradnl" sz="1200" dirty="0" err="1"/>
              <a:t>hold</a:t>
            </a:r>
            <a:r>
              <a:rPr lang="es-ES_tradnl" sz="1200" dirty="0"/>
              <a:t> </a:t>
            </a:r>
            <a:r>
              <a:rPr lang="es-ES_tradnl" sz="1200" dirty="0" err="1"/>
              <a:t>any</a:t>
            </a:r>
            <a:r>
              <a:rPr lang="es-ES_tradnl" sz="1200" dirty="0"/>
              <a:t> </a:t>
            </a:r>
            <a:r>
              <a:rPr lang="es-ES_tradnl" sz="1200" dirty="0" err="1"/>
              <a:t>security</a:t>
            </a:r>
            <a:r>
              <a:rPr lang="es-ES_tradnl" sz="1200" dirty="0"/>
              <a:t>. 
ALL FITCH CREDIT RATINGS ARE SUBJECT TO CERTAIN LIMITATIONS AND DISCLAIMERS. PLEASE READ THESE LIMITATIONS AND DISCLAIMERS AND THE TERMS OF USE OF SUCH RATINGS AT WWW.FITCHRATINGS.COM.</a:t>
            </a:r>
          </a:p>
        </p:txBody>
      </p:sp>
      <p:sp>
        <p:nvSpPr>
          <p:cNvPr id="5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Disclaimer</a:t>
            </a:r>
            <a:endParaRPr lang="es-ES_tradnl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1736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ctsGrid" hidden="1"/>
          <p:cNvGrpSpPr/>
          <p:nvPr userDrawn="1"/>
        </p:nvGrpSpPr>
        <p:grpSpPr>
          <a:xfrm>
            <a:off x="-283331" y="-283348"/>
            <a:ext cx="9711398" cy="7424446"/>
            <a:chOff x="-283331" y="-283348"/>
            <a:chExt cx="9711398" cy="7424446"/>
          </a:xfrm>
        </p:grpSpPr>
        <p:grpSp>
          <p:nvGrpSpPr>
            <p:cNvPr id="9" name="Left Arrows"/>
            <p:cNvGrpSpPr/>
            <p:nvPr userDrawn="1"/>
          </p:nvGrpSpPr>
          <p:grpSpPr>
            <a:xfrm>
              <a:off x="-283331" y="119060"/>
              <a:ext cx="270000" cy="6260821"/>
              <a:chOff x="-283331" y="576260"/>
              <a:chExt cx="270000" cy="6260821"/>
            </a:xfrm>
          </p:grpSpPr>
          <p:cxnSp>
            <p:nvCxnSpPr>
              <p:cNvPr id="43" name="Straight Arrow Connector 42"/>
              <p:cNvCxnSpPr/>
              <p:nvPr userDrawn="1"/>
            </p:nvCxnSpPr>
            <p:spPr>
              <a:xfrm>
                <a:off x="-283331" y="576260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 userDrawn="1"/>
            </p:nvCxnSpPr>
            <p:spPr>
              <a:xfrm>
                <a:off x="-283331" y="114776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 userDrawn="1"/>
            </p:nvCxnSpPr>
            <p:spPr>
              <a:xfrm>
                <a:off x="-283331" y="150732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 userDrawn="1"/>
            </p:nvCxnSpPr>
            <p:spPr>
              <a:xfrm>
                <a:off x="-283331" y="3150267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 userDrawn="1"/>
            </p:nvCxnSpPr>
            <p:spPr>
              <a:xfrm>
                <a:off x="-283331" y="3281257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 userDrawn="1"/>
            </p:nvCxnSpPr>
            <p:spPr>
              <a:xfrm>
                <a:off x="-283331" y="4028949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 userDrawn="1"/>
            </p:nvCxnSpPr>
            <p:spPr>
              <a:xfrm>
                <a:off x="-283331" y="4171845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 userDrawn="1"/>
            </p:nvCxnSpPr>
            <p:spPr>
              <a:xfrm>
                <a:off x="-283331" y="4890963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 userDrawn="1"/>
            </p:nvCxnSpPr>
            <p:spPr>
              <a:xfrm>
                <a:off x="-283331" y="5036240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 userDrawn="1"/>
            </p:nvCxnSpPr>
            <p:spPr>
              <a:xfrm>
                <a:off x="-283331" y="6691804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 userDrawn="1"/>
            </p:nvCxnSpPr>
            <p:spPr>
              <a:xfrm>
                <a:off x="-283331" y="683708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Right Arrows"/>
            <p:cNvGrpSpPr/>
            <p:nvPr userDrawn="1"/>
          </p:nvGrpSpPr>
          <p:grpSpPr>
            <a:xfrm>
              <a:off x="9158067" y="119013"/>
              <a:ext cx="270000" cy="6261195"/>
              <a:chOff x="9158067" y="119013"/>
              <a:chExt cx="270000" cy="6261195"/>
            </a:xfrm>
          </p:grpSpPr>
          <p:cxnSp>
            <p:nvCxnSpPr>
              <p:cNvPr id="32" name="Straight Arrow Connector 31"/>
              <p:cNvCxnSpPr/>
              <p:nvPr userDrawn="1"/>
            </p:nvCxnSpPr>
            <p:spPr>
              <a:xfrm flipH="1">
                <a:off x="9158067" y="119013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 userDrawn="1"/>
            </p:nvCxnSpPr>
            <p:spPr>
              <a:xfrm flipH="1">
                <a:off x="9158067" y="691062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 userDrawn="1"/>
            </p:nvCxnSpPr>
            <p:spPr>
              <a:xfrm flipH="1">
                <a:off x="9158067" y="1051102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 userDrawn="1"/>
            </p:nvCxnSpPr>
            <p:spPr>
              <a:xfrm flipH="1">
                <a:off x="9158067" y="2694056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 userDrawn="1"/>
            </p:nvCxnSpPr>
            <p:spPr>
              <a:xfrm flipH="1">
                <a:off x="9158067" y="2825047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 userDrawn="1"/>
            </p:nvCxnSpPr>
            <p:spPr>
              <a:xfrm flipH="1">
                <a:off x="9158067" y="3573016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 userDrawn="1"/>
            </p:nvCxnSpPr>
            <p:spPr>
              <a:xfrm flipH="1">
                <a:off x="9158067" y="3715912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 userDrawn="1"/>
            </p:nvCxnSpPr>
            <p:spPr>
              <a:xfrm flipH="1">
                <a:off x="9158067" y="443473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 userDrawn="1"/>
            </p:nvCxnSpPr>
            <p:spPr>
              <a:xfrm flipH="1">
                <a:off x="9158067" y="458000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 userDrawn="1"/>
            </p:nvCxnSpPr>
            <p:spPr>
              <a:xfrm flipH="1">
                <a:off x="9158067" y="623493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 userDrawn="1"/>
            </p:nvCxnSpPr>
            <p:spPr>
              <a:xfrm flipH="1">
                <a:off x="9158067" y="638020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Top Arrows"/>
            <p:cNvGrpSpPr/>
            <p:nvPr userDrawn="1"/>
          </p:nvGrpSpPr>
          <p:grpSpPr>
            <a:xfrm>
              <a:off x="321069" y="-283348"/>
              <a:ext cx="8497737" cy="270000"/>
              <a:chOff x="321069" y="-283348"/>
              <a:chExt cx="8497737" cy="270000"/>
            </a:xfrm>
          </p:grpSpPr>
          <p:cxnSp>
            <p:nvCxnSpPr>
              <p:cNvPr id="24" name="Straight Arrow Connector 23"/>
              <p:cNvCxnSpPr/>
              <p:nvPr userDrawn="1"/>
            </p:nvCxnSpPr>
            <p:spPr>
              <a:xfrm rot="16200000" flipH="1">
                <a:off x="186069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 userDrawn="1"/>
            </p:nvCxnSpPr>
            <p:spPr>
              <a:xfrm rot="16200000" flipH="1">
                <a:off x="2922096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 userDrawn="1"/>
            </p:nvCxnSpPr>
            <p:spPr>
              <a:xfrm rot="16200000" flipH="1">
                <a:off x="3064992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 userDrawn="1"/>
            </p:nvCxnSpPr>
            <p:spPr>
              <a:xfrm rot="16200000" flipH="1">
                <a:off x="4363405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 userDrawn="1"/>
            </p:nvCxnSpPr>
            <p:spPr>
              <a:xfrm rot="16200000" flipH="1">
                <a:off x="4506301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 userDrawn="1"/>
            </p:nvCxnSpPr>
            <p:spPr>
              <a:xfrm rot="16200000" flipH="1">
                <a:off x="5804133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 userDrawn="1"/>
            </p:nvCxnSpPr>
            <p:spPr>
              <a:xfrm rot="16200000" flipH="1">
                <a:off x="5947029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 userDrawn="1"/>
            </p:nvCxnSpPr>
            <p:spPr>
              <a:xfrm rot="16200000" flipH="1">
                <a:off x="8683806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Bottom Arrows"/>
            <p:cNvGrpSpPr/>
            <p:nvPr userDrawn="1"/>
          </p:nvGrpSpPr>
          <p:grpSpPr>
            <a:xfrm>
              <a:off x="321147" y="6871098"/>
              <a:ext cx="8496944" cy="270000"/>
              <a:chOff x="321147" y="6871098"/>
              <a:chExt cx="8496944" cy="270000"/>
            </a:xfrm>
          </p:grpSpPr>
          <p:cxnSp>
            <p:nvCxnSpPr>
              <p:cNvPr id="16" name="Straight Arrow Connector 15"/>
              <p:cNvCxnSpPr/>
              <p:nvPr userDrawn="1"/>
            </p:nvCxnSpPr>
            <p:spPr>
              <a:xfrm rot="5400000" flipH="1" flipV="1">
                <a:off x="186147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 userDrawn="1"/>
            </p:nvCxnSpPr>
            <p:spPr>
              <a:xfrm rot="5400000" flipH="1" flipV="1">
                <a:off x="2921873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 userDrawn="1"/>
            </p:nvCxnSpPr>
            <p:spPr>
              <a:xfrm rot="5400000" flipH="1" flipV="1">
                <a:off x="3064769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 userDrawn="1"/>
            </p:nvCxnSpPr>
            <p:spPr>
              <a:xfrm rot="5400000" flipH="1" flipV="1">
                <a:off x="4362611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 userDrawn="1"/>
            </p:nvCxnSpPr>
            <p:spPr>
              <a:xfrm rot="5400000" flipH="1" flipV="1">
                <a:off x="4505507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 userDrawn="1"/>
            </p:nvCxnSpPr>
            <p:spPr>
              <a:xfrm rot="5400000" flipH="1" flipV="1">
                <a:off x="5802771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 userDrawn="1"/>
            </p:nvCxnSpPr>
            <p:spPr>
              <a:xfrm rot="5400000" flipH="1" flipV="1">
                <a:off x="5945667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 userDrawn="1"/>
            </p:nvCxnSpPr>
            <p:spPr>
              <a:xfrm rot="5400000" flipH="1" flipV="1">
                <a:off x="8683091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TwitterIcon"/>
          <p:cNvSpPr>
            <a:spLocks/>
          </p:cNvSpPr>
          <p:nvPr userDrawn="1"/>
        </p:nvSpPr>
        <p:spPr bwMode="gray">
          <a:xfrm>
            <a:off x="352717" y="5422990"/>
            <a:ext cx="255175" cy="207445"/>
          </a:xfrm>
          <a:custGeom>
            <a:avLst/>
            <a:gdLst>
              <a:gd name="T0" fmla="*/ 1638 w 1638"/>
              <a:gd name="T1" fmla="*/ 157 h 1331"/>
              <a:gd name="T2" fmla="*/ 1445 w 1638"/>
              <a:gd name="T3" fmla="*/ 210 h 1331"/>
              <a:gd name="T4" fmla="*/ 1593 w 1638"/>
              <a:gd name="T5" fmla="*/ 24 h 1331"/>
              <a:gd name="T6" fmla="*/ 1380 w 1638"/>
              <a:gd name="T7" fmla="*/ 106 h 1331"/>
              <a:gd name="T8" fmla="*/ 1134 w 1638"/>
              <a:gd name="T9" fmla="*/ 0 h 1331"/>
              <a:gd name="T10" fmla="*/ 798 w 1638"/>
              <a:gd name="T11" fmla="*/ 336 h 1331"/>
              <a:gd name="T12" fmla="*/ 807 w 1638"/>
              <a:gd name="T13" fmla="*/ 412 h 1331"/>
              <a:gd name="T14" fmla="*/ 114 w 1638"/>
              <a:gd name="T15" fmla="*/ 61 h 1331"/>
              <a:gd name="T16" fmla="*/ 69 w 1638"/>
              <a:gd name="T17" fmla="*/ 230 h 1331"/>
              <a:gd name="T18" fmla="*/ 218 w 1638"/>
              <a:gd name="T19" fmla="*/ 510 h 1331"/>
              <a:gd name="T20" fmla="*/ 66 w 1638"/>
              <a:gd name="T21" fmla="*/ 468 h 1331"/>
              <a:gd name="T22" fmla="*/ 66 w 1638"/>
              <a:gd name="T23" fmla="*/ 472 h 1331"/>
              <a:gd name="T24" fmla="*/ 335 w 1638"/>
              <a:gd name="T25" fmla="*/ 802 h 1331"/>
              <a:gd name="T26" fmla="*/ 247 w 1638"/>
              <a:gd name="T27" fmla="*/ 813 h 1331"/>
              <a:gd name="T28" fmla="*/ 184 w 1638"/>
              <a:gd name="T29" fmla="*/ 807 h 1331"/>
              <a:gd name="T30" fmla="*/ 498 w 1638"/>
              <a:gd name="T31" fmla="*/ 1041 h 1331"/>
              <a:gd name="T32" fmla="*/ 80 w 1638"/>
              <a:gd name="T33" fmla="*/ 1185 h 1331"/>
              <a:gd name="T34" fmla="*/ 0 w 1638"/>
              <a:gd name="T35" fmla="*/ 1180 h 1331"/>
              <a:gd name="T36" fmla="*/ 515 w 1638"/>
              <a:gd name="T37" fmla="*/ 1331 h 1331"/>
              <a:gd name="T38" fmla="*/ 1472 w 1638"/>
              <a:gd name="T39" fmla="*/ 375 h 1331"/>
              <a:gd name="T40" fmla="*/ 1471 w 1638"/>
              <a:gd name="T41" fmla="*/ 331 h 1331"/>
              <a:gd name="T42" fmla="*/ 1638 w 1638"/>
              <a:gd name="T43" fmla="*/ 157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638" h="1331">
                <a:moveTo>
                  <a:pt x="1638" y="157"/>
                </a:moveTo>
                <a:cubicBezTo>
                  <a:pt x="1578" y="184"/>
                  <a:pt x="1513" y="202"/>
                  <a:pt x="1445" y="210"/>
                </a:cubicBezTo>
                <a:cubicBezTo>
                  <a:pt x="1515" y="168"/>
                  <a:pt x="1568" y="103"/>
                  <a:pt x="1593" y="24"/>
                </a:cubicBezTo>
                <a:cubicBezTo>
                  <a:pt x="1528" y="63"/>
                  <a:pt x="1456" y="91"/>
                  <a:pt x="1380" y="106"/>
                </a:cubicBezTo>
                <a:cubicBezTo>
                  <a:pt x="1318" y="40"/>
                  <a:pt x="1231" y="0"/>
                  <a:pt x="1134" y="0"/>
                </a:cubicBezTo>
                <a:cubicBezTo>
                  <a:pt x="949" y="0"/>
                  <a:pt x="798" y="150"/>
                  <a:pt x="798" y="336"/>
                </a:cubicBezTo>
                <a:cubicBezTo>
                  <a:pt x="798" y="362"/>
                  <a:pt x="801" y="388"/>
                  <a:pt x="807" y="412"/>
                </a:cubicBezTo>
                <a:cubicBezTo>
                  <a:pt x="528" y="398"/>
                  <a:pt x="280" y="264"/>
                  <a:pt x="114" y="61"/>
                </a:cubicBezTo>
                <a:cubicBezTo>
                  <a:pt x="85" y="111"/>
                  <a:pt x="69" y="168"/>
                  <a:pt x="69" y="230"/>
                </a:cubicBezTo>
                <a:cubicBezTo>
                  <a:pt x="69" y="347"/>
                  <a:pt x="128" y="450"/>
                  <a:pt x="218" y="510"/>
                </a:cubicBezTo>
                <a:cubicBezTo>
                  <a:pt x="163" y="508"/>
                  <a:pt x="111" y="493"/>
                  <a:pt x="66" y="468"/>
                </a:cubicBezTo>
                <a:cubicBezTo>
                  <a:pt x="66" y="469"/>
                  <a:pt x="66" y="471"/>
                  <a:pt x="66" y="472"/>
                </a:cubicBezTo>
                <a:cubicBezTo>
                  <a:pt x="66" y="635"/>
                  <a:pt x="182" y="771"/>
                  <a:pt x="335" y="802"/>
                </a:cubicBezTo>
                <a:cubicBezTo>
                  <a:pt x="307" y="809"/>
                  <a:pt x="278" y="813"/>
                  <a:pt x="247" y="813"/>
                </a:cubicBezTo>
                <a:cubicBezTo>
                  <a:pt x="225" y="813"/>
                  <a:pt x="204" y="811"/>
                  <a:pt x="184" y="807"/>
                </a:cubicBezTo>
                <a:cubicBezTo>
                  <a:pt x="226" y="941"/>
                  <a:pt x="351" y="1038"/>
                  <a:pt x="498" y="1041"/>
                </a:cubicBezTo>
                <a:cubicBezTo>
                  <a:pt x="383" y="1131"/>
                  <a:pt x="238" y="1185"/>
                  <a:pt x="80" y="1185"/>
                </a:cubicBezTo>
                <a:cubicBezTo>
                  <a:pt x="53" y="1185"/>
                  <a:pt x="26" y="1183"/>
                  <a:pt x="0" y="1180"/>
                </a:cubicBezTo>
                <a:cubicBezTo>
                  <a:pt x="149" y="1275"/>
                  <a:pt x="325" y="1331"/>
                  <a:pt x="515" y="1331"/>
                </a:cubicBezTo>
                <a:cubicBezTo>
                  <a:pt x="1134" y="1331"/>
                  <a:pt x="1472" y="819"/>
                  <a:pt x="1472" y="375"/>
                </a:cubicBezTo>
                <a:cubicBezTo>
                  <a:pt x="1472" y="360"/>
                  <a:pt x="1471" y="346"/>
                  <a:pt x="1471" y="331"/>
                </a:cubicBezTo>
                <a:cubicBezTo>
                  <a:pt x="1536" y="284"/>
                  <a:pt x="1593" y="225"/>
                  <a:pt x="1638" y="157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55" name="TwitterHandle"/>
          <p:cNvSpPr txBox="1"/>
          <p:nvPr userDrawn="1"/>
        </p:nvSpPr>
        <p:spPr bwMode="gray">
          <a:xfrm>
            <a:off x="628181" y="5378517"/>
            <a:ext cx="120065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_tradnl" sz="1600" dirty="0"/>
              <a:t>@</a:t>
            </a:r>
            <a:r>
              <a:rPr lang="es-ES_tradnl" sz="1600" dirty="0" err="1"/>
              <a:t>fitchratings</a:t>
            </a:r>
            <a:endParaRPr lang="es-ES_tradnl" sz="1600" dirty="0"/>
          </a:p>
        </p:txBody>
      </p:sp>
      <p:sp>
        <p:nvSpPr>
          <p:cNvPr id="56" name="WebAddress"/>
          <p:cNvSpPr txBox="1"/>
          <p:nvPr userDrawn="1"/>
        </p:nvSpPr>
        <p:spPr bwMode="gray">
          <a:xfrm>
            <a:off x="344806" y="4999490"/>
            <a:ext cx="179376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rtl="0"/>
            <a:r>
              <a:rPr lang="es-ES_tradnl" sz="2000" dirty="0">
                <a:latin typeface="+mj-lt"/>
              </a:rPr>
              <a:t>fitchratings.com</a:t>
            </a:r>
          </a:p>
        </p:txBody>
      </p:sp>
      <p:sp>
        <p:nvSpPr>
          <p:cNvPr id="58" name="ctsTitleImageBox"/>
          <p:cNvSpPr/>
          <p:nvPr userDrawn="1"/>
        </p:nvSpPr>
        <p:spPr bwMode="gray">
          <a:xfrm>
            <a:off x="-1" y="-1"/>
            <a:ext cx="9144000" cy="4814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>
            <a:noAutofit/>
          </a:bodyPr>
          <a:lstStyle/>
          <a:p>
            <a:pPr algn="ctr"/>
            <a:endParaRPr lang="es-ES_tradnl" dirty="0" err="1"/>
          </a:p>
        </p:txBody>
      </p:sp>
      <p:pic>
        <p:nvPicPr>
          <p:cNvPr id="59" name="TitleImage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-1" y="-1"/>
            <a:ext cx="9144000" cy="4813300"/>
          </a:xfrm>
          <a:prstGeom prst="rect">
            <a:avLst/>
          </a:prstGeom>
        </p:spPr>
      </p:pic>
      <p:pic>
        <p:nvPicPr>
          <p:cNvPr id="61" name="ctsColourBanner"/>
          <p:cNvPicPr preferRelativeResize="0"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3039676"/>
            <a:ext cx="9158400" cy="1774800"/>
          </a:xfrm>
          <a:prstGeom prst="rect">
            <a:avLst/>
          </a:prstGeom>
        </p:spPr>
      </p:pic>
      <p:graphicFrame>
        <p:nvGraphicFramePr>
          <p:cNvPr id="10" name="ctsAdr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45825043"/>
              </p:ext>
            </p:extLst>
          </p:nvPr>
        </p:nvGraphicFramePr>
        <p:xfrm>
          <a:off x="323528" y="3370898"/>
          <a:ext cx="8496622" cy="1280160"/>
        </p:xfrm>
        <a:graphic>
          <a:graphicData uri="http://schemas.openxmlformats.org/drawingml/2006/table">
            <a:tbl>
              <a:tblPr firstRow="1" bandRow="1"/>
              <a:tblGrid>
                <a:gridCol w="3895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0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0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333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  <a:latin typeface="+mj-lt"/>
                          <a:cs typeface="Arial" panose="020B0502040204020203" pitchFamily="34" charset="0"/>
                        </a:rPr>
                        <a:t>Monterrey</a:t>
                      </a:r>
                      <a:endParaRPr lang="en-GB" sz="2000" dirty="0">
                        <a:solidFill>
                          <a:schemeClr val="bg1"/>
                        </a:solidFill>
                        <a:latin typeface="+mj-lt"/>
                        <a:cs typeface="Arial" panose="020B0502040204020203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2000">
                          <a:solidFill>
                            <a:schemeClr val="bg1"/>
                          </a:solidFill>
                          <a:latin typeface="+mj-lt"/>
                          <a:cs typeface="Arial" panose="020B0502040204020203" pitchFamily="34" charset="0"/>
                        </a:rPr>
                        <a:t>New York</a:t>
                      </a:r>
                      <a:endParaRPr lang="en-GB" sz="2000" dirty="0">
                        <a:solidFill>
                          <a:schemeClr val="bg1"/>
                        </a:solidFill>
                        <a:latin typeface="+mj-lt"/>
                        <a:cs typeface="Arial" panose="020B0502040204020203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  <a:latin typeface="+mj-lt"/>
                          <a:cs typeface="Arial" panose="020B0502040204020203" pitchFamily="34" charset="0"/>
                        </a:rPr>
                        <a:t>London</a:t>
                      </a:r>
                      <a:endParaRPr lang="en-GB" sz="2000" dirty="0">
                        <a:solidFill>
                          <a:schemeClr val="bg1"/>
                        </a:solidFill>
                        <a:latin typeface="+mj-lt"/>
                        <a:cs typeface="Arial" panose="020B0502040204020203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30">
                <a:tc>
                  <a:txBody>
                    <a:bodyPr/>
                    <a:lstStyle/>
                    <a:p>
                      <a:pPr marL="0" indent="0"/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Prol. Alfonso Reyes No. 2612</a:t>
                      </a:r>
                    </a:p>
                    <a:p>
                      <a:pPr marL="0" indent="0"/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Edificio Connexity, Piso 8</a:t>
                      </a:r>
                    </a:p>
                    <a:p>
                      <a:pPr marL="0" indent="0"/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Col. Del Paseo Residencial</a:t>
                      </a:r>
                    </a:p>
                    <a:p>
                      <a:pPr marL="0" indent="0"/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Monterrey, N.L. 64920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33 Whitehall Street</a:t>
                      </a:r>
                    </a:p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New York, NY 10004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30 North Colonnade</a:t>
                      </a:r>
                    </a:p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Canary Wharf</a:t>
                      </a:r>
                    </a:p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London, E14 5GN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>
                <a:latin typeface="+mj-lt"/>
              </a:rPr>
              <a:t>Back Page</a:t>
            </a:r>
          </a:p>
        </p:txBody>
      </p:sp>
      <p:pic>
        <p:nvPicPr>
          <p:cNvPr id="57" name="LogoTitle_Screen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22357" y="6165215"/>
            <a:ext cx="2077943" cy="4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82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adMap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RoadMap</a:t>
            </a:r>
            <a:endParaRPr lang="es-ES_tradnl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118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tsTocTitle"/>
          <p:cNvSpPr txBox="1"/>
          <p:nvPr userDrawn="1"/>
        </p:nvSpPr>
        <p:spPr bwMode="gray">
          <a:xfrm>
            <a:off x="323528" y="116632"/>
            <a:ext cx="8496944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defTabSz="914342">
              <a:lnSpc>
                <a:spcPct val="90000"/>
              </a:lnSpc>
              <a:spcBef>
                <a:spcPct val="0"/>
              </a:spcBef>
              <a:buNone/>
              <a:defRPr sz="24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Contenido</a:t>
            </a:r>
            <a:endParaRPr lang="es-ES_tradnl" dirty="0"/>
          </a:p>
        </p:txBody>
      </p:sp>
      <p:graphicFrame>
        <p:nvGraphicFramePr>
          <p:cNvPr id="5" name="TocTable" hidden="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65308170"/>
              </p:ext>
            </p:extLst>
          </p:nvPr>
        </p:nvGraphicFramePr>
        <p:xfrm>
          <a:off x="323850" y="1051953"/>
          <a:ext cx="8496300" cy="1568553"/>
        </p:xfrm>
        <a:graphic>
          <a:graphicData uri="http://schemas.openxmlformats.org/drawingml/2006/table">
            <a:tbl>
              <a:tblPr/>
              <a:tblGrid>
                <a:gridCol w="431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2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28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charset="0"/>
                        </a:rPr>
                        <a:t>#</a:t>
                      </a:r>
                    </a:p>
                  </a:txBody>
                  <a:tcPr marL="0" marR="0" marT="36000" marB="36000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+mj-lt"/>
                        </a:rPr>
                        <a:t>Select the ‘Agenda’ dropdown button to update</a:t>
                      </a: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solidFill>
                            <a:schemeClr val="tx1"/>
                          </a:solidFill>
                          <a:latin typeface="+mj-lt"/>
                        </a:rPr>
                        <a:t>#</a:t>
                      </a: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charset="0"/>
                        </a:rPr>
                        <a:t>#</a:t>
                      </a:r>
                    </a:p>
                  </a:txBody>
                  <a:tcPr marL="0" marR="0" marT="36000" marB="36000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+mj-lt"/>
                        </a:rPr>
                        <a:t>Agenda will be compiled from Section Divider Slides</a:t>
                      </a: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solidFill>
                            <a:schemeClr val="tx1"/>
                          </a:solidFill>
                          <a:latin typeface="+mj-lt"/>
                        </a:rPr>
                        <a:t>#</a:t>
                      </a: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charset="0"/>
                        </a:rPr>
                        <a:t>#</a:t>
                      </a:r>
                    </a:p>
                  </a:txBody>
                  <a:tcPr marL="0" marR="0" marT="36000" marB="36000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+mj-lt"/>
                        </a:rPr>
                        <a:t>Maximum</a:t>
                      </a:r>
                      <a:r>
                        <a:rPr lang="en-GB" sz="20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of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+mj-lt"/>
                        </a:rPr>
                        <a:t>9 sections with ‘Roadmap’ section dividers</a:t>
                      </a: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solidFill>
                            <a:schemeClr val="tx1"/>
                          </a:solidFill>
                          <a:latin typeface="+mj-lt"/>
                        </a:rPr>
                        <a:t>#</a:t>
                      </a: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NonActiveSec" hidden="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00599464"/>
              </p:ext>
            </p:extLst>
          </p:nvPr>
        </p:nvGraphicFramePr>
        <p:xfrm>
          <a:off x="323850" y="4788876"/>
          <a:ext cx="8496622" cy="1564026"/>
        </p:xfrm>
        <a:graphic>
          <a:graphicData uri="http://schemas.openxmlformats.org/drawingml/2006/table">
            <a:tbl>
              <a:tblPr/>
              <a:tblGrid>
                <a:gridCol w="397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6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lt"/>
                          <a:cs typeface="Arial" charset="0"/>
                        </a:rPr>
                        <a:t>7</a:t>
                      </a:r>
                    </a:p>
                  </a:txBody>
                  <a:tcPr marL="0" marR="0" marT="39691" marB="39691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00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lt"/>
                          <a:cs typeface="Arial" charset="0"/>
                        </a:rPr>
                        <a:t>8</a:t>
                      </a:r>
                    </a:p>
                  </a:txBody>
                  <a:tcPr marL="0" marR="0" marT="39691" marB="39691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bg2"/>
                          </a:solidFill>
                          <a:latin typeface="+mj-lt"/>
                        </a:rPr>
                        <a:t>Inactive Row</a:t>
                      </a: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solidFill>
                            <a:schemeClr val="bg2"/>
                          </a:solidFill>
                          <a:latin typeface="+mj-lt"/>
                        </a:rPr>
                        <a:t>##</a:t>
                      </a: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lt"/>
                          <a:cs typeface="Arial" charset="0"/>
                        </a:rPr>
                        <a:t>9</a:t>
                      </a:r>
                    </a:p>
                  </a:txBody>
                  <a:tcPr marL="0" marR="0" marT="39691" marB="39691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18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bg2"/>
                          </a:solidFill>
                          <a:latin typeface="+mj-lt"/>
                        </a:rPr>
                        <a:t>If</a:t>
                      </a:r>
                      <a:r>
                        <a:rPr lang="en-GB" sz="2000" baseline="0" dirty="0">
                          <a:solidFill>
                            <a:schemeClr val="bg2"/>
                          </a:solidFill>
                          <a:latin typeface="+mj-lt"/>
                        </a:rPr>
                        <a:t> we have more than 9 sections, we can’t do a ‘roadmap’</a:t>
                      </a:r>
                      <a:endParaRPr lang="en-GB" sz="200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00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ActiveSec" hidden="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21346521"/>
              </p:ext>
            </p:extLst>
          </p:nvPr>
        </p:nvGraphicFramePr>
        <p:xfrm>
          <a:off x="309519" y="3017499"/>
          <a:ext cx="8510630" cy="1564026"/>
        </p:xfrm>
        <a:graphic>
          <a:graphicData uri="http://schemas.openxmlformats.org/drawingml/2006/table">
            <a:tbl>
              <a:tblPr/>
              <a:tblGrid>
                <a:gridCol w="315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1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3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charset="0"/>
                        </a:rPr>
                        <a:t>4</a:t>
                      </a:r>
                    </a:p>
                  </a:txBody>
                  <a:tcPr marL="0" marR="0" marT="39691" marB="39691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accent1"/>
                          </a:solidFill>
                          <a:latin typeface="+mj-lt"/>
                        </a:rPr>
                        <a:t>This is</a:t>
                      </a:r>
                      <a:r>
                        <a:rPr lang="en-GB" sz="2000" baseline="0" dirty="0">
                          <a:solidFill>
                            <a:schemeClr val="accent1"/>
                          </a:solidFill>
                          <a:latin typeface="+mj-lt"/>
                        </a:rPr>
                        <a:t> the active section</a:t>
                      </a:r>
                      <a:endParaRPr lang="en-GB" sz="200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solidFill>
                            <a:schemeClr val="accent1"/>
                          </a:solidFill>
                          <a:latin typeface="+mj-lt"/>
                        </a:rPr>
                        <a:t>36</a:t>
                      </a: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charset="0"/>
                        </a:rPr>
                        <a:t>4</a:t>
                      </a:r>
                    </a:p>
                  </a:txBody>
                  <a:tcPr marL="0" marR="0" marT="39691" marB="39691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8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accent1"/>
                          </a:solidFill>
                          <a:latin typeface="+mj-lt"/>
                        </a:rPr>
                        <a:t>This is</a:t>
                      </a:r>
                      <a:r>
                        <a:rPr lang="en-GB" sz="2000" baseline="0" dirty="0">
                          <a:solidFill>
                            <a:schemeClr val="accent1"/>
                          </a:solidFill>
                          <a:latin typeface="+mj-lt"/>
                        </a:rPr>
                        <a:t> the active section</a:t>
                      </a:r>
                      <a:endParaRPr lang="en-GB" sz="200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solidFill>
                            <a:schemeClr val="accent1"/>
                          </a:solidFill>
                          <a:latin typeface="+mj-lt"/>
                        </a:rPr>
                        <a:t>45</a:t>
                      </a: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charset="0"/>
                        </a:rPr>
                        <a:t>5</a:t>
                      </a:r>
                    </a:p>
                  </a:txBody>
                  <a:tcPr marL="0" marR="0" marT="39691" marB="39691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8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accent1"/>
                          </a:solidFill>
                          <a:latin typeface="+mj-lt"/>
                        </a:rPr>
                        <a:t>This is</a:t>
                      </a:r>
                      <a:r>
                        <a:rPr lang="en-GB" sz="2000" baseline="0" dirty="0">
                          <a:solidFill>
                            <a:schemeClr val="accent1"/>
                          </a:solidFill>
                          <a:latin typeface="+mj-lt"/>
                        </a:rPr>
                        <a:t> the active section</a:t>
                      </a:r>
                      <a:endParaRPr lang="en-GB" sz="200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solidFill>
                            <a:schemeClr val="accent1"/>
                          </a:solidFill>
                          <a:latin typeface="+mj-lt"/>
                        </a:rPr>
                        <a:t>56</a:t>
                      </a:r>
                    </a:p>
                  </a:txBody>
                  <a:tcPr marL="0" marR="0" marT="79384" marB="79384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oC-Marker" hidden="1"/>
          <p:cNvSpPr/>
          <p:nvPr userDrawn="1"/>
        </p:nvSpPr>
        <p:spPr>
          <a:xfrm>
            <a:off x="-1908720" y="0"/>
            <a:ext cx="1800200" cy="836712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Arial" panose="020B0502040204020203" pitchFamily="34" charset="0"/>
                <a:cs typeface="Arial" panose="020B0502040204020203" pitchFamily="34" charset="0"/>
              </a:rPr>
              <a:t>This</a:t>
            </a:r>
            <a:r>
              <a:rPr lang="es-ES_tradnl" sz="1600" baseline="0" dirty="0">
                <a:latin typeface="Arial" panose="020B0502040204020203" pitchFamily="34" charset="0"/>
                <a:cs typeface="Arial" panose="020B0502040204020203" pitchFamily="34" charset="0"/>
              </a:rPr>
              <a:t> </a:t>
            </a:r>
            <a:r>
              <a:rPr lang="es-ES_tradnl" sz="1600" baseline="0" dirty="0" err="1">
                <a:latin typeface="Arial" panose="020B0502040204020203" pitchFamily="34" charset="0"/>
                <a:cs typeface="Arial" panose="020B0502040204020203" pitchFamily="34" charset="0"/>
              </a:rPr>
              <a:t>slide</a:t>
            </a:r>
            <a:r>
              <a:rPr lang="es-ES_tradnl" sz="1600" baseline="0" dirty="0">
                <a:latin typeface="Arial" panose="020B0502040204020203" pitchFamily="34" charset="0"/>
                <a:cs typeface="Arial" panose="020B0502040204020203" pitchFamily="34" charset="0"/>
              </a:rPr>
              <a:t> </a:t>
            </a:r>
            <a:r>
              <a:rPr lang="es-ES_tradnl" sz="1600" baseline="0" dirty="0" err="1">
                <a:latin typeface="Arial" panose="020B0502040204020203" pitchFamily="34" charset="0"/>
                <a:cs typeface="Arial" panose="020B0502040204020203" pitchFamily="34" charset="0"/>
              </a:rPr>
              <a:t>title</a:t>
            </a:r>
            <a:r>
              <a:rPr lang="es-ES_tradnl" sz="1600" baseline="0" dirty="0">
                <a:latin typeface="Arial" panose="020B0502040204020203" pitchFamily="34" charset="0"/>
                <a:cs typeface="Arial" panose="020B0502040204020203" pitchFamily="34" charset="0"/>
              </a:rPr>
              <a:t> </a:t>
            </a:r>
            <a:r>
              <a:rPr lang="es-ES_tradnl" sz="1600" baseline="0" dirty="0" err="1">
                <a:latin typeface="Arial" panose="020B0502040204020203" pitchFamily="34" charset="0"/>
                <a:cs typeface="Arial" panose="020B0502040204020203" pitchFamily="34" charset="0"/>
              </a:rPr>
              <a:t>picked</a:t>
            </a:r>
            <a:r>
              <a:rPr lang="es-ES_tradnl" sz="1600" baseline="0" dirty="0">
                <a:latin typeface="Arial" panose="020B0502040204020203" pitchFamily="34" charset="0"/>
                <a:cs typeface="Arial" panose="020B0502040204020203" pitchFamily="34" charset="0"/>
              </a:rPr>
              <a:t> up in Agenda</a:t>
            </a:r>
            <a:endParaRPr lang="es-ES_tradnl" sz="1600" dirty="0">
              <a:latin typeface="Arial" panose="020B0502040204020203" pitchFamily="34" charset="0"/>
              <a:cs typeface="Arial" panose="020B0502040204020203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-2574180" y="684287"/>
            <a:ext cx="2448272" cy="18722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l">
              <a:spcBef>
                <a:spcPts val="600"/>
              </a:spcBef>
            </a:pPr>
            <a:r>
              <a:rPr lang="es-ES_tradnl" sz="1400" b="1" dirty="0" err="1">
                <a:solidFill>
                  <a:srgbClr val="FF0000"/>
                </a:solidFill>
              </a:rPr>
              <a:t>Please</a:t>
            </a:r>
            <a:r>
              <a:rPr lang="es-ES_tradnl" sz="1400" b="1" dirty="0">
                <a:solidFill>
                  <a:srgbClr val="FF0000"/>
                </a:solidFill>
              </a:rPr>
              <a:t> Note: </a:t>
            </a:r>
            <a:r>
              <a:rPr lang="es-ES_tradnl" sz="1400" b="0" dirty="0" err="1">
                <a:solidFill>
                  <a:srgbClr val="FF0000"/>
                </a:solidFill>
              </a:rPr>
              <a:t>U</a:t>
            </a:r>
            <a:r>
              <a:rPr lang="es-ES_tradnl" sz="1400" dirty="0" err="1">
                <a:solidFill>
                  <a:srgbClr val="FF0000"/>
                </a:solidFill>
              </a:rPr>
              <a:t>pdate</a:t>
            </a:r>
            <a:r>
              <a:rPr lang="es-ES_tradnl" sz="1400" dirty="0">
                <a:solidFill>
                  <a:srgbClr val="FF0000"/>
                </a:solidFill>
              </a:rPr>
              <a:t> </a:t>
            </a:r>
            <a:r>
              <a:rPr lang="es-ES_tradnl" sz="1400" dirty="0" err="1">
                <a:solidFill>
                  <a:srgbClr val="FF0000"/>
                </a:solidFill>
              </a:rPr>
              <a:t>the</a:t>
            </a:r>
            <a:r>
              <a:rPr lang="es-ES_tradnl" sz="1400" dirty="0">
                <a:solidFill>
                  <a:srgbClr val="FF0000"/>
                </a:solidFill>
              </a:rPr>
              <a:t> Agenda </a:t>
            </a:r>
            <a:r>
              <a:rPr lang="es-ES_tradnl" sz="1400" baseline="0" dirty="0" err="1">
                <a:solidFill>
                  <a:srgbClr val="FF0000"/>
                </a:solidFill>
              </a:rPr>
              <a:t>with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the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button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on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the</a:t>
            </a:r>
            <a:r>
              <a:rPr lang="es-ES_tradnl" sz="1400" baseline="0" dirty="0">
                <a:solidFill>
                  <a:srgbClr val="FF0000"/>
                </a:solidFill>
              </a:rPr>
              <a:t> ‘</a:t>
            </a:r>
            <a:r>
              <a:rPr lang="es-ES_tradnl" sz="1400" baseline="0" dirty="0" err="1">
                <a:solidFill>
                  <a:srgbClr val="FF0000"/>
                </a:solidFill>
              </a:rPr>
              <a:t>Fitch</a:t>
            </a:r>
            <a:r>
              <a:rPr lang="es-ES_tradnl" sz="1400" baseline="0" dirty="0">
                <a:solidFill>
                  <a:srgbClr val="FF0000"/>
                </a:solidFill>
              </a:rPr>
              <a:t> Tools’ </a:t>
            </a:r>
            <a:r>
              <a:rPr lang="es-ES_tradnl" sz="1400" baseline="0" dirty="0" err="1">
                <a:solidFill>
                  <a:srgbClr val="FF0000"/>
                </a:solidFill>
              </a:rPr>
              <a:t>tab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before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printing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or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sharing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the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presentation</a:t>
            </a:r>
            <a:r>
              <a:rPr lang="es-ES_tradnl" sz="1400" baseline="0" dirty="0">
                <a:solidFill>
                  <a:srgbClr val="FF0000"/>
                </a:solidFill>
              </a:rPr>
              <a:t>. </a:t>
            </a:r>
          </a:p>
          <a:p>
            <a:pPr algn="l">
              <a:spcBef>
                <a:spcPts val="600"/>
              </a:spcBef>
            </a:pPr>
            <a:r>
              <a:rPr lang="es-ES_tradnl" sz="1400" baseline="0" dirty="0" err="1">
                <a:solidFill>
                  <a:srgbClr val="FF0000"/>
                </a:solidFill>
              </a:rPr>
              <a:t>This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will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also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correct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the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alignment</a:t>
            </a:r>
            <a:r>
              <a:rPr lang="es-ES_tradnl" sz="1400" baseline="0" dirty="0">
                <a:solidFill>
                  <a:srgbClr val="FF0000"/>
                </a:solidFill>
              </a:rPr>
              <a:t> of </a:t>
            </a:r>
            <a:r>
              <a:rPr lang="es-ES_tradnl" sz="1400" baseline="0" dirty="0" err="1">
                <a:solidFill>
                  <a:srgbClr val="FF0000"/>
                </a:solidFill>
              </a:rPr>
              <a:t>your</a:t>
            </a:r>
            <a:r>
              <a:rPr lang="es-ES_tradnl" sz="1400" baseline="0" dirty="0">
                <a:solidFill>
                  <a:srgbClr val="FF0000"/>
                </a:solidFill>
              </a:rPr>
              <a:t> ‘Notes </a:t>
            </a:r>
            <a:r>
              <a:rPr lang="es-ES_tradnl" sz="1400" baseline="0" dirty="0" err="1">
                <a:solidFill>
                  <a:srgbClr val="FF0000"/>
                </a:solidFill>
              </a:rPr>
              <a:t>Pages</a:t>
            </a:r>
            <a:r>
              <a:rPr lang="es-ES_tradnl" sz="1400" baseline="0" dirty="0">
                <a:solidFill>
                  <a:srgbClr val="FF0000"/>
                </a:solidFill>
              </a:rPr>
              <a:t>’ </a:t>
            </a:r>
            <a:r>
              <a:rPr lang="es-ES_tradnl" sz="1400" baseline="0" dirty="0" err="1">
                <a:solidFill>
                  <a:srgbClr val="FF0000"/>
                </a:solidFill>
              </a:rPr>
              <a:t>for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portrait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print</a:t>
            </a:r>
            <a:r>
              <a:rPr lang="es-ES_tradnl" sz="1400" baseline="0" dirty="0">
                <a:solidFill>
                  <a:srgbClr val="FF0000"/>
                </a:solidFill>
              </a:rPr>
              <a:t> </a:t>
            </a:r>
            <a:r>
              <a:rPr lang="es-ES_tradnl" sz="1400" baseline="0" dirty="0" err="1">
                <a:solidFill>
                  <a:srgbClr val="FF0000"/>
                </a:solidFill>
              </a:rPr>
              <a:t>outs</a:t>
            </a:r>
            <a:r>
              <a:rPr lang="es-ES_tradnl" sz="1400" baseline="0" dirty="0">
                <a:solidFill>
                  <a:srgbClr val="FF0000"/>
                </a:solidFill>
              </a:rPr>
              <a:t>.  </a:t>
            </a:r>
            <a:endParaRPr lang="es-ES_tradnl" sz="1400" dirty="0">
              <a:solidFill>
                <a:srgbClr val="FF0000"/>
              </a:solidFill>
            </a:endParaRPr>
          </a:p>
        </p:txBody>
      </p:sp>
      <p:sp>
        <p:nvSpPr>
          <p:cNvPr id="4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Contents</a:t>
            </a:r>
            <a:endParaRPr lang="es-ES_tradnl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1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tsSecDivImageBox"/>
          <p:cNvSpPr/>
          <p:nvPr userDrawn="1"/>
        </p:nvSpPr>
        <p:spPr bwMode="gray">
          <a:xfrm>
            <a:off x="-1" y="-1"/>
            <a:ext cx="9144000" cy="4814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>
            <a:noAutofit/>
          </a:bodyPr>
          <a:lstStyle/>
          <a:p>
            <a:pPr algn="ctr"/>
            <a:endParaRPr lang="es-ES_tradnl" dirty="0" err="1"/>
          </a:p>
        </p:txBody>
      </p:sp>
      <p:pic>
        <p:nvPicPr>
          <p:cNvPr id="13" name="TitleImage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-1" y="-1"/>
            <a:ext cx="9144000" cy="4813300"/>
          </a:xfrm>
          <a:prstGeom prst="rect">
            <a:avLst/>
          </a:prstGeom>
        </p:spPr>
      </p:pic>
      <p:pic>
        <p:nvPicPr>
          <p:cNvPr id="10" name="ctsColourBanner"/>
          <p:cNvPicPr preferRelativeResize="0"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3039676"/>
            <a:ext cx="9158400" cy="177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619672" y="3276000"/>
            <a:ext cx="7173084" cy="1368000"/>
          </a:xfrm>
        </p:spPr>
        <p:txBody>
          <a:bodyPr anchor="ctr">
            <a:noAutofit/>
          </a:bodyPr>
          <a:lstStyle>
            <a:lvl1pPr algn="l">
              <a:defRPr sz="2400" b="0" cap="none" baseline="0"/>
            </a:lvl1pPr>
          </a:lstStyle>
          <a:p>
            <a:r>
              <a:rPr lang="es-ES_tradnl" noProof="0" dirty="0"/>
              <a:t>&lt;</a:t>
            </a:r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section</a:t>
            </a:r>
            <a:r>
              <a:rPr lang="es-ES_tradnl" noProof="0" dirty="0"/>
              <a:t> </a:t>
            </a:r>
            <a:r>
              <a:rPr lang="es-ES_tradnl" noProof="0" dirty="0" err="1"/>
              <a:t>title</a:t>
            </a:r>
            <a:r>
              <a:rPr lang="es-ES_tradnl" noProof="0" dirty="0"/>
              <a:t>&gt;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0"/>
          </p:nvPr>
        </p:nvSpPr>
        <p:spPr bwMode="gray">
          <a:xfrm>
            <a:off x="1619672" y="5085185"/>
            <a:ext cx="7200800" cy="864095"/>
          </a:xfrm>
        </p:spPr>
        <p:txBody>
          <a:bodyPr vert="horz" lIns="0" tIns="0" rIns="0" bIns="0" rtlCol="0" anchor="t">
            <a:noAutofit/>
          </a:bodyPr>
          <a:lstStyle>
            <a:lvl1pPr>
              <a:defRPr lang="en-US" sz="2000" cap="none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s-ES_tradnl" dirty="0" err="1"/>
              <a:t>Click</a:t>
            </a:r>
            <a:r>
              <a:rPr lang="es-ES_tradnl" dirty="0"/>
              <a:t> to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51520" y="3276000"/>
            <a:ext cx="1296144" cy="1368152"/>
          </a:xfrm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14000" b="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/>
              <a:t>#</a:t>
            </a:r>
          </a:p>
        </p:txBody>
      </p:sp>
      <p:sp>
        <p:nvSpPr>
          <p:cNvPr id="4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Section</a:t>
            </a:r>
            <a:r>
              <a:rPr lang="es-ES_tradnl" sz="1600" dirty="0">
                <a:latin typeface="+mj-lt"/>
              </a:rPr>
              <a:t> </a:t>
            </a:r>
            <a:r>
              <a:rPr lang="es-ES_tradnl" sz="1600" dirty="0" err="1">
                <a:latin typeface="+mj-lt"/>
              </a:rPr>
              <a:t>Header</a:t>
            </a:r>
            <a:endParaRPr lang="es-ES_tradnl" sz="1600" dirty="0">
              <a:latin typeface="+mj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 bwMode="gray">
          <a:xfrm>
            <a:off x="324000" y="1051200"/>
            <a:ext cx="5616302" cy="5184552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_tradnl" dirty="0" err="1"/>
              <a:t>Click</a:t>
            </a:r>
            <a:r>
              <a:rPr lang="es-ES_tradnl" dirty="0"/>
              <a:t> to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s-ES_tradnl" dirty="0"/>
          </a:p>
        </p:txBody>
      </p:sp>
      <p:sp>
        <p:nvSpPr>
          <p:cNvPr id="4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Title</a:t>
            </a:r>
            <a:r>
              <a:rPr lang="es-ES_tradnl" sz="1600" dirty="0">
                <a:latin typeface="+mj-lt"/>
              </a:rPr>
              <a:t> and Content</a:t>
            </a: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hirds / One Thi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_tradnl" dirty="0" err="1"/>
              <a:t>Click</a:t>
            </a:r>
            <a:r>
              <a:rPr lang="es-ES_tradnl" dirty="0"/>
              <a:t> to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s-ES_tradnl" dirty="0"/>
          </a:p>
        </p:txBody>
      </p:sp>
      <p:sp>
        <p:nvSpPr>
          <p:cNvPr id="3" name="Content Placeholder 8"/>
          <p:cNvSpPr>
            <a:spLocks noGrp="1"/>
          </p:cNvSpPr>
          <p:nvPr>
            <p:ph sz="quarter" idx="13" hasCustomPrompt="1"/>
          </p:nvPr>
        </p:nvSpPr>
        <p:spPr bwMode="gray">
          <a:xfrm>
            <a:off x="324000" y="1051200"/>
            <a:ext cx="5616302" cy="5184552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4" name="Content Placeholder 8"/>
          <p:cNvSpPr>
            <a:spLocks noGrp="1"/>
          </p:cNvSpPr>
          <p:nvPr>
            <p:ph sz="quarter" idx="14" hasCustomPrompt="1"/>
          </p:nvPr>
        </p:nvSpPr>
        <p:spPr bwMode="gray">
          <a:xfrm>
            <a:off x="6084168" y="1051200"/>
            <a:ext cx="2735982" cy="5184552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6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Two</a:t>
            </a:r>
            <a:r>
              <a:rPr lang="es-ES_tradnl" sz="1600" dirty="0">
                <a:latin typeface="+mj-lt"/>
              </a:rPr>
              <a:t> </a:t>
            </a:r>
            <a:r>
              <a:rPr lang="es-ES_tradnl" sz="1600" dirty="0" err="1">
                <a:latin typeface="+mj-lt"/>
              </a:rPr>
              <a:t>Thirds</a:t>
            </a:r>
            <a:r>
              <a:rPr lang="es-ES_tradnl" sz="1600" dirty="0">
                <a:latin typeface="+mj-lt"/>
              </a:rPr>
              <a:t> / </a:t>
            </a:r>
            <a:r>
              <a:rPr lang="es-ES_tradnl" sz="1600" dirty="0" err="1">
                <a:latin typeface="+mj-lt"/>
              </a:rPr>
              <a:t>One</a:t>
            </a:r>
            <a:r>
              <a:rPr lang="es-ES_tradnl" sz="1600" dirty="0">
                <a:latin typeface="+mj-lt"/>
              </a:rPr>
              <a:t> </a:t>
            </a:r>
            <a:r>
              <a:rPr lang="es-ES_tradnl" sz="1600" dirty="0" err="1">
                <a:latin typeface="+mj-lt"/>
              </a:rPr>
              <a:t>Third</a:t>
            </a:r>
            <a:endParaRPr lang="es-ES_tradnl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734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hi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_tradnl" dirty="0" err="1"/>
              <a:t>Click</a:t>
            </a:r>
            <a:r>
              <a:rPr lang="es-ES_tradnl" dirty="0"/>
              <a:t> to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s-ES_tradnl" dirty="0"/>
          </a:p>
        </p:txBody>
      </p:sp>
      <p:sp>
        <p:nvSpPr>
          <p:cNvPr id="3" name="Content Placeholder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23528" y="1051200"/>
            <a:ext cx="2735982" cy="5184552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4" name="Content Placeholder 8"/>
          <p:cNvSpPr>
            <a:spLocks noGrp="1"/>
          </p:cNvSpPr>
          <p:nvPr>
            <p:ph sz="quarter" idx="15" hasCustomPrompt="1"/>
          </p:nvPr>
        </p:nvSpPr>
        <p:spPr bwMode="gray">
          <a:xfrm>
            <a:off x="3203848" y="1052736"/>
            <a:ext cx="2735982" cy="5184552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5" name="Content Placeholder 8"/>
          <p:cNvSpPr>
            <a:spLocks noGrp="1"/>
          </p:cNvSpPr>
          <p:nvPr>
            <p:ph sz="quarter" idx="16" hasCustomPrompt="1"/>
          </p:nvPr>
        </p:nvSpPr>
        <p:spPr bwMode="gray">
          <a:xfrm>
            <a:off x="6084168" y="1052736"/>
            <a:ext cx="2735982" cy="5184552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6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Three</a:t>
            </a:r>
            <a:r>
              <a:rPr lang="es-ES_tradnl" sz="1600" dirty="0">
                <a:latin typeface="+mj-lt"/>
              </a:rPr>
              <a:t> </a:t>
            </a:r>
            <a:r>
              <a:rPr lang="es-ES_tradnl" sz="1600" dirty="0" err="1">
                <a:latin typeface="+mj-lt"/>
              </a:rPr>
              <a:t>Thirds</a:t>
            </a:r>
            <a:endParaRPr lang="es-ES_tradnl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942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 bwMode="gray">
          <a:xfrm>
            <a:off x="323528" y="1052736"/>
            <a:ext cx="8496622" cy="5183016"/>
          </a:xfrm>
        </p:spPr>
        <p:txBody>
          <a:bodyPr/>
          <a:lstStyle/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_tradnl" dirty="0" err="1"/>
              <a:t>Click</a:t>
            </a:r>
            <a:r>
              <a:rPr lang="es-ES_tradnl" dirty="0"/>
              <a:t> to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s-ES_tradnl" dirty="0"/>
          </a:p>
        </p:txBody>
      </p:sp>
      <p:sp>
        <p:nvSpPr>
          <p:cNvPr id="3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>
                <a:latin typeface="+mj-lt"/>
              </a:rPr>
              <a:t>Full Page</a:t>
            </a:r>
          </a:p>
        </p:txBody>
      </p:sp>
    </p:spTree>
    <p:extLst>
      <p:ext uri="{BB962C8B-B14F-4D97-AF65-F5344CB8AC3E}">
        <p14:creationId xmlns:p14="http://schemas.microsoft.com/office/powerpoint/2010/main" val="2148415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_tradnl" dirty="0" err="1"/>
              <a:t>Click</a:t>
            </a:r>
            <a:r>
              <a:rPr lang="es-ES_tradnl" dirty="0"/>
              <a:t> to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s-ES_tradnl" dirty="0"/>
          </a:p>
        </p:txBody>
      </p:sp>
      <p:sp>
        <p:nvSpPr>
          <p:cNvPr id="5" name="Content Placeholder 8"/>
          <p:cNvSpPr>
            <a:spLocks noGrp="1"/>
          </p:cNvSpPr>
          <p:nvPr>
            <p:ph sz="quarter" idx="15" hasCustomPrompt="1"/>
          </p:nvPr>
        </p:nvSpPr>
        <p:spPr bwMode="gray">
          <a:xfrm>
            <a:off x="323850" y="1052736"/>
            <a:ext cx="4176142" cy="5184552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7" name="Content Placeholder 8"/>
          <p:cNvSpPr>
            <a:spLocks noGrp="1"/>
          </p:cNvSpPr>
          <p:nvPr>
            <p:ph sz="quarter" idx="16" hasCustomPrompt="1"/>
          </p:nvPr>
        </p:nvSpPr>
        <p:spPr bwMode="gray">
          <a:xfrm>
            <a:off x="4644008" y="1052736"/>
            <a:ext cx="4176142" cy="5184552"/>
          </a:xfrm>
        </p:spPr>
        <p:txBody>
          <a:bodyPr/>
          <a:lstStyle>
            <a:lvl1pPr>
              <a:defRPr baseline="0"/>
            </a:lvl1pPr>
            <a:lvl2pPr>
              <a:buSzPct val="100000"/>
              <a:defRPr/>
            </a:lvl2pPr>
            <a:lvl5pPr>
              <a:defRPr/>
            </a:lvl5pPr>
          </a:lstStyle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4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600" dirty="0" err="1">
                <a:latin typeface="+mj-lt"/>
              </a:rPr>
              <a:t>Two</a:t>
            </a:r>
            <a:r>
              <a:rPr lang="es-ES_tradnl" sz="1600" dirty="0">
                <a:latin typeface="+mj-lt"/>
              </a:rPr>
              <a:t> Content</a:t>
            </a: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tsSlideTitleBanner"/>
          <p:cNvSpPr/>
          <p:nvPr userDrawn="1"/>
        </p:nvSpPr>
        <p:spPr bwMode="gray">
          <a:xfrm>
            <a:off x="1" y="0"/>
            <a:ext cx="9144000" cy="828676"/>
          </a:xfrm>
          <a:prstGeom prst="rect">
            <a:avLst/>
          </a:prstGeom>
          <a:solidFill>
            <a:srgbClr val="6F7A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s-ES_tradnl" sz="1600" dirty="0">
              <a:latin typeface="+mj-lt"/>
            </a:endParaRPr>
          </a:p>
        </p:txBody>
      </p:sp>
      <p:sp>
        <p:nvSpPr>
          <p:cNvPr id="55" name="DiamondIcon"/>
          <p:cNvSpPr>
            <a:spLocks noEditPoints="1"/>
          </p:cNvSpPr>
          <p:nvPr userDrawn="1"/>
        </p:nvSpPr>
        <p:spPr bwMode="gray">
          <a:xfrm>
            <a:off x="8141496" y="55563"/>
            <a:ext cx="700087" cy="700087"/>
          </a:xfrm>
          <a:custGeom>
            <a:avLst/>
            <a:gdLst>
              <a:gd name="T0" fmla="*/ 17 w 529"/>
              <a:gd name="T1" fmla="*/ 266 h 529"/>
              <a:gd name="T2" fmla="*/ 266 w 529"/>
              <a:gd name="T3" fmla="*/ 16 h 529"/>
              <a:gd name="T4" fmla="*/ 513 w 529"/>
              <a:gd name="T5" fmla="*/ 263 h 529"/>
              <a:gd name="T6" fmla="*/ 264 w 529"/>
              <a:gd name="T7" fmla="*/ 512 h 529"/>
              <a:gd name="T8" fmla="*/ 254 w 529"/>
              <a:gd name="T9" fmla="*/ 500 h 529"/>
              <a:gd name="T10" fmla="*/ 486 w 529"/>
              <a:gd name="T11" fmla="*/ 268 h 529"/>
              <a:gd name="T12" fmla="*/ 477 w 529"/>
              <a:gd name="T13" fmla="*/ 261 h 529"/>
              <a:gd name="T14" fmla="*/ 244 w 529"/>
              <a:gd name="T15" fmla="*/ 493 h 529"/>
              <a:gd name="T16" fmla="*/ 232 w 529"/>
              <a:gd name="T17" fmla="*/ 481 h 529"/>
              <a:gd name="T18" fmla="*/ 446 w 529"/>
              <a:gd name="T19" fmla="*/ 268 h 529"/>
              <a:gd name="T20" fmla="*/ 438 w 529"/>
              <a:gd name="T21" fmla="*/ 261 h 529"/>
              <a:gd name="T22" fmla="*/ 225 w 529"/>
              <a:gd name="T23" fmla="*/ 472 h 529"/>
              <a:gd name="T24" fmla="*/ 213 w 529"/>
              <a:gd name="T25" fmla="*/ 462 h 529"/>
              <a:gd name="T26" fmla="*/ 407 w 529"/>
              <a:gd name="T27" fmla="*/ 268 h 529"/>
              <a:gd name="T28" fmla="*/ 398 w 529"/>
              <a:gd name="T29" fmla="*/ 261 h 529"/>
              <a:gd name="T30" fmla="*/ 206 w 529"/>
              <a:gd name="T31" fmla="*/ 452 h 529"/>
              <a:gd name="T32" fmla="*/ 194 w 529"/>
              <a:gd name="T33" fmla="*/ 443 h 529"/>
              <a:gd name="T34" fmla="*/ 367 w 529"/>
              <a:gd name="T35" fmla="*/ 268 h 529"/>
              <a:gd name="T36" fmla="*/ 359 w 529"/>
              <a:gd name="T37" fmla="*/ 261 h 529"/>
              <a:gd name="T38" fmla="*/ 187 w 529"/>
              <a:gd name="T39" fmla="*/ 433 h 529"/>
              <a:gd name="T40" fmla="*/ 175 w 529"/>
              <a:gd name="T41" fmla="*/ 421 h 529"/>
              <a:gd name="T42" fmla="*/ 328 w 529"/>
              <a:gd name="T43" fmla="*/ 268 h 529"/>
              <a:gd name="T44" fmla="*/ 319 w 529"/>
              <a:gd name="T45" fmla="*/ 261 h 529"/>
              <a:gd name="T46" fmla="*/ 165 w 529"/>
              <a:gd name="T47" fmla="*/ 414 h 529"/>
              <a:gd name="T48" fmla="*/ 156 w 529"/>
              <a:gd name="T49" fmla="*/ 402 h 529"/>
              <a:gd name="T50" fmla="*/ 290 w 529"/>
              <a:gd name="T51" fmla="*/ 268 h 529"/>
              <a:gd name="T52" fmla="*/ 280 w 529"/>
              <a:gd name="T53" fmla="*/ 261 h 529"/>
              <a:gd name="T54" fmla="*/ 146 w 529"/>
              <a:gd name="T55" fmla="*/ 395 h 529"/>
              <a:gd name="T56" fmla="*/ 134 w 529"/>
              <a:gd name="T57" fmla="*/ 383 h 529"/>
              <a:gd name="T58" fmla="*/ 249 w 529"/>
              <a:gd name="T59" fmla="*/ 268 h 529"/>
              <a:gd name="T60" fmla="*/ 242 w 529"/>
              <a:gd name="T61" fmla="*/ 261 h 529"/>
              <a:gd name="T62" fmla="*/ 127 w 529"/>
              <a:gd name="T63" fmla="*/ 373 h 529"/>
              <a:gd name="T64" fmla="*/ 115 w 529"/>
              <a:gd name="T65" fmla="*/ 364 h 529"/>
              <a:gd name="T66" fmla="*/ 211 w 529"/>
              <a:gd name="T67" fmla="*/ 268 h 529"/>
              <a:gd name="T68" fmla="*/ 201 w 529"/>
              <a:gd name="T69" fmla="*/ 261 h 529"/>
              <a:gd name="T70" fmla="*/ 108 w 529"/>
              <a:gd name="T71" fmla="*/ 354 h 529"/>
              <a:gd name="T72" fmla="*/ 96 w 529"/>
              <a:gd name="T73" fmla="*/ 342 h 529"/>
              <a:gd name="T74" fmla="*/ 170 w 529"/>
              <a:gd name="T75" fmla="*/ 268 h 529"/>
              <a:gd name="T76" fmla="*/ 163 w 529"/>
              <a:gd name="T77" fmla="*/ 261 h 529"/>
              <a:gd name="T78" fmla="*/ 86 w 529"/>
              <a:gd name="T79" fmla="*/ 335 h 529"/>
              <a:gd name="T80" fmla="*/ 77 w 529"/>
              <a:gd name="T81" fmla="*/ 323 h 529"/>
              <a:gd name="T82" fmla="*/ 132 w 529"/>
              <a:gd name="T83" fmla="*/ 268 h 529"/>
              <a:gd name="T84" fmla="*/ 122 w 529"/>
              <a:gd name="T85" fmla="*/ 261 h 529"/>
              <a:gd name="T86" fmla="*/ 67 w 529"/>
              <a:gd name="T87" fmla="*/ 316 h 529"/>
              <a:gd name="T88" fmla="*/ 55 w 529"/>
              <a:gd name="T89" fmla="*/ 304 h 529"/>
              <a:gd name="T90" fmla="*/ 91 w 529"/>
              <a:gd name="T91" fmla="*/ 268 h 529"/>
              <a:gd name="T92" fmla="*/ 84 w 529"/>
              <a:gd name="T93" fmla="*/ 261 h 529"/>
              <a:gd name="T94" fmla="*/ 48 w 529"/>
              <a:gd name="T95" fmla="*/ 294 h 529"/>
              <a:gd name="T96" fmla="*/ 36 w 529"/>
              <a:gd name="T97" fmla="*/ 285 h 529"/>
              <a:gd name="T98" fmla="*/ 53 w 529"/>
              <a:gd name="T99" fmla="*/ 268 h 529"/>
              <a:gd name="T100" fmla="*/ 43 w 529"/>
              <a:gd name="T101" fmla="*/ 261 h 529"/>
              <a:gd name="T102" fmla="*/ 29 w 529"/>
              <a:gd name="T103" fmla="*/ 275 h 529"/>
              <a:gd name="T104" fmla="*/ 17 w 529"/>
              <a:gd name="T105" fmla="*/ 266 h 529"/>
              <a:gd name="T106" fmla="*/ 266 w 529"/>
              <a:gd name="T107" fmla="*/ 0 h 529"/>
              <a:gd name="T108" fmla="*/ 0 w 529"/>
              <a:gd name="T109" fmla="*/ 266 h 529"/>
              <a:gd name="T110" fmla="*/ 264 w 529"/>
              <a:gd name="T111" fmla="*/ 529 h 529"/>
              <a:gd name="T112" fmla="*/ 529 w 529"/>
              <a:gd name="T113" fmla="*/ 263 h 529"/>
              <a:gd name="T114" fmla="*/ 266 w 529"/>
              <a:gd name="T115" fmla="*/ 0 h 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29" h="529">
                <a:moveTo>
                  <a:pt x="17" y="266"/>
                </a:moveTo>
                <a:lnTo>
                  <a:pt x="266" y="16"/>
                </a:lnTo>
                <a:lnTo>
                  <a:pt x="513" y="263"/>
                </a:lnTo>
                <a:lnTo>
                  <a:pt x="264" y="512"/>
                </a:lnTo>
                <a:lnTo>
                  <a:pt x="254" y="500"/>
                </a:lnTo>
                <a:lnTo>
                  <a:pt x="486" y="268"/>
                </a:lnTo>
                <a:lnTo>
                  <a:pt x="477" y="261"/>
                </a:lnTo>
                <a:lnTo>
                  <a:pt x="244" y="493"/>
                </a:lnTo>
                <a:lnTo>
                  <a:pt x="232" y="481"/>
                </a:lnTo>
                <a:lnTo>
                  <a:pt x="446" y="268"/>
                </a:lnTo>
                <a:lnTo>
                  <a:pt x="438" y="261"/>
                </a:lnTo>
                <a:lnTo>
                  <a:pt x="225" y="472"/>
                </a:lnTo>
                <a:lnTo>
                  <a:pt x="213" y="462"/>
                </a:lnTo>
                <a:lnTo>
                  <a:pt x="407" y="268"/>
                </a:lnTo>
                <a:lnTo>
                  <a:pt x="398" y="261"/>
                </a:lnTo>
                <a:lnTo>
                  <a:pt x="206" y="452"/>
                </a:lnTo>
                <a:lnTo>
                  <a:pt x="194" y="443"/>
                </a:lnTo>
                <a:lnTo>
                  <a:pt x="367" y="268"/>
                </a:lnTo>
                <a:lnTo>
                  <a:pt x="359" y="261"/>
                </a:lnTo>
                <a:lnTo>
                  <a:pt x="187" y="433"/>
                </a:lnTo>
                <a:lnTo>
                  <a:pt x="175" y="421"/>
                </a:lnTo>
                <a:lnTo>
                  <a:pt x="328" y="268"/>
                </a:lnTo>
                <a:lnTo>
                  <a:pt x="319" y="261"/>
                </a:lnTo>
                <a:lnTo>
                  <a:pt x="165" y="414"/>
                </a:lnTo>
                <a:lnTo>
                  <a:pt x="156" y="402"/>
                </a:lnTo>
                <a:lnTo>
                  <a:pt x="290" y="268"/>
                </a:lnTo>
                <a:lnTo>
                  <a:pt x="280" y="261"/>
                </a:lnTo>
                <a:lnTo>
                  <a:pt x="146" y="395"/>
                </a:lnTo>
                <a:lnTo>
                  <a:pt x="134" y="383"/>
                </a:lnTo>
                <a:lnTo>
                  <a:pt x="249" y="268"/>
                </a:lnTo>
                <a:lnTo>
                  <a:pt x="242" y="261"/>
                </a:lnTo>
                <a:lnTo>
                  <a:pt x="127" y="373"/>
                </a:lnTo>
                <a:lnTo>
                  <a:pt x="115" y="364"/>
                </a:lnTo>
                <a:lnTo>
                  <a:pt x="211" y="268"/>
                </a:lnTo>
                <a:lnTo>
                  <a:pt x="201" y="261"/>
                </a:lnTo>
                <a:lnTo>
                  <a:pt x="108" y="354"/>
                </a:lnTo>
                <a:lnTo>
                  <a:pt x="96" y="342"/>
                </a:lnTo>
                <a:lnTo>
                  <a:pt x="170" y="268"/>
                </a:lnTo>
                <a:lnTo>
                  <a:pt x="163" y="261"/>
                </a:lnTo>
                <a:lnTo>
                  <a:pt x="86" y="335"/>
                </a:lnTo>
                <a:lnTo>
                  <a:pt x="77" y="323"/>
                </a:lnTo>
                <a:lnTo>
                  <a:pt x="132" y="268"/>
                </a:lnTo>
                <a:lnTo>
                  <a:pt x="122" y="261"/>
                </a:lnTo>
                <a:lnTo>
                  <a:pt x="67" y="316"/>
                </a:lnTo>
                <a:lnTo>
                  <a:pt x="55" y="304"/>
                </a:lnTo>
                <a:lnTo>
                  <a:pt x="91" y="268"/>
                </a:lnTo>
                <a:lnTo>
                  <a:pt x="84" y="261"/>
                </a:lnTo>
                <a:lnTo>
                  <a:pt x="48" y="294"/>
                </a:lnTo>
                <a:lnTo>
                  <a:pt x="36" y="285"/>
                </a:lnTo>
                <a:lnTo>
                  <a:pt x="53" y="268"/>
                </a:lnTo>
                <a:lnTo>
                  <a:pt x="43" y="261"/>
                </a:lnTo>
                <a:lnTo>
                  <a:pt x="29" y="275"/>
                </a:lnTo>
                <a:lnTo>
                  <a:pt x="17" y="266"/>
                </a:lnTo>
                <a:close/>
                <a:moveTo>
                  <a:pt x="266" y="0"/>
                </a:moveTo>
                <a:lnTo>
                  <a:pt x="0" y="266"/>
                </a:lnTo>
                <a:lnTo>
                  <a:pt x="264" y="529"/>
                </a:lnTo>
                <a:lnTo>
                  <a:pt x="529" y="263"/>
                </a:lnTo>
                <a:lnTo>
                  <a:pt x="26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2" name="ctsMasterTitlePlaceholder"/>
          <p:cNvSpPr>
            <a:spLocks noGrp="1"/>
          </p:cNvSpPr>
          <p:nvPr>
            <p:ph type="title"/>
          </p:nvPr>
        </p:nvSpPr>
        <p:spPr bwMode="gray">
          <a:xfrm>
            <a:off x="323850" y="115889"/>
            <a:ext cx="7817646" cy="57626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endParaRPr lang="es-ES_tradnl" noProof="0" dirty="0"/>
          </a:p>
        </p:txBody>
      </p:sp>
      <p:sp>
        <p:nvSpPr>
          <p:cNvPr id="3" name="ctsMasterTextPlaceholder"/>
          <p:cNvSpPr>
            <a:spLocks noGrp="1"/>
          </p:cNvSpPr>
          <p:nvPr>
            <p:ph type="body" idx="1"/>
          </p:nvPr>
        </p:nvSpPr>
        <p:spPr bwMode="gray">
          <a:xfrm>
            <a:off x="323850" y="1052736"/>
            <a:ext cx="8496300" cy="51845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s-ES_tradnl" noProof="0" dirty="0" err="1"/>
              <a:t>Insert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here</a:t>
            </a:r>
            <a:r>
              <a:rPr lang="es-ES_tradnl" noProof="0" dirty="0"/>
              <a:t>. To </a:t>
            </a:r>
            <a:r>
              <a:rPr lang="es-ES_tradnl" noProof="0" dirty="0" err="1"/>
              <a:t>quickly</a:t>
            </a:r>
            <a:r>
              <a:rPr lang="es-ES_tradnl" noProof="0" dirty="0"/>
              <a:t> </a:t>
            </a:r>
            <a:r>
              <a:rPr lang="es-ES_tradnl" noProof="0" dirty="0" err="1"/>
              <a:t>apply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correct</a:t>
            </a:r>
            <a:r>
              <a:rPr lang="es-ES_tradnl" noProof="0" dirty="0"/>
              <a:t> </a:t>
            </a:r>
            <a:r>
              <a:rPr lang="es-ES_tradnl" noProof="0" dirty="0" err="1"/>
              <a:t>text</a:t>
            </a:r>
            <a:r>
              <a:rPr lang="es-ES_tradnl" noProof="0" dirty="0"/>
              <a:t> </a:t>
            </a:r>
            <a:r>
              <a:rPr lang="es-ES_tradnl" noProof="0" dirty="0" err="1"/>
              <a:t>styles</a:t>
            </a:r>
            <a:r>
              <a:rPr lang="es-ES_tradnl" noProof="0" dirty="0"/>
              <a:t> and </a:t>
            </a:r>
            <a:r>
              <a:rPr lang="es-ES_tradnl" noProof="0" dirty="0" err="1"/>
              <a:t>bullets</a:t>
            </a:r>
            <a:r>
              <a:rPr lang="es-ES_tradnl" noProof="0" dirty="0"/>
              <a:t> use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style</a:t>
            </a:r>
            <a:r>
              <a:rPr lang="es-ES_tradnl" noProof="0" dirty="0"/>
              <a:t> </a:t>
            </a:r>
            <a:r>
              <a:rPr lang="es-ES_tradnl" noProof="0" dirty="0" err="1"/>
              <a:t>buttons</a:t>
            </a:r>
            <a:r>
              <a:rPr lang="es-ES_tradnl" noProof="0" dirty="0"/>
              <a:t> </a:t>
            </a:r>
            <a:r>
              <a:rPr lang="es-ES_tradnl" noProof="0" dirty="0" err="1"/>
              <a:t>on</a:t>
            </a:r>
            <a:r>
              <a:rPr lang="es-ES_tradnl" noProof="0" dirty="0"/>
              <a:t> </a:t>
            </a:r>
            <a:r>
              <a:rPr lang="es-ES_tradnl" noProof="0" dirty="0" err="1"/>
              <a:t>the</a:t>
            </a:r>
            <a:r>
              <a:rPr lang="es-ES_tradnl" noProof="0" dirty="0"/>
              <a:t> </a:t>
            </a:r>
            <a:r>
              <a:rPr lang="es-ES_tradnl" noProof="0" dirty="0" err="1"/>
              <a:t>Fitch</a:t>
            </a:r>
            <a:r>
              <a:rPr lang="es-ES_tradnl" noProof="0" dirty="0"/>
              <a:t> </a:t>
            </a:r>
            <a:r>
              <a:rPr lang="es-ES_tradnl" noProof="0" dirty="0" err="1"/>
              <a:t>Ribbon</a:t>
            </a:r>
            <a:r>
              <a:rPr lang="es-ES_tradnl" noProof="0" dirty="0"/>
              <a:t>. </a:t>
            </a:r>
          </a:p>
          <a:p>
            <a:pPr lvl="1"/>
            <a:r>
              <a:rPr lang="es-ES_tradnl" noProof="0" dirty="0" err="1"/>
              <a:t>Second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2"/>
            <a:r>
              <a:rPr lang="es-ES_tradnl" noProof="0" dirty="0" err="1"/>
              <a:t>Third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3"/>
            <a:r>
              <a:rPr lang="es-ES_tradnl" noProof="0" dirty="0" err="1"/>
              <a:t>Fourth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4"/>
            <a:r>
              <a:rPr lang="es-ES_tradnl" noProof="0" dirty="0" err="1"/>
              <a:t>Fifth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5"/>
            <a:r>
              <a:rPr lang="es-ES_tradnl" noProof="0" dirty="0" err="1"/>
              <a:t>Sixth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6"/>
            <a:r>
              <a:rPr lang="es-ES_tradnl" noProof="0" dirty="0" err="1"/>
              <a:t>Seventh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7"/>
            <a:r>
              <a:rPr lang="es-ES_tradnl" noProof="0" dirty="0" err="1"/>
              <a:t>Eighth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  <a:p>
            <a:pPr lvl="8"/>
            <a:r>
              <a:rPr lang="es-ES_tradnl" noProof="0" dirty="0" err="1"/>
              <a:t>Ninth</a:t>
            </a:r>
            <a:r>
              <a:rPr lang="es-ES_tradnl" noProof="0" dirty="0"/>
              <a:t> </a:t>
            </a:r>
            <a:r>
              <a:rPr lang="es-ES_tradnl" noProof="0" dirty="0" err="1"/>
              <a:t>level</a:t>
            </a:r>
            <a:endParaRPr lang="es-ES_tradnl" noProof="0" dirty="0"/>
          </a:p>
        </p:txBody>
      </p:sp>
      <p:sp>
        <p:nvSpPr>
          <p:cNvPr id="8" name="ctsSlideNumber"/>
          <p:cNvSpPr txBox="1">
            <a:spLocks/>
          </p:cNvSpPr>
          <p:nvPr/>
        </p:nvSpPr>
        <p:spPr bwMode="gray">
          <a:xfrm>
            <a:off x="7781366" y="6498382"/>
            <a:ext cx="1038783" cy="242986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000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71" algn="l" defTabSz="9000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42" algn="l" defTabSz="9000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13" algn="l" defTabSz="9000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84" algn="l" defTabSz="9000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55" algn="l" defTabSz="9000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26" algn="l" defTabSz="9000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98" algn="l" defTabSz="9000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69" algn="l" defTabSz="9000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D6FA6A-A86D-4D06-AFF9-1E656D8048A1}" type="slidenum">
              <a:rPr lang="es-ES_tradnl" sz="1000" smtClean="0">
                <a:solidFill>
                  <a:schemeClr val="tx1"/>
                </a:solidFill>
              </a:rPr>
              <a:pPr/>
              <a:t>‹Nº›</a:t>
            </a:fld>
            <a:endParaRPr lang="es-ES_tradnl" sz="1000" dirty="0">
              <a:solidFill>
                <a:schemeClr val="tx1"/>
              </a:solidFill>
            </a:endParaRPr>
          </a:p>
        </p:txBody>
      </p:sp>
      <p:sp>
        <p:nvSpPr>
          <p:cNvPr id="7" name="ctsFooter"/>
          <p:cNvSpPr txBox="1"/>
          <p:nvPr/>
        </p:nvSpPr>
        <p:spPr bwMode="gray">
          <a:xfrm>
            <a:off x="2915816" y="6489927"/>
            <a:ext cx="3312368" cy="2448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ctr"/>
            <a:endParaRPr lang="es-ES_tradnl" sz="1000" dirty="0">
              <a:solidFill>
                <a:schemeClr val="tx1"/>
              </a:solidFill>
            </a:endParaRPr>
          </a:p>
        </p:txBody>
      </p:sp>
      <p:cxnSp>
        <p:nvCxnSpPr>
          <p:cNvPr id="11" name="ctsFooterLine"/>
          <p:cNvCxnSpPr/>
          <p:nvPr/>
        </p:nvCxnSpPr>
        <p:spPr bwMode="gray">
          <a:xfrm>
            <a:off x="323528" y="6381328"/>
            <a:ext cx="84963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ctsGrid" hidden="1"/>
          <p:cNvGrpSpPr/>
          <p:nvPr userDrawn="1"/>
        </p:nvGrpSpPr>
        <p:grpSpPr>
          <a:xfrm>
            <a:off x="-283331" y="-283348"/>
            <a:ext cx="9711398" cy="7424446"/>
            <a:chOff x="-283331" y="-283348"/>
            <a:chExt cx="9711398" cy="7424446"/>
          </a:xfrm>
        </p:grpSpPr>
        <p:grpSp>
          <p:nvGrpSpPr>
            <p:cNvPr id="10" name="Left Arrows"/>
            <p:cNvGrpSpPr/>
            <p:nvPr userDrawn="1"/>
          </p:nvGrpSpPr>
          <p:grpSpPr>
            <a:xfrm>
              <a:off x="-283331" y="119060"/>
              <a:ext cx="270000" cy="6260821"/>
              <a:chOff x="-283331" y="576260"/>
              <a:chExt cx="270000" cy="6260821"/>
            </a:xfrm>
          </p:grpSpPr>
          <p:cxnSp>
            <p:nvCxnSpPr>
              <p:cNvPr id="42" name="Straight Arrow Connector 41"/>
              <p:cNvCxnSpPr/>
              <p:nvPr userDrawn="1"/>
            </p:nvCxnSpPr>
            <p:spPr>
              <a:xfrm>
                <a:off x="-283331" y="576260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 userDrawn="1"/>
            </p:nvCxnSpPr>
            <p:spPr>
              <a:xfrm>
                <a:off x="-283331" y="114776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 userDrawn="1"/>
            </p:nvCxnSpPr>
            <p:spPr>
              <a:xfrm>
                <a:off x="-283331" y="150732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 userDrawn="1"/>
            </p:nvCxnSpPr>
            <p:spPr>
              <a:xfrm>
                <a:off x="-283331" y="3150267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 userDrawn="1"/>
            </p:nvCxnSpPr>
            <p:spPr>
              <a:xfrm>
                <a:off x="-283331" y="3281257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 userDrawn="1"/>
            </p:nvCxnSpPr>
            <p:spPr>
              <a:xfrm>
                <a:off x="-283331" y="4028949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 userDrawn="1"/>
            </p:nvCxnSpPr>
            <p:spPr>
              <a:xfrm>
                <a:off x="-283331" y="4171845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 userDrawn="1"/>
            </p:nvCxnSpPr>
            <p:spPr>
              <a:xfrm>
                <a:off x="-283331" y="4890963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 userDrawn="1"/>
            </p:nvCxnSpPr>
            <p:spPr>
              <a:xfrm>
                <a:off x="-283331" y="5036240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 userDrawn="1"/>
            </p:nvCxnSpPr>
            <p:spPr>
              <a:xfrm>
                <a:off x="-283331" y="6691804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 userDrawn="1"/>
            </p:nvCxnSpPr>
            <p:spPr>
              <a:xfrm>
                <a:off x="-283331" y="683708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Right Arrows"/>
            <p:cNvGrpSpPr/>
            <p:nvPr userDrawn="1"/>
          </p:nvGrpSpPr>
          <p:grpSpPr>
            <a:xfrm>
              <a:off x="9158067" y="119013"/>
              <a:ext cx="270000" cy="6261195"/>
              <a:chOff x="9158067" y="119013"/>
              <a:chExt cx="270000" cy="6261195"/>
            </a:xfrm>
          </p:grpSpPr>
          <p:cxnSp>
            <p:nvCxnSpPr>
              <p:cNvPr id="31" name="Straight Arrow Connector 30"/>
              <p:cNvCxnSpPr/>
              <p:nvPr userDrawn="1"/>
            </p:nvCxnSpPr>
            <p:spPr>
              <a:xfrm flipH="1">
                <a:off x="9158067" y="119013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 userDrawn="1"/>
            </p:nvCxnSpPr>
            <p:spPr>
              <a:xfrm flipH="1">
                <a:off x="9158067" y="691062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 userDrawn="1"/>
            </p:nvCxnSpPr>
            <p:spPr>
              <a:xfrm flipH="1">
                <a:off x="9158067" y="1051102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 userDrawn="1"/>
            </p:nvCxnSpPr>
            <p:spPr>
              <a:xfrm flipH="1">
                <a:off x="9158067" y="2694056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 userDrawn="1"/>
            </p:nvCxnSpPr>
            <p:spPr>
              <a:xfrm flipH="1">
                <a:off x="9158067" y="2825047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 userDrawn="1"/>
            </p:nvCxnSpPr>
            <p:spPr>
              <a:xfrm flipH="1">
                <a:off x="9158067" y="3573016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 userDrawn="1"/>
            </p:nvCxnSpPr>
            <p:spPr>
              <a:xfrm flipH="1">
                <a:off x="9158067" y="3715912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 userDrawn="1"/>
            </p:nvCxnSpPr>
            <p:spPr>
              <a:xfrm flipH="1">
                <a:off x="9158067" y="443473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 userDrawn="1"/>
            </p:nvCxnSpPr>
            <p:spPr>
              <a:xfrm flipH="1">
                <a:off x="9158067" y="458000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 userDrawn="1"/>
            </p:nvCxnSpPr>
            <p:spPr>
              <a:xfrm flipH="1">
                <a:off x="9158067" y="6234931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 userDrawn="1"/>
            </p:nvCxnSpPr>
            <p:spPr>
              <a:xfrm flipH="1">
                <a:off x="9158067" y="638020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Top Arrows"/>
            <p:cNvGrpSpPr/>
            <p:nvPr userDrawn="1"/>
          </p:nvGrpSpPr>
          <p:grpSpPr>
            <a:xfrm>
              <a:off x="321069" y="-283348"/>
              <a:ext cx="8497737" cy="270000"/>
              <a:chOff x="321069" y="-283348"/>
              <a:chExt cx="8497737" cy="270000"/>
            </a:xfrm>
          </p:grpSpPr>
          <p:cxnSp>
            <p:nvCxnSpPr>
              <p:cNvPr id="23" name="Straight Arrow Connector 22"/>
              <p:cNvCxnSpPr/>
              <p:nvPr userDrawn="1"/>
            </p:nvCxnSpPr>
            <p:spPr>
              <a:xfrm rot="16200000" flipH="1">
                <a:off x="186069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 userDrawn="1"/>
            </p:nvCxnSpPr>
            <p:spPr>
              <a:xfrm rot="16200000" flipH="1">
                <a:off x="2922096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 userDrawn="1"/>
            </p:nvCxnSpPr>
            <p:spPr>
              <a:xfrm rot="16200000" flipH="1">
                <a:off x="3064992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 userDrawn="1"/>
            </p:nvCxnSpPr>
            <p:spPr>
              <a:xfrm rot="16200000" flipH="1">
                <a:off x="4363405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 userDrawn="1"/>
            </p:nvCxnSpPr>
            <p:spPr>
              <a:xfrm rot="16200000" flipH="1">
                <a:off x="4506301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 userDrawn="1"/>
            </p:nvCxnSpPr>
            <p:spPr>
              <a:xfrm rot="16200000" flipH="1">
                <a:off x="5804133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 userDrawn="1"/>
            </p:nvCxnSpPr>
            <p:spPr>
              <a:xfrm rot="16200000" flipH="1">
                <a:off x="5947029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 userDrawn="1"/>
            </p:nvCxnSpPr>
            <p:spPr>
              <a:xfrm rot="16200000" flipH="1">
                <a:off x="8683806" y="-14834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Bottom Arrows"/>
            <p:cNvGrpSpPr/>
            <p:nvPr userDrawn="1"/>
          </p:nvGrpSpPr>
          <p:grpSpPr>
            <a:xfrm>
              <a:off x="321147" y="6871098"/>
              <a:ext cx="8496944" cy="270000"/>
              <a:chOff x="321147" y="6871098"/>
              <a:chExt cx="8496944" cy="270000"/>
            </a:xfrm>
          </p:grpSpPr>
          <p:cxnSp>
            <p:nvCxnSpPr>
              <p:cNvPr id="15" name="Straight Arrow Connector 14"/>
              <p:cNvCxnSpPr/>
              <p:nvPr userDrawn="1"/>
            </p:nvCxnSpPr>
            <p:spPr>
              <a:xfrm rot="5400000" flipH="1" flipV="1">
                <a:off x="186147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 userDrawn="1"/>
            </p:nvCxnSpPr>
            <p:spPr>
              <a:xfrm rot="5400000" flipH="1" flipV="1">
                <a:off x="2921873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 userDrawn="1"/>
            </p:nvCxnSpPr>
            <p:spPr>
              <a:xfrm rot="5400000" flipH="1" flipV="1">
                <a:off x="3064769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 userDrawn="1"/>
            </p:nvCxnSpPr>
            <p:spPr>
              <a:xfrm rot="5400000" flipH="1" flipV="1">
                <a:off x="4362611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 userDrawn="1"/>
            </p:nvCxnSpPr>
            <p:spPr>
              <a:xfrm rot="5400000" flipH="1" flipV="1">
                <a:off x="4505507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 userDrawn="1"/>
            </p:nvCxnSpPr>
            <p:spPr>
              <a:xfrm rot="5400000" flipH="1" flipV="1">
                <a:off x="5802771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 userDrawn="1"/>
            </p:nvCxnSpPr>
            <p:spPr>
              <a:xfrm rot="5400000" flipH="1" flipV="1">
                <a:off x="5945667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 userDrawn="1"/>
            </p:nvCxnSpPr>
            <p:spPr>
              <a:xfrm rot="5400000" flipH="1" flipV="1">
                <a:off x="8683091" y="7006098"/>
                <a:ext cx="270000" cy="0"/>
              </a:xfrm>
              <a:prstGeom prst="straightConnector1">
                <a:avLst/>
              </a:prstGeom>
              <a:ln w="3175">
                <a:solidFill>
                  <a:schemeClr val="accent5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6" name="LogoFooter_Screen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323151" y="6500233"/>
            <a:ext cx="1146264" cy="2309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56" r:id="rId3"/>
    <p:sldLayoutId id="2147483651" r:id="rId4"/>
    <p:sldLayoutId id="2147483650" r:id="rId5"/>
    <p:sldLayoutId id="2147483658" r:id="rId6"/>
    <p:sldLayoutId id="2147483659" r:id="rId7"/>
    <p:sldLayoutId id="2147483657" r:id="rId8"/>
    <p:sldLayoutId id="2147483652" r:id="rId9"/>
    <p:sldLayoutId id="2147483660" r:id="rId10"/>
    <p:sldLayoutId id="2147483661" r:id="rId11"/>
    <p:sldLayoutId id="2147483664" r:id="rId12"/>
    <p:sldLayoutId id="2147483654" r:id="rId13"/>
    <p:sldLayoutId id="2147483655" r:id="rId14"/>
    <p:sldLayoutId id="2147483665" r:id="rId15"/>
    <p:sldLayoutId id="2147483666" r:id="rId16"/>
  </p:sldLayoutIdLst>
  <p:hf hdr="0"/>
  <p:txStyles>
    <p:titleStyle>
      <a:lvl1pPr algn="l" defTabSz="914342" rtl="0" eaLnBrk="1" latinLnBrk="0" hangingPunct="1">
        <a:lnSpc>
          <a:spcPct val="90000"/>
        </a:lnSpc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342" rtl="0" eaLnBrk="1" latinLnBrk="0" hangingPunct="1">
        <a:spcBef>
          <a:spcPts val="1200"/>
        </a:spcBef>
        <a:buFont typeface="Arial" pitchFamily="34" charset="0"/>
        <a:buNone/>
        <a:defRPr sz="1400" b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342" rtl="0" eaLnBrk="1" latinLnBrk="0" hangingPunct="1">
        <a:spcBef>
          <a:spcPts val="600"/>
        </a:spcBef>
        <a:buClr>
          <a:schemeClr val="tx1"/>
        </a:buClr>
        <a:buSzPct val="100000"/>
        <a:buFont typeface="Wingdings 2" panose="05020102010507070707" pitchFamily="18" charset="2"/>
        <a:buChar char="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342" rtl="0" eaLnBrk="1" latinLnBrk="0" hangingPunct="1">
        <a:spcBef>
          <a:spcPts val="600"/>
        </a:spcBef>
        <a:buClr>
          <a:schemeClr val="tx1"/>
        </a:buClr>
        <a:buFont typeface="Wingdings" panose="05000000000000000000" pitchFamily="2" charset="2"/>
        <a:buChar char="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342" rtl="0" eaLnBrk="1" latinLnBrk="0" hangingPunct="1">
        <a:spcBef>
          <a:spcPts val="600"/>
        </a:spcBef>
        <a:buClr>
          <a:schemeClr val="tx1"/>
        </a:buClr>
        <a:buFont typeface="Arial" panose="020B0702040204020203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342" rtl="0" eaLnBrk="1" latinLnBrk="0" hangingPunct="1">
        <a:spcBef>
          <a:spcPts val="600"/>
        </a:spcBef>
        <a:buClr>
          <a:schemeClr val="tx1"/>
        </a:buClr>
        <a:buFont typeface="Arial" panose="020B0402040204020203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342" rtl="0" eaLnBrk="1" latinLnBrk="0" hangingPunct="1">
        <a:spcBef>
          <a:spcPts val="600"/>
        </a:spcBef>
        <a:buClr>
          <a:schemeClr val="tx1"/>
        </a:buClr>
        <a:buFont typeface="Arial" panose="020B0402040204020203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14342" rtl="0" eaLnBrk="1" latinLnBrk="0" hangingPunct="1">
        <a:spcBef>
          <a:spcPts val="600"/>
        </a:spcBef>
        <a:buClr>
          <a:schemeClr val="tx1"/>
        </a:buClr>
        <a:buFont typeface="Arial" panose="020B0402040204020203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60000" indent="-180000" algn="l" defTabSz="914342" rtl="0" eaLnBrk="1" latinLnBrk="0" hangingPunct="1">
        <a:spcBef>
          <a:spcPts val="600"/>
        </a:spcBef>
        <a:buClr>
          <a:schemeClr val="tx1"/>
        </a:buClr>
        <a:buFont typeface="Arial" panose="020B0402040204020203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440000" indent="-180000" algn="l" defTabSz="914342" rtl="0" eaLnBrk="1" latinLnBrk="0" hangingPunct="1">
        <a:spcBef>
          <a:spcPts val="600"/>
        </a:spcBef>
        <a:buClr>
          <a:schemeClr val="tx1"/>
        </a:buClr>
        <a:buFont typeface="Arial" panose="020B0402040204020203" pitchFamily="34" charset="0"/>
        <a:buChar char="‒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indent="0" algn="l" defTabSz="914342" rtl="0" eaLnBrk="1" latinLnBrk="0" hangingPunct="1">
        <a:spcBef>
          <a:spcPts val="0"/>
        </a:spcBef>
        <a:buFont typeface="Arial" pitchFamily="34" charset="0"/>
        <a:buNone/>
        <a:defRPr sz="1400" b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342" rtl="0" eaLnBrk="1" latinLnBrk="0" hangingPunct="1">
        <a:spcBef>
          <a:spcPts val="0"/>
        </a:spcBef>
        <a:buClr>
          <a:schemeClr val="tx1"/>
        </a:buClr>
        <a:buSzPct val="100000"/>
        <a:buFont typeface="Wingdings 2" panose="05020102010507070707" pitchFamily="18" charset="2"/>
        <a:buChar char="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342" rtl="0" eaLnBrk="1" latinLnBrk="0" hangingPunct="1">
        <a:spcBef>
          <a:spcPts val="0"/>
        </a:spcBef>
        <a:buClr>
          <a:schemeClr val="tx1"/>
        </a:buClr>
        <a:buFont typeface="Wingdings" panose="05000000000000000000" pitchFamily="2" charset="2"/>
        <a:buChar char="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342" rtl="0" eaLnBrk="1" latinLnBrk="0" hangingPunct="1">
        <a:spcBef>
          <a:spcPts val="0"/>
        </a:spcBef>
        <a:buClr>
          <a:schemeClr val="tx1"/>
        </a:buClr>
        <a:buFont typeface="Arial" panose="020B0702040204020203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342" rtl="0" eaLnBrk="1" latinLnBrk="0" hangingPunct="1">
        <a:spcBef>
          <a:spcPts val="0"/>
        </a:spcBef>
        <a:buClr>
          <a:schemeClr val="tx1"/>
        </a:buClr>
        <a:buFont typeface="Arial" panose="020B0402040204020203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342" rtl="0" eaLnBrk="1" latinLnBrk="0" hangingPunct="1">
        <a:spcBef>
          <a:spcPts val="0"/>
        </a:spcBef>
        <a:buClr>
          <a:schemeClr val="tx1"/>
        </a:buClr>
        <a:buFont typeface="Arial" panose="020B0402040204020203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14342" rtl="0" eaLnBrk="1" latinLnBrk="0" hangingPunct="1">
        <a:spcBef>
          <a:spcPts val="0"/>
        </a:spcBef>
        <a:buClr>
          <a:schemeClr val="tx1"/>
        </a:buClr>
        <a:buFont typeface="Arial" panose="020B0402040204020203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60000" indent="-180000" algn="l" defTabSz="914342" rtl="0" eaLnBrk="1" latinLnBrk="0" hangingPunct="1">
        <a:spcBef>
          <a:spcPts val="0"/>
        </a:spcBef>
        <a:buClr>
          <a:schemeClr val="tx1"/>
        </a:buClr>
        <a:buFont typeface="Arial" panose="020B0402040204020203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440000" indent="-180000" algn="l" defTabSz="914342" rtl="0" eaLnBrk="1" latinLnBrk="0" hangingPunct="1">
        <a:spcBef>
          <a:spcPts val="0"/>
        </a:spcBef>
        <a:buClr>
          <a:schemeClr val="tx1"/>
        </a:buClr>
        <a:buFont typeface="Arial" panose="020B0402040204020203" pitchFamily="34" charset="0"/>
        <a:buChar char="‒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_tradnl" dirty="0"/>
              <a:t>Alejandro Tapia</a:t>
            </a:r>
          </a:p>
          <a:p>
            <a:r>
              <a:rPr lang="es-ES_tradnl" dirty="0"/>
              <a:t>Director, Instituciones Financieras en América Latina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dirty="0"/>
              <a:t>25 de octubre 2018</a:t>
            </a: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23528" y="3186196"/>
            <a:ext cx="7632848" cy="714401"/>
          </a:xfrm>
        </p:spPr>
        <p:txBody>
          <a:bodyPr/>
          <a:lstStyle/>
          <a:p>
            <a:r>
              <a:rPr lang="es-ES_tradnl" dirty="0"/>
              <a:t>Híbridos Bancarios en el Contexto de América Latina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23528" y="4050292"/>
            <a:ext cx="6984776" cy="648072"/>
          </a:xfrm>
        </p:spPr>
        <p:txBody>
          <a:bodyPr/>
          <a:lstStyle/>
          <a:p>
            <a:r>
              <a:rPr lang="es-ES_tradnl" dirty="0"/>
              <a:t>Generalidades y Enfoque de </a:t>
            </a:r>
            <a:r>
              <a:rPr lang="es-ES_tradnl" dirty="0" err="1"/>
              <a:t>Fitch</a:t>
            </a:r>
            <a:r>
              <a:rPr lang="es-ES_tradnl" dirty="0"/>
              <a:t> sobre la Nueva Regulación en Colombia</a:t>
            </a:r>
          </a:p>
        </p:txBody>
      </p:sp>
    </p:spTree>
    <p:extLst>
      <p:ext uri="{BB962C8B-B14F-4D97-AF65-F5344CB8AC3E}">
        <p14:creationId xmlns:p14="http://schemas.microsoft.com/office/powerpoint/2010/main" val="395918749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Casos Especiales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836712"/>
            <a:ext cx="8352928" cy="6494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sz="1800" dirty="0"/>
              <a:t>Bancos emisores subsidiarias de bancos calificados</a:t>
            </a:r>
            <a:r>
              <a:rPr lang="en-US" sz="1800" dirty="0"/>
              <a:t>: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 err="1"/>
              <a:t>Fitch</a:t>
            </a:r>
            <a:r>
              <a:rPr lang="es-ES" sz="1600" dirty="0"/>
              <a:t> considera que el soporte de la casa matriz podría llegar a los híbridos.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Por ello, el riesgo de </a:t>
            </a:r>
            <a:r>
              <a:rPr lang="es-ES" sz="1600" i="1" dirty="0"/>
              <a:t>non-performance</a:t>
            </a:r>
            <a:r>
              <a:rPr lang="es-ES" sz="1600" dirty="0"/>
              <a:t> se mitiga o elimina.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Máxima calificación: la que tendría un instrumento similar de la casa matriz.</a:t>
            </a:r>
            <a:endParaRPr lang="es-MX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800" dirty="0"/>
              <a:t>Bancos propiedad del gobierno: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Bajo ciertas circunstancias, también podría haber soporte para evitar crisis de confianza, especialmente tratándose de bancos sistémicamente importantes.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Fitch considera que el soporte usualmente llegaría a los títulos T2 (e incluso los AT1s, para bancos sistémicamente importantes); el ancla sería el IDR y el riesgo de </a:t>
            </a:r>
            <a:r>
              <a:rPr lang="es-ES" sz="1600" i="1" dirty="0"/>
              <a:t>non-performance</a:t>
            </a:r>
            <a:r>
              <a:rPr lang="es-ES" sz="1600" dirty="0"/>
              <a:t> se mitiga o elimina (ej. Bancomext en México).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sz="1800" dirty="0"/>
              <a:t>Suscritos por Inversionistas “Afiliados” (casa matriz, por ejemplo):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Incentivos remediales distintos a los de un inversionista no relacionado.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i="1" dirty="0"/>
              <a:t>Non-performance</a:t>
            </a:r>
            <a:r>
              <a:rPr lang="es-ES" sz="1600" dirty="0"/>
              <a:t> menor que el del propio VR del banco.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endParaRPr lang="es-ES" sz="1600" dirty="0"/>
          </a:p>
          <a:p>
            <a:pPr marL="180000" lvl="2" indent="0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None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13439128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dirty="0" err="1"/>
              <a:t>Notching</a:t>
            </a:r>
            <a:r>
              <a:rPr lang="es-ES" dirty="0"/>
              <a:t> por tipo de instrumento</a:t>
            </a:r>
            <a:endParaRPr lang="es-ES_tradnl" dirty="0"/>
          </a:p>
        </p:txBody>
      </p:sp>
      <p:graphicFrame>
        <p:nvGraphicFramePr>
          <p:cNvPr id="7" name="Group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56739"/>
              </p:ext>
            </p:extLst>
          </p:nvPr>
        </p:nvGraphicFramePr>
        <p:xfrm>
          <a:off x="323526" y="1052736"/>
          <a:ext cx="8568954" cy="4747621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68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92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MX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Tipos</a:t>
                      </a:r>
                    </a:p>
                  </a:txBody>
                  <a:tcPr marL="73150" marR="73150" marT="36582" marB="3658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BBB-/</a:t>
                      </a:r>
                      <a:r>
                        <a:rPr kumimoji="0" lang="es-MX" sz="14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bbb</a:t>
                      </a: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 o superior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1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BB/</a:t>
                      </a:r>
                      <a:r>
                        <a:rPr kumimoji="0" lang="es-MX" sz="14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bb</a:t>
                      </a: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B/b o por </a:t>
                      </a:r>
                      <a:r>
                        <a:rPr kumimoji="0" lang="es-MX" sz="14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inferior</a:t>
                      </a:r>
                      <a:r>
                        <a:rPr kumimoji="0" lang="es-MX" sz="1400" b="1" i="0" u="none" strike="noStrike" kern="1200" cap="none" normalizeH="0" baseline="3000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</a:t>
                      </a: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24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s-MX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3150" marR="73150" marT="36582" marB="3658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por</a:t>
                      </a:r>
                    </a:p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Loss</a:t>
                      </a: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s-MX" sz="14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severity</a:t>
                      </a: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por </a:t>
                      </a:r>
                    </a:p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1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Non-performance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MX" sz="14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</a:t>
                      </a: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2; Basilea III </a:t>
                      </a:r>
                      <a:r>
                        <a:rPr kumimoji="0" lang="es-MX" sz="14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</a:t>
                      </a: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</a:t>
                      </a:r>
                    </a:p>
                  </a:txBody>
                  <a:tcPr marL="73150" marR="73150" marT="36582" marB="3658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−1</a:t>
                      </a:r>
                      <a:r>
                        <a:rPr kumimoji="0" lang="es-MX" sz="1400" b="0" i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/−2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</a:t>
                      </a:r>
                      <a:r>
                        <a:rPr kumimoji="0" lang="es-MX" sz="1400" b="0" i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o −1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-1</a:t>
                      </a:r>
                      <a:r>
                        <a:rPr kumimoji="0" lang="es-MX" sz="1400" b="1" i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</a:t>
                      </a: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o -3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−1</a:t>
                      </a:r>
                      <a:r>
                        <a:rPr kumimoji="0" lang="es-MX" sz="1400" b="0" i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o −2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−1</a:t>
                      </a:r>
                      <a:r>
                        <a:rPr kumimoji="0" lang="es-MX" sz="1400" b="0" i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o −2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Capital contingente </a:t>
                      </a:r>
                      <a:r>
                        <a:rPr kumimoji="0" lang="es-MX" sz="14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</a:t>
                      </a: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</a:t>
                      </a:r>
                    </a:p>
                  </a:txBody>
                  <a:tcPr marL="73150" marR="73150" marT="36582" marB="3658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−1/−2</a:t>
                      </a:r>
                      <a:r>
                        <a:rPr kumimoji="0" lang="es-MX" sz="1400" b="0" i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0 −2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-1 o -4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Previo (</a:t>
                      </a:r>
                      <a:r>
                        <a:rPr kumimoji="0" lang="es-MX" sz="14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legacy</a:t>
                      </a: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</a:t>
                      </a:r>
                      <a:r>
                        <a:rPr kumimoji="0" lang="es-MX" sz="14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</a:t>
                      </a: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</a:t>
                      </a:r>
                    </a:p>
                  </a:txBody>
                  <a:tcPr marL="73150" marR="73150" marT="36582" marB="3658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−1</a:t>
                      </a:r>
                      <a:r>
                        <a:rPr kumimoji="0" lang="es-MX" sz="1400" b="0" i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/−2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-3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+ &amp; </a:t>
                      </a:r>
                      <a:r>
                        <a:rPr kumimoji="0" lang="es-MX" sz="14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: al menos -4</a:t>
                      </a:r>
                    </a:p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-: al menos -3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Diferible T2 (ej. </a:t>
                      </a:r>
                      <a:r>
                        <a:rPr kumimoji="0" lang="es-ES" sz="14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Upper</a:t>
                      </a:r>
                      <a:r>
                        <a:rPr kumimoji="0" 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T2)</a:t>
                      </a:r>
                      <a:endParaRPr kumimoji="0" lang="es-MX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3150" marR="73150" marT="36582" marB="3658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−1</a:t>
                      </a:r>
                      <a:r>
                        <a:rPr kumimoji="0" lang="es-MX" sz="1400" b="0" i="0" u="none" strike="noStrike" kern="1200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/−2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−1 o −2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−2/−4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Previo </a:t>
                      </a:r>
                      <a:r>
                        <a:rPr kumimoji="0" lang="es-MX" sz="14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</a:t>
                      </a: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 (no acumulable)</a:t>
                      </a:r>
                    </a:p>
                  </a:txBody>
                  <a:tcPr marL="73150" marR="73150" marT="36582" marB="3658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_tradnl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−1/−2 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−1/−2 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−2/−4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Previo </a:t>
                      </a:r>
                      <a:r>
                        <a:rPr kumimoji="0" lang="es-MX" sz="14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</a:t>
                      </a: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 (</a:t>
                      </a:r>
                      <a:r>
                        <a:rPr kumimoji="0" lang="es-MX" sz="14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trigger</a:t>
                      </a: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flexible)</a:t>
                      </a:r>
                    </a:p>
                  </a:txBody>
                  <a:tcPr marL="73150" marR="73150" marT="36582" marB="3658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-1/−2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-3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+ &amp; </a:t>
                      </a:r>
                      <a:r>
                        <a:rPr kumimoji="0" lang="es-MX" sz="14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: al menos -4</a:t>
                      </a:r>
                    </a:p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-: al menos -3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Basilea III </a:t>
                      </a:r>
                      <a:r>
                        <a:rPr kumimoji="0" lang="es-MX" sz="14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</a:t>
                      </a:r>
                      <a:r>
                        <a:rPr kumimoji="0" lang="es-MX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</a:t>
                      </a:r>
                    </a:p>
                  </a:txBody>
                  <a:tcPr marL="73150" marR="73150" marT="36582" marB="3658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−2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-3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-4 excepto en BB-/</a:t>
                      </a:r>
                      <a:r>
                        <a:rPr kumimoji="0" lang="es-MX" sz="14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bb</a:t>
                      </a: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 que es al menos -3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s-MX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0320" indent="0" algn="ctr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Al menos -3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0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4130" y="6093296"/>
            <a:ext cx="791723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_tradnl" sz="1200" baseline="30000" dirty="0"/>
              <a:t>a </a:t>
            </a:r>
            <a:r>
              <a:rPr lang="es-ES_tradnl" sz="1200" dirty="0"/>
              <a:t>ccc o por debajo, el </a:t>
            </a:r>
            <a:r>
              <a:rPr lang="es-ES_tradnl" sz="1200" i="1" dirty="0" err="1"/>
              <a:t>notching</a:t>
            </a:r>
            <a:r>
              <a:rPr lang="es-ES_tradnl" sz="1200" dirty="0"/>
              <a:t> limitado entre el VR y el nivel mínimo de calificación de una emisión (C) ; </a:t>
            </a:r>
            <a:r>
              <a:rPr lang="es-ES_tradnl" sz="1200" baseline="30000" dirty="0"/>
              <a:t>b </a:t>
            </a:r>
            <a:r>
              <a:rPr lang="es-ES_tradnl" sz="1200" dirty="0"/>
              <a:t>Caso Base</a:t>
            </a:r>
          </a:p>
        </p:txBody>
      </p:sp>
    </p:spTree>
    <p:extLst>
      <p:ext uri="{BB962C8B-B14F-4D97-AF65-F5344CB8AC3E}">
        <p14:creationId xmlns:p14="http://schemas.microsoft.com/office/powerpoint/2010/main" val="157134686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México y Brasil: Pioneros en la región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09787142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Capitalización de bancos en América Latina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0185563"/>
              </p:ext>
            </p:extLst>
          </p:nvPr>
        </p:nvGraphicFramePr>
        <p:xfrm>
          <a:off x="323528" y="996582"/>
          <a:ext cx="8417501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737634"/>
              </p:ext>
            </p:extLst>
          </p:nvPr>
        </p:nvGraphicFramePr>
        <p:xfrm>
          <a:off x="395536" y="3789040"/>
          <a:ext cx="8517663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92768883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Entorno Regulatorio y Basilea III en América Latina</a:t>
            </a:r>
            <a:endParaRPr lang="es-ES_tradnl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559966"/>
              </p:ext>
            </p:extLst>
          </p:nvPr>
        </p:nvGraphicFramePr>
        <p:xfrm>
          <a:off x="251521" y="1124744"/>
          <a:ext cx="6757590" cy="4490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181374"/>
              </p:ext>
            </p:extLst>
          </p:nvPr>
        </p:nvGraphicFramePr>
        <p:xfrm>
          <a:off x="6444208" y="1844824"/>
          <a:ext cx="2439531" cy="2664293"/>
        </p:xfrm>
        <a:graphic>
          <a:graphicData uri="http://schemas.openxmlformats.org/drawingml/2006/table">
            <a:tbl>
              <a:tblPr/>
              <a:tblGrid>
                <a:gridCol w="114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1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05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País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05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Estatus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Argentina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</a:t>
                      </a:r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Proceso</a:t>
                      </a:r>
                      <a:endParaRPr lang="es-MX" sz="105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Brasil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Implementado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</a:t>
                      </a:r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Proceso</a:t>
                      </a:r>
                      <a:endParaRPr lang="es-MX" sz="105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Colombia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En Proceso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7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México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</a:t>
                      </a:r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Implementado</a:t>
                      </a:r>
                      <a:endParaRPr lang="es-MX" sz="105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Panamá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Proceso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4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Perú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Proceso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</a:rPr>
                        <a:t>América Central </a:t>
                      </a:r>
                      <a:endParaRPr lang="es-MX" sz="1050" b="0" i="0" u="none" strike="noStrike" noProof="0" dirty="0">
                        <a:solidFill>
                          <a:srgbClr val="5E6A7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Pendiente</a:t>
                      </a:r>
                      <a:endParaRPr lang="es-MX" sz="105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03481" y="2295598"/>
            <a:ext cx="52044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_tradnl" b="1" dirty="0">
                <a:solidFill>
                  <a:schemeClr val="bg1"/>
                </a:solidFill>
              </a:rPr>
              <a:t>BRA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54955" y="2214806"/>
            <a:ext cx="411253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1050" b="1" dirty="0">
                <a:solidFill>
                  <a:schemeClr val="bg1"/>
                </a:solidFill>
              </a:rPr>
              <a:t>MEX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19088" y="2758423"/>
            <a:ext cx="32625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_tradnl" sz="800" b="1" dirty="0">
                <a:solidFill>
                  <a:schemeClr val="bg2">
                    <a:lumMod val="10000"/>
                  </a:schemeClr>
                </a:solidFill>
              </a:rPr>
              <a:t>PER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60581" y="3172325"/>
            <a:ext cx="32625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900" b="1" dirty="0">
                <a:solidFill>
                  <a:schemeClr val="bg2">
                    <a:lumMod val="10000"/>
                  </a:schemeClr>
                </a:solidFill>
              </a:rPr>
              <a:t>CHL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2568" y="3717032"/>
            <a:ext cx="32625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800" b="1" dirty="0">
                <a:solidFill>
                  <a:schemeClr val="bg1"/>
                </a:solidFill>
              </a:rPr>
              <a:t>ARG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47664" y="3930198"/>
            <a:ext cx="326256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700" b="1" dirty="0">
                <a:solidFill>
                  <a:schemeClr val="bg1"/>
                </a:solidFill>
              </a:rPr>
              <a:t>VEN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63688" y="3933056"/>
            <a:ext cx="326256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700" b="1" dirty="0">
                <a:solidFill>
                  <a:schemeClr val="bg1"/>
                </a:solidFill>
              </a:rPr>
              <a:t>ECU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28125" y="4149080"/>
            <a:ext cx="32625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800" b="1" dirty="0">
                <a:solidFill>
                  <a:schemeClr val="bg2">
                    <a:lumMod val="10000"/>
                  </a:schemeClr>
                </a:solidFill>
              </a:rPr>
              <a:t>CA</a:t>
            </a:r>
          </a:p>
        </p:txBody>
      </p:sp>
    </p:spTree>
    <p:extLst>
      <p:ext uri="{BB962C8B-B14F-4D97-AF65-F5344CB8AC3E}">
        <p14:creationId xmlns:p14="http://schemas.microsoft.com/office/powerpoint/2010/main" val="480721693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Reglas</a:t>
            </a:r>
            <a:r>
              <a:rPr lang="en-GB" dirty="0"/>
              <a:t> de Capital de </a:t>
            </a:r>
            <a:r>
              <a:rPr lang="en-GB" dirty="0" err="1"/>
              <a:t>Basilea</a:t>
            </a:r>
            <a:r>
              <a:rPr lang="en-GB" dirty="0"/>
              <a:t> III - BRASIL</a:t>
            </a:r>
            <a:endParaRPr lang="es-ES_tradnl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gray">
          <a:xfrm>
            <a:off x="467544" y="980728"/>
            <a:ext cx="3404778" cy="323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0" lvl="1" indent="0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  <a:buNone/>
            </a:pPr>
            <a:r>
              <a:rPr lang="es-MX" sz="1600" dirty="0"/>
              <a:t>Componentes del Capital Regulatorio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484742891"/>
              </p:ext>
            </p:extLst>
          </p:nvPr>
        </p:nvGraphicFramePr>
        <p:xfrm>
          <a:off x="508000" y="1758156"/>
          <a:ext cx="8064500" cy="3759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gray">
          <a:xfrm>
            <a:off x="508000" y="5727002"/>
            <a:ext cx="802481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400" eaLnBrk="1" hangingPunct="1"/>
            <a:r>
              <a:rPr lang="en-US" sz="900" dirty="0"/>
              <a:t>Fuente: Banco Central do </a:t>
            </a:r>
            <a:r>
              <a:rPr lang="en-US" sz="900" dirty="0" err="1"/>
              <a:t>Brasil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221826669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Estructura</a:t>
            </a:r>
            <a:r>
              <a:rPr lang="en-US" dirty="0"/>
              <a:t> de Capital </a:t>
            </a:r>
            <a:r>
              <a:rPr lang="en-US" dirty="0" err="1"/>
              <a:t>Regulatorio</a:t>
            </a:r>
            <a:r>
              <a:rPr lang="en-US" dirty="0"/>
              <a:t> – </a:t>
            </a:r>
            <a:r>
              <a:rPr lang="en-US" dirty="0" err="1"/>
              <a:t>Bancos</a:t>
            </a:r>
            <a:r>
              <a:rPr lang="en-US" dirty="0"/>
              <a:t> </a:t>
            </a:r>
            <a:r>
              <a:rPr lang="en-US" dirty="0" err="1"/>
              <a:t>Brasileños</a:t>
            </a:r>
            <a:br>
              <a:rPr lang="en-US" dirty="0"/>
            </a:br>
            <a:r>
              <a:rPr lang="en-US" sz="1800" dirty="0"/>
              <a:t>(a </a:t>
            </a:r>
            <a:r>
              <a:rPr lang="en-US" sz="1800" dirty="0" err="1"/>
              <a:t>Junio</a:t>
            </a:r>
            <a:r>
              <a:rPr lang="en-US" sz="1800" dirty="0"/>
              <a:t> 2018)</a:t>
            </a:r>
            <a:endParaRPr lang="es-ES_tradnl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652491"/>
              </p:ext>
            </p:extLst>
          </p:nvPr>
        </p:nvGraphicFramePr>
        <p:xfrm>
          <a:off x="323850" y="1052737"/>
          <a:ext cx="8496300" cy="5112565"/>
        </p:xfrm>
        <a:graphic>
          <a:graphicData uri="http://schemas.openxmlformats.org/drawingml/2006/table">
            <a:tbl>
              <a:tblPr>
                <a:tableStyleId>{CEF6447A-24EA-4742-A8FB-1DF080B5CEFA}</a:tableStyleId>
              </a:tblPr>
              <a:tblGrid>
                <a:gridCol w="2994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97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9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9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95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2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err="1">
                          <a:effectLst/>
                        </a:rPr>
                        <a:t>Bancos</a:t>
                      </a:r>
                      <a:r>
                        <a:rPr lang="en-US" sz="700" u="none" strike="noStrike" dirty="0">
                          <a:effectLst/>
                        </a:rPr>
                        <a:t> </a:t>
                      </a:r>
                      <a:r>
                        <a:rPr lang="en-US" sz="700" u="none" strike="noStrike" dirty="0" err="1">
                          <a:effectLst/>
                        </a:rPr>
                        <a:t>Brasileiros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Capital Regulatório Total (BRLm)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Híbridos en Circulacion (BRLm)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Activos em Riesgo  (BRLm)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BIS III Ratios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Híbridos % de Capital Regulatório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% de Híbridos BIS III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5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Total (%)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Tier I (%)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CET1 (%)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 dirty="0">
                          <a:effectLst/>
                        </a:rPr>
                        <a:t>Agência de Fomento do Estado do Rio de Janeiro S.A. (Agerio)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  411,942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   594,748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69.3%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69.3%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69.3%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</a:rPr>
                        <a:t>Banco ABC </a:t>
                      </a:r>
                      <a:r>
                        <a:rPr lang="en-US" sz="700" u="none" strike="noStrike" dirty="0" err="1">
                          <a:effectLst/>
                        </a:rPr>
                        <a:t>Brasil</a:t>
                      </a:r>
                      <a:r>
                        <a:rPr lang="en-US" sz="700" u="none" strike="noStrike" dirty="0">
                          <a:effectLst/>
                        </a:rPr>
                        <a:t> S.A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4,153,209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785,755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25,738,596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13.1%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19%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</a:rPr>
                        <a:t>Banco BMG S.A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1,284,124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9,247,960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13.9%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13.9%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13.9%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Banco BOCOM BBM S.A.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  575,076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4,003,122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14.4%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14.4%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14.4%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Banco Bradesco S.A.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97,784,970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28,196,229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657,921,906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14.9%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11.4%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10.6%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29%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77%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</a:rPr>
                        <a:t>Banco BS2 S.A.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  346,136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86,334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2,201,763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15.7%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25%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Banco BTG Pactual S.A.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15,542,920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5,593,233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89,910,675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17.3%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15.0%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36%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n.a. (&gt; 50%)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 dirty="0">
                          <a:effectLst/>
                        </a:rPr>
                        <a:t>Banco da Amazônia S.A. (Basa) 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2,358,881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17,954,473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13.1%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</a:rPr>
                        <a:t>Banco </a:t>
                      </a:r>
                      <a:r>
                        <a:rPr lang="en-US" sz="700" u="none" strike="noStrike" dirty="0" err="1">
                          <a:effectLst/>
                        </a:rPr>
                        <a:t>Daycoval</a:t>
                      </a:r>
                      <a:r>
                        <a:rPr lang="en-US" sz="700" u="none" strike="noStrike">
                          <a:effectLst/>
                        </a:rPr>
                        <a:t> S.A.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3,204,048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10,254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20,289,748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15.7%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15.7%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100%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</a:rPr>
                        <a:t>Banco do </a:t>
                      </a:r>
                      <a:r>
                        <a:rPr lang="en-US" sz="700" u="none" strike="noStrike" dirty="0" err="1">
                          <a:effectLst/>
                        </a:rPr>
                        <a:t>Brasil</a:t>
                      </a:r>
                      <a:r>
                        <a:rPr lang="en-US" sz="700" u="none" strike="noStrike" dirty="0">
                          <a:effectLst/>
                        </a:rPr>
                        <a:t> S.A.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130,078,024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63,401,877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704,880,390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18.5%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12.8%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9.5%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49%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39%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 dirty="0">
                          <a:effectLst/>
                        </a:rPr>
                        <a:t>Banco do Estado do Rio Grande do Sul S.A.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5,963,422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710,630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39,690,008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15.0%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13.2%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13.2%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12%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 dirty="0">
                          <a:effectLst/>
                        </a:rPr>
                        <a:t>Banco do Nordeste do Brasil S.A. 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6,550,991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2,661,711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41,766,401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15.7%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10.3%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10.3%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Banco Nacional de Desenvolvimento Econômico e Social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158,036,950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52,678,983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544,967,834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29.0%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19.3%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19.3%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33%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</a:rPr>
                        <a:t>Banco Original S.A.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1,228,199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8,127,544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Banco PAN S.A.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2,437,753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361,397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17,807,777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13.7%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11.7%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11.7%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</a:rPr>
                        <a:t>Banco Pine S.A.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  746,056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26,256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6,574,999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11.4%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11.0%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11.0%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Banco Regional de Desenvolvimento do Extremo Sul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2,570,151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15,342,891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16.8%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 dirty="0">
                          <a:effectLst/>
                        </a:rPr>
                        <a:t>Banestes S.A. - Banco do Estado do Espírito Santo  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1,367,909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8,122,846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16.8%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BRB - Banco de Brasília S.A.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1,426,861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290,283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8,862,974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12.8%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12.8%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</a:rPr>
                        <a:t>Caixa</a:t>
                      </a:r>
                      <a:r>
                        <a:rPr lang="en-US" sz="700" u="none" strike="noStrike" dirty="0">
                          <a:effectLst/>
                        </a:rPr>
                        <a:t> </a:t>
                      </a:r>
                      <a:r>
                        <a:rPr lang="en-US" sz="700" u="none" strike="noStrike" dirty="0" err="1">
                          <a:effectLst/>
                        </a:rPr>
                        <a:t>Econômica</a:t>
                      </a:r>
                      <a:r>
                        <a:rPr lang="en-US" sz="700" u="none" strike="noStrike" dirty="0">
                          <a:effectLst/>
                        </a:rPr>
                        <a:t> Federal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100,211,346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34,688,730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524,773,669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19.1%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12.5%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12.5%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35%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6%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Desenvolve SP - Agência de Fomento do Estado de São Paulo 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  505,693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    1,561,012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32.4%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32.4%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32.4%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</a:rPr>
                        <a:t>Itaú</a:t>
                      </a:r>
                      <a:r>
                        <a:rPr lang="en-US" sz="700" u="none" strike="noStrike" dirty="0">
                          <a:effectLst/>
                        </a:rPr>
                        <a:t> </a:t>
                      </a:r>
                      <a:r>
                        <a:rPr lang="en-US" sz="700" u="none" strike="noStrike" dirty="0" err="1">
                          <a:effectLst/>
                        </a:rPr>
                        <a:t>Unibanco</a:t>
                      </a:r>
                      <a:r>
                        <a:rPr lang="en-US" sz="700" u="none" strike="noStrike" dirty="0">
                          <a:effectLst/>
                        </a:rPr>
                        <a:t> Holding S.A.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134,072,349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23,615,010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          780,728,141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17.2%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15.1%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14.2%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18%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33%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292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Jun-2018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0" marR="7800" marT="780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122217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Reglas</a:t>
            </a:r>
            <a:r>
              <a:rPr lang="en-GB" dirty="0"/>
              <a:t> de Capital de </a:t>
            </a:r>
            <a:r>
              <a:rPr lang="en-GB" dirty="0" err="1"/>
              <a:t>Basilea</a:t>
            </a:r>
            <a:r>
              <a:rPr lang="en-GB" dirty="0"/>
              <a:t> III - México</a:t>
            </a:r>
            <a:endParaRPr lang="es-ES_tradnl" dirty="0"/>
          </a:p>
        </p:txBody>
      </p:sp>
      <p:sp>
        <p:nvSpPr>
          <p:cNvPr id="5" name="TextBox 4"/>
          <p:cNvSpPr txBox="1"/>
          <p:nvPr/>
        </p:nvSpPr>
        <p:spPr>
          <a:xfrm>
            <a:off x="546104" y="863126"/>
            <a:ext cx="8136904" cy="50937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dirty="0"/>
              <a:t>Reglas de capitalización adoptadas desde 2013 con cumplimiento gradual: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MX" sz="1600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MX" sz="1600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MX" sz="1600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dirty="0"/>
              <a:t>Enfoque de alertas tempranas con mecanismo preventivos y de resolución bancaria.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dirty="0"/>
              <a:t>Clasificación de bancos según sus niveles de capitalización (Clase I al V).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dirty="0"/>
              <a:t>El diferimiento, cancelación o conversión de híbridos bancarios se activa según clasificación.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MX" sz="1600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MX" sz="1600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MX" sz="1600" dirty="0"/>
          </a:p>
          <a:p>
            <a:pPr marL="0" lvl="1" indent="0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  <a:buNone/>
            </a:pPr>
            <a:endParaRPr lang="es-MX" sz="1600" dirty="0"/>
          </a:p>
          <a:p>
            <a:pPr marL="0" lvl="1" indent="0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  <a:buNone/>
            </a:pPr>
            <a:endParaRPr lang="es-MX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853287"/>
              </p:ext>
            </p:extLst>
          </p:nvPr>
        </p:nvGraphicFramePr>
        <p:xfrm>
          <a:off x="1691679" y="1268760"/>
          <a:ext cx="4680521" cy="1195714"/>
        </p:xfrm>
        <a:graphic>
          <a:graphicData uri="http://schemas.openxmlformats.org/drawingml/2006/table">
            <a:tbl>
              <a:tblPr/>
              <a:tblGrid>
                <a:gridCol w="144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10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20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Nivel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20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Antes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20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BIS</a:t>
                      </a:r>
                      <a:r>
                        <a:rPr lang="es-MX" sz="1200" b="1" i="0" u="none" strike="noStrike" kern="1200" baseline="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III</a:t>
                      </a:r>
                      <a:endParaRPr lang="es-MX" sz="1200" b="1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kern="1200" noProof="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Capital</a:t>
                      </a:r>
                      <a:r>
                        <a:rPr lang="es-MX" sz="120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</a:rPr>
                        <a:t> Fundamental (CF)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2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 N/A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2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≥ 7%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</a:rPr>
                        <a:t>  Capital Básico (CB)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2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 N/A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2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≥ 8.5%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</a:rPr>
                        <a:t>  </a:t>
                      </a:r>
                      <a:r>
                        <a:rPr lang="es-MX" sz="1200" dirty="0">
                          <a:latin typeface="Arial (body)"/>
                        </a:rPr>
                        <a:t>Capital Neto (ICAP)</a:t>
                      </a:r>
                      <a:endParaRPr lang="es-MX" sz="1200" b="0" i="0" u="none" strike="noStrike" noProof="0" dirty="0">
                        <a:solidFill>
                          <a:srgbClr val="5E6A71"/>
                        </a:solidFill>
                        <a:effectLst/>
                        <a:latin typeface="Arial (body)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2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10%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2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≥ 10.5%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562060"/>
              </p:ext>
            </p:extLst>
          </p:nvPr>
        </p:nvGraphicFramePr>
        <p:xfrm>
          <a:off x="539552" y="3789040"/>
          <a:ext cx="7272810" cy="1832388"/>
        </p:xfrm>
        <a:graphic>
          <a:graphicData uri="http://schemas.openxmlformats.org/drawingml/2006/table">
            <a:tbl>
              <a:tblPr/>
              <a:tblGrid>
                <a:gridCol w="792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9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5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0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3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937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endParaRPr lang="es-MX" sz="1200" b="1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20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 CF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20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ICAP ≥ 10.5%</a:t>
                      </a:r>
                      <a:r>
                        <a:rPr lang="es-MX" sz="1200" b="0" i="0" u="none" strike="noStrike" kern="1200" baseline="300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BC43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10.5%</a:t>
                      </a:r>
                      <a:r>
                        <a:rPr lang="es-MX" sz="1200" b="0" i="0" u="none" strike="noStrike" kern="1200" baseline="300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&gt; 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ICAP ≥ 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3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8% 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&gt; 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ICAP ≥</a:t>
                      </a:r>
                      <a:r>
                        <a:rPr lang="es-MX" sz="1200" b="0" i="0" u="none" strike="noStrike" kern="1200" baseline="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7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%</a:t>
                      </a:r>
                      <a:r>
                        <a:rPr lang="es-MX" sz="1200" b="0" i="0" u="none" strike="noStrike" kern="1200" baseline="300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</a:t>
                      </a:r>
                      <a:endParaRPr lang="es-MX" sz="1200" b="0" i="0" u="none" strike="noStrike" kern="1200" noProof="0" dirty="0">
                        <a:solidFill>
                          <a:schemeClr val="bg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7%</a:t>
                      </a:r>
                      <a:r>
                        <a:rPr lang="es-MX" sz="1200" b="0" i="0" u="none" strike="noStrike" kern="1200" baseline="300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&gt; ICAP ≥ 4.5%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ICAP</a:t>
                      </a:r>
                      <a:r>
                        <a:rPr lang="es-MX" sz="1200" b="0" i="0" u="none" strike="noStrike" kern="1200" baseline="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&lt; 4.5%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686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(body)"/>
                        </a:rPr>
                        <a:t>Alertas Tempranas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34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CF</a:t>
                      </a:r>
                      <a:r>
                        <a:rPr lang="es-MX" sz="1200" b="0" i="0" u="none" strike="noStrike" kern="1200" baseline="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≥</a:t>
                      </a:r>
                      <a:r>
                        <a:rPr lang="es-MX" sz="1200" b="1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7%</a:t>
                      </a:r>
                      <a:r>
                        <a:rPr lang="es-MX" sz="1200" b="0" i="0" u="none" strike="noStrike" kern="1200" baseline="300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BC43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CB ≥ 8.5%</a:t>
                      </a:r>
                      <a:r>
                        <a:rPr lang="es-MX" sz="1200" b="0" i="0" u="none" strike="noStrike" kern="1200" baseline="300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BC43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686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MX" sz="1200" b="0" i="0" u="none" strike="noStrike" noProof="0" dirty="0">
                        <a:solidFill>
                          <a:srgbClr val="5E6A71"/>
                        </a:solidFill>
                        <a:effectLst/>
                        <a:latin typeface="Arial (body)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8.5%</a:t>
                      </a:r>
                      <a:r>
                        <a:rPr lang="es-MX" sz="1200" b="0" i="0" u="none" strike="noStrike" kern="1200" baseline="300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&gt; CB ≥ 7%</a:t>
                      </a:r>
                      <a:r>
                        <a:rPr lang="es-MX" sz="1200" b="0" i="0" u="none" strike="noStrike" kern="1200" baseline="300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</a:t>
                      </a:r>
                      <a:endParaRPr lang="es-MX" sz="1200" b="0" i="0" u="none" strike="noStrike" kern="1200" noProof="0" dirty="0">
                        <a:solidFill>
                          <a:schemeClr val="bg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3B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861">
                <a:tc vMerge="1">
                  <a:txBody>
                    <a:bodyPr/>
                    <a:lstStyle/>
                    <a:p>
                      <a:pPr algn="ctr" rtl="0" fontAlgn="ctr"/>
                      <a:endParaRPr lang="es-MX" sz="1200" b="0" i="0" u="none" strike="noStrike" noProof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(body)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34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200" b="0" i="0" u="none" strike="noStrike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</a:rPr>
                        <a:t>  7%</a:t>
                      </a:r>
                      <a:r>
                        <a:rPr lang="es-MX" sz="1200" b="0" i="0" u="none" strike="noStrike" kern="1200" baseline="300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</a:t>
                      </a:r>
                      <a:r>
                        <a:rPr lang="es-MX" sz="1200" b="0" i="0" u="none" strike="noStrike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</a:rPr>
                        <a:t> &gt; CF ≥ 4.5%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3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CB ≥ 8.5%</a:t>
                      </a:r>
                      <a:r>
                        <a:rPr lang="es-MX" sz="1200" b="0" i="0" u="none" strike="noStrike" kern="1200" baseline="300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</a:t>
                      </a:r>
                      <a:endParaRPr lang="es-MX" sz="1200" b="0" i="0" u="none" strike="noStrike" kern="1200" noProof="0" dirty="0">
                        <a:solidFill>
                          <a:schemeClr val="bg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BC43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861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MX" sz="1200" b="0" i="0" u="none" strike="noStrike" noProof="0" dirty="0">
                        <a:solidFill>
                          <a:srgbClr val="5E6A71"/>
                        </a:solidFill>
                        <a:effectLst/>
                        <a:latin typeface="Arial (body)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8.5%</a:t>
                      </a:r>
                      <a:r>
                        <a:rPr lang="es-MX" sz="1200" b="0" i="0" u="none" strike="noStrike" kern="1200" baseline="300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a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&gt; CB ≥ 6%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3B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861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MX" sz="1200" b="0" i="0" u="none" strike="noStrike" noProof="0" dirty="0">
                        <a:solidFill>
                          <a:srgbClr val="5E6A71"/>
                        </a:solidFill>
                        <a:effectLst/>
                        <a:latin typeface="Arial (body)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6% &gt; CB ≥ 4.5%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731">
                <a:tc>
                  <a:txBody>
                    <a:bodyPr/>
                    <a:lstStyle/>
                    <a:p>
                      <a:pPr marL="0" marR="0" indent="0" algn="ctr" defTabSz="91434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2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(body)"/>
                        </a:rPr>
                        <a:t>Resolución</a:t>
                      </a:r>
                      <a:r>
                        <a:rPr lang="es-MX" sz="1200" b="0" i="0" u="none" strike="noStrike" baseline="0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(body)"/>
                        </a:rPr>
                        <a:t> Bancaria</a:t>
                      </a:r>
                      <a:endParaRPr lang="es-MX" sz="1200" b="0" i="0" u="none" strike="noStrike" noProof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(body)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</a:rPr>
                        <a:t>  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CF</a:t>
                      </a:r>
                      <a:r>
                        <a:rPr lang="es-MX" sz="1200" b="0" i="0" u="none" strike="noStrike" kern="1200" baseline="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&lt;</a:t>
                      </a:r>
                      <a:r>
                        <a:rPr lang="es-MX" sz="1200" b="1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200" b="0" i="0" u="none" strike="noStrike" kern="120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4.5%</a:t>
                      </a:r>
                      <a:endParaRPr lang="es-MX" sz="12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 (body)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3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ctr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s-MX" sz="1200" b="0" i="0" u="none" strike="noStrike" kern="1200" baseline="0" noProof="0" dirty="0">
                          <a:solidFill>
                            <a:schemeClr val="bg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CB &lt; 4.5%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2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500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3660449" y="4168130"/>
            <a:ext cx="323833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200" b="1" dirty="0">
                <a:latin typeface="+mj-lt"/>
              </a:rPr>
              <a:t>I</a:t>
            </a:r>
          </a:p>
        </p:txBody>
      </p:sp>
      <p:sp>
        <p:nvSpPr>
          <p:cNvPr id="9" name="Oval 8"/>
          <p:cNvSpPr/>
          <p:nvPr/>
        </p:nvSpPr>
        <p:spPr>
          <a:xfrm>
            <a:off x="4452538" y="4176514"/>
            <a:ext cx="324036" cy="144016"/>
          </a:xfrm>
          <a:prstGeom prst="ellipse">
            <a:avLst/>
          </a:prstGeom>
          <a:solidFill>
            <a:srgbClr val="0563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II</a:t>
            </a:r>
          </a:p>
        </p:txBody>
      </p:sp>
      <p:sp>
        <p:nvSpPr>
          <p:cNvPr id="13" name="Oval 12"/>
          <p:cNvSpPr/>
          <p:nvPr/>
        </p:nvSpPr>
        <p:spPr>
          <a:xfrm>
            <a:off x="4452538" y="4353480"/>
            <a:ext cx="324036" cy="144016"/>
          </a:xfrm>
          <a:prstGeom prst="ellipse">
            <a:avLst/>
          </a:prstGeom>
          <a:solidFill>
            <a:srgbClr val="0563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II</a:t>
            </a:r>
          </a:p>
        </p:txBody>
      </p:sp>
      <p:sp>
        <p:nvSpPr>
          <p:cNvPr id="14" name="Oval 13"/>
          <p:cNvSpPr/>
          <p:nvPr/>
        </p:nvSpPr>
        <p:spPr>
          <a:xfrm>
            <a:off x="4452740" y="4576794"/>
            <a:ext cx="323833" cy="144016"/>
          </a:xfrm>
          <a:prstGeom prst="ellipse">
            <a:avLst/>
          </a:prstGeom>
          <a:solidFill>
            <a:srgbClr val="0563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II</a:t>
            </a:r>
          </a:p>
        </p:txBody>
      </p:sp>
      <p:sp>
        <p:nvSpPr>
          <p:cNvPr id="15" name="Oval 14"/>
          <p:cNvSpPr/>
          <p:nvPr/>
        </p:nvSpPr>
        <p:spPr>
          <a:xfrm>
            <a:off x="4452741" y="4816660"/>
            <a:ext cx="323832" cy="144016"/>
          </a:xfrm>
          <a:prstGeom prst="ellipse">
            <a:avLst/>
          </a:prstGeom>
          <a:solidFill>
            <a:srgbClr val="0563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II</a:t>
            </a:r>
          </a:p>
        </p:txBody>
      </p:sp>
      <p:sp>
        <p:nvSpPr>
          <p:cNvPr id="18" name="Oval 17"/>
          <p:cNvSpPr/>
          <p:nvPr/>
        </p:nvSpPr>
        <p:spPr>
          <a:xfrm>
            <a:off x="5172618" y="4361864"/>
            <a:ext cx="360040" cy="144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III</a:t>
            </a:r>
          </a:p>
        </p:txBody>
      </p:sp>
      <p:sp>
        <p:nvSpPr>
          <p:cNvPr id="19" name="Oval 18"/>
          <p:cNvSpPr/>
          <p:nvPr/>
        </p:nvSpPr>
        <p:spPr>
          <a:xfrm>
            <a:off x="5172618" y="4817204"/>
            <a:ext cx="360040" cy="144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III</a:t>
            </a:r>
          </a:p>
        </p:txBody>
      </p:sp>
      <p:sp>
        <p:nvSpPr>
          <p:cNvPr id="20" name="Oval 19"/>
          <p:cNvSpPr/>
          <p:nvPr/>
        </p:nvSpPr>
        <p:spPr>
          <a:xfrm>
            <a:off x="5172618" y="5047501"/>
            <a:ext cx="360040" cy="144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IV</a:t>
            </a:r>
          </a:p>
        </p:txBody>
      </p:sp>
      <p:sp>
        <p:nvSpPr>
          <p:cNvPr id="21" name="Oval 20"/>
          <p:cNvSpPr/>
          <p:nvPr/>
        </p:nvSpPr>
        <p:spPr>
          <a:xfrm>
            <a:off x="6010396" y="5047501"/>
            <a:ext cx="360040" cy="144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IV</a:t>
            </a:r>
          </a:p>
        </p:txBody>
      </p:sp>
      <p:sp>
        <p:nvSpPr>
          <p:cNvPr id="22" name="Oval 21"/>
          <p:cNvSpPr/>
          <p:nvPr/>
        </p:nvSpPr>
        <p:spPr>
          <a:xfrm>
            <a:off x="6010396" y="4817204"/>
            <a:ext cx="360040" cy="144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IV</a:t>
            </a:r>
          </a:p>
        </p:txBody>
      </p:sp>
      <p:sp>
        <p:nvSpPr>
          <p:cNvPr id="24" name="Oval 23"/>
          <p:cNvSpPr/>
          <p:nvPr/>
        </p:nvSpPr>
        <p:spPr>
          <a:xfrm>
            <a:off x="611560" y="6075992"/>
            <a:ext cx="288032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s-ES_tradnl" sz="1200" b="1" dirty="0">
              <a:latin typeface="+mj-lt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2465766" y="6075992"/>
            <a:ext cx="324036" cy="144016"/>
          </a:xfrm>
          <a:prstGeom prst="ellipse">
            <a:avLst/>
          </a:prstGeom>
          <a:solidFill>
            <a:srgbClr val="0563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s-ES_tradnl" sz="1000" b="1" dirty="0">
              <a:latin typeface="+mj-lt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4748713" y="6090618"/>
            <a:ext cx="360040" cy="144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s-ES_tradnl" sz="1000" b="1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1600" y="6048383"/>
            <a:ext cx="126316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_tradnl" sz="1000" dirty="0"/>
              <a:t>Sin medida correctiva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43808" y="6050506"/>
            <a:ext cx="165590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_tradnl" sz="1000" dirty="0"/>
              <a:t>Medidas correctivas mínimas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61779" y="6018750"/>
            <a:ext cx="29559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_tradnl" sz="1000" dirty="0"/>
              <a:t>Medidas correctivas mínimas + plan de restauración</a:t>
            </a:r>
          </a:p>
          <a:p>
            <a:r>
              <a:rPr lang="es-ES_tradnl" sz="1000" dirty="0"/>
              <a:t> + cese de nuevas inversiones en activos</a:t>
            </a:r>
          </a:p>
        </p:txBody>
      </p:sp>
      <p:sp>
        <p:nvSpPr>
          <p:cNvPr id="30" name="Oval 29"/>
          <p:cNvSpPr/>
          <p:nvPr/>
        </p:nvSpPr>
        <p:spPr>
          <a:xfrm>
            <a:off x="4434536" y="5047501"/>
            <a:ext cx="360040" cy="144016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III</a:t>
            </a:r>
          </a:p>
        </p:txBody>
      </p:sp>
      <p:sp>
        <p:nvSpPr>
          <p:cNvPr id="31" name="Oval 30"/>
          <p:cNvSpPr/>
          <p:nvPr/>
        </p:nvSpPr>
        <p:spPr>
          <a:xfrm>
            <a:off x="3660248" y="4353480"/>
            <a:ext cx="324036" cy="144016"/>
          </a:xfrm>
          <a:prstGeom prst="ellipse">
            <a:avLst/>
          </a:prstGeom>
          <a:solidFill>
            <a:srgbClr val="0563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II</a:t>
            </a:r>
          </a:p>
        </p:txBody>
      </p:sp>
      <p:sp>
        <p:nvSpPr>
          <p:cNvPr id="32" name="Oval 31"/>
          <p:cNvSpPr/>
          <p:nvPr/>
        </p:nvSpPr>
        <p:spPr>
          <a:xfrm>
            <a:off x="3660450" y="4576794"/>
            <a:ext cx="323833" cy="144016"/>
          </a:xfrm>
          <a:prstGeom prst="ellipse">
            <a:avLst/>
          </a:prstGeom>
          <a:solidFill>
            <a:srgbClr val="0563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II</a:t>
            </a:r>
          </a:p>
        </p:txBody>
      </p:sp>
      <p:sp>
        <p:nvSpPr>
          <p:cNvPr id="33" name="Oval 32"/>
          <p:cNvSpPr/>
          <p:nvPr/>
        </p:nvSpPr>
        <p:spPr>
          <a:xfrm>
            <a:off x="3660451" y="4816660"/>
            <a:ext cx="323832" cy="144016"/>
          </a:xfrm>
          <a:prstGeom prst="ellipse">
            <a:avLst/>
          </a:prstGeom>
          <a:solidFill>
            <a:srgbClr val="0563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II</a:t>
            </a:r>
          </a:p>
        </p:txBody>
      </p:sp>
      <p:sp>
        <p:nvSpPr>
          <p:cNvPr id="34" name="Oval 33"/>
          <p:cNvSpPr/>
          <p:nvPr/>
        </p:nvSpPr>
        <p:spPr>
          <a:xfrm>
            <a:off x="3642246" y="5047501"/>
            <a:ext cx="360040" cy="144016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III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69206" y="5773075"/>
            <a:ext cx="254556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_tradnl" sz="1100" baseline="30000" dirty="0"/>
              <a:t>a </a:t>
            </a:r>
            <a:r>
              <a:rPr lang="es-ES_tradnl" sz="1100" dirty="0"/>
              <a:t>Más suplementos adicionales de BIS III</a:t>
            </a:r>
          </a:p>
        </p:txBody>
      </p:sp>
      <p:sp>
        <p:nvSpPr>
          <p:cNvPr id="36" name="Oval 35"/>
          <p:cNvSpPr/>
          <p:nvPr/>
        </p:nvSpPr>
        <p:spPr>
          <a:xfrm>
            <a:off x="7092280" y="5373216"/>
            <a:ext cx="360040" cy="144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s-ES_tradnl" sz="1000" b="1" dirty="0">
                <a:latin typeface="+mj-lt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1931421447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Reglas</a:t>
            </a:r>
            <a:r>
              <a:rPr lang="en-GB" dirty="0"/>
              <a:t> de Capital de </a:t>
            </a:r>
            <a:r>
              <a:rPr lang="en-GB" dirty="0" err="1"/>
              <a:t>Basilea</a:t>
            </a:r>
            <a:r>
              <a:rPr lang="en-GB" dirty="0"/>
              <a:t> III - México</a:t>
            </a: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836712"/>
            <a:ext cx="8136904" cy="61709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dirty="0"/>
              <a:t>Adopción de suplementos : 1) de conservación (2.5%), 2) adicional de bancos de Importancia Sistémica Local (dependiendo del banco) y 3) adicional contra-cíclico (0%).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dirty="0"/>
              <a:t>Definición de bancos de </a:t>
            </a:r>
            <a:r>
              <a:rPr lang="es-ES_tradnl" dirty="0"/>
              <a:t>Importancia Sistémica Local, que incluye </a:t>
            </a:r>
            <a:r>
              <a:rPr lang="es-ES" dirty="0"/>
              <a:t>el suplemento de conservación de capital adicional que va desde 0.6% hasta 2.25%. Siete bancos clasificados, todos en cumplimiento.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ES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ES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ES" dirty="0"/>
          </a:p>
          <a:p>
            <a:pPr marL="0" lvl="1" indent="0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  <a:buNone/>
            </a:pPr>
            <a:endParaRPr lang="es-ES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MX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dirty="0"/>
              <a:t>La ponderación de activos por tipo de riesgo considera los de crédito, de mercado y operacional</a:t>
            </a:r>
            <a:endParaRPr lang="es-ES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dirty="0"/>
              <a:t>Ya no es requerimiento regulatorio de estar listado en bolsa para que los híbridos sean elegibles.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dirty="0"/>
              <a:t>Híbridos previos a Basilea III pierden elegibilidad regulatoria entre 2013-2022 (10% menos por año).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dirty="0"/>
              <a:t>Quedan pocos híbridos previos (</a:t>
            </a:r>
            <a:r>
              <a:rPr lang="es-MX" i="1" dirty="0" err="1"/>
              <a:t>legacy</a:t>
            </a:r>
            <a:r>
              <a:rPr lang="es-MX" dirty="0"/>
              <a:t>) y los BIS III han aumentado de manera relevante.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dirty="0"/>
              <a:t>Ratios de apalancamiento ya reportados con cumplimiento mínimo de 3%.</a:t>
            </a:r>
          </a:p>
          <a:p>
            <a:pPr marL="0" lvl="1" indent="0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  <a:buNone/>
            </a:pPr>
            <a:endParaRPr lang="es-MX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MX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345071"/>
              </p:ext>
            </p:extLst>
          </p:nvPr>
        </p:nvGraphicFramePr>
        <p:xfrm>
          <a:off x="1187624" y="2348880"/>
          <a:ext cx="6264696" cy="1744320"/>
        </p:xfrm>
        <a:graphic>
          <a:graphicData uri="http://schemas.openxmlformats.org/drawingml/2006/table">
            <a:tbl>
              <a:tblPr/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8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0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311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10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Grado de Importancia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10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%</a:t>
                      </a:r>
                      <a:r>
                        <a:rPr lang="es-MX" sz="1100" b="1" i="0" u="none" strike="noStrike" kern="1200" baseline="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Adicional</a:t>
                      </a:r>
                      <a:endParaRPr lang="es-MX" sz="1100" b="1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10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Institución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10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Posición de Mercado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10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%</a:t>
                      </a:r>
                      <a:r>
                        <a:rPr lang="es-MX" sz="1100" b="1" i="0" u="none" strike="noStrike" kern="1200" baseline="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de participación en activos</a:t>
                      </a:r>
                      <a:endParaRPr lang="es-MX" sz="1100" b="1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kern="1200" noProof="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I</a:t>
                      </a:r>
                      <a:endParaRPr lang="es-MX" sz="1100" b="0" i="0" u="none" strike="noStrike" noProof="0" dirty="0">
                        <a:solidFill>
                          <a:srgbClr val="5E6A71"/>
                        </a:solidFill>
                        <a:effectLst/>
                        <a:latin typeface="Arial (body)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0.60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HSBC, Scotiabank</a:t>
                      </a:r>
                      <a:r>
                        <a:rPr lang="es-MX" sz="1100" b="0" i="0" u="none" strike="noStrike" kern="1200" baseline="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y</a:t>
                      </a:r>
                      <a:endParaRPr lang="es-MX" sz="11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Banco Inbursa</a:t>
                      </a:r>
                      <a:r>
                        <a:rPr lang="es-MX" sz="1100" b="0" i="0" u="none" strike="noStrike" kern="1200" baseline="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endParaRPr lang="es-MX" sz="11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5,6 y 7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7.7, 5.2 y 4.1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</a:rPr>
                        <a:t>II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0.90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Banorte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11.2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</a:rPr>
                        <a:t>III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1.20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Santander y </a:t>
                      </a:r>
                      <a:r>
                        <a:rPr lang="es-MX" sz="1100" b="0" i="0" u="none" strike="noStrike" kern="1200" noProof="0" dirty="0" err="1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Citibanamex</a:t>
                      </a:r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2 y 3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14.4 y 13.3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</a:rPr>
                        <a:t>IV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1.50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BBVA</a:t>
                      </a:r>
                      <a:r>
                        <a:rPr lang="es-MX" sz="1100" b="0" i="0" u="none" strike="noStrike" kern="1200" baseline="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Bancomer</a:t>
                      </a:r>
                      <a:endParaRPr lang="es-MX" sz="110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21.9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</a:rPr>
                        <a:t>V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2.25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064567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Estructura de capital regulatorio banca mexicana</a:t>
            </a:r>
            <a:br>
              <a:rPr lang="es-ES_tradnl" dirty="0"/>
            </a:br>
            <a:r>
              <a:rPr lang="es-ES_tradnl" sz="1200" dirty="0"/>
              <a:t>a Junio 2018</a:t>
            </a:r>
          </a:p>
        </p:txBody>
      </p:sp>
      <p:graphicFrame>
        <p:nvGraphicFramePr>
          <p:cNvPr id="4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336976"/>
              </p:ext>
            </p:extLst>
          </p:nvPr>
        </p:nvGraphicFramePr>
        <p:xfrm>
          <a:off x="438416" y="1142961"/>
          <a:ext cx="8291139" cy="4932682"/>
        </p:xfrm>
        <a:graphic>
          <a:graphicData uri="http://schemas.openxmlformats.org/drawingml/2006/table">
            <a:tbl>
              <a:tblPr/>
              <a:tblGrid>
                <a:gridCol w="1374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02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69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34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803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GB" sz="11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Emisor</a:t>
                      </a:r>
                      <a:endParaRPr lang="en-GB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s-MX" sz="11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Capital Regulatorio Total (</a:t>
                      </a:r>
                      <a:r>
                        <a:rPr lang="es-MX" sz="1100" b="1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MXNm</a:t>
                      </a:r>
                      <a:r>
                        <a:rPr lang="es-MX" sz="11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s-MX" sz="11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Híbridos en Circulación (</a:t>
                      </a:r>
                      <a:r>
                        <a:rPr lang="es-MX" sz="1100" b="1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MXNm</a:t>
                      </a:r>
                      <a:r>
                        <a:rPr lang="es-MX" sz="11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s-MX" sz="11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Activos en Riesgo (</a:t>
                      </a:r>
                      <a:r>
                        <a:rPr lang="es-MX" sz="1100" b="1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MXNm</a:t>
                      </a:r>
                      <a:r>
                        <a:rPr lang="es-MX" sz="11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GB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BIS</a:t>
                      </a:r>
                      <a:r>
                        <a:rPr lang="en-GB" sz="105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III Ratios</a:t>
                      </a:r>
                      <a:endParaRPr lang="en-GB" sz="10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en-GB" sz="10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en-GB" sz="10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GB" sz="11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Híbridos</a:t>
                      </a:r>
                      <a:r>
                        <a:rPr lang="en-GB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% de Capital </a:t>
                      </a:r>
                      <a:r>
                        <a:rPr lang="en-GB" sz="11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Regulatorio</a:t>
                      </a:r>
                      <a:endParaRPr lang="en-GB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de </a:t>
                      </a:r>
                      <a:r>
                        <a:rPr lang="en-GB" sz="11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Híbridos</a:t>
                      </a:r>
                      <a:r>
                        <a:rPr lang="en-GB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BIS III</a:t>
                      </a: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72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en-GB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es-MX" sz="105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es-MX" sz="105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en-GB" sz="10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(%)</a:t>
                      </a: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Tier I (%)</a:t>
                      </a: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CET1 (%)</a:t>
                      </a:r>
                      <a:endParaRPr lang="en-GB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en-GB" sz="10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en-GB" sz="10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26020" marB="3600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3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BBVA </a:t>
                      </a:r>
                      <a:r>
                        <a:rPr lang="en-US" sz="1100" b="0" i="0" u="none" strike="noStrike" dirty="0" err="1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Bancomer</a:t>
                      </a:r>
                      <a:endParaRPr lang="en-US" sz="1100" b="0" i="0" u="none" strike="noStrike" dirty="0">
                        <a:solidFill>
                          <a:srgbClr val="5E6A7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227,926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49,987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1,545,152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14.8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11.9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11.5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21.9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47.3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3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Santander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117,074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35,914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754,412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15.5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12.1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10.8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30.7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100.0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3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Banorte</a:t>
                      </a:r>
                      <a:endParaRPr lang="en-US" sz="1100" b="0" i="0" u="none" strike="noStrike" dirty="0">
                        <a:solidFill>
                          <a:srgbClr val="5E6A7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115,510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30,256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650,436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17.8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15.7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12.6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26.2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91.1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3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HSBC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54,525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7,640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429,450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12.7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10.9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10.9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14.0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100.0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3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Scotiabank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46,913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5,464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327,330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14.3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12.7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12.7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100.0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3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Interacciones</a:t>
                      </a:r>
                      <a:endParaRPr lang="en-US" sz="1100" b="0" i="0" u="none" strike="noStrike" dirty="0">
                        <a:solidFill>
                          <a:srgbClr val="5E6A7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16,534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1,005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97,946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16.9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15.9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15.9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100.0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3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Multiva</a:t>
                      </a:r>
                      <a:endParaRPr lang="en-US" sz="1100" b="0" i="0" u="none" strike="noStrike" dirty="0">
                        <a:solidFill>
                          <a:srgbClr val="5E6A7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6,051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400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39,982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15.1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14.1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14.1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0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Banca </a:t>
                      </a:r>
                      <a:r>
                        <a:rPr lang="en-US" sz="1100" b="0" i="0" u="none" strike="noStrike" dirty="0" err="1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Mifel</a:t>
                      </a:r>
                      <a:endParaRPr lang="en-US" sz="1100" b="0" i="0" u="none" strike="noStrike" dirty="0">
                        <a:solidFill>
                          <a:srgbClr val="5E6A7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5,959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373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42,778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13.9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13.1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13.1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0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Afirme</a:t>
                      </a:r>
                      <a:endParaRPr lang="en-US" sz="1100" b="0" i="0" u="none" strike="noStrike" dirty="0">
                        <a:solidFill>
                          <a:srgbClr val="5E6A7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5,456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1,398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43,440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12.6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11.2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9.3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25.6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57.2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0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Ve</a:t>
                      </a:r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por</a:t>
                      </a:r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Más</a:t>
                      </a:r>
                      <a:endParaRPr lang="en-US" sz="1100" b="0" i="0" u="none" strike="noStrike" dirty="0">
                        <a:solidFill>
                          <a:srgbClr val="5E6A7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4,343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32,767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13.3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0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American Express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3,884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201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20,578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18.9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18.9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17.9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0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Total Sistema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953,579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132,799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5,989,210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15.9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14.2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13.6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342" rtl="0" eaLnBrk="1" fontAlgn="b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13.9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76.8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gray">
          <a:xfrm>
            <a:off x="467544" y="6669360"/>
            <a:ext cx="802481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3663" algn="r"/>
                <a:tab pos="1206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400" eaLnBrk="1" hangingPunct="1"/>
            <a:r>
              <a:rPr lang="es-ES" sz="900" dirty="0">
                <a:solidFill>
                  <a:srgbClr val="5E6A71"/>
                </a:solidFill>
              </a:rPr>
              <a:t>Fuente: Banco de Mexico &amp; Comision Nacional Bancaria y de Valores</a:t>
            </a:r>
            <a:endParaRPr lang="en-US" sz="900" dirty="0">
              <a:solidFill>
                <a:srgbClr val="5E6A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35782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oc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540050"/>
              </p:ext>
            </p:extLst>
          </p:nvPr>
        </p:nvGraphicFramePr>
        <p:xfrm>
          <a:off x="323850" y="1051953"/>
          <a:ext cx="8496300" cy="3481690"/>
        </p:xfrm>
        <a:graphic>
          <a:graphicData uri="http://schemas.openxmlformats.org/drawingml/2006/table">
            <a:tbl>
              <a:tblPr/>
              <a:tblGrid>
                <a:gridCol w="431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2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6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charset="0"/>
                        </a:rPr>
                        <a:t>1</a:t>
                      </a:r>
                    </a:p>
                  </a:txBody>
                  <a:tcPr marL="0" marR="0" marT="36000" marB="36000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dirty="0">
                          <a:solidFill>
                            <a:schemeClr val="tx1"/>
                          </a:solidFill>
                          <a:latin typeface="+mj-lt"/>
                        </a:rPr>
                        <a:t>Características</a:t>
                      </a: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charset="0"/>
                        </a:rPr>
                        <a:t>2</a:t>
                      </a:r>
                    </a:p>
                  </a:txBody>
                  <a:tcPr marL="0" marR="0" marT="36000" marB="36000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dirty="0">
                          <a:solidFill>
                            <a:schemeClr val="tx1"/>
                          </a:solidFill>
                          <a:latin typeface="+mj-lt"/>
                        </a:rPr>
                        <a:t>Criterios</a:t>
                      </a:r>
                      <a:r>
                        <a:rPr lang="es-ES_tradnl" sz="20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generales de </a:t>
                      </a:r>
                      <a:r>
                        <a:rPr lang="es-ES_tradnl" sz="2000" baseline="0" dirty="0" err="1">
                          <a:solidFill>
                            <a:schemeClr val="tx1"/>
                          </a:solidFill>
                          <a:latin typeface="+mj-lt"/>
                        </a:rPr>
                        <a:t>Fitch</a:t>
                      </a:r>
                      <a:endParaRPr lang="es-ES_tradnl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charset="0"/>
                        </a:rPr>
                        <a:t>3</a:t>
                      </a:r>
                    </a:p>
                  </a:txBody>
                  <a:tcPr marL="0" marR="0" marT="36000" marB="36000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dirty="0">
                          <a:solidFill>
                            <a:schemeClr val="tx1"/>
                          </a:solidFill>
                          <a:latin typeface="+mj-lt"/>
                        </a:rPr>
                        <a:t>México</a:t>
                      </a:r>
                      <a:r>
                        <a:rPr lang="es-ES_tradnl" sz="20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y Brasil: los pioneros en la región</a:t>
                      </a:r>
                      <a:endParaRPr lang="es-ES_tradnl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charset="0"/>
                        </a:rPr>
                        <a:t>4</a:t>
                      </a:r>
                    </a:p>
                  </a:txBody>
                  <a:tcPr marL="0" marR="0" marT="36000" marB="36000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dirty="0">
                          <a:solidFill>
                            <a:schemeClr val="tx1"/>
                          </a:solidFill>
                          <a:latin typeface="+mj-lt"/>
                        </a:rPr>
                        <a:t>La</a:t>
                      </a:r>
                      <a:r>
                        <a:rPr lang="es-ES_tradnl" sz="20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nueva regulación en Colombia</a:t>
                      </a:r>
                      <a:endParaRPr lang="es-ES_tradnl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charset="0"/>
                        </a:rPr>
                        <a:t>5</a:t>
                      </a:r>
                    </a:p>
                  </a:txBody>
                  <a:tcPr marL="0" marR="0" marT="36000" marB="36000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_tradnl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Conclusiones</a:t>
                      </a: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72000" marB="72000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103655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nueva regulación en Colombia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09787142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1051200"/>
            <a:ext cx="5472608" cy="5184552"/>
          </a:xfrm>
        </p:spPr>
        <p:txBody>
          <a:bodyPr/>
          <a:lstStyle/>
          <a:p>
            <a:pPr marL="285750" indent="-285750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s-ES_tradnl" dirty="0"/>
              <a:t>Compara desfavorable frente a bancos de la región.</a:t>
            </a:r>
          </a:p>
          <a:p>
            <a:pPr marL="285750" indent="-285750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s-ES_tradnl" dirty="0"/>
              <a:t>Primeros pasos hacia Basilea III.</a:t>
            </a:r>
          </a:p>
          <a:p>
            <a:pPr marL="285750" indent="-285750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s-ES_tradnl" dirty="0"/>
              <a:t>Altos niveles de intangibles.</a:t>
            </a:r>
          </a:p>
          <a:p>
            <a:pPr marL="285750" indent="-285750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s-ES_tradnl" dirty="0"/>
              <a:t>Híbridos bancarios en desarrollo.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Capitalización, principal debilidad de bancos grandes Colombianos</a:t>
            </a:r>
          </a:p>
        </p:txBody>
      </p:sp>
      <p:graphicFrame>
        <p:nvGraphicFramePr>
          <p:cNvPr id="5" name="1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621084"/>
              </p:ext>
            </p:extLst>
          </p:nvPr>
        </p:nvGraphicFramePr>
        <p:xfrm>
          <a:off x="1347092" y="2708920"/>
          <a:ext cx="6449816" cy="3313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1510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Impacto de la Nueva Regulación en Colombia</a:t>
            </a:r>
            <a:endParaRPr lang="es-ES_tradnl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638221"/>
              </p:ext>
            </p:extLst>
          </p:nvPr>
        </p:nvGraphicFramePr>
        <p:xfrm>
          <a:off x="258504" y="1183993"/>
          <a:ext cx="6757590" cy="4490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763196"/>
              </p:ext>
            </p:extLst>
          </p:nvPr>
        </p:nvGraphicFramePr>
        <p:xfrm>
          <a:off x="6588224" y="1844826"/>
          <a:ext cx="2295515" cy="2427364"/>
        </p:xfrm>
        <a:graphic>
          <a:graphicData uri="http://schemas.openxmlformats.org/drawingml/2006/table">
            <a:tbl>
              <a:tblPr/>
              <a:tblGrid>
                <a:gridCol w="1080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52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05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País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300"/>
                        </a:spcAft>
                      </a:pPr>
                      <a:r>
                        <a:rPr lang="es-MX" sz="1050" b="1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Estatus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9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Argentina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</a:t>
                      </a:r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Proceso</a:t>
                      </a:r>
                      <a:endParaRPr lang="es-MX" sz="105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9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Brasil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Implementado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9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</a:t>
                      </a:r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Proceso</a:t>
                      </a:r>
                      <a:endParaRPr lang="es-MX" sz="105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9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Colombia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En Proceso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97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México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</a:t>
                      </a:r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Implementado</a:t>
                      </a:r>
                      <a:endParaRPr lang="es-MX" sz="105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9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Panamá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Proceso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9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Arial"/>
                        </a:rPr>
                        <a:t>  Perú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Proceso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50" b="0" i="0" u="none" strike="noStrike" noProof="0" dirty="0">
                          <a:solidFill>
                            <a:srgbClr val="5E6A71"/>
                          </a:solidFill>
                          <a:effectLst/>
                          <a:latin typeface="+mn-lt"/>
                        </a:rPr>
                        <a:t>América Central </a:t>
                      </a:r>
                      <a:endParaRPr lang="es-MX" sz="1050" b="0" i="0" u="none" strike="noStrike" noProof="0" dirty="0">
                        <a:solidFill>
                          <a:srgbClr val="5E6A7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50" b="0" i="0" u="none" strike="noStrike" kern="1200" noProof="0" dirty="0">
                          <a:solidFill>
                            <a:srgbClr val="5E6A7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Pendiente</a:t>
                      </a:r>
                      <a:endParaRPr lang="es-MX" sz="1050" b="0" i="0" u="none" strike="noStrike" kern="1200" noProof="0" dirty="0">
                        <a:solidFill>
                          <a:srgbClr val="5E6A7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03481" y="2295598"/>
            <a:ext cx="52044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_tradnl" b="1" dirty="0">
                <a:solidFill>
                  <a:schemeClr val="bg1"/>
                </a:solidFill>
              </a:rPr>
              <a:t>BRA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54955" y="2214806"/>
            <a:ext cx="411253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1050" b="1" dirty="0">
                <a:solidFill>
                  <a:schemeClr val="bg1"/>
                </a:solidFill>
              </a:rPr>
              <a:t>MEX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19088" y="2758423"/>
            <a:ext cx="32625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_tradnl" sz="800" b="1" dirty="0">
                <a:solidFill>
                  <a:schemeClr val="bg2">
                    <a:lumMod val="10000"/>
                  </a:schemeClr>
                </a:solidFill>
              </a:rPr>
              <a:t>PER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60581" y="3172325"/>
            <a:ext cx="32625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900" b="1" dirty="0">
                <a:solidFill>
                  <a:schemeClr val="bg2">
                    <a:lumMod val="10000"/>
                  </a:schemeClr>
                </a:solidFill>
              </a:rPr>
              <a:t>CHL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2568" y="3717032"/>
            <a:ext cx="32625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800" b="1" dirty="0">
                <a:solidFill>
                  <a:schemeClr val="bg1"/>
                </a:solidFill>
              </a:rPr>
              <a:t>ARG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47664" y="3930198"/>
            <a:ext cx="326256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700" b="1" dirty="0">
                <a:solidFill>
                  <a:schemeClr val="bg1"/>
                </a:solidFill>
              </a:rPr>
              <a:t>VEN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63688" y="3933056"/>
            <a:ext cx="326256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700" b="1" dirty="0">
                <a:solidFill>
                  <a:schemeClr val="bg1"/>
                </a:solidFill>
              </a:rPr>
              <a:t>ECU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28125" y="4149080"/>
            <a:ext cx="32625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_tradnl" sz="800" b="1" dirty="0">
                <a:solidFill>
                  <a:schemeClr val="bg2">
                    <a:lumMod val="10000"/>
                  </a:schemeClr>
                </a:solidFill>
              </a:rPr>
              <a:t>CA</a:t>
            </a:r>
          </a:p>
        </p:txBody>
      </p:sp>
      <p:grpSp>
        <p:nvGrpSpPr>
          <p:cNvPr id="21" name="Group 20"/>
          <p:cNvGrpSpPr/>
          <p:nvPr/>
        </p:nvGrpSpPr>
        <p:grpSpPr>
          <a:xfrm rot="1155862">
            <a:off x="3260702" y="3706747"/>
            <a:ext cx="199633" cy="187737"/>
            <a:chOff x="3203848" y="3583468"/>
            <a:chExt cx="199633" cy="256675"/>
          </a:xfrm>
        </p:grpSpPr>
        <p:cxnSp>
          <p:nvCxnSpPr>
            <p:cNvPr id="14" name="Straight Arrow Connector 13"/>
            <p:cNvCxnSpPr/>
            <p:nvPr/>
          </p:nvCxnSpPr>
          <p:spPr>
            <a:xfrm flipH="1" flipV="1">
              <a:off x="3203848" y="3583468"/>
              <a:ext cx="72008" cy="256675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275856" y="3583468"/>
              <a:ext cx="127625" cy="256675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3159979" y="3032452"/>
            <a:ext cx="651474" cy="709627"/>
          </a:xfrm>
          <a:prstGeom prst="ellipse">
            <a:avLst/>
          </a:prstGeom>
          <a:noFill/>
          <a:ln w="952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s-ES_tradnl" sz="16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6722" y="3241575"/>
            <a:ext cx="26698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_tradnl" sz="16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57593254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Apreciación de </a:t>
            </a:r>
            <a:r>
              <a:rPr lang="es-MX" dirty="0" err="1"/>
              <a:t>Fitch</a:t>
            </a:r>
            <a:r>
              <a:rPr lang="es-MX" dirty="0"/>
              <a:t> sobre Nueva Regulación </a:t>
            </a:r>
            <a:endParaRPr lang="es-ES_tradnl" dirty="0"/>
          </a:p>
        </p:txBody>
      </p:sp>
      <p:sp>
        <p:nvSpPr>
          <p:cNvPr id="5" name="TextBox 4"/>
          <p:cNvSpPr txBox="1"/>
          <p:nvPr/>
        </p:nvSpPr>
        <p:spPr>
          <a:xfrm>
            <a:off x="445840" y="764704"/>
            <a:ext cx="8136904" cy="67095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800" dirty="0"/>
              <a:t>Aspectos Positivos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Mejor alineación de las definiciones de los componentes de capital con Basilea III: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Se espera introducir el concepto de ‘buffers’ de capital adicional.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Se espera introducir los indicadores de apalancamiento.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Se actualiza la definición de capital , incluyendo nuevos niveles para el PBO, PBA y PA con sus respectivos mínimos de cumplimiento.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Se actualizan ponderadores para el cálculo de los activos en riesgo.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Se implementan medias correctivas en caso de incumplimiento de ratios de capita</a:t>
            </a:r>
            <a:r>
              <a:rPr lang="es-ES" sz="1600" dirty="0"/>
              <a:t>l.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Híbridos bancarios: 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Se define la extinción de la elegibilidad de la deuda subordinada previa (</a:t>
            </a:r>
            <a:r>
              <a:rPr lang="es-ES" dirty="0" err="1"/>
              <a:t>l</a:t>
            </a:r>
            <a:r>
              <a:rPr lang="es-ES" i="1" dirty="0" err="1"/>
              <a:t>egacy</a:t>
            </a:r>
            <a:r>
              <a:rPr lang="es-ES" dirty="0"/>
              <a:t>).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Inclusión de instrumentos con capacidad de absorción de pérdidas mientras el banco es negocio en marcha con </a:t>
            </a:r>
            <a:r>
              <a:rPr lang="es-ES" i="1" dirty="0" err="1"/>
              <a:t>triggers</a:t>
            </a:r>
            <a:r>
              <a:rPr lang="es-ES" dirty="0"/>
              <a:t> de diferimiento o cancelación de cupón.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Se incorporan los </a:t>
            </a:r>
            <a:r>
              <a:rPr lang="es-ES" i="1" dirty="0" err="1"/>
              <a:t>triggers</a:t>
            </a:r>
            <a:r>
              <a:rPr lang="es-ES" dirty="0"/>
              <a:t> de convertibilidad o </a:t>
            </a:r>
            <a:r>
              <a:rPr lang="es-ES" i="1" dirty="0" err="1"/>
              <a:t>write-down</a:t>
            </a:r>
            <a:r>
              <a:rPr lang="es-ES" dirty="0"/>
              <a:t>. 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Se define el concepto de “perpetuidad”.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endParaRPr lang="es-ES" sz="1600" dirty="0"/>
          </a:p>
          <a:p>
            <a:pPr>
              <a:buClr>
                <a:schemeClr val="accent5"/>
              </a:buClr>
            </a:pPr>
            <a:endParaRPr lang="es-ES" dirty="0"/>
          </a:p>
          <a:p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3009534336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Apreciación de </a:t>
            </a:r>
            <a:r>
              <a:rPr lang="es-MX" dirty="0" err="1"/>
              <a:t>Fitch</a:t>
            </a:r>
            <a:r>
              <a:rPr lang="es-MX" dirty="0"/>
              <a:t> sobre Nueva Regulación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5840" y="986820"/>
            <a:ext cx="8136904" cy="41703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800" dirty="0"/>
              <a:t>Áreas de oportunidad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MX" sz="1600" dirty="0"/>
              <a:t>La Alineación NO es total con los conceptos de Basilea III</a:t>
            </a:r>
            <a:r>
              <a:rPr lang="es-ES" sz="1600" dirty="0"/>
              <a:t>: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Se excluyen los cargos por riesgo operacional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No se define el buffer contra-cíclico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Buffer sistémico menos conservador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No se consideran reglas para los indicadores de liquidez (LCR y NSFR)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Híbridos bancarios: </a:t>
            </a:r>
          </a:p>
          <a:p>
            <a:pPr lvl="3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dirty="0"/>
              <a:t>Incentivos para incorporar características ‘superiores’ a las mínimas regulatorias (cupones discrecionalmente cancelables, </a:t>
            </a:r>
            <a:r>
              <a:rPr lang="es-ES" i="1" dirty="0" err="1"/>
              <a:t>triggers</a:t>
            </a:r>
            <a:r>
              <a:rPr lang="es-ES" i="1" dirty="0"/>
              <a:t> </a:t>
            </a:r>
            <a:r>
              <a:rPr lang="es-ES" dirty="0"/>
              <a:t>de conversión o </a:t>
            </a:r>
            <a:r>
              <a:rPr lang="es-ES" dirty="0" err="1"/>
              <a:t>w</a:t>
            </a:r>
            <a:r>
              <a:rPr lang="es-ES" i="1" dirty="0" err="1"/>
              <a:t>rite-down</a:t>
            </a:r>
            <a:r>
              <a:rPr lang="es-ES" dirty="0"/>
              <a:t> por arriba del punto de no-viabilidad, etc.).</a:t>
            </a:r>
          </a:p>
          <a:p>
            <a:pPr>
              <a:buClr>
                <a:schemeClr val="accent5"/>
              </a:buClr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8542613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Basilea III vs Decreto de URF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969907"/>
              </p:ext>
            </p:extLst>
          </p:nvPr>
        </p:nvGraphicFramePr>
        <p:xfrm>
          <a:off x="611560" y="1196752"/>
          <a:ext cx="8136903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ight Brace 2"/>
          <p:cNvSpPr/>
          <p:nvPr/>
        </p:nvSpPr>
        <p:spPr>
          <a:xfrm>
            <a:off x="3019540" y="3876950"/>
            <a:ext cx="184308" cy="1245280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Brace 6"/>
          <p:cNvSpPr/>
          <p:nvPr/>
        </p:nvSpPr>
        <p:spPr>
          <a:xfrm rot="10800000">
            <a:off x="1331640" y="4114118"/>
            <a:ext cx="184308" cy="1008112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34363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Beneficios Esperados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9924492"/>
              </p:ext>
            </p:extLst>
          </p:nvPr>
        </p:nvGraphicFramePr>
        <p:xfrm>
          <a:off x="539552" y="1844824"/>
          <a:ext cx="813690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5593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Conclusiones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09787142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Reportes y Metodologías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980728"/>
            <a:ext cx="8136904" cy="69403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>
                <a:schemeClr val="accent5"/>
              </a:buClr>
            </a:pPr>
            <a:endParaRPr lang="es-ES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MX" sz="1800" dirty="0"/>
              <a:t>Bank Rating </a:t>
            </a:r>
            <a:r>
              <a:rPr lang="es-MX" sz="1800" dirty="0" err="1"/>
              <a:t>Criteria</a:t>
            </a:r>
            <a:r>
              <a:rPr lang="es-MX" sz="1800" dirty="0"/>
              <a:t> (Octubre 2018)</a:t>
            </a:r>
            <a:endParaRPr lang="en-US" sz="1800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n-US" sz="1800" dirty="0"/>
              <a:t>Chilean Banks under Prudential Regulations (</a:t>
            </a:r>
            <a:r>
              <a:rPr lang="en-US" sz="1800" dirty="0" err="1"/>
              <a:t>Junio</a:t>
            </a:r>
            <a:r>
              <a:rPr lang="en-US" sz="1800" dirty="0"/>
              <a:t> 2018)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n-US" sz="1800" dirty="0"/>
              <a:t>Colombia Basel III Proposal a Positive for Bank Capital (</a:t>
            </a:r>
            <a:r>
              <a:rPr lang="en-US" sz="1800" dirty="0" err="1"/>
              <a:t>Junio</a:t>
            </a:r>
            <a:r>
              <a:rPr lang="en-US" sz="1800" dirty="0"/>
              <a:t> 2018)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n-US" sz="1800" dirty="0"/>
              <a:t>Systemically Important Mexican Banks Ready to Meet Additional Capital Requirements (Mayo 2016)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de-DE" sz="1800" dirty="0"/>
              <a:t>BIS III Status in Latin America (Agosto 2015)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n-US" sz="1800" dirty="0"/>
              <a:t>Panama’s Banks Make Important First Step Toward Basel III (</a:t>
            </a:r>
            <a:r>
              <a:rPr lang="en-US" sz="1800" dirty="0" err="1"/>
              <a:t>Marzo</a:t>
            </a:r>
            <a:r>
              <a:rPr lang="en-US" sz="1800" dirty="0"/>
              <a:t> 2015)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n-US" sz="1800" dirty="0"/>
              <a:t>Understanding Latin American Capital Ratios (September 2014)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n-US" sz="1800" dirty="0"/>
              <a:t>Fitch’ Approach for Base III Hybrids in Brazil (</a:t>
            </a:r>
            <a:r>
              <a:rPr lang="en-US" sz="1800" dirty="0" err="1"/>
              <a:t>Marzo</a:t>
            </a:r>
            <a:r>
              <a:rPr lang="en-US" sz="1800" dirty="0"/>
              <a:t> 2014)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n-US" sz="1800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n-US" sz="1800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n-US" sz="1800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endParaRPr lang="es-ES" sz="1600" dirty="0"/>
          </a:p>
          <a:p>
            <a:pPr marL="180000" lvl="2" indent="0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None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718542613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904841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96" y="3276000"/>
            <a:ext cx="7173084" cy="1368000"/>
          </a:xfrm>
        </p:spPr>
        <p:txBody>
          <a:bodyPr/>
          <a:lstStyle/>
          <a:p>
            <a:r>
              <a:rPr lang="es-ES_tradnl" dirty="0"/>
              <a:t>Características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52173240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1631989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¿Qué son los Instrumentos Híbridos Bancarios?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050103"/>
            <a:ext cx="8136904" cy="51860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s-ES" sz="2000" dirty="0">
                <a:latin typeface="Arial" panose="020B0604020202020204" pitchFamily="34" charset="0"/>
              </a:rPr>
              <a:t>Cualidades Básicas</a:t>
            </a:r>
          </a:p>
          <a:p>
            <a:endParaRPr lang="es-ES" dirty="0"/>
          </a:p>
          <a:p>
            <a:pPr lvl="1"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800" dirty="0"/>
              <a:t>Tienen atributos tanto de instrumentos de deuda, como de acciones</a:t>
            </a:r>
            <a:r>
              <a:rPr lang="es-ES" sz="1600" dirty="0"/>
              <a:t>.</a:t>
            </a:r>
          </a:p>
          <a:p>
            <a:pPr marL="285750" indent="-285750">
              <a:buClr>
                <a:schemeClr val="accent5"/>
              </a:buClr>
              <a:buFont typeface="Arial" panose="020B0604020202020204" pitchFamily="34" charset="0"/>
              <a:buChar char="•"/>
            </a:pPr>
            <a:endParaRPr lang="es-ES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800" dirty="0"/>
              <a:t>Similitudes con Títulos de Deuda: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Usualmente son fechados, pero pueden ser perpetuos con un </a:t>
            </a:r>
            <a:r>
              <a:rPr lang="es-ES" sz="1600" i="1" dirty="0" err="1"/>
              <a:t>Call</a:t>
            </a:r>
            <a:r>
              <a:rPr lang="es-ES" sz="1600" i="1" dirty="0"/>
              <a:t>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Pagos de ‘Cupones’ programados.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Tasa de interés pre-definida, posiblemente revisable cada 5 años. </a:t>
            </a:r>
          </a:p>
          <a:p>
            <a:pPr>
              <a:buClr>
                <a:schemeClr val="accent5"/>
              </a:buClr>
            </a:pPr>
            <a:endParaRPr lang="es-ES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800" dirty="0"/>
              <a:t>Similitudes con Títulos de Capital: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Totalmente sin garantía.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Subordinados.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Remuneraciones (cupones o principal) son diferibles o hasta cancelables.</a:t>
            </a:r>
          </a:p>
          <a:p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234796677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Dos Tipos de Instrumentos Híbridos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245815"/>
            <a:ext cx="8136904" cy="48474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s-ES" sz="1800" dirty="0">
                <a:latin typeface="Arial" panose="020B0604020202020204" pitchFamily="34" charset="0"/>
              </a:rPr>
              <a:t>1) </a:t>
            </a:r>
            <a:r>
              <a:rPr lang="es-ES" sz="1800" i="1" dirty="0" err="1">
                <a:latin typeface="Arial" panose="020B0604020202020204" pitchFamily="34" charset="0"/>
              </a:rPr>
              <a:t>Additional</a:t>
            </a:r>
            <a:r>
              <a:rPr lang="es-ES" sz="1800" i="1" dirty="0">
                <a:latin typeface="Arial" panose="020B0604020202020204" pitchFamily="34" charset="0"/>
              </a:rPr>
              <a:t> </a:t>
            </a:r>
            <a:r>
              <a:rPr lang="es-ES" sz="1800" i="1" dirty="0" err="1">
                <a:latin typeface="Arial" panose="020B0604020202020204" pitchFamily="34" charset="0"/>
              </a:rPr>
              <a:t>Tier</a:t>
            </a:r>
            <a:r>
              <a:rPr lang="es-ES" sz="1800" i="1" dirty="0">
                <a:latin typeface="Arial" panose="020B0604020202020204" pitchFamily="34" charset="0"/>
              </a:rPr>
              <a:t> 1 (AT1)</a:t>
            </a:r>
            <a:endParaRPr lang="es-ES" dirty="0"/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dirty="0"/>
              <a:t>Perpetuos, con Posibilidad de un </a:t>
            </a:r>
            <a:r>
              <a:rPr lang="es-ES" sz="1600" i="1" dirty="0" err="1"/>
              <a:t>Call</a:t>
            </a:r>
            <a:r>
              <a:rPr lang="es-ES" sz="1600" i="1" dirty="0"/>
              <a:t>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dirty="0"/>
              <a:t>Junior </a:t>
            </a:r>
            <a:r>
              <a:rPr lang="es-ES" sz="1600" i="1" dirty="0" err="1"/>
              <a:t>Subordinated</a:t>
            </a:r>
            <a:r>
              <a:rPr lang="es-ES" sz="1600" dirty="0"/>
              <a:t> en caso de Liquidación.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dirty="0"/>
              <a:t>Cupones Cancelables (No Acumulativos) si el Índice de Capital &lt; 7%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dirty="0"/>
              <a:t>Principal Extinguido o Convertido a Acciones si el Índice de Capital &lt; 5.125%</a:t>
            </a:r>
            <a:endParaRPr lang="es-ES" dirty="0"/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s-ES" sz="1800" dirty="0">
                <a:latin typeface="Arial" panose="020B0604020202020204" pitchFamily="34" charset="0"/>
              </a:rPr>
              <a:t>2) </a:t>
            </a:r>
            <a:r>
              <a:rPr lang="es-ES" sz="1800" i="1" dirty="0" err="1">
                <a:latin typeface="Arial" panose="020B0604020202020204" pitchFamily="34" charset="0"/>
              </a:rPr>
              <a:t>Tier</a:t>
            </a:r>
            <a:r>
              <a:rPr lang="es-ES" sz="1800" i="1" dirty="0">
                <a:latin typeface="Arial" panose="020B0604020202020204" pitchFamily="34" charset="0"/>
              </a:rPr>
              <a:t> 2 (T2)</a:t>
            </a:r>
            <a:endParaRPr lang="es-ES" dirty="0"/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dirty="0"/>
              <a:t>Fechados, al menos a 5 o 10 años, con Posibilidad de un </a:t>
            </a:r>
            <a:r>
              <a:rPr lang="es-ES" sz="1600" i="1" dirty="0" err="1"/>
              <a:t>Call</a:t>
            </a:r>
            <a:r>
              <a:rPr lang="es-ES" sz="1600" i="1" dirty="0"/>
              <a:t>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dirty="0"/>
              <a:t>Subordinación Básica.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dirty="0"/>
              <a:t>Cupones diferibles (acumulativos) si el Índice de Capital &lt; 7%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dirty="0"/>
              <a:t>Principal extinguido o convertido a acciones si el Índice de Capital &lt; 4.5%</a:t>
            </a:r>
          </a:p>
          <a:p>
            <a:pPr lvl="1">
              <a:spcBef>
                <a:spcPts val="600"/>
              </a:spcBef>
              <a:buSzPct val="100000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459211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Consideraciones fundamentales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196752"/>
            <a:ext cx="8136904" cy="49090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s-ES" sz="2000" dirty="0">
                <a:latin typeface="Arial" panose="020B0604020202020204" pitchFamily="34" charset="0"/>
              </a:rPr>
              <a:t>Cualidades Básicas</a:t>
            </a:r>
          </a:p>
          <a:p>
            <a:pPr>
              <a:buClr>
                <a:schemeClr val="accent5"/>
              </a:buClr>
            </a:pPr>
            <a:endParaRPr lang="es-ES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n-US" sz="1800" dirty="0"/>
              <a:t>Para el </a:t>
            </a:r>
            <a:r>
              <a:rPr lang="en-US" sz="1800" dirty="0" err="1"/>
              <a:t>Emisor</a:t>
            </a:r>
            <a:r>
              <a:rPr lang="en-US" sz="1800" dirty="0"/>
              <a:t> (Banco):</a:t>
            </a:r>
            <a:endParaRPr lang="es-ES" sz="1800" dirty="0"/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Podrían parcial o íntegramente ser considerados como capital en el análisis de solvencia de los reguladores o calificadoras.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Proveen financiamiento de largo plazo para calzar activos largos.</a:t>
            </a:r>
          </a:p>
          <a:p>
            <a:pPr>
              <a:buClr>
                <a:schemeClr val="accent5"/>
              </a:buClr>
            </a:pPr>
            <a:endParaRPr lang="es-ES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800" dirty="0"/>
              <a:t>Para el Inversionista: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Respecto a la deuda senior tienen factores de riesgo: diferimiento, cancelación, </a:t>
            </a:r>
            <a:r>
              <a:rPr lang="es-ES" sz="1600" i="1" dirty="0" err="1"/>
              <a:t>write-down</a:t>
            </a:r>
            <a:r>
              <a:rPr lang="es-ES" sz="1600" dirty="0"/>
              <a:t> o conversión.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Altamente subordinados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</a:pPr>
            <a:r>
              <a:rPr lang="es-ES" sz="1600" dirty="0"/>
              <a:t>Riesgo de no pago mucho antes que el Banco deje de ser viable. </a:t>
            </a:r>
          </a:p>
          <a:p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164947500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Criterios generales de </a:t>
            </a:r>
            <a:r>
              <a:rPr lang="es-ES_tradnl" dirty="0" err="1"/>
              <a:t>Fitch</a:t>
            </a:r>
            <a:endParaRPr lang="es-ES_trad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1588569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Enfoque de </a:t>
            </a:r>
            <a:r>
              <a:rPr lang="es-ES_tradnl" dirty="0" err="1"/>
              <a:t>Fitch</a:t>
            </a:r>
            <a:r>
              <a:rPr lang="es-ES_tradnl" dirty="0"/>
              <a:t> sobre Instrumentos Híbridos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gray">
          <a:xfrm>
            <a:off x="534987" y="1882790"/>
            <a:ext cx="8329612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MX" sz="28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Dos Aspectos Clave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gray">
          <a:xfrm>
            <a:off x="687387" y="3580657"/>
            <a:ext cx="3730067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MX" sz="2400" dirty="0">
                <a:solidFill>
                  <a:schemeClr val="tx1"/>
                </a:solidFill>
              </a:rPr>
              <a:t>¿Cómo se califican?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gray">
          <a:xfrm>
            <a:off x="4841460" y="3580657"/>
            <a:ext cx="3730067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400" dirty="0">
                <a:solidFill>
                  <a:schemeClr val="tx1"/>
                </a:solidFill>
              </a:rPr>
              <a:t>¿</a:t>
            </a:r>
            <a:r>
              <a:rPr lang="es-MX" sz="2400" dirty="0">
                <a:solidFill>
                  <a:schemeClr val="tx1"/>
                </a:solidFill>
              </a:rPr>
              <a:t>Cómo se incorporan en la Evaluación de Solvencia del banco?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552419" y="2575774"/>
            <a:ext cx="2147374" cy="824248"/>
          </a:xfrm>
          <a:prstGeom prst="straightConnector1">
            <a:avLst/>
          </a:prstGeom>
          <a:ln w="31750">
            <a:solidFill>
              <a:schemeClr val="accent5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699792" y="2575774"/>
            <a:ext cx="2006702" cy="824248"/>
          </a:xfrm>
          <a:prstGeom prst="straightConnector1">
            <a:avLst/>
          </a:prstGeom>
          <a:ln w="31750">
            <a:solidFill>
              <a:schemeClr val="accent5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27071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Calificación de Instrumentos Híbridos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850" y="980728"/>
            <a:ext cx="8676456" cy="53707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s-ES" sz="2000" dirty="0">
                <a:latin typeface="Arial" panose="020B0604020202020204" pitchFamily="34" charset="0"/>
              </a:rPr>
              <a:t>Principio Básicos</a:t>
            </a:r>
            <a:endParaRPr lang="es-ES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800" dirty="0"/>
              <a:t>Inversionista de estos títulos enfrenta un riesgo sustancialmente mayor al de invertir en bonos sénior </a:t>
            </a:r>
            <a:r>
              <a:rPr lang="es-ES" sz="1800" i="1" dirty="0"/>
              <a:t>No Garantizados</a:t>
            </a:r>
          </a:p>
          <a:p>
            <a:pPr lvl="2"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dirty="0"/>
              <a:t>Por lo tanto, la calificación de estos valores suele ubicarse diversos niveles o “</a:t>
            </a:r>
            <a:r>
              <a:rPr lang="es-ES" sz="1600" i="1" dirty="0" err="1"/>
              <a:t>notches</a:t>
            </a:r>
            <a:r>
              <a:rPr lang="es-ES" sz="1600" dirty="0"/>
              <a:t>” por debajo de la calificación del banco. </a:t>
            </a:r>
          </a:p>
          <a:p>
            <a:pPr lvl="2"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dirty="0"/>
              <a:t>Ancla o Punto de Partida, usualmente es el rating intrínseco del banco (calificación de viabilidad, VR), dado que el soporte extraordinario rara vez llega a estos títulos.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800" dirty="0"/>
              <a:t>Dos tipos de riesgos los que se enfrentan:</a:t>
            </a:r>
          </a:p>
          <a:p>
            <a:pPr lvl="2"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i="1" dirty="0"/>
              <a:t>Non-performance</a:t>
            </a:r>
            <a:r>
              <a:rPr lang="es-ES" sz="1600" dirty="0"/>
              <a:t> (No pago): título deja de ser servido, aunque el banco siga en marcha.</a:t>
            </a:r>
          </a:p>
          <a:p>
            <a:pPr lvl="2"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i="1" dirty="0" err="1"/>
              <a:t>Loss</a:t>
            </a:r>
            <a:r>
              <a:rPr lang="es-ES" sz="1600" i="1" dirty="0"/>
              <a:t> </a:t>
            </a:r>
            <a:r>
              <a:rPr lang="es-ES" sz="1600" i="1" dirty="0" err="1"/>
              <a:t>severity</a:t>
            </a:r>
            <a:r>
              <a:rPr lang="es-ES" sz="1600" i="1" dirty="0"/>
              <a:t> (</a:t>
            </a:r>
            <a:r>
              <a:rPr lang="es-ES" sz="1600" dirty="0"/>
              <a:t>Severidad de la pérdida): expectativas de recuperación del principal.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800" dirty="0"/>
              <a:t>Fitch aplica un enfoque aditivo a los ajustes derivados de estos riesgos:</a:t>
            </a:r>
          </a:p>
          <a:p>
            <a:pPr lvl="2"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i="1" dirty="0" err="1"/>
              <a:t>Loss</a:t>
            </a:r>
            <a:r>
              <a:rPr lang="es-ES" sz="1600" i="1" dirty="0"/>
              <a:t> </a:t>
            </a:r>
            <a:r>
              <a:rPr lang="es-ES" sz="1600" i="1" dirty="0" err="1"/>
              <a:t>severity</a:t>
            </a:r>
            <a:r>
              <a:rPr lang="es-ES" sz="1600" dirty="0"/>
              <a:t>: usualmente -1 </a:t>
            </a:r>
            <a:r>
              <a:rPr lang="es-ES" sz="1600" i="1" dirty="0" err="1"/>
              <a:t>notch</a:t>
            </a:r>
            <a:r>
              <a:rPr lang="es-ES" sz="1600" dirty="0"/>
              <a:t>; pero hasta -2 en ciertas circunstancias. </a:t>
            </a:r>
          </a:p>
          <a:p>
            <a:pPr lvl="2"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600" i="1" dirty="0"/>
              <a:t>Non-performance </a:t>
            </a:r>
            <a:r>
              <a:rPr lang="es-ES" sz="1600" i="1" dirty="0" err="1"/>
              <a:t>risk</a:t>
            </a:r>
            <a:r>
              <a:rPr lang="es-ES" sz="1600" dirty="0"/>
              <a:t>: muy variado; ajustes van desde 0 (cupones no-diferibles), hasta -3 o incluso más (cupones cancelables a discreción plena del banco). </a:t>
            </a:r>
            <a:endParaRPr lang="es-ES" dirty="0"/>
          </a:p>
          <a:p>
            <a:pPr lvl="1">
              <a:lnSpc>
                <a:spcPct val="150000"/>
              </a:lnSpc>
              <a:spcBef>
                <a:spcPts val="600"/>
              </a:spcBef>
              <a:buClr>
                <a:schemeClr val="accent5"/>
              </a:buClr>
              <a:buSzPct val="100000"/>
            </a:pPr>
            <a:r>
              <a:rPr lang="es-ES" sz="1800" dirty="0"/>
              <a:t>NO </a:t>
            </a:r>
            <a:r>
              <a:rPr lang="es-MX" sz="1800" dirty="0"/>
              <a:t>reciben contenido de capital formalmente en los indicadores financieros.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193523388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itch Template_Screen">
  <a:themeElements>
    <a:clrScheme name="FitchRating">
      <a:dk1>
        <a:srgbClr val="5E6A71"/>
      </a:dk1>
      <a:lt1>
        <a:srgbClr val="FFFFFF"/>
      </a:lt1>
      <a:dk2>
        <a:srgbClr val="7091A2"/>
      </a:dk2>
      <a:lt2>
        <a:srgbClr val="C6D3D7"/>
      </a:lt2>
      <a:accent1>
        <a:srgbClr val="0563B8"/>
      </a:accent1>
      <a:accent2>
        <a:srgbClr val="0BB29B"/>
      </a:accent2>
      <a:accent3>
        <a:srgbClr val="8BC43F"/>
      </a:accent3>
      <a:accent4>
        <a:srgbClr val="FDA925"/>
      </a:accent4>
      <a:accent5>
        <a:srgbClr val="CC0033"/>
      </a:accent5>
      <a:accent6>
        <a:srgbClr val="AE3F8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lIns="54000" tIns="54000" rIns="54000" bIns="54000" rtlCol="0" anchor="ctr"/>
      <a:lstStyle>
        <a:defPPr algn="ctr">
          <a:defRPr sz="1600" dirty="0" smtClean="0"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400" dirty="0" smtClean="0"/>
        </a:defPPr>
      </a:lstStyle>
    </a:txDef>
  </a:objectDefaults>
  <a:extraClrSchemeLst/>
  <a:custClrLst>
    <a:custClr name="Graph 1st Series">
      <a:srgbClr val="0563B8"/>
    </a:custClr>
    <a:custClr name="Graph 2nd Series">
      <a:srgbClr val="0BB29B"/>
    </a:custClr>
    <a:custClr name="Graph 3rd Series">
      <a:srgbClr val="6DC3EA"/>
    </a:custClr>
    <a:custClr name="Graph 4th Series">
      <a:srgbClr val="AE3F85"/>
    </a:custClr>
    <a:custClr name="Graph 5th Series">
      <a:srgbClr val="FDA925"/>
    </a:custClr>
    <a:custClr name="Graph 6th Series">
      <a:srgbClr val="5E6A71"/>
    </a:custClr>
    <a:custClr name="Graph 7th Series">
      <a:srgbClr val="8BC43F"/>
    </a:custClr>
    <a:custClr name="Graph 8th Series">
      <a:srgbClr val="FF4E0A"/>
    </a:custClr>
    <a:custClr name="Graph 9th Series">
      <a:srgbClr val="9B7737"/>
    </a:custClr>
    <a:custClr name="Graph 10th Series">
      <a:srgbClr val="E50007"/>
    </a:custClr>
    <a:custClr name="Table Background">
      <a:srgbClr val="E2E9EC"/>
    </a:custClr>
    <a:custClr name="Table Highlight Row">
      <a:srgbClr val="CEE0F1"/>
    </a:custClr>
  </a:custClrLst>
  <a:extLst>
    <a:ext uri="{05A4C25C-085E-4340-85A3-A5531E510DB2}">
      <thm15:themeFamily xmlns:thm15="http://schemas.microsoft.com/office/thememl/2012/main" name="Fitch Template_Screen.potx" id="{6F3EE1C3-22BD-4954-AB39-58961ED5C213}" vid="{91B6E006-6323-4FC3-96A1-8AEAA61406CB}"/>
    </a:ext>
  </a:extLst>
</a:theme>
</file>

<file path=ppt/theme/theme2.xml><?xml version="1.0" encoding="utf-8"?>
<a:theme xmlns:a="http://schemas.openxmlformats.org/drawingml/2006/main" name="Office Theme">
  <a:themeElements>
    <a:clrScheme name="Fitch">
      <a:dk1>
        <a:srgbClr val="505A5F"/>
      </a:dk1>
      <a:lt1>
        <a:sysClr val="window" lastClr="FFFFFF"/>
      </a:lt1>
      <a:dk2>
        <a:srgbClr val="7091A2"/>
      </a:dk2>
      <a:lt2>
        <a:srgbClr val="C6D3D7"/>
      </a:lt2>
      <a:accent1>
        <a:srgbClr val="0563B8"/>
      </a:accent1>
      <a:accent2>
        <a:srgbClr val="0BB29B"/>
      </a:accent2>
      <a:accent3>
        <a:srgbClr val="8BC43F"/>
      </a:accent3>
      <a:accent4>
        <a:srgbClr val="FDA925"/>
      </a:accent4>
      <a:accent5>
        <a:srgbClr val="E50007"/>
      </a:accent5>
      <a:accent6>
        <a:srgbClr val="AE3F85"/>
      </a:accent6>
      <a:hlink>
        <a:srgbClr val="0563B8"/>
      </a:hlink>
      <a:folHlink>
        <a:srgbClr val="AE3F85"/>
      </a:folHlink>
    </a:clrScheme>
    <a:fontScheme name="Fit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Fitch">
      <a:dk1>
        <a:srgbClr val="505A5F"/>
      </a:dk1>
      <a:lt1>
        <a:sysClr val="window" lastClr="FFFFFF"/>
      </a:lt1>
      <a:dk2>
        <a:srgbClr val="7091A2"/>
      </a:dk2>
      <a:lt2>
        <a:srgbClr val="C6D3D7"/>
      </a:lt2>
      <a:accent1>
        <a:srgbClr val="0563B8"/>
      </a:accent1>
      <a:accent2>
        <a:srgbClr val="0BB29B"/>
      </a:accent2>
      <a:accent3>
        <a:srgbClr val="8BC43F"/>
      </a:accent3>
      <a:accent4>
        <a:srgbClr val="FDA925"/>
      </a:accent4>
      <a:accent5>
        <a:srgbClr val="E50007"/>
      </a:accent5>
      <a:accent6>
        <a:srgbClr val="AE3F85"/>
      </a:accent6>
      <a:hlink>
        <a:srgbClr val="0563B8"/>
      </a:hlink>
      <a:folHlink>
        <a:srgbClr val="AE3F85"/>
      </a:folHlink>
    </a:clrScheme>
    <a:fontScheme name="Fit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S_PresentationSetup>
  <Brand>FitchRatings</Brand>
  <LangTrans>
    <LangID>1034</LangID>
    <LangName>Spanish</LangName>
    <LangDate>d mmmm yyyy</LangDate>
    <LangJan>enero</LangJan>
    <LangFeb>febrero</LangFeb>
    <LangMar>marzo</LangMar>
    <LangApr>abril</LangApr>
    <LangMay>mayo</LangMay>
    <LangJun>junio</LangJun>
    <LangJul>Julio</LangJul>
    <LangAug>agosto</LangAug>
    <LangSep>septiembre</LangSep>
    <LangOct>octubre</LangOct>
    <LangNov>noviembre</LangNov>
    <LangDec>diciembre</LangDec>
    <LangContents>Contenido</LangContents>
    <LangFontHead>Arial</LangFontHead>
    <LangFontBody>Arial</LangFontBody>
  </LangTrans>
  <Colours>
    <Col_120pc>
      <LgG>12038039</LgG>
      <DkG>8351827</DkG>
      <Ac1>9261593</Ac1>
      <Ac2>8359700</Ac2>
      <Ac3>3578994</Ac3>
      <Ac4>165592</Ac4>
      <Ac5>2490521</Ac5>
      <Ac6>7156879</Ac6>
    </Col_120pc>
    <Col_100pc>
      <LgG>14144454</LgG>
      <DkG>10654064</DkG>
      <Ac1>12083973</Ac1>
      <Ac2>10203659</Ac2>
      <Ac3>4179083</Ac3>
      <Ac4>2468349</Ac4>
      <Ac5>3342540</Ac5>
      <Ac6>8732590</Ac6>
    </Col_100pc>
    <Col_080pc>
      <LgG>14671057</LgG>
      <DkG>11904909</DkG>
      <Ac1>13009463</Ac1>
      <Ac2>11518268</Ac2>
      <Ac3>6672546</Ac3>
      <Ac4>5356285</Ac4>
      <Ac5>6042582</Ac5>
      <Ac6>10315198</Ac6>
    </Col_080pc>
    <Col_060pc>
      <LgG>15197661</LgG>
      <DkG>13090217</DkG>
      <Ac1>13934953</Ac1>
      <Ac2>12833133</Ac2>
      <Ac3>9231545</Ac3>
      <Ac4>8178686</Ac4>
      <Ac5>8742624</Ac5>
      <Ac6>11963598</Ac6>
    </Col_060pc>
    <Col_040pc>
      <LgG>15724008</LgG>
      <DkG>14341062</DkG>
      <Ac1>14926235</Ac1>
      <Ac2>14147741</Ac2>
      <Ac3>11724753</Ac3>
      <Ac4>11066878</Ac4>
      <Ac5>11377131</Ac5>
      <Ac6>13546207</Ac6>
    </Col_040pc>
    <Col_020pc>
      <LgG>16250612</LgG>
      <DkG>15526370</DkG>
      <Ac1>15851725</Ac1>
      <Ac2>15462606</Ac2>
      <Ac3>14283752</Ac3>
      <Ac4>13889279</Ac4>
      <Ac5>14077173</Ac5>
      <Ac6>15194607</Ac6>
    </Col_020pc>
    <Col_010pc>
      <LgG>16514041</LgG>
      <DkG>16184561</DkG>
      <Ac1>16314598</Ac1>
      <Ac2>16119783</Ac2>
      <Ac3>15530484</Ac3>
      <Ac4>15398911</Ac4>
      <Ac5>15460090</Ac5>
      <Ac6>15985911</Ac6>
    </Col_010pc>
  </Colours>
</CTS_PresentationSetup>
</file>

<file path=customXml/itemProps1.xml><?xml version="1.0" encoding="utf-8"?>
<ds:datastoreItem xmlns:ds="http://schemas.openxmlformats.org/officeDocument/2006/customXml" ds:itemID="{2DBFFE1B-2C20-40CA-81C9-DF94BA2336A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5222</TotalTime>
  <Words>2879</Words>
  <Application>Microsoft Office PowerPoint</Application>
  <PresentationFormat>Presentación en pantalla (4:3)</PresentationFormat>
  <Paragraphs>759</Paragraphs>
  <Slides>30</Slides>
  <Notes>28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6" baseType="lpstr">
      <vt:lpstr>Arial</vt:lpstr>
      <vt:lpstr>Arial (body)</vt:lpstr>
      <vt:lpstr>Calibri</vt:lpstr>
      <vt:lpstr>Wingdings</vt:lpstr>
      <vt:lpstr>Wingdings 2</vt:lpstr>
      <vt:lpstr>Fitch Template_Screen</vt:lpstr>
      <vt:lpstr>Híbridos Bancarios en el Contexto de América Latina</vt:lpstr>
      <vt:lpstr>Presentación de PowerPoint</vt:lpstr>
      <vt:lpstr>Características</vt:lpstr>
      <vt:lpstr>¿Qué son los Instrumentos Híbridos Bancarios?</vt:lpstr>
      <vt:lpstr>Dos Tipos de Instrumentos Híbridos</vt:lpstr>
      <vt:lpstr>Consideraciones fundamentales</vt:lpstr>
      <vt:lpstr>Criterios generales de Fitch</vt:lpstr>
      <vt:lpstr>Enfoque de Fitch sobre Instrumentos Híbridos</vt:lpstr>
      <vt:lpstr>Calificación de Instrumentos Híbridos</vt:lpstr>
      <vt:lpstr>Casos Especiales</vt:lpstr>
      <vt:lpstr>Notching por tipo de instrumento</vt:lpstr>
      <vt:lpstr>México y Brasil: Pioneros en la región</vt:lpstr>
      <vt:lpstr>Capitalización de bancos en América Latina</vt:lpstr>
      <vt:lpstr>Entorno Regulatorio y Basilea III en América Latina</vt:lpstr>
      <vt:lpstr>Reglas de Capital de Basilea III - BRASIL</vt:lpstr>
      <vt:lpstr>Estructura de Capital Regulatorio – Bancos Brasileños (a Junio 2018)</vt:lpstr>
      <vt:lpstr>Reglas de Capital de Basilea III - México</vt:lpstr>
      <vt:lpstr>Reglas de Capital de Basilea III - México</vt:lpstr>
      <vt:lpstr>Estructura de capital regulatorio banca mexicana a Junio 2018</vt:lpstr>
      <vt:lpstr>La nueva regulación en Colombia</vt:lpstr>
      <vt:lpstr>Capitalización, principal debilidad de bancos grandes Colombianos</vt:lpstr>
      <vt:lpstr>Impacto de la Nueva Regulación en Colombia</vt:lpstr>
      <vt:lpstr>Apreciación de Fitch sobre Nueva Regulación </vt:lpstr>
      <vt:lpstr>Apreciación de Fitch sobre Nueva Regulación </vt:lpstr>
      <vt:lpstr>Basilea III vs Decreto de URF</vt:lpstr>
      <vt:lpstr>Beneficios Esperados</vt:lpstr>
      <vt:lpstr>Conclusiones</vt:lpstr>
      <vt:lpstr>Reportes y Metodologías</vt:lpstr>
      <vt:lpstr>Presentación de PowerPoint</vt:lpstr>
      <vt:lpstr>Presentación de PowerPoint</vt:lpstr>
    </vt:vector>
  </TitlesOfParts>
  <Company>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Size and grid – double column</dc:title>
  <dc:creator>Sue</dc:creator>
  <cp:lastModifiedBy>Laura Sofia Rincon Coronado</cp:lastModifiedBy>
  <cp:revision>369</cp:revision>
  <dcterms:created xsi:type="dcterms:W3CDTF">2016-03-07T09:51:05Z</dcterms:created>
  <dcterms:modified xsi:type="dcterms:W3CDTF">2018-10-23T18:57:36Z</dcterms:modified>
</cp:coreProperties>
</file>