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4" r:id="rId3"/>
    <p:sldId id="262" r:id="rId4"/>
    <p:sldId id="261" r:id="rId5"/>
    <p:sldId id="258" r:id="rId6"/>
    <p:sldId id="259" r:id="rId7"/>
    <p:sldId id="260" r:id="rId8"/>
    <p:sldId id="263" r:id="rId9"/>
  </p:sldIdLst>
  <p:sldSz cx="13679488" cy="5038725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36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96" y="450"/>
      </p:cViewPr>
      <p:guideLst>
        <p:guide orient="horz" pos="1587"/>
        <p:guide pos="430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25962" y="1565271"/>
            <a:ext cx="11627565" cy="108006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51923" y="2855278"/>
            <a:ext cx="9575642" cy="128767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45B5-60E7-F740-BE29-EDB4DC12FB24}" type="datetimeFigureOut">
              <a:rPr lang="es-ES" smtClean="0"/>
              <a:t>21/08/2018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CFB65-707A-D249-975F-5B333BCD78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2720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45B5-60E7-F740-BE29-EDB4DC12FB24}" type="datetimeFigureOut">
              <a:rPr lang="es-ES" smtClean="0"/>
              <a:t>21/08/2018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CFB65-707A-D249-975F-5B333BCD78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294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4838445" y="148130"/>
            <a:ext cx="4602578" cy="3158534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023588" y="148130"/>
            <a:ext cx="13586866" cy="3158534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45B5-60E7-F740-BE29-EDB4DC12FB24}" type="datetimeFigureOut">
              <a:rPr lang="es-ES" smtClean="0"/>
              <a:t>21/08/2018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CFB65-707A-D249-975F-5B333BCD78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5091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45B5-60E7-F740-BE29-EDB4DC12FB24}" type="datetimeFigureOut">
              <a:rPr lang="es-ES" smtClean="0"/>
              <a:t>21/08/2018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CFB65-707A-D249-975F-5B333BCD78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3265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585" y="3237848"/>
            <a:ext cx="11627565" cy="100074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80585" y="2135627"/>
            <a:ext cx="11627565" cy="110222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45B5-60E7-F740-BE29-EDB4DC12FB24}" type="datetimeFigureOut">
              <a:rPr lang="es-ES" smtClean="0"/>
              <a:t>21/08/2018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CFB65-707A-D249-975F-5B333BCD78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0801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023588" y="864282"/>
            <a:ext cx="9093534" cy="24423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0345113" y="864282"/>
            <a:ext cx="9095910" cy="24423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45B5-60E7-F740-BE29-EDB4DC12FB24}" type="datetimeFigureOut">
              <a:rPr lang="es-ES" smtClean="0"/>
              <a:t>21/08/2018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CFB65-707A-D249-975F-5B333BCD78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9766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975" y="201782"/>
            <a:ext cx="12311539" cy="839788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3974" y="1127882"/>
            <a:ext cx="6044150" cy="4700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83974" y="1597929"/>
            <a:ext cx="6044150" cy="29030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948991" y="1127882"/>
            <a:ext cx="6046524" cy="4700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948991" y="1597929"/>
            <a:ext cx="6046524" cy="29030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45B5-60E7-F740-BE29-EDB4DC12FB24}" type="datetimeFigureOut">
              <a:rPr lang="es-ES" smtClean="0"/>
              <a:t>21/08/2018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CFB65-707A-D249-975F-5B333BCD78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3873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45B5-60E7-F740-BE29-EDB4DC12FB24}" type="datetimeFigureOut">
              <a:rPr lang="es-ES" smtClean="0"/>
              <a:t>21/08/2018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CFB65-707A-D249-975F-5B333BCD78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6736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45B5-60E7-F740-BE29-EDB4DC12FB24}" type="datetimeFigureOut">
              <a:rPr lang="es-ES" smtClean="0"/>
              <a:t>21/08/2018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CFB65-707A-D249-975F-5B333BCD78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1225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975" y="200616"/>
            <a:ext cx="4500457" cy="85378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48300" y="200616"/>
            <a:ext cx="7647214" cy="43004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3975" y="1054400"/>
            <a:ext cx="4500457" cy="34466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45B5-60E7-F740-BE29-EDB4DC12FB24}" type="datetimeFigureOut">
              <a:rPr lang="es-ES" smtClean="0"/>
              <a:t>21/08/2018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CFB65-707A-D249-975F-5B333BCD78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3075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81275" y="3527108"/>
            <a:ext cx="8207693" cy="41639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681275" y="450219"/>
            <a:ext cx="8207693" cy="30232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681275" y="3943503"/>
            <a:ext cx="8207693" cy="591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45B5-60E7-F740-BE29-EDB4DC12FB24}" type="datetimeFigureOut">
              <a:rPr lang="es-ES" smtClean="0"/>
              <a:t>21/08/2018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CFB65-707A-D249-975F-5B333BCD78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4017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83975" y="201782"/>
            <a:ext cx="12311539" cy="839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3975" y="1175703"/>
            <a:ext cx="12311539" cy="3325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83974" y="4670152"/>
            <a:ext cx="3191881" cy="2682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845B5-60E7-F740-BE29-EDB4DC12FB24}" type="datetimeFigureOut">
              <a:rPr lang="es-ES" smtClean="0"/>
              <a:t>21/08/2018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73825" y="4670152"/>
            <a:ext cx="4331838" cy="2682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803633" y="4670152"/>
            <a:ext cx="3191881" cy="2682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CFB65-707A-D249-975F-5B333BCD78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3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07779" y="299312"/>
            <a:ext cx="1001819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 smtClean="0">
                <a:solidFill>
                  <a:srgbClr val="143656"/>
                </a:solidFill>
              </a:rPr>
              <a:t>PANEL</a:t>
            </a:r>
          </a:p>
          <a:p>
            <a:endParaRPr lang="es-ES" sz="4800" dirty="0">
              <a:solidFill>
                <a:srgbClr val="143656"/>
              </a:solidFill>
            </a:endParaRPr>
          </a:p>
          <a:p>
            <a:r>
              <a:rPr lang="es-ES" sz="4800" dirty="0" smtClean="0">
                <a:solidFill>
                  <a:srgbClr val="143656"/>
                </a:solidFill>
              </a:rPr>
              <a:t>RETOS DE LA ECONOMIA COLOMBIANA</a:t>
            </a:r>
          </a:p>
          <a:p>
            <a:endParaRPr lang="es-ES" sz="4800" dirty="0">
              <a:solidFill>
                <a:srgbClr val="143656"/>
              </a:solidFill>
            </a:endParaRPr>
          </a:p>
          <a:p>
            <a:r>
              <a:rPr lang="es-ES" sz="3200" dirty="0" smtClean="0">
                <a:solidFill>
                  <a:srgbClr val="143656"/>
                </a:solidFill>
              </a:rPr>
              <a:t>ROBERTO JUNGUITO</a:t>
            </a:r>
          </a:p>
          <a:p>
            <a:r>
              <a:rPr lang="es-ES" sz="3200" dirty="0" smtClean="0">
                <a:solidFill>
                  <a:srgbClr val="143656"/>
                </a:solidFill>
              </a:rPr>
              <a:t>EX-MINISTRO DE HACIENDA</a:t>
            </a:r>
          </a:p>
          <a:p>
            <a:r>
              <a:rPr lang="es-ES" sz="3200" dirty="0" smtClean="0">
                <a:solidFill>
                  <a:srgbClr val="143656"/>
                </a:solidFill>
              </a:rPr>
              <a:t>Cartagena, agosto 23, 2018</a:t>
            </a:r>
            <a:endParaRPr lang="es-ES" sz="3200" dirty="0">
              <a:solidFill>
                <a:srgbClr val="1436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889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tx2"/>
                </a:solidFill>
              </a:rPr>
              <a:t>LOS GRANDES RETOS DE LA ECONOMIA</a:t>
            </a:r>
            <a:endParaRPr lang="es-CO" dirty="0">
              <a:solidFill>
                <a:schemeClr val="tx2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O" dirty="0" smtClean="0"/>
              <a:t>RETO 1: MACRO - Balance entre continuidad del manejo macro y reformas</a:t>
            </a:r>
          </a:p>
          <a:p>
            <a:r>
              <a:rPr lang="es-CO" dirty="0" smtClean="0"/>
              <a:t>RETO 2: TRIBUTARIO - Aprobar una reforma que alivie la carga tributaria de las empresas pero que eleve la carga tributaria total</a:t>
            </a:r>
          </a:p>
          <a:p>
            <a:r>
              <a:rPr lang="es-CO" dirty="0" smtClean="0"/>
              <a:t>RETO 3</a:t>
            </a:r>
            <a:r>
              <a:rPr lang="es-CO" dirty="0"/>
              <a:t> </a:t>
            </a:r>
            <a:r>
              <a:rPr lang="es-CO" dirty="0" smtClean="0"/>
              <a:t>- GASTO PÚBLICO- Mejorar eficiencia en asignación de recursos</a:t>
            </a:r>
          </a:p>
          <a:p>
            <a:r>
              <a:rPr lang="es-CO" dirty="0" smtClean="0"/>
              <a:t>RETO 4: PENSIONAL- Reforma que logre cobertura, equidad y sostenibilidad</a:t>
            </a:r>
          </a:p>
          <a:p>
            <a:r>
              <a:rPr lang="es-CO" dirty="0" smtClean="0"/>
              <a:t>RETO 5:  DESARROLLO RURAL- Política de tierras amigable a agricultura comercial</a:t>
            </a:r>
          </a:p>
          <a:p>
            <a:r>
              <a:rPr lang="es-CO" dirty="0" smtClean="0"/>
              <a:t>RETO 6: OTRAS REFORMAS – Apertura, lucha anti-corrupción, </a:t>
            </a:r>
            <a:r>
              <a:rPr lang="es-CO" dirty="0" smtClean="0"/>
              <a:t>laboral, </a:t>
            </a:r>
            <a:r>
              <a:rPr lang="es-CO" dirty="0" smtClean="0"/>
              <a:t>mercado </a:t>
            </a:r>
            <a:r>
              <a:rPr lang="es-CO" dirty="0" smtClean="0"/>
              <a:t>de capitales, vivienda , y minería responsable.</a:t>
            </a:r>
          </a:p>
          <a:p>
            <a:pPr marL="0" indent="0" algn="r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81726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tx2"/>
                </a:solidFill>
              </a:rPr>
              <a:t>RETO 1. LA POLÍTICA MACROECONÓMICA </a:t>
            </a:r>
            <a:endParaRPr lang="es-CO" dirty="0">
              <a:solidFill>
                <a:schemeClr val="tx2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975" y="1175702"/>
            <a:ext cx="12311539" cy="3631075"/>
          </a:xfrm>
        </p:spPr>
        <p:txBody>
          <a:bodyPr>
            <a:normAutofit/>
          </a:bodyPr>
          <a:lstStyle/>
          <a:p>
            <a:r>
              <a:rPr lang="es-CO" sz="2600" dirty="0"/>
              <a:t>Retos macro: Crecimiento, estabilidad de precios, empleo y redistribución del ingreso</a:t>
            </a:r>
          </a:p>
          <a:p>
            <a:r>
              <a:rPr lang="es-CO" sz="2600" dirty="0"/>
              <a:t>Continuidad de la política económica: el gran activo de Colombia.</a:t>
            </a:r>
          </a:p>
          <a:p>
            <a:r>
              <a:rPr lang="es-CO" sz="2600" dirty="0" smtClean="0"/>
              <a:t>Las instituciones económicas deben defenderse y fortalecerse. Banco de la Republica, Superintendencia Financiera, Comité de la Regla Fiscal</a:t>
            </a:r>
          </a:p>
          <a:p>
            <a:r>
              <a:rPr lang="es-CO" sz="2600" dirty="0"/>
              <a:t>Tránsito entre Administraciones. Un empalme serio y  sin traumatismos.</a:t>
            </a:r>
          </a:p>
          <a:p>
            <a:r>
              <a:rPr lang="es-CO" sz="2600" dirty="0" smtClean="0"/>
              <a:t>Reformas estructurales amigables al crecimiento económico y la economía de mercado.</a:t>
            </a:r>
          </a:p>
          <a:p>
            <a:r>
              <a:rPr lang="es-CO" sz="2600" dirty="0"/>
              <a:t>Balance entre continuidad del manejo macro y reformas</a:t>
            </a:r>
          </a:p>
        </p:txBody>
      </p:sp>
    </p:spTree>
    <p:extLst>
      <p:ext uri="{BB962C8B-B14F-4D97-AF65-F5344CB8AC3E}">
        <p14:creationId xmlns:p14="http://schemas.microsoft.com/office/powerpoint/2010/main" val="1274331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 </a:t>
            </a:r>
            <a:r>
              <a:rPr lang="es-CO" dirty="0" smtClean="0">
                <a:solidFill>
                  <a:schemeClr val="tx2"/>
                </a:solidFill>
              </a:rPr>
              <a:t>RETO 2. REFORMA TRIBUTARIA</a:t>
            </a:r>
            <a:endParaRPr lang="es-CO" dirty="0">
              <a:solidFill>
                <a:schemeClr val="tx2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975" y="1041570"/>
            <a:ext cx="12311539" cy="3997155"/>
          </a:xfrm>
        </p:spPr>
        <p:txBody>
          <a:bodyPr>
            <a:normAutofit fontScale="85000" lnSpcReduction="20000"/>
          </a:bodyPr>
          <a:lstStyle/>
          <a:p>
            <a:r>
              <a:rPr lang="es-CO" dirty="0"/>
              <a:t>Aprobar una reforma que alivie la carga tributaria de las empresas pero que no reduzca y deseablemente eleve la carga tributaria total</a:t>
            </a:r>
          </a:p>
          <a:p>
            <a:r>
              <a:rPr lang="es-CO" dirty="0" smtClean="0"/>
              <a:t>El impuesto a la renta de sociedades y empresas. Alivio.</a:t>
            </a:r>
          </a:p>
          <a:p>
            <a:r>
              <a:rPr lang="es-CO" dirty="0" smtClean="0"/>
              <a:t>Ampliación de la base tributaria de personas naturales</a:t>
            </a:r>
          </a:p>
          <a:p>
            <a:r>
              <a:rPr lang="es-CO" dirty="0" smtClean="0"/>
              <a:t>Ampliación de la base del IVA y devoluciones a los pobres</a:t>
            </a:r>
          </a:p>
          <a:p>
            <a:r>
              <a:rPr lang="es-CO" dirty="0" smtClean="0"/>
              <a:t> Lucha contra la evasión. Importante pero de efectividad incierta.</a:t>
            </a:r>
          </a:p>
          <a:p>
            <a:r>
              <a:rPr lang="es-CO" dirty="0" smtClean="0"/>
              <a:t>Gravar las pensiones altas. Como hacerlo políticamente viable.</a:t>
            </a:r>
          </a:p>
          <a:p>
            <a:r>
              <a:rPr lang="es-CO" dirty="0" smtClean="0"/>
              <a:t>Que hacer con la renta presuntiva y el impuesto del 4 por mil</a:t>
            </a:r>
          </a:p>
          <a:p>
            <a:r>
              <a:rPr lang="es-CO" dirty="0" smtClean="0"/>
              <a:t>Economía política de la reforma tributaria. Armonizar propuestas Carrasquilla y Vargas. Apoyo de partidos sin mermelada. Las consultas populares.</a:t>
            </a:r>
          </a:p>
          <a:p>
            <a:endParaRPr lang="es-CO" dirty="0" smtClean="0"/>
          </a:p>
          <a:p>
            <a:endParaRPr lang="es-CO" dirty="0" smtClean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177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tx2"/>
                </a:solidFill>
              </a:rPr>
              <a:t>RETO 3.  GASTO PÚBLICO Y REGLA FISCAL</a:t>
            </a:r>
            <a:endParaRPr lang="es-CO" dirty="0">
              <a:solidFill>
                <a:schemeClr val="tx2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975" y="1041570"/>
            <a:ext cx="12311539" cy="3997155"/>
          </a:xfrm>
        </p:spPr>
        <p:txBody>
          <a:bodyPr>
            <a:noAutofit/>
          </a:bodyPr>
          <a:lstStyle/>
          <a:p>
            <a:r>
              <a:rPr lang="es-CO" sz="2300" dirty="0" smtClean="0"/>
              <a:t>Reforma Presupuestal: unificación de presupuestos en una entidad, presupuesto por programas, y mas flexible revisando rentas de destinación especifica </a:t>
            </a:r>
          </a:p>
          <a:p>
            <a:r>
              <a:rPr lang="es-CO" sz="2300" dirty="0" smtClean="0"/>
              <a:t>Conveniencia de un Consejo Fiscal consultivo independiente que opine sobre las propuestas de gasto</a:t>
            </a:r>
          </a:p>
          <a:p>
            <a:r>
              <a:rPr lang="es-CO" sz="2300" dirty="0" smtClean="0"/>
              <a:t>Subsidios y Exenciones. Revisarlos y establecer criterios para expedición de nuevos. </a:t>
            </a:r>
            <a:endParaRPr lang="es-CO" sz="2300" dirty="0"/>
          </a:p>
          <a:p>
            <a:r>
              <a:rPr lang="es-CO" sz="2300" dirty="0" smtClean="0"/>
              <a:t>Rentas de destinación especial. Revisarlas y definir de manera estricta el concepto de inversión social.</a:t>
            </a:r>
          </a:p>
          <a:p>
            <a:r>
              <a:rPr lang="es-CO" sz="2300" dirty="0" smtClean="0"/>
              <a:t>Financiamiento de faltantes para educación y salud. </a:t>
            </a:r>
            <a:r>
              <a:rPr lang="es-CO" sz="2300" dirty="0" err="1" smtClean="0"/>
              <a:t>Revision</a:t>
            </a:r>
            <a:r>
              <a:rPr lang="es-CO" sz="2300" dirty="0" smtClean="0"/>
              <a:t> Ley 715.</a:t>
            </a:r>
          </a:p>
          <a:p>
            <a:r>
              <a:rPr lang="es-CO" sz="2300" dirty="0"/>
              <a:t>Mejorar eficiencia en asignación de recursos</a:t>
            </a:r>
            <a:endParaRPr lang="es-CO" sz="2300" dirty="0" smtClean="0"/>
          </a:p>
          <a:p>
            <a:r>
              <a:rPr lang="es-CO" sz="2300" dirty="0" smtClean="0"/>
              <a:t>Respeto a la regla fiscal y medidas para su cumplimiento</a:t>
            </a:r>
            <a:endParaRPr lang="es-CO" sz="2300" dirty="0"/>
          </a:p>
        </p:txBody>
      </p:sp>
    </p:spTree>
    <p:extLst>
      <p:ext uri="{BB962C8B-B14F-4D97-AF65-F5344CB8AC3E}">
        <p14:creationId xmlns:p14="http://schemas.microsoft.com/office/powerpoint/2010/main" val="3781471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tx2"/>
                </a:solidFill>
              </a:rPr>
              <a:t>RETO 4. REFORMA PENSIONAL</a:t>
            </a:r>
            <a:endParaRPr lang="es-CO" dirty="0">
              <a:solidFill>
                <a:schemeClr val="tx2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975" y="1175702"/>
            <a:ext cx="12311539" cy="3863023"/>
          </a:xfrm>
        </p:spPr>
        <p:txBody>
          <a:bodyPr>
            <a:normAutofit fontScale="92500"/>
          </a:bodyPr>
          <a:lstStyle/>
          <a:p>
            <a:r>
              <a:rPr lang="es-CO" dirty="0" smtClean="0"/>
              <a:t>Objetivos: cobertura, equidad y sostenibilidad financiera</a:t>
            </a:r>
          </a:p>
          <a:p>
            <a:r>
              <a:rPr lang="es-CO" dirty="0" smtClean="0"/>
              <a:t>Cobertura: Fortalecer apoyo al adulto mayor, BEPS, FGPM.</a:t>
            </a:r>
          </a:p>
          <a:p>
            <a:r>
              <a:rPr lang="es-CO" dirty="0" smtClean="0"/>
              <a:t>Equidad: Gravar pensiones altas, reconocer intereses a aportes a COLPENSIONES, igualar beneficios entre sistemas</a:t>
            </a:r>
          </a:p>
          <a:p>
            <a:r>
              <a:rPr lang="es-CO" dirty="0" smtClean="0"/>
              <a:t>Sostenibilidad financiera: tema de edades de retiro y tasas de cotización</a:t>
            </a:r>
          </a:p>
          <a:p>
            <a:r>
              <a:rPr lang="es-CO" dirty="0" smtClean="0"/>
              <a:t>La armonización de los dos sistemas y el pilar solidario</a:t>
            </a:r>
          </a:p>
          <a:p>
            <a:r>
              <a:rPr lang="es-CO" dirty="0"/>
              <a:t>Reforma que logre </a:t>
            </a:r>
            <a:r>
              <a:rPr lang="es-CO" dirty="0" smtClean="0"/>
              <a:t>duplicar la cobertura</a:t>
            </a:r>
          </a:p>
          <a:p>
            <a:endParaRPr lang="es-CO" dirty="0" smtClean="0"/>
          </a:p>
          <a:p>
            <a:endParaRPr lang="es-CO" dirty="0" smtClean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24532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tx2"/>
                </a:solidFill>
              </a:rPr>
              <a:t>RETO 5. REFORMA RURAL INTEGRAL</a:t>
            </a:r>
            <a:endParaRPr lang="es-CO" dirty="0">
              <a:solidFill>
                <a:schemeClr val="tx2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975" y="1175703"/>
            <a:ext cx="12311539" cy="3863022"/>
          </a:xfrm>
        </p:spPr>
        <p:txBody>
          <a:bodyPr>
            <a:normAutofit lnSpcReduction="10000"/>
          </a:bodyPr>
          <a:lstStyle/>
          <a:p>
            <a:r>
              <a:rPr lang="es-CO" dirty="0" smtClean="0"/>
              <a:t>Fortalecimiento del Ministerios de Agricultura y sus instituciones</a:t>
            </a:r>
          </a:p>
          <a:p>
            <a:r>
              <a:rPr lang="es-CO" dirty="0" smtClean="0"/>
              <a:t>Presupuesto mayor para la actividad agraria y rural y dirigido a provisión de bienes públicos, en lugar de subsidios directos</a:t>
            </a:r>
          </a:p>
          <a:p>
            <a:r>
              <a:rPr lang="es-CO" dirty="0" smtClean="0"/>
              <a:t>Política de tierras amigable con desarrollo de agricultura comercial</a:t>
            </a:r>
          </a:p>
          <a:p>
            <a:r>
              <a:rPr lang="es-CO" dirty="0" smtClean="0"/>
              <a:t>Revisión del esquema de planes de desarrollo con enfoque territorial y el rol de las comunidades previstos en el Acuerdo de La Habana</a:t>
            </a:r>
          </a:p>
          <a:p>
            <a:r>
              <a:rPr lang="es-CO" dirty="0" smtClean="0"/>
              <a:t>Política  mas efectiva de erradicación  y sustitución de cultivos ilícitos</a:t>
            </a:r>
          </a:p>
          <a:p>
            <a:endParaRPr lang="es-CO" dirty="0" smtClean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00702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tx2"/>
                </a:solidFill>
              </a:rPr>
              <a:t>RETO 6. OTRAS REFORMAS ESTRUCTURALES</a:t>
            </a:r>
            <a:endParaRPr lang="es-CO" dirty="0">
              <a:solidFill>
                <a:schemeClr val="tx2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/>
              <a:t>Lucha contra la corrupción y mecanismos para </a:t>
            </a:r>
            <a:r>
              <a:rPr lang="es-CO" dirty="0" smtClean="0"/>
              <a:t>lograrlo</a:t>
            </a:r>
          </a:p>
          <a:p>
            <a:r>
              <a:rPr lang="es-CO" dirty="0" smtClean="0"/>
              <a:t>Reforma laboral para lograr la formalización</a:t>
            </a:r>
            <a:endParaRPr lang="es-CO" dirty="0"/>
          </a:p>
          <a:p>
            <a:r>
              <a:rPr lang="es-CO" dirty="0" smtClean="0"/>
              <a:t>La apertura comercial: Conveniencia de ampliarla en un mundo convulsionado por nuevo proteccionismo de Estados Unidos</a:t>
            </a:r>
          </a:p>
          <a:p>
            <a:r>
              <a:rPr lang="es-CO" dirty="0" smtClean="0"/>
              <a:t>Fortalecimiento del mercado de capitales</a:t>
            </a:r>
          </a:p>
          <a:p>
            <a:r>
              <a:rPr lang="es-CO" dirty="0" smtClean="0"/>
              <a:t>Continuidad con ajustes en estrategia de construcción de vías 4G</a:t>
            </a:r>
          </a:p>
          <a:p>
            <a:r>
              <a:rPr lang="es-CO" dirty="0" smtClean="0"/>
              <a:t>Reactivación de la vivienda y la minería responsable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558001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</TotalTime>
  <Words>627</Words>
  <Application>Microsoft Office PowerPoint</Application>
  <PresentationFormat>Personalizado</PresentationFormat>
  <Paragraphs>60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Presentación de PowerPoint</vt:lpstr>
      <vt:lpstr>LOS GRANDES RETOS DE LA ECONOMIA</vt:lpstr>
      <vt:lpstr>RETO 1. LA POLÍTICA MACROECONÓMICA </vt:lpstr>
      <vt:lpstr> RETO 2. REFORMA TRIBUTARIA</vt:lpstr>
      <vt:lpstr>RETO 3.  GASTO PÚBLICO Y REGLA FISCAL</vt:lpstr>
      <vt:lpstr>RETO 4. REFORMA PENSIONAL</vt:lpstr>
      <vt:lpstr>RETO 5. REFORMA RURAL INTEGRAL</vt:lpstr>
      <vt:lpstr>RETO 6. OTRAS REFORMAS ESTRUCTURALES</vt:lpstr>
    </vt:vector>
  </TitlesOfParts>
  <Company>BABEL_GROUP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DISEÑO_3</dc:creator>
  <cp:lastModifiedBy>Roberto Junguito</cp:lastModifiedBy>
  <cp:revision>31</cp:revision>
  <dcterms:created xsi:type="dcterms:W3CDTF">2018-07-24T14:29:44Z</dcterms:created>
  <dcterms:modified xsi:type="dcterms:W3CDTF">2018-08-22T00:53:05Z</dcterms:modified>
</cp:coreProperties>
</file>