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5"/>
  </p:notesMasterIdLst>
  <p:sldIdLst>
    <p:sldId id="256" r:id="rId5"/>
    <p:sldId id="257" r:id="rId6"/>
    <p:sldId id="258" r:id="rId7"/>
    <p:sldId id="260" r:id="rId8"/>
    <p:sldId id="276" r:id="rId9"/>
    <p:sldId id="261" r:id="rId10"/>
    <p:sldId id="262" r:id="rId11"/>
    <p:sldId id="263" r:id="rId12"/>
    <p:sldId id="277" r:id="rId13"/>
    <p:sldId id="275" r:id="rId14"/>
    <p:sldId id="266" r:id="rId15"/>
    <p:sldId id="265" r:id="rId16"/>
    <p:sldId id="272" r:id="rId17"/>
    <p:sldId id="268" r:id="rId18"/>
    <p:sldId id="267" r:id="rId19"/>
    <p:sldId id="278" r:id="rId20"/>
    <p:sldId id="270" r:id="rId21"/>
    <p:sldId id="269" r:id="rId22"/>
    <p:sldId id="279" r:id="rId23"/>
    <p:sldId id="271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CBA"/>
    <a:srgbClr val="7E40D8"/>
    <a:srgbClr val="012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2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51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B403-9243-4A89-AE68-85AA30D6EB5F}" type="datetimeFigureOut">
              <a:rPr lang="es-CO" smtClean="0"/>
              <a:t>25/07/2018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5725D-0DBE-4D85-9D1B-2184773DC5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96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5725D-0DBE-4D85-9D1B-2184773DC53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939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63815" y="2457762"/>
            <a:ext cx="525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CROWDFUNDING</a:t>
            </a:r>
            <a:endParaRPr lang="es-CO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41371" y="4268765"/>
            <a:ext cx="29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</a:rPr>
              <a:t>Mauricio Valenzuela </a:t>
            </a:r>
            <a:r>
              <a:rPr lang="es-CO" b="1" dirty="0" err="1" smtClean="0">
                <a:solidFill>
                  <a:srgbClr val="0070C0"/>
                </a:solidFill>
              </a:rPr>
              <a:t>Gruesso</a:t>
            </a:r>
            <a:endParaRPr lang="es-CO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77824" y="936088"/>
            <a:ext cx="214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48864" y="1591441"/>
            <a:ext cx="28601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</a:rPr>
              <a:t>Donaciones (</a:t>
            </a:r>
            <a:r>
              <a:rPr lang="es-CO" dirty="0" err="1" smtClean="0">
                <a:solidFill>
                  <a:srgbClr val="0070C0"/>
                </a:solidFill>
              </a:rPr>
              <a:t>Gofundme</a:t>
            </a:r>
            <a:r>
              <a:rPr lang="es-CO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</a:rPr>
              <a:t>Recompensa (</a:t>
            </a:r>
            <a:r>
              <a:rPr lang="es-CO" dirty="0" err="1" smtClean="0">
                <a:solidFill>
                  <a:srgbClr val="0070C0"/>
                </a:solidFill>
              </a:rPr>
              <a:t>Kickstarter</a:t>
            </a:r>
            <a:r>
              <a:rPr lang="es-CO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</a:rPr>
              <a:t>Préstamo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</a:rPr>
              <a:t>Capital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</a:rPr>
              <a:t>Regalías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19904" y="437418"/>
            <a:ext cx="248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</a:rPr>
              <a:t>¿CÓMO SE HACE EL CF?</a:t>
            </a:r>
            <a:endParaRPr lang="es-CO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71947" y="498356"/>
            <a:ext cx="316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CLASIFICACIÓN </a:t>
            </a:r>
            <a:r>
              <a:rPr lang="es-CO" b="1" dirty="0">
                <a:solidFill>
                  <a:srgbClr val="0070C0"/>
                </a:solidFill>
                <a:cs typeface="Arial" panose="020B0604020202020204" pitchFamily="34" charset="0"/>
              </a:rPr>
              <a:t>DE </a:t>
            </a:r>
            <a:r>
              <a:rPr lang="es-CO" b="1" dirty="0" smtClean="0">
                <a:solidFill>
                  <a:srgbClr val="0070C0"/>
                </a:solidFill>
                <a:cs typeface="Arial" panose="020B0604020202020204" pitchFamily="34" charset="0"/>
              </a:rPr>
              <a:t>PROYECTOS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2671947" y="2202203"/>
            <a:ext cx="321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INFORMACION DE LOS RIESGOS</a:t>
            </a:r>
            <a:endParaRPr lang="es-CO" sz="2000" b="1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12809" y="1233577"/>
            <a:ext cx="690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rgbClr val="0070C0"/>
                </a:solidFill>
              </a:rPr>
              <a:t>Descripción de la metodología para realizar la selección de los proyectos, la cual deberá ser objetiva, razonable y no discriminatoria. 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00470" y="2893831"/>
            <a:ext cx="6556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rgbClr val="0070C0"/>
                </a:solidFill>
              </a:rPr>
              <a:t>La APT deberá exponer estadísticas sobre el número o el porcentaje</a:t>
            </a:r>
          </a:p>
          <a:p>
            <a:pPr algn="just"/>
            <a:r>
              <a:rPr lang="es-CO" dirty="0" smtClean="0">
                <a:solidFill>
                  <a:srgbClr val="0070C0"/>
                </a:solidFill>
              </a:rPr>
              <a:t>de incumplimientos, así como la tasa de morosidad para los casos </a:t>
            </a:r>
          </a:p>
          <a:p>
            <a:pPr algn="just"/>
            <a:r>
              <a:rPr lang="es-CO" dirty="0" smtClean="0">
                <a:solidFill>
                  <a:srgbClr val="0070C0"/>
                </a:solidFill>
              </a:rPr>
              <a:t>correspondientes. Además, deberá también informar sobre como</a:t>
            </a:r>
          </a:p>
          <a:p>
            <a:pPr algn="just"/>
            <a:r>
              <a:rPr lang="es-CO" dirty="0" smtClean="0">
                <a:solidFill>
                  <a:srgbClr val="0070C0"/>
                </a:solidFill>
              </a:rPr>
              <a:t>define cada variable y cómo se han realizado los cálculos.</a:t>
            </a:r>
            <a:endParaRPr lang="es-C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66240" y="312411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CROWDCUBE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87122" y="842979"/>
            <a:ext cx="3812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Advertencia de riesgo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3812" y="1473227"/>
            <a:ext cx="68775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rgbClr val="0070C0"/>
                </a:solidFill>
              </a:rPr>
              <a:t>Invertir en </a:t>
            </a:r>
            <a:r>
              <a:rPr lang="es-CO" dirty="0" err="1" smtClean="0">
                <a:solidFill>
                  <a:srgbClr val="0070C0"/>
                </a:solidFill>
              </a:rPr>
              <a:t>start</a:t>
            </a:r>
            <a:r>
              <a:rPr lang="es-CO" dirty="0" smtClean="0">
                <a:solidFill>
                  <a:srgbClr val="0070C0"/>
                </a:solidFill>
              </a:rPr>
              <a:t>–ups y en negocios en estados iniciales involucra riesgos, incluidos iliquidez, ausencia de dividendos, pérdida de la inversión y dilución, y debería hacerse como parte de un portafolio diversificado.</a:t>
            </a:r>
          </a:p>
          <a:p>
            <a:pPr algn="just"/>
            <a:endParaRPr lang="es-CO" dirty="0">
              <a:solidFill>
                <a:srgbClr val="0070C0"/>
              </a:solidFill>
            </a:endParaRPr>
          </a:p>
          <a:p>
            <a:pPr algn="just"/>
            <a:r>
              <a:rPr lang="es-CO" dirty="0" err="1" smtClean="0">
                <a:solidFill>
                  <a:srgbClr val="0070C0"/>
                </a:solidFill>
              </a:rPr>
              <a:t>Crowdcube</a:t>
            </a:r>
            <a:r>
              <a:rPr lang="es-CO" dirty="0" smtClean="0">
                <a:solidFill>
                  <a:srgbClr val="0070C0"/>
                </a:solidFill>
              </a:rPr>
              <a:t> está dirigida exclusivamente a inversionistas suficientemente sofisticados para entender estos riesgos y tomar sus propias decisiones de inversión. Usted solo podrá invertir a través de </a:t>
            </a:r>
            <a:r>
              <a:rPr lang="es-CO" dirty="0" err="1">
                <a:solidFill>
                  <a:srgbClr val="0070C0"/>
                </a:solidFill>
              </a:rPr>
              <a:t>Crowdcube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smtClean="0">
                <a:solidFill>
                  <a:srgbClr val="0070C0"/>
                </a:solidFill>
              </a:rPr>
              <a:t>una vez se haya registrado como suficientemente sofisticado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402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edificio bacata bogo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82" y="714615"/>
            <a:ext cx="4244195" cy="38035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477127" y="140589"/>
            <a:ext cx="179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>COLOMBIA</a:t>
            </a:r>
            <a:endParaRPr lang="es-C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64966" y="286189"/>
            <a:ext cx="451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 AL PD </a:t>
            </a:r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COLOMBIANO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17444" y="779080"/>
            <a:ext cx="768827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Crowdfunding</a:t>
            </a:r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Poner en contacto de manera profesional a un numero plural de aportantes con receptores que solicitan financiación en nombre propio para destinarlo a un proyecto productivo de inversión.</a:t>
            </a:r>
          </a:p>
          <a:p>
            <a:endParaRPr lang="es-C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algn="just"/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denominarán administradoras de plataformas electrónicas de financiamiento </a:t>
            </a: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colaborativo</a:t>
            </a:r>
          </a:p>
          <a:p>
            <a:pPr marL="360363" algn="just"/>
            <a:endParaRPr lang="es-CO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productivos de </a:t>
            </a: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(préstamo y capital)</a:t>
            </a:r>
            <a:endParaRPr lang="es-C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1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03981" y="590411"/>
            <a:ext cx="70372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Valores:</a:t>
            </a:r>
          </a:p>
          <a:p>
            <a:endParaRPr lang="es-CO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las características y prerrogativas de los títulos valores, excepto la acción cambiaria de regreso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podrán negociarse en el mercado principal o en el segundo mercado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Tampoco en la plataforma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colocación, adquisición o enajenación de estos valores no son intermediación en el mercado de valores. Por lo tanto, se efectuarán directamente entre la plataforma y los aportantes, o entre estos, según el caso.</a:t>
            </a:r>
            <a:endParaRPr lang="es-C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64966" y="267245"/>
            <a:ext cx="451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 AL PD </a:t>
            </a:r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COLOMBIANO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3461" y="1339758"/>
            <a:ext cx="5731056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proyectos e información de riesgos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CO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Recaudos (segregación de fondos)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CO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 con </a:t>
            </a: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inversionistas profesionales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C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en Colombia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03955" y="729465"/>
            <a:ext cx="451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 AL PD </a:t>
            </a:r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COLOMBIANO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99393" y="779241"/>
            <a:ext cx="295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 FINALES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62869" y="1301853"/>
            <a:ext cx="51539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egulación se ajustará a la realidad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CO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 no mejora la viabilidad de los </a:t>
            </a: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C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01" y="1284269"/>
            <a:ext cx="3444495" cy="22218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67" y="1284269"/>
            <a:ext cx="3345868" cy="22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99393" y="779241"/>
            <a:ext cx="295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 FINALES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62869" y="1421596"/>
            <a:ext cx="661591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Asesores?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CO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 y programas estatales de apoyo a emprendimientos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50822" y="1331570"/>
            <a:ext cx="146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endParaRPr lang="es-CO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42410" y="1822461"/>
            <a:ext cx="93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Bancos</a:t>
            </a:r>
            <a:endParaRPr lang="es-CO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84745" y="1268469"/>
            <a:ext cx="185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Productivos</a:t>
            </a:r>
            <a:endParaRPr lang="es-CO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216646" y="2571639"/>
            <a:ext cx="1414547" cy="8235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55613" y="2564143"/>
            <a:ext cx="1118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de Valores</a:t>
            </a:r>
            <a:endParaRPr lang="es-CO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187448" y="1848008"/>
            <a:ext cx="1407254" cy="353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5044434" y="2748919"/>
            <a:ext cx="435141" cy="23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5090852" y="1570381"/>
            <a:ext cx="435141" cy="23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37" y="1731680"/>
            <a:ext cx="1666853" cy="1737307"/>
          </a:xfrm>
          <a:prstGeom prst="rect">
            <a:avLst/>
          </a:prstGeom>
        </p:spPr>
      </p:pic>
      <p:pic>
        <p:nvPicPr>
          <p:cNvPr id="23" name="Picture 2" descr="Resultado de imagen para person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2" y="3654987"/>
            <a:ext cx="1553691" cy="11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echa derecha 23"/>
          <p:cNvSpPr/>
          <p:nvPr/>
        </p:nvSpPr>
        <p:spPr>
          <a:xfrm>
            <a:off x="2588818" y="2748919"/>
            <a:ext cx="435141" cy="23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echa derecha 24"/>
          <p:cNvSpPr/>
          <p:nvPr/>
        </p:nvSpPr>
        <p:spPr>
          <a:xfrm>
            <a:off x="2675325" y="1584242"/>
            <a:ext cx="435141" cy="238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imagenes de tecnolog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11" y="2006555"/>
            <a:ext cx="2381015" cy="15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123742" y="1570381"/>
            <a:ext cx="1860999" cy="20204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redondeado 15"/>
          <p:cNvSpPr/>
          <p:nvPr/>
        </p:nvSpPr>
        <p:spPr>
          <a:xfrm>
            <a:off x="3203800" y="2141509"/>
            <a:ext cx="1647819" cy="6074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74658" y="2257753"/>
            <a:ext cx="1646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Crowdfunding</a:t>
            </a:r>
            <a:endParaRPr lang="es-CO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8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 animBg="1"/>
      <p:bldP spid="14" grpId="0" animBg="1"/>
      <p:bldP spid="15" grpId="0" animBg="1"/>
      <p:bldP spid="24" grpId="0" animBg="1"/>
      <p:bldP spid="25" grpId="0" animBg="1"/>
      <p:bldP spid="2" grpId="0" animBg="1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04666"/>
            <a:ext cx="3999437" cy="39469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86000" y="4351586"/>
            <a:ext cx="4061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GRACIAS</a:t>
            </a:r>
            <a:r>
              <a:rPr lang="es-CO" sz="3200" b="1" dirty="0" smtClean="0">
                <a:latin typeface="Verdana" panose="020B0604030504040204" pitchFamily="34" charset="0"/>
              </a:rPr>
              <a:t>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9494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Resultado de imagen para carretera en mal estado colomb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85" y="724327"/>
            <a:ext cx="4865077" cy="3624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H="1">
            <a:off x="3669958" y="3467041"/>
            <a:ext cx="6588" cy="58229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ágono 11"/>
          <p:cNvSpPr/>
          <p:nvPr/>
        </p:nvSpPr>
        <p:spPr>
          <a:xfrm>
            <a:off x="2907586" y="2216506"/>
            <a:ext cx="1576631" cy="1250535"/>
          </a:xfrm>
          <a:prstGeom prst="hexagon">
            <a:avLst/>
          </a:prstGeom>
          <a:solidFill>
            <a:srgbClr val="FF0000"/>
          </a:solidFill>
          <a:ln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TRANSITE BAJO SU PROPIO RIESGO</a:t>
            </a:r>
          </a:p>
        </p:txBody>
      </p:sp>
    </p:spTree>
    <p:extLst>
      <p:ext uri="{BB962C8B-B14F-4D97-AF65-F5344CB8AC3E}">
        <p14:creationId xmlns:p14="http://schemas.microsoft.com/office/powerpoint/2010/main" val="259205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15748" y="786572"/>
            <a:ext cx="67717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0070C0"/>
                </a:solidFill>
              </a:rPr>
              <a:t>CROWDFUNDING</a:t>
            </a:r>
          </a:p>
          <a:p>
            <a:pPr algn="ctr"/>
            <a:r>
              <a:rPr lang="es-CO" sz="2000" b="1" dirty="0" smtClean="0">
                <a:solidFill>
                  <a:srgbClr val="0070C0"/>
                </a:solidFill>
              </a:rPr>
              <a:t>(Argentina)</a:t>
            </a:r>
            <a:endParaRPr lang="es-CO" sz="2000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>
              <a:solidFill>
                <a:srgbClr val="0070C0"/>
              </a:solidFill>
            </a:endParaRPr>
          </a:p>
          <a:p>
            <a:pPr algn="just"/>
            <a:r>
              <a:rPr lang="es-CO" sz="2000" dirty="0" smtClean="0">
                <a:solidFill>
                  <a:srgbClr val="0070C0"/>
                </a:solidFill>
              </a:rPr>
              <a:t>Poner </a:t>
            </a:r>
            <a:r>
              <a:rPr lang="es-CO" sz="2000" dirty="0">
                <a:solidFill>
                  <a:srgbClr val="0070C0"/>
                </a:solidFill>
              </a:rPr>
              <a:t>en contacto, de manera profesional y exclusivamente mediante portales web u otros medios análogos, a una pluralidad de </a:t>
            </a:r>
            <a:r>
              <a:rPr lang="es-CO" sz="2000" dirty="0" smtClean="0">
                <a:solidFill>
                  <a:srgbClr val="0070C0"/>
                </a:solidFill>
              </a:rPr>
              <a:t>personas, que </a:t>
            </a:r>
            <a:r>
              <a:rPr lang="es-CO" sz="2000" dirty="0">
                <a:solidFill>
                  <a:srgbClr val="0070C0"/>
                </a:solidFill>
              </a:rPr>
              <a:t>actúan como </a:t>
            </a:r>
            <a:r>
              <a:rPr lang="es-CO" sz="2000" dirty="0" smtClean="0">
                <a:solidFill>
                  <a:srgbClr val="0070C0"/>
                </a:solidFill>
              </a:rPr>
              <a:t>inversores, </a:t>
            </a:r>
            <a:r>
              <a:rPr lang="es-CO" sz="2000" dirty="0">
                <a:solidFill>
                  <a:srgbClr val="0070C0"/>
                </a:solidFill>
              </a:rPr>
              <a:t>con personas </a:t>
            </a:r>
            <a:r>
              <a:rPr lang="es-CO" sz="2000" dirty="0" smtClean="0">
                <a:solidFill>
                  <a:srgbClr val="0070C0"/>
                </a:solidFill>
              </a:rPr>
              <a:t>que </a:t>
            </a:r>
            <a:r>
              <a:rPr lang="es-CO" sz="2000" dirty="0">
                <a:solidFill>
                  <a:srgbClr val="0070C0"/>
                </a:solidFill>
              </a:rPr>
              <a:t>solicitan financiación en calidad de “Emprendedores de Financiamiento Colectivo</a:t>
            </a:r>
            <a:r>
              <a:rPr lang="es-CO" sz="2000" dirty="0" smtClean="0">
                <a:solidFill>
                  <a:srgbClr val="0070C0"/>
                </a:solidFill>
              </a:rPr>
              <a:t>”.</a:t>
            </a:r>
          </a:p>
          <a:p>
            <a:pPr algn="just"/>
            <a:endParaRPr lang="es-CO" sz="2000" b="1" dirty="0">
              <a:solidFill>
                <a:srgbClr val="0070C0"/>
              </a:solidFill>
            </a:endParaRPr>
          </a:p>
          <a:p>
            <a:pPr algn="just"/>
            <a:r>
              <a:rPr lang="es-CO" sz="2000" b="1" dirty="0" smtClean="0">
                <a:solidFill>
                  <a:srgbClr val="0070C0"/>
                </a:solidFill>
              </a:rPr>
              <a:t>Por lo tanto, la APT es un mero proveedor de tecnología </a:t>
            </a:r>
            <a:endParaRPr lang="es-CO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0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70943" y="554948"/>
            <a:ext cx="3289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NACE EL CF?</a:t>
            </a:r>
            <a:endParaRPr lang="es-CO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98062" y="1344323"/>
            <a:ext cx="6835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Porque hay </a:t>
            </a:r>
            <a:r>
              <a:rPr lang="es-CO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sectores desatendidos </a:t>
            </a:r>
            <a:r>
              <a:rPr lang="es-CO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por los mecanismos tradicionales de financiación (emprendedores).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2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rgbClr val="0070C0"/>
                </a:solidFill>
                <a:cs typeface="Arial" panose="020B0604020202020204" pitchFamily="34" charset="0"/>
              </a:rPr>
              <a:t>Por que la tecnología potencia la capacidad de dar a conocer un proyecto.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9793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584" y="780692"/>
            <a:ext cx="2338311" cy="3197013"/>
          </a:xfrm>
          <a:prstGeom prst="rect">
            <a:avLst/>
          </a:prstGeom>
        </p:spPr>
      </p:pic>
      <p:pic>
        <p:nvPicPr>
          <p:cNvPr id="1026" name="Picture 2" descr="Resultado de imagen para rostro de gabriel garcia marquez jov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26" y="564687"/>
            <a:ext cx="23907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la reina isabel y cristobal co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54" y="868165"/>
            <a:ext cx="4500081" cy="33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99278" y="230562"/>
            <a:ext cx="681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¿LAS APT SON MEROS PROVEEDORES DE TECNOLOGIA? 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6005" y="798753"/>
            <a:ext cx="749219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u="sng" dirty="0" err="1" smtClean="0">
                <a:solidFill>
                  <a:srgbClr val="0070C0"/>
                </a:solidFill>
              </a:rPr>
              <a:t>Crowdfunding</a:t>
            </a:r>
            <a:r>
              <a:rPr lang="es-CO" sz="1600" b="1" u="sng" dirty="0" smtClean="0">
                <a:solidFill>
                  <a:srgbClr val="0070C0"/>
                </a:solidFill>
              </a:rPr>
              <a:t>.</a:t>
            </a:r>
            <a:r>
              <a:rPr lang="es-CO" sz="1600" b="1" dirty="0" smtClean="0">
                <a:solidFill>
                  <a:srgbClr val="0070C0"/>
                </a:solidFill>
              </a:rPr>
              <a:t> </a:t>
            </a:r>
            <a:r>
              <a:rPr lang="es-CO" sz="1500" dirty="0" smtClean="0">
                <a:solidFill>
                  <a:srgbClr val="0070C0"/>
                </a:solidFill>
              </a:rPr>
              <a:t>- Poner </a:t>
            </a:r>
            <a:r>
              <a:rPr lang="es-CO" sz="1500" dirty="0">
                <a:solidFill>
                  <a:srgbClr val="0070C0"/>
                </a:solidFill>
              </a:rPr>
              <a:t>en contacto, de manera profesional y exclusivamente mediante portales web u otros medios análogos, a una pluralidad de personas humanas y/o jurídicas que actúan como inversores con personas humanas y/o jurídicas que solicitan financiación en calidad de “Emprendedores de Financiamiento Colectivo”.</a:t>
            </a:r>
          </a:p>
          <a:p>
            <a:pPr algn="just"/>
            <a:endParaRPr lang="es-CO" sz="15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u="sng" dirty="0">
                <a:solidFill>
                  <a:srgbClr val="0070C0"/>
                </a:solidFill>
              </a:rPr>
              <a:t>Otras</a:t>
            </a:r>
            <a:r>
              <a:rPr lang="es-CO" sz="1600" u="sng" dirty="0">
                <a:solidFill>
                  <a:srgbClr val="0070C0"/>
                </a:solidFill>
              </a:rPr>
              <a:t>.</a:t>
            </a:r>
            <a:r>
              <a:rPr lang="es-CO" sz="1600" dirty="0">
                <a:solidFill>
                  <a:srgbClr val="0070C0"/>
                </a:solidFill>
              </a:rPr>
              <a:t>- </a:t>
            </a:r>
            <a:r>
              <a:rPr lang="es-CO" sz="1500" dirty="0">
                <a:solidFill>
                  <a:srgbClr val="0070C0"/>
                </a:solidFill>
              </a:rPr>
              <a:t>La P.F.C. no podrá realizar ninguna otra actividad sujeta al control de la </a:t>
            </a:r>
            <a:r>
              <a:rPr lang="es-CO" sz="1500" dirty="0" smtClean="0">
                <a:solidFill>
                  <a:srgbClr val="0070C0"/>
                </a:solidFill>
              </a:rPr>
              <a:t>Comisión Nacional de Valores, </a:t>
            </a:r>
            <a:r>
              <a:rPr lang="es-CO" sz="1500" dirty="0">
                <a:solidFill>
                  <a:srgbClr val="0070C0"/>
                </a:solidFill>
              </a:rPr>
              <a:t>ni inscribirse en otras categorías de agentes y/o mercados bajo fiscalización de este Organismo.</a:t>
            </a:r>
          </a:p>
          <a:p>
            <a:pPr algn="just"/>
            <a:endParaRPr lang="es-CO" sz="15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71463" algn="just"/>
            <a:r>
              <a:rPr lang="es-CO" sz="1500" dirty="0" smtClean="0">
                <a:solidFill>
                  <a:srgbClr val="0070C0"/>
                </a:solidFill>
              </a:rPr>
              <a:t>La </a:t>
            </a:r>
            <a:r>
              <a:rPr lang="es-CO" sz="1500" dirty="0">
                <a:solidFill>
                  <a:srgbClr val="0070C0"/>
                </a:solidFill>
              </a:rPr>
              <a:t>P.F.C. podrá realizar actividades afines y complementarias no sujetas </a:t>
            </a:r>
            <a:r>
              <a:rPr lang="es-CO" sz="1500" dirty="0" smtClean="0">
                <a:solidFill>
                  <a:srgbClr val="0070C0"/>
                </a:solidFill>
              </a:rPr>
              <a:t>  al </a:t>
            </a:r>
            <a:r>
              <a:rPr lang="es-CO" sz="1500" dirty="0">
                <a:solidFill>
                  <a:srgbClr val="0070C0"/>
                </a:solidFill>
              </a:rPr>
              <a:t>control de la </a:t>
            </a:r>
            <a:r>
              <a:rPr lang="es-CO" sz="1500" dirty="0" smtClean="0">
                <a:solidFill>
                  <a:srgbClr val="0070C0"/>
                </a:solidFill>
              </a:rPr>
              <a:t>Comisión Nacional de Valores, </a:t>
            </a:r>
            <a:r>
              <a:rPr lang="es-CO" sz="1500" dirty="0">
                <a:solidFill>
                  <a:srgbClr val="0070C0"/>
                </a:solidFill>
              </a:rPr>
              <a:t>siempre y cuando no exista conflicto de interés entre las actividades que pretendan desarrollarse y se observen los principios de transparencia, objetividad, diligencia y buena fe en el trato con sus clientes.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8232" y="763411"/>
            <a:ext cx="72674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Emisión de valores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268288" algn="just"/>
            <a:r>
              <a:rPr lang="es-CO" dirty="0" smtClean="0">
                <a:solidFill>
                  <a:srgbClr val="0070C0"/>
                </a:solidFill>
                <a:latin typeface="+mj-lt"/>
              </a:rPr>
              <a:t>La 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P.F.C. deberá tener una sección dentro de su </a:t>
            </a:r>
            <a:r>
              <a:rPr lang="es-CO" dirty="0" smtClean="0">
                <a:solidFill>
                  <a:srgbClr val="0070C0"/>
                </a:solidFill>
                <a:latin typeface="+mj-lt"/>
              </a:rPr>
              <a:t>sitio 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o </a:t>
            </a:r>
            <a:r>
              <a:rPr lang="es-CO" dirty="0" smtClean="0">
                <a:solidFill>
                  <a:srgbClr val="0070C0"/>
                </a:solidFill>
                <a:latin typeface="+mj-lt"/>
              </a:rPr>
              <a:t>página 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w</a:t>
            </a:r>
            <a:r>
              <a:rPr lang="es-CO" dirty="0" smtClean="0">
                <a:solidFill>
                  <a:srgbClr val="0070C0"/>
                </a:solidFill>
                <a:latin typeface="+mj-lt"/>
              </a:rPr>
              <a:t>eb </a:t>
            </a:r>
            <a:r>
              <a:rPr lang="es-CO" dirty="0">
                <a:solidFill>
                  <a:srgbClr val="0070C0"/>
                </a:solidFill>
                <a:latin typeface="+mj-lt"/>
              </a:rPr>
              <a:t>para la negociación secundaria exclusiva de los instrumentos que se hayan colocado a través de la misma</a:t>
            </a:r>
            <a:r>
              <a:rPr lang="es-CO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>
              <a:solidFill>
                <a:srgbClr val="0070C0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Recaudos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Límites al proyecto y a los inversionistas</a:t>
            </a:r>
            <a:endParaRPr lang="es-CO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dirty="0">
              <a:solidFill>
                <a:srgbClr val="0070C0"/>
              </a:solidFill>
            </a:endParaRPr>
          </a:p>
          <a:p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479</TotalTime>
  <Words>664</Words>
  <Application>Microsoft Office PowerPoint</Application>
  <PresentationFormat>Presentación en pantalla (16:9)</PresentationFormat>
  <Paragraphs>96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MARTA ROCIO GARCIA GIL</cp:lastModifiedBy>
  <cp:revision>84</cp:revision>
  <dcterms:created xsi:type="dcterms:W3CDTF">2010-04-12T23:12:02Z</dcterms:created>
  <dcterms:modified xsi:type="dcterms:W3CDTF">2018-07-25T15:00:39Z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