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75" r:id="rId3"/>
    <p:sldId id="259" r:id="rId4"/>
    <p:sldId id="260" r:id="rId5"/>
    <p:sldId id="284" r:id="rId6"/>
    <p:sldId id="292" r:id="rId7"/>
    <p:sldId id="291" r:id="rId8"/>
    <p:sldId id="290" r:id="rId9"/>
    <p:sldId id="289" r:id="rId10"/>
    <p:sldId id="288" r:id="rId11"/>
    <p:sldId id="276" r:id="rId12"/>
    <p:sldId id="287" r:id="rId13"/>
    <p:sldId id="286" r:id="rId14"/>
    <p:sldId id="285" r:id="rId15"/>
    <p:sldId id="274" r:id="rId16"/>
  </p:sldIdLst>
  <p:sldSz cx="13679488" cy="5038725"/>
  <p:notesSz cx="7102475" cy="9369425"/>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7">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an Camilo restrepo" initials="JCr" lastIdx="0" clrIdx="0">
    <p:extLst>
      <p:ext uri="{19B8F6BF-5375-455C-9EA6-DF929625EA0E}">
        <p15:presenceInfo xmlns:p15="http://schemas.microsoft.com/office/powerpoint/2012/main" userId="453d54fe53f0f8d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65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120" y="234"/>
      </p:cViewPr>
      <p:guideLst>
        <p:guide orient="horz" pos="1587"/>
        <p:guide pos="430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7739" cy="470098"/>
          </a:xfrm>
          <a:prstGeom prst="rect">
            <a:avLst/>
          </a:prstGeom>
        </p:spPr>
        <p:txBody>
          <a:bodyPr vert="horz" lIns="94119" tIns="47060" rIns="94119" bIns="47060" rtlCol="0"/>
          <a:lstStyle>
            <a:lvl1pPr algn="l">
              <a:defRPr sz="1200"/>
            </a:lvl1pPr>
          </a:lstStyle>
          <a:p>
            <a:endParaRPr lang="es-CO"/>
          </a:p>
        </p:txBody>
      </p:sp>
      <p:sp>
        <p:nvSpPr>
          <p:cNvPr id="3" name="Marcador de fecha 2"/>
          <p:cNvSpPr>
            <a:spLocks noGrp="1"/>
          </p:cNvSpPr>
          <p:nvPr>
            <p:ph type="dt" idx="1"/>
          </p:nvPr>
        </p:nvSpPr>
        <p:spPr>
          <a:xfrm>
            <a:off x="4023092" y="0"/>
            <a:ext cx="3077739" cy="470098"/>
          </a:xfrm>
          <a:prstGeom prst="rect">
            <a:avLst/>
          </a:prstGeom>
        </p:spPr>
        <p:txBody>
          <a:bodyPr vert="horz" lIns="94119" tIns="47060" rIns="94119" bIns="47060" rtlCol="0"/>
          <a:lstStyle>
            <a:lvl1pPr algn="r">
              <a:defRPr sz="1200"/>
            </a:lvl1pPr>
          </a:lstStyle>
          <a:p>
            <a:fld id="{D5883397-7458-459A-9840-C13EDBA8D8C9}" type="datetimeFigureOut">
              <a:rPr lang="es-CO" smtClean="0"/>
              <a:t>15/08/2018</a:t>
            </a:fld>
            <a:endParaRPr lang="es-CO"/>
          </a:p>
        </p:txBody>
      </p:sp>
      <p:sp>
        <p:nvSpPr>
          <p:cNvPr id="4" name="Marcador de imagen de diapositiva 3"/>
          <p:cNvSpPr>
            <a:spLocks noGrp="1" noRot="1" noChangeAspect="1"/>
          </p:cNvSpPr>
          <p:nvPr>
            <p:ph type="sldImg" idx="2"/>
          </p:nvPr>
        </p:nvSpPr>
        <p:spPr>
          <a:xfrm>
            <a:off x="-741363" y="1171575"/>
            <a:ext cx="8585201" cy="3162300"/>
          </a:xfrm>
          <a:prstGeom prst="rect">
            <a:avLst/>
          </a:prstGeom>
          <a:noFill/>
          <a:ln w="12700">
            <a:solidFill>
              <a:prstClr val="black"/>
            </a:solidFill>
          </a:ln>
        </p:spPr>
        <p:txBody>
          <a:bodyPr vert="horz" lIns="94119" tIns="47060" rIns="94119" bIns="47060" rtlCol="0" anchor="ctr"/>
          <a:lstStyle/>
          <a:p>
            <a:endParaRPr lang="es-CO"/>
          </a:p>
        </p:txBody>
      </p:sp>
      <p:sp>
        <p:nvSpPr>
          <p:cNvPr id="5" name="Marcador de notas 4"/>
          <p:cNvSpPr>
            <a:spLocks noGrp="1"/>
          </p:cNvSpPr>
          <p:nvPr>
            <p:ph type="body" sz="quarter" idx="3"/>
          </p:nvPr>
        </p:nvSpPr>
        <p:spPr>
          <a:xfrm>
            <a:off x="710248" y="4509036"/>
            <a:ext cx="5681980" cy="3689211"/>
          </a:xfrm>
          <a:prstGeom prst="rect">
            <a:avLst/>
          </a:prstGeom>
        </p:spPr>
        <p:txBody>
          <a:bodyPr vert="horz" lIns="94119" tIns="47060" rIns="94119" bIns="4706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99328"/>
            <a:ext cx="3077739" cy="470097"/>
          </a:xfrm>
          <a:prstGeom prst="rect">
            <a:avLst/>
          </a:prstGeom>
        </p:spPr>
        <p:txBody>
          <a:bodyPr vert="horz" lIns="94119" tIns="47060" rIns="94119" bIns="4706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4023092" y="8899328"/>
            <a:ext cx="3077739" cy="470097"/>
          </a:xfrm>
          <a:prstGeom prst="rect">
            <a:avLst/>
          </a:prstGeom>
        </p:spPr>
        <p:txBody>
          <a:bodyPr vert="horz" lIns="94119" tIns="47060" rIns="94119" bIns="47060" rtlCol="0" anchor="b"/>
          <a:lstStyle>
            <a:lvl1pPr algn="r">
              <a:defRPr sz="1200"/>
            </a:lvl1pPr>
          </a:lstStyle>
          <a:p>
            <a:fld id="{0F3859B5-C7A5-4B54-911B-63E5D6FBD23A}" type="slidenum">
              <a:rPr lang="es-CO" smtClean="0"/>
              <a:t>‹Nº›</a:t>
            </a:fld>
            <a:endParaRPr lang="es-CO"/>
          </a:p>
        </p:txBody>
      </p:sp>
    </p:spTree>
    <p:extLst>
      <p:ext uri="{BB962C8B-B14F-4D97-AF65-F5344CB8AC3E}">
        <p14:creationId xmlns:p14="http://schemas.microsoft.com/office/powerpoint/2010/main" val="1383544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LA FINANCIACION DEL POSCONFLICTO: UN GRAN RETO PARA EL NUEVO GOBIERNO</a:t>
            </a:r>
          </a:p>
        </p:txBody>
      </p:sp>
      <p:sp>
        <p:nvSpPr>
          <p:cNvPr id="4" name="Marcador de número de diapositiva 3"/>
          <p:cNvSpPr>
            <a:spLocks noGrp="1"/>
          </p:cNvSpPr>
          <p:nvPr>
            <p:ph type="sldNum" sz="quarter" idx="10"/>
          </p:nvPr>
        </p:nvSpPr>
        <p:spPr/>
        <p:txBody>
          <a:bodyPr/>
          <a:lstStyle/>
          <a:p>
            <a:fld id="{0F3859B5-C7A5-4B54-911B-63E5D6FBD23A}" type="slidenum">
              <a:rPr lang="es-CO" smtClean="0"/>
              <a:t>1</a:t>
            </a:fld>
            <a:endParaRPr lang="es-CO"/>
          </a:p>
        </p:txBody>
      </p:sp>
    </p:spTree>
    <p:extLst>
      <p:ext uri="{BB962C8B-B14F-4D97-AF65-F5344CB8AC3E}">
        <p14:creationId xmlns:p14="http://schemas.microsoft.com/office/powerpoint/2010/main" val="4286523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10</a:t>
            </a:fld>
            <a:endParaRPr lang="es-CO"/>
          </a:p>
        </p:txBody>
      </p:sp>
    </p:spTree>
    <p:extLst>
      <p:ext uri="{BB962C8B-B14F-4D97-AF65-F5344CB8AC3E}">
        <p14:creationId xmlns:p14="http://schemas.microsoft.com/office/powerpoint/2010/main" val="1754378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11</a:t>
            </a:fld>
            <a:endParaRPr lang="es-CO"/>
          </a:p>
        </p:txBody>
      </p:sp>
    </p:spTree>
    <p:extLst>
      <p:ext uri="{BB962C8B-B14F-4D97-AF65-F5344CB8AC3E}">
        <p14:creationId xmlns:p14="http://schemas.microsoft.com/office/powerpoint/2010/main" val="3683433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12</a:t>
            </a:fld>
            <a:endParaRPr lang="es-CO"/>
          </a:p>
        </p:txBody>
      </p:sp>
    </p:spTree>
    <p:extLst>
      <p:ext uri="{BB962C8B-B14F-4D97-AF65-F5344CB8AC3E}">
        <p14:creationId xmlns:p14="http://schemas.microsoft.com/office/powerpoint/2010/main" val="4999187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13</a:t>
            </a:fld>
            <a:endParaRPr lang="es-CO"/>
          </a:p>
        </p:txBody>
      </p:sp>
    </p:spTree>
    <p:extLst>
      <p:ext uri="{BB962C8B-B14F-4D97-AF65-F5344CB8AC3E}">
        <p14:creationId xmlns:p14="http://schemas.microsoft.com/office/powerpoint/2010/main" val="158753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14</a:t>
            </a:fld>
            <a:endParaRPr lang="es-CO"/>
          </a:p>
        </p:txBody>
      </p:sp>
    </p:spTree>
    <p:extLst>
      <p:ext uri="{BB962C8B-B14F-4D97-AF65-F5344CB8AC3E}">
        <p14:creationId xmlns:p14="http://schemas.microsoft.com/office/powerpoint/2010/main" val="3595669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15</a:t>
            </a:fld>
            <a:endParaRPr lang="es-CO"/>
          </a:p>
        </p:txBody>
      </p:sp>
    </p:spTree>
    <p:extLst>
      <p:ext uri="{BB962C8B-B14F-4D97-AF65-F5344CB8AC3E}">
        <p14:creationId xmlns:p14="http://schemas.microsoft.com/office/powerpoint/2010/main" val="38618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2</a:t>
            </a:fld>
            <a:endParaRPr lang="es-CO"/>
          </a:p>
        </p:txBody>
      </p:sp>
    </p:spTree>
    <p:extLst>
      <p:ext uri="{BB962C8B-B14F-4D97-AF65-F5344CB8AC3E}">
        <p14:creationId xmlns:p14="http://schemas.microsoft.com/office/powerpoint/2010/main" val="3493911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3</a:t>
            </a:fld>
            <a:endParaRPr lang="es-CO"/>
          </a:p>
        </p:txBody>
      </p:sp>
    </p:spTree>
    <p:extLst>
      <p:ext uri="{BB962C8B-B14F-4D97-AF65-F5344CB8AC3E}">
        <p14:creationId xmlns:p14="http://schemas.microsoft.com/office/powerpoint/2010/main" val="2352796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4</a:t>
            </a:fld>
            <a:endParaRPr lang="es-CO"/>
          </a:p>
        </p:txBody>
      </p:sp>
    </p:spTree>
    <p:extLst>
      <p:ext uri="{BB962C8B-B14F-4D97-AF65-F5344CB8AC3E}">
        <p14:creationId xmlns:p14="http://schemas.microsoft.com/office/powerpoint/2010/main" val="3030743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5</a:t>
            </a:fld>
            <a:endParaRPr lang="es-CO"/>
          </a:p>
        </p:txBody>
      </p:sp>
    </p:spTree>
    <p:extLst>
      <p:ext uri="{BB962C8B-B14F-4D97-AF65-F5344CB8AC3E}">
        <p14:creationId xmlns:p14="http://schemas.microsoft.com/office/powerpoint/2010/main" val="473551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6</a:t>
            </a:fld>
            <a:endParaRPr lang="es-CO"/>
          </a:p>
        </p:txBody>
      </p:sp>
    </p:spTree>
    <p:extLst>
      <p:ext uri="{BB962C8B-B14F-4D97-AF65-F5344CB8AC3E}">
        <p14:creationId xmlns:p14="http://schemas.microsoft.com/office/powerpoint/2010/main" val="10127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7</a:t>
            </a:fld>
            <a:endParaRPr lang="es-CO"/>
          </a:p>
        </p:txBody>
      </p:sp>
    </p:spTree>
    <p:extLst>
      <p:ext uri="{BB962C8B-B14F-4D97-AF65-F5344CB8AC3E}">
        <p14:creationId xmlns:p14="http://schemas.microsoft.com/office/powerpoint/2010/main" val="1627248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8</a:t>
            </a:fld>
            <a:endParaRPr lang="es-CO"/>
          </a:p>
        </p:txBody>
      </p:sp>
    </p:spTree>
    <p:extLst>
      <p:ext uri="{BB962C8B-B14F-4D97-AF65-F5344CB8AC3E}">
        <p14:creationId xmlns:p14="http://schemas.microsoft.com/office/powerpoint/2010/main" val="201779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endParaRPr lang="es-CO" dirty="0"/>
          </a:p>
        </p:txBody>
      </p:sp>
      <p:sp>
        <p:nvSpPr>
          <p:cNvPr id="4" name="Marcador de número de diapositiva 3"/>
          <p:cNvSpPr>
            <a:spLocks noGrp="1"/>
          </p:cNvSpPr>
          <p:nvPr>
            <p:ph type="sldNum" sz="quarter" idx="10"/>
          </p:nvPr>
        </p:nvSpPr>
        <p:spPr/>
        <p:txBody>
          <a:bodyPr/>
          <a:lstStyle/>
          <a:p>
            <a:fld id="{0F3859B5-C7A5-4B54-911B-63E5D6FBD23A}" type="slidenum">
              <a:rPr lang="es-CO" smtClean="0"/>
              <a:t>9</a:t>
            </a:fld>
            <a:endParaRPr lang="es-CO"/>
          </a:p>
        </p:txBody>
      </p:sp>
    </p:spTree>
    <p:extLst>
      <p:ext uri="{BB962C8B-B14F-4D97-AF65-F5344CB8AC3E}">
        <p14:creationId xmlns:p14="http://schemas.microsoft.com/office/powerpoint/2010/main" val="76888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025962" y="1565271"/>
            <a:ext cx="11627565" cy="1080060"/>
          </a:xfrm>
        </p:spPr>
        <p:txBody>
          <a:bodyPr/>
          <a:lstStyle/>
          <a:p>
            <a:r>
              <a:rPr lang="es-ES_tradnl"/>
              <a:t>Clic para editar título</a:t>
            </a:r>
            <a:endParaRPr lang="es-ES"/>
          </a:p>
        </p:txBody>
      </p:sp>
      <p:sp>
        <p:nvSpPr>
          <p:cNvPr id="3" name="Subtítulo 2"/>
          <p:cNvSpPr>
            <a:spLocks noGrp="1"/>
          </p:cNvSpPr>
          <p:nvPr>
            <p:ph type="subTitle" idx="1"/>
          </p:nvPr>
        </p:nvSpPr>
        <p:spPr>
          <a:xfrm>
            <a:off x="2051923" y="2855278"/>
            <a:ext cx="9575642" cy="128767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35A845B5-60E7-F740-BE29-EDB4DC12FB24}" type="datetimeFigureOut">
              <a:rPr lang="es-ES" smtClean="0"/>
              <a:t>15/08/2018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3412720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35A845B5-60E7-F740-BE29-EDB4DC12FB24}" type="datetimeFigureOut">
              <a:rPr lang="es-ES" smtClean="0"/>
              <a:t>15/08/2018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3302946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4838445" y="148130"/>
            <a:ext cx="4602578" cy="3158534"/>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1023588" y="148130"/>
            <a:ext cx="13586866" cy="3158534"/>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35A845B5-60E7-F740-BE29-EDB4DC12FB24}" type="datetimeFigureOut">
              <a:rPr lang="es-ES" smtClean="0"/>
              <a:t>15/08/2018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925091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35A845B5-60E7-F740-BE29-EDB4DC12FB24}" type="datetimeFigureOut">
              <a:rPr lang="es-ES" smtClean="0"/>
              <a:t>15/08/2018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337326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080585" y="3237848"/>
            <a:ext cx="11627565" cy="1000747"/>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1080585" y="2135627"/>
            <a:ext cx="11627565" cy="110222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35A845B5-60E7-F740-BE29-EDB4DC12FB24}" type="datetimeFigureOut">
              <a:rPr lang="es-ES" smtClean="0"/>
              <a:t>15/08/2018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2970801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1023588" y="864282"/>
            <a:ext cx="9093534" cy="244238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10345113" y="864282"/>
            <a:ext cx="9095910" cy="244238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35A845B5-60E7-F740-BE29-EDB4DC12FB24}" type="datetimeFigureOut">
              <a:rPr lang="es-ES" smtClean="0"/>
              <a:t>15/08/2018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4039766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83975" y="201782"/>
            <a:ext cx="12311539" cy="839788"/>
          </a:xfr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683974" y="1127882"/>
            <a:ext cx="6044150" cy="4700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683974" y="1597929"/>
            <a:ext cx="6044150" cy="29030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6948991" y="1127882"/>
            <a:ext cx="6046524" cy="4700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948991" y="1597929"/>
            <a:ext cx="6046524" cy="29030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35A845B5-60E7-F740-BE29-EDB4DC12FB24}" type="datetimeFigureOut">
              <a:rPr lang="es-ES" smtClean="0"/>
              <a:t>15/08/2018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294387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35A845B5-60E7-F740-BE29-EDB4DC12FB24}" type="datetimeFigureOut">
              <a:rPr lang="es-ES" smtClean="0"/>
              <a:t>15/08/2018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1306736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A845B5-60E7-F740-BE29-EDB4DC12FB24}" type="datetimeFigureOut">
              <a:rPr lang="es-ES" smtClean="0"/>
              <a:t>15/08/2018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4261225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83975" y="200616"/>
            <a:ext cx="4500457" cy="853784"/>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5348300" y="200616"/>
            <a:ext cx="7647214" cy="43004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683975" y="1054400"/>
            <a:ext cx="4500457" cy="34466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35A845B5-60E7-F740-BE29-EDB4DC12FB24}" type="datetimeFigureOut">
              <a:rPr lang="es-ES" smtClean="0"/>
              <a:t>15/08/2018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3643075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681275" y="3527108"/>
            <a:ext cx="8207693" cy="416395"/>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2681275" y="450219"/>
            <a:ext cx="8207693" cy="30232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2681275" y="3943503"/>
            <a:ext cx="8207693" cy="591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35A845B5-60E7-F740-BE29-EDB4DC12FB24}" type="datetimeFigureOut">
              <a:rPr lang="es-ES" smtClean="0"/>
              <a:t>15/08/2018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56CFB65-707A-D249-975F-5B333BCD789C}" type="slidenum">
              <a:rPr lang="es-ES" smtClean="0"/>
              <a:t>‹Nº›</a:t>
            </a:fld>
            <a:endParaRPr lang="es-ES"/>
          </a:p>
        </p:txBody>
      </p:sp>
    </p:spTree>
    <p:extLst>
      <p:ext uri="{BB962C8B-B14F-4D97-AF65-F5344CB8AC3E}">
        <p14:creationId xmlns:p14="http://schemas.microsoft.com/office/powerpoint/2010/main" val="1864017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83975" y="201782"/>
            <a:ext cx="12311539" cy="839788"/>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683975" y="1175703"/>
            <a:ext cx="12311539" cy="3325326"/>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83974" y="4670152"/>
            <a:ext cx="3191881" cy="268265"/>
          </a:xfrm>
          <a:prstGeom prst="rect">
            <a:avLst/>
          </a:prstGeom>
        </p:spPr>
        <p:txBody>
          <a:bodyPr vert="horz" lIns="91440" tIns="45720" rIns="91440" bIns="45720" rtlCol="0" anchor="ctr"/>
          <a:lstStyle>
            <a:lvl1pPr algn="l">
              <a:defRPr sz="1200">
                <a:solidFill>
                  <a:schemeClr val="tx1">
                    <a:tint val="75000"/>
                  </a:schemeClr>
                </a:solidFill>
              </a:defRPr>
            </a:lvl1pPr>
          </a:lstStyle>
          <a:p>
            <a:fld id="{35A845B5-60E7-F740-BE29-EDB4DC12FB24}" type="datetimeFigureOut">
              <a:rPr lang="es-ES" smtClean="0"/>
              <a:t>15/08/2018</a:t>
            </a:fld>
            <a:endParaRPr lang="es-ES"/>
          </a:p>
        </p:txBody>
      </p:sp>
      <p:sp>
        <p:nvSpPr>
          <p:cNvPr id="5" name="Marcador de pie de página 4"/>
          <p:cNvSpPr>
            <a:spLocks noGrp="1"/>
          </p:cNvSpPr>
          <p:nvPr>
            <p:ph type="ftr" sz="quarter" idx="3"/>
          </p:nvPr>
        </p:nvSpPr>
        <p:spPr>
          <a:xfrm>
            <a:off x="4673825" y="4670152"/>
            <a:ext cx="4331838" cy="26826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9803633" y="4670152"/>
            <a:ext cx="3191881" cy="268265"/>
          </a:xfrm>
          <a:prstGeom prst="rect">
            <a:avLst/>
          </a:prstGeom>
        </p:spPr>
        <p:txBody>
          <a:bodyPr vert="horz" lIns="91440" tIns="45720" rIns="91440" bIns="45720" rtlCol="0" anchor="ctr"/>
          <a:lstStyle>
            <a:lvl1pPr algn="r">
              <a:defRPr sz="1200">
                <a:solidFill>
                  <a:schemeClr val="tx1">
                    <a:tint val="75000"/>
                  </a:schemeClr>
                </a:solidFill>
              </a:defRPr>
            </a:lvl1pPr>
          </a:lstStyle>
          <a:p>
            <a:fld id="{D56CFB65-707A-D249-975F-5B333BCD789C}" type="slidenum">
              <a:rPr lang="es-ES" smtClean="0"/>
              <a:t>‹Nº›</a:t>
            </a:fld>
            <a:endParaRPr lang="es-ES"/>
          </a:p>
        </p:txBody>
      </p:sp>
    </p:spTree>
    <p:extLst>
      <p:ext uri="{BB962C8B-B14F-4D97-AF65-F5344CB8AC3E}">
        <p14:creationId xmlns:p14="http://schemas.microsoft.com/office/powerpoint/2010/main" val="3850734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CuadroTexto 3"/>
          <p:cNvSpPr txBox="1"/>
          <p:nvPr/>
        </p:nvSpPr>
        <p:spPr>
          <a:xfrm>
            <a:off x="6839744" y="739036"/>
            <a:ext cx="5598601" cy="3170099"/>
          </a:xfrm>
          <a:prstGeom prst="rect">
            <a:avLst/>
          </a:prstGeom>
          <a:noFill/>
        </p:spPr>
        <p:txBody>
          <a:bodyPr wrap="square" rtlCol="0">
            <a:spAutoFit/>
          </a:bodyPr>
          <a:lstStyle/>
          <a:p>
            <a:r>
              <a:rPr lang="es-ES" sz="4000" b="1" dirty="0">
                <a:solidFill>
                  <a:srgbClr val="143656"/>
                </a:solidFill>
              </a:rPr>
              <a:t>LA FINANCIACION DEL POSCONFLICTO: UN GRAN RETO PARA EL NUEVO GOBIERNO</a:t>
            </a:r>
          </a:p>
          <a:p>
            <a:r>
              <a:rPr lang="es-ES" sz="4000" b="1" dirty="0">
                <a:solidFill>
                  <a:srgbClr val="143656"/>
                </a:solidFill>
              </a:rPr>
              <a:t>JUAN CAMILO RESTREPO</a:t>
            </a:r>
          </a:p>
        </p:txBody>
      </p:sp>
    </p:spTree>
    <p:extLst>
      <p:ext uri="{BB962C8B-B14F-4D97-AF65-F5344CB8AC3E}">
        <p14:creationId xmlns:p14="http://schemas.microsoft.com/office/powerpoint/2010/main" val="1015777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1678488" y="317325"/>
            <a:ext cx="8079287" cy="70788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4000" b="1" dirty="0">
                <a:solidFill>
                  <a:schemeClr val="accent1">
                    <a:lumMod val="75000"/>
                  </a:schemeClr>
                </a:solidFill>
              </a:rPr>
              <a:t>LA DINAMICA DEL POSCONFLICTO</a:t>
            </a:r>
            <a:r>
              <a:rPr lang="es-CO" sz="4000" dirty="0"/>
              <a:t> </a:t>
            </a:r>
          </a:p>
        </p:txBody>
      </p:sp>
      <p:sp>
        <p:nvSpPr>
          <p:cNvPr id="3" name="Rectángulo 2">
            <a:extLst>
              <a:ext uri="{FF2B5EF4-FFF2-40B4-BE49-F238E27FC236}">
                <a16:creationId xmlns:a16="http://schemas.microsoft.com/office/drawing/2014/main" id="{8C02848E-6C82-4F44-A756-5764028A93B8}"/>
              </a:ext>
            </a:extLst>
          </p:cNvPr>
          <p:cNvSpPr/>
          <p:nvPr/>
        </p:nvSpPr>
        <p:spPr>
          <a:xfrm>
            <a:off x="413360" y="1288255"/>
            <a:ext cx="11235846" cy="3170099"/>
          </a:xfrm>
          <a:prstGeom prst="rect">
            <a:avLst/>
          </a:prstGeom>
          <a:noFill/>
        </p:spPr>
        <p:txBody>
          <a:bodyPr wrap="square" lIns="91440" tIns="45720" rIns="91440" bIns="45720">
            <a:spAutoFit/>
          </a:bodyPr>
          <a:lstStyle/>
          <a:p>
            <a:pPr algn="just"/>
            <a:r>
              <a:rPr lang="es-CO" sz="4000" dirty="0"/>
              <a:t>LA EXPERIENCIA INTERNACIONAL DEMUESTRA QUE EL DINAMISMO DEL PROCESO DEL POSCONFLICTO DEBE IMPRIMIRSELE EN LOS PRIMEROS DOS O TRES AÑOS. DESPUÉS ES MUY DIFICIL RECUPERAR LO QUE DEJE DE HACERSE EN LOS PRIMEROS TRAMOS.</a:t>
            </a:r>
            <a:endParaRPr lang="es-CO" sz="2800" dirty="0"/>
          </a:p>
        </p:txBody>
      </p:sp>
    </p:spTree>
    <p:extLst>
      <p:ext uri="{BB962C8B-B14F-4D97-AF65-F5344CB8AC3E}">
        <p14:creationId xmlns:p14="http://schemas.microsoft.com/office/powerpoint/2010/main" val="2311817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626302" y="399520"/>
            <a:ext cx="11498893" cy="200054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3200" b="1" dirty="0">
                <a:solidFill>
                  <a:schemeClr val="accent1">
                    <a:lumMod val="75000"/>
                  </a:schemeClr>
                </a:solidFill>
              </a:rPr>
              <a:t>SEGÚN EL INSTITUTO KROC LA REFORMA RURAL INTEGRAL (PUNTO No. 1 ACUERDOS DE LA HABANA) ES LO QUE VA MAS ATRAZADO </a:t>
            </a:r>
          </a:p>
          <a:p>
            <a:r>
              <a:rPr lang="es-CO" sz="2800" dirty="0"/>
              <a:t> </a:t>
            </a:r>
          </a:p>
        </p:txBody>
      </p:sp>
      <p:pic>
        <p:nvPicPr>
          <p:cNvPr id="5" name="Imagen 4" descr="Imagen que contiene texto&#10;&#10;Descripción generada con confianza muy alta">
            <a:extLst>
              <a:ext uri="{FF2B5EF4-FFF2-40B4-BE49-F238E27FC236}">
                <a16:creationId xmlns:a16="http://schemas.microsoft.com/office/drawing/2014/main" id="{53A4359E-A86A-469E-A8BC-F8129B0DDD16}"/>
              </a:ext>
            </a:extLst>
          </p:cNvPr>
          <p:cNvPicPr>
            <a:picLocks noChangeAspect="1"/>
          </p:cNvPicPr>
          <p:nvPr/>
        </p:nvPicPr>
        <p:blipFill>
          <a:blip r:embed="rId4"/>
          <a:stretch>
            <a:fillRect/>
          </a:stretch>
        </p:blipFill>
        <p:spPr>
          <a:xfrm>
            <a:off x="626303" y="1866377"/>
            <a:ext cx="11498892" cy="3172347"/>
          </a:xfrm>
          <a:prstGeom prst="rect">
            <a:avLst/>
          </a:prstGeom>
        </p:spPr>
      </p:pic>
    </p:spTree>
    <p:extLst>
      <p:ext uri="{BB962C8B-B14F-4D97-AF65-F5344CB8AC3E}">
        <p14:creationId xmlns:p14="http://schemas.microsoft.com/office/powerpoint/2010/main" val="2799111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1653436" y="425885"/>
            <a:ext cx="8079287" cy="70788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4000" b="1" dirty="0">
                <a:solidFill>
                  <a:schemeClr val="accent1">
                    <a:lumMod val="75000"/>
                  </a:schemeClr>
                </a:solidFill>
              </a:rPr>
              <a:t>CONCLUSIONES</a:t>
            </a:r>
            <a:r>
              <a:rPr lang="es-CO" sz="2600" dirty="0"/>
              <a:t> </a:t>
            </a:r>
          </a:p>
        </p:txBody>
      </p:sp>
      <p:sp>
        <p:nvSpPr>
          <p:cNvPr id="3" name="Rectángulo 2">
            <a:extLst>
              <a:ext uri="{FF2B5EF4-FFF2-40B4-BE49-F238E27FC236}">
                <a16:creationId xmlns:a16="http://schemas.microsoft.com/office/drawing/2014/main" id="{8C02848E-6C82-4F44-A756-5764028A93B8}"/>
              </a:ext>
            </a:extLst>
          </p:cNvPr>
          <p:cNvSpPr/>
          <p:nvPr/>
        </p:nvSpPr>
        <p:spPr>
          <a:xfrm>
            <a:off x="413360" y="1288255"/>
            <a:ext cx="11235846" cy="3785652"/>
          </a:xfrm>
          <a:prstGeom prst="rect">
            <a:avLst/>
          </a:prstGeom>
          <a:noFill/>
        </p:spPr>
        <p:txBody>
          <a:bodyPr wrap="square" lIns="91440" tIns="45720" rIns="91440" bIns="45720">
            <a:spAutoFit/>
          </a:bodyPr>
          <a:lstStyle/>
          <a:p>
            <a:pPr algn="just"/>
            <a:r>
              <a:rPr lang="es-CO" sz="4000" b="1" dirty="0">
                <a:solidFill>
                  <a:schemeClr val="accent1">
                    <a:lumMod val="75000"/>
                  </a:schemeClr>
                </a:solidFill>
              </a:rPr>
              <a:t>1. </a:t>
            </a:r>
            <a:r>
              <a:rPr lang="es-CO" sz="4000" dirty="0"/>
              <a:t>DENTRO DE LOS MUCHOS E INMENSOS RETOS 	QUE 	  	ENFRENTA EL NUEVO GOBIERNO HAY QUE 	DESTACAR 	EL DE LA ADECUADA FINANCIACION DEL 	POSCONFLICTO. SOBRE LO CUAL, HASTA EL 	MOMENTO, PARECE HABER MAS BUENOS 	PROPÓSITOS QUE REALIDADES FINANCIERAS</a:t>
            </a:r>
            <a:endParaRPr lang="es-CO" sz="2800" dirty="0"/>
          </a:p>
        </p:txBody>
      </p:sp>
    </p:spTree>
    <p:extLst>
      <p:ext uri="{BB962C8B-B14F-4D97-AF65-F5344CB8AC3E}">
        <p14:creationId xmlns:p14="http://schemas.microsoft.com/office/powerpoint/2010/main" val="2336787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1803748" y="580369"/>
            <a:ext cx="7928975" cy="70788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4000" b="1" dirty="0">
                <a:solidFill>
                  <a:schemeClr val="accent1">
                    <a:lumMod val="75000"/>
                  </a:schemeClr>
                </a:solidFill>
              </a:rPr>
              <a:t>CONCLUSIONES</a:t>
            </a:r>
            <a:r>
              <a:rPr lang="es-CO" sz="2600" dirty="0"/>
              <a:t> </a:t>
            </a:r>
          </a:p>
        </p:txBody>
      </p:sp>
      <p:sp>
        <p:nvSpPr>
          <p:cNvPr id="3" name="Rectángulo 2">
            <a:extLst>
              <a:ext uri="{FF2B5EF4-FFF2-40B4-BE49-F238E27FC236}">
                <a16:creationId xmlns:a16="http://schemas.microsoft.com/office/drawing/2014/main" id="{8C02848E-6C82-4F44-A756-5764028A93B8}"/>
              </a:ext>
            </a:extLst>
          </p:cNvPr>
          <p:cNvSpPr/>
          <p:nvPr/>
        </p:nvSpPr>
        <p:spPr>
          <a:xfrm>
            <a:off x="1089764" y="1377863"/>
            <a:ext cx="10559441" cy="3600986"/>
          </a:xfrm>
          <a:prstGeom prst="rect">
            <a:avLst/>
          </a:prstGeom>
          <a:noFill/>
        </p:spPr>
        <p:txBody>
          <a:bodyPr wrap="square" lIns="91440" tIns="45720" rIns="91440" bIns="45720">
            <a:spAutoFit/>
          </a:bodyPr>
          <a:lstStyle/>
          <a:p>
            <a:pPr algn="just"/>
            <a:r>
              <a:rPr lang="es-CO" sz="4000" b="1" dirty="0">
                <a:solidFill>
                  <a:schemeClr val="accent1">
                    <a:lumMod val="75000"/>
                  </a:schemeClr>
                </a:solidFill>
              </a:rPr>
              <a:t>2. </a:t>
            </a:r>
            <a:r>
              <a:rPr lang="es-CO" sz="4000" dirty="0"/>
              <a:t>LOS PRESUPUESTOS DE INVERSIÓN QUE APARECEN             	 EN EL ANTEPROYECTO DE PRESUPUESTO PARA EL 	       	2019 SON INSUFICIENTES Y HABRÁ 	NECESARIAMENTE QUE ADICIONARLOS. </a:t>
            </a:r>
          </a:p>
          <a:p>
            <a:r>
              <a:rPr lang="es-CO" sz="2800" dirty="0"/>
              <a:t> </a:t>
            </a:r>
          </a:p>
        </p:txBody>
      </p:sp>
    </p:spTree>
    <p:extLst>
      <p:ext uri="{BB962C8B-B14F-4D97-AF65-F5344CB8AC3E}">
        <p14:creationId xmlns:p14="http://schemas.microsoft.com/office/powerpoint/2010/main" val="2025754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1803748" y="580369"/>
            <a:ext cx="7928975" cy="70788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4000" b="1" dirty="0">
                <a:solidFill>
                  <a:schemeClr val="accent1">
                    <a:lumMod val="75000"/>
                  </a:schemeClr>
                </a:solidFill>
              </a:rPr>
              <a:t>CONCLUSIONES</a:t>
            </a:r>
            <a:r>
              <a:rPr lang="es-CO" sz="2600" dirty="0"/>
              <a:t> </a:t>
            </a:r>
          </a:p>
        </p:txBody>
      </p:sp>
      <p:sp>
        <p:nvSpPr>
          <p:cNvPr id="3" name="Rectángulo 2">
            <a:extLst>
              <a:ext uri="{FF2B5EF4-FFF2-40B4-BE49-F238E27FC236}">
                <a16:creationId xmlns:a16="http://schemas.microsoft.com/office/drawing/2014/main" id="{8C02848E-6C82-4F44-A756-5764028A93B8}"/>
              </a:ext>
            </a:extLst>
          </p:cNvPr>
          <p:cNvSpPr/>
          <p:nvPr/>
        </p:nvSpPr>
        <p:spPr>
          <a:xfrm>
            <a:off x="1089764" y="1377863"/>
            <a:ext cx="10559441" cy="3170099"/>
          </a:xfrm>
          <a:prstGeom prst="rect">
            <a:avLst/>
          </a:prstGeom>
          <a:noFill/>
        </p:spPr>
        <p:txBody>
          <a:bodyPr wrap="square" lIns="91440" tIns="45720" rIns="91440" bIns="45720">
            <a:spAutoFit/>
          </a:bodyPr>
          <a:lstStyle/>
          <a:p>
            <a:pPr algn="just"/>
            <a:r>
              <a:rPr lang="es-CO" sz="4000" b="1" dirty="0">
                <a:solidFill>
                  <a:schemeClr val="accent1">
                    <a:lumMod val="75000"/>
                  </a:schemeClr>
                </a:solidFill>
              </a:rPr>
              <a:t>3. </a:t>
            </a:r>
            <a:r>
              <a:rPr lang="es-CO" sz="4000" dirty="0"/>
              <a:t>EL POSCONFLICTO TAL COMO SE CALCULA EN 	EL MFMP TENDRÁ UN COSTO DE 129,5 	BILLONES. ES 	UNA SUMA INMENSA PERO 	ALCANZABLE SIN 	DESQUICIAR EL BUEN 	MANEJO FISCAL EL PAÍS.</a:t>
            </a:r>
            <a:endParaRPr lang="es-ES" sz="4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13271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730675" y="399521"/>
            <a:ext cx="7152362" cy="76944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4400" b="1" dirty="0">
                <a:solidFill>
                  <a:schemeClr val="accent1">
                    <a:lumMod val="75000"/>
                  </a:schemeClr>
                </a:solidFill>
              </a:rPr>
              <a:t>CONCLUSION FINAL</a:t>
            </a:r>
            <a:r>
              <a:rPr lang="es-CO" sz="2800" dirty="0"/>
              <a:t> </a:t>
            </a:r>
          </a:p>
        </p:txBody>
      </p:sp>
      <p:sp>
        <p:nvSpPr>
          <p:cNvPr id="3" name="Rectángulo 2">
            <a:extLst>
              <a:ext uri="{FF2B5EF4-FFF2-40B4-BE49-F238E27FC236}">
                <a16:creationId xmlns:a16="http://schemas.microsoft.com/office/drawing/2014/main" id="{33D7D672-387A-4B4B-BBD4-D5D0FFF299BD}"/>
              </a:ext>
            </a:extLst>
          </p:cNvPr>
          <p:cNvSpPr/>
          <p:nvPr/>
        </p:nvSpPr>
        <p:spPr>
          <a:xfrm>
            <a:off x="588723" y="1315233"/>
            <a:ext cx="11423737" cy="3385542"/>
          </a:xfrm>
          <a:prstGeom prst="rect">
            <a:avLst/>
          </a:prstGeom>
          <a:noFill/>
        </p:spPr>
        <p:txBody>
          <a:bodyPr wrap="square" lIns="91440" tIns="45720" rIns="91440" bIns="45720">
            <a:spAutoFit/>
          </a:bodyPr>
          <a:lstStyle/>
          <a:p>
            <a:pPr algn="just"/>
            <a:r>
              <a:rPr lang="es-CO" sz="4000" b="1" dirty="0">
                <a:solidFill>
                  <a:schemeClr val="accent1">
                    <a:lumMod val="75000"/>
                  </a:schemeClr>
                </a:solidFill>
              </a:rPr>
              <a:t>4. </a:t>
            </a:r>
            <a:r>
              <a:rPr lang="es-CO" sz="4000" dirty="0"/>
              <a:t>¡HEMOS HECHO HASTA EL MOMENTO 		ESFUERZOS GRANDES PARA ALCANZAR LA PAZ, 	AHORA LO QUE NO PODEMOS HACER ES 	QUEDARLE MAL AL POSCONFLICTO!</a:t>
            </a:r>
          </a:p>
          <a:p>
            <a:pPr algn="just"/>
            <a:r>
              <a:rPr lang="es-CO" sz="5400" dirty="0"/>
              <a:t> </a:t>
            </a:r>
          </a:p>
        </p:txBody>
      </p:sp>
    </p:spTree>
    <p:extLst>
      <p:ext uri="{BB962C8B-B14F-4D97-AF65-F5344CB8AC3E}">
        <p14:creationId xmlns:p14="http://schemas.microsoft.com/office/powerpoint/2010/main" val="2300565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1891430" y="399520"/>
            <a:ext cx="8818323" cy="70788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4000" b="1" dirty="0">
                <a:solidFill>
                  <a:schemeClr val="tx2">
                    <a:lumMod val="75000"/>
                  </a:schemeClr>
                </a:solidFill>
              </a:rPr>
              <a:t>ESTE PANEL</a:t>
            </a:r>
          </a:p>
        </p:txBody>
      </p:sp>
      <p:sp>
        <p:nvSpPr>
          <p:cNvPr id="3" name="Rectángulo 2">
            <a:extLst>
              <a:ext uri="{FF2B5EF4-FFF2-40B4-BE49-F238E27FC236}">
                <a16:creationId xmlns:a16="http://schemas.microsoft.com/office/drawing/2014/main" id="{757CC3F1-3DB8-4CA2-BB00-5B899A29F434}"/>
              </a:ext>
            </a:extLst>
          </p:cNvPr>
          <p:cNvSpPr/>
          <p:nvPr/>
        </p:nvSpPr>
        <p:spPr>
          <a:xfrm>
            <a:off x="388306" y="1227551"/>
            <a:ext cx="11523946" cy="3923438"/>
          </a:xfrm>
          <a:prstGeom prst="rect">
            <a:avLst/>
          </a:prstGeom>
          <a:noFill/>
        </p:spPr>
        <p:txBody>
          <a:bodyPr wrap="square" lIns="91440" tIns="45720" rIns="91440" bIns="45720">
            <a:spAutoFit/>
          </a:bodyPr>
          <a:lstStyle/>
          <a:p>
            <a:pPr algn="just"/>
            <a:r>
              <a:rPr lang="es-CO" sz="4000" dirty="0"/>
              <a:t>ESTE PANEL ANALIZARÁ ALGUNOS DE LOS PRINCIPALES DESAFIOS QUE ENFRENTA EL NUEVO GOBIERNO, TALES COMO: AVANZAR HACIA LA FORMALIZACION, LA REFORMA TRIBUTARIA, LAS REFORMAS AL SISTEMA DE REGALIAS Y AL SISTEMA GENERAL DE PARTICIPACIONES (SGP) </a:t>
            </a:r>
          </a:p>
        </p:txBody>
      </p:sp>
    </p:spTree>
    <p:extLst>
      <p:ext uri="{BB962C8B-B14F-4D97-AF65-F5344CB8AC3E}">
        <p14:creationId xmlns:p14="http://schemas.microsoft.com/office/powerpoint/2010/main" val="858467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934522" y="290806"/>
            <a:ext cx="11222255" cy="172354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s-CO" sz="2800" dirty="0"/>
              <a:t>QUIERO DETENERME EN EL SIGUIENTE RETO QUE ENFRENTA EL NUEVO GOBIERNO: ¿COMO SE VA A FINANCIAR EL POSCONFLICTO? </a:t>
            </a:r>
          </a:p>
          <a:p>
            <a:endParaRPr lang="es-CO" sz="3200" dirty="0"/>
          </a:p>
          <a:p>
            <a:endParaRPr lang="es-CO" dirty="0"/>
          </a:p>
        </p:txBody>
      </p:sp>
      <p:pic>
        <p:nvPicPr>
          <p:cNvPr id="3" name="Imagen 2">
            <a:extLst>
              <a:ext uri="{FF2B5EF4-FFF2-40B4-BE49-F238E27FC236}">
                <a16:creationId xmlns:a16="http://schemas.microsoft.com/office/drawing/2014/main" id="{7ED3C517-FDF6-45C8-B206-929308456C14}"/>
              </a:ext>
            </a:extLst>
          </p:cNvPr>
          <p:cNvPicPr/>
          <p:nvPr/>
        </p:nvPicPr>
        <p:blipFill rotWithShape="1">
          <a:blip r:embed="rId4"/>
          <a:srcRect l="2003" t="32716" r="3289" b="13494"/>
          <a:stretch/>
        </p:blipFill>
        <p:spPr bwMode="auto">
          <a:xfrm>
            <a:off x="326742" y="1337332"/>
            <a:ext cx="11222255" cy="3374076"/>
          </a:xfrm>
          <a:prstGeom prst="rect">
            <a:avLst/>
          </a:prstGeom>
          <a:ln/>
          <a:extLst>
            <a:ext uri="{53640926-AAD7-44D8-BBD7-CCE9431645EC}">
              <a14:shadowObscured xmlns:a14="http://schemas.microsoft.com/office/drawing/2010/main"/>
            </a:ext>
          </a:extLst>
        </p:spPr>
        <p:style>
          <a:lnRef idx="2">
            <a:schemeClr val="accent6"/>
          </a:lnRef>
          <a:fillRef idx="1">
            <a:schemeClr val="lt1"/>
          </a:fillRef>
          <a:effectRef idx="0">
            <a:schemeClr val="accent6"/>
          </a:effectRef>
          <a:fontRef idx="minor">
            <a:schemeClr val="dk1"/>
          </a:fontRef>
        </p:style>
      </p:pic>
    </p:spTree>
    <p:extLst>
      <p:ext uri="{BB962C8B-B14F-4D97-AF65-F5344CB8AC3E}">
        <p14:creationId xmlns:p14="http://schemas.microsoft.com/office/powerpoint/2010/main" val="2951842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1049721" y="399520"/>
            <a:ext cx="10862531" cy="98488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4000" b="1" dirty="0">
                <a:solidFill>
                  <a:schemeClr val="tx2">
                    <a:lumMod val="75000"/>
                  </a:schemeClr>
                </a:solidFill>
              </a:rPr>
              <a:t>EL COSTO GLOBAL DEL POSCONFLICTO</a:t>
            </a:r>
          </a:p>
          <a:p>
            <a:r>
              <a:rPr lang="es-CO" dirty="0"/>
              <a:t> </a:t>
            </a:r>
          </a:p>
        </p:txBody>
      </p:sp>
      <p:sp>
        <p:nvSpPr>
          <p:cNvPr id="3" name="Rectángulo 2">
            <a:extLst>
              <a:ext uri="{FF2B5EF4-FFF2-40B4-BE49-F238E27FC236}">
                <a16:creationId xmlns:a16="http://schemas.microsoft.com/office/drawing/2014/main" id="{396F4522-B37F-4D4F-9FCF-D4723AA3E087}"/>
              </a:ext>
            </a:extLst>
          </p:cNvPr>
          <p:cNvSpPr/>
          <p:nvPr/>
        </p:nvSpPr>
        <p:spPr>
          <a:xfrm>
            <a:off x="450937" y="1478071"/>
            <a:ext cx="11461315" cy="3170099"/>
          </a:xfrm>
          <a:prstGeom prst="rect">
            <a:avLst/>
          </a:prstGeom>
          <a:noFill/>
        </p:spPr>
        <p:txBody>
          <a:bodyPr wrap="square" lIns="91440" tIns="45720" rIns="91440" bIns="45720">
            <a:spAutoFit/>
          </a:bodyPr>
          <a:lstStyle/>
          <a:p>
            <a:pPr algn="just"/>
            <a:r>
              <a:rPr lang="es-CO" sz="4000" dirty="0"/>
              <a:t>COMO PUEDE VERSE EN EL CUADRO ANTERIOR, QUE SE HA EXTRACTADO DEL ULTIMO MARCO FISCAL DE MEDIANO PLAZO, EL COSTO GLOBAL DEL POSCONFLICTO PARA LOS PROXIMOS 15 AÑOS ES DE 129.5 BILLONES DE PESOS DE 2016 </a:t>
            </a:r>
          </a:p>
        </p:txBody>
      </p:sp>
    </p:spTree>
    <p:extLst>
      <p:ext uri="{BB962C8B-B14F-4D97-AF65-F5344CB8AC3E}">
        <p14:creationId xmlns:p14="http://schemas.microsoft.com/office/powerpoint/2010/main" val="106329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707719" y="448426"/>
            <a:ext cx="11285951"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3600" b="1" dirty="0">
                <a:solidFill>
                  <a:schemeClr val="accent1">
                    <a:lumMod val="75000"/>
                  </a:schemeClr>
                </a:solidFill>
              </a:rPr>
              <a:t>EL POS CONFLICTO REQUIERE INVERSIONES ADICIONALES</a:t>
            </a:r>
          </a:p>
        </p:txBody>
      </p:sp>
      <p:sp>
        <p:nvSpPr>
          <p:cNvPr id="3" name="Rectángulo 2">
            <a:extLst>
              <a:ext uri="{FF2B5EF4-FFF2-40B4-BE49-F238E27FC236}">
                <a16:creationId xmlns:a16="http://schemas.microsoft.com/office/drawing/2014/main" id="{8C02848E-6C82-4F44-A756-5764028A93B8}"/>
              </a:ext>
            </a:extLst>
          </p:cNvPr>
          <p:cNvSpPr/>
          <p:nvPr/>
        </p:nvSpPr>
        <p:spPr>
          <a:xfrm>
            <a:off x="551145" y="1288256"/>
            <a:ext cx="11599101" cy="3785652"/>
          </a:xfrm>
          <a:prstGeom prst="rect">
            <a:avLst/>
          </a:prstGeom>
          <a:noFill/>
        </p:spPr>
        <p:txBody>
          <a:bodyPr wrap="square" lIns="91440" tIns="45720" rIns="91440" bIns="45720">
            <a:spAutoFit/>
          </a:bodyPr>
          <a:lstStyle/>
          <a:p>
            <a:pPr algn="just"/>
            <a:r>
              <a:rPr lang="es-CO" sz="4000" dirty="0"/>
              <a:t>¿DE DONDE VAN A SALIR ESTOS RECURSOS?. POR EL MOMENTO NO EXISTEN. </a:t>
            </a:r>
          </a:p>
          <a:p>
            <a:pPr algn="just"/>
            <a:r>
              <a:rPr lang="es-CO" sz="4000" dirty="0"/>
              <a:t>GRAN PARTE SON INVERSIONES ADICIONALES A LAS QUE YA ESTAN PROGRAMADAS QUE, POR LO DEMAS, ESTAN GRAVEMENTE DESFINANCIADAS EN ESTE MOMENTO. </a:t>
            </a:r>
            <a:endParaRPr lang="es-CO" sz="3200" dirty="0"/>
          </a:p>
        </p:txBody>
      </p:sp>
    </p:spTree>
    <p:extLst>
      <p:ext uri="{BB962C8B-B14F-4D97-AF65-F5344CB8AC3E}">
        <p14:creationId xmlns:p14="http://schemas.microsoft.com/office/powerpoint/2010/main" val="3063916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413359" y="250521"/>
            <a:ext cx="11837095" cy="107721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3200" b="1" dirty="0">
                <a:solidFill>
                  <a:schemeClr val="accent1">
                    <a:lumMod val="75000"/>
                  </a:schemeClr>
                </a:solidFill>
              </a:rPr>
              <a:t>NO HAY NI CINCO CENTAVOS PARA INVERSION NUEVA, DICE EL MINISTRO DE HACIENDA </a:t>
            </a:r>
          </a:p>
        </p:txBody>
      </p:sp>
      <p:sp>
        <p:nvSpPr>
          <p:cNvPr id="3" name="Rectángulo 2">
            <a:extLst>
              <a:ext uri="{FF2B5EF4-FFF2-40B4-BE49-F238E27FC236}">
                <a16:creationId xmlns:a16="http://schemas.microsoft.com/office/drawing/2014/main" id="{8C02848E-6C82-4F44-A756-5764028A93B8}"/>
              </a:ext>
            </a:extLst>
          </p:cNvPr>
          <p:cNvSpPr/>
          <p:nvPr/>
        </p:nvSpPr>
        <p:spPr>
          <a:xfrm>
            <a:off x="551145" y="1288256"/>
            <a:ext cx="11599101" cy="4524315"/>
          </a:xfrm>
          <a:prstGeom prst="rect">
            <a:avLst/>
          </a:prstGeom>
          <a:noFill/>
        </p:spPr>
        <p:txBody>
          <a:bodyPr wrap="square" lIns="91440" tIns="45720" rIns="91440" bIns="45720">
            <a:spAutoFit/>
          </a:bodyPr>
          <a:lstStyle/>
          <a:p>
            <a:pPr algn="just"/>
            <a:r>
              <a:rPr lang="es-CO" sz="3200" dirty="0"/>
              <a:t>EL NUEVO MINISTRO DE HACIENDA, DR ALBERTO CARRASQUILLA, LE DIJO POR EJEMPLO AL PERIODICO EL TIEMPO EL PASADO 9 DE AGOSTO LO SIGUIENTE:“LA VERDAD ES QUE EN EL PROYECTO ACTUAL (SE ESTA REFIRIENDO AL PROYECTO DE PRESUPUESTO PARA EL 2019), EL FLUJO DE INVERSION CAE MUY FUERTEMENTE, VARIOS PROGRAMAS DE INVERSION QUE ESTAN EN CURSO VAN DESFINANCIADOS Y NO HAY NI CINCO CENTAVOS PARA LOS PROGRAMAS PROPUESTOS POR EL PRESIDENTE DUQUE”.</a:t>
            </a:r>
          </a:p>
          <a:p>
            <a:pPr algn="just"/>
            <a:r>
              <a:rPr lang="es-CO" sz="3200" dirty="0"/>
              <a:t> </a:t>
            </a:r>
          </a:p>
        </p:txBody>
      </p:sp>
    </p:spTree>
    <p:extLst>
      <p:ext uri="{BB962C8B-B14F-4D97-AF65-F5344CB8AC3E}">
        <p14:creationId xmlns:p14="http://schemas.microsoft.com/office/powerpoint/2010/main" val="3480240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501042" y="488516"/>
            <a:ext cx="11235846"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3600" b="1" dirty="0">
                <a:solidFill>
                  <a:schemeClr val="accent1">
                    <a:lumMod val="75000"/>
                  </a:schemeClr>
                </a:solidFill>
              </a:rPr>
              <a:t>LAS TRES ULTIMAS REFORMAS TRIBUTARIAS</a:t>
            </a:r>
          </a:p>
        </p:txBody>
      </p:sp>
      <p:sp>
        <p:nvSpPr>
          <p:cNvPr id="3" name="Rectángulo 2">
            <a:extLst>
              <a:ext uri="{FF2B5EF4-FFF2-40B4-BE49-F238E27FC236}">
                <a16:creationId xmlns:a16="http://schemas.microsoft.com/office/drawing/2014/main" id="{8C02848E-6C82-4F44-A756-5764028A93B8}"/>
              </a:ext>
            </a:extLst>
          </p:cNvPr>
          <p:cNvSpPr/>
          <p:nvPr/>
        </p:nvSpPr>
        <p:spPr>
          <a:xfrm>
            <a:off x="413359" y="1288255"/>
            <a:ext cx="11736887" cy="3785652"/>
          </a:xfrm>
          <a:prstGeom prst="rect">
            <a:avLst/>
          </a:prstGeom>
          <a:noFill/>
        </p:spPr>
        <p:txBody>
          <a:bodyPr wrap="square" lIns="91440" tIns="45720" rIns="91440" bIns="45720">
            <a:spAutoFit/>
          </a:bodyPr>
          <a:lstStyle/>
          <a:p>
            <a:pPr algn="just"/>
            <a:r>
              <a:rPr lang="es-CO" sz="4000" dirty="0"/>
              <a:t>DESPUES DE LAS TRES REFORMAS TRIBUTARIAS QUE SE EJECUTARON DURANTE EL ANTERIOR GOBIERNO, LOS RECAUDOS HAN SIDO INSATISFACTORIOS Y, COMO DE COSTUMBRE EL AJUSTE SE HA HECHO SOBRE LAS PARTIDAS DE INVERSION QUE ESTAN GRAVEMENTE AFECTADAS PARA EL PRESUPUESTO DEL 2019. </a:t>
            </a:r>
          </a:p>
        </p:txBody>
      </p:sp>
    </p:spTree>
    <p:extLst>
      <p:ext uri="{BB962C8B-B14F-4D97-AF65-F5344CB8AC3E}">
        <p14:creationId xmlns:p14="http://schemas.microsoft.com/office/powerpoint/2010/main" val="462755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029216" y="400833"/>
            <a:ext cx="8455069"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3600" b="1" dirty="0">
                <a:solidFill>
                  <a:schemeClr val="accent1">
                    <a:lumMod val="75000"/>
                  </a:schemeClr>
                </a:solidFill>
              </a:rPr>
              <a:t>LA CUADRATURA DEL CIRCULO</a:t>
            </a:r>
          </a:p>
        </p:txBody>
      </p:sp>
      <p:sp>
        <p:nvSpPr>
          <p:cNvPr id="3" name="Rectángulo 2">
            <a:extLst>
              <a:ext uri="{FF2B5EF4-FFF2-40B4-BE49-F238E27FC236}">
                <a16:creationId xmlns:a16="http://schemas.microsoft.com/office/drawing/2014/main" id="{8C02848E-6C82-4F44-A756-5764028A93B8}"/>
              </a:ext>
            </a:extLst>
          </p:cNvPr>
          <p:cNvSpPr/>
          <p:nvPr/>
        </p:nvSpPr>
        <p:spPr>
          <a:xfrm>
            <a:off x="413359" y="1288255"/>
            <a:ext cx="11736887" cy="3785652"/>
          </a:xfrm>
          <a:prstGeom prst="rect">
            <a:avLst/>
          </a:prstGeom>
          <a:noFill/>
        </p:spPr>
        <p:txBody>
          <a:bodyPr wrap="square" lIns="91440" tIns="45720" rIns="91440" bIns="45720">
            <a:spAutoFit/>
          </a:bodyPr>
          <a:lstStyle/>
          <a:p>
            <a:pPr algn="just"/>
            <a:r>
              <a:rPr lang="es-CO" sz="4000" dirty="0"/>
              <a:t>EL NUEVO GOBIERNO VA A TENER QUE INTENTAR ENTONCES LA CUADRATURA DEL CIRCULO. DE UNA PARTE, BAJAR IMPUESTOS COMO LO HA PROMETIDO; PERO DE OTRA TENDRÁ QUE ADICIONAR SENSIBLEMENTE LAS PARTIDAS DE INVERSIÓN DEL AÑO ENTRANTE.</a:t>
            </a:r>
          </a:p>
        </p:txBody>
      </p:sp>
    </p:spTree>
    <p:extLst>
      <p:ext uri="{BB962C8B-B14F-4D97-AF65-F5344CB8AC3E}">
        <p14:creationId xmlns:p14="http://schemas.microsoft.com/office/powerpoint/2010/main" val="636266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663879" y="149484"/>
            <a:ext cx="11060481" cy="120032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3600" b="1" dirty="0">
                <a:solidFill>
                  <a:schemeClr val="accent1">
                    <a:lumMod val="75000"/>
                  </a:schemeClr>
                </a:solidFill>
              </a:rPr>
              <a:t>NO PODEMOS QUEDARLE BIEN A LA PAZ Y MAL AL POSCONFLICTO</a:t>
            </a:r>
            <a:endParaRPr lang="es-CO" sz="3600" dirty="0"/>
          </a:p>
        </p:txBody>
      </p:sp>
      <p:sp>
        <p:nvSpPr>
          <p:cNvPr id="3" name="Rectángulo 2">
            <a:extLst>
              <a:ext uri="{FF2B5EF4-FFF2-40B4-BE49-F238E27FC236}">
                <a16:creationId xmlns:a16="http://schemas.microsoft.com/office/drawing/2014/main" id="{8C02848E-6C82-4F44-A756-5764028A93B8}"/>
              </a:ext>
            </a:extLst>
          </p:cNvPr>
          <p:cNvSpPr/>
          <p:nvPr/>
        </p:nvSpPr>
        <p:spPr>
          <a:xfrm>
            <a:off x="413359" y="1288255"/>
            <a:ext cx="11736887" cy="3600986"/>
          </a:xfrm>
          <a:prstGeom prst="rect">
            <a:avLst/>
          </a:prstGeom>
          <a:noFill/>
        </p:spPr>
        <p:txBody>
          <a:bodyPr wrap="square" lIns="91440" tIns="45720" rIns="91440" bIns="45720">
            <a:spAutoFit/>
          </a:bodyPr>
          <a:lstStyle/>
          <a:p>
            <a:pPr algn="just"/>
            <a:r>
              <a:rPr lang="es-CO" sz="3800" dirty="0"/>
              <a:t>UNA VEZ REESTABLECIDO EL NIVEL MÍNIMO DE INVERSIÓN HABRÁ QUE ANALIZAR COMO SE VA A FINANCIAR EL POSCONFLICTO; PUES COMO PAÍS LO QUE NO PODEMOS HACER DE NINGUNA MANERA ES HABER REALIZADO TANTOS ESFUERZOS PARA BUSCAR LA PAZ Y AHORA QUEDARLE MAL AL POSCONFLICTO.</a:t>
            </a:r>
          </a:p>
        </p:txBody>
      </p:sp>
    </p:spTree>
    <p:extLst>
      <p:ext uri="{BB962C8B-B14F-4D97-AF65-F5344CB8AC3E}">
        <p14:creationId xmlns:p14="http://schemas.microsoft.com/office/powerpoint/2010/main" val="79924974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435</TotalTime>
  <Words>540</Words>
  <Application>Microsoft Office PowerPoint</Application>
  <PresentationFormat>Personalizado</PresentationFormat>
  <Paragraphs>64</Paragraphs>
  <Slides>15</Slides>
  <Notes>15</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BABEL_GROUP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DISEÑO_3</dc:creator>
  <cp:lastModifiedBy>Juan Camilo restrepo</cp:lastModifiedBy>
  <cp:revision>29</cp:revision>
  <cp:lastPrinted>2018-08-15T17:09:35Z</cp:lastPrinted>
  <dcterms:created xsi:type="dcterms:W3CDTF">2018-07-24T14:29:44Z</dcterms:created>
  <dcterms:modified xsi:type="dcterms:W3CDTF">2018-08-15T17:36:37Z</dcterms:modified>
</cp:coreProperties>
</file>