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71" r:id="rId4"/>
    <p:sldId id="262" r:id="rId5"/>
    <p:sldId id="272" r:id="rId6"/>
    <p:sldId id="264" r:id="rId7"/>
    <p:sldId id="257" r:id="rId8"/>
    <p:sldId id="268" r:id="rId9"/>
    <p:sldId id="260" r:id="rId10"/>
    <p:sldId id="270" r:id="rId11"/>
  </p:sldIdLst>
  <p:sldSz cx="9144000" cy="6858000" type="screen4x3"/>
  <p:notesSz cx="7053263" cy="93091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.lacouture10\Dropbox\Universidad\Maestr&#237;a\Clases\Intro%20Econom&#237;a%20Colombiana%202018-1\Presentaciones%20Actualizar\Productivity_Database_2017.csv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.lacouture10\Dropbox\Universidad\Maestr&#237;a\Clases\Intro%20Econom&#237;a%20Colombiana%202018-1\Presentaciones%20Actualizar\Productivity_Database_2017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337782876492287E-2"/>
          <c:y val="3.220324803149606E-2"/>
          <c:w val="0.98038323282561934"/>
          <c:h val="0.68773358867755552"/>
        </c:manualLayout>
      </c:layout>
      <c:areaChart>
        <c:grouping val="stacked"/>
        <c:varyColors val="0"/>
        <c:ser>
          <c:idx val="1"/>
          <c:order val="1"/>
          <c:tx>
            <c:strRef>
              <c:f>Hoja1!$C$1</c:f>
              <c:strCache>
                <c:ptCount val="1"/>
                <c:pt idx="0">
                  <c:v>Columna1</c:v>
                </c:pt>
              </c:strCache>
            </c:strRef>
          </c:tx>
          <c:spPr>
            <a:noFill/>
            <a:ln w="34925">
              <a:noFill/>
            </a:ln>
            <a:effectLst/>
          </c:spPr>
          <c:cat>
            <c:numRef>
              <c:f>Hoja1!$A$2:$A$6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Hoja1!$C$2:$C$6</c:f>
              <c:numCache>
                <c:formatCode>#,#00</c:formatCode>
                <c:ptCount val="5"/>
                <c:pt idx="0">
                  <c:v>3.1</c:v>
                </c:pt>
                <c:pt idx="1">
                  <c:v>2.4</c:v>
                </c:pt>
                <c:pt idx="2">
                  <c:v>2.2000000000000002</c:v>
                </c:pt>
                <c:pt idx="3">
                  <c:v>1.8</c:v>
                </c:pt>
                <c:pt idx="4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D3-4EC2-8A63-9B5125BE0128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Ajuste para cumplir la regla fiscal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cat>
            <c:numRef>
              <c:f>Hoja1!$A$2:$A$6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Hoja1!$E$2:$E$6</c:f>
              <c:numCache>
                <c:formatCode>#,#00</c:formatCode>
                <c:ptCount val="5"/>
                <c:pt idx="0">
                  <c:v>0</c:v>
                </c:pt>
                <c:pt idx="1">
                  <c:v>0.51371236462241798</c:v>
                </c:pt>
                <c:pt idx="2">
                  <c:v>0.91112273207434047</c:v>
                </c:pt>
                <c:pt idx="3">
                  <c:v>1.2764024103593676</c:v>
                </c:pt>
                <c:pt idx="4">
                  <c:v>1.5290909949046974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5B-44B1-8706-6358096D58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3065216"/>
        <c:axId val="403058552"/>
      </c:areaChar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Déficit MHCP</c:v>
                </c:pt>
              </c:strCache>
            </c:strRef>
          </c:tx>
          <c:spPr>
            <a:ln w="28575" cap="rnd">
              <a:solidFill>
                <a:schemeClr val="tx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0B-4BD5-8014-C5CA93263C8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Hoja1!$B$2:$B$6</c:f>
              <c:numCache>
                <c:formatCode>#,#00</c:formatCode>
                <c:ptCount val="5"/>
                <c:pt idx="0">
                  <c:v>3.1</c:v>
                </c:pt>
                <c:pt idx="1">
                  <c:v>2.4</c:v>
                </c:pt>
                <c:pt idx="2">
                  <c:v>2.2000000000000002</c:v>
                </c:pt>
                <c:pt idx="3">
                  <c:v>1.8</c:v>
                </c:pt>
                <c:pt idx="4">
                  <c:v>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D3-4EC2-8A63-9B5125BE0128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Déficit Fedesarrollo en ausencia de ajustes estructurales adicionales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accent1">
                        <a:lumMod val="60000"/>
                        <a:lumOff val="40000"/>
                      </a:schemeClr>
                    </a:solidFill>
                    <a:latin typeface="Univers" panose="020B0503020202020204" pitchFamily="34" charset="0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Hoja1!$D$2:$D$6</c:f>
              <c:numCache>
                <c:formatCode>#,#00</c:formatCode>
                <c:ptCount val="5"/>
                <c:pt idx="0">
                  <c:v>3.1</c:v>
                </c:pt>
                <c:pt idx="1">
                  <c:v>2.9137123646224179</c:v>
                </c:pt>
                <c:pt idx="2">
                  <c:v>3.1111227320743406</c:v>
                </c:pt>
                <c:pt idx="3">
                  <c:v>3.0764024103593677</c:v>
                </c:pt>
                <c:pt idx="4">
                  <c:v>3.0290909949046974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CD3-4EC2-8A63-9B5125BE0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3065216"/>
        <c:axId val="403058552"/>
      </c:lineChart>
      <c:catAx>
        <c:axId val="403065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Univers" panose="020B0503020202020204" pitchFamily="34" charset="0"/>
                <a:ea typeface="+mn-ea"/>
                <a:cs typeface="+mn-cs"/>
              </a:defRPr>
            </a:pPr>
            <a:endParaRPr lang="es-CO"/>
          </a:p>
        </c:txPr>
        <c:crossAx val="403058552"/>
        <c:crosses val="autoZero"/>
        <c:auto val="1"/>
        <c:lblAlgn val="ctr"/>
        <c:lblOffset val="100"/>
        <c:noMultiLvlLbl val="0"/>
      </c:catAx>
      <c:valAx>
        <c:axId val="403058552"/>
        <c:scaling>
          <c:orientation val="minMax"/>
          <c:min val="1"/>
        </c:scaling>
        <c:delete val="1"/>
        <c:axPos val="l"/>
        <c:numFmt formatCode="#,##0.0" sourceLinked="0"/>
        <c:majorTickMark val="none"/>
        <c:minorTickMark val="none"/>
        <c:tickLblPos val="nextTo"/>
        <c:crossAx val="403065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0"/>
          <c:y val="0.81100175029285249"/>
          <c:w val="1"/>
          <c:h val="0.170433061043899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Univers" panose="020B0503020202020204" pitchFamily="34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Univers" panose="020B0503020202020204" pitchFamily="34" charset="0"/>
        </a:defRPr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PTF relativa a EEUU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Hoja1!$F$1</c:f>
              <c:strCache>
                <c:ptCount val="1"/>
                <c:pt idx="0">
                  <c:v>Emerging Asia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Hoja1!$A$2:$A$66</c:f>
              <c:numCache>
                <c:formatCode>General</c:formatCode>
                <c:ptCount val="65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</c:numCache>
            </c:numRef>
          </c:cat>
          <c:val>
            <c:numRef>
              <c:f>Hoja1!$F$2:$F$66</c:f>
              <c:numCache>
                <c:formatCode>General</c:formatCode>
                <c:ptCount val="65"/>
                <c:pt idx="0">
                  <c:v>0.3538019</c:v>
                </c:pt>
                <c:pt idx="1">
                  <c:v>0.3308836</c:v>
                </c:pt>
                <c:pt idx="2">
                  <c:v>0.31085010000000002</c:v>
                </c:pt>
                <c:pt idx="3">
                  <c:v>0.32046750000000002</c:v>
                </c:pt>
                <c:pt idx="4">
                  <c:v>0.31985029999999998</c:v>
                </c:pt>
                <c:pt idx="5">
                  <c:v>0.36947530000000001</c:v>
                </c:pt>
                <c:pt idx="6">
                  <c:v>0.37548890000000001</c:v>
                </c:pt>
                <c:pt idx="7">
                  <c:v>0.38336550000000003</c:v>
                </c:pt>
                <c:pt idx="8">
                  <c:v>0.39148539999999998</c:v>
                </c:pt>
                <c:pt idx="9">
                  <c:v>0.39918150000000002</c:v>
                </c:pt>
                <c:pt idx="10">
                  <c:v>0.46950459999999999</c:v>
                </c:pt>
                <c:pt idx="11">
                  <c:v>0.48731970000000002</c:v>
                </c:pt>
                <c:pt idx="12">
                  <c:v>0.50473990000000002</c:v>
                </c:pt>
                <c:pt idx="13">
                  <c:v>0.52095709999999995</c:v>
                </c:pt>
                <c:pt idx="14">
                  <c:v>0.53515409999999997</c:v>
                </c:pt>
                <c:pt idx="15">
                  <c:v>0.54857149999999999</c:v>
                </c:pt>
                <c:pt idx="16">
                  <c:v>0.56323979999999996</c:v>
                </c:pt>
                <c:pt idx="17">
                  <c:v>0.58089519999999994</c:v>
                </c:pt>
                <c:pt idx="18">
                  <c:v>0.6033984</c:v>
                </c:pt>
                <c:pt idx="19">
                  <c:v>0.63188259999999996</c:v>
                </c:pt>
                <c:pt idx="20">
                  <c:v>0.6648771</c:v>
                </c:pt>
                <c:pt idx="21">
                  <c:v>0.69856859999999998</c:v>
                </c:pt>
                <c:pt idx="22">
                  <c:v>0.73068060000000001</c:v>
                </c:pt>
                <c:pt idx="23">
                  <c:v>0.76070890000000002</c:v>
                </c:pt>
                <c:pt idx="24">
                  <c:v>0.78760149999999995</c:v>
                </c:pt>
                <c:pt idx="25">
                  <c:v>0.80932119999999996</c:v>
                </c:pt>
                <c:pt idx="26">
                  <c:v>0.82715959999999999</c:v>
                </c:pt>
                <c:pt idx="27">
                  <c:v>0.84176609999999996</c:v>
                </c:pt>
                <c:pt idx="28">
                  <c:v>0.8535566</c:v>
                </c:pt>
                <c:pt idx="29">
                  <c:v>0.86221519999999996</c:v>
                </c:pt>
                <c:pt idx="30">
                  <c:v>0.86438930000000003</c:v>
                </c:pt>
                <c:pt idx="31">
                  <c:v>0.85837779999999997</c:v>
                </c:pt>
                <c:pt idx="32">
                  <c:v>0.84598450000000003</c:v>
                </c:pt>
                <c:pt idx="33">
                  <c:v>0.83025760000000004</c:v>
                </c:pt>
                <c:pt idx="34">
                  <c:v>0.8138666</c:v>
                </c:pt>
                <c:pt idx="35">
                  <c:v>0.79994240000000005</c:v>
                </c:pt>
                <c:pt idx="36">
                  <c:v>0.79308780000000001</c:v>
                </c:pt>
                <c:pt idx="37">
                  <c:v>0.79367410000000005</c:v>
                </c:pt>
                <c:pt idx="38">
                  <c:v>0.79784049999999995</c:v>
                </c:pt>
                <c:pt idx="39">
                  <c:v>0.80227550000000003</c:v>
                </c:pt>
                <c:pt idx="40">
                  <c:v>0.80420789999999998</c:v>
                </c:pt>
                <c:pt idx="41">
                  <c:v>0.80113230000000002</c:v>
                </c:pt>
                <c:pt idx="42">
                  <c:v>0.79252489999999998</c:v>
                </c:pt>
                <c:pt idx="43">
                  <c:v>0.77992119999999998</c:v>
                </c:pt>
                <c:pt idx="44">
                  <c:v>0.76535819999999999</c:v>
                </c:pt>
                <c:pt idx="45">
                  <c:v>0.74992369999999997</c:v>
                </c:pt>
                <c:pt idx="46">
                  <c:v>0.73557649999999997</c:v>
                </c:pt>
                <c:pt idx="47">
                  <c:v>0.72547189999999995</c:v>
                </c:pt>
                <c:pt idx="48">
                  <c:v>0.72200419999999998</c:v>
                </c:pt>
                <c:pt idx="49">
                  <c:v>0.72720759999999995</c:v>
                </c:pt>
                <c:pt idx="50">
                  <c:v>0.7396857</c:v>
                </c:pt>
                <c:pt idx="51">
                  <c:v>0.75445499999999999</c:v>
                </c:pt>
                <c:pt idx="52">
                  <c:v>0.77087410000000001</c:v>
                </c:pt>
                <c:pt idx="53">
                  <c:v>0.78701030000000005</c:v>
                </c:pt>
                <c:pt idx="54">
                  <c:v>0.80236099999999999</c:v>
                </c:pt>
                <c:pt idx="55">
                  <c:v>0.81243560000000004</c:v>
                </c:pt>
                <c:pt idx="56">
                  <c:v>0.81322130000000004</c:v>
                </c:pt>
                <c:pt idx="57">
                  <c:v>0.80319609999999997</c:v>
                </c:pt>
                <c:pt idx="58">
                  <c:v>0.78455870000000005</c:v>
                </c:pt>
                <c:pt idx="59">
                  <c:v>0.76549120000000004</c:v>
                </c:pt>
                <c:pt idx="60">
                  <c:v>0.75023119999999999</c:v>
                </c:pt>
                <c:pt idx="61">
                  <c:v>0.73794380000000004</c:v>
                </c:pt>
                <c:pt idx="62">
                  <c:v>0.72852269999999997</c:v>
                </c:pt>
                <c:pt idx="63">
                  <c:v>0.72139180000000003</c:v>
                </c:pt>
                <c:pt idx="64">
                  <c:v>0.7155437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48-4DA8-956B-8C1D948A6F70}"/>
            </c:ext>
          </c:extLst>
        </c:ser>
        <c:ser>
          <c:idx val="1"/>
          <c:order val="1"/>
          <c:tx>
            <c:strRef>
              <c:f>Hoja1!$G$1</c:f>
              <c:strCache>
                <c:ptCount val="1"/>
                <c:pt idx="0">
                  <c:v>LAC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Hoja1!$A$2:$A$66</c:f>
              <c:numCache>
                <c:formatCode>General</c:formatCode>
                <c:ptCount val="65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</c:numCache>
            </c:numRef>
          </c:cat>
          <c:val>
            <c:numRef>
              <c:f>Hoja1!$G$2:$G$66</c:f>
              <c:numCache>
                <c:formatCode>General</c:formatCode>
                <c:ptCount val="65"/>
                <c:pt idx="0">
                  <c:v>0.73096309999999998</c:v>
                </c:pt>
                <c:pt idx="1">
                  <c:v>0.75134920000000005</c:v>
                </c:pt>
                <c:pt idx="2">
                  <c:v>0.75359889999999996</c:v>
                </c:pt>
                <c:pt idx="3">
                  <c:v>0.74434800000000001</c:v>
                </c:pt>
                <c:pt idx="4">
                  <c:v>0.75295460000000003</c:v>
                </c:pt>
                <c:pt idx="5">
                  <c:v>0.76177510000000004</c:v>
                </c:pt>
                <c:pt idx="6">
                  <c:v>0.770895</c:v>
                </c:pt>
                <c:pt idx="7">
                  <c:v>0.77934219999999998</c:v>
                </c:pt>
                <c:pt idx="8">
                  <c:v>0.78539689999999995</c:v>
                </c:pt>
                <c:pt idx="9">
                  <c:v>0.78856309999999996</c:v>
                </c:pt>
                <c:pt idx="10">
                  <c:v>0.79101920000000003</c:v>
                </c:pt>
                <c:pt idx="11">
                  <c:v>0.79302689999999998</c:v>
                </c:pt>
                <c:pt idx="12">
                  <c:v>0.79452259999999997</c:v>
                </c:pt>
                <c:pt idx="13">
                  <c:v>0.79529930000000004</c:v>
                </c:pt>
                <c:pt idx="14">
                  <c:v>0.79563810000000001</c:v>
                </c:pt>
                <c:pt idx="15">
                  <c:v>0.79611750000000003</c:v>
                </c:pt>
                <c:pt idx="16">
                  <c:v>0.79860710000000001</c:v>
                </c:pt>
                <c:pt idx="17">
                  <c:v>0.80419750000000001</c:v>
                </c:pt>
                <c:pt idx="18">
                  <c:v>0.81261070000000002</c:v>
                </c:pt>
                <c:pt idx="19">
                  <c:v>0.79917099999999996</c:v>
                </c:pt>
                <c:pt idx="20">
                  <c:v>0.81074239999999997</c:v>
                </c:pt>
                <c:pt idx="21">
                  <c:v>0.82053719999999997</c:v>
                </c:pt>
                <c:pt idx="22">
                  <c:v>0.82843270000000002</c:v>
                </c:pt>
                <c:pt idx="23">
                  <c:v>0.83491490000000002</c:v>
                </c:pt>
                <c:pt idx="24">
                  <c:v>0.83944379999999996</c:v>
                </c:pt>
                <c:pt idx="25">
                  <c:v>0.81990220000000003</c:v>
                </c:pt>
                <c:pt idx="26">
                  <c:v>0.81553129999999996</c:v>
                </c:pt>
                <c:pt idx="27">
                  <c:v>0.80894670000000002</c:v>
                </c:pt>
                <c:pt idx="28">
                  <c:v>0.8016548</c:v>
                </c:pt>
                <c:pt idx="29">
                  <c:v>0.79379180000000005</c:v>
                </c:pt>
                <c:pt idx="30">
                  <c:v>0.78798469999999998</c:v>
                </c:pt>
                <c:pt idx="31">
                  <c:v>0.76961230000000003</c:v>
                </c:pt>
                <c:pt idx="32">
                  <c:v>0.74566319999999997</c:v>
                </c:pt>
                <c:pt idx="33">
                  <c:v>0.71813959999999999</c:v>
                </c:pt>
                <c:pt idx="34">
                  <c:v>0.69076179999999998</c:v>
                </c:pt>
                <c:pt idx="35">
                  <c:v>0.66626010000000002</c:v>
                </c:pt>
                <c:pt idx="36">
                  <c:v>0.64586759999999999</c:v>
                </c:pt>
                <c:pt idx="37">
                  <c:v>0.62829389999999996</c:v>
                </c:pt>
                <c:pt idx="38">
                  <c:v>0.61266540000000003</c:v>
                </c:pt>
                <c:pt idx="39">
                  <c:v>0.6003134</c:v>
                </c:pt>
                <c:pt idx="40">
                  <c:v>0.59246860000000001</c:v>
                </c:pt>
                <c:pt idx="41">
                  <c:v>0.58803879999999997</c:v>
                </c:pt>
                <c:pt idx="42">
                  <c:v>0.58509219999999995</c:v>
                </c:pt>
                <c:pt idx="43">
                  <c:v>0.58224339999999997</c:v>
                </c:pt>
                <c:pt idx="44">
                  <c:v>0.57878169999999995</c:v>
                </c:pt>
                <c:pt idx="45">
                  <c:v>0.57375080000000001</c:v>
                </c:pt>
                <c:pt idx="46">
                  <c:v>0.56578050000000002</c:v>
                </c:pt>
                <c:pt idx="47">
                  <c:v>0.55440900000000004</c:v>
                </c:pt>
                <c:pt idx="48">
                  <c:v>0.54060490000000005</c:v>
                </c:pt>
                <c:pt idx="49">
                  <c:v>0.52641269999999996</c:v>
                </c:pt>
                <c:pt idx="50">
                  <c:v>0.51424650000000005</c:v>
                </c:pt>
                <c:pt idx="51">
                  <c:v>0.50518830000000003</c:v>
                </c:pt>
                <c:pt idx="52">
                  <c:v>0.49988549999999998</c:v>
                </c:pt>
                <c:pt idx="53">
                  <c:v>0.49897180000000002</c:v>
                </c:pt>
                <c:pt idx="54">
                  <c:v>0.50272220000000001</c:v>
                </c:pt>
                <c:pt idx="55">
                  <c:v>0.51055360000000005</c:v>
                </c:pt>
                <c:pt idx="56">
                  <c:v>0.5202175</c:v>
                </c:pt>
                <c:pt idx="57">
                  <c:v>0.52945450000000005</c:v>
                </c:pt>
                <c:pt idx="58">
                  <c:v>0.5369256</c:v>
                </c:pt>
                <c:pt idx="59">
                  <c:v>0.54220449999999998</c:v>
                </c:pt>
                <c:pt idx="60">
                  <c:v>0.54594430000000005</c:v>
                </c:pt>
                <c:pt idx="61">
                  <c:v>0.54796120000000004</c:v>
                </c:pt>
                <c:pt idx="62">
                  <c:v>0.54789069999999995</c:v>
                </c:pt>
                <c:pt idx="63">
                  <c:v>0.54644349999999997</c:v>
                </c:pt>
                <c:pt idx="64">
                  <c:v>0.54446019999999995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48-4DA8-956B-8C1D948A6F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4873968"/>
        <c:axId val="155452032"/>
      </c:lineChart>
      <c:catAx>
        <c:axId val="154873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55452032"/>
        <c:crosses val="autoZero"/>
        <c:auto val="1"/>
        <c:lblAlgn val="ctr"/>
        <c:lblOffset val="100"/>
        <c:noMultiLvlLbl val="0"/>
      </c:catAx>
      <c:valAx>
        <c:axId val="155452032"/>
        <c:scaling>
          <c:orientation val="minMax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5487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000"/>
              <a:t>PTF relativa a EEUU (1950=1)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Productivity_Database_2017!$I$1</c:f>
              <c:strCache>
                <c:ptCount val="1"/>
                <c:pt idx="0">
                  <c:v>Emerging Asia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Productivity_Database_2017!$A$2:$A$66</c:f>
              <c:numCache>
                <c:formatCode>General</c:formatCode>
                <c:ptCount val="65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</c:numCache>
            </c:numRef>
          </c:cat>
          <c:val>
            <c:numRef>
              <c:f>Productivity_Database_2017!$I$2:$I$66</c:f>
              <c:numCache>
                <c:formatCode>General</c:formatCode>
                <c:ptCount val="65"/>
                <c:pt idx="0">
                  <c:v>0.3538018</c:v>
                </c:pt>
                <c:pt idx="1">
                  <c:v>0.33426650000000002</c:v>
                </c:pt>
                <c:pt idx="2">
                  <c:v>0.31693559999999998</c:v>
                </c:pt>
                <c:pt idx="3">
                  <c:v>0.32934550000000001</c:v>
                </c:pt>
                <c:pt idx="4">
                  <c:v>0.33064260000000001</c:v>
                </c:pt>
                <c:pt idx="5">
                  <c:v>0.38350840000000003</c:v>
                </c:pt>
                <c:pt idx="6">
                  <c:v>0.39043879999999997</c:v>
                </c:pt>
                <c:pt idx="7">
                  <c:v>0.39948630000000002</c:v>
                </c:pt>
                <c:pt idx="8">
                  <c:v>0.40993230000000003</c:v>
                </c:pt>
                <c:pt idx="9">
                  <c:v>0.42169640000000003</c:v>
                </c:pt>
                <c:pt idx="10">
                  <c:v>0.50178780000000001</c:v>
                </c:pt>
                <c:pt idx="11">
                  <c:v>0.52845129999999996</c:v>
                </c:pt>
                <c:pt idx="12">
                  <c:v>0.5569482</c:v>
                </c:pt>
                <c:pt idx="13">
                  <c:v>0.58558489999999996</c:v>
                </c:pt>
                <c:pt idx="14">
                  <c:v>0.6123999</c:v>
                </c:pt>
                <c:pt idx="15">
                  <c:v>0.6373451</c:v>
                </c:pt>
                <c:pt idx="16">
                  <c:v>0.66129700000000002</c:v>
                </c:pt>
                <c:pt idx="17">
                  <c:v>0.68542230000000004</c:v>
                </c:pt>
                <c:pt idx="18">
                  <c:v>0.71240840000000005</c:v>
                </c:pt>
                <c:pt idx="19">
                  <c:v>0.74382939999999997</c:v>
                </c:pt>
                <c:pt idx="20">
                  <c:v>0.77906690000000001</c:v>
                </c:pt>
                <c:pt idx="21">
                  <c:v>0.81490039999999997</c:v>
                </c:pt>
                <c:pt idx="22">
                  <c:v>0.84804170000000001</c:v>
                </c:pt>
                <c:pt idx="23">
                  <c:v>0.87651219999999996</c:v>
                </c:pt>
                <c:pt idx="24">
                  <c:v>0.89881849999999996</c:v>
                </c:pt>
                <c:pt idx="25">
                  <c:v>0.91559159999999995</c:v>
                </c:pt>
                <c:pt idx="26">
                  <c:v>0.92970169999999996</c:v>
                </c:pt>
                <c:pt idx="27">
                  <c:v>0.94030429999999998</c:v>
                </c:pt>
                <c:pt idx="28">
                  <c:v>0.94658200000000003</c:v>
                </c:pt>
                <c:pt idx="29">
                  <c:v>0.94808700000000001</c:v>
                </c:pt>
                <c:pt idx="30">
                  <c:v>0.9432294</c:v>
                </c:pt>
                <c:pt idx="31">
                  <c:v>0.93368850000000003</c:v>
                </c:pt>
                <c:pt idx="32">
                  <c:v>0.92336810000000002</c:v>
                </c:pt>
                <c:pt idx="33">
                  <c:v>0.91675090000000004</c:v>
                </c:pt>
                <c:pt idx="34">
                  <c:v>0.91347529999999999</c:v>
                </c:pt>
                <c:pt idx="35">
                  <c:v>0.91293749999999996</c:v>
                </c:pt>
                <c:pt idx="36">
                  <c:v>0.91842769999999996</c:v>
                </c:pt>
                <c:pt idx="37">
                  <c:v>0.93078470000000002</c:v>
                </c:pt>
                <c:pt idx="38">
                  <c:v>0.94642190000000004</c:v>
                </c:pt>
                <c:pt idx="39">
                  <c:v>0.96166850000000004</c:v>
                </c:pt>
                <c:pt idx="40">
                  <c:v>0.97332220000000003</c:v>
                </c:pt>
                <c:pt idx="41">
                  <c:v>0.97892809999999997</c:v>
                </c:pt>
                <c:pt idx="42">
                  <c:v>0.97831500000000005</c:v>
                </c:pt>
                <c:pt idx="43">
                  <c:v>0.97244260000000005</c:v>
                </c:pt>
                <c:pt idx="44">
                  <c:v>0.96390750000000003</c:v>
                </c:pt>
                <c:pt idx="45">
                  <c:v>0.9545034</c:v>
                </c:pt>
                <c:pt idx="46">
                  <c:v>0.94749459999999996</c:v>
                </c:pt>
                <c:pt idx="47">
                  <c:v>0.94660840000000002</c:v>
                </c:pt>
                <c:pt idx="48">
                  <c:v>0.95416179999999995</c:v>
                </c:pt>
                <c:pt idx="49">
                  <c:v>0.97185239999999995</c:v>
                </c:pt>
                <c:pt idx="50">
                  <c:v>0.99685319999999999</c:v>
                </c:pt>
                <c:pt idx="51">
                  <c:v>1.0220480000000001</c:v>
                </c:pt>
                <c:pt idx="52">
                  <c:v>1.0473589999999999</c:v>
                </c:pt>
                <c:pt idx="53">
                  <c:v>1.070225</c:v>
                </c:pt>
                <c:pt idx="54">
                  <c:v>1.0895140000000001</c:v>
                </c:pt>
                <c:pt idx="55">
                  <c:v>1.0989819999999999</c:v>
                </c:pt>
                <c:pt idx="56">
                  <c:v>1.0946419999999999</c:v>
                </c:pt>
                <c:pt idx="57">
                  <c:v>1.0768150000000001</c:v>
                </c:pt>
                <c:pt idx="58">
                  <c:v>1.050192</c:v>
                </c:pt>
                <c:pt idx="59">
                  <c:v>1.026627</c:v>
                </c:pt>
                <c:pt idx="60">
                  <c:v>1.011058</c:v>
                </c:pt>
                <c:pt idx="61">
                  <c:v>0.99954829999999995</c:v>
                </c:pt>
                <c:pt idx="62">
                  <c:v>0.99045939999999999</c:v>
                </c:pt>
                <c:pt idx="63">
                  <c:v>0.98285540000000005</c:v>
                </c:pt>
                <c:pt idx="64">
                  <c:v>0.97631420000000002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DFA-41C1-878C-2443EEA5C339}"/>
            </c:ext>
          </c:extLst>
        </c:ser>
        <c:ser>
          <c:idx val="1"/>
          <c:order val="1"/>
          <c:tx>
            <c:strRef>
              <c:f>Productivity_Database_2017!$J$1</c:f>
              <c:strCache>
                <c:ptCount val="1"/>
                <c:pt idx="0">
                  <c:v>LAC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Productivity_Database_2017!$A$2:$A$66</c:f>
              <c:numCache>
                <c:formatCode>General</c:formatCode>
                <c:ptCount val="65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</c:numCache>
            </c:numRef>
          </c:cat>
          <c:val>
            <c:numRef>
              <c:f>Productivity_Database_2017!$J$2:$J$66</c:f>
              <c:numCache>
                <c:formatCode>General</c:formatCode>
                <c:ptCount val="65"/>
                <c:pt idx="0">
                  <c:v>0.73096300000000003</c:v>
                </c:pt>
                <c:pt idx="1">
                  <c:v>0.75903080000000001</c:v>
                </c:pt>
                <c:pt idx="2">
                  <c:v>0.76835229999999999</c:v>
                </c:pt>
                <c:pt idx="3">
                  <c:v>0.7649688</c:v>
                </c:pt>
                <c:pt idx="4">
                  <c:v>0.77836050000000001</c:v>
                </c:pt>
                <c:pt idx="5">
                  <c:v>0.79070810000000002</c:v>
                </c:pt>
                <c:pt idx="6">
                  <c:v>0.80158779999999996</c:v>
                </c:pt>
                <c:pt idx="7">
                  <c:v>0.81211420000000001</c:v>
                </c:pt>
                <c:pt idx="8">
                  <c:v>0.82240500000000005</c:v>
                </c:pt>
                <c:pt idx="9">
                  <c:v>0.83304009999999995</c:v>
                </c:pt>
                <c:pt idx="10">
                  <c:v>0.84540979999999999</c:v>
                </c:pt>
                <c:pt idx="11">
                  <c:v>0.85996139999999999</c:v>
                </c:pt>
                <c:pt idx="12">
                  <c:v>0.87670510000000001</c:v>
                </c:pt>
                <c:pt idx="13">
                  <c:v>0.89396100000000001</c:v>
                </c:pt>
                <c:pt idx="14">
                  <c:v>0.91048289999999998</c:v>
                </c:pt>
                <c:pt idx="15">
                  <c:v>0.92495079999999996</c:v>
                </c:pt>
                <c:pt idx="16">
                  <c:v>0.93764069999999999</c:v>
                </c:pt>
                <c:pt idx="17">
                  <c:v>0.94890589999999997</c:v>
                </c:pt>
                <c:pt idx="18">
                  <c:v>0.95941699999999996</c:v>
                </c:pt>
                <c:pt idx="19">
                  <c:v>0.94075520000000001</c:v>
                </c:pt>
                <c:pt idx="20">
                  <c:v>0.9499841</c:v>
                </c:pt>
                <c:pt idx="21">
                  <c:v>0.95718029999999998</c:v>
                </c:pt>
                <c:pt idx="22">
                  <c:v>0.96149459999999998</c:v>
                </c:pt>
                <c:pt idx="23">
                  <c:v>0.96201460000000005</c:v>
                </c:pt>
                <c:pt idx="24">
                  <c:v>0.95798150000000004</c:v>
                </c:pt>
                <c:pt idx="25">
                  <c:v>0.92756190000000005</c:v>
                </c:pt>
                <c:pt idx="26">
                  <c:v>0.91663190000000005</c:v>
                </c:pt>
                <c:pt idx="27">
                  <c:v>0.90364299999999997</c:v>
                </c:pt>
                <c:pt idx="28">
                  <c:v>0.88902369999999997</c:v>
                </c:pt>
                <c:pt idx="29">
                  <c:v>0.87284910000000004</c:v>
                </c:pt>
                <c:pt idx="30">
                  <c:v>0.85985599999999995</c:v>
                </c:pt>
                <c:pt idx="31">
                  <c:v>0.83713499999999996</c:v>
                </c:pt>
                <c:pt idx="32">
                  <c:v>0.81387019999999999</c:v>
                </c:pt>
                <c:pt idx="33">
                  <c:v>0.79295280000000001</c:v>
                </c:pt>
                <c:pt idx="34">
                  <c:v>0.77530379999999999</c:v>
                </c:pt>
                <c:pt idx="35">
                  <c:v>0.7603721</c:v>
                </c:pt>
                <c:pt idx="36">
                  <c:v>0.74794079999999996</c:v>
                </c:pt>
                <c:pt idx="37">
                  <c:v>0.73683430000000005</c:v>
                </c:pt>
                <c:pt idx="38">
                  <c:v>0.72676169999999995</c:v>
                </c:pt>
                <c:pt idx="39">
                  <c:v>0.71958140000000004</c:v>
                </c:pt>
                <c:pt idx="40">
                  <c:v>0.7170569</c:v>
                </c:pt>
                <c:pt idx="41">
                  <c:v>0.71854260000000003</c:v>
                </c:pt>
                <c:pt idx="42">
                  <c:v>0.72225419999999996</c:v>
                </c:pt>
                <c:pt idx="43">
                  <c:v>0.72596850000000002</c:v>
                </c:pt>
                <c:pt idx="44">
                  <c:v>0.72892939999999995</c:v>
                </c:pt>
                <c:pt idx="45">
                  <c:v>0.73027039999999999</c:v>
                </c:pt>
                <c:pt idx="46">
                  <c:v>0.72878069999999995</c:v>
                </c:pt>
                <c:pt idx="47">
                  <c:v>0.72340260000000001</c:v>
                </c:pt>
                <c:pt idx="48">
                  <c:v>0.71443429999999997</c:v>
                </c:pt>
                <c:pt idx="49">
                  <c:v>0.70350679999999999</c:v>
                </c:pt>
                <c:pt idx="50">
                  <c:v>0.69303530000000002</c:v>
                </c:pt>
                <c:pt idx="51">
                  <c:v>0.6843707</c:v>
                </c:pt>
                <c:pt idx="52">
                  <c:v>0.67917640000000001</c:v>
                </c:pt>
                <c:pt idx="53">
                  <c:v>0.67853269999999999</c:v>
                </c:pt>
                <c:pt idx="54">
                  <c:v>0.68263879999999999</c:v>
                </c:pt>
                <c:pt idx="55">
                  <c:v>0.69062630000000003</c:v>
                </c:pt>
                <c:pt idx="56">
                  <c:v>0.70024220000000004</c:v>
                </c:pt>
                <c:pt idx="57">
                  <c:v>0.70982000000000001</c:v>
                </c:pt>
                <c:pt idx="58">
                  <c:v>0.71871620000000003</c:v>
                </c:pt>
                <c:pt idx="59">
                  <c:v>0.72716910000000001</c:v>
                </c:pt>
                <c:pt idx="60">
                  <c:v>0.73574830000000002</c:v>
                </c:pt>
                <c:pt idx="61">
                  <c:v>0.74221599999999999</c:v>
                </c:pt>
                <c:pt idx="62">
                  <c:v>0.74488189999999999</c:v>
                </c:pt>
                <c:pt idx="63">
                  <c:v>0.74449829999999995</c:v>
                </c:pt>
                <c:pt idx="64">
                  <c:v>0.74288149999999997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DFA-41C1-878C-2443EEA5C339}"/>
            </c:ext>
          </c:extLst>
        </c:ser>
        <c:ser>
          <c:idx val="2"/>
          <c:order val="2"/>
          <c:tx>
            <c:strRef>
              <c:f>Productivity_Database_2017!$M$1</c:f>
              <c:strCache>
                <c:ptCount val="1"/>
                <c:pt idx="0">
                  <c:v>Colombia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Productivity_Database_2017!$A$2:$A$66</c:f>
              <c:numCache>
                <c:formatCode>General</c:formatCode>
                <c:ptCount val="65"/>
                <c:pt idx="0">
                  <c:v>1950</c:v>
                </c:pt>
                <c:pt idx="1">
                  <c:v>1951</c:v>
                </c:pt>
                <c:pt idx="2">
                  <c:v>1952</c:v>
                </c:pt>
                <c:pt idx="3">
                  <c:v>1953</c:v>
                </c:pt>
                <c:pt idx="4">
                  <c:v>1954</c:v>
                </c:pt>
                <c:pt idx="5">
                  <c:v>1955</c:v>
                </c:pt>
                <c:pt idx="6">
                  <c:v>1956</c:v>
                </c:pt>
                <c:pt idx="7">
                  <c:v>1957</c:v>
                </c:pt>
                <c:pt idx="8">
                  <c:v>1958</c:v>
                </c:pt>
                <c:pt idx="9">
                  <c:v>1959</c:v>
                </c:pt>
                <c:pt idx="10">
                  <c:v>1960</c:v>
                </c:pt>
                <c:pt idx="11">
                  <c:v>1961</c:v>
                </c:pt>
                <c:pt idx="12">
                  <c:v>1962</c:v>
                </c:pt>
                <c:pt idx="13">
                  <c:v>1963</c:v>
                </c:pt>
                <c:pt idx="14">
                  <c:v>1964</c:v>
                </c:pt>
                <c:pt idx="15">
                  <c:v>1965</c:v>
                </c:pt>
                <c:pt idx="16">
                  <c:v>1966</c:v>
                </c:pt>
                <c:pt idx="17">
                  <c:v>1967</c:v>
                </c:pt>
                <c:pt idx="18">
                  <c:v>1968</c:v>
                </c:pt>
                <c:pt idx="19">
                  <c:v>1969</c:v>
                </c:pt>
                <c:pt idx="20">
                  <c:v>1970</c:v>
                </c:pt>
                <c:pt idx="21">
                  <c:v>1971</c:v>
                </c:pt>
                <c:pt idx="22">
                  <c:v>1972</c:v>
                </c:pt>
                <c:pt idx="23">
                  <c:v>1973</c:v>
                </c:pt>
                <c:pt idx="24">
                  <c:v>1974</c:v>
                </c:pt>
                <c:pt idx="25">
                  <c:v>1975</c:v>
                </c:pt>
                <c:pt idx="26">
                  <c:v>1976</c:v>
                </c:pt>
                <c:pt idx="27">
                  <c:v>1977</c:v>
                </c:pt>
                <c:pt idx="28">
                  <c:v>1978</c:v>
                </c:pt>
                <c:pt idx="29">
                  <c:v>1979</c:v>
                </c:pt>
                <c:pt idx="30">
                  <c:v>1980</c:v>
                </c:pt>
                <c:pt idx="31">
                  <c:v>1981</c:v>
                </c:pt>
                <c:pt idx="32">
                  <c:v>1982</c:v>
                </c:pt>
                <c:pt idx="33">
                  <c:v>1983</c:v>
                </c:pt>
                <c:pt idx="34">
                  <c:v>1984</c:v>
                </c:pt>
                <c:pt idx="35">
                  <c:v>1985</c:v>
                </c:pt>
                <c:pt idx="36">
                  <c:v>1986</c:v>
                </c:pt>
                <c:pt idx="37">
                  <c:v>1987</c:v>
                </c:pt>
                <c:pt idx="38">
                  <c:v>1988</c:v>
                </c:pt>
                <c:pt idx="39">
                  <c:v>1989</c:v>
                </c:pt>
                <c:pt idx="40">
                  <c:v>1990</c:v>
                </c:pt>
                <c:pt idx="41">
                  <c:v>1991</c:v>
                </c:pt>
                <c:pt idx="42">
                  <c:v>1992</c:v>
                </c:pt>
                <c:pt idx="43">
                  <c:v>1993</c:v>
                </c:pt>
                <c:pt idx="44">
                  <c:v>1994</c:v>
                </c:pt>
                <c:pt idx="45">
                  <c:v>1995</c:v>
                </c:pt>
                <c:pt idx="46">
                  <c:v>1996</c:v>
                </c:pt>
                <c:pt idx="47">
                  <c:v>1997</c:v>
                </c:pt>
                <c:pt idx="48">
                  <c:v>1998</c:v>
                </c:pt>
                <c:pt idx="49">
                  <c:v>1999</c:v>
                </c:pt>
                <c:pt idx="50">
                  <c:v>2000</c:v>
                </c:pt>
                <c:pt idx="51">
                  <c:v>2001</c:v>
                </c:pt>
                <c:pt idx="52">
                  <c:v>2002</c:v>
                </c:pt>
                <c:pt idx="53">
                  <c:v>2003</c:v>
                </c:pt>
                <c:pt idx="54">
                  <c:v>2004</c:v>
                </c:pt>
                <c:pt idx="55">
                  <c:v>2005</c:v>
                </c:pt>
                <c:pt idx="56">
                  <c:v>2006</c:v>
                </c:pt>
                <c:pt idx="57">
                  <c:v>2007</c:v>
                </c:pt>
                <c:pt idx="58">
                  <c:v>2008</c:v>
                </c:pt>
                <c:pt idx="59">
                  <c:v>2009</c:v>
                </c:pt>
                <c:pt idx="60">
                  <c:v>2010</c:v>
                </c:pt>
                <c:pt idx="61">
                  <c:v>2011</c:v>
                </c:pt>
                <c:pt idx="62">
                  <c:v>2012</c:v>
                </c:pt>
                <c:pt idx="63">
                  <c:v>2013</c:v>
                </c:pt>
                <c:pt idx="64">
                  <c:v>2014</c:v>
                </c:pt>
              </c:numCache>
            </c:numRef>
          </c:cat>
          <c:val>
            <c:numRef>
              <c:f>Productivity_Database_2017!$M$2:$M$66</c:f>
              <c:numCache>
                <c:formatCode>General</c:formatCode>
                <c:ptCount val="65"/>
                <c:pt idx="0">
                  <c:v>0.58219605045802669</c:v>
                </c:pt>
                <c:pt idx="1">
                  <c:v>0.59833976573059022</c:v>
                </c:pt>
                <c:pt idx="2">
                  <c:v>0.6155818441207388</c:v>
                </c:pt>
                <c:pt idx="3">
                  <c:v>0.63249046403363862</c:v>
                </c:pt>
                <c:pt idx="4">
                  <c:v>0.64579854332482356</c:v>
                </c:pt>
                <c:pt idx="5">
                  <c:v>0.65274493167142211</c:v>
                </c:pt>
                <c:pt idx="6">
                  <c:v>0.6542916353806878</c:v>
                </c:pt>
                <c:pt idx="7">
                  <c:v>0.65356720228262499</c:v>
                </c:pt>
                <c:pt idx="8">
                  <c:v>0.65272420783901486</c:v>
                </c:pt>
                <c:pt idx="9">
                  <c:v>0.65254400060069073</c:v>
                </c:pt>
                <c:pt idx="10">
                  <c:v>0.65348505781648891</c:v>
                </c:pt>
                <c:pt idx="11">
                  <c:v>0.65628097311908684</c:v>
                </c:pt>
                <c:pt idx="12">
                  <c:v>0.66058492266106017</c:v>
                </c:pt>
                <c:pt idx="13">
                  <c:v>0.66579606547529657</c:v>
                </c:pt>
                <c:pt idx="14">
                  <c:v>0.67105781648896234</c:v>
                </c:pt>
                <c:pt idx="15">
                  <c:v>0.67467202282625016</c:v>
                </c:pt>
                <c:pt idx="16">
                  <c:v>0.67807553686739752</c:v>
                </c:pt>
                <c:pt idx="17">
                  <c:v>0.68235898783601134</c:v>
                </c:pt>
                <c:pt idx="18">
                  <c:v>0.68938489262652047</c:v>
                </c:pt>
                <c:pt idx="19">
                  <c:v>0.70050653251238915</c:v>
                </c:pt>
                <c:pt idx="20">
                  <c:v>0.71754655353656704</c:v>
                </c:pt>
                <c:pt idx="21">
                  <c:v>0.74259460880012018</c:v>
                </c:pt>
                <c:pt idx="22">
                  <c:v>0.77389547980177209</c:v>
                </c:pt>
                <c:pt idx="23">
                  <c:v>0.80769635080342395</c:v>
                </c:pt>
                <c:pt idx="24">
                  <c:v>0.83945562396756268</c:v>
                </c:pt>
                <c:pt idx="25">
                  <c:v>0.86616759273164134</c:v>
                </c:pt>
                <c:pt idx="26">
                  <c:v>0.88720303348851182</c:v>
                </c:pt>
                <c:pt idx="27">
                  <c:v>0.90155053311307998</c:v>
                </c:pt>
                <c:pt idx="28">
                  <c:v>0.9092371226910948</c:v>
                </c:pt>
                <c:pt idx="29">
                  <c:v>0.90936026430394945</c:v>
                </c:pt>
                <c:pt idx="30">
                  <c:v>0.90210617209791255</c:v>
                </c:pt>
                <c:pt idx="31">
                  <c:v>0.88809205586424378</c:v>
                </c:pt>
                <c:pt idx="32">
                  <c:v>0.8717442558942784</c:v>
                </c:pt>
                <c:pt idx="33">
                  <c:v>0.85632227061120281</c:v>
                </c:pt>
                <c:pt idx="34">
                  <c:v>0.84280147169244624</c:v>
                </c:pt>
                <c:pt idx="35">
                  <c:v>0.83095810181708962</c:v>
                </c:pt>
                <c:pt idx="36">
                  <c:v>0.82035966361315504</c:v>
                </c:pt>
                <c:pt idx="37">
                  <c:v>0.80923487010061568</c:v>
                </c:pt>
                <c:pt idx="38">
                  <c:v>0.79834209340741846</c:v>
                </c:pt>
                <c:pt idx="39">
                  <c:v>0.7883841417630274</c:v>
                </c:pt>
                <c:pt idx="40">
                  <c:v>0.78009010361916198</c:v>
                </c:pt>
                <c:pt idx="41">
                  <c:v>0.77338188917254835</c:v>
                </c:pt>
                <c:pt idx="42">
                  <c:v>0.76944436101516733</c:v>
                </c:pt>
                <c:pt idx="43">
                  <c:v>0.7656367322420784</c:v>
                </c:pt>
                <c:pt idx="44">
                  <c:v>0.7596846373329329</c:v>
                </c:pt>
                <c:pt idx="45">
                  <c:v>0.74979433848926258</c:v>
                </c:pt>
                <c:pt idx="46">
                  <c:v>0.73535838714521695</c:v>
                </c:pt>
                <c:pt idx="47">
                  <c:v>0.71710639735696047</c:v>
                </c:pt>
                <c:pt idx="48">
                  <c:v>0.69632827751914694</c:v>
                </c:pt>
                <c:pt idx="49">
                  <c:v>0.67590884517194771</c:v>
                </c:pt>
                <c:pt idx="50">
                  <c:v>0.65899136506983025</c:v>
                </c:pt>
                <c:pt idx="51">
                  <c:v>0.64662524403063515</c:v>
                </c:pt>
                <c:pt idx="52">
                  <c:v>0.63898513290283832</c:v>
                </c:pt>
                <c:pt idx="53">
                  <c:v>0.63589615557891566</c:v>
                </c:pt>
                <c:pt idx="54">
                  <c:v>0.6370857486109025</c:v>
                </c:pt>
                <c:pt idx="55">
                  <c:v>0.64226820843970556</c:v>
                </c:pt>
                <c:pt idx="56">
                  <c:v>0.65051922210542124</c:v>
                </c:pt>
                <c:pt idx="57">
                  <c:v>0.66072157981678925</c:v>
                </c:pt>
                <c:pt idx="58">
                  <c:v>0.67134900135155418</c:v>
                </c:pt>
                <c:pt idx="59">
                  <c:v>0.68089765730590179</c:v>
                </c:pt>
                <c:pt idx="60">
                  <c:v>0.68900202733143112</c:v>
                </c:pt>
                <c:pt idx="61">
                  <c:v>0.69343580117134707</c:v>
                </c:pt>
                <c:pt idx="62">
                  <c:v>0.69184644841567799</c:v>
                </c:pt>
                <c:pt idx="63">
                  <c:v>0.68529291184862584</c:v>
                </c:pt>
                <c:pt idx="64">
                  <c:v>0.67621947739900878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DFA-41C1-878C-2443EEA5C3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9569296"/>
        <c:axId val="259570416"/>
      </c:lineChart>
      <c:catAx>
        <c:axId val="25956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9570416"/>
        <c:crosses val="autoZero"/>
        <c:auto val="1"/>
        <c:lblAlgn val="ctr"/>
        <c:lblOffset val="100"/>
        <c:noMultiLvlLbl val="0"/>
      </c:catAx>
      <c:valAx>
        <c:axId val="259570416"/>
        <c:scaling>
          <c:orientation val="minMax"/>
          <c:max val="1.2"/>
          <c:min val="0.3000000000000000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259569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D7F4A593-72FB-460F-B2AB-9BCCCBE2F144}" type="datetimeFigureOut">
              <a:rPr lang="es-CO" smtClean="0"/>
              <a:t>22/08/2018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8B8DEA84-20F1-41C3-B2AF-795E237B0ED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8154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819049DD-A085-4C68-8E7B-16904B49C93F}" type="datetimeFigureOut">
              <a:rPr lang="es-CO" smtClean="0"/>
              <a:t>22/08/2018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A6FE0A6-6344-4DE3-BEA0-5022B20D93D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6419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dbdocs.iadb.org/wsdocs/getdocument.aspx?docnum=37653357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3D602-283E-472E-A91E-A65F2011D7CA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2323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>
                <a:hlinkClick r:id="rId3"/>
              </a:rPr>
              <a:t>http://idbdocs.iadb.org/wsdocs/getdocument.aspx?docnum=37653357</a:t>
            </a:r>
            <a:r>
              <a:rPr lang="es-CO" dirty="0" smtClean="0"/>
              <a:t>. </a:t>
            </a:r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5DA067-39B0-4538-8588-A5DAB56301E6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9542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9045-E141-48C0-9119-8985CAA7B107}" type="datetimeFigureOut">
              <a:rPr lang="es-CO" smtClean="0"/>
              <a:t>22/08/2018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2CD4-EB38-457D-A39B-2B58EF5404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354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9045-E141-48C0-9119-8985CAA7B107}" type="datetimeFigureOut">
              <a:rPr lang="es-CO" smtClean="0"/>
              <a:t>22/08/2018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2CD4-EB38-457D-A39B-2B58EF5404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4521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9045-E141-48C0-9119-8985CAA7B107}" type="datetimeFigureOut">
              <a:rPr lang="es-CO" smtClean="0"/>
              <a:t>22/08/2018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2CD4-EB38-457D-A39B-2B58EF5404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1441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9045-E141-48C0-9119-8985CAA7B107}" type="datetimeFigureOut">
              <a:rPr lang="es-CO" smtClean="0"/>
              <a:t>22/08/2018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2CD4-EB38-457D-A39B-2B58EF5404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0022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9045-E141-48C0-9119-8985CAA7B107}" type="datetimeFigureOut">
              <a:rPr lang="es-CO" smtClean="0"/>
              <a:t>22/08/2018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2CD4-EB38-457D-A39B-2B58EF5404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2099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9045-E141-48C0-9119-8985CAA7B107}" type="datetimeFigureOut">
              <a:rPr lang="es-CO" smtClean="0"/>
              <a:t>22/08/2018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2CD4-EB38-457D-A39B-2B58EF5404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427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9045-E141-48C0-9119-8985CAA7B107}" type="datetimeFigureOut">
              <a:rPr lang="es-CO" smtClean="0"/>
              <a:t>22/08/2018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2CD4-EB38-457D-A39B-2B58EF5404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2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9045-E141-48C0-9119-8985CAA7B107}" type="datetimeFigureOut">
              <a:rPr lang="es-CO" smtClean="0"/>
              <a:t>22/08/2018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2CD4-EB38-457D-A39B-2B58EF5404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3369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9045-E141-48C0-9119-8985CAA7B107}" type="datetimeFigureOut">
              <a:rPr lang="es-CO" smtClean="0"/>
              <a:t>22/08/2018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2CD4-EB38-457D-A39B-2B58EF5404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3870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9045-E141-48C0-9119-8985CAA7B107}" type="datetimeFigureOut">
              <a:rPr lang="es-CO" smtClean="0"/>
              <a:t>22/08/2018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2CD4-EB38-457D-A39B-2B58EF5404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8147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F9045-E141-48C0-9119-8985CAA7B107}" type="datetimeFigureOut">
              <a:rPr lang="es-CO" smtClean="0"/>
              <a:t>22/08/2018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72CD4-EB38-457D-A39B-2B58EF5404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6417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F9045-E141-48C0-9119-8985CAA7B107}" type="datetimeFigureOut">
              <a:rPr lang="es-CO" smtClean="0"/>
              <a:t>22/08/2018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72CD4-EB38-457D-A39B-2B58EF5404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155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504" y="2130425"/>
            <a:ext cx="9145016" cy="1470025"/>
          </a:xfrm>
        </p:spPr>
        <p:txBody>
          <a:bodyPr/>
          <a:lstStyle/>
          <a:p>
            <a:r>
              <a:rPr lang="es-CO" dirty="0" smtClean="0"/>
              <a:t>Retos de la economía colombiana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Guillermo Perry</a:t>
            </a:r>
          </a:p>
          <a:p>
            <a:r>
              <a:rPr lang="es-CO" dirty="0" smtClean="0"/>
              <a:t>Convención Bancaria</a:t>
            </a:r>
          </a:p>
          <a:p>
            <a:r>
              <a:rPr lang="es-CO" dirty="0" smtClean="0"/>
              <a:t>Cartagena, 2018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2015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08520" y="274638"/>
            <a:ext cx="9433048" cy="994122"/>
          </a:xfrm>
        </p:spPr>
        <p:txBody>
          <a:bodyPr>
            <a:noAutofit/>
          </a:bodyPr>
          <a:lstStyle/>
          <a:p>
            <a:r>
              <a:rPr lang="es-CO" sz="4000" dirty="0"/>
              <a:t>Hacia una estrategia Integral </a:t>
            </a:r>
            <a:br>
              <a:rPr lang="es-CO" sz="4000" dirty="0"/>
            </a:br>
            <a:r>
              <a:rPr lang="es-CO" sz="4000" dirty="0"/>
              <a:t>contra la Corrupción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07504" y="1556792"/>
            <a:ext cx="2736304" cy="33123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2400" b="1" dirty="0" smtClean="0">
              <a:solidFill>
                <a:schemeClr val="tx1"/>
              </a:solidFill>
            </a:endParaRPr>
          </a:p>
          <a:p>
            <a:pPr algn="ctr"/>
            <a:endParaRPr lang="es-CO" sz="2400" b="1" dirty="0">
              <a:solidFill>
                <a:schemeClr val="tx1"/>
              </a:solidFill>
            </a:endParaRPr>
          </a:p>
          <a:p>
            <a:pPr algn="ctr"/>
            <a:r>
              <a:rPr lang="es-CO" sz="2400" b="1" dirty="0" smtClean="0">
                <a:solidFill>
                  <a:schemeClr val="tx1"/>
                </a:solidFill>
              </a:rPr>
              <a:t>DISUASION</a:t>
            </a:r>
            <a:r>
              <a:rPr lang="es-CO" sz="2400" b="1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s-CO" sz="2400" b="1" i="1" dirty="0">
                <a:solidFill>
                  <a:schemeClr val="tx1"/>
                </a:solidFill>
              </a:rPr>
              <a:t>PENAS EFECTIVAS</a:t>
            </a:r>
          </a:p>
          <a:p>
            <a:pPr algn="ctr"/>
            <a:endParaRPr lang="es-CO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tx1"/>
                </a:solidFill>
              </a:rPr>
              <a:t>Sistema Judicial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tx1"/>
                </a:solidFill>
              </a:rPr>
              <a:t>Policía y Cárceles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tx1"/>
                </a:solidFill>
              </a:rPr>
              <a:t>Las </a:t>
            </a:r>
            <a:r>
              <a:rPr lang="es-CO" sz="1600" dirty="0" err="1">
                <a:solidFill>
                  <a:schemeClr val="tx1"/>
                </a:solidFill>
              </a:rPr>
              <a:t>ías</a:t>
            </a:r>
            <a:r>
              <a:rPr lang="es-CO" sz="1600" dirty="0">
                <a:solidFill>
                  <a:schemeClr val="tx1"/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tx1"/>
                </a:solidFill>
              </a:rPr>
              <a:t>Fiscalía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tx1"/>
                </a:solidFill>
              </a:rPr>
              <a:t>Procuraduría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tx1"/>
                </a:solidFill>
              </a:rPr>
              <a:t>Contralorías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tx1"/>
                </a:solidFill>
              </a:rPr>
              <a:t>Superintendencias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tx1"/>
                </a:solidFill>
              </a:rPr>
              <a:t>CNE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sz="1600" dirty="0">
                <a:solidFill>
                  <a:schemeClr val="tx1"/>
                </a:solidFill>
              </a:rPr>
              <a:t>Comisión Acusaciones</a:t>
            </a:r>
          </a:p>
          <a:p>
            <a:endParaRPr lang="es-CO" dirty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CO" dirty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588224" y="285293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bg1"/>
              </a:solidFill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5076056" y="1628800"/>
            <a:ext cx="3960440" cy="38884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62500" lnSpcReduction="20000"/>
          </a:bodyPr>
          <a:lstStyle/>
          <a:p>
            <a:pPr marL="0" indent="0" algn="ctr">
              <a:buNone/>
            </a:pPr>
            <a:r>
              <a:rPr lang="es-CO" sz="3400" b="1" dirty="0">
                <a:solidFill>
                  <a:schemeClr val="tx1"/>
                </a:solidFill>
              </a:rPr>
              <a:t>REDUCCION de OPORTUNIDADES</a:t>
            </a:r>
          </a:p>
          <a:p>
            <a:pPr marL="0" indent="0" algn="ctr">
              <a:buNone/>
            </a:pPr>
            <a:endParaRPr lang="es-CO" sz="3800" dirty="0">
              <a:solidFill>
                <a:schemeClr val="tx1"/>
              </a:solidFill>
            </a:endParaRPr>
          </a:p>
          <a:p>
            <a:pPr marL="514350" indent="-514350">
              <a:buNone/>
            </a:pPr>
            <a:r>
              <a:rPr lang="es-CO" sz="3800" dirty="0"/>
              <a:t>En lo económico</a:t>
            </a:r>
          </a:p>
          <a:p>
            <a:pPr marL="800100" lvl="2" indent="0">
              <a:buNone/>
            </a:pPr>
            <a:endParaRPr lang="es-CO" sz="1400" dirty="0"/>
          </a:p>
          <a:p>
            <a:pPr marL="285750"/>
            <a:r>
              <a:rPr lang="es-CO" sz="2900" dirty="0"/>
              <a:t>T</a:t>
            </a:r>
            <a:r>
              <a:rPr lang="es-CO" sz="2900" dirty="0" smtClean="0"/>
              <a:t>rámites </a:t>
            </a:r>
          </a:p>
          <a:p>
            <a:pPr marL="285750"/>
            <a:r>
              <a:rPr lang="es-CO" sz="2900" dirty="0" smtClean="0"/>
              <a:t>Licitaciones </a:t>
            </a:r>
            <a:r>
              <a:rPr lang="es-CO" sz="2900" dirty="0"/>
              <a:t>y compras </a:t>
            </a:r>
            <a:endParaRPr lang="es-CO" sz="2900" dirty="0" smtClean="0"/>
          </a:p>
          <a:p>
            <a:pPr marL="285750"/>
            <a:r>
              <a:rPr lang="es-CO" sz="2900" dirty="0"/>
              <a:t>C</a:t>
            </a:r>
            <a:r>
              <a:rPr lang="es-CO" sz="2900" dirty="0" smtClean="0"/>
              <a:t>onflictos </a:t>
            </a:r>
            <a:r>
              <a:rPr lang="es-CO" sz="2900" dirty="0"/>
              <a:t>de interés e inhabilidades</a:t>
            </a:r>
          </a:p>
          <a:p>
            <a:pPr marL="285750"/>
            <a:r>
              <a:rPr lang="es-CO" sz="2900" dirty="0"/>
              <a:t>Regulación servicios públicos</a:t>
            </a:r>
          </a:p>
          <a:p>
            <a:pPr marL="285750"/>
            <a:r>
              <a:rPr lang="es-CO" sz="2900" dirty="0"/>
              <a:t>C</a:t>
            </a:r>
            <a:r>
              <a:rPr lang="es-CO" sz="2900" dirty="0" smtClean="0"/>
              <a:t>ompetencia</a:t>
            </a:r>
            <a:endParaRPr lang="es-CO" sz="2900" dirty="0"/>
          </a:p>
          <a:p>
            <a:pPr marL="800100" lvl="2" indent="0">
              <a:buNone/>
            </a:pPr>
            <a:endParaRPr lang="es-CO" sz="1400" dirty="0"/>
          </a:p>
          <a:p>
            <a:pPr marL="0" indent="0">
              <a:buNone/>
            </a:pPr>
            <a:r>
              <a:rPr lang="es-CO" sz="3400" dirty="0"/>
              <a:t> En lo Político</a:t>
            </a:r>
          </a:p>
          <a:p>
            <a:pPr marL="0" indent="0">
              <a:buNone/>
            </a:pPr>
            <a:endParaRPr lang="es-CO" sz="1400" dirty="0"/>
          </a:p>
          <a:p>
            <a:pPr marL="285750"/>
            <a:r>
              <a:rPr lang="es-CO" sz="2900" dirty="0"/>
              <a:t>Financiamiento de las campañas</a:t>
            </a:r>
          </a:p>
          <a:p>
            <a:pPr marL="285750"/>
            <a:r>
              <a:rPr lang="es-CO" sz="2900" dirty="0"/>
              <a:t>Fortalecimiento de los Partidos</a:t>
            </a:r>
            <a:endParaRPr lang="es-CO" sz="2900" dirty="0">
              <a:solidFill>
                <a:schemeClr val="tx1"/>
              </a:solidFill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5409220"/>
            <a:ext cx="56417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2" indent="0">
              <a:buNone/>
            </a:pPr>
            <a:endParaRPr lang="es-CO" dirty="0"/>
          </a:p>
          <a:p>
            <a:pPr indent="-114300" algn="ctr"/>
            <a:r>
              <a:rPr lang="es-CO" dirty="0"/>
              <a:t>ETICA CIUDADANA  </a:t>
            </a:r>
          </a:p>
          <a:p>
            <a:pPr marL="800100" lvl="2" indent="0" algn="ctr">
              <a:buNone/>
            </a:pPr>
            <a:endParaRPr lang="es-CO" dirty="0"/>
          </a:p>
          <a:p>
            <a:pPr marL="800100" lvl="2" indent="0">
              <a:buNone/>
            </a:pPr>
            <a:r>
              <a:rPr lang="es-CO" dirty="0"/>
              <a:t>Comportamientos y sanción social</a:t>
            </a:r>
          </a:p>
          <a:p>
            <a:r>
              <a:rPr lang="es-CO" dirty="0"/>
              <a:t>       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1115616" y="6021288"/>
            <a:ext cx="7488832" cy="72008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2843808" y="3429000"/>
            <a:ext cx="61206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1691680" y="4869160"/>
            <a:ext cx="792088" cy="10801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 flipV="1">
            <a:off x="7308304" y="5537764"/>
            <a:ext cx="914400" cy="41151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>
            <a:off x="2987824" y="2852936"/>
            <a:ext cx="20882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 flipH="1">
            <a:off x="4499992" y="3320988"/>
            <a:ext cx="576064" cy="540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flipV="1">
            <a:off x="3635896" y="4869160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Elipse"/>
          <p:cNvSpPr/>
          <p:nvPr/>
        </p:nvSpPr>
        <p:spPr>
          <a:xfrm>
            <a:off x="2843808" y="3861048"/>
            <a:ext cx="2232248" cy="95297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/>
              <a:t>REDUCCION</a:t>
            </a:r>
          </a:p>
          <a:p>
            <a:pPr algn="ctr"/>
            <a:r>
              <a:rPr lang="es-CO" dirty="0"/>
              <a:t>CORRUPCION</a:t>
            </a:r>
          </a:p>
        </p:txBody>
      </p:sp>
    </p:spTree>
    <p:extLst>
      <p:ext uri="{BB962C8B-B14F-4D97-AF65-F5344CB8AC3E}">
        <p14:creationId xmlns:p14="http://schemas.microsoft.com/office/powerpoint/2010/main" val="122857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El corto plazo: consolidar la recuperación</a:t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196752"/>
            <a:ext cx="9036496" cy="5256584"/>
          </a:xfrm>
        </p:spPr>
        <p:txBody>
          <a:bodyPr>
            <a:normAutofit fontScale="92500"/>
          </a:bodyPr>
          <a:lstStyle/>
          <a:p>
            <a:pPr marL="914400" lvl="1" indent="-514350"/>
            <a:r>
              <a:rPr lang="es-CO" dirty="0" smtClean="0"/>
              <a:t>Demanda:  </a:t>
            </a:r>
          </a:p>
          <a:p>
            <a:pPr marL="400050" lvl="1" indent="0">
              <a:buNone/>
            </a:pPr>
            <a:endParaRPr lang="es-CO" dirty="0" smtClean="0"/>
          </a:p>
          <a:p>
            <a:pPr marL="1314450" lvl="2" indent="-514350"/>
            <a:r>
              <a:rPr lang="es-CO" dirty="0" smtClean="0"/>
              <a:t>Consolidar 4G  (</a:t>
            </a:r>
            <a:r>
              <a:rPr lang="es-CO" i="1" dirty="0" smtClean="0"/>
              <a:t>programa mas grande de la región</a:t>
            </a:r>
            <a:r>
              <a:rPr lang="es-CO" dirty="0" smtClean="0"/>
              <a:t>). </a:t>
            </a:r>
          </a:p>
          <a:p>
            <a:pPr marL="1314450" lvl="2" indent="-514350"/>
            <a:r>
              <a:rPr lang="es-CO" dirty="0" smtClean="0"/>
              <a:t>Mantener dinamismo de los programas de vivienda</a:t>
            </a:r>
          </a:p>
          <a:p>
            <a:pPr marL="800100" lvl="2" indent="0">
              <a:buNone/>
            </a:pPr>
            <a:endParaRPr lang="es-CO" dirty="0" smtClean="0"/>
          </a:p>
          <a:p>
            <a:pPr marL="914400" lvl="1" indent="-514350"/>
            <a:r>
              <a:rPr lang="es-CO" dirty="0" smtClean="0"/>
              <a:t>Recuperación de la confianza inversionista</a:t>
            </a:r>
          </a:p>
          <a:p>
            <a:pPr marL="400050" lvl="1" indent="0">
              <a:buNone/>
            </a:pPr>
            <a:endParaRPr lang="es-CO" dirty="0" smtClean="0"/>
          </a:p>
          <a:p>
            <a:pPr marL="1314450" lvl="2" indent="-514350"/>
            <a:r>
              <a:rPr lang="es-CO" dirty="0" smtClean="0"/>
              <a:t>Despejar </a:t>
            </a:r>
            <a:r>
              <a:rPr lang="es-CO" dirty="0" smtClean="0"/>
              <a:t>la incertidumbre sobre posible crisis </a:t>
            </a:r>
            <a:r>
              <a:rPr lang="es-CO" dirty="0" smtClean="0"/>
              <a:t>fiscal (</a:t>
            </a:r>
            <a:r>
              <a:rPr lang="es-CO" i="1" dirty="0" smtClean="0"/>
              <a:t>control gastos, aumentos de recaudo</a:t>
            </a:r>
            <a:r>
              <a:rPr lang="es-CO" dirty="0" smtClean="0"/>
              <a:t>)</a:t>
            </a:r>
          </a:p>
          <a:p>
            <a:pPr marL="1314450" lvl="2" indent="-514350"/>
            <a:r>
              <a:rPr lang="es-CO" dirty="0"/>
              <a:t>Mejorar confianza en las instituciones (</a:t>
            </a:r>
            <a:r>
              <a:rPr lang="es-CO" i="1" dirty="0"/>
              <a:t>avances en control a la corrupción y la seguridad </a:t>
            </a:r>
            <a:r>
              <a:rPr lang="es-CO" i="1" dirty="0" smtClean="0"/>
              <a:t>jurídica</a:t>
            </a:r>
            <a:r>
              <a:rPr lang="es-CO" dirty="0" smtClean="0"/>
              <a:t>; </a:t>
            </a:r>
            <a:r>
              <a:rPr lang="es-CO" i="1" dirty="0" smtClean="0"/>
              <a:t>reducir </a:t>
            </a:r>
            <a:r>
              <a:rPr lang="es-CO" i="1" dirty="0"/>
              <a:t>la polarización </a:t>
            </a:r>
            <a:r>
              <a:rPr lang="es-CO" i="1" dirty="0" smtClean="0"/>
              <a:t>política)</a:t>
            </a:r>
            <a:endParaRPr lang="es-CO" b="1" i="1" dirty="0" smtClean="0">
              <a:solidFill>
                <a:srgbClr val="C00000"/>
              </a:solidFill>
            </a:endParaRPr>
          </a:p>
          <a:p>
            <a:pPr marL="1314450" lvl="2" indent="-514350"/>
            <a:r>
              <a:rPr lang="es-CO" dirty="0"/>
              <a:t>R</a:t>
            </a:r>
            <a:r>
              <a:rPr lang="es-CO" dirty="0" smtClean="0"/>
              <a:t>eforma tributaria: </a:t>
            </a:r>
            <a:r>
              <a:rPr lang="es-CO" i="1" dirty="0" smtClean="0"/>
              <a:t>balance difícil entre competitividad y </a:t>
            </a:r>
            <a:r>
              <a:rPr lang="es-CO" i="1" dirty="0" smtClean="0"/>
              <a:t>recaudo</a:t>
            </a:r>
            <a:endParaRPr lang="es-CO" b="1" i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97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8FC12FE8-97FA-41A1-A059-2AF3EBE794DA}"/>
              </a:ext>
            </a:extLst>
          </p:cNvPr>
          <p:cNvSpPr/>
          <p:nvPr/>
        </p:nvSpPr>
        <p:spPr>
          <a:xfrm>
            <a:off x="2617124" y="1981716"/>
            <a:ext cx="4331139" cy="290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>
                <a:solidFill>
                  <a:schemeClr val="tx1"/>
                </a:solidFill>
                <a:latin typeface="Univers" panose="020B0503020202020204" pitchFamily="34" charset="0"/>
              </a:rPr>
              <a:t>Déficit fiscal del </a:t>
            </a:r>
            <a:r>
              <a:rPr lang="es-CO" sz="2000" b="1" dirty="0" smtClean="0">
                <a:solidFill>
                  <a:schemeClr val="tx1"/>
                </a:solidFill>
                <a:latin typeface="Univers" panose="020B0503020202020204" pitchFamily="34" charset="0"/>
              </a:rPr>
              <a:t>GNC </a:t>
            </a:r>
            <a:r>
              <a:rPr lang="es-CO" sz="2000" dirty="0" smtClean="0">
                <a:solidFill>
                  <a:schemeClr val="tx1"/>
                </a:solidFill>
                <a:latin typeface="Univers" panose="020B0503020202020204" pitchFamily="34" charset="0"/>
              </a:rPr>
              <a:t>(% </a:t>
            </a:r>
            <a:r>
              <a:rPr lang="es-CO" sz="2000" dirty="0">
                <a:solidFill>
                  <a:schemeClr val="tx1"/>
                </a:solidFill>
                <a:latin typeface="Univers" panose="020B0503020202020204" pitchFamily="34" charset="0"/>
              </a:rPr>
              <a:t>del PIB</a:t>
            </a:r>
            <a:r>
              <a:rPr lang="es-CO" sz="1200" dirty="0">
                <a:solidFill>
                  <a:schemeClr val="tx1"/>
                </a:solidFill>
                <a:latin typeface="Univers" panose="020B0503020202020204" pitchFamily="34" charset="0"/>
              </a:rPr>
              <a:t>)</a:t>
            </a:r>
          </a:p>
        </p:txBody>
      </p:sp>
      <p:graphicFrame>
        <p:nvGraphicFramePr>
          <p:cNvPr id="19" name="Gráfico 18">
            <a:extLst>
              <a:ext uri="{FF2B5EF4-FFF2-40B4-BE49-F238E27FC236}">
                <a16:creationId xmlns:a16="http://schemas.microsoft.com/office/drawing/2014/main" id="{89B4FC86-4CC8-404B-B96D-6E17FAF98C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6207913"/>
              </p:ext>
            </p:extLst>
          </p:nvPr>
        </p:nvGraphicFramePr>
        <p:xfrm>
          <a:off x="755576" y="2379518"/>
          <a:ext cx="7416824" cy="3785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ángulo 7">
            <a:extLst>
              <a:ext uri="{FF2B5EF4-FFF2-40B4-BE49-F238E27FC236}">
                <a16:creationId xmlns:a16="http://schemas.microsoft.com/office/drawing/2014/main" id="{CC5F614F-7C2B-4302-97A3-3D3174B07ACA}"/>
              </a:ext>
            </a:extLst>
          </p:cNvPr>
          <p:cNvSpPr/>
          <p:nvPr/>
        </p:nvSpPr>
        <p:spPr>
          <a:xfrm>
            <a:off x="251520" y="188641"/>
            <a:ext cx="8784976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es-CO" sz="3200" dirty="0" smtClean="0">
                <a:solidFill>
                  <a:schemeClr val="tx2">
                    <a:lumMod val="75000"/>
                  </a:schemeClr>
                </a:solidFill>
              </a:rPr>
              <a:t>Ajuste fiscal necesario para cumplir la regla fiscal</a:t>
            </a:r>
            <a:endParaRPr lang="es-CO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996892C-9272-40B4-AAF0-3D1CE38564FD}"/>
              </a:ext>
            </a:extLst>
          </p:cNvPr>
          <p:cNvSpPr/>
          <p:nvPr/>
        </p:nvSpPr>
        <p:spPr>
          <a:xfrm>
            <a:off x="1142997" y="857249"/>
            <a:ext cx="3429000" cy="2057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O" sz="750" dirty="0">
                <a:latin typeface="Univers" panose="020B0503020202020204" pitchFamily="34" charset="0"/>
              </a:rPr>
              <a:t>Balance Fiscal y Deuda del GNC</a:t>
            </a:r>
          </a:p>
        </p:txBody>
      </p:sp>
      <p:sp>
        <p:nvSpPr>
          <p:cNvPr id="14" name="6 Rectángulo">
            <a:extLst>
              <a:ext uri="{FF2B5EF4-FFF2-40B4-BE49-F238E27FC236}">
                <a16:creationId xmlns:a16="http://schemas.microsoft.com/office/drawing/2014/main" id="{3D9B6D85-BCD5-4318-BD75-0AADC9A783FC}"/>
              </a:ext>
            </a:extLst>
          </p:cNvPr>
          <p:cNvSpPr/>
          <p:nvPr/>
        </p:nvSpPr>
        <p:spPr>
          <a:xfrm>
            <a:off x="1277632" y="6272554"/>
            <a:ext cx="5454607" cy="380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675" dirty="0">
              <a:solidFill>
                <a:prstClr val="black"/>
              </a:solidFill>
              <a:latin typeface="Univers" panose="020B0503020202020204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CO" sz="1200" dirty="0">
                <a:solidFill>
                  <a:prstClr val="black"/>
                </a:solidFill>
                <a:latin typeface="Univers" panose="020B0503020202020204" pitchFamily="34" charset="0"/>
                <a:ea typeface="Tahoma" pitchFamily="34" charset="0"/>
                <a:cs typeface="Tahoma" pitchFamily="34" charset="0"/>
              </a:rPr>
              <a:t>Fuente: Ministerio de Hacienda y Crédito Público y Fedesarrollo</a:t>
            </a:r>
            <a:r>
              <a:rPr lang="es-CO" sz="675" dirty="0">
                <a:solidFill>
                  <a:prstClr val="black"/>
                </a:solidFill>
                <a:latin typeface="Univers" panose="020B0503020202020204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7849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08520" y="274638"/>
            <a:ext cx="9252520" cy="994122"/>
          </a:xfrm>
        </p:spPr>
        <p:txBody>
          <a:bodyPr>
            <a:normAutofit fontScale="90000"/>
          </a:bodyPr>
          <a:lstStyle/>
          <a:p>
            <a:r>
              <a:rPr lang="es-CO" sz="4000" dirty="0" smtClean="0"/>
              <a:t>El largo plazo: el problema de productividad</a:t>
            </a:r>
            <a:r>
              <a:rPr lang="es-CO" dirty="0" smtClean="0"/>
              <a:t/>
            </a:r>
            <a:br>
              <a:rPr lang="es-CO" dirty="0" smtClean="0"/>
            </a:br>
            <a:r>
              <a:rPr lang="es-CO" sz="3100" dirty="0" smtClean="0"/>
              <a:t>El crecimiento </a:t>
            </a:r>
            <a:r>
              <a:rPr lang="es-CO" sz="3100" dirty="0" smtClean="0"/>
              <a:t>reciente: simple acumulación </a:t>
            </a:r>
            <a:r>
              <a:rPr lang="es-CO" sz="3100" dirty="0" smtClean="0"/>
              <a:t>de factores</a:t>
            </a:r>
            <a:endParaRPr lang="es-CO" sz="3100" dirty="0"/>
          </a:p>
        </p:txBody>
      </p:sp>
      <p:pic>
        <p:nvPicPr>
          <p:cNvPr id="4" name="3 Marcador de contenido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640959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281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Las diferencias </a:t>
            </a:r>
            <a:r>
              <a:rPr lang="es-CO" dirty="0"/>
              <a:t>en productividad </a:t>
            </a:r>
            <a:r>
              <a:rPr lang="es-CO" dirty="0" smtClean="0"/>
              <a:t>no se </a:t>
            </a:r>
            <a:r>
              <a:rPr lang="es-CO" dirty="0"/>
              <a:t>han </a:t>
            </a:r>
            <a:r>
              <a:rPr lang="es-CO" dirty="0" smtClean="0"/>
              <a:t>cerrado con respecto a EEUU</a:t>
            </a:r>
            <a:endParaRPr lang="es-CO" dirty="0"/>
          </a:p>
        </p:txBody>
      </p:sp>
      <p:sp>
        <p:nvSpPr>
          <p:cNvPr id="3" name="2 CuadroTexto"/>
          <p:cNvSpPr txBox="1"/>
          <p:nvPr/>
        </p:nvSpPr>
        <p:spPr>
          <a:xfrm>
            <a:off x="434488" y="5591665"/>
            <a:ext cx="269381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50" dirty="0"/>
              <a:t>Fuente:  </a:t>
            </a:r>
            <a:r>
              <a:rPr lang="en-GB" sz="1350" dirty="0" err="1"/>
              <a:t>Fernández</a:t>
            </a:r>
            <a:r>
              <a:rPr lang="en-GB" sz="1350" dirty="0"/>
              <a:t>-Arias, BID, 2017</a:t>
            </a:r>
            <a:endParaRPr lang="es-CO" sz="1350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/>
          </p:nvPr>
        </p:nvGraphicFramePr>
        <p:xfrm>
          <a:off x="9152559" y="1031224"/>
          <a:ext cx="4507707" cy="267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áfico 6"/>
          <p:cNvGraphicFramePr>
            <a:graphicFrameLocks/>
          </p:cNvGraphicFramePr>
          <p:nvPr>
            <p:extLst/>
          </p:nvPr>
        </p:nvGraphicFramePr>
        <p:xfrm>
          <a:off x="938815" y="2125266"/>
          <a:ext cx="7009117" cy="346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89891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El crecimiento potencial no pasará del 3%  si no se aumenta la productividad (BR)</a:t>
            </a:r>
            <a:endParaRPr lang="es-CO" dirty="0"/>
          </a:p>
        </p:txBody>
      </p:sp>
      <p:pic>
        <p:nvPicPr>
          <p:cNvPr id="4" name="Picture 449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8568951" cy="43204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27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74042"/>
          </a:xfrm>
        </p:spPr>
        <p:txBody>
          <a:bodyPr>
            <a:noAutofit/>
          </a:bodyPr>
          <a:lstStyle/>
          <a:p>
            <a:pPr marL="514350" indent="-514350"/>
            <a:r>
              <a:rPr lang="es-CO" sz="3200" dirty="0" smtClean="0"/>
              <a:t>¿Cómo aumentar la productividad de la economía?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980728"/>
            <a:ext cx="9036496" cy="5877272"/>
          </a:xfrm>
        </p:spPr>
        <p:txBody>
          <a:bodyPr>
            <a:normAutofit/>
          </a:bodyPr>
          <a:lstStyle/>
          <a:p>
            <a:r>
              <a:rPr lang="es-CO" dirty="0" smtClean="0"/>
              <a:t>¿Dónde está el problema? </a:t>
            </a:r>
          </a:p>
          <a:p>
            <a:pPr marL="0" indent="0">
              <a:buNone/>
            </a:pPr>
            <a:r>
              <a:rPr lang="es-CO" dirty="0" smtClean="0"/>
              <a:t> </a:t>
            </a:r>
          </a:p>
          <a:p>
            <a:pPr marL="914400" lvl="1" indent="-514350" algn="just"/>
            <a:r>
              <a:rPr lang="es-CO" b="1" dirty="0" smtClean="0">
                <a:solidFill>
                  <a:srgbClr val="C00000"/>
                </a:solidFill>
              </a:rPr>
              <a:t>Empresas: </a:t>
            </a:r>
            <a:r>
              <a:rPr lang="es-CO" dirty="0" smtClean="0"/>
              <a:t>poca innovación y baja eficiencia interna </a:t>
            </a:r>
          </a:p>
          <a:p>
            <a:pPr marL="914400" lvl="1" indent="-514350" algn="just"/>
            <a:r>
              <a:rPr lang="es-CO" b="1" dirty="0" smtClean="0">
                <a:solidFill>
                  <a:srgbClr val="C00000"/>
                </a:solidFill>
              </a:rPr>
              <a:t>Estado:  </a:t>
            </a:r>
            <a:r>
              <a:rPr lang="es-CO" dirty="0" smtClean="0"/>
              <a:t>un entorno que reduce la competitividad y no estimula la innovación y la eficiencia empresarial</a:t>
            </a:r>
          </a:p>
          <a:p>
            <a:pPr marL="400050" lvl="1" indent="0" algn="just">
              <a:buNone/>
            </a:pPr>
            <a:endParaRPr lang="es-CO" dirty="0" smtClean="0"/>
          </a:p>
          <a:p>
            <a:pPr marL="514350" indent="-514350" algn="just"/>
            <a:r>
              <a:rPr lang="es-CO" dirty="0"/>
              <a:t>R</a:t>
            </a:r>
            <a:r>
              <a:rPr lang="es-CO" dirty="0" smtClean="0"/>
              <a:t>esponsabilidad del sector privado y el Estado.</a:t>
            </a:r>
          </a:p>
          <a:p>
            <a:pPr marL="0" indent="0" algn="just">
              <a:buNone/>
            </a:pPr>
            <a:endParaRPr lang="es-CO" dirty="0" smtClean="0"/>
          </a:p>
          <a:p>
            <a:pPr marL="514350" indent="-514350" algn="just"/>
            <a:r>
              <a:rPr lang="es-CO" dirty="0" smtClean="0"/>
              <a:t>Cultura de coordinación </a:t>
            </a:r>
            <a:r>
              <a:rPr lang="es-CO" dirty="0" smtClean="0"/>
              <a:t>y cooperación para superar los problemas, en lugar de ´</a:t>
            </a:r>
            <a:r>
              <a:rPr lang="es-CO" dirty="0" err="1" smtClean="0"/>
              <a:t>rentismo</a:t>
            </a:r>
            <a:r>
              <a:rPr lang="es-CO" dirty="0" smtClean="0"/>
              <a:t>´ </a:t>
            </a:r>
            <a:r>
              <a:rPr lang="es-CO" sz="2900" dirty="0" smtClean="0"/>
              <a:t>(</a:t>
            </a:r>
            <a:r>
              <a:rPr lang="es-CO" sz="2900" i="1" dirty="0" smtClean="0">
                <a:solidFill>
                  <a:srgbClr val="C00000"/>
                </a:solidFill>
              </a:rPr>
              <a:t>pedir y ofrecer protección, subsidios, exenciones</a:t>
            </a:r>
            <a:r>
              <a:rPr lang="es-CO" sz="29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4543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850106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¿Dónde están las mayores trabas y atrasos para aumentar productividad?</a:t>
            </a:r>
            <a:endParaRPr lang="es-CO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0115" t="17516" r="27309" b="5704"/>
          <a:stretch/>
        </p:blipFill>
        <p:spPr>
          <a:xfrm>
            <a:off x="593866" y="1124744"/>
            <a:ext cx="6840760" cy="561662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20115" t="13579" r="53321" b="81499"/>
          <a:stretch/>
        </p:blipFill>
        <p:spPr>
          <a:xfrm rot="16200000">
            <a:off x="5796136" y="4949788"/>
            <a:ext cx="3456384" cy="36004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 rot="16200000">
            <a:off x="745703" y="5291335"/>
            <a:ext cx="1584176" cy="307777"/>
          </a:xfrm>
          <a:prstGeom prst="rect">
            <a:avLst/>
          </a:prstGeom>
          <a:solidFill>
            <a:srgbClr val="F6F6F6"/>
          </a:solidFill>
        </p:spPr>
        <p:txBody>
          <a:bodyPr wrap="square" rtlCol="0">
            <a:spAutoFit/>
          </a:bodyPr>
          <a:lstStyle/>
          <a:p>
            <a:pPr algn="r"/>
            <a:r>
              <a:rPr lang="es-CO" sz="1400" dirty="0" smtClean="0"/>
              <a:t>Ranking General</a:t>
            </a:r>
            <a:endParaRPr lang="es-CO" sz="1400" dirty="0"/>
          </a:p>
        </p:txBody>
      </p:sp>
      <p:sp>
        <p:nvSpPr>
          <p:cNvPr id="9" name="CuadroTexto 8"/>
          <p:cNvSpPr txBox="1"/>
          <p:nvPr/>
        </p:nvSpPr>
        <p:spPr>
          <a:xfrm rot="16200000">
            <a:off x="1162363" y="5275947"/>
            <a:ext cx="1584176" cy="338554"/>
          </a:xfrm>
          <a:prstGeom prst="rect">
            <a:avLst/>
          </a:prstGeom>
          <a:solidFill>
            <a:srgbClr val="EDEDED"/>
          </a:solidFill>
          <a:ln>
            <a:solidFill>
              <a:srgbClr val="EDEDED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s-CO" sz="1600" dirty="0" smtClean="0"/>
              <a:t>Instituciones</a:t>
            </a:r>
            <a:endParaRPr lang="es-CO" sz="1600" dirty="0"/>
          </a:p>
        </p:txBody>
      </p:sp>
      <p:sp>
        <p:nvSpPr>
          <p:cNvPr id="10" name="CuadroTexto 9"/>
          <p:cNvSpPr txBox="1"/>
          <p:nvPr/>
        </p:nvSpPr>
        <p:spPr>
          <a:xfrm rot="16200000">
            <a:off x="1619092" y="5183613"/>
            <a:ext cx="1584178" cy="523220"/>
          </a:xfrm>
          <a:prstGeom prst="rect">
            <a:avLst/>
          </a:prstGeom>
          <a:solidFill>
            <a:srgbClr val="EDEDED"/>
          </a:solidFill>
          <a:ln>
            <a:solidFill>
              <a:srgbClr val="EDEDED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s-CO" sz="1400" dirty="0" smtClean="0"/>
              <a:t>Salud y educación primaria</a:t>
            </a:r>
            <a:endParaRPr lang="es-CO" sz="1400" dirty="0"/>
          </a:p>
        </p:txBody>
      </p:sp>
      <p:sp>
        <p:nvSpPr>
          <p:cNvPr id="11" name="CuadroTexto 10"/>
          <p:cNvSpPr txBox="1"/>
          <p:nvPr/>
        </p:nvSpPr>
        <p:spPr>
          <a:xfrm rot="16200000">
            <a:off x="2076981" y="5275947"/>
            <a:ext cx="1584176" cy="338554"/>
          </a:xfrm>
          <a:prstGeom prst="rect">
            <a:avLst/>
          </a:prstGeom>
          <a:solidFill>
            <a:srgbClr val="EDEDED"/>
          </a:solidFill>
          <a:ln>
            <a:solidFill>
              <a:srgbClr val="EDEDED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s-CO" sz="1600" dirty="0" smtClean="0"/>
              <a:t>Infraestructura</a:t>
            </a:r>
            <a:endParaRPr lang="es-CO" sz="1600" dirty="0"/>
          </a:p>
        </p:txBody>
      </p:sp>
      <p:sp>
        <p:nvSpPr>
          <p:cNvPr id="12" name="CuadroTexto 11"/>
          <p:cNvSpPr txBox="1"/>
          <p:nvPr/>
        </p:nvSpPr>
        <p:spPr>
          <a:xfrm rot="16200000">
            <a:off x="2572344" y="5268115"/>
            <a:ext cx="1584178" cy="307777"/>
          </a:xfrm>
          <a:prstGeom prst="rect">
            <a:avLst/>
          </a:prstGeom>
          <a:solidFill>
            <a:srgbClr val="EDEDED"/>
          </a:solidFill>
          <a:ln>
            <a:solidFill>
              <a:srgbClr val="EDEDED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s-CO" sz="1400" dirty="0" err="1" smtClean="0"/>
              <a:t>Macroeconómia</a:t>
            </a:r>
            <a:endParaRPr lang="es-CO" sz="1400" dirty="0"/>
          </a:p>
        </p:txBody>
      </p:sp>
      <p:sp>
        <p:nvSpPr>
          <p:cNvPr id="13" name="CuadroTexto 12"/>
          <p:cNvSpPr txBox="1"/>
          <p:nvPr/>
        </p:nvSpPr>
        <p:spPr>
          <a:xfrm rot="16200000">
            <a:off x="3059252" y="5219329"/>
            <a:ext cx="1584178" cy="307777"/>
          </a:xfrm>
          <a:prstGeom prst="rect">
            <a:avLst/>
          </a:prstGeom>
          <a:solidFill>
            <a:srgbClr val="F6F6F6"/>
          </a:solidFill>
          <a:ln>
            <a:solidFill>
              <a:srgbClr val="F6F6F6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s-CO" sz="1400" dirty="0" smtClean="0"/>
              <a:t>Mercado</a:t>
            </a:r>
            <a:r>
              <a:rPr lang="es-CO" sz="1100" dirty="0" smtClean="0"/>
              <a:t> </a:t>
            </a:r>
            <a:r>
              <a:rPr lang="es-CO" sz="1400" dirty="0" smtClean="0"/>
              <a:t>de bienes</a:t>
            </a:r>
            <a:endParaRPr lang="es-CO" sz="1400" dirty="0"/>
          </a:p>
        </p:txBody>
      </p:sp>
      <p:sp>
        <p:nvSpPr>
          <p:cNvPr id="14" name="CuadroTexto 13"/>
          <p:cNvSpPr txBox="1"/>
          <p:nvPr/>
        </p:nvSpPr>
        <p:spPr>
          <a:xfrm rot="16200000">
            <a:off x="3437601" y="5291307"/>
            <a:ext cx="1584178" cy="307777"/>
          </a:xfrm>
          <a:prstGeom prst="rect">
            <a:avLst/>
          </a:prstGeom>
          <a:solidFill>
            <a:srgbClr val="F6F6F6"/>
          </a:solidFill>
          <a:ln>
            <a:solidFill>
              <a:srgbClr val="F6F6F6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s-CO" sz="1400" dirty="0" smtClean="0"/>
              <a:t>Mercado laboral</a:t>
            </a:r>
            <a:endParaRPr lang="es-CO" sz="1400" dirty="0"/>
          </a:p>
        </p:txBody>
      </p:sp>
      <p:sp>
        <p:nvSpPr>
          <p:cNvPr id="15" name="CuadroTexto 14"/>
          <p:cNvSpPr txBox="1"/>
          <p:nvPr/>
        </p:nvSpPr>
        <p:spPr>
          <a:xfrm rot="16200000">
            <a:off x="3924507" y="5183587"/>
            <a:ext cx="1584178" cy="523220"/>
          </a:xfrm>
          <a:prstGeom prst="rect">
            <a:avLst/>
          </a:prstGeom>
          <a:solidFill>
            <a:srgbClr val="F6F6F6"/>
          </a:solidFill>
          <a:ln>
            <a:solidFill>
              <a:srgbClr val="F6F6F6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s-CO" sz="1400" dirty="0" smtClean="0"/>
              <a:t>Educación</a:t>
            </a:r>
            <a:r>
              <a:rPr lang="es-CO" sz="1100" dirty="0" smtClean="0"/>
              <a:t> </a:t>
            </a:r>
            <a:r>
              <a:rPr lang="es-CO" sz="1400" dirty="0" smtClean="0"/>
              <a:t>superior y capacitación</a:t>
            </a:r>
          </a:p>
        </p:txBody>
      </p:sp>
      <p:sp>
        <p:nvSpPr>
          <p:cNvPr id="16" name="CuadroTexto 15"/>
          <p:cNvSpPr txBox="1"/>
          <p:nvPr/>
        </p:nvSpPr>
        <p:spPr>
          <a:xfrm rot="16200000">
            <a:off x="4349050" y="5219330"/>
            <a:ext cx="1584178" cy="307777"/>
          </a:xfrm>
          <a:prstGeom prst="rect">
            <a:avLst/>
          </a:prstGeom>
          <a:solidFill>
            <a:srgbClr val="F6F6F6"/>
          </a:solidFill>
          <a:ln>
            <a:solidFill>
              <a:srgbClr val="F6F6F6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s-CO" sz="1400" dirty="0" err="1" smtClean="0"/>
              <a:t>Tecnológia</a:t>
            </a:r>
            <a:endParaRPr lang="es-CO" sz="1400" dirty="0" smtClean="0"/>
          </a:p>
        </p:txBody>
      </p:sp>
      <p:sp>
        <p:nvSpPr>
          <p:cNvPr id="17" name="CuadroTexto 16"/>
          <p:cNvSpPr txBox="1"/>
          <p:nvPr/>
        </p:nvSpPr>
        <p:spPr>
          <a:xfrm rot="16200000">
            <a:off x="4846820" y="5246757"/>
            <a:ext cx="1584178" cy="307777"/>
          </a:xfrm>
          <a:prstGeom prst="rect">
            <a:avLst/>
          </a:prstGeom>
          <a:solidFill>
            <a:srgbClr val="F6F6F6"/>
          </a:solidFill>
          <a:ln>
            <a:solidFill>
              <a:srgbClr val="F6F6F6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s-CO" sz="1400" dirty="0" smtClean="0"/>
              <a:t>Tamaño  mercado</a:t>
            </a:r>
          </a:p>
        </p:txBody>
      </p:sp>
      <p:sp>
        <p:nvSpPr>
          <p:cNvPr id="18" name="CuadroTexto 17"/>
          <p:cNvSpPr txBox="1"/>
          <p:nvPr/>
        </p:nvSpPr>
        <p:spPr>
          <a:xfrm rot="16200000">
            <a:off x="5231150" y="5255329"/>
            <a:ext cx="1656185" cy="307779"/>
          </a:xfrm>
          <a:prstGeom prst="rect">
            <a:avLst/>
          </a:prstGeom>
          <a:solidFill>
            <a:srgbClr val="F6F6F6"/>
          </a:solidFill>
          <a:ln>
            <a:solidFill>
              <a:srgbClr val="F6F6F6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s-CO" sz="1400" dirty="0" smtClean="0"/>
              <a:t>Mercado financiero</a:t>
            </a:r>
          </a:p>
        </p:txBody>
      </p:sp>
      <p:sp>
        <p:nvSpPr>
          <p:cNvPr id="19" name="CuadroTexto 18"/>
          <p:cNvSpPr txBox="1"/>
          <p:nvPr/>
        </p:nvSpPr>
        <p:spPr>
          <a:xfrm rot="16200000">
            <a:off x="5677381" y="5231366"/>
            <a:ext cx="1584176" cy="338554"/>
          </a:xfrm>
          <a:prstGeom prst="rect">
            <a:avLst/>
          </a:prstGeom>
          <a:solidFill>
            <a:srgbClr val="EDEDED"/>
          </a:solidFill>
          <a:ln>
            <a:solidFill>
              <a:srgbClr val="EDEDED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s-CO" sz="1600" dirty="0" smtClean="0"/>
              <a:t>Innovación</a:t>
            </a:r>
            <a:endParaRPr lang="es-CO" sz="1600" dirty="0"/>
          </a:p>
        </p:txBody>
      </p:sp>
      <p:sp>
        <p:nvSpPr>
          <p:cNvPr id="20" name="CuadroTexto 19"/>
          <p:cNvSpPr txBox="1"/>
          <p:nvPr/>
        </p:nvSpPr>
        <p:spPr>
          <a:xfrm rot="16200000">
            <a:off x="6188158" y="5186549"/>
            <a:ext cx="1584176" cy="461665"/>
          </a:xfrm>
          <a:prstGeom prst="rect">
            <a:avLst/>
          </a:prstGeom>
          <a:solidFill>
            <a:srgbClr val="EDEDED"/>
          </a:solidFill>
          <a:ln>
            <a:solidFill>
              <a:srgbClr val="EDEDED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es-CO" sz="1200" dirty="0" smtClean="0"/>
              <a:t>Sofisticación de los negocios</a:t>
            </a: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37072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74042"/>
          </a:xfrm>
        </p:spPr>
        <p:txBody>
          <a:bodyPr>
            <a:noAutofit/>
          </a:bodyPr>
          <a:lstStyle/>
          <a:p>
            <a:r>
              <a:rPr lang="es-CO" sz="3200" dirty="0"/>
              <a:t>T</a:t>
            </a:r>
            <a:r>
              <a:rPr lang="es-CO" sz="3200" dirty="0" smtClean="0"/>
              <a:t>rabas </a:t>
            </a:r>
            <a:r>
              <a:rPr lang="es-CO" sz="3200" dirty="0"/>
              <a:t>y atrasos para aumentar </a:t>
            </a:r>
            <a:r>
              <a:rPr lang="es-CO" sz="3200" dirty="0" smtClean="0"/>
              <a:t>productividad</a:t>
            </a:r>
            <a:endParaRPr lang="es-CO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80728"/>
            <a:ext cx="9036496" cy="6048672"/>
          </a:xfrm>
        </p:spPr>
        <p:txBody>
          <a:bodyPr>
            <a:normAutofit fontScale="62500" lnSpcReduction="20000"/>
          </a:bodyPr>
          <a:lstStyle/>
          <a:p>
            <a:r>
              <a:rPr lang="es-CO" b="1" dirty="0" smtClean="0">
                <a:solidFill>
                  <a:srgbClr val="C00000"/>
                </a:solidFill>
              </a:rPr>
              <a:t>Instituciones</a:t>
            </a:r>
            <a:r>
              <a:rPr lang="es-CO" dirty="0" smtClean="0"/>
              <a:t>  (</a:t>
            </a:r>
            <a:r>
              <a:rPr lang="es-CO" i="1" dirty="0" smtClean="0"/>
              <a:t>la clave del </a:t>
            </a:r>
            <a:r>
              <a:rPr lang="es-CO" i="1" dirty="0" smtClean="0"/>
              <a:t>desarrollo a largo plazo)</a:t>
            </a:r>
            <a:endParaRPr lang="es-CO" i="1" dirty="0" smtClean="0"/>
          </a:p>
          <a:p>
            <a:pPr marL="0" indent="0">
              <a:buNone/>
            </a:pPr>
            <a:endParaRPr lang="es-CO" b="1" i="1" dirty="0" smtClean="0"/>
          </a:p>
          <a:p>
            <a:pPr marL="914400" lvl="1" indent="-514350"/>
            <a:r>
              <a:rPr lang="es-CO" b="1" dirty="0" smtClean="0"/>
              <a:t>Control </a:t>
            </a:r>
            <a:r>
              <a:rPr lang="es-CO" b="1" dirty="0" smtClean="0"/>
              <a:t>Corrupción, </a:t>
            </a:r>
            <a:r>
              <a:rPr lang="es-CO" b="1" dirty="0"/>
              <a:t>Seguridad Jurídica, </a:t>
            </a:r>
            <a:r>
              <a:rPr lang="es-CO" b="1" i="1" dirty="0" smtClean="0"/>
              <a:t>Reforma Judicial</a:t>
            </a:r>
            <a:endParaRPr lang="es-CO" b="1" i="1" dirty="0" smtClean="0"/>
          </a:p>
          <a:p>
            <a:pPr marL="400050" lvl="1" indent="0">
              <a:buNone/>
            </a:pPr>
            <a:endParaRPr lang="es-CO" i="1" dirty="0" smtClean="0"/>
          </a:p>
          <a:p>
            <a:pPr marL="514350" indent="-514350"/>
            <a:r>
              <a:rPr lang="es-CO" b="1" dirty="0">
                <a:solidFill>
                  <a:srgbClr val="C00000"/>
                </a:solidFill>
              </a:rPr>
              <a:t>C</a:t>
            </a:r>
            <a:r>
              <a:rPr lang="es-CO" b="1" dirty="0" smtClean="0">
                <a:solidFill>
                  <a:srgbClr val="C00000"/>
                </a:solidFill>
              </a:rPr>
              <a:t>apital humano e innovación  </a:t>
            </a:r>
            <a:r>
              <a:rPr lang="es-CO" dirty="0" smtClean="0"/>
              <a:t>(</a:t>
            </a:r>
            <a:r>
              <a:rPr lang="es-CO" i="1" dirty="0" smtClean="0"/>
              <a:t>la era de la economía del conocimiento)</a:t>
            </a:r>
          </a:p>
          <a:p>
            <a:pPr marL="0" indent="0">
              <a:buNone/>
            </a:pPr>
            <a:endParaRPr lang="es-CO" i="1" dirty="0" smtClean="0"/>
          </a:p>
          <a:p>
            <a:pPr marL="914400" lvl="1" indent="-514350"/>
            <a:r>
              <a:rPr lang="es-CO" b="1" dirty="0" smtClean="0"/>
              <a:t>Cobertura atención a p</a:t>
            </a:r>
            <a:r>
              <a:rPr lang="es-CO" b="1" dirty="0" smtClean="0"/>
              <a:t>rimaria </a:t>
            </a:r>
            <a:r>
              <a:rPr lang="es-CO" b="1" dirty="0" smtClean="0"/>
              <a:t>infancia  </a:t>
            </a:r>
            <a:r>
              <a:rPr lang="es-CO" dirty="0" smtClean="0"/>
              <a:t>y calidad de la educación básica</a:t>
            </a:r>
          </a:p>
          <a:p>
            <a:pPr marL="914400" lvl="1" indent="-514350"/>
            <a:r>
              <a:rPr lang="es-CO" b="1" dirty="0" smtClean="0"/>
              <a:t>Prevención </a:t>
            </a:r>
            <a:r>
              <a:rPr lang="es-CO" dirty="0" smtClean="0"/>
              <a:t>y calidad de la atención básica de salud</a:t>
            </a:r>
          </a:p>
          <a:p>
            <a:pPr marL="914400" lvl="1" indent="-514350"/>
            <a:r>
              <a:rPr lang="es-CO" b="1" dirty="0" smtClean="0"/>
              <a:t>Estímulos innovación:  </a:t>
            </a:r>
            <a:r>
              <a:rPr lang="es-CO" dirty="0" smtClean="0"/>
              <a:t>Colciencias, </a:t>
            </a:r>
            <a:r>
              <a:rPr lang="es-CO" dirty="0" err="1" smtClean="0"/>
              <a:t>Innpulsa</a:t>
            </a:r>
            <a:r>
              <a:rPr lang="es-CO" dirty="0" smtClean="0"/>
              <a:t>, reforma regalías para innovación</a:t>
            </a:r>
          </a:p>
          <a:p>
            <a:pPr marL="400050" lvl="1" indent="0">
              <a:buNone/>
            </a:pPr>
            <a:endParaRPr lang="es-CO" dirty="0" smtClean="0"/>
          </a:p>
          <a:p>
            <a:pPr marL="514350" indent="-514350"/>
            <a:r>
              <a:rPr lang="es-CO" b="1" dirty="0" smtClean="0">
                <a:solidFill>
                  <a:srgbClr val="C00000"/>
                </a:solidFill>
              </a:rPr>
              <a:t>La infraestructura pública de transporte </a:t>
            </a:r>
            <a:r>
              <a:rPr lang="es-CO" dirty="0" smtClean="0"/>
              <a:t>(</a:t>
            </a:r>
            <a:r>
              <a:rPr lang="es-CO" i="1" dirty="0" smtClean="0"/>
              <a:t>cuello de botella</a:t>
            </a:r>
            <a:r>
              <a:rPr lang="es-CO" dirty="0" smtClean="0"/>
              <a:t>) </a:t>
            </a:r>
            <a:r>
              <a:rPr lang="es-CO" dirty="0" smtClean="0"/>
              <a:t>: consolidar plan de inversiones (4G y otras) y completar reforma institucional: </a:t>
            </a:r>
            <a:r>
              <a:rPr lang="es-CO" b="1" dirty="0" smtClean="0"/>
              <a:t>UPIT, CRIT, Superintendencia</a:t>
            </a:r>
          </a:p>
          <a:p>
            <a:pPr marL="0" indent="0">
              <a:buNone/>
            </a:pPr>
            <a:endParaRPr lang="es-CO" dirty="0" smtClean="0"/>
          </a:p>
          <a:p>
            <a:pPr marL="514350" indent="-514350"/>
            <a:r>
              <a:rPr lang="es-CO" b="1" dirty="0">
                <a:solidFill>
                  <a:srgbClr val="C00000"/>
                </a:solidFill>
              </a:rPr>
              <a:t>F</a:t>
            </a:r>
            <a:r>
              <a:rPr lang="es-CO" b="1" dirty="0" smtClean="0">
                <a:solidFill>
                  <a:srgbClr val="C00000"/>
                </a:solidFill>
              </a:rPr>
              <a:t>uncionamiento de los mercados</a:t>
            </a:r>
            <a:r>
              <a:rPr lang="es-CO" dirty="0" smtClean="0"/>
              <a:t>:</a:t>
            </a:r>
          </a:p>
          <a:p>
            <a:pPr marL="0" indent="0">
              <a:buNone/>
            </a:pPr>
            <a:endParaRPr lang="es-CO" b="1" dirty="0" smtClean="0"/>
          </a:p>
          <a:p>
            <a:pPr marL="914400" lvl="1" indent="-514350"/>
            <a:r>
              <a:rPr lang="es-CO" b="1" dirty="0" smtClean="0"/>
              <a:t>Baja competencia</a:t>
            </a:r>
          </a:p>
          <a:p>
            <a:pPr marL="914400" lvl="1" indent="-514350"/>
            <a:r>
              <a:rPr lang="es-CO" b="1" dirty="0" smtClean="0"/>
              <a:t>Bajo comercio</a:t>
            </a:r>
          </a:p>
          <a:p>
            <a:pPr marL="914400" lvl="1" indent="-514350"/>
            <a:r>
              <a:rPr lang="es-CO" b="1" dirty="0" smtClean="0"/>
              <a:t>Alta Informalidad</a:t>
            </a:r>
          </a:p>
          <a:p>
            <a:pPr marL="914400" lvl="1" indent="-514350"/>
            <a:r>
              <a:rPr lang="es-CO" dirty="0" smtClean="0"/>
              <a:t>Un</a:t>
            </a:r>
            <a:r>
              <a:rPr lang="es-CO" b="1" dirty="0" smtClean="0"/>
              <a:t> régimen tributario </a:t>
            </a:r>
            <a:r>
              <a:rPr lang="es-CO" dirty="0" smtClean="0"/>
              <a:t>poco amigable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4103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475</Words>
  <Application>Microsoft Office PowerPoint</Application>
  <PresentationFormat>Presentación en pantalla (4:3)</PresentationFormat>
  <Paragraphs>108</Paragraphs>
  <Slides>10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Univers</vt:lpstr>
      <vt:lpstr>Tema de Office</vt:lpstr>
      <vt:lpstr>Retos de la economía colombiana</vt:lpstr>
      <vt:lpstr>El corto plazo: consolidar la recuperación </vt:lpstr>
      <vt:lpstr>Presentación de PowerPoint</vt:lpstr>
      <vt:lpstr>El largo plazo: el problema de productividad El crecimiento reciente: simple acumulación de factores</vt:lpstr>
      <vt:lpstr>Las diferencias en productividad no se han cerrado con respecto a EEUU</vt:lpstr>
      <vt:lpstr>El crecimiento potencial no pasará del 3%  si no se aumenta la productividad (BR)</vt:lpstr>
      <vt:lpstr>¿Cómo aumentar la productividad de la economía?</vt:lpstr>
      <vt:lpstr>¿Dónde están las mayores trabas y atrasos para aumentar productividad?</vt:lpstr>
      <vt:lpstr>Trabas y atrasos para aumentar productividad</vt:lpstr>
      <vt:lpstr>Hacia una estrategia Integral  contra la Corrupción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Perry</dc:creator>
  <cp:lastModifiedBy>Guillermo  Eduardo Perry Rubio</cp:lastModifiedBy>
  <cp:revision>38</cp:revision>
  <cp:lastPrinted>2018-08-15T14:30:35Z</cp:lastPrinted>
  <dcterms:created xsi:type="dcterms:W3CDTF">2018-08-14T11:31:52Z</dcterms:created>
  <dcterms:modified xsi:type="dcterms:W3CDTF">2018-08-22T21:44:24Z</dcterms:modified>
</cp:coreProperties>
</file>