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3" r:id="rId12"/>
    <p:sldId id="266" r:id="rId13"/>
    <p:sldId id="267" r:id="rId14"/>
    <p:sldId id="268" r:id="rId15"/>
    <p:sldId id="269" r:id="rId16"/>
    <p:sldId id="272" r:id="rId17"/>
    <p:sldId id="270" r:id="rId18"/>
    <p:sldId id="271" r:id="rId19"/>
  </p:sldIdLst>
  <p:sldSz cx="24387175" cy="13716000"/>
  <p:notesSz cx="6858000" cy="9144000"/>
  <p:defaultTextStyle>
    <a:defPPr>
      <a:defRPr lang="es-ES"/>
    </a:defPPr>
    <a:lvl1pPr marL="0" algn="l" defTabSz="108844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448" algn="l" defTabSz="108844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6894" algn="l" defTabSz="108844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343" algn="l" defTabSz="108844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3789" algn="l" defTabSz="108844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2237" algn="l" defTabSz="108844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0683" algn="l" defTabSz="108844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19129" algn="l" defTabSz="108844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7578" algn="l" defTabSz="108844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2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35" d="100"/>
          <a:sy n="35" d="100"/>
        </p:scale>
        <p:origin x="756" y="96"/>
      </p:cViewPr>
      <p:guideLst>
        <p:guide orient="horz" pos="4320"/>
        <p:guide pos="76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29038" y="4260853"/>
            <a:ext cx="20729099" cy="294005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658076" y="7772400"/>
            <a:ext cx="17071023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6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3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2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0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1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7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DD72-C21B-E74A-A514-85BB9D824DD7}" type="datetimeFigureOut">
              <a:rPr lang="es-ES" smtClean="0"/>
              <a:t>05/09/2018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1B83-1CB1-8A48-9E48-08835C985E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9658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DD72-C21B-E74A-A514-85BB9D824DD7}" type="datetimeFigureOut">
              <a:rPr lang="es-ES" smtClean="0"/>
              <a:t>05/09/2018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1B83-1CB1-8A48-9E48-08835C985E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9983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47157006" y="1098550"/>
            <a:ext cx="14632305" cy="234061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3251627" y="1098550"/>
            <a:ext cx="43498930" cy="234061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DD72-C21B-E74A-A514-85BB9D824DD7}" type="datetimeFigureOut">
              <a:rPr lang="es-ES" smtClean="0"/>
              <a:t>05/09/2018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1B83-1CB1-8A48-9E48-08835C985E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3717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DD72-C21B-E74A-A514-85BB9D824DD7}" type="datetimeFigureOut">
              <a:rPr lang="es-ES" smtClean="0"/>
              <a:t>05/09/2018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1B83-1CB1-8A48-9E48-08835C985E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8851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26419" y="8813803"/>
            <a:ext cx="20729099" cy="2724150"/>
          </a:xfr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926419" y="5813427"/>
            <a:ext cx="20729099" cy="3000374"/>
          </a:xfr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448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6894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343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3789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223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0683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19129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757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DD72-C21B-E74A-A514-85BB9D824DD7}" type="datetimeFigureOut">
              <a:rPr lang="es-ES" smtClean="0"/>
              <a:t>05/09/2018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1B83-1CB1-8A48-9E48-08835C985E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6423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251623" y="6400803"/>
            <a:ext cx="29065619" cy="18103850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2723696" y="6400803"/>
            <a:ext cx="29065616" cy="18103850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DD72-C21B-E74A-A514-85BB9D824DD7}" type="datetimeFigureOut">
              <a:rPr lang="es-ES" smtClean="0"/>
              <a:t>05/09/2018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1B83-1CB1-8A48-9E48-08835C985E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8256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19359" y="3070226"/>
            <a:ext cx="10775238" cy="1279524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448" indent="0">
              <a:buNone/>
              <a:defRPr sz="4800" b="1"/>
            </a:lvl2pPr>
            <a:lvl3pPr marL="2176894" indent="0">
              <a:buNone/>
              <a:defRPr sz="4300" b="1"/>
            </a:lvl3pPr>
            <a:lvl4pPr marL="3265343" indent="0">
              <a:buNone/>
              <a:defRPr sz="3800" b="1"/>
            </a:lvl4pPr>
            <a:lvl5pPr marL="4353789" indent="0">
              <a:buNone/>
              <a:defRPr sz="3800" b="1"/>
            </a:lvl5pPr>
            <a:lvl6pPr marL="5442237" indent="0">
              <a:buNone/>
              <a:defRPr sz="3800" b="1"/>
            </a:lvl6pPr>
            <a:lvl7pPr marL="6530683" indent="0">
              <a:buNone/>
              <a:defRPr sz="3800" b="1"/>
            </a:lvl7pPr>
            <a:lvl8pPr marL="7619129" indent="0">
              <a:buNone/>
              <a:defRPr sz="3800" b="1"/>
            </a:lvl8pPr>
            <a:lvl9pPr marL="8707578" indent="0">
              <a:buNone/>
              <a:defRPr sz="38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219359" y="4349750"/>
            <a:ext cx="10775238" cy="790257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12388350" y="3070226"/>
            <a:ext cx="10779470" cy="1279524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448" indent="0">
              <a:buNone/>
              <a:defRPr sz="4800" b="1"/>
            </a:lvl2pPr>
            <a:lvl3pPr marL="2176894" indent="0">
              <a:buNone/>
              <a:defRPr sz="4300" b="1"/>
            </a:lvl3pPr>
            <a:lvl4pPr marL="3265343" indent="0">
              <a:buNone/>
              <a:defRPr sz="3800" b="1"/>
            </a:lvl4pPr>
            <a:lvl5pPr marL="4353789" indent="0">
              <a:buNone/>
              <a:defRPr sz="3800" b="1"/>
            </a:lvl5pPr>
            <a:lvl6pPr marL="5442237" indent="0">
              <a:buNone/>
              <a:defRPr sz="3800" b="1"/>
            </a:lvl6pPr>
            <a:lvl7pPr marL="6530683" indent="0">
              <a:buNone/>
              <a:defRPr sz="3800" b="1"/>
            </a:lvl7pPr>
            <a:lvl8pPr marL="7619129" indent="0">
              <a:buNone/>
              <a:defRPr sz="3800" b="1"/>
            </a:lvl8pPr>
            <a:lvl9pPr marL="8707578" indent="0">
              <a:buNone/>
              <a:defRPr sz="38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12388350" y="4349750"/>
            <a:ext cx="10779470" cy="790257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DD72-C21B-E74A-A514-85BB9D824DD7}" type="datetimeFigureOut">
              <a:rPr lang="es-ES" smtClean="0"/>
              <a:t>05/09/2018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1B83-1CB1-8A48-9E48-08835C985E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1609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DD72-C21B-E74A-A514-85BB9D824DD7}" type="datetimeFigureOut">
              <a:rPr lang="es-ES" smtClean="0"/>
              <a:t>05/09/2018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1B83-1CB1-8A48-9E48-08835C985E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6315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DD72-C21B-E74A-A514-85BB9D824DD7}" type="datetimeFigureOut">
              <a:rPr lang="es-ES" smtClean="0"/>
              <a:t>05/09/2018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1B83-1CB1-8A48-9E48-08835C985E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3250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363" y="546100"/>
            <a:ext cx="8023213" cy="2324100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534708" y="546103"/>
            <a:ext cx="13633108" cy="11706226"/>
          </a:xfr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219363" y="2870203"/>
            <a:ext cx="8023213" cy="9382126"/>
          </a:xfrm>
        </p:spPr>
        <p:txBody>
          <a:bodyPr/>
          <a:lstStyle>
            <a:lvl1pPr marL="0" indent="0">
              <a:buNone/>
              <a:defRPr sz="3300"/>
            </a:lvl1pPr>
            <a:lvl2pPr marL="1088448" indent="0">
              <a:buNone/>
              <a:defRPr sz="2900"/>
            </a:lvl2pPr>
            <a:lvl3pPr marL="2176894" indent="0">
              <a:buNone/>
              <a:defRPr sz="2400"/>
            </a:lvl3pPr>
            <a:lvl4pPr marL="3265343" indent="0">
              <a:buNone/>
              <a:defRPr sz="2100"/>
            </a:lvl4pPr>
            <a:lvl5pPr marL="4353789" indent="0">
              <a:buNone/>
              <a:defRPr sz="2100"/>
            </a:lvl5pPr>
            <a:lvl6pPr marL="5442237" indent="0">
              <a:buNone/>
              <a:defRPr sz="2100"/>
            </a:lvl6pPr>
            <a:lvl7pPr marL="6530683" indent="0">
              <a:buNone/>
              <a:defRPr sz="2100"/>
            </a:lvl7pPr>
            <a:lvl8pPr marL="7619129" indent="0">
              <a:buNone/>
              <a:defRPr sz="2100"/>
            </a:lvl8pPr>
            <a:lvl9pPr marL="8707578" indent="0">
              <a:buNone/>
              <a:defRPr sz="21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DD72-C21B-E74A-A514-85BB9D824DD7}" type="datetimeFigureOut">
              <a:rPr lang="es-ES" smtClean="0"/>
              <a:t>05/09/2018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1B83-1CB1-8A48-9E48-08835C985E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9717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80057" y="9601200"/>
            <a:ext cx="14632305" cy="1133476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4780057" y="1225550"/>
            <a:ext cx="14632305" cy="8229600"/>
          </a:xfrm>
        </p:spPr>
        <p:txBody>
          <a:bodyPr/>
          <a:lstStyle>
            <a:lvl1pPr marL="0" indent="0">
              <a:buNone/>
              <a:defRPr sz="7600"/>
            </a:lvl1pPr>
            <a:lvl2pPr marL="1088448" indent="0">
              <a:buNone/>
              <a:defRPr sz="6700"/>
            </a:lvl2pPr>
            <a:lvl3pPr marL="2176894" indent="0">
              <a:buNone/>
              <a:defRPr sz="5700"/>
            </a:lvl3pPr>
            <a:lvl4pPr marL="3265343" indent="0">
              <a:buNone/>
              <a:defRPr sz="4800"/>
            </a:lvl4pPr>
            <a:lvl5pPr marL="4353789" indent="0">
              <a:buNone/>
              <a:defRPr sz="4800"/>
            </a:lvl5pPr>
            <a:lvl6pPr marL="5442237" indent="0">
              <a:buNone/>
              <a:defRPr sz="4800"/>
            </a:lvl6pPr>
            <a:lvl7pPr marL="6530683" indent="0">
              <a:buNone/>
              <a:defRPr sz="4800"/>
            </a:lvl7pPr>
            <a:lvl8pPr marL="7619129" indent="0">
              <a:buNone/>
              <a:defRPr sz="4800"/>
            </a:lvl8pPr>
            <a:lvl9pPr marL="8707578" indent="0">
              <a:buNone/>
              <a:defRPr sz="48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780057" y="10734676"/>
            <a:ext cx="14632305" cy="1609724"/>
          </a:xfrm>
        </p:spPr>
        <p:txBody>
          <a:bodyPr/>
          <a:lstStyle>
            <a:lvl1pPr marL="0" indent="0">
              <a:buNone/>
              <a:defRPr sz="3300"/>
            </a:lvl1pPr>
            <a:lvl2pPr marL="1088448" indent="0">
              <a:buNone/>
              <a:defRPr sz="2900"/>
            </a:lvl2pPr>
            <a:lvl3pPr marL="2176894" indent="0">
              <a:buNone/>
              <a:defRPr sz="2400"/>
            </a:lvl3pPr>
            <a:lvl4pPr marL="3265343" indent="0">
              <a:buNone/>
              <a:defRPr sz="2100"/>
            </a:lvl4pPr>
            <a:lvl5pPr marL="4353789" indent="0">
              <a:buNone/>
              <a:defRPr sz="2100"/>
            </a:lvl5pPr>
            <a:lvl6pPr marL="5442237" indent="0">
              <a:buNone/>
              <a:defRPr sz="2100"/>
            </a:lvl6pPr>
            <a:lvl7pPr marL="6530683" indent="0">
              <a:buNone/>
              <a:defRPr sz="2100"/>
            </a:lvl7pPr>
            <a:lvl8pPr marL="7619129" indent="0">
              <a:buNone/>
              <a:defRPr sz="2100"/>
            </a:lvl8pPr>
            <a:lvl9pPr marL="8707578" indent="0">
              <a:buNone/>
              <a:defRPr sz="21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DD72-C21B-E74A-A514-85BB9D824DD7}" type="datetimeFigureOut">
              <a:rPr lang="es-ES" smtClean="0"/>
              <a:t>05/09/2018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1B83-1CB1-8A48-9E48-08835C985E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9276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 vert="horz" lIns="217690" tIns="108845" rIns="217690" bIns="108845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19359" y="3200403"/>
            <a:ext cx="21948458" cy="9051926"/>
          </a:xfrm>
          <a:prstGeom prst="rect">
            <a:avLst/>
          </a:prstGeom>
        </p:spPr>
        <p:txBody>
          <a:bodyPr vert="horz" lIns="217690" tIns="108845" rIns="217690" bIns="108845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1219359" y="12712703"/>
            <a:ext cx="5690341" cy="730250"/>
          </a:xfrm>
          <a:prstGeom prst="rect">
            <a:avLst/>
          </a:prstGeom>
        </p:spPr>
        <p:txBody>
          <a:bodyPr vert="horz" lIns="217690" tIns="108845" rIns="217690" bIns="108845" rtlCol="0" anchor="ctr"/>
          <a:lstStyle>
            <a:lvl1pPr algn="l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0DD72-C21B-E74A-A514-85BB9D824DD7}" type="datetimeFigureOut">
              <a:rPr lang="es-ES" smtClean="0"/>
              <a:t>05/09/2018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8332285" y="12712703"/>
            <a:ext cx="7722605" cy="730250"/>
          </a:xfrm>
          <a:prstGeom prst="rect">
            <a:avLst/>
          </a:prstGeom>
        </p:spPr>
        <p:txBody>
          <a:bodyPr vert="horz" lIns="217690" tIns="108845" rIns="217690" bIns="108845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7477475" y="12712703"/>
            <a:ext cx="5690341" cy="730250"/>
          </a:xfrm>
          <a:prstGeom prst="rect">
            <a:avLst/>
          </a:prstGeom>
        </p:spPr>
        <p:txBody>
          <a:bodyPr vert="horz" lIns="217690" tIns="108845" rIns="217690" bIns="108845" rtlCol="0" anchor="ctr"/>
          <a:lstStyle>
            <a:lvl1pPr algn="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11B83-1CB1-8A48-9E48-08835C985E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816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88448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336" indent="-816336" algn="l" defTabSz="1088448" rtl="0" eaLnBrk="1" latinLnBrk="0" hangingPunct="1">
        <a:spcBef>
          <a:spcPct val="20000"/>
        </a:spcBef>
        <a:buFont typeface="Arial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8726" indent="-680280" algn="l" defTabSz="1088448" rtl="0" eaLnBrk="1" latinLnBrk="0" hangingPunct="1">
        <a:spcBef>
          <a:spcPct val="20000"/>
        </a:spcBef>
        <a:buFont typeface="Arial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119" indent="-544224" algn="l" defTabSz="1088448" rtl="0" eaLnBrk="1" latinLnBrk="0" hangingPunct="1">
        <a:spcBef>
          <a:spcPct val="20000"/>
        </a:spcBef>
        <a:buFont typeface="Arial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09565" indent="-544224" algn="l" defTabSz="1088448" rtl="0" eaLnBrk="1" latinLnBrk="0" hangingPunct="1">
        <a:spcBef>
          <a:spcPct val="20000"/>
        </a:spcBef>
        <a:buFont typeface="Arial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013" indent="-544224" algn="l" defTabSz="1088448" rtl="0" eaLnBrk="1" latinLnBrk="0" hangingPunct="1">
        <a:spcBef>
          <a:spcPct val="20000"/>
        </a:spcBef>
        <a:buFont typeface="Arial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6459" indent="-544224" algn="l" defTabSz="1088448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4908" indent="-544224" algn="l" defTabSz="1088448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3354" indent="-544224" algn="l" defTabSz="1088448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1802" indent="-544224" algn="l" defTabSz="1088448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8844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448" algn="l" defTabSz="108844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6894" algn="l" defTabSz="108844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343" algn="l" defTabSz="108844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3789" algn="l" defTabSz="108844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2237" algn="l" defTabSz="108844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0683" algn="l" defTabSz="108844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19129" algn="l" defTabSz="108844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7578" algn="l" defTabSz="108844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3740513" y="4549141"/>
            <a:ext cx="69845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600" b="1" dirty="0" smtClean="0">
                <a:solidFill>
                  <a:srgbClr val="0F2639"/>
                </a:solidFill>
                <a:latin typeface="Helvetica"/>
                <a:cs typeface="Helvetica"/>
              </a:rPr>
              <a:t>Rodolfo Gasparri</a:t>
            </a:r>
            <a:endParaRPr lang="es-ES" sz="9600" b="1" dirty="0">
              <a:solidFill>
                <a:srgbClr val="0F2639"/>
              </a:solidFill>
              <a:latin typeface="Helvetica"/>
              <a:cs typeface="Helvetica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3189526" y="7943828"/>
            <a:ext cx="109728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VE" sz="6600" kern="0" dirty="0" smtClean="0"/>
              <a:t>Transformación </a:t>
            </a:r>
            <a:r>
              <a:rPr lang="es-VE" sz="6600" kern="0" dirty="0"/>
              <a:t>Digital en la </a:t>
            </a:r>
            <a:r>
              <a:rPr lang="es-VE" sz="6600" kern="0" dirty="0" smtClean="0"/>
              <a:t>Banca. </a:t>
            </a:r>
          </a:p>
          <a:p>
            <a:pPr algn="just"/>
            <a:r>
              <a:rPr lang="es-VE" sz="6600" kern="0" dirty="0" smtClean="0"/>
              <a:t>Caso de estudio P2P-P2C</a:t>
            </a:r>
            <a:endParaRPr lang="es-ES" sz="6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7120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984" y="4217048"/>
            <a:ext cx="19796125" cy="905560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565203" y="1194308"/>
            <a:ext cx="1657930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VE" sz="7200" kern="0" dirty="0"/>
              <a:t>Transformación Digital en la Banca</a:t>
            </a:r>
            <a:endParaRPr lang="es-ES" sz="7200" b="1" dirty="0">
              <a:solidFill>
                <a:srgbClr val="1A2434"/>
              </a:solidFill>
              <a:latin typeface="Helvetica"/>
              <a:cs typeface="Helvetica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4005984" y="2955164"/>
            <a:ext cx="1090150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es-VE" altLang="es-VE" sz="4000" kern="0" dirty="0" smtClean="0">
                <a:solidFill>
                  <a:schemeClr val="tx2"/>
                </a:solidFill>
              </a:rPr>
              <a:t>Modelo de Negocio Propuesto:</a:t>
            </a:r>
          </a:p>
          <a:p>
            <a:pPr>
              <a:lnSpc>
                <a:spcPct val="95000"/>
              </a:lnSpc>
              <a:defRPr/>
            </a:pPr>
            <a:r>
              <a:rPr lang="es-VE" altLang="es-VE" sz="4000" kern="0" dirty="0" smtClean="0">
                <a:solidFill>
                  <a:schemeClr val="tx2"/>
                </a:solidFill>
              </a:rPr>
              <a:t>Pagos en línea a través de una Red de Servicio</a:t>
            </a:r>
            <a:endParaRPr lang="es-VE" altLang="es-VE" sz="4000" kern="0" dirty="0">
              <a:solidFill>
                <a:schemeClr val="tx2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7820" y="10640290"/>
            <a:ext cx="4262902" cy="273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1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65203" y="1194308"/>
            <a:ext cx="1657930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VE" sz="7200" kern="0" dirty="0"/>
              <a:t>Transformación Digital en la Banca</a:t>
            </a:r>
            <a:endParaRPr lang="es-ES" sz="7200" b="1" dirty="0">
              <a:solidFill>
                <a:srgbClr val="1A2434"/>
              </a:solidFill>
              <a:latin typeface="Helvetica"/>
              <a:cs typeface="Helvetica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4005984" y="2955164"/>
            <a:ext cx="1090150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es-VE" altLang="es-VE" sz="4000" kern="0" dirty="0" smtClean="0">
                <a:solidFill>
                  <a:schemeClr val="tx2"/>
                </a:solidFill>
              </a:rPr>
              <a:t>Lanzamiento P2P de la Banca</a:t>
            </a:r>
            <a:endParaRPr lang="es-VE" altLang="es-VE" sz="4000" kern="0" dirty="0" smtClean="0">
              <a:solidFill>
                <a:schemeClr val="tx2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158" t="2889" b="8396"/>
          <a:stretch/>
        </p:blipFill>
        <p:spPr>
          <a:xfrm>
            <a:off x="3851563" y="3632272"/>
            <a:ext cx="15951469" cy="706581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8850726" y="11666426"/>
            <a:ext cx="4477347" cy="1446550"/>
          </a:xfrm>
          <a:prstGeom prst="rect">
            <a:avLst/>
          </a:prstGeom>
          <a:noFill/>
          <a:ln>
            <a:solidFill>
              <a:schemeClr val="tx2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VE" sz="3200" b="1" i="1" dirty="0" smtClean="0">
                <a:solidFill>
                  <a:schemeClr val="accent6">
                    <a:lumMod val="75000"/>
                  </a:schemeClr>
                </a:solidFill>
              </a:rPr>
              <a:t>24 Bancos</a:t>
            </a:r>
          </a:p>
          <a:p>
            <a:pPr algn="just"/>
            <a:r>
              <a:rPr lang="es-VE" sz="2800" b="1" i="1" dirty="0" smtClean="0">
                <a:solidFill>
                  <a:schemeClr val="accent6">
                    <a:lumMod val="75000"/>
                  </a:schemeClr>
                </a:solidFill>
              </a:rPr>
              <a:t>+200.000 pagos diarios</a:t>
            </a:r>
          </a:p>
          <a:p>
            <a:pPr algn="just"/>
            <a:r>
              <a:rPr lang="es-VE" sz="2800" b="1" i="1" dirty="0" smtClean="0">
                <a:solidFill>
                  <a:schemeClr val="accent6">
                    <a:lumMod val="75000"/>
                  </a:schemeClr>
                </a:solidFill>
              </a:rPr>
              <a:t>+6.000.000 pagos mensuales</a:t>
            </a:r>
            <a:endParaRPr lang="es-VE" sz="2800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9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65203" y="1194308"/>
            <a:ext cx="1657930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VE" sz="7200" kern="0" dirty="0"/>
              <a:t>Transformación Digital en la Banca</a:t>
            </a:r>
            <a:endParaRPr lang="es-ES" sz="7200" b="1" dirty="0">
              <a:solidFill>
                <a:srgbClr val="1A2434"/>
              </a:solidFill>
              <a:latin typeface="Helvetica"/>
              <a:cs typeface="Helvetica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987" r="8705" b="9203"/>
          <a:stretch/>
        </p:blipFill>
        <p:spPr>
          <a:xfrm>
            <a:off x="3867439" y="3272054"/>
            <a:ext cx="15113289" cy="84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4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65203" y="1194308"/>
            <a:ext cx="1657930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VE" sz="7200" kern="0" dirty="0"/>
              <a:t>Transformación Digital en la Banca</a:t>
            </a:r>
            <a:endParaRPr lang="es-ES" sz="7200" b="1" dirty="0">
              <a:solidFill>
                <a:srgbClr val="1A2434"/>
              </a:solidFill>
              <a:latin typeface="Helvetica"/>
              <a:cs typeface="Helvetica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026" y="3218974"/>
            <a:ext cx="15165221" cy="969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3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65203" y="1194308"/>
            <a:ext cx="1657930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VE" sz="7200" kern="0" dirty="0"/>
              <a:t>Transformación Digital en la Banca</a:t>
            </a:r>
            <a:endParaRPr lang="es-ES" sz="7200" b="1" dirty="0">
              <a:solidFill>
                <a:srgbClr val="1A2434"/>
              </a:solidFill>
              <a:latin typeface="Helvetica"/>
              <a:cs typeface="Helvetica"/>
            </a:endParaRPr>
          </a:p>
        </p:txBody>
      </p:sp>
      <p:pic>
        <p:nvPicPr>
          <p:cNvPr id="4" name="Picture 4" descr="Resultado de imagen para imagen de biz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154" y="3191597"/>
            <a:ext cx="15111074" cy="524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154" y="8183413"/>
            <a:ext cx="15111075" cy="45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99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65203" y="1194308"/>
            <a:ext cx="1657930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VE" sz="7200" kern="0" dirty="0"/>
              <a:t>Transformación Digital en la Banca</a:t>
            </a:r>
            <a:endParaRPr lang="es-ES" sz="7200" b="1" dirty="0">
              <a:solidFill>
                <a:srgbClr val="1A2434"/>
              </a:solidFill>
              <a:latin typeface="Helvetica"/>
              <a:cs typeface="Helvetica"/>
            </a:endParaRPr>
          </a:p>
        </p:txBody>
      </p:sp>
      <p:pic>
        <p:nvPicPr>
          <p:cNvPr id="6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55" y="3241965"/>
            <a:ext cx="7581448" cy="875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953" y="3242158"/>
            <a:ext cx="7552648" cy="875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37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026" r="1364"/>
          <a:stretch/>
        </p:blipFill>
        <p:spPr>
          <a:xfrm>
            <a:off x="3851564" y="1092309"/>
            <a:ext cx="15046036" cy="1210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1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65203" y="1194308"/>
            <a:ext cx="1657930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VE" sz="7200" kern="0" dirty="0"/>
              <a:t>Transformación Digital en la Banca</a:t>
            </a:r>
            <a:endParaRPr lang="es-ES" sz="7200" b="1" dirty="0">
              <a:solidFill>
                <a:srgbClr val="1A2434"/>
              </a:solidFill>
              <a:latin typeface="Helvetica"/>
              <a:cs typeface="Helvetica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731" t="1298" b="-1"/>
          <a:stretch/>
        </p:blipFill>
        <p:spPr>
          <a:xfrm>
            <a:off x="3879273" y="3269672"/>
            <a:ext cx="15040149" cy="922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8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r="3770" b="2235"/>
          <a:stretch/>
        </p:blipFill>
        <p:spPr>
          <a:xfrm>
            <a:off x="-1" y="0"/>
            <a:ext cx="24387176" cy="137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2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65203" y="1194308"/>
            <a:ext cx="1657930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VE" sz="7200" kern="0" dirty="0"/>
              <a:t>Transformación Digital en la Banca</a:t>
            </a:r>
            <a:endParaRPr lang="es-ES" sz="7200" b="1" dirty="0">
              <a:solidFill>
                <a:srgbClr val="1A2434"/>
              </a:solidFill>
              <a:latin typeface="Helvetica"/>
              <a:cs typeface="Helvetica"/>
            </a:endParaRPr>
          </a:p>
        </p:txBody>
      </p:sp>
      <p:pic>
        <p:nvPicPr>
          <p:cNvPr id="5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73" y="3103418"/>
            <a:ext cx="15834621" cy="7647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27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65203" y="1194308"/>
            <a:ext cx="1657930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VE" sz="7200" kern="0" dirty="0"/>
              <a:t>Transformación Digital en la Banca</a:t>
            </a:r>
            <a:endParaRPr lang="es-ES" sz="7200" b="1" dirty="0">
              <a:solidFill>
                <a:srgbClr val="1A2434"/>
              </a:solidFill>
              <a:latin typeface="Helvetica"/>
              <a:cs typeface="Helvetica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100946" y="3103418"/>
            <a:ext cx="19285528" cy="9769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  <a:spcAft>
                <a:spcPts val="1000"/>
              </a:spcAft>
              <a:buSzPct val="75000"/>
            </a:pPr>
            <a:r>
              <a:rPr lang="es-ES_tradnl" sz="3600" kern="0" dirty="0">
                <a:solidFill>
                  <a:schemeClr val="tx2"/>
                </a:solidFill>
              </a:rPr>
              <a:t>Los Retos de la Banca </a:t>
            </a:r>
            <a:r>
              <a:rPr lang="es-ES_tradnl" sz="3600" kern="0" dirty="0" smtClean="0">
                <a:solidFill>
                  <a:schemeClr val="tx2"/>
                </a:solidFill>
              </a:rPr>
              <a:t>Digital</a:t>
            </a:r>
            <a:endParaRPr lang="es-VE" altLang="es-VE" sz="3600" dirty="0" smtClean="0">
              <a:solidFill>
                <a:schemeClr val="tx2"/>
              </a:solidFill>
            </a:endParaRPr>
          </a:p>
          <a:p>
            <a:pPr marL="571500" indent="-571500" algn="just">
              <a:spcBef>
                <a:spcPct val="0"/>
              </a:spcBef>
              <a:spcAft>
                <a:spcPts val="1000"/>
              </a:spcAft>
              <a:buSzPct val="75000"/>
              <a:buFont typeface="Wingdings" panose="05000000000000000000" pitchFamily="2" charset="2"/>
              <a:buChar char="ü"/>
            </a:pPr>
            <a:r>
              <a:rPr lang="es-VE" altLang="es-VE" sz="3600" dirty="0" smtClean="0"/>
              <a:t>El </a:t>
            </a:r>
            <a:r>
              <a:rPr lang="es-VE" altLang="es-VE" sz="3600" dirty="0"/>
              <a:t>sector financiero está sumergido en un período de cambio. La tecnología está provocando una profunda transformación del sector financiero: la relación con el cliente, el modelo del negocio y la estructura interna de las </a:t>
            </a:r>
            <a:r>
              <a:rPr lang="es-VE" altLang="es-VE" sz="3600" dirty="0" smtClean="0"/>
              <a:t>compañías.</a:t>
            </a:r>
          </a:p>
          <a:p>
            <a:pPr marL="571500" indent="-571500" algn="just">
              <a:spcBef>
                <a:spcPct val="0"/>
              </a:spcBef>
              <a:spcAft>
                <a:spcPts val="1000"/>
              </a:spcAft>
              <a:buSzPct val="75000"/>
              <a:buFont typeface="Wingdings" panose="05000000000000000000" pitchFamily="2" charset="2"/>
              <a:buChar char="ü"/>
            </a:pPr>
            <a:r>
              <a:rPr lang="es-VE" altLang="es-VE" sz="3600" dirty="0" smtClean="0"/>
              <a:t>La </a:t>
            </a:r>
            <a:r>
              <a:rPr lang="es-VE" altLang="es-VE" sz="3600" dirty="0"/>
              <a:t>rápida y masiva adopción de nuevas tecnologías ha provocado un cambio en el comportamiento y las necesidades de los </a:t>
            </a:r>
            <a:r>
              <a:rPr lang="es-VE" altLang="es-VE" sz="3600" dirty="0" smtClean="0"/>
              <a:t>clientes.</a:t>
            </a:r>
          </a:p>
          <a:p>
            <a:pPr marL="571500" indent="-571500" algn="just">
              <a:spcBef>
                <a:spcPct val="0"/>
              </a:spcBef>
              <a:spcAft>
                <a:spcPts val="1000"/>
              </a:spcAft>
              <a:buSzPct val="75000"/>
              <a:buFont typeface="Wingdings" panose="05000000000000000000" pitchFamily="2" charset="2"/>
              <a:buChar char="ü"/>
            </a:pPr>
            <a:r>
              <a:rPr lang="es-VE" altLang="es-VE" sz="3600" dirty="0" smtClean="0"/>
              <a:t>Estamos </a:t>
            </a:r>
            <a:r>
              <a:rPr lang="es-VE" altLang="es-VE" sz="3600" dirty="0"/>
              <a:t>en el principio de la </a:t>
            </a:r>
            <a:r>
              <a:rPr lang="es-VE" altLang="es-VE" sz="3600" dirty="0" smtClean="0"/>
              <a:t>“Era </a:t>
            </a:r>
            <a:r>
              <a:rPr lang="es-VE" altLang="es-VE" sz="3600" dirty="0"/>
              <a:t>de la Banca </a:t>
            </a:r>
            <a:r>
              <a:rPr lang="es-VE" altLang="es-VE" sz="3600" dirty="0" smtClean="0"/>
              <a:t>Digital”, </a:t>
            </a:r>
            <a:r>
              <a:rPr lang="es-VE" altLang="es-VE" sz="3600" dirty="0"/>
              <a:t>la cual requiere de una profunda transformación interna de los bancos tradicionales para adaptarse al nuevo panorama competitivo que se está </a:t>
            </a:r>
            <a:r>
              <a:rPr lang="es-VE" altLang="es-VE" sz="3600" dirty="0" smtClean="0"/>
              <a:t>redefiniendo.</a:t>
            </a:r>
          </a:p>
          <a:p>
            <a:pPr marL="571500" indent="-571500" algn="just">
              <a:spcBef>
                <a:spcPct val="0"/>
              </a:spcBef>
              <a:spcAft>
                <a:spcPts val="1000"/>
              </a:spcAft>
              <a:buSzPct val="75000"/>
              <a:buFont typeface="Wingdings" panose="05000000000000000000" pitchFamily="2" charset="2"/>
              <a:buChar char="ü"/>
            </a:pPr>
            <a:r>
              <a:rPr lang="es-VE" altLang="es-VE" sz="3600" dirty="0" smtClean="0"/>
              <a:t>En </a:t>
            </a:r>
            <a:r>
              <a:rPr lang="es-VE" altLang="es-VE" sz="3600" dirty="0"/>
              <a:t>esta transición hacia la banca digital, son muchos los retos que deben hacer frente las entidades financieras para convertirse y transformarse digitalmente, estos retos están definidos en lo que se denomina el </a:t>
            </a:r>
            <a:r>
              <a:rPr lang="es-VE" altLang="es-VE" sz="3600" dirty="0" smtClean="0"/>
              <a:t>“ABC” </a:t>
            </a:r>
            <a:r>
              <a:rPr lang="es-VE" altLang="es-VE" sz="3600" dirty="0"/>
              <a:t>de la banca digital.</a:t>
            </a:r>
          </a:p>
          <a:p>
            <a:pPr marL="2748394" lvl="2" indent="-571500">
              <a:spcBef>
                <a:spcPts val="500"/>
              </a:spcBef>
              <a:buClrTx/>
              <a:buSzPct val="50000"/>
              <a:buFont typeface="Wingdings" panose="05000000000000000000" pitchFamily="2" charset="2"/>
              <a:buChar char="Ø"/>
            </a:pPr>
            <a:r>
              <a:rPr lang="es-VE" altLang="es-VE" sz="3600" dirty="0" err="1"/>
              <a:t>Agility</a:t>
            </a:r>
            <a:endParaRPr lang="es-VE" altLang="es-VE" sz="3600" dirty="0"/>
          </a:p>
          <a:p>
            <a:pPr marL="2748394" lvl="2" indent="-571500">
              <a:spcBef>
                <a:spcPct val="0"/>
              </a:spcBef>
              <a:buClrTx/>
              <a:buSzPct val="50000"/>
              <a:buFont typeface="Wingdings" panose="05000000000000000000" pitchFamily="2" charset="2"/>
              <a:buChar char="Ø"/>
            </a:pPr>
            <a:r>
              <a:rPr lang="es-VE" altLang="es-VE" sz="3600" dirty="0"/>
              <a:t>Business</a:t>
            </a:r>
          </a:p>
          <a:p>
            <a:pPr marL="2748394" lvl="2" indent="-571500">
              <a:spcBef>
                <a:spcPct val="0"/>
              </a:spcBef>
              <a:buClrTx/>
              <a:buSzPct val="50000"/>
              <a:buFont typeface="Wingdings" panose="05000000000000000000" pitchFamily="2" charset="2"/>
              <a:buChar char="Ø"/>
            </a:pPr>
            <a:r>
              <a:rPr lang="es-VE" altLang="es-VE" sz="3600" dirty="0" err="1"/>
              <a:t>Customer</a:t>
            </a:r>
            <a:endParaRPr lang="es-VE" altLang="es-VE" sz="3600" dirty="0"/>
          </a:p>
          <a:p>
            <a:endParaRPr lang="es-VE" dirty="0"/>
          </a:p>
        </p:txBody>
      </p:sp>
    </p:spTree>
    <p:extLst>
      <p:ext uri="{BB962C8B-B14F-4D97-AF65-F5344CB8AC3E}">
        <p14:creationId xmlns:p14="http://schemas.microsoft.com/office/powerpoint/2010/main" val="367052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65203" y="1194308"/>
            <a:ext cx="1657930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VE" sz="7200" kern="0" dirty="0"/>
              <a:t>Transformación Digital en la Banca</a:t>
            </a:r>
            <a:endParaRPr lang="es-ES" sz="7200" b="1" dirty="0">
              <a:solidFill>
                <a:srgbClr val="1A2434"/>
              </a:solidFill>
              <a:latin typeface="Helvetica"/>
              <a:cs typeface="Helvetica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402" y="3563205"/>
            <a:ext cx="15889143" cy="7328550"/>
          </a:xfrm>
          <a:prstGeom prst="rect">
            <a:avLst/>
          </a:prstGeom>
        </p:spPr>
      </p:pic>
      <p:sp>
        <p:nvSpPr>
          <p:cNvPr id="34" name="Rectángulo 33"/>
          <p:cNvSpPr/>
          <p:nvPr/>
        </p:nvSpPr>
        <p:spPr>
          <a:xfrm>
            <a:off x="4114868" y="2955164"/>
            <a:ext cx="4491935" cy="14516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0"/>
              </a:spcBef>
              <a:spcAft>
                <a:spcPts val="1000"/>
              </a:spcAft>
              <a:buSzPct val="75000"/>
            </a:pPr>
            <a:r>
              <a:rPr lang="es-ES_tradnl" sz="3600" kern="0" dirty="0" smtClean="0">
                <a:solidFill>
                  <a:schemeClr val="tx2"/>
                </a:solidFill>
              </a:rPr>
              <a:t>ABC </a:t>
            </a:r>
            <a:r>
              <a:rPr lang="es-ES_tradnl" sz="3600" kern="0" dirty="0">
                <a:solidFill>
                  <a:schemeClr val="tx2"/>
                </a:solidFill>
              </a:rPr>
              <a:t>de la Banca Digital</a:t>
            </a:r>
          </a:p>
          <a:p>
            <a:pPr algn="just">
              <a:spcBef>
                <a:spcPct val="0"/>
              </a:spcBef>
              <a:spcAft>
                <a:spcPts val="1000"/>
              </a:spcAft>
              <a:buSzPct val="75000"/>
            </a:pPr>
            <a:endParaRPr lang="es-VE" altLang="es-VE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91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65203" y="1194308"/>
            <a:ext cx="1657930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VE" sz="7200" kern="0" dirty="0"/>
              <a:t>Transformación Digital en la Banca</a:t>
            </a:r>
            <a:endParaRPr lang="es-ES" sz="7200" b="1" dirty="0">
              <a:solidFill>
                <a:srgbClr val="1A2434"/>
              </a:solidFill>
              <a:latin typeface="Helvetica"/>
              <a:cs typeface="Helvetica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4005984" y="2955164"/>
            <a:ext cx="1186254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es-VE" sz="4000" kern="0" dirty="0" smtClean="0">
                <a:solidFill>
                  <a:schemeClr val="tx2"/>
                </a:solidFill>
              </a:rPr>
              <a:t>Estamos entrando en una cuarta fase de la Banca Digital</a:t>
            </a:r>
            <a:endParaRPr lang="es-VE" altLang="es-VE" sz="4000" kern="0" dirty="0">
              <a:solidFill>
                <a:schemeClr val="tx2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65" y="3464513"/>
            <a:ext cx="15101453" cy="765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5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65203" y="1194308"/>
            <a:ext cx="1657930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VE" sz="7200" kern="0" dirty="0"/>
              <a:t>Transformación Digital en la Banca</a:t>
            </a:r>
            <a:endParaRPr lang="es-ES" sz="7200" b="1" dirty="0">
              <a:solidFill>
                <a:srgbClr val="1A2434"/>
              </a:solidFill>
              <a:latin typeface="Helvetica"/>
              <a:cs typeface="Helvetica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4005984" y="2955164"/>
            <a:ext cx="11141191" cy="6186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es-VE" altLang="es-VE" sz="3600" kern="0" dirty="0" smtClean="0">
                <a:solidFill>
                  <a:schemeClr val="tx2"/>
                </a:solidFill>
              </a:rPr>
              <a:t>Construir </a:t>
            </a:r>
            <a:r>
              <a:rPr lang="es-VE" altLang="es-VE" sz="3600" kern="0" dirty="0">
                <a:solidFill>
                  <a:schemeClr val="tx2"/>
                </a:solidFill>
              </a:rPr>
              <a:t>una plataforma tecnológica para modelo digital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984" y="3451366"/>
            <a:ext cx="18244957" cy="874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6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65203" y="1194308"/>
            <a:ext cx="1657930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VE" sz="7200" kern="0" dirty="0"/>
              <a:t>Transformación Digital en la Banca</a:t>
            </a:r>
            <a:endParaRPr lang="es-ES" sz="7200" b="1" dirty="0">
              <a:solidFill>
                <a:srgbClr val="1A2434"/>
              </a:solidFill>
              <a:latin typeface="Helvetica"/>
              <a:cs typeface="Helvetica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4005984" y="2955164"/>
            <a:ext cx="179728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es-VE" altLang="es-VE" sz="4000" kern="0" dirty="0" err="1" smtClean="0">
                <a:solidFill>
                  <a:schemeClr val="tx2"/>
                </a:solidFill>
              </a:rPr>
              <a:t>FinTech</a:t>
            </a:r>
            <a:endParaRPr lang="es-VE" altLang="es-VE" sz="4000" kern="0" dirty="0">
              <a:solidFill>
                <a:schemeClr val="tx2"/>
              </a:solidFill>
            </a:endParaRPr>
          </a:p>
        </p:txBody>
      </p:sp>
      <p:pic>
        <p:nvPicPr>
          <p:cNvPr id="5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007" y="3573794"/>
            <a:ext cx="14887429" cy="842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71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65203" y="1194308"/>
            <a:ext cx="1657930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VE" sz="7200" kern="0" dirty="0"/>
              <a:t>Transformación Digital en la Banca</a:t>
            </a:r>
            <a:endParaRPr lang="es-ES" sz="7200" b="1" dirty="0">
              <a:solidFill>
                <a:srgbClr val="1A2434"/>
              </a:solidFill>
              <a:latin typeface="Helvetica"/>
              <a:cs typeface="Helvetica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4005984" y="2955164"/>
            <a:ext cx="941636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es-VE" altLang="es-VE" sz="4000" kern="0" dirty="0" smtClean="0">
                <a:solidFill>
                  <a:schemeClr val="tx2"/>
                </a:solidFill>
              </a:rPr>
              <a:t>Medios de Pagos: Pasado, Presente y Futuro</a:t>
            </a:r>
            <a:endParaRPr lang="es-VE" altLang="es-VE" sz="4000" kern="0" dirty="0">
              <a:solidFill>
                <a:schemeClr val="tx2"/>
              </a:solidFill>
            </a:endParaRPr>
          </a:p>
        </p:txBody>
      </p:sp>
      <p:pic>
        <p:nvPicPr>
          <p:cNvPr id="6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" t="4403"/>
          <a:stretch/>
        </p:blipFill>
        <p:spPr bwMode="auto">
          <a:xfrm>
            <a:off x="3962401" y="3574473"/>
            <a:ext cx="15018326" cy="895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74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65203" y="1194308"/>
            <a:ext cx="1657930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VE" sz="7200" kern="0" dirty="0"/>
              <a:t>Transformación Digital en la Banca</a:t>
            </a:r>
            <a:endParaRPr lang="es-ES" sz="7200" b="1" dirty="0">
              <a:solidFill>
                <a:srgbClr val="1A2434"/>
              </a:solidFill>
              <a:latin typeface="Helvetica"/>
              <a:cs typeface="Helvetica"/>
            </a:endParaRPr>
          </a:p>
        </p:txBody>
      </p:sp>
      <p:pic>
        <p:nvPicPr>
          <p:cNvPr id="5" name="Picture 9" descr="Resultado de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984" y="3297383"/>
            <a:ext cx="8649699" cy="919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3958199" y="5969172"/>
            <a:ext cx="8130276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9600" b="0" kern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Caso de Éxito</a:t>
            </a:r>
            <a:endParaRPr lang="es-VE" sz="9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302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302</Words>
  <Application>Microsoft Office PowerPoint</Application>
  <PresentationFormat>Personalizado</PresentationFormat>
  <Paragraphs>38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3" baseType="lpstr">
      <vt:lpstr>Arial</vt:lpstr>
      <vt:lpstr>Calibri</vt:lpstr>
      <vt:lpstr>Helvetica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BABEL_GROUP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DISEÑO_1</dc:creator>
  <cp:lastModifiedBy>Rodolfo Jose Gasparri Gonzalez</cp:lastModifiedBy>
  <cp:revision>41</cp:revision>
  <dcterms:created xsi:type="dcterms:W3CDTF">2018-08-31T14:50:29Z</dcterms:created>
  <dcterms:modified xsi:type="dcterms:W3CDTF">2018-09-05T20:50:46Z</dcterms:modified>
</cp:coreProperties>
</file>