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6" r:id="rId2"/>
    <p:sldId id="257" r:id="rId3"/>
    <p:sldId id="258" r:id="rId4"/>
    <p:sldId id="283" r:id="rId5"/>
    <p:sldId id="259" r:id="rId6"/>
    <p:sldId id="284" r:id="rId7"/>
    <p:sldId id="260" r:id="rId8"/>
    <p:sldId id="261" r:id="rId9"/>
    <p:sldId id="262" r:id="rId10"/>
    <p:sldId id="263" r:id="rId11"/>
    <p:sldId id="267" r:id="rId12"/>
    <p:sldId id="264" r:id="rId13"/>
    <p:sldId id="265" r:id="rId14"/>
    <p:sldId id="268" r:id="rId15"/>
    <p:sldId id="285" r:id="rId16"/>
    <p:sldId id="269" r:id="rId17"/>
    <p:sldId id="286" r:id="rId18"/>
    <p:sldId id="270" r:id="rId19"/>
    <p:sldId id="271" r:id="rId20"/>
    <p:sldId id="272" r:id="rId21"/>
    <p:sldId id="287" r:id="rId22"/>
    <p:sldId id="273" r:id="rId23"/>
    <p:sldId id="274" r:id="rId24"/>
    <p:sldId id="275" r:id="rId25"/>
    <p:sldId id="288" r:id="rId26"/>
    <p:sldId id="276" r:id="rId27"/>
    <p:sldId id="277" r:id="rId28"/>
    <p:sldId id="289" r:id="rId29"/>
    <p:sldId id="278" r:id="rId30"/>
    <p:sldId id="279" r:id="rId31"/>
    <p:sldId id="290" r:id="rId32"/>
    <p:sldId id="280" r:id="rId33"/>
    <p:sldId id="281" r:id="rId34"/>
    <p:sldId id="282" r:id="rId35"/>
    <p:sldId id="291" r:id="rId36"/>
    <p:sldId id="292" r:id="rId37"/>
    <p:sldId id="293" r:id="rId38"/>
    <p:sldId id="294" r:id="rId39"/>
    <p:sldId id="295" r:id="rId40"/>
    <p:sldId id="296" r:id="rId41"/>
    <p:sldId id="297" r:id="rId42"/>
    <p:sldId id="301" r:id="rId43"/>
    <p:sldId id="298" r:id="rId44"/>
    <p:sldId id="299" r:id="rId45"/>
    <p:sldId id="300" r:id="rId46"/>
    <p:sldId id="302" r:id="rId47"/>
  </p:sldIdLst>
  <p:sldSz cx="9144000" cy="5143500" type="screen16x9"/>
  <p:notesSz cx="6858000" cy="9144000"/>
  <p:defaultTex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2870"/>
    <a:srgbClr val="0925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p:restoredTop sz="94717"/>
  </p:normalViewPr>
  <p:slideViewPr>
    <p:cSldViewPr snapToGrid="0" snapToObjects="1">
      <p:cViewPr>
        <p:scale>
          <a:sx n="100" d="100"/>
          <a:sy n="100" d="100"/>
        </p:scale>
        <p:origin x="-1020" y="-27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3F44C-3BD1-43BB-9BA1-8549E63F3E1C}" type="datetimeFigureOut">
              <a:rPr lang="es-CO" smtClean="0"/>
              <a:t>20/10/2018</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83ED5-A8D1-4099-BD9E-F53D515C6E56}" type="slidenum">
              <a:rPr lang="es-CO" smtClean="0"/>
              <a:t>‹#›</a:t>
            </a:fld>
            <a:endParaRPr lang="es-CO"/>
          </a:p>
        </p:txBody>
      </p:sp>
    </p:spTree>
    <p:extLst>
      <p:ext uri="{BB962C8B-B14F-4D97-AF65-F5344CB8AC3E}">
        <p14:creationId xmlns:p14="http://schemas.microsoft.com/office/powerpoint/2010/main" val="104364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18</a:t>
            </a:fld>
            <a:endParaRPr lang="es-CO"/>
          </a:p>
        </p:txBody>
      </p:sp>
    </p:spTree>
    <p:extLst>
      <p:ext uri="{BB962C8B-B14F-4D97-AF65-F5344CB8AC3E}">
        <p14:creationId xmlns:p14="http://schemas.microsoft.com/office/powerpoint/2010/main" val="68309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31</a:t>
            </a:fld>
            <a:endParaRPr lang="es-CO"/>
          </a:p>
        </p:txBody>
      </p:sp>
    </p:spTree>
    <p:extLst>
      <p:ext uri="{BB962C8B-B14F-4D97-AF65-F5344CB8AC3E}">
        <p14:creationId xmlns:p14="http://schemas.microsoft.com/office/powerpoint/2010/main" val="1257357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33</a:t>
            </a:fld>
            <a:endParaRPr lang="es-CO"/>
          </a:p>
        </p:txBody>
      </p:sp>
    </p:spTree>
    <p:extLst>
      <p:ext uri="{BB962C8B-B14F-4D97-AF65-F5344CB8AC3E}">
        <p14:creationId xmlns:p14="http://schemas.microsoft.com/office/powerpoint/2010/main" val="288265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34</a:t>
            </a:fld>
            <a:endParaRPr lang="es-CO"/>
          </a:p>
        </p:txBody>
      </p:sp>
    </p:spTree>
    <p:extLst>
      <p:ext uri="{BB962C8B-B14F-4D97-AF65-F5344CB8AC3E}">
        <p14:creationId xmlns:p14="http://schemas.microsoft.com/office/powerpoint/2010/main" val="399596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22</a:t>
            </a:fld>
            <a:endParaRPr lang="es-CO"/>
          </a:p>
        </p:txBody>
      </p:sp>
    </p:spTree>
    <p:extLst>
      <p:ext uri="{BB962C8B-B14F-4D97-AF65-F5344CB8AC3E}">
        <p14:creationId xmlns:p14="http://schemas.microsoft.com/office/powerpoint/2010/main" val="91650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24</a:t>
            </a:fld>
            <a:endParaRPr lang="es-CO"/>
          </a:p>
        </p:txBody>
      </p:sp>
    </p:spTree>
    <p:extLst>
      <p:ext uri="{BB962C8B-B14F-4D97-AF65-F5344CB8AC3E}">
        <p14:creationId xmlns:p14="http://schemas.microsoft.com/office/powerpoint/2010/main" val="296666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25</a:t>
            </a:fld>
            <a:endParaRPr lang="es-CO"/>
          </a:p>
        </p:txBody>
      </p:sp>
    </p:spTree>
    <p:extLst>
      <p:ext uri="{BB962C8B-B14F-4D97-AF65-F5344CB8AC3E}">
        <p14:creationId xmlns:p14="http://schemas.microsoft.com/office/powerpoint/2010/main" val="87525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26</a:t>
            </a:fld>
            <a:endParaRPr lang="es-CO"/>
          </a:p>
        </p:txBody>
      </p:sp>
    </p:spTree>
    <p:extLst>
      <p:ext uri="{BB962C8B-B14F-4D97-AF65-F5344CB8AC3E}">
        <p14:creationId xmlns:p14="http://schemas.microsoft.com/office/powerpoint/2010/main" val="3039191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27</a:t>
            </a:fld>
            <a:endParaRPr lang="es-CO"/>
          </a:p>
        </p:txBody>
      </p:sp>
    </p:spTree>
    <p:extLst>
      <p:ext uri="{BB962C8B-B14F-4D97-AF65-F5344CB8AC3E}">
        <p14:creationId xmlns:p14="http://schemas.microsoft.com/office/powerpoint/2010/main" val="316869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28</a:t>
            </a:fld>
            <a:endParaRPr lang="es-CO"/>
          </a:p>
        </p:txBody>
      </p:sp>
    </p:spTree>
    <p:extLst>
      <p:ext uri="{BB962C8B-B14F-4D97-AF65-F5344CB8AC3E}">
        <p14:creationId xmlns:p14="http://schemas.microsoft.com/office/powerpoint/2010/main" val="36002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29</a:t>
            </a:fld>
            <a:endParaRPr lang="es-CO"/>
          </a:p>
        </p:txBody>
      </p:sp>
    </p:spTree>
    <p:extLst>
      <p:ext uri="{BB962C8B-B14F-4D97-AF65-F5344CB8AC3E}">
        <p14:creationId xmlns:p14="http://schemas.microsoft.com/office/powerpoint/2010/main" val="283467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8683ED5-A8D1-4099-BD9E-F53D515C6E56}" type="slidenum">
              <a:rPr lang="es-CO" smtClean="0"/>
              <a:t>30</a:t>
            </a:fld>
            <a:endParaRPr lang="es-CO"/>
          </a:p>
        </p:txBody>
      </p:sp>
    </p:spTree>
    <p:extLst>
      <p:ext uri="{BB962C8B-B14F-4D97-AF65-F5344CB8AC3E}">
        <p14:creationId xmlns:p14="http://schemas.microsoft.com/office/powerpoint/2010/main" val="271824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128364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205456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234157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356413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84562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176117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282104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169885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367899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319769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EF12186D-0790-4E47-ACB4-3D79A6FDD269}" type="datetimeFigureOut">
              <a:rPr lang="es-ES_tradnl" smtClean="0"/>
              <a:t>20/10/2018</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293439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F12186D-0790-4E47-ACB4-3D79A6FDD269}" type="datetimeFigureOut">
              <a:rPr lang="es-ES_tradnl" smtClean="0"/>
              <a:t>20/10/2018</a:t>
            </a:fld>
            <a:endParaRPr lang="es-ES_trad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B673F97-0264-1647-9C44-F05A69A018F9}" type="slidenum">
              <a:rPr lang="es-ES_tradnl" smtClean="0"/>
              <a:t>‹#›</a:t>
            </a:fld>
            <a:endParaRPr lang="es-ES_tradnl"/>
          </a:p>
        </p:txBody>
      </p:sp>
    </p:spTree>
    <p:extLst>
      <p:ext uri="{BB962C8B-B14F-4D97-AF65-F5344CB8AC3E}">
        <p14:creationId xmlns:p14="http://schemas.microsoft.com/office/powerpoint/2010/main" val="1298902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58DE7B-508D-EE44-BF73-42D0963896E2}"/>
              </a:ext>
            </a:extLst>
          </p:cNvPr>
          <p:cNvSpPr>
            <a:spLocks noGrp="1"/>
          </p:cNvSpPr>
          <p:nvPr>
            <p:ph type="ctrTitle"/>
          </p:nvPr>
        </p:nvSpPr>
        <p:spPr/>
        <p:txBody>
          <a:bodyPr/>
          <a:lstStyle/>
          <a:p>
            <a:endParaRPr lang="es-ES_tradnl"/>
          </a:p>
        </p:txBody>
      </p:sp>
      <p:sp>
        <p:nvSpPr>
          <p:cNvPr id="3" name="Subtítulo 2">
            <a:extLst>
              <a:ext uri="{FF2B5EF4-FFF2-40B4-BE49-F238E27FC236}">
                <a16:creationId xmlns:a16="http://schemas.microsoft.com/office/drawing/2014/main" xmlns="" id="{D03526CB-8175-934A-8F43-62978E348D99}"/>
              </a:ext>
            </a:extLst>
          </p:cNvPr>
          <p:cNvSpPr>
            <a:spLocks noGrp="1"/>
          </p:cNvSpPr>
          <p:nvPr>
            <p:ph type="subTitle" idx="1"/>
          </p:nvPr>
        </p:nvSpPr>
        <p:spPr/>
        <p:txBody>
          <a:bodyPr/>
          <a:lstStyle/>
          <a:p>
            <a:endParaRPr lang="es-ES_tradnl"/>
          </a:p>
        </p:txBody>
      </p:sp>
      <p:pic>
        <p:nvPicPr>
          <p:cNvPr id="5" name="Imagen 4">
            <a:extLst>
              <a:ext uri="{FF2B5EF4-FFF2-40B4-BE49-F238E27FC236}">
                <a16:creationId xmlns:a16="http://schemas.microsoft.com/office/drawing/2014/main" xmlns="" id="{42E52465-D097-1C44-8A4E-5B7658AF959D}"/>
              </a:ext>
            </a:extLst>
          </p:cNvPr>
          <p:cNvPicPr>
            <a:picLocks noChangeAspect="1"/>
          </p:cNvPicPr>
          <p:nvPr/>
        </p:nvPicPr>
        <p:blipFill>
          <a:blip r:embed="rId2"/>
          <a:stretch>
            <a:fillRect/>
          </a:stretch>
        </p:blipFill>
        <p:spPr>
          <a:xfrm>
            <a:off x="0" y="0"/>
            <a:ext cx="9144000" cy="5143500"/>
          </a:xfrm>
          <a:prstGeom prst="rect">
            <a:avLst/>
          </a:prstGeom>
        </p:spPr>
      </p:pic>
      <p:sp>
        <p:nvSpPr>
          <p:cNvPr id="6" name="CuadroTexto 5">
            <a:extLst>
              <a:ext uri="{FF2B5EF4-FFF2-40B4-BE49-F238E27FC236}">
                <a16:creationId xmlns:a16="http://schemas.microsoft.com/office/drawing/2014/main" xmlns="" id="{3D229062-6C30-B94C-8DC7-08C5BDA18C7A}"/>
              </a:ext>
            </a:extLst>
          </p:cNvPr>
          <p:cNvSpPr txBox="1"/>
          <p:nvPr/>
        </p:nvSpPr>
        <p:spPr>
          <a:xfrm>
            <a:off x="4572000" y="804029"/>
            <a:ext cx="4233878" cy="1200329"/>
          </a:xfrm>
          <a:prstGeom prst="rect">
            <a:avLst/>
          </a:prstGeom>
          <a:noFill/>
        </p:spPr>
        <p:txBody>
          <a:bodyPr wrap="square" rtlCol="0">
            <a:spAutoFit/>
          </a:bodyPr>
          <a:lstStyle/>
          <a:p>
            <a:pPr algn="ctr"/>
            <a:r>
              <a:rPr lang="es-ES_tradnl" sz="3600" b="1" dirty="0" err="1">
                <a:solidFill>
                  <a:srgbClr val="092566"/>
                </a:solidFill>
                <a:latin typeface="Helvetica" pitchFamily="2" charset="0"/>
              </a:rPr>
              <a:t>Professor</a:t>
            </a:r>
            <a:r>
              <a:rPr lang="es-ES_tradnl" sz="3600" b="1" dirty="0">
                <a:solidFill>
                  <a:srgbClr val="092566"/>
                </a:solidFill>
                <a:latin typeface="Helvetica" pitchFamily="2" charset="0"/>
              </a:rPr>
              <a:t> </a:t>
            </a:r>
            <a:r>
              <a:rPr lang="es-ES_tradnl" sz="3600" b="1" dirty="0" err="1">
                <a:solidFill>
                  <a:srgbClr val="092566"/>
                </a:solidFill>
                <a:latin typeface="Helvetica" pitchFamily="2" charset="0"/>
              </a:rPr>
              <a:t>Moorad</a:t>
            </a:r>
            <a:r>
              <a:rPr lang="es-ES_tradnl" sz="3600" b="1" dirty="0">
                <a:solidFill>
                  <a:srgbClr val="092566"/>
                </a:solidFill>
                <a:latin typeface="Helvetica" pitchFamily="2" charset="0"/>
              </a:rPr>
              <a:t> </a:t>
            </a:r>
            <a:r>
              <a:rPr lang="es-ES_tradnl" sz="3600" b="1" dirty="0" err="1">
                <a:solidFill>
                  <a:srgbClr val="092566"/>
                </a:solidFill>
                <a:latin typeface="Helvetica" pitchFamily="2" charset="0"/>
              </a:rPr>
              <a:t>Choudhry</a:t>
            </a:r>
            <a:endParaRPr lang="es-ES_tradnl" sz="3600" b="1" dirty="0">
              <a:solidFill>
                <a:srgbClr val="092566"/>
              </a:solidFill>
              <a:latin typeface="Helvetica" pitchFamily="2" charset="0"/>
            </a:endParaRPr>
          </a:p>
        </p:txBody>
      </p:sp>
      <p:sp>
        <p:nvSpPr>
          <p:cNvPr id="7" name="Rectángulo 6">
            <a:extLst>
              <a:ext uri="{FF2B5EF4-FFF2-40B4-BE49-F238E27FC236}">
                <a16:creationId xmlns:a16="http://schemas.microsoft.com/office/drawing/2014/main" xmlns="" id="{D61D5647-68FE-1D41-8871-68CE016BC333}"/>
              </a:ext>
            </a:extLst>
          </p:cNvPr>
          <p:cNvSpPr/>
          <p:nvPr/>
        </p:nvSpPr>
        <p:spPr>
          <a:xfrm>
            <a:off x="5332274" y="2042101"/>
            <a:ext cx="3240226" cy="1938992"/>
          </a:xfrm>
          <a:prstGeom prst="rect">
            <a:avLst/>
          </a:prstGeom>
        </p:spPr>
        <p:txBody>
          <a:bodyPr wrap="square">
            <a:spAutoFit/>
          </a:bodyPr>
          <a:lstStyle/>
          <a:p>
            <a:pPr algn="ctr"/>
            <a:r>
              <a:rPr lang="en-US" sz="2400" b="1" dirty="0">
                <a:solidFill>
                  <a:srgbClr val="6B2870"/>
                </a:solidFill>
                <a:latin typeface="Helvetica" pitchFamily="2" charset="0"/>
              </a:rPr>
              <a:t>Strategic ALM and the Balance Sheet: The Future of Best-Practice Bank Risk </a:t>
            </a:r>
            <a:r>
              <a:rPr lang="en-US" sz="2400" b="1" dirty="0" smtClean="0">
                <a:solidFill>
                  <a:srgbClr val="6B2870"/>
                </a:solidFill>
                <a:latin typeface="Helvetica" pitchFamily="2" charset="0"/>
              </a:rPr>
              <a:t>Management</a:t>
            </a:r>
            <a:endParaRPr lang="es-CO" sz="2400" b="1" i="0" dirty="0">
              <a:solidFill>
                <a:srgbClr val="222222"/>
              </a:solidFill>
              <a:effectLst/>
              <a:latin typeface="Roboto"/>
            </a:endParaRPr>
          </a:p>
        </p:txBody>
      </p:sp>
    </p:spTree>
    <p:extLst>
      <p:ext uri="{BB962C8B-B14F-4D97-AF65-F5344CB8AC3E}">
        <p14:creationId xmlns:p14="http://schemas.microsoft.com/office/powerpoint/2010/main" val="412437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731749" y="287032"/>
            <a:ext cx="8412252" cy="584775"/>
          </a:xfrm>
          <a:prstGeom prst="rect">
            <a:avLst/>
          </a:prstGeom>
          <a:noFill/>
        </p:spPr>
        <p:txBody>
          <a:bodyPr wrap="square" rtlCol="0">
            <a:spAutoFit/>
          </a:bodyPr>
          <a:lstStyle/>
          <a:p>
            <a:pPr algn="ctr"/>
            <a:r>
              <a:rPr lang="en-US" sz="3200" b="1" dirty="0">
                <a:solidFill>
                  <a:srgbClr val="092566"/>
                </a:solidFill>
                <a:latin typeface="Helvetica" pitchFamily="2" charset="0"/>
              </a:rPr>
              <a:t>BCBS Liquidity Rules</a:t>
            </a:r>
          </a:p>
        </p:txBody>
      </p:sp>
      <p:sp>
        <p:nvSpPr>
          <p:cNvPr id="8" name="CuadroTexto 7">
            <a:extLst>
              <a:ext uri="{FF2B5EF4-FFF2-40B4-BE49-F238E27FC236}">
                <a16:creationId xmlns:a16="http://schemas.microsoft.com/office/drawing/2014/main" xmlns="" id="{A9D9DB7A-97BD-4A75-99FE-7BB461E2B933}"/>
              </a:ext>
            </a:extLst>
          </p:cNvPr>
          <p:cNvSpPr txBox="1"/>
          <p:nvPr/>
        </p:nvSpPr>
        <p:spPr>
          <a:xfrm>
            <a:off x="682945" y="1053857"/>
            <a:ext cx="8151089" cy="584775"/>
          </a:xfrm>
          <a:prstGeom prst="rect">
            <a:avLst/>
          </a:prstGeom>
          <a:noFill/>
        </p:spPr>
        <p:txBody>
          <a:bodyPr wrap="square" rtlCol="0">
            <a:spAutoFit/>
          </a:bodyPr>
          <a:lstStyle/>
          <a:p>
            <a:pPr algn="just"/>
            <a:r>
              <a:rPr lang="en-US" sz="1600" dirty="0">
                <a:solidFill>
                  <a:srgbClr val="58195D"/>
                </a:solidFill>
                <a:latin typeface="Helvetica"/>
                <a:cs typeface="Helvetica"/>
              </a:rPr>
              <a:t>The Basel Committee has adopted a three pronged approach to address the weaknesses in bank liquidity management  that were evident during the financial crisis:</a:t>
            </a:r>
          </a:p>
        </p:txBody>
      </p:sp>
      <p:pic>
        <p:nvPicPr>
          <p:cNvPr id="11" name="Imagen 10">
            <a:extLst>
              <a:ext uri="{FF2B5EF4-FFF2-40B4-BE49-F238E27FC236}">
                <a16:creationId xmlns:a16="http://schemas.microsoft.com/office/drawing/2014/main" xmlns="" id="{46388240-423F-4C1C-9690-4D2078D075D1}"/>
              </a:ext>
            </a:extLst>
          </p:cNvPr>
          <p:cNvPicPr>
            <a:picLocks noChangeAspect="1"/>
          </p:cNvPicPr>
          <p:nvPr/>
        </p:nvPicPr>
        <p:blipFill>
          <a:blip r:embed="rId3"/>
          <a:stretch>
            <a:fillRect/>
          </a:stretch>
        </p:blipFill>
        <p:spPr>
          <a:xfrm>
            <a:off x="731748" y="1792382"/>
            <a:ext cx="8187638" cy="974209"/>
          </a:xfrm>
          <a:prstGeom prst="rect">
            <a:avLst/>
          </a:prstGeom>
        </p:spPr>
      </p:pic>
      <p:pic>
        <p:nvPicPr>
          <p:cNvPr id="12" name="Imagen 11">
            <a:extLst>
              <a:ext uri="{FF2B5EF4-FFF2-40B4-BE49-F238E27FC236}">
                <a16:creationId xmlns:a16="http://schemas.microsoft.com/office/drawing/2014/main" xmlns="" id="{7984EE74-2B1B-4CCF-B2DF-451752B82580}"/>
              </a:ext>
            </a:extLst>
          </p:cNvPr>
          <p:cNvPicPr>
            <a:picLocks noChangeAspect="1"/>
          </p:cNvPicPr>
          <p:nvPr/>
        </p:nvPicPr>
        <p:blipFill>
          <a:blip r:embed="rId4"/>
          <a:stretch>
            <a:fillRect/>
          </a:stretch>
        </p:blipFill>
        <p:spPr>
          <a:xfrm>
            <a:off x="731748" y="2858993"/>
            <a:ext cx="8102286" cy="785706"/>
          </a:xfrm>
          <a:prstGeom prst="rect">
            <a:avLst/>
          </a:prstGeom>
        </p:spPr>
      </p:pic>
      <p:pic>
        <p:nvPicPr>
          <p:cNvPr id="13" name="Imagen 12">
            <a:extLst>
              <a:ext uri="{FF2B5EF4-FFF2-40B4-BE49-F238E27FC236}">
                <a16:creationId xmlns:a16="http://schemas.microsoft.com/office/drawing/2014/main" xmlns="" id="{1D415D40-0107-46F7-A1AC-F1604ED2F694}"/>
              </a:ext>
            </a:extLst>
          </p:cNvPr>
          <p:cNvPicPr>
            <a:picLocks noChangeAspect="1"/>
          </p:cNvPicPr>
          <p:nvPr/>
        </p:nvPicPr>
        <p:blipFill>
          <a:blip r:embed="rId5"/>
          <a:stretch>
            <a:fillRect/>
          </a:stretch>
        </p:blipFill>
        <p:spPr>
          <a:xfrm>
            <a:off x="731748" y="3737101"/>
            <a:ext cx="8102286" cy="707717"/>
          </a:xfrm>
          <a:prstGeom prst="rect">
            <a:avLst/>
          </a:prstGeom>
        </p:spPr>
      </p:pic>
      <p:sp>
        <p:nvSpPr>
          <p:cNvPr id="14" name="CuadroTexto 13">
            <a:extLst>
              <a:ext uri="{FF2B5EF4-FFF2-40B4-BE49-F238E27FC236}">
                <a16:creationId xmlns:a16="http://schemas.microsoft.com/office/drawing/2014/main" xmlns="" id="{7DB634DF-3B58-43E3-A479-66F06DA76678}"/>
              </a:ext>
            </a:extLst>
          </p:cNvPr>
          <p:cNvSpPr txBox="1"/>
          <p:nvPr/>
        </p:nvSpPr>
        <p:spPr>
          <a:xfrm>
            <a:off x="682945" y="4587175"/>
            <a:ext cx="8311586" cy="338554"/>
          </a:xfrm>
          <a:prstGeom prst="rect">
            <a:avLst/>
          </a:prstGeom>
          <a:noFill/>
        </p:spPr>
        <p:txBody>
          <a:bodyPr wrap="square" rtlCol="0">
            <a:spAutoFit/>
          </a:bodyPr>
          <a:lstStyle/>
          <a:p>
            <a:r>
              <a:rPr lang="en-US" sz="1600" dirty="0">
                <a:solidFill>
                  <a:srgbClr val="58195D"/>
                </a:solidFill>
                <a:latin typeface="Helvetica"/>
                <a:cs typeface="Helvetica"/>
              </a:rPr>
              <a:t>And again there is the regulator’s “Pillar 2” liquidity add-on…</a:t>
            </a:r>
          </a:p>
        </p:txBody>
      </p:sp>
    </p:spTree>
    <p:extLst>
      <p:ext uri="{BB962C8B-B14F-4D97-AF65-F5344CB8AC3E}">
        <p14:creationId xmlns:p14="http://schemas.microsoft.com/office/powerpoint/2010/main" val="829824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F412CF7A-0BA6-B447-8E99-BF8B882474FC}"/>
              </a:ext>
            </a:extLst>
          </p:cNvPr>
          <p:cNvSpPr txBox="1"/>
          <p:nvPr/>
        </p:nvSpPr>
        <p:spPr>
          <a:xfrm>
            <a:off x="97606" y="287032"/>
            <a:ext cx="9222059" cy="584775"/>
          </a:xfrm>
          <a:prstGeom prst="rect">
            <a:avLst/>
          </a:prstGeom>
          <a:noFill/>
        </p:spPr>
        <p:txBody>
          <a:bodyPr wrap="square" rtlCol="0">
            <a:spAutoFit/>
          </a:bodyPr>
          <a:lstStyle/>
          <a:p>
            <a:pPr algn="ctr"/>
            <a:r>
              <a:rPr lang="en-US" sz="3200" b="1" dirty="0">
                <a:solidFill>
                  <a:srgbClr val="092566"/>
                </a:solidFill>
                <a:latin typeface="Helvetica" pitchFamily="2" charset="0"/>
              </a:rPr>
              <a:t>Cost of Basel 3 Implementation</a:t>
            </a:r>
          </a:p>
        </p:txBody>
      </p:sp>
      <p:sp>
        <p:nvSpPr>
          <p:cNvPr id="8" name="Cloud 3">
            <a:extLst>
              <a:ext uri="{FF2B5EF4-FFF2-40B4-BE49-F238E27FC236}">
                <a16:creationId xmlns:a16="http://schemas.microsoft.com/office/drawing/2014/main" xmlns="" id="{0127C486-A0CE-43E1-889A-E22D7299097B}"/>
              </a:ext>
            </a:extLst>
          </p:cNvPr>
          <p:cNvSpPr/>
          <p:nvPr/>
        </p:nvSpPr>
        <p:spPr>
          <a:xfrm>
            <a:off x="620846" y="989071"/>
            <a:ext cx="2106995" cy="1224324"/>
          </a:xfrm>
          <a:prstGeom prst="cloud">
            <a:avLst/>
          </a:prstGeom>
          <a:solidFill>
            <a:srgbClr val="9BBB59">
              <a:lumMod val="75000"/>
            </a:srgbClr>
          </a:solidFill>
          <a:ln w="25400" cap="flat" cmpd="sng" algn="ctr">
            <a:solidFill>
              <a:sysClr val="windowText" lastClr="000000"/>
            </a:solidFill>
            <a:prstDash val="solid"/>
          </a:ln>
          <a:effectLst/>
        </p:spPr>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System changes- amendments to existing calculations</a:t>
            </a:r>
          </a:p>
        </p:txBody>
      </p:sp>
      <p:sp>
        <p:nvSpPr>
          <p:cNvPr id="11" name="Cloud 5">
            <a:extLst>
              <a:ext uri="{FF2B5EF4-FFF2-40B4-BE49-F238E27FC236}">
                <a16:creationId xmlns:a16="http://schemas.microsoft.com/office/drawing/2014/main" xmlns="" id="{5C8E0887-6929-4F6F-9C04-B73530F71DF3}"/>
              </a:ext>
            </a:extLst>
          </p:cNvPr>
          <p:cNvSpPr/>
          <p:nvPr/>
        </p:nvSpPr>
        <p:spPr>
          <a:xfrm>
            <a:off x="3242090" y="1300203"/>
            <a:ext cx="2608746" cy="982801"/>
          </a:xfrm>
          <a:prstGeom prst="cloud">
            <a:avLst/>
          </a:prstGeom>
          <a:solidFill>
            <a:srgbClr val="4BACC6">
              <a:lumMod val="75000"/>
            </a:srgbClr>
          </a:solidFill>
          <a:ln w="25400" cap="flat" cmpd="sng" algn="ctr">
            <a:solidFill>
              <a:sysClr val="windowText" lastClr="000000"/>
            </a:solidFill>
            <a:prstDash val="solid"/>
          </a:ln>
          <a:effectLst/>
        </p:spPr>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Reporting infrastructure, e.g., COREP</a:t>
            </a:r>
          </a:p>
        </p:txBody>
      </p:sp>
      <p:sp>
        <p:nvSpPr>
          <p:cNvPr id="12" name="Cloud 6">
            <a:extLst>
              <a:ext uri="{FF2B5EF4-FFF2-40B4-BE49-F238E27FC236}">
                <a16:creationId xmlns:a16="http://schemas.microsoft.com/office/drawing/2014/main" xmlns="" id="{E5125AB5-1EFA-475C-B056-211CB55F6344}"/>
              </a:ext>
            </a:extLst>
          </p:cNvPr>
          <p:cNvSpPr/>
          <p:nvPr/>
        </p:nvSpPr>
        <p:spPr>
          <a:xfrm>
            <a:off x="6129388" y="1082412"/>
            <a:ext cx="2180203" cy="874952"/>
          </a:xfrm>
          <a:prstGeom prst="cloud">
            <a:avLst/>
          </a:prstGeom>
          <a:solidFill>
            <a:srgbClr val="FFC000"/>
          </a:solidFill>
          <a:ln w="25400" cap="flat" cmpd="sng" algn="ctr">
            <a:solidFill>
              <a:sysClr val="windowText" lastClr="000000"/>
            </a:solidFill>
            <a:prstDash val="solid"/>
          </a:ln>
          <a:effectLst/>
        </p:spPr>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New Policies, e.g., HR on Remuneration</a:t>
            </a:r>
          </a:p>
        </p:txBody>
      </p:sp>
      <p:sp>
        <p:nvSpPr>
          <p:cNvPr id="13" name="Cloud 8">
            <a:extLst>
              <a:ext uri="{FF2B5EF4-FFF2-40B4-BE49-F238E27FC236}">
                <a16:creationId xmlns:a16="http://schemas.microsoft.com/office/drawing/2014/main" xmlns="" id="{1F006748-4757-4DB8-B52F-0B826C1CF378}"/>
              </a:ext>
            </a:extLst>
          </p:cNvPr>
          <p:cNvSpPr/>
          <p:nvPr/>
        </p:nvSpPr>
        <p:spPr>
          <a:xfrm>
            <a:off x="1963609" y="2428466"/>
            <a:ext cx="1946292" cy="874952"/>
          </a:xfrm>
          <a:prstGeom prst="cloud">
            <a:avLst/>
          </a:prstGeom>
          <a:solidFill>
            <a:srgbClr val="C0504D">
              <a:lumMod val="60000"/>
              <a:lumOff val="40000"/>
            </a:srgbClr>
          </a:solidFill>
          <a:ln w="25400" cap="flat" cmpd="sng" algn="ctr">
            <a:solidFill>
              <a:sysClr val="windowText" lastClr="000000"/>
            </a:solidFill>
            <a:prstDash val="solid"/>
          </a:ln>
          <a:effectLst/>
        </p:spPr>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Data quality improvement</a:t>
            </a:r>
          </a:p>
        </p:txBody>
      </p:sp>
      <p:sp>
        <p:nvSpPr>
          <p:cNvPr id="14" name="Cloud 11">
            <a:extLst>
              <a:ext uri="{FF2B5EF4-FFF2-40B4-BE49-F238E27FC236}">
                <a16:creationId xmlns:a16="http://schemas.microsoft.com/office/drawing/2014/main" xmlns="" id="{56A33404-3DCC-48D7-96B3-90E9FE25A1DD}"/>
              </a:ext>
            </a:extLst>
          </p:cNvPr>
          <p:cNvSpPr/>
          <p:nvPr/>
        </p:nvSpPr>
        <p:spPr>
          <a:xfrm>
            <a:off x="4018823" y="2692109"/>
            <a:ext cx="1732021" cy="874952"/>
          </a:xfrm>
          <a:prstGeom prst="cloud">
            <a:avLst/>
          </a:prstGeom>
          <a:solidFill>
            <a:srgbClr val="FFC000"/>
          </a:solidFill>
          <a:ln w="25400" cap="flat" cmpd="sng" algn="ctr">
            <a:solidFill>
              <a:sysClr val="windowText" lastClr="000000"/>
            </a:solidFill>
            <a:prstDash val="solid"/>
          </a:ln>
          <a:effectLst/>
        </p:spPr>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QIS Calibration studies</a:t>
            </a:r>
          </a:p>
        </p:txBody>
      </p:sp>
      <p:sp>
        <p:nvSpPr>
          <p:cNvPr id="15" name="Cloud 12">
            <a:extLst>
              <a:ext uri="{FF2B5EF4-FFF2-40B4-BE49-F238E27FC236}">
                <a16:creationId xmlns:a16="http://schemas.microsoft.com/office/drawing/2014/main" xmlns="" id="{B64BA95F-2687-430D-A339-F68C242E2EEA}"/>
              </a:ext>
            </a:extLst>
          </p:cNvPr>
          <p:cNvSpPr/>
          <p:nvPr/>
        </p:nvSpPr>
        <p:spPr>
          <a:xfrm>
            <a:off x="6322231" y="2173011"/>
            <a:ext cx="2303023" cy="1130408"/>
          </a:xfrm>
          <a:prstGeom prst="cloud">
            <a:avLst/>
          </a:prstGeom>
          <a:solidFill>
            <a:sysClr val="window" lastClr="FFFFFF">
              <a:lumMod val="75000"/>
            </a:sysClr>
          </a:solidFill>
          <a:ln w="25400" cap="flat" cmpd="sng" algn="ctr">
            <a:solidFill>
              <a:sysClr val="windowText" lastClr="000000"/>
            </a:solidFill>
            <a:prstDash val="solid"/>
          </a:ln>
          <a:effectLst/>
        </p:spPr>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Restructure of capital instruments – inc. legal input on compliance</a:t>
            </a:r>
          </a:p>
        </p:txBody>
      </p:sp>
      <p:sp>
        <p:nvSpPr>
          <p:cNvPr id="16" name="Cloud 7">
            <a:extLst>
              <a:ext uri="{FF2B5EF4-FFF2-40B4-BE49-F238E27FC236}">
                <a16:creationId xmlns:a16="http://schemas.microsoft.com/office/drawing/2014/main" xmlns="" id="{B21AC037-2B5E-4D48-AB30-20CDDB083A60}"/>
              </a:ext>
            </a:extLst>
          </p:cNvPr>
          <p:cNvSpPr/>
          <p:nvPr/>
        </p:nvSpPr>
        <p:spPr>
          <a:xfrm>
            <a:off x="670844" y="3451925"/>
            <a:ext cx="2383761" cy="874952"/>
          </a:xfrm>
          <a:prstGeom prst="cloud">
            <a:avLst/>
          </a:prstGeom>
          <a:solidFill>
            <a:srgbClr val="EEECE1">
              <a:lumMod val="60000"/>
              <a:lumOff val="40000"/>
            </a:srgbClr>
          </a:solidFill>
          <a:ln w="25400" cap="flat" cmpd="sng" algn="ctr">
            <a:solidFill>
              <a:sysClr val="windowText" lastClr="000000"/>
            </a:solidFill>
            <a:prstDash val="solid"/>
          </a:ln>
          <a:effectLst/>
        </p:spPr>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Programme Management/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Co-ordination</a:t>
            </a:r>
          </a:p>
        </p:txBody>
      </p:sp>
      <p:sp>
        <p:nvSpPr>
          <p:cNvPr id="17" name="Cloud 10">
            <a:extLst>
              <a:ext uri="{FF2B5EF4-FFF2-40B4-BE49-F238E27FC236}">
                <a16:creationId xmlns:a16="http://schemas.microsoft.com/office/drawing/2014/main" xmlns="" id="{3120F5FB-9C94-462C-828E-E4390E267E9B}"/>
              </a:ext>
            </a:extLst>
          </p:cNvPr>
          <p:cNvSpPr/>
          <p:nvPr/>
        </p:nvSpPr>
        <p:spPr>
          <a:xfrm>
            <a:off x="3547427" y="3807272"/>
            <a:ext cx="2203417" cy="1052805"/>
          </a:xfrm>
          <a:prstGeom prst="cloud">
            <a:avLst/>
          </a:prstGeom>
          <a:solidFill>
            <a:srgbClr val="C0504D">
              <a:lumMod val="60000"/>
              <a:lumOff val="40000"/>
            </a:srgbClr>
          </a:solidFill>
          <a:ln w="25400" cap="flat" cmpd="sng" algn="ctr">
            <a:solidFill>
              <a:sysClr val="windowText" lastClr="000000"/>
            </a:solidFill>
            <a:prstDash val="solid"/>
          </a:ln>
          <a:effectLst/>
        </p:spPr>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System Changes – New Calculations, e.g., CVA Charge</a:t>
            </a:r>
          </a:p>
        </p:txBody>
      </p:sp>
      <p:sp>
        <p:nvSpPr>
          <p:cNvPr id="18" name="Cloud 13">
            <a:extLst>
              <a:ext uri="{FF2B5EF4-FFF2-40B4-BE49-F238E27FC236}">
                <a16:creationId xmlns:a16="http://schemas.microsoft.com/office/drawing/2014/main" xmlns="" id="{075E2924-88C3-4D36-B23A-558D0E7B3FCC}"/>
              </a:ext>
            </a:extLst>
          </p:cNvPr>
          <p:cNvSpPr/>
          <p:nvPr/>
        </p:nvSpPr>
        <p:spPr>
          <a:xfrm>
            <a:off x="6641851" y="3729671"/>
            <a:ext cx="1542749" cy="874952"/>
          </a:xfrm>
          <a:prstGeom prst="cloud">
            <a:avLst/>
          </a:prstGeom>
          <a:solidFill>
            <a:srgbClr val="4BACC6">
              <a:lumMod val="75000"/>
            </a:srgbClr>
          </a:solidFill>
          <a:ln w="25400" cap="flat" cmpd="sng" algn="ctr">
            <a:solidFill>
              <a:sysClr val="windowText" lastClr="000000"/>
            </a:solidFill>
            <a:prstDash val="solid"/>
          </a:ln>
          <a:effectLst/>
        </p:spPr>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Training and Education</a:t>
            </a:r>
          </a:p>
        </p:txBody>
      </p:sp>
    </p:spTree>
    <p:extLst>
      <p:ext uri="{BB962C8B-B14F-4D97-AF65-F5344CB8AC3E}">
        <p14:creationId xmlns:p14="http://schemas.microsoft.com/office/powerpoint/2010/main" val="1648693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F412CF7A-0BA6-B447-8E99-BF8B882474FC}"/>
              </a:ext>
            </a:extLst>
          </p:cNvPr>
          <p:cNvSpPr txBox="1"/>
          <p:nvPr/>
        </p:nvSpPr>
        <p:spPr>
          <a:xfrm>
            <a:off x="731748" y="287032"/>
            <a:ext cx="8587917" cy="584775"/>
          </a:xfrm>
          <a:prstGeom prst="rect">
            <a:avLst/>
          </a:prstGeom>
          <a:noFill/>
        </p:spPr>
        <p:txBody>
          <a:bodyPr wrap="square" rtlCol="0">
            <a:spAutoFit/>
          </a:bodyPr>
          <a:lstStyle/>
          <a:p>
            <a:r>
              <a:rPr lang="en-US" sz="3200" b="1" dirty="0">
                <a:solidFill>
                  <a:srgbClr val="092566"/>
                </a:solidFill>
                <a:latin typeface="Helvetica" pitchFamily="2" charset="0"/>
              </a:rPr>
              <a:t>Mitigating the Impacts of Basel 3</a:t>
            </a:r>
          </a:p>
        </p:txBody>
      </p:sp>
      <p:sp>
        <p:nvSpPr>
          <p:cNvPr id="23" name="Chevron 3">
            <a:extLst>
              <a:ext uri="{FF2B5EF4-FFF2-40B4-BE49-F238E27FC236}">
                <a16:creationId xmlns:a16="http://schemas.microsoft.com/office/drawing/2014/main" xmlns="" id="{AA488EA0-4997-40EE-BB11-343C372501E5}"/>
              </a:ext>
            </a:extLst>
          </p:cNvPr>
          <p:cNvSpPr/>
          <p:nvPr/>
        </p:nvSpPr>
        <p:spPr>
          <a:xfrm>
            <a:off x="201773" y="980924"/>
            <a:ext cx="2571248" cy="913276"/>
          </a:xfrm>
          <a:prstGeom prst="chevron">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r>
              <a:rPr lang="en-GB" sz="1400" dirty="0">
                <a:solidFill>
                  <a:schemeClr val="tx1"/>
                </a:solidFill>
              </a:rPr>
              <a:t>Increase Resources to Achieve Compliance</a:t>
            </a:r>
          </a:p>
        </p:txBody>
      </p:sp>
      <p:sp>
        <p:nvSpPr>
          <p:cNvPr id="24" name="Chevron 4">
            <a:extLst>
              <a:ext uri="{FF2B5EF4-FFF2-40B4-BE49-F238E27FC236}">
                <a16:creationId xmlns:a16="http://schemas.microsoft.com/office/drawing/2014/main" xmlns="" id="{3EA36DD1-84B3-464A-A7C6-64BC036CCD80}"/>
              </a:ext>
            </a:extLst>
          </p:cNvPr>
          <p:cNvSpPr/>
          <p:nvPr/>
        </p:nvSpPr>
        <p:spPr>
          <a:xfrm>
            <a:off x="2390482" y="1000149"/>
            <a:ext cx="2399831" cy="894051"/>
          </a:xfrm>
          <a:prstGeom prst="chevron">
            <a:avLst/>
          </a:prstGeom>
          <a:solidFill>
            <a:srgbClr val="6AA2B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r>
              <a:rPr lang="en-GB" sz="1400" dirty="0">
                <a:solidFill>
                  <a:schemeClr val="tx1"/>
                </a:solidFill>
              </a:rPr>
              <a:t>Decrease Risk</a:t>
            </a:r>
          </a:p>
        </p:txBody>
      </p:sp>
      <p:sp>
        <p:nvSpPr>
          <p:cNvPr id="25" name="Chevron 5">
            <a:extLst>
              <a:ext uri="{FF2B5EF4-FFF2-40B4-BE49-F238E27FC236}">
                <a16:creationId xmlns:a16="http://schemas.microsoft.com/office/drawing/2014/main" xmlns="" id="{1BF45DBF-4772-4394-BB71-78891BB062AA}"/>
              </a:ext>
            </a:extLst>
          </p:cNvPr>
          <p:cNvSpPr/>
          <p:nvPr/>
        </p:nvSpPr>
        <p:spPr>
          <a:xfrm>
            <a:off x="4413005" y="1009738"/>
            <a:ext cx="2399831" cy="874871"/>
          </a:xfrm>
          <a:prstGeom prst="chevron">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r>
              <a:rPr lang="en-GB" sz="1400" dirty="0">
                <a:solidFill>
                  <a:schemeClr val="tx1"/>
                </a:solidFill>
              </a:rPr>
              <a:t>Re-Design Customer Offering</a:t>
            </a:r>
          </a:p>
        </p:txBody>
      </p:sp>
      <p:sp>
        <p:nvSpPr>
          <p:cNvPr id="26" name="Chevron 6">
            <a:extLst>
              <a:ext uri="{FF2B5EF4-FFF2-40B4-BE49-F238E27FC236}">
                <a16:creationId xmlns:a16="http://schemas.microsoft.com/office/drawing/2014/main" xmlns="" id="{C7AEDDCE-5FEE-4AA0-A49E-91BBD0C01323}"/>
              </a:ext>
            </a:extLst>
          </p:cNvPr>
          <p:cNvSpPr/>
          <p:nvPr/>
        </p:nvSpPr>
        <p:spPr>
          <a:xfrm>
            <a:off x="6430297" y="1003418"/>
            <a:ext cx="2485539" cy="882536"/>
          </a:xfrm>
          <a:prstGeom prst="chevron">
            <a:avLst/>
          </a:prstGeom>
          <a:solidFill>
            <a:srgbClr val="FF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9011" tIns="49506" rIns="99011" bIns="49506" anchor="ctr"/>
          <a:lstStyle>
            <a:defPPr>
              <a:defRPr lang="en-US"/>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r>
              <a:rPr lang="en-GB" sz="1400" dirty="0">
                <a:solidFill>
                  <a:schemeClr val="tx1"/>
                </a:solidFill>
              </a:rPr>
              <a:t>Manage Balance Sheets more efficiently</a:t>
            </a:r>
          </a:p>
        </p:txBody>
      </p:sp>
      <p:sp>
        <p:nvSpPr>
          <p:cNvPr id="27" name="Oval 2">
            <a:extLst>
              <a:ext uri="{FF2B5EF4-FFF2-40B4-BE49-F238E27FC236}">
                <a16:creationId xmlns:a16="http://schemas.microsoft.com/office/drawing/2014/main" xmlns="" id="{A547F982-1FAE-4036-AEA1-EE533CCABE77}"/>
              </a:ext>
            </a:extLst>
          </p:cNvPr>
          <p:cNvSpPr>
            <a:spLocks noChangeArrowheads="1"/>
          </p:cNvSpPr>
          <p:nvPr/>
        </p:nvSpPr>
        <p:spPr bwMode="auto">
          <a:xfrm>
            <a:off x="6387442" y="607609"/>
            <a:ext cx="2571248" cy="1748589"/>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9011" tIns="49506" rIns="99011" bIns="49506"/>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endParaRPr lang="en-GB" altLang="en-US"/>
          </a:p>
        </p:txBody>
      </p:sp>
      <p:sp>
        <p:nvSpPr>
          <p:cNvPr id="28" name="CuadroTexto 27">
            <a:extLst>
              <a:ext uri="{FF2B5EF4-FFF2-40B4-BE49-F238E27FC236}">
                <a16:creationId xmlns:a16="http://schemas.microsoft.com/office/drawing/2014/main" xmlns="" id="{E0E67919-818F-4AEF-8AE4-CC461576731E}"/>
              </a:ext>
            </a:extLst>
          </p:cNvPr>
          <p:cNvSpPr txBox="1"/>
          <p:nvPr/>
        </p:nvSpPr>
        <p:spPr>
          <a:xfrm>
            <a:off x="432826" y="2672488"/>
            <a:ext cx="1937729" cy="1569660"/>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rgbClr val="58195D"/>
                </a:solidFill>
                <a:latin typeface="Helvetica"/>
                <a:cs typeface="Helvetica"/>
              </a:rPr>
              <a:t>Increase holdings of Liquid Assets</a:t>
            </a:r>
          </a:p>
          <a:p>
            <a:endParaRPr lang="en-US" sz="1400" dirty="0">
              <a:solidFill>
                <a:srgbClr val="58195D"/>
              </a:solidFill>
              <a:latin typeface="Helvetica"/>
              <a:cs typeface="Helvetica"/>
            </a:endParaRPr>
          </a:p>
          <a:p>
            <a:pPr marL="342900" indent="-342900">
              <a:buFont typeface="Arial" panose="020B0604020202020204" pitchFamily="34" charset="0"/>
              <a:buChar char="•"/>
            </a:pPr>
            <a:r>
              <a:rPr lang="en-US" sz="1600" dirty="0">
                <a:solidFill>
                  <a:srgbClr val="58195D"/>
                </a:solidFill>
                <a:latin typeface="Helvetica"/>
                <a:cs typeface="Helvetica"/>
              </a:rPr>
              <a:t>Increase Capital</a:t>
            </a:r>
          </a:p>
        </p:txBody>
      </p:sp>
      <p:sp>
        <p:nvSpPr>
          <p:cNvPr id="29" name="CuadroTexto 28">
            <a:extLst>
              <a:ext uri="{FF2B5EF4-FFF2-40B4-BE49-F238E27FC236}">
                <a16:creationId xmlns:a16="http://schemas.microsoft.com/office/drawing/2014/main" xmlns="" id="{F1B8CBCC-08C2-4485-94BC-8BEF1A1FDC9B}"/>
              </a:ext>
            </a:extLst>
          </p:cNvPr>
          <p:cNvSpPr txBox="1"/>
          <p:nvPr/>
        </p:nvSpPr>
        <p:spPr>
          <a:xfrm>
            <a:off x="6821628" y="2517417"/>
            <a:ext cx="1860849"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58195D"/>
                </a:solidFill>
                <a:latin typeface="Helvetica"/>
                <a:cs typeface="Helvetica"/>
              </a:rPr>
              <a:t>Restructure and/or Collapse legal entities</a:t>
            </a:r>
          </a:p>
          <a:p>
            <a:pPr marL="285750" indent="-285750">
              <a:buFont typeface="Arial" panose="020B0604020202020204" pitchFamily="34" charset="0"/>
              <a:buChar char="•"/>
            </a:pPr>
            <a:endParaRPr lang="en-US" sz="1400" dirty="0">
              <a:solidFill>
                <a:srgbClr val="58195D"/>
              </a:solidFill>
              <a:latin typeface="Helvetica"/>
              <a:cs typeface="Helvetica"/>
            </a:endParaRPr>
          </a:p>
          <a:p>
            <a:pPr marL="285750" indent="-285750">
              <a:buFont typeface="Arial" panose="020B0604020202020204" pitchFamily="34" charset="0"/>
              <a:buChar char="•"/>
            </a:pPr>
            <a:r>
              <a:rPr lang="en-US" sz="1600" dirty="0">
                <a:solidFill>
                  <a:srgbClr val="58195D"/>
                </a:solidFill>
                <a:latin typeface="Helvetica"/>
                <a:cs typeface="Helvetica"/>
              </a:rPr>
              <a:t>Improve data collection processes</a:t>
            </a:r>
          </a:p>
        </p:txBody>
      </p:sp>
      <p:sp>
        <p:nvSpPr>
          <p:cNvPr id="30" name="CuadroTexto 29">
            <a:extLst>
              <a:ext uri="{FF2B5EF4-FFF2-40B4-BE49-F238E27FC236}">
                <a16:creationId xmlns:a16="http://schemas.microsoft.com/office/drawing/2014/main" xmlns="" id="{D44ACB0A-1E15-4A20-BE05-1FEFEFEDC266}"/>
              </a:ext>
            </a:extLst>
          </p:cNvPr>
          <p:cNvSpPr txBox="1"/>
          <p:nvPr/>
        </p:nvSpPr>
        <p:spPr>
          <a:xfrm>
            <a:off x="4571320" y="2071868"/>
            <a:ext cx="2040495" cy="3046988"/>
          </a:xfrm>
          <a:prstGeom prst="rect">
            <a:avLst/>
          </a:prstGeom>
          <a:noFill/>
        </p:spPr>
        <p:txBody>
          <a:bodyPr wrap="square" rtlCol="0">
            <a:spAutoFit/>
          </a:bodyPr>
          <a:lstStyle/>
          <a:p>
            <a:pPr marL="342900" indent="-342900">
              <a:buFont typeface="Arial" panose="020B0604020202020204" pitchFamily="34" charset="0"/>
              <a:buChar char="•"/>
            </a:pPr>
            <a:r>
              <a:rPr lang="en-US" sz="1600" dirty="0">
                <a:solidFill>
                  <a:srgbClr val="58195D"/>
                </a:solidFill>
                <a:latin typeface="Helvetica"/>
                <a:cs typeface="Helvetica"/>
              </a:rPr>
              <a:t>Restructure transactions with customers</a:t>
            </a:r>
          </a:p>
          <a:p>
            <a:pPr marL="342900" indent="-342900">
              <a:buFont typeface="Arial" panose="020B0604020202020204" pitchFamily="34" charset="0"/>
              <a:buChar char="•"/>
            </a:pPr>
            <a:endParaRPr lang="en-US" sz="1400" dirty="0">
              <a:solidFill>
                <a:srgbClr val="58195D"/>
              </a:solidFill>
              <a:latin typeface="Helvetica"/>
              <a:cs typeface="Helvetica"/>
            </a:endParaRPr>
          </a:p>
          <a:p>
            <a:pPr marL="342900" indent="-342900">
              <a:buFont typeface="Arial" panose="020B0604020202020204" pitchFamily="34" charset="0"/>
              <a:buChar char="•"/>
            </a:pPr>
            <a:r>
              <a:rPr lang="en-US" sz="1600" dirty="0">
                <a:solidFill>
                  <a:srgbClr val="58195D"/>
                </a:solidFill>
                <a:latin typeface="Helvetica"/>
                <a:cs typeface="Helvetica"/>
              </a:rPr>
              <a:t>Re-design products</a:t>
            </a:r>
          </a:p>
          <a:p>
            <a:pPr marL="342900" indent="-342900">
              <a:buFont typeface="Arial" panose="020B0604020202020204" pitchFamily="34" charset="0"/>
              <a:buChar char="•"/>
            </a:pPr>
            <a:endParaRPr lang="en-US" sz="1400" dirty="0">
              <a:solidFill>
                <a:srgbClr val="58195D"/>
              </a:solidFill>
              <a:latin typeface="Helvetica"/>
              <a:cs typeface="Helvetica"/>
            </a:endParaRPr>
          </a:p>
          <a:p>
            <a:pPr marL="342900" indent="-342900">
              <a:buFont typeface="Arial" panose="020B0604020202020204" pitchFamily="34" charset="0"/>
              <a:buChar char="•"/>
            </a:pPr>
            <a:r>
              <a:rPr lang="en-US" sz="1600" dirty="0">
                <a:solidFill>
                  <a:srgbClr val="58195D"/>
                </a:solidFill>
                <a:latin typeface="Helvetica"/>
                <a:cs typeface="Helvetica"/>
              </a:rPr>
              <a:t>Review product pricing</a:t>
            </a:r>
          </a:p>
          <a:p>
            <a:pPr marL="342900" indent="-342900">
              <a:buFont typeface="Arial" panose="020B0604020202020204" pitchFamily="34" charset="0"/>
              <a:buChar char="•"/>
            </a:pPr>
            <a:endParaRPr lang="en-US" sz="1400" dirty="0">
              <a:solidFill>
                <a:srgbClr val="58195D"/>
              </a:solidFill>
              <a:latin typeface="Helvetica"/>
              <a:cs typeface="Helvetica"/>
            </a:endParaRPr>
          </a:p>
          <a:p>
            <a:pPr marL="342900" indent="-342900">
              <a:buFont typeface="Arial" panose="020B0604020202020204" pitchFamily="34" charset="0"/>
              <a:buChar char="•"/>
            </a:pPr>
            <a:r>
              <a:rPr lang="en-US" sz="1600" dirty="0">
                <a:solidFill>
                  <a:srgbClr val="58195D"/>
                </a:solidFill>
                <a:latin typeface="Helvetica"/>
                <a:cs typeface="Helvetica"/>
              </a:rPr>
              <a:t>Exit business lines</a:t>
            </a:r>
          </a:p>
        </p:txBody>
      </p:sp>
      <p:sp>
        <p:nvSpPr>
          <p:cNvPr id="31" name="CuadroTexto 30">
            <a:extLst>
              <a:ext uri="{FF2B5EF4-FFF2-40B4-BE49-F238E27FC236}">
                <a16:creationId xmlns:a16="http://schemas.microsoft.com/office/drawing/2014/main" xmlns="" id="{54F18F71-CC1F-450C-B2DA-A0916CFC942D}"/>
              </a:ext>
            </a:extLst>
          </p:cNvPr>
          <p:cNvSpPr txBox="1"/>
          <p:nvPr/>
        </p:nvSpPr>
        <p:spPr>
          <a:xfrm>
            <a:off x="2370556" y="1901865"/>
            <a:ext cx="2122314"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58195D"/>
                </a:solidFill>
                <a:latin typeface="Helvetica"/>
                <a:cs typeface="Helvetica"/>
              </a:rPr>
              <a:t>Adopt more sophisticated calculation  methodologies (Standardised to Advanced)</a:t>
            </a:r>
          </a:p>
          <a:p>
            <a:endParaRPr lang="en-US" sz="1400" dirty="0">
              <a:solidFill>
                <a:srgbClr val="58195D"/>
              </a:solidFill>
              <a:latin typeface="Helvetica"/>
              <a:cs typeface="Helvetica"/>
            </a:endParaRPr>
          </a:p>
          <a:p>
            <a:pPr marL="285750" indent="-285750">
              <a:buFont typeface="Arial" panose="020B0604020202020204" pitchFamily="34" charset="0"/>
              <a:buChar char="•"/>
            </a:pPr>
            <a:r>
              <a:rPr lang="en-US" sz="1600" dirty="0">
                <a:solidFill>
                  <a:srgbClr val="58195D"/>
                </a:solidFill>
                <a:latin typeface="Helvetica"/>
                <a:cs typeface="Helvetica"/>
              </a:rPr>
              <a:t> Hedging (e.g., CDS)</a:t>
            </a:r>
          </a:p>
          <a:p>
            <a:endParaRPr lang="en-US" sz="1400" dirty="0">
              <a:solidFill>
                <a:srgbClr val="58195D"/>
              </a:solidFill>
              <a:latin typeface="Helvetica"/>
              <a:cs typeface="Helvetica"/>
            </a:endParaRPr>
          </a:p>
          <a:p>
            <a:pPr marL="285750" indent="-285750">
              <a:buFont typeface="Arial" panose="020B0604020202020204" pitchFamily="34" charset="0"/>
              <a:buChar char="•"/>
            </a:pPr>
            <a:r>
              <a:rPr lang="en-US" sz="1600" dirty="0">
                <a:solidFill>
                  <a:srgbClr val="58195D"/>
                </a:solidFill>
                <a:latin typeface="Helvetica"/>
                <a:cs typeface="Helvetica"/>
              </a:rPr>
              <a:t> Exit business lines that are no longer viable</a:t>
            </a:r>
          </a:p>
        </p:txBody>
      </p:sp>
    </p:spTree>
    <p:extLst>
      <p:ext uri="{BB962C8B-B14F-4D97-AF65-F5344CB8AC3E}">
        <p14:creationId xmlns:p14="http://schemas.microsoft.com/office/powerpoint/2010/main" val="138880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71263D4C-0798-3949-95D6-84BB8174B245}"/>
              </a:ext>
            </a:extLst>
          </p:cNvPr>
          <p:cNvSpPr txBox="1"/>
          <p:nvPr/>
        </p:nvSpPr>
        <p:spPr>
          <a:xfrm>
            <a:off x="1254012" y="596630"/>
            <a:ext cx="6635972" cy="584775"/>
          </a:xfrm>
          <a:prstGeom prst="rect">
            <a:avLst/>
          </a:prstGeom>
          <a:noFill/>
        </p:spPr>
        <p:txBody>
          <a:bodyPr wrap="square" rtlCol="0">
            <a:spAutoFit/>
          </a:bodyPr>
          <a:lstStyle/>
          <a:p>
            <a:pPr algn="ctr"/>
            <a:r>
              <a:rPr lang="es-ES_tradnl" sz="3200" b="1" dirty="0">
                <a:solidFill>
                  <a:srgbClr val="092566"/>
                </a:solidFill>
                <a:latin typeface="Helvetica" pitchFamily="2" charset="0"/>
              </a:rPr>
              <a:t>ALM and “</a:t>
            </a:r>
            <a:r>
              <a:rPr lang="es-ES_tradnl" sz="3200" b="1" dirty="0" err="1">
                <a:solidFill>
                  <a:srgbClr val="092566"/>
                </a:solidFill>
                <a:latin typeface="Helvetica" pitchFamily="2" charset="0"/>
              </a:rPr>
              <a:t>Strategic</a:t>
            </a:r>
            <a:r>
              <a:rPr lang="es-ES_tradnl" sz="3200" b="1" dirty="0">
                <a:solidFill>
                  <a:srgbClr val="092566"/>
                </a:solidFill>
                <a:latin typeface="Helvetica" pitchFamily="2" charset="0"/>
              </a:rPr>
              <a:t> ALM”</a:t>
            </a:r>
          </a:p>
        </p:txBody>
      </p:sp>
      <p:sp>
        <p:nvSpPr>
          <p:cNvPr id="7" name="CuadroTexto 6">
            <a:extLst>
              <a:ext uri="{FF2B5EF4-FFF2-40B4-BE49-F238E27FC236}">
                <a16:creationId xmlns:a16="http://schemas.microsoft.com/office/drawing/2014/main" xmlns="" id="{E6946DAE-068F-4133-A5AD-B8BA45B325ED}"/>
              </a:ext>
            </a:extLst>
          </p:cNvPr>
          <p:cNvSpPr txBox="1"/>
          <p:nvPr/>
        </p:nvSpPr>
        <p:spPr>
          <a:xfrm>
            <a:off x="668215" y="1461550"/>
            <a:ext cx="8168054" cy="2862322"/>
          </a:xfrm>
          <a:prstGeom prst="rect">
            <a:avLst/>
          </a:prstGeom>
          <a:noFill/>
        </p:spPr>
        <p:txBody>
          <a:bodyPr wrap="square" rtlCol="0">
            <a:spAutoFit/>
          </a:bodyPr>
          <a:lstStyle/>
          <a:p>
            <a:pPr marL="342900" indent="-342900" algn="just">
              <a:buFont typeface="Arial" panose="020B0604020202020204" pitchFamily="34" charset="0"/>
              <a:buChar char="•"/>
            </a:pPr>
            <a:r>
              <a:rPr lang="en-US" sz="1800" dirty="0">
                <a:solidFill>
                  <a:srgbClr val="58195D"/>
                </a:solidFill>
                <a:latin typeface="Helvetica"/>
                <a:cs typeface="Helvetica"/>
              </a:rPr>
              <a:t>The first formal reference to “asset-liability management” as a balance sheet risk management discipline in banks dates from the early </a:t>
            </a:r>
            <a:r>
              <a:rPr lang="en-US" sz="1800" dirty="0" smtClean="0">
                <a:solidFill>
                  <a:srgbClr val="58195D"/>
                </a:solidFill>
                <a:latin typeface="Helvetica"/>
                <a:cs typeface="Helvetica"/>
              </a:rPr>
              <a:t>1970s.</a:t>
            </a:r>
            <a:endParaRPr lang="en-US" sz="1800" dirty="0">
              <a:solidFill>
                <a:srgbClr val="58195D"/>
              </a:solidFill>
              <a:latin typeface="Helvetica"/>
              <a:cs typeface="Helvetica"/>
            </a:endParaRPr>
          </a:p>
          <a:p>
            <a:pPr algn="just"/>
            <a:endParaRPr lang="en-US" sz="1800" dirty="0">
              <a:solidFill>
                <a:srgbClr val="58195D"/>
              </a:solidFill>
              <a:latin typeface="Helvetica"/>
              <a:cs typeface="Helvetica"/>
            </a:endParaRPr>
          </a:p>
          <a:p>
            <a:pPr marL="342900" indent="-342900" algn="just">
              <a:buFont typeface="Arial" panose="020B0604020202020204" pitchFamily="34" charset="0"/>
              <a:buChar char="•"/>
            </a:pPr>
            <a:r>
              <a:rPr lang="en-US" sz="1800" dirty="0">
                <a:solidFill>
                  <a:srgbClr val="58195D"/>
                </a:solidFill>
                <a:latin typeface="Helvetica"/>
                <a:cs typeface="Helvetica"/>
              </a:rPr>
              <a:t>Like banking generally, it hasn’t changed much since then (ignore pseudo-scientific product development, “rocket science” and growth in balance sheet size</a:t>
            </a:r>
            <a:r>
              <a:rPr lang="en-US" sz="1800" dirty="0" smtClean="0">
                <a:solidFill>
                  <a:srgbClr val="58195D"/>
                </a:solidFill>
                <a:latin typeface="Helvetica"/>
                <a:cs typeface="Helvetica"/>
              </a:rPr>
              <a:t>).</a:t>
            </a:r>
            <a:endParaRPr lang="en-US" sz="1800" dirty="0">
              <a:solidFill>
                <a:srgbClr val="58195D"/>
              </a:solidFill>
              <a:latin typeface="Helvetica"/>
              <a:cs typeface="Helvetica"/>
            </a:endParaRPr>
          </a:p>
          <a:p>
            <a:pPr algn="just"/>
            <a:endParaRPr lang="en-US" sz="1800" dirty="0">
              <a:solidFill>
                <a:srgbClr val="58195D"/>
              </a:solidFill>
              <a:latin typeface="Helvetica"/>
              <a:cs typeface="Helvetica"/>
            </a:endParaRPr>
          </a:p>
          <a:p>
            <a:pPr marL="342900" indent="-342900" algn="just">
              <a:buFont typeface="Arial" panose="020B0604020202020204" pitchFamily="34" charset="0"/>
              <a:buChar char="•"/>
            </a:pPr>
            <a:r>
              <a:rPr lang="en-US" sz="1800" dirty="0">
                <a:solidFill>
                  <a:srgbClr val="58195D"/>
                </a:solidFill>
                <a:latin typeface="Helvetica"/>
                <a:cs typeface="Helvetica"/>
              </a:rPr>
              <a:t>But if we wish to </a:t>
            </a:r>
            <a:r>
              <a:rPr lang="en-US" sz="1800" dirty="0" err="1">
                <a:solidFill>
                  <a:srgbClr val="58195D"/>
                </a:solidFill>
                <a:latin typeface="Helvetica"/>
                <a:cs typeface="Helvetica"/>
              </a:rPr>
              <a:t>optimise</a:t>
            </a:r>
            <a:r>
              <a:rPr lang="en-US" sz="1800" dirty="0">
                <a:solidFill>
                  <a:srgbClr val="58195D"/>
                </a:solidFill>
                <a:latin typeface="Helvetica"/>
                <a:cs typeface="Helvetica"/>
              </a:rPr>
              <a:t> the balance sheet to meet the needs – equally – of all three of the bank’s stakeholders, the </a:t>
            </a:r>
            <a:r>
              <a:rPr lang="en-US" sz="1800" b="1" dirty="0">
                <a:solidFill>
                  <a:srgbClr val="58195D"/>
                </a:solidFill>
                <a:latin typeface="Helvetica"/>
                <a:cs typeface="Helvetica"/>
              </a:rPr>
              <a:t>approach</a:t>
            </a:r>
            <a:r>
              <a:rPr lang="en-US" sz="1800" dirty="0">
                <a:solidFill>
                  <a:srgbClr val="58195D"/>
                </a:solidFill>
                <a:latin typeface="Helvetica"/>
                <a:cs typeface="Helvetica"/>
              </a:rPr>
              <a:t> to ALM has to </a:t>
            </a:r>
            <a:r>
              <a:rPr lang="en-US" sz="1800" dirty="0" smtClean="0">
                <a:solidFill>
                  <a:srgbClr val="58195D"/>
                </a:solidFill>
                <a:latin typeface="Helvetica"/>
                <a:cs typeface="Helvetica"/>
              </a:rPr>
              <a:t>change.</a:t>
            </a:r>
            <a:endParaRPr lang="en-US" sz="1800" dirty="0">
              <a:solidFill>
                <a:srgbClr val="58195D"/>
              </a:solidFill>
              <a:latin typeface="Helvetica"/>
              <a:cs typeface="Helvetica"/>
            </a:endParaRPr>
          </a:p>
        </p:txBody>
      </p:sp>
    </p:spTree>
    <p:extLst>
      <p:ext uri="{BB962C8B-B14F-4D97-AF65-F5344CB8AC3E}">
        <p14:creationId xmlns:p14="http://schemas.microsoft.com/office/powerpoint/2010/main" val="82385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216698" y="434678"/>
            <a:ext cx="9144000" cy="584775"/>
          </a:xfrm>
          <a:prstGeom prst="rect">
            <a:avLst/>
          </a:prstGeom>
          <a:noFill/>
        </p:spPr>
        <p:txBody>
          <a:bodyPr wrap="square" rtlCol="0">
            <a:spAutoFit/>
          </a:bodyPr>
          <a:lstStyle/>
          <a:p>
            <a:pPr algn="ctr"/>
            <a:r>
              <a:rPr lang="en-US" sz="3200" b="1" dirty="0">
                <a:solidFill>
                  <a:srgbClr val="092566"/>
                </a:solidFill>
                <a:latin typeface="Helvetica" pitchFamily="2" charset="0"/>
              </a:rPr>
              <a:t>Strategic ALM and Risk Management</a:t>
            </a:r>
            <a:endParaRPr lang="es-ES_tradnl" sz="3200" b="1" dirty="0">
              <a:solidFill>
                <a:srgbClr val="092566"/>
              </a:solidFill>
              <a:latin typeface="Helvetica" pitchFamily="2" charset="0"/>
            </a:endParaRPr>
          </a:p>
        </p:txBody>
      </p:sp>
      <p:sp>
        <p:nvSpPr>
          <p:cNvPr id="8" name="CuadroTexto 7">
            <a:extLst>
              <a:ext uri="{FF2B5EF4-FFF2-40B4-BE49-F238E27FC236}">
                <a16:creationId xmlns:a16="http://schemas.microsoft.com/office/drawing/2014/main" xmlns="" id="{1F6A2EA4-83A2-4909-AD90-50FCB5562BF7}"/>
              </a:ext>
            </a:extLst>
          </p:cNvPr>
          <p:cNvSpPr txBox="1"/>
          <p:nvPr/>
        </p:nvSpPr>
        <p:spPr>
          <a:xfrm>
            <a:off x="741128" y="1258728"/>
            <a:ext cx="8095141" cy="3693319"/>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solidFill>
                  <a:srgbClr val="58195D"/>
                </a:solidFill>
                <a:latin typeface="Helvetica"/>
                <a:cs typeface="Helvetica"/>
              </a:rPr>
              <a:t>A single, integrated approach that ties in asset origination with liabilities raising. The two parts of the business process (assets and liabilities) are integrated and </a:t>
            </a:r>
            <a:r>
              <a:rPr lang="en-US" sz="1800" dirty="0" smtClean="0">
                <a:solidFill>
                  <a:srgbClr val="58195D"/>
                </a:solidFill>
                <a:latin typeface="Helvetica"/>
                <a:cs typeface="Helvetica"/>
              </a:rPr>
              <a:t>aligned.</a:t>
            </a: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800" dirty="0">
                <a:solidFill>
                  <a:srgbClr val="58195D"/>
                </a:solidFill>
                <a:latin typeface="Helvetica"/>
                <a:cs typeface="Helvetica"/>
              </a:rPr>
              <a:t>No more “</a:t>
            </a:r>
            <a:r>
              <a:rPr lang="en-US" sz="1800" dirty="0" err="1">
                <a:solidFill>
                  <a:srgbClr val="58195D"/>
                </a:solidFill>
                <a:latin typeface="Helvetica"/>
                <a:cs typeface="Helvetica"/>
              </a:rPr>
              <a:t>silo’d</a:t>
            </a:r>
            <a:r>
              <a:rPr lang="en-US" sz="1800" dirty="0">
                <a:solidFill>
                  <a:srgbClr val="58195D"/>
                </a:solidFill>
                <a:latin typeface="Helvetica"/>
                <a:cs typeface="Helvetica"/>
              </a:rPr>
              <a:t>” </a:t>
            </a:r>
            <a:r>
              <a:rPr lang="en-US" sz="1800" dirty="0" smtClean="0">
                <a:solidFill>
                  <a:srgbClr val="58195D"/>
                </a:solidFill>
                <a:latin typeface="Helvetica"/>
                <a:cs typeface="Helvetica"/>
              </a:rPr>
              <a:t>organization.</a:t>
            </a: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800" dirty="0">
                <a:solidFill>
                  <a:srgbClr val="58195D"/>
                </a:solidFill>
                <a:latin typeface="Helvetica"/>
                <a:cs typeface="Helvetica"/>
              </a:rPr>
              <a:t>A business strategy approach at the bank-wide level driven by balance sheet ALM </a:t>
            </a:r>
            <a:r>
              <a:rPr lang="en-US" sz="1800" dirty="0" smtClean="0">
                <a:solidFill>
                  <a:srgbClr val="58195D"/>
                </a:solidFill>
                <a:latin typeface="Helvetica"/>
                <a:cs typeface="Helvetica"/>
              </a:rPr>
              <a:t>considerations.</a:t>
            </a: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800" dirty="0">
                <a:solidFill>
                  <a:srgbClr val="58195D"/>
                </a:solidFill>
                <a:latin typeface="Helvetica"/>
                <a:cs typeface="Helvetica"/>
              </a:rPr>
              <a:t>Asset type is relevant and appropriate to funding type and source</a:t>
            </a:r>
            <a:r>
              <a:rPr lang="en-US" sz="1800" dirty="0" smtClean="0">
                <a:solidFill>
                  <a:srgbClr val="58195D"/>
                </a:solidFill>
                <a:latin typeface="Helvetica"/>
                <a:cs typeface="Helvetica"/>
              </a:rPr>
              <a:t>…</a:t>
            </a:r>
          </a:p>
          <a:p>
            <a:pPr marL="285750" indent="-285750" algn="just">
              <a:buFont typeface="Arial" panose="020B0604020202020204" pitchFamily="34" charset="0"/>
              <a:buChar char="•"/>
            </a:pPr>
            <a:endParaRPr lang="en-US" sz="1600" dirty="0" smtClean="0">
              <a:solidFill>
                <a:srgbClr val="58195D"/>
              </a:solidFill>
              <a:latin typeface="Helvetica"/>
              <a:cs typeface="Helvetica"/>
            </a:endParaRPr>
          </a:p>
          <a:p>
            <a:pPr marL="285750" indent="-285750" algn="just">
              <a:buFont typeface="Arial" panose="020B0604020202020204" pitchFamily="34" charset="0"/>
              <a:buChar char="•"/>
            </a:pPr>
            <a:r>
              <a:rPr lang="en-US" sz="1800" dirty="0">
                <a:solidFill>
                  <a:srgbClr val="58195D"/>
                </a:solidFill>
                <a:latin typeface="Helvetica"/>
                <a:cs typeface="Helvetica"/>
              </a:rPr>
              <a:t>….and funding type and source is appropriate to asset type</a:t>
            </a:r>
          </a:p>
          <a:p>
            <a:pPr marL="285750" indent="-285750" algn="just">
              <a:buFont typeface="Arial" panose="020B0604020202020204" pitchFamily="34" charset="0"/>
              <a:buChar char="•"/>
            </a:pPr>
            <a:endParaRPr lang="en-US" sz="1800" i="1" dirty="0">
              <a:solidFill>
                <a:srgbClr val="FF0000"/>
              </a:solidFill>
              <a:latin typeface="Helvetica"/>
              <a:cs typeface="Helvetica"/>
            </a:endParaRPr>
          </a:p>
        </p:txBody>
      </p:sp>
    </p:spTree>
    <p:extLst>
      <p:ext uri="{BB962C8B-B14F-4D97-AF65-F5344CB8AC3E}">
        <p14:creationId xmlns:p14="http://schemas.microsoft.com/office/powerpoint/2010/main" val="135452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156118" y="461871"/>
            <a:ext cx="9144000" cy="584775"/>
          </a:xfrm>
          <a:prstGeom prst="rect">
            <a:avLst/>
          </a:prstGeom>
          <a:noFill/>
        </p:spPr>
        <p:txBody>
          <a:bodyPr wrap="square" rtlCol="0">
            <a:spAutoFit/>
          </a:bodyPr>
          <a:lstStyle/>
          <a:p>
            <a:pPr algn="ctr"/>
            <a:r>
              <a:rPr lang="en-US" sz="3200" b="1" dirty="0">
                <a:solidFill>
                  <a:srgbClr val="092566"/>
                </a:solidFill>
                <a:latin typeface="Helvetica" pitchFamily="2" charset="0"/>
              </a:rPr>
              <a:t>Strategic ALM and Risk Management</a:t>
            </a:r>
            <a:endParaRPr lang="es-ES_tradnl" sz="3200" b="1" dirty="0">
              <a:solidFill>
                <a:srgbClr val="092566"/>
              </a:solidFill>
              <a:latin typeface="Helvetica" pitchFamily="2" charset="0"/>
            </a:endParaRPr>
          </a:p>
        </p:txBody>
      </p:sp>
      <p:sp>
        <p:nvSpPr>
          <p:cNvPr id="8" name="CuadroTexto 7">
            <a:extLst>
              <a:ext uri="{FF2B5EF4-FFF2-40B4-BE49-F238E27FC236}">
                <a16:creationId xmlns:a16="http://schemas.microsoft.com/office/drawing/2014/main" xmlns="" id="{1F6A2EA4-83A2-4909-AD90-50FCB5562BF7}"/>
              </a:ext>
            </a:extLst>
          </p:cNvPr>
          <p:cNvSpPr txBox="1"/>
          <p:nvPr/>
        </p:nvSpPr>
        <p:spPr>
          <a:xfrm>
            <a:off x="741128" y="1421502"/>
            <a:ext cx="8147895" cy="2862322"/>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smtClean="0">
                <a:solidFill>
                  <a:srgbClr val="58195D"/>
                </a:solidFill>
                <a:latin typeface="Helvetica"/>
                <a:cs typeface="Helvetica"/>
              </a:rPr>
              <a:t>An </a:t>
            </a:r>
            <a:r>
              <a:rPr lang="en-US" sz="1800" dirty="0">
                <a:solidFill>
                  <a:srgbClr val="58195D"/>
                </a:solidFill>
                <a:latin typeface="Helvetica"/>
                <a:cs typeface="Helvetica"/>
              </a:rPr>
              <a:t>explicit, articulated liabilities strategy that looks to </a:t>
            </a:r>
            <a:r>
              <a:rPr lang="en-US" sz="1800" dirty="0" err="1">
                <a:solidFill>
                  <a:srgbClr val="58195D"/>
                </a:solidFill>
                <a:latin typeface="Helvetica"/>
                <a:cs typeface="Helvetica"/>
              </a:rPr>
              <a:t>optimise</a:t>
            </a:r>
            <a:r>
              <a:rPr lang="en-US" sz="1800" dirty="0">
                <a:solidFill>
                  <a:srgbClr val="58195D"/>
                </a:solidFill>
                <a:latin typeface="Helvetica"/>
                <a:cs typeface="Helvetica"/>
              </a:rPr>
              <a:t> the funding mix and align to asset </a:t>
            </a:r>
            <a:r>
              <a:rPr lang="en-US" sz="1800" dirty="0" smtClean="0">
                <a:solidFill>
                  <a:srgbClr val="58195D"/>
                </a:solidFill>
                <a:latin typeface="Helvetica"/>
                <a:cs typeface="Helvetica"/>
              </a:rPr>
              <a:t>origination.</a:t>
            </a: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800" dirty="0">
                <a:solidFill>
                  <a:srgbClr val="58195D"/>
                </a:solidFill>
                <a:latin typeface="Helvetica"/>
                <a:cs typeface="Helvetica"/>
              </a:rPr>
              <a:t>A high-level, strategic discipline driven from the top down</a:t>
            </a:r>
            <a:r>
              <a:rPr lang="en-US" sz="1800" dirty="0" smtClean="0">
                <a:solidFill>
                  <a:srgbClr val="58195D"/>
                </a:solidFill>
                <a:latin typeface="Helvetica"/>
                <a:cs typeface="Helvetica"/>
              </a:rPr>
              <a:t>…</a:t>
            </a: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800" i="1" dirty="0">
                <a:solidFill>
                  <a:srgbClr val="FF0000"/>
                </a:solidFill>
                <a:latin typeface="Helvetica"/>
                <a:cs typeface="Helvetica"/>
              </a:rPr>
              <a:t>It addresses the 3D </a:t>
            </a:r>
            <a:r>
              <a:rPr lang="en-US" sz="1800" i="1" dirty="0" err="1">
                <a:solidFill>
                  <a:srgbClr val="FF0000"/>
                </a:solidFill>
                <a:latin typeface="Helvetica"/>
                <a:cs typeface="Helvetica"/>
              </a:rPr>
              <a:t>optimisation</a:t>
            </a:r>
            <a:r>
              <a:rPr lang="en-US" sz="1800" i="1" dirty="0">
                <a:solidFill>
                  <a:srgbClr val="FF0000"/>
                </a:solidFill>
                <a:latin typeface="Helvetica"/>
                <a:cs typeface="Helvetica"/>
              </a:rPr>
              <a:t> problem: </a:t>
            </a:r>
            <a:endParaRPr lang="en-US" sz="1800" i="1" dirty="0" smtClean="0">
              <a:solidFill>
                <a:srgbClr val="FF0000"/>
              </a:solidFill>
              <a:latin typeface="Helvetica"/>
              <a:cs typeface="Helvetica"/>
            </a:endParaRPr>
          </a:p>
          <a:p>
            <a:pPr marL="285750" indent="-285750" algn="just">
              <a:buFont typeface="Arial" panose="020B0604020202020204" pitchFamily="34" charset="0"/>
              <a:buChar char="•"/>
            </a:pPr>
            <a:endParaRPr lang="en-US" sz="1600" i="1" dirty="0">
              <a:solidFill>
                <a:srgbClr val="FF0000"/>
              </a:solidFill>
              <a:latin typeface="Helvetica"/>
              <a:cs typeface="Helvetica"/>
            </a:endParaRPr>
          </a:p>
          <a:p>
            <a:pPr lvl="2" algn="just"/>
            <a:r>
              <a:rPr lang="en-US" sz="1800" i="1" dirty="0">
                <a:solidFill>
                  <a:srgbClr val="FF0000"/>
                </a:solidFill>
                <a:latin typeface="Helvetica"/>
                <a:cs typeface="Helvetica"/>
              </a:rPr>
              <a:t>- Regulator requirements</a:t>
            </a:r>
          </a:p>
          <a:p>
            <a:pPr lvl="2" algn="just"/>
            <a:r>
              <a:rPr lang="en-US" sz="1800" i="1" dirty="0">
                <a:solidFill>
                  <a:srgbClr val="FF0000"/>
                </a:solidFill>
                <a:latin typeface="Helvetica"/>
                <a:cs typeface="Helvetica"/>
              </a:rPr>
              <a:t>- Customer franchise requirements</a:t>
            </a:r>
          </a:p>
          <a:p>
            <a:pPr lvl="2" algn="just"/>
            <a:r>
              <a:rPr lang="en-US" sz="1800" i="1" dirty="0">
                <a:solidFill>
                  <a:srgbClr val="FF0000"/>
                </a:solidFill>
                <a:latin typeface="Helvetica"/>
                <a:cs typeface="Helvetica"/>
              </a:rPr>
              <a:t>- Shareholder requirements</a:t>
            </a:r>
          </a:p>
        </p:txBody>
      </p:sp>
    </p:spTree>
    <p:extLst>
      <p:ext uri="{BB962C8B-B14F-4D97-AF65-F5344CB8AC3E}">
        <p14:creationId xmlns:p14="http://schemas.microsoft.com/office/powerpoint/2010/main" val="337868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160134" y="530573"/>
            <a:ext cx="9144000" cy="584775"/>
          </a:xfrm>
          <a:prstGeom prst="rect">
            <a:avLst/>
          </a:prstGeom>
          <a:noFill/>
        </p:spPr>
        <p:txBody>
          <a:bodyPr wrap="square" rtlCol="0">
            <a:spAutoFit/>
          </a:bodyPr>
          <a:lstStyle/>
          <a:p>
            <a:pPr algn="ctr"/>
            <a:r>
              <a:rPr lang="en-US" sz="3200" b="1" dirty="0">
                <a:solidFill>
                  <a:srgbClr val="092566"/>
                </a:solidFill>
                <a:latin typeface="Helvetica" pitchFamily="2" charset="0"/>
              </a:rPr>
              <a:t>Which means…</a:t>
            </a:r>
          </a:p>
        </p:txBody>
      </p:sp>
      <p:sp>
        <p:nvSpPr>
          <p:cNvPr id="6" name="CuadroTexto 5">
            <a:extLst>
              <a:ext uri="{FF2B5EF4-FFF2-40B4-BE49-F238E27FC236}">
                <a16:creationId xmlns:a16="http://schemas.microsoft.com/office/drawing/2014/main" xmlns="" id="{B496C1ED-AAF6-4AC8-A5FC-16394B7F3C07}"/>
              </a:ext>
            </a:extLst>
          </p:cNvPr>
          <p:cNvSpPr txBox="1"/>
          <p:nvPr/>
        </p:nvSpPr>
        <p:spPr>
          <a:xfrm>
            <a:off x="726701" y="1281590"/>
            <a:ext cx="8065607" cy="3416320"/>
          </a:xfrm>
          <a:prstGeom prst="rect">
            <a:avLst/>
          </a:prstGeom>
          <a:noFill/>
        </p:spPr>
        <p:txBody>
          <a:bodyPr wrap="square" rtlCol="0">
            <a:spAutoFit/>
          </a:bodyPr>
          <a:lstStyle/>
          <a:p>
            <a:pPr marL="342900" indent="-342900" algn="just">
              <a:buFont typeface="Arial" panose="020B0604020202020204" pitchFamily="34" charset="0"/>
              <a:buChar char="•"/>
            </a:pPr>
            <a:r>
              <a:rPr lang="en-US" sz="1800" dirty="0">
                <a:solidFill>
                  <a:srgbClr val="58195D"/>
                </a:solidFill>
                <a:latin typeface="Helvetica"/>
                <a:cs typeface="Helvetica"/>
              </a:rPr>
              <a:t>Proactive balance sheet management (BSM</a:t>
            </a:r>
            <a:r>
              <a:rPr lang="en-US" sz="1800" dirty="0" smtClean="0">
                <a:solidFill>
                  <a:srgbClr val="58195D"/>
                </a:solidFill>
                <a:latin typeface="Helvetica"/>
                <a:cs typeface="Helvetica"/>
              </a:rPr>
              <a:t>)…</a:t>
            </a: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800" dirty="0">
                <a:solidFill>
                  <a:srgbClr val="58195D"/>
                </a:solidFill>
                <a:latin typeface="Helvetica"/>
                <a:cs typeface="Helvetica"/>
              </a:rPr>
              <a:t>…not the “reactive” balance sheet management philosophy of traditional banking </a:t>
            </a:r>
            <a:r>
              <a:rPr lang="en-US" sz="1800" dirty="0" smtClean="0">
                <a:solidFill>
                  <a:srgbClr val="58195D"/>
                </a:solidFill>
                <a:latin typeface="Helvetica"/>
                <a:cs typeface="Helvetica"/>
              </a:rPr>
              <a:t>practice.</a:t>
            </a: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800" dirty="0">
                <a:solidFill>
                  <a:srgbClr val="58195D"/>
                </a:solidFill>
                <a:latin typeface="Helvetica"/>
                <a:cs typeface="Helvetica"/>
              </a:rPr>
              <a:t>Consider the process by which ALM is undertaken at banks</a:t>
            </a:r>
            <a:r>
              <a:rPr lang="en-US" sz="1800" dirty="0" smtClean="0">
                <a:solidFill>
                  <a:srgbClr val="58195D"/>
                </a:solidFill>
                <a:latin typeface="Helvetica"/>
                <a:cs typeface="Helvetica"/>
              </a:rPr>
              <a:t>…</a:t>
            </a: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lvl="1" algn="just"/>
            <a:r>
              <a:rPr lang="en-US" sz="1800" dirty="0">
                <a:solidFill>
                  <a:srgbClr val="58195D"/>
                </a:solidFill>
                <a:latin typeface="Helvetica"/>
                <a:cs typeface="Helvetica"/>
              </a:rPr>
              <a:t>- Business lines – which at the large banks are many and varied and geographically dispersed – go out and originate business according to a supposed high level strategy that is often not clear even to the line head</a:t>
            </a:r>
          </a:p>
          <a:p>
            <a:pPr lvl="1" algn="just"/>
            <a:r>
              <a:rPr lang="en-US" sz="1800" dirty="0">
                <a:solidFill>
                  <a:srgbClr val="58195D"/>
                </a:solidFill>
                <a:latin typeface="Helvetica"/>
                <a:cs typeface="Helvetica"/>
              </a:rPr>
              <a:t>- This creates the balance sheet exposure that is then “risk managed” by the risk triumvirate of Treasury, Finance and </a:t>
            </a:r>
            <a:r>
              <a:rPr lang="en-US" sz="1800" dirty="0" smtClean="0">
                <a:solidFill>
                  <a:srgbClr val="58195D"/>
                </a:solidFill>
                <a:latin typeface="Helvetica"/>
                <a:cs typeface="Helvetica"/>
              </a:rPr>
              <a:t>Risk.</a:t>
            </a:r>
            <a:endParaRPr lang="en-US" sz="1800" dirty="0">
              <a:solidFill>
                <a:srgbClr val="58195D"/>
              </a:solidFill>
              <a:latin typeface="Helvetica"/>
              <a:cs typeface="Helvetica"/>
            </a:endParaRPr>
          </a:p>
        </p:txBody>
      </p:sp>
    </p:spTree>
    <p:extLst>
      <p:ext uri="{BB962C8B-B14F-4D97-AF65-F5344CB8AC3E}">
        <p14:creationId xmlns:p14="http://schemas.microsoft.com/office/powerpoint/2010/main" val="147346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160134" y="530573"/>
            <a:ext cx="9144000" cy="584775"/>
          </a:xfrm>
          <a:prstGeom prst="rect">
            <a:avLst/>
          </a:prstGeom>
          <a:noFill/>
        </p:spPr>
        <p:txBody>
          <a:bodyPr wrap="square" rtlCol="0">
            <a:spAutoFit/>
          </a:bodyPr>
          <a:lstStyle/>
          <a:p>
            <a:pPr algn="ctr"/>
            <a:r>
              <a:rPr lang="en-US" sz="3200" b="1" dirty="0">
                <a:solidFill>
                  <a:srgbClr val="092566"/>
                </a:solidFill>
                <a:latin typeface="Helvetica" pitchFamily="2" charset="0"/>
              </a:rPr>
              <a:t>Which means…</a:t>
            </a:r>
          </a:p>
        </p:txBody>
      </p:sp>
      <p:sp>
        <p:nvSpPr>
          <p:cNvPr id="6" name="CuadroTexto 5">
            <a:extLst>
              <a:ext uri="{FF2B5EF4-FFF2-40B4-BE49-F238E27FC236}">
                <a16:creationId xmlns:a16="http://schemas.microsoft.com/office/drawing/2014/main" xmlns="" id="{B496C1ED-AAF6-4AC8-A5FC-16394B7F3C07}"/>
              </a:ext>
            </a:extLst>
          </p:cNvPr>
          <p:cNvSpPr txBox="1"/>
          <p:nvPr/>
        </p:nvSpPr>
        <p:spPr>
          <a:xfrm>
            <a:off x="726701" y="1395890"/>
            <a:ext cx="8065607" cy="2585323"/>
          </a:xfrm>
          <a:prstGeom prst="rect">
            <a:avLst/>
          </a:prstGeom>
          <a:noFill/>
        </p:spPr>
        <p:txBody>
          <a:bodyPr wrap="square" rtlCol="0">
            <a:spAutoFit/>
          </a:bodyPr>
          <a:lstStyle/>
          <a:p>
            <a:pPr marL="342900" indent="-342900" algn="just">
              <a:buFont typeface="Arial" panose="020B0604020202020204" pitchFamily="34" charset="0"/>
              <a:buChar char="•"/>
            </a:pPr>
            <a:r>
              <a:rPr lang="en-US" sz="1800" dirty="0" smtClean="0">
                <a:solidFill>
                  <a:srgbClr val="58195D"/>
                </a:solidFill>
                <a:latin typeface="Helvetica"/>
                <a:cs typeface="Helvetica"/>
              </a:rPr>
              <a:t>Proactive </a:t>
            </a:r>
            <a:r>
              <a:rPr lang="en-US" sz="1800" dirty="0">
                <a:solidFill>
                  <a:srgbClr val="58195D"/>
                </a:solidFill>
                <a:latin typeface="Helvetica"/>
                <a:cs typeface="Helvetica"/>
              </a:rPr>
              <a:t>BSM means the asset-side product line is managed by a business head who is closely aligned (in strategic terms) with the liabilities-side product line </a:t>
            </a:r>
            <a:r>
              <a:rPr lang="en-US" sz="1800" dirty="0" smtClean="0">
                <a:solidFill>
                  <a:srgbClr val="58195D"/>
                </a:solidFill>
                <a:latin typeface="Helvetica"/>
                <a:cs typeface="Helvetica"/>
              </a:rPr>
              <a:t>head.</a:t>
            </a:r>
          </a:p>
          <a:p>
            <a:pPr marL="342900" indent="-342900" algn="just">
              <a:buFont typeface="Arial" panose="020B0604020202020204" pitchFamily="34" charset="0"/>
              <a:buChar char="•"/>
            </a:pPr>
            <a:endParaRPr lang="en-US" sz="1800" dirty="0">
              <a:solidFill>
                <a:srgbClr val="58195D"/>
              </a:solidFill>
              <a:latin typeface="Helvetica"/>
              <a:cs typeface="Helvetica"/>
            </a:endParaRPr>
          </a:p>
          <a:p>
            <a:pPr marL="342900" indent="-342900" algn="just">
              <a:buFont typeface="Arial" panose="020B0604020202020204" pitchFamily="34" charset="0"/>
              <a:buChar char="•"/>
            </a:pPr>
            <a:r>
              <a:rPr lang="en-US" sz="1800" dirty="0">
                <a:solidFill>
                  <a:srgbClr val="58195D"/>
                </a:solidFill>
                <a:latin typeface="Helvetica"/>
                <a:cs typeface="Helvetica"/>
              </a:rPr>
              <a:t>To be effective the process needs to look in granular detail at the product types and how they are funded / </a:t>
            </a:r>
            <a:r>
              <a:rPr lang="en-US" sz="1800" dirty="0" smtClean="0">
                <a:solidFill>
                  <a:srgbClr val="58195D"/>
                </a:solidFill>
                <a:latin typeface="Helvetica"/>
                <a:cs typeface="Helvetica"/>
              </a:rPr>
              <a:t>deployed.</a:t>
            </a:r>
          </a:p>
          <a:p>
            <a:pPr marL="342900" indent="-342900" algn="just">
              <a:buFont typeface="Arial" panose="020B0604020202020204" pitchFamily="34" charset="0"/>
              <a:buChar char="•"/>
            </a:pPr>
            <a:endParaRPr lang="en-US" sz="1800" dirty="0">
              <a:solidFill>
                <a:srgbClr val="58195D"/>
              </a:solidFill>
              <a:latin typeface="Helvetica"/>
              <a:cs typeface="Helvetica"/>
            </a:endParaRPr>
          </a:p>
          <a:p>
            <a:pPr marL="342900" indent="-342900" algn="just">
              <a:buFont typeface="Arial" panose="020B0604020202020204" pitchFamily="34" charset="0"/>
              <a:buChar char="•"/>
            </a:pPr>
            <a:r>
              <a:rPr lang="en-US" sz="1800" dirty="0">
                <a:solidFill>
                  <a:srgbClr val="58195D"/>
                </a:solidFill>
                <a:latin typeface="Helvetica"/>
                <a:cs typeface="Helvetica"/>
              </a:rPr>
              <a:t>ONLY THEN can the bank start to think in terms of </a:t>
            </a:r>
            <a:r>
              <a:rPr lang="en-US" sz="1800" dirty="0" err="1">
                <a:solidFill>
                  <a:srgbClr val="58195D"/>
                </a:solidFill>
                <a:latin typeface="Helvetica"/>
                <a:cs typeface="Helvetica"/>
              </a:rPr>
              <a:t>optimising</a:t>
            </a:r>
            <a:r>
              <a:rPr lang="en-US" sz="1800" dirty="0">
                <a:solidFill>
                  <a:srgbClr val="58195D"/>
                </a:solidFill>
                <a:latin typeface="Helvetica"/>
                <a:cs typeface="Helvetica"/>
              </a:rPr>
              <a:t> the balance sheet Proactive, not reactive, ALM </a:t>
            </a:r>
            <a:r>
              <a:rPr lang="en-US" sz="1800" dirty="0" smtClean="0">
                <a:solidFill>
                  <a:srgbClr val="58195D"/>
                </a:solidFill>
                <a:latin typeface="Helvetica"/>
                <a:cs typeface="Helvetica"/>
              </a:rPr>
              <a:t>practice.</a:t>
            </a:r>
            <a:endParaRPr lang="en-US" sz="1800" dirty="0">
              <a:solidFill>
                <a:srgbClr val="58195D"/>
              </a:solidFill>
              <a:latin typeface="Helvetica"/>
              <a:cs typeface="Helvetica"/>
            </a:endParaRPr>
          </a:p>
        </p:txBody>
      </p:sp>
    </p:spTree>
    <p:extLst>
      <p:ext uri="{BB962C8B-B14F-4D97-AF65-F5344CB8AC3E}">
        <p14:creationId xmlns:p14="http://schemas.microsoft.com/office/powerpoint/2010/main" val="125890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39030" y="-42658"/>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666320" y="70881"/>
            <a:ext cx="8347052" cy="1077218"/>
          </a:xfrm>
          <a:prstGeom prst="rect">
            <a:avLst/>
          </a:prstGeom>
          <a:noFill/>
        </p:spPr>
        <p:txBody>
          <a:bodyPr wrap="square" rtlCol="0">
            <a:spAutoFit/>
          </a:bodyPr>
          <a:lstStyle/>
          <a:p>
            <a:pPr algn="ctr"/>
            <a:r>
              <a:rPr lang="en-US" sz="3200" b="1" dirty="0">
                <a:solidFill>
                  <a:srgbClr val="092566"/>
                </a:solidFill>
                <a:latin typeface="Helvetica" pitchFamily="2" charset="0"/>
              </a:rPr>
              <a:t>3 Key Stakeholders: The balance sheet management challenge </a:t>
            </a:r>
          </a:p>
        </p:txBody>
      </p:sp>
      <p:pic>
        <p:nvPicPr>
          <p:cNvPr id="8" name="Picture 2">
            <a:extLst>
              <a:ext uri="{FF2B5EF4-FFF2-40B4-BE49-F238E27FC236}">
                <a16:creationId xmlns:a16="http://schemas.microsoft.com/office/drawing/2014/main" xmlns="" id="{D4E343F0-6DAF-4811-958D-C16BE79DF2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20" y="1261638"/>
            <a:ext cx="4320580" cy="341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5">
            <a:extLst>
              <a:ext uri="{FF2B5EF4-FFF2-40B4-BE49-F238E27FC236}">
                <a16:creationId xmlns:a16="http://schemas.microsoft.com/office/drawing/2014/main" xmlns="" id="{4D8CC1C9-A42B-4C91-8D24-6D5DE661843C}"/>
              </a:ext>
            </a:extLst>
          </p:cNvPr>
          <p:cNvSpPr txBox="1"/>
          <p:nvPr/>
        </p:nvSpPr>
        <p:spPr>
          <a:xfrm>
            <a:off x="4643713" y="3314603"/>
            <a:ext cx="3832072" cy="1084864"/>
          </a:xfrm>
          <a:prstGeom prst="rect">
            <a:avLst/>
          </a:prstGeom>
          <a:noFill/>
        </p:spPr>
        <p:txBody>
          <a:bodyPr wrap="square" lIns="99011" tIns="49506" rIns="99011" bIns="49506">
            <a:spAutoFit/>
          </a:bodyPr>
          <a:lstStyle/>
          <a:p>
            <a:pPr algn="just">
              <a:defRPr/>
            </a:pPr>
            <a:r>
              <a:rPr lang="en-GB" sz="1600" dirty="0">
                <a:solidFill>
                  <a:srgbClr val="FF0000"/>
                </a:solidFill>
              </a:rPr>
              <a:t>The “sweet spot” for structuring assets and liabilities origination …each stakeholder has different, and sometimes competing, requirements and needs</a:t>
            </a:r>
          </a:p>
        </p:txBody>
      </p:sp>
      <p:cxnSp>
        <p:nvCxnSpPr>
          <p:cNvPr id="11" name="Conector recto de flecha 10"/>
          <p:cNvCxnSpPr/>
          <p:nvPr/>
        </p:nvCxnSpPr>
        <p:spPr>
          <a:xfrm flipH="1" flipV="1">
            <a:off x="2943173" y="2726087"/>
            <a:ext cx="2043727" cy="483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773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0"/>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682896" y="235785"/>
            <a:ext cx="8539163" cy="954107"/>
          </a:xfrm>
          <a:prstGeom prst="rect">
            <a:avLst/>
          </a:prstGeom>
          <a:noFill/>
        </p:spPr>
        <p:txBody>
          <a:bodyPr wrap="square" rtlCol="0">
            <a:spAutoFit/>
          </a:bodyPr>
          <a:lstStyle/>
          <a:p>
            <a:r>
              <a:rPr lang="en-US" sz="2800" b="1" dirty="0">
                <a:solidFill>
                  <a:srgbClr val="092566"/>
                </a:solidFill>
                <a:latin typeface="Helvetica" pitchFamily="2" charset="0"/>
              </a:rPr>
              <a:t>Integrated balance sheet </a:t>
            </a:r>
            <a:r>
              <a:rPr lang="en-US" sz="2800" b="1" dirty="0" smtClean="0">
                <a:solidFill>
                  <a:srgbClr val="092566"/>
                </a:solidFill>
                <a:latin typeface="Helvetica" pitchFamily="2" charset="0"/>
              </a:rPr>
              <a:t>management: Theory “</a:t>
            </a:r>
            <a:r>
              <a:rPr lang="en-US" sz="2000" b="1" i="1" dirty="0" smtClean="0">
                <a:solidFill>
                  <a:srgbClr val="092566"/>
                </a:solidFill>
                <a:latin typeface="Helvetica" pitchFamily="2" charset="0"/>
              </a:rPr>
              <a:t>Policy guide” </a:t>
            </a:r>
            <a:r>
              <a:rPr lang="en-US" sz="2000" b="1" dirty="0">
                <a:solidFill>
                  <a:srgbClr val="092566"/>
                </a:solidFill>
                <a:latin typeface="Helvetica" pitchFamily="2" charset="0"/>
              </a:rPr>
              <a:t>for A-L mix</a:t>
            </a:r>
            <a:endParaRPr lang="en-US" sz="2400" b="1" dirty="0">
              <a:solidFill>
                <a:srgbClr val="092566"/>
              </a:solidFill>
              <a:latin typeface="Helvetica" pitchFamily="2" charset="0"/>
            </a:endParaRPr>
          </a:p>
        </p:txBody>
      </p:sp>
      <p:pic>
        <p:nvPicPr>
          <p:cNvPr id="8" name="Picture 3">
            <a:extLst>
              <a:ext uri="{FF2B5EF4-FFF2-40B4-BE49-F238E27FC236}">
                <a16:creationId xmlns:a16="http://schemas.microsoft.com/office/drawing/2014/main" xmlns="" id="{8CD5FCC5-18D1-4482-8217-C4022F1EE6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0" t="5944" r="5183" b="10622"/>
          <a:stretch/>
        </p:blipFill>
        <p:spPr bwMode="auto">
          <a:xfrm>
            <a:off x="1890346" y="1410497"/>
            <a:ext cx="5839295" cy="265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
            <a:extLst>
              <a:ext uri="{FF2B5EF4-FFF2-40B4-BE49-F238E27FC236}">
                <a16:creationId xmlns:a16="http://schemas.microsoft.com/office/drawing/2014/main" xmlns="" id="{B1D3A35F-A2AA-478C-84C6-B092192B5107}"/>
              </a:ext>
            </a:extLst>
          </p:cNvPr>
          <p:cNvSpPr txBox="1"/>
          <p:nvPr/>
        </p:nvSpPr>
        <p:spPr>
          <a:xfrm>
            <a:off x="571500" y="4066746"/>
            <a:ext cx="8176847" cy="96175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9011" tIns="49506" rIns="99011" bIns="49506">
            <a:spAutoFit/>
          </a:bodyPr>
          <a:lstStyle/>
          <a:p>
            <a:pPr algn="just">
              <a:defRPr/>
            </a:pPr>
            <a:r>
              <a:rPr lang="en-GB" sz="1600" b="1" dirty="0">
                <a:solidFill>
                  <a:srgbClr val="58195D"/>
                </a:solidFill>
              </a:rPr>
              <a:t>Assets should be appropriate to liability types… and liabilities types should be appropriate to asset types</a:t>
            </a:r>
            <a:r>
              <a:rPr lang="en-GB" sz="1600" b="1" dirty="0" smtClean="0">
                <a:solidFill>
                  <a:srgbClr val="58195D"/>
                </a:solidFill>
              </a:rPr>
              <a:t>.</a:t>
            </a:r>
          </a:p>
          <a:p>
            <a:pPr algn="just">
              <a:defRPr/>
            </a:pPr>
            <a:endParaRPr lang="en-GB" sz="800" b="1" dirty="0">
              <a:solidFill>
                <a:srgbClr val="58195D"/>
              </a:solidFill>
            </a:endParaRPr>
          </a:p>
          <a:p>
            <a:pPr>
              <a:defRPr/>
            </a:pPr>
            <a:r>
              <a:rPr lang="en-GB" sz="1600" b="1" dirty="0">
                <a:solidFill>
                  <a:srgbClr val="58195D"/>
                </a:solidFill>
              </a:rPr>
              <a:t>Why?</a:t>
            </a:r>
          </a:p>
        </p:txBody>
      </p:sp>
    </p:spTree>
    <p:extLst>
      <p:ext uri="{BB962C8B-B14F-4D97-AF65-F5344CB8AC3E}">
        <p14:creationId xmlns:p14="http://schemas.microsoft.com/office/powerpoint/2010/main" val="324246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71263D4C-0798-3949-95D6-84BB8174B245}"/>
              </a:ext>
            </a:extLst>
          </p:cNvPr>
          <p:cNvSpPr txBox="1"/>
          <p:nvPr/>
        </p:nvSpPr>
        <p:spPr>
          <a:xfrm>
            <a:off x="1699136" y="364300"/>
            <a:ext cx="5728141" cy="584775"/>
          </a:xfrm>
          <a:prstGeom prst="rect">
            <a:avLst/>
          </a:prstGeom>
          <a:noFill/>
        </p:spPr>
        <p:txBody>
          <a:bodyPr wrap="square" rtlCol="0">
            <a:spAutoFit/>
          </a:bodyPr>
          <a:lstStyle/>
          <a:p>
            <a:pPr algn="ctr"/>
            <a:r>
              <a:rPr lang="es-ES_tradnl" sz="3200" b="1" dirty="0">
                <a:solidFill>
                  <a:srgbClr val="092566"/>
                </a:solidFill>
                <a:latin typeface="Helvetica" pitchFamily="2" charset="0"/>
              </a:rPr>
              <a:t>The </a:t>
            </a:r>
            <a:r>
              <a:rPr lang="es-ES_tradnl" sz="3200" b="1" dirty="0" err="1">
                <a:solidFill>
                  <a:srgbClr val="092566"/>
                </a:solidFill>
                <a:latin typeface="Helvetica" pitchFamily="2" charset="0"/>
              </a:rPr>
              <a:t>market</a:t>
            </a:r>
            <a:r>
              <a:rPr lang="es-ES_tradnl" sz="3200" b="1" dirty="0">
                <a:solidFill>
                  <a:srgbClr val="092566"/>
                </a:solidFill>
                <a:latin typeface="Helvetica" pitchFamily="2" charset="0"/>
              </a:rPr>
              <a:t> </a:t>
            </a:r>
            <a:r>
              <a:rPr lang="es-ES_tradnl" sz="3200" b="1" dirty="0" err="1">
                <a:solidFill>
                  <a:srgbClr val="092566"/>
                </a:solidFill>
                <a:latin typeface="Helvetica" pitchFamily="2" charset="0"/>
              </a:rPr>
              <a:t>enviroment</a:t>
            </a:r>
            <a:endParaRPr lang="es-ES_tradnl" sz="3200" b="1" dirty="0">
              <a:solidFill>
                <a:srgbClr val="092566"/>
              </a:solidFill>
              <a:latin typeface="Helvetica" pitchFamily="2" charset="0"/>
            </a:endParaRPr>
          </a:p>
        </p:txBody>
      </p:sp>
      <p:sp>
        <p:nvSpPr>
          <p:cNvPr id="8" name="CuadroTexto 7">
            <a:extLst>
              <a:ext uri="{FF2B5EF4-FFF2-40B4-BE49-F238E27FC236}">
                <a16:creationId xmlns:a16="http://schemas.microsoft.com/office/drawing/2014/main" xmlns="" id="{B610BF3B-663E-4F62-8345-1F7B5FDDE05A}"/>
              </a:ext>
            </a:extLst>
          </p:cNvPr>
          <p:cNvSpPr txBox="1"/>
          <p:nvPr/>
        </p:nvSpPr>
        <p:spPr>
          <a:xfrm>
            <a:off x="589085" y="1185908"/>
            <a:ext cx="8358969" cy="3477875"/>
          </a:xfrm>
          <a:prstGeom prst="rect">
            <a:avLst/>
          </a:prstGeom>
          <a:noFill/>
        </p:spPr>
        <p:txBody>
          <a:bodyPr wrap="square" rtlCol="0">
            <a:spAutoFit/>
          </a:bodyPr>
          <a:lstStyle/>
          <a:p>
            <a:pPr marL="342900" indent="-342900" algn="just">
              <a:buFont typeface="Arial" panose="020B0604020202020204" pitchFamily="34" charset="0"/>
              <a:buChar char="•"/>
            </a:pPr>
            <a:r>
              <a:rPr lang="en-US" sz="1600" dirty="0">
                <a:solidFill>
                  <a:srgbClr val="58195D"/>
                </a:solidFill>
                <a:latin typeface="Helvetica"/>
                <a:cs typeface="Helvetica"/>
              </a:rPr>
              <a:t>The market environment is creating a three-dimensional </a:t>
            </a:r>
            <a:r>
              <a:rPr lang="en-US" sz="1600" dirty="0" err="1">
                <a:solidFill>
                  <a:srgbClr val="58195D"/>
                </a:solidFill>
                <a:latin typeface="Helvetica"/>
                <a:cs typeface="Helvetica"/>
              </a:rPr>
              <a:t>optimisation</a:t>
            </a:r>
            <a:r>
              <a:rPr lang="en-US" sz="1600" dirty="0">
                <a:solidFill>
                  <a:srgbClr val="58195D"/>
                </a:solidFill>
                <a:latin typeface="Helvetica"/>
                <a:cs typeface="Helvetica"/>
              </a:rPr>
              <a:t> challenge for banks</a:t>
            </a:r>
            <a:r>
              <a:rPr lang="en-US" sz="1600" dirty="0" smtClean="0">
                <a:solidFill>
                  <a:srgbClr val="58195D"/>
                </a:solidFill>
                <a:latin typeface="Helvetica"/>
                <a:cs typeface="Helvetica"/>
              </a:rPr>
              <a:t>…</a:t>
            </a:r>
          </a:p>
          <a:p>
            <a:pPr marL="342900" indent="-342900" algn="just">
              <a:buFont typeface="Arial" panose="020B0604020202020204" pitchFamily="34" charset="0"/>
              <a:buChar char="•"/>
            </a:pPr>
            <a:endParaRPr lang="en-US" sz="12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…or at least, banks that are serious about competing and serious about being well-respected by customers and peers </a:t>
            </a:r>
            <a:r>
              <a:rPr lang="en-US" sz="1600" dirty="0" smtClean="0">
                <a:solidFill>
                  <a:srgbClr val="58195D"/>
                </a:solidFill>
                <a:latin typeface="Helvetica"/>
                <a:cs typeface="Helvetica"/>
              </a:rPr>
              <a:t>alike.</a:t>
            </a:r>
          </a:p>
          <a:p>
            <a:pPr marL="342900" indent="-342900" algn="just">
              <a:buFont typeface="Arial" panose="020B0604020202020204" pitchFamily="34" charset="0"/>
              <a:buChar char="•"/>
            </a:pPr>
            <a:endParaRPr lang="en-US" sz="12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“Balance sheet </a:t>
            </a:r>
            <a:r>
              <a:rPr lang="en-US" sz="1600" dirty="0" err="1">
                <a:solidFill>
                  <a:srgbClr val="58195D"/>
                </a:solidFill>
                <a:latin typeface="Helvetica"/>
                <a:cs typeface="Helvetica"/>
              </a:rPr>
              <a:t>optimisation</a:t>
            </a:r>
            <a:r>
              <a:rPr lang="en-US" sz="1600" dirty="0">
                <a:solidFill>
                  <a:srgbClr val="58195D"/>
                </a:solidFill>
                <a:latin typeface="Helvetica"/>
                <a:cs typeface="Helvetica"/>
              </a:rPr>
              <a:t>” is no longer what it used to mean pre-crash: basically doing what one needs to do to make more money / higher </a:t>
            </a:r>
            <a:r>
              <a:rPr lang="en-US" sz="1600" dirty="0" err="1" smtClean="0">
                <a:solidFill>
                  <a:srgbClr val="58195D"/>
                </a:solidFill>
                <a:latin typeface="Helvetica"/>
                <a:cs typeface="Helvetica"/>
              </a:rPr>
              <a:t>RoC</a:t>
            </a:r>
            <a:r>
              <a:rPr lang="en-US" sz="1600" dirty="0" smtClean="0">
                <a:solidFill>
                  <a:srgbClr val="58195D"/>
                </a:solidFill>
                <a:latin typeface="Helvetica"/>
                <a:cs typeface="Helvetica"/>
              </a:rPr>
              <a:t>.</a:t>
            </a:r>
          </a:p>
          <a:p>
            <a:pPr marL="342900" indent="-342900" algn="just">
              <a:buFont typeface="Arial" panose="020B0604020202020204" pitchFamily="34" charset="0"/>
              <a:buChar char="•"/>
            </a:pPr>
            <a:endParaRPr lang="en-US" sz="12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Today it has to mean structuring the balance sheet to meet  - equally - the competing needs of Regulators, Customers and Shareholders. </a:t>
            </a:r>
            <a:endParaRPr lang="en-US" sz="1600" dirty="0" smtClean="0">
              <a:solidFill>
                <a:srgbClr val="58195D"/>
              </a:solidFill>
              <a:latin typeface="Helvetica"/>
              <a:cs typeface="Helvetica"/>
            </a:endParaRPr>
          </a:p>
          <a:p>
            <a:pPr marL="342900" indent="-342900" algn="just">
              <a:buFont typeface="Arial" panose="020B0604020202020204" pitchFamily="34" charset="0"/>
              <a:buChar char="•"/>
            </a:pPr>
            <a:endParaRPr lang="en-US" sz="12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This is the “3D” </a:t>
            </a:r>
            <a:r>
              <a:rPr lang="en-US" sz="1600" dirty="0" smtClean="0">
                <a:solidFill>
                  <a:srgbClr val="58195D"/>
                </a:solidFill>
                <a:latin typeface="Helvetica"/>
                <a:cs typeface="Helvetica"/>
              </a:rPr>
              <a:t>challenge.</a:t>
            </a:r>
          </a:p>
          <a:p>
            <a:pPr marL="342900" indent="-342900" algn="just">
              <a:buFont typeface="Arial" panose="020B0604020202020204" pitchFamily="34" charset="0"/>
              <a:buChar char="•"/>
            </a:pPr>
            <a:endParaRPr lang="en-US" sz="12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But first, an interlude…</a:t>
            </a:r>
          </a:p>
        </p:txBody>
      </p:sp>
    </p:spTree>
    <p:extLst>
      <p:ext uri="{BB962C8B-B14F-4D97-AF65-F5344CB8AC3E}">
        <p14:creationId xmlns:p14="http://schemas.microsoft.com/office/powerpoint/2010/main" val="2505995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618479" y="517566"/>
            <a:ext cx="8441869" cy="1077218"/>
          </a:xfrm>
          <a:prstGeom prst="rect">
            <a:avLst/>
          </a:prstGeom>
          <a:noFill/>
        </p:spPr>
        <p:txBody>
          <a:bodyPr wrap="square" rtlCol="0">
            <a:spAutoFit/>
          </a:bodyPr>
          <a:lstStyle/>
          <a:p>
            <a:pPr algn="ctr"/>
            <a:r>
              <a:rPr lang="en-US" sz="3200" b="1" dirty="0">
                <a:solidFill>
                  <a:srgbClr val="092566"/>
                </a:solidFill>
                <a:latin typeface="Helvetica" pitchFamily="2" charset="0"/>
              </a:rPr>
              <a:t>Integrated balance sheet approach: </a:t>
            </a:r>
            <a:r>
              <a:rPr lang="en-US" sz="3200" b="1" dirty="0" smtClean="0">
                <a:solidFill>
                  <a:srgbClr val="092566"/>
                </a:solidFill>
                <a:latin typeface="Helvetica" pitchFamily="2" charset="0"/>
              </a:rPr>
              <a:t>Practice</a:t>
            </a:r>
            <a:endParaRPr lang="en-US" sz="3200" b="1" dirty="0">
              <a:solidFill>
                <a:srgbClr val="092566"/>
              </a:solidFill>
              <a:latin typeface="Helvetica" pitchFamily="2" charset="0"/>
            </a:endParaRPr>
          </a:p>
        </p:txBody>
      </p:sp>
      <p:sp>
        <p:nvSpPr>
          <p:cNvPr id="6" name="CuadroTexto 5">
            <a:extLst>
              <a:ext uri="{FF2B5EF4-FFF2-40B4-BE49-F238E27FC236}">
                <a16:creationId xmlns:a16="http://schemas.microsoft.com/office/drawing/2014/main" xmlns="" id="{A4F5EA1D-AF58-42C3-9007-B0287B6F4EAE}"/>
              </a:ext>
            </a:extLst>
          </p:cNvPr>
          <p:cNvSpPr txBox="1"/>
          <p:nvPr/>
        </p:nvSpPr>
        <p:spPr>
          <a:xfrm>
            <a:off x="702131" y="1594784"/>
            <a:ext cx="8160515" cy="3139321"/>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solidFill>
                  <a:srgbClr val="58195D"/>
                </a:solidFill>
                <a:latin typeface="Helvetica"/>
                <a:cs typeface="Helvetica"/>
              </a:rPr>
              <a:t>Defined and articulated liquidity risk tolerance </a:t>
            </a:r>
            <a:r>
              <a:rPr lang="en-US" sz="1800" dirty="0" smtClean="0">
                <a:solidFill>
                  <a:srgbClr val="58195D"/>
                </a:solidFill>
                <a:latin typeface="Helvetica"/>
                <a:cs typeface="Helvetica"/>
              </a:rPr>
              <a:t>appetite</a:t>
            </a:r>
          </a:p>
          <a:p>
            <a:pPr marL="285750" indent="-285750" algn="just">
              <a:buFont typeface="Arial" panose="020B0604020202020204" pitchFamily="34" charset="0"/>
              <a:buChar char="•"/>
            </a:pPr>
            <a:endParaRPr lang="en-US" sz="1800" dirty="0">
              <a:solidFill>
                <a:srgbClr val="58195D"/>
              </a:solidFill>
              <a:latin typeface="Helvetica"/>
              <a:cs typeface="Helvetica"/>
            </a:endParaRPr>
          </a:p>
          <a:p>
            <a:pPr lvl="2" algn="just"/>
            <a:r>
              <a:rPr lang="en-US" sz="1800" dirty="0">
                <a:solidFill>
                  <a:srgbClr val="58195D"/>
                </a:solidFill>
                <a:latin typeface="Helvetica"/>
                <a:cs typeface="Helvetica"/>
              </a:rPr>
              <a:t>- Maintenance of adequate liquidity via HQLA</a:t>
            </a:r>
          </a:p>
          <a:p>
            <a:pPr lvl="2" algn="just"/>
            <a:r>
              <a:rPr lang="en-US" sz="1800" dirty="0">
                <a:solidFill>
                  <a:srgbClr val="58195D"/>
                </a:solidFill>
                <a:latin typeface="Helvetica"/>
                <a:cs typeface="Helvetica"/>
              </a:rPr>
              <a:t>- Correct and fit for purpose allocation of liquidity costs to business lines (FTP)</a:t>
            </a:r>
          </a:p>
          <a:p>
            <a:pPr lvl="2" algn="just"/>
            <a:r>
              <a:rPr lang="en-US" sz="1800" dirty="0">
                <a:solidFill>
                  <a:srgbClr val="58195D"/>
                </a:solidFill>
                <a:latin typeface="Helvetica"/>
                <a:cs typeface="Helvetica"/>
              </a:rPr>
              <a:t>- Identification and measurement of all liquidity risk exposures</a:t>
            </a:r>
          </a:p>
          <a:p>
            <a:pPr lvl="2" algn="just"/>
            <a:r>
              <a:rPr lang="en-US" sz="1800" dirty="0">
                <a:solidFill>
                  <a:srgbClr val="58195D"/>
                </a:solidFill>
                <a:latin typeface="Helvetica"/>
                <a:cs typeface="Helvetica"/>
              </a:rPr>
              <a:t>- Design and use of adequate stress testing policy and scenarios</a:t>
            </a:r>
          </a:p>
          <a:p>
            <a:pPr lvl="2" algn="just"/>
            <a:r>
              <a:rPr lang="en-US" sz="1800" dirty="0">
                <a:solidFill>
                  <a:srgbClr val="58195D"/>
                </a:solidFill>
                <a:latin typeface="Helvetica"/>
                <a:cs typeface="Helvetica"/>
              </a:rPr>
              <a:t>- Realistic CFP</a:t>
            </a:r>
          </a:p>
          <a:p>
            <a:pPr marL="971550" lvl="2" indent="-285750" algn="just">
              <a:buFontTx/>
              <a:buChar char="-"/>
            </a:pPr>
            <a:r>
              <a:rPr lang="en-US" sz="1800" dirty="0" smtClean="0">
                <a:solidFill>
                  <a:srgbClr val="58195D"/>
                </a:solidFill>
                <a:latin typeface="Helvetica"/>
                <a:cs typeface="Helvetica"/>
              </a:rPr>
              <a:t>Adequate </a:t>
            </a:r>
            <a:r>
              <a:rPr lang="en-US" sz="1800" dirty="0">
                <a:solidFill>
                  <a:srgbClr val="58195D"/>
                </a:solidFill>
                <a:latin typeface="Helvetica"/>
                <a:cs typeface="Helvetica"/>
              </a:rPr>
              <a:t>risk management of intraday liquidity </a:t>
            </a:r>
            <a:r>
              <a:rPr lang="en-US" sz="1800" dirty="0" smtClean="0">
                <a:solidFill>
                  <a:srgbClr val="58195D"/>
                </a:solidFill>
                <a:latin typeface="Helvetica"/>
                <a:cs typeface="Helvetica"/>
              </a:rPr>
              <a:t>risk</a:t>
            </a:r>
          </a:p>
          <a:p>
            <a:pPr marL="971550" lvl="2" indent="-285750" algn="just">
              <a:buFontTx/>
              <a:buChar char="-"/>
            </a:pPr>
            <a:endParaRPr lang="en-US" sz="1800" dirty="0">
              <a:solidFill>
                <a:srgbClr val="58195D"/>
              </a:solidFill>
              <a:latin typeface="Helvetica"/>
              <a:cs typeface="Helvetica"/>
            </a:endParaRPr>
          </a:p>
          <a:p>
            <a:pPr marL="342900" indent="-342900" algn="just">
              <a:buFont typeface="Arial" panose="020B0604020202020204" pitchFamily="34" charset="0"/>
              <a:buChar char="•"/>
            </a:pPr>
            <a:r>
              <a:rPr lang="en-US" sz="1800" dirty="0">
                <a:solidFill>
                  <a:srgbClr val="58195D"/>
                </a:solidFill>
                <a:latin typeface="Helvetica"/>
                <a:cs typeface="Helvetica"/>
              </a:rPr>
              <a:t>Strong public disclosure to promote market </a:t>
            </a:r>
            <a:r>
              <a:rPr lang="en-US" sz="1800" dirty="0" smtClean="0">
                <a:solidFill>
                  <a:srgbClr val="58195D"/>
                </a:solidFill>
                <a:latin typeface="Helvetica"/>
                <a:cs typeface="Helvetica"/>
              </a:rPr>
              <a:t>discipline</a:t>
            </a:r>
            <a:endParaRPr lang="en-US" sz="1800" dirty="0">
              <a:solidFill>
                <a:srgbClr val="58195D"/>
              </a:solidFill>
              <a:latin typeface="Helvetica"/>
              <a:cs typeface="Helvetica"/>
            </a:endParaRPr>
          </a:p>
        </p:txBody>
      </p:sp>
    </p:spTree>
    <p:extLst>
      <p:ext uri="{BB962C8B-B14F-4D97-AF65-F5344CB8AC3E}">
        <p14:creationId xmlns:p14="http://schemas.microsoft.com/office/powerpoint/2010/main" val="3149941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618479" y="447227"/>
            <a:ext cx="8441869" cy="1077218"/>
          </a:xfrm>
          <a:prstGeom prst="rect">
            <a:avLst/>
          </a:prstGeom>
          <a:noFill/>
        </p:spPr>
        <p:txBody>
          <a:bodyPr wrap="square" rtlCol="0">
            <a:spAutoFit/>
          </a:bodyPr>
          <a:lstStyle/>
          <a:p>
            <a:pPr algn="ctr"/>
            <a:r>
              <a:rPr lang="en-US" sz="3200" b="1" dirty="0">
                <a:solidFill>
                  <a:srgbClr val="092566"/>
                </a:solidFill>
                <a:latin typeface="Helvetica" pitchFamily="2" charset="0"/>
              </a:rPr>
              <a:t>Integrated balance sheet approach: </a:t>
            </a:r>
            <a:r>
              <a:rPr lang="en-US" sz="3200" b="1" dirty="0" smtClean="0">
                <a:solidFill>
                  <a:srgbClr val="092566"/>
                </a:solidFill>
                <a:latin typeface="Helvetica" pitchFamily="2" charset="0"/>
              </a:rPr>
              <a:t>Practice</a:t>
            </a:r>
            <a:endParaRPr lang="en-US" sz="3200" b="1" dirty="0">
              <a:solidFill>
                <a:srgbClr val="092566"/>
              </a:solidFill>
              <a:latin typeface="Helvetica" pitchFamily="2" charset="0"/>
            </a:endParaRPr>
          </a:p>
        </p:txBody>
      </p:sp>
      <p:sp>
        <p:nvSpPr>
          <p:cNvPr id="6" name="CuadroTexto 5">
            <a:extLst>
              <a:ext uri="{FF2B5EF4-FFF2-40B4-BE49-F238E27FC236}">
                <a16:creationId xmlns:a16="http://schemas.microsoft.com/office/drawing/2014/main" xmlns="" id="{A4F5EA1D-AF58-42C3-9007-B0287B6F4EAE}"/>
              </a:ext>
            </a:extLst>
          </p:cNvPr>
          <p:cNvSpPr txBox="1"/>
          <p:nvPr/>
        </p:nvSpPr>
        <p:spPr>
          <a:xfrm>
            <a:off x="702132" y="1744253"/>
            <a:ext cx="8125346" cy="2585323"/>
          </a:xfrm>
          <a:prstGeom prst="rect">
            <a:avLst/>
          </a:prstGeom>
          <a:noFill/>
        </p:spPr>
        <p:txBody>
          <a:bodyPr wrap="square" rtlCol="0">
            <a:spAutoFit/>
          </a:bodyPr>
          <a:lstStyle/>
          <a:p>
            <a:pPr marL="342900" indent="-342900" algn="just">
              <a:buFont typeface="Arial" panose="020B0604020202020204" pitchFamily="34" charset="0"/>
              <a:buChar char="•"/>
            </a:pPr>
            <a:r>
              <a:rPr lang="en-US" sz="1800" dirty="0" smtClean="0">
                <a:solidFill>
                  <a:srgbClr val="58195D"/>
                </a:solidFill>
                <a:latin typeface="Helvetica"/>
                <a:cs typeface="Helvetica"/>
              </a:rPr>
              <a:t>Franchise </a:t>
            </a:r>
            <a:r>
              <a:rPr lang="en-US" sz="1800" dirty="0">
                <a:solidFill>
                  <a:srgbClr val="58195D"/>
                </a:solidFill>
                <a:latin typeface="Helvetica"/>
                <a:cs typeface="Helvetica"/>
              </a:rPr>
              <a:t>liabilities concerns integrated into the funding model: customer funding cheaper than </a:t>
            </a:r>
            <a:r>
              <a:rPr lang="en-US" sz="1800" dirty="0" smtClean="0">
                <a:solidFill>
                  <a:srgbClr val="58195D"/>
                </a:solidFill>
                <a:latin typeface="Helvetica"/>
                <a:cs typeface="Helvetica"/>
              </a:rPr>
              <a:t>wholesale?</a:t>
            </a:r>
            <a:endParaRPr lang="en-US" sz="1800" dirty="0" smtClean="0">
              <a:solidFill>
                <a:srgbClr val="58195D"/>
              </a:solidFill>
              <a:latin typeface="Helvetica"/>
              <a:cs typeface="Helvetica"/>
            </a:endParaRPr>
          </a:p>
          <a:p>
            <a:pPr marL="342900" indent="-342900" algn="just">
              <a:buFont typeface="Arial" panose="020B0604020202020204" pitchFamily="34" charset="0"/>
              <a:buChar char="•"/>
            </a:pPr>
            <a:endParaRPr lang="en-US" sz="1800" dirty="0">
              <a:solidFill>
                <a:srgbClr val="58195D"/>
              </a:solidFill>
              <a:latin typeface="Helvetica"/>
              <a:cs typeface="Helvetica"/>
            </a:endParaRPr>
          </a:p>
          <a:p>
            <a:pPr marL="342900" indent="-342900" algn="just">
              <a:buFont typeface="Arial" panose="020B0604020202020204" pitchFamily="34" charset="0"/>
              <a:buChar char="•"/>
            </a:pPr>
            <a:r>
              <a:rPr lang="en-US" sz="1800" dirty="0">
                <a:solidFill>
                  <a:srgbClr val="58195D"/>
                </a:solidFill>
                <a:latin typeface="Helvetica"/>
                <a:cs typeface="Helvetica"/>
              </a:rPr>
              <a:t>A balance sheet strategy that ties the Liabilities in with the Assets, and vice-versa: no longer operating in isolation, but one that matches the quality and requirements of one with the </a:t>
            </a:r>
            <a:r>
              <a:rPr lang="en-US" sz="1800" dirty="0" smtClean="0">
                <a:solidFill>
                  <a:srgbClr val="58195D"/>
                </a:solidFill>
                <a:latin typeface="Helvetica"/>
                <a:cs typeface="Helvetica"/>
              </a:rPr>
              <a:t>other.</a:t>
            </a:r>
          </a:p>
          <a:p>
            <a:pPr marL="342900" indent="-342900" algn="just">
              <a:buFont typeface="Arial" panose="020B0604020202020204" pitchFamily="34" charset="0"/>
              <a:buChar char="•"/>
            </a:pPr>
            <a:endParaRPr lang="en-US" sz="1800" dirty="0">
              <a:solidFill>
                <a:srgbClr val="58195D"/>
              </a:solidFill>
              <a:latin typeface="Helvetica"/>
              <a:cs typeface="Helvetica"/>
            </a:endParaRPr>
          </a:p>
          <a:p>
            <a:pPr marL="342900" indent="-342900" algn="just">
              <a:buFont typeface="Arial" panose="020B0604020202020204" pitchFamily="34" charset="0"/>
              <a:buChar char="•"/>
            </a:pPr>
            <a:r>
              <a:rPr lang="en-US" sz="1800" dirty="0">
                <a:solidFill>
                  <a:srgbClr val="58195D"/>
                </a:solidFill>
                <a:latin typeface="Helvetica"/>
                <a:cs typeface="Helvetica"/>
              </a:rPr>
              <a:t>Integrate the Net Interest Rate (NIM) enhancement strategy into the liquidity risk management regime, and make a premier steering </a:t>
            </a:r>
            <a:r>
              <a:rPr lang="en-US" sz="1800" dirty="0" smtClean="0">
                <a:solidFill>
                  <a:srgbClr val="58195D"/>
                </a:solidFill>
                <a:latin typeface="Helvetica"/>
                <a:cs typeface="Helvetica"/>
              </a:rPr>
              <a:t>metric.</a:t>
            </a:r>
            <a:endParaRPr lang="en-US" sz="1800" dirty="0">
              <a:solidFill>
                <a:srgbClr val="58195D"/>
              </a:solidFill>
              <a:latin typeface="Helvetica"/>
              <a:cs typeface="Helvetica"/>
            </a:endParaRPr>
          </a:p>
        </p:txBody>
      </p:sp>
    </p:spTree>
    <p:extLst>
      <p:ext uri="{BB962C8B-B14F-4D97-AF65-F5344CB8AC3E}">
        <p14:creationId xmlns:p14="http://schemas.microsoft.com/office/powerpoint/2010/main" val="2356352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672262" y="284527"/>
            <a:ext cx="8765290" cy="584775"/>
          </a:xfrm>
          <a:prstGeom prst="rect">
            <a:avLst/>
          </a:prstGeom>
          <a:noFill/>
        </p:spPr>
        <p:txBody>
          <a:bodyPr wrap="square" rtlCol="0">
            <a:spAutoFit/>
          </a:bodyPr>
          <a:lstStyle/>
          <a:p>
            <a:pPr algn="ctr"/>
            <a:r>
              <a:rPr lang="en-US" sz="3200" b="1" dirty="0">
                <a:solidFill>
                  <a:srgbClr val="092566"/>
                </a:solidFill>
                <a:latin typeface="Helvetica" pitchFamily="2" charset="0"/>
              </a:rPr>
              <a:t>Implementing strategic ALM</a:t>
            </a:r>
          </a:p>
        </p:txBody>
      </p:sp>
      <p:sp>
        <p:nvSpPr>
          <p:cNvPr id="8" name="CuadroTexto 7">
            <a:extLst>
              <a:ext uri="{FF2B5EF4-FFF2-40B4-BE49-F238E27FC236}">
                <a16:creationId xmlns:a16="http://schemas.microsoft.com/office/drawing/2014/main" xmlns="" id="{C940852A-22E2-4E90-ABAD-B125F56EB985}"/>
              </a:ext>
            </a:extLst>
          </p:cNvPr>
          <p:cNvSpPr txBox="1"/>
          <p:nvPr/>
        </p:nvSpPr>
        <p:spPr>
          <a:xfrm>
            <a:off x="672262" y="1135529"/>
            <a:ext cx="8334305" cy="4031873"/>
          </a:xfrm>
          <a:prstGeom prst="rect">
            <a:avLst/>
          </a:prstGeom>
          <a:noFill/>
        </p:spPr>
        <p:txBody>
          <a:bodyPr wrap="square" rtlCol="0">
            <a:spAutoFit/>
          </a:bodyPr>
          <a:lstStyle/>
          <a:p>
            <a:pPr marL="342900" indent="-342900" algn="just">
              <a:buFont typeface="Arial" panose="020B0604020202020204" pitchFamily="34" charset="0"/>
              <a:buChar char="•"/>
            </a:pPr>
            <a:r>
              <a:rPr lang="en-US" sz="1600" dirty="0">
                <a:solidFill>
                  <a:srgbClr val="58195D"/>
                </a:solidFill>
                <a:latin typeface="Helvetica"/>
                <a:cs typeface="Helvetica"/>
              </a:rPr>
              <a:t>A strategic ALM integrated balance sheet origination process will increase the likelihood of arriving at a balance sheet shape and structure that </a:t>
            </a:r>
            <a:r>
              <a:rPr lang="en-US" sz="1600" dirty="0" err="1">
                <a:solidFill>
                  <a:srgbClr val="58195D"/>
                </a:solidFill>
                <a:latin typeface="Helvetica"/>
                <a:cs typeface="Helvetica"/>
              </a:rPr>
              <a:t>maximises</a:t>
            </a:r>
            <a:r>
              <a:rPr lang="en-US" sz="1600" dirty="0">
                <a:solidFill>
                  <a:srgbClr val="58195D"/>
                </a:solidFill>
                <a:latin typeface="Helvetica"/>
                <a:cs typeface="Helvetica"/>
              </a:rPr>
              <a:t> the desired outcomes for each of the 3 stakeholders</a:t>
            </a:r>
            <a:r>
              <a:rPr lang="en-US" sz="1600" dirty="0" smtClean="0">
                <a:solidFill>
                  <a:srgbClr val="58195D"/>
                </a:solidFill>
                <a:latin typeface="Helvetica"/>
                <a:cs typeface="Helvetica"/>
              </a:rPr>
              <a:t>.</a:t>
            </a: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From an ALM perspective, it means integrating the following processes into one:</a:t>
            </a:r>
          </a:p>
          <a:p>
            <a:pPr marL="971550" lvl="2" indent="-285750" algn="just">
              <a:buFontTx/>
              <a:buChar char="-"/>
            </a:pPr>
            <a:r>
              <a:rPr lang="en-US" sz="1600" dirty="0">
                <a:solidFill>
                  <a:srgbClr val="58195D"/>
                </a:solidFill>
                <a:latin typeface="Helvetica"/>
                <a:cs typeface="Helvetica"/>
              </a:rPr>
              <a:t>Capital planning and management (</a:t>
            </a:r>
            <a:r>
              <a:rPr lang="en-US" sz="1600" dirty="0" err="1">
                <a:solidFill>
                  <a:srgbClr val="58195D"/>
                </a:solidFill>
                <a:latin typeface="Helvetica"/>
                <a:cs typeface="Helvetica"/>
              </a:rPr>
              <a:t>inc</a:t>
            </a:r>
            <a:r>
              <a:rPr lang="en-US" sz="1600" dirty="0">
                <a:solidFill>
                  <a:srgbClr val="58195D"/>
                </a:solidFill>
                <a:latin typeface="Helvetica"/>
                <a:cs typeface="Helvetica"/>
              </a:rPr>
              <a:t> the ICAAP process)</a:t>
            </a:r>
          </a:p>
          <a:p>
            <a:pPr marL="971550" lvl="2" indent="-285750" algn="just">
              <a:buFontTx/>
              <a:buChar char="-"/>
            </a:pPr>
            <a:r>
              <a:rPr lang="en-US" sz="1600" dirty="0">
                <a:solidFill>
                  <a:srgbClr val="58195D"/>
                </a:solidFill>
                <a:latin typeface="Helvetica"/>
                <a:cs typeface="Helvetica"/>
              </a:rPr>
              <a:t>Liquidity risk management (</a:t>
            </a:r>
            <a:r>
              <a:rPr lang="en-US" sz="1600" dirty="0" err="1">
                <a:solidFill>
                  <a:srgbClr val="58195D"/>
                </a:solidFill>
                <a:latin typeface="Helvetica"/>
                <a:cs typeface="Helvetica"/>
              </a:rPr>
              <a:t>inc</a:t>
            </a:r>
            <a:r>
              <a:rPr lang="en-US" sz="1600" dirty="0">
                <a:solidFill>
                  <a:srgbClr val="58195D"/>
                </a:solidFill>
                <a:latin typeface="Helvetica"/>
                <a:cs typeface="Helvetica"/>
              </a:rPr>
              <a:t> ILAAP process)</a:t>
            </a:r>
          </a:p>
          <a:p>
            <a:pPr lvl="2" algn="just"/>
            <a:r>
              <a:rPr lang="en-US" sz="1600" dirty="0">
                <a:solidFill>
                  <a:srgbClr val="FF0000"/>
                </a:solidFill>
                <a:latin typeface="Helvetica"/>
                <a:cs typeface="Helvetica"/>
              </a:rPr>
              <a:t>    * Call it “ICLAAP” – merge </a:t>
            </a:r>
            <a:r>
              <a:rPr lang="en-US" sz="1600" dirty="0" smtClean="0">
                <a:solidFill>
                  <a:srgbClr val="FF0000"/>
                </a:solidFill>
                <a:latin typeface="Helvetica"/>
                <a:cs typeface="Helvetica"/>
              </a:rPr>
              <a:t>the process into one, ideally overlapping with the Recovery </a:t>
            </a:r>
            <a:r>
              <a:rPr lang="en-US" sz="1600" dirty="0">
                <a:solidFill>
                  <a:srgbClr val="FF0000"/>
                </a:solidFill>
                <a:latin typeface="Helvetica"/>
                <a:cs typeface="Helvetica"/>
              </a:rPr>
              <a:t>Plan</a:t>
            </a:r>
          </a:p>
          <a:p>
            <a:pPr marL="971550" lvl="2" indent="-285750" algn="just">
              <a:buFontTx/>
              <a:buChar char="-"/>
            </a:pPr>
            <a:r>
              <a:rPr lang="en-US" sz="1600" dirty="0">
                <a:solidFill>
                  <a:srgbClr val="58195D"/>
                </a:solidFill>
                <a:latin typeface="Helvetica"/>
                <a:cs typeface="Helvetica"/>
              </a:rPr>
              <a:t>Capital and liquidity stress testing </a:t>
            </a:r>
          </a:p>
          <a:p>
            <a:pPr marL="971550" lvl="2" indent="-285750" algn="just">
              <a:buFontTx/>
              <a:buChar char="-"/>
            </a:pPr>
            <a:r>
              <a:rPr lang="en-US" sz="1600" dirty="0">
                <a:solidFill>
                  <a:srgbClr val="58195D"/>
                </a:solidFill>
                <a:latin typeface="Helvetica"/>
                <a:cs typeface="Helvetica"/>
              </a:rPr>
              <a:t>IRRBB</a:t>
            </a:r>
          </a:p>
          <a:p>
            <a:pPr marL="971550" lvl="2" indent="-285750" algn="just">
              <a:buFontTx/>
              <a:buChar char="-"/>
            </a:pPr>
            <a:r>
              <a:rPr lang="en-US" sz="1600" dirty="0">
                <a:solidFill>
                  <a:srgbClr val="58195D"/>
                </a:solidFill>
                <a:latin typeface="Helvetica"/>
                <a:cs typeface="Helvetica"/>
              </a:rPr>
              <a:t>FTP </a:t>
            </a:r>
          </a:p>
          <a:p>
            <a:pPr marL="971550" lvl="2" indent="-285750" algn="just">
              <a:buFontTx/>
              <a:buChar char="-"/>
            </a:pPr>
            <a:r>
              <a:rPr lang="en-US" sz="1600" dirty="0">
                <a:solidFill>
                  <a:srgbClr val="58195D"/>
                </a:solidFill>
                <a:latin typeface="Helvetica"/>
                <a:cs typeface="Helvetica"/>
              </a:rPr>
              <a:t>Internal curve construction process</a:t>
            </a:r>
            <a:r>
              <a:rPr lang="en-US" sz="1600" dirty="0" smtClean="0">
                <a:solidFill>
                  <a:srgbClr val="58195D"/>
                </a:solidFill>
                <a:latin typeface="Helvetica"/>
                <a:cs typeface="Helvetica"/>
              </a:rPr>
              <a:t>.</a:t>
            </a:r>
          </a:p>
          <a:p>
            <a:pPr marL="971550" lvl="2" indent="-285750" algn="just">
              <a:buFontTx/>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…within the “triumvirate” of Risk, Finance and Treasury, overseen by Treasury – all owned and driven by ALCO.</a:t>
            </a:r>
          </a:p>
        </p:txBody>
      </p:sp>
    </p:spTree>
    <p:extLst>
      <p:ext uri="{BB962C8B-B14F-4D97-AF65-F5344CB8AC3E}">
        <p14:creationId xmlns:p14="http://schemas.microsoft.com/office/powerpoint/2010/main" val="455829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8C6D2EC-55A1-CF45-9984-EB97A62155C0}"/>
              </a:ext>
            </a:extLst>
          </p:cNvPr>
          <p:cNvPicPr>
            <a:picLocks noGrp="1" noChangeAspect="1"/>
          </p:cNvPicPr>
          <p:nvPr>
            <p:ph idx="1"/>
          </p:nvPr>
        </p:nvPicPr>
        <p:blipFill>
          <a:blip r:embed="rId2"/>
          <a:stretch>
            <a:fillRect/>
          </a:stretch>
        </p:blipFill>
        <p:spPr>
          <a:xfrm>
            <a:off x="1" y="0"/>
            <a:ext cx="9143999" cy="5143500"/>
          </a:xfrm>
        </p:spPr>
      </p:pic>
      <p:sp>
        <p:nvSpPr>
          <p:cNvPr id="6" name="CuadroTexto 5">
            <a:extLst>
              <a:ext uri="{FF2B5EF4-FFF2-40B4-BE49-F238E27FC236}">
                <a16:creationId xmlns:a16="http://schemas.microsoft.com/office/drawing/2014/main" xmlns="" id="{71263D4C-0798-3949-95D6-84BB8174B245}"/>
              </a:ext>
            </a:extLst>
          </p:cNvPr>
          <p:cNvSpPr txBox="1"/>
          <p:nvPr/>
        </p:nvSpPr>
        <p:spPr>
          <a:xfrm>
            <a:off x="1707928" y="1899371"/>
            <a:ext cx="5728141" cy="646331"/>
          </a:xfrm>
          <a:prstGeom prst="rect">
            <a:avLst/>
          </a:prstGeom>
          <a:noFill/>
        </p:spPr>
        <p:txBody>
          <a:bodyPr wrap="square" rtlCol="0">
            <a:spAutoFit/>
          </a:bodyPr>
          <a:lstStyle/>
          <a:p>
            <a:pPr algn="ctr"/>
            <a:r>
              <a:rPr lang="es-ES_tradnl" sz="3600" b="1" dirty="0">
                <a:solidFill>
                  <a:srgbClr val="092566"/>
                </a:solidFill>
                <a:latin typeface="Helvetica" pitchFamily="2" charset="0"/>
              </a:rPr>
              <a:t>Making </a:t>
            </a:r>
            <a:r>
              <a:rPr lang="es-ES_tradnl" sz="3600" b="1" dirty="0" err="1">
                <a:solidFill>
                  <a:srgbClr val="092566"/>
                </a:solidFill>
                <a:latin typeface="Helvetica" pitchFamily="2" charset="0"/>
              </a:rPr>
              <a:t>it</a:t>
            </a:r>
            <a:r>
              <a:rPr lang="es-ES_tradnl" sz="3600" b="1" dirty="0">
                <a:solidFill>
                  <a:srgbClr val="092566"/>
                </a:solidFill>
                <a:latin typeface="Helvetica" pitchFamily="2" charset="0"/>
              </a:rPr>
              <a:t> </a:t>
            </a:r>
            <a:r>
              <a:rPr lang="es-ES_tradnl" sz="3600" b="1" dirty="0" err="1">
                <a:solidFill>
                  <a:srgbClr val="092566"/>
                </a:solidFill>
                <a:latin typeface="Helvetica" pitchFamily="2" charset="0"/>
              </a:rPr>
              <a:t>happen</a:t>
            </a:r>
            <a:r>
              <a:rPr lang="es-ES_tradnl" sz="3600" b="1" dirty="0">
                <a:solidFill>
                  <a:srgbClr val="092566"/>
                </a:solidFill>
                <a:latin typeface="Helvetica" pitchFamily="2" charset="0"/>
              </a:rPr>
              <a:t>…</a:t>
            </a:r>
          </a:p>
        </p:txBody>
      </p:sp>
      <p:sp>
        <p:nvSpPr>
          <p:cNvPr id="7" name="CuadroTexto 6">
            <a:extLst>
              <a:ext uri="{FF2B5EF4-FFF2-40B4-BE49-F238E27FC236}">
                <a16:creationId xmlns:a16="http://schemas.microsoft.com/office/drawing/2014/main" xmlns="" id="{0430C856-37F7-4DEB-9AAC-BF3A50B754E1}"/>
              </a:ext>
            </a:extLst>
          </p:cNvPr>
          <p:cNvSpPr txBox="1"/>
          <p:nvPr/>
        </p:nvSpPr>
        <p:spPr>
          <a:xfrm>
            <a:off x="2289867" y="2774006"/>
            <a:ext cx="4564265" cy="523220"/>
          </a:xfrm>
          <a:prstGeom prst="rect">
            <a:avLst/>
          </a:prstGeom>
          <a:noFill/>
        </p:spPr>
        <p:txBody>
          <a:bodyPr wrap="square" rtlCol="0">
            <a:spAutoFit/>
          </a:bodyPr>
          <a:lstStyle/>
          <a:p>
            <a:pPr algn="ctr"/>
            <a:r>
              <a:rPr lang="en-US" sz="2800" dirty="0">
                <a:solidFill>
                  <a:srgbClr val="58195D"/>
                </a:solidFill>
                <a:latin typeface="Helvetica"/>
                <a:cs typeface="Helvetica"/>
              </a:rPr>
              <a:t>Illustrations to make a point</a:t>
            </a:r>
          </a:p>
        </p:txBody>
      </p:sp>
    </p:spTree>
    <p:extLst>
      <p:ext uri="{BB962C8B-B14F-4D97-AF65-F5344CB8AC3E}">
        <p14:creationId xmlns:p14="http://schemas.microsoft.com/office/powerpoint/2010/main" val="1606096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0" y="-21955"/>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703168" y="420752"/>
            <a:ext cx="8765290" cy="584775"/>
          </a:xfrm>
          <a:prstGeom prst="rect">
            <a:avLst/>
          </a:prstGeom>
          <a:noFill/>
        </p:spPr>
        <p:txBody>
          <a:bodyPr wrap="square" rtlCol="0">
            <a:spAutoFit/>
          </a:bodyPr>
          <a:lstStyle/>
          <a:p>
            <a:pPr algn="ctr"/>
            <a:r>
              <a:rPr lang="en-US" sz="3200" b="1" dirty="0">
                <a:solidFill>
                  <a:srgbClr val="092566"/>
                </a:solidFill>
                <a:latin typeface="Helvetica" pitchFamily="2" charset="0"/>
              </a:rPr>
              <a:t>Principles of liquidity and funding</a:t>
            </a:r>
          </a:p>
        </p:txBody>
      </p:sp>
      <p:sp>
        <p:nvSpPr>
          <p:cNvPr id="6" name="CuadroTexto 5">
            <a:extLst>
              <a:ext uri="{FF2B5EF4-FFF2-40B4-BE49-F238E27FC236}">
                <a16:creationId xmlns:a16="http://schemas.microsoft.com/office/drawing/2014/main" xmlns="" id="{9137A66A-EC6B-4E9C-8E59-CF9B925F6043}"/>
              </a:ext>
            </a:extLst>
          </p:cNvPr>
          <p:cNvSpPr txBox="1"/>
          <p:nvPr/>
        </p:nvSpPr>
        <p:spPr>
          <a:xfrm>
            <a:off x="632829" y="1331379"/>
            <a:ext cx="8212233" cy="3293209"/>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rgbClr val="58195D"/>
                </a:solidFill>
                <a:latin typeface="Helvetica"/>
                <a:cs typeface="Helvetica"/>
              </a:rPr>
              <a:t>A bank’s funding structure should be assessed on an aggregate balance sheet </a:t>
            </a:r>
            <a:r>
              <a:rPr lang="en-US" sz="1600" dirty="0" smtClean="0">
                <a:solidFill>
                  <a:srgbClr val="58195D"/>
                </a:solidFill>
                <a:latin typeface="Helvetica"/>
                <a:cs typeface="Helvetica"/>
              </a:rPr>
              <a:t>approach:</a:t>
            </a: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971550" lvl="2" indent="-285750" algn="just">
              <a:buFontTx/>
              <a:buChar char="-"/>
            </a:pPr>
            <a:r>
              <a:rPr lang="en-US" sz="1600" dirty="0">
                <a:solidFill>
                  <a:srgbClr val="58195D"/>
                </a:solidFill>
                <a:latin typeface="Helvetica"/>
                <a:cs typeface="Helvetica"/>
              </a:rPr>
              <a:t>The quality and adequacy of the funding structure (liabilities) should be measured alongside the capital and asset side of the balance </a:t>
            </a:r>
            <a:r>
              <a:rPr lang="en-US" sz="1600" dirty="0" smtClean="0">
                <a:solidFill>
                  <a:srgbClr val="58195D"/>
                </a:solidFill>
                <a:latin typeface="Helvetica"/>
                <a:cs typeface="Helvetica"/>
              </a:rPr>
              <a:t>sheet.</a:t>
            </a:r>
          </a:p>
          <a:p>
            <a:pPr marL="971550" lvl="2" indent="-285750" algn="just">
              <a:buFontTx/>
              <a:buChar char="-"/>
            </a:pPr>
            <a:endParaRPr lang="en-US" sz="1600" dirty="0">
              <a:solidFill>
                <a:srgbClr val="58195D"/>
              </a:solidFill>
              <a:latin typeface="Helvetica"/>
              <a:cs typeface="Helvetica"/>
            </a:endParaRPr>
          </a:p>
          <a:p>
            <a:pPr marL="971550" lvl="2" indent="-285750" algn="just">
              <a:buFontTx/>
              <a:buChar char="-"/>
            </a:pPr>
            <a:r>
              <a:rPr lang="en-US" sz="1600" dirty="0">
                <a:solidFill>
                  <a:srgbClr val="58195D"/>
                </a:solidFill>
                <a:latin typeface="Helvetica"/>
                <a:cs typeface="Helvetica"/>
              </a:rPr>
              <a:t>This gives a more holistic picture of the robustness and resilience of the funding model, under BAU and in </a:t>
            </a:r>
            <a:r>
              <a:rPr lang="en-US" sz="1600" dirty="0" smtClean="0">
                <a:solidFill>
                  <a:srgbClr val="58195D"/>
                </a:solidFill>
                <a:latin typeface="Helvetica"/>
                <a:cs typeface="Helvetica"/>
              </a:rPr>
              <a:t>stress.</a:t>
            </a:r>
          </a:p>
          <a:p>
            <a:pPr marL="971550" lvl="2" indent="-285750" algn="just">
              <a:buFontTx/>
              <a:buChar char="-"/>
            </a:pPr>
            <a:endParaRPr lang="en-US" sz="1600" dirty="0">
              <a:solidFill>
                <a:srgbClr val="58195D"/>
              </a:solidFill>
              <a:latin typeface="Helvetica"/>
              <a:cs typeface="Helvetica"/>
            </a:endParaRPr>
          </a:p>
          <a:p>
            <a:pPr marL="971550" lvl="2" indent="-285750" algn="just">
              <a:buFontTx/>
              <a:buChar char="-"/>
            </a:pPr>
            <a:r>
              <a:rPr lang="en-US" sz="1600" dirty="0">
                <a:solidFill>
                  <a:srgbClr val="58195D"/>
                </a:solidFill>
                <a:latin typeface="Helvetica"/>
                <a:cs typeface="Helvetica"/>
              </a:rPr>
              <a:t>One of the original liquidity principles (see Ch. 12 </a:t>
            </a:r>
            <a:r>
              <a:rPr lang="en-US" sz="1600" dirty="0" smtClean="0">
                <a:solidFill>
                  <a:srgbClr val="58195D"/>
                </a:solidFill>
                <a:latin typeface="Helvetica"/>
                <a:cs typeface="Helvetica"/>
              </a:rPr>
              <a:t>of “Principles of Banking”): </a:t>
            </a:r>
            <a:r>
              <a:rPr lang="en-US" sz="1600" dirty="0">
                <a:solidFill>
                  <a:srgbClr val="58195D"/>
                </a:solidFill>
                <a:latin typeface="Helvetica"/>
                <a:cs typeface="Helvetica"/>
              </a:rPr>
              <a:t>robustness of funding is almost as much a function of the liquidity, maturity and product type of the </a:t>
            </a:r>
            <a:r>
              <a:rPr lang="en-US" sz="1600" i="1" dirty="0">
                <a:solidFill>
                  <a:srgbClr val="58195D"/>
                </a:solidFill>
                <a:latin typeface="Helvetica"/>
                <a:cs typeface="Helvetica"/>
              </a:rPr>
              <a:t>asset base </a:t>
            </a:r>
            <a:r>
              <a:rPr lang="en-US" sz="1600" dirty="0">
                <a:solidFill>
                  <a:srgbClr val="58195D"/>
                </a:solidFill>
                <a:latin typeface="Helvetica"/>
                <a:cs typeface="Helvetica"/>
              </a:rPr>
              <a:t>as it is of the type and composition of the </a:t>
            </a:r>
            <a:r>
              <a:rPr lang="en-US" sz="1600" i="1" dirty="0" smtClean="0">
                <a:solidFill>
                  <a:srgbClr val="58195D"/>
                </a:solidFill>
                <a:latin typeface="Helvetica"/>
                <a:cs typeface="Helvetica"/>
              </a:rPr>
              <a:t>liabilities mix</a:t>
            </a:r>
            <a:r>
              <a:rPr lang="en-US" sz="1600" dirty="0" smtClean="0">
                <a:solidFill>
                  <a:srgbClr val="58195D"/>
                </a:solidFill>
                <a:latin typeface="Helvetica"/>
                <a:cs typeface="Helvetica"/>
              </a:rPr>
              <a:t>.</a:t>
            </a:r>
            <a:endParaRPr lang="en-US" sz="1600" dirty="0" smtClean="0">
              <a:solidFill>
                <a:srgbClr val="58195D"/>
              </a:solidFill>
              <a:latin typeface="Helvetica"/>
              <a:cs typeface="Helvetica"/>
            </a:endParaRPr>
          </a:p>
        </p:txBody>
      </p:sp>
    </p:spTree>
    <p:extLst>
      <p:ext uri="{BB962C8B-B14F-4D97-AF65-F5344CB8AC3E}">
        <p14:creationId xmlns:p14="http://schemas.microsoft.com/office/powerpoint/2010/main" val="656394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0" y="-21955"/>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703168" y="420752"/>
            <a:ext cx="8765290" cy="584775"/>
          </a:xfrm>
          <a:prstGeom prst="rect">
            <a:avLst/>
          </a:prstGeom>
          <a:noFill/>
        </p:spPr>
        <p:txBody>
          <a:bodyPr wrap="square" rtlCol="0">
            <a:spAutoFit/>
          </a:bodyPr>
          <a:lstStyle/>
          <a:p>
            <a:pPr algn="ctr"/>
            <a:r>
              <a:rPr lang="en-US" sz="3200" b="1" dirty="0">
                <a:solidFill>
                  <a:srgbClr val="092566"/>
                </a:solidFill>
                <a:latin typeface="Helvetica" pitchFamily="2" charset="0"/>
              </a:rPr>
              <a:t>Principles of liquidity and funding</a:t>
            </a:r>
          </a:p>
        </p:txBody>
      </p:sp>
      <p:sp>
        <p:nvSpPr>
          <p:cNvPr id="6" name="CuadroTexto 5">
            <a:extLst>
              <a:ext uri="{FF2B5EF4-FFF2-40B4-BE49-F238E27FC236}">
                <a16:creationId xmlns:a16="http://schemas.microsoft.com/office/drawing/2014/main" xmlns="" id="{9137A66A-EC6B-4E9C-8E59-CF9B925F6043}"/>
              </a:ext>
            </a:extLst>
          </p:cNvPr>
          <p:cNvSpPr txBox="1"/>
          <p:nvPr/>
        </p:nvSpPr>
        <p:spPr>
          <a:xfrm>
            <a:off x="632829" y="1331379"/>
            <a:ext cx="8212233" cy="280076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err="1" smtClean="0">
                <a:solidFill>
                  <a:srgbClr val="58195D"/>
                </a:solidFill>
                <a:latin typeface="Helvetica"/>
                <a:cs typeface="Helvetica"/>
              </a:rPr>
              <a:t>Stylised</a:t>
            </a:r>
            <a:r>
              <a:rPr lang="en-US" sz="1600" dirty="0" smtClean="0">
                <a:solidFill>
                  <a:srgbClr val="58195D"/>
                </a:solidFill>
                <a:latin typeface="Helvetica"/>
                <a:cs typeface="Helvetica"/>
              </a:rPr>
              <a:t> illustration:</a:t>
            </a: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971550" lvl="2" indent="-285750" algn="just">
              <a:buFontTx/>
              <a:buChar char="-"/>
            </a:pPr>
            <a:r>
              <a:rPr lang="en-US" sz="1600" dirty="0">
                <a:solidFill>
                  <a:srgbClr val="58195D"/>
                </a:solidFill>
                <a:latin typeface="Helvetica"/>
                <a:cs typeface="Helvetica"/>
              </a:rPr>
              <a:t>Liquid assets versus illiquid </a:t>
            </a:r>
            <a:r>
              <a:rPr lang="en-US" sz="1600" dirty="0" smtClean="0">
                <a:solidFill>
                  <a:srgbClr val="58195D"/>
                </a:solidFill>
                <a:latin typeface="Helvetica"/>
                <a:cs typeface="Helvetica"/>
              </a:rPr>
              <a:t>share.</a:t>
            </a:r>
          </a:p>
          <a:p>
            <a:pPr marL="971550" lvl="2" indent="-285750" algn="just">
              <a:buFontTx/>
              <a:buChar char="-"/>
            </a:pPr>
            <a:endParaRPr lang="en-US" sz="1600" dirty="0">
              <a:solidFill>
                <a:srgbClr val="58195D"/>
              </a:solidFill>
              <a:latin typeface="Helvetica"/>
              <a:cs typeface="Helvetica"/>
            </a:endParaRPr>
          </a:p>
          <a:p>
            <a:pPr marL="971550" lvl="2" indent="-285750" algn="just">
              <a:buFontTx/>
              <a:buChar char="-"/>
            </a:pPr>
            <a:r>
              <a:rPr lang="en-US" sz="1600" dirty="0">
                <a:solidFill>
                  <a:srgbClr val="58195D"/>
                </a:solidFill>
                <a:latin typeface="Helvetica"/>
                <a:cs typeface="Helvetica"/>
              </a:rPr>
              <a:t>How much illiquid funded by unstable and/or short-term </a:t>
            </a:r>
            <a:r>
              <a:rPr lang="en-US" sz="1600" dirty="0" smtClean="0">
                <a:solidFill>
                  <a:srgbClr val="58195D"/>
                </a:solidFill>
                <a:latin typeface="Helvetica"/>
                <a:cs typeface="Helvetica"/>
              </a:rPr>
              <a:t>liabilities.</a:t>
            </a:r>
          </a:p>
          <a:p>
            <a:pPr marL="971550" lvl="2" indent="-285750" algn="just">
              <a:buFontTx/>
              <a:buChar char="-"/>
            </a:pPr>
            <a:endParaRPr lang="en-US" sz="1600" dirty="0">
              <a:solidFill>
                <a:srgbClr val="58195D"/>
              </a:solidFill>
              <a:latin typeface="Helvetica"/>
              <a:cs typeface="Helvetica"/>
            </a:endParaRPr>
          </a:p>
          <a:p>
            <a:pPr marL="971550" lvl="2" indent="-285750" algn="just">
              <a:buFontTx/>
              <a:buChar char="-"/>
            </a:pPr>
            <a:r>
              <a:rPr lang="en-US" sz="1600" dirty="0">
                <a:solidFill>
                  <a:srgbClr val="58195D"/>
                </a:solidFill>
                <a:latin typeface="Helvetica"/>
                <a:cs typeface="Helvetica"/>
              </a:rPr>
              <a:t>Breakdown of liabilities</a:t>
            </a:r>
            <a:r>
              <a:rPr lang="en-US" sz="1600" dirty="0" smtClean="0">
                <a:solidFill>
                  <a:srgbClr val="58195D"/>
                </a:solidFill>
                <a:latin typeface="Helvetica"/>
                <a:cs typeface="Helvetica"/>
              </a:rPr>
              <a:t>:</a:t>
            </a:r>
          </a:p>
          <a:p>
            <a:pPr marL="971550" lvl="2" indent="-285750" algn="just">
              <a:buFontTx/>
              <a:buChar char="-"/>
            </a:pPr>
            <a:endParaRPr lang="en-US" sz="1600" dirty="0">
              <a:solidFill>
                <a:srgbClr val="58195D"/>
              </a:solidFill>
              <a:latin typeface="Helvetica"/>
              <a:cs typeface="Helvetica"/>
            </a:endParaRPr>
          </a:p>
          <a:p>
            <a:pPr marL="1428750" lvl="3" indent="-285750" algn="just">
              <a:buFont typeface="Arial" panose="020B0604020202020204" pitchFamily="34" charset="0"/>
              <a:buChar char="•"/>
            </a:pPr>
            <a:r>
              <a:rPr lang="en-US" sz="1600" dirty="0">
                <a:solidFill>
                  <a:srgbClr val="58195D"/>
                </a:solidFill>
                <a:latin typeface="Helvetica"/>
                <a:cs typeface="Helvetica"/>
              </a:rPr>
              <a:t>Retail deposits: stable and less stable</a:t>
            </a:r>
          </a:p>
          <a:p>
            <a:pPr marL="1428750" lvl="3" indent="-285750" algn="just">
              <a:buFont typeface="Arial" panose="020B0604020202020204" pitchFamily="34" charset="0"/>
              <a:buChar char="•"/>
            </a:pPr>
            <a:r>
              <a:rPr lang="en-US" sz="1600" dirty="0">
                <a:solidFill>
                  <a:srgbClr val="58195D"/>
                </a:solidFill>
                <a:latin typeface="Helvetica"/>
                <a:cs typeface="Helvetica"/>
              </a:rPr>
              <a:t>Wholesale funding: secured, senior unsecured</a:t>
            </a:r>
          </a:p>
          <a:p>
            <a:pPr marL="1428750" lvl="3" indent="-285750" algn="just">
              <a:buFont typeface="Arial" panose="020B0604020202020204" pitchFamily="34" charset="0"/>
              <a:buChar char="•"/>
            </a:pPr>
            <a:r>
              <a:rPr lang="en-US" sz="1600" dirty="0">
                <a:solidFill>
                  <a:srgbClr val="58195D"/>
                </a:solidFill>
                <a:latin typeface="Helvetica"/>
                <a:cs typeface="Helvetica"/>
              </a:rPr>
              <a:t>Capital: subordinated / hybrid; equity</a:t>
            </a:r>
          </a:p>
        </p:txBody>
      </p:sp>
    </p:spTree>
    <p:extLst>
      <p:ext uri="{BB962C8B-B14F-4D97-AF65-F5344CB8AC3E}">
        <p14:creationId xmlns:p14="http://schemas.microsoft.com/office/powerpoint/2010/main" val="2648103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F412CF7A-0BA6-B447-8E99-BF8B882474FC}"/>
              </a:ext>
            </a:extLst>
          </p:cNvPr>
          <p:cNvSpPr txBox="1"/>
          <p:nvPr/>
        </p:nvSpPr>
        <p:spPr>
          <a:xfrm>
            <a:off x="660653" y="308462"/>
            <a:ext cx="8765290" cy="584775"/>
          </a:xfrm>
          <a:prstGeom prst="rect">
            <a:avLst/>
          </a:prstGeom>
          <a:noFill/>
        </p:spPr>
        <p:txBody>
          <a:bodyPr wrap="square" rtlCol="0">
            <a:spAutoFit/>
          </a:bodyPr>
          <a:lstStyle/>
          <a:p>
            <a:r>
              <a:rPr lang="en-US" sz="3200" b="1" dirty="0">
                <a:solidFill>
                  <a:srgbClr val="092566"/>
                </a:solidFill>
                <a:latin typeface="Helvetica" pitchFamily="2" charset="0"/>
              </a:rPr>
              <a:t>Liability side…</a:t>
            </a:r>
          </a:p>
        </p:txBody>
      </p:sp>
      <p:sp>
        <p:nvSpPr>
          <p:cNvPr id="8" name="CuadroTexto 7">
            <a:extLst>
              <a:ext uri="{FF2B5EF4-FFF2-40B4-BE49-F238E27FC236}">
                <a16:creationId xmlns:a16="http://schemas.microsoft.com/office/drawing/2014/main" xmlns="" id="{5EAA7A13-D4E8-4A1F-8799-C750108B2317}"/>
              </a:ext>
            </a:extLst>
          </p:cNvPr>
          <p:cNvSpPr txBox="1"/>
          <p:nvPr/>
        </p:nvSpPr>
        <p:spPr>
          <a:xfrm>
            <a:off x="660653" y="1001489"/>
            <a:ext cx="8219577" cy="403187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rgbClr val="58195D"/>
                </a:solidFill>
                <a:latin typeface="Helvetica"/>
                <a:cs typeface="Helvetica"/>
              </a:rPr>
              <a:t>Genuinely robust liquidity and funding management policy and </a:t>
            </a:r>
            <a:r>
              <a:rPr lang="en-US" sz="1600" dirty="0" smtClean="0">
                <a:solidFill>
                  <a:srgbClr val="58195D"/>
                </a:solidFill>
                <a:latin typeface="Helvetica"/>
                <a:cs typeface="Helvetica"/>
              </a:rPr>
              <a:t>procedure</a:t>
            </a:r>
          </a:p>
          <a:p>
            <a:pPr marL="285750" indent="-285750" algn="just">
              <a:buFont typeface="Arial" panose="020B0604020202020204" pitchFamily="34" charset="0"/>
              <a:buChar char="•"/>
            </a:pPr>
            <a:endParaRPr lang="en-US" sz="1200" dirty="0">
              <a:solidFill>
                <a:srgbClr val="58195D"/>
              </a:solidFill>
              <a:latin typeface="Helvetica"/>
              <a:cs typeface="Helvetica"/>
            </a:endParaRPr>
          </a:p>
          <a:p>
            <a:pPr marL="285750" indent="-285750" algn="just">
              <a:buFont typeface="Arial" panose="020B0604020202020204" pitchFamily="34" charset="0"/>
              <a:buChar char="•"/>
            </a:pPr>
            <a:r>
              <a:rPr lang="en-US" sz="1600" dirty="0">
                <a:solidFill>
                  <a:srgbClr val="58195D"/>
                </a:solidFill>
                <a:latin typeface="Helvetica"/>
                <a:cs typeface="Helvetica"/>
              </a:rPr>
              <a:t>Active liability management, for example</a:t>
            </a:r>
          </a:p>
          <a:p>
            <a:pPr marL="742950" lvl="1" indent="-285750" algn="just">
              <a:buFontTx/>
              <a:buChar char="-"/>
            </a:pPr>
            <a:r>
              <a:rPr lang="en-US" sz="1600" dirty="0">
                <a:solidFill>
                  <a:srgbClr val="58195D"/>
                </a:solidFill>
                <a:latin typeface="Helvetica"/>
                <a:cs typeface="Helvetica"/>
              </a:rPr>
              <a:t>Defined liquidity risk tolerance appetite</a:t>
            </a:r>
          </a:p>
          <a:p>
            <a:pPr marL="742950" lvl="1" indent="-285750" algn="just">
              <a:buFontTx/>
              <a:buChar char="-"/>
            </a:pPr>
            <a:r>
              <a:rPr lang="en-US" sz="1600" dirty="0">
                <a:solidFill>
                  <a:srgbClr val="58195D"/>
                </a:solidFill>
                <a:latin typeface="Helvetica"/>
                <a:cs typeface="Helvetica"/>
              </a:rPr>
              <a:t>Debt buy-backs, especially more expensive instruments issued post-crash, and/or no longer qualify as Tier 2 capital</a:t>
            </a:r>
          </a:p>
          <a:p>
            <a:pPr marL="742950" lvl="1" indent="-285750" algn="just">
              <a:buFontTx/>
              <a:buChar char="-"/>
            </a:pPr>
            <a:r>
              <a:rPr lang="en-US" sz="1600" dirty="0">
                <a:solidFill>
                  <a:srgbClr val="58195D"/>
                </a:solidFill>
                <a:latin typeface="Helvetica"/>
                <a:cs typeface="Helvetica"/>
              </a:rPr>
              <a:t>Develop wider investor base</a:t>
            </a:r>
          </a:p>
          <a:p>
            <a:pPr marL="742950" lvl="1" indent="-285750" algn="just">
              <a:buFontTx/>
              <a:buChar char="-"/>
            </a:pPr>
            <a:r>
              <a:rPr lang="en-US" sz="1600" dirty="0">
                <a:solidFill>
                  <a:srgbClr val="58195D"/>
                </a:solidFill>
                <a:latin typeface="Helvetica"/>
                <a:cs typeface="Helvetica"/>
              </a:rPr>
              <a:t>Develop a private placement </a:t>
            </a:r>
            <a:r>
              <a:rPr lang="en-US" sz="1600" dirty="0" err="1">
                <a:solidFill>
                  <a:srgbClr val="58195D"/>
                </a:solidFill>
                <a:latin typeface="Helvetica"/>
                <a:cs typeface="Helvetica"/>
              </a:rPr>
              <a:t>programme</a:t>
            </a:r>
            <a:endParaRPr lang="en-US" sz="1600" dirty="0">
              <a:solidFill>
                <a:srgbClr val="58195D"/>
              </a:solidFill>
              <a:latin typeface="Helvetica"/>
              <a:cs typeface="Helvetica"/>
            </a:endParaRPr>
          </a:p>
          <a:p>
            <a:pPr marL="742950" lvl="1" indent="-285750" algn="just">
              <a:buFontTx/>
              <a:buChar char="-"/>
            </a:pPr>
            <a:r>
              <a:rPr lang="en-US" sz="1600" dirty="0">
                <a:solidFill>
                  <a:srgbClr val="58195D"/>
                </a:solidFill>
                <a:latin typeface="Helvetica"/>
                <a:cs typeface="Helvetica"/>
              </a:rPr>
              <a:t>Maintenance of adequate liquidity plus </a:t>
            </a:r>
            <a:r>
              <a:rPr lang="en-US" sz="1600" dirty="0" smtClean="0">
                <a:solidFill>
                  <a:srgbClr val="58195D"/>
                </a:solidFill>
                <a:latin typeface="Helvetica"/>
                <a:cs typeface="Helvetica"/>
              </a:rPr>
              <a:t>adequate HQLA</a:t>
            </a:r>
          </a:p>
          <a:p>
            <a:pPr marL="742950" lvl="1" indent="-285750" algn="just">
              <a:buFontTx/>
              <a:buChar char="-"/>
            </a:pPr>
            <a:r>
              <a:rPr lang="en-US" sz="1600" dirty="0" smtClean="0">
                <a:solidFill>
                  <a:srgbClr val="58195D"/>
                </a:solidFill>
                <a:latin typeface="Helvetica"/>
                <a:cs typeface="Helvetica"/>
              </a:rPr>
              <a:t>Fit-for-purpose </a:t>
            </a:r>
            <a:r>
              <a:rPr lang="en-US" sz="1600" dirty="0">
                <a:solidFill>
                  <a:srgbClr val="58195D"/>
                </a:solidFill>
                <a:latin typeface="Helvetica"/>
                <a:cs typeface="Helvetica"/>
              </a:rPr>
              <a:t>allocation of liquidity costs to business lines (FTP)</a:t>
            </a:r>
          </a:p>
          <a:p>
            <a:pPr marL="742950" lvl="1" indent="-285750" algn="just">
              <a:buFontTx/>
              <a:buChar char="-"/>
            </a:pPr>
            <a:r>
              <a:rPr lang="en-US" sz="1600" dirty="0">
                <a:solidFill>
                  <a:srgbClr val="58195D"/>
                </a:solidFill>
                <a:latin typeface="Helvetica"/>
                <a:cs typeface="Helvetica"/>
              </a:rPr>
              <a:t>Identification and measurement of all liquidity risk exposures</a:t>
            </a:r>
          </a:p>
          <a:p>
            <a:pPr marL="742950" lvl="1" indent="-285750" algn="just">
              <a:buFontTx/>
              <a:buChar char="-"/>
            </a:pPr>
            <a:r>
              <a:rPr lang="en-US" sz="1600" dirty="0">
                <a:solidFill>
                  <a:srgbClr val="58195D"/>
                </a:solidFill>
                <a:latin typeface="Helvetica"/>
                <a:cs typeface="Helvetica"/>
              </a:rPr>
              <a:t>Design and use of adequate stress testing policy and scenarios</a:t>
            </a:r>
          </a:p>
          <a:p>
            <a:pPr marL="742950" lvl="1" indent="-285750" algn="just">
              <a:buFontTx/>
              <a:buChar char="-"/>
            </a:pPr>
            <a:r>
              <a:rPr lang="en-US" sz="1600" dirty="0">
                <a:solidFill>
                  <a:srgbClr val="58195D"/>
                </a:solidFill>
                <a:latin typeface="Helvetica"/>
                <a:cs typeface="Helvetica"/>
              </a:rPr>
              <a:t>Adequate risk management of intraday liquidity risk</a:t>
            </a:r>
          </a:p>
          <a:p>
            <a:pPr marL="742950" lvl="1" indent="-285750" algn="just">
              <a:buFontTx/>
              <a:buChar char="-"/>
            </a:pPr>
            <a:r>
              <a:rPr lang="en-US" sz="1600" dirty="0">
                <a:solidFill>
                  <a:srgbClr val="58195D"/>
                </a:solidFill>
                <a:latin typeface="Helvetica"/>
                <a:cs typeface="Helvetica"/>
              </a:rPr>
              <a:t>Strong public disclosure to promote market </a:t>
            </a:r>
            <a:r>
              <a:rPr lang="en-US" sz="1600" dirty="0" smtClean="0">
                <a:solidFill>
                  <a:srgbClr val="58195D"/>
                </a:solidFill>
                <a:latin typeface="Helvetica"/>
                <a:cs typeface="Helvetica"/>
              </a:rPr>
              <a:t>discipline</a:t>
            </a:r>
          </a:p>
          <a:p>
            <a:pPr marL="742950" lvl="1" indent="-285750" algn="just">
              <a:buFontTx/>
              <a:buChar char="-"/>
            </a:pPr>
            <a:endParaRPr lang="en-US" sz="1200" dirty="0">
              <a:solidFill>
                <a:srgbClr val="58195D"/>
              </a:solidFill>
              <a:latin typeface="Helvetica"/>
              <a:cs typeface="Helvetica"/>
            </a:endParaRPr>
          </a:p>
          <a:p>
            <a:pPr marL="285750" indent="-285750" algn="just">
              <a:buFont typeface="Arial" panose="020B0604020202020204" pitchFamily="34" charset="0"/>
              <a:buChar char="•"/>
            </a:pPr>
            <a:r>
              <a:rPr lang="en-US" sz="1600" dirty="0">
                <a:solidFill>
                  <a:srgbClr val="58195D"/>
                </a:solidFill>
                <a:latin typeface="Helvetica"/>
                <a:cs typeface="Helvetica"/>
              </a:rPr>
              <a:t>Note funding is not a substitute for capital! </a:t>
            </a:r>
          </a:p>
        </p:txBody>
      </p:sp>
    </p:spTree>
    <p:extLst>
      <p:ext uri="{BB962C8B-B14F-4D97-AF65-F5344CB8AC3E}">
        <p14:creationId xmlns:p14="http://schemas.microsoft.com/office/powerpoint/2010/main" val="1939187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0" y="-21955"/>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764498" y="626852"/>
            <a:ext cx="8765290" cy="584775"/>
          </a:xfrm>
          <a:prstGeom prst="rect">
            <a:avLst/>
          </a:prstGeom>
          <a:noFill/>
        </p:spPr>
        <p:txBody>
          <a:bodyPr wrap="square" rtlCol="0">
            <a:spAutoFit/>
          </a:bodyPr>
          <a:lstStyle/>
          <a:p>
            <a:r>
              <a:rPr lang="en-US" sz="3200" b="1" dirty="0">
                <a:solidFill>
                  <a:srgbClr val="092566"/>
                </a:solidFill>
                <a:latin typeface="Helvetica" pitchFamily="2" charset="0"/>
              </a:rPr>
              <a:t>Asset side…</a:t>
            </a:r>
          </a:p>
        </p:txBody>
      </p:sp>
      <p:sp>
        <p:nvSpPr>
          <p:cNvPr id="6" name="CuadroTexto 5">
            <a:extLst>
              <a:ext uri="{FF2B5EF4-FFF2-40B4-BE49-F238E27FC236}">
                <a16:creationId xmlns:a16="http://schemas.microsoft.com/office/drawing/2014/main" xmlns="" id="{42CD1DDD-A9C2-4B79-84F9-888924FB88F7}"/>
              </a:ext>
            </a:extLst>
          </p:cNvPr>
          <p:cNvSpPr txBox="1"/>
          <p:nvPr/>
        </p:nvSpPr>
        <p:spPr>
          <a:xfrm>
            <a:off x="624038" y="1491156"/>
            <a:ext cx="8221024" cy="2885405"/>
          </a:xfrm>
          <a:prstGeom prst="rect">
            <a:avLst/>
          </a:prstGeom>
          <a:noFill/>
        </p:spPr>
        <p:txBody>
          <a:bodyPr wrap="square" rtlCol="0">
            <a:spAutoFit/>
          </a:bodyPr>
          <a:lstStyle/>
          <a:p>
            <a:pPr marL="285750" indent="-285750" algn="just">
              <a:buFont typeface="Arial" panose="020B0604020202020204" pitchFamily="34" charset="0"/>
              <a:buChar char="•"/>
            </a:pPr>
            <a:r>
              <a:rPr lang="en-US" sz="1650" dirty="0">
                <a:solidFill>
                  <a:srgbClr val="58195D"/>
                </a:solidFill>
                <a:latin typeface="Helvetica"/>
                <a:cs typeface="Helvetica"/>
              </a:rPr>
              <a:t>Increase liquid assets as share of balance </a:t>
            </a:r>
            <a:r>
              <a:rPr lang="en-US" sz="1650" dirty="0" smtClean="0">
                <a:solidFill>
                  <a:srgbClr val="58195D"/>
                </a:solidFill>
                <a:latin typeface="Helvetica"/>
                <a:cs typeface="Helvetica"/>
              </a:rPr>
              <a:t>sheet</a:t>
            </a:r>
            <a:endParaRPr lang="en-US" sz="1650" dirty="0">
              <a:solidFill>
                <a:srgbClr val="58195D"/>
              </a:solidFill>
              <a:latin typeface="Helvetica"/>
              <a:cs typeface="Helvetica"/>
            </a:endParaRPr>
          </a:p>
          <a:p>
            <a:pPr marL="742950" lvl="1" indent="-285750" algn="just">
              <a:buFontTx/>
              <a:buChar char="-"/>
            </a:pPr>
            <a:r>
              <a:rPr lang="en-US" sz="1650" dirty="0">
                <a:solidFill>
                  <a:srgbClr val="58195D"/>
                </a:solidFill>
                <a:latin typeface="Helvetica"/>
                <a:cs typeface="Helvetica"/>
              </a:rPr>
              <a:t>The LCR is a 30-day metric. It should be seen as more of a minimum than the maximum. That said, there is an “optimum” share that addresses </a:t>
            </a:r>
            <a:r>
              <a:rPr lang="en-US" sz="1650" dirty="0" err="1">
                <a:solidFill>
                  <a:srgbClr val="58195D"/>
                </a:solidFill>
                <a:latin typeface="Helvetica"/>
                <a:cs typeface="Helvetica"/>
              </a:rPr>
              <a:t>liq</a:t>
            </a:r>
            <a:r>
              <a:rPr lang="en-US" sz="1650" dirty="0">
                <a:solidFill>
                  <a:srgbClr val="58195D"/>
                </a:solidFill>
                <a:latin typeface="Helvetica"/>
                <a:cs typeface="Helvetica"/>
              </a:rPr>
              <a:t> risk concerns and also returns/ROE </a:t>
            </a:r>
            <a:r>
              <a:rPr lang="en-US" sz="1650" dirty="0" smtClean="0">
                <a:solidFill>
                  <a:srgbClr val="58195D"/>
                </a:solidFill>
                <a:latin typeface="Helvetica"/>
                <a:cs typeface="Helvetica"/>
              </a:rPr>
              <a:t>concerns.</a:t>
            </a:r>
          </a:p>
          <a:p>
            <a:pPr marL="742950" lvl="1" indent="-285750" algn="just">
              <a:buFontTx/>
              <a:buChar char="-"/>
            </a:pPr>
            <a:endParaRPr lang="en-US" sz="1650" dirty="0">
              <a:solidFill>
                <a:srgbClr val="58195D"/>
              </a:solidFill>
              <a:latin typeface="Helvetica"/>
              <a:cs typeface="Helvetica"/>
            </a:endParaRPr>
          </a:p>
          <a:p>
            <a:pPr marL="285750" indent="-285750" algn="just">
              <a:buFont typeface="Arial" panose="020B0604020202020204" pitchFamily="34" charset="0"/>
              <a:buChar char="•"/>
            </a:pPr>
            <a:r>
              <a:rPr lang="en-US" sz="1650" dirty="0">
                <a:solidFill>
                  <a:srgbClr val="58195D"/>
                </a:solidFill>
                <a:latin typeface="Helvetica"/>
                <a:cs typeface="Helvetica"/>
              </a:rPr>
              <a:t>De-link the bank – sovereign risk exposure connection</a:t>
            </a:r>
          </a:p>
          <a:p>
            <a:pPr marL="742950" lvl="1" indent="-285750" algn="just">
              <a:buFontTx/>
              <a:buChar char="-"/>
            </a:pPr>
            <a:r>
              <a:rPr lang="en-US" sz="1650" dirty="0">
                <a:solidFill>
                  <a:srgbClr val="58195D"/>
                </a:solidFill>
                <a:latin typeface="Helvetica"/>
                <a:cs typeface="Helvetica"/>
              </a:rPr>
              <a:t>The LCR doesn’t have to be sovereign debt. It could be cash (IMHO going down the CBs, RMBS and equity route is risky</a:t>
            </a:r>
            <a:r>
              <a:rPr lang="en-US" sz="1650" dirty="0" smtClean="0">
                <a:solidFill>
                  <a:srgbClr val="58195D"/>
                </a:solidFill>
                <a:latin typeface="Helvetica"/>
                <a:cs typeface="Helvetica"/>
              </a:rPr>
              <a:t>…</a:t>
            </a:r>
          </a:p>
          <a:p>
            <a:pPr marL="742950" lvl="1" indent="-285750" algn="just">
              <a:buFontTx/>
              <a:buChar char="-"/>
            </a:pPr>
            <a:endParaRPr lang="en-US" sz="1650" dirty="0">
              <a:solidFill>
                <a:srgbClr val="58195D"/>
              </a:solidFill>
              <a:latin typeface="Helvetica"/>
              <a:cs typeface="Helvetica"/>
            </a:endParaRPr>
          </a:p>
          <a:p>
            <a:pPr marL="285750" indent="-285750" algn="just">
              <a:buFont typeface="Arial" panose="020B0604020202020204" pitchFamily="34" charset="0"/>
              <a:buChar char="•"/>
            </a:pPr>
            <a:r>
              <a:rPr lang="en-US" sz="1650" dirty="0">
                <a:solidFill>
                  <a:srgbClr val="58195D"/>
                </a:solidFill>
                <a:latin typeface="Helvetica"/>
                <a:cs typeface="Helvetica"/>
              </a:rPr>
              <a:t>Beware relaxing loan origination standards as the cycle moves into bull market </a:t>
            </a:r>
            <a:r>
              <a:rPr lang="en-US" sz="1650" dirty="0" smtClean="0">
                <a:solidFill>
                  <a:srgbClr val="58195D"/>
                </a:solidFill>
                <a:latin typeface="Helvetica"/>
                <a:cs typeface="Helvetica"/>
              </a:rPr>
              <a:t>phase.</a:t>
            </a:r>
          </a:p>
        </p:txBody>
      </p:sp>
    </p:spTree>
    <p:extLst>
      <p:ext uri="{BB962C8B-B14F-4D97-AF65-F5344CB8AC3E}">
        <p14:creationId xmlns:p14="http://schemas.microsoft.com/office/powerpoint/2010/main" val="290973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0" y="-21955"/>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764498" y="442213"/>
            <a:ext cx="8765290" cy="584775"/>
          </a:xfrm>
          <a:prstGeom prst="rect">
            <a:avLst/>
          </a:prstGeom>
          <a:noFill/>
        </p:spPr>
        <p:txBody>
          <a:bodyPr wrap="square" rtlCol="0">
            <a:spAutoFit/>
          </a:bodyPr>
          <a:lstStyle/>
          <a:p>
            <a:r>
              <a:rPr lang="en-US" sz="3200" b="1" dirty="0">
                <a:solidFill>
                  <a:srgbClr val="092566"/>
                </a:solidFill>
                <a:latin typeface="Helvetica" pitchFamily="2" charset="0"/>
              </a:rPr>
              <a:t>Asset side…</a:t>
            </a:r>
          </a:p>
        </p:txBody>
      </p:sp>
      <p:sp>
        <p:nvSpPr>
          <p:cNvPr id="6" name="CuadroTexto 5">
            <a:extLst>
              <a:ext uri="{FF2B5EF4-FFF2-40B4-BE49-F238E27FC236}">
                <a16:creationId xmlns:a16="http://schemas.microsoft.com/office/drawing/2014/main" xmlns="" id="{42CD1DDD-A9C2-4B79-84F9-888924FB88F7}"/>
              </a:ext>
            </a:extLst>
          </p:cNvPr>
          <p:cNvSpPr txBox="1"/>
          <p:nvPr/>
        </p:nvSpPr>
        <p:spPr>
          <a:xfrm>
            <a:off x="624038" y="1183008"/>
            <a:ext cx="8221024" cy="3393237"/>
          </a:xfrm>
          <a:prstGeom prst="rect">
            <a:avLst/>
          </a:prstGeom>
          <a:noFill/>
        </p:spPr>
        <p:txBody>
          <a:bodyPr wrap="square" rtlCol="0">
            <a:spAutoFit/>
          </a:bodyPr>
          <a:lstStyle/>
          <a:p>
            <a:pPr marL="285750" indent="-285750" algn="just">
              <a:buFont typeface="Arial" panose="020B0604020202020204" pitchFamily="34" charset="0"/>
              <a:buChar char="•"/>
            </a:pPr>
            <a:r>
              <a:rPr lang="en-US" sz="1650" dirty="0" smtClean="0">
                <a:solidFill>
                  <a:srgbClr val="58195D"/>
                </a:solidFill>
                <a:latin typeface="Helvetica"/>
                <a:cs typeface="Helvetica"/>
              </a:rPr>
              <a:t>Address </a:t>
            </a:r>
            <a:r>
              <a:rPr lang="en-US" sz="1650" dirty="0">
                <a:solidFill>
                  <a:srgbClr val="58195D"/>
                </a:solidFill>
                <a:latin typeface="Helvetica"/>
                <a:cs typeface="Helvetica"/>
              </a:rPr>
              <a:t>asset quality problems. Ring-fence NPLs and impaired loans? (A sort of “non-core” part of the balance sheet that indicates you are addressing the problem and looking at disposal </a:t>
            </a:r>
            <a:r>
              <a:rPr lang="en-US" sz="1650" dirty="0" smtClean="0">
                <a:solidFill>
                  <a:srgbClr val="58195D"/>
                </a:solidFill>
                <a:latin typeface="Helvetica"/>
                <a:cs typeface="Helvetica"/>
              </a:rPr>
              <a:t>.</a:t>
            </a:r>
          </a:p>
          <a:p>
            <a:pPr marL="285750" indent="-285750" algn="just">
              <a:buFont typeface="Arial" panose="020B0604020202020204" pitchFamily="34" charset="0"/>
              <a:buChar char="•"/>
            </a:pPr>
            <a:endParaRPr lang="en-US" sz="1650" dirty="0">
              <a:solidFill>
                <a:srgbClr val="58195D"/>
              </a:solidFill>
              <a:latin typeface="Helvetica"/>
              <a:cs typeface="Helvetica"/>
            </a:endParaRPr>
          </a:p>
          <a:p>
            <a:pPr marL="285750" indent="-285750" algn="just">
              <a:buFont typeface="Arial" panose="020B0604020202020204" pitchFamily="34" charset="0"/>
              <a:buChar char="•"/>
            </a:pPr>
            <a:r>
              <a:rPr lang="en-US" sz="1650" dirty="0">
                <a:solidFill>
                  <a:srgbClr val="58195D"/>
                </a:solidFill>
                <a:latin typeface="Helvetica"/>
                <a:cs typeface="Helvetica"/>
              </a:rPr>
              <a:t>Reduce </a:t>
            </a:r>
            <a:r>
              <a:rPr lang="en-US" sz="1650" dirty="0" smtClean="0">
                <a:solidFill>
                  <a:srgbClr val="58195D"/>
                </a:solidFill>
                <a:latin typeface="Helvetica"/>
                <a:cs typeface="Helvetica"/>
              </a:rPr>
              <a:t>leverage.</a:t>
            </a:r>
          </a:p>
          <a:p>
            <a:pPr marL="285750" indent="-285750" algn="just">
              <a:buFont typeface="Arial" panose="020B0604020202020204" pitchFamily="34" charset="0"/>
              <a:buChar char="•"/>
            </a:pPr>
            <a:endParaRPr lang="en-US" sz="1650" dirty="0">
              <a:solidFill>
                <a:srgbClr val="58195D"/>
              </a:solidFill>
              <a:latin typeface="Helvetica"/>
              <a:cs typeface="Helvetica"/>
            </a:endParaRPr>
          </a:p>
          <a:p>
            <a:pPr marL="285750" indent="-285750" algn="just">
              <a:buFont typeface="Arial" panose="020B0604020202020204" pitchFamily="34" charset="0"/>
              <a:buChar char="•"/>
            </a:pPr>
            <a:r>
              <a:rPr lang="en-US" sz="1650" dirty="0">
                <a:solidFill>
                  <a:srgbClr val="58195D"/>
                </a:solidFill>
                <a:latin typeface="Helvetica"/>
                <a:cs typeface="Helvetica"/>
              </a:rPr>
              <a:t>Assets funded by….appropriate type of </a:t>
            </a:r>
            <a:r>
              <a:rPr lang="en-US" sz="1650" dirty="0" smtClean="0">
                <a:solidFill>
                  <a:srgbClr val="58195D"/>
                </a:solidFill>
                <a:latin typeface="Helvetica"/>
                <a:cs typeface="Helvetica"/>
              </a:rPr>
              <a:t>funding.</a:t>
            </a:r>
          </a:p>
          <a:p>
            <a:pPr marL="285750" indent="-285750" algn="just">
              <a:buFont typeface="Arial" panose="020B0604020202020204" pitchFamily="34" charset="0"/>
              <a:buChar char="•"/>
            </a:pPr>
            <a:endParaRPr lang="en-US" sz="1650" dirty="0">
              <a:solidFill>
                <a:srgbClr val="58195D"/>
              </a:solidFill>
              <a:latin typeface="Helvetica"/>
              <a:cs typeface="Helvetica"/>
            </a:endParaRPr>
          </a:p>
          <a:p>
            <a:pPr marL="285750" indent="-285750" algn="just">
              <a:buFont typeface="Arial" panose="020B0604020202020204" pitchFamily="34" charset="0"/>
              <a:buChar char="•"/>
            </a:pPr>
            <a:r>
              <a:rPr lang="en-US" sz="1650" dirty="0">
                <a:solidFill>
                  <a:srgbClr val="58195D"/>
                </a:solidFill>
                <a:latin typeface="Helvetica"/>
                <a:cs typeface="Helvetica"/>
              </a:rPr>
              <a:t>Review the bank’s operating model. Retail-wholesale mix? Franchise viability? Comparative advantage</a:t>
            </a:r>
            <a:r>
              <a:rPr lang="en-US" sz="1650" dirty="0" smtClean="0">
                <a:solidFill>
                  <a:srgbClr val="58195D"/>
                </a:solidFill>
                <a:latin typeface="Helvetica"/>
                <a:cs typeface="Helvetica"/>
              </a:rPr>
              <a:t>?</a:t>
            </a:r>
          </a:p>
          <a:p>
            <a:pPr marL="285750" indent="-285750" algn="just">
              <a:buFont typeface="Arial" panose="020B0604020202020204" pitchFamily="34" charset="0"/>
              <a:buChar char="•"/>
            </a:pPr>
            <a:endParaRPr lang="en-US" sz="1650" dirty="0">
              <a:solidFill>
                <a:srgbClr val="58195D"/>
              </a:solidFill>
              <a:latin typeface="Helvetica"/>
              <a:cs typeface="Helvetica"/>
            </a:endParaRPr>
          </a:p>
          <a:p>
            <a:pPr marL="285750" indent="-285750" algn="just">
              <a:buFont typeface="Arial" panose="020B0604020202020204" pitchFamily="34" charset="0"/>
              <a:buChar char="•"/>
            </a:pPr>
            <a:r>
              <a:rPr lang="en-US" sz="1650" dirty="0">
                <a:solidFill>
                  <a:srgbClr val="58195D"/>
                </a:solidFill>
                <a:latin typeface="Helvetica"/>
                <a:cs typeface="Helvetica"/>
              </a:rPr>
              <a:t>Limit asset encumbrance: this contradicts pressure for secured </a:t>
            </a:r>
            <a:r>
              <a:rPr lang="en-US" sz="1650" dirty="0" smtClean="0">
                <a:solidFill>
                  <a:srgbClr val="58195D"/>
                </a:solidFill>
                <a:latin typeface="Helvetica"/>
                <a:cs typeface="Helvetica"/>
              </a:rPr>
              <a:t>funding.</a:t>
            </a:r>
          </a:p>
          <a:p>
            <a:pPr marL="285750" indent="-285750" algn="just">
              <a:buFont typeface="Arial" panose="020B0604020202020204" pitchFamily="34" charset="0"/>
              <a:buChar char="•"/>
            </a:pPr>
            <a:endParaRPr lang="en-US" sz="1650" dirty="0">
              <a:solidFill>
                <a:srgbClr val="58195D"/>
              </a:solidFill>
              <a:latin typeface="Helvetica"/>
              <a:cs typeface="Helvetica"/>
            </a:endParaRPr>
          </a:p>
        </p:txBody>
      </p:sp>
    </p:spTree>
    <p:extLst>
      <p:ext uri="{BB962C8B-B14F-4D97-AF65-F5344CB8AC3E}">
        <p14:creationId xmlns:p14="http://schemas.microsoft.com/office/powerpoint/2010/main" val="3633887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0" y="-21955"/>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408024" y="1232921"/>
            <a:ext cx="2238306" cy="2677656"/>
          </a:xfrm>
          <a:prstGeom prst="rect">
            <a:avLst/>
          </a:prstGeom>
          <a:noFill/>
        </p:spPr>
        <p:txBody>
          <a:bodyPr wrap="square" rtlCol="0">
            <a:spAutoFit/>
          </a:bodyPr>
          <a:lstStyle/>
          <a:p>
            <a:r>
              <a:rPr lang="en-US" sz="2800" b="1" dirty="0">
                <a:solidFill>
                  <a:srgbClr val="092566"/>
                </a:solidFill>
                <a:latin typeface="Helvetica" pitchFamily="2" charset="0"/>
              </a:rPr>
              <a:t>Customer product suite: the strategic ALM approach </a:t>
            </a:r>
          </a:p>
        </p:txBody>
      </p:sp>
      <p:sp>
        <p:nvSpPr>
          <p:cNvPr id="3" name="Rectángulo 2"/>
          <p:cNvSpPr/>
          <p:nvPr/>
        </p:nvSpPr>
        <p:spPr>
          <a:xfrm>
            <a:off x="4070838" y="-21955"/>
            <a:ext cx="5151221" cy="476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solidFill>
                  <a:schemeClr val="bg1"/>
                </a:solidFill>
              </a:ln>
              <a:solidFill>
                <a:schemeClr val="bg1"/>
              </a:solidFill>
            </a:endParaRPr>
          </a:p>
        </p:txBody>
      </p:sp>
      <p:pic>
        <p:nvPicPr>
          <p:cNvPr id="2" name="Imagen 1">
            <a:extLst>
              <a:ext uri="{FF2B5EF4-FFF2-40B4-BE49-F238E27FC236}">
                <a16:creationId xmlns:a16="http://schemas.microsoft.com/office/drawing/2014/main" xmlns="" id="{3919DBA0-EC3C-492F-B30B-08CA038F3909}"/>
              </a:ext>
            </a:extLst>
          </p:cNvPr>
          <p:cNvPicPr>
            <a:picLocks noChangeAspect="1"/>
          </p:cNvPicPr>
          <p:nvPr/>
        </p:nvPicPr>
        <p:blipFill>
          <a:blip r:embed="rId4"/>
          <a:stretch>
            <a:fillRect/>
          </a:stretch>
        </p:blipFill>
        <p:spPr>
          <a:xfrm>
            <a:off x="2646330" y="18201"/>
            <a:ext cx="6426105" cy="5125299"/>
          </a:xfrm>
          <a:prstGeom prst="rect">
            <a:avLst/>
          </a:prstGeom>
        </p:spPr>
      </p:pic>
    </p:spTree>
    <p:extLst>
      <p:ext uri="{BB962C8B-B14F-4D97-AF65-F5344CB8AC3E}">
        <p14:creationId xmlns:p14="http://schemas.microsoft.com/office/powerpoint/2010/main" val="954541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664113" y="706201"/>
            <a:ext cx="8260079" cy="584775"/>
          </a:xfrm>
          <a:prstGeom prst="rect">
            <a:avLst/>
          </a:prstGeom>
          <a:noFill/>
        </p:spPr>
        <p:txBody>
          <a:bodyPr wrap="square" rtlCol="0">
            <a:spAutoFit/>
          </a:bodyPr>
          <a:lstStyle/>
          <a:p>
            <a:pPr algn="ctr"/>
            <a:r>
              <a:rPr lang="es-ES_tradnl" sz="3200" b="1" dirty="0" err="1">
                <a:solidFill>
                  <a:srgbClr val="092566"/>
                </a:solidFill>
                <a:latin typeface="Helvetica" pitchFamily="2" charset="0"/>
              </a:rPr>
              <a:t>Let’s</a:t>
            </a:r>
            <a:r>
              <a:rPr lang="es-ES_tradnl" sz="3200" b="1" dirty="0">
                <a:solidFill>
                  <a:srgbClr val="092566"/>
                </a:solidFill>
                <a:latin typeface="Helvetica" pitchFamily="2" charset="0"/>
              </a:rPr>
              <a:t> </a:t>
            </a:r>
            <a:r>
              <a:rPr lang="es-ES_tradnl" sz="3200" b="1" dirty="0" err="1">
                <a:solidFill>
                  <a:srgbClr val="092566"/>
                </a:solidFill>
                <a:latin typeface="Helvetica" pitchFamily="2" charset="0"/>
              </a:rPr>
              <a:t>remind</a:t>
            </a:r>
            <a:r>
              <a:rPr lang="es-ES_tradnl" sz="3200" b="1" dirty="0">
                <a:solidFill>
                  <a:srgbClr val="092566"/>
                </a:solidFill>
                <a:latin typeface="Helvetica" pitchFamily="2" charset="0"/>
              </a:rPr>
              <a:t> </a:t>
            </a:r>
            <a:r>
              <a:rPr lang="es-ES_tradnl" sz="3200" b="1" dirty="0" err="1">
                <a:solidFill>
                  <a:srgbClr val="092566"/>
                </a:solidFill>
                <a:latin typeface="Helvetica" pitchFamily="2" charset="0"/>
              </a:rPr>
              <a:t>ourselves</a:t>
            </a:r>
            <a:r>
              <a:rPr lang="es-ES_tradnl" sz="3200" b="1" dirty="0">
                <a:solidFill>
                  <a:srgbClr val="092566"/>
                </a:solidFill>
                <a:latin typeface="Helvetica" pitchFamily="2" charset="0"/>
              </a:rPr>
              <a:t>…</a:t>
            </a:r>
          </a:p>
        </p:txBody>
      </p:sp>
      <p:sp>
        <p:nvSpPr>
          <p:cNvPr id="6" name="CuadroTexto 5">
            <a:extLst>
              <a:ext uri="{FF2B5EF4-FFF2-40B4-BE49-F238E27FC236}">
                <a16:creationId xmlns:a16="http://schemas.microsoft.com/office/drawing/2014/main" xmlns="" id="{7BF49856-53EB-4CB3-B425-6349D1BFB57B}"/>
              </a:ext>
            </a:extLst>
          </p:cNvPr>
          <p:cNvSpPr txBox="1"/>
          <p:nvPr/>
        </p:nvSpPr>
        <p:spPr>
          <a:xfrm>
            <a:off x="664113" y="1632953"/>
            <a:ext cx="8187643" cy="255454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rgbClr val="58195D"/>
                </a:solidFill>
                <a:latin typeface="Helvetica"/>
                <a:cs typeface="Helvetica"/>
              </a:rPr>
              <a:t>When looking at all the regulation that has been implemented since 2008, perhaps culminating not so much with Basel III but with the UK’s SMR regime, we should remember that it wasn’t as if prior to 2008 banks operated in a lawless “Wild West” environment. </a:t>
            </a:r>
            <a:endParaRPr lang="en-US" sz="1600" dirty="0" smtClean="0">
              <a:solidFill>
                <a:srgbClr val="58195D"/>
              </a:solidFill>
              <a:latin typeface="Helvetica"/>
              <a:cs typeface="Helvetica"/>
            </a:endParaRP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600" dirty="0">
                <a:solidFill>
                  <a:srgbClr val="58195D"/>
                </a:solidFill>
                <a:latin typeface="Helvetica"/>
                <a:cs typeface="Helvetica"/>
              </a:rPr>
              <a:t>All failed banks, from the biggest to the smallest, had more or less the same committees and governance structures in place that they do now. All of their committees operated, at least theoretically, under strict and in-depth Terms of Reference that laid out committee structure, responsibilities, lines of control and accountabilities. </a:t>
            </a:r>
            <a:endParaRPr lang="en-US" sz="1600" dirty="0" smtClean="0">
              <a:solidFill>
                <a:srgbClr val="58195D"/>
              </a:solidFill>
              <a:latin typeface="Helvetica"/>
              <a:cs typeface="Helvetica"/>
            </a:endParaRPr>
          </a:p>
        </p:txBody>
      </p:sp>
    </p:spTree>
    <p:extLst>
      <p:ext uri="{BB962C8B-B14F-4D97-AF65-F5344CB8AC3E}">
        <p14:creationId xmlns:p14="http://schemas.microsoft.com/office/powerpoint/2010/main" val="760915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F412CF7A-0BA6-B447-8E99-BF8B882474FC}"/>
              </a:ext>
            </a:extLst>
          </p:cNvPr>
          <p:cNvSpPr txBox="1"/>
          <p:nvPr/>
        </p:nvSpPr>
        <p:spPr>
          <a:xfrm>
            <a:off x="208691" y="582334"/>
            <a:ext cx="8935309" cy="523220"/>
          </a:xfrm>
          <a:prstGeom prst="rect">
            <a:avLst/>
          </a:prstGeom>
          <a:noFill/>
        </p:spPr>
        <p:txBody>
          <a:bodyPr wrap="square" rtlCol="0">
            <a:spAutoFit/>
          </a:bodyPr>
          <a:lstStyle/>
          <a:p>
            <a:pPr algn="ctr"/>
            <a:r>
              <a:rPr lang="en-US" sz="2800" b="1" dirty="0">
                <a:solidFill>
                  <a:srgbClr val="092566"/>
                </a:solidFill>
                <a:latin typeface="Helvetica" pitchFamily="2" charset="0"/>
              </a:rPr>
              <a:t>Managing IRRBB Hedging: via Strategic ALM</a:t>
            </a:r>
          </a:p>
        </p:txBody>
      </p:sp>
      <p:sp>
        <p:nvSpPr>
          <p:cNvPr id="6" name="CuadroTexto 5">
            <a:extLst>
              <a:ext uri="{FF2B5EF4-FFF2-40B4-BE49-F238E27FC236}">
                <a16:creationId xmlns:a16="http://schemas.microsoft.com/office/drawing/2014/main" xmlns="" id="{161340AE-8839-47B6-A17F-D59C6FE3DA24}"/>
              </a:ext>
            </a:extLst>
          </p:cNvPr>
          <p:cNvSpPr txBox="1"/>
          <p:nvPr/>
        </p:nvSpPr>
        <p:spPr>
          <a:xfrm>
            <a:off x="466457" y="1439558"/>
            <a:ext cx="8572036" cy="3093154"/>
          </a:xfrm>
          <a:prstGeom prst="rect">
            <a:avLst/>
          </a:prstGeom>
          <a:noFill/>
        </p:spPr>
        <p:txBody>
          <a:bodyPr wrap="square" rtlCol="0">
            <a:spAutoFit/>
          </a:bodyPr>
          <a:lstStyle/>
          <a:p>
            <a:pPr algn="just" defTabSz="457200"/>
            <a:r>
              <a:rPr lang="en-US" sz="1500" b="1" dirty="0">
                <a:solidFill>
                  <a:srgbClr val="58195D"/>
                </a:solidFill>
                <a:latin typeface="Helvetica"/>
                <a:cs typeface="Helvetica"/>
              </a:rPr>
              <a:t>Management of Interest Rate Risk in the Banking Book – a “Strategic ALM” </a:t>
            </a:r>
            <a:r>
              <a:rPr lang="en-US" sz="1500" b="1" dirty="0" smtClean="0">
                <a:solidFill>
                  <a:srgbClr val="58195D"/>
                </a:solidFill>
                <a:latin typeface="Helvetica"/>
                <a:cs typeface="Helvetica"/>
              </a:rPr>
              <a:t>approach</a:t>
            </a:r>
          </a:p>
          <a:p>
            <a:pPr algn="just" defTabSz="457200"/>
            <a:endParaRPr lang="en-US" sz="1500" b="1" dirty="0">
              <a:solidFill>
                <a:srgbClr val="58195D"/>
              </a:solidFill>
              <a:latin typeface="Helvetica"/>
              <a:cs typeface="Helvetica"/>
            </a:endParaRPr>
          </a:p>
          <a:p>
            <a:pPr marL="285750" indent="-285750" algn="just" defTabSz="457200">
              <a:buFont typeface="Arial" panose="020B0604020202020204" pitchFamily="34" charset="0"/>
              <a:buChar char="•"/>
            </a:pPr>
            <a:r>
              <a:rPr lang="en-US" sz="1500" dirty="0">
                <a:solidFill>
                  <a:srgbClr val="58195D"/>
                </a:solidFill>
                <a:latin typeface="Helvetica"/>
                <a:cs typeface="Helvetica"/>
              </a:rPr>
              <a:t>IRRBB is actively managed through a combination of</a:t>
            </a:r>
            <a:r>
              <a:rPr lang="en-US" sz="1500" dirty="0" smtClean="0">
                <a:solidFill>
                  <a:srgbClr val="58195D"/>
                </a:solidFill>
                <a:latin typeface="Helvetica"/>
                <a:cs typeface="Helvetica"/>
              </a:rPr>
              <a:t>:</a:t>
            </a:r>
          </a:p>
          <a:p>
            <a:pPr marL="285750" indent="-285750" algn="just" defTabSz="457200">
              <a:buFont typeface="Arial" panose="020B0604020202020204" pitchFamily="34" charset="0"/>
              <a:buChar char="•"/>
            </a:pPr>
            <a:endParaRPr lang="en-US" sz="1500" dirty="0">
              <a:solidFill>
                <a:srgbClr val="58195D"/>
              </a:solidFill>
              <a:latin typeface="Helvetica"/>
              <a:cs typeface="Helvetica"/>
            </a:endParaRPr>
          </a:p>
          <a:p>
            <a:pPr marL="742950" lvl="1" indent="-285750" algn="just" defTabSz="457200">
              <a:buFontTx/>
              <a:buChar char="-"/>
            </a:pPr>
            <a:r>
              <a:rPr lang="en-US" sz="1500" dirty="0">
                <a:solidFill>
                  <a:srgbClr val="58195D"/>
                </a:solidFill>
                <a:latin typeface="Helvetica"/>
                <a:cs typeface="Helvetica"/>
              </a:rPr>
              <a:t>Netted off positions</a:t>
            </a:r>
          </a:p>
          <a:p>
            <a:pPr marL="742950" lvl="1" indent="-285750" algn="just" defTabSz="457200">
              <a:buFontTx/>
              <a:buChar char="-"/>
            </a:pPr>
            <a:r>
              <a:rPr lang="en-US" sz="1500" dirty="0">
                <a:solidFill>
                  <a:srgbClr val="58195D"/>
                </a:solidFill>
                <a:latin typeface="Helvetica"/>
                <a:cs typeface="Helvetica"/>
              </a:rPr>
              <a:t>On-balance sheet natural hedging opportunities and/or using cash instruments</a:t>
            </a:r>
          </a:p>
          <a:p>
            <a:pPr marL="742950" lvl="1" indent="-285750" algn="just" defTabSz="457200">
              <a:buFontTx/>
              <a:buChar char="-"/>
            </a:pPr>
            <a:r>
              <a:rPr lang="en-US" sz="1500" dirty="0">
                <a:solidFill>
                  <a:srgbClr val="58195D"/>
                </a:solidFill>
                <a:latin typeface="Helvetica"/>
                <a:cs typeface="Helvetica"/>
              </a:rPr>
              <a:t>Off-balance-sheet hedging </a:t>
            </a:r>
            <a:r>
              <a:rPr lang="en-US" sz="1500" dirty="0" smtClean="0">
                <a:solidFill>
                  <a:srgbClr val="58195D"/>
                </a:solidFill>
                <a:latin typeface="Helvetica"/>
                <a:cs typeface="Helvetica"/>
              </a:rPr>
              <a:t>activities</a:t>
            </a:r>
          </a:p>
          <a:p>
            <a:pPr marL="742950" lvl="1" indent="-285750" algn="just" defTabSz="457200">
              <a:buFontTx/>
              <a:buChar char="-"/>
            </a:pPr>
            <a:endParaRPr lang="en-US" sz="1500" dirty="0">
              <a:solidFill>
                <a:srgbClr val="58195D"/>
              </a:solidFill>
              <a:latin typeface="Helvetica"/>
              <a:cs typeface="Helvetica"/>
            </a:endParaRPr>
          </a:p>
          <a:p>
            <a:pPr marL="285750" indent="-285750" algn="just" defTabSz="457200">
              <a:buFont typeface="Arial" panose="020B0604020202020204" pitchFamily="34" charset="0"/>
              <a:buChar char="•"/>
            </a:pPr>
            <a:r>
              <a:rPr lang="en-US" sz="1500" dirty="0">
                <a:solidFill>
                  <a:srgbClr val="58195D"/>
                </a:solidFill>
                <a:latin typeface="Helvetica"/>
                <a:cs typeface="Helvetica"/>
              </a:rPr>
              <a:t>Hedging is transacted on both</a:t>
            </a:r>
            <a:r>
              <a:rPr lang="en-US" sz="1500" dirty="0" smtClean="0">
                <a:solidFill>
                  <a:srgbClr val="58195D"/>
                </a:solidFill>
                <a:latin typeface="Helvetica"/>
                <a:cs typeface="Helvetica"/>
              </a:rPr>
              <a:t>:</a:t>
            </a:r>
          </a:p>
          <a:p>
            <a:pPr marL="285750" indent="-285750" algn="just" defTabSz="457200">
              <a:buFont typeface="Arial" panose="020B0604020202020204" pitchFamily="34" charset="0"/>
              <a:buChar char="•"/>
            </a:pPr>
            <a:endParaRPr lang="en-US" sz="1500" dirty="0">
              <a:solidFill>
                <a:srgbClr val="58195D"/>
              </a:solidFill>
              <a:latin typeface="Helvetica"/>
              <a:cs typeface="Helvetica"/>
            </a:endParaRPr>
          </a:p>
          <a:p>
            <a:pPr marL="742950" lvl="1" indent="-285750" algn="just" defTabSz="457200">
              <a:buFontTx/>
              <a:buChar char="-"/>
            </a:pPr>
            <a:r>
              <a:rPr lang="en-US" sz="1500" dirty="0">
                <a:solidFill>
                  <a:srgbClr val="58195D"/>
                </a:solidFill>
                <a:latin typeface="Helvetica"/>
                <a:cs typeface="Helvetica"/>
              </a:rPr>
              <a:t>A portfolio basis for smaller high volume deposits and advances</a:t>
            </a:r>
          </a:p>
          <a:p>
            <a:pPr marL="742950" lvl="1" indent="-285750" algn="just" defTabSz="457200">
              <a:buFontTx/>
              <a:buChar char="-"/>
            </a:pPr>
            <a:r>
              <a:rPr lang="en-US" sz="1500" dirty="0">
                <a:solidFill>
                  <a:srgbClr val="58195D"/>
                </a:solidFill>
                <a:latin typeface="Helvetica"/>
                <a:cs typeface="Helvetica"/>
              </a:rPr>
              <a:t>An individual basis for larger, longer-dated deposits and fixed rate </a:t>
            </a:r>
            <a:r>
              <a:rPr lang="en-US" sz="1500" dirty="0" smtClean="0">
                <a:solidFill>
                  <a:srgbClr val="58195D"/>
                </a:solidFill>
                <a:latin typeface="Helvetica"/>
                <a:cs typeface="Helvetica"/>
              </a:rPr>
              <a:t>advances</a:t>
            </a:r>
          </a:p>
          <a:p>
            <a:pPr marL="742950" lvl="1" indent="-285750" algn="just" defTabSz="457200">
              <a:buFontTx/>
              <a:buChar char="-"/>
            </a:pPr>
            <a:endParaRPr lang="en-US" sz="1500" dirty="0">
              <a:solidFill>
                <a:srgbClr val="58195D"/>
              </a:solidFill>
              <a:latin typeface="Helvetica"/>
              <a:cs typeface="Helvetica"/>
            </a:endParaRPr>
          </a:p>
        </p:txBody>
      </p:sp>
    </p:spTree>
    <p:extLst>
      <p:ext uri="{BB962C8B-B14F-4D97-AF65-F5344CB8AC3E}">
        <p14:creationId xmlns:p14="http://schemas.microsoft.com/office/powerpoint/2010/main" val="1466861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0" y="27875"/>
            <a:ext cx="9222059" cy="5187409"/>
          </a:xfrm>
        </p:spPr>
      </p:pic>
      <p:sp>
        <p:nvSpPr>
          <p:cNvPr id="3" name="Rectángulo 2">
            <a:extLst>
              <a:ext uri="{FF2B5EF4-FFF2-40B4-BE49-F238E27FC236}">
                <a16:creationId xmlns:a16="http://schemas.microsoft.com/office/drawing/2014/main" xmlns="" id="{D528510D-743D-4A04-AFD2-E5450F7191A3}"/>
              </a:ext>
            </a:extLst>
          </p:cNvPr>
          <p:cNvSpPr/>
          <p:nvPr/>
        </p:nvSpPr>
        <p:spPr>
          <a:xfrm>
            <a:off x="0" y="45380"/>
            <a:ext cx="952500" cy="15738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7" name="CuadroTexto 6">
            <a:extLst>
              <a:ext uri="{FF2B5EF4-FFF2-40B4-BE49-F238E27FC236}">
                <a16:creationId xmlns:a16="http://schemas.microsoft.com/office/drawing/2014/main" xmlns="" id="{F412CF7A-0BA6-B447-8E99-BF8B882474FC}"/>
              </a:ext>
            </a:extLst>
          </p:cNvPr>
          <p:cNvSpPr txBox="1"/>
          <p:nvPr/>
        </p:nvSpPr>
        <p:spPr>
          <a:xfrm>
            <a:off x="208691" y="397018"/>
            <a:ext cx="8935309" cy="523220"/>
          </a:xfrm>
          <a:prstGeom prst="rect">
            <a:avLst/>
          </a:prstGeom>
          <a:noFill/>
        </p:spPr>
        <p:txBody>
          <a:bodyPr wrap="square" rtlCol="0">
            <a:spAutoFit/>
          </a:bodyPr>
          <a:lstStyle/>
          <a:p>
            <a:pPr algn="ctr"/>
            <a:r>
              <a:rPr lang="en-US" sz="2800" b="1" dirty="0">
                <a:solidFill>
                  <a:srgbClr val="092566"/>
                </a:solidFill>
                <a:latin typeface="Helvetica" pitchFamily="2" charset="0"/>
              </a:rPr>
              <a:t>Managing IRRBB Hedging: via Strategic ALM</a:t>
            </a:r>
          </a:p>
        </p:txBody>
      </p:sp>
      <p:sp>
        <p:nvSpPr>
          <p:cNvPr id="6" name="CuadroTexto 5">
            <a:extLst>
              <a:ext uri="{FF2B5EF4-FFF2-40B4-BE49-F238E27FC236}">
                <a16:creationId xmlns:a16="http://schemas.microsoft.com/office/drawing/2014/main" xmlns="" id="{161340AE-8839-47B6-A17F-D59C6FE3DA24}"/>
              </a:ext>
            </a:extLst>
          </p:cNvPr>
          <p:cNvSpPr txBox="1"/>
          <p:nvPr/>
        </p:nvSpPr>
        <p:spPr>
          <a:xfrm>
            <a:off x="341059" y="1117888"/>
            <a:ext cx="8651167" cy="4062651"/>
          </a:xfrm>
          <a:prstGeom prst="rect">
            <a:avLst/>
          </a:prstGeom>
          <a:noFill/>
        </p:spPr>
        <p:txBody>
          <a:bodyPr wrap="square" rtlCol="0">
            <a:spAutoFit/>
          </a:bodyPr>
          <a:lstStyle/>
          <a:p>
            <a:pPr marL="285750" indent="-285750" algn="just" defTabSz="457200">
              <a:buFont typeface="Arial" panose="020B0604020202020204" pitchFamily="34" charset="0"/>
              <a:buChar char="•"/>
            </a:pPr>
            <a:r>
              <a:rPr lang="en-US" sz="1500" dirty="0">
                <a:solidFill>
                  <a:srgbClr val="58195D"/>
                </a:solidFill>
                <a:latin typeface="Helvetica"/>
                <a:cs typeface="Helvetica"/>
              </a:rPr>
              <a:t>Off-balance sheet derivative instruments</a:t>
            </a:r>
            <a:r>
              <a:rPr lang="en-US" sz="1500" dirty="0" smtClean="0">
                <a:solidFill>
                  <a:srgbClr val="58195D"/>
                </a:solidFill>
                <a:latin typeface="Helvetica"/>
                <a:cs typeface="Helvetica"/>
              </a:rPr>
              <a:t>:</a:t>
            </a:r>
          </a:p>
          <a:p>
            <a:pPr marL="285750" indent="-285750" algn="just" defTabSz="457200">
              <a:buFont typeface="Arial" panose="020B0604020202020204" pitchFamily="34" charset="0"/>
              <a:buChar char="•"/>
            </a:pPr>
            <a:endParaRPr lang="en-US" sz="1400" dirty="0">
              <a:solidFill>
                <a:srgbClr val="58195D"/>
              </a:solidFill>
              <a:latin typeface="Helvetica"/>
              <a:cs typeface="Helvetica"/>
            </a:endParaRPr>
          </a:p>
          <a:p>
            <a:pPr marL="742950" lvl="1" indent="-285750" algn="just" defTabSz="457200">
              <a:buFontTx/>
              <a:buChar char="-"/>
            </a:pPr>
            <a:r>
              <a:rPr lang="en-US" sz="1500" dirty="0">
                <a:solidFill>
                  <a:srgbClr val="58195D"/>
                </a:solidFill>
                <a:latin typeface="Helvetica"/>
                <a:cs typeface="Helvetica"/>
              </a:rPr>
              <a:t>Interest-rate-related instruments used include interest rate swaps and forward rate agreements</a:t>
            </a:r>
          </a:p>
          <a:p>
            <a:pPr marL="742950" lvl="1" indent="-285750" algn="just" defTabSz="457200">
              <a:buFontTx/>
              <a:buChar char="-"/>
            </a:pPr>
            <a:r>
              <a:rPr lang="en-US" sz="1500" dirty="0">
                <a:solidFill>
                  <a:srgbClr val="58195D"/>
                </a:solidFill>
                <a:latin typeface="Helvetica"/>
                <a:cs typeface="Helvetica"/>
              </a:rPr>
              <a:t>Basis products, caps, floors and </a:t>
            </a:r>
            <a:r>
              <a:rPr lang="en-US" sz="1500" dirty="0" err="1">
                <a:solidFill>
                  <a:srgbClr val="58195D"/>
                </a:solidFill>
                <a:latin typeface="Helvetica"/>
                <a:cs typeface="Helvetica"/>
              </a:rPr>
              <a:t>swaptions</a:t>
            </a:r>
            <a:r>
              <a:rPr lang="en-US" sz="1500" dirty="0">
                <a:solidFill>
                  <a:srgbClr val="58195D"/>
                </a:solidFill>
                <a:latin typeface="Helvetica"/>
                <a:cs typeface="Helvetica"/>
              </a:rPr>
              <a:t> may be used to a lesser extent</a:t>
            </a:r>
          </a:p>
          <a:p>
            <a:pPr marL="285750" indent="-285750" algn="just" defTabSz="457200">
              <a:buFont typeface="Arial" panose="020B0604020202020204" pitchFamily="34" charset="0"/>
              <a:buChar char="•"/>
            </a:pPr>
            <a:endParaRPr lang="en-US" sz="1200" dirty="0" smtClean="0">
              <a:solidFill>
                <a:srgbClr val="58195D"/>
              </a:solidFill>
              <a:latin typeface="Helvetica"/>
              <a:cs typeface="Helvetica"/>
            </a:endParaRPr>
          </a:p>
          <a:p>
            <a:pPr marL="285750" indent="-285750" algn="just" defTabSz="457200">
              <a:buFont typeface="Arial" panose="020B0604020202020204" pitchFamily="34" charset="0"/>
              <a:buChar char="•"/>
            </a:pPr>
            <a:r>
              <a:rPr lang="en-US" sz="1500" b="1" i="1" dirty="0" smtClean="0">
                <a:solidFill>
                  <a:srgbClr val="58195D"/>
                </a:solidFill>
                <a:latin typeface="Helvetica"/>
                <a:cs typeface="Helvetica"/>
              </a:rPr>
              <a:t>Natural </a:t>
            </a:r>
            <a:r>
              <a:rPr lang="en-US" sz="1500" b="1" i="1" dirty="0">
                <a:solidFill>
                  <a:srgbClr val="58195D"/>
                </a:solidFill>
                <a:latin typeface="Helvetica"/>
                <a:cs typeface="Helvetica"/>
              </a:rPr>
              <a:t>hedges exist on-balance sheet</a:t>
            </a:r>
            <a:r>
              <a:rPr lang="en-US" sz="1500" b="1" i="1" dirty="0" smtClean="0">
                <a:solidFill>
                  <a:srgbClr val="58195D"/>
                </a:solidFill>
                <a:latin typeface="Helvetica"/>
                <a:cs typeface="Helvetica"/>
              </a:rPr>
              <a:t>:</a:t>
            </a:r>
          </a:p>
          <a:p>
            <a:pPr marL="285750" indent="-285750" algn="just" defTabSz="457200">
              <a:buFont typeface="Arial" panose="020B0604020202020204" pitchFamily="34" charset="0"/>
              <a:buChar char="•"/>
            </a:pPr>
            <a:endParaRPr lang="en-US" sz="1100" dirty="0">
              <a:solidFill>
                <a:srgbClr val="58195D"/>
              </a:solidFill>
              <a:latin typeface="Helvetica"/>
              <a:cs typeface="Helvetica"/>
            </a:endParaRPr>
          </a:p>
          <a:p>
            <a:pPr marL="742950" lvl="1" indent="-285750" algn="just" defTabSz="457200">
              <a:buFontTx/>
              <a:buChar char="-"/>
            </a:pPr>
            <a:r>
              <a:rPr lang="en-US" sz="1500" dirty="0">
                <a:solidFill>
                  <a:srgbClr val="58195D"/>
                </a:solidFill>
                <a:latin typeface="Helvetica"/>
                <a:cs typeface="Helvetica"/>
              </a:rPr>
              <a:t>Banks should use natural hedges, in order to reduce reliance on derivatives: </a:t>
            </a:r>
            <a:r>
              <a:rPr lang="en-US" sz="1500" b="1" i="1" dirty="0">
                <a:solidFill>
                  <a:srgbClr val="58195D"/>
                </a:solidFill>
                <a:latin typeface="Helvetica"/>
                <a:cs typeface="Helvetica"/>
              </a:rPr>
              <a:t>EXAMPLES??</a:t>
            </a:r>
          </a:p>
          <a:p>
            <a:pPr marL="742950" lvl="1" indent="-285750" algn="just" defTabSz="457200">
              <a:buFontTx/>
              <a:buChar char="-"/>
            </a:pPr>
            <a:r>
              <a:rPr lang="en-US" sz="1500" dirty="0">
                <a:solidFill>
                  <a:srgbClr val="58195D"/>
                </a:solidFill>
                <a:latin typeface="Helvetica"/>
                <a:cs typeface="Helvetica"/>
              </a:rPr>
              <a:t>EG., a bank may use a portion of the liquid asset portfolio </a:t>
            </a:r>
            <a:r>
              <a:rPr lang="en-US" sz="1500" dirty="0" smtClean="0">
                <a:solidFill>
                  <a:srgbClr val="58195D"/>
                </a:solidFill>
                <a:latin typeface="Helvetica"/>
                <a:cs typeface="Helvetica"/>
              </a:rPr>
              <a:t>(“HQLA”) </a:t>
            </a:r>
            <a:r>
              <a:rPr lang="en-US" sz="1500" dirty="0">
                <a:solidFill>
                  <a:srgbClr val="58195D"/>
                </a:solidFill>
                <a:latin typeface="Helvetica"/>
                <a:cs typeface="Helvetica"/>
              </a:rPr>
              <a:t>as repricing and basis risk hedges for its senior unsecured and subordinated debt </a:t>
            </a:r>
            <a:r>
              <a:rPr lang="en-US" sz="1500" dirty="0" smtClean="0">
                <a:solidFill>
                  <a:srgbClr val="58195D"/>
                </a:solidFill>
                <a:latin typeface="Helvetica"/>
                <a:cs typeface="Helvetica"/>
              </a:rPr>
              <a:t>respectively</a:t>
            </a:r>
          </a:p>
          <a:p>
            <a:pPr marL="742950" lvl="1" indent="-285750" algn="just" defTabSz="457200">
              <a:buFontTx/>
              <a:buChar char="-"/>
            </a:pPr>
            <a:endParaRPr lang="en-US" sz="1500" dirty="0">
              <a:solidFill>
                <a:srgbClr val="58195D"/>
              </a:solidFill>
              <a:latin typeface="Helvetica"/>
              <a:cs typeface="Helvetica"/>
            </a:endParaRPr>
          </a:p>
          <a:p>
            <a:pPr marL="285750" indent="-285750" algn="just" defTabSz="457200">
              <a:buFont typeface="Arial" panose="020B0604020202020204" pitchFamily="34" charset="0"/>
              <a:buChar char="•"/>
            </a:pPr>
            <a:r>
              <a:rPr lang="en-US" sz="1500" dirty="0">
                <a:solidFill>
                  <a:srgbClr val="58195D"/>
                </a:solidFill>
                <a:latin typeface="Helvetica"/>
                <a:cs typeface="Helvetica"/>
              </a:rPr>
              <a:t>On-balance sheet fixed rate instruments</a:t>
            </a:r>
            <a:r>
              <a:rPr lang="en-US" sz="1500" dirty="0" smtClean="0">
                <a:solidFill>
                  <a:srgbClr val="58195D"/>
                </a:solidFill>
                <a:latin typeface="Helvetica"/>
                <a:cs typeface="Helvetica"/>
              </a:rPr>
              <a:t>:</a:t>
            </a:r>
          </a:p>
          <a:p>
            <a:pPr marL="285750" indent="-285750" algn="just" defTabSz="457200">
              <a:buFont typeface="Arial" panose="020B0604020202020204" pitchFamily="34" charset="0"/>
              <a:buChar char="•"/>
            </a:pPr>
            <a:endParaRPr lang="en-US" sz="1100" dirty="0">
              <a:solidFill>
                <a:srgbClr val="58195D"/>
              </a:solidFill>
              <a:latin typeface="Helvetica"/>
              <a:cs typeface="Helvetica"/>
            </a:endParaRPr>
          </a:p>
          <a:p>
            <a:pPr marL="742950" lvl="1" indent="-285750" algn="just" defTabSz="457200">
              <a:buFontTx/>
              <a:buChar char="-"/>
            </a:pPr>
            <a:r>
              <a:rPr lang="en-US" sz="1500" dirty="0">
                <a:solidFill>
                  <a:srgbClr val="58195D"/>
                </a:solidFill>
                <a:latin typeface="Helvetica"/>
                <a:cs typeface="Helvetica"/>
              </a:rPr>
              <a:t>Liquid asset portfolio</a:t>
            </a:r>
          </a:p>
          <a:p>
            <a:pPr marL="742950" lvl="1" indent="-285750" algn="just" defTabSz="457200">
              <a:buFontTx/>
              <a:buChar char="-"/>
            </a:pPr>
            <a:r>
              <a:rPr lang="en-US" sz="1500" dirty="0">
                <a:solidFill>
                  <a:srgbClr val="58195D"/>
                </a:solidFill>
                <a:latin typeface="Helvetica"/>
                <a:cs typeface="Helvetica"/>
              </a:rPr>
              <a:t>Fixed rate advances / deposits – </a:t>
            </a:r>
            <a:r>
              <a:rPr lang="en-US" sz="1500" dirty="0" err="1">
                <a:solidFill>
                  <a:srgbClr val="58195D"/>
                </a:solidFill>
                <a:latin typeface="Helvetica"/>
                <a:cs typeface="Helvetica"/>
              </a:rPr>
              <a:t>inc</a:t>
            </a:r>
            <a:r>
              <a:rPr lang="en-US" sz="1500" dirty="0">
                <a:solidFill>
                  <a:srgbClr val="58195D"/>
                </a:solidFill>
                <a:latin typeface="Helvetica"/>
                <a:cs typeface="Helvetica"/>
              </a:rPr>
              <a:t> retail customers</a:t>
            </a:r>
          </a:p>
          <a:p>
            <a:pPr marL="742950" lvl="1" indent="-285750" algn="just" defTabSz="457200">
              <a:buFontTx/>
              <a:buChar char="-"/>
            </a:pPr>
            <a:r>
              <a:rPr lang="en-US" sz="1500" dirty="0">
                <a:solidFill>
                  <a:srgbClr val="58195D"/>
                </a:solidFill>
                <a:latin typeface="Helvetica"/>
                <a:cs typeface="Helvetica"/>
              </a:rPr>
              <a:t>Senior unsecured debt / Subordinated debt</a:t>
            </a:r>
          </a:p>
        </p:txBody>
      </p:sp>
    </p:spTree>
    <p:extLst>
      <p:ext uri="{BB962C8B-B14F-4D97-AF65-F5344CB8AC3E}">
        <p14:creationId xmlns:p14="http://schemas.microsoft.com/office/powerpoint/2010/main" val="1994658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71263D4C-0798-3949-95D6-84BB8174B245}"/>
              </a:ext>
            </a:extLst>
          </p:cNvPr>
          <p:cNvSpPr txBox="1"/>
          <p:nvPr/>
        </p:nvSpPr>
        <p:spPr>
          <a:xfrm>
            <a:off x="720613" y="526732"/>
            <a:ext cx="7702772" cy="584775"/>
          </a:xfrm>
          <a:prstGeom prst="rect">
            <a:avLst/>
          </a:prstGeom>
          <a:noFill/>
        </p:spPr>
        <p:txBody>
          <a:bodyPr wrap="square" rtlCol="0">
            <a:spAutoFit/>
          </a:bodyPr>
          <a:lstStyle/>
          <a:p>
            <a:pPr algn="ctr"/>
            <a:r>
              <a:rPr lang="es-ES_tradnl" sz="3200" b="1" dirty="0">
                <a:solidFill>
                  <a:srgbClr val="092566"/>
                </a:solidFill>
                <a:latin typeface="Helvetica" pitchFamily="2" charset="0"/>
              </a:rPr>
              <a:t>Benchmarking </a:t>
            </a:r>
            <a:r>
              <a:rPr lang="es-ES_tradnl" sz="3200" b="1" dirty="0" err="1">
                <a:solidFill>
                  <a:srgbClr val="092566"/>
                </a:solidFill>
                <a:latin typeface="Helvetica" pitchFamily="2" charset="0"/>
              </a:rPr>
              <a:t>with</a:t>
            </a:r>
            <a:r>
              <a:rPr lang="es-ES_tradnl" sz="3200" b="1" dirty="0">
                <a:solidFill>
                  <a:srgbClr val="092566"/>
                </a:solidFill>
                <a:latin typeface="Helvetica" pitchFamily="2" charset="0"/>
              </a:rPr>
              <a:t> </a:t>
            </a:r>
            <a:r>
              <a:rPr lang="es-ES_tradnl" sz="3200" b="1" dirty="0" err="1">
                <a:solidFill>
                  <a:srgbClr val="092566"/>
                </a:solidFill>
                <a:latin typeface="Helvetica" pitchFamily="2" charset="0"/>
              </a:rPr>
              <a:t>one’s</a:t>
            </a:r>
            <a:r>
              <a:rPr lang="es-ES_tradnl" sz="3200" b="1" dirty="0">
                <a:solidFill>
                  <a:srgbClr val="092566"/>
                </a:solidFill>
                <a:latin typeface="Helvetica" pitchFamily="2" charset="0"/>
              </a:rPr>
              <a:t> </a:t>
            </a:r>
            <a:r>
              <a:rPr lang="es-ES_tradnl" sz="3200" b="1" dirty="0" err="1">
                <a:solidFill>
                  <a:srgbClr val="092566"/>
                </a:solidFill>
                <a:latin typeface="Helvetica" pitchFamily="2" charset="0"/>
              </a:rPr>
              <a:t>peers</a:t>
            </a:r>
            <a:endParaRPr lang="es-ES_tradnl" sz="3200" b="1" dirty="0">
              <a:solidFill>
                <a:srgbClr val="092566"/>
              </a:solidFill>
              <a:latin typeface="Helvetica" pitchFamily="2" charset="0"/>
            </a:endParaRPr>
          </a:p>
        </p:txBody>
      </p:sp>
      <p:sp>
        <p:nvSpPr>
          <p:cNvPr id="7" name="CuadroTexto 6">
            <a:extLst>
              <a:ext uri="{FF2B5EF4-FFF2-40B4-BE49-F238E27FC236}">
                <a16:creationId xmlns:a16="http://schemas.microsoft.com/office/drawing/2014/main" xmlns="" id="{0430C856-37F7-4DEB-9AAC-BF3A50B754E1}"/>
              </a:ext>
            </a:extLst>
          </p:cNvPr>
          <p:cNvSpPr txBox="1"/>
          <p:nvPr/>
        </p:nvSpPr>
        <p:spPr>
          <a:xfrm>
            <a:off x="644036" y="1436832"/>
            <a:ext cx="8025179" cy="2800767"/>
          </a:xfrm>
          <a:prstGeom prst="rect">
            <a:avLst/>
          </a:prstGeom>
          <a:noFill/>
        </p:spPr>
        <p:txBody>
          <a:bodyPr wrap="square" rtlCol="0">
            <a:spAutoFit/>
          </a:bodyPr>
          <a:lstStyle/>
          <a:p>
            <a:pPr marL="342900" indent="-342900" algn="just">
              <a:buFont typeface="Arial" panose="020B0604020202020204" pitchFamily="34" charset="0"/>
              <a:buChar char="•"/>
            </a:pPr>
            <a:r>
              <a:rPr lang="en-US" sz="1600" dirty="0">
                <a:solidFill>
                  <a:srgbClr val="58195D"/>
                </a:solidFill>
                <a:latin typeface="Helvetica"/>
                <a:cs typeface="Helvetica"/>
              </a:rPr>
              <a:t>To be more, rather than less, certain of best-practice demands a benchmarking process with the market and with one’s peers</a:t>
            </a: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Managing a bank in blissful ignorance, often with a belief that one knows best, is a recipe, ultimately, for disaster</a:t>
            </a: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However you wish to do it – market statistics, attending trade events, presenting, interacting, networking, </a:t>
            </a:r>
            <a:r>
              <a:rPr lang="en-US" sz="1600" dirty="0" smtClean="0">
                <a:solidFill>
                  <a:srgbClr val="58195D"/>
                </a:solidFill>
                <a:latin typeface="Helvetica"/>
                <a:cs typeface="Helvetica"/>
              </a:rPr>
              <a:t>etc – </a:t>
            </a:r>
            <a:r>
              <a:rPr lang="en-US" sz="1600" dirty="0">
                <a:solidFill>
                  <a:srgbClr val="58195D"/>
                </a:solidFill>
                <a:latin typeface="Helvetica"/>
                <a:cs typeface="Helvetica"/>
              </a:rPr>
              <a:t>it is a vital part of the “proactive balance sheet management and strategic ALM” process</a:t>
            </a: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It can be formal (see next slide) and/or informal but it must be done</a:t>
            </a:r>
          </a:p>
        </p:txBody>
      </p:sp>
    </p:spTree>
    <p:extLst>
      <p:ext uri="{BB962C8B-B14F-4D97-AF65-F5344CB8AC3E}">
        <p14:creationId xmlns:p14="http://schemas.microsoft.com/office/powerpoint/2010/main" val="2841070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0" y="27875"/>
            <a:ext cx="9222059" cy="5187409"/>
          </a:xfrm>
        </p:spPr>
      </p:pic>
      <p:sp>
        <p:nvSpPr>
          <p:cNvPr id="3" name="Rectángulo 2">
            <a:extLst>
              <a:ext uri="{FF2B5EF4-FFF2-40B4-BE49-F238E27FC236}">
                <a16:creationId xmlns:a16="http://schemas.microsoft.com/office/drawing/2014/main" xmlns="" id="{D528510D-743D-4A04-AFD2-E5450F7191A3}"/>
              </a:ext>
            </a:extLst>
          </p:cNvPr>
          <p:cNvSpPr/>
          <p:nvPr/>
        </p:nvSpPr>
        <p:spPr>
          <a:xfrm>
            <a:off x="0" y="45380"/>
            <a:ext cx="952500" cy="15738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7" name="CuadroTexto 6">
            <a:extLst>
              <a:ext uri="{FF2B5EF4-FFF2-40B4-BE49-F238E27FC236}">
                <a16:creationId xmlns:a16="http://schemas.microsoft.com/office/drawing/2014/main" xmlns="" id="{F412CF7A-0BA6-B447-8E99-BF8B882474FC}"/>
              </a:ext>
            </a:extLst>
          </p:cNvPr>
          <p:cNvSpPr txBox="1"/>
          <p:nvPr/>
        </p:nvSpPr>
        <p:spPr>
          <a:xfrm>
            <a:off x="209317" y="240024"/>
            <a:ext cx="8803424" cy="523220"/>
          </a:xfrm>
          <a:prstGeom prst="rect">
            <a:avLst/>
          </a:prstGeom>
          <a:noFill/>
        </p:spPr>
        <p:txBody>
          <a:bodyPr wrap="square" rtlCol="0">
            <a:spAutoFit/>
          </a:bodyPr>
          <a:lstStyle/>
          <a:p>
            <a:pPr algn="ctr"/>
            <a:r>
              <a:rPr lang="en-US" sz="2800" b="1" dirty="0">
                <a:solidFill>
                  <a:srgbClr val="092566"/>
                </a:solidFill>
                <a:latin typeface="Helvetica" pitchFamily="2" charset="0"/>
              </a:rPr>
              <a:t>Global banks: Funding &amp; Capital “Heatmap” </a:t>
            </a:r>
          </a:p>
        </p:txBody>
      </p:sp>
      <p:pic>
        <p:nvPicPr>
          <p:cNvPr id="8" name="Picture 4">
            <a:extLst>
              <a:ext uri="{FF2B5EF4-FFF2-40B4-BE49-F238E27FC236}">
                <a16:creationId xmlns:a16="http://schemas.microsoft.com/office/drawing/2014/main" xmlns="" id="{31877057-F849-4691-A88B-BA4F640D0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88" y="975392"/>
            <a:ext cx="8161119" cy="389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240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3"/>
          <a:stretch>
            <a:fillRect/>
          </a:stretch>
        </p:blipFill>
        <p:spPr>
          <a:xfrm>
            <a:off x="0" y="27875"/>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862375" y="1285506"/>
            <a:ext cx="1545374" cy="584775"/>
          </a:xfrm>
          <a:prstGeom prst="rect">
            <a:avLst/>
          </a:prstGeom>
          <a:noFill/>
        </p:spPr>
        <p:txBody>
          <a:bodyPr wrap="square" rtlCol="0">
            <a:spAutoFit/>
          </a:bodyPr>
          <a:lstStyle/>
          <a:p>
            <a:r>
              <a:rPr lang="en-US" sz="3200" b="1" dirty="0">
                <a:solidFill>
                  <a:srgbClr val="092566"/>
                </a:solidFill>
                <a:latin typeface="Helvetica" pitchFamily="2" charset="0"/>
              </a:rPr>
              <a:t>HQLA</a:t>
            </a:r>
          </a:p>
        </p:txBody>
      </p:sp>
      <p:pic>
        <p:nvPicPr>
          <p:cNvPr id="6" name="Picture 5">
            <a:extLst>
              <a:ext uri="{FF2B5EF4-FFF2-40B4-BE49-F238E27FC236}">
                <a16:creationId xmlns:a16="http://schemas.microsoft.com/office/drawing/2014/main" xmlns="" id="{0E52A2B6-46A3-4F30-A8C4-C117D19A6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748" y="237969"/>
            <a:ext cx="5180814" cy="240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a16="http://schemas.microsoft.com/office/drawing/2014/main" xmlns="" id="{0349EFAB-9BF6-49E7-B734-E902B3CD0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988" y="2574779"/>
            <a:ext cx="5239506" cy="243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9">
            <a:extLst>
              <a:ext uri="{FF2B5EF4-FFF2-40B4-BE49-F238E27FC236}">
                <a16:creationId xmlns:a16="http://schemas.microsoft.com/office/drawing/2014/main" xmlns="" id="{D0B1EBEE-746C-409A-B898-98ACA170CDD3}"/>
              </a:ext>
            </a:extLst>
          </p:cNvPr>
          <p:cNvSpPr txBox="1">
            <a:spLocks noChangeArrowheads="1"/>
          </p:cNvSpPr>
          <p:nvPr/>
        </p:nvSpPr>
        <p:spPr bwMode="auto">
          <a:xfrm>
            <a:off x="2490246" y="1173856"/>
            <a:ext cx="1184934" cy="24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7" tIns="45718" rIns="91437" bIns="45718">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r>
              <a:rPr lang="en-GB" altLang="en-US" sz="1000" dirty="0">
                <a:latin typeface="Arial" pitchFamily="34" charset="0"/>
              </a:rPr>
              <a:t>Primary liquidity</a:t>
            </a:r>
          </a:p>
        </p:txBody>
      </p:sp>
      <p:sp>
        <p:nvSpPr>
          <p:cNvPr id="12" name="Text Box 8">
            <a:extLst>
              <a:ext uri="{FF2B5EF4-FFF2-40B4-BE49-F238E27FC236}">
                <a16:creationId xmlns:a16="http://schemas.microsoft.com/office/drawing/2014/main" xmlns="" id="{03B5A767-0D39-4A53-B575-EABA424F6DEA}"/>
              </a:ext>
            </a:extLst>
          </p:cNvPr>
          <p:cNvSpPr txBox="1">
            <a:spLocks noChangeArrowheads="1"/>
          </p:cNvSpPr>
          <p:nvPr/>
        </p:nvSpPr>
        <p:spPr bwMode="auto">
          <a:xfrm>
            <a:off x="2572743" y="926820"/>
            <a:ext cx="1362868" cy="24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7" tIns="45718" rIns="91437" bIns="45718">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r>
              <a:rPr lang="en-GB" altLang="en-US" sz="1000" dirty="0">
                <a:latin typeface="Arial" pitchFamily="34" charset="0"/>
              </a:rPr>
              <a:t>Secondary liquidity</a:t>
            </a:r>
          </a:p>
        </p:txBody>
      </p:sp>
      <p:sp>
        <p:nvSpPr>
          <p:cNvPr id="13" name="Line 10">
            <a:extLst>
              <a:ext uri="{FF2B5EF4-FFF2-40B4-BE49-F238E27FC236}">
                <a16:creationId xmlns:a16="http://schemas.microsoft.com/office/drawing/2014/main" xmlns="" id="{2D8FEC80-889B-47C6-9EAB-0D6B0020E4FF}"/>
              </a:ext>
            </a:extLst>
          </p:cNvPr>
          <p:cNvSpPr>
            <a:spLocks noChangeShapeType="1"/>
          </p:cNvSpPr>
          <p:nvPr/>
        </p:nvSpPr>
        <p:spPr bwMode="auto">
          <a:xfrm>
            <a:off x="3634663" y="1319887"/>
            <a:ext cx="648169" cy="4306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7" tIns="45718" rIns="91437" bIns="45718"/>
          <a:lstStyle/>
          <a:p>
            <a:endParaRPr lang="en-GB"/>
          </a:p>
        </p:txBody>
      </p:sp>
      <p:sp>
        <p:nvSpPr>
          <p:cNvPr id="14" name="Line 7">
            <a:extLst>
              <a:ext uri="{FF2B5EF4-FFF2-40B4-BE49-F238E27FC236}">
                <a16:creationId xmlns:a16="http://schemas.microsoft.com/office/drawing/2014/main" xmlns="" id="{FC376E12-C43D-4F55-83E0-27813234BE91}"/>
              </a:ext>
            </a:extLst>
          </p:cNvPr>
          <p:cNvSpPr>
            <a:spLocks noChangeShapeType="1"/>
          </p:cNvSpPr>
          <p:nvPr/>
        </p:nvSpPr>
        <p:spPr bwMode="auto">
          <a:xfrm>
            <a:off x="3876251" y="1136914"/>
            <a:ext cx="511739" cy="3895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7" tIns="45718" rIns="91437" bIns="45718"/>
          <a:lstStyle/>
          <a:p>
            <a:endParaRPr lang="en-GB"/>
          </a:p>
        </p:txBody>
      </p:sp>
    </p:spTree>
    <p:extLst>
      <p:ext uri="{BB962C8B-B14F-4D97-AF65-F5344CB8AC3E}">
        <p14:creationId xmlns:p14="http://schemas.microsoft.com/office/powerpoint/2010/main" val="2616501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BBF0A5A-6195-4D6B-8624-F20AFE033C61}"/>
              </a:ext>
            </a:extLst>
          </p:cNvPr>
          <p:cNvSpPr>
            <a:spLocks noGrp="1"/>
          </p:cNvSpPr>
          <p:nvPr>
            <p:ph type="title"/>
          </p:nvPr>
        </p:nvSpPr>
        <p:spPr>
          <a:xfrm>
            <a:off x="1108987" y="1034127"/>
            <a:ext cx="1271183" cy="925390"/>
          </a:xfrm>
        </p:spPr>
        <p:txBody>
          <a:bodyPr>
            <a:noAutofit/>
          </a:bodyPr>
          <a:lstStyle/>
          <a:p>
            <a:r>
              <a:rPr lang="en-US" altLang="en-US" sz="3200" b="1" dirty="0">
                <a:solidFill>
                  <a:srgbClr val="092566"/>
                </a:solidFill>
                <a:latin typeface="Helvetica" pitchFamily="2" charset="0"/>
                <a:ea typeface="+mn-ea"/>
                <a:cs typeface="+mn-cs"/>
              </a:rPr>
              <a:t>LDRs</a:t>
            </a:r>
          </a:p>
        </p:txBody>
      </p:sp>
      <p:pic>
        <p:nvPicPr>
          <p:cNvPr id="14" name="Picture 5">
            <a:extLst>
              <a:ext uri="{FF2B5EF4-FFF2-40B4-BE49-F238E27FC236}">
                <a16:creationId xmlns:a16="http://schemas.microsoft.com/office/drawing/2014/main" xmlns="" id="{EC9200D9-1A01-4B36-9831-EAB12A8D3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9174" y="285348"/>
            <a:ext cx="4906749" cy="227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a:extLst>
              <a:ext uri="{FF2B5EF4-FFF2-40B4-BE49-F238E27FC236}">
                <a16:creationId xmlns:a16="http://schemas.microsoft.com/office/drawing/2014/main" xmlns="" id="{73B99E1B-F0C9-48D3-9E70-CAEE20E04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3" y="2708164"/>
            <a:ext cx="4965752" cy="239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774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08327" y="1844629"/>
            <a:ext cx="6527347" cy="1569660"/>
          </a:xfrm>
          <a:prstGeom prst="rect">
            <a:avLst/>
          </a:prstGeom>
          <a:noFill/>
        </p:spPr>
        <p:txBody>
          <a:bodyPr wrap="square" rtlCol="0">
            <a:spAutoFit/>
          </a:bodyPr>
          <a:lstStyle/>
          <a:p>
            <a:pPr algn="ctr"/>
            <a:r>
              <a:rPr lang="en-US" sz="3200" b="1" dirty="0">
                <a:solidFill>
                  <a:srgbClr val="092566"/>
                </a:solidFill>
                <a:latin typeface="Helvetica" pitchFamily="2" charset="0"/>
              </a:rPr>
              <a:t>Post-crash Operating Model Framework for Governance of the Balance Sheet</a:t>
            </a:r>
            <a:endParaRPr lang="es-ES" sz="3200" b="1" dirty="0">
              <a:solidFill>
                <a:srgbClr val="092566"/>
              </a:solidFill>
              <a:latin typeface="Helvetica" pitchFamily="2" charset="0"/>
            </a:endParaRPr>
          </a:p>
        </p:txBody>
      </p:sp>
    </p:spTree>
    <p:extLst>
      <p:ext uri="{BB962C8B-B14F-4D97-AF65-F5344CB8AC3E}">
        <p14:creationId xmlns:p14="http://schemas.microsoft.com/office/powerpoint/2010/main" val="2114006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08326" y="568395"/>
            <a:ext cx="6850936" cy="584775"/>
          </a:xfrm>
          <a:prstGeom prst="rect">
            <a:avLst/>
          </a:prstGeom>
          <a:noFill/>
        </p:spPr>
        <p:txBody>
          <a:bodyPr wrap="square" rtlCol="0">
            <a:spAutoFit/>
          </a:bodyPr>
          <a:lstStyle/>
          <a:p>
            <a:pPr algn="ctr"/>
            <a:r>
              <a:rPr lang="en-US" sz="3200" b="1" dirty="0">
                <a:solidFill>
                  <a:srgbClr val="092566"/>
                </a:solidFill>
                <a:latin typeface="Helvetica" pitchFamily="2" charset="0"/>
              </a:rPr>
              <a:t>The Board risk appetite statement</a:t>
            </a:r>
            <a:endParaRPr lang="es-ES" sz="3200" b="1" dirty="0">
              <a:solidFill>
                <a:srgbClr val="092566"/>
              </a:solidFill>
              <a:latin typeface="Helvetica" pitchFamily="2" charset="0"/>
            </a:endParaRPr>
          </a:p>
        </p:txBody>
      </p:sp>
      <p:sp>
        <p:nvSpPr>
          <p:cNvPr id="14" name="CuadroTexto 13">
            <a:extLst>
              <a:ext uri="{FF2B5EF4-FFF2-40B4-BE49-F238E27FC236}">
                <a16:creationId xmlns:a16="http://schemas.microsoft.com/office/drawing/2014/main" xmlns="" id="{A62E49A1-1E9E-4027-9D2D-2FA088D56566}"/>
              </a:ext>
            </a:extLst>
          </p:cNvPr>
          <p:cNvSpPr txBox="1"/>
          <p:nvPr/>
        </p:nvSpPr>
        <p:spPr>
          <a:xfrm>
            <a:off x="1308326" y="1597708"/>
            <a:ext cx="6527346" cy="1938992"/>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rgbClr val="58195D"/>
                </a:solidFill>
                <a:latin typeface="Helvetica"/>
                <a:cs typeface="Helvetica"/>
              </a:rPr>
              <a:t>Start with the Board risk appetite statement… an articulated explicit statement of Board appetite for and tolerance balance sheet risk, incorporating qualitative and quantitative metrics and limits, becomes the most important document the Board must sign off on...</a:t>
            </a:r>
          </a:p>
        </p:txBody>
      </p:sp>
    </p:spTree>
    <p:extLst>
      <p:ext uri="{BB962C8B-B14F-4D97-AF65-F5344CB8AC3E}">
        <p14:creationId xmlns:p14="http://schemas.microsoft.com/office/powerpoint/2010/main" val="4272511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BBF0A5A-6195-4D6B-8624-F20AFE033C61}"/>
              </a:ext>
            </a:extLst>
          </p:cNvPr>
          <p:cNvSpPr>
            <a:spLocks noGrp="1"/>
          </p:cNvSpPr>
          <p:nvPr>
            <p:ph type="title"/>
          </p:nvPr>
        </p:nvSpPr>
        <p:spPr>
          <a:xfrm>
            <a:off x="633045" y="110682"/>
            <a:ext cx="8203223" cy="925390"/>
          </a:xfrm>
        </p:spPr>
        <p:txBody>
          <a:bodyPr>
            <a:noAutofit/>
          </a:bodyPr>
          <a:lstStyle/>
          <a:p>
            <a:pPr algn="ctr"/>
            <a:r>
              <a:rPr lang="en-US" altLang="en-US" sz="2800" b="1" dirty="0">
                <a:solidFill>
                  <a:srgbClr val="092566"/>
                </a:solidFill>
                <a:latin typeface="Helvetica" pitchFamily="2" charset="0"/>
                <a:ea typeface="+mn-ea"/>
                <a:cs typeface="+mn-cs"/>
              </a:rPr>
              <a:t>Template Board Risk </a:t>
            </a:r>
            <a:r>
              <a:rPr lang="en-US" altLang="en-US" sz="2800" b="1" dirty="0" smtClean="0">
                <a:solidFill>
                  <a:srgbClr val="092566"/>
                </a:solidFill>
                <a:latin typeface="Helvetica" pitchFamily="2" charset="0"/>
                <a:ea typeface="+mn-ea"/>
                <a:cs typeface="+mn-cs"/>
              </a:rPr>
              <a:t>appetite statement </a:t>
            </a:r>
            <a:endParaRPr lang="en-US" altLang="en-US" sz="2800" b="1" dirty="0">
              <a:solidFill>
                <a:srgbClr val="092566"/>
              </a:solidFill>
              <a:latin typeface="Helvetica" pitchFamily="2" charset="0"/>
              <a:ea typeface="+mn-ea"/>
              <a:cs typeface="+mn-cs"/>
            </a:endParaRPr>
          </a:p>
        </p:txBody>
      </p:sp>
      <p:graphicFrame>
        <p:nvGraphicFramePr>
          <p:cNvPr id="9" name="Group 44">
            <a:extLst>
              <a:ext uri="{FF2B5EF4-FFF2-40B4-BE49-F238E27FC236}">
                <a16:creationId xmlns:a16="http://schemas.microsoft.com/office/drawing/2014/main" xmlns="" id="{55C78B13-DE6F-4E67-B353-731C8167297A}"/>
              </a:ext>
            </a:extLst>
          </p:cNvPr>
          <p:cNvGraphicFramePr>
            <a:graphicFrameLocks noGrp="1"/>
          </p:cNvGraphicFramePr>
          <p:nvPr>
            <p:extLst>
              <p:ext uri="{D42A27DB-BD31-4B8C-83A1-F6EECF244321}">
                <p14:modId xmlns:p14="http://schemas.microsoft.com/office/powerpoint/2010/main" val="556447647"/>
              </p:ext>
            </p:extLst>
          </p:nvPr>
        </p:nvGraphicFramePr>
        <p:xfrm>
          <a:off x="1549978" y="1033328"/>
          <a:ext cx="6176070" cy="3886224"/>
        </p:xfrm>
        <a:graphic>
          <a:graphicData uri="http://schemas.openxmlformats.org/drawingml/2006/table">
            <a:tbl>
              <a:tblPr/>
              <a:tblGrid>
                <a:gridCol w="1544018">
                  <a:extLst>
                    <a:ext uri="{9D8B030D-6E8A-4147-A177-3AD203B41FA5}">
                      <a16:colId xmlns:a16="http://schemas.microsoft.com/office/drawing/2014/main" xmlns="" val="20000"/>
                    </a:ext>
                  </a:extLst>
                </a:gridCol>
                <a:gridCol w="1544017">
                  <a:extLst>
                    <a:ext uri="{9D8B030D-6E8A-4147-A177-3AD203B41FA5}">
                      <a16:colId xmlns:a16="http://schemas.microsoft.com/office/drawing/2014/main" xmlns="" val="20001"/>
                    </a:ext>
                  </a:extLst>
                </a:gridCol>
                <a:gridCol w="1544018">
                  <a:extLst>
                    <a:ext uri="{9D8B030D-6E8A-4147-A177-3AD203B41FA5}">
                      <a16:colId xmlns:a16="http://schemas.microsoft.com/office/drawing/2014/main" xmlns="" val="20002"/>
                    </a:ext>
                  </a:extLst>
                </a:gridCol>
                <a:gridCol w="1544017">
                  <a:extLst>
                    <a:ext uri="{9D8B030D-6E8A-4147-A177-3AD203B41FA5}">
                      <a16:colId xmlns:a16="http://schemas.microsoft.com/office/drawing/2014/main" xmlns="" val="20003"/>
                    </a:ext>
                  </a:extLst>
                </a:gridCol>
              </a:tblGrid>
              <a:tr h="224003">
                <a:tc gridSpan="4">
                  <a:txBody>
                    <a:bodyPr/>
                    <a:lstStyle/>
                    <a:p>
                      <a:pPr marL="0" marR="0" lvl="0" indent="0" algn="ctr" defTabSz="914400" rtl="0" eaLnBrk="0" fontAlgn="base" latinLnBrk="0" hangingPunct="0">
                        <a:lnSpc>
                          <a:spcPct val="100000"/>
                        </a:lnSpc>
                        <a:spcBef>
                          <a:spcPct val="40000"/>
                        </a:spcBef>
                        <a:spcAft>
                          <a:spcPct val="0"/>
                        </a:spcAft>
                        <a:buClr>
                          <a:schemeClr val="accent1"/>
                        </a:buClr>
                        <a:buSzPct val="95000"/>
                        <a:buFont typeface="Arial" charset="0"/>
                        <a:buNone/>
                        <a:tabLst/>
                      </a:pPr>
                      <a:r>
                        <a:rPr kumimoji="0" lang="en-GB" sz="800" b="1" i="0" u="none" strike="noStrike" cap="none" normalizeH="0" baseline="0" dirty="0">
                          <a:ln>
                            <a:noFill/>
                          </a:ln>
                          <a:solidFill>
                            <a:schemeClr val="bg1"/>
                          </a:solidFill>
                          <a:effectLst/>
                          <a:latin typeface="Arial" charset="0"/>
                          <a:cs typeface="Arial" charset="0"/>
                        </a:rPr>
                        <a:t>Strategic Objective</a:t>
                      </a:r>
                    </a:p>
                  </a:txBody>
                  <a:tcPr marL="46179" marR="46179" marT="36731" marB="36731" anchor="ctr"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2700" cap="flat" cmpd="sng" algn="ctr">
                      <a:solidFill>
                        <a:srgbClr val="4C659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C6596"/>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569251">
                <a:tc gridSpan="4">
                  <a:txBody>
                    <a:bodyPr/>
                    <a:lstStyle/>
                    <a:p>
                      <a:pPr marL="0" marR="0" lvl="0" indent="0" algn="ctr" defTabSz="914400" rtl="0" eaLnBrk="0" fontAlgn="base" latinLnBrk="0" hangingPunct="0">
                        <a:lnSpc>
                          <a:spcPct val="100000"/>
                        </a:lnSpc>
                        <a:spcBef>
                          <a:spcPct val="40000"/>
                        </a:spcBef>
                        <a:spcAft>
                          <a:spcPct val="0"/>
                        </a:spcAft>
                        <a:buClr>
                          <a:schemeClr val="accent1"/>
                        </a:buClr>
                        <a:buSzPct val="95000"/>
                        <a:buFont typeface="Arial" charset="0"/>
                        <a:buNone/>
                        <a:tabLst/>
                      </a:pPr>
                      <a:r>
                        <a:rPr kumimoji="0" lang="en-GB" sz="800" b="0" i="0" u="none" strike="noStrike" cap="none" normalizeH="0" baseline="0" dirty="0">
                          <a:ln>
                            <a:noFill/>
                          </a:ln>
                          <a:solidFill>
                            <a:srgbClr val="58195D"/>
                          </a:solidFill>
                          <a:effectLst/>
                          <a:latin typeface="Arial" charset="0"/>
                          <a:cs typeface="Arial" charset="0"/>
                        </a:rPr>
                        <a:t>ABC Bank aims to become the Commercial Bank that is respected and trusted by all its stakeholders providing “concierge banking services for ultimate customer service quality", through: committed people; recognising that our long term sustainability is dependent on having sufficient capital and liquidity to meet liabilities as they fall due through the cycle; the protection of our reputation; and the integrity of our relationship with our customers and wider stakeholders.</a:t>
                      </a:r>
                    </a:p>
                  </a:txBody>
                  <a:tcPr marL="46179" marR="46179" marT="36731" marB="36731" anchor="ctr"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1"/>
                  </a:ext>
                </a:extLst>
              </a:tr>
              <a:tr h="224003">
                <a:tc gridSpan="4">
                  <a:txBody>
                    <a:bodyPr/>
                    <a:lstStyle/>
                    <a:p>
                      <a:pPr marL="0" marR="0" lvl="0" indent="0" algn="ctr" defTabSz="914400" rtl="0" eaLnBrk="0" fontAlgn="base" latinLnBrk="0" hangingPunct="0">
                        <a:lnSpc>
                          <a:spcPct val="100000"/>
                        </a:lnSpc>
                        <a:spcBef>
                          <a:spcPct val="40000"/>
                        </a:spcBef>
                        <a:spcAft>
                          <a:spcPct val="0"/>
                        </a:spcAft>
                        <a:buClr>
                          <a:schemeClr val="accent1"/>
                        </a:buClr>
                        <a:buSzPct val="95000"/>
                        <a:buFont typeface="Arial" charset="0"/>
                        <a:buNone/>
                        <a:tabLst/>
                      </a:pPr>
                      <a:r>
                        <a:rPr kumimoji="0" lang="en-GB" sz="800" b="1" i="0" u="none" strike="noStrike" cap="none" normalizeH="0" baseline="0">
                          <a:ln>
                            <a:noFill/>
                          </a:ln>
                          <a:solidFill>
                            <a:schemeClr val="bg1"/>
                          </a:solidFill>
                          <a:effectLst/>
                          <a:latin typeface="Arial" charset="0"/>
                          <a:cs typeface="Arial" charset="0"/>
                        </a:rPr>
                        <a:t>Target Credit Rating</a:t>
                      </a:r>
                    </a:p>
                  </a:txBody>
                  <a:tcPr marL="46179" marR="46179" marT="36731" marB="36731" anchor="ctr"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C6596"/>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2"/>
                  </a:ext>
                </a:extLst>
              </a:tr>
              <a:tr h="201397">
                <a:tc gridSpan="4">
                  <a:txBody>
                    <a:bodyPr/>
                    <a:lstStyle/>
                    <a:p>
                      <a:pPr marL="0" marR="0" lvl="0" indent="0" algn="ctr" defTabSz="914400" rtl="0" eaLnBrk="0" fontAlgn="base" latinLnBrk="0" hangingPunct="0">
                        <a:lnSpc>
                          <a:spcPct val="100000"/>
                        </a:lnSpc>
                        <a:spcBef>
                          <a:spcPct val="40000"/>
                        </a:spcBef>
                        <a:spcAft>
                          <a:spcPct val="0"/>
                        </a:spcAft>
                        <a:buClr>
                          <a:schemeClr val="accent1"/>
                        </a:buClr>
                        <a:buSzPct val="95000"/>
                        <a:buFont typeface="Arial" charset="0"/>
                        <a:buNone/>
                        <a:tabLst/>
                      </a:pPr>
                      <a:r>
                        <a:rPr kumimoji="0" lang="en-GB" sz="800" b="0" i="0" u="none" strike="noStrike" cap="none" normalizeH="0" baseline="0" dirty="0">
                          <a:ln>
                            <a:noFill/>
                          </a:ln>
                          <a:solidFill>
                            <a:srgbClr val="58195D"/>
                          </a:solidFill>
                          <a:effectLst/>
                          <a:latin typeface="Arial" charset="0"/>
                          <a:cs typeface="Arial" charset="0"/>
                        </a:rPr>
                        <a:t>Credit rating in line with ABC’s closest peers and country bank average (A/A-) </a:t>
                      </a:r>
                    </a:p>
                  </a:txBody>
                  <a:tcPr marL="46179" marR="46179" marT="36731" marB="36731" anchor="ctr"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3"/>
                  </a:ext>
                </a:extLst>
              </a:tr>
              <a:tr h="224003">
                <a:tc gridSpan="4">
                  <a:txBody>
                    <a:bodyPr/>
                    <a:lstStyle/>
                    <a:p>
                      <a:pPr marL="0" marR="0" lvl="0" indent="0" algn="ctr" defTabSz="914400" rtl="0" eaLnBrk="0" fontAlgn="base" latinLnBrk="0" hangingPunct="0">
                        <a:lnSpc>
                          <a:spcPct val="100000"/>
                        </a:lnSpc>
                        <a:spcBef>
                          <a:spcPct val="40000"/>
                        </a:spcBef>
                        <a:spcAft>
                          <a:spcPct val="0"/>
                        </a:spcAft>
                        <a:buClr>
                          <a:schemeClr val="accent1"/>
                        </a:buClr>
                        <a:buSzPct val="95000"/>
                        <a:buFont typeface="Arial" charset="0"/>
                        <a:buNone/>
                        <a:tabLst/>
                      </a:pPr>
                      <a:r>
                        <a:rPr kumimoji="0" lang="en-GB" sz="800" b="1" i="0" u="none" strike="noStrike" cap="none" normalizeH="0" baseline="0" dirty="0">
                          <a:ln>
                            <a:noFill/>
                          </a:ln>
                          <a:solidFill>
                            <a:schemeClr val="bg1"/>
                          </a:solidFill>
                          <a:effectLst/>
                          <a:latin typeface="Arial" charset="0"/>
                          <a:cs typeface="Arial" charset="0"/>
                        </a:rPr>
                        <a:t>Risk appetite pillars</a:t>
                      </a:r>
                    </a:p>
                  </a:txBody>
                  <a:tcPr marL="46179" marR="46179" marT="36731" marB="36731" anchor="ctr"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C6596"/>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4"/>
                  </a:ext>
                </a:extLst>
              </a:tr>
              <a:tr h="224003">
                <a:tc>
                  <a:txBody>
                    <a:bodyPr/>
                    <a:lstStyle/>
                    <a:p>
                      <a:pPr marL="0" marR="0" lvl="0" indent="0" algn="ctr" defTabSz="914400" rtl="0" eaLnBrk="0" fontAlgn="base" latinLnBrk="0" hangingPunct="0">
                        <a:lnSpc>
                          <a:spcPct val="100000"/>
                        </a:lnSpc>
                        <a:spcBef>
                          <a:spcPct val="40000"/>
                        </a:spcBef>
                        <a:spcAft>
                          <a:spcPct val="0"/>
                        </a:spcAft>
                        <a:buClr>
                          <a:schemeClr val="accent1"/>
                        </a:buClr>
                        <a:buSzPct val="95000"/>
                        <a:buFont typeface="Arial" charset="0"/>
                        <a:buNone/>
                        <a:tabLst/>
                      </a:pPr>
                      <a:r>
                        <a:rPr kumimoji="0" lang="en-GB" sz="800" b="1" i="0" u="none" strike="noStrike" cap="none" normalizeH="0" baseline="0">
                          <a:ln>
                            <a:noFill/>
                          </a:ln>
                          <a:solidFill>
                            <a:schemeClr val="bg1"/>
                          </a:solidFill>
                          <a:effectLst/>
                          <a:latin typeface="Arial" charset="0"/>
                          <a:cs typeface="Arial" charset="0"/>
                        </a:rPr>
                        <a:t>Capital Adequacy</a:t>
                      </a:r>
                    </a:p>
                  </a:txBody>
                  <a:tcPr marL="46179" marR="46179" marT="36731" marB="36731" anchor="ctr" horzOverflow="overflow">
                    <a:lnL w="12700" cap="flat" cmpd="sng" algn="ctr">
                      <a:solidFill>
                        <a:srgbClr val="4C659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C6596"/>
                    </a:solidFill>
                  </a:tcPr>
                </a:tc>
                <a:tc>
                  <a:txBody>
                    <a:bodyPr/>
                    <a:lstStyle/>
                    <a:p>
                      <a:pPr marL="0" marR="0" lvl="0" indent="0" algn="ctr" defTabSz="914400" rtl="0" eaLnBrk="0" fontAlgn="base" latinLnBrk="0" hangingPunct="0">
                        <a:lnSpc>
                          <a:spcPct val="100000"/>
                        </a:lnSpc>
                        <a:spcBef>
                          <a:spcPct val="40000"/>
                        </a:spcBef>
                        <a:spcAft>
                          <a:spcPct val="0"/>
                        </a:spcAft>
                        <a:buClr>
                          <a:schemeClr val="accent1"/>
                        </a:buClr>
                        <a:buSzPct val="95000"/>
                        <a:buFont typeface="Arial" charset="0"/>
                        <a:buNone/>
                        <a:tabLst/>
                      </a:pPr>
                      <a:r>
                        <a:rPr kumimoji="0" lang="en-GB" sz="800" b="1" i="0" u="none" strike="noStrike" cap="none" normalizeH="0" baseline="0" dirty="0">
                          <a:ln>
                            <a:noFill/>
                          </a:ln>
                          <a:solidFill>
                            <a:schemeClr val="bg1"/>
                          </a:solidFill>
                          <a:effectLst/>
                          <a:latin typeface="Arial" charset="0"/>
                          <a:cs typeface="Arial" charset="0"/>
                        </a:rPr>
                        <a:t>Stable Earnings Growth</a:t>
                      </a:r>
                    </a:p>
                  </a:txBody>
                  <a:tcPr marL="46179" marR="46179" marT="36731" marB="3673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C6596"/>
                    </a:solidFill>
                  </a:tcPr>
                </a:tc>
                <a:tc>
                  <a:txBody>
                    <a:bodyPr/>
                    <a:lstStyle/>
                    <a:p>
                      <a:pPr marL="0" marR="0" lvl="0" indent="0" algn="ctr" defTabSz="914400" rtl="0" eaLnBrk="0" fontAlgn="base" latinLnBrk="0" hangingPunct="0">
                        <a:lnSpc>
                          <a:spcPct val="100000"/>
                        </a:lnSpc>
                        <a:spcBef>
                          <a:spcPct val="40000"/>
                        </a:spcBef>
                        <a:spcAft>
                          <a:spcPct val="0"/>
                        </a:spcAft>
                        <a:buClr>
                          <a:schemeClr val="accent1"/>
                        </a:buClr>
                        <a:buSzPct val="95000"/>
                        <a:buFont typeface="Arial" charset="0"/>
                        <a:buNone/>
                        <a:tabLst/>
                      </a:pPr>
                      <a:r>
                        <a:rPr kumimoji="0" lang="en-GB" sz="800" b="1" i="0" u="none" strike="noStrike" cap="none" normalizeH="0" baseline="0" dirty="0">
                          <a:ln>
                            <a:noFill/>
                          </a:ln>
                          <a:solidFill>
                            <a:srgbClr val="FF0000"/>
                          </a:solidFill>
                          <a:effectLst/>
                          <a:latin typeface="Arial" charset="0"/>
                          <a:cs typeface="Arial" charset="0"/>
                        </a:rPr>
                        <a:t>Liquidity &amp; Funding</a:t>
                      </a:r>
                    </a:p>
                  </a:txBody>
                  <a:tcPr marL="46179" marR="46179" marT="36731" marB="36731"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C6596"/>
                    </a:solidFill>
                  </a:tcPr>
                </a:tc>
                <a:tc>
                  <a:txBody>
                    <a:bodyPr/>
                    <a:lstStyle/>
                    <a:p>
                      <a:pPr marL="0" marR="0" lvl="0" indent="0" algn="ctr" defTabSz="914400" rtl="0" eaLnBrk="0" fontAlgn="base" latinLnBrk="0" hangingPunct="0">
                        <a:lnSpc>
                          <a:spcPct val="100000"/>
                        </a:lnSpc>
                        <a:spcBef>
                          <a:spcPct val="40000"/>
                        </a:spcBef>
                        <a:spcAft>
                          <a:spcPct val="0"/>
                        </a:spcAft>
                        <a:buClr>
                          <a:schemeClr val="accent1"/>
                        </a:buClr>
                        <a:buSzPct val="95000"/>
                        <a:buFont typeface="Arial" charset="0"/>
                        <a:buNone/>
                        <a:tabLst/>
                      </a:pPr>
                      <a:r>
                        <a:rPr kumimoji="0" lang="en-GB" sz="800" b="1" i="0" u="none" strike="noStrike" cap="none" normalizeH="0" baseline="0" dirty="0">
                          <a:ln>
                            <a:noFill/>
                          </a:ln>
                          <a:solidFill>
                            <a:schemeClr val="bg1"/>
                          </a:solidFill>
                          <a:effectLst/>
                          <a:latin typeface="Arial" charset="0"/>
                          <a:cs typeface="Arial" charset="0"/>
                        </a:rPr>
                        <a:t>Stakeholder Confidence</a:t>
                      </a:r>
                    </a:p>
                  </a:txBody>
                  <a:tcPr marL="46179" marR="46179" marT="36731" marB="36731" anchor="ctr" horzOverflow="overflow">
                    <a:lnL w="19050" cap="flat" cmpd="sng" algn="ctr">
                      <a:solidFill>
                        <a:schemeClr val="bg1"/>
                      </a:solidFill>
                      <a:prstDash val="solid"/>
                      <a:round/>
                      <a:headEnd type="none" w="med" len="med"/>
                      <a:tailEnd type="none" w="med" len="med"/>
                    </a:lnL>
                    <a:lnR w="12700" cap="flat" cmpd="sng" algn="ctr">
                      <a:solidFill>
                        <a:srgbClr val="4C659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C6596"/>
                    </a:solidFill>
                  </a:tcPr>
                </a:tc>
                <a:extLst>
                  <a:ext uri="{0D108BD9-81ED-4DB2-BD59-A6C34878D82A}">
                    <a16:rowId xmlns:a16="http://schemas.microsoft.com/office/drawing/2014/main" xmlns="" val="10005"/>
                  </a:ext>
                </a:extLst>
              </a:tr>
              <a:tr h="1079442">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95000"/>
                        <a:buFont typeface="Arial" charset="0"/>
                        <a:buNone/>
                        <a:tabLst/>
                      </a:pPr>
                      <a:r>
                        <a:rPr kumimoji="0" lang="en-GB" sz="800" b="1" i="0" u="none" strike="noStrike" cap="none" normalizeH="0" baseline="0" dirty="0">
                          <a:ln>
                            <a:noFill/>
                          </a:ln>
                          <a:solidFill>
                            <a:srgbClr val="58195D"/>
                          </a:solidFill>
                          <a:effectLst/>
                          <a:latin typeface="Arial" charset="0"/>
                          <a:cs typeface="Arial" charset="0"/>
                        </a:rPr>
                        <a:t>Maintain sufficient capital, quantity and quality, substantially over Regulatory minimums, to cover existing projected risks in extreme but plausible scenarios</a:t>
                      </a:r>
                    </a:p>
                  </a:txBody>
                  <a:tcPr marL="46179" marR="46179" marT="36731" marB="36731" anchor="ctr"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4C659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95000"/>
                        <a:buFont typeface="Arial" charset="0"/>
                        <a:buNone/>
                        <a:tabLst/>
                      </a:pPr>
                      <a:r>
                        <a:rPr kumimoji="0" lang="en-GB" sz="800" b="1" i="0" u="none" strike="noStrike" cap="none" normalizeH="0" baseline="0" dirty="0">
                          <a:ln>
                            <a:noFill/>
                          </a:ln>
                          <a:solidFill>
                            <a:srgbClr val="58195D"/>
                          </a:solidFill>
                          <a:effectLst/>
                          <a:latin typeface="Arial" charset="0"/>
                          <a:cs typeface="Arial" charset="0"/>
                        </a:rPr>
                        <a:t>Be an agile, sustainable UK Retail and Corporate commercial bank that maintains its capital adequacy in terms of amount and quality, and hence is able to withstand appropriate capital related stress.</a:t>
                      </a:r>
                    </a:p>
                  </a:txBody>
                  <a:tcPr marL="46179" marR="46179" marT="36731" marB="36731" anchor="ctr"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4C659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95000"/>
                        <a:buFont typeface="Arial" charset="0"/>
                        <a:buNone/>
                        <a:tabLst/>
                      </a:pPr>
                      <a:r>
                        <a:rPr kumimoji="0" lang="en-GB" sz="800" b="1" i="0" u="none" strike="noStrike" cap="none" normalizeH="0" baseline="0" dirty="0">
                          <a:ln>
                            <a:noFill/>
                          </a:ln>
                          <a:solidFill>
                            <a:srgbClr val="FF0000"/>
                          </a:solidFill>
                          <a:effectLst/>
                          <a:latin typeface="Arial" charset="0"/>
                          <a:cs typeface="Arial" charset="0"/>
                        </a:rPr>
                        <a:t>Be an agile, sustainable UK Retail and Corporate bank that has stable and efficient access to funding and liquidity, and hence is able to withstand appropriate liquidity related stress, with relevant liquid asset holdings.</a:t>
                      </a:r>
                    </a:p>
                  </a:txBody>
                  <a:tcPr marL="46179" marR="46179" marT="36731" marB="36731" anchor="ctr"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4C659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
                          <a:schemeClr val="accent1"/>
                        </a:buClr>
                        <a:buSzPct val="95000"/>
                        <a:buFont typeface="Arial" charset="0"/>
                        <a:buNone/>
                        <a:tabLst/>
                      </a:pPr>
                      <a:r>
                        <a:rPr kumimoji="0" lang="en-GB" sz="800" b="1" i="0" u="none" strike="noStrike" cap="none" normalizeH="0" baseline="0" dirty="0">
                          <a:ln>
                            <a:noFill/>
                          </a:ln>
                          <a:solidFill>
                            <a:srgbClr val="58195D"/>
                          </a:solidFill>
                          <a:effectLst/>
                          <a:latin typeface="Arial" charset="0"/>
                          <a:cs typeface="Arial" charset="0"/>
                        </a:rPr>
                        <a:t>Be an agile, sustainable UKK Retail and Corporate commercial bank that is respected and trusted by all its stakeholders and hence maintains stakeholder confidence at all times.</a:t>
                      </a:r>
                    </a:p>
                  </a:txBody>
                  <a:tcPr marL="46179" marR="46179" marT="36731" marB="36731" anchor="ctr"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4C65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873561">
                <a:tc>
                  <a:txBody>
                    <a:bodyPr/>
                    <a:lstStyle/>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smtClean="0">
                          <a:ln>
                            <a:noFill/>
                          </a:ln>
                          <a:solidFill>
                            <a:srgbClr val="58195D"/>
                          </a:solidFill>
                          <a:effectLst/>
                          <a:latin typeface="Arial" charset="0"/>
                          <a:cs typeface="Arial" charset="0"/>
                        </a:rPr>
                        <a:t>CET1 ratio</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smtClean="0">
                          <a:ln>
                            <a:noFill/>
                          </a:ln>
                          <a:solidFill>
                            <a:srgbClr val="58195D"/>
                          </a:solidFill>
                          <a:effectLst/>
                          <a:latin typeface="Arial" charset="0"/>
                          <a:cs typeface="Arial" charset="0"/>
                        </a:rPr>
                        <a:t>Total Capital Ratio</a:t>
                      </a:r>
                      <a:endParaRPr kumimoji="0" lang="en-GB" sz="800" b="0" i="0" u="none" strike="noStrike" cap="none" normalizeH="0" baseline="0" dirty="0">
                        <a:ln>
                          <a:noFill/>
                        </a:ln>
                        <a:solidFill>
                          <a:srgbClr val="58195D"/>
                        </a:solidFill>
                        <a:effectLst/>
                        <a:latin typeface="Arial" charset="0"/>
                        <a:cs typeface="Arial" charset="0"/>
                      </a:endParaRP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58195D"/>
                          </a:solidFill>
                          <a:effectLst/>
                          <a:latin typeface="Arial" charset="0"/>
                          <a:cs typeface="Arial" charset="0"/>
                        </a:rPr>
                        <a:t>Leverage ratio</a:t>
                      </a:r>
                    </a:p>
                    <a:p>
                      <a:pPr marL="0" marR="0" lvl="0" indent="0" algn="l" defTabSz="995363" rtl="0" eaLnBrk="1" fontAlgn="base" latinLnBrk="0" hangingPunct="1">
                        <a:lnSpc>
                          <a:spcPct val="100000"/>
                        </a:lnSpc>
                        <a:spcBef>
                          <a:spcPct val="0"/>
                        </a:spcBef>
                        <a:spcAft>
                          <a:spcPct val="0"/>
                        </a:spcAft>
                        <a:buClrTx/>
                        <a:buSzPct val="95000"/>
                        <a:buFont typeface="Georgia" pitchFamily="18" charset="0"/>
                        <a:buNone/>
                        <a:tabLst/>
                      </a:pPr>
                      <a:r>
                        <a:rPr kumimoji="0" lang="en-GB" sz="800" b="0" i="0" u="none" strike="noStrike" cap="none" normalizeH="0" baseline="0" dirty="0">
                          <a:ln>
                            <a:noFill/>
                          </a:ln>
                          <a:solidFill>
                            <a:srgbClr val="58195D"/>
                          </a:solidFill>
                          <a:effectLst/>
                          <a:latin typeface="Arial" charset="0"/>
                          <a:cs typeface="Arial" charset="0"/>
                        </a:rPr>
                        <a:t>3.  Available capital</a:t>
                      </a:r>
                    </a:p>
                  </a:txBody>
                  <a:tcPr marL="46179" marR="46179" marT="36731" marB="36731"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2700" cap="flat" cmpd="sng" algn="ctr">
                      <a:solidFill>
                        <a:srgbClr val="4C6596"/>
                      </a:solidFill>
                      <a:prstDash val="solid"/>
                      <a:round/>
                      <a:headEnd type="none" w="med" len="med"/>
                      <a:tailEnd type="none" w="med" len="med"/>
                    </a:lnT>
                    <a:lnB w="12700" cap="flat" cmpd="sng" algn="ctr">
                      <a:solidFill>
                        <a:srgbClr val="4C6596"/>
                      </a:solidFill>
                      <a:prstDash val="solid"/>
                      <a:round/>
                      <a:headEnd type="none" w="med" len="med"/>
                      <a:tailEnd type="none" w="med" len="med"/>
                    </a:lnB>
                    <a:lnTlToBr>
                      <a:noFill/>
                    </a:lnTlToBr>
                    <a:lnBlToTr>
                      <a:noFill/>
                    </a:lnBlToTr>
                    <a:noFill/>
                  </a:tcPr>
                </a:tc>
                <a:tc>
                  <a:txBody>
                    <a:bodyPr/>
                    <a:lstStyle/>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58195D"/>
                          </a:solidFill>
                          <a:effectLst/>
                          <a:latin typeface="Arial" charset="0"/>
                          <a:cs typeface="Arial" charset="0"/>
                        </a:rPr>
                        <a:t>Earnings volatility</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58195D"/>
                          </a:solidFill>
                          <a:effectLst/>
                          <a:latin typeface="Arial" charset="0"/>
                          <a:cs typeface="Arial" charset="0"/>
                        </a:rPr>
                        <a:t>Return on Capital</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58195D"/>
                          </a:solidFill>
                          <a:effectLst/>
                          <a:latin typeface="Arial" charset="0"/>
                          <a:cs typeface="Arial" charset="0"/>
                        </a:rPr>
                        <a:t>Return on RWA</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58195D"/>
                          </a:solidFill>
                          <a:effectLst/>
                          <a:latin typeface="Arial" charset="0"/>
                          <a:cs typeface="Arial" charset="0"/>
                        </a:rPr>
                        <a:t>Cost to income ratio</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endParaRPr kumimoji="0" lang="en-GB" sz="800" b="0" i="0" u="none" strike="noStrike" cap="none" normalizeH="0" baseline="0" dirty="0">
                        <a:ln>
                          <a:noFill/>
                        </a:ln>
                        <a:solidFill>
                          <a:schemeClr val="tx2"/>
                        </a:solidFill>
                        <a:effectLst/>
                        <a:latin typeface="Arial" charset="0"/>
                        <a:cs typeface="Arial" charset="0"/>
                      </a:endParaRPr>
                    </a:p>
                  </a:txBody>
                  <a:tcPr marL="46179" marR="46179" marT="36731" marB="36731"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2700" cap="flat" cmpd="sng" algn="ctr">
                      <a:solidFill>
                        <a:srgbClr val="4C6596"/>
                      </a:solidFill>
                      <a:prstDash val="solid"/>
                      <a:round/>
                      <a:headEnd type="none" w="med" len="med"/>
                      <a:tailEnd type="none" w="med" len="med"/>
                    </a:lnT>
                    <a:lnB w="12700" cap="flat" cmpd="sng" algn="ctr">
                      <a:solidFill>
                        <a:srgbClr val="4C6596"/>
                      </a:solidFill>
                      <a:prstDash val="solid"/>
                      <a:round/>
                      <a:headEnd type="none" w="med" len="med"/>
                      <a:tailEnd type="none" w="med" len="med"/>
                    </a:lnB>
                    <a:lnTlToBr>
                      <a:noFill/>
                    </a:lnTlToBr>
                    <a:lnBlToTr>
                      <a:noFill/>
                    </a:lnBlToTr>
                    <a:noFill/>
                  </a:tcPr>
                </a:tc>
                <a:tc>
                  <a:txBody>
                    <a:bodyPr/>
                    <a:lstStyle/>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FF0000"/>
                          </a:solidFill>
                          <a:effectLst/>
                          <a:latin typeface="Arial" charset="0"/>
                          <a:cs typeface="Arial" charset="0"/>
                        </a:rPr>
                        <a:t>Loan to deposit ratio</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smtClean="0">
                          <a:ln>
                            <a:noFill/>
                          </a:ln>
                          <a:solidFill>
                            <a:srgbClr val="FF0000"/>
                          </a:solidFill>
                          <a:effectLst/>
                          <a:latin typeface="Arial" charset="0"/>
                          <a:cs typeface="Arial" charset="0"/>
                        </a:rPr>
                        <a:t>High Quality Liquid Assets portfolio minimum</a:t>
                      </a:r>
                      <a:endParaRPr kumimoji="0" lang="en-GB" sz="800" b="0" i="0" u="none" strike="noStrike" cap="none" normalizeH="0" baseline="0" dirty="0">
                        <a:ln>
                          <a:noFill/>
                        </a:ln>
                        <a:solidFill>
                          <a:srgbClr val="FF0000"/>
                        </a:solidFill>
                        <a:effectLst/>
                        <a:latin typeface="Arial" charset="0"/>
                        <a:cs typeface="Arial" charset="0"/>
                      </a:endParaRP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FF0000"/>
                          </a:solidFill>
                          <a:effectLst/>
                          <a:latin typeface="Arial" charset="0"/>
                          <a:cs typeface="Arial" charset="0"/>
                        </a:rPr>
                        <a:t>Coverage of net outflows under a funding stress</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FF0000"/>
                          </a:solidFill>
                          <a:effectLst/>
                          <a:latin typeface="Arial" charset="0"/>
                          <a:cs typeface="Arial" charset="0"/>
                        </a:rPr>
                        <a:t>NSFR minimum</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FF0000"/>
                          </a:solidFill>
                          <a:effectLst/>
                          <a:latin typeface="Arial" charset="0"/>
                          <a:cs typeface="Arial" charset="0"/>
                        </a:rPr>
                        <a:t>Wholesale funding limits</a:t>
                      </a:r>
                    </a:p>
                    <a:p>
                      <a:pPr marL="0" marR="0" lvl="0" indent="0" algn="l" defTabSz="995363" rtl="0" eaLnBrk="1" fontAlgn="base" latinLnBrk="0" hangingPunct="1">
                        <a:lnSpc>
                          <a:spcPct val="100000"/>
                        </a:lnSpc>
                        <a:spcBef>
                          <a:spcPct val="0"/>
                        </a:spcBef>
                        <a:spcAft>
                          <a:spcPct val="0"/>
                        </a:spcAft>
                        <a:buClrTx/>
                        <a:buSzPct val="95000"/>
                        <a:buFont typeface="Georgia" pitchFamily="18" charset="0"/>
                        <a:buNone/>
                        <a:tabLst/>
                      </a:pPr>
                      <a:r>
                        <a:rPr kumimoji="0" lang="en-GB" sz="800" b="0" i="0" u="none" strike="noStrike" cap="none" normalizeH="0" baseline="0" dirty="0">
                          <a:ln>
                            <a:noFill/>
                          </a:ln>
                          <a:solidFill>
                            <a:srgbClr val="FF0000"/>
                          </a:solidFill>
                          <a:effectLst/>
                          <a:latin typeface="Arial" charset="0"/>
                          <a:cs typeface="Arial" charset="0"/>
                        </a:rPr>
                        <a:t>6.  Internal funds pricing regime</a:t>
                      </a:r>
                    </a:p>
                  </a:txBody>
                  <a:tcPr marL="46179" marR="46179" marT="36731" marB="36731"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2700" cap="flat" cmpd="sng" algn="ctr">
                      <a:solidFill>
                        <a:srgbClr val="4C6596"/>
                      </a:solidFill>
                      <a:prstDash val="solid"/>
                      <a:round/>
                      <a:headEnd type="none" w="med" len="med"/>
                      <a:tailEnd type="none" w="med" len="med"/>
                    </a:lnT>
                    <a:lnB w="12700" cap="flat" cmpd="sng" algn="ctr">
                      <a:solidFill>
                        <a:srgbClr val="4C6596"/>
                      </a:solidFill>
                      <a:prstDash val="solid"/>
                      <a:round/>
                      <a:headEnd type="none" w="med" len="med"/>
                      <a:tailEnd type="none" w="med" len="med"/>
                    </a:lnB>
                    <a:lnTlToBr>
                      <a:noFill/>
                    </a:lnTlToBr>
                    <a:lnBlToTr>
                      <a:noFill/>
                    </a:lnBlToTr>
                    <a:noFill/>
                  </a:tcPr>
                </a:tc>
                <a:tc>
                  <a:txBody>
                    <a:bodyPr/>
                    <a:lstStyle/>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58195D"/>
                          </a:solidFill>
                          <a:effectLst/>
                          <a:latin typeface="Arial" charset="0"/>
                          <a:cs typeface="Arial" charset="0"/>
                        </a:rPr>
                        <a:t>Employees</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58195D"/>
                          </a:solidFill>
                          <a:effectLst/>
                          <a:latin typeface="Arial" charset="0"/>
                          <a:cs typeface="Arial" charset="0"/>
                        </a:rPr>
                        <a:t>Regulators</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58195D"/>
                          </a:solidFill>
                          <a:effectLst/>
                          <a:latin typeface="Arial" charset="0"/>
                          <a:cs typeface="Arial" charset="0"/>
                        </a:rPr>
                        <a:t>Investors </a:t>
                      </a:r>
                    </a:p>
                    <a:p>
                      <a:pPr marL="182563" marR="0" lvl="0" indent="-182563" algn="l" defTabSz="995363" rtl="0" eaLnBrk="1" fontAlgn="base" latinLnBrk="0" hangingPunct="1">
                        <a:lnSpc>
                          <a:spcPct val="100000"/>
                        </a:lnSpc>
                        <a:spcBef>
                          <a:spcPct val="0"/>
                        </a:spcBef>
                        <a:spcAft>
                          <a:spcPct val="0"/>
                        </a:spcAft>
                        <a:buClrTx/>
                        <a:buSzPct val="95000"/>
                        <a:buFont typeface="Georgia" pitchFamily="18" charset="0"/>
                        <a:buAutoNum type="arabicPeriod"/>
                        <a:tabLst/>
                      </a:pPr>
                      <a:r>
                        <a:rPr kumimoji="0" lang="en-GB" sz="800" b="0" i="0" u="none" strike="noStrike" cap="none" normalizeH="0" baseline="0" dirty="0">
                          <a:ln>
                            <a:noFill/>
                          </a:ln>
                          <a:solidFill>
                            <a:srgbClr val="58195D"/>
                          </a:solidFill>
                          <a:effectLst/>
                          <a:latin typeface="Arial" charset="0"/>
                          <a:cs typeface="Arial" charset="0"/>
                        </a:rPr>
                        <a:t>Customers</a:t>
                      </a:r>
                    </a:p>
                    <a:p>
                      <a:pPr marL="0" marR="0" lvl="0" indent="0" algn="l" defTabSz="995363" rtl="0" eaLnBrk="1" fontAlgn="base" latinLnBrk="0" hangingPunct="1">
                        <a:lnSpc>
                          <a:spcPct val="100000"/>
                        </a:lnSpc>
                        <a:spcBef>
                          <a:spcPct val="0"/>
                        </a:spcBef>
                        <a:spcAft>
                          <a:spcPct val="0"/>
                        </a:spcAft>
                        <a:buClrTx/>
                        <a:buSzPct val="95000"/>
                        <a:buFont typeface="Georgia" pitchFamily="18" charset="0"/>
                        <a:buNone/>
                        <a:tabLst/>
                      </a:pPr>
                      <a:r>
                        <a:rPr kumimoji="0" lang="en-GB" sz="800" b="0" i="0" u="none" strike="noStrike" cap="none" normalizeH="0" baseline="0" dirty="0">
                          <a:ln>
                            <a:noFill/>
                          </a:ln>
                          <a:solidFill>
                            <a:srgbClr val="58195D"/>
                          </a:solidFill>
                          <a:effectLst/>
                          <a:latin typeface="Arial" charset="0"/>
                          <a:cs typeface="Arial" charset="0"/>
                        </a:rPr>
                        <a:t>5.  Ratings agencies</a:t>
                      </a:r>
                    </a:p>
                  </a:txBody>
                  <a:tcPr marL="46179" marR="46179" marT="36731" marB="36731" horzOverflow="overflow">
                    <a:lnL w="12700" cap="flat" cmpd="sng" algn="ctr">
                      <a:solidFill>
                        <a:srgbClr val="4C6596"/>
                      </a:solidFill>
                      <a:prstDash val="solid"/>
                      <a:round/>
                      <a:headEnd type="none" w="med" len="med"/>
                      <a:tailEnd type="none" w="med" len="med"/>
                    </a:lnL>
                    <a:lnR w="12700" cap="flat" cmpd="sng" algn="ctr">
                      <a:solidFill>
                        <a:srgbClr val="4C6596"/>
                      </a:solidFill>
                      <a:prstDash val="solid"/>
                      <a:round/>
                      <a:headEnd type="none" w="med" len="med"/>
                      <a:tailEnd type="none" w="med" len="med"/>
                    </a:lnR>
                    <a:lnT w="12700" cap="flat" cmpd="sng" algn="ctr">
                      <a:solidFill>
                        <a:srgbClr val="4C6596"/>
                      </a:solidFill>
                      <a:prstDash val="solid"/>
                      <a:round/>
                      <a:headEnd type="none" w="med" len="med"/>
                      <a:tailEnd type="none" w="med" len="med"/>
                    </a:lnT>
                    <a:lnB w="12700" cap="flat" cmpd="sng" algn="ctr">
                      <a:solidFill>
                        <a:srgbClr val="4C65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513976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08326" y="418528"/>
            <a:ext cx="6527347" cy="584775"/>
          </a:xfrm>
          <a:prstGeom prst="rect">
            <a:avLst/>
          </a:prstGeom>
          <a:noFill/>
        </p:spPr>
        <p:txBody>
          <a:bodyPr wrap="square" rtlCol="0">
            <a:spAutoFit/>
          </a:bodyPr>
          <a:lstStyle/>
          <a:p>
            <a:pPr algn="ctr"/>
            <a:r>
              <a:rPr lang="en-US" sz="3200" b="1" dirty="0">
                <a:solidFill>
                  <a:srgbClr val="092566"/>
                </a:solidFill>
                <a:latin typeface="Helvetica" pitchFamily="2" charset="0"/>
              </a:rPr>
              <a:t>Paramount importance of ALCO</a:t>
            </a:r>
            <a:endParaRPr lang="es-ES" sz="3200" b="1" dirty="0">
              <a:solidFill>
                <a:srgbClr val="092566"/>
              </a:solidFill>
              <a:latin typeface="Helvetica" pitchFamily="2" charset="0"/>
            </a:endParaRPr>
          </a:p>
        </p:txBody>
      </p:sp>
      <p:sp>
        <p:nvSpPr>
          <p:cNvPr id="14" name="CuadroTexto 13">
            <a:extLst>
              <a:ext uri="{FF2B5EF4-FFF2-40B4-BE49-F238E27FC236}">
                <a16:creationId xmlns:a16="http://schemas.microsoft.com/office/drawing/2014/main" xmlns="" id="{A62E49A1-1E9E-4027-9D2D-2FA088D56566}"/>
              </a:ext>
            </a:extLst>
          </p:cNvPr>
          <p:cNvSpPr txBox="1"/>
          <p:nvPr/>
        </p:nvSpPr>
        <p:spPr>
          <a:xfrm>
            <a:off x="931985" y="1246986"/>
            <a:ext cx="7719645" cy="3293209"/>
          </a:xfrm>
          <a:prstGeom prst="rect">
            <a:avLst/>
          </a:prstGeom>
          <a:noFill/>
        </p:spPr>
        <p:txBody>
          <a:bodyPr wrap="square" rtlCol="0">
            <a:spAutoFit/>
          </a:bodyPr>
          <a:lstStyle/>
          <a:p>
            <a:pPr marL="342900" indent="-342900" algn="just">
              <a:buFont typeface="Arial" panose="020B0604020202020204" pitchFamily="34" charset="0"/>
              <a:buChar char="•"/>
            </a:pPr>
            <a:r>
              <a:rPr lang="en-US" sz="1600" dirty="0">
                <a:solidFill>
                  <a:srgbClr val="58195D"/>
                </a:solidFill>
                <a:latin typeface="Helvetica"/>
                <a:cs typeface="Helvetica"/>
              </a:rPr>
              <a:t>What executive committees have a responsibility for oversight of balance sheet risk?</a:t>
            </a:r>
          </a:p>
          <a:p>
            <a:pPr marL="971550" lvl="2" indent="-285750" algn="just">
              <a:buFontTx/>
              <a:buChar char="-"/>
            </a:pPr>
            <a:r>
              <a:rPr lang="en-US" sz="1600" dirty="0" smtClean="0">
                <a:solidFill>
                  <a:srgbClr val="58195D"/>
                </a:solidFill>
                <a:latin typeface="Helvetica"/>
                <a:cs typeface="Helvetica"/>
              </a:rPr>
              <a:t>Exec </a:t>
            </a:r>
            <a:r>
              <a:rPr lang="en-US" sz="1600" dirty="0" err="1" smtClean="0">
                <a:solidFill>
                  <a:srgbClr val="58195D"/>
                </a:solidFill>
                <a:latin typeface="Helvetica"/>
                <a:cs typeface="Helvetica"/>
              </a:rPr>
              <a:t>ctee</a:t>
            </a:r>
            <a:endParaRPr lang="en-US" sz="1600" dirty="0" smtClean="0">
              <a:solidFill>
                <a:srgbClr val="58195D"/>
              </a:solidFill>
              <a:latin typeface="Helvetica"/>
              <a:cs typeface="Helvetica"/>
            </a:endParaRPr>
          </a:p>
          <a:p>
            <a:pPr marL="971550" lvl="2" indent="-285750" algn="just">
              <a:buFontTx/>
              <a:buChar char="-"/>
            </a:pPr>
            <a:r>
              <a:rPr lang="en-US" sz="1600" dirty="0" smtClean="0">
                <a:solidFill>
                  <a:srgbClr val="58195D"/>
                </a:solidFill>
                <a:latin typeface="Helvetica"/>
                <a:cs typeface="Helvetica"/>
              </a:rPr>
              <a:t>Risk </a:t>
            </a:r>
            <a:r>
              <a:rPr lang="en-US" sz="1600" dirty="0">
                <a:solidFill>
                  <a:srgbClr val="58195D"/>
                </a:solidFill>
                <a:latin typeface="Helvetica"/>
                <a:cs typeface="Helvetica"/>
              </a:rPr>
              <a:t>Management Cttee (CRO chaired</a:t>
            </a:r>
            <a:r>
              <a:rPr lang="en-US" sz="1600" dirty="0" smtClean="0">
                <a:solidFill>
                  <a:srgbClr val="58195D"/>
                </a:solidFill>
                <a:latin typeface="Helvetica"/>
                <a:cs typeface="Helvetica"/>
              </a:rPr>
              <a:t>)</a:t>
            </a:r>
          </a:p>
          <a:p>
            <a:pPr marL="971550" lvl="2" indent="-285750" algn="just">
              <a:buFontTx/>
              <a:buChar char="-"/>
            </a:pPr>
            <a:r>
              <a:rPr lang="en-US" sz="1600" dirty="0" smtClean="0">
                <a:solidFill>
                  <a:srgbClr val="58195D"/>
                </a:solidFill>
                <a:latin typeface="Helvetica"/>
                <a:cs typeface="Helvetica"/>
              </a:rPr>
              <a:t>Credit </a:t>
            </a:r>
            <a:r>
              <a:rPr lang="en-US" sz="1600" dirty="0">
                <a:solidFill>
                  <a:srgbClr val="58195D"/>
                </a:solidFill>
                <a:latin typeface="Helvetica"/>
                <a:cs typeface="Helvetica"/>
              </a:rPr>
              <a:t>risk </a:t>
            </a:r>
            <a:r>
              <a:rPr lang="en-US" sz="1600" dirty="0" err="1" smtClean="0">
                <a:solidFill>
                  <a:srgbClr val="58195D"/>
                </a:solidFill>
                <a:latin typeface="Helvetica"/>
                <a:cs typeface="Helvetica"/>
              </a:rPr>
              <a:t>cttee</a:t>
            </a:r>
            <a:endParaRPr lang="en-US" sz="1600" dirty="0" smtClean="0">
              <a:solidFill>
                <a:srgbClr val="58195D"/>
              </a:solidFill>
              <a:latin typeface="Helvetica"/>
              <a:cs typeface="Helvetica"/>
            </a:endParaRPr>
          </a:p>
          <a:p>
            <a:pPr marL="971550" lvl="2" indent="-285750" algn="just">
              <a:buFontTx/>
              <a:buChar char="-"/>
            </a:pPr>
            <a:r>
              <a:rPr lang="en-US" sz="1600" dirty="0" smtClean="0">
                <a:solidFill>
                  <a:srgbClr val="58195D"/>
                </a:solidFill>
                <a:latin typeface="Helvetica"/>
                <a:cs typeface="Helvetica"/>
              </a:rPr>
              <a:t>ALCO</a:t>
            </a:r>
          </a:p>
          <a:p>
            <a:pPr lvl="2" algn="just"/>
            <a:endParaRPr lang="en-US" sz="1600" dirty="0" smtClean="0">
              <a:solidFill>
                <a:srgbClr val="58195D"/>
              </a:solidFill>
              <a:latin typeface="Helvetica"/>
              <a:cs typeface="Helvetica"/>
            </a:endParaRPr>
          </a:p>
          <a:p>
            <a:pPr marL="342900" indent="-342900" algn="just">
              <a:buFont typeface="Arial" panose="020B0604020202020204" pitchFamily="34" charset="0"/>
              <a:buChar char="•"/>
            </a:pPr>
            <a:r>
              <a:rPr lang="en-US" sz="1600" dirty="0" smtClean="0">
                <a:solidFill>
                  <a:srgbClr val="58195D"/>
                </a:solidFill>
                <a:latin typeface="Helvetica"/>
                <a:cs typeface="Helvetica"/>
              </a:rPr>
              <a:t>The </a:t>
            </a:r>
            <a:r>
              <a:rPr lang="en-US" sz="1600" dirty="0">
                <a:solidFill>
                  <a:srgbClr val="58195D"/>
                </a:solidFill>
                <a:latin typeface="Helvetica"/>
                <a:cs typeface="Helvetica"/>
              </a:rPr>
              <a:t>executive committee that is most closely concerned with balance sheet risk on a strategic and integrated basis (both sides of the balance sheet and all aspects of risk) is the Asset-Liability Committee</a:t>
            </a:r>
          </a:p>
          <a:p>
            <a:pPr algn="just"/>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Given this, what is the most effective way to ensure above-satisfactory and effective governance from Board perspective?</a:t>
            </a:r>
          </a:p>
        </p:txBody>
      </p:sp>
    </p:spTree>
    <p:extLst>
      <p:ext uri="{BB962C8B-B14F-4D97-AF65-F5344CB8AC3E}">
        <p14:creationId xmlns:p14="http://schemas.microsoft.com/office/powerpoint/2010/main" val="113156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664113" y="706201"/>
            <a:ext cx="8119402" cy="584775"/>
          </a:xfrm>
          <a:prstGeom prst="rect">
            <a:avLst/>
          </a:prstGeom>
          <a:noFill/>
        </p:spPr>
        <p:txBody>
          <a:bodyPr wrap="square" rtlCol="0">
            <a:spAutoFit/>
          </a:bodyPr>
          <a:lstStyle/>
          <a:p>
            <a:pPr algn="ctr"/>
            <a:r>
              <a:rPr lang="es-ES_tradnl" sz="3200" b="1" dirty="0" err="1">
                <a:solidFill>
                  <a:srgbClr val="092566"/>
                </a:solidFill>
                <a:latin typeface="Helvetica" pitchFamily="2" charset="0"/>
              </a:rPr>
              <a:t>Let’s</a:t>
            </a:r>
            <a:r>
              <a:rPr lang="es-ES_tradnl" sz="3200" b="1" dirty="0">
                <a:solidFill>
                  <a:srgbClr val="092566"/>
                </a:solidFill>
                <a:latin typeface="Helvetica" pitchFamily="2" charset="0"/>
              </a:rPr>
              <a:t> </a:t>
            </a:r>
            <a:r>
              <a:rPr lang="es-ES_tradnl" sz="3200" b="1" dirty="0" err="1">
                <a:solidFill>
                  <a:srgbClr val="092566"/>
                </a:solidFill>
                <a:latin typeface="Helvetica" pitchFamily="2" charset="0"/>
              </a:rPr>
              <a:t>remind</a:t>
            </a:r>
            <a:r>
              <a:rPr lang="es-ES_tradnl" sz="3200" b="1" dirty="0">
                <a:solidFill>
                  <a:srgbClr val="092566"/>
                </a:solidFill>
                <a:latin typeface="Helvetica" pitchFamily="2" charset="0"/>
              </a:rPr>
              <a:t> </a:t>
            </a:r>
            <a:r>
              <a:rPr lang="es-ES_tradnl" sz="3200" b="1" dirty="0" err="1">
                <a:solidFill>
                  <a:srgbClr val="092566"/>
                </a:solidFill>
                <a:latin typeface="Helvetica" pitchFamily="2" charset="0"/>
              </a:rPr>
              <a:t>ourselves</a:t>
            </a:r>
            <a:r>
              <a:rPr lang="es-ES_tradnl" sz="3200" b="1" dirty="0">
                <a:solidFill>
                  <a:srgbClr val="092566"/>
                </a:solidFill>
                <a:latin typeface="Helvetica" pitchFamily="2" charset="0"/>
              </a:rPr>
              <a:t>…</a:t>
            </a:r>
          </a:p>
        </p:txBody>
      </p:sp>
      <p:sp>
        <p:nvSpPr>
          <p:cNvPr id="6" name="CuadroTexto 5">
            <a:extLst>
              <a:ext uri="{FF2B5EF4-FFF2-40B4-BE49-F238E27FC236}">
                <a16:creationId xmlns:a16="http://schemas.microsoft.com/office/drawing/2014/main" xmlns="" id="{7BF49856-53EB-4CB3-B425-6349D1BFB57B}"/>
              </a:ext>
            </a:extLst>
          </p:cNvPr>
          <p:cNvSpPr txBox="1"/>
          <p:nvPr/>
        </p:nvSpPr>
        <p:spPr>
          <a:xfrm>
            <a:off x="664113" y="1559812"/>
            <a:ext cx="8189741" cy="280076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srgbClr val="58195D"/>
                </a:solidFill>
                <a:latin typeface="Helvetica"/>
                <a:cs typeface="Helvetica"/>
              </a:rPr>
              <a:t>It </a:t>
            </a:r>
            <a:r>
              <a:rPr lang="en-US" sz="1600" dirty="0">
                <a:solidFill>
                  <a:srgbClr val="58195D"/>
                </a:solidFill>
                <a:latin typeface="Helvetica"/>
                <a:cs typeface="Helvetica"/>
              </a:rPr>
              <a:t>didn’t matter in which continent the bank headquarters was located, all banks were run more or less run on similar lines when it came to governance and ALM – theoretically in any case</a:t>
            </a:r>
            <a:r>
              <a:rPr lang="en-US" sz="1600" dirty="0" smtClean="0">
                <a:solidFill>
                  <a:srgbClr val="58195D"/>
                </a:solidFill>
                <a:latin typeface="Helvetica"/>
                <a:cs typeface="Helvetica"/>
              </a:rPr>
              <a:t>.</a:t>
            </a: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600" dirty="0">
                <a:solidFill>
                  <a:srgbClr val="58195D"/>
                </a:solidFill>
                <a:latin typeface="Helvetica"/>
                <a:cs typeface="Helvetica"/>
              </a:rPr>
              <a:t>And yet in every country affected by 2007-2008, some banks failed while others didn’t. This should be the first indication that what “good” looks like in a bank isn’t simply “what the regulator requires us to do”, or what the bank has written on the wall in Head Office as its Mission Statement. There’s a bit more to it than that</a:t>
            </a:r>
            <a:r>
              <a:rPr lang="en-US" sz="1600" dirty="0" smtClean="0">
                <a:solidFill>
                  <a:srgbClr val="58195D"/>
                </a:solidFill>
                <a:latin typeface="Helvetica"/>
                <a:cs typeface="Helvetica"/>
              </a:rPr>
              <a:t>…</a:t>
            </a: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600" dirty="0">
                <a:solidFill>
                  <a:srgbClr val="58195D"/>
                </a:solidFill>
                <a:latin typeface="Helvetica"/>
                <a:cs typeface="Helvetica"/>
              </a:rPr>
              <a:t>The future of bank risk management has to revolve around two things: culture, and the balance sheet…</a:t>
            </a:r>
          </a:p>
        </p:txBody>
      </p:sp>
    </p:spTree>
    <p:extLst>
      <p:ext uri="{BB962C8B-B14F-4D97-AF65-F5344CB8AC3E}">
        <p14:creationId xmlns:p14="http://schemas.microsoft.com/office/powerpoint/2010/main" val="42850055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BBF0A5A-6195-4D6B-8624-F20AFE033C61}"/>
              </a:ext>
            </a:extLst>
          </p:cNvPr>
          <p:cNvSpPr>
            <a:spLocks noGrp="1"/>
          </p:cNvSpPr>
          <p:nvPr>
            <p:ph type="title"/>
          </p:nvPr>
        </p:nvSpPr>
        <p:spPr>
          <a:xfrm>
            <a:off x="729762" y="310475"/>
            <a:ext cx="8132884" cy="925390"/>
          </a:xfrm>
        </p:spPr>
        <p:txBody>
          <a:bodyPr>
            <a:noAutofit/>
          </a:bodyPr>
          <a:lstStyle/>
          <a:p>
            <a:pPr algn="ctr"/>
            <a:r>
              <a:rPr lang="en-US" altLang="en-US" sz="3200" b="1" dirty="0">
                <a:solidFill>
                  <a:srgbClr val="092566"/>
                </a:solidFill>
                <a:latin typeface="Helvetica" pitchFamily="2" charset="0"/>
                <a:ea typeface="+mn-ea"/>
                <a:cs typeface="+mn-cs"/>
              </a:rPr>
              <a:t>Recommended </a:t>
            </a:r>
            <a:r>
              <a:rPr lang="en-US" altLang="en-US" sz="3200" b="1" dirty="0" smtClean="0">
                <a:solidFill>
                  <a:srgbClr val="092566"/>
                </a:solidFill>
                <a:latin typeface="Helvetica" pitchFamily="2" charset="0"/>
                <a:ea typeface="+mn-ea"/>
                <a:cs typeface="+mn-cs"/>
              </a:rPr>
              <a:t>organisation </a:t>
            </a:r>
            <a:r>
              <a:rPr lang="en-US" altLang="en-US" sz="3200" b="1" dirty="0">
                <a:solidFill>
                  <a:srgbClr val="092566"/>
                </a:solidFill>
                <a:latin typeface="Helvetica" pitchFamily="2" charset="0"/>
                <a:ea typeface="+mn-ea"/>
                <a:cs typeface="+mn-cs"/>
              </a:rPr>
              <a:t>structure*</a:t>
            </a:r>
          </a:p>
        </p:txBody>
      </p:sp>
      <p:sp>
        <p:nvSpPr>
          <p:cNvPr id="4" name="Rectangle 3">
            <a:extLst>
              <a:ext uri="{FF2B5EF4-FFF2-40B4-BE49-F238E27FC236}">
                <a16:creationId xmlns:a16="http://schemas.microsoft.com/office/drawing/2014/main" xmlns="" id="{3B4A81C9-7629-4DD8-B610-E0AF81E77EDD}"/>
              </a:ext>
            </a:extLst>
          </p:cNvPr>
          <p:cNvSpPr>
            <a:spLocks noChangeArrowheads="1"/>
          </p:cNvSpPr>
          <p:nvPr/>
        </p:nvSpPr>
        <p:spPr bwMode="gray">
          <a:xfrm>
            <a:off x="4448125" y="2251204"/>
            <a:ext cx="1844067" cy="386867"/>
          </a:xfrm>
          <a:prstGeom prst="rect">
            <a:avLst/>
          </a:prstGeom>
          <a:solidFill>
            <a:srgbClr val="0086BF"/>
          </a:solidFill>
          <a:ln>
            <a:noFill/>
          </a:ln>
          <a:effectLst/>
          <a:extLs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657" tIns="38657" rIns="38657" bIns="38657" anchor="ctr"/>
          <a:lstStyle>
            <a:lvl1pPr defTabSz="1023938">
              <a:defRPr sz="2400" b="1">
                <a:solidFill>
                  <a:schemeClr val="tx1"/>
                </a:solidFill>
                <a:latin typeface="Times" pitchFamily="18" charset="0"/>
              </a:defRPr>
            </a:lvl1pPr>
            <a:lvl2pPr marL="742950" indent="-285750" defTabSz="1023938">
              <a:defRPr sz="2400" b="1">
                <a:solidFill>
                  <a:schemeClr val="tx1"/>
                </a:solidFill>
                <a:latin typeface="Times" pitchFamily="18" charset="0"/>
              </a:defRPr>
            </a:lvl2pPr>
            <a:lvl3pPr marL="1143000" indent="-228600" defTabSz="1023938">
              <a:defRPr sz="2400" b="1">
                <a:solidFill>
                  <a:schemeClr val="tx1"/>
                </a:solidFill>
                <a:latin typeface="Times" pitchFamily="18" charset="0"/>
              </a:defRPr>
            </a:lvl3pPr>
            <a:lvl4pPr marL="1600200" indent="-228600" defTabSz="1023938">
              <a:defRPr sz="2400" b="1">
                <a:solidFill>
                  <a:schemeClr val="tx1"/>
                </a:solidFill>
                <a:latin typeface="Times" pitchFamily="18" charset="0"/>
              </a:defRPr>
            </a:lvl4pPr>
            <a:lvl5pPr marL="2057400" indent="-228600" defTabSz="1023938">
              <a:defRPr sz="2400" b="1">
                <a:solidFill>
                  <a:schemeClr val="tx1"/>
                </a:solidFill>
                <a:latin typeface="Times" pitchFamily="18" charset="0"/>
              </a:defRPr>
            </a:lvl5pPr>
            <a:lvl6pPr marL="2514600" indent="-228600" defTabSz="1023938" eaLnBrk="0" fontAlgn="base" hangingPunct="0">
              <a:spcBef>
                <a:spcPct val="0"/>
              </a:spcBef>
              <a:spcAft>
                <a:spcPct val="0"/>
              </a:spcAft>
              <a:defRPr sz="2400" b="1">
                <a:solidFill>
                  <a:schemeClr val="tx1"/>
                </a:solidFill>
                <a:latin typeface="Times" pitchFamily="18" charset="0"/>
              </a:defRPr>
            </a:lvl6pPr>
            <a:lvl7pPr marL="2971800" indent="-228600" defTabSz="1023938" eaLnBrk="0" fontAlgn="base" hangingPunct="0">
              <a:spcBef>
                <a:spcPct val="0"/>
              </a:spcBef>
              <a:spcAft>
                <a:spcPct val="0"/>
              </a:spcAft>
              <a:defRPr sz="2400" b="1">
                <a:solidFill>
                  <a:schemeClr val="tx1"/>
                </a:solidFill>
                <a:latin typeface="Times" pitchFamily="18" charset="0"/>
              </a:defRPr>
            </a:lvl7pPr>
            <a:lvl8pPr marL="3429000" indent="-228600" defTabSz="1023938" eaLnBrk="0" fontAlgn="base" hangingPunct="0">
              <a:spcBef>
                <a:spcPct val="0"/>
              </a:spcBef>
              <a:spcAft>
                <a:spcPct val="0"/>
              </a:spcAft>
              <a:defRPr sz="2400" b="1">
                <a:solidFill>
                  <a:schemeClr val="tx1"/>
                </a:solidFill>
                <a:latin typeface="Times" pitchFamily="18" charset="0"/>
              </a:defRPr>
            </a:lvl8pPr>
            <a:lvl9pPr marL="3886200" indent="-228600" defTabSz="1023938" eaLnBrk="0" fontAlgn="base" hangingPunct="0">
              <a:spcBef>
                <a:spcPct val="0"/>
              </a:spcBef>
              <a:spcAft>
                <a:spcPct val="0"/>
              </a:spcAft>
              <a:defRPr sz="2400" b="1">
                <a:solidFill>
                  <a:schemeClr val="tx1"/>
                </a:solidFill>
                <a:latin typeface="Times" pitchFamily="18" charset="0"/>
              </a:defRPr>
            </a:lvl9pPr>
          </a:lstStyle>
          <a:p>
            <a:pPr algn="ctr">
              <a:spcBef>
                <a:spcPct val="50000"/>
              </a:spcBef>
            </a:pPr>
            <a:r>
              <a:rPr lang="en-GB" altLang="en-US" sz="1425">
                <a:solidFill>
                  <a:srgbClr val="FDFDFE"/>
                </a:solidFill>
                <a:latin typeface="Gill Sans"/>
                <a:ea typeface="MS PGothic" pitchFamily="34" charset="-128"/>
              </a:rPr>
              <a:t>ALCO</a:t>
            </a:r>
          </a:p>
        </p:txBody>
      </p:sp>
      <p:sp>
        <p:nvSpPr>
          <p:cNvPr id="5" name="Rectangle 4">
            <a:extLst>
              <a:ext uri="{FF2B5EF4-FFF2-40B4-BE49-F238E27FC236}">
                <a16:creationId xmlns:a16="http://schemas.microsoft.com/office/drawing/2014/main" xmlns="" id="{B87AD1E5-BFAA-48E4-9719-B00B8DED1E82}"/>
              </a:ext>
            </a:extLst>
          </p:cNvPr>
          <p:cNvSpPr>
            <a:spLocks noChangeArrowheads="1"/>
          </p:cNvSpPr>
          <p:nvPr/>
        </p:nvSpPr>
        <p:spPr bwMode="gray">
          <a:xfrm>
            <a:off x="3908431" y="3489181"/>
            <a:ext cx="1973969" cy="386867"/>
          </a:xfrm>
          <a:prstGeom prst="rect">
            <a:avLst/>
          </a:prstGeom>
          <a:solidFill>
            <a:srgbClr val="002469"/>
          </a:solidFill>
          <a:ln>
            <a:noFill/>
          </a:ln>
          <a:effectLst/>
          <a:extLs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657" tIns="38657" rIns="38657" bIns="38657" anchor="ctr"/>
          <a:lstStyle>
            <a:lvl1pPr defTabSz="1023938">
              <a:defRPr sz="2400" b="1">
                <a:solidFill>
                  <a:schemeClr val="tx1"/>
                </a:solidFill>
                <a:latin typeface="Times" pitchFamily="18" charset="0"/>
              </a:defRPr>
            </a:lvl1pPr>
            <a:lvl2pPr marL="742950" indent="-285750" defTabSz="1023938">
              <a:defRPr sz="2400" b="1">
                <a:solidFill>
                  <a:schemeClr val="tx1"/>
                </a:solidFill>
                <a:latin typeface="Times" pitchFamily="18" charset="0"/>
              </a:defRPr>
            </a:lvl2pPr>
            <a:lvl3pPr marL="1143000" indent="-228600" defTabSz="1023938">
              <a:defRPr sz="2400" b="1">
                <a:solidFill>
                  <a:schemeClr val="tx1"/>
                </a:solidFill>
                <a:latin typeface="Times" pitchFamily="18" charset="0"/>
              </a:defRPr>
            </a:lvl3pPr>
            <a:lvl4pPr marL="1600200" indent="-228600" defTabSz="1023938">
              <a:defRPr sz="2400" b="1">
                <a:solidFill>
                  <a:schemeClr val="tx1"/>
                </a:solidFill>
                <a:latin typeface="Times" pitchFamily="18" charset="0"/>
              </a:defRPr>
            </a:lvl4pPr>
            <a:lvl5pPr marL="2057400" indent="-228600" defTabSz="1023938">
              <a:defRPr sz="2400" b="1">
                <a:solidFill>
                  <a:schemeClr val="tx1"/>
                </a:solidFill>
                <a:latin typeface="Times" pitchFamily="18" charset="0"/>
              </a:defRPr>
            </a:lvl5pPr>
            <a:lvl6pPr marL="2514600" indent="-228600" defTabSz="1023938" eaLnBrk="0" fontAlgn="base" hangingPunct="0">
              <a:spcBef>
                <a:spcPct val="0"/>
              </a:spcBef>
              <a:spcAft>
                <a:spcPct val="0"/>
              </a:spcAft>
              <a:defRPr sz="2400" b="1">
                <a:solidFill>
                  <a:schemeClr val="tx1"/>
                </a:solidFill>
                <a:latin typeface="Times" pitchFamily="18" charset="0"/>
              </a:defRPr>
            </a:lvl6pPr>
            <a:lvl7pPr marL="2971800" indent="-228600" defTabSz="1023938" eaLnBrk="0" fontAlgn="base" hangingPunct="0">
              <a:spcBef>
                <a:spcPct val="0"/>
              </a:spcBef>
              <a:spcAft>
                <a:spcPct val="0"/>
              </a:spcAft>
              <a:defRPr sz="2400" b="1">
                <a:solidFill>
                  <a:schemeClr val="tx1"/>
                </a:solidFill>
                <a:latin typeface="Times" pitchFamily="18" charset="0"/>
              </a:defRPr>
            </a:lvl7pPr>
            <a:lvl8pPr marL="3429000" indent="-228600" defTabSz="1023938" eaLnBrk="0" fontAlgn="base" hangingPunct="0">
              <a:spcBef>
                <a:spcPct val="0"/>
              </a:spcBef>
              <a:spcAft>
                <a:spcPct val="0"/>
              </a:spcAft>
              <a:defRPr sz="2400" b="1">
                <a:solidFill>
                  <a:schemeClr val="tx1"/>
                </a:solidFill>
                <a:latin typeface="Times" pitchFamily="18" charset="0"/>
              </a:defRPr>
            </a:lvl8pPr>
            <a:lvl9pPr marL="3886200" indent="-228600" defTabSz="1023938" eaLnBrk="0" fontAlgn="base" hangingPunct="0">
              <a:spcBef>
                <a:spcPct val="0"/>
              </a:spcBef>
              <a:spcAft>
                <a:spcPct val="0"/>
              </a:spcAft>
              <a:defRPr sz="2400" b="1">
                <a:solidFill>
                  <a:schemeClr val="tx1"/>
                </a:solidFill>
                <a:latin typeface="Times" pitchFamily="18" charset="0"/>
              </a:defRPr>
            </a:lvl9pPr>
          </a:lstStyle>
          <a:p>
            <a:pPr algn="ctr">
              <a:spcBef>
                <a:spcPct val="50000"/>
              </a:spcBef>
            </a:pPr>
            <a:r>
              <a:rPr lang="en-GB" altLang="en-US" sz="1125" dirty="0" smtClean="0">
                <a:solidFill>
                  <a:srgbClr val="FDFDFE"/>
                </a:solidFill>
                <a:latin typeface="Gill Sans"/>
                <a:ea typeface="MS PGothic" pitchFamily="34" charset="-128"/>
              </a:rPr>
              <a:t>“Technical ALCO”</a:t>
            </a:r>
            <a:endParaRPr lang="en-GB" altLang="en-US" sz="1125" dirty="0">
              <a:solidFill>
                <a:srgbClr val="FDFDFE"/>
              </a:solidFill>
              <a:latin typeface="Gill Sans"/>
              <a:ea typeface="MS PGothic" pitchFamily="34" charset="-128"/>
            </a:endParaRPr>
          </a:p>
        </p:txBody>
      </p:sp>
      <p:cxnSp>
        <p:nvCxnSpPr>
          <p:cNvPr id="7" name="AutoShape 5">
            <a:extLst>
              <a:ext uri="{FF2B5EF4-FFF2-40B4-BE49-F238E27FC236}">
                <a16:creationId xmlns:a16="http://schemas.microsoft.com/office/drawing/2014/main" xmlns="" id="{F7A06FC0-39CE-446C-BAD2-0C2EC5E38654}"/>
              </a:ext>
            </a:extLst>
          </p:cNvPr>
          <p:cNvCxnSpPr>
            <a:cxnSpLocks noChangeShapeType="1"/>
            <a:stCxn id="4" idx="2"/>
            <a:endCxn id="5" idx="0"/>
          </p:cNvCxnSpPr>
          <p:nvPr/>
        </p:nvCxnSpPr>
        <p:spPr bwMode="gray">
          <a:xfrm flipH="1">
            <a:off x="4895415" y="2638071"/>
            <a:ext cx="475414" cy="851110"/>
          </a:xfrm>
          <a:prstGeom prst="straightConnector1">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6">
            <a:extLst>
              <a:ext uri="{FF2B5EF4-FFF2-40B4-BE49-F238E27FC236}">
                <a16:creationId xmlns:a16="http://schemas.microsoft.com/office/drawing/2014/main" xmlns="" id="{1FB55458-E26B-4CB4-BCB1-FD6378BF61B3}"/>
              </a:ext>
            </a:extLst>
          </p:cNvPr>
          <p:cNvSpPr>
            <a:spLocks noChangeArrowheads="1"/>
          </p:cNvSpPr>
          <p:nvPr/>
        </p:nvSpPr>
        <p:spPr bwMode="gray">
          <a:xfrm>
            <a:off x="3249550" y="1441851"/>
            <a:ext cx="1844066" cy="386868"/>
          </a:xfrm>
          <a:prstGeom prst="rect">
            <a:avLst/>
          </a:prstGeom>
          <a:solidFill>
            <a:srgbClr val="FF0000"/>
          </a:solidFill>
          <a:ln>
            <a:noFill/>
          </a:ln>
          <a:effectLst/>
          <a:extLs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657" tIns="38657" rIns="38657" bIns="38657" anchor="ctr"/>
          <a:lstStyle>
            <a:lvl1pPr defTabSz="1023938">
              <a:defRPr sz="2400" b="1">
                <a:solidFill>
                  <a:schemeClr val="tx1"/>
                </a:solidFill>
                <a:latin typeface="Times" pitchFamily="18" charset="0"/>
              </a:defRPr>
            </a:lvl1pPr>
            <a:lvl2pPr marL="742950" indent="-285750" defTabSz="1023938">
              <a:defRPr sz="2400" b="1">
                <a:solidFill>
                  <a:schemeClr val="tx1"/>
                </a:solidFill>
                <a:latin typeface="Times" pitchFamily="18" charset="0"/>
              </a:defRPr>
            </a:lvl2pPr>
            <a:lvl3pPr marL="1143000" indent="-228600" defTabSz="1023938">
              <a:defRPr sz="2400" b="1">
                <a:solidFill>
                  <a:schemeClr val="tx1"/>
                </a:solidFill>
                <a:latin typeface="Times" pitchFamily="18" charset="0"/>
              </a:defRPr>
            </a:lvl3pPr>
            <a:lvl4pPr marL="1600200" indent="-228600" defTabSz="1023938">
              <a:defRPr sz="2400" b="1">
                <a:solidFill>
                  <a:schemeClr val="tx1"/>
                </a:solidFill>
                <a:latin typeface="Times" pitchFamily="18" charset="0"/>
              </a:defRPr>
            </a:lvl4pPr>
            <a:lvl5pPr marL="2057400" indent="-228600" defTabSz="1023938">
              <a:defRPr sz="2400" b="1">
                <a:solidFill>
                  <a:schemeClr val="tx1"/>
                </a:solidFill>
                <a:latin typeface="Times" pitchFamily="18" charset="0"/>
              </a:defRPr>
            </a:lvl5pPr>
            <a:lvl6pPr marL="2514600" indent="-228600" defTabSz="1023938" eaLnBrk="0" fontAlgn="base" hangingPunct="0">
              <a:spcBef>
                <a:spcPct val="0"/>
              </a:spcBef>
              <a:spcAft>
                <a:spcPct val="0"/>
              </a:spcAft>
              <a:defRPr sz="2400" b="1">
                <a:solidFill>
                  <a:schemeClr val="tx1"/>
                </a:solidFill>
                <a:latin typeface="Times" pitchFamily="18" charset="0"/>
              </a:defRPr>
            </a:lvl6pPr>
            <a:lvl7pPr marL="2971800" indent="-228600" defTabSz="1023938" eaLnBrk="0" fontAlgn="base" hangingPunct="0">
              <a:spcBef>
                <a:spcPct val="0"/>
              </a:spcBef>
              <a:spcAft>
                <a:spcPct val="0"/>
              </a:spcAft>
              <a:defRPr sz="2400" b="1">
                <a:solidFill>
                  <a:schemeClr val="tx1"/>
                </a:solidFill>
                <a:latin typeface="Times" pitchFamily="18" charset="0"/>
              </a:defRPr>
            </a:lvl7pPr>
            <a:lvl8pPr marL="3429000" indent="-228600" defTabSz="1023938" eaLnBrk="0" fontAlgn="base" hangingPunct="0">
              <a:spcBef>
                <a:spcPct val="0"/>
              </a:spcBef>
              <a:spcAft>
                <a:spcPct val="0"/>
              </a:spcAft>
              <a:defRPr sz="2400" b="1">
                <a:solidFill>
                  <a:schemeClr val="tx1"/>
                </a:solidFill>
                <a:latin typeface="Times" pitchFamily="18" charset="0"/>
              </a:defRPr>
            </a:lvl8pPr>
            <a:lvl9pPr marL="3886200" indent="-228600" defTabSz="1023938" eaLnBrk="0" fontAlgn="base" hangingPunct="0">
              <a:spcBef>
                <a:spcPct val="0"/>
              </a:spcBef>
              <a:spcAft>
                <a:spcPct val="0"/>
              </a:spcAft>
              <a:defRPr sz="2400" b="1">
                <a:solidFill>
                  <a:schemeClr val="tx1"/>
                </a:solidFill>
                <a:latin typeface="Times" pitchFamily="18" charset="0"/>
              </a:defRPr>
            </a:lvl9pPr>
          </a:lstStyle>
          <a:p>
            <a:pPr algn="ctr">
              <a:spcBef>
                <a:spcPct val="50000"/>
              </a:spcBef>
            </a:pPr>
            <a:r>
              <a:rPr lang="en-GB" altLang="en-US" sz="1425">
                <a:solidFill>
                  <a:srgbClr val="FDFDFE"/>
                </a:solidFill>
                <a:latin typeface="Gill Sans"/>
                <a:ea typeface="MS PGothic" pitchFamily="34" charset="-128"/>
              </a:rPr>
              <a:t>Board</a:t>
            </a:r>
          </a:p>
        </p:txBody>
      </p:sp>
      <p:sp>
        <p:nvSpPr>
          <p:cNvPr id="10" name="Rectangle 7">
            <a:extLst>
              <a:ext uri="{FF2B5EF4-FFF2-40B4-BE49-F238E27FC236}">
                <a16:creationId xmlns:a16="http://schemas.microsoft.com/office/drawing/2014/main" xmlns="" id="{D71E7AD8-F599-46D5-8283-71DA3DD733A8}"/>
              </a:ext>
            </a:extLst>
          </p:cNvPr>
          <p:cNvSpPr>
            <a:spLocks noChangeArrowheads="1"/>
          </p:cNvSpPr>
          <p:nvPr/>
        </p:nvSpPr>
        <p:spPr bwMode="gray">
          <a:xfrm>
            <a:off x="2026867" y="2251204"/>
            <a:ext cx="2011466" cy="386867"/>
          </a:xfrm>
          <a:prstGeom prst="rect">
            <a:avLst/>
          </a:prstGeom>
          <a:solidFill>
            <a:srgbClr val="CCFFCC"/>
          </a:solidFill>
          <a:ln>
            <a:noFill/>
          </a:ln>
          <a:effectLst/>
          <a:extLs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657" tIns="38657" rIns="38657" bIns="38657" anchor="ctr"/>
          <a:lstStyle>
            <a:lvl1pPr defTabSz="1023938">
              <a:defRPr sz="2400" b="1">
                <a:solidFill>
                  <a:schemeClr val="tx1"/>
                </a:solidFill>
                <a:latin typeface="Times" pitchFamily="18" charset="0"/>
              </a:defRPr>
            </a:lvl1pPr>
            <a:lvl2pPr marL="742950" indent="-285750" defTabSz="1023938">
              <a:defRPr sz="2400" b="1">
                <a:solidFill>
                  <a:schemeClr val="tx1"/>
                </a:solidFill>
                <a:latin typeface="Times" pitchFamily="18" charset="0"/>
              </a:defRPr>
            </a:lvl2pPr>
            <a:lvl3pPr marL="1143000" indent="-228600" defTabSz="1023938">
              <a:defRPr sz="2400" b="1">
                <a:solidFill>
                  <a:schemeClr val="tx1"/>
                </a:solidFill>
                <a:latin typeface="Times" pitchFamily="18" charset="0"/>
              </a:defRPr>
            </a:lvl3pPr>
            <a:lvl4pPr marL="1600200" indent="-228600" defTabSz="1023938">
              <a:defRPr sz="2400" b="1">
                <a:solidFill>
                  <a:schemeClr val="tx1"/>
                </a:solidFill>
                <a:latin typeface="Times" pitchFamily="18" charset="0"/>
              </a:defRPr>
            </a:lvl4pPr>
            <a:lvl5pPr marL="2057400" indent="-228600" defTabSz="1023938">
              <a:defRPr sz="2400" b="1">
                <a:solidFill>
                  <a:schemeClr val="tx1"/>
                </a:solidFill>
                <a:latin typeface="Times" pitchFamily="18" charset="0"/>
              </a:defRPr>
            </a:lvl5pPr>
            <a:lvl6pPr marL="2514600" indent="-228600" defTabSz="1023938" eaLnBrk="0" fontAlgn="base" hangingPunct="0">
              <a:spcBef>
                <a:spcPct val="0"/>
              </a:spcBef>
              <a:spcAft>
                <a:spcPct val="0"/>
              </a:spcAft>
              <a:defRPr sz="2400" b="1">
                <a:solidFill>
                  <a:schemeClr val="tx1"/>
                </a:solidFill>
                <a:latin typeface="Times" pitchFamily="18" charset="0"/>
              </a:defRPr>
            </a:lvl6pPr>
            <a:lvl7pPr marL="2971800" indent="-228600" defTabSz="1023938" eaLnBrk="0" fontAlgn="base" hangingPunct="0">
              <a:spcBef>
                <a:spcPct val="0"/>
              </a:spcBef>
              <a:spcAft>
                <a:spcPct val="0"/>
              </a:spcAft>
              <a:defRPr sz="2400" b="1">
                <a:solidFill>
                  <a:schemeClr val="tx1"/>
                </a:solidFill>
                <a:latin typeface="Times" pitchFamily="18" charset="0"/>
              </a:defRPr>
            </a:lvl7pPr>
            <a:lvl8pPr marL="3429000" indent="-228600" defTabSz="1023938" eaLnBrk="0" fontAlgn="base" hangingPunct="0">
              <a:spcBef>
                <a:spcPct val="0"/>
              </a:spcBef>
              <a:spcAft>
                <a:spcPct val="0"/>
              </a:spcAft>
              <a:defRPr sz="2400" b="1">
                <a:solidFill>
                  <a:schemeClr val="tx1"/>
                </a:solidFill>
                <a:latin typeface="Times" pitchFamily="18" charset="0"/>
              </a:defRPr>
            </a:lvl8pPr>
            <a:lvl9pPr marL="3886200" indent="-228600" defTabSz="1023938" eaLnBrk="0" fontAlgn="base" hangingPunct="0">
              <a:spcBef>
                <a:spcPct val="0"/>
              </a:spcBef>
              <a:spcAft>
                <a:spcPct val="0"/>
              </a:spcAft>
              <a:defRPr sz="2400" b="1">
                <a:solidFill>
                  <a:schemeClr val="tx1"/>
                </a:solidFill>
                <a:latin typeface="Times" pitchFamily="18" charset="0"/>
              </a:defRPr>
            </a:lvl9pPr>
          </a:lstStyle>
          <a:p>
            <a:pPr algn="ctr">
              <a:spcBef>
                <a:spcPct val="50000"/>
              </a:spcBef>
            </a:pPr>
            <a:r>
              <a:rPr lang="en-GB" altLang="en-US" sz="1425">
                <a:solidFill>
                  <a:srgbClr val="FF6699"/>
                </a:solidFill>
                <a:latin typeface="Gill Sans"/>
                <a:ea typeface="MS PGothic" pitchFamily="34" charset="-128"/>
              </a:rPr>
              <a:t>Executive Committee</a:t>
            </a:r>
          </a:p>
        </p:txBody>
      </p:sp>
      <p:cxnSp>
        <p:nvCxnSpPr>
          <p:cNvPr id="11" name="AutoShape 8">
            <a:extLst>
              <a:ext uri="{FF2B5EF4-FFF2-40B4-BE49-F238E27FC236}">
                <a16:creationId xmlns:a16="http://schemas.microsoft.com/office/drawing/2014/main" xmlns="" id="{59C8B4C2-7373-4613-834F-6F2B133E715E}"/>
              </a:ext>
            </a:extLst>
          </p:cNvPr>
          <p:cNvCxnSpPr>
            <a:cxnSpLocks noChangeShapeType="1"/>
            <a:stCxn id="8" idx="2"/>
            <a:endCxn id="10" idx="0"/>
          </p:cNvCxnSpPr>
          <p:nvPr/>
        </p:nvCxnSpPr>
        <p:spPr bwMode="gray">
          <a:xfrm flipH="1">
            <a:off x="3032600" y="1828719"/>
            <a:ext cx="1139651" cy="422484"/>
          </a:xfrm>
          <a:prstGeom prst="straightConnector1">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Line 9">
            <a:extLst>
              <a:ext uri="{FF2B5EF4-FFF2-40B4-BE49-F238E27FC236}">
                <a16:creationId xmlns:a16="http://schemas.microsoft.com/office/drawing/2014/main" xmlns="" id="{6FEDF7F2-4D78-4977-A29A-FA0331D1407D}"/>
              </a:ext>
            </a:extLst>
          </p:cNvPr>
          <p:cNvSpPr>
            <a:spLocks noChangeShapeType="1"/>
          </p:cNvSpPr>
          <p:nvPr/>
        </p:nvSpPr>
        <p:spPr bwMode="auto">
          <a:xfrm>
            <a:off x="4197697" y="1818894"/>
            <a:ext cx="1048586" cy="43231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459" tIns="32729" rIns="65459" bIns="32729"/>
          <a:lstStyle/>
          <a:p>
            <a:endParaRPr lang="en-GB" sz="1013"/>
          </a:p>
        </p:txBody>
      </p:sp>
      <p:sp>
        <p:nvSpPr>
          <p:cNvPr id="13" name="Rectangle 4">
            <a:extLst>
              <a:ext uri="{FF2B5EF4-FFF2-40B4-BE49-F238E27FC236}">
                <a16:creationId xmlns:a16="http://schemas.microsoft.com/office/drawing/2014/main" xmlns="" id="{2DFE9B51-2A5A-4AC5-8DA3-A5AFD5703876}"/>
              </a:ext>
            </a:extLst>
          </p:cNvPr>
          <p:cNvSpPr>
            <a:spLocks noChangeArrowheads="1"/>
          </p:cNvSpPr>
          <p:nvPr/>
        </p:nvSpPr>
        <p:spPr bwMode="gray">
          <a:xfrm>
            <a:off x="1692069" y="3797446"/>
            <a:ext cx="1952541" cy="386868"/>
          </a:xfrm>
          <a:prstGeom prst="rect">
            <a:avLst/>
          </a:prstGeom>
          <a:solidFill>
            <a:srgbClr val="002469"/>
          </a:solidFill>
          <a:ln>
            <a:noFill/>
          </a:ln>
          <a:effectLst/>
          <a:extLs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657" tIns="38657" rIns="38657" bIns="38657" anchor="ctr"/>
          <a:lstStyle>
            <a:lvl1pPr defTabSz="1023938">
              <a:defRPr sz="2400" b="1">
                <a:solidFill>
                  <a:schemeClr val="tx1"/>
                </a:solidFill>
                <a:latin typeface="Times" pitchFamily="18" charset="0"/>
              </a:defRPr>
            </a:lvl1pPr>
            <a:lvl2pPr marL="742950" indent="-285750" defTabSz="1023938">
              <a:defRPr sz="2400" b="1">
                <a:solidFill>
                  <a:schemeClr val="tx1"/>
                </a:solidFill>
                <a:latin typeface="Times" pitchFamily="18" charset="0"/>
              </a:defRPr>
            </a:lvl2pPr>
            <a:lvl3pPr marL="1143000" indent="-228600" defTabSz="1023938">
              <a:defRPr sz="2400" b="1">
                <a:solidFill>
                  <a:schemeClr val="tx1"/>
                </a:solidFill>
                <a:latin typeface="Times" pitchFamily="18" charset="0"/>
              </a:defRPr>
            </a:lvl3pPr>
            <a:lvl4pPr marL="1600200" indent="-228600" defTabSz="1023938">
              <a:defRPr sz="2400" b="1">
                <a:solidFill>
                  <a:schemeClr val="tx1"/>
                </a:solidFill>
                <a:latin typeface="Times" pitchFamily="18" charset="0"/>
              </a:defRPr>
            </a:lvl4pPr>
            <a:lvl5pPr marL="2057400" indent="-228600" defTabSz="1023938">
              <a:defRPr sz="2400" b="1">
                <a:solidFill>
                  <a:schemeClr val="tx1"/>
                </a:solidFill>
                <a:latin typeface="Times" pitchFamily="18" charset="0"/>
              </a:defRPr>
            </a:lvl5pPr>
            <a:lvl6pPr marL="2514600" indent="-228600" defTabSz="1023938" eaLnBrk="0" fontAlgn="base" hangingPunct="0">
              <a:spcBef>
                <a:spcPct val="0"/>
              </a:spcBef>
              <a:spcAft>
                <a:spcPct val="0"/>
              </a:spcAft>
              <a:defRPr sz="2400" b="1">
                <a:solidFill>
                  <a:schemeClr val="tx1"/>
                </a:solidFill>
                <a:latin typeface="Times" pitchFamily="18" charset="0"/>
              </a:defRPr>
            </a:lvl6pPr>
            <a:lvl7pPr marL="2971800" indent="-228600" defTabSz="1023938" eaLnBrk="0" fontAlgn="base" hangingPunct="0">
              <a:spcBef>
                <a:spcPct val="0"/>
              </a:spcBef>
              <a:spcAft>
                <a:spcPct val="0"/>
              </a:spcAft>
              <a:defRPr sz="2400" b="1">
                <a:solidFill>
                  <a:schemeClr val="tx1"/>
                </a:solidFill>
                <a:latin typeface="Times" pitchFamily="18" charset="0"/>
              </a:defRPr>
            </a:lvl7pPr>
            <a:lvl8pPr marL="3429000" indent="-228600" defTabSz="1023938" eaLnBrk="0" fontAlgn="base" hangingPunct="0">
              <a:spcBef>
                <a:spcPct val="0"/>
              </a:spcBef>
              <a:spcAft>
                <a:spcPct val="0"/>
              </a:spcAft>
              <a:defRPr sz="2400" b="1">
                <a:solidFill>
                  <a:schemeClr val="tx1"/>
                </a:solidFill>
                <a:latin typeface="Times" pitchFamily="18" charset="0"/>
              </a:defRPr>
            </a:lvl8pPr>
            <a:lvl9pPr marL="3886200" indent="-228600" defTabSz="1023938" eaLnBrk="0" fontAlgn="base" hangingPunct="0">
              <a:spcBef>
                <a:spcPct val="0"/>
              </a:spcBef>
              <a:spcAft>
                <a:spcPct val="0"/>
              </a:spcAft>
              <a:defRPr sz="2400" b="1">
                <a:solidFill>
                  <a:schemeClr val="tx1"/>
                </a:solidFill>
                <a:latin typeface="Times" pitchFamily="18" charset="0"/>
              </a:defRPr>
            </a:lvl9pPr>
          </a:lstStyle>
          <a:p>
            <a:pPr algn="ctr">
              <a:spcBef>
                <a:spcPct val="50000"/>
              </a:spcBef>
            </a:pPr>
            <a:r>
              <a:rPr lang="en-GB" altLang="en-US" sz="975" dirty="0" smtClean="0">
                <a:solidFill>
                  <a:srgbClr val="FDFDFE"/>
                </a:solidFill>
                <a:latin typeface="Gill Sans"/>
                <a:ea typeface="MS PGothic" pitchFamily="34" charset="-128"/>
              </a:rPr>
              <a:t>Product Pricing Committee</a:t>
            </a:r>
            <a:endParaRPr lang="en-GB" altLang="en-US" sz="975" dirty="0">
              <a:solidFill>
                <a:srgbClr val="FDFDFE"/>
              </a:solidFill>
              <a:latin typeface="Gill Sans"/>
              <a:ea typeface="MS PGothic" pitchFamily="34" charset="-128"/>
            </a:endParaRPr>
          </a:p>
        </p:txBody>
      </p:sp>
      <p:cxnSp>
        <p:nvCxnSpPr>
          <p:cNvPr id="14" name="AutoShape 5">
            <a:extLst>
              <a:ext uri="{FF2B5EF4-FFF2-40B4-BE49-F238E27FC236}">
                <a16:creationId xmlns:a16="http://schemas.microsoft.com/office/drawing/2014/main" xmlns="" id="{F6A4075B-7D9D-4747-865C-AEA13CB44052}"/>
              </a:ext>
            </a:extLst>
          </p:cNvPr>
          <p:cNvCxnSpPr>
            <a:cxnSpLocks noChangeShapeType="1"/>
            <a:stCxn id="4" idx="2"/>
            <a:endCxn id="13" idx="0"/>
          </p:cNvCxnSpPr>
          <p:nvPr/>
        </p:nvCxnSpPr>
        <p:spPr bwMode="gray">
          <a:xfrm flipH="1">
            <a:off x="2668340" y="2638070"/>
            <a:ext cx="2702489" cy="1159376"/>
          </a:xfrm>
          <a:prstGeom prst="straightConnector1">
            <a:avLst/>
          </a:prstGeom>
          <a:noFill/>
          <a:ln w="158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4">
            <a:extLst>
              <a:ext uri="{FF2B5EF4-FFF2-40B4-BE49-F238E27FC236}">
                <a16:creationId xmlns:a16="http://schemas.microsoft.com/office/drawing/2014/main" xmlns="" id="{0852EB02-AA65-49A9-8B8F-4A450E7BA12D}"/>
              </a:ext>
            </a:extLst>
          </p:cNvPr>
          <p:cNvSpPr>
            <a:spLocks noChangeArrowheads="1"/>
          </p:cNvSpPr>
          <p:nvPr/>
        </p:nvSpPr>
        <p:spPr bwMode="gray">
          <a:xfrm>
            <a:off x="6048460" y="3683229"/>
            <a:ext cx="1844066" cy="386867"/>
          </a:xfrm>
          <a:prstGeom prst="rect">
            <a:avLst/>
          </a:prstGeom>
          <a:solidFill>
            <a:srgbClr val="002469"/>
          </a:solidFill>
          <a:ln>
            <a:noFill/>
          </a:ln>
          <a:effectLst/>
          <a:extLst>
            <a:ext uri="{91240B29-F687-4F45-9708-019B960494DF}">
              <a14:hiddenLine xmlns:a14="http://schemas.microsoft.com/office/drawing/2010/main" w="635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8657" tIns="38657" rIns="38657" bIns="38657" anchor="ctr"/>
          <a:lstStyle>
            <a:lvl1pPr defTabSz="1023938">
              <a:defRPr sz="2400" b="1">
                <a:solidFill>
                  <a:schemeClr val="tx1"/>
                </a:solidFill>
                <a:latin typeface="Times" pitchFamily="18" charset="0"/>
              </a:defRPr>
            </a:lvl1pPr>
            <a:lvl2pPr marL="742950" indent="-285750" defTabSz="1023938">
              <a:defRPr sz="2400" b="1">
                <a:solidFill>
                  <a:schemeClr val="tx1"/>
                </a:solidFill>
                <a:latin typeface="Times" pitchFamily="18" charset="0"/>
              </a:defRPr>
            </a:lvl2pPr>
            <a:lvl3pPr marL="1143000" indent="-228600" defTabSz="1023938">
              <a:defRPr sz="2400" b="1">
                <a:solidFill>
                  <a:schemeClr val="tx1"/>
                </a:solidFill>
                <a:latin typeface="Times" pitchFamily="18" charset="0"/>
              </a:defRPr>
            </a:lvl3pPr>
            <a:lvl4pPr marL="1600200" indent="-228600" defTabSz="1023938">
              <a:defRPr sz="2400" b="1">
                <a:solidFill>
                  <a:schemeClr val="tx1"/>
                </a:solidFill>
                <a:latin typeface="Times" pitchFamily="18" charset="0"/>
              </a:defRPr>
            </a:lvl4pPr>
            <a:lvl5pPr marL="2057400" indent="-228600" defTabSz="1023938">
              <a:defRPr sz="2400" b="1">
                <a:solidFill>
                  <a:schemeClr val="tx1"/>
                </a:solidFill>
                <a:latin typeface="Times" pitchFamily="18" charset="0"/>
              </a:defRPr>
            </a:lvl5pPr>
            <a:lvl6pPr marL="2514600" indent="-228600" defTabSz="1023938" eaLnBrk="0" fontAlgn="base" hangingPunct="0">
              <a:spcBef>
                <a:spcPct val="0"/>
              </a:spcBef>
              <a:spcAft>
                <a:spcPct val="0"/>
              </a:spcAft>
              <a:defRPr sz="2400" b="1">
                <a:solidFill>
                  <a:schemeClr val="tx1"/>
                </a:solidFill>
                <a:latin typeface="Times" pitchFamily="18" charset="0"/>
              </a:defRPr>
            </a:lvl6pPr>
            <a:lvl7pPr marL="2971800" indent="-228600" defTabSz="1023938" eaLnBrk="0" fontAlgn="base" hangingPunct="0">
              <a:spcBef>
                <a:spcPct val="0"/>
              </a:spcBef>
              <a:spcAft>
                <a:spcPct val="0"/>
              </a:spcAft>
              <a:defRPr sz="2400" b="1">
                <a:solidFill>
                  <a:schemeClr val="tx1"/>
                </a:solidFill>
                <a:latin typeface="Times" pitchFamily="18" charset="0"/>
              </a:defRPr>
            </a:lvl7pPr>
            <a:lvl8pPr marL="3429000" indent="-228600" defTabSz="1023938" eaLnBrk="0" fontAlgn="base" hangingPunct="0">
              <a:spcBef>
                <a:spcPct val="0"/>
              </a:spcBef>
              <a:spcAft>
                <a:spcPct val="0"/>
              </a:spcAft>
              <a:defRPr sz="2400" b="1">
                <a:solidFill>
                  <a:schemeClr val="tx1"/>
                </a:solidFill>
                <a:latin typeface="Times" pitchFamily="18" charset="0"/>
              </a:defRPr>
            </a:lvl8pPr>
            <a:lvl9pPr marL="3886200" indent="-228600" defTabSz="1023938" eaLnBrk="0" fontAlgn="base" hangingPunct="0">
              <a:spcBef>
                <a:spcPct val="0"/>
              </a:spcBef>
              <a:spcAft>
                <a:spcPct val="0"/>
              </a:spcAft>
              <a:defRPr sz="2400" b="1">
                <a:solidFill>
                  <a:schemeClr val="tx1"/>
                </a:solidFill>
                <a:latin typeface="Times" pitchFamily="18" charset="0"/>
              </a:defRPr>
            </a:lvl9pPr>
          </a:lstStyle>
          <a:p>
            <a:pPr algn="ctr">
              <a:spcBef>
                <a:spcPct val="50000"/>
              </a:spcBef>
            </a:pPr>
            <a:r>
              <a:rPr lang="en-GB" altLang="en-US" sz="1125">
                <a:solidFill>
                  <a:srgbClr val="FDFDFE"/>
                </a:solidFill>
                <a:latin typeface="Gill Sans"/>
                <a:ea typeface="MS PGothic" pitchFamily="34" charset="-128"/>
              </a:rPr>
              <a:t>Credit Risk Cttee</a:t>
            </a:r>
          </a:p>
        </p:txBody>
      </p:sp>
      <p:cxnSp>
        <p:nvCxnSpPr>
          <p:cNvPr id="16" name="AutoShape 5">
            <a:extLst>
              <a:ext uri="{FF2B5EF4-FFF2-40B4-BE49-F238E27FC236}">
                <a16:creationId xmlns:a16="http://schemas.microsoft.com/office/drawing/2014/main" xmlns="" id="{D24CD823-5F78-431E-A9EB-1A3877528B75}"/>
              </a:ext>
            </a:extLst>
          </p:cNvPr>
          <p:cNvCxnSpPr>
            <a:cxnSpLocks noChangeShapeType="1"/>
            <a:stCxn id="4" idx="2"/>
            <a:endCxn id="15" idx="0"/>
          </p:cNvCxnSpPr>
          <p:nvPr/>
        </p:nvCxnSpPr>
        <p:spPr bwMode="gray">
          <a:xfrm>
            <a:off x="5370828" y="2638072"/>
            <a:ext cx="1598995" cy="1045157"/>
          </a:xfrm>
          <a:prstGeom prst="straightConnector1">
            <a:avLst/>
          </a:prstGeom>
          <a:noFill/>
          <a:ln w="25400">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
            <a:extLst>
              <a:ext uri="{FF2B5EF4-FFF2-40B4-BE49-F238E27FC236}">
                <a16:creationId xmlns:a16="http://schemas.microsoft.com/office/drawing/2014/main" xmlns="" id="{81AF911A-F35F-4B75-AE09-2F6D1642C619}"/>
              </a:ext>
            </a:extLst>
          </p:cNvPr>
          <p:cNvSpPr txBox="1"/>
          <p:nvPr/>
        </p:nvSpPr>
        <p:spPr>
          <a:xfrm>
            <a:off x="1461729" y="4407722"/>
            <a:ext cx="4253272" cy="398151"/>
          </a:xfrm>
          <a:prstGeom prst="rect">
            <a:avLst/>
          </a:prstGeom>
          <a:noFill/>
        </p:spPr>
        <p:txBody>
          <a:bodyPr wrap="square" lIns="74258" tIns="37130" rIns="74258" bIns="37130">
            <a:spAutoFit/>
          </a:bodyPr>
          <a:lstStyle/>
          <a:p>
            <a:pPr>
              <a:defRPr/>
            </a:pPr>
            <a:r>
              <a:rPr lang="en-GB" sz="900" dirty="0">
                <a:solidFill>
                  <a:srgbClr val="58195D"/>
                </a:solidFill>
                <a:latin typeface="Helvetica"/>
                <a:cs typeface="Helvetica"/>
              </a:rPr>
              <a:t>*</a:t>
            </a:r>
            <a:r>
              <a:rPr lang="en-GB" sz="2100" dirty="0">
                <a:solidFill>
                  <a:srgbClr val="58195D"/>
                </a:solidFill>
                <a:latin typeface="Helvetica"/>
                <a:cs typeface="Helvetica"/>
              </a:rPr>
              <a:t> </a:t>
            </a:r>
            <a:r>
              <a:rPr lang="en-GB" sz="1050" dirty="0">
                <a:solidFill>
                  <a:srgbClr val="58195D"/>
                </a:solidFill>
                <a:latin typeface="Helvetica"/>
                <a:cs typeface="Helvetica"/>
              </a:rPr>
              <a:t>Does not show every committee!</a:t>
            </a:r>
          </a:p>
        </p:txBody>
      </p:sp>
    </p:spTree>
    <p:extLst>
      <p:ext uri="{BB962C8B-B14F-4D97-AF65-F5344CB8AC3E}">
        <p14:creationId xmlns:p14="http://schemas.microsoft.com/office/powerpoint/2010/main" val="191460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BBF0A5A-6195-4D6B-8624-F20AFE033C61}"/>
              </a:ext>
            </a:extLst>
          </p:cNvPr>
          <p:cNvSpPr>
            <a:spLocks noGrp="1"/>
          </p:cNvSpPr>
          <p:nvPr>
            <p:ph type="title"/>
          </p:nvPr>
        </p:nvSpPr>
        <p:spPr>
          <a:xfrm>
            <a:off x="703385" y="501412"/>
            <a:ext cx="6176070" cy="754782"/>
          </a:xfrm>
        </p:spPr>
        <p:txBody>
          <a:bodyPr>
            <a:noAutofit/>
          </a:bodyPr>
          <a:lstStyle/>
          <a:p>
            <a:pPr algn="l"/>
            <a:r>
              <a:rPr lang="en-US" altLang="en-US" sz="3200" b="1" dirty="0">
                <a:solidFill>
                  <a:srgbClr val="092566"/>
                </a:solidFill>
                <a:latin typeface="Helvetica" pitchFamily="2" charset="0"/>
                <a:ea typeface="+mn-ea"/>
                <a:cs typeface="+mn-cs"/>
              </a:rPr>
              <a:t>Recommendations	</a:t>
            </a:r>
          </a:p>
        </p:txBody>
      </p:sp>
      <p:sp>
        <p:nvSpPr>
          <p:cNvPr id="18" name="CuadroTexto 17">
            <a:extLst>
              <a:ext uri="{FF2B5EF4-FFF2-40B4-BE49-F238E27FC236}">
                <a16:creationId xmlns:a16="http://schemas.microsoft.com/office/drawing/2014/main" xmlns="" id="{5A065AD7-80A2-486F-AF92-FD8C0788DB87}"/>
              </a:ext>
            </a:extLst>
          </p:cNvPr>
          <p:cNvSpPr txBox="1"/>
          <p:nvPr/>
        </p:nvSpPr>
        <p:spPr>
          <a:xfrm>
            <a:off x="703385" y="1291990"/>
            <a:ext cx="8036169" cy="2800767"/>
          </a:xfrm>
          <a:prstGeom prst="rect">
            <a:avLst/>
          </a:prstGeom>
          <a:noFill/>
        </p:spPr>
        <p:txBody>
          <a:bodyPr wrap="square" rtlCol="0">
            <a:spAutoFit/>
          </a:bodyPr>
          <a:lstStyle/>
          <a:p>
            <a:pPr algn="just"/>
            <a:r>
              <a:rPr lang="en-US" sz="1600" b="1" dirty="0">
                <a:solidFill>
                  <a:srgbClr val="58195D"/>
                </a:solidFill>
                <a:latin typeface="Helvetica"/>
                <a:cs typeface="Helvetica"/>
              </a:rPr>
              <a:t>The 5-Point Guide to “Best-Practice”</a:t>
            </a:r>
          </a:p>
          <a:p>
            <a:pPr algn="just"/>
            <a:endParaRPr lang="en-US" sz="1600" b="1" dirty="0">
              <a:solidFill>
                <a:srgbClr val="58195D"/>
              </a:solidFill>
              <a:latin typeface="Helvetica"/>
              <a:cs typeface="Helvetica"/>
            </a:endParaRPr>
          </a:p>
          <a:p>
            <a:pPr marL="257175" indent="-257175" algn="just">
              <a:buAutoNum type="arabicPeriod"/>
            </a:pPr>
            <a:r>
              <a:rPr lang="en-US" sz="1600" i="1" dirty="0">
                <a:solidFill>
                  <a:srgbClr val="58195D"/>
                </a:solidFill>
                <a:latin typeface="Helvetica"/>
                <a:cs typeface="Helvetica"/>
              </a:rPr>
              <a:t>Avoid a cult of personality: the best-run banks aren’t high-profile in the media and their CEO is rarely, if ever in the newspaper headlines. Both EXCO and ALCO are more effective when they are genuine debating forums and not in thrall to the domineering personality of one person;</a:t>
            </a:r>
          </a:p>
          <a:p>
            <a:pPr marL="257175" indent="-257175" algn="just">
              <a:buAutoNum type="arabicPeriod"/>
            </a:pPr>
            <a:endParaRPr lang="en-US" sz="1600" i="1" dirty="0">
              <a:solidFill>
                <a:srgbClr val="58195D"/>
              </a:solidFill>
              <a:latin typeface="Helvetica"/>
              <a:cs typeface="Helvetica"/>
            </a:endParaRPr>
          </a:p>
          <a:p>
            <a:pPr marL="257175" indent="-257175" algn="just">
              <a:buAutoNum type="arabicPeriod"/>
            </a:pPr>
            <a:r>
              <a:rPr lang="en-US" sz="1600" i="1" dirty="0" err="1">
                <a:solidFill>
                  <a:srgbClr val="58195D"/>
                </a:solidFill>
                <a:latin typeface="Helvetica"/>
                <a:cs typeface="Helvetica"/>
              </a:rPr>
              <a:t>Recognise</a:t>
            </a:r>
            <a:r>
              <a:rPr lang="en-US" sz="1600" i="1" dirty="0">
                <a:solidFill>
                  <a:srgbClr val="58195D"/>
                </a:solidFill>
                <a:latin typeface="Helvetica"/>
                <a:cs typeface="Helvetica"/>
              </a:rPr>
              <a:t> that the balance sheet is everything, that the ALCO must be effective, and that the governance framework for managing capital and liquidity must be robust, to ensure that the balance sheet is long-term viable(for example, the CEO should not chair the ALCO</a:t>
            </a:r>
            <a:r>
              <a:rPr lang="en-US" sz="1600" i="1" dirty="0" smtClean="0">
                <a:solidFill>
                  <a:srgbClr val="58195D"/>
                </a:solidFill>
                <a:latin typeface="Helvetica"/>
                <a:cs typeface="Helvetica"/>
              </a:rPr>
              <a:t>);</a:t>
            </a:r>
          </a:p>
        </p:txBody>
      </p:sp>
    </p:spTree>
    <p:extLst>
      <p:ext uri="{BB962C8B-B14F-4D97-AF65-F5344CB8AC3E}">
        <p14:creationId xmlns:p14="http://schemas.microsoft.com/office/powerpoint/2010/main" val="252578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BBF0A5A-6195-4D6B-8624-F20AFE033C61}"/>
              </a:ext>
            </a:extLst>
          </p:cNvPr>
          <p:cNvSpPr>
            <a:spLocks noGrp="1"/>
          </p:cNvSpPr>
          <p:nvPr>
            <p:ph type="title"/>
          </p:nvPr>
        </p:nvSpPr>
        <p:spPr>
          <a:xfrm>
            <a:off x="703385" y="343401"/>
            <a:ext cx="6176070" cy="754782"/>
          </a:xfrm>
        </p:spPr>
        <p:txBody>
          <a:bodyPr>
            <a:noAutofit/>
          </a:bodyPr>
          <a:lstStyle/>
          <a:p>
            <a:pPr algn="l"/>
            <a:r>
              <a:rPr lang="en-US" altLang="en-US" sz="3200" b="1" dirty="0">
                <a:solidFill>
                  <a:srgbClr val="092566"/>
                </a:solidFill>
                <a:latin typeface="Helvetica" pitchFamily="2" charset="0"/>
                <a:ea typeface="+mn-ea"/>
                <a:cs typeface="+mn-cs"/>
              </a:rPr>
              <a:t>Recommendations	</a:t>
            </a:r>
          </a:p>
        </p:txBody>
      </p:sp>
      <p:sp>
        <p:nvSpPr>
          <p:cNvPr id="18" name="CuadroTexto 17">
            <a:extLst>
              <a:ext uri="{FF2B5EF4-FFF2-40B4-BE49-F238E27FC236}">
                <a16:creationId xmlns:a16="http://schemas.microsoft.com/office/drawing/2014/main" xmlns="" id="{5A065AD7-80A2-486F-AF92-FD8C0788DB87}"/>
              </a:ext>
            </a:extLst>
          </p:cNvPr>
          <p:cNvSpPr txBox="1"/>
          <p:nvPr/>
        </p:nvSpPr>
        <p:spPr>
          <a:xfrm>
            <a:off x="703385" y="1082081"/>
            <a:ext cx="8036169" cy="3539430"/>
          </a:xfrm>
          <a:prstGeom prst="rect">
            <a:avLst/>
          </a:prstGeom>
          <a:noFill/>
        </p:spPr>
        <p:txBody>
          <a:bodyPr wrap="square" rtlCol="0">
            <a:spAutoFit/>
          </a:bodyPr>
          <a:lstStyle/>
          <a:p>
            <a:pPr algn="just"/>
            <a:r>
              <a:rPr lang="en-US" sz="1600" b="1" dirty="0">
                <a:solidFill>
                  <a:srgbClr val="58195D"/>
                </a:solidFill>
                <a:latin typeface="Helvetica"/>
                <a:cs typeface="Helvetica"/>
              </a:rPr>
              <a:t>The 5-Point Guide to “Best-Practice”</a:t>
            </a:r>
          </a:p>
          <a:p>
            <a:pPr algn="just"/>
            <a:endParaRPr lang="en-US" sz="1600" b="1" dirty="0">
              <a:solidFill>
                <a:srgbClr val="58195D"/>
              </a:solidFill>
              <a:latin typeface="Helvetica"/>
              <a:cs typeface="Helvetica"/>
            </a:endParaRPr>
          </a:p>
          <a:p>
            <a:pPr marL="342900" indent="-342900" algn="just">
              <a:buFont typeface="+mj-lt"/>
              <a:buAutoNum type="arabicPeriod" startAt="3"/>
            </a:pPr>
            <a:r>
              <a:rPr lang="en-US" sz="1600" i="1" dirty="0" smtClean="0">
                <a:solidFill>
                  <a:srgbClr val="58195D"/>
                </a:solidFill>
                <a:latin typeface="Helvetica"/>
                <a:cs typeface="Helvetica"/>
              </a:rPr>
              <a:t>Operate </a:t>
            </a:r>
            <a:r>
              <a:rPr lang="en-US" sz="1600" i="1" dirty="0">
                <a:solidFill>
                  <a:srgbClr val="58195D"/>
                </a:solidFill>
                <a:latin typeface="Helvetica"/>
                <a:cs typeface="Helvetica"/>
              </a:rPr>
              <a:t>a culture that stresses that all bank employees are “risk managers”, and that “compliance” is not solely the responsibility of the Compliance department. In other words, conduct risk and compliance should not be viewed as a tick-box bureaucratic process;</a:t>
            </a:r>
            <a:br>
              <a:rPr lang="en-US" sz="1600" i="1" dirty="0">
                <a:solidFill>
                  <a:srgbClr val="58195D"/>
                </a:solidFill>
                <a:latin typeface="Helvetica"/>
                <a:cs typeface="Helvetica"/>
              </a:rPr>
            </a:br>
            <a:endParaRPr lang="en-US" sz="1600" i="1" dirty="0">
              <a:solidFill>
                <a:srgbClr val="58195D"/>
              </a:solidFill>
              <a:latin typeface="Helvetica"/>
              <a:cs typeface="Helvetica"/>
            </a:endParaRPr>
          </a:p>
          <a:p>
            <a:pPr marL="257175" indent="-257175" algn="just">
              <a:buAutoNum type="arabicPeriod" startAt="3"/>
            </a:pPr>
            <a:r>
              <a:rPr lang="en-US" sz="1600" i="1" dirty="0" err="1">
                <a:solidFill>
                  <a:srgbClr val="58195D"/>
                </a:solidFill>
                <a:latin typeface="Helvetica"/>
                <a:cs typeface="Helvetica"/>
              </a:rPr>
              <a:t>Recognise</a:t>
            </a:r>
            <a:r>
              <a:rPr lang="en-US" sz="1600" i="1" dirty="0">
                <a:solidFill>
                  <a:srgbClr val="58195D"/>
                </a:solidFill>
                <a:latin typeface="Helvetica"/>
                <a:cs typeface="Helvetica"/>
              </a:rPr>
              <a:t> that setting the key driver of the bank’s business model as return on capital and P&amp;L, even if unspoken, raises the probability of falling foul of conduct risk rules and best-practice governance standards;</a:t>
            </a:r>
          </a:p>
          <a:p>
            <a:pPr algn="just"/>
            <a:endParaRPr lang="en-US" sz="1600" i="1" dirty="0">
              <a:solidFill>
                <a:srgbClr val="58195D"/>
              </a:solidFill>
              <a:latin typeface="Helvetica"/>
              <a:cs typeface="Helvetica"/>
            </a:endParaRPr>
          </a:p>
          <a:p>
            <a:pPr marL="257175" indent="-257175" algn="just">
              <a:buFont typeface="+mj-lt"/>
              <a:buAutoNum type="arabicPeriod" startAt="5"/>
            </a:pPr>
            <a:r>
              <a:rPr lang="en-US" sz="1600" i="1" dirty="0">
                <a:solidFill>
                  <a:srgbClr val="58195D"/>
                </a:solidFill>
                <a:latin typeface="Helvetica"/>
                <a:cs typeface="Helvetica"/>
              </a:rPr>
              <a:t>Treat customers fairly because it’s the right thing to do, not because there are rules on good conduct published by the regulator, divergence from which is punishable with fines.</a:t>
            </a:r>
          </a:p>
        </p:txBody>
      </p:sp>
    </p:spTree>
    <p:extLst>
      <p:ext uri="{BB962C8B-B14F-4D97-AF65-F5344CB8AC3E}">
        <p14:creationId xmlns:p14="http://schemas.microsoft.com/office/powerpoint/2010/main" val="3400602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37988" y="299711"/>
            <a:ext cx="6527347" cy="600164"/>
          </a:xfrm>
          <a:prstGeom prst="rect">
            <a:avLst/>
          </a:prstGeom>
          <a:noFill/>
        </p:spPr>
        <p:txBody>
          <a:bodyPr wrap="square" rtlCol="0">
            <a:spAutoFit/>
          </a:bodyPr>
          <a:lstStyle/>
          <a:p>
            <a:pPr algn="ctr"/>
            <a:r>
              <a:rPr lang="en-US" sz="3200" b="1" dirty="0">
                <a:solidFill>
                  <a:srgbClr val="092566"/>
                </a:solidFill>
                <a:latin typeface="Helvetica" pitchFamily="2" charset="0"/>
              </a:rPr>
              <a:t>Conclusions	</a:t>
            </a:r>
            <a:endParaRPr lang="es-ES" sz="3200" b="1" dirty="0">
              <a:solidFill>
                <a:srgbClr val="092566"/>
              </a:solidFill>
              <a:latin typeface="Helvetica" pitchFamily="2" charset="0"/>
            </a:endParaRPr>
          </a:p>
        </p:txBody>
      </p:sp>
      <p:sp>
        <p:nvSpPr>
          <p:cNvPr id="14" name="CuadroTexto 13">
            <a:extLst>
              <a:ext uri="{FF2B5EF4-FFF2-40B4-BE49-F238E27FC236}">
                <a16:creationId xmlns:a16="http://schemas.microsoft.com/office/drawing/2014/main" xmlns="" id="{A62E49A1-1E9E-4027-9D2D-2FA088D56566}"/>
              </a:ext>
            </a:extLst>
          </p:cNvPr>
          <p:cNvSpPr txBox="1"/>
          <p:nvPr/>
        </p:nvSpPr>
        <p:spPr>
          <a:xfrm>
            <a:off x="624255" y="1058136"/>
            <a:ext cx="8185638" cy="3785652"/>
          </a:xfrm>
          <a:prstGeom prst="rect">
            <a:avLst/>
          </a:prstGeom>
          <a:noFill/>
        </p:spPr>
        <p:txBody>
          <a:bodyPr wrap="square" rtlCol="0">
            <a:spAutoFit/>
          </a:bodyPr>
          <a:lstStyle/>
          <a:p>
            <a:pPr marL="342900" indent="-342900" algn="just">
              <a:buFont typeface="Arial" panose="020B0604020202020204" pitchFamily="34" charset="0"/>
              <a:buChar char="•"/>
            </a:pPr>
            <a:r>
              <a:rPr lang="en-US" sz="1600" dirty="0">
                <a:solidFill>
                  <a:srgbClr val="58195D"/>
                </a:solidFill>
                <a:latin typeface="Helvetica"/>
                <a:cs typeface="Helvetica"/>
              </a:rPr>
              <a:t>One could say that the best way to implement “strategic ALM” – which at heart means a proactive management of the balance sheet, such that one arrives at a structural balance sheet position by design rather than well-intended accident – is to have the Head of Lending sat next to the Head of Deposits (with thanks to Colin Johnson, Birmingham &amp; Mid-Shires Building Society, circa 2002</a:t>
            </a:r>
            <a:r>
              <a:rPr lang="en-US" sz="1600" dirty="0" smtClean="0">
                <a:solidFill>
                  <a:srgbClr val="58195D"/>
                </a:solidFill>
                <a:latin typeface="Helvetica"/>
                <a:cs typeface="Helvetica"/>
              </a:rPr>
              <a:t>…</a:t>
            </a:r>
            <a:r>
              <a:rPr lang="en-US" sz="1600" dirty="0" smtClean="0">
                <a:solidFill>
                  <a:srgbClr val="58195D"/>
                </a:solidFill>
                <a:latin typeface="Helvetica"/>
                <a:cs typeface="Helvetica"/>
                <a:sym typeface="Wingdings" panose="05000000000000000000" pitchFamily="2" charset="2"/>
              </a:rPr>
              <a:t> </a:t>
            </a:r>
            <a:r>
              <a:rPr lang="en-US" sz="1600" dirty="0" smtClean="0">
                <a:solidFill>
                  <a:srgbClr val="58195D"/>
                </a:solidFill>
                <a:latin typeface="Helvetica"/>
                <a:cs typeface="Helvetica"/>
              </a:rPr>
              <a:t>)</a:t>
            </a:r>
            <a:endParaRPr lang="en-US" sz="1600" dirty="0">
              <a:solidFill>
                <a:srgbClr val="58195D"/>
              </a:solidFill>
              <a:latin typeface="Helvetica"/>
              <a:cs typeface="Helvetica"/>
            </a:endParaRP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Failing that, in the Basel III era in order to meet the 3D </a:t>
            </a:r>
            <a:r>
              <a:rPr lang="en-US" sz="1600" dirty="0" err="1">
                <a:solidFill>
                  <a:srgbClr val="58195D"/>
                </a:solidFill>
                <a:latin typeface="Helvetica"/>
                <a:cs typeface="Helvetica"/>
              </a:rPr>
              <a:t>optimisation</a:t>
            </a:r>
            <a:r>
              <a:rPr lang="en-US" sz="1600" dirty="0">
                <a:solidFill>
                  <a:srgbClr val="58195D"/>
                </a:solidFill>
                <a:latin typeface="Helvetica"/>
                <a:cs typeface="Helvetica"/>
              </a:rPr>
              <a:t> challenge one must seek to achieve balance sheet </a:t>
            </a:r>
            <a:r>
              <a:rPr lang="en-US" sz="1600" dirty="0" err="1">
                <a:solidFill>
                  <a:srgbClr val="58195D"/>
                </a:solidFill>
                <a:latin typeface="Helvetica"/>
                <a:cs typeface="Helvetica"/>
              </a:rPr>
              <a:t>optimisation</a:t>
            </a:r>
            <a:r>
              <a:rPr lang="en-US" sz="1600" dirty="0">
                <a:solidFill>
                  <a:srgbClr val="58195D"/>
                </a:solidFill>
                <a:latin typeface="Helvetica"/>
                <a:cs typeface="Helvetica"/>
              </a:rPr>
              <a:t>, and that calls for the “triumvirate” to have a bigger influence in origination and customer pricing</a:t>
            </a: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This is now the modern approach to “risk management” in banks</a:t>
            </a:r>
          </a:p>
          <a:p>
            <a:pPr marL="342900" indent="-342900" algn="just">
              <a:buFont typeface="Arial" panose="020B0604020202020204" pitchFamily="34" charset="0"/>
              <a:buChar char="•"/>
            </a:pPr>
            <a:endParaRPr lang="en-US" sz="1600" dirty="0">
              <a:solidFill>
                <a:srgbClr val="58195D"/>
              </a:solidFill>
              <a:latin typeface="Helvetica"/>
              <a:cs typeface="Helvetica"/>
            </a:endParaRPr>
          </a:p>
          <a:p>
            <a:pPr marL="342900" indent="-342900" algn="just">
              <a:buFont typeface="Arial" panose="020B0604020202020204" pitchFamily="34" charset="0"/>
              <a:buChar char="•"/>
            </a:pPr>
            <a:r>
              <a:rPr lang="en-US" sz="1600" dirty="0">
                <a:solidFill>
                  <a:srgbClr val="58195D"/>
                </a:solidFill>
                <a:latin typeface="Helvetica"/>
                <a:cs typeface="Helvetica"/>
              </a:rPr>
              <a:t>Without this approach, it will be difficult to </a:t>
            </a:r>
            <a:r>
              <a:rPr lang="en-US" sz="1600" dirty="0" err="1">
                <a:solidFill>
                  <a:srgbClr val="58195D"/>
                </a:solidFill>
                <a:latin typeface="Helvetica"/>
                <a:cs typeface="Helvetica"/>
              </a:rPr>
              <a:t>optimise</a:t>
            </a:r>
            <a:r>
              <a:rPr lang="en-US" sz="1600" dirty="0">
                <a:solidFill>
                  <a:srgbClr val="58195D"/>
                </a:solidFill>
                <a:latin typeface="Helvetica"/>
                <a:cs typeface="Helvetica"/>
              </a:rPr>
              <a:t> the A-L mix that addresses the three-pipe problem of regulatory compliance, NIM enhancement and customer franchise satisfaction </a:t>
            </a:r>
          </a:p>
        </p:txBody>
      </p:sp>
    </p:spTree>
    <p:extLst>
      <p:ext uri="{BB962C8B-B14F-4D97-AF65-F5344CB8AC3E}">
        <p14:creationId xmlns:p14="http://schemas.microsoft.com/office/powerpoint/2010/main" val="3638293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BBF0A5A-6195-4D6B-8624-F20AFE033C61}"/>
              </a:ext>
            </a:extLst>
          </p:cNvPr>
          <p:cNvSpPr>
            <a:spLocks noGrp="1"/>
          </p:cNvSpPr>
          <p:nvPr>
            <p:ph type="title"/>
          </p:nvPr>
        </p:nvSpPr>
        <p:spPr>
          <a:xfrm>
            <a:off x="751048" y="578559"/>
            <a:ext cx="6176070" cy="754782"/>
          </a:xfrm>
        </p:spPr>
        <p:txBody>
          <a:bodyPr>
            <a:noAutofit/>
          </a:bodyPr>
          <a:lstStyle/>
          <a:p>
            <a:pPr algn="l"/>
            <a:r>
              <a:rPr lang="en-US" altLang="en-US" sz="3200" b="1" dirty="0">
                <a:solidFill>
                  <a:srgbClr val="092566"/>
                </a:solidFill>
                <a:latin typeface="Helvetica" pitchFamily="2" charset="0"/>
                <a:ea typeface="+mn-ea"/>
                <a:cs typeface="+mn-cs"/>
              </a:rPr>
              <a:t>Reference</a:t>
            </a:r>
          </a:p>
        </p:txBody>
      </p:sp>
      <p:sp>
        <p:nvSpPr>
          <p:cNvPr id="18" name="CuadroTexto 17">
            <a:extLst>
              <a:ext uri="{FF2B5EF4-FFF2-40B4-BE49-F238E27FC236}">
                <a16:creationId xmlns:a16="http://schemas.microsoft.com/office/drawing/2014/main" xmlns="" id="{5A065AD7-80A2-486F-AF92-FD8C0788DB87}"/>
              </a:ext>
            </a:extLst>
          </p:cNvPr>
          <p:cNvSpPr txBox="1"/>
          <p:nvPr/>
        </p:nvSpPr>
        <p:spPr>
          <a:xfrm>
            <a:off x="751048" y="1679210"/>
            <a:ext cx="3469260" cy="1815882"/>
          </a:xfrm>
          <a:prstGeom prst="rect">
            <a:avLst/>
          </a:prstGeom>
          <a:noFill/>
        </p:spPr>
        <p:txBody>
          <a:bodyPr wrap="square" rtlCol="0">
            <a:spAutoFit/>
          </a:bodyPr>
          <a:lstStyle/>
          <a:p>
            <a:pPr algn="just"/>
            <a:r>
              <a:rPr lang="en-US" sz="1400" b="1" i="1" dirty="0">
                <a:solidFill>
                  <a:srgbClr val="58195D"/>
                </a:solidFill>
                <a:latin typeface="Helvetica"/>
                <a:cs typeface="Helvetica"/>
              </a:rPr>
              <a:t>Moorad Choudhry Anthology: Past, Present and Future Principles of Banking and Finance, </a:t>
            </a:r>
            <a:r>
              <a:rPr lang="en-US" sz="1400" dirty="0">
                <a:solidFill>
                  <a:srgbClr val="58195D"/>
                </a:solidFill>
                <a:latin typeface="Helvetica"/>
                <a:cs typeface="Helvetica"/>
              </a:rPr>
              <a:t>Singapore: John Wiley &amp; Sons Ltd 2018, chapters </a:t>
            </a:r>
            <a:r>
              <a:rPr lang="en-US" sz="1400" dirty="0" smtClean="0">
                <a:solidFill>
                  <a:srgbClr val="58195D"/>
                </a:solidFill>
                <a:latin typeface="Helvetica"/>
                <a:cs typeface="Helvetica"/>
              </a:rPr>
              <a:t>16-18</a:t>
            </a:r>
            <a:endParaRPr lang="en-US" sz="1400" b="1" dirty="0">
              <a:solidFill>
                <a:srgbClr val="58195D"/>
              </a:solidFill>
              <a:latin typeface="Helvetica"/>
              <a:cs typeface="Helvetica"/>
            </a:endParaRPr>
          </a:p>
          <a:p>
            <a:pPr marL="685800" lvl="1" indent="-342900" algn="just">
              <a:buFont typeface="Arial" panose="020B0604020202020204" pitchFamily="34" charset="0"/>
              <a:buChar char="•"/>
            </a:pPr>
            <a:endParaRPr lang="en-US" sz="1400" b="1" dirty="0">
              <a:solidFill>
                <a:srgbClr val="58195D"/>
              </a:solidFill>
              <a:latin typeface="Helvetica"/>
              <a:cs typeface="Helvetica"/>
            </a:endParaRPr>
          </a:p>
          <a:p>
            <a:pPr marL="685800" lvl="1" indent="-342900" algn="just">
              <a:buFont typeface="Arial" panose="020B0604020202020204" pitchFamily="34" charset="0"/>
              <a:buChar char="•"/>
            </a:pPr>
            <a:endParaRPr lang="en-US" sz="1400" b="1" dirty="0">
              <a:solidFill>
                <a:srgbClr val="58195D"/>
              </a:solidFill>
              <a:latin typeface="Helvetica"/>
              <a:cs typeface="Helvetica"/>
            </a:endParaRPr>
          </a:p>
          <a:p>
            <a:pPr marL="685800" lvl="1" indent="-342900" algn="just">
              <a:buFont typeface="Arial" panose="020B0604020202020204" pitchFamily="34" charset="0"/>
              <a:buChar char="•"/>
            </a:pPr>
            <a:endParaRPr lang="en-US" sz="1400" b="1" dirty="0">
              <a:solidFill>
                <a:srgbClr val="58195D"/>
              </a:solidFill>
              <a:latin typeface="Helvetica"/>
              <a:cs typeface="Helvetica"/>
            </a:endParaRPr>
          </a:p>
          <a:p>
            <a:pPr algn="just"/>
            <a:r>
              <a:rPr lang="en-US" sz="1400" dirty="0">
                <a:solidFill>
                  <a:srgbClr val="C00000"/>
                </a:solidFill>
                <a:latin typeface="Helvetica"/>
                <a:cs typeface="Helvetica"/>
              </a:rPr>
              <a:t>Email: mooradchoudhry@gmail.com</a:t>
            </a:r>
          </a:p>
        </p:txBody>
      </p:sp>
      <p:pic>
        <p:nvPicPr>
          <p:cNvPr id="2" name="Imagen 1">
            <a:extLst>
              <a:ext uri="{FF2B5EF4-FFF2-40B4-BE49-F238E27FC236}">
                <a16:creationId xmlns:a16="http://schemas.microsoft.com/office/drawing/2014/main" xmlns="" id="{14A046AD-8103-435E-9A64-CC4DB75D4FA7}"/>
              </a:ext>
            </a:extLst>
          </p:cNvPr>
          <p:cNvPicPr>
            <a:picLocks noChangeAspect="1"/>
          </p:cNvPicPr>
          <p:nvPr/>
        </p:nvPicPr>
        <p:blipFill>
          <a:blip r:embed="rId2"/>
          <a:stretch>
            <a:fillRect/>
          </a:stretch>
        </p:blipFill>
        <p:spPr>
          <a:xfrm>
            <a:off x="5018365" y="468084"/>
            <a:ext cx="3176066" cy="4418405"/>
          </a:xfrm>
          <a:prstGeom prst="rect">
            <a:avLst/>
          </a:prstGeom>
        </p:spPr>
      </p:pic>
    </p:spTree>
    <p:extLst>
      <p:ext uri="{BB962C8B-B14F-4D97-AF65-F5344CB8AC3E}">
        <p14:creationId xmlns:p14="http://schemas.microsoft.com/office/powerpoint/2010/main" val="3496636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72B2291C-8268-40FC-B3E5-7C1677690183}"/>
              </a:ext>
            </a:extLst>
          </p:cNvPr>
          <p:cNvSpPr>
            <a:spLocks noChangeArrowheads="1"/>
          </p:cNvSpPr>
          <p:nvPr/>
        </p:nvSpPr>
        <p:spPr bwMode="auto">
          <a:xfrm>
            <a:off x="914400" y="422031"/>
            <a:ext cx="7570177" cy="4088392"/>
          </a:xfrm>
          <a:prstGeom prst="rect">
            <a:avLst/>
          </a:prstGeom>
          <a:noFill/>
          <a:ln w="9525" cap="flat" cmpd="sng" algn="ctr">
            <a:solidFill>
              <a:schemeClr val="accent4"/>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inor">
            <a:schemeClr val="accent4"/>
          </a:fontRef>
        </p:style>
        <p:txBody>
          <a:bodyPr wrap="square" lIns="74258" tIns="37130" rIns="74258" bIns="37130">
            <a:spAutoFit/>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just">
              <a:spcBef>
                <a:spcPct val="5000"/>
              </a:spcBef>
              <a:spcAft>
                <a:spcPct val="30000"/>
              </a:spcAft>
              <a:buFont typeface="Monotype Sorts"/>
              <a:buNone/>
            </a:pPr>
            <a:r>
              <a:rPr lang="en-GB" altLang="en-US" sz="1300" dirty="0" smtClean="0">
                <a:solidFill>
                  <a:srgbClr val="58195D"/>
                </a:solidFill>
                <a:latin typeface="Arial" pitchFamily="34" charset="0"/>
              </a:rPr>
              <a:t>DISCLAIMER</a:t>
            </a:r>
          </a:p>
          <a:p>
            <a:pPr algn="just">
              <a:spcBef>
                <a:spcPct val="5000"/>
              </a:spcBef>
              <a:spcAft>
                <a:spcPct val="30000"/>
              </a:spcAft>
              <a:buFont typeface="Monotype Sorts"/>
              <a:buNone/>
            </a:pPr>
            <a:endParaRPr lang="en-GB" altLang="en-US" sz="1300" dirty="0">
              <a:solidFill>
                <a:srgbClr val="58195D"/>
              </a:solidFill>
              <a:latin typeface="Arial" pitchFamily="34" charset="0"/>
            </a:endParaRPr>
          </a:p>
          <a:p>
            <a:pPr algn="just">
              <a:spcBef>
                <a:spcPct val="5000"/>
              </a:spcBef>
              <a:spcAft>
                <a:spcPct val="30000"/>
              </a:spcAft>
              <a:buFont typeface="Monotype Sorts"/>
              <a:buNone/>
            </a:pPr>
            <a:r>
              <a:rPr lang="en-GB" altLang="en-US" sz="1300" b="0" dirty="0">
                <a:solidFill>
                  <a:srgbClr val="58195D"/>
                </a:solidFill>
                <a:latin typeface="Arial" pitchFamily="34" charset="0"/>
              </a:rPr>
              <a:t>The material in this presentation is based on information that we consider reliable, but we do not warrant that it is accurate or complete, and it should not be relied on as such. Opinions expressed are current opinions only. We are not soliciting any action based upon this material. Neither the author, his employers, any operating arm of his employers nor any affiliated body can be held liable or responsible for any outcomes resulting from actions arising as a result of delivering this presentation. This presentation does not constitute investment advice nor should it be considered as such. </a:t>
            </a:r>
            <a:endParaRPr lang="en-GB" altLang="en-US" sz="1300" b="0" dirty="0" smtClean="0">
              <a:solidFill>
                <a:srgbClr val="58195D"/>
              </a:solidFill>
              <a:latin typeface="Arial" pitchFamily="34" charset="0"/>
            </a:endParaRPr>
          </a:p>
          <a:p>
            <a:pPr algn="just">
              <a:spcBef>
                <a:spcPct val="5000"/>
              </a:spcBef>
              <a:spcAft>
                <a:spcPct val="30000"/>
              </a:spcAft>
              <a:buFont typeface="Monotype Sorts"/>
              <a:buNone/>
            </a:pPr>
            <a:endParaRPr lang="en-GB" altLang="en-US" sz="800" b="0" dirty="0">
              <a:solidFill>
                <a:srgbClr val="58195D"/>
              </a:solidFill>
              <a:latin typeface="Arial" pitchFamily="34" charset="0"/>
            </a:endParaRPr>
          </a:p>
          <a:p>
            <a:pPr algn="just">
              <a:spcBef>
                <a:spcPct val="5000"/>
              </a:spcBef>
              <a:spcAft>
                <a:spcPct val="30000"/>
              </a:spcAft>
              <a:buFont typeface="Monotype Sorts"/>
              <a:buNone/>
            </a:pPr>
            <a:r>
              <a:rPr lang="en-GB" altLang="en-US" sz="1300" b="0" dirty="0">
                <a:solidFill>
                  <a:srgbClr val="58195D"/>
                </a:solidFill>
                <a:latin typeface="Arial" pitchFamily="34" charset="0"/>
              </a:rPr>
              <a:t>The views expressed in this presentation represent those of Moorad Choudhry in his individual private capacity and should not be taken to be the views of any employer or any affiliated body, including </a:t>
            </a:r>
            <a:r>
              <a:rPr lang="en-GB" altLang="en-US" sz="1300" b="0" dirty="0" smtClean="0">
                <a:solidFill>
                  <a:srgbClr val="58195D"/>
                </a:solidFill>
                <a:latin typeface="Arial" pitchFamily="34" charset="0"/>
              </a:rPr>
              <a:t>Cambridge &amp; Counties Bank Ltd </a:t>
            </a:r>
            <a:r>
              <a:rPr lang="en-GB" altLang="en-US" sz="1300" b="0" dirty="0">
                <a:solidFill>
                  <a:srgbClr val="58195D"/>
                </a:solidFill>
                <a:latin typeface="Arial" pitchFamily="34" charset="0"/>
              </a:rPr>
              <a:t>or BTRM, or of Moorad Choudhry as an employee of any institution or affiliated body. Either he or his employers may or may not hold, or have recently held, a position in any security identified in this document</a:t>
            </a:r>
            <a:r>
              <a:rPr lang="en-GB" altLang="en-US" sz="1300" b="0" dirty="0" smtClean="0">
                <a:solidFill>
                  <a:srgbClr val="58195D"/>
                </a:solidFill>
                <a:latin typeface="Arial" pitchFamily="34" charset="0"/>
              </a:rPr>
              <a:t>.</a:t>
            </a:r>
          </a:p>
          <a:p>
            <a:pPr algn="just">
              <a:spcBef>
                <a:spcPct val="5000"/>
              </a:spcBef>
              <a:spcAft>
                <a:spcPct val="30000"/>
              </a:spcAft>
              <a:buFont typeface="Monotype Sorts"/>
              <a:buNone/>
            </a:pPr>
            <a:endParaRPr lang="en-GB" altLang="en-US" sz="800" b="0" dirty="0">
              <a:solidFill>
                <a:srgbClr val="58195D"/>
              </a:solidFill>
              <a:latin typeface="Arial" pitchFamily="34" charset="0"/>
            </a:endParaRPr>
          </a:p>
          <a:p>
            <a:pPr algn="just">
              <a:spcBef>
                <a:spcPct val="5000"/>
              </a:spcBef>
              <a:spcAft>
                <a:spcPct val="30000"/>
              </a:spcAft>
              <a:buFont typeface="Monotype Sorts"/>
              <a:buNone/>
            </a:pPr>
            <a:r>
              <a:rPr lang="en-GB" altLang="en-US" sz="1300" dirty="0">
                <a:solidFill>
                  <a:srgbClr val="58195D"/>
                </a:solidFill>
                <a:latin typeface="Arial" pitchFamily="34" charset="0"/>
              </a:rPr>
              <a:t>This presentation is © Moorad Choudhry 2018.</a:t>
            </a:r>
            <a:r>
              <a:rPr lang="en-GB" altLang="en-US" sz="1300" b="0" dirty="0">
                <a:solidFill>
                  <a:srgbClr val="58195D"/>
                </a:solidFill>
                <a:latin typeface="Arial" pitchFamily="34" charset="0"/>
              </a:rPr>
              <a:t> No part of this presentation may be copied, reproduced, distributed or stored in any form including electronically without express written permission in advance from the author.</a:t>
            </a:r>
          </a:p>
        </p:txBody>
      </p:sp>
    </p:spTree>
    <p:extLst>
      <p:ext uri="{BB962C8B-B14F-4D97-AF65-F5344CB8AC3E}">
        <p14:creationId xmlns:p14="http://schemas.microsoft.com/office/powerpoint/2010/main" val="34444051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C58DE7B-508D-EE44-BF73-42D0963896E2}"/>
              </a:ext>
            </a:extLst>
          </p:cNvPr>
          <p:cNvSpPr>
            <a:spLocks noGrp="1"/>
          </p:cNvSpPr>
          <p:nvPr>
            <p:ph type="ctrTitle"/>
          </p:nvPr>
        </p:nvSpPr>
        <p:spPr/>
        <p:txBody>
          <a:bodyPr/>
          <a:lstStyle/>
          <a:p>
            <a:endParaRPr lang="es-ES_tradnl"/>
          </a:p>
        </p:txBody>
      </p:sp>
      <p:sp>
        <p:nvSpPr>
          <p:cNvPr id="3" name="Subtítulo 2">
            <a:extLst>
              <a:ext uri="{FF2B5EF4-FFF2-40B4-BE49-F238E27FC236}">
                <a16:creationId xmlns:a16="http://schemas.microsoft.com/office/drawing/2014/main" xmlns="" id="{D03526CB-8175-934A-8F43-62978E348D99}"/>
              </a:ext>
            </a:extLst>
          </p:cNvPr>
          <p:cNvSpPr>
            <a:spLocks noGrp="1"/>
          </p:cNvSpPr>
          <p:nvPr>
            <p:ph type="subTitle" idx="1"/>
          </p:nvPr>
        </p:nvSpPr>
        <p:spPr/>
        <p:txBody>
          <a:bodyPr/>
          <a:lstStyle/>
          <a:p>
            <a:endParaRPr lang="es-ES_tradnl"/>
          </a:p>
        </p:txBody>
      </p:sp>
      <p:pic>
        <p:nvPicPr>
          <p:cNvPr id="5" name="Imagen 4">
            <a:extLst>
              <a:ext uri="{FF2B5EF4-FFF2-40B4-BE49-F238E27FC236}">
                <a16:creationId xmlns:a16="http://schemas.microsoft.com/office/drawing/2014/main" xmlns="" id="{42E52465-D097-1C44-8A4E-5B7658AF959D}"/>
              </a:ext>
            </a:extLst>
          </p:cNvPr>
          <p:cNvPicPr>
            <a:picLocks noChangeAspect="1"/>
          </p:cNvPicPr>
          <p:nvPr/>
        </p:nvPicPr>
        <p:blipFill>
          <a:blip r:embed="rId2"/>
          <a:stretch>
            <a:fillRect/>
          </a:stretch>
        </p:blipFill>
        <p:spPr>
          <a:xfrm>
            <a:off x="0" y="0"/>
            <a:ext cx="9144000" cy="5143500"/>
          </a:xfrm>
          <a:prstGeom prst="rect">
            <a:avLst/>
          </a:prstGeom>
        </p:spPr>
      </p:pic>
      <p:sp>
        <p:nvSpPr>
          <p:cNvPr id="6" name="CuadroTexto 5">
            <a:extLst>
              <a:ext uri="{FF2B5EF4-FFF2-40B4-BE49-F238E27FC236}">
                <a16:creationId xmlns:a16="http://schemas.microsoft.com/office/drawing/2014/main" xmlns="" id="{3D229062-6C30-B94C-8DC7-08C5BDA18C7A}"/>
              </a:ext>
            </a:extLst>
          </p:cNvPr>
          <p:cNvSpPr txBox="1"/>
          <p:nvPr/>
        </p:nvSpPr>
        <p:spPr>
          <a:xfrm>
            <a:off x="4572000" y="804029"/>
            <a:ext cx="4233878" cy="1200329"/>
          </a:xfrm>
          <a:prstGeom prst="rect">
            <a:avLst/>
          </a:prstGeom>
          <a:noFill/>
        </p:spPr>
        <p:txBody>
          <a:bodyPr wrap="square" rtlCol="0">
            <a:spAutoFit/>
          </a:bodyPr>
          <a:lstStyle/>
          <a:p>
            <a:pPr algn="ctr"/>
            <a:r>
              <a:rPr lang="es-ES_tradnl" sz="3600" b="1" dirty="0" err="1">
                <a:solidFill>
                  <a:srgbClr val="092566"/>
                </a:solidFill>
                <a:latin typeface="Helvetica" pitchFamily="2" charset="0"/>
              </a:rPr>
              <a:t>Professor</a:t>
            </a:r>
            <a:r>
              <a:rPr lang="es-ES_tradnl" sz="3600" b="1" dirty="0">
                <a:solidFill>
                  <a:srgbClr val="092566"/>
                </a:solidFill>
                <a:latin typeface="Helvetica" pitchFamily="2" charset="0"/>
              </a:rPr>
              <a:t> </a:t>
            </a:r>
            <a:r>
              <a:rPr lang="es-ES_tradnl" sz="3600" b="1" dirty="0" err="1">
                <a:solidFill>
                  <a:srgbClr val="092566"/>
                </a:solidFill>
                <a:latin typeface="Helvetica" pitchFamily="2" charset="0"/>
              </a:rPr>
              <a:t>Moorad</a:t>
            </a:r>
            <a:r>
              <a:rPr lang="es-ES_tradnl" sz="3600" b="1" dirty="0">
                <a:solidFill>
                  <a:srgbClr val="092566"/>
                </a:solidFill>
                <a:latin typeface="Helvetica" pitchFamily="2" charset="0"/>
              </a:rPr>
              <a:t> </a:t>
            </a:r>
            <a:r>
              <a:rPr lang="es-ES_tradnl" sz="3600" b="1" dirty="0" err="1">
                <a:solidFill>
                  <a:srgbClr val="092566"/>
                </a:solidFill>
                <a:latin typeface="Helvetica" pitchFamily="2" charset="0"/>
              </a:rPr>
              <a:t>Choudhry</a:t>
            </a:r>
            <a:endParaRPr lang="es-ES_tradnl" sz="3600" b="1" dirty="0">
              <a:solidFill>
                <a:srgbClr val="092566"/>
              </a:solidFill>
              <a:latin typeface="Helvetica" pitchFamily="2" charset="0"/>
            </a:endParaRPr>
          </a:p>
        </p:txBody>
      </p:sp>
      <p:sp>
        <p:nvSpPr>
          <p:cNvPr id="7" name="Rectángulo 6">
            <a:extLst>
              <a:ext uri="{FF2B5EF4-FFF2-40B4-BE49-F238E27FC236}">
                <a16:creationId xmlns:a16="http://schemas.microsoft.com/office/drawing/2014/main" xmlns="" id="{D61D5647-68FE-1D41-8871-68CE016BC333}"/>
              </a:ext>
            </a:extLst>
          </p:cNvPr>
          <p:cNvSpPr/>
          <p:nvPr/>
        </p:nvSpPr>
        <p:spPr>
          <a:xfrm>
            <a:off x="5332274" y="2042101"/>
            <a:ext cx="3240226" cy="1938992"/>
          </a:xfrm>
          <a:prstGeom prst="rect">
            <a:avLst/>
          </a:prstGeom>
        </p:spPr>
        <p:txBody>
          <a:bodyPr wrap="square">
            <a:spAutoFit/>
          </a:bodyPr>
          <a:lstStyle/>
          <a:p>
            <a:pPr algn="ctr"/>
            <a:r>
              <a:rPr lang="en-US" sz="2400" b="1" dirty="0">
                <a:solidFill>
                  <a:srgbClr val="6B2870"/>
                </a:solidFill>
                <a:latin typeface="Helvetica" pitchFamily="2" charset="0"/>
              </a:rPr>
              <a:t>Strategic ALM and the Balance Sheet: The Future of Best-Practice Bank Risk </a:t>
            </a:r>
            <a:r>
              <a:rPr lang="en-US" sz="2400" b="1" dirty="0" smtClean="0">
                <a:solidFill>
                  <a:srgbClr val="6B2870"/>
                </a:solidFill>
                <a:latin typeface="Helvetica" pitchFamily="2" charset="0"/>
              </a:rPr>
              <a:t>Management</a:t>
            </a:r>
            <a:endParaRPr lang="es-CO" sz="2400" b="1" i="0" dirty="0">
              <a:solidFill>
                <a:srgbClr val="222222"/>
              </a:solidFill>
              <a:effectLst/>
              <a:latin typeface="Roboto"/>
            </a:endParaRPr>
          </a:p>
        </p:txBody>
      </p:sp>
    </p:spTree>
    <p:extLst>
      <p:ext uri="{BB962C8B-B14F-4D97-AF65-F5344CB8AC3E}">
        <p14:creationId xmlns:p14="http://schemas.microsoft.com/office/powerpoint/2010/main" val="4207819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667290" y="689718"/>
            <a:ext cx="8177772" cy="584775"/>
          </a:xfrm>
          <a:prstGeom prst="rect">
            <a:avLst/>
          </a:prstGeom>
          <a:noFill/>
        </p:spPr>
        <p:txBody>
          <a:bodyPr wrap="square" rtlCol="0">
            <a:spAutoFit/>
          </a:bodyPr>
          <a:lstStyle/>
          <a:p>
            <a:pPr algn="ctr"/>
            <a:r>
              <a:rPr lang="es-ES_tradnl" sz="3200" b="1" dirty="0">
                <a:solidFill>
                  <a:srgbClr val="092566"/>
                </a:solidFill>
                <a:latin typeface="Helvetica" pitchFamily="2" charset="0"/>
              </a:rPr>
              <a:t>What </a:t>
            </a:r>
            <a:r>
              <a:rPr lang="es-ES_tradnl" sz="3200" b="1" dirty="0" err="1">
                <a:solidFill>
                  <a:srgbClr val="092566"/>
                </a:solidFill>
                <a:latin typeface="Helvetica" pitchFamily="2" charset="0"/>
              </a:rPr>
              <a:t>good</a:t>
            </a:r>
            <a:r>
              <a:rPr lang="es-ES_tradnl" sz="3200" b="1" dirty="0">
                <a:solidFill>
                  <a:srgbClr val="092566"/>
                </a:solidFill>
                <a:latin typeface="Helvetica" pitchFamily="2" charset="0"/>
              </a:rPr>
              <a:t> looks </a:t>
            </a:r>
            <a:r>
              <a:rPr lang="es-ES_tradnl" sz="3200" b="1" dirty="0" err="1">
                <a:solidFill>
                  <a:srgbClr val="092566"/>
                </a:solidFill>
                <a:latin typeface="Helvetica" pitchFamily="2" charset="0"/>
              </a:rPr>
              <a:t>like</a:t>
            </a:r>
            <a:r>
              <a:rPr lang="es-ES_tradnl" sz="3200" b="1" dirty="0">
                <a:solidFill>
                  <a:srgbClr val="092566"/>
                </a:solidFill>
                <a:latin typeface="Helvetica" pitchFamily="2" charset="0"/>
              </a:rPr>
              <a:t>…</a:t>
            </a:r>
          </a:p>
        </p:txBody>
      </p:sp>
      <p:sp>
        <p:nvSpPr>
          <p:cNvPr id="6" name="CuadroTexto 5">
            <a:extLst>
              <a:ext uri="{FF2B5EF4-FFF2-40B4-BE49-F238E27FC236}">
                <a16:creationId xmlns:a16="http://schemas.microsoft.com/office/drawing/2014/main" xmlns="" id="{7BF49856-53EB-4CB3-B425-6349D1BFB57B}"/>
              </a:ext>
            </a:extLst>
          </p:cNvPr>
          <p:cNvSpPr txBox="1"/>
          <p:nvPr/>
        </p:nvSpPr>
        <p:spPr>
          <a:xfrm>
            <a:off x="605744" y="1649149"/>
            <a:ext cx="8239318"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solidFill>
                  <a:srgbClr val="58195D"/>
                </a:solidFill>
                <a:latin typeface="Helvetica"/>
                <a:cs typeface="Helvetica"/>
              </a:rPr>
              <a:t>Imagine a world where financial institutions weren’t regulated…what would good look like then? </a:t>
            </a:r>
            <a:endParaRPr lang="en-US" sz="1600" dirty="0" smtClean="0">
              <a:solidFill>
                <a:srgbClr val="58195D"/>
              </a:solidFill>
              <a:latin typeface="Helvetica"/>
              <a:cs typeface="Helvetica"/>
            </a:endParaRP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600" dirty="0">
                <a:solidFill>
                  <a:srgbClr val="58195D"/>
                </a:solidFill>
                <a:latin typeface="Helvetica"/>
                <a:cs typeface="Helvetica"/>
              </a:rPr>
              <a:t>Culture would play the dominant role, and it’s much more likely that banks that had a genuine interest in ensuring sustained success and viability would look after their customers at least as well as they serviced the needs of shareholders and employees. </a:t>
            </a:r>
            <a:endParaRPr lang="en-US" sz="1600" dirty="0" smtClean="0">
              <a:solidFill>
                <a:srgbClr val="58195D"/>
              </a:solidFill>
              <a:latin typeface="Helvetica"/>
              <a:cs typeface="Helvetica"/>
            </a:endParaRP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600" dirty="0">
                <a:solidFill>
                  <a:srgbClr val="58195D"/>
                </a:solidFill>
                <a:latin typeface="Helvetica"/>
                <a:cs typeface="Helvetica"/>
              </a:rPr>
              <a:t>In an unregulated world, the answer to this question would focus on the reality of the operating environment, rather than the theory (or simply saying what sounds right). </a:t>
            </a:r>
            <a:endParaRPr lang="en-US" sz="1600" dirty="0" smtClean="0">
              <a:solidFill>
                <a:srgbClr val="58195D"/>
              </a:solidFill>
              <a:latin typeface="Helvetica"/>
              <a:cs typeface="Helvetica"/>
            </a:endParaRPr>
          </a:p>
        </p:txBody>
      </p:sp>
    </p:spTree>
    <p:extLst>
      <p:ext uri="{BB962C8B-B14F-4D97-AF65-F5344CB8AC3E}">
        <p14:creationId xmlns:p14="http://schemas.microsoft.com/office/powerpoint/2010/main" val="270799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667290" y="689718"/>
            <a:ext cx="8221733" cy="584775"/>
          </a:xfrm>
          <a:prstGeom prst="rect">
            <a:avLst/>
          </a:prstGeom>
          <a:noFill/>
        </p:spPr>
        <p:txBody>
          <a:bodyPr wrap="square" rtlCol="0">
            <a:spAutoFit/>
          </a:bodyPr>
          <a:lstStyle/>
          <a:p>
            <a:pPr algn="ctr"/>
            <a:r>
              <a:rPr lang="es-ES_tradnl" sz="3200" b="1" dirty="0">
                <a:solidFill>
                  <a:srgbClr val="092566"/>
                </a:solidFill>
                <a:latin typeface="Helvetica" pitchFamily="2" charset="0"/>
              </a:rPr>
              <a:t>What </a:t>
            </a:r>
            <a:r>
              <a:rPr lang="es-ES_tradnl" sz="3200" b="1" dirty="0" err="1">
                <a:solidFill>
                  <a:srgbClr val="092566"/>
                </a:solidFill>
                <a:latin typeface="Helvetica" pitchFamily="2" charset="0"/>
              </a:rPr>
              <a:t>good</a:t>
            </a:r>
            <a:r>
              <a:rPr lang="es-ES_tradnl" sz="3200" b="1" dirty="0">
                <a:solidFill>
                  <a:srgbClr val="092566"/>
                </a:solidFill>
                <a:latin typeface="Helvetica" pitchFamily="2" charset="0"/>
              </a:rPr>
              <a:t> looks </a:t>
            </a:r>
            <a:r>
              <a:rPr lang="es-ES_tradnl" sz="3200" b="1" dirty="0" err="1">
                <a:solidFill>
                  <a:srgbClr val="092566"/>
                </a:solidFill>
                <a:latin typeface="Helvetica" pitchFamily="2" charset="0"/>
              </a:rPr>
              <a:t>like</a:t>
            </a:r>
            <a:r>
              <a:rPr lang="es-ES_tradnl" sz="3200" b="1" dirty="0">
                <a:solidFill>
                  <a:srgbClr val="092566"/>
                </a:solidFill>
                <a:latin typeface="Helvetica" pitchFamily="2" charset="0"/>
              </a:rPr>
              <a:t>…</a:t>
            </a:r>
          </a:p>
        </p:txBody>
      </p:sp>
      <p:sp>
        <p:nvSpPr>
          <p:cNvPr id="6" name="CuadroTexto 5">
            <a:extLst>
              <a:ext uri="{FF2B5EF4-FFF2-40B4-BE49-F238E27FC236}">
                <a16:creationId xmlns:a16="http://schemas.microsoft.com/office/drawing/2014/main" xmlns="" id="{7BF49856-53EB-4CB3-B425-6349D1BFB57B}"/>
              </a:ext>
            </a:extLst>
          </p:cNvPr>
          <p:cNvSpPr txBox="1"/>
          <p:nvPr/>
        </p:nvSpPr>
        <p:spPr>
          <a:xfrm>
            <a:off x="667290" y="1668159"/>
            <a:ext cx="8221733"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smtClean="0">
                <a:solidFill>
                  <a:srgbClr val="58195D"/>
                </a:solidFill>
                <a:latin typeface="Helvetica"/>
                <a:cs typeface="Helvetica"/>
              </a:rPr>
              <a:t>Good </a:t>
            </a:r>
            <a:r>
              <a:rPr lang="en-US" sz="1600" dirty="0">
                <a:solidFill>
                  <a:srgbClr val="58195D"/>
                </a:solidFill>
                <a:latin typeface="Helvetica"/>
                <a:cs typeface="Helvetica"/>
              </a:rPr>
              <a:t>governance would be less about the terms of reference of the Board committees, the bank’s governance structure and three lines of </a:t>
            </a:r>
            <a:r>
              <a:rPr lang="en-US" sz="1600" dirty="0" err="1">
                <a:solidFill>
                  <a:srgbClr val="58195D"/>
                </a:solidFill>
                <a:latin typeface="Helvetica"/>
                <a:cs typeface="Helvetica"/>
              </a:rPr>
              <a:t>defence</a:t>
            </a:r>
            <a:r>
              <a:rPr lang="en-US" sz="1600" dirty="0">
                <a:solidFill>
                  <a:srgbClr val="58195D"/>
                </a:solidFill>
                <a:latin typeface="Helvetica"/>
                <a:cs typeface="Helvetica"/>
              </a:rPr>
              <a:t>, and more about the fact that all employees are risk managers at their banks, and that all employees should be the first and last line of </a:t>
            </a:r>
            <a:r>
              <a:rPr lang="en-US" sz="1600" dirty="0" err="1">
                <a:solidFill>
                  <a:srgbClr val="58195D"/>
                </a:solidFill>
                <a:latin typeface="Helvetica"/>
                <a:cs typeface="Helvetica"/>
              </a:rPr>
              <a:t>defence</a:t>
            </a:r>
            <a:r>
              <a:rPr lang="en-US" sz="1600" dirty="0">
                <a:solidFill>
                  <a:srgbClr val="58195D"/>
                </a:solidFill>
                <a:latin typeface="Helvetica"/>
                <a:cs typeface="Helvetica"/>
              </a:rPr>
              <a:t> when it comes to good conduct principles. </a:t>
            </a:r>
            <a:endParaRPr lang="en-US" sz="1600" dirty="0" smtClean="0">
              <a:solidFill>
                <a:srgbClr val="58195D"/>
              </a:solidFill>
              <a:latin typeface="Helvetica"/>
              <a:cs typeface="Helvetica"/>
            </a:endParaRPr>
          </a:p>
          <a:p>
            <a:pPr marL="285750" indent="-285750" algn="just">
              <a:buFont typeface="Arial" panose="020B0604020202020204" pitchFamily="34" charset="0"/>
              <a:buChar char="•"/>
            </a:pPr>
            <a:endParaRPr lang="en-US" sz="1600" dirty="0">
              <a:solidFill>
                <a:srgbClr val="58195D"/>
              </a:solidFill>
              <a:latin typeface="Helvetica"/>
              <a:cs typeface="Helvetica"/>
            </a:endParaRPr>
          </a:p>
          <a:p>
            <a:pPr marL="285750" indent="-285750" algn="just">
              <a:buFont typeface="Arial" panose="020B0604020202020204" pitchFamily="34" charset="0"/>
              <a:buChar char="•"/>
            </a:pPr>
            <a:r>
              <a:rPr lang="en-US" sz="1600" dirty="0">
                <a:solidFill>
                  <a:srgbClr val="58195D"/>
                </a:solidFill>
                <a:latin typeface="Helvetica"/>
                <a:cs typeface="Helvetica"/>
              </a:rPr>
              <a:t>Yes, compliance with Basel III rules is very important, and yes robust balance sheet management and stewardship of capital and liquidity are essential pre-requisites of a well-run bank. But these are minimum requirements, not a reflection of best-practice. </a:t>
            </a:r>
          </a:p>
        </p:txBody>
      </p:sp>
    </p:spTree>
    <p:extLst>
      <p:ext uri="{BB962C8B-B14F-4D97-AF65-F5344CB8AC3E}">
        <p14:creationId xmlns:p14="http://schemas.microsoft.com/office/powerpoint/2010/main" val="162382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71263D4C-0798-3949-95D6-84BB8174B245}"/>
              </a:ext>
            </a:extLst>
          </p:cNvPr>
          <p:cNvSpPr txBox="1"/>
          <p:nvPr/>
        </p:nvSpPr>
        <p:spPr>
          <a:xfrm>
            <a:off x="1707928" y="575315"/>
            <a:ext cx="5728141" cy="584775"/>
          </a:xfrm>
          <a:prstGeom prst="rect">
            <a:avLst/>
          </a:prstGeom>
          <a:noFill/>
        </p:spPr>
        <p:txBody>
          <a:bodyPr wrap="square" rtlCol="0">
            <a:spAutoFit/>
          </a:bodyPr>
          <a:lstStyle/>
          <a:p>
            <a:pPr algn="ctr"/>
            <a:r>
              <a:rPr lang="es-ES_tradnl" sz="3200" b="1" dirty="0">
                <a:solidFill>
                  <a:srgbClr val="092566"/>
                </a:solidFill>
                <a:latin typeface="Helvetica" pitchFamily="2" charset="0"/>
              </a:rPr>
              <a:t>More </a:t>
            </a:r>
            <a:r>
              <a:rPr lang="es-ES_tradnl" sz="3200" b="1" dirty="0" err="1">
                <a:solidFill>
                  <a:srgbClr val="092566"/>
                </a:solidFill>
                <a:latin typeface="Helvetica" pitchFamily="2" charset="0"/>
              </a:rPr>
              <a:t>interludes</a:t>
            </a:r>
            <a:r>
              <a:rPr lang="es-ES_tradnl" sz="3200" b="1" dirty="0">
                <a:solidFill>
                  <a:srgbClr val="092566"/>
                </a:solidFill>
                <a:latin typeface="Helvetica" pitchFamily="2" charset="0"/>
              </a:rPr>
              <a:t>…</a:t>
            </a:r>
          </a:p>
        </p:txBody>
      </p:sp>
      <p:sp>
        <p:nvSpPr>
          <p:cNvPr id="8" name="CuadroTexto 7">
            <a:extLst>
              <a:ext uri="{FF2B5EF4-FFF2-40B4-BE49-F238E27FC236}">
                <a16:creationId xmlns:a16="http://schemas.microsoft.com/office/drawing/2014/main" xmlns="" id="{B610BF3B-663E-4F62-8345-1F7B5FDDE05A}"/>
              </a:ext>
            </a:extLst>
          </p:cNvPr>
          <p:cNvSpPr txBox="1"/>
          <p:nvPr/>
        </p:nvSpPr>
        <p:spPr>
          <a:xfrm>
            <a:off x="492369" y="1796961"/>
            <a:ext cx="8455687"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58195D"/>
                </a:solidFill>
                <a:latin typeface="Helvetica"/>
                <a:cs typeface="Helvetica"/>
              </a:rPr>
              <a:t>What is “Asset-Liability Management”?</a:t>
            </a:r>
          </a:p>
          <a:p>
            <a:pPr marL="342900" indent="-342900">
              <a:buFont typeface="Arial" panose="020B0604020202020204" pitchFamily="34" charset="0"/>
              <a:buChar char="•"/>
            </a:pPr>
            <a:endParaRPr lang="en-US" sz="2000" dirty="0">
              <a:solidFill>
                <a:srgbClr val="58195D"/>
              </a:solidFill>
              <a:latin typeface="Helvetica"/>
              <a:cs typeface="Helvetica"/>
            </a:endParaRPr>
          </a:p>
          <a:p>
            <a:pPr marL="342900" indent="-342900" algn="just">
              <a:buFont typeface="Arial" panose="020B0604020202020204" pitchFamily="34" charset="0"/>
              <a:buChar char="•"/>
            </a:pPr>
            <a:r>
              <a:rPr lang="en-US" sz="2000" dirty="0">
                <a:solidFill>
                  <a:srgbClr val="58195D"/>
                </a:solidFill>
                <a:latin typeface="Helvetica"/>
                <a:cs typeface="Helvetica"/>
              </a:rPr>
              <a:t>And how might implementing “Basel III” in any jurisdiction – beyond the obvious “more capital and liquidity buffers” – impact the ALM discipline?</a:t>
            </a:r>
          </a:p>
          <a:p>
            <a:pPr marL="342900" indent="-342900">
              <a:buFont typeface="Arial" panose="020B0604020202020204" pitchFamily="34" charset="0"/>
              <a:buChar char="•"/>
            </a:pPr>
            <a:endParaRPr lang="en-US" sz="2000" dirty="0">
              <a:solidFill>
                <a:srgbClr val="58195D"/>
              </a:solidFill>
              <a:latin typeface="Helvetica"/>
              <a:cs typeface="Helvetica"/>
            </a:endParaRPr>
          </a:p>
          <a:p>
            <a:pPr marL="342900" indent="-342900">
              <a:buFont typeface="Arial" panose="020B0604020202020204" pitchFamily="34" charset="0"/>
              <a:buChar char="•"/>
            </a:pPr>
            <a:r>
              <a:rPr lang="en-US" sz="2000" dirty="0">
                <a:solidFill>
                  <a:srgbClr val="58195D"/>
                </a:solidFill>
                <a:latin typeface="Helvetica"/>
                <a:cs typeface="Helvetica"/>
              </a:rPr>
              <a:t>….</a:t>
            </a:r>
          </a:p>
        </p:txBody>
      </p:sp>
    </p:spTree>
    <p:extLst>
      <p:ext uri="{BB962C8B-B14F-4D97-AF65-F5344CB8AC3E}">
        <p14:creationId xmlns:p14="http://schemas.microsoft.com/office/powerpoint/2010/main" val="3126597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1"/>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146887" y="1901205"/>
            <a:ext cx="2984802" cy="1384995"/>
          </a:xfrm>
          <a:prstGeom prst="rect">
            <a:avLst/>
          </a:prstGeom>
          <a:noFill/>
        </p:spPr>
        <p:txBody>
          <a:bodyPr wrap="square" rtlCol="0">
            <a:spAutoFit/>
          </a:bodyPr>
          <a:lstStyle/>
          <a:p>
            <a:pPr algn="ctr"/>
            <a:r>
              <a:rPr lang="en-US" sz="2800" b="1" dirty="0">
                <a:solidFill>
                  <a:srgbClr val="092566"/>
                </a:solidFill>
                <a:latin typeface="Helvetica" pitchFamily="2" charset="0"/>
              </a:rPr>
              <a:t>Traditional ALM and ALCO approach</a:t>
            </a:r>
          </a:p>
        </p:txBody>
      </p:sp>
      <p:sp>
        <p:nvSpPr>
          <p:cNvPr id="8" name="TextBox 1">
            <a:extLst>
              <a:ext uri="{FF2B5EF4-FFF2-40B4-BE49-F238E27FC236}">
                <a16:creationId xmlns:a16="http://schemas.microsoft.com/office/drawing/2014/main" xmlns="" id="{68F3B6E4-3DB1-4CDB-848E-909AA246E9F8}"/>
              </a:ext>
            </a:extLst>
          </p:cNvPr>
          <p:cNvSpPr txBox="1"/>
          <p:nvPr/>
        </p:nvSpPr>
        <p:spPr>
          <a:xfrm>
            <a:off x="0" y="4843518"/>
            <a:ext cx="2683824"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rPr>
              <a:t>Source: Choudhry (2007)</a:t>
            </a:r>
          </a:p>
        </p:txBody>
      </p:sp>
      <p:sp>
        <p:nvSpPr>
          <p:cNvPr id="3" name="Rectángulo 2"/>
          <p:cNvSpPr/>
          <p:nvPr/>
        </p:nvSpPr>
        <p:spPr>
          <a:xfrm>
            <a:off x="4721469" y="-1"/>
            <a:ext cx="4500590" cy="4334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xmlns="" id="{4F56D5E6-EFB1-44D9-986E-A7781B0B681E}"/>
              </a:ext>
            </a:extLst>
          </p:cNvPr>
          <p:cNvPicPr>
            <a:picLocks noChangeAspect="1"/>
          </p:cNvPicPr>
          <p:nvPr/>
        </p:nvPicPr>
        <p:blipFill>
          <a:blip r:embed="rId3"/>
          <a:stretch>
            <a:fillRect/>
          </a:stretch>
        </p:blipFill>
        <p:spPr>
          <a:xfrm>
            <a:off x="3278575" y="275041"/>
            <a:ext cx="5948183" cy="4485967"/>
          </a:xfrm>
          <a:prstGeom prst="rect">
            <a:avLst/>
          </a:prstGeom>
        </p:spPr>
      </p:pic>
    </p:spTree>
    <p:extLst>
      <p:ext uri="{BB962C8B-B14F-4D97-AF65-F5344CB8AC3E}">
        <p14:creationId xmlns:p14="http://schemas.microsoft.com/office/powerpoint/2010/main" val="585210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xmlns="" id="{5F92B01A-44A6-0042-9B81-DE7242788F61}"/>
              </a:ext>
            </a:extLst>
          </p:cNvPr>
          <p:cNvPicPr>
            <a:picLocks noGrp="1" noChangeAspect="1"/>
          </p:cNvPicPr>
          <p:nvPr>
            <p:ph idx="1"/>
          </p:nvPr>
        </p:nvPicPr>
        <p:blipFill>
          <a:blip r:embed="rId2"/>
          <a:stretch>
            <a:fillRect/>
          </a:stretch>
        </p:blipFill>
        <p:spPr>
          <a:xfrm>
            <a:off x="0" y="0"/>
            <a:ext cx="9222059" cy="5187409"/>
          </a:xfrm>
        </p:spPr>
      </p:pic>
      <p:sp>
        <p:nvSpPr>
          <p:cNvPr id="7" name="CuadroTexto 6">
            <a:extLst>
              <a:ext uri="{FF2B5EF4-FFF2-40B4-BE49-F238E27FC236}">
                <a16:creationId xmlns:a16="http://schemas.microsoft.com/office/drawing/2014/main" xmlns="" id="{F412CF7A-0BA6-B447-8E99-BF8B882474FC}"/>
              </a:ext>
            </a:extLst>
          </p:cNvPr>
          <p:cNvSpPr txBox="1"/>
          <p:nvPr/>
        </p:nvSpPr>
        <p:spPr>
          <a:xfrm>
            <a:off x="474603" y="321806"/>
            <a:ext cx="8606778" cy="523220"/>
          </a:xfrm>
          <a:prstGeom prst="rect">
            <a:avLst/>
          </a:prstGeom>
          <a:noFill/>
        </p:spPr>
        <p:txBody>
          <a:bodyPr wrap="square" rtlCol="0">
            <a:spAutoFit/>
          </a:bodyPr>
          <a:lstStyle/>
          <a:p>
            <a:pPr algn="ctr"/>
            <a:r>
              <a:rPr lang="en-US" sz="2800" b="1" dirty="0">
                <a:solidFill>
                  <a:srgbClr val="092566"/>
                </a:solidFill>
                <a:latin typeface="Helvetica" pitchFamily="2" charset="0"/>
              </a:rPr>
              <a:t>Capital Ratio Changes and Additional Buffers</a:t>
            </a:r>
          </a:p>
        </p:txBody>
      </p:sp>
      <p:pic>
        <p:nvPicPr>
          <p:cNvPr id="9" name="Imagen 8">
            <a:extLst>
              <a:ext uri="{FF2B5EF4-FFF2-40B4-BE49-F238E27FC236}">
                <a16:creationId xmlns:a16="http://schemas.microsoft.com/office/drawing/2014/main" xmlns="" id="{A6E112C6-4C1B-4EAF-9B71-EEB183E969C9}"/>
              </a:ext>
            </a:extLst>
          </p:cNvPr>
          <p:cNvPicPr>
            <a:picLocks noChangeAspect="1"/>
          </p:cNvPicPr>
          <p:nvPr/>
        </p:nvPicPr>
        <p:blipFill>
          <a:blip r:embed="rId3"/>
          <a:stretch>
            <a:fillRect/>
          </a:stretch>
        </p:blipFill>
        <p:spPr>
          <a:xfrm>
            <a:off x="1362808" y="1679135"/>
            <a:ext cx="6488724" cy="2948813"/>
          </a:xfrm>
          <a:prstGeom prst="rect">
            <a:avLst/>
          </a:prstGeom>
        </p:spPr>
      </p:pic>
      <p:pic>
        <p:nvPicPr>
          <p:cNvPr id="6" name="Imagen 5">
            <a:extLst>
              <a:ext uri="{FF2B5EF4-FFF2-40B4-BE49-F238E27FC236}">
                <a16:creationId xmlns:a16="http://schemas.microsoft.com/office/drawing/2014/main" xmlns="" id="{7489B9B2-DBB5-4CA0-936E-F38BFB5CAF8E}"/>
              </a:ext>
            </a:extLst>
          </p:cNvPr>
          <p:cNvPicPr>
            <a:picLocks noChangeAspect="1"/>
          </p:cNvPicPr>
          <p:nvPr/>
        </p:nvPicPr>
        <p:blipFill>
          <a:blip r:embed="rId4"/>
          <a:stretch>
            <a:fillRect/>
          </a:stretch>
        </p:blipFill>
        <p:spPr>
          <a:xfrm>
            <a:off x="1093089" y="1044938"/>
            <a:ext cx="7198363" cy="634197"/>
          </a:xfrm>
          <a:prstGeom prst="rect">
            <a:avLst/>
          </a:prstGeom>
        </p:spPr>
      </p:pic>
      <p:sp>
        <p:nvSpPr>
          <p:cNvPr id="10" name="CuadroTexto 9">
            <a:extLst>
              <a:ext uri="{FF2B5EF4-FFF2-40B4-BE49-F238E27FC236}">
                <a16:creationId xmlns:a16="http://schemas.microsoft.com/office/drawing/2014/main" xmlns="" id="{6BB2565C-A046-4BD3-95EF-831F63CE21FE}"/>
              </a:ext>
            </a:extLst>
          </p:cNvPr>
          <p:cNvSpPr txBox="1"/>
          <p:nvPr/>
        </p:nvSpPr>
        <p:spPr>
          <a:xfrm>
            <a:off x="170338" y="4613467"/>
            <a:ext cx="812111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58195D"/>
                </a:solidFill>
                <a:latin typeface="Helvetica"/>
                <a:cs typeface="Helvetica"/>
              </a:rPr>
              <a:t>PRA implemented changes to Deductions from 1 January 2014 without  a transition period </a:t>
            </a:r>
          </a:p>
          <a:p>
            <a:pPr marL="285750" indent="-285750">
              <a:buFont typeface="Arial" panose="020B0604020202020204" pitchFamily="34" charset="0"/>
              <a:buChar char="•"/>
            </a:pPr>
            <a:r>
              <a:rPr lang="en-US" sz="1400" dirty="0">
                <a:solidFill>
                  <a:srgbClr val="58195D"/>
                </a:solidFill>
                <a:latin typeface="Helvetica"/>
                <a:cs typeface="Helvetica"/>
              </a:rPr>
              <a:t>Table excludes Counter-cyclical Buffer and Systemic Risk Buffer, plus regulator’s “Add-on</a:t>
            </a:r>
            <a:r>
              <a:rPr lang="en-US" sz="1400" dirty="0" smtClean="0">
                <a:solidFill>
                  <a:srgbClr val="58195D"/>
                </a:solidFill>
                <a:latin typeface="Helvetica"/>
                <a:cs typeface="Helvetica"/>
              </a:rPr>
              <a:t>”</a:t>
            </a:r>
            <a:endParaRPr lang="en-US" sz="1200" dirty="0">
              <a:solidFill>
                <a:srgbClr val="58195D"/>
              </a:solidFill>
              <a:latin typeface="Helvetica"/>
              <a:cs typeface="Helvetica"/>
            </a:endParaRPr>
          </a:p>
        </p:txBody>
      </p:sp>
    </p:spTree>
    <p:extLst>
      <p:ext uri="{BB962C8B-B14F-4D97-AF65-F5344CB8AC3E}">
        <p14:creationId xmlns:p14="http://schemas.microsoft.com/office/powerpoint/2010/main" val="3811105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TotalTime>
  <Words>3420</Words>
  <Application>Microsoft Office PowerPoint</Application>
  <PresentationFormat>On-screen Show (16:9)</PresentationFormat>
  <Paragraphs>360</Paragraphs>
  <Slides>46</Slides>
  <Notes>12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LDRs</vt:lpstr>
      <vt:lpstr>PowerPoint Presentation</vt:lpstr>
      <vt:lpstr>PowerPoint Presentation</vt:lpstr>
      <vt:lpstr>Template Board Risk appetite statement </vt:lpstr>
      <vt:lpstr>PowerPoint Presentation</vt:lpstr>
      <vt:lpstr>Recommended organisation structure*</vt:lpstr>
      <vt:lpstr>Recommendations </vt:lpstr>
      <vt:lpstr>Recommendations </vt:lpstr>
      <vt:lpstr>PowerPoint Presentation</vt:lpstr>
      <vt:lpstr>Reference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Moorad Choudhry</cp:lastModifiedBy>
  <cp:revision>22</cp:revision>
  <dcterms:created xsi:type="dcterms:W3CDTF">2018-10-01T14:31:53Z</dcterms:created>
  <dcterms:modified xsi:type="dcterms:W3CDTF">2018-10-20T01:01:09Z</dcterms:modified>
</cp:coreProperties>
</file>