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8"/>
    <p:sldMasterId id="2147483898" r:id="rId9"/>
  </p:sldMasterIdLst>
  <p:notesMasterIdLst>
    <p:notesMasterId r:id="rId39"/>
  </p:notesMasterIdLst>
  <p:sldIdLst>
    <p:sldId id="467" r:id="rId10"/>
    <p:sldId id="463" r:id="rId11"/>
    <p:sldId id="464" r:id="rId12"/>
    <p:sldId id="454" r:id="rId13"/>
    <p:sldId id="455" r:id="rId14"/>
    <p:sldId id="456" r:id="rId15"/>
    <p:sldId id="457" r:id="rId16"/>
    <p:sldId id="458" r:id="rId17"/>
    <p:sldId id="438" r:id="rId18"/>
    <p:sldId id="469" r:id="rId19"/>
    <p:sldId id="470" r:id="rId20"/>
    <p:sldId id="450" r:id="rId21"/>
    <p:sldId id="441" r:id="rId22"/>
    <p:sldId id="442" r:id="rId23"/>
    <p:sldId id="448" r:id="rId24"/>
    <p:sldId id="440" r:id="rId25"/>
    <p:sldId id="430" r:id="rId26"/>
    <p:sldId id="452" r:id="rId27"/>
    <p:sldId id="444" r:id="rId28"/>
    <p:sldId id="445" r:id="rId29"/>
    <p:sldId id="414" r:id="rId30"/>
    <p:sldId id="418" r:id="rId31"/>
    <p:sldId id="424" r:id="rId32"/>
    <p:sldId id="419" r:id="rId33"/>
    <p:sldId id="372" r:id="rId34"/>
    <p:sldId id="461" r:id="rId35"/>
    <p:sldId id="459" r:id="rId36"/>
    <p:sldId id="460" r:id="rId37"/>
    <p:sldId id="392" r:id="rId38"/>
  </p:sldIdLst>
  <p:sldSz cx="12192000" cy="6858000"/>
  <p:notesSz cx="6797675" cy="9928225"/>
  <p:custDataLst>
    <p:custData r:id="rId2"/>
    <p:custData r:id="rId5"/>
    <p:custData r:id="rId6"/>
    <p:custData r:id="rId1"/>
    <p:custData r:id="rId3"/>
    <p:custData r:id="rId7"/>
    <p:custData r:id="rId4"/>
  </p:custDataLst>
  <p:defaultTextStyle>
    <a:defPPr>
      <a:defRPr lang="en-US"/>
    </a:defPPr>
    <a:lvl1pPr marL="0" algn="l" defTabSz="1216634" rtl="0" eaLnBrk="1" latinLnBrk="0" hangingPunct="1">
      <a:defRPr sz="2400" kern="1200">
        <a:solidFill>
          <a:schemeClr val="tx1"/>
        </a:solidFill>
        <a:latin typeface="+mn-lt"/>
        <a:ea typeface="+mn-ea"/>
        <a:cs typeface="+mn-cs"/>
      </a:defRPr>
    </a:lvl1pPr>
    <a:lvl2pPr marL="608324" algn="l" defTabSz="1216634" rtl="0" eaLnBrk="1" latinLnBrk="0" hangingPunct="1">
      <a:defRPr sz="2400" kern="1200">
        <a:solidFill>
          <a:schemeClr val="tx1"/>
        </a:solidFill>
        <a:latin typeface="+mn-lt"/>
        <a:ea typeface="+mn-ea"/>
        <a:cs typeface="+mn-cs"/>
      </a:defRPr>
    </a:lvl2pPr>
    <a:lvl3pPr marL="1216634" algn="l" defTabSz="1216634" rtl="0" eaLnBrk="1" latinLnBrk="0" hangingPunct="1">
      <a:defRPr sz="2400" kern="1200">
        <a:solidFill>
          <a:schemeClr val="tx1"/>
        </a:solidFill>
        <a:latin typeface="+mn-lt"/>
        <a:ea typeface="+mn-ea"/>
        <a:cs typeface="+mn-cs"/>
      </a:defRPr>
    </a:lvl3pPr>
    <a:lvl4pPr marL="1824959" algn="l" defTabSz="1216634" rtl="0" eaLnBrk="1" latinLnBrk="0" hangingPunct="1">
      <a:defRPr sz="2400" kern="1200">
        <a:solidFill>
          <a:schemeClr val="tx1"/>
        </a:solidFill>
        <a:latin typeface="+mn-lt"/>
        <a:ea typeface="+mn-ea"/>
        <a:cs typeface="+mn-cs"/>
      </a:defRPr>
    </a:lvl4pPr>
    <a:lvl5pPr marL="2433282" algn="l" defTabSz="1216634" rtl="0" eaLnBrk="1" latinLnBrk="0" hangingPunct="1">
      <a:defRPr sz="2400" kern="1200">
        <a:solidFill>
          <a:schemeClr val="tx1"/>
        </a:solidFill>
        <a:latin typeface="+mn-lt"/>
        <a:ea typeface="+mn-ea"/>
        <a:cs typeface="+mn-cs"/>
      </a:defRPr>
    </a:lvl5pPr>
    <a:lvl6pPr marL="3041604" algn="l" defTabSz="1216634" rtl="0" eaLnBrk="1" latinLnBrk="0" hangingPunct="1">
      <a:defRPr sz="2400" kern="1200">
        <a:solidFill>
          <a:schemeClr val="tx1"/>
        </a:solidFill>
        <a:latin typeface="+mn-lt"/>
        <a:ea typeface="+mn-ea"/>
        <a:cs typeface="+mn-cs"/>
      </a:defRPr>
    </a:lvl6pPr>
    <a:lvl7pPr marL="3649925" algn="l" defTabSz="1216634" rtl="0" eaLnBrk="1" latinLnBrk="0" hangingPunct="1">
      <a:defRPr sz="2400" kern="1200">
        <a:solidFill>
          <a:schemeClr val="tx1"/>
        </a:solidFill>
        <a:latin typeface="+mn-lt"/>
        <a:ea typeface="+mn-ea"/>
        <a:cs typeface="+mn-cs"/>
      </a:defRPr>
    </a:lvl7pPr>
    <a:lvl8pPr marL="4258247" algn="l" defTabSz="1216634" rtl="0" eaLnBrk="1" latinLnBrk="0" hangingPunct="1">
      <a:defRPr sz="2400" kern="1200">
        <a:solidFill>
          <a:schemeClr val="tx1"/>
        </a:solidFill>
        <a:latin typeface="+mn-lt"/>
        <a:ea typeface="+mn-ea"/>
        <a:cs typeface="+mn-cs"/>
      </a:defRPr>
    </a:lvl8pPr>
    <a:lvl9pPr marL="4866570" algn="l" defTabSz="121663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19" userDrawn="1">
          <p15:clr>
            <a:srgbClr val="A4A3A4"/>
          </p15:clr>
        </p15:guide>
        <p15:guide id="3" orient="horz" pos="3893" userDrawn="1">
          <p15:clr>
            <a:srgbClr val="A4A3A4"/>
          </p15:clr>
        </p15:guide>
        <p15:guide id="6" pos="116" userDrawn="1">
          <p15:clr>
            <a:srgbClr val="A4A3A4"/>
          </p15:clr>
        </p15:guide>
        <p15:guide id="12" pos="75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F2"/>
    <a:srgbClr val="8A8C8E"/>
    <a:srgbClr val="004785"/>
    <a:srgbClr val="021E46"/>
    <a:srgbClr val="023072"/>
    <a:srgbClr val="002D72"/>
    <a:srgbClr val="EBFAFE"/>
    <a:srgbClr val="01132D"/>
    <a:srgbClr val="ABE1FA"/>
    <a:srgbClr val="D4E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3" autoAdjust="0"/>
    <p:restoredTop sz="95441" autoAdjust="0"/>
  </p:normalViewPr>
  <p:slideViewPr>
    <p:cSldViewPr snapToGrid="0" snapToObjects="1">
      <p:cViewPr>
        <p:scale>
          <a:sx n="100" d="100"/>
          <a:sy n="100" d="100"/>
        </p:scale>
        <p:origin x="540" y="1134"/>
      </p:cViewPr>
      <p:guideLst>
        <p:guide orient="horz" pos="419"/>
        <p:guide orient="horz" pos="3893"/>
        <p:guide pos="116"/>
        <p:guide pos="7571"/>
      </p:guideLst>
    </p:cSldViewPr>
  </p:slideViewPr>
  <p:outlineViewPr>
    <p:cViewPr>
      <p:scale>
        <a:sx n="33" d="100"/>
        <a:sy n="33" d="100"/>
      </p:scale>
      <p:origin x="0" y="0"/>
    </p:cViewPr>
  </p:outlineViewPr>
  <p:notesTextViewPr>
    <p:cViewPr>
      <p:scale>
        <a:sx n="3" d="2"/>
        <a:sy n="3" d="2"/>
      </p:scale>
      <p:origin x="0" y="0"/>
    </p:cViewPr>
  </p:notesTextViewPr>
  <p:sorterViewPr>
    <p:cViewPr>
      <p:scale>
        <a:sx n="92" d="100"/>
        <a:sy n="92" d="100"/>
      </p:scale>
      <p:origin x="0" y="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CFACD5B7-718E-49DA-AA9F-B6229F0FF531}" type="datetimeFigureOut">
              <a:rPr lang="en-US" smtClean="0"/>
              <a:t>9/17/2018</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14B0B95-3EEF-414D-B4A5-443B88522936}" type="slidenum">
              <a:rPr lang="en-US" smtClean="0"/>
              <a:t>‹#›</a:t>
            </a:fld>
            <a:endParaRPr lang="en-US" dirty="0"/>
          </a:p>
        </p:txBody>
      </p:sp>
    </p:spTree>
    <p:extLst>
      <p:ext uri="{BB962C8B-B14F-4D97-AF65-F5344CB8AC3E}">
        <p14:creationId xmlns:p14="http://schemas.microsoft.com/office/powerpoint/2010/main" val="2978656115"/>
      </p:ext>
    </p:extLst>
  </p:cSld>
  <p:clrMap bg1="lt1" tx1="dk1" bg2="lt2" tx2="dk2" accent1="accent1" accent2="accent2" accent3="accent3" accent4="accent4" accent5="accent5" accent6="accent6" hlink="hlink" folHlink="folHlink"/>
  <p:notesStyle>
    <a:lvl1pPr marL="0" algn="l" defTabSz="1216634" rtl="0" eaLnBrk="1" latinLnBrk="0" hangingPunct="1">
      <a:defRPr sz="1575" kern="1200">
        <a:solidFill>
          <a:schemeClr val="tx1"/>
        </a:solidFill>
        <a:latin typeface="+mn-lt"/>
        <a:ea typeface="+mn-ea"/>
        <a:cs typeface="+mn-cs"/>
      </a:defRPr>
    </a:lvl1pPr>
    <a:lvl2pPr marL="608324" algn="l" defTabSz="1216634" rtl="0" eaLnBrk="1" latinLnBrk="0" hangingPunct="1">
      <a:defRPr sz="1575" kern="1200">
        <a:solidFill>
          <a:schemeClr val="tx1"/>
        </a:solidFill>
        <a:latin typeface="+mn-lt"/>
        <a:ea typeface="+mn-ea"/>
        <a:cs typeface="+mn-cs"/>
      </a:defRPr>
    </a:lvl2pPr>
    <a:lvl3pPr marL="1216634" algn="l" defTabSz="1216634" rtl="0" eaLnBrk="1" latinLnBrk="0" hangingPunct="1">
      <a:defRPr sz="1575" kern="1200">
        <a:solidFill>
          <a:schemeClr val="tx1"/>
        </a:solidFill>
        <a:latin typeface="+mn-lt"/>
        <a:ea typeface="+mn-ea"/>
        <a:cs typeface="+mn-cs"/>
      </a:defRPr>
    </a:lvl3pPr>
    <a:lvl4pPr marL="1824959" algn="l" defTabSz="1216634" rtl="0" eaLnBrk="1" latinLnBrk="0" hangingPunct="1">
      <a:defRPr sz="1575" kern="1200">
        <a:solidFill>
          <a:schemeClr val="tx1"/>
        </a:solidFill>
        <a:latin typeface="+mn-lt"/>
        <a:ea typeface="+mn-ea"/>
        <a:cs typeface="+mn-cs"/>
      </a:defRPr>
    </a:lvl4pPr>
    <a:lvl5pPr marL="2433282" algn="l" defTabSz="1216634" rtl="0" eaLnBrk="1" latinLnBrk="0" hangingPunct="1">
      <a:defRPr sz="1575" kern="1200">
        <a:solidFill>
          <a:schemeClr val="tx1"/>
        </a:solidFill>
        <a:latin typeface="+mn-lt"/>
        <a:ea typeface="+mn-ea"/>
        <a:cs typeface="+mn-cs"/>
      </a:defRPr>
    </a:lvl5pPr>
    <a:lvl6pPr marL="3041604" algn="l" defTabSz="1216634" rtl="0" eaLnBrk="1" latinLnBrk="0" hangingPunct="1">
      <a:defRPr sz="1575" kern="1200">
        <a:solidFill>
          <a:schemeClr val="tx1"/>
        </a:solidFill>
        <a:latin typeface="+mn-lt"/>
        <a:ea typeface="+mn-ea"/>
        <a:cs typeface="+mn-cs"/>
      </a:defRPr>
    </a:lvl6pPr>
    <a:lvl7pPr marL="3649925" algn="l" defTabSz="1216634" rtl="0" eaLnBrk="1" latinLnBrk="0" hangingPunct="1">
      <a:defRPr sz="1575" kern="1200">
        <a:solidFill>
          <a:schemeClr val="tx1"/>
        </a:solidFill>
        <a:latin typeface="+mn-lt"/>
        <a:ea typeface="+mn-ea"/>
        <a:cs typeface="+mn-cs"/>
      </a:defRPr>
    </a:lvl7pPr>
    <a:lvl8pPr marL="4258247" algn="l" defTabSz="1216634" rtl="0" eaLnBrk="1" latinLnBrk="0" hangingPunct="1">
      <a:defRPr sz="1575" kern="1200">
        <a:solidFill>
          <a:schemeClr val="tx1"/>
        </a:solidFill>
        <a:latin typeface="+mn-lt"/>
        <a:ea typeface="+mn-ea"/>
        <a:cs typeface="+mn-cs"/>
      </a:defRPr>
    </a:lvl8pPr>
    <a:lvl9pPr marL="4866570" algn="l" defTabSz="1216634" rtl="0" eaLnBrk="1" latinLnBrk="0" hangingPunct="1">
      <a:defRPr sz="157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dirty="0"/>
              <a:t>We are now living in a world where the past will not be a predictor of the future.  Bend history and change the world.  Tough for incumbents to accept, but it is the new reality.  Those physical assets are delivering ever diminishing returns.  Many things are up in the air, and everything is to be played for.  </a:t>
            </a:r>
          </a:p>
          <a:p>
            <a:endParaRPr lang="en-US" sz="1400" b="1" dirty="0"/>
          </a:p>
          <a:p>
            <a:pPr defTabSz="912200" eaLnBrk="0" fontAlgn="base" hangingPunct="0">
              <a:spcBef>
                <a:spcPct val="30000"/>
              </a:spcBef>
              <a:spcAft>
                <a:spcPct val="0"/>
              </a:spcAft>
              <a:defRPr/>
            </a:pPr>
            <a:r>
              <a:rPr lang="en-US" sz="1400" b="1" dirty="0"/>
              <a:t>But what if you could get a head start?  At Citi, lots of risk, but amazing opportunity.  Head start.  200 M consumer accounts, one of the largest card issuer in world, $3-5 Tn in trade flows every day, largest FX business, operate in 150+ countries – world that’s globalizing, urbanizing and digitizing – Citi is global, largely digital and concentrated in the urban centres of trade and commerce around the world.  Everyone wants a piece of our pie – amazing assets, great head start, we know that what got us here, will not get us there. </a:t>
            </a:r>
          </a:p>
          <a:p>
            <a:r>
              <a:rPr lang="en-US" sz="1400" b="1" dirty="0"/>
              <a:t> </a:t>
            </a:r>
          </a:p>
          <a:p>
            <a:r>
              <a:rPr lang="en-US" sz="1400" b="1" dirty="0"/>
              <a:t>Before My role – What do I mean by digital: Define digital: term we use to define a profoundly different future, supported by reimagined business and operating models.  It impacts society, our values and beliefs – naturally, and  will redefine our expectations of financial services. We are moving towards a Digital Age unconstrained from the physical, memory and computational constraints of humanity. </a:t>
            </a:r>
          </a:p>
          <a:p>
            <a:endParaRPr lang="en-US" sz="1400" b="1" dirty="0"/>
          </a:p>
          <a:p>
            <a:r>
              <a:rPr lang="en-US" sz="1400" b="1" dirty="0"/>
              <a:t>Our vision and strategy: help understand and contextualize the future and shape who we want to be in that future.  Identify and acquire the critical capabilities to achieve our digital ambition, and oversee the transformation across our enterprise. </a:t>
            </a:r>
          </a:p>
          <a:p>
            <a:endParaRPr lang="en-US" sz="1400" b="1" dirty="0"/>
          </a:p>
          <a:p>
            <a:r>
              <a:rPr lang="en-US" sz="1400" b="1" dirty="0"/>
              <a:t>Fast, uncertain?  Exponential times. Andy McAfee of MIT says – living in the 2</a:t>
            </a:r>
            <a:r>
              <a:rPr lang="en-US" sz="1400" b="1" baseline="30000" dirty="0"/>
              <a:t>nd</a:t>
            </a:r>
            <a:r>
              <a:rPr lang="en-US" sz="1400" b="1" dirty="0"/>
              <a:t> half of the chess board – reference to Chess example: </a:t>
            </a:r>
          </a:p>
          <a:p>
            <a:pPr defTabSz="912200" eaLnBrk="0" fontAlgn="base" hangingPunct="0">
              <a:spcBef>
                <a:spcPct val="30000"/>
              </a:spcBef>
              <a:spcAft>
                <a:spcPct val="0"/>
              </a:spcAft>
              <a:defRPr/>
            </a:pPr>
            <a:r>
              <a:rPr lang="en-US" sz="1400" b="1" dirty="0"/>
              <a:t>Second half of chess board…2</a:t>
            </a:r>
            <a:r>
              <a:rPr lang="en-US" sz="1400" b="1" baseline="30000" dirty="0"/>
              <a:t>64</a:t>
            </a:r>
            <a:r>
              <a:rPr lang="en-US" sz="1400" b="1" dirty="0"/>
              <a:t>-1 = Mount Everest:  After 32 squares about 4 billion grains of rice, a large field, Emperor could remain as emperor and the inventor could remain an inventor.  After that one of them was going to get into trouble.  </a:t>
            </a:r>
          </a:p>
          <a:p>
            <a:pPr defTabSz="912200" eaLnBrk="0" fontAlgn="base" hangingPunct="0">
              <a:spcBef>
                <a:spcPct val="30000"/>
              </a:spcBef>
              <a:spcAft>
                <a:spcPct val="0"/>
              </a:spcAft>
              <a:defRPr/>
            </a:pPr>
            <a:r>
              <a:rPr lang="en-US" sz="1400" b="1" dirty="0"/>
              <a:t>Exponential growth is something banking has understood - it is after the mathematical underpinning of the miracle of compound interest</a:t>
            </a:r>
          </a:p>
          <a:p>
            <a:r>
              <a:rPr lang="en-US" sz="1400" b="1" dirty="0"/>
              <a:t> </a:t>
            </a:r>
          </a:p>
          <a:p>
            <a:pPr marL="174288" indent="-174288">
              <a:buFont typeface="Arial" panose="020B0604020202020204" pitchFamily="34" charset="0"/>
              <a:buChar char="•"/>
            </a:pPr>
            <a:endParaRPr lang="en-US" sz="1400" b="1" dirty="0"/>
          </a:p>
        </p:txBody>
      </p:sp>
      <p:sp>
        <p:nvSpPr>
          <p:cNvPr id="4" name="Slide Number Placeholder 3"/>
          <p:cNvSpPr>
            <a:spLocks noGrp="1"/>
          </p:cNvSpPr>
          <p:nvPr>
            <p:ph type="sldNum" sz="quarter" idx="10"/>
          </p:nvPr>
        </p:nvSpPr>
        <p:spPr/>
        <p:txBody>
          <a:bodyPr/>
          <a:lstStyle/>
          <a:p>
            <a:fld id="{571CC90B-801B-2046-AB5C-45FBC3EA9DD3}" type="slidenum">
              <a:rPr lang="en-US" smtClean="0"/>
              <a:pPr/>
              <a:t>1</a:t>
            </a:fld>
            <a:endParaRPr lang="en-US" dirty="0"/>
          </a:p>
        </p:txBody>
      </p:sp>
    </p:spTree>
    <p:extLst>
      <p:ext uri="{BB962C8B-B14F-4D97-AF65-F5344CB8AC3E}">
        <p14:creationId xmlns:p14="http://schemas.microsoft.com/office/powerpoint/2010/main" val="252995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10</a:t>
            </a:fld>
            <a:endParaRPr lang="en-US" dirty="0"/>
          </a:p>
        </p:txBody>
      </p:sp>
    </p:spTree>
    <p:extLst>
      <p:ext uri="{BB962C8B-B14F-4D97-AF65-F5344CB8AC3E}">
        <p14:creationId xmlns:p14="http://schemas.microsoft.com/office/powerpoint/2010/main" val="349012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11</a:t>
            </a:fld>
            <a:endParaRPr lang="en-US" dirty="0"/>
          </a:p>
        </p:txBody>
      </p:sp>
    </p:spTree>
    <p:extLst>
      <p:ext uri="{BB962C8B-B14F-4D97-AF65-F5344CB8AC3E}">
        <p14:creationId xmlns:p14="http://schemas.microsoft.com/office/powerpoint/2010/main" val="205166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12</a:t>
            </a:fld>
            <a:endParaRPr lang="en-US" dirty="0"/>
          </a:p>
        </p:txBody>
      </p:sp>
    </p:spTree>
    <p:extLst>
      <p:ext uri="{BB962C8B-B14F-4D97-AF65-F5344CB8AC3E}">
        <p14:creationId xmlns:p14="http://schemas.microsoft.com/office/powerpoint/2010/main" val="287012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13</a:t>
            </a:fld>
            <a:endParaRPr lang="en-US" dirty="0"/>
          </a:p>
        </p:txBody>
      </p:sp>
    </p:spTree>
    <p:extLst>
      <p:ext uri="{BB962C8B-B14F-4D97-AF65-F5344CB8AC3E}">
        <p14:creationId xmlns:p14="http://schemas.microsoft.com/office/powerpoint/2010/main" val="3597115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14</a:t>
            </a:fld>
            <a:endParaRPr lang="en-US" dirty="0"/>
          </a:p>
        </p:txBody>
      </p:sp>
    </p:spTree>
    <p:extLst>
      <p:ext uri="{BB962C8B-B14F-4D97-AF65-F5344CB8AC3E}">
        <p14:creationId xmlns:p14="http://schemas.microsoft.com/office/powerpoint/2010/main" val="423741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15</a:t>
            </a:fld>
            <a:endParaRPr lang="en-US" dirty="0"/>
          </a:p>
        </p:txBody>
      </p:sp>
    </p:spTree>
    <p:extLst>
      <p:ext uri="{BB962C8B-B14F-4D97-AF65-F5344CB8AC3E}">
        <p14:creationId xmlns:p14="http://schemas.microsoft.com/office/powerpoint/2010/main" val="88467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16</a:t>
            </a:fld>
            <a:endParaRPr lang="en-US" dirty="0"/>
          </a:p>
        </p:txBody>
      </p:sp>
    </p:spTree>
    <p:extLst>
      <p:ext uri="{BB962C8B-B14F-4D97-AF65-F5344CB8AC3E}">
        <p14:creationId xmlns:p14="http://schemas.microsoft.com/office/powerpoint/2010/main" val="96838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17</a:t>
            </a:fld>
            <a:endParaRPr lang="en-US" dirty="0"/>
          </a:p>
        </p:txBody>
      </p:sp>
    </p:spTree>
    <p:extLst>
      <p:ext uri="{BB962C8B-B14F-4D97-AF65-F5344CB8AC3E}">
        <p14:creationId xmlns:p14="http://schemas.microsoft.com/office/powerpoint/2010/main" val="1531379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709613"/>
            <a:ext cx="6300787" cy="354488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18</a:t>
            </a:fld>
            <a:endParaRPr lang="en-US" dirty="0"/>
          </a:p>
        </p:txBody>
      </p:sp>
    </p:spTree>
    <p:extLst>
      <p:ext uri="{BB962C8B-B14F-4D97-AF65-F5344CB8AC3E}">
        <p14:creationId xmlns:p14="http://schemas.microsoft.com/office/powerpoint/2010/main" val="252069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709613"/>
            <a:ext cx="6300787" cy="354488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19</a:t>
            </a:fld>
            <a:endParaRPr lang="en-US" dirty="0"/>
          </a:p>
        </p:txBody>
      </p:sp>
    </p:spTree>
    <p:extLst>
      <p:ext uri="{BB962C8B-B14F-4D97-AF65-F5344CB8AC3E}">
        <p14:creationId xmlns:p14="http://schemas.microsoft.com/office/powerpoint/2010/main" val="42137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B0B95-3EEF-414D-B4A5-443B88522936}" type="slidenum">
              <a:rPr lang="en-US" smtClean="0"/>
              <a:t>2</a:t>
            </a:fld>
            <a:endParaRPr lang="en-US" dirty="0"/>
          </a:p>
        </p:txBody>
      </p:sp>
    </p:spTree>
    <p:extLst>
      <p:ext uri="{BB962C8B-B14F-4D97-AF65-F5344CB8AC3E}">
        <p14:creationId xmlns:p14="http://schemas.microsoft.com/office/powerpoint/2010/main" val="1079332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20</a:t>
            </a:fld>
            <a:endParaRPr lang="en-US" dirty="0"/>
          </a:p>
        </p:txBody>
      </p:sp>
    </p:spTree>
    <p:extLst>
      <p:ext uri="{BB962C8B-B14F-4D97-AF65-F5344CB8AC3E}">
        <p14:creationId xmlns:p14="http://schemas.microsoft.com/office/powerpoint/2010/main" val="1760064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7238"/>
            <a:ext cx="6716713" cy="377983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21</a:t>
            </a:fld>
            <a:endParaRPr lang="en-US" dirty="0"/>
          </a:p>
        </p:txBody>
      </p:sp>
    </p:spTree>
    <p:extLst>
      <p:ext uri="{BB962C8B-B14F-4D97-AF65-F5344CB8AC3E}">
        <p14:creationId xmlns:p14="http://schemas.microsoft.com/office/powerpoint/2010/main" val="4273058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302375" cy="354488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22</a:t>
            </a:fld>
            <a:endParaRPr lang="en-US" dirty="0"/>
          </a:p>
        </p:txBody>
      </p:sp>
    </p:spTree>
    <p:extLst>
      <p:ext uri="{BB962C8B-B14F-4D97-AF65-F5344CB8AC3E}">
        <p14:creationId xmlns:p14="http://schemas.microsoft.com/office/powerpoint/2010/main" val="255007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302375" cy="354488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23</a:t>
            </a:fld>
            <a:endParaRPr lang="en-US" dirty="0"/>
          </a:p>
        </p:txBody>
      </p:sp>
    </p:spTree>
    <p:extLst>
      <p:ext uri="{BB962C8B-B14F-4D97-AF65-F5344CB8AC3E}">
        <p14:creationId xmlns:p14="http://schemas.microsoft.com/office/powerpoint/2010/main" val="3675620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709613"/>
            <a:ext cx="6302375" cy="3544887"/>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24</a:t>
            </a:fld>
            <a:endParaRPr lang="en-US" dirty="0"/>
          </a:p>
        </p:txBody>
      </p:sp>
    </p:spTree>
    <p:extLst>
      <p:ext uri="{BB962C8B-B14F-4D97-AF65-F5344CB8AC3E}">
        <p14:creationId xmlns:p14="http://schemas.microsoft.com/office/powerpoint/2010/main" val="255007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26</a:t>
            </a:fld>
            <a:endParaRPr lang="en-US" dirty="0"/>
          </a:p>
        </p:txBody>
      </p:sp>
    </p:spTree>
    <p:extLst>
      <p:ext uri="{BB962C8B-B14F-4D97-AF65-F5344CB8AC3E}">
        <p14:creationId xmlns:p14="http://schemas.microsoft.com/office/powerpoint/2010/main" val="3273167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27</a:t>
            </a:fld>
            <a:endParaRPr lang="en-US" dirty="0"/>
          </a:p>
        </p:txBody>
      </p:sp>
    </p:spTree>
    <p:extLst>
      <p:ext uri="{BB962C8B-B14F-4D97-AF65-F5344CB8AC3E}">
        <p14:creationId xmlns:p14="http://schemas.microsoft.com/office/powerpoint/2010/main" val="2374422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28</a:t>
            </a:fld>
            <a:endParaRPr lang="en-US" dirty="0"/>
          </a:p>
        </p:txBody>
      </p:sp>
    </p:spTree>
    <p:extLst>
      <p:ext uri="{BB962C8B-B14F-4D97-AF65-F5344CB8AC3E}">
        <p14:creationId xmlns:p14="http://schemas.microsoft.com/office/powerpoint/2010/main" val="118271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B0B95-3EEF-414D-B4A5-443B88522936}" type="slidenum">
              <a:rPr lang="en-US" smtClean="0"/>
              <a:t>3</a:t>
            </a:fld>
            <a:endParaRPr lang="en-US" dirty="0"/>
          </a:p>
        </p:txBody>
      </p:sp>
    </p:spTree>
    <p:extLst>
      <p:ext uri="{BB962C8B-B14F-4D97-AF65-F5344CB8AC3E}">
        <p14:creationId xmlns:p14="http://schemas.microsoft.com/office/powerpoint/2010/main" val="64933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4</a:t>
            </a:fld>
            <a:endParaRPr lang="en-US" dirty="0"/>
          </a:p>
        </p:txBody>
      </p:sp>
    </p:spTree>
    <p:extLst>
      <p:ext uri="{BB962C8B-B14F-4D97-AF65-F5344CB8AC3E}">
        <p14:creationId xmlns:p14="http://schemas.microsoft.com/office/powerpoint/2010/main" val="91733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5</a:t>
            </a:fld>
            <a:endParaRPr lang="en-US" dirty="0"/>
          </a:p>
        </p:txBody>
      </p:sp>
    </p:spTree>
    <p:extLst>
      <p:ext uri="{BB962C8B-B14F-4D97-AF65-F5344CB8AC3E}">
        <p14:creationId xmlns:p14="http://schemas.microsoft.com/office/powerpoint/2010/main" val="345247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6</a:t>
            </a:fld>
            <a:endParaRPr lang="en-US" dirty="0"/>
          </a:p>
        </p:txBody>
      </p:sp>
    </p:spTree>
    <p:extLst>
      <p:ext uri="{BB962C8B-B14F-4D97-AF65-F5344CB8AC3E}">
        <p14:creationId xmlns:p14="http://schemas.microsoft.com/office/powerpoint/2010/main" val="173716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7</a:t>
            </a:fld>
            <a:endParaRPr lang="en-US" dirty="0"/>
          </a:p>
        </p:txBody>
      </p:sp>
    </p:spTree>
    <p:extLst>
      <p:ext uri="{BB962C8B-B14F-4D97-AF65-F5344CB8AC3E}">
        <p14:creationId xmlns:p14="http://schemas.microsoft.com/office/powerpoint/2010/main" val="417539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8</a:t>
            </a:fld>
            <a:endParaRPr lang="en-US" dirty="0"/>
          </a:p>
        </p:txBody>
      </p:sp>
    </p:spTree>
    <p:extLst>
      <p:ext uri="{BB962C8B-B14F-4D97-AF65-F5344CB8AC3E}">
        <p14:creationId xmlns:p14="http://schemas.microsoft.com/office/powerpoint/2010/main" val="360878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4275"/>
          </a:xfrm>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914B0B95-3EEF-414D-B4A5-443B88522936}" type="slidenum">
              <a:rPr lang="en-US" smtClean="0"/>
              <a:t>9</a:t>
            </a:fld>
            <a:endParaRPr lang="en-US" dirty="0"/>
          </a:p>
        </p:txBody>
      </p:sp>
    </p:spTree>
    <p:extLst>
      <p:ext uri="{BB962C8B-B14F-4D97-AF65-F5344CB8AC3E}">
        <p14:creationId xmlns:p14="http://schemas.microsoft.com/office/powerpoint/2010/main" val="230719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84"/>
          <p:cNvSpPr>
            <a:spLocks noGrp="1" noChangeArrowheads="1"/>
          </p:cNvSpPr>
          <p:nvPr>
            <p:ph type="subTitle" idx="1"/>
          </p:nvPr>
        </p:nvSpPr>
        <p:spPr>
          <a:xfrm>
            <a:off x="187570" y="3429000"/>
            <a:ext cx="11816861" cy="990600"/>
          </a:xfrm>
        </p:spPr>
        <p:txBody>
          <a:bodyPr/>
          <a:lstStyle>
            <a:lvl1pPr marL="0" indent="0">
              <a:buFont typeface="Symbol" pitchFamily="18" charset="2"/>
              <a:buNone/>
              <a:defRPr sz="2025">
                <a:solidFill>
                  <a:schemeClr val="hlink"/>
                </a:solidFill>
              </a:defRPr>
            </a:lvl1pPr>
          </a:lstStyle>
          <a:p>
            <a:pPr lvl="0"/>
            <a:r>
              <a:rPr lang="en-US" noProof="0"/>
              <a:t>Click to edit Master subtitle style</a:t>
            </a:r>
          </a:p>
        </p:txBody>
      </p:sp>
      <p:sp>
        <p:nvSpPr>
          <p:cNvPr id="37893" name="Rectangle 83"/>
          <p:cNvSpPr>
            <a:spLocks noGrp="1" noChangeArrowheads="1"/>
          </p:cNvSpPr>
          <p:nvPr>
            <p:ph type="ctrTitle"/>
          </p:nvPr>
        </p:nvSpPr>
        <p:spPr>
          <a:xfrm>
            <a:off x="187570" y="2627990"/>
            <a:ext cx="11816861" cy="496290"/>
          </a:xfrm>
          <a:ln w="9525">
            <a:noFill/>
          </a:ln>
          <a:extLst/>
        </p:spPr>
        <p:txBody>
          <a:bodyPr anchor="b"/>
          <a:lstStyle>
            <a:lvl1pPr>
              <a:defRPr sz="3225"/>
            </a:lvl1pPr>
          </a:lstStyle>
          <a:p>
            <a:pPr lvl="0"/>
            <a:r>
              <a:rPr lang="en-US" noProof="0"/>
              <a:t>Click to edit Master title style</a:t>
            </a:r>
          </a:p>
        </p:txBody>
      </p:sp>
    </p:spTree>
    <p:extLst>
      <p:ext uri="{BB962C8B-B14F-4D97-AF65-F5344CB8AC3E}">
        <p14:creationId xmlns:p14="http://schemas.microsoft.com/office/powerpoint/2010/main" val="30114374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0" y="6446525"/>
            <a:ext cx="516340" cy="366183"/>
          </a:xfrm>
          <a:prstGeom prst="rect">
            <a:avLst/>
          </a:prstGeom>
        </p:spPr>
        <p:txBody>
          <a:bodyPr vert="horz" lIns="121824" tIns="60911" rIns="121824" bIns="60911" rtlCol="0" anchor="ctr"/>
          <a:lstStyle>
            <a:lvl1pPr algn="r">
              <a:defRPr sz="800">
                <a:solidFill>
                  <a:srgbClr val="004785"/>
                </a:solidFill>
                <a:latin typeface="Arial" panose="020B0604020202020204" pitchFamily="34" charset="0"/>
                <a:cs typeface="Arial" panose="020B0604020202020204" pitchFamily="34" charset="0"/>
              </a:defRPr>
            </a:lvl1pPr>
          </a:lstStyle>
          <a:p>
            <a:fld id="{41050310-F1FD-47AC-9C42-5DBB4EC7670E}" type="slidenum">
              <a:rPr lang="en-US" smtClean="0"/>
              <a:pPr/>
              <a:t>‹#›</a:t>
            </a:fld>
            <a:endParaRPr lang="en-US" dirty="0"/>
          </a:p>
        </p:txBody>
      </p:sp>
      <p:sp>
        <p:nvSpPr>
          <p:cNvPr id="15" name="Text Placeholder 14"/>
          <p:cNvSpPr>
            <a:spLocks noGrp="1"/>
          </p:cNvSpPr>
          <p:nvPr>
            <p:ph type="body" sz="quarter" idx="10" hasCustomPrompt="1"/>
          </p:nvPr>
        </p:nvSpPr>
        <p:spPr>
          <a:xfrm>
            <a:off x="526602" y="171452"/>
            <a:ext cx="4817960" cy="278607"/>
          </a:xfrm>
          <a:prstGeom prst="rect">
            <a:avLst/>
          </a:prstGeom>
        </p:spPr>
        <p:txBody>
          <a:bodyPr lIns="68549" tIns="34275" rIns="68549" bIns="34275" anchor="ctr"/>
          <a:lstStyle>
            <a:lvl1pPr marL="0" indent="0">
              <a:buNone/>
              <a:defRPr sz="10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Department - Project</a:t>
            </a:r>
            <a:endParaRPr lang="en-US" dirty="0"/>
          </a:p>
        </p:txBody>
      </p:sp>
      <p:sp>
        <p:nvSpPr>
          <p:cNvPr id="17" name="Text Placeholder 16"/>
          <p:cNvSpPr>
            <a:spLocks noGrp="1"/>
          </p:cNvSpPr>
          <p:nvPr>
            <p:ph type="body" sz="quarter" idx="11" hasCustomPrompt="1"/>
          </p:nvPr>
        </p:nvSpPr>
        <p:spPr>
          <a:xfrm>
            <a:off x="686082" y="6515105"/>
            <a:ext cx="4809623" cy="177459"/>
          </a:xfrm>
          <a:prstGeom prst="rect">
            <a:avLst/>
          </a:prstGeom>
        </p:spPr>
        <p:txBody>
          <a:bodyPr lIns="68549" tIns="34275" rIns="68549" bIns="34275"/>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Source / Footnote</a:t>
            </a:r>
            <a:endParaRPr lang="en-US" dirty="0"/>
          </a:p>
        </p:txBody>
      </p:sp>
    </p:spTree>
    <p:extLst>
      <p:ext uri="{BB962C8B-B14F-4D97-AF65-F5344CB8AC3E}">
        <p14:creationId xmlns:p14="http://schemas.microsoft.com/office/powerpoint/2010/main" val="30431116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0" y="6446525"/>
            <a:ext cx="516340" cy="366183"/>
          </a:xfrm>
          <a:prstGeom prst="rect">
            <a:avLst/>
          </a:prstGeom>
        </p:spPr>
        <p:txBody>
          <a:bodyPr vert="horz" lIns="121824" tIns="60911" rIns="121824" bIns="60911" rtlCol="0" anchor="ctr"/>
          <a:lstStyle>
            <a:lvl1pPr algn="r">
              <a:defRPr sz="800">
                <a:solidFill>
                  <a:srgbClr val="004785"/>
                </a:solidFill>
                <a:latin typeface="Arial" panose="020B0604020202020204" pitchFamily="34" charset="0"/>
                <a:cs typeface="Arial" panose="020B0604020202020204" pitchFamily="34" charset="0"/>
              </a:defRPr>
            </a:lvl1pPr>
          </a:lstStyle>
          <a:p>
            <a:fld id="{41050310-F1FD-47AC-9C42-5DBB4EC7670E}" type="slidenum">
              <a:rPr lang="en-US" smtClean="0"/>
              <a:pPr/>
              <a:t>‹#›</a:t>
            </a:fld>
            <a:endParaRPr lang="en-US" dirty="0"/>
          </a:p>
        </p:txBody>
      </p:sp>
      <p:sp>
        <p:nvSpPr>
          <p:cNvPr id="15" name="Text Placeholder 14"/>
          <p:cNvSpPr>
            <a:spLocks noGrp="1"/>
          </p:cNvSpPr>
          <p:nvPr>
            <p:ph type="body" sz="quarter" idx="10" hasCustomPrompt="1"/>
          </p:nvPr>
        </p:nvSpPr>
        <p:spPr>
          <a:xfrm>
            <a:off x="526602" y="171452"/>
            <a:ext cx="4817960" cy="278607"/>
          </a:xfrm>
          <a:prstGeom prst="rect">
            <a:avLst/>
          </a:prstGeom>
        </p:spPr>
        <p:txBody>
          <a:bodyPr lIns="68549" tIns="34275" rIns="68549" bIns="34275" anchor="ctr"/>
          <a:lstStyle>
            <a:lvl1pPr marL="0" indent="0">
              <a:buNone/>
              <a:defRPr sz="10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Department - Project</a:t>
            </a:r>
            <a:endParaRPr lang="en-US" dirty="0"/>
          </a:p>
        </p:txBody>
      </p:sp>
      <p:sp>
        <p:nvSpPr>
          <p:cNvPr id="17" name="Text Placeholder 16"/>
          <p:cNvSpPr>
            <a:spLocks noGrp="1"/>
          </p:cNvSpPr>
          <p:nvPr>
            <p:ph type="body" sz="quarter" idx="11" hasCustomPrompt="1"/>
          </p:nvPr>
        </p:nvSpPr>
        <p:spPr>
          <a:xfrm>
            <a:off x="686082" y="6515105"/>
            <a:ext cx="4809623" cy="177459"/>
          </a:xfrm>
          <a:prstGeom prst="rect">
            <a:avLst/>
          </a:prstGeom>
        </p:spPr>
        <p:txBody>
          <a:bodyPr lIns="68549" tIns="34275" rIns="68549" bIns="34275"/>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Source / Footnote</a:t>
            </a:r>
            <a:endParaRPr lang="en-US" dirty="0"/>
          </a:p>
        </p:txBody>
      </p:sp>
    </p:spTree>
    <p:extLst>
      <p:ext uri="{BB962C8B-B14F-4D97-AF65-F5344CB8AC3E}">
        <p14:creationId xmlns:p14="http://schemas.microsoft.com/office/powerpoint/2010/main" val="35866008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0" y="6446525"/>
            <a:ext cx="516340" cy="366183"/>
          </a:xfrm>
          <a:prstGeom prst="rect">
            <a:avLst/>
          </a:prstGeom>
        </p:spPr>
        <p:txBody>
          <a:bodyPr vert="horz" lIns="121824" tIns="60911" rIns="121824" bIns="60911" rtlCol="0" anchor="ctr"/>
          <a:lstStyle>
            <a:lvl1pPr algn="r">
              <a:defRPr sz="800">
                <a:solidFill>
                  <a:srgbClr val="004785"/>
                </a:solidFill>
                <a:latin typeface="Arial" panose="020B0604020202020204" pitchFamily="34" charset="0"/>
                <a:cs typeface="Arial" panose="020B0604020202020204" pitchFamily="34" charset="0"/>
              </a:defRPr>
            </a:lvl1pPr>
          </a:lstStyle>
          <a:p>
            <a:fld id="{41050310-F1FD-47AC-9C42-5DBB4EC7670E}" type="slidenum">
              <a:rPr lang="en-US" smtClean="0"/>
              <a:pPr/>
              <a:t>‹#›</a:t>
            </a:fld>
            <a:endParaRPr lang="en-US" dirty="0"/>
          </a:p>
        </p:txBody>
      </p:sp>
      <p:sp>
        <p:nvSpPr>
          <p:cNvPr id="15" name="Text Placeholder 14"/>
          <p:cNvSpPr>
            <a:spLocks noGrp="1"/>
          </p:cNvSpPr>
          <p:nvPr>
            <p:ph type="body" sz="quarter" idx="10" hasCustomPrompt="1"/>
          </p:nvPr>
        </p:nvSpPr>
        <p:spPr>
          <a:xfrm>
            <a:off x="526602" y="171452"/>
            <a:ext cx="4817960" cy="278607"/>
          </a:xfrm>
          <a:prstGeom prst="rect">
            <a:avLst/>
          </a:prstGeom>
        </p:spPr>
        <p:txBody>
          <a:bodyPr lIns="68549" tIns="34275" rIns="68549" bIns="34275" anchor="ctr"/>
          <a:lstStyle>
            <a:lvl1pPr marL="0" indent="0">
              <a:buNone/>
              <a:defRPr sz="10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Department - Project</a:t>
            </a:r>
            <a:endParaRPr lang="en-US" dirty="0"/>
          </a:p>
        </p:txBody>
      </p:sp>
      <p:sp>
        <p:nvSpPr>
          <p:cNvPr id="17" name="Text Placeholder 16"/>
          <p:cNvSpPr>
            <a:spLocks noGrp="1"/>
          </p:cNvSpPr>
          <p:nvPr>
            <p:ph type="body" sz="quarter" idx="11" hasCustomPrompt="1"/>
          </p:nvPr>
        </p:nvSpPr>
        <p:spPr>
          <a:xfrm>
            <a:off x="686082" y="6515105"/>
            <a:ext cx="4809623" cy="177459"/>
          </a:xfrm>
          <a:prstGeom prst="rect">
            <a:avLst/>
          </a:prstGeom>
        </p:spPr>
        <p:txBody>
          <a:bodyPr lIns="68549" tIns="34275" rIns="68549" bIns="34275"/>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Source / Footnote</a:t>
            </a:r>
            <a:endParaRPr lang="en-US" dirty="0"/>
          </a:p>
        </p:txBody>
      </p:sp>
    </p:spTree>
    <p:extLst>
      <p:ext uri="{BB962C8B-B14F-4D97-AF65-F5344CB8AC3E}">
        <p14:creationId xmlns:p14="http://schemas.microsoft.com/office/powerpoint/2010/main" val="3348245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6688" name="Picture 19" descr="citi-r_2c-blu_pos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767" y="6172200"/>
            <a:ext cx="1060451" cy="458788"/>
          </a:xfrm>
          <a:prstGeom prst="rect">
            <a:avLst/>
          </a:prstGeom>
          <a:noFill/>
          <a:extLst>
            <a:ext uri="{909E8E84-426E-40DD-AFC4-6F175D3DCCD1}">
              <a14:hiddenFill xmlns:a14="http://schemas.microsoft.com/office/drawing/2010/main">
                <a:solidFill>
                  <a:srgbClr val="FFFFFF"/>
                </a:solidFill>
              </a14:hiddenFill>
            </a:ext>
          </a:extLst>
        </p:spPr>
      </p:pic>
      <p:sp>
        <p:nvSpPr>
          <p:cNvPr id="156685" name="Rectangle 83"/>
          <p:cNvSpPr>
            <a:spLocks noGrp="1" noChangeArrowheads="1"/>
          </p:cNvSpPr>
          <p:nvPr>
            <p:ph type="ctrTitle"/>
          </p:nvPr>
        </p:nvSpPr>
        <p:spPr>
          <a:xfrm>
            <a:off x="512233" y="1531939"/>
            <a:ext cx="11176000" cy="1176337"/>
          </a:xfrm>
        </p:spPr>
        <p:txBody>
          <a:bodyPr/>
          <a:lstStyle>
            <a:lvl1pPr>
              <a:lnSpc>
                <a:spcPct val="100000"/>
              </a:lnSpc>
              <a:defRPr sz="4000"/>
            </a:lvl1pPr>
          </a:lstStyle>
          <a:p>
            <a:pPr lvl="0"/>
            <a:r>
              <a:rPr lang="en-US" noProof="0" smtClean="0"/>
              <a:t>Click to edit Master title style</a:t>
            </a:r>
          </a:p>
        </p:txBody>
      </p:sp>
      <p:sp>
        <p:nvSpPr>
          <p:cNvPr id="156686" name="Rectangle 84"/>
          <p:cNvSpPr>
            <a:spLocks noGrp="1" noChangeArrowheads="1"/>
          </p:cNvSpPr>
          <p:nvPr>
            <p:ph type="subTitle" idx="1"/>
          </p:nvPr>
        </p:nvSpPr>
        <p:spPr>
          <a:xfrm>
            <a:off x="512233" y="2924176"/>
            <a:ext cx="11176000" cy="906463"/>
          </a:xfrm>
        </p:spPr>
        <p:txBody>
          <a:bodyPr/>
          <a:lstStyle>
            <a:lvl1pPr marL="0" indent="0">
              <a:buFont typeface="Symbol" pitchFamily="18" charset="2"/>
              <a:buNone/>
              <a:defRPr sz="2800">
                <a:solidFill>
                  <a:schemeClr val="hlink"/>
                </a:solidFill>
              </a:defRPr>
            </a:lvl1pPr>
          </a:lstStyle>
          <a:p>
            <a:pPr lvl="0"/>
            <a:r>
              <a:rPr lang="en-US" noProof="0" smtClean="0"/>
              <a:t>Click to edit Master subtitle style</a:t>
            </a:r>
          </a:p>
        </p:txBody>
      </p:sp>
    </p:spTree>
    <p:extLst>
      <p:ext uri="{BB962C8B-B14F-4D97-AF65-F5344CB8AC3E}">
        <p14:creationId xmlns:p14="http://schemas.microsoft.com/office/powerpoint/2010/main" val="1518198676"/>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497418" y="6488628"/>
            <a:ext cx="323849" cy="140772"/>
          </a:xfrm>
          <a:prstGeom prst="rect">
            <a:avLst/>
          </a:prstGeom>
        </p:spPr>
        <p:txBody>
          <a:bodyPr vert="horz" lIns="0" tIns="0" rIns="0" bIns="0" rtlCol="0" anchor="ctr"/>
          <a:lstStyle>
            <a:lvl1pPr algn="l">
              <a:defRPr sz="1000">
                <a:solidFill>
                  <a:schemeClr val="bg2"/>
                </a:solidFill>
              </a:defRPr>
            </a:lvl1pPr>
          </a:lstStyle>
          <a:p>
            <a:fld id="{9A2A704E-A337-4B77-9EE5-58D2A5620A38}" type="slidenum">
              <a:rPr lang="en-US" smtClean="0"/>
              <a:pPr/>
              <a:t>‹#›</a:t>
            </a:fld>
            <a:endParaRPr lang="en-US" dirty="0"/>
          </a:p>
        </p:txBody>
      </p:sp>
    </p:spTree>
    <p:extLst>
      <p:ext uri="{BB962C8B-B14F-4D97-AF65-F5344CB8AC3E}">
        <p14:creationId xmlns:p14="http://schemas.microsoft.com/office/powerpoint/2010/main" val="38994804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68032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7417" y="1052513"/>
            <a:ext cx="5486400"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7017" y="1052513"/>
            <a:ext cx="5486400"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36155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3005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497418" y="6488628"/>
            <a:ext cx="323849" cy="140772"/>
          </a:xfrm>
          <a:prstGeom prst="rect">
            <a:avLst/>
          </a:prstGeom>
        </p:spPr>
        <p:txBody>
          <a:bodyPr vert="horz" lIns="0" tIns="0" rIns="0" bIns="0" rtlCol="0" anchor="ctr"/>
          <a:lstStyle>
            <a:lvl1pPr algn="l">
              <a:defRPr sz="1000">
                <a:solidFill>
                  <a:schemeClr val="bg2"/>
                </a:solidFill>
              </a:defRPr>
            </a:lvl1pPr>
          </a:lstStyle>
          <a:p>
            <a:fld id="{9A2A704E-A337-4B77-9EE5-58D2A5620A38}" type="slidenum">
              <a:rPr lang="en-US" smtClean="0"/>
              <a:pPr/>
              <a:t>‹#›</a:t>
            </a:fld>
            <a:endParaRPr lang="en-US" dirty="0"/>
          </a:p>
        </p:txBody>
      </p:sp>
    </p:spTree>
    <p:extLst>
      <p:ext uri="{BB962C8B-B14F-4D97-AF65-F5344CB8AC3E}">
        <p14:creationId xmlns:p14="http://schemas.microsoft.com/office/powerpoint/2010/main" val="1202190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507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802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73666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06460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2629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914" r="40172"/>
          <a:stretch/>
        </p:blipFill>
        <p:spPr>
          <a:xfrm>
            <a:off x="0" y="-55698"/>
            <a:ext cx="4159659" cy="6949440"/>
          </a:xfrm>
          <a:prstGeom prst="rect">
            <a:avLst/>
          </a:prstGeom>
        </p:spPr>
      </p:pic>
      <p:sp>
        <p:nvSpPr>
          <p:cNvPr id="4" name="Rectangle 3"/>
          <p:cNvSpPr/>
          <p:nvPr userDrawn="1"/>
        </p:nvSpPr>
        <p:spPr bwMode="auto">
          <a:xfrm>
            <a:off x="4144464" y="-55701"/>
            <a:ext cx="8155232" cy="6940157"/>
          </a:xfrm>
          <a:prstGeom prst="rect">
            <a:avLst/>
          </a:prstGeom>
          <a:gradFill flip="none" rotWithShape="1">
            <a:gsLst>
              <a:gs pos="0">
                <a:srgbClr val="004785"/>
              </a:gs>
              <a:gs pos="100000">
                <a:srgbClr val="00BDF2"/>
              </a:gs>
              <a:gs pos="25000">
                <a:srgbClr val="0066B3"/>
              </a:gs>
              <a:gs pos="80000">
                <a:srgbClr val="00B3F0"/>
              </a:gs>
            </a:gsLst>
            <a:lin ang="16200000" scaled="0"/>
            <a:tileRect/>
          </a:gradFill>
          <a:ln w="12700" cap="flat" cmpd="sng" algn="ctr">
            <a:noFill/>
            <a:prstDash val="solid"/>
            <a:round/>
            <a:headEnd type="none" w="med" len="med"/>
            <a:tailEnd type="none" w="med" len="med"/>
          </a:ln>
          <a:effectLst/>
          <a:extLst/>
        </p:spPr>
        <p:txBody>
          <a:bodyPr wrap="none" rtlCol="0" anchor="ctr"/>
          <a:lstStyle/>
          <a:p>
            <a:pPr algn="ctr"/>
            <a:r>
              <a:rPr lang="en-US" sz="2400" dirty="0" smtClean="0">
                <a:solidFill>
                  <a:srgbClr val="FFFFFF"/>
                </a:solidFill>
              </a:rPr>
              <a:t> </a:t>
            </a:r>
            <a:endParaRPr lang="en-US" sz="2400" dirty="0">
              <a:solidFill>
                <a:srgbClr val="FFFFFF"/>
              </a:solidFill>
            </a:endParaRPr>
          </a:p>
        </p:txBody>
      </p:sp>
      <p:sp>
        <p:nvSpPr>
          <p:cNvPr id="6" name="Text Box 20"/>
          <p:cNvSpPr txBox="1">
            <a:spLocks noChangeArrowheads="1"/>
          </p:cNvSpPr>
          <p:nvPr userDrawn="1"/>
        </p:nvSpPr>
        <p:spPr bwMode="auto">
          <a:xfrm>
            <a:off x="4682808" y="6198131"/>
            <a:ext cx="5822465" cy="487313"/>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53565A"/>
                </a:solidFill>
                <a:miter lim="800000"/>
                <a:headEnd/>
                <a:tailEnd/>
              </a14:hiddenLine>
            </a:ext>
            <a:ext uri="{AF507438-7753-43E0-B8FC-AC1667EBCBE1}">
              <a14:hiddenEffects xmlns:a14="http://schemas.microsoft.com/office/drawing/2010/main">
                <a:effectLst>
                  <a:outerShdw dist="35921" dir="2700000" algn="ctr" rotWithShape="0">
                    <a:srgbClr val="53565A"/>
                  </a:outerShdw>
                </a:effectLst>
              </a14:hiddenEffects>
            </a:ext>
          </a:extLst>
        </p:spPr>
        <p:txBody>
          <a:bodyPr wrap="square" lIns="0" tIns="0" rIns="0" bIns="0" anchor="ctr">
            <a:spAutoFit/>
          </a:bodyPr>
          <a:lstStyle/>
          <a:p>
            <a:pPr algn="l">
              <a:lnSpc>
                <a:spcPts val="3839"/>
              </a:lnSpc>
            </a:pPr>
            <a:r>
              <a:rPr lang="en-US" sz="1400" dirty="0">
                <a:solidFill>
                  <a:schemeClr val="bg1"/>
                </a:solidFill>
              </a:rPr>
              <a:t>Treasury and Trade Solutions</a:t>
            </a:r>
          </a:p>
        </p:txBody>
      </p:sp>
      <p:pic>
        <p:nvPicPr>
          <p:cNvPr id="7" name="Picture 21" descr="citi-r_1c-red_rev_rgb"/>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62148" y="6218704"/>
            <a:ext cx="1024128" cy="42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9262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347663"/>
            <a:ext cx="2794000" cy="570865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789548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4688132" y="0"/>
            <a:ext cx="7503869" cy="6858000"/>
          </a:xfrm>
          <a:prstGeom prst="rect">
            <a:avLst/>
          </a:prstGeom>
          <a:gradFill>
            <a:gsLst>
              <a:gs pos="0">
                <a:srgbClr val="002D72"/>
              </a:gs>
              <a:gs pos="100000">
                <a:srgbClr val="00BDF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23" rIns="68456" bIns="34223" rtlCol="0" anchor="ctr"/>
          <a:lstStyle/>
          <a:p>
            <a:pPr algn="ctr"/>
            <a:endParaRPr lang="en-US" sz="1800" dirty="0"/>
          </a:p>
        </p:txBody>
      </p:sp>
      <p:sp>
        <p:nvSpPr>
          <p:cNvPr id="9" name="Rectangle 8"/>
          <p:cNvSpPr/>
          <p:nvPr userDrawn="1"/>
        </p:nvSpPr>
        <p:spPr>
          <a:xfrm>
            <a:off x="5168089" y="6226421"/>
            <a:ext cx="3017942" cy="276999"/>
          </a:xfrm>
          <a:prstGeom prst="rect">
            <a:avLst/>
          </a:prstGeom>
        </p:spPr>
        <p:txBody>
          <a:bodyPr wrap="none" lIns="0" tIns="0" rIns="0" bIns="0">
            <a:spAutoFit/>
          </a:bodyPr>
          <a:lstStyle/>
          <a:p>
            <a:pPr algn="l"/>
            <a:r>
              <a:rPr lang="en-US" sz="1800" dirty="0">
                <a:solidFill>
                  <a:schemeClr val="bg1"/>
                </a:solidFill>
                <a:latin typeface="Arial"/>
              </a:rPr>
              <a:t>Treasury and Trade Solutions</a:t>
            </a:r>
          </a:p>
        </p:txBody>
      </p:sp>
      <p:pic>
        <p:nvPicPr>
          <p:cNvPr id="7" name="Imagen 1"/>
          <p:cNvPicPr>
            <a:picLocks noChangeAspect="1"/>
          </p:cNvPicPr>
          <p:nvPr userDrawn="1"/>
        </p:nvPicPr>
        <p:blipFill rotWithShape="1">
          <a:blip r:embed="rId2">
            <a:extLst>
              <a:ext uri="{28A0092B-C50C-407E-A947-70E740481C1C}">
                <a14:useLocalDpi xmlns:a14="http://schemas.microsoft.com/office/drawing/2010/main" val="0"/>
              </a:ext>
            </a:extLst>
          </a:blip>
          <a:srcRect l="35104" t="21297" r="35104" b="13299"/>
          <a:stretch/>
        </p:blipFill>
        <p:spPr>
          <a:xfrm>
            <a:off x="0" y="0"/>
            <a:ext cx="4688132" cy="6858001"/>
          </a:xfrm>
          <a:prstGeom prst="rect">
            <a:avLst/>
          </a:prstGeom>
        </p:spPr>
      </p:pic>
    </p:spTree>
    <p:extLst>
      <p:ext uri="{BB962C8B-B14F-4D97-AF65-F5344CB8AC3E}">
        <p14:creationId xmlns:p14="http://schemas.microsoft.com/office/powerpoint/2010/main" val="3211198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222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7570" y="1295400"/>
            <a:ext cx="5720861" cy="4876800"/>
          </a:xfrm>
        </p:spPr>
        <p:txBody>
          <a:bodyPr/>
          <a:lstStyle>
            <a:lvl1pPr>
              <a:defRPr sz="1425"/>
            </a:lvl1pPr>
            <a:lvl2pPr>
              <a:defRPr sz="1425"/>
            </a:lvl2pPr>
            <a:lvl3pPr>
              <a:defRPr sz="1425"/>
            </a:lvl3pPr>
            <a:lvl4pPr>
              <a:defRPr sz="1425"/>
            </a:lvl4pPr>
            <a:lvl5pPr>
              <a:defRPr sz="1425"/>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70" y="1295400"/>
            <a:ext cx="5720861" cy="4876800"/>
          </a:xfrm>
        </p:spPr>
        <p:txBody>
          <a:bodyPr/>
          <a:lstStyle>
            <a:lvl1pPr>
              <a:defRPr sz="1425"/>
            </a:lvl1pPr>
            <a:lvl2pPr>
              <a:defRPr sz="1425"/>
            </a:lvl2pPr>
            <a:lvl3pPr>
              <a:defRPr sz="1425"/>
            </a:lvl3pPr>
            <a:lvl4pPr>
              <a:defRPr sz="1425"/>
            </a:lvl4pPr>
            <a:lvl5pPr>
              <a:defRPr sz="1425"/>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3470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40974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304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 y="6446523"/>
            <a:ext cx="516339" cy="366183"/>
          </a:xfrm>
          <a:prstGeom prst="rect">
            <a:avLst/>
          </a:prstGeom>
        </p:spPr>
        <p:txBody>
          <a:bodyPr vert="horz" lIns="121861" tIns="60931" rIns="121861" bIns="60931" rtlCol="0" anchor="ctr"/>
          <a:lstStyle>
            <a:lvl1pPr algn="r">
              <a:defRPr sz="800">
                <a:solidFill>
                  <a:srgbClr val="004785"/>
                </a:solidFill>
                <a:latin typeface="Arial" panose="020B0604020202020204" pitchFamily="34" charset="0"/>
                <a:cs typeface="Arial" panose="020B0604020202020204" pitchFamily="34" charset="0"/>
              </a:defRPr>
            </a:lvl1pPr>
          </a:lstStyle>
          <a:p>
            <a:fld id="{41050310-F1FD-47AC-9C42-5DBB4EC7670E}" type="slidenum">
              <a:rPr lang="en-US" smtClean="0"/>
              <a:pPr/>
              <a:t>‹#›</a:t>
            </a:fld>
            <a:endParaRPr lang="en-US" dirty="0"/>
          </a:p>
        </p:txBody>
      </p:sp>
      <p:sp>
        <p:nvSpPr>
          <p:cNvPr id="15" name="Text Placeholder 14"/>
          <p:cNvSpPr>
            <a:spLocks noGrp="1"/>
          </p:cNvSpPr>
          <p:nvPr>
            <p:ph type="body" sz="quarter" idx="10" hasCustomPrompt="1"/>
          </p:nvPr>
        </p:nvSpPr>
        <p:spPr>
          <a:xfrm>
            <a:off x="526599" y="171451"/>
            <a:ext cx="4817960" cy="278606"/>
          </a:xfrm>
          <a:prstGeom prst="rect">
            <a:avLst/>
          </a:prstGeom>
        </p:spPr>
        <p:txBody>
          <a:bodyPr lIns="68570" tIns="34285" rIns="68570" bIns="34285" anchor="ctr"/>
          <a:lstStyle>
            <a:lvl1pPr marL="0" indent="0">
              <a:buNone/>
              <a:defRPr sz="10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Department - Project</a:t>
            </a:r>
            <a:endParaRPr lang="en-US" dirty="0"/>
          </a:p>
        </p:txBody>
      </p:sp>
      <p:sp>
        <p:nvSpPr>
          <p:cNvPr id="17" name="Text Placeholder 16"/>
          <p:cNvSpPr>
            <a:spLocks noGrp="1"/>
          </p:cNvSpPr>
          <p:nvPr>
            <p:ph type="body" sz="quarter" idx="11" hasCustomPrompt="1"/>
          </p:nvPr>
        </p:nvSpPr>
        <p:spPr>
          <a:xfrm>
            <a:off x="686072" y="6515101"/>
            <a:ext cx="4809622" cy="177458"/>
          </a:xfrm>
          <a:prstGeom prst="rect">
            <a:avLst/>
          </a:prstGeom>
        </p:spPr>
        <p:txBody>
          <a:bodyPr lIns="68570" tIns="34285" rIns="68570" bIns="34285"/>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Source / Footnote</a:t>
            </a:r>
            <a:endParaRPr lang="en-US" dirty="0"/>
          </a:p>
        </p:txBody>
      </p:sp>
    </p:spTree>
    <p:extLst>
      <p:ext uri="{BB962C8B-B14F-4D97-AF65-F5344CB8AC3E}">
        <p14:creationId xmlns:p14="http://schemas.microsoft.com/office/powerpoint/2010/main" val="1163920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10" y="6446525"/>
            <a:ext cx="516340" cy="366183"/>
          </a:xfrm>
          <a:prstGeom prst="rect">
            <a:avLst/>
          </a:prstGeom>
        </p:spPr>
        <p:txBody>
          <a:bodyPr vert="horz" lIns="121824" tIns="60911" rIns="121824" bIns="60911" rtlCol="0" anchor="ctr"/>
          <a:lstStyle>
            <a:lvl1pPr algn="r">
              <a:defRPr sz="800">
                <a:solidFill>
                  <a:srgbClr val="004785"/>
                </a:solidFill>
                <a:latin typeface="Arial" panose="020B0604020202020204" pitchFamily="34" charset="0"/>
                <a:cs typeface="Arial" panose="020B0604020202020204" pitchFamily="34" charset="0"/>
              </a:defRPr>
            </a:lvl1pPr>
          </a:lstStyle>
          <a:p>
            <a:fld id="{41050310-F1FD-47AC-9C42-5DBB4EC7670E}" type="slidenum">
              <a:rPr lang="en-US" smtClean="0"/>
              <a:pPr/>
              <a:t>‹#›</a:t>
            </a:fld>
            <a:endParaRPr lang="en-US" dirty="0"/>
          </a:p>
        </p:txBody>
      </p:sp>
      <p:sp>
        <p:nvSpPr>
          <p:cNvPr id="15" name="Text Placeholder 14"/>
          <p:cNvSpPr>
            <a:spLocks noGrp="1"/>
          </p:cNvSpPr>
          <p:nvPr>
            <p:ph type="body" sz="quarter" idx="10" hasCustomPrompt="1"/>
          </p:nvPr>
        </p:nvSpPr>
        <p:spPr>
          <a:xfrm>
            <a:off x="526602" y="171452"/>
            <a:ext cx="4817960" cy="278607"/>
          </a:xfrm>
          <a:prstGeom prst="rect">
            <a:avLst/>
          </a:prstGeom>
        </p:spPr>
        <p:txBody>
          <a:bodyPr lIns="68549" tIns="34275" rIns="68549" bIns="34275" anchor="ctr"/>
          <a:lstStyle>
            <a:lvl1pPr marL="0" indent="0">
              <a:buNone/>
              <a:defRPr sz="10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Department - Project</a:t>
            </a:r>
            <a:endParaRPr lang="en-US" dirty="0"/>
          </a:p>
        </p:txBody>
      </p:sp>
      <p:sp>
        <p:nvSpPr>
          <p:cNvPr id="17" name="Text Placeholder 16"/>
          <p:cNvSpPr>
            <a:spLocks noGrp="1"/>
          </p:cNvSpPr>
          <p:nvPr>
            <p:ph type="body" sz="quarter" idx="11" hasCustomPrompt="1"/>
          </p:nvPr>
        </p:nvSpPr>
        <p:spPr>
          <a:xfrm>
            <a:off x="686082" y="6515105"/>
            <a:ext cx="4809623" cy="177459"/>
          </a:xfrm>
          <a:prstGeom prst="rect">
            <a:avLst/>
          </a:prstGeom>
        </p:spPr>
        <p:txBody>
          <a:bodyPr lIns="68549" tIns="34275" rIns="68549" bIns="34275"/>
          <a:lstStyle>
            <a:lvl1pPr marL="0" indent="0">
              <a:buNone/>
              <a:defRPr sz="800">
                <a:solidFill>
                  <a:schemeClr val="bg1">
                    <a:lumMod val="65000"/>
                  </a:schemeClr>
                </a:solidFill>
                <a:latin typeface="Arial" panose="020B0604020202020204" pitchFamily="34" charset="0"/>
                <a:cs typeface="Arial" panose="020B0604020202020204" pitchFamily="34" charset="0"/>
              </a:defRPr>
            </a:lvl1pPr>
          </a:lstStyle>
          <a:p>
            <a:pPr lvl="0"/>
            <a:r>
              <a:rPr lang="en-US" dirty="0" smtClean="0"/>
              <a:t>Source / Footnote</a:t>
            </a:r>
            <a:endParaRPr lang="en-US" dirty="0"/>
          </a:p>
        </p:txBody>
      </p:sp>
    </p:spTree>
    <p:extLst>
      <p:ext uri="{BB962C8B-B14F-4D97-AF65-F5344CB8AC3E}">
        <p14:creationId xmlns:p14="http://schemas.microsoft.com/office/powerpoint/2010/main" val="3608794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4"/>
          <p:cNvSpPr>
            <a:spLocks noGrp="1" noChangeArrowheads="1"/>
          </p:cNvSpPr>
          <p:nvPr>
            <p:ph type="body" idx="1"/>
          </p:nvPr>
        </p:nvSpPr>
        <p:spPr bwMode="gray">
          <a:xfrm>
            <a:off x="187570" y="1295400"/>
            <a:ext cx="11816861"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83"/>
          <p:cNvSpPr>
            <a:spLocks noGrp="1" noChangeArrowheads="1"/>
          </p:cNvSpPr>
          <p:nvPr>
            <p:ph type="title"/>
          </p:nvPr>
        </p:nvSpPr>
        <p:spPr bwMode="gray">
          <a:xfrm>
            <a:off x="187709" y="60326"/>
            <a:ext cx="11812953" cy="369332"/>
          </a:xfrm>
          <a:prstGeom prst="rect">
            <a:avLst/>
          </a:prstGeom>
          <a:solidFill>
            <a:schemeClr val="bg1"/>
          </a:solidFill>
          <a:ln w="12700">
            <a:solidFill>
              <a:schemeClr val="bg1"/>
            </a:solid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6" name="TextBox 5"/>
          <p:cNvSpPr txBox="1"/>
          <p:nvPr/>
        </p:nvSpPr>
        <p:spPr>
          <a:xfrm>
            <a:off x="7586746" y="914402"/>
            <a:ext cx="184060" cy="311295"/>
          </a:xfrm>
          <a:prstGeom prst="rect">
            <a:avLst/>
          </a:prstGeom>
          <a:noFill/>
        </p:spPr>
        <p:txBody>
          <a:bodyPr wrap="none" lIns="91108" tIns="45557" rIns="91108" bIns="45557">
            <a:spAutoFit/>
          </a:bodyPr>
          <a:lstStyle/>
          <a:p>
            <a:pPr>
              <a:defRPr/>
            </a:pPr>
            <a:endParaRPr lang="en-US" sz="1425" dirty="0">
              <a:solidFill>
                <a:srgbClr val="53565A"/>
              </a:solidFill>
              <a:latin typeface="Arial"/>
            </a:endParaRPr>
          </a:p>
        </p:txBody>
      </p:sp>
      <p:sp>
        <p:nvSpPr>
          <p:cNvPr id="2" name="Slide Number Placeholder 1"/>
          <p:cNvSpPr>
            <a:spLocks noGrp="1"/>
          </p:cNvSpPr>
          <p:nvPr>
            <p:ph type="sldNum" sz="quarter" idx="4"/>
          </p:nvPr>
        </p:nvSpPr>
        <p:spPr>
          <a:xfrm>
            <a:off x="187570" y="6622553"/>
            <a:ext cx="160229" cy="169963"/>
          </a:xfrm>
          <a:prstGeom prst="rect">
            <a:avLst/>
          </a:prstGeom>
        </p:spPr>
        <p:txBody>
          <a:bodyPr vert="horz" lIns="0" tIns="0" rIns="0" bIns="0" rtlCol="0" anchor="ctr"/>
          <a:lstStyle>
            <a:lvl1pPr algn="l">
              <a:defRPr sz="750">
                <a:solidFill>
                  <a:schemeClr val="tx1"/>
                </a:solidFill>
              </a:defRPr>
            </a:lvl1pPr>
          </a:lstStyle>
          <a:p>
            <a:fld id="{3497EB88-FF61-493C-8430-88090161D5AB}" type="slidenum">
              <a:rPr lang="en-US" smtClean="0"/>
              <a:pPr/>
              <a:t>‹#›</a:t>
            </a:fld>
            <a:endParaRPr lang="en-US" dirty="0"/>
          </a:p>
        </p:txBody>
      </p:sp>
      <p:pic>
        <p:nvPicPr>
          <p:cNvPr id="7"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1068863" y="6227204"/>
            <a:ext cx="973508" cy="66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35594"/>
      </p:ext>
    </p:extLst>
  </p:cSld>
  <p:clrMap bg1="lt1" tx1="dk1" bg2="lt2" tx2="dk2" accent1="accent1" accent2="accent2" accent3="accent3" accent4="accent4" accent5="accent5" accent6="accent6" hlink="hlink" folHlink="folHlink"/>
  <p:sldLayoutIdLst>
    <p:sldLayoutId id="2147483818" r:id="rId1"/>
    <p:sldLayoutId id="2147483827" r:id="rId2"/>
    <p:sldLayoutId id="2147483826" r:id="rId3"/>
    <p:sldLayoutId id="2147483819" r:id="rId4"/>
    <p:sldLayoutId id="2147483820" r:id="rId5"/>
    <p:sldLayoutId id="2147483821" r:id="rId6"/>
    <p:sldLayoutId id="2147483822" r:id="rId7"/>
    <p:sldLayoutId id="2147483828" r:id="rId8"/>
    <p:sldLayoutId id="2147483861" r:id="rId9"/>
    <p:sldLayoutId id="2147483865" r:id="rId10"/>
    <p:sldLayoutId id="2147483911" r:id="rId11"/>
    <p:sldLayoutId id="214748391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5611"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1225"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66835"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2442"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69288" indent="-169288" algn="l" defTabSz="1830463" rtl="0" eaLnBrk="0" fontAlgn="base" hangingPunct="0">
        <a:spcBef>
          <a:spcPct val="75000"/>
        </a:spcBef>
        <a:spcAft>
          <a:spcPct val="0"/>
        </a:spcAft>
        <a:buClr>
          <a:schemeClr val="tx2"/>
        </a:buClr>
        <a:buFont typeface="Symbol" pitchFamily="18" charset="2"/>
        <a:buChar char="·"/>
        <a:defRPr sz="1425">
          <a:solidFill>
            <a:srgbClr val="53565A"/>
          </a:solidFill>
          <a:latin typeface="+mn-lt"/>
          <a:ea typeface="+mn-ea"/>
          <a:cs typeface="+mn-cs"/>
        </a:defRPr>
      </a:lvl1pPr>
      <a:lvl2pPr marL="341701" indent="-169288" algn="l" defTabSz="1830463" rtl="0" eaLnBrk="0" fontAlgn="base" hangingPunct="0">
        <a:spcBef>
          <a:spcPct val="25000"/>
        </a:spcBef>
        <a:spcAft>
          <a:spcPct val="0"/>
        </a:spcAft>
        <a:buClr>
          <a:schemeClr val="tx2"/>
        </a:buClr>
        <a:buFont typeface="Arial" charset="0"/>
        <a:buChar char="–"/>
        <a:defRPr sz="1425">
          <a:solidFill>
            <a:srgbClr val="53565A"/>
          </a:solidFill>
          <a:latin typeface="+mn-lt"/>
          <a:ea typeface="+mn-ea"/>
          <a:cs typeface="+mn-cs"/>
        </a:defRPr>
      </a:lvl2pPr>
      <a:lvl3pPr marL="514211" indent="-169288" algn="l" defTabSz="183046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3pPr>
      <a:lvl4pPr marL="681875" indent="-164526" algn="l" defTabSz="1830463" rtl="0" eaLnBrk="0" fontAlgn="base" hangingPunct="0">
        <a:spcBef>
          <a:spcPct val="25000"/>
        </a:spcBef>
        <a:spcAft>
          <a:spcPct val="0"/>
        </a:spcAft>
        <a:buClr>
          <a:schemeClr val="tx2"/>
        </a:buClr>
        <a:buFont typeface="Arial" charset="0"/>
        <a:buChar char="–"/>
        <a:defRPr sz="1425">
          <a:solidFill>
            <a:srgbClr val="53565A"/>
          </a:solidFill>
          <a:latin typeface="+mn-lt"/>
          <a:ea typeface="+mn-ea"/>
          <a:cs typeface="+mn-cs"/>
        </a:defRPr>
      </a:lvl4pPr>
      <a:lvl5pPr marL="847952" indent="-162998" algn="l" defTabSz="183046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5pPr>
      <a:lvl6pPr marL="1305170" indent="-164516" algn="l" defTabSz="183193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6pPr>
      <a:lvl7pPr marL="1760746" indent="-164516" algn="l" defTabSz="183193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7pPr>
      <a:lvl8pPr marL="2216324" indent="-164516" algn="l" defTabSz="183193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8pPr>
      <a:lvl9pPr marL="2671994" indent="-164516" algn="l" defTabSz="1831933" rtl="0" eaLnBrk="0" fontAlgn="base" hangingPunct="0">
        <a:spcBef>
          <a:spcPct val="25000"/>
        </a:spcBef>
        <a:spcAft>
          <a:spcPct val="0"/>
        </a:spcAft>
        <a:buClr>
          <a:schemeClr val="tx2"/>
        </a:buClr>
        <a:buFont typeface="Symbol" pitchFamily="18" charset="2"/>
        <a:buChar char="·"/>
        <a:defRPr sz="1425">
          <a:solidFill>
            <a:srgbClr val="53565A"/>
          </a:solidFill>
          <a:latin typeface="+mn-lt"/>
          <a:ea typeface="+mn-ea"/>
          <a:cs typeface="+mn-cs"/>
        </a:defRPr>
      </a:lvl9pPr>
    </p:bodyStyle>
    <p:otherStyle>
      <a:defPPr>
        <a:defRPr lang="en-US"/>
      </a:defPPr>
      <a:lvl1pPr marL="0" algn="l" defTabSz="911225" rtl="0" eaLnBrk="1" latinLnBrk="0" hangingPunct="1">
        <a:defRPr sz="1800" kern="1200">
          <a:solidFill>
            <a:schemeClr val="tx1"/>
          </a:solidFill>
          <a:latin typeface="+mn-lt"/>
          <a:ea typeface="+mn-ea"/>
          <a:cs typeface="+mn-cs"/>
        </a:defRPr>
      </a:lvl1pPr>
      <a:lvl2pPr marL="455611" algn="l" defTabSz="911225" rtl="0" eaLnBrk="1" latinLnBrk="0" hangingPunct="1">
        <a:defRPr sz="1800" kern="1200">
          <a:solidFill>
            <a:schemeClr val="tx1"/>
          </a:solidFill>
          <a:latin typeface="+mn-lt"/>
          <a:ea typeface="+mn-ea"/>
          <a:cs typeface="+mn-cs"/>
        </a:defRPr>
      </a:lvl2pPr>
      <a:lvl3pPr marL="911225" algn="l" defTabSz="911225" rtl="0" eaLnBrk="1" latinLnBrk="0" hangingPunct="1">
        <a:defRPr sz="1800" kern="1200">
          <a:solidFill>
            <a:schemeClr val="tx1"/>
          </a:solidFill>
          <a:latin typeface="+mn-lt"/>
          <a:ea typeface="+mn-ea"/>
          <a:cs typeface="+mn-cs"/>
        </a:defRPr>
      </a:lvl3pPr>
      <a:lvl4pPr marL="1366835" algn="l" defTabSz="911225" rtl="0" eaLnBrk="1" latinLnBrk="0" hangingPunct="1">
        <a:defRPr sz="1800" kern="1200">
          <a:solidFill>
            <a:schemeClr val="tx1"/>
          </a:solidFill>
          <a:latin typeface="+mn-lt"/>
          <a:ea typeface="+mn-ea"/>
          <a:cs typeface="+mn-cs"/>
        </a:defRPr>
      </a:lvl4pPr>
      <a:lvl5pPr marL="1822442" algn="l" defTabSz="911225" rtl="0" eaLnBrk="1" latinLnBrk="0" hangingPunct="1">
        <a:defRPr sz="1800" kern="1200">
          <a:solidFill>
            <a:schemeClr val="tx1"/>
          </a:solidFill>
          <a:latin typeface="+mn-lt"/>
          <a:ea typeface="+mn-ea"/>
          <a:cs typeface="+mn-cs"/>
        </a:defRPr>
      </a:lvl5pPr>
      <a:lvl6pPr marL="2278046" algn="l" defTabSz="911225" rtl="0" eaLnBrk="1" latinLnBrk="0" hangingPunct="1">
        <a:defRPr sz="1800" kern="1200">
          <a:solidFill>
            <a:schemeClr val="tx1"/>
          </a:solidFill>
          <a:latin typeface="+mn-lt"/>
          <a:ea typeface="+mn-ea"/>
          <a:cs typeface="+mn-cs"/>
        </a:defRPr>
      </a:lvl6pPr>
      <a:lvl7pPr marL="2733667" algn="l" defTabSz="911225" rtl="0" eaLnBrk="1" latinLnBrk="0" hangingPunct="1">
        <a:defRPr sz="1800" kern="1200">
          <a:solidFill>
            <a:schemeClr val="tx1"/>
          </a:solidFill>
          <a:latin typeface="+mn-lt"/>
          <a:ea typeface="+mn-ea"/>
          <a:cs typeface="+mn-cs"/>
        </a:defRPr>
      </a:lvl7pPr>
      <a:lvl8pPr marL="3189270" algn="l" defTabSz="911225" rtl="0" eaLnBrk="1" latinLnBrk="0" hangingPunct="1">
        <a:defRPr sz="1800" kern="1200">
          <a:solidFill>
            <a:schemeClr val="tx1"/>
          </a:solidFill>
          <a:latin typeface="+mn-lt"/>
          <a:ea typeface="+mn-ea"/>
          <a:cs typeface="+mn-cs"/>
        </a:defRPr>
      </a:lvl8pPr>
      <a:lvl9pPr marL="3644868" algn="l" defTabSz="9112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5" name="Picture 19" descr="citi-r_2c-blu_pos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35785" y="6346826"/>
            <a:ext cx="654049" cy="2825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83"/>
          <p:cNvSpPr>
            <a:spLocks noGrp="1" noChangeArrowheads="1"/>
          </p:cNvSpPr>
          <p:nvPr>
            <p:ph type="title"/>
          </p:nvPr>
        </p:nvSpPr>
        <p:spPr bwMode="black">
          <a:xfrm>
            <a:off x="497417" y="347663"/>
            <a:ext cx="11176000" cy="419100"/>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53565A"/>
                </a:solidFill>
                <a:miter lim="800000"/>
                <a:headEnd/>
                <a:tailEnd/>
              </a14:hiddenLine>
            </a:ext>
            <a:ext uri="{AF507438-7753-43E0-B8FC-AC1667EBCBE1}">
              <a14:hiddenEffects xmlns:a14="http://schemas.microsoft.com/office/drawing/2010/main">
                <a:effectLst>
                  <a:outerShdw dist="35921" dir="2700000" algn="ctr" rotWithShape="0">
                    <a:srgbClr val="53565A">
                      <a:alpha val="74997"/>
                    </a:srgbClr>
                  </a:outerShdw>
                </a:effectLst>
              </a14:hiddenEffects>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84"/>
          <p:cNvSpPr>
            <a:spLocks noGrp="1" noChangeArrowheads="1"/>
          </p:cNvSpPr>
          <p:nvPr>
            <p:ph type="body" idx="1"/>
          </p:nvPr>
        </p:nvSpPr>
        <p:spPr bwMode="black">
          <a:xfrm>
            <a:off x="497417" y="1052513"/>
            <a:ext cx="11176000" cy="5003800"/>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002D72"/>
                </a:solidFill>
                <a:miter lim="800000"/>
                <a:headEnd/>
                <a:tailEnd/>
              </a14:hiddenLine>
            </a:ext>
            <a:ext uri="{AF507438-7753-43E0-B8FC-AC1667EBCBE1}">
              <a14:hiddenEffects xmlns:a14="http://schemas.microsoft.com/office/drawing/2010/main">
                <a:effectLst>
                  <a:outerShdw dist="35921" dir="2700000" algn="ctr" rotWithShape="0">
                    <a:srgbClr val="53565A">
                      <a:alpha val="74997"/>
                    </a:srgbClr>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1042" name="Straight Connector 12"/>
          <p:cNvCxnSpPr>
            <a:cxnSpLocks noChangeShapeType="1"/>
          </p:cNvCxnSpPr>
          <p:nvPr/>
        </p:nvCxnSpPr>
        <p:spPr bwMode="auto">
          <a:xfrm>
            <a:off x="514351" y="836613"/>
            <a:ext cx="11163300"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cxnSp>
      <p:cxnSp>
        <p:nvCxnSpPr>
          <p:cNvPr id="1043" name="Line 19"/>
          <p:cNvCxnSpPr>
            <a:cxnSpLocks noChangeShapeType="1"/>
          </p:cNvCxnSpPr>
          <p:nvPr/>
        </p:nvCxnSpPr>
        <p:spPr bwMode="auto">
          <a:xfrm>
            <a:off x="514351" y="6167438"/>
            <a:ext cx="11163300"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4"/>
          </p:nvPr>
        </p:nvSpPr>
        <p:spPr>
          <a:xfrm>
            <a:off x="497418" y="6488628"/>
            <a:ext cx="323849" cy="140772"/>
          </a:xfrm>
          <a:prstGeom prst="rect">
            <a:avLst/>
          </a:prstGeom>
        </p:spPr>
        <p:txBody>
          <a:bodyPr vert="horz" lIns="0" tIns="0" rIns="0" bIns="0" rtlCol="0" anchor="ctr"/>
          <a:lstStyle>
            <a:lvl1pPr algn="l">
              <a:defRPr sz="1000">
                <a:solidFill>
                  <a:schemeClr val="bg2"/>
                </a:solidFill>
              </a:defRPr>
            </a:lvl1pPr>
          </a:lstStyle>
          <a:p>
            <a:fld id="{9A2A704E-A337-4B77-9EE5-58D2A5620A38}" type="slidenum">
              <a:rPr lang="en-US" smtClean="0"/>
              <a:pPr/>
              <a:t>‹#›</a:t>
            </a:fld>
            <a:endParaRPr lang="en-US" dirty="0"/>
          </a:p>
        </p:txBody>
      </p:sp>
    </p:spTree>
    <p:extLst>
      <p:ext uri="{BB962C8B-B14F-4D97-AF65-F5344CB8AC3E}">
        <p14:creationId xmlns:p14="http://schemas.microsoft.com/office/powerpoint/2010/main" val="418432061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timing>
    <p:tnLst>
      <p:par>
        <p:cTn id="1" dur="indefinite" restart="never" nodeType="tmRoot"/>
      </p:par>
    </p:tnLst>
  </p:timing>
  <p:hf hdr="0"/>
  <p:txStyles>
    <p:titleStyle>
      <a:lvl1pPr algn="l" rtl="0" eaLnBrk="1" fontAlgn="base" hangingPunct="1">
        <a:lnSpc>
          <a:spcPts val="3000"/>
        </a:lnSpc>
        <a:spcBef>
          <a:spcPct val="0"/>
        </a:spcBef>
        <a:spcAft>
          <a:spcPct val="0"/>
        </a:spcAft>
        <a:defRPr sz="2800">
          <a:solidFill>
            <a:schemeClr val="accent1"/>
          </a:solidFill>
          <a:latin typeface="+mj-lt"/>
          <a:ea typeface="+mj-ea"/>
          <a:cs typeface="+mj-cs"/>
        </a:defRPr>
      </a:lvl1pPr>
      <a:lvl2pPr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2pPr>
      <a:lvl3pPr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3pPr>
      <a:lvl4pPr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4pPr>
      <a:lvl5pPr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5pPr>
      <a:lvl6pPr marL="457200"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6pPr>
      <a:lvl7pPr marL="914400"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7pPr>
      <a:lvl8pPr marL="1371600"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8pPr>
      <a:lvl9pPr marL="1828800" algn="l" rtl="0" eaLnBrk="1" fontAlgn="base" hangingPunct="1">
        <a:lnSpc>
          <a:spcPts val="3000"/>
        </a:lnSpc>
        <a:spcBef>
          <a:spcPct val="0"/>
        </a:spcBef>
        <a:spcAft>
          <a:spcPct val="0"/>
        </a:spcAft>
        <a:defRPr sz="2800">
          <a:solidFill>
            <a:schemeClr val="accent1"/>
          </a:solidFill>
          <a:latin typeface="Arial" pitchFamily="34" charset="0"/>
          <a:ea typeface="ヒラギノ角ゴ Pro W3" pitchFamily="124" charset="-128"/>
        </a:defRPr>
      </a:lvl9pPr>
    </p:titleStyle>
    <p:bodyStyle>
      <a:lvl1pPr marL="176213" indent="-176213" algn="l" rtl="0" eaLnBrk="1" fontAlgn="base" hangingPunct="1">
        <a:spcBef>
          <a:spcPct val="75000"/>
        </a:spcBef>
        <a:spcAft>
          <a:spcPct val="0"/>
        </a:spcAft>
        <a:buClr>
          <a:schemeClr val="tx2"/>
        </a:buClr>
        <a:buFont typeface="Symbol" pitchFamily="18" charset="2"/>
        <a:buChar char="·"/>
        <a:defRPr>
          <a:solidFill>
            <a:schemeClr val="tx1"/>
          </a:solidFill>
          <a:latin typeface="+mn-lt"/>
          <a:ea typeface="+mn-ea"/>
          <a:cs typeface="+mn-cs"/>
        </a:defRPr>
      </a:lvl1pPr>
      <a:lvl2pPr marL="357188" indent="-179388" algn="l" rtl="0" eaLnBrk="1" fontAlgn="base" hangingPunct="1">
        <a:spcBef>
          <a:spcPct val="25000"/>
        </a:spcBef>
        <a:spcAft>
          <a:spcPct val="0"/>
        </a:spcAft>
        <a:buClr>
          <a:schemeClr val="tx2"/>
        </a:buClr>
        <a:buFont typeface="Arial" pitchFamily="34" charset="0"/>
        <a:buChar char="–"/>
        <a:defRPr>
          <a:solidFill>
            <a:schemeClr val="tx1"/>
          </a:solidFill>
          <a:latin typeface="+mn-lt"/>
          <a:ea typeface="+mn-ea"/>
        </a:defRPr>
      </a:lvl2pPr>
      <a:lvl3pPr marL="533400" indent="-174625"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3pPr>
      <a:lvl4pPr marL="719138" indent="-184150" algn="l" rtl="0" eaLnBrk="1" fontAlgn="base" hangingPunct="1">
        <a:spcBef>
          <a:spcPct val="25000"/>
        </a:spcBef>
        <a:spcAft>
          <a:spcPct val="0"/>
        </a:spcAft>
        <a:buClr>
          <a:schemeClr val="tx2"/>
        </a:buClr>
        <a:buFont typeface="Arial" pitchFamily="34" charset="0"/>
        <a:buChar char="–"/>
        <a:defRPr>
          <a:solidFill>
            <a:schemeClr val="tx1"/>
          </a:solidFill>
          <a:latin typeface="+mn-lt"/>
          <a:ea typeface="+mn-ea"/>
        </a:defRPr>
      </a:lvl4pPr>
      <a:lvl5pPr marL="904875" indent="-184150"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5pPr>
      <a:lvl6pPr marL="1362075" indent="-184150"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6pPr>
      <a:lvl7pPr marL="1819275" indent="-184150"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7pPr>
      <a:lvl8pPr marL="2276475" indent="-184150"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8pPr>
      <a:lvl9pPr marL="2733675" indent="-184150" algn="l" rtl="0" eaLnBrk="1" fontAlgn="base" hangingPunct="1">
        <a:spcBef>
          <a:spcPct val="25000"/>
        </a:spcBef>
        <a:spcAft>
          <a:spcPct val="0"/>
        </a:spcAft>
        <a:buClr>
          <a:schemeClr val="tx2"/>
        </a:buClr>
        <a:buFont typeface="Symbol" pitchFamily="18"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20.emf"/><Relationship Id="rId5" Type="http://schemas.openxmlformats.org/officeDocument/2006/relationships/image" Target="../media/image21.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emf"/><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3.xml"/><Relationship Id="rId7" Type="http://schemas.openxmlformats.org/officeDocument/2006/relationships/image" Target="../media/image29.emf"/><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5.emf"/><Relationship Id="rId5" Type="http://schemas.microsoft.com/office/2007/relationships/hdphoto" Target="../media/hdphoto1.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7.xml"/><Relationship Id="rId5" Type="http://schemas.openxmlformats.org/officeDocument/2006/relationships/image" Target="../media/image37.em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notesSlide" Target="../notesSlides/notesSlide18.xml"/><Relationship Id="rId7" Type="http://schemas.openxmlformats.org/officeDocument/2006/relationships/image" Target="../media/image41.emf"/><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9.xml"/><Relationship Id="rId7" Type="http://schemas.openxmlformats.org/officeDocument/2006/relationships/image" Target="../media/image46.emf"/><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20.xml"/><Relationship Id="rId7" Type="http://schemas.openxmlformats.org/officeDocument/2006/relationships/image" Target="../media/image51.emf"/><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3.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5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60.jpeg"/><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image" Target="../media/image63.png"/><Relationship Id="rId5" Type="http://schemas.openxmlformats.org/officeDocument/2006/relationships/image" Target="../media/image62.emf"/><Relationship Id="rId4" Type="http://schemas.openxmlformats.org/officeDocument/2006/relationships/image" Target="../media/image61.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6.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_TitlePage_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 y="2"/>
            <a:ext cx="12172379" cy="6857999"/>
          </a:xfrm>
          <a:prstGeom prst="rect">
            <a:avLst/>
          </a:prstGeom>
        </p:spPr>
      </p:pic>
      <p:pic>
        <p:nvPicPr>
          <p:cNvPr id="9" name="Picture 11" descr="citi-r_1c-red_rev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138" y="5644355"/>
            <a:ext cx="1412425" cy="87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etwork-dots.png"/>
          <p:cNvPicPr>
            <a:picLocks noChangeAspect="1"/>
          </p:cNvPicPr>
          <p:nvPr/>
        </p:nvPicPr>
        <p:blipFill>
          <a:blip r:embed="rId6">
            <a:alphaModFix amt="57000"/>
            <a:extLst>
              <a:ext uri="{28A0092B-C50C-407E-A947-70E740481C1C}">
                <a14:useLocalDpi xmlns:a14="http://schemas.microsoft.com/office/drawing/2010/main" val="0"/>
              </a:ext>
            </a:extLst>
          </a:blip>
          <a:stretch>
            <a:fillRect/>
          </a:stretch>
        </p:blipFill>
        <p:spPr>
          <a:xfrm>
            <a:off x="-8222" y="2778036"/>
            <a:ext cx="12190413" cy="4086672"/>
          </a:xfrm>
          <a:prstGeom prst="rect">
            <a:avLst/>
          </a:prstGeom>
        </p:spPr>
      </p:pic>
      <p:sp>
        <p:nvSpPr>
          <p:cNvPr id="10" name="Rectangle 26"/>
          <p:cNvSpPr txBox="1">
            <a:spLocks noChangeArrowheads="1"/>
          </p:cNvSpPr>
          <p:nvPr/>
        </p:nvSpPr>
        <p:spPr bwMode="gray">
          <a:xfrm>
            <a:off x="840144" y="825400"/>
            <a:ext cx="9936713" cy="738664"/>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53565A"/>
                </a:solidFill>
                <a:miter lim="800000"/>
                <a:headEnd/>
                <a:tailEnd/>
              </a14:hiddenLine>
            </a:ext>
            <a:ext uri="{AF507438-7753-43E0-B8FC-AC1667EBCBE1}">
              <a14:hiddenEffects xmlns:a14="http://schemas.microsoft.com/office/drawing/2010/main">
                <a:effectLst>
                  <a:outerShdw dist="35921" dir="2700000" algn="ctr" rotWithShape="0">
                    <a:srgbClr val="53565A">
                      <a:alpha val="74997"/>
                    </a:srgbClr>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4095"/>
              </a:lnSpc>
              <a:spcBef>
                <a:spcPct val="0"/>
              </a:spcBef>
              <a:spcAft>
                <a:spcPct val="0"/>
              </a:spcAft>
              <a:defRPr sz="3800">
                <a:solidFill>
                  <a:schemeClr val="accent1"/>
                </a:solidFill>
                <a:latin typeface="+mj-lt"/>
                <a:ea typeface="+mj-ea"/>
                <a:cs typeface="+mj-cs"/>
              </a:defRPr>
            </a:lvl1pPr>
            <a:lvl2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2pPr>
            <a:lvl3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3pPr>
            <a:lvl4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4pPr>
            <a:lvl5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5pPr>
            <a:lvl6pPr marL="624002"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6pPr>
            <a:lvl7pPr marL="1248006"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7pPr>
            <a:lvl8pPr marL="1872010"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8pPr>
            <a:lvl9pPr marL="2496013"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9pPr>
          </a:lstStyle>
          <a:p>
            <a:pPr>
              <a:lnSpc>
                <a:spcPct val="100000"/>
              </a:lnSpc>
            </a:pPr>
            <a:r>
              <a:rPr lang="en-US" sz="4800" dirty="0">
                <a:solidFill>
                  <a:schemeClr val="bg1"/>
                </a:solidFill>
                <a:latin typeface="Arial" panose="020B0604020202020204" pitchFamily="34" charset="0"/>
                <a:cs typeface="Arial" panose="020B0604020202020204" pitchFamily="34" charset="0"/>
              </a:rPr>
              <a:t>The Fourth Industrial Revolution</a:t>
            </a:r>
          </a:p>
        </p:txBody>
      </p:sp>
      <p:sp>
        <p:nvSpPr>
          <p:cNvPr id="11" name="Rectangle 26"/>
          <p:cNvSpPr txBox="1">
            <a:spLocks noChangeArrowheads="1"/>
          </p:cNvSpPr>
          <p:nvPr/>
        </p:nvSpPr>
        <p:spPr bwMode="gray">
          <a:xfrm>
            <a:off x="938115" y="1501659"/>
            <a:ext cx="6636776" cy="492443"/>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53565A"/>
                </a:solidFill>
                <a:miter lim="800000"/>
                <a:headEnd/>
                <a:tailEnd/>
              </a14:hiddenLine>
            </a:ext>
            <a:ext uri="{AF507438-7753-43E0-B8FC-AC1667EBCBE1}">
              <a14:hiddenEffects xmlns:a14="http://schemas.microsoft.com/office/drawing/2010/main">
                <a:effectLst>
                  <a:outerShdw dist="35921" dir="2700000" algn="ctr" rotWithShape="0">
                    <a:srgbClr val="53565A">
                      <a:alpha val="74997"/>
                    </a:srgbClr>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4095"/>
              </a:lnSpc>
              <a:spcBef>
                <a:spcPct val="0"/>
              </a:spcBef>
              <a:spcAft>
                <a:spcPct val="0"/>
              </a:spcAft>
              <a:defRPr sz="3800">
                <a:solidFill>
                  <a:schemeClr val="accent1"/>
                </a:solidFill>
                <a:latin typeface="+mj-lt"/>
                <a:ea typeface="+mj-ea"/>
                <a:cs typeface="+mj-cs"/>
              </a:defRPr>
            </a:lvl1pPr>
            <a:lvl2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2pPr>
            <a:lvl3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3pPr>
            <a:lvl4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4pPr>
            <a:lvl5pPr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5pPr>
            <a:lvl6pPr marL="624002"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6pPr>
            <a:lvl7pPr marL="1248006"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7pPr>
            <a:lvl8pPr marL="1872010"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8pPr>
            <a:lvl9pPr marL="2496013" algn="l" rtl="0" eaLnBrk="1" fontAlgn="base" hangingPunct="1">
              <a:lnSpc>
                <a:spcPts val="4095"/>
              </a:lnSpc>
              <a:spcBef>
                <a:spcPct val="0"/>
              </a:spcBef>
              <a:spcAft>
                <a:spcPct val="0"/>
              </a:spcAft>
              <a:defRPr sz="3800">
                <a:solidFill>
                  <a:schemeClr val="accent1"/>
                </a:solidFill>
                <a:latin typeface="Arial" pitchFamily="34" charset="0"/>
                <a:ea typeface="ヒラギノ角ゴ Pro W3" pitchFamily="124" charset="-128"/>
              </a:defRPr>
            </a:lvl9pPr>
          </a:lstStyle>
          <a:p>
            <a:pPr>
              <a:lnSpc>
                <a:spcPct val="100000"/>
              </a:lnSpc>
            </a:pPr>
            <a:r>
              <a:rPr lang="en-US" sz="3200" dirty="0" smtClean="0">
                <a:solidFill>
                  <a:schemeClr val="bg1"/>
                </a:solidFill>
                <a:latin typeface="Arial" panose="020B0604020202020204" pitchFamily="34" charset="0"/>
                <a:cs typeface="Arial" panose="020B0604020202020204" pitchFamily="34" charset="0"/>
              </a:rPr>
              <a:t>Blockchain The </a:t>
            </a:r>
            <a:r>
              <a:rPr lang="en-US" sz="3200" dirty="0">
                <a:solidFill>
                  <a:schemeClr val="bg1"/>
                </a:solidFill>
                <a:latin typeface="Arial" panose="020B0604020202020204" pitchFamily="34" charset="0"/>
                <a:cs typeface="Arial" panose="020B0604020202020204" pitchFamily="34" charset="0"/>
              </a:rPr>
              <a:t>Next </a:t>
            </a:r>
            <a:r>
              <a:rPr lang="en-US" sz="3200" dirty="0" smtClean="0">
                <a:solidFill>
                  <a:schemeClr val="bg1"/>
                </a:solidFill>
                <a:latin typeface="Arial" panose="020B0604020202020204" pitchFamily="34" charset="0"/>
                <a:cs typeface="Arial" panose="020B0604020202020204" pitchFamily="34" charset="0"/>
              </a:rPr>
              <a:t>Frontier </a:t>
            </a:r>
            <a:endParaRPr lang="en-US" sz="32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bwMode="gray">
          <a:xfrm>
            <a:off x="938115" y="2218113"/>
            <a:ext cx="9648319" cy="738664"/>
          </a:xfrm>
          <a:prstGeom prst="rect">
            <a:avLst/>
          </a:prstGeom>
          <a:noFill/>
        </p:spPr>
        <p:txBody>
          <a:bodyPr wrap="square" lIns="0" tIns="0" rIns="0" bIns="0" rtlCol="0">
            <a:spAutoFit/>
          </a:bodyPr>
          <a:lstStyle/>
          <a:p>
            <a:r>
              <a:rPr lang="es-ES" dirty="0">
                <a:solidFill>
                  <a:schemeClr val="bg1"/>
                </a:solidFill>
                <a:latin typeface="Arial" panose="020B0604020202020204" pitchFamily="34" charset="0"/>
                <a:cs typeface="Arial" panose="020B0604020202020204" pitchFamily="34" charset="0"/>
              </a:rPr>
              <a:t>18ª Congreso Latinoamericano de Tecnología e Innovación </a:t>
            </a:r>
            <a:r>
              <a:rPr lang="es-ES" dirty="0" smtClean="0">
                <a:solidFill>
                  <a:schemeClr val="bg1"/>
                </a:solidFill>
                <a:latin typeface="Arial" panose="020B0604020202020204" pitchFamily="34" charset="0"/>
                <a:cs typeface="Arial" panose="020B0604020202020204" pitchFamily="34" charset="0"/>
              </a:rPr>
              <a:t>Financiera</a:t>
            </a:r>
          </a:p>
          <a:p>
            <a:r>
              <a:rPr lang="es-ES" dirty="0" smtClean="0">
                <a:solidFill>
                  <a:schemeClr val="bg1"/>
                </a:solidFill>
                <a:latin typeface="Arial" panose="020B0604020202020204" pitchFamily="34" charset="0"/>
                <a:cs typeface="Arial" panose="020B0604020202020204" pitchFamily="34" charset="0"/>
              </a:rPr>
              <a:t>Cartagena, Colombia</a:t>
            </a:r>
          </a:p>
        </p:txBody>
      </p:sp>
      <p:sp>
        <p:nvSpPr>
          <p:cNvPr id="14" name="Text Box 25"/>
          <p:cNvSpPr txBox="1">
            <a:spLocks noChangeArrowheads="1"/>
          </p:cNvSpPr>
          <p:nvPr/>
        </p:nvSpPr>
        <p:spPr bwMode="gray">
          <a:xfrm>
            <a:off x="938114" y="3559587"/>
            <a:ext cx="7819520" cy="1231106"/>
          </a:xfrm>
          <a:prstGeom prst="rect">
            <a:avLst/>
          </a:prstGeom>
          <a:noFill/>
          <a:ln>
            <a:noFill/>
          </a:ln>
          <a:effectLst/>
          <a:extLst>
            <a:ext uri="{909E8E84-426E-40DD-AFC4-6F175D3DCCD1}">
              <a14:hiddenFill xmlns:a14="http://schemas.microsoft.com/office/drawing/2010/main">
                <a:solidFill>
                  <a:srgbClr val="002D72"/>
                </a:solidFill>
              </a14:hiddenFill>
            </a:ext>
            <a:ext uri="{91240B29-F687-4F45-9708-019B960494DF}">
              <a14:hiddenLine xmlns:a14="http://schemas.microsoft.com/office/drawing/2010/main" w="9525">
                <a:solidFill>
                  <a:srgbClr val="53565A"/>
                </a:solidFill>
                <a:miter lim="800000"/>
                <a:headEnd/>
                <a:tailEnd/>
              </a14:hiddenLine>
            </a:ext>
            <a:ext uri="{AF507438-7753-43E0-B8FC-AC1667EBCBE1}">
              <a14:hiddenEffects xmlns:a14="http://schemas.microsoft.com/office/drawing/2010/main">
                <a:effectLst>
                  <a:outerShdw dist="35921" dir="2700000" algn="ctr" rotWithShape="0">
                    <a:srgbClr val="53565A"/>
                  </a:outerShdw>
                </a:effectLst>
              </a14:hiddenEffects>
            </a:ext>
          </a:extLst>
        </p:spPr>
        <p:txBody>
          <a:bodyPr wrap="square" lIns="0" tIns="0" rIns="0" bIns="0">
            <a:spAutoFit/>
          </a:bodyPr>
          <a:lstStyle/>
          <a:p>
            <a:r>
              <a:rPr lang="en-US" b="1" dirty="0">
                <a:solidFill>
                  <a:schemeClr val="bg1"/>
                </a:solidFill>
              </a:rPr>
              <a:t>Driss R. Temsamani</a:t>
            </a:r>
          </a:p>
          <a:p>
            <a:pPr algn="l"/>
            <a:endParaRPr lang="en-US" sz="2000" b="1" dirty="0">
              <a:solidFill>
                <a:schemeClr val="bg1"/>
              </a:solidFill>
              <a:latin typeface="Arial"/>
            </a:endParaRPr>
          </a:p>
          <a:p>
            <a:r>
              <a:rPr lang="en-US" sz="1800" kern="1700" dirty="0">
                <a:solidFill>
                  <a:schemeClr val="bg1"/>
                </a:solidFill>
              </a:rPr>
              <a:t>Latin America Head of Digital Channels and Enterprise </a:t>
            </a:r>
            <a:r>
              <a:rPr lang="en-US" sz="1800" kern="1700" dirty="0" smtClean="0">
                <a:solidFill>
                  <a:schemeClr val="bg1"/>
                </a:solidFill>
              </a:rPr>
              <a:t>Banking </a:t>
            </a:r>
            <a:endParaRPr lang="en-US" sz="1800" kern="1700" dirty="0">
              <a:solidFill>
                <a:schemeClr val="bg1"/>
              </a:solidFill>
            </a:endParaRPr>
          </a:p>
          <a:p>
            <a:r>
              <a:rPr lang="en-US" sz="1800" kern="1700" dirty="0" smtClean="0">
                <a:solidFill>
                  <a:schemeClr val="accent3">
                    <a:lumMod val="60000"/>
                    <a:lumOff val="40000"/>
                  </a:schemeClr>
                </a:solidFill>
              </a:rPr>
              <a:t>driss.r.temsamani@citi.com</a:t>
            </a:r>
            <a:endParaRPr lang="en-US" sz="1800" kern="1700" dirty="0">
              <a:solidFill>
                <a:schemeClr val="accent3">
                  <a:lumMod val="60000"/>
                  <a:lumOff val="40000"/>
                </a:schemeClr>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5814" y="5197758"/>
            <a:ext cx="3498761" cy="1481010"/>
          </a:xfrm>
          <a:prstGeom prst="rect">
            <a:avLst/>
          </a:prstGeom>
        </p:spPr>
      </p:pic>
    </p:spTree>
    <p:custDataLst>
      <p:tags r:id="rId1"/>
    </p:custDataLst>
    <p:extLst>
      <p:ext uri="{BB962C8B-B14F-4D97-AF65-F5344CB8AC3E}">
        <p14:creationId xmlns:p14="http://schemas.microsoft.com/office/powerpoint/2010/main" val="39028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strVal val="4/3*#ppt_w"/>
                                          </p:val>
                                        </p:tav>
                                        <p:tav tm="100000">
                                          <p:val>
                                            <p:strVal val="#ppt_w"/>
                                          </p:val>
                                        </p:tav>
                                      </p:tavLst>
                                    </p:anim>
                                    <p:anim calcmode="lin" valueType="num">
                                      <p:cBhvr>
                                        <p:cTn id="8" dur="5000" fill="hold"/>
                                        <p:tgtEl>
                                          <p:spTgt spid="8"/>
                                        </p:tgtEl>
                                        <p:attrNameLst>
                                          <p:attrName>ppt_h</p:attrName>
                                        </p:attrNameLst>
                                      </p:cBhvr>
                                      <p:tavLst>
                                        <p:tav tm="0">
                                          <p:val>
                                            <p:strVal val="4/3*#ppt_h"/>
                                          </p:val>
                                        </p:tav>
                                        <p:tav tm="100000">
                                          <p:val>
                                            <p:strVal val="#ppt_h"/>
                                          </p:val>
                                        </p:tav>
                                      </p:tavLst>
                                    </p:anim>
                                  </p:childTnLst>
                                </p:cTn>
                              </p:par>
                              <p:par>
                                <p:cTn id="9" presetID="22" presetClass="entr" presetSubtype="8" fill="hold" nodeType="with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09958" y="490690"/>
            <a:ext cx="11061496" cy="311727"/>
          </a:xfrm>
        </p:spPr>
        <p:txBody>
          <a:bodyPr/>
          <a:lstStyle/>
          <a:p>
            <a:r>
              <a:rPr lang="en-US" sz="2800" b="1" dirty="0" smtClean="0">
                <a:solidFill>
                  <a:srgbClr val="004785"/>
                </a:solidFill>
              </a:rPr>
              <a:t>Evolution of Money in context of Global </a:t>
            </a:r>
            <a:r>
              <a:rPr lang="en-US" sz="2800" b="1" dirty="0">
                <a:solidFill>
                  <a:srgbClr val="004785"/>
                </a:solidFill>
              </a:rPr>
              <a:t>Growth</a:t>
            </a: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10" name="TextBox 9"/>
          <p:cNvSpPr txBox="1"/>
          <p:nvPr/>
        </p:nvSpPr>
        <p:spPr>
          <a:xfrm>
            <a:off x="736104" y="922077"/>
            <a:ext cx="10922496" cy="288532"/>
          </a:xfrm>
          <a:prstGeom prst="rect">
            <a:avLst/>
          </a:prstGeom>
          <a:noFill/>
        </p:spPr>
        <p:txBody>
          <a:bodyPr wrap="square" lIns="68569" tIns="34286" rIns="68569" bIns="34286" rtlCol="0">
            <a:spAutoFit/>
          </a:bodyPr>
          <a:lstStyle/>
          <a:p>
            <a:r>
              <a:rPr lang="en-US" sz="1400" dirty="0">
                <a:solidFill>
                  <a:srgbClr val="8A8C8E"/>
                </a:solidFill>
                <a:latin typeface="Arial"/>
                <a:cs typeface="Arial" pitchFamily="34" charset="0"/>
              </a:rPr>
              <a:t>As connected as we feel today with services such as the Internet, the reality is that </a:t>
            </a:r>
            <a:r>
              <a:rPr lang="en-US" sz="1400" b="1" dirty="0">
                <a:solidFill>
                  <a:srgbClr val="00BDF2"/>
                </a:solidFill>
                <a:latin typeface="Arial"/>
                <a:cs typeface="Arial" pitchFamily="34" charset="0"/>
              </a:rPr>
              <a:t>much of the world is still isolated.</a:t>
            </a:r>
          </a:p>
        </p:txBody>
      </p:sp>
      <p:sp>
        <p:nvSpPr>
          <p:cNvPr id="25" name="Rounded Rectangle 24"/>
          <p:cNvSpPr/>
          <p:nvPr/>
        </p:nvSpPr>
        <p:spPr bwMode="auto">
          <a:xfrm>
            <a:off x="6297025" y="1751572"/>
            <a:ext cx="5262422" cy="2222222"/>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7" name="TextBox 26"/>
          <p:cNvSpPr txBox="1"/>
          <p:nvPr/>
        </p:nvSpPr>
        <p:spPr>
          <a:xfrm>
            <a:off x="6562464" y="2430868"/>
            <a:ext cx="2178524" cy="1300348"/>
          </a:xfrm>
          <a:prstGeom prst="rect">
            <a:avLst/>
          </a:prstGeom>
          <a:noFill/>
        </p:spPr>
        <p:txBody>
          <a:bodyPr wrap="square" lIns="68569" tIns="34286" rIns="68569" bIns="34286" rtlCol="0">
            <a:spAutoFit/>
          </a:bodyPr>
          <a:lstStyle/>
          <a:p>
            <a:pPr algn="ctr"/>
            <a:r>
              <a:rPr lang="en-US" sz="8000" b="1" dirty="0" smtClean="0">
                <a:solidFill>
                  <a:srgbClr val="00BDF2"/>
                </a:solidFill>
                <a:cs typeface="Arial" pitchFamily="34" charset="0"/>
              </a:rPr>
              <a:t>39%</a:t>
            </a:r>
            <a:endParaRPr lang="en-US" sz="8000" b="1" dirty="0">
              <a:solidFill>
                <a:srgbClr val="00BDF2"/>
              </a:solidFill>
              <a:latin typeface="Arial"/>
              <a:cs typeface="Arial" pitchFamily="34" charset="0"/>
            </a:endParaRPr>
          </a:p>
        </p:txBody>
      </p:sp>
      <p:grpSp>
        <p:nvGrpSpPr>
          <p:cNvPr id="38" name="Group 37"/>
          <p:cNvGrpSpPr/>
          <p:nvPr/>
        </p:nvGrpSpPr>
        <p:grpSpPr>
          <a:xfrm>
            <a:off x="8457328" y="1278088"/>
            <a:ext cx="978408" cy="978408"/>
            <a:chOff x="981472" y="1843700"/>
            <a:chExt cx="2390775" cy="2371725"/>
          </a:xfrm>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472" y="1843700"/>
              <a:ext cx="2390775" cy="2371725"/>
            </a:xfrm>
            <a:prstGeom prst="rect">
              <a:avLst/>
            </a:prstGeom>
          </p:spPr>
        </p:pic>
        <p:pic>
          <p:nvPicPr>
            <p:cNvPr id="40" name="Picture 39"/>
            <p:cNvPicPr>
              <a:picLocks noChangeAspect="1"/>
            </p:cNvPicPr>
            <p:nvPr/>
          </p:nvPicPr>
          <p:blipFill>
            <a:blip r:embed="rId5"/>
            <a:stretch>
              <a:fillRect/>
            </a:stretch>
          </p:blipFill>
          <p:spPr>
            <a:xfrm>
              <a:off x="1694739" y="2510308"/>
              <a:ext cx="964240" cy="894126"/>
            </a:xfrm>
            <a:prstGeom prst="rect">
              <a:avLst/>
            </a:prstGeom>
          </p:spPr>
        </p:pic>
        <p:cxnSp>
          <p:nvCxnSpPr>
            <p:cNvPr id="41" name="Straight Connector 40"/>
            <p:cNvCxnSpPr/>
            <p:nvPr/>
          </p:nvCxnSpPr>
          <p:spPr>
            <a:xfrm flipV="1">
              <a:off x="1560887" y="2364627"/>
              <a:ext cx="1138631" cy="1249291"/>
            </a:xfrm>
            <a:prstGeom prst="line">
              <a:avLst/>
            </a:prstGeom>
            <a:ln w="76200">
              <a:solidFill>
                <a:srgbClr val="00BDF2"/>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8886702" y="2480877"/>
            <a:ext cx="2462030" cy="1200329"/>
          </a:xfrm>
          <a:prstGeom prst="rect">
            <a:avLst/>
          </a:prstGeom>
        </p:spPr>
        <p:txBody>
          <a:bodyPr wrap="square">
            <a:spAutoFit/>
          </a:bodyPr>
          <a:lstStyle/>
          <a:p>
            <a:r>
              <a:rPr lang="en-US" sz="1600" dirty="0">
                <a:solidFill>
                  <a:srgbClr val="8A8C8E"/>
                </a:solidFill>
                <a:cs typeface="Arial" pitchFamily="34" charset="0"/>
              </a:rPr>
              <a:t>of the world’s population, which is almost </a:t>
            </a:r>
            <a:r>
              <a:rPr lang="en-US" sz="1600" b="1" dirty="0">
                <a:solidFill>
                  <a:srgbClr val="00BDF2"/>
                </a:solidFill>
                <a:cs typeface="Arial" pitchFamily="34" charset="0"/>
              </a:rPr>
              <a:t>3 billion people, </a:t>
            </a:r>
            <a:r>
              <a:rPr lang="en-US" sz="2000" b="1" dirty="0" smtClean="0">
                <a:solidFill>
                  <a:srgbClr val="004785"/>
                </a:solidFill>
                <a:cs typeface="Arial" pitchFamily="34" charset="0"/>
              </a:rPr>
              <a:t>do </a:t>
            </a:r>
            <a:r>
              <a:rPr lang="en-US" sz="2000" b="1" dirty="0">
                <a:solidFill>
                  <a:srgbClr val="004785"/>
                </a:solidFill>
                <a:cs typeface="Arial" pitchFamily="34" charset="0"/>
              </a:rPr>
              <a:t>not have access to banks.</a:t>
            </a:r>
          </a:p>
        </p:txBody>
      </p:sp>
      <p:sp>
        <p:nvSpPr>
          <p:cNvPr id="32" name="Rounded Rectangle 31"/>
          <p:cNvSpPr/>
          <p:nvPr/>
        </p:nvSpPr>
        <p:spPr bwMode="auto">
          <a:xfrm>
            <a:off x="770909" y="1751572"/>
            <a:ext cx="5262422" cy="2222222"/>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3" name="TextBox 32"/>
          <p:cNvSpPr txBox="1"/>
          <p:nvPr/>
        </p:nvSpPr>
        <p:spPr>
          <a:xfrm>
            <a:off x="907022" y="2631242"/>
            <a:ext cx="1990004" cy="284685"/>
          </a:xfrm>
          <a:prstGeom prst="rect">
            <a:avLst/>
          </a:prstGeom>
          <a:noFill/>
        </p:spPr>
        <p:txBody>
          <a:bodyPr wrap="square" lIns="68569" tIns="34286" rIns="68569" bIns="34286" rtlCol="0">
            <a:spAutoFit/>
          </a:bodyPr>
          <a:lstStyle/>
          <a:p>
            <a:r>
              <a:rPr lang="en-US" sz="1400" dirty="0">
                <a:solidFill>
                  <a:schemeClr val="bg1">
                    <a:lumMod val="95000"/>
                  </a:schemeClr>
                </a:solidFill>
                <a:cs typeface="Arial" pitchFamily="34" charset="0"/>
              </a:rPr>
              <a:t>Despite the fact that </a:t>
            </a:r>
            <a:endParaRPr lang="en-US" sz="1400" b="1" dirty="0">
              <a:solidFill>
                <a:schemeClr val="bg1">
                  <a:lumMod val="95000"/>
                </a:schemeClr>
              </a:solidFill>
              <a:latin typeface="Arial"/>
              <a:cs typeface="Arial" pitchFamily="34" charset="0"/>
            </a:endParaRPr>
          </a:p>
        </p:txBody>
      </p:sp>
      <p:sp>
        <p:nvSpPr>
          <p:cNvPr id="34" name="TextBox 33"/>
          <p:cNvSpPr txBox="1"/>
          <p:nvPr/>
        </p:nvSpPr>
        <p:spPr>
          <a:xfrm>
            <a:off x="2607634" y="2284997"/>
            <a:ext cx="1306342" cy="746350"/>
          </a:xfrm>
          <a:prstGeom prst="rect">
            <a:avLst/>
          </a:prstGeom>
          <a:noFill/>
        </p:spPr>
        <p:txBody>
          <a:bodyPr wrap="square" lIns="68569" tIns="34286" rIns="68569" bIns="34286" rtlCol="0">
            <a:spAutoFit/>
          </a:bodyPr>
          <a:lstStyle/>
          <a:p>
            <a:pPr algn="ctr"/>
            <a:r>
              <a:rPr lang="en-US" sz="4400" b="1" dirty="0" smtClean="0">
                <a:solidFill>
                  <a:schemeClr val="bg1">
                    <a:lumMod val="95000"/>
                  </a:schemeClr>
                </a:solidFill>
                <a:cs typeface="Arial" pitchFamily="34" charset="0"/>
              </a:rPr>
              <a:t>90%</a:t>
            </a:r>
            <a:endParaRPr lang="en-US" sz="4400" b="1" dirty="0">
              <a:solidFill>
                <a:schemeClr val="bg1">
                  <a:lumMod val="95000"/>
                </a:schemeClr>
              </a:solidFill>
              <a:latin typeface="Arial"/>
              <a:cs typeface="Arial" pitchFamily="34" charset="0"/>
            </a:endParaRPr>
          </a:p>
        </p:txBody>
      </p:sp>
      <p:sp>
        <p:nvSpPr>
          <p:cNvPr id="35" name="TextBox 34"/>
          <p:cNvSpPr txBox="1"/>
          <p:nvPr/>
        </p:nvSpPr>
        <p:spPr>
          <a:xfrm>
            <a:off x="3895631" y="2631242"/>
            <a:ext cx="1990004" cy="284685"/>
          </a:xfrm>
          <a:prstGeom prst="rect">
            <a:avLst/>
          </a:prstGeom>
          <a:noFill/>
        </p:spPr>
        <p:txBody>
          <a:bodyPr wrap="square" lIns="68569" tIns="34286" rIns="68569" bIns="34286" rtlCol="0">
            <a:spAutoFit/>
          </a:bodyPr>
          <a:lstStyle/>
          <a:p>
            <a:r>
              <a:rPr lang="en-US" sz="1400" dirty="0">
                <a:solidFill>
                  <a:schemeClr val="bg1">
                    <a:lumMod val="95000"/>
                  </a:schemeClr>
                </a:solidFill>
                <a:cs typeface="Arial" pitchFamily="34" charset="0"/>
              </a:rPr>
              <a:t>of currency is all digital,</a:t>
            </a:r>
            <a:endParaRPr lang="en-US" sz="1400" b="1" dirty="0">
              <a:solidFill>
                <a:schemeClr val="bg1">
                  <a:lumMod val="95000"/>
                </a:schemeClr>
              </a:solidFill>
              <a:latin typeface="Arial"/>
              <a:cs typeface="Arial" pitchFamily="34" charset="0"/>
            </a:endParaRPr>
          </a:p>
        </p:txBody>
      </p:sp>
      <p:sp>
        <p:nvSpPr>
          <p:cNvPr id="36" name="TextBox 35"/>
          <p:cNvSpPr txBox="1"/>
          <p:nvPr/>
        </p:nvSpPr>
        <p:spPr>
          <a:xfrm>
            <a:off x="880876" y="2932503"/>
            <a:ext cx="5066999" cy="923318"/>
          </a:xfrm>
          <a:prstGeom prst="rect">
            <a:avLst/>
          </a:prstGeom>
          <a:noFill/>
        </p:spPr>
        <p:txBody>
          <a:bodyPr wrap="square" lIns="91425" tIns="45714" rIns="91425" bIns="45714" rtlCol="0">
            <a:spAutoFit/>
          </a:bodyPr>
          <a:lstStyle/>
          <a:p>
            <a:pPr>
              <a:spcAft>
                <a:spcPts val="1200"/>
              </a:spcAft>
            </a:pPr>
            <a:r>
              <a:rPr lang="en-US" sz="1800" b="1" dirty="0" smtClean="0">
                <a:solidFill>
                  <a:schemeClr val="bg1">
                    <a:lumMod val="95000"/>
                  </a:schemeClr>
                </a:solidFill>
                <a:latin typeface="Arial"/>
                <a:cs typeface="Arial" pitchFamily="34" charset="0"/>
              </a:rPr>
              <a:t>the </a:t>
            </a:r>
            <a:r>
              <a:rPr lang="en-US" sz="1800" b="1" dirty="0">
                <a:solidFill>
                  <a:schemeClr val="bg1">
                    <a:lumMod val="95000"/>
                  </a:schemeClr>
                </a:solidFill>
                <a:latin typeface="Arial"/>
                <a:cs typeface="Arial" pitchFamily="34" charset="0"/>
              </a:rPr>
              <a:t>process of transferring </a:t>
            </a:r>
            <a:r>
              <a:rPr lang="en-US" sz="1600" dirty="0">
                <a:solidFill>
                  <a:schemeClr val="bg1">
                    <a:lumMod val="95000"/>
                  </a:schemeClr>
                </a:solidFill>
                <a:latin typeface="Arial"/>
                <a:cs typeface="Arial" pitchFamily="34" charset="0"/>
              </a:rPr>
              <a:t>it is still </a:t>
            </a:r>
            <a:r>
              <a:rPr lang="en-US" sz="1800" b="1" dirty="0">
                <a:solidFill>
                  <a:schemeClr val="bg1">
                    <a:lumMod val="95000"/>
                  </a:schemeClr>
                </a:solidFill>
                <a:latin typeface="Arial"/>
                <a:cs typeface="Arial" pitchFamily="34" charset="0"/>
              </a:rPr>
              <a:t>inefficient</a:t>
            </a:r>
            <a:r>
              <a:rPr lang="en-US" sz="1800" dirty="0">
                <a:solidFill>
                  <a:schemeClr val="bg1">
                    <a:lumMod val="95000"/>
                  </a:schemeClr>
                </a:solidFill>
                <a:latin typeface="Arial"/>
                <a:cs typeface="Arial" pitchFamily="34" charset="0"/>
              </a:rPr>
              <a:t> </a:t>
            </a:r>
            <a:r>
              <a:rPr lang="en-US" sz="1600" dirty="0">
                <a:solidFill>
                  <a:schemeClr val="bg1">
                    <a:lumMod val="95000"/>
                  </a:schemeClr>
                </a:solidFill>
                <a:latin typeface="Arial"/>
                <a:cs typeface="Arial" pitchFamily="34" charset="0"/>
              </a:rPr>
              <a:t>and</a:t>
            </a:r>
            <a:r>
              <a:rPr lang="en-US" sz="1800" dirty="0">
                <a:solidFill>
                  <a:schemeClr val="bg1">
                    <a:lumMod val="95000"/>
                  </a:schemeClr>
                </a:solidFill>
                <a:latin typeface="Arial"/>
                <a:cs typeface="Arial" pitchFamily="34" charset="0"/>
              </a:rPr>
              <a:t> </a:t>
            </a:r>
            <a:r>
              <a:rPr lang="en-US" sz="1600" b="1" dirty="0">
                <a:solidFill>
                  <a:schemeClr val="bg1">
                    <a:lumMod val="95000"/>
                  </a:schemeClr>
                </a:solidFill>
                <a:latin typeface="Arial"/>
                <a:cs typeface="Arial" pitchFamily="34" charset="0"/>
              </a:rPr>
              <a:t>creates inconvenient barriers </a:t>
            </a:r>
            <a:r>
              <a:rPr lang="en-US" sz="1600" dirty="0">
                <a:solidFill>
                  <a:schemeClr val="bg1">
                    <a:lumMod val="95000"/>
                  </a:schemeClr>
                </a:solidFill>
                <a:latin typeface="Arial"/>
                <a:cs typeface="Arial" pitchFamily="34" charset="0"/>
              </a:rPr>
              <a:t>that</a:t>
            </a:r>
            <a:r>
              <a:rPr lang="en-US" sz="1800" dirty="0">
                <a:solidFill>
                  <a:schemeClr val="bg1">
                    <a:lumMod val="95000"/>
                  </a:schemeClr>
                </a:solidFill>
                <a:latin typeface="Arial"/>
                <a:cs typeface="Arial" pitchFamily="34" charset="0"/>
              </a:rPr>
              <a:t> </a:t>
            </a:r>
            <a:r>
              <a:rPr lang="en-US" sz="1800" b="1" dirty="0">
                <a:solidFill>
                  <a:schemeClr val="bg1">
                    <a:lumMod val="95000"/>
                  </a:schemeClr>
                </a:solidFill>
                <a:latin typeface="Arial"/>
                <a:cs typeface="Arial" pitchFamily="34" charset="0"/>
              </a:rPr>
              <a:t>inhibit </a:t>
            </a:r>
            <a:r>
              <a:rPr lang="en-US" sz="1600" b="1" dirty="0">
                <a:solidFill>
                  <a:schemeClr val="bg1">
                    <a:lumMod val="95000"/>
                  </a:schemeClr>
                </a:solidFill>
                <a:latin typeface="Arial"/>
                <a:cs typeface="Arial" pitchFamily="34" charset="0"/>
              </a:rPr>
              <a:t>the growth of a global system.</a:t>
            </a:r>
            <a:endParaRPr lang="en-US" sz="3600" b="1" dirty="0">
              <a:solidFill>
                <a:schemeClr val="bg1">
                  <a:lumMod val="95000"/>
                </a:schemeClr>
              </a:solidFill>
              <a:latin typeface="Arial"/>
              <a:cs typeface="Arial" pitchFamily="34" charset="0"/>
            </a:endParaRPr>
          </a:p>
        </p:txBody>
      </p:sp>
      <p:grpSp>
        <p:nvGrpSpPr>
          <p:cNvPr id="37" name="Group 36"/>
          <p:cNvGrpSpPr/>
          <p:nvPr/>
        </p:nvGrpSpPr>
        <p:grpSpPr>
          <a:xfrm>
            <a:off x="2931866" y="1287679"/>
            <a:ext cx="982110" cy="974284"/>
            <a:chOff x="1356707" y="7000538"/>
            <a:chExt cx="1431846" cy="1420437"/>
          </a:xfrm>
        </p:grpSpPr>
        <p:pic>
          <p:nvPicPr>
            <p:cNvPr id="45" name="Picture 44"/>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56707" y="7000538"/>
              <a:ext cx="1431846" cy="1420437"/>
            </a:xfrm>
            <a:prstGeom prst="rect">
              <a:avLst/>
            </a:prstGeom>
          </p:spPr>
        </p:pic>
        <p:pic>
          <p:nvPicPr>
            <p:cNvPr id="48" name="Picture 47"/>
            <p:cNvPicPr>
              <a:picLocks noChangeAspect="1"/>
            </p:cNvPicPr>
            <p:nvPr/>
          </p:nvPicPr>
          <p:blipFill>
            <a:blip r:embed="rId6">
              <a:duotone>
                <a:schemeClr val="accent6">
                  <a:shade val="45000"/>
                  <a:satMod val="135000"/>
                </a:schemeClr>
                <a:prstClr val="white"/>
              </a:duotone>
            </a:blip>
            <a:stretch>
              <a:fillRect/>
            </a:stretch>
          </p:blipFill>
          <p:spPr>
            <a:xfrm>
              <a:off x="1860825" y="7351867"/>
              <a:ext cx="412185" cy="706950"/>
            </a:xfrm>
            <a:prstGeom prst="rect">
              <a:avLst/>
            </a:prstGeom>
          </p:spPr>
        </p:pic>
      </p:grpSp>
    </p:spTree>
    <p:custDataLst>
      <p:tags r:id="rId1"/>
    </p:custDataLst>
    <p:extLst>
      <p:ext uri="{BB962C8B-B14F-4D97-AF65-F5344CB8AC3E}">
        <p14:creationId xmlns:p14="http://schemas.microsoft.com/office/powerpoint/2010/main" val="160418902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770909" y="1751572"/>
            <a:ext cx="5262422" cy="2222222"/>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9" name="Text Placeholder 2"/>
          <p:cNvSpPr>
            <a:spLocks noGrp="1"/>
          </p:cNvSpPr>
          <p:nvPr>
            <p:ph type="body" sz="quarter" idx="10"/>
          </p:nvPr>
        </p:nvSpPr>
        <p:spPr>
          <a:xfrm>
            <a:off x="709958" y="490690"/>
            <a:ext cx="11061496" cy="311727"/>
          </a:xfrm>
        </p:spPr>
        <p:txBody>
          <a:bodyPr/>
          <a:lstStyle/>
          <a:p>
            <a:r>
              <a:rPr lang="en-US" sz="2800" b="1" dirty="0" smtClean="0">
                <a:solidFill>
                  <a:srgbClr val="004785"/>
                </a:solidFill>
              </a:rPr>
              <a:t>Evolution of Money in context of Global </a:t>
            </a:r>
            <a:r>
              <a:rPr lang="en-US" sz="2800" b="1" dirty="0">
                <a:solidFill>
                  <a:srgbClr val="004785"/>
                </a:solidFill>
              </a:rPr>
              <a:t>Growth</a:t>
            </a: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10" name="TextBox 9"/>
          <p:cNvSpPr txBox="1"/>
          <p:nvPr/>
        </p:nvSpPr>
        <p:spPr>
          <a:xfrm>
            <a:off x="736104" y="922077"/>
            <a:ext cx="10922496" cy="288532"/>
          </a:xfrm>
          <a:prstGeom prst="rect">
            <a:avLst/>
          </a:prstGeom>
          <a:noFill/>
        </p:spPr>
        <p:txBody>
          <a:bodyPr wrap="square" lIns="68569" tIns="34286" rIns="68569" bIns="34286" rtlCol="0">
            <a:spAutoFit/>
          </a:bodyPr>
          <a:lstStyle/>
          <a:p>
            <a:r>
              <a:rPr lang="en-US" sz="1400" dirty="0">
                <a:solidFill>
                  <a:srgbClr val="8A8C8E"/>
                </a:solidFill>
                <a:latin typeface="Arial"/>
                <a:cs typeface="Arial" pitchFamily="34" charset="0"/>
              </a:rPr>
              <a:t>As connected as we feel today with services such as the Internet, the reality is that </a:t>
            </a:r>
            <a:r>
              <a:rPr lang="en-US" sz="1400" b="1" dirty="0">
                <a:solidFill>
                  <a:srgbClr val="00BDF2"/>
                </a:solidFill>
                <a:latin typeface="Arial"/>
                <a:cs typeface="Arial" pitchFamily="34" charset="0"/>
              </a:rPr>
              <a:t>much of the world is still isolated.</a:t>
            </a:r>
          </a:p>
        </p:txBody>
      </p:sp>
      <p:sp>
        <p:nvSpPr>
          <p:cNvPr id="9" name="TextBox 8"/>
          <p:cNvSpPr txBox="1"/>
          <p:nvPr/>
        </p:nvSpPr>
        <p:spPr>
          <a:xfrm>
            <a:off x="907022" y="2631242"/>
            <a:ext cx="1990004" cy="284685"/>
          </a:xfrm>
          <a:prstGeom prst="rect">
            <a:avLst/>
          </a:prstGeom>
          <a:noFill/>
        </p:spPr>
        <p:txBody>
          <a:bodyPr wrap="square" lIns="68569" tIns="34286" rIns="68569" bIns="34286" rtlCol="0">
            <a:spAutoFit/>
          </a:bodyPr>
          <a:lstStyle/>
          <a:p>
            <a:r>
              <a:rPr lang="en-US" sz="1400" dirty="0">
                <a:solidFill>
                  <a:schemeClr val="bg1">
                    <a:lumMod val="95000"/>
                  </a:schemeClr>
                </a:solidFill>
                <a:cs typeface="Arial" pitchFamily="34" charset="0"/>
              </a:rPr>
              <a:t>Despite the fact that </a:t>
            </a:r>
            <a:endParaRPr lang="en-US" sz="1400" b="1" dirty="0">
              <a:solidFill>
                <a:schemeClr val="bg1">
                  <a:lumMod val="95000"/>
                </a:schemeClr>
              </a:solidFill>
              <a:latin typeface="Arial"/>
              <a:cs typeface="Arial" pitchFamily="34" charset="0"/>
            </a:endParaRPr>
          </a:p>
        </p:txBody>
      </p:sp>
      <p:sp>
        <p:nvSpPr>
          <p:cNvPr id="12" name="TextBox 11"/>
          <p:cNvSpPr txBox="1"/>
          <p:nvPr/>
        </p:nvSpPr>
        <p:spPr>
          <a:xfrm>
            <a:off x="2607634" y="2284997"/>
            <a:ext cx="1306342" cy="746350"/>
          </a:xfrm>
          <a:prstGeom prst="rect">
            <a:avLst/>
          </a:prstGeom>
          <a:noFill/>
        </p:spPr>
        <p:txBody>
          <a:bodyPr wrap="square" lIns="68569" tIns="34286" rIns="68569" bIns="34286" rtlCol="0">
            <a:spAutoFit/>
          </a:bodyPr>
          <a:lstStyle/>
          <a:p>
            <a:pPr algn="ctr"/>
            <a:r>
              <a:rPr lang="en-US" sz="4400" b="1" dirty="0" smtClean="0">
                <a:solidFill>
                  <a:schemeClr val="bg1">
                    <a:lumMod val="95000"/>
                  </a:schemeClr>
                </a:solidFill>
                <a:cs typeface="Arial" pitchFamily="34" charset="0"/>
              </a:rPr>
              <a:t>90%</a:t>
            </a:r>
            <a:endParaRPr lang="en-US" sz="4400" b="1" dirty="0">
              <a:solidFill>
                <a:schemeClr val="bg1">
                  <a:lumMod val="95000"/>
                </a:schemeClr>
              </a:solidFill>
              <a:latin typeface="Arial"/>
              <a:cs typeface="Arial" pitchFamily="34" charset="0"/>
            </a:endParaRPr>
          </a:p>
        </p:txBody>
      </p:sp>
      <p:sp>
        <p:nvSpPr>
          <p:cNvPr id="13" name="TextBox 12"/>
          <p:cNvSpPr txBox="1"/>
          <p:nvPr/>
        </p:nvSpPr>
        <p:spPr>
          <a:xfrm>
            <a:off x="3895631" y="2631242"/>
            <a:ext cx="1990004" cy="284685"/>
          </a:xfrm>
          <a:prstGeom prst="rect">
            <a:avLst/>
          </a:prstGeom>
          <a:noFill/>
        </p:spPr>
        <p:txBody>
          <a:bodyPr wrap="square" lIns="68569" tIns="34286" rIns="68569" bIns="34286" rtlCol="0">
            <a:spAutoFit/>
          </a:bodyPr>
          <a:lstStyle/>
          <a:p>
            <a:r>
              <a:rPr lang="en-US" sz="1400" dirty="0">
                <a:solidFill>
                  <a:schemeClr val="bg1">
                    <a:lumMod val="95000"/>
                  </a:schemeClr>
                </a:solidFill>
                <a:cs typeface="Arial" pitchFamily="34" charset="0"/>
              </a:rPr>
              <a:t>of currency is all digital,</a:t>
            </a:r>
            <a:endParaRPr lang="en-US" sz="1400" b="1" dirty="0">
              <a:solidFill>
                <a:schemeClr val="bg1">
                  <a:lumMod val="95000"/>
                </a:schemeClr>
              </a:solidFill>
              <a:latin typeface="Arial"/>
              <a:cs typeface="Arial" pitchFamily="34" charset="0"/>
            </a:endParaRPr>
          </a:p>
        </p:txBody>
      </p:sp>
      <p:sp>
        <p:nvSpPr>
          <p:cNvPr id="14" name="TextBox 13"/>
          <p:cNvSpPr txBox="1"/>
          <p:nvPr/>
        </p:nvSpPr>
        <p:spPr>
          <a:xfrm>
            <a:off x="880876" y="2932503"/>
            <a:ext cx="5066999" cy="923318"/>
          </a:xfrm>
          <a:prstGeom prst="rect">
            <a:avLst/>
          </a:prstGeom>
          <a:noFill/>
        </p:spPr>
        <p:txBody>
          <a:bodyPr wrap="square" lIns="91425" tIns="45714" rIns="91425" bIns="45714" rtlCol="0">
            <a:spAutoFit/>
          </a:bodyPr>
          <a:lstStyle/>
          <a:p>
            <a:pPr>
              <a:spcAft>
                <a:spcPts val="1200"/>
              </a:spcAft>
            </a:pPr>
            <a:r>
              <a:rPr lang="en-US" sz="1800" b="1" dirty="0" smtClean="0">
                <a:solidFill>
                  <a:schemeClr val="bg1">
                    <a:lumMod val="95000"/>
                  </a:schemeClr>
                </a:solidFill>
                <a:latin typeface="Arial"/>
                <a:cs typeface="Arial" pitchFamily="34" charset="0"/>
              </a:rPr>
              <a:t>the </a:t>
            </a:r>
            <a:r>
              <a:rPr lang="en-US" sz="1800" b="1" dirty="0">
                <a:solidFill>
                  <a:schemeClr val="bg1">
                    <a:lumMod val="95000"/>
                  </a:schemeClr>
                </a:solidFill>
                <a:latin typeface="Arial"/>
                <a:cs typeface="Arial" pitchFamily="34" charset="0"/>
              </a:rPr>
              <a:t>process of transferring </a:t>
            </a:r>
            <a:r>
              <a:rPr lang="en-US" sz="1600" dirty="0">
                <a:solidFill>
                  <a:schemeClr val="bg1">
                    <a:lumMod val="95000"/>
                  </a:schemeClr>
                </a:solidFill>
                <a:latin typeface="Arial"/>
                <a:cs typeface="Arial" pitchFamily="34" charset="0"/>
              </a:rPr>
              <a:t>it is still </a:t>
            </a:r>
            <a:r>
              <a:rPr lang="en-US" sz="1800" b="1" dirty="0">
                <a:solidFill>
                  <a:schemeClr val="bg1">
                    <a:lumMod val="95000"/>
                  </a:schemeClr>
                </a:solidFill>
                <a:latin typeface="Arial"/>
                <a:cs typeface="Arial" pitchFamily="34" charset="0"/>
              </a:rPr>
              <a:t>inefficient</a:t>
            </a:r>
            <a:r>
              <a:rPr lang="en-US" sz="1800" dirty="0">
                <a:solidFill>
                  <a:schemeClr val="bg1">
                    <a:lumMod val="95000"/>
                  </a:schemeClr>
                </a:solidFill>
                <a:latin typeface="Arial"/>
                <a:cs typeface="Arial" pitchFamily="34" charset="0"/>
              </a:rPr>
              <a:t> </a:t>
            </a:r>
            <a:r>
              <a:rPr lang="en-US" sz="1600" dirty="0">
                <a:solidFill>
                  <a:schemeClr val="bg1">
                    <a:lumMod val="95000"/>
                  </a:schemeClr>
                </a:solidFill>
                <a:latin typeface="Arial"/>
                <a:cs typeface="Arial" pitchFamily="34" charset="0"/>
              </a:rPr>
              <a:t>and</a:t>
            </a:r>
            <a:r>
              <a:rPr lang="en-US" sz="1800" dirty="0">
                <a:solidFill>
                  <a:schemeClr val="bg1">
                    <a:lumMod val="95000"/>
                  </a:schemeClr>
                </a:solidFill>
                <a:latin typeface="Arial"/>
                <a:cs typeface="Arial" pitchFamily="34" charset="0"/>
              </a:rPr>
              <a:t> </a:t>
            </a:r>
            <a:r>
              <a:rPr lang="en-US" sz="1600" b="1" dirty="0">
                <a:solidFill>
                  <a:schemeClr val="bg1">
                    <a:lumMod val="95000"/>
                  </a:schemeClr>
                </a:solidFill>
                <a:latin typeface="Arial"/>
                <a:cs typeface="Arial" pitchFamily="34" charset="0"/>
              </a:rPr>
              <a:t>creates inconvenient barriers </a:t>
            </a:r>
            <a:r>
              <a:rPr lang="en-US" sz="1600" dirty="0">
                <a:solidFill>
                  <a:schemeClr val="bg1">
                    <a:lumMod val="95000"/>
                  </a:schemeClr>
                </a:solidFill>
                <a:latin typeface="Arial"/>
                <a:cs typeface="Arial" pitchFamily="34" charset="0"/>
              </a:rPr>
              <a:t>that</a:t>
            </a:r>
            <a:r>
              <a:rPr lang="en-US" sz="1800" dirty="0">
                <a:solidFill>
                  <a:schemeClr val="bg1">
                    <a:lumMod val="95000"/>
                  </a:schemeClr>
                </a:solidFill>
                <a:latin typeface="Arial"/>
                <a:cs typeface="Arial" pitchFamily="34" charset="0"/>
              </a:rPr>
              <a:t> </a:t>
            </a:r>
            <a:r>
              <a:rPr lang="en-US" sz="1800" b="1" dirty="0">
                <a:solidFill>
                  <a:schemeClr val="bg1">
                    <a:lumMod val="95000"/>
                  </a:schemeClr>
                </a:solidFill>
                <a:latin typeface="Arial"/>
                <a:cs typeface="Arial" pitchFamily="34" charset="0"/>
              </a:rPr>
              <a:t>inhibit </a:t>
            </a:r>
            <a:r>
              <a:rPr lang="en-US" sz="1600" b="1" dirty="0">
                <a:solidFill>
                  <a:schemeClr val="bg1">
                    <a:lumMod val="95000"/>
                  </a:schemeClr>
                </a:solidFill>
                <a:latin typeface="Arial"/>
                <a:cs typeface="Arial" pitchFamily="34" charset="0"/>
              </a:rPr>
              <a:t>the growth of a global system.</a:t>
            </a:r>
            <a:endParaRPr lang="en-US" sz="3600" b="1" dirty="0">
              <a:solidFill>
                <a:schemeClr val="bg1">
                  <a:lumMod val="95000"/>
                </a:schemeClr>
              </a:solidFill>
              <a:latin typeface="Arial"/>
              <a:cs typeface="Arial" pitchFamily="34" charset="0"/>
            </a:endParaRPr>
          </a:p>
        </p:txBody>
      </p:sp>
      <p:grpSp>
        <p:nvGrpSpPr>
          <p:cNvPr id="3" name="Group 2"/>
          <p:cNvGrpSpPr/>
          <p:nvPr/>
        </p:nvGrpSpPr>
        <p:grpSpPr>
          <a:xfrm>
            <a:off x="2931866" y="1287679"/>
            <a:ext cx="982110" cy="974284"/>
            <a:chOff x="1356707" y="7000538"/>
            <a:chExt cx="1431846" cy="1420437"/>
          </a:xfrm>
        </p:grpSpPr>
        <p:pic>
          <p:nvPicPr>
            <p:cNvPr id="21" name="Picture 2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56707" y="7000538"/>
              <a:ext cx="1431846" cy="1420437"/>
            </a:xfrm>
            <a:prstGeom prst="rect">
              <a:avLst/>
            </a:prstGeom>
          </p:spPr>
        </p:pic>
        <p:pic>
          <p:nvPicPr>
            <p:cNvPr id="22" name="Picture 21"/>
            <p:cNvPicPr>
              <a:picLocks noChangeAspect="1"/>
            </p:cNvPicPr>
            <p:nvPr/>
          </p:nvPicPr>
          <p:blipFill>
            <a:blip r:embed="rId5">
              <a:duotone>
                <a:schemeClr val="accent6">
                  <a:shade val="45000"/>
                  <a:satMod val="135000"/>
                </a:schemeClr>
                <a:prstClr val="white"/>
              </a:duotone>
            </a:blip>
            <a:stretch>
              <a:fillRect/>
            </a:stretch>
          </p:blipFill>
          <p:spPr>
            <a:xfrm>
              <a:off x="1860825" y="7351867"/>
              <a:ext cx="412185" cy="706950"/>
            </a:xfrm>
            <a:prstGeom prst="rect">
              <a:avLst/>
            </a:prstGeom>
          </p:spPr>
        </p:pic>
      </p:grpSp>
      <p:sp>
        <p:nvSpPr>
          <p:cNvPr id="25" name="Rounded Rectangle 24"/>
          <p:cNvSpPr/>
          <p:nvPr/>
        </p:nvSpPr>
        <p:spPr bwMode="auto">
          <a:xfrm>
            <a:off x="6297025" y="1751572"/>
            <a:ext cx="5262422" cy="2222222"/>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7" name="TextBox 26"/>
          <p:cNvSpPr txBox="1"/>
          <p:nvPr/>
        </p:nvSpPr>
        <p:spPr>
          <a:xfrm>
            <a:off x="6562464" y="2430868"/>
            <a:ext cx="2178524" cy="1300348"/>
          </a:xfrm>
          <a:prstGeom prst="rect">
            <a:avLst/>
          </a:prstGeom>
          <a:noFill/>
        </p:spPr>
        <p:txBody>
          <a:bodyPr wrap="square" lIns="68569" tIns="34286" rIns="68569" bIns="34286" rtlCol="0">
            <a:spAutoFit/>
          </a:bodyPr>
          <a:lstStyle/>
          <a:p>
            <a:pPr algn="ctr"/>
            <a:r>
              <a:rPr lang="en-US" sz="8000" b="1" dirty="0" smtClean="0">
                <a:solidFill>
                  <a:schemeClr val="bg1">
                    <a:lumMod val="95000"/>
                  </a:schemeClr>
                </a:solidFill>
                <a:cs typeface="Arial" pitchFamily="34" charset="0"/>
              </a:rPr>
              <a:t>39%</a:t>
            </a:r>
            <a:endParaRPr lang="en-US" sz="8000" b="1" dirty="0">
              <a:solidFill>
                <a:schemeClr val="bg1">
                  <a:lumMod val="95000"/>
                </a:schemeClr>
              </a:solidFill>
              <a:latin typeface="Arial"/>
              <a:cs typeface="Arial" pitchFamily="34" charset="0"/>
            </a:endParaRPr>
          </a:p>
        </p:txBody>
      </p:sp>
      <p:grpSp>
        <p:nvGrpSpPr>
          <p:cNvPr id="38" name="Group 37"/>
          <p:cNvGrpSpPr/>
          <p:nvPr/>
        </p:nvGrpSpPr>
        <p:grpSpPr>
          <a:xfrm>
            <a:off x="8457328" y="1278088"/>
            <a:ext cx="978408" cy="978408"/>
            <a:chOff x="981472" y="1843700"/>
            <a:chExt cx="2390775" cy="2371725"/>
          </a:xfrm>
        </p:grpSpPr>
        <p:pic>
          <p:nvPicPr>
            <p:cNvPr id="39" name="Picture 3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81472" y="1843700"/>
              <a:ext cx="2390775" cy="2371725"/>
            </a:xfrm>
            <a:prstGeom prst="rect">
              <a:avLst/>
            </a:prstGeom>
          </p:spPr>
        </p:pic>
        <p:pic>
          <p:nvPicPr>
            <p:cNvPr id="40" name="Picture 39"/>
            <p:cNvPicPr>
              <a:picLocks noChangeAspect="1"/>
            </p:cNvPicPr>
            <p:nvPr/>
          </p:nvPicPr>
          <p:blipFill>
            <a:blip r:embed="rId6">
              <a:duotone>
                <a:schemeClr val="accent6">
                  <a:shade val="45000"/>
                  <a:satMod val="135000"/>
                </a:schemeClr>
                <a:prstClr val="white"/>
              </a:duotone>
            </a:blip>
            <a:stretch>
              <a:fillRect/>
            </a:stretch>
          </p:blipFill>
          <p:spPr>
            <a:xfrm>
              <a:off x="1694739" y="2510308"/>
              <a:ext cx="964240" cy="894126"/>
            </a:xfrm>
            <a:prstGeom prst="rect">
              <a:avLst/>
            </a:prstGeom>
          </p:spPr>
        </p:pic>
        <p:cxnSp>
          <p:nvCxnSpPr>
            <p:cNvPr id="41" name="Straight Connector 40"/>
            <p:cNvCxnSpPr/>
            <p:nvPr/>
          </p:nvCxnSpPr>
          <p:spPr>
            <a:xfrm flipV="1">
              <a:off x="1560887" y="2364627"/>
              <a:ext cx="1138631" cy="1249291"/>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8886702" y="2480877"/>
            <a:ext cx="2462030" cy="1200329"/>
          </a:xfrm>
          <a:prstGeom prst="rect">
            <a:avLst/>
          </a:prstGeom>
        </p:spPr>
        <p:txBody>
          <a:bodyPr wrap="square">
            <a:spAutoFit/>
          </a:bodyPr>
          <a:lstStyle/>
          <a:p>
            <a:r>
              <a:rPr lang="en-US" sz="1600" dirty="0">
                <a:solidFill>
                  <a:schemeClr val="bg1">
                    <a:lumMod val="95000"/>
                  </a:schemeClr>
                </a:solidFill>
                <a:cs typeface="Arial" pitchFamily="34" charset="0"/>
              </a:rPr>
              <a:t>of the world’s population, which is almost </a:t>
            </a:r>
            <a:r>
              <a:rPr lang="en-US" sz="1600" b="1" dirty="0">
                <a:solidFill>
                  <a:schemeClr val="bg1">
                    <a:lumMod val="95000"/>
                  </a:schemeClr>
                </a:solidFill>
                <a:cs typeface="Arial" pitchFamily="34" charset="0"/>
              </a:rPr>
              <a:t>3 billion people, </a:t>
            </a:r>
            <a:r>
              <a:rPr lang="en-US" sz="2000" b="1" dirty="0" smtClean="0">
                <a:solidFill>
                  <a:schemeClr val="bg1">
                    <a:lumMod val="95000"/>
                  </a:schemeClr>
                </a:solidFill>
                <a:cs typeface="Arial" pitchFamily="34" charset="0"/>
              </a:rPr>
              <a:t>do </a:t>
            </a:r>
            <a:r>
              <a:rPr lang="en-US" sz="2000" b="1" dirty="0">
                <a:solidFill>
                  <a:schemeClr val="bg1">
                    <a:lumMod val="95000"/>
                  </a:schemeClr>
                </a:solidFill>
                <a:cs typeface="Arial" pitchFamily="34" charset="0"/>
              </a:rPr>
              <a:t>not have access to banks.</a:t>
            </a:r>
          </a:p>
        </p:txBody>
      </p:sp>
      <p:sp>
        <p:nvSpPr>
          <p:cNvPr id="42" name="Rounded Rectangle 41"/>
          <p:cNvSpPr/>
          <p:nvPr/>
        </p:nvSpPr>
        <p:spPr bwMode="auto">
          <a:xfrm>
            <a:off x="770909" y="4096858"/>
            <a:ext cx="10788538" cy="2045525"/>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6" name="Group 5"/>
          <p:cNvGrpSpPr/>
          <p:nvPr/>
        </p:nvGrpSpPr>
        <p:grpSpPr>
          <a:xfrm>
            <a:off x="5432601" y="5440777"/>
            <a:ext cx="1306130" cy="1306130"/>
            <a:chOff x="1356707" y="4448797"/>
            <a:chExt cx="1431846" cy="1420437"/>
          </a:xfrm>
        </p:grpSpPr>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07" y="4448797"/>
              <a:ext cx="1431846" cy="1420437"/>
            </a:xfrm>
            <a:prstGeom prst="rect">
              <a:avLst/>
            </a:prstGeom>
          </p:spPr>
        </p:pic>
        <p:pic>
          <p:nvPicPr>
            <p:cNvPr id="44" name="Picture 43"/>
            <p:cNvPicPr>
              <a:picLocks noChangeAspect="1"/>
            </p:cNvPicPr>
            <p:nvPr/>
          </p:nvPicPr>
          <p:blipFill>
            <a:blip r:embed="rId7"/>
            <a:stretch>
              <a:fillRect/>
            </a:stretch>
          </p:blipFill>
          <p:spPr>
            <a:xfrm>
              <a:off x="1741040" y="4863257"/>
              <a:ext cx="644612" cy="562245"/>
            </a:xfrm>
            <a:prstGeom prst="rect">
              <a:avLst/>
            </a:prstGeom>
          </p:spPr>
        </p:pic>
      </p:grpSp>
      <p:sp>
        <p:nvSpPr>
          <p:cNvPr id="46" name="TextBox 45"/>
          <p:cNvSpPr txBox="1"/>
          <p:nvPr/>
        </p:nvSpPr>
        <p:spPr>
          <a:xfrm>
            <a:off x="972054" y="4276221"/>
            <a:ext cx="5061277" cy="1107984"/>
          </a:xfrm>
          <a:prstGeom prst="rect">
            <a:avLst/>
          </a:prstGeom>
          <a:noFill/>
        </p:spPr>
        <p:txBody>
          <a:bodyPr wrap="square" lIns="91425" tIns="45714" rIns="91425" bIns="45714" rtlCol="0">
            <a:spAutoFit/>
          </a:bodyPr>
          <a:lstStyle/>
          <a:p>
            <a:pPr>
              <a:spcAft>
                <a:spcPts val="1200"/>
              </a:spcAft>
            </a:pPr>
            <a:r>
              <a:rPr lang="en-US" sz="2200" dirty="0">
                <a:solidFill>
                  <a:srgbClr val="8A8C8E"/>
                </a:solidFill>
                <a:latin typeface="Arial"/>
                <a:cs typeface="Arial" pitchFamily="34" charset="0"/>
              </a:rPr>
              <a:t>The </a:t>
            </a:r>
            <a:r>
              <a:rPr lang="en-US" sz="2200" b="1" dirty="0">
                <a:solidFill>
                  <a:srgbClr val="8A8C8E"/>
                </a:solidFill>
                <a:latin typeface="Arial"/>
                <a:cs typeface="Arial" pitchFamily="34" charset="0"/>
              </a:rPr>
              <a:t>inter-connectivity</a:t>
            </a:r>
            <a:r>
              <a:rPr lang="en-US" sz="2200" dirty="0">
                <a:solidFill>
                  <a:srgbClr val="8A8C8E"/>
                </a:solidFill>
                <a:latin typeface="Arial"/>
                <a:cs typeface="Arial" pitchFamily="34" charset="0"/>
              </a:rPr>
              <a:t> of the world and globalization of human interaction applies pressure for </a:t>
            </a:r>
            <a:r>
              <a:rPr lang="en-US" sz="2200" b="1" dirty="0">
                <a:solidFill>
                  <a:srgbClr val="8A8C8E"/>
                </a:solidFill>
                <a:latin typeface="Arial"/>
                <a:cs typeface="Arial" pitchFamily="34" charset="0"/>
              </a:rPr>
              <a:t>the need of </a:t>
            </a:r>
            <a:r>
              <a:rPr lang="en-US" sz="2200" dirty="0" smtClean="0">
                <a:solidFill>
                  <a:srgbClr val="8A8C8E"/>
                </a:solidFill>
                <a:latin typeface="Arial"/>
                <a:cs typeface="Arial" pitchFamily="34" charset="0"/>
              </a:rPr>
              <a:t>an</a:t>
            </a:r>
            <a:endParaRPr lang="en-US" sz="2200" b="1" dirty="0" smtClean="0">
              <a:solidFill>
                <a:srgbClr val="00BDF2"/>
              </a:solidFill>
              <a:latin typeface="Arial"/>
              <a:cs typeface="Arial" pitchFamily="34" charset="0"/>
            </a:endParaRPr>
          </a:p>
        </p:txBody>
      </p:sp>
      <p:sp>
        <p:nvSpPr>
          <p:cNvPr id="47" name="TextBox 46"/>
          <p:cNvSpPr txBox="1"/>
          <p:nvPr/>
        </p:nvSpPr>
        <p:spPr>
          <a:xfrm>
            <a:off x="6735076" y="4300489"/>
            <a:ext cx="4703920" cy="1538871"/>
          </a:xfrm>
          <a:prstGeom prst="rect">
            <a:avLst/>
          </a:prstGeom>
          <a:noFill/>
        </p:spPr>
        <p:txBody>
          <a:bodyPr wrap="square" lIns="91425" tIns="45714" rIns="91425" bIns="45714" rtlCol="0">
            <a:spAutoFit/>
          </a:bodyPr>
          <a:lstStyle/>
          <a:p>
            <a:pPr>
              <a:spcAft>
                <a:spcPts val="1200"/>
              </a:spcAft>
            </a:pPr>
            <a:r>
              <a:rPr lang="en-US" sz="2000" b="1" dirty="0" smtClean="0">
                <a:solidFill>
                  <a:srgbClr val="00BDF2"/>
                </a:solidFill>
                <a:latin typeface="Arial"/>
                <a:cs typeface="Arial" pitchFamily="34" charset="0"/>
              </a:rPr>
              <a:t>Try </a:t>
            </a:r>
            <a:r>
              <a:rPr lang="en-US" sz="2000" b="1" dirty="0">
                <a:solidFill>
                  <a:srgbClr val="00BDF2"/>
                </a:solidFill>
                <a:latin typeface="Arial"/>
                <a:cs typeface="Arial" pitchFamily="34" charset="0"/>
              </a:rPr>
              <a:t>to move large amounts of money across borders,</a:t>
            </a:r>
            <a:r>
              <a:rPr lang="en-US" sz="2000" b="1" dirty="0">
                <a:solidFill>
                  <a:srgbClr val="8A8C8E"/>
                </a:solidFill>
                <a:latin typeface="Arial"/>
                <a:cs typeface="Arial" pitchFamily="34" charset="0"/>
              </a:rPr>
              <a:t> </a:t>
            </a:r>
            <a:r>
              <a:rPr lang="en-US" sz="1800" dirty="0">
                <a:solidFill>
                  <a:srgbClr val="8A8C8E"/>
                </a:solidFill>
                <a:latin typeface="Arial"/>
                <a:cs typeface="Arial" pitchFamily="34" charset="0"/>
              </a:rPr>
              <a:t>and you can feel the </a:t>
            </a:r>
            <a:r>
              <a:rPr lang="en-US" sz="1800" b="1" dirty="0">
                <a:solidFill>
                  <a:srgbClr val="004785"/>
                </a:solidFill>
                <a:latin typeface="Arial"/>
                <a:cs typeface="Arial" pitchFamily="34" charset="0"/>
              </a:rPr>
              <a:t>friction</a:t>
            </a:r>
            <a:r>
              <a:rPr lang="en-US" sz="1800" dirty="0">
                <a:solidFill>
                  <a:srgbClr val="8A8C8E"/>
                </a:solidFill>
                <a:latin typeface="Arial"/>
                <a:cs typeface="Arial" pitchFamily="34" charset="0"/>
              </a:rPr>
              <a:t> depending on the country you’re in, and you’ll realize how </a:t>
            </a:r>
            <a:r>
              <a:rPr lang="en-US" sz="1800" b="1" dirty="0">
                <a:solidFill>
                  <a:srgbClr val="004785"/>
                </a:solidFill>
                <a:latin typeface="Arial"/>
                <a:cs typeface="Arial" pitchFamily="34" charset="0"/>
              </a:rPr>
              <a:t>expensive</a:t>
            </a:r>
            <a:r>
              <a:rPr lang="en-US" sz="1800" dirty="0">
                <a:solidFill>
                  <a:srgbClr val="8A8C8E"/>
                </a:solidFill>
                <a:latin typeface="Arial"/>
                <a:cs typeface="Arial" pitchFamily="34" charset="0"/>
              </a:rPr>
              <a:t> and </a:t>
            </a:r>
            <a:r>
              <a:rPr lang="en-US" sz="1800" b="1" dirty="0">
                <a:solidFill>
                  <a:srgbClr val="004785"/>
                </a:solidFill>
                <a:latin typeface="Arial"/>
                <a:cs typeface="Arial" pitchFamily="34" charset="0"/>
              </a:rPr>
              <a:t>slow it can be.</a:t>
            </a:r>
            <a:endParaRPr lang="en-US" sz="4000" b="1" dirty="0">
              <a:solidFill>
                <a:srgbClr val="004785"/>
              </a:solidFill>
              <a:latin typeface="Arial"/>
              <a:cs typeface="Arial" pitchFamily="34" charset="0"/>
            </a:endParaRPr>
          </a:p>
        </p:txBody>
      </p:sp>
      <p:sp>
        <p:nvSpPr>
          <p:cNvPr id="7" name="Rectangle 6"/>
          <p:cNvSpPr/>
          <p:nvPr/>
        </p:nvSpPr>
        <p:spPr>
          <a:xfrm>
            <a:off x="2390184" y="5311021"/>
            <a:ext cx="2048381" cy="646331"/>
          </a:xfrm>
          <a:prstGeom prst="rect">
            <a:avLst/>
          </a:prstGeom>
        </p:spPr>
        <p:txBody>
          <a:bodyPr wrap="none">
            <a:spAutoFit/>
          </a:bodyPr>
          <a:lstStyle/>
          <a:p>
            <a:pPr algn="ctr">
              <a:spcAft>
                <a:spcPts val="1200"/>
              </a:spcAft>
            </a:pPr>
            <a:r>
              <a:rPr lang="en-US" sz="3600" b="1" dirty="0">
                <a:solidFill>
                  <a:srgbClr val="00BDF2"/>
                </a:solidFill>
                <a:cs typeface="Arial" pitchFamily="34" charset="0"/>
              </a:rPr>
              <a:t>Identity. </a:t>
            </a:r>
          </a:p>
        </p:txBody>
      </p:sp>
    </p:spTree>
    <p:custDataLst>
      <p:tags r:id="rId1"/>
    </p:custDataLst>
    <p:extLst>
      <p:ext uri="{BB962C8B-B14F-4D97-AF65-F5344CB8AC3E}">
        <p14:creationId xmlns:p14="http://schemas.microsoft.com/office/powerpoint/2010/main" val="210992455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a:xfrm>
            <a:off x="741124" y="1836920"/>
            <a:ext cx="2906152"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777280" y="1836920"/>
            <a:ext cx="5000958"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4026321" y="5163151"/>
            <a:ext cx="4416445" cy="648585"/>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8894616" y="1836920"/>
            <a:ext cx="2467863"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9138354" y="5163151"/>
            <a:ext cx="1980388" cy="648585"/>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Placeholder 2"/>
          <p:cNvSpPr>
            <a:spLocks noGrp="1"/>
          </p:cNvSpPr>
          <p:nvPr>
            <p:ph type="body" sz="quarter" idx="10"/>
          </p:nvPr>
        </p:nvSpPr>
        <p:spPr>
          <a:xfrm>
            <a:off x="708554" y="489545"/>
            <a:ext cx="9067439" cy="311847"/>
          </a:xfrm>
        </p:spPr>
        <p:txBody>
          <a:bodyPr>
            <a:noAutofit/>
          </a:bodyPr>
          <a:lstStyle/>
          <a:p>
            <a:r>
              <a:rPr lang="en-US" sz="2800" b="1" dirty="0" smtClean="0">
                <a:solidFill>
                  <a:srgbClr val="004785"/>
                </a:solidFill>
              </a:rPr>
              <a:t>Identify and Evolution </a:t>
            </a:r>
            <a:r>
              <a:rPr lang="en-US" sz="2800" b="1" dirty="0">
                <a:solidFill>
                  <a:srgbClr val="004785"/>
                </a:solidFill>
              </a:rPr>
              <a:t>of Trust</a:t>
            </a:r>
          </a:p>
        </p:txBody>
      </p:sp>
      <p:sp>
        <p:nvSpPr>
          <p:cNvPr id="52" name="Rectangle 51"/>
          <p:cNvSpPr/>
          <p:nvPr/>
        </p:nvSpPr>
        <p:spPr>
          <a:xfrm>
            <a:off x="303124" y="440318"/>
            <a:ext cx="69444" cy="40780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4" rIns="68565" bIns="34284" rtlCol="0" anchor="ctr"/>
          <a:lstStyle/>
          <a:p>
            <a:pPr algn="ctr"/>
            <a:endParaRPr lang="en-US" dirty="0"/>
          </a:p>
        </p:txBody>
      </p:sp>
      <p:sp>
        <p:nvSpPr>
          <p:cNvPr id="53" name="Rectangle 52"/>
          <p:cNvSpPr/>
          <p:nvPr/>
        </p:nvSpPr>
        <p:spPr>
          <a:xfrm>
            <a:off x="337844" y="440318"/>
            <a:ext cx="99483" cy="40780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4" rIns="68565" bIns="34284" rtlCol="0" anchor="ctr"/>
          <a:lstStyle/>
          <a:p>
            <a:pPr algn="ctr"/>
            <a:endParaRPr lang="en-US" dirty="0"/>
          </a:p>
        </p:txBody>
      </p:sp>
      <p:cxnSp>
        <p:nvCxnSpPr>
          <p:cNvPr id="27" name="Straight Connector 26"/>
          <p:cNvCxnSpPr/>
          <p:nvPr/>
        </p:nvCxnSpPr>
        <p:spPr bwMode="auto">
          <a:xfrm>
            <a:off x="1757774" y="3034146"/>
            <a:ext cx="952185" cy="0"/>
          </a:xfrm>
          <a:prstGeom prst="line">
            <a:avLst/>
          </a:prstGeom>
          <a:noFill/>
          <a:ln w="69850" cap="rnd" cmpd="sng" algn="ctr">
            <a:solidFill>
              <a:schemeClr val="bg1">
                <a:lumMod val="75000"/>
              </a:schemeClr>
            </a:solidFill>
            <a:prstDash val="sysDot"/>
            <a:round/>
            <a:headEnd type="none" w="med" len="med"/>
            <a:tailEnd type="none" w="med" len="med"/>
          </a:ln>
          <a:effectLst/>
          <a:extLst/>
        </p:spPr>
      </p:cxnSp>
      <p:sp>
        <p:nvSpPr>
          <p:cNvPr id="25" name="Oval 24"/>
          <p:cNvSpPr/>
          <p:nvPr/>
        </p:nvSpPr>
        <p:spPr bwMode="auto">
          <a:xfrm>
            <a:off x="1167575" y="2776452"/>
            <a:ext cx="515388" cy="515388"/>
          </a:xfrm>
          <a:prstGeom prst="ellipse">
            <a:avLst/>
          </a:prstGeom>
          <a:no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0" name="Oval 29"/>
          <p:cNvSpPr/>
          <p:nvPr/>
        </p:nvSpPr>
        <p:spPr bwMode="auto">
          <a:xfrm>
            <a:off x="2784776" y="2776452"/>
            <a:ext cx="515388" cy="515388"/>
          </a:xfrm>
          <a:prstGeom prst="ellipse">
            <a:avLst/>
          </a:prstGeom>
          <a:no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grpSp>
        <p:nvGrpSpPr>
          <p:cNvPr id="61" name="Group 60"/>
          <p:cNvGrpSpPr/>
          <p:nvPr/>
        </p:nvGrpSpPr>
        <p:grpSpPr>
          <a:xfrm>
            <a:off x="9295793" y="2169510"/>
            <a:ext cx="1789696" cy="1712646"/>
            <a:chOff x="9277003" y="2169510"/>
            <a:chExt cx="1789696" cy="1712646"/>
          </a:xfrm>
        </p:grpSpPr>
        <p:sp>
          <p:nvSpPr>
            <p:cNvPr id="6" name="Rectangle 5"/>
            <p:cNvSpPr/>
            <p:nvPr/>
          </p:nvSpPr>
          <p:spPr bwMode="auto">
            <a:xfrm>
              <a:off x="9501447" y="2377440"/>
              <a:ext cx="1271847" cy="1271847"/>
            </a:xfrm>
            <a:prstGeom prst="rect">
              <a:avLst/>
            </a:prstGeom>
            <a:noFill/>
            <a:ln w="69850" cap="rnd" cmpd="sng" algn="ctr">
              <a:solidFill>
                <a:schemeClr val="bg1">
                  <a:lumMod val="75000"/>
                </a:schemeClr>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1400" dirty="0">
                <a:latin typeface="Arial" pitchFamily="34" charset="0"/>
                <a:ea typeface="+mj-ea"/>
              </a:endParaRPr>
            </a:p>
          </p:txBody>
        </p:sp>
        <p:cxnSp>
          <p:nvCxnSpPr>
            <p:cNvPr id="12" name="Straight Connector 11"/>
            <p:cNvCxnSpPr/>
            <p:nvPr/>
          </p:nvCxnSpPr>
          <p:spPr bwMode="auto">
            <a:xfrm>
              <a:off x="9609513" y="2485506"/>
              <a:ext cx="1020316" cy="1020316"/>
            </a:xfrm>
            <a:prstGeom prst="line">
              <a:avLst/>
            </a:prstGeom>
            <a:noFill/>
            <a:ln w="69850" cap="rnd" cmpd="sng" algn="ctr">
              <a:solidFill>
                <a:schemeClr val="bg1">
                  <a:lumMod val="75000"/>
                </a:schemeClr>
              </a:solidFill>
              <a:prstDash val="sysDot"/>
              <a:round/>
              <a:headEnd type="none" w="med" len="med"/>
              <a:tailEnd type="none" w="med" len="med"/>
            </a:ln>
            <a:effectLst/>
            <a:extLst/>
          </p:spPr>
        </p:cxnSp>
        <p:cxnSp>
          <p:nvCxnSpPr>
            <p:cNvPr id="15" name="Straight Connector 14"/>
            <p:cNvCxnSpPr/>
            <p:nvPr/>
          </p:nvCxnSpPr>
          <p:spPr bwMode="auto">
            <a:xfrm flipV="1">
              <a:off x="9567949" y="2485506"/>
              <a:ext cx="1097280" cy="1097280"/>
            </a:xfrm>
            <a:prstGeom prst="line">
              <a:avLst/>
            </a:prstGeom>
            <a:noFill/>
            <a:ln w="69850" cap="rnd" cmpd="sng" algn="ctr">
              <a:solidFill>
                <a:schemeClr val="bg1">
                  <a:lumMod val="75000"/>
                </a:schemeClr>
              </a:solidFill>
              <a:prstDash val="sysDot"/>
              <a:round/>
              <a:headEnd type="none" w="med" len="med"/>
              <a:tailEnd type="none" w="med" len="med"/>
            </a:ln>
            <a:effectLst/>
            <a:extLst/>
          </p:spPr>
        </p:cxnSp>
        <p:sp>
          <p:nvSpPr>
            <p:cNvPr id="33" name="Oval 32"/>
            <p:cNvSpPr/>
            <p:nvPr/>
          </p:nvSpPr>
          <p:spPr bwMode="auto">
            <a:xfrm>
              <a:off x="9277003" y="2175730"/>
              <a:ext cx="465738" cy="465738"/>
            </a:xfrm>
            <a:prstGeom prst="ellipse">
              <a:avLst/>
            </a:prstGeom>
            <a:solidFill>
              <a:schemeClr val="bg1"/>
            </a:solid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4" name="Oval 33"/>
            <p:cNvSpPr/>
            <p:nvPr/>
          </p:nvSpPr>
          <p:spPr bwMode="auto">
            <a:xfrm>
              <a:off x="9292356" y="3416418"/>
              <a:ext cx="465738" cy="465738"/>
            </a:xfrm>
            <a:prstGeom prst="ellipse">
              <a:avLst/>
            </a:prstGeom>
            <a:solidFill>
              <a:schemeClr val="bg1"/>
            </a:solid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5" name="Oval 34"/>
            <p:cNvSpPr/>
            <p:nvPr/>
          </p:nvSpPr>
          <p:spPr bwMode="auto">
            <a:xfrm>
              <a:off x="9910494" y="2801277"/>
              <a:ext cx="465738" cy="465738"/>
            </a:xfrm>
            <a:prstGeom prst="ellipse">
              <a:avLst/>
            </a:prstGeom>
            <a:solidFill>
              <a:schemeClr val="bg1"/>
            </a:solid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6" name="Oval 35"/>
            <p:cNvSpPr/>
            <p:nvPr/>
          </p:nvSpPr>
          <p:spPr bwMode="auto">
            <a:xfrm>
              <a:off x="10600961" y="2169510"/>
              <a:ext cx="465738" cy="465738"/>
            </a:xfrm>
            <a:prstGeom prst="ellipse">
              <a:avLst/>
            </a:prstGeom>
            <a:solidFill>
              <a:schemeClr val="bg1"/>
            </a:solid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7" name="Oval 36"/>
            <p:cNvSpPr/>
            <p:nvPr/>
          </p:nvSpPr>
          <p:spPr bwMode="auto">
            <a:xfrm>
              <a:off x="10536623" y="3416418"/>
              <a:ext cx="465738" cy="465738"/>
            </a:xfrm>
            <a:prstGeom prst="ellipse">
              <a:avLst/>
            </a:prstGeom>
            <a:solidFill>
              <a:schemeClr val="bg1"/>
            </a:solid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grpSp>
      <p:pic>
        <p:nvPicPr>
          <p:cNvPr id="29" name="Picture 28"/>
          <p:cNvPicPr>
            <a:picLocks noChangeAspect="1"/>
          </p:cNvPicPr>
          <p:nvPr/>
        </p:nvPicPr>
        <p:blipFill>
          <a:blip r:embed="rId4"/>
          <a:stretch>
            <a:fillRect/>
          </a:stretch>
        </p:blipFill>
        <p:spPr>
          <a:xfrm rot="10800000">
            <a:off x="891772" y="3999402"/>
            <a:ext cx="2542403" cy="151244"/>
          </a:xfrm>
          <a:prstGeom prst="rect">
            <a:avLst/>
          </a:prstGeom>
        </p:spPr>
      </p:pic>
      <p:pic>
        <p:nvPicPr>
          <p:cNvPr id="41" name="Picture 40"/>
          <p:cNvPicPr>
            <a:picLocks noChangeAspect="1"/>
          </p:cNvPicPr>
          <p:nvPr/>
        </p:nvPicPr>
        <p:blipFill>
          <a:blip r:embed="rId5"/>
          <a:stretch>
            <a:fillRect/>
          </a:stretch>
        </p:blipFill>
        <p:spPr>
          <a:xfrm rot="10800000">
            <a:off x="4272897" y="3996482"/>
            <a:ext cx="3968038" cy="157085"/>
          </a:xfrm>
          <a:prstGeom prst="rect">
            <a:avLst/>
          </a:prstGeom>
        </p:spPr>
      </p:pic>
      <p:pic>
        <p:nvPicPr>
          <p:cNvPr id="43" name="Picture 42"/>
          <p:cNvPicPr>
            <a:picLocks noChangeAspect="1"/>
          </p:cNvPicPr>
          <p:nvPr/>
        </p:nvPicPr>
        <p:blipFill>
          <a:blip r:embed="rId6"/>
          <a:stretch>
            <a:fillRect/>
          </a:stretch>
        </p:blipFill>
        <p:spPr>
          <a:xfrm rot="10800000">
            <a:off x="9135685" y="3996640"/>
            <a:ext cx="2022763" cy="156770"/>
          </a:xfrm>
          <a:prstGeom prst="rect">
            <a:avLst/>
          </a:prstGeom>
        </p:spPr>
      </p:pic>
      <p:grpSp>
        <p:nvGrpSpPr>
          <p:cNvPr id="57" name="Group 56"/>
          <p:cNvGrpSpPr/>
          <p:nvPr/>
        </p:nvGrpSpPr>
        <p:grpSpPr>
          <a:xfrm>
            <a:off x="4370729" y="2468880"/>
            <a:ext cx="3807859" cy="1113906"/>
            <a:chOff x="4234703" y="2468880"/>
            <a:chExt cx="3807859" cy="1113906"/>
          </a:xfrm>
        </p:grpSpPr>
        <p:sp>
          <p:nvSpPr>
            <p:cNvPr id="45" name="Rectangle 44"/>
            <p:cNvSpPr/>
            <p:nvPr/>
          </p:nvSpPr>
          <p:spPr bwMode="auto">
            <a:xfrm>
              <a:off x="5569527" y="2468880"/>
              <a:ext cx="1130531" cy="1113906"/>
            </a:xfrm>
            <a:prstGeom prst="rect">
              <a:avLst/>
            </a:prstGeom>
            <a:solidFill>
              <a:srgbClr val="004785"/>
            </a:solidFill>
            <a:ln w="6350" cap="flat" cmpd="sng" algn="ctr">
              <a:solidFill>
                <a:schemeClr val="tx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46" name="Oval 45"/>
            <p:cNvSpPr/>
            <p:nvPr/>
          </p:nvSpPr>
          <p:spPr bwMode="auto">
            <a:xfrm>
              <a:off x="5968538" y="2867892"/>
              <a:ext cx="332508" cy="332508"/>
            </a:xfrm>
            <a:prstGeom prst="ellipse">
              <a:avLst/>
            </a:prstGeom>
            <a:solidFill>
              <a:schemeClr val="bg1"/>
            </a:solidFill>
            <a:ln w="6350" cap="flat" cmpd="sng" algn="ctr">
              <a:solidFill>
                <a:schemeClr val="tx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cxnSp>
          <p:nvCxnSpPr>
            <p:cNvPr id="23" name="Straight Connector 22"/>
            <p:cNvCxnSpPr>
              <a:stCxn id="31" idx="6"/>
              <a:endCxn id="46" idx="6"/>
            </p:cNvCxnSpPr>
            <p:nvPr/>
          </p:nvCxnSpPr>
          <p:spPr bwMode="auto">
            <a:xfrm>
              <a:off x="4750091" y="3034146"/>
              <a:ext cx="1550955" cy="0"/>
            </a:xfrm>
            <a:prstGeom prst="line">
              <a:avLst/>
            </a:prstGeom>
            <a:noFill/>
            <a:ln w="69850" cap="rnd" cmpd="sng" algn="ctr">
              <a:solidFill>
                <a:schemeClr val="bg1">
                  <a:lumMod val="75000"/>
                </a:schemeClr>
              </a:solidFill>
              <a:prstDash val="sysDot"/>
              <a:round/>
              <a:headEnd type="none" w="med" len="med"/>
              <a:tailEnd type="none" w="med" len="med"/>
            </a:ln>
            <a:effectLst/>
            <a:extLst/>
          </p:spPr>
        </p:cxnSp>
        <p:sp>
          <p:nvSpPr>
            <p:cNvPr id="31" name="Oval 30"/>
            <p:cNvSpPr/>
            <p:nvPr/>
          </p:nvSpPr>
          <p:spPr bwMode="auto">
            <a:xfrm>
              <a:off x="4234703" y="2776452"/>
              <a:ext cx="515388" cy="515388"/>
            </a:xfrm>
            <a:prstGeom prst="ellipse">
              <a:avLst/>
            </a:prstGeom>
            <a:no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32" name="Oval 31"/>
            <p:cNvSpPr/>
            <p:nvPr/>
          </p:nvSpPr>
          <p:spPr bwMode="auto">
            <a:xfrm>
              <a:off x="7527174" y="2776452"/>
              <a:ext cx="515388" cy="515388"/>
            </a:xfrm>
            <a:prstGeom prst="ellipse">
              <a:avLst/>
            </a:prstGeom>
            <a:noFill/>
            <a:ln w="69850" cap="flat" cmpd="sng" algn="ctr">
              <a:solidFill>
                <a:srgbClr val="00BDF2"/>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cxnSp>
          <p:nvCxnSpPr>
            <p:cNvPr id="54" name="Straight Connector 53"/>
            <p:cNvCxnSpPr>
              <a:endCxn id="32" idx="2"/>
            </p:cNvCxnSpPr>
            <p:nvPr/>
          </p:nvCxnSpPr>
          <p:spPr bwMode="auto">
            <a:xfrm>
              <a:off x="6774872" y="3034146"/>
              <a:ext cx="752302" cy="0"/>
            </a:xfrm>
            <a:prstGeom prst="line">
              <a:avLst/>
            </a:prstGeom>
            <a:noFill/>
            <a:ln w="69850" cap="rnd" cmpd="sng" algn="ctr">
              <a:solidFill>
                <a:schemeClr val="bg1">
                  <a:lumMod val="75000"/>
                </a:schemeClr>
              </a:solidFill>
              <a:prstDash val="sysDot"/>
              <a:round/>
              <a:headEnd type="none" w="med" len="med"/>
              <a:tailEnd type="none" w="med" len="med"/>
            </a:ln>
            <a:effectLst/>
            <a:extLst/>
          </p:spPr>
        </p:cxnSp>
      </p:grpSp>
      <p:sp>
        <p:nvSpPr>
          <p:cNvPr id="49" name="TextBox 48"/>
          <p:cNvSpPr txBox="1"/>
          <p:nvPr/>
        </p:nvSpPr>
        <p:spPr bwMode="gray">
          <a:xfrm>
            <a:off x="8400009" y="5264238"/>
            <a:ext cx="3474722" cy="46166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b="1" dirty="0" smtClean="0">
                <a:solidFill>
                  <a:schemeClr val="bg1"/>
                </a:solidFill>
                <a:latin typeface="+mj-lt"/>
              </a:rPr>
              <a:t>Distributed</a:t>
            </a:r>
            <a:endParaRPr lang="en-US" b="1" dirty="0">
              <a:solidFill>
                <a:schemeClr val="bg1"/>
              </a:solidFill>
              <a:latin typeface="+mj-lt"/>
            </a:endParaRPr>
          </a:p>
        </p:txBody>
      </p:sp>
      <p:sp>
        <p:nvSpPr>
          <p:cNvPr id="48" name="TextBox 47"/>
          <p:cNvSpPr txBox="1"/>
          <p:nvPr/>
        </p:nvSpPr>
        <p:spPr bwMode="gray">
          <a:xfrm>
            <a:off x="4026320" y="5264238"/>
            <a:ext cx="4416445" cy="46166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b="1" dirty="0" smtClean="0">
                <a:solidFill>
                  <a:schemeClr val="bg1"/>
                </a:solidFill>
                <a:latin typeface="+mj-lt"/>
              </a:rPr>
              <a:t>Institutional</a:t>
            </a:r>
            <a:endParaRPr lang="en-US" b="1" dirty="0">
              <a:solidFill>
                <a:schemeClr val="bg1"/>
              </a:solidFill>
              <a:latin typeface="+mj-lt"/>
            </a:endParaRPr>
          </a:p>
        </p:txBody>
      </p:sp>
      <p:sp>
        <p:nvSpPr>
          <p:cNvPr id="68" name="Rounded Rectangle 67"/>
          <p:cNvSpPr/>
          <p:nvPr/>
        </p:nvSpPr>
        <p:spPr>
          <a:xfrm>
            <a:off x="1016927" y="5190452"/>
            <a:ext cx="2330433" cy="648585"/>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bwMode="gray">
          <a:xfrm>
            <a:off x="1016927" y="5264238"/>
            <a:ext cx="2330433" cy="46166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b="1" dirty="0" smtClean="0">
                <a:solidFill>
                  <a:schemeClr val="bg1"/>
                </a:solidFill>
                <a:latin typeface="+mj-lt"/>
              </a:rPr>
              <a:t>Local</a:t>
            </a:r>
            <a:endParaRPr lang="en-US" b="1" dirty="0">
              <a:solidFill>
                <a:schemeClr val="bg1"/>
              </a:solidFill>
              <a:latin typeface="+mj-lt"/>
            </a:endParaRPr>
          </a:p>
        </p:txBody>
      </p:sp>
    </p:spTree>
    <p:custDataLst>
      <p:tags r:id="rId1"/>
    </p:custDataLst>
    <p:extLst>
      <p:ext uri="{BB962C8B-B14F-4D97-AF65-F5344CB8AC3E}">
        <p14:creationId xmlns:p14="http://schemas.microsoft.com/office/powerpoint/2010/main" val="300436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65" grpId="0" animBg="1"/>
      <p:bldP spid="66"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657963" y="489442"/>
            <a:ext cx="9863516" cy="311727"/>
          </a:xfrm>
        </p:spPr>
        <p:txBody>
          <a:bodyPr/>
          <a:lstStyle/>
          <a:p>
            <a:r>
              <a:rPr lang="en-US" sz="2800" b="1" dirty="0" smtClean="0">
                <a:solidFill>
                  <a:srgbClr val="004785"/>
                </a:solidFill>
              </a:rPr>
              <a:t>The shift from an </a:t>
            </a:r>
            <a:r>
              <a:rPr lang="en-US" sz="2800" b="1" dirty="0">
                <a:solidFill>
                  <a:srgbClr val="00BDF2"/>
                </a:solidFill>
              </a:rPr>
              <a:t>Internet of Information</a:t>
            </a: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2" name="Hexagon 1"/>
          <p:cNvSpPr/>
          <p:nvPr/>
        </p:nvSpPr>
        <p:spPr>
          <a:xfrm>
            <a:off x="5065982" y="2881341"/>
            <a:ext cx="2076994" cy="1790512"/>
          </a:xfrm>
          <a:prstGeom prst="hexagon">
            <a:avLst/>
          </a:prstGeom>
          <a:solidFill>
            <a:srgbClr val="004785"/>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5" name="Hexagon 44"/>
          <p:cNvSpPr/>
          <p:nvPr/>
        </p:nvSpPr>
        <p:spPr>
          <a:xfrm>
            <a:off x="1362586" y="1915728"/>
            <a:ext cx="1015358" cy="875308"/>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6" name="Hexagon 45"/>
          <p:cNvSpPr/>
          <p:nvPr/>
        </p:nvSpPr>
        <p:spPr>
          <a:xfrm>
            <a:off x="5733822" y="1520944"/>
            <a:ext cx="744570" cy="641870"/>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7" name="Hexagon 46"/>
          <p:cNvSpPr/>
          <p:nvPr/>
        </p:nvSpPr>
        <p:spPr>
          <a:xfrm>
            <a:off x="9412951" y="1520944"/>
            <a:ext cx="744570" cy="641870"/>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8" name="Hexagon 47"/>
          <p:cNvSpPr/>
          <p:nvPr/>
        </p:nvSpPr>
        <p:spPr>
          <a:xfrm>
            <a:off x="10068022" y="877167"/>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9" name="Hexagon 48"/>
          <p:cNvSpPr/>
          <p:nvPr/>
        </p:nvSpPr>
        <p:spPr>
          <a:xfrm>
            <a:off x="10665140" y="3455662"/>
            <a:ext cx="744570" cy="641870"/>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0" name="Hexagon 49"/>
          <p:cNvSpPr/>
          <p:nvPr/>
        </p:nvSpPr>
        <p:spPr>
          <a:xfrm>
            <a:off x="8331706" y="4542538"/>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2" name="Hexagon 51"/>
          <p:cNvSpPr/>
          <p:nvPr/>
        </p:nvSpPr>
        <p:spPr>
          <a:xfrm>
            <a:off x="9149162" y="5359018"/>
            <a:ext cx="744570" cy="641870"/>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3" name="Hexagon 52"/>
          <p:cNvSpPr/>
          <p:nvPr/>
        </p:nvSpPr>
        <p:spPr>
          <a:xfrm>
            <a:off x="9738016" y="4542538"/>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5" name="Hexagon 54"/>
          <p:cNvSpPr/>
          <p:nvPr/>
        </p:nvSpPr>
        <p:spPr>
          <a:xfrm>
            <a:off x="5730482" y="5466641"/>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6" name="Hexagon 55"/>
          <p:cNvSpPr/>
          <p:nvPr/>
        </p:nvSpPr>
        <p:spPr>
          <a:xfrm>
            <a:off x="1917489" y="5242299"/>
            <a:ext cx="1015358" cy="875308"/>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7" name="Hexagon 56"/>
          <p:cNvSpPr/>
          <p:nvPr/>
        </p:nvSpPr>
        <p:spPr>
          <a:xfrm>
            <a:off x="1176399" y="4816407"/>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8" name="Hexagon 57"/>
          <p:cNvSpPr/>
          <p:nvPr/>
        </p:nvSpPr>
        <p:spPr>
          <a:xfrm>
            <a:off x="790150" y="5466639"/>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9" name="Hexagon 58"/>
          <p:cNvSpPr/>
          <p:nvPr/>
        </p:nvSpPr>
        <p:spPr>
          <a:xfrm>
            <a:off x="1018524" y="2987161"/>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0" name="Hexagon 59"/>
          <p:cNvSpPr/>
          <p:nvPr/>
        </p:nvSpPr>
        <p:spPr>
          <a:xfrm>
            <a:off x="2523343" y="1624431"/>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9" name="Straight Connector 18"/>
          <p:cNvCxnSpPr>
            <a:stCxn id="25" idx="0"/>
            <a:endCxn id="47" idx="3"/>
          </p:cNvCxnSpPr>
          <p:nvPr/>
        </p:nvCxnSpPr>
        <p:spPr>
          <a:xfrm>
            <a:off x="8054978" y="1841879"/>
            <a:ext cx="1357973"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a:stCxn id="47" idx="5"/>
            <a:endCxn id="48" idx="2"/>
          </p:cNvCxnSpPr>
          <p:nvPr/>
        </p:nvCxnSpPr>
        <p:spPr>
          <a:xfrm flipV="1">
            <a:off x="9997054" y="1303792"/>
            <a:ext cx="177623" cy="217153"/>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6718602" y="943720"/>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a:stCxn id="2" idx="5"/>
            <a:endCxn id="25" idx="2"/>
          </p:cNvCxnSpPr>
          <p:nvPr/>
        </p:nvCxnSpPr>
        <p:spPr>
          <a:xfrm flipV="1">
            <a:off x="6695348" y="2418003"/>
            <a:ext cx="311085" cy="463339"/>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a:stCxn id="2" idx="4"/>
            <a:endCxn id="24" idx="1"/>
          </p:cNvCxnSpPr>
          <p:nvPr/>
        </p:nvCxnSpPr>
        <p:spPr>
          <a:xfrm flipH="1" flipV="1">
            <a:off x="5160899" y="2418003"/>
            <a:ext cx="352711" cy="463339"/>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a:stCxn id="2" idx="3"/>
            <a:endCxn id="26" idx="0"/>
          </p:cNvCxnSpPr>
          <p:nvPr/>
        </p:nvCxnSpPr>
        <p:spPr>
          <a:xfrm flipH="1">
            <a:off x="3637865" y="3776597"/>
            <a:ext cx="1428117" cy="0"/>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a:stCxn id="2" idx="0"/>
            <a:endCxn id="27" idx="3"/>
          </p:cNvCxnSpPr>
          <p:nvPr/>
        </p:nvCxnSpPr>
        <p:spPr>
          <a:xfrm>
            <a:off x="7142976" y="3776597"/>
            <a:ext cx="1445171" cy="0"/>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a:stCxn id="2" idx="1"/>
            <a:endCxn id="38" idx="4"/>
          </p:cNvCxnSpPr>
          <p:nvPr/>
        </p:nvCxnSpPr>
        <p:spPr>
          <a:xfrm>
            <a:off x="6695348" y="4671852"/>
            <a:ext cx="277930" cy="431978"/>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a:stCxn id="2" idx="2"/>
            <a:endCxn id="37" idx="5"/>
          </p:cNvCxnSpPr>
          <p:nvPr/>
        </p:nvCxnSpPr>
        <p:spPr>
          <a:xfrm flipH="1">
            <a:off x="5160898" y="4671852"/>
            <a:ext cx="352712" cy="431978"/>
          </a:xfrm>
          <a:prstGeom prst="line">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a:stCxn id="37" idx="0"/>
            <a:endCxn id="55" idx="3"/>
          </p:cNvCxnSpPr>
          <p:nvPr/>
        </p:nvCxnSpPr>
        <p:spPr>
          <a:xfrm>
            <a:off x="5448960" y="5679953"/>
            <a:ext cx="281522"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a:stCxn id="37" idx="3"/>
            <a:endCxn id="56" idx="0"/>
          </p:cNvCxnSpPr>
          <p:nvPr/>
        </p:nvCxnSpPr>
        <p:spPr>
          <a:xfrm flipH="1" flipV="1">
            <a:off x="2932846" y="5679953"/>
            <a:ext cx="1179506" cy="1"/>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a:stCxn id="38" idx="0"/>
            <a:endCxn id="52" idx="3"/>
          </p:cNvCxnSpPr>
          <p:nvPr/>
        </p:nvCxnSpPr>
        <p:spPr>
          <a:xfrm>
            <a:off x="8021823" y="5679953"/>
            <a:ext cx="1127339"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a:stCxn id="27" idx="2"/>
            <a:endCxn id="50" idx="5"/>
          </p:cNvCxnSpPr>
          <p:nvPr/>
        </p:nvCxnSpPr>
        <p:spPr>
          <a:xfrm flipH="1">
            <a:off x="8719935" y="4352721"/>
            <a:ext cx="156274" cy="189817"/>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a:stCxn id="27" idx="1"/>
            <a:endCxn id="53" idx="4"/>
          </p:cNvCxnSpPr>
          <p:nvPr/>
        </p:nvCxnSpPr>
        <p:spPr>
          <a:xfrm>
            <a:off x="9636693" y="4352721"/>
            <a:ext cx="207979" cy="189817"/>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p:cNvCxnSpPr>
            <a:stCxn id="27" idx="0"/>
            <a:endCxn id="49" idx="3"/>
          </p:cNvCxnSpPr>
          <p:nvPr/>
        </p:nvCxnSpPr>
        <p:spPr>
          <a:xfrm flipV="1">
            <a:off x="9924754" y="3776597"/>
            <a:ext cx="740387" cy="1"/>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0" name="Hexagon 99"/>
          <p:cNvSpPr/>
          <p:nvPr/>
        </p:nvSpPr>
        <p:spPr>
          <a:xfrm>
            <a:off x="11268924" y="2810328"/>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02" name="Straight Connector 101"/>
          <p:cNvCxnSpPr>
            <a:stCxn id="49" idx="5"/>
            <a:endCxn id="100" idx="2"/>
          </p:cNvCxnSpPr>
          <p:nvPr/>
        </p:nvCxnSpPr>
        <p:spPr>
          <a:xfrm flipV="1">
            <a:off x="11249243" y="3236953"/>
            <a:ext cx="126336" cy="218709"/>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4" name="Hexagon 103"/>
          <p:cNvSpPr/>
          <p:nvPr/>
        </p:nvSpPr>
        <p:spPr>
          <a:xfrm>
            <a:off x="10144060" y="5141523"/>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07" name="Straight Connector 106"/>
          <p:cNvCxnSpPr>
            <a:stCxn id="104" idx="4"/>
            <a:endCxn id="53" idx="1"/>
          </p:cNvCxnSpPr>
          <p:nvPr/>
        </p:nvCxnSpPr>
        <p:spPr>
          <a:xfrm flipH="1" flipV="1">
            <a:off x="10126245" y="4969163"/>
            <a:ext cx="124471" cy="17236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p:cNvCxnSpPr>
            <a:stCxn id="56" idx="3"/>
            <a:endCxn id="58" idx="0"/>
          </p:cNvCxnSpPr>
          <p:nvPr/>
        </p:nvCxnSpPr>
        <p:spPr>
          <a:xfrm flipH="1" flipV="1">
            <a:off x="1285035" y="5679952"/>
            <a:ext cx="632454" cy="1"/>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p:cNvCxnSpPr>
            <a:stCxn id="58" idx="5"/>
            <a:endCxn id="57" idx="2"/>
          </p:cNvCxnSpPr>
          <p:nvPr/>
        </p:nvCxnSpPr>
        <p:spPr>
          <a:xfrm flipV="1">
            <a:off x="1178380" y="5243031"/>
            <a:ext cx="104675" cy="22360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p:cNvCxnSpPr>
            <a:stCxn id="45" idx="2"/>
            <a:endCxn id="59" idx="5"/>
          </p:cNvCxnSpPr>
          <p:nvPr/>
        </p:nvCxnSpPr>
        <p:spPr>
          <a:xfrm flipH="1">
            <a:off x="1406753" y="2791035"/>
            <a:ext cx="174660" cy="19612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p:cNvCxnSpPr>
            <a:stCxn id="45" idx="1"/>
            <a:endCxn id="26" idx="4"/>
          </p:cNvCxnSpPr>
          <p:nvPr/>
        </p:nvCxnSpPr>
        <p:spPr>
          <a:xfrm>
            <a:off x="2159117" y="2791035"/>
            <a:ext cx="430203" cy="409439"/>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p:cNvCxnSpPr>
            <a:stCxn id="24" idx="3"/>
            <a:endCxn id="60" idx="0"/>
          </p:cNvCxnSpPr>
          <p:nvPr/>
        </p:nvCxnSpPr>
        <p:spPr>
          <a:xfrm flipH="1" flipV="1">
            <a:off x="3018228" y="1837743"/>
            <a:ext cx="1094125" cy="41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flipV="1">
            <a:off x="5169802" y="943720"/>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4121257" y="943720"/>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flipH="1" flipV="1">
            <a:off x="5169470" y="6270043"/>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flipH="1">
            <a:off x="4120924" y="6270043"/>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flipH="1" flipV="1">
            <a:off x="7749771" y="6270043"/>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flipH="1">
            <a:off x="6701225" y="6270043"/>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3" name="Straight Connector 142"/>
          <p:cNvCxnSpPr/>
          <p:nvPr/>
        </p:nvCxnSpPr>
        <p:spPr>
          <a:xfrm flipH="1">
            <a:off x="7775488" y="943720"/>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7" name="Straight Connector 146"/>
          <p:cNvCxnSpPr>
            <a:stCxn id="24" idx="0"/>
            <a:endCxn id="46" idx="3"/>
          </p:cNvCxnSpPr>
          <p:nvPr/>
        </p:nvCxnSpPr>
        <p:spPr>
          <a:xfrm>
            <a:off x="5448960" y="1841879"/>
            <a:ext cx="284862"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50" name="Straight Connector 149"/>
          <p:cNvCxnSpPr>
            <a:stCxn id="46" idx="0"/>
            <a:endCxn id="25" idx="3"/>
          </p:cNvCxnSpPr>
          <p:nvPr/>
        </p:nvCxnSpPr>
        <p:spPr>
          <a:xfrm>
            <a:off x="6478393" y="1841879"/>
            <a:ext cx="239978"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51" name="Hexagon 150"/>
          <p:cNvSpPr/>
          <p:nvPr/>
        </p:nvSpPr>
        <p:spPr>
          <a:xfrm>
            <a:off x="10573474" y="1489103"/>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53" name="Straight Connector 152"/>
          <p:cNvCxnSpPr>
            <a:stCxn id="48" idx="1"/>
            <a:endCxn id="151" idx="4"/>
          </p:cNvCxnSpPr>
          <p:nvPr/>
        </p:nvCxnSpPr>
        <p:spPr>
          <a:xfrm>
            <a:off x="10456250" y="1303792"/>
            <a:ext cx="223880" cy="185311"/>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57" name="Hexagon 156"/>
          <p:cNvSpPr/>
          <p:nvPr/>
        </p:nvSpPr>
        <p:spPr>
          <a:xfrm>
            <a:off x="11064969" y="891425"/>
            <a:ext cx="494885" cy="426625"/>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59" name="Straight Connector 158"/>
          <p:cNvCxnSpPr>
            <a:stCxn id="151" idx="5"/>
            <a:endCxn id="157" idx="2"/>
          </p:cNvCxnSpPr>
          <p:nvPr/>
        </p:nvCxnSpPr>
        <p:spPr>
          <a:xfrm flipV="1">
            <a:off x="10961704" y="1318050"/>
            <a:ext cx="209921" cy="171053"/>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65" name="Hexagon 164"/>
          <p:cNvSpPr/>
          <p:nvPr/>
        </p:nvSpPr>
        <p:spPr>
          <a:xfrm>
            <a:off x="7935144" y="2687317"/>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66" name="Straight Connector 165"/>
          <p:cNvCxnSpPr>
            <a:stCxn id="25" idx="1"/>
            <a:endCxn id="165" idx="4"/>
          </p:cNvCxnSpPr>
          <p:nvPr/>
        </p:nvCxnSpPr>
        <p:spPr>
          <a:xfrm>
            <a:off x="7766916" y="2418003"/>
            <a:ext cx="241634" cy="269314"/>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Hexagon 23"/>
          <p:cNvSpPr/>
          <p:nvPr/>
        </p:nvSpPr>
        <p:spPr>
          <a:xfrm>
            <a:off x="4112353" y="1265755"/>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5" name="Hexagon 24"/>
          <p:cNvSpPr/>
          <p:nvPr/>
        </p:nvSpPr>
        <p:spPr>
          <a:xfrm>
            <a:off x="6718371" y="1265755"/>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6" name="Hexagon 25"/>
          <p:cNvSpPr/>
          <p:nvPr/>
        </p:nvSpPr>
        <p:spPr>
          <a:xfrm>
            <a:off x="2301258" y="3200473"/>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7" name="Hexagon 26"/>
          <p:cNvSpPr/>
          <p:nvPr/>
        </p:nvSpPr>
        <p:spPr>
          <a:xfrm>
            <a:off x="8588147" y="3200473"/>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7" name="Hexagon 36"/>
          <p:cNvSpPr/>
          <p:nvPr/>
        </p:nvSpPr>
        <p:spPr>
          <a:xfrm>
            <a:off x="4112353" y="5103829"/>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8" name="Hexagon 37"/>
          <p:cNvSpPr/>
          <p:nvPr/>
        </p:nvSpPr>
        <p:spPr>
          <a:xfrm>
            <a:off x="6685215" y="5103829"/>
            <a:ext cx="1336607" cy="1152248"/>
          </a:xfrm>
          <a:prstGeom prst="hexagon">
            <a:avLst/>
          </a:prstGeom>
          <a:solidFill>
            <a:schemeClr val="bg1"/>
          </a:solidFill>
          <a:ln w="28575">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06" name="TextBox 205"/>
          <p:cNvSpPr txBox="1"/>
          <p:nvPr/>
        </p:nvSpPr>
        <p:spPr>
          <a:xfrm>
            <a:off x="5274743" y="3328672"/>
            <a:ext cx="1673429" cy="346240"/>
          </a:xfrm>
          <a:prstGeom prst="rect">
            <a:avLst/>
          </a:prstGeom>
          <a:noFill/>
        </p:spPr>
        <p:txBody>
          <a:bodyPr wrap="square" lIns="68569" tIns="34286" rIns="68569" bIns="34286" rtlCol="0">
            <a:spAutoFit/>
          </a:bodyPr>
          <a:lstStyle/>
          <a:p>
            <a:pPr algn="ctr"/>
            <a:r>
              <a:rPr lang="en-US" sz="1800" b="1" dirty="0">
                <a:solidFill>
                  <a:schemeClr val="bg1"/>
                </a:solidFill>
                <a:latin typeface="Arial"/>
                <a:cs typeface="Arial" pitchFamily="34" charset="0"/>
              </a:rPr>
              <a:t>Information</a:t>
            </a:r>
            <a:endParaRPr lang="en-US" b="1" dirty="0">
              <a:solidFill>
                <a:schemeClr val="bg1"/>
              </a:solidFill>
              <a:latin typeface="Arial"/>
              <a:cs typeface="Arial" pitchFamily="34" charset="0"/>
            </a:endParaRPr>
          </a:p>
        </p:txBody>
      </p:sp>
      <p:sp>
        <p:nvSpPr>
          <p:cNvPr id="207" name="TextBox 206"/>
          <p:cNvSpPr txBox="1"/>
          <p:nvPr/>
        </p:nvSpPr>
        <p:spPr>
          <a:xfrm>
            <a:off x="6884040" y="1440108"/>
            <a:ext cx="1048580" cy="300073"/>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Photos</a:t>
            </a:r>
            <a:endParaRPr lang="en-US" sz="2100" b="1" dirty="0">
              <a:solidFill>
                <a:schemeClr val="tx2">
                  <a:lumMod val="50000"/>
                </a:schemeClr>
              </a:solidFill>
              <a:latin typeface="Arial"/>
              <a:cs typeface="Arial" pitchFamily="34" charset="0"/>
            </a:endParaRPr>
          </a:p>
        </p:txBody>
      </p:sp>
      <p:sp>
        <p:nvSpPr>
          <p:cNvPr id="209" name="TextBox 208"/>
          <p:cNvSpPr txBox="1"/>
          <p:nvPr/>
        </p:nvSpPr>
        <p:spPr>
          <a:xfrm>
            <a:off x="8744688" y="3360897"/>
            <a:ext cx="1048580" cy="300073"/>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PDFs</a:t>
            </a:r>
            <a:endParaRPr lang="en-US" sz="2100" b="1" dirty="0">
              <a:solidFill>
                <a:schemeClr val="tx2">
                  <a:lumMod val="50000"/>
                </a:schemeClr>
              </a:solidFill>
              <a:latin typeface="Arial"/>
              <a:cs typeface="Arial" pitchFamily="34" charset="0"/>
            </a:endParaRPr>
          </a:p>
        </p:txBody>
      </p:sp>
      <p:sp>
        <p:nvSpPr>
          <p:cNvPr id="210" name="TextBox 209"/>
          <p:cNvSpPr txBox="1"/>
          <p:nvPr/>
        </p:nvSpPr>
        <p:spPr>
          <a:xfrm>
            <a:off x="6839306" y="5260146"/>
            <a:ext cx="1048580" cy="300073"/>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Email</a:t>
            </a:r>
            <a:endParaRPr lang="en-US" sz="2100" b="1" dirty="0">
              <a:solidFill>
                <a:schemeClr val="tx2">
                  <a:lumMod val="50000"/>
                </a:schemeClr>
              </a:solidFill>
              <a:latin typeface="Arial"/>
              <a:cs typeface="Arial" pitchFamily="34" charset="0"/>
            </a:endParaRPr>
          </a:p>
        </p:txBody>
      </p:sp>
      <p:sp>
        <p:nvSpPr>
          <p:cNvPr id="213" name="TextBox 212"/>
          <p:cNvSpPr txBox="1"/>
          <p:nvPr/>
        </p:nvSpPr>
        <p:spPr>
          <a:xfrm>
            <a:off x="4264938" y="5189896"/>
            <a:ext cx="1048580" cy="530906"/>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PPT Slides</a:t>
            </a:r>
            <a:endParaRPr lang="en-US" sz="2100" b="1" dirty="0">
              <a:solidFill>
                <a:schemeClr val="tx2">
                  <a:lumMod val="50000"/>
                </a:schemeClr>
              </a:solidFill>
              <a:latin typeface="Arial"/>
              <a:cs typeface="Arial" pitchFamily="34" charset="0"/>
            </a:endParaRPr>
          </a:p>
        </p:txBody>
      </p:sp>
      <p:sp>
        <p:nvSpPr>
          <p:cNvPr id="214" name="TextBox 213"/>
          <p:cNvSpPr txBox="1"/>
          <p:nvPr/>
        </p:nvSpPr>
        <p:spPr>
          <a:xfrm>
            <a:off x="2425168" y="3360897"/>
            <a:ext cx="1048580" cy="300073"/>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Docs</a:t>
            </a:r>
            <a:endParaRPr lang="en-US" sz="2100" b="1" dirty="0">
              <a:solidFill>
                <a:schemeClr val="tx2">
                  <a:lumMod val="50000"/>
                </a:schemeClr>
              </a:solidFill>
              <a:latin typeface="Arial"/>
              <a:cs typeface="Arial" pitchFamily="34" charset="0"/>
            </a:endParaRPr>
          </a:p>
        </p:txBody>
      </p:sp>
      <p:sp>
        <p:nvSpPr>
          <p:cNvPr id="230" name="TextBox 229"/>
          <p:cNvSpPr txBox="1"/>
          <p:nvPr/>
        </p:nvSpPr>
        <p:spPr>
          <a:xfrm>
            <a:off x="4269484" y="1323113"/>
            <a:ext cx="1048580" cy="530906"/>
          </a:xfrm>
          <a:prstGeom prst="rect">
            <a:avLst/>
          </a:prstGeom>
          <a:noFill/>
        </p:spPr>
        <p:txBody>
          <a:bodyPr wrap="square" lIns="68569" tIns="34286" rIns="68569" bIns="34286" rtlCol="0">
            <a:spAutoFit/>
          </a:bodyPr>
          <a:lstStyle/>
          <a:p>
            <a:pPr algn="ctr"/>
            <a:r>
              <a:rPr lang="en-US" sz="1500" b="1" dirty="0">
                <a:solidFill>
                  <a:schemeClr val="tx2">
                    <a:lumMod val="50000"/>
                  </a:schemeClr>
                </a:solidFill>
                <a:latin typeface="Arial"/>
                <a:cs typeface="Arial" pitchFamily="34" charset="0"/>
              </a:rPr>
              <a:t>Web </a:t>
            </a:r>
          </a:p>
          <a:p>
            <a:pPr algn="ctr"/>
            <a:r>
              <a:rPr lang="en-US" sz="1500" b="1" dirty="0">
                <a:solidFill>
                  <a:schemeClr val="tx2">
                    <a:lumMod val="50000"/>
                  </a:schemeClr>
                </a:solidFill>
                <a:latin typeface="Arial"/>
                <a:cs typeface="Arial" pitchFamily="34" charset="0"/>
              </a:rPr>
              <a:t>Sites</a:t>
            </a:r>
            <a:endParaRPr lang="en-US" sz="2100" b="1" dirty="0">
              <a:solidFill>
                <a:schemeClr val="tx2">
                  <a:lumMod val="50000"/>
                </a:schemeClr>
              </a:solidFill>
              <a:latin typeface="Arial"/>
              <a:cs typeface="Arial" pitchFamily="34" charset="0"/>
            </a:endParaRPr>
          </a:p>
        </p:txBody>
      </p:sp>
      <p:cxnSp>
        <p:nvCxnSpPr>
          <p:cNvPr id="244" name="Straight Connector 243"/>
          <p:cNvCxnSpPr/>
          <p:nvPr/>
        </p:nvCxnSpPr>
        <p:spPr>
          <a:xfrm flipH="1" flipV="1">
            <a:off x="3349894" y="4359407"/>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45" name="Straight Connector 244"/>
          <p:cNvCxnSpPr/>
          <p:nvPr/>
        </p:nvCxnSpPr>
        <p:spPr>
          <a:xfrm flipH="1">
            <a:off x="2301348" y="4359407"/>
            <a:ext cx="288062" cy="322036"/>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3" name="Picture 2"/>
          <p:cNvPicPr>
            <a:picLocks noChangeAspect="1"/>
          </p:cNvPicPr>
          <p:nvPr/>
        </p:nvPicPr>
        <p:blipFill>
          <a:blip r:embed="rId4"/>
          <a:stretch>
            <a:fillRect/>
          </a:stretch>
        </p:blipFill>
        <p:spPr>
          <a:xfrm>
            <a:off x="5809493" y="3742740"/>
            <a:ext cx="675942" cy="676275"/>
          </a:xfrm>
          <a:prstGeom prst="rect">
            <a:avLst/>
          </a:prstGeom>
        </p:spPr>
      </p:pic>
      <p:pic>
        <p:nvPicPr>
          <p:cNvPr id="6" name="Picture 5"/>
          <p:cNvPicPr>
            <a:picLocks noChangeAspect="1"/>
          </p:cNvPicPr>
          <p:nvPr/>
        </p:nvPicPr>
        <p:blipFill>
          <a:blip r:embed="rId5"/>
          <a:stretch>
            <a:fillRect/>
          </a:stretch>
        </p:blipFill>
        <p:spPr>
          <a:xfrm>
            <a:off x="9080451" y="3706144"/>
            <a:ext cx="377054" cy="444605"/>
          </a:xfrm>
          <a:prstGeom prst="rect">
            <a:avLst/>
          </a:prstGeom>
        </p:spPr>
      </p:pic>
      <p:pic>
        <p:nvPicPr>
          <p:cNvPr id="8" name="Picture 7"/>
          <p:cNvPicPr>
            <a:picLocks noChangeAspect="1"/>
          </p:cNvPicPr>
          <p:nvPr/>
        </p:nvPicPr>
        <p:blipFill>
          <a:blip r:embed="rId6"/>
          <a:stretch>
            <a:fillRect/>
          </a:stretch>
        </p:blipFill>
        <p:spPr>
          <a:xfrm>
            <a:off x="2775953" y="3690930"/>
            <a:ext cx="378720" cy="446569"/>
          </a:xfrm>
          <a:prstGeom prst="rect">
            <a:avLst/>
          </a:prstGeom>
        </p:spPr>
      </p:pic>
      <p:pic>
        <p:nvPicPr>
          <p:cNvPr id="9" name="Picture 8"/>
          <p:cNvPicPr>
            <a:picLocks noChangeAspect="1"/>
          </p:cNvPicPr>
          <p:nvPr/>
        </p:nvPicPr>
        <p:blipFill>
          <a:blip r:embed="rId7"/>
          <a:stretch>
            <a:fillRect/>
          </a:stretch>
        </p:blipFill>
        <p:spPr>
          <a:xfrm>
            <a:off x="7112008" y="5649344"/>
            <a:ext cx="483022" cy="366106"/>
          </a:xfrm>
          <a:prstGeom prst="rect">
            <a:avLst/>
          </a:prstGeom>
        </p:spPr>
      </p:pic>
      <p:pic>
        <p:nvPicPr>
          <p:cNvPr id="10" name="Picture 9"/>
          <p:cNvPicPr>
            <a:picLocks noChangeAspect="1"/>
          </p:cNvPicPr>
          <p:nvPr/>
        </p:nvPicPr>
        <p:blipFill>
          <a:blip r:embed="rId8"/>
          <a:stretch>
            <a:fillRect/>
          </a:stretch>
        </p:blipFill>
        <p:spPr>
          <a:xfrm>
            <a:off x="4594570" y="5726316"/>
            <a:ext cx="360336" cy="360513"/>
          </a:xfrm>
          <a:prstGeom prst="rect">
            <a:avLst/>
          </a:prstGeom>
        </p:spPr>
      </p:pic>
      <p:pic>
        <p:nvPicPr>
          <p:cNvPr id="12" name="Picture 11"/>
          <p:cNvPicPr>
            <a:picLocks noChangeAspect="1"/>
          </p:cNvPicPr>
          <p:nvPr/>
        </p:nvPicPr>
        <p:blipFill>
          <a:blip r:embed="rId9"/>
          <a:stretch>
            <a:fillRect/>
          </a:stretch>
        </p:blipFill>
        <p:spPr>
          <a:xfrm>
            <a:off x="7159836" y="1781427"/>
            <a:ext cx="471882" cy="398347"/>
          </a:xfrm>
          <a:prstGeom prst="rect">
            <a:avLst/>
          </a:prstGeom>
        </p:spPr>
      </p:pic>
      <p:pic>
        <p:nvPicPr>
          <p:cNvPr id="13" name="Picture 12"/>
          <p:cNvPicPr>
            <a:picLocks noChangeAspect="1"/>
          </p:cNvPicPr>
          <p:nvPr/>
        </p:nvPicPr>
        <p:blipFill>
          <a:blip r:embed="rId10"/>
          <a:stretch>
            <a:fillRect/>
          </a:stretch>
        </p:blipFill>
        <p:spPr>
          <a:xfrm>
            <a:off x="4557645" y="1864292"/>
            <a:ext cx="448329" cy="407772"/>
          </a:xfrm>
          <a:prstGeom prst="rect">
            <a:avLst/>
          </a:prstGeom>
        </p:spPr>
      </p:pic>
    </p:spTree>
    <p:custDataLst>
      <p:tags r:id="rId1"/>
    </p:custDataLst>
    <p:extLst>
      <p:ext uri="{BB962C8B-B14F-4D97-AF65-F5344CB8AC3E}">
        <p14:creationId xmlns:p14="http://schemas.microsoft.com/office/powerpoint/2010/main" val="62883863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09958" y="490691"/>
            <a:ext cx="9863516" cy="311727"/>
          </a:xfrm>
        </p:spPr>
        <p:txBody>
          <a:bodyPr/>
          <a:lstStyle/>
          <a:p>
            <a:r>
              <a:rPr lang="en-US" sz="2800" b="1" dirty="0" smtClean="0">
                <a:solidFill>
                  <a:srgbClr val="004785"/>
                </a:solidFill>
              </a:rPr>
              <a:t>To an </a:t>
            </a:r>
            <a:r>
              <a:rPr lang="en-US" sz="2800" b="1" dirty="0" smtClean="0">
                <a:solidFill>
                  <a:srgbClr val="00BDF2"/>
                </a:solidFill>
              </a:rPr>
              <a:t>Internet </a:t>
            </a:r>
            <a:r>
              <a:rPr lang="en-US" sz="2800" b="1" dirty="0">
                <a:solidFill>
                  <a:srgbClr val="00BDF2"/>
                </a:solidFill>
              </a:rPr>
              <a:t>of Value</a:t>
            </a: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grpSp>
        <p:nvGrpSpPr>
          <p:cNvPr id="3" name="Group 2"/>
          <p:cNvGrpSpPr/>
          <p:nvPr/>
        </p:nvGrpSpPr>
        <p:grpSpPr>
          <a:xfrm>
            <a:off x="930386" y="574780"/>
            <a:ext cx="10928589" cy="6148954"/>
            <a:chOff x="930386" y="574780"/>
            <a:chExt cx="10595233" cy="5961392"/>
          </a:xfrm>
        </p:grpSpPr>
        <p:sp>
          <p:nvSpPr>
            <p:cNvPr id="8" name="Hexagon 7"/>
            <p:cNvSpPr/>
            <p:nvPr/>
          </p:nvSpPr>
          <p:spPr>
            <a:xfrm>
              <a:off x="5553031" y="2308770"/>
              <a:ext cx="1656705" cy="1428195"/>
            </a:xfrm>
            <a:prstGeom prst="hexagon">
              <a:avLst/>
            </a:prstGeom>
            <a:solidFill>
              <a:srgbClr val="004785"/>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Hexagon 8"/>
            <p:cNvSpPr/>
            <p:nvPr/>
          </p:nvSpPr>
          <p:spPr>
            <a:xfrm>
              <a:off x="4059653" y="3072496"/>
              <a:ext cx="1656705" cy="1428195"/>
            </a:xfrm>
            <a:prstGeom prst="hexagon">
              <a:avLst/>
            </a:prstGeom>
            <a:solidFill>
              <a:srgbClr val="004785"/>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2" name="Group 1"/>
            <p:cNvGrpSpPr/>
            <p:nvPr/>
          </p:nvGrpSpPr>
          <p:grpSpPr>
            <a:xfrm>
              <a:off x="7055781" y="4613802"/>
              <a:ext cx="2930631" cy="1846519"/>
              <a:chOff x="9556298" y="6151736"/>
              <a:chExt cx="3907508" cy="2462025"/>
            </a:xfrm>
          </p:grpSpPr>
          <p:sp>
            <p:nvSpPr>
              <p:cNvPr id="17" name="Hexagon 16"/>
              <p:cNvSpPr/>
              <p:nvPr/>
            </p:nvSpPr>
            <p:spPr>
              <a:xfrm>
                <a:off x="11042198" y="7382749"/>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p:cNvSpPr/>
              <p:nvPr/>
            </p:nvSpPr>
            <p:spPr>
              <a:xfrm>
                <a:off x="10299248" y="7793086"/>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p:cNvSpPr/>
              <p:nvPr/>
            </p:nvSpPr>
            <p:spPr>
              <a:xfrm>
                <a:off x="9556298" y="7382749"/>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p:cNvSpPr/>
              <p:nvPr/>
            </p:nvSpPr>
            <p:spPr>
              <a:xfrm>
                <a:off x="11785148" y="7793086"/>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p:cNvSpPr/>
              <p:nvPr/>
            </p:nvSpPr>
            <p:spPr>
              <a:xfrm>
                <a:off x="11773718" y="6972412"/>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11773718" y="6151736"/>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p:cNvSpPr/>
              <p:nvPr/>
            </p:nvSpPr>
            <p:spPr>
              <a:xfrm>
                <a:off x="12500394" y="6562073"/>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p:cNvSpPr/>
              <p:nvPr/>
            </p:nvSpPr>
            <p:spPr>
              <a:xfrm>
                <a:off x="12511823" y="7382747"/>
                <a:ext cx="951983" cy="820675"/>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Hexagon 26"/>
            <p:cNvSpPr/>
            <p:nvPr/>
          </p:nvSpPr>
          <p:spPr>
            <a:xfrm>
              <a:off x="2323467" y="4890556"/>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8" name="Hexagon 27"/>
            <p:cNvSpPr/>
            <p:nvPr/>
          </p:nvSpPr>
          <p:spPr>
            <a:xfrm>
              <a:off x="2818502" y="5898924"/>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0" name="Hexagon 29"/>
            <p:cNvSpPr/>
            <p:nvPr/>
          </p:nvSpPr>
          <p:spPr>
            <a:xfrm>
              <a:off x="4124573" y="5898924"/>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1" name="Hexagon 30"/>
            <p:cNvSpPr/>
            <p:nvPr/>
          </p:nvSpPr>
          <p:spPr>
            <a:xfrm>
              <a:off x="2024487" y="3346678"/>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2" name="Hexagon 31"/>
            <p:cNvSpPr/>
            <p:nvPr/>
          </p:nvSpPr>
          <p:spPr>
            <a:xfrm>
              <a:off x="943676" y="3470268"/>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9" name="Hexagon 38"/>
            <p:cNvSpPr/>
            <p:nvPr/>
          </p:nvSpPr>
          <p:spPr>
            <a:xfrm>
              <a:off x="7674904" y="2238475"/>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0" name="Hexagon 39"/>
            <p:cNvSpPr/>
            <p:nvPr/>
          </p:nvSpPr>
          <p:spPr>
            <a:xfrm>
              <a:off x="6226976" y="1487648"/>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1" name="Hexagon 40"/>
            <p:cNvSpPr/>
            <p:nvPr/>
          </p:nvSpPr>
          <p:spPr>
            <a:xfrm>
              <a:off x="4764348" y="2232383"/>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2" name="Hexagon 41"/>
            <p:cNvSpPr/>
            <p:nvPr/>
          </p:nvSpPr>
          <p:spPr>
            <a:xfrm>
              <a:off x="3203989" y="4304282"/>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3" name="Hexagon 42"/>
            <p:cNvSpPr/>
            <p:nvPr/>
          </p:nvSpPr>
          <p:spPr>
            <a:xfrm>
              <a:off x="1302251" y="2175587"/>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4" name="Hexagon 43"/>
            <p:cNvSpPr/>
            <p:nvPr/>
          </p:nvSpPr>
          <p:spPr>
            <a:xfrm>
              <a:off x="1021515" y="1783603"/>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5" name="Hexagon 44"/>
            <p:cNvSpPr/>
            <p:nvPr/>
          </p:nvSpPr>
          <p:spPr>
            <a:xfrm>
              <a:off x="10271353" y="5088168"/>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6" name="Hexagon 45"/>
            <p:cNvSpPr/>
            <p:nvPr/>
          </p:nvSpPr>
          <p:spPr>
            <a:xfrm>
              <a:off x="10591777" y="5529226"/>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7" name="Hexagon 46"/>
            <p:cNvSpPr/>
            <p:nvPr/>
          </p:nvSpPr>
          <p:spPr>
            <a:xfrm>
              <a:off x="10609291" y="3932697"/>
              <a:ext cx="496638" cy="428136"/>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8" name="Hexagon 47"/>
            <p:cNvSpPr/>
            <p:nvPr/>
          </p:nvSpPr>
          <p:spPr>
            <a:xfrm>
              <a:off x="10371557" y="3508461"/>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9" name="Hexagon 48"/>
            <p:cNvSpPr/>
            <p:nvPr/>
          </p:nvSpPr>
          <p:spPr>
            <a:xfrm>
              <a:off x="10113596" y="1831787"/>
              <a:ext cx="496638" cy="428136"/>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0" name="Hexagon 49"/>
            <p:cNvSpPr/>
            <p:nvPr/>
          </p:nvSpPr>
          <p:spPr>
            <a:xfrm>
              <a:off x="10844411" y="1903039"/>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1" name="Hexagon 50"/>
            <p:cNvSpPr/>
            <p:nvPr/>
          </p:nvSpPr>
          <p:spPr>
            <a:xfrm>
              <a:off x="11185015" y="2332055"/>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2" name="Hexagon 51"/>
            <p:cNvSpPr/>
            <p:nvPr/>
          </p:nvSpPr>
          <p:spPr>
            <a:xfrm>
              <a:off x="11157063" y="1464027"/>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3" name="Hexagon 52"/>
            <p:cNvSpPr/>
            <p:nvPr/>
          </p:nvSpPr>
          <p:spPr>
            <a:xfrm>
              <a:off x="8877799" y="1244183"/>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4" name="Hexagon 53"/>
            <p:cNvSpPr/>
            <p:nvPr/>
          </p:nvSpPr>
          <p:spPr>
            <a:xfrm>
              <a:off x="5242471" y="5807509"/>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5" name="Hexagon 54"/>
            <p:cNvSpPr/>
            <p:nvPr/>
          </p:nvSpPr>
          <p:spPr>
            <a:xfrm>
              <a:off x="5543758" y="6242548"/>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56" name="Straight Connector 55"/>
            <p:cNvCxnSpPr>
              <a:stCxn id="10" idx="2"/>
              <a:endCxn id="8" idx="5"/>
            </p:cNvCxnSpPr>
            <p:nvPr/>
          </p:nvCxnSpPr>
          <p:spPr>
            <a:xfrm flipH="1">
              <a:off x="6852687" y="2064757"/>
              <a:ext cx="198463" cy="244013"/>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a:stCxn id="11" idx="1"/>
              <a:endCxn id="8" idx="4"/>
            </p:cNvCxnSpPr>
            <p:nvPr/>
          </p:nvCxnSpPr>
          <p:spPr>
            <a:xfrm>
              <a:off x="5755866" y="2064757"/>
              <a:ext cx="154214" cy="244013"/>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a:stCxn id="34" idx="1"/>
              <a:endCxn id="9" idx="4"/>
            </p:cNvCxnSpPr>
            <p:nvPr/>
          </p:nvCxnSpPr>
          <p:spPr>
            <a:xfrm>
              <a:off x="4031772" y="2751430"/>
              <a:ext cx="384930" cy="321066"/>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a:stCxn id="31" idx="0"/>
              <a:endCxn id="9" idx="3"/>
            </p:cNvCxnSpPr>
            <p:nvPr/>
          </p:nvCxnSpPr>
          <p:spPr>
            <a:xfrm>
              <a:off x="3021367" y="3776368"/>
              <a:ext cx="1038287" cy="10226"/>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a:stCxn id="32" idx="0"/>
              <a:endCxn id="31" idx="3"/>
            </p:cNvCxnSpPr>
            <p:nvPr/>
          </p:nvCxnSpPr>
          <p:spPr>
            <a:xfrm flipV="1">
              <a:off x="1657663" y="3776368"/>
              <a:ext cx="366824" cy="1653"/>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p:cNvCxnSpPr>
              <a:stCxn id="8" idx="0"/>
              <a:endCxn id="12" idx="3"/>
            </p:cNvCxnSpPr>
            <p:nvPr/>
          </p:nvCxnSpPr>
          <p:spPr>
            <a:xfrm>
              <a:off x="7209736" y="3022867"/>
              <a:ext cx="1148582" cy="15854"/>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a:stCxn id="34" idx="4"/>
              <a:endCxn id="37" idx="1"/>
            </p:cNvCxnSpPr>
            <p:nvPr/>
          </p:nvCxnSpPr>
          <p:spPr>
            <a:xfrm flipH="1" flipV="1">
              <a:off x="3376196" y="1760698"/>
              <a:ext cx="88387" cy="131353"/>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a:stCxn id="34" idx="5"/>
              <a:endCxn id="38" idx="2"/>
            </p:cNvCxnSpPr>
            <p:nvPr/>
          </p:nvCxnSpPr>
          <p:spPr>
            <a:xfrm flipV="1">
              <a:off x="4031772" y="1708588"/>
              <a:ext cx="161336" cy="183463"/>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a:stCxn id="34" idx="3"/>
              <a:endCxn id="36" idx="0"/>
            </p:cNvCxnSpPr>
            <p:nvPr/>
          </p:nvCxnSpPr>
          <p:spPr>
            <a:xfrm flipH="1">
              <a:off x="2964007" y="2321740"/>
              <a:ext cx="285731" cy="2597"/>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a:stCxn id="12" idx="5"/>
              <a:endCxn id="13" idx="2"/>
            </p:cNvCxnSpPr>
            <p:nvPr/>
          </p:nvCxnSpPr>
          <p:spPr>
            <a:xfrm flipV="1">
              <a:off x="9140353" y="2357830"/>
              <a:ext cx="179738" cy="251201"/>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a:stCxn id="12" idx="0"/>
              <a:endCxn id="14" idx="3"/>
            </p:cNvCxnSpPr>
            <p:nvPr/>
          </p:nvCxnSpPr>
          <p:spPr>
            <a:xfrm flipV="1">
              <a:off x="9355198" y="3038721"/>
              <a:ext cx="376801" cy="1"/>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a:stCxn id="12" idx="1"/>
              <a:endCxn id="15" idx="4"/>
            </p:cNvCxnSpPr>
            <p:nvPr/>
          </p:nvCxnSpPr>
          <p:spPr>
            <a:xfrm>
              <a:off x="9140353" y="3468410"/>
              <a:ext cx="179738" cy="251199"/>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a:stCxn id="16" idx="1"/>
              <a:endCxn id="17" idx="4"/>
            </p:cNvCxnSpPr>
            <p:nvPr/>
          </p:nvCxnSpPr>
          <p:spPr>
            <a:xfrm>
              <a:off x="7972187" y="5069720"/>
              <a:ext cx="351896" cy="467342"/>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a:stCxn id="9" idx="1"/>
              <a:endCxn id="25" idx="4"/>
            </p:cNvCxnSpPr>
            <p:nvPr/>
          </p:nvCxnSpPr>
          <p:spPr>
            <a:xfrm>
              <a:off x="5359310" y="4500691"/>
              <a:ext cx="299207" cy="267929"/>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p:cNvCxnSpPr>
              <a:stCxn id="26" idx="5"/>
              <a:endCxn id="9" idx="2"/>
            </p:cNvCxnSpPr>
            <p:nvPr/>
          </p:nvCxnSpPr>
          <p:spPr>
            <a:xfrm flipV="1">
              <a:off x="4136320" y="4500691"/>
              <a:ext cx="280382" cy="267929"/>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p:cNvCxnSpPr>
              <a:stCxn id="28" idx="5"/>
              <a:endCxn id="26" idx="2"/>
            </p:cNvCxnSpPr>
            <p:nvPr/>
          </p:nvCxnSpPr>
          <p:spPr>
            <a:xfrm flipV="1">
              <a:off x="3378612" y="5627999"/>
              <a:ext cx="190519" cy="270925"/>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p:cNvCxnSpPr>
              <a:stCxn id="26" idx="1"/>
              <a:endCxn id="30" idx="4"/>
            </p:cNvCxnSpPr>
            <p:nvPr/>
          </p:nvCxnSpPr>
          <p:spPr>
            <a:xfrm>
              <a:off x="4136321" y="5627999"/>
              <a:ext cx="142129" cy="270925"/>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p:cNvCxnSpPr>
              <a:stCxn id="26" idx="3"/>
              <a:endCxn id="27" idx="0"/>
            </p:cNvCxnSpPr>
            <p:nvPr/>
          </p:nvCxnSpPr>
          <p:spPr>
            <a:xfrm flipH="1" flipV="1">
              <a:off x="3037454" y="5198309"/>
              <a:ext cx="316832" cy="1"/>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5" name="Straight Connector 104"/>
            <p:cNvCxnSpPr>
              <a:stCxn id="8" idx="1"/>
              <a:endCxn id="16" idx="4"/>
            </p:cNvCxnSpPr>
            <p:nvPr/>
          </p:nvCxnSpPr>
          <p:spPr>
            <a:xfrm>
              <a:off x="6852687" y="3736965"/>
              <a:ext cx="552311" cy="473376"/>
            </a:xfrm>
            <a:prstGeom prst="line">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7" name="Straight Connector 106"/>
            <p:cNvCxnSpPr>
              <a:stCxn id="11" idx="0"/>
              <a:endCxn id="40" idx="3"/>
            </p:cNvCxnSpPr>
            <p:nvPr/>
          </p:nvCxnSpPr>
          <p:spPr>
            <a:xfrm flipV="1">
              <a:off x="5970711" y="1634461"/>
              <a:ext cx="256265" cy="60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p:cNvCxnSpPr>
              <a:stCxn id="40" idx="0"/>
              <a:endCxn id="10" idx="3"/>
            </p:cNvCxnSpPr>
            <p:nvPr/>
          </p:nvCxnSpPr>
          <p:spPr>
            <a:xfrm>
              <a:off x="6567580" y="1634461"/>
              <a:ext cx="268725" cy="60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p:cNvCxnSpPr>
              <a:stCxn id="10" idx="1"/>
              <a:endCxn id="39" idx="4"/>
            </p:cNvCxnSpPr>
            <p:nvPr/>
          </p:nvCxnSpPr>
          <p:spPr>
            <a:xfrm>
              <a:off x="7618340" y="2064758"/>
              <a:ext cx="129970" cy="173717"/>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p:cNvCxnSpPr>
              <a:stCxn id="13" idx="4"/>
              <a:endCxn id="53" idx="1"/>
            </p:cNvCxnSpPr>
            <p:nvPr/>
          </p:nvCxnSpPr>
          <p:spPr>
            <a:xfrm flipH="1" flipV="1">
              <a:off x="9144997" y="1537807"/>
              <a:ext cx="175094" cy="20451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p:cNvCxnSpPr>
              <a:stCxn id="13" idx="0"/>
              <a:endCxn id="49" idx="3"/>
            </p:cNvCxnSpPr>
            <p:nvPr/>
          </p:nvCxnSpPr>
          <p:spPr>
            <a:xfrm flipV="1">
              <a:off x="9880201" y="2045855"/>
              <a:ext cx="233395" cy="4223"/>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p:cNvCxnSpPr>
              <a:stCxn id="49" idx="0"/>
              <a:endCxn id="50" idx="3"/>
            </p:cNvCxnSpPr>
            <p:nvPr/>
          </p:nvCxnSpPr>
          <p:spPr>
            <a:xfrm>
              <a:off x="10610234" y="2045856"/>
              <a:ext cx="234177" cy="3995"/>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p:cNvCxnSpPr>
              <a:stCxn id="50" idx="1"/>
              <a:endCxn id="51" idx="4"/>
            </p:cNvCxnSpPr>
            <p:nvPr/>
          </p:nvCxnSpPr>
          <p:spPr>
            <a:xfrm>
              <a:off x="11111608" y="2196663"/>
              <a:ext cx="146813" cy="135392"/>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a:stCxn id="50" idx="5"/>
              <a:endCxn id="52" idx="2"/>
            </p:cNvCxnSpPr>
            <p:nvPr/>
          </p:nvCxnSpPr>
          <p:spPr>
            <a:xfrm flipV="1">
              <a:off x="11111609" y="1757650"/>
              <a:ext cx="118860" cy="14538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a:stCxn id="14" idx="1"/>
              <a:endCxn id="48" idx="4"/>
            </p:cNvCxnSpPr>
            <p:nvPr/>
          </p:nvCxnSpPr>
          <p:spPr>
            <a:xfrm>
              <a:off x="10292109" y="3346474"/>
              <a:ext cx="152854" cy="161987"/>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a:stCxn id="48" idx="1"/>
              <a:endCxn id="47" idx="4"/>
            </p:cNvCxnSpPr>
            <p:nvPr/>
          </p:nvCxnSpPr>
          <p:spPr>
            <a:xfrm>
              <a:off x="10638755" y="3802084"/>
              <a:ext cx="77570" cy="130613"/>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a:stCxn id="23" idx="0"/>
              <a:endCxn id="45" idx="3"/>
            </p:cNvCxnSpPr>
            <p:nvPr/>
          </p:nvCxnSpPr>
          <p:spPr>
            <a:xfrm>
              <a:off x="9977840" y="5229308"/>
              <a:ext cx="293513" cy="5672"/>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a:stCxn id="45" idx="1"/>
              <a:endCxn id="46" idx="4"/>
            </p:cNvCxnSpPr>
            <p:nvPr/>
          </p:nvCxnSpPr>
          <p:spPr>
            <a:xfrm>
              <a:off x="10538551" y="5381792"/>
              <a:ext cx="126632" cy="147434"/>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a:stCxn id="54" idx="5"/>
              <a:endCxn id="25" idx="2"/>
            </p:cNvCxnSpPr>
            <p:nvPr/>
          </p:nvCxnSpPr>
          <p:spPr>
            <a:xfrm flipV="1">
              <a:off x="5509669" y="5627998"/>
              <a:ext cx="148848" cy="17951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a:stCxn id="54" idx="1"/>
              <a:endCxn id="55" idx="4"/>
            </p:cNvCxnSpPr>
            <p:nvPr/>
          </p:nvCxnSpPr>
          <p:spPr>
            <a:xfrm>
              <a:off x="5509669" y="6101133"/>
              <a:ext cx="107495" cy="141415"/>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p:cNvCxnSpPr>
              <a:stCxn id="26" idx="4"/>
              <a:endCxn id="42" idx="1"/>
            </p:cNvCxnSpPr>
            <p:nvPr/>
          </p:nvCxnSpPr>
          <p:spPr>
            <a:xfrm flipH="1" flipV="1">
              <a:off x="3471187" y="4597906"/>
              <a:ext cx="97944" cy="170714"/>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p:cNvCxnSpPr>
              <a:stCxn id="43" idx="0"/>
              <a:endCxn id="36" idx="3"/>
            </p:cNvCxnSpPr>
            <p:nvPr/>
          </p:nvCxnSpPr>
          <p:spPr>
            <a:xfrm>
              <a:off x="1642855" y="2322399"/>
              <a:ext cx="486269" cy="1938"/>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p:cNvCxnSpPr>
              <a:stCxn id="43" idx="4"/>
              <a:endCxn id="44" idx="1"/>
            </p:cNvCxnSpPr>
            <p:nvPr/>
          </p:nvCxnSpPr>
          <p:spPr>
            <a:xfrm flipH="1" flipV="1">
              <a:off x="1288712" y="2077227"/>
              <a:ext cx="86945" cy="9836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p:cNvCxnSpPr>
              <a:stCxn id="41" idx="5"/>
              <a:endCxn id="11" idx="2"/>
            </p:cNvCxnSpPr>
            <p:nvPr/>
          </p:nvCxnSpPr>
          <p:spPr>
            <a:xfrm flipV="1">
              <a:off x="5031545" y="2064758"/>
              <a:ext cx="157131" cy="167625"/>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 name="Hexagon 9"/>
            <p:cNvSpPr/>
            <p:nvPr/>
          </p:nvSpPr>
          <p:spPr>
            <a:xfrm>
              <a:off x="6836305" y="1205379"/>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 name="Hexagon 10"/>
            <p:cNvSpPr/>
            <p:nvPr/>
          </p:nvSpPr>
          <p:spPr>
            <a:xfrm>
              <a:off x="4973832" y="1205379"/>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Hexagon 11"/>
            <p:cNvSpPr/>
            <p:nvPr/>
          </p:nvSpPr>
          <p:spPr>
            <a:xfrm>
              <a:off x="8358318" y="2609032"/>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Hexagon 12"/>
            <p:cNvSpPr/>
            <p:nvPr/>
          </p:nvSpPr>
          <p:spPr>
            <a:xfrm>
              <a:off x="9166214" y="1742325"/>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Hexagon 13"/>
            <p:cNvSpPr/>
            <p:nvPr/>
          </p:nvSpPr>
          <p:spPr>
            <a:xfrm>
              <a:off x="9731999" y="2730967"/>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5" name="Hexagon 14"/>
            <p:cNvSpPr/>
            <p:nvPr/>
          </p:nvSpPr>
          <p:spPr>
            <a:xfrm>
              <a:off x="9166214" y="3719610"/>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6" name="Hexagon 15"/>
            <p:cNvSpPr/>
            <p:nvPr/>
          </p:nvSpPr>
          <p:spPr>
            <a:xfrm>
              <a:off x="7190153" y="4210342"/>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5" name="Hexagon 24"/>
            <p:cNvSpPr/>
            <p:nvPr/>
          </p:nvSpPr>
          <p:spPr>
            <a:xfrm>
              <a:off x="5443672" y="4768620"/>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6" name="Hexagon 25"/>
            <p:cNvSpPr/>
            <p:nvPr/>
          </p:nvSpPr>
          <p:spPr>
            <a:xfrm>
              <a:off x="3354286" y="4768620"/>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4" name="Hexagon 33"/>
            <p:cNvSpPr/>
            <p:nvPr/>
          </p:nvSpPr>
          <p:spPr>
            <a:xfrm>
              <a:off x="3249738" y="1892051"/>
              <a:ext cx="996880" cy="859379"/>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Hexagon 35"/>
            <p:cNvSpPr/>
            <p:nvPr/>
          </p:nvSpPr>
          <p:spPr>
            <a:xfrm>
              <a:off x="2129123" y="1964474"/>
              <a:ext cx="834884" cy="71972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7" name="Hexagon 36"/>
            <p:cNvSpPr/>
            <p:nvPr/>
          </p:nvSpPr>
          <p:spPr>
            <a:xfrm>
              <a:off x="2721243" y="1040972"/>
              <a:ext cx="834884" cy="71972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8" name="Hexagon 37"/>
            <p:cNvSpPr/>
            <p:nvPr/>
          </p:nvSpPr>
          <p:spPr>
            <a:xfrm>
              <a:off x="4039231" y="1093082"/>
              <a:ext cx="713987" cy="615506"/>
            </a:xfrm>
            <a:prstGeom prst="hexagon">
              <a:avLst/>
            </a:prstGeom>
            <a:solidFill>
              <a:schemeClr val="bg1"/>
            </a:solidFill>
            <a:ln w="19050">
              <a:solidFill>
                <a:srgbClr val="004785"/>
              </a:solidFill>
            </a:ln>
            <a:effectLst>
              <a:outerShdw blurRad="762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76" name="Hexagon 175"/>
            <p:cNvSpPr/>
            <p:nvPr/>
          </p:nvSpPr>
          <p:spPr>
            <a:xfrm>
              <a:off x="10101051" y="4003165"/>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177" name="Straight Connector 176"/>
            <p:cNvCxnSpPr>
              <a:stCxn id="176" idx="0"/>
              <a:endCxn id="47" idx="3"/>
            </p:cNvCxnSpPr>
            <p:nvPr/>
          </p:nvCxnSpPr>
          <p:spPr>
            <a:xfrm flipV="1">
              <a:off x="10441655" y="4146765"/>
              <a:ext cx="167636" cy="3212"/>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85" name="TextBox 184"/>
            <p:cNvSpPr txBox="1"/>
            <p:nvPr/>
          </p:nvSpPr>
          <p:spPr>
            <a:xfrm>
              <a:off x="4133146" y="3500329"/>
              <a:ext cx="1533944" cy="484739"/>
            </a:xfrm>
            <a:prstGeom prst="rect">
              <a:avLst/>
            </a:prstGeom>
            <a:noFill/>
          </p:spPr>
          <p:txBody>
            <a:bodyPr wrap="square" lIns="68569" tIns="34286" rIns="68569" bIns="34286" rtlCol="0">
              <a:spAutoFit/>
            </a:bodyPr>
            <a:lstStyle/>
            <a:p>
              <a:pPr algn="ctr"/>
              <a:r>
                <a:rPr lang="en-US" sz="2700" b="1" dirty="0">
                  <a:solidFill>
                    <a:schemeClr val="bg1"/>
                  </a:solidFill>
                  <a:latin typeface="Arial"/>
                  <a:cs typeface="Arial" pitchFamily="34" charset="0"/>
                </a:rPr>
                <a:t>Assets</a:t>
              </a:r>
              <a:endParaRPr lang="en-US" sz="3300" b="1" dirty="0">
                <a:solidFill>
                  <a:schemeClr val="bg1"/>
                </a:solidFill>
                <a:latin typeface="Arial"/>
                <a:cs typeface="Arial" pitchFamily="34" charset="0"/>
              </a:endParaRPr>
            </a:p>
          </p:txBody>
        </p:sp>
        <p:sp>
          <p:nvSpPr>
            <p:cNvPr id="186" name="TextBox 185"/>
            <p:cNvSpPr txBox="1"/>
            <p:nvPr/>
          </p:nvSpPr>
          <p:spPr>
            <a:xfrm>
              <a:off x="5630305" y="2761585"/>
              <a:ext cx="1533944" cy="484739"/>
            </a:xfrm>
            <a:prstGeom prst="rect">
              <a:avLst/>
            </a:prstGeom>
            <a:noFill/>
          </p:spPr>
          <p:txBody>
            <a:bodyPr wrap="square" lIns="68569" tIns="34286" rIns="68569" bIns="34286" rtlCol="0">
              <a:spAutoFit/>
            </a:bodyPr>
            <a:lstStyle/>
            <a:p>
              <a:pPr algn="ctr"/>
              <a:r>
                <a:rPr lang="en-US" sz="2700" b="1" dirty="0">
                  <a:solidFill>
                    <a:schemeClr val="bg1"/>
                  </a:solidFill>
                  <a:latin typeface="Arial"/>
                  <a:cs typeface="Arial" pitchFamily="34" charset="0"/>
                </a:rPr>
                <a:t>Assets</a:t>
              </a:r>
              <a:endParaRPr lang="en-US" sz="3300" b="1" dirty="0">
                <a:solidFill>
                  <a:schemeClr val="bg1"/>
                </a:solidFill>
                <a:latin typeface="Arial"/>
                <a:cs typeface="Arial" pitchFamily="34" charset="0"/>
              </a:endParaRPr>
            </a:p>
          </p:txBody>
        </p:sp>
        <p:sp>
          <p:nvSpPr>
            <p:cNvPr id="187" name="TextBox 186"/>
            <p:cNvSpPr txBox="1"/>
            <p:nvPr/>
          </p:nvSpPr>
          <p:spPr>
            <a:xfrm>
              <a:off x="2031733" y="3612576"/>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Energy</a:t>
              </a:r>
              <a:endParaRPr lang="en-US" sz="2100" b="1" dirty="0">
                <a:solidFill>
                  <a:srgbClr val="00BDF2"/>
                </a:solidFill>
                <a:latin typeface="Arial"/>
                <a:cs typeface="Arial" pitchFamily="34" charset="0"/>
              </a:endParaRPr>
            </a:p>
          </p:txBody>
        </p:sp>
        <p:sp>
          <p:nvSpPr>
            <p:cNvPr id="188" name="TextBox 187"/>
            <p:cNvSpPr txBox="1"/>
            <p:nvPr/>
          </p:nvSpPr>
          <p:spPr>
            <a:xfrm>
              <a:off x="3240403" y="2181337"/>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Identity</a:t>
              </a:r>
              <a:endParaRPr lang="en-US" sz="2100" b="1" dirty="0">
                <a:solidFill>
                  <a:srgbClr val="00BDF2"/>
                </a:solidFill>
                <a:latin typeface="Arial"/>
                <a:cs typeface="Arial" pitchFamily="34" charset="0"/>
              </a:endParaRPr>
            </a:p>
          </p:txBody>
        </p:sp>
        <p:sp>
          <p:nvSpPr>
            <p:cNvPr id="189" name="TextBox 188"/>
            <p:cNvSpPr txBox="1"/>
            <p:nvPr/>
          </p:nvSpPr>
          <p:spPr>
            <a:xfrm>
              <a:off x="4983766" y="1453267"/>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Money</a:t>
              </a:r>
              <a:endParaRPr lang="en-US" sz="2100" b="1" dirty="0">
                <a:solidFill>
                  <a:srgbClr val="00BDF2"/>
                </a:solidFill>
                <a:latin typeface="Arial"/>
                <a:cs typeface="Arial" pitchFamily="34" charset="0"/>
              </a:endParaRPr>
            </a:p>
          </p:txBody>
        </p:sp>
        <p:sp>
          <p:nvSpPr>
            <p:cNvPr id="190" name="TextBox 189"/>
            <p:cNvSpPr txBox="1"/>
            <p:nvPr/>
          </p:nvSpPr>
          <p:spPr>
            <a:xfrm>
              <a:off x="6834367" y="1444695"/>
              <a:ext cx="964553" cy="438572"/>
            </a:xfrm>
            <a:prstGeom prst="rect">
              <a:avLst/>
            </a:prstGeom>
            <a:noFill/>
          </p:spPr>
          <p:txBody>
            <a:bodyPr wrap="square" lIns="68569" tIns="34286" rIns="68569" bIns="34286" rtlCol="0">
              <a:spAutoFit/>
            </a:bodyPr>
            <a:lstStyle/>
            <a:p>
              <a:pPr algn="ctr"/>
              <a:r>
                <a:rPr lang="en-US" sz="1200" b="1" dirty="0">
                  <a:solidFill>
                    <a:srgbClr val="00BDF2"/>
                  </a:solidFill>
                  <a:latin typeface="Arial"/>
                  <a:cs typeface="Arial" pitchFamily="34" charset="0"/>
                </a:rPr>
                <a:t>Intellectual Property</a:t>
              </a:r>
              <a:endParaRPr lang="en-US" sz="1500" b="1" dirty="0">
                <a:solidFill>
                  <a:srgbClr val="00BDF2"/>
                </a:solidFill>
                <a:latin typeface="Arial"/>
                <a:cs typeface="Arial" pitchFamily="34" charset="0"/>
              </a:endParaRPr>
            </a:p>
          </p:txBody>
        </p:sp>
        <p:sp>
          <p:nvSpPr>
            <p:cNvPr id="191" name="TextBox 190"/>
            <p:cNvSpPr txBox="1"/>
            <p:nvPr/>
          </p:nvSpPr>
          <p:spPr>
            <a:xfrm>
              <a:off x="8358319" y="2877087"/>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Contacts</a:t>
              </a:r>
              <a:endParaRPr lang="en-US" sz="2100" b="1" dirty="0">
                <a:solidFill>
                  <a:srgbClr val="00BDF2"/>
                </a:solidFill>
                <a:latin typeface="Arial"/>
                <a:cs typeface="Arial" pitchFamily="34" charset="0"/>
              </a:endParaRPr>
            </a:p>
          </p:txBody>
        </p:sp>
        <p:sp>
          <p:nvSpPr>
            <p:cNvPr id="192" name="TextBox 191"/>
            <p:cNvSpPr txBox="1"/>
            <p:nvPr/>
          </p:nvSpPr>
          <p:spPr>
            <a:xfrm>
              <a:off x="7198488" y="4335116"/>
              <a:ext cx="964553" cy="623239"/>
            </a:xfrm>
            <a:prstGeom prst="rect">
              <a:avLst/>
            </a:prstGeom>
            <a:noFill/>
          </p:spPr>
          <p:txBody>
            <a:bodyPr wrap="square" lIns="68569" tIns="34286" rIns="68569" bIns="34286" rtlCol="0">
              <a:spAutoFit/>
            </a:bodyPr>
            <a:lstStyle/>
            <a:p>
              <a:pPr algn="ctr"/>
              <a:r>
                <a:rPr lang="en-US" sz="1200" b="1" dirty="0">
                  <a:solidFill>
                    <a:srgbClr val="00BDF2"/>
                  </a:solidFill>
                  <a:latin typeface="Arial"/>
                  <a:cs typeface="Arial" pitchFamily="34" charset="0"/>
                </a:rPr>
                <a:t>Other Financial Assets</a:t>
              </a:r>
              <a:endParaRPr lang="en-US" sz="1500" b="1" dirty="0">
                <a:solidFill>
                  <a:srgbClr val="00BDF2"/>
                </a:solidFill>
                <a:latin typeface="Arial"/>
                <a:cs typeface="Arial" pitchFamily="34" charset="0"/>
              </a:endParaRPr>
            </a:p>
          </p:txBody>
        </p:sp>
        <p:sp>
          <p:nvSpPr>
            <p:cNvPr id="193" name="TextBox 192"/>
            <p:cNvSpPr txBox="1"/>
            <p:nvPr/>
          </p:nvSpPr>
          <p:spPr>
            <a:xfrm>
              <a:off x="5472326" y="5062244"/>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Votes</a:t>
              </a:r>
              <a:endParaRPr lang="en-US" sz="2100" b="1" dirty="0">
                <a:solidFill>
                  <a:srgbClr val="00BDF2"/>
                </a:solidFill>
                <a:latin typeface="Arial"/>
                <a:cs typeface="Arial" pitchFamily="34" charset="0"/>
              </a:endParaRPr>
            </a:p>
          </p:txBody>
        </p:sp>
        <p:sp>
          <p:nvSpPr>
            <p:cNvPr id="194" name="TextBox 193"/>
            <p:cNvSpPr txBox="1"/>
            <p:nvPr/>
          </p:nvSpPr>
          <p:spPr>
            <a:xfrm>
              <a:off x="3370450" y="5053671"/>
              <a:ext cx="964553" cy="300073"/>
            </a:xfrm>
            <a:prstGeom prst="rect">
              <a:avLst/>
            </a:prstGeom>
            <a:noFill/>
          </p:spPr>
          <p:txBody>
            <a:bodyPr wrap="square" lIns="68569" tIns="34286" rIns="68569" bIns="34286" rtlCol="0">
              <a:spAutoFit/>
            </a:bodyPr>
            <a:lstStyle/>
            <a:p>
              <a:pPr algn="ctr"/>
              <a:r>
                <a:rPr lang="en-US" sz="1500" b="1" dirty="0">
                  <a:solidFill>
                    <a:srgbClr val="00BDF2"/>
                  </a:solidFill>
                  <a:latin typeface="Arial"/>
                  <a:cs typeface="Arial" pitchFamily="34" charset="0"/>
                </a:rPr>
                <a:t>Art</a:t>
              </a:r>
              <a:endParaRPr lang="en-US" sz="2100" b="1" dirty="0">
                <a:solidFill>
                  <a:srgbClr val="00BDF2"/>
                </a:solidFill>
                <a:latin typeface="Arial"/>
                <a:cs typeface="Arial" pitchFamily="34" charset="0"/>
              </a:endParaRPr>
            </a:p>
          </p:txBody>
        </p:sp>
        <p:sp>
          <p:nvSpPr>
            <p:cNvPr id="195" name="TextBox 194"/>
            <p:cNvSpPr txBox="1"/>
            <p:nvPr/>
          </p:nvSpPr>
          <p:spPr>
            <a:xfrm>
              <a:off x="4032353" y="1194009"/>
              <a:ext cx="725932" cy="395357"/>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Social Capital</a:t>
              </a:r>
            </a:p>
          </p:txBody>
        </p:sp>
        <p:sp>
          <p:nvSpPr>
            <p:cNvPr id="196" name="TextBox 195"/>
            <p:cNvSpPr txBox="1"/>
            <p:nvPr/>
          </p:nvSpPr>
          <p:spPr>
            <a:xfrm>
              <a:off x="2739308" y="1287898"/>
              <a:ext cx="805946" cy="223130"/>
            </a:xfrm>
            <a:prstGeom prst="rect">
              <a:avLst/>
            </a:prstGeom>
            <a:noFill/>
          </p:spPr>
          <p:txBody>
            <a:bodyPr wrap="square" lIns="68569" tIns="34286" rIns="68569" bIns="34286" rtlCol="0">
              <a:spAutoFit/>
            </a:bodyPr>
            <a:lstStyle/>
            <a:p>
              <a:pPr algn="ctr"/>
              <a:r>
                <a:rPr lang="en-US" sz="1050" dirty="0">
                  <a:solidFill>
                    <a:schemeClr val="tx2">
                      <a:lumMod val="50000"/>
                    </a:schemeClr>
                  </a:solidFill>
                  <a:latin typeface="Arial"/>
                  <a:cs typeface="Arial" pitchFamily="34" charset="0"/>
                </a:rPr>
                <a:t>Reputation</a:t>
              </a:r>
            </a:p>
          </p:txBody>
        </p:sp>
        <p:sp>
          <p:nvSpPr>
            <p:cNvPr id="197" name="TextBox 196"/>
            <p:cNvSpPr txBox="1"/>
            <p:nvPr/>
          </p:nvSpPr>
          <p:spPr>
            <a:xfrm>
              <a:off x="2123722" y="2198160"/>
              <a:ext cx="831764" cy="223130"/>
            </a:xfrm>
            <a:prstGeom prst="rect">
              <a:avLst/>
            </a:prstGeom>
            <a:noFill/>
          </p:spPr>
          <p:txBody>
            <a:bodyPr wrap="square" lIns="68569" tIns="34286" rIns="68569" bIns="34286" rtlCol="0">
              <a:spAutoFit/>
            </a:bodyPr>
            <a:lstStyle/>
            <a:p>
              <a:pPr algn="ctr"/>
              <a:r>
                <a:rPr lang="en-US" sz="1050" dirty="0">
                  <a:solidFill>
                    <a:schemeClr val="tx2">
                      <a:lumMod val="50000"/>
                    </a:schemeClr>
                  </a:solidFill>
                  <a:latin typeface="Arial"/>
                  <a:cs typeface="Arial" pitchFamily="34" charset="0"/>
                </a:rPr>
                <a:t>Attestations</a:t>
              </a:r>
            </a:p>
          </p:txBody>
        </p:sp>
        <p:sp>
          <p:nvSpPr>
            <p:cNvPr id="201" name="TextBox 200"/>
            <p:cNvSpPr txBox="1"/>
            <p:nvPr/>
          </p:nvSpPr>
          <p:spPr>
            <a:xfrm>
              <a:off x="930386" y="3576296"/>
              <a:ext cx="725932" cy="395357"/>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Carbon Credits</a:t>
              </a:r>
            </a:p>
          </p:txBody>
        </p:sp>
        <p:sp>
          <p:nvSpPr>
            <p:cNvPr id="202" name="TextBox 201"/>
            <p:cNvSpPr txBox="1"/>
            <p:nvPr/>
          </p:nvSpPr>
          <p:spPr>
            <a:xfrm>
              <a:off x="2324613" y="5086941"/>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Music</a:t>
              </a:r>
            </a:p>
          </p:txBody>
        </p:sp>
        <p:sp>
          <p:nvSpPr>
            <p:cNvPr id="203" name="TextBox 202"/>
            <p:cNvSpPr txBox="1"/>
            <p:nvPr/>
          </p:nvSpPr>
          <p:spPr>
            <a:xfrm>
              <a:off x="2799464" y="6013412"/>
              <a:ext cx="725932" cy="395357"/>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Visual </a:t>
              </a:r>
              <a:endParaRPr lang="en-US" sz="1100" dirty="0" smtClean="0">
                <a:solidFill>
                  <a:schemeClr val="tx2">
                    <a:lumMod val="50000"/>
                  </a:schemeClr>
                </a:solidFill>
                <a:latin typeface="Arial"/>
                <a:cs typeface="Arial" pitchFamily="34" charset="0"/>
              </a:endParaRPr>
            </a:p>
            <a:p>
              <a:pPr algn="ctr"/>
              <a:r>
                <a:rPr lang="en-US" sz="1100" dirty="0" smtClean="0">
                  <a:solidFill>
                    <a:schemeClr val="tx2">
                      <a:lumMod val="50000"/>
                    </a:schemeClr>
                  </a:solidFill>
                  <a:latin typeface="Arial"/>
                  <a:cs typeface="Arial" pitchFamily="34" charset="0"/>
                </a:rPr>
                <a:t>Art</a:t>
              </a:r>
              <a:endParaRPr lang="en-US" sz="1100" dirty="0">
                <a:solidFill>
                  <a:schemeClr val="tx2">
                    <a:lumMod val="50000"/>
                  </a:schemeClr>
                </a:solidFill>
                <a:latin typeface="Arial"/>
                <a:cs typeface="Arial" pitchFamily="34" charset="0"/>
              </a:endParaRPr>
            </a:p>
          </p:txBody>
        </p:sp>
        <p:sp>
          <p:nvSpPr>
            <p:cNvPr id="204" name="TextBox 203"/>
            <p:cNvSpPr txBox="1"/>
            <p:nvPr/>
          </p:nvSpPr>
          <p:spPr>
            <a:xfrm>
              <a:off x="4125159" y="6106464"/>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Film</a:t>
              </a:r>
            </a:p>
          </p:txBody>
        </p:sp>
        <p:sp>
          <p:nvSpPr>
            <p:cNvPr id="205" name="TextBox 204"/>
            <p:cNvSpPr txBox="1"/>
            <p:nvPr/>
          </p:nvSpPr>
          <p:spPr>
            <a:xfrm>
              <a:off x="7057491" y="5719148"/>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Other</a:t>
              </a:r>
            </a:p>
          </p:txBody>
        </p:sp>
        <p:sp>
          <p:nvSpPr>
            <p:cNvPr id="206" name="TextBox 205"/>
            <p:cNvSpPr txBox="1"/>
            <p:nvPr/>
          </p:nvSpPr>
          <p:spPr>
            <a:xfrm>
              <a:off x="7596633" y="6037155"/>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Swaps</a:t>
              </a:r>
            </a:p>
          </p:txBody>
        </p:sp>
        <p:sp>
          <p:nvSpPr>
            <p:cNvPr id="207" name="TextBox 206"/>
            <p:cNvSpPr txBox="1"/>
            <p:nvPr/>
          </p:nvSpPr>
          <p:spPr>
            <a:xfrm>
              <a:off x="8171904" y="5727011"/>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Futures</a:t>
              </a:r>
            </a:p>
          </p:txBody>
        </p:sp>
        <p:sp>
          <p:nvSpPr>
            <p:cNvPr id="208" name="TextBox 207"/>
            <p:cNvSpPr txBox="1"/>
            <p:nvPr/>
          </p:nvSpPr>
          <p:spPr>
            <a:xfrm>
              <a:off x="8746954" y="6048202"/>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IOUs</a:t>
              </a:r>
            </a:p>
          </p:txBody>
        </p:sp>
        <p:sp>
          <p:nvSpPr>
            <p:cNvPr id="209" name="TextBox 208"/>
            <p:cNvSpPr txBox="1"/>
            <p:nvPr/>
          </p:nvSpPr>
          <p:spPr>
            <a:xfrm>
              <a:off x="8729469" y="5413735"/>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Stocks</a:t>
              </a:r>
            </a:p>
          </p:txBody>
        </p:sp>
        <p:sp>
          <p:nvSpPr>
            <p:cNvPr id="210" name="TextBox 209"/>
            <p:cNvSpPr txBox="1"/>
            <p:nvPr/>
          </p:nvSpPr>
          <p:spPr>
            <a:xfrm>
              <a:off x="8729469" y="4773466"/>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Bonds</a:t>
              </a:r>
            </a:p>
          </p:txBody>
        </p:sp>
        <p:sp>
          <p:nvSpPr>
            <p:cNvPr id="211" name="TextBox 210"/>
            <p:cNvSpPr txBox="1"/>
            <p:nvPr/>
          </p:nvSpPr>
          <p:spPr>
            <a:xfrm>
              <a:off x="9182758" y="5116009"/>
              <a:ext cx="898554" cy="223130"/>
            </a:xfrm>
            <a:prstGeom prst="rect">
              <a:avLst/>
            </a:prstGeom>
            <a:noFill/>
          </p:spPr>
          <p:txBody>
            <a:bodyPr wrap="square" lIns="68569" tIns="34286" rIns="68569" bIns="34286" rtlCol="0">
              <a:spAutoFit/>
            </a:bodyPr>
            <a:lstStyle/>
            <a:p>
              <a:pPr algn="ctr"/>
              <a:r>
                <a:rPr lang="en-US" sz="1000" dirty="0">
                  <a:solidFill>
                    <a:schemeClr val="tx2">
                      <a:lumMod val="50000"/>
                    </a:schemeClr>
                  </a:solidFill>
                  <a:latin typeface="Arial"/>
                  <a:cs typeface="Arial" pitchFamily="34" charset="0"/>
                </a:rPr>
                <a:t>Premiums</a:t>
              </a:r>
            </a:p>
          </p:txBody>
        </p:sp>
        <p:sp>
          <p:nvSpPr>
            <p:cNvPr id="212" name="TextBox 211"/>
            <p:cNvSpPr txBox="1"/>
            <p:nvPr/>
          </p:nvSpPr>
          <p:spPr>
            <a:xfrm>
              <a:off x="9182758" y="5743499"/>
              <a:ext cx="898554" cy="201404"/>
            </a:xfrm>
            <a:prstGeom prst="rect">
              <a:avLst/>
            </a:prstGeom>
            <a:noFill/>
          </p:spPr>
          <p:txBody>
            <a:bodyPr wrap="square" lIns="68569" tIns="34286" rIns="68569" bIns="34286" rtlCol="0">
              <a:spAutoFit/>
            </a:bodyPr>
            <a:lstStyle/>
            <a:p>
              <a:pPr algn="ctr"/>
              <a:r>
                <a:rPr lang="en-US" sz="900" dirty="0">
                  <a:solidFill>
                    <a:schemeClr val="tx2">
                      <a:lumMod val="50000"/>
                    </a:schemeClr>
                  </a:solidFill>
                  <a:latin typeface="Arial"/>
                  <a:cs typeface="Arial" pitchFamily="34" charset="0"/>
                </a:rPr>
                <a:t>Receivables</a:t>
              </a:r>
            </a:p>
          </p:txBody>
        </p:sp>
        <p:sp>
          <p:nvSpPr>
            <p:cNvPr id="213" name="TextBox 212"/>
            <p:cNvSpPr txBox="1"/>
            <p:nvPr/>
          </p:nvSpPr>
          <p:spPr>
            <a:xfrm>
              <a:off x="9154269" y="1853874"/>
              <a:ext cx="725932" cy="395357"/>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Loyalty Points</a:t>
              </a:r>
            </a:p>
          </p:txBody>
        </p:sp>
        <p:sp>
          <p:nvSpPr>
            <p:cNvPr id="214" name="TextBox 213"/>
            <p:cNvSpPr txBox="1"/>
            <p:nvPr/>
          </p:nvSpPr>
          <p:spPr>
            <a:xfrm>
              <a:off x="9739866" y="2925463"/>
              <a:ext cx="725932"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Deeds</a:t>
              </a:r>
            </a:p>
          </p:txBody>
        </p:sp>
        <p:sp>
          <p:nvSpPr>
            <p:cNvPr id="215" name="TextBox 214"/>
            <p:cNvSpPr txBox="1"/>
            <p:nvPr/>
          </p:nvSpPr>
          <p:spPr>
            <a:xfrm>
              <a:off x="9146226" y="3913179"/>
              <a:ext cx="767686" cy="231243"/>
            </a:xfrm>
            <a:prstGeom prst="rect">
              <a:avLst/>
            </a:prstGeom>
            <a:noFill/>
          </p:spPr>
          <p:txBody>
            <a:bodyPr wrap="square" lIns="68569" tIns="34286" rIns="68569" bIns="34286" rtlCol="0">
              <a:spAutoFit/>
            </a:bodyPr>
            <a:lstStyle/>
            <a:p>
              <a:pPr algn="ctr"/>
              <a:r>
                <a:rPr lang="en-US" sz="1100" dirty="0">
                  <a:solidFill>
                    <a:schemeClr val="tx2">
                      <a:lumMod val="50000"/>
                    </a:schemeClr>
                  </a:solidFill>
                  <a:latin typeface="Arial"/>
                  <a:cs typeface="Arial" pitchFamily="34" charset="0"/>
                </a:rPr>
                <a:t>Coupons</a:t>
              </a:r>
            </a:p>
          </p:txBody>
        </p:sp>
        <p:sp>
          <p:nvSpPr>
            <p:cNvPr id="217" name="Hexagon 216"/>
            <p:cNvSpPr/>
            <p:nvPr/>
          </p:nvSpPr>
          <p:spPr>
            <a:xfrm>
              <a:off x="10813048" y="1035723"/>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8" name="Hexagon 217"/>
            <p:cNvSpPr/>
            <p:nvPr/>
          </p:nvSpPr>
          <p:spPr>
            <a:xfrm>
              <a:off x="10243253" y="1035723"/>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9" name="Hexagon 218"/>
            <p:cNvSpPr/>
            <p:nvPr/>
          </p:nvSpPr>
          <p:spPr>
            <a:xfrm>
              <a:off x="10517290" y="574780"/>
              <a:ext cx="340604" cy="293624"/>
            </a:xfrm>
            <a:prstGeom prst="hexagon">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cxnSp>
          <p:nvCxnSpPr>
            <p:cNvPr id="223" name="Straight Connector 222"/>
            <p:cNvCxnSpPr>
              <a:stCxn id="52" idx="4"/>
              <a:endCxn id="217" idx="1"/>
            </p:cNvCxnSpPr>
            <p:nvPr/>
          </p:nvCxnSpPr>
          <p:spPr>
            <a:xfrm flipH="1" flipV="1">
              <a:off x="11080245" y="1329347"/>
              <a:ext cx="150224" cy="13468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25" name="Straight Connector 224"/>
            <p:cNvCxnSpPr>
              <a:stCxn id="217" idx="3"/>
              <a:endCxn id="218" idx="0"/>
            </p:cNvCxnSpPr>
            <p:nvPr/>
          </p:nvCxnSpPr>
          <p:spPr>
            <a:xfrm flipH="1">
              <a:off x="10583857" y="1182535"/>
              <a:ext cx="229190" cy="0"/>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27" name="Straight Connector 226"/>
            <p:cNvCxnSpPr>
              <a:stCxn id="217" idx="4"/>
              <a:endCxn id="219" idx="1"/>
            </p:cNvCxnSpPr>
            <p:nvPr/>
          </p:nvCxnSpPr>
          <p:spPr>
            <a:xfrm flipH="1" flipV="1">
              <a:off x="10784488" y="868403"/>
              <a:ext cx="101966" cy="167319"/>
            </a:xfrm>
            <a:prstGeom prst="line">
              <a:avLst/>
            </a:prstGeom>
            <a:solidFill>
              <a:schemeClr val="bg1"/>
            </a:solidFill>
            <a:ln>
              <a:solidFill>
                <a:schemeClr val="bg1">
                  <a:lumMod val="85000"/>
                </a:schemeClr>
              </a:solidFill>
            </a:ln>
            <a:effectLst>
              <a:outerShdw blurRad="76200" dist="12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cxnSp>
      </p:grpSp>
    </p:spTree>
    <p:custDataLst>
      <p:tags r:id="rId1"/>
    </p:custDataLst>
    <p:extLst>
      <p:ext uri="{BB962C8B-B14F-4D97-AF65-F5344CB8AC3E}">
        <p14:creationId xmlns:p14="http://schemas.microsoft.com/office/powerpoint/2010/main" val="107175394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23" y="1531131"/>
            <a:ext cx="11159605" cy="3534645"/>
          </a:xfrm>
          <a:prstGeom prst="rect">
            <a:avLst/>
          </a:prstGeom>
        </p:spPr>
      </p:pic>
      <p:sp>
        <p:nvSpPr>
          <p:cNvPr id="3" name="Text Placeholder 2"/>
          <p:cNvSpPr>
            <a:spLocks noGrp="1"/>
          </p:cNvSpPr>
          <p:nvPr>
            <p:ph type="body" sz="quarter" idx="10"/>
          </p:nvPr>
        </p:nvSpPr>
        <p:spPr>
          <a:xfrm>
            <a:off x="709958" y="490691"/>
            <a:ext cx="9863516" cy="311727"/>
          </a:xfrm>
        </p:spPr>
        <p:txBody>
          <a:bodyPr/>
          <a:lstStyle/>
          <a:p>
            <a:r>
              <a:rPr lang="en-US" sz="2800" b="1" dirty="0" smtClean="0">
                <a:solidFill>
                  <a:srgbClr val="004785"/>
                </a:solidFill>
              </a:rPr>
              <a:t>Requires an Internet built on Trust</a:t>
            </a:r>
            <a:endParaRPr lang="en-US" sz="2800" b="1" dirty="0">
              <a:solidFill>
                <a:srgbClr val="004785"/>
              </a:solidFill>
            </a:endParaRPr>
          </a:p>
        </p:txBody>
      </p:sp>
      <p:sp>
        <p:nvSpPr>
          <p:cNvPr id="4" name="Rectangle 3"/>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5" name="Rectangle 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19959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motivationalmemo.com/wp-content/uploads/2011/08/trust1.jpg"/>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colorTemperature colorTemp="3905"/>
                    </a14:imgEffect>
                    <a14:imgEffect>
                      <a14:saturation sat="0"/>
                    </a14:imgEffect>
                    <a14:imgEffect>
                      <a14:brightnessContrast bright="50000" contrast="-23000"/>
                    </a14:imgEffect>
                  </a14:imgLayer>
                </a14:imgProps>
              </a:ext>
              <a:ext uri="{28A0092B-C50C-407E-A947-70E740481C1C}">
                <a14:useLocalDpi xmlns:a14="http://schemas.microsoft.com/office/drawing/2010/main" val="0"/>
              </a:ext>
            </a:extLst>
          </a:blip>
          <a:srcRect/>
          <a:stretch>
            <a:fillRect/>
          </a:stretch>
        </p:blipFill>
        <p:spPr bwMode="auto">
          <a:xfrm>
            <a:off x="797" y="3"/>
            <a:ext cx="12190412" cy="688974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312" y="428972"/>
            <a:ext cx="8514132" cy="225632"/>
            <a:chOff x="-75736" y="1011121"/>
            <a:chExt cx="11353654" cy="300843"/>
          </a:xfrm>
        </p:grpSpPr>
        <p:pic>
          <p:nvPicPr>
            <p:cNvPr id="13" name="Picture 12"/>
            <p:cNvPicPr>
              <a:picLocks noChangeAspect="1"/>
            </p:cNvPicPr>
            <p:nvPr/>
          </p:nvPicPr>
          <p:blipFill>
            <a:blip r:embed="rId6"/>
            <a:stretch>
              <a:fillRect/>
            </a:stretch>
          </p:blipFill>
          <p:spPr>
            <a:xfrm>
              <a:off x="-75736" y="1011121"/>
              <a:ext cx="9067665" cy="96512"/>
            </a:xfrm>
            <a:prstGeom prst="rect">
              <a:avLst/>
            </a:prstGeom>
          </p:spPr>
        </p:pic>
        <p:pic>
          <p:nvPicPr>
            <p:cNvPr id="14" name="Picture 13"/>
            <p:cNvPicPr>
              <a:picLocks noChangeAspect="1"/>
            </p:cNvPicPr>
            <p:nvPr/>
          </p:nvPicPr>
          <p:blipFill>
            <a:blip r:embed="rId6"/>
            <a:stretch>
              <a:fillRect/>
            </a:stretch>
          </p:blipFill>
          <p:spPr>
            <a:xfrm>
              <a:off x="-75736" y="1191121"/>
              <a:ext cx="11353654" cy="120843"/>
            </a:xfrm>
            <a:prstGeom prst="rect">
              <a:avLst/>
            </a:prstGeom>
          </p:spPr>
        </p:pic>
      </p:grpSp>
      <p:grpSp>
        <p:nvGrpSpPr>
          <p:cNvPr id="16" name="Group 15"/>
          <p:cNvGrpSpPr/>
          <p:nvPr/>
        </p:nvGrpSpPr>
        <p:grpSpPr>
          <a:xfrm flipH="1" flipV="1">
            <a:off x="3677075" y="5607652"/>
            <a:ext cx="8514132" cy="225632"/>
            <a:chOff x="-75736" y="1011121"/>
            <a:chExt cx="11353654" cy="300843"/>
          </a:xfrm>
        </p:grpSpPr>
        <p:pic>
          <p:nvPicPr>
            <p:cNvPr id="17" name="Picture 16"/>
            <p:cNvPicPr>
              <a:picLocks noChangeAspect="1"/>
            </p:cNvPicPr>
            <p:nvPr/>
          </p:nvPicPr>
          <p:blipFill>
            <a:blip r:embed="rId6"/>
            <a:stretch>
              <a:fillRect/>
            </a:stretch>
          </p:blipFill>
          <p:spPr>
            <a:xfrm>
              <a:off x="-75736" y="1011121"/>
              <a:ext cx="9067665" cy="96512"/>
            </a:xfrm>
            <a:prstGeom prst="rect">
              <a:avLst/>
            </a:prstGeom>
          </p:spPr>
        </p:pic>
        <p:pic>
          <p:nvPicPr>
            <p:cNvPr id="18" name="Picture 17"/>
            <p:cNvPicPr>
              <a:picLocks noChangeAspect="1"/>
            </p:cNvPicPr>
            <p:nvPr/>
          </p:nvPicPr>
          <p:blipFill>
            <a:blip r:embed="rId6"/>
            <a:stretch>
              <a:fillRect/>
            </a:stretch>
          </p:blipFill>
          <p:spPr>
            <a:xfrm>
              <a:off x="-75736" y="1191121"/>
              <a:ext cx="11353654" cy="120843"/>
            </a:xfrm>
            <a:prstGeom prst="rect">
              <a:avLst/>
            </a:prstGeom>
          </p:spPr>
        </p:pic>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053" y="960974"/>
            <a:ext cx="10665993" cy="5089696"/>
          </a:xfrm>
          <a:prstGeom prst="rect">
            <a:avLst/>
          </a:prstGeom>
        </p:spPr>
      </p:pic>
    </p:spTree>
    <p:custDataLst>
      <p:tags r:id="rId1"/>
    </p:custDataLst>
    <p:extLst>
      <p:ext uri="{BB962C8B-B14F-4D97-AF65-F5344CB8AC3E}">
        <p14:creationId xmlns:p14="http://schemas.microsoft.com/office/powerpoint/2010/main" val="3966433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69146" y="1624678"/>
            <a:ext cx="6815640" cy="3021981"/>
            <a:chOff x="4969146" y="1624678"/>
            <a:chExt cx="6815640" cy="3021981"/>
          </a:xfrm>
        </p:grpSpPr>
        <p:sp>
          <p:nvSpPr>
            <p:cNvPr id="2" name="Rectangle 1"/>
            <p:cNvSpPr/>
            <p:nvPr/>
          </p:nvSpPr>
          <p:spPr bwMode="auto">
            <a:xfrm>
              <a:off x="4969146" y="1624678"/>
              <a:ext cx="6099717" cy="3021981"/>
            </a:xfrm>
            <a:prstGeom prst="rect">
              <a:avLst/>
            </a:prstGeom>
            <a:solidFill>
              <a:schemeClr val="bg1">
                <a:lumMod val="95000"/>
              </a:schemeClr>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940" y="2451151"/>
              <a:ext cx="1431846" cy="1420437"/>
            </a:xfrm>
            <a:prstGeom prst="rect">
              <a:avLst/>
            </a:prstGeom>
          </p:spPr>
        </p:pic>
        <p:pic>
          <p:nvPicPr>
            <p:cNvPr id="21" name="Picture 20"/>
            <p:cNvPicPr>
              <a:picLocks noChangeAspect="1"/>
            </p:cNvPicPr>
            <p:nvPr/>
          </p:nvPicPr>
          <p:blipFill>
            <a:blip r:embed="rId5"/>
            <a:stretch>
              <a:fillRect/>
            </a:stretch>
          </p:blipFill>
          <p:spPr>
            <a:xfrm>
              <a:off x="10846421" y="2820608"/>
              <a:ext cx="489765" cy="631849"/>
            </a:xfrm>
            <a:prstGeom prst="rect">
              <a:avLst/>
            </a:prstGeom>
          </p:spPr>
        </p:pic>
        <p:sp>
          <p:nvSpPr>
            <p:cNvPr id="23" name="Rectangle 22"/>
            <p:cNvSpPr/>
            <p:nvPr/>
          </p:nvSpPr>
          <p:spPr>
            <a:xfrm>
              <a:off x="6206301" y="1866711"/>
              <a:ext cx="4172470" cy="2469907"/>
            </a:xfrm>
            <a:prstGeom prst="rect">
              <a:avLst/>
            </a:prstGeom>
          </p:spPr>
          <p:txBody>
            <a:bodyPr wrap="square" lIns="68580" tIns="34290" rIns="68580" bIns="34290">
              <a:spAutoFit/>
            </a:bodyPr>
            <a:lstStyle/>
            <a:p>
              <a:r>
                <a:rPr lang="en-US" sz="2600" b="1" dirty="0">
                  <a:solidFill>
                    <a:srgbClr val="004785"/>
                  </a:solidFill>
                  <a:latin typeface="Arial" panose="020B0604020202020204" pitchFamily="34" charset="0"/>
                  <a:cs typeface="Arial" panose="020B0604020202020204" pitchFamily="34" charset="0"/>
                </a:rPr>
                <a:t>Yet </a:t>
              </a:r>
              <a:r>
                <a:rPr lang="en-US" sz="2600" b="1" dirty="0">
                  <a:solidFill>
                    <a:srgbClr val="00BDF2"/>
                  </a:solidFill>
                  <a:latin typeface="Arial" panose="020B0604020202020204" pitchFamily="34" charset="0"/>
                  <a:cs typeface="Arial" panose="020B0604020202020204" pitchFamily="34" charset="0"/>
                </a:rPr>
                <a:t>Bitcoin</a:t>
              </a:r>
              <a:r>
                <a:rPr lang="en-US" sz="2600" b="1" dirty="0">
                  <a:solidFill>
                    <a:srgbClr val="004785"/>
                  </a:solidFill>
                  <a:latin typeface="Arial" panose="020B0604020202020204" pitchFamily="34" charset="0"/>
                  <a:cs typeface="Arial" panose="020B0604020202020204" pitchFamily="34" charset="0"/>
                </a:rPr>
                <a:t> is only the </a:t>
              </a:r>
              <a:r>
                <a:rPr lang="en-US" sz="2600" b="1" dirty="0">
                  <a:solidFill>
                    <a:srgbClr val="00BDF2"/>
                  </a:solidFill>
                  <a:latin typeface="Arial" panose="020B0604020202020204" pitchFamily="34" charset="0"/>
                  <a:cs typeface="Arial" panose="020B0604020202020204" pitchFamily="34" charset="0"/>
                </a:rPr>
                <a:t>first application of </a:t>
              </a:r>
              <a:r>
                <a:rPr lang="en-US" sz="2600" b="1" dirty="0" err="1">
                  <a:solidFill>
                    <a:srgbClr val="00BDF2"/>
                  </a:solidFill>
                  <a:latin typeface="Arial" panose="020B0604020202020204" pitchFamily="34" charset="0"/>
                  <a:cs typeface="Arial" panose="020B0604020202020204" pitchFamily="34" charset="0"/>
                </a:rPr>
                <a:t>blockchain</a:t>
              </a:r>
              <a:r>
                <a:rPr lang="en-US" sz="2600" b="1" dirty="0">
                  <a:solidFill>
                    <a:srgbClr val="00BDF2"/>
                  </a:solidFill>
                  <a:latin typeface="Arial" panose="020B0604020202020204" pitchFamily="34" charset="0"/>
                  <a:cs typeface="Arial" panose="020B0604020202020204" pitchFamily="34" charset="0"/>
                </a:rPr>
                <a:t> </a:t>
              </a:r>
              <a:r>
                <a:rPr lang="en-US" sz="2600" b="1" dirty="0" smtClean="0">
                  <a:solidFill>
                    <a:srgbClr val="00BDF2"/>
                  </a:solidFill>
                  <a:latin typeface="Arial" panose="020B0604020202020204" pitchFamily="34" charset="0"/>
                  <a:cs typeface="Arial" panose="020B0604020202020204" pitchFamily="34" charset="0"/>
                </a:rPr>
                <a:t>technology </a:t>
              </a:r>
              <a:r>
                <a:rPr lang="en-US" sz="2600" b="1" dirty="0" smtClean="0">
                  <a:solidFill>
                    <a:srgbClr val="004785"/>
                  </a:solidFill>
                  <a:latin typeface="Arial" panose="020B0604020202020204" pitchFamily="34" charset="0"/>
                  <a:cs typeface="Arial" panose="020B0604020202020204" pitchFamily="34" charset="0"/>
                </a:rPr>
                <a:t>that </a:t>
              </a:r>
              <a:r>
                <a:rPr lang="en-US" sz="2600" b="1" dirty="0">
                  <a:solidFill>
                    <a:srgbClr val="004785"/>
                  </a:solidFill>
                  <a:latin typeface="Arial" panose="020B0604020202020204" pitchFamily="34" charset="0"/>
                  <a:cs typeface="Arial" panose="020B0604020202020204" pitchFamily="34" charset="0"/>
                </a:rPr>
                <a:t>has captured the attention of government and industry.</a:t>
              </a:r>
            </a:p>
          </p:txBody>
        </p:sp>
      </p:grpSp>
      <p:sp>
        <p:nvSpPr>
          <p:cNvPr id="36" name="Rectangle 35"/>
          <p:cNvSpPr/>
          <p:nvPr/>
        </p:nvSpPr>
        <p:spPr>
          <a:xfrm>
            <a:off x="688927" y="5709512"/>
            <a:ext cx="8030000" cy="339218"/>
          </a:xfrm>
          <a:prstGeom prst="rect">
            <a:avLst/>
          </a:prstGeom>
        </p:spPr>
        <p:txBody>
          <a:bodyPr wrap="square" lIns="68580" tIns="34290" rIns="68580" bIns="34290">
            <a:spAutoFit/>
          </a:bodyPr>
          <a:lstStyle/>
          <a:p>
            <a:r>
              <a:rPr lang="en-US" sz="900" dirty="0" smtClean="0">
                <a:solidFill>
                  <a:srgbClr val="8A8C8E"/>
                </a:solidFill>
                <a:latin typeface="Arial" panose="020B0604020202020204" pitchFamily="34" charset="0"/>
                <a:cs typeface="Arial" panose="020B0604020202020204" pitchFamily="34" charset="0"/>
              </a:rPr>
              <a:t> 1 Cryptocurrency market value is subject to high variation due to the specific volatility of the market.</a:t>
            </a:r>
          </a:p>
          <a:p>
            <a:r>
              <a:rPr lang="en-US" sz="900" dirty="0" smtClean="0">
                <a:solidFill>
                  <a:srgbClr val="8A8C8E"/>
                </a:solidFill>
                <a:latin typeface="Arial" panose="020B0604020202020204" pitchFamily="34" charset="0"/>
                <a:cs typeface="Arial" panose="020B0604020202020204" pitchFamily="34" charset="0"/>
              </a:rPr>
              <a:t> 2 Deep shift: Technology tipping points and societal impact, World Economic Forum, September 2015, weforum.org.</a:t>
            </a:r>
            <a:endParaRPr lang="en-US" sz="900" b="1" dirty="0">
              <a:solidFill>
                <a:srgbClr val="00BDF2"/>
              </a:solidFill>
              <a:latin typeface="Arial" panose="020B0604020202020204" pitchFamily="34" charset="0"/>
              <a:cs typeface="Arial" panose="020B0604020202020204" pitchFamily="34" charset="0"/>
            </a:endParaRPr>
          </a:p>
        </p:txBody>
      </p:sp>
      <p:grpSp>
        <p:nvGrpSpPr>
          <p:cNvPr id="4" name="Group 3"/>
          <p:cNvGrpSpPr/>
          <p:nvPr/>
        </p:nvGrpSpPr>
        <p:grpSpPr>
          <a:xfrm>
            <a:off x="688927" y="1048215"/>
            <a:ext cx="4960443" cy="4125951"/>
            <a:chOff x="688927" y="1048215"/>
            <a:chExt cx="4960443" cy="4125951"/>
          </a:xfrm>
        </p:grpSpPr>
        <p:sp>
          <p:nvSpPr>
            <p:cNvPr id="16" name="Rounded Rectangle 15"/>
            <p:cNvSpPr/>
            <p:nvPr/>
          </p:nvSpPr>
          <p:spPr bwMode="auto">
            <a:xfrm>
              <a:off x="688927" y="1048215"/>
              <a:ext cx="4960443" cy="4125951"/>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30" name="Rectangle 29"/>
            <p:cNvSpPr/>
            <p:nvPr/>
          </p:nvSpPr>
          <p:spPr>
            <a:xfrm>
              <a:off x="997585" y="1375317"/>
              <a:ext cx="4317246" cy="3516347"/>
            </a:xfrm>
            <a:prstGeom prst="rect">
              <a:avLst/>
            </a:prstGeom>
          </p:spPr>
          <p:txBody>
            <a:bodyPr wrap="square" lIns="68580" tIns="34290" rIns="68580" bIns="34290">
              <a:spAutoFit/>
            </a:bodyPr>
            <a:lstStyle/>
            <a:p>
              <a:r>
                <a:rPr lang="en-US" sz="2800" dirty="0">
                  <a:solidFill>
                    <a:srgbClr val="8A8C8E"/>
                  </a:solidFill>
                  <a:latin typeface="Arial" panose="020B0604020202020204" pitchFamily="34" charset="0"/>
                  <a:cs typeface="Arial" panose="020B0604020202020204" pitchFamily="34" charset="0"/>
                </a:rPr>
                <a:t>That the focus of </a:t>
              </a:r>
              <a:r>
                <a:rPr lang="en-US" sz="2800" b="1" dirty="0" err="1">
                  <a:solidFill>
                    <a:srgbClr val="00BDF2"/>
                  </a:solidFill>
                  <a:latin typeface="Arial" panose="020B0604020202020204" pitchFamily="34" charset="0"/>
                  <a:cs typeface="Arial" panose="020B0604020202020204" pitchFamily="34" charset="0"/>
                </a:rPr>
                <a:t>blockchain</a:t>
              </a:r>
              <a:r>
                <a:rPr lang="en-US" sz="2800" dirty="0">
                  <a:solidFill>
                    <a:srgbClr val="8A8C8E"/>
                  </a:solidFill>
                  <a:latin typeface="Arial" panose="020B0604020202020204" pitchFamily="34" charset="0"/>
                  <a:cs typeface="Arial" panose="020B0604020202020204" pitchFamily="34" charset="0"/>
                </a:rPr>
                <a:t> is wrapped up with </a:t>
              </a:r>
              <a:r>
                <a:rPr lang="en-US" sz="2800" b="1" dirty="0">
                  <a:solidFill>
                    <a:srgbClr val="00BDF2"/>
                  </a:solidFill>
                  <a:latin typeface="Arial" panose="020B0604020202020204" pitchFamily="34" charset="0"/>
                  <a:cs typeface="Arial" panose="020B0604020202020204" pitchFamily="34" charset="0"/>
                </a:rPr>
                <a:t>Bitcoin</a:t>
              </a:r>
              <a:r>
                <a:rPr lang="en-US" sz="2800" dirty="0">
                  <a:solidFill>
                    <a:srgbClr val="8A8C8E"/>
                  </a:solidFill>
                  <a:latin typeface="Arial" panose="020B0604020202020204" pitchFamily="34" charset="0"/>
                  <a:cs typeface="Arial" panose="020B0604020202020204" pitchFamily="34" charset="0"/>
                </a:rPr>
                <a:t> is not surprising given that its </a:t>
              </a:r>
              <a:r>
                <a:rPr lang="en-US" sz="2800" b="1" dirty="0">
                  <a:solidFill>
                    <a:srgbClr val="8A8C8E"/>
                  </a:solidFill>
                  <a:latin typeface="Arial" panose="020B0604020202020204" pitchFamily="34" charset="0"/>
                  <a:cs typeface="Arial" panose="020B0604020202020204" pitchFamily="34" charset="0"/>
                </a:rPr>
                <a:t>market value surged</a:t>
              </a:r>
              <a:r>
                <a:rPr lang="en-US" sz="2800" dirty="0">
                  <a:solidFill>
                    <a:srgbClr val="8A8C8E"/>
                  </a:solidFill>
                  <a:latin typeface="Arial" panose="020B0604020202020204" pitchFamily="34" charset="0"/>
                  <a:cs typeface="Arial" panose="020B0604020202020204" pitchFamily="34" charset="0"/>
                </a:rPr>
                <a:t> from less than </a:t>
              </a:r>
              <a:r>
                <a:rPr lang="en-US" sz="2800" b="1" dirty="0">
                  <a:solidFill>
                    <a:srgbClr val="8A8C8E"/>
                  </a:solidFill>
                  <a:latin typeface="Arial" panose="020B0604020202020204" pitchFamily="34" charset="0"/>
                  <a:cs typeface="Arial" panose="020B0604020202020204" pitchFamily="34" charset="0"/>
                </a:rPr>
                <a:t>$20 billion </a:t>
              </a:r>
              <a:r>
                <a:rPr lang="en-US" sz="2800" dirty="0">
                  <a:solidFill>
                    <a:srgbClr val="8A8C8E"/>
                  </a:solidFill>
                  <a:latin typeface="Arial" panose="020B0604020202020204" pitchFamily="34" charset="0"/>
                  <a:cs typeface="Arial" panose="020B0604020202020204" pitchFamily="34" charset="0"/>
                </a:rPr>
                <a:t>to more than </a:t>
              </a:r>
              <a:r>
                <a:rPr lang="en-US" sz="2800" b="1" dirty="0">
                  <a:solidFill>
                    <a:srgbClr val="00BDF2"/>
                  </a:solidFill>
                  <a:latin typeface="Arial" panose="020B0604020202020204" pitchFamily="34" charset="0"/>
                  <a:cs typeface="Arial" panose="020B0604020202020204" pitchFamily="34" charset="0"/>
                </a:rPr>
                <a:t>$200 billion over the course of </a:t>
              </a:r>
              <a:r>
                <a:rPr lang="en-US" sz="2800" b="1" dirty="0" smtClean="0">
                  <a:solidFill>
                    <a:srgbClr val="00BDF2"/>
                  </a:solidFill>
                  <a:latin typeface="Arial" panose="020B0604020202020204" pitchFamily="34" charset="0"/>
                  <a:cs typeface="Arial" panose="020B0604020202020204" pitchFamily="34" charset="0"/>
                </a:rPr>
                <a:t>2017</a:t>
              </a:r>
              <a:endParaRPr lang="en-US" sz="2800" b="1" dirty="0">
                <a:solidFill>
                  <a:srgbClr val="00BDF2"/>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250106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11361" y="490693"/>
            <a:ext cx="9062720" cy="311727"/>
          </a:xfrm>
        </p:spPr>
        <p:txBody>
          <a:bodyPr>
            <a:noAutofit/>
          </a:bodyPr>
          <a:lstStyle/>
          <a:p>
            <a:r>
              <a:rPr lang="en-US" sz="3000" b="1" kern="1200" dirty="0">
                <a:solidFill>
                  <a:srgbClr val="004785"/>
                </a:solidFill>
                <a:latin typeface="+mn-lt"/>
                <a:cs typeface="+mn-cs"/>
              </a:rPr>
              <a:t>Blockchain under the hood</a:t>
            </a:r>
          </a:p>
        </p:txBody>
      </p:sp>
      <p:grpSp>
        <p:nvGrpSpPr>
          <p:cNvPr id="2" name="Group 1"/>
          <p:cNvGrpSpPr/>
          <p:nvPr/>
        </p:nvGrpSpPr>
        <p:grpSpPr>
          <a:xfrm>
            <a:off x="732210" y="1103270"/>
            <a:ext cx="10339980" cy="4340852"/>
            <a:chOff x="293994" y="1131570"/>
            <a:chExt cx="11220686" cy="4709971"/>
          </a:xfrm>
        </p:grpSpPr>
        <p:sp>
          <p:nvSpPr>
            <p:cNvPr id="10" name="TextBox 9"/>
            <p:cNvSpPr txBox="1"/>
            <p:nvPr/>
          </p:nvSpPr>
          <p:spPr>
            <a:xfrm>
              <a:off x="8224428" y="1480837"/>
              <a:ext cx="2176324" cy="392406"/>
            </a:xfrm>
            <a:prstGeom prst="rect">
              <a:avLst/>
            </a:prstGeom>
            <a:noFill/>
          </p:spPr>
          <p:txBody>
            <a:bodyPr wrap="square" lIns="68560" tIns="34281" rIns="68560" bIns="34281" rtlCol="0">
              <a:spAutoFit/>
            </a:bodyPr>
            <a:lstStyle/>
            <a:p>
              <a:r>
                <a:rPr lang="en-US" sz="2100" b="1" dirty="0">
                  <a:solidFill>
                    <a:srgbClr val="004785"/>
                  </a:solidFill>
                  <a:latin typeface="Arial"/>
                  <a:cs typeface="Arial" pitchFamily="34" charset="0"/>
                </a:rPr>
                <a:t>Digital Token</a:t>
              </a:r>
            </a:p>
          </p:txBody>
        </p:sp>
        <p:sp>
          <p:nvSpPr>
            <p:cNvPr id="16" name="TextBox 15"/>
            <p:cNvSpPr txBox="1"/>
            <p:nvPr/>
          </p:nvSpPr>
          <p:spPr>
            <a:xfrm>
              <a:off x="8224426" y="1836218"/>
              <a:ext cx="2779659" cy="292184"/>
            </a:xfrm>
            <a:prstGeom prst="rect">
              <a:avLst/>
            </a:prstGeom>
            <a:noFill/>
          </p:spPr>
          <p:txBody>
            <a:bodyPr wrap="square" lIns="68560" tIns="34281" rIns="68560" bIns="34281" rtlCol="0">
              <a:spAutoFit/>
            </a:bodyPr>
            <a:lstStyle/>
            <a:p>
              <a:r>
                <a:rPr lang="en-US" sz="1300" dirty="0">
                  <a:solidFill>
                    <a:srgbClr val="8A8C8E"/>
                  </a:solidFill>
                  <a:latin typeface="Arial"/>
                  <a:cs typeface="Arial" pitchFamily="34" charset="0"/>
                </a:rPr>
                <a:t>Efficient transfer of digital assets</a:t>
              </a:r>
            </a:p>
          </p:txBody>
        </p:sp>
        <p:sp>
          <p:nvSpPr>
            <p:cNvPr id="17" name="TextBox 16"/>
            <p:cNvSpPr txBox="1"/>
            <p:nvPr/>
          </p:nvSpPr>
          <p:spPr>
            <a:xfrm>
              <a:off x="8240562" y="2624233"/>
              <a:ext cx="2763524" cy="425764"/>
            </a:xfrm>
            <a:prstGeom prst="rect">
              <a:avLst/>
            </a:prstGeom>
            <a:noFill/>
          </p:spPr>
          <p:txBody>
            <a:bodyPr wrap="square" lIns="68560" tIns="34281" rIns="68560" bIns="34281" rtlCol="0">
              <a:spAutoFit/>
            </a:bodyPr>
            <a:lstStyle/>
            <a:p>
              <a:r>
                <a:rPr lang="en-US" sz="2100" b="1" dirty="0">
                  <a:solidFill>
                    <a:srgbClr val="004785"/>
                  </a:solidFill>
                  <a:latin typeface="Arial"/>
                  <a:cs typeface="Arial" pitchFamily="34" charset="0"/>
                </a:rPr>
                <a:t>Auditable Ledger</a:t>
              </a:r>
            </a:p>
          </p:txBody>
        </p:sp>
        <p:sp>
          <p:nvSpPr>
            <p:cNvPr id="18" name="TextBox 17"/>
            <p:cNvSpPr txBox="1"/>
            <p:nvPr/>
          </p:nvSpPr>
          <p:spPr>
            <a:xfrm>
              <a:off x="8240561" y="2987681"/>
              <a:ext cx="3274119" cy="726317"/>
            </a:xfrm>
            <a:prstGeom prst="rect">
              <a:avLst/>
            </a:prstGeom>
            <a:noFill/>
          </p:spPr>
          <p:txBody>
            <a:bodyPr wrap="square" lIns="68560" tIns="34281" rIns="68560" bIns="34281" rtlCol="0">
              <a:spAutoFit/>
            </a:bodyPr>
            <a:lstStyle/>
            <a:p>
              <a:r>
                <a:rPr lang="en-US" sz="1300" dirty="0">
                  <a:solidFill>
                    <a:srgbClr val="8A8C8E"/>
                  </a:solidFill>
                  <a:latin typeface="Arial"/>
                  <a:cs typeface="Arial" pitchFamily="34" charset="0"/>
                </a:rPr>
                <a:t>Irrevocable and immutable ledger entries can be used to verify existence, process &amp; provenance</a:t>
              </a:r>
            </a:p>
          </p:txBody>
        </p:sp>
        <p:sp>
          <p:nvSpPr>
            <p:cNvPr id="19" name="TextBox 18"/>
            <p:cNvSpPr txBox="1"/>
            <p:nvPr/>
          </p:nvSpPr>
          <p:spPr>
            <a:xfrm>
              <a:off x="8240562" y="4157903"/>
              <a:ext cx="3274118" cy="425764"/>
            </a:xfrm>
            <a:prstGeom prst="rect">
              <a:avLst/>
            </a:prstGeom>
            <a:noFill/>
          </p:spPr>
          <p:txBody>
            <a:bodyPr wrap="square" lIns="68560" tIns="34281" rIns="68560" bIns="34281" rtlCol="0">
              <a:spAutoFit/>
            </a:bodyPr>
            <a:lstStyle/>
            <a:p>
              <a:r>
                <a:rPr lang="en-US" sz="2100" b="1" dirty="0">
                  <a:solidFill>
                    <a:srgbClr val="004785"/>
                  </a:solidFill>
                  <a:latin typeface="Arial"/>
                  <a:cs typeface="Arial" pitchFamily="34" charset="0"/>
                </a:rPr>
                <a:t>Customized Control </a:t>
              </a:r>
            </a:p>
          </p:txBody>
        </p:sp>
        <p:sp>
          <p:nvSpPr>
            <p:cNvPr id="20" name="TextBox 19"/>
            <p:cNvSpPr txBox="1"/>
            <p:nvPr/>
          </p:nvSpPr>
          <p:spPr>
            <a:xfrm>
              <a:off x="8240562" y="4505215"/>
              <a:ext cx="2939763" cy="669396"/>
            </a:xfrm>
            <a:prstGeom prst="rect">
              <a:avLst/>
            </a:prstGeom>
            <a:noFill/>
          </p:spPr>
          <p:txBody>
            <a:bodyPr wrap="square" lIns="68560" tIns="34281" rIns="68560" bIns="34281" rtlCol="0">
              <a:spAutoFit/>
            </a:bodyPr>
            <a:lstStyle/>
            <a:p>
              <a:r>
                <a:rPr lang="en-US" sz="1300" dirty="0">
                  <a:solidFill>
                    <a:srgbClr val="8A8C8E"/>
                  </a:solidFill>
                  <a:latin typeface="Arial"/>
                  <a:cs typeface="Arial" pitchFamily="34" charset="0"/>
                </a:rPr>
                <a:t>Choice of blockchain designs to (e.g. private, permissioned or public) offers tailored control and transparency</a:t>
              </a:r>
            </a:p>
          </p:txBody>
        </p:sp>
        <p:sp>
          <p:nvSpPr>
            <p:cNvPr id="21" name="TextBox 20"/>
            <p:cNvSpPr txBox="1"/>
            <p:nvPr/>
          </p:nvSpPr>
          <p:spPr>
            <a:xfrm>
              <a:off x="800498" y="1915024"/>
              <a:ext cx="2515911" cy="425764"/>
            </a:xfrm>
            <a:prstGeom prst="rect">
              <a:avLst/>
            </a:prstGeom>
            <a:noFill/>
          </p:spPr>
          <p:txBody>
            <a:bodyPr wrap="square" lIns="68560" tIns="34281" rIns="68560" bIns="34281" rtlCol="0">
              <a:spAutoFit/>
            </a:bodyPr>
            <a:lstStyle/>
            <a:p>
              <a:pPr algn="r"/>
              <a:r>
                <a:rPr lang="en-US" sz="2100" b="1" dirty="0">
                  <a:solidFill>
                    <a:srgbClr val="004785"/>
                  </a:solidFill>
                  <a:latin typeface="Arial"/>
                  <a:cs typeface="Arial" pitchFamily="34" charset="0"/>
                </a:rPr>
                <a:t>Smart Contracts</a:t>
              </a:r>
            </a:p>
          </p:txBody>
        </p:sp>
        <p:sp>
          <p:nvSpPr>
            <p:cNvPr id="23" name="TextBox 22"/>
            <p:cNvSpPr txBox="1"/>
            <p:nvPr/>
          </p:nvSpPr>
          <p:spPr>
            <a:xfrm>
              <a:off x="641219" y="2268354"/>
              <a:ext cx="2675190" cy="726317"/>
            </a:xfrm>
            <a:prstGeom prst="rect">
              <a:avLst/>
            </a:prstGeom>
            <a:noFill/>
          </p:spPr>
          <p:txBody>
            <a:bodyPr wrap="square" lIns="68560" tIns="34281" rIns="68560" bIns="34281" rtlCol="0">
              <a:spAutoFit/>
            </a:bodyPr>
            <a:lstStyle/>
            <a:p>
              <a:pPr algn="r"/>
              <a:r>
                <a:rPr lang="en-US" sz="1300" dirty="0">
                  <a:solidFill>
                    <a:srgbClr val="8A8C8E"/>
                  </a:solidFill>
                  <a:latin typeface="Arial"/>
                  <a:cs typeface="Arial" pitchFamily="34" charset="0"/>
                </a:rPr>
                <a:t>Embedded business logic facilitates automated execution of contractual terms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655" y="1131570"/>
              <a:ext cx="4583564" cy="4684609"/>
            </a:xfrm>
            <a:prstGeom prst="rect">
              <a:avLst/>
            </a:prstGeom>
          </p:spPr>
        </p:pic>
        <p:sp>
          <p:nvSpPr>
            <p:cNvPr id="25" name="TextBox 24"/>
            <p:cNvSpPr txBox="1"/>
            <p:nvPr/>
          </p:nvSpPr>
          <p:spPr>
            <a:xfrm>
              <a:off x="416203" y="3475653"/>
              <a:ext cx="2900208" cy="425764"/>
            </a:xfrm>
            <a:prstGeom prst="rect">
              <a:avLst/>
            </a:prstGeom>
            <a:noFill/>
          </p:spPr>
          <p:txBody>
            <a:bodyPr wrap="square" lIns="68560" tIns="34281" rIns="68560" bIns="34281" rtlCol="0">
              <a:spAutoFit/>
            </a:bodyPr>
            <a:lstStyle/>
            <a:p>
              <a:pPr algn="r"/>
              <a:r>
                <a:rPr lang="en-US" sz="2100" b="1" dirty="0">
                  <a:solidFill>
                    <a:srgbClr val="004785"/>
                  </a:solidFill>
                  <a:latin typeface="Arial"/>
                  <a:cs typeface="Arial" pitchFamily="34" charset="0"/>
                </a:rPr>
                <a:t>Inbuilt Consensus</a:t>
              </a:r>
            </a:p>
          </p:txBody>
        </p:sp>
        <p:sp>
          <p:nvSpPr>
            <p:cNvPr id="26" name="TextBox 25"/>
            <p:cNvSpPr txBox="1"/>
            <p:nvPr/>
          </p:nvSpPr>
          <p:spPr>
            <a:xfrm>
              <a:off x="416204" y="3828983"/>
              <a:ext cx="2900206" cy="509251"/>
            </a:xfrm>
            <a:prstGeom prst="rect">
              <a:avLst/>
            </a:prstGeom>
            <a:noFill/>
          </p:spPr>
          <p:txBody>
            <a:bodyPr wrap="square" lIns="68560" tIns="34281" rIns="68560" bIns="34281" rtlCol="0">
              <a:spAutoFit/>
            </a:bodyPr>
            <a:lstStyle/>
            <a:p>
              <a:pPr algn="r"/>
              <a:r>
                <a:rPr lang="en-US" sz="1300" dirty="0">
                  <a:solidFill>
                    <a:srgbClr val="8A8C8E"/>
                  </a:solidFill>
                  <a:latin typeface="Arial"/>
                  <a:cs typeface="Arial" pitchFamily="34" charset="0"/>
                </a:rPr>
                <a:t>Single source of truth removes friction caused by intermediaries</a:t>
              </a:r>
            </a:p>
          </p:txBody>
        </p:sp>
        <p:sp>
          <p:nvSpPr>
            <p:cNvPr id="27" name="TextBox 26"/>
            <p:cNvSpPr txBox="1"/>
            <p:nvPr/>
          </p:nvSpPr>
          <p:spPr>
            <a:xfrm>
              <a:off x="416203" y="4761894"/>
              <a:ext cx="2900207" cy="425764"/>
            </a:xfrm>
            <a:prstGeom prst="rect">
              <a:avLst/>
            </a:prstGeom>
            <a:noFill/>
          </p:spPr>
          <p:txBody>
            <a:bodyPr wrap="square" lIns="68560" tIns="34281" rIns="68560" bIns="34281" rtlCol="0">
              <a:spAutoFit/>
            </a:bodyPr>
            <a:lstStyle/>
            <a:p>
              <a:pPr algn="r"/>
              <a:r>
                <a:rPr lang="en-US" sz="2100" b="1" dirty="0">
                  <a:solidFill>
                    <a:srgbClr val="004785"/>
                  </a:solidFill>
                  <a:latin typeface="Arial"/>
                  <a:cs typeface="Arial" pitchFamily="34" charset="0"/>
                </a:rPr>
                <a:t>Distributed Network</a:t>
              </a:r>
            </a:p>
          </p:txBody>
        </p:sp>
        <p:sp>
          <p:nvSpPr>
            <p:cNvPr id="28" name="TextBox 27"/>
            <p:cNvSpPr txBox="1"/>
            <p:nvPr/>
          </p:nvSpPr>
          <p:spPr>
            <a:xfrm>
              <a:off x="293994" y="5115224"/>
              <a:ext cx="3022415" cy="726317"/>
            </a:xfrm>
            <a:prstGeom prst="rect">
              <a:avLst/>
            </a:prstGeom>
            <a:noFill/>
          </p:spPr>
          <p:txBody>
            <a:bodyPr wrap="square" lIns="68560" tIns="34281" rIns="68560" bIns="34281" rtlCol="0">
              <a:spAutoFit/>
            </a:bodyPr>
            <a:lstStyle/>
            <a:p>
              <a:pPr algn="r"/>
              <a:r>
                <a:rPr lang="en-US" sz="1300" dirty="0">
                  <a:solidFill>
                    <a:srgbClr val="8A8C8E"/>
                  </a:solidFill>
                  <a:latin typeface="Arial"/>
                  <a:cs typeface="Arial" pitchFamily="34" charset="0"/>
                </a:rPr>
                <a:t>Network operation spread amongst participants ensures high up-time and reliability</a:t>
              </a:r>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32" y="5344908"/>
            <a:ext cx="10502236" cy="1114236"/>
          </a:xfrm>
          <a:prstGeom prst="rect">
            <a:avLst/>
          </a:prstGeom>
        </p:spPr>
      </p:pic>
      <p:sp>
        <p:nvSpPr>
          <p:cNvPr id="24" name="TextBox 23"/>
          <p:cNvSpPr txBox="1"/>
          <p:nvPr/>
        </p:nvSpPr>
        <p:spPr>
          <a:xfrm>
            <a:off x="1045020" y="5757431"/>
            <a:ext cx="1038037" cy="300073"/>
          </a:xfrm>
          <a:prstGeom prst="rect">
            <a:avLst/>
          </a:prstGeom>
          <a:noFill/>
        </p:spPr>
        <p:txBody>
          <a:bodyPr wrap="square" lIns="68560" tIns="34281" rIns="68560" bIns="34281" rtlCol="0">
            <a:spAutoFit/>
          </a:bodyPr>
          <a:lstStyle/>
          <a:p>
            <a:r>
              <a:rPr lang="en-US" sz="1500" b="1" dirty="0">
                <a:solidFill>
                  <a:srgbClr val="8A8C8E"/>
                </a:solidFill>
                <a:latin typeface="Arial"/>
                <a:cs typeface="Arial" pitchFamily="34" charset="0"/>
              </a:rPr>
              <a:t>Closed</a:t>
            </a:r>
          </a:p>
        </p:txBody>
      </p:sp>
      <p:sp>
        <p:nvSpPr>
          <p:cNvPr id="30" name="TextBox 29"/>
          <p:cNvSpPr txBox="1"/>
          <p:nvPr/>
        </p:nvSpPr>
        <p:spPr>
          <a:xfrm>
            <a:off x="10216602" y="5717727"/>
            <a:ext cx="686800" cy="300073"/>
          </a:xfrm>
          <a:prstGeom prst="rect">
            <a:avLst/>
          </a:prstGeom>
          <a:noFill/>
        </p:spPr>
        <p:txBody>
          <a:bodyPr wrap="square" lIns="68560" tIns="34281" rIns="68560" bIns="34281" rtlCol="0">
            <a:spAutoFit/>
          </a:bodyPr>
          <a:lstStyle/>
          <a:p>
            <a:pPr algn="ctr"/>
            <a:r>
              <a:rPr lang="en-US" sz="1500" b="1" dirty="0">
                <a:solidFill>
                  <a:srgbClr val="8A8C8E"/>
                </a:solidFill>
                <a:latin typeface="Arial"/>
                <a:cs typeface="Arial" pitchFamily="34" charset="0"/>
              </a:rPr>
              <a:t>Open</a:t>
            </a:r>
          </a:p>
        </p:txBody>
      </p:sp>
      <p:pic>
        <p:nvPicPr>
          <p:cNvPr id="31" name="Picture 30"/>
          <p:cNvPicPr>
            <a:picLocks noChangeAspect="1"/>
          </p:cNvPicPr>
          <p:nvPr/>
        </p:nvPicPr>
        <p:blipFill>
          <a:blip r:embed="rId6"/>
          <a:stretch>
            <a:fillRect/>
          </a:stretch>
        </p:blipFill>
        <p:spPr>
          <a:xfrm>
            <a:off x="3766782" y="5496818"/>
            <a:ext cx="830311" cy="825959"/>
          </a:xfrm>
          <a:prstGeom prst="rect">
            <a:avLst/>
          </a:prstGeom>
        </p:spPr>
      </p:pic>
      <p:pic>
        <p:nvPicPr>
          <p:cNvPr id="32" name="Picture 31"/>
          <p:cNvPicPr>
            <a:picLocks noChangeAspect="1"/>
          </p:cNvPicPr>
          <p:nvPr/>
        </p:nvPicPr>
        <p:blipFill>
          <a:blip r:embed="rId7"/>
          <a:stretch>
            <a:fillRect/>
          </a:stretch>
        </p:blipFill>
        <p:spPr>
          <a:xfrm>
            <a:off x="6975780" y="5479403"/>
            <a:ext cx="860141" cy="860789"/>
          </a:xfrm>
          <a:prstGeom prst="rect">
            <a:avLst/>
          </a:prstGeom>
        </p:spPr>
      </p:pic>
      <p:pic>
        <p:nvPicPr>
          <p:cNvPr id="34" name="Picture 33"/>
          <p:cNvPicPr>
            <a:picLocks noChangeAspect="1"/>
          </p:cNvPicPr>
          <p:nvPr/>
        </p:nvPicPr>
        <p:blipFill>
          <a:blip r:embed="rId8"/>
          <a:stretch>
            <a:fillRect/>
          </a:stretch>
        </p:blipFill>
        <p:spPr>
          <a:xfrm>
            <a:off x="9205438" y="5489354"/>
            <a:ext cx="840255" cy="840887"/>
          </a:xfrm>
          <a:prstGeom prst="rect">
            <a:avLst/>
          </a:prstGeom>
        </p:spPr>
      </p:pic>
      <p:sp>
        <p:nvSpPr>
          <p:cNvPr id="36" name="TextBox 35"/>
          <p:cNvSpPr txBox="1"/>
          <p:nvPr/>
        </p:nvSpPr>
        <p:spPr>
          <a:xfrm>
            <a:off x="2439319" y="5708091"/>
            <a:ext cx="1164724" cy="392406"/>
          </a:xfrm>
          <a:prstGeom prst="rect">
            <a:avLst/>
          </a:prstGeom>
          <a:noFill/>
        </p:spPr>
        <p:txBody>
          <a:bodyPr wrap="square" lIns="68560" tIns="34281" rIns="68560" bIns="34281" rtlCol="0">
            <a:spAutoFit/>
          </a:bodyPr>
          <a:lstStyle/>
          <a:p>
            <a:pPr algn="ctr"/>
            <a:r>
              <a:rPr lang="en-US" sz="2100" b="1" dirty="0">
                <a:solidFill>
                  <a:srgbClr val="004785"/>
                </a:solidFill>
                <a:latin typeface="Arial"/>
                <a:cs typeface="Arial" pitchFamily="34" charset="0"/>
              </a:rPr>
              <a:t>Private</a:t>
            </a:r>
          </a:p>
        </p:txBody>
      </p:sp>
      <p:sp>
        <p:nvSpPr>
          <p:cNvPr id="37" name="TextBox 36"/>
          <p:cNvSpPr txBox="1"/>
          <p:nvPr/>
        </p:nvSpPr>
        <p:spPr>
          <a:xfrm>
            <a:off x="4847514" y="5708091"/>
            <a:ext cx="1968000" cy="392406"/>
          </a:xfrm>
          <a:prstGeom prst="rect">
            <a:avLst/>
          </a:prstGeom>
          <a:noFill/>
        </p:spPr>
        <p:txBody>
          <a:bodyPr wrap="square" lIns="68560" tIns="34281" rIns="68560" bIns="34281" rtlCol="0">
            <a:spAutoFit/>
          </a:bodyPr>
          <a:lstStyle/>
          <a:p>
            <a:pPr algn="ctr"/>
            <a:r>
              <a:rPr lang="en-US" sz="2100" b="1" dirty="0">
                <a:solidFill>
                  <a:srgbClr val="00BDF2"/>
                </a:solidFill>
                <a:latin typeface="Arial"/>
                <a:cs typeface="Arial" pitchFamily="34" charset="0"/>
              </a:rPr>
              <a:t>Permissioned</a:t>
            </a:r>
          </a:p>
        </p:txBody>
      </p:sp>
      <p:sp>
        <p:nvSpPr>
          <p:cNvPr id="38" name="TextBox 37"/>
          <p:cNvSpPr txBox="1"/>
          <p:nvPr/>
        </p:nvSpPr>
        <p:spPr>
          <a:xfrm>
            <a:off x="7961132" y="5687910"/>
            <a:ext cx="1011478" cy="392406"/>
          </a:xfrm>
          <a:prstGeom prst="rect">
            <a:avLst/>
          </a:prstGeom>
          <a:noFill/>
        </p:spPr>
        <p:txBody>
          <a:bodyPr wrap="square" lIns="68560" tIns="34281" rIns="68560" bIns="34281" rtlCol="0">
            <a:spAutoFit/>
          </a:bodyPr>
          <a:lstStyle/>
          <a:p>
            <a:pPr algn="ctr"/>
            <a:r>
              <a:rPr lang="en-US" sz="2100" b="1" dirty="0">
                <a:solidFill>
                  <a:schemeClr val="tx1">
                    <a:lumMod val="65000"/>
                    <a:lumOff val="35000"/>
                  </a:schemeClr>
                </a:solidFill>
                <a:latin typeface="Arial"/>
                <a:cs typeface="Arial" pitchFamily="34" charset="0"/>
              </a:rPr>
              <a:t>Public</a:t>
            </a:r>
          </a:p>
        </p:txBody>
      </p:sp>
      <p:sp>
        <p:nvSpPr>
          <p:cNvPr id="4" name="Rectangle 3"/>
          <p:cNvSpPr/>
          <p:nvPr/>
        </p:nvSpPr>
        <p:spPr bwMode="auto">
          <a:xfrm>
            <a:off x="7947449" y="1361781"/>
            <a:ext cx="2852897" cy="757393"/>
          </a:xfrm>
          <a:prstGeom prst="rect">
            <a:avLst/>
          </a:prstGeom>
          <a:solidFill>
            <a:schemeClr val="bg1">
              <a:lumMod val="95000"/>
              <a:alpha val="30000"/>
            </a:schemeClr>
          </a:solidFill>
          <a:ln w="25400" cap="rnd" cmpd="sng" algn="ctr">
            <a:solidFill>
              <a:srgbClr val="00BDF2"/>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US" sz="1400" b="0" i="0" u="none" strike="noStrike" cap="none" normalizeH="0" baseline="0" dirty="0" smtClean="0">
              <a:ln>
                <a:noFill/>
              </a:ln>
              <a:solidFill>
                <a:schemeClr val="tx1"/>
              </a:solidFill>
              <a:effectLst/>
              <a:latin typeface="Arial" pitchFamily="34" charset="0"/>
              <a:ea typeface="+mj-ea"/>
            </a:endParaRPr>
          </a:p>
        </p:txBody>
      </p:sp>
      <p:sp>
        <p:nvSpPr>
          <p:cNvPr id="35" name="Rectangle 34"/>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39" name="Rectangle 38"/>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31971419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11362" y="490693"/>
            <a:ext cx="10407710" cy="311727"/>
          </a:xfrm>
        </p:spPr>
        <p:txBody>
          <a:bodyPr>
            <a:noAutofit/>
          </a:bodyPr>
          <a:lstStyle/>
          <a:p>
            <a:r>
              <a:rPr lang="en-US" sz="3000" b="1" kern="1200" dirty="0">
                <a:solidFill>
                  <a:srgbClr val="004785"/>
                </a:solidFill>
                <a:latin typeface="+mn-lt"/>
                <a:cs typeface="+mn-cs"/>
              </a:rPr>
              <a:t>Blockchain: </a:t>
            </a:r>
            <a:r>
              <a:rPr lang="en-US" sz="3000" b="1" kern="1200" dirty="0" smtClean="0">
                <a:solidFill>
                  <a:srgbClr val="004785"/>
                </a:solidFill>
                <a:latin typeface="+mn-lt"/>
                <a:cs typeface="+mn-cs"/>
              </a:rPr>
              <a:t>The internet of Value</a:t>
            </a:r>
            <a:endParaRPr lang="en-US" sz="3000" b="1" kern="1200" dirty="0">
              <a:solidFill>
                <a:srgbClr val="004785"/>
              </a:solidFill>
              <a:latin typeface="+mn-lt"/>
              <a:cs typeface="+mn-cs"/>
            </a:endParaRPr>
          </a:p>
        </p:txBody>
      </p:sp>
      <p:sp>
        <p:nvSpPr>
          <p:cNvPr id="8" name="TextBox 7"/>
          <p:cNvSpPr txBox="1"/>
          <p:nvPr/>
        </p:nvSpPr>
        <p:spPr>
          <a:xfrm>
            <a:off x="737500" y="882695"/>
            <a:ext cx="10919652" cy="323156"/>
          </a:xfrm>
          <a:prstGeom prst="rect">
            <a:avLst/>
          </a:prstGeom>
          <a:noFill/>
        </p:spPr>
        <p:txBody>
          <a:bodyPr wrap="square" lIns="68560" tIns="34281" rIns="68560" bIns="34281" rtlCol="0">
            <a:spAutoFit/>
          </a:bodyPr>
          <a:lstStyle/>
          <a:p>
            <a:r>
              <a:rPr lang="en-US" sz="1600" dirty="0">
                <a:solidFill>
                  <a:srgbClr val="8A8C8E"/>
                </a:solidFill>
                <a:latin typeface="Arial"/>
                <a:cs typeface="Arial" pitchFamily="34" charset="0"/>
              </a:rPr>
              <a:t>With the Blockchain technology, for the first time in history, we are able to make online Assets transfers.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932" y="1402501"/>
            <a:ext cx="10734749" cy="49240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294" y="3803611"/>
            <a:ext cx="1992410" cy="661093"/>
          </a:xfrm>
          <a:prstGeom prst="rect">
            <a:avLst/>
          </a:prstGeom>
        </p:spPr>
      </p:pic>
      <p:pic>
        <p:nvPicPr>
          <p:cNvPr id="5" name="Picture 4"/>
          <p:cNvPicPr>
            <a:picLocks noChangeAspect="1"/>
          </p:cNvPicPr>
          <p:nvPr/>
        </p:nvPicPr>
        <p:blipFill>
          <a:blip r:embed="rId6"/>
          <a:stretch>
            <a:fillRect/>
          </a:stretch>
        </p:blipFill>
        <p:spPr>
          <a:xfrm>
            <a:off x="1416741" y="2826835"/>
            <a:ext cx="1144329" cy="903248"/>
          </a:xfrm>
          <a:prstGeom prst="rect">
            <a:avLst/>
          </a:prstGeom>
        </p:spPr>
      </p:pic>
      <p:pic>
        <p:nvPicPr>
          <p:cNvPr id="14" name="Picture 13"/>
          <p:cNvPicPr>
            <a:picLocks noChangeAspect="1"/>
          </p:cNvPicPr>
          <p:nvPr/>
        </p:nvPicPr>
        <p:blipFill>
          <a:blip r:embed="rId6"/>
          <a:stretch>
            <a:fillRect/>
          </a:stretch>
        </p:blipFill>
        <p:spPr>
          <a:xfrm>
            <a:off x="6730048" y="2826835"/>
            <a:ext cx="1144329" cy="903248"/>
          </a:xfrm>
          <a:prstGeom prst="rect">
            <a:avLst/>
          </a:prstGeom>
        </p:spPr>
      </p:pic>
      <p:pic>
        <p:nvPicPr>
          <p:cNvPr id="7" name="Picture 6"/>
          <p:cNvPicPr>
            <a:picLocks noChangeAspect="1"/>
          </p:cNvPicPr>
          <p:nvPr/>
        </p:nvPicPr>
        <p:blipFill>
          <a:blip r:embed="rId7"/>
          <a:stretch>
            <a:fillRect/>
          </a:stretch>
        </p:blipFill>
        <p:spPr>
          <a:xfrm>
            <a:off x="4330362" y="2826835"/>
            <a:ext cx="1144329" cy="903248"/>
          </a:xfrm>
          <a:prstGeom prst="rect">
            <a:avLst/>
          </a:prstGeom>
        </p:spPr>
      </p:pic>
      <p:pic>
        <p:nvPicPr>
          <p:cNvPr id="18" name="Picture 17"/>
          <p:cNvPicPr>
            <a:picLocks noChangeAspect="1"/>
          </p:cNvPicPr>
          <p:nvPr/>
        </p:nvPicPr>
        <p:blipFill>
          <a:blip r:embed="rId7"/>
          <a:stretch>
            <a:fillRect/>
          </a:stretch>
        </p:blipFill>
        <p:spPr>
          <a:xfrm>
            <a:off x="9648109" y="2826835"/>
            <a:ext cx="1144329" cy="903248"/>
          </a:xfrm>
          <a:prstGeom prst="rect">
            <a:avLst/>
          </a:prstGeom>
        </p:spPr>
      </p:pic>
      <p:pic>
        <p:nvPicPr>
          <p:cNvPr id="9" name="Picture 8"/>
          <p:cNvPicPr>
            <a:picLocks noChangeAspect="1"/>
          </p:cNvPicPr>
          <p:nvPr/>
        </p:nvPicPr>
        <p:blipFill>
          <a:blip r:embed="rId8"/>
          <a:stretch>
            <a:fillRect/>
          </a:stretch>
        </p:blipFill>
        <p:spPr>
          <a:xfrm>
            <a:off x="4163625" y="4601759"/>
            <a:ext cx="1481799" cy="1163178"/>
          </a:xfrm>
          <a:prstGeom prst="rect">
            <a:avLst/>
          </a:prstGeom>
        </p:spPr>
      </p:pic>
      <p:pic>
        <p:nvPicPr>
          <p:cNvPr id="10" name="Picture 9"/>
          <p:cNvPicPr>
            <a:picLocks noChangeAspect="1"/>
          </p:cNvPicPr>
          <p:nvPr/>
        </p:nvPicPr>
        <p:blipFill>
          <a:blip r:embed="rId9"/>
          <a:stretch>
            <a:fillRect/>
          </a:stretch>
        </p:blipFill>
        <p:spPr>
          <a:xfrm>
            <a:off x="9480207" y="4601759"/>
            <a:ext cx="1480132" cy="116187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018" y="3803611"/>
            <a:ext cx="1992410" cy="661093"/>
          </a:xfrm>
          <a:prstGeom prst="rect">
            <a:avLst/>
          </a:prstGeom>
        </p:spPr>
      </p:pic>
      <p:sp>
        <p:nvSpPr>
          <p:cNvPr id="22" name="TextBox 21"/>
          <p:cNvSpPr txBox="1"/>
          <p:nvPr/>
        </p:nvSpPr>
        <p:spPr>
          <a:xfrm>
            <a:off x="2556629" y="3896937"/>
            <a:ext cx="1684107" cy="392406"/>
          </a:xfrm>
          <a:prstGeom prst="rect">
            <a:avLst/>
          </a:prstGeom>
          <a:noFill/>
        </p:spPr>
        <p:txBody>
          <a:bodyPr wrap="square" lIns="68560" tIns="34281" rIns="68560" bIns="34281" rtlCol="0">
            <a:spAutoFit/>
          </a:bodyPr>
          <a:lstStyle/>
          <a:p>
            <a:pPr algn="ctr"/>
            <a:r>
              <a:rPr lang="en-US" sz="2100" b="1" dirty="0">
                <a:solidFill>
                  <a:schemeClr val="bg1"/>
                </a:solidFill>
                <a:latin typeface="Arial"/>
                <a:cs typeface="Arial" pitchFamily="34" charset="0"/>
              </a:rPr>
              <a:t>Transfer</a:t>
            </a:r>
          </a:p>
        </p:txBody>
      </p:sp>
      <p:sp>
        <p:nvSpPr>
          <p:cNvPr id="23" name="TextBox 22"/>
          <p:cNvSpPr txBox="1"/>
          <p:nvPr/>
        </p:nvSpPr>
        <p:spPr>
          <a:xfrm>
            <a:off x="7930558" y="3896937"/>
            <a:ext cx="1684107" cy="346230"/>
          </a:xfrm>
          <a:prstGeom prst="rect">
            <a:avLst/>
          </a:prstGeom>
          <a:noFill/>
        </p:spPr>
        <p:txBody>
          <a:bodyPr wrap="square" lIns="68560" tIns="34281" rIns="68560" bIns="34281" rtlCol="0">
            <a:spAutoFit/>
          </a:bodyPr>
          <a:lstStyle/>
          <a:p>
            <a:pPr algn="ctr"/>
            <a:r>
              <a:rPr lang="en-US" sz="1800" b="1" dirty="0">
                <a:solidFill>
                  <a:schemeClr val="bg1"/>
                </a:solidFill>
                <a:latin typeface="Arial"/>
                <a:cs typeface="Arial" pitchFamily="34" charset="0"/>
              </a:rPr>
              <a:t>Transfer</a:t>
            </a:r>
          </a:p>
        </p:txBody>
      </p:sp>
      <p:sp>
        <p:nvSpPr>
          <p:cNvPr id="28" name="TextBox 27"/>
          <p:cNvSpPr txBox="1"/>
          <p:nvPr/>
        </p:nvSpPr>
        <p:spPr>
          <a:xfrm>
            <a:off x="4465428" y="5573533"/>
            <a:ext cx="868773" cy="276990"/>
          </a:xfrm>
          <a:prstGeom prst="rect">
            <a:avLst/>
          </a:prstGeom>
          <a:noFill/>
        </p:spPr>
        <p:txBody>
          <a:bodyPr wrap="square" lIns="68560" tIns="34281" rIns="68560" bIns="34281" rtlCol="0">
            <a:spAutoFit/>
          </a:bodyPr>
          <a:lstStyle/>
          <a:p>
            <a:pPr algn="ctr"/>
            <a:r>
              <a:rPr lang="en-US" sz="1300" b="1" dirty="0">
                <a:solidFill>
                  <a:srgbClr val="C6007E"/>
                </a:solidFill>
                <a:latin typeface="Arial"/>
                <a:cs typeface="Arial" pitchFamily="34" charset="0"/>
              </a:rPr>
              <a:t>Copies</a:t>
            </a:r>
          </a:p>
        </p:txBody>
      </p:sp>
      <p:sp>
        <p:nvSpPr>
          <p:cNvPr id="30" name="TextBox 29"/>
          <p:cNvSpPr txBox="1"/>
          <p:nvPr/>
        </p:nvSpPr>
        <p:spPr>
          <a:xfrm>
            <a:off x="9755806" y="5573533"/>
            <a:ext cx="946857" cy="276990"/>
          </a:xfrm>
          <a:prstGeom prst="rect">
            <a:avLst/>
          </a:prstGeom>
          <a:noFill/>
        </p:spPr>
        <p:txBody>
          <a:bodyPr wrap="square" lIns="68560" tIns="34281" rIns="68560" bIns="34281" rtlCol="0">
            <a:spAutoFit/>
          </a:bodyPr>
          <a:lstStyle/>
          <a:p>
            <a:pPr algn="ctr"/>
            <a:r>
              <a:rPr lang="en-US" sz="1300" b="1" dirty="0">
                <a:solidFill>
                  <a:srgbClr val="00BDF2"/>
                </a:solidFill>
                <a:latin typeface="Arial"/>
                <a:cs typeface="Arial" pitchFamily="34" charset="0"/>
              </a:rPr>
              <a:t>Originals</a:t>
            </a:r>
          </a:p>
        </p:txBody>
      </p:sp>
      <p:pic>
        <p:nvPicPr>
          <p:cNvPr id="31" name="Picture 30"/>
          <p:cNvPicPr>
            <a:picLocks noChangeAspect="1"/>
          </p:cNvPicPr>
          <p:nvPr/>
        </p:nvPicPr>
        <p:blipFill>
          <a:blip r:embed="rId7"/>
          <a:stretch>
            <a:fillRect/>
          </a:stretch>
        </p:blipFill>
        <p:spPr>
          <a:xfrm>
            <a:off x="6704964" y="4731070"/>
            <a:ext cx="1144329" cy="903248"/>
          </a:xfrm>
          <a:prstGeom prst="rect">
            <a:avLst/>
          </a:prstGeom>
        </p:spPr>
      </p:pic>
      <p:pic>
        <p:nvPicPr>
          <p:cNvPr id="34" name="Picture 33"/>
          <p:cNvPicPr>
            <a:picLocks noChangeAspect="1"/>
          </p:cNvPicPr>
          <p:nvPr/>
        </p:nvPicPr>
        <p:blipFill>
          <a:blip r:embed="rId9"/>
          <a:stretch>
            <a:fillRect/>
          </a:stretch>
        </p:blipFill>
        <p:spPr>
          <a:xfrm>
            <a:off x="1161792" y="4667265"/>
            <a:ext cx="1480132" cy="1161870"/>
          </a:xfrm>
          <a:prstGeom prst="rect">
            <a:avLst/>
          </a:prstGeom>
        </p:spPr>
      </p:pic>
      <p:sp>
        <p:nvSpPr>
          <p:cNvPr id="36" name="TextBox 35"/>
          <p:cNvSpPr txBox="1"/>
          <p:nvPr/>
        </p:nvSpPr>
        <p:spPr>
          <a:xfrm>
            <a:off x="1437391" y="5639039"/>
            <a:ext cx="946857" cy="276990"/>
          </a:xfrm>
          <a:prstGeom prst="rect">
            <a:avLst/>
          </a:prstGeom>
          <a:noFill/>
        </p:spPr>
        <p:txBody>
          <a:bodyPr wrap="square" lIns="68560" tIns="34281" rIns="68560" bIns="34281" rtlCol="0">
            <a:spAutoFit/>
          </a:bodyPr>
          <a:lstStyle/>
          <a:p>
            <a:pPr algn="ctr"/>
            <a:r>
              <a:rPr lang="en-US" sz="1300" b="1" dirty="0">
                <a:solidFill>
                  <a:srgbClr val="00BDF2"/>
                </a:solidFill>
                <a:latin typeface="Arial"/>
                <a:cs typeface="Arial" pitchFamily="34" charset="0"/>
              </a:rPr>
              <a:t>Originals</a:t>
            </a:r>
          </a:p>
        </p:txBody>
      </p:sp>
      <p:sp>
        <p:nvSpPr>
          <p:cNvPr id="24" name="Rectangle 23"/>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25" name="Rectangle 2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828430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0"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endParaRPr lang="en-US" dirty="0"/>
          </a:p>
        </p:txBody>
      </p:sp>
      <p:sp>
        <p:nvSpPr>
          <p:cNvPr id="5" name="Slide Number Placeholder 4"/>
          <p:cNvSpPr>
            <a:spLocks noGrp="1"/>
          </p:cNvSpPr>
          <p:nvPr>
            <p:ph type="sldNum" sz="quarter" idx="4294967295"/>
          </p:nvPr>
        </p:nvSpPr>
        <p:spPr bwMode="gray">
          <a:xfrm>
            <a:off x="187570" y="6622553"/>
            <a:ext cx="160229" cy="169963"/>
          </a:xfrm>
        </p:spPr>
        <p:txBody>
          <a:bodyPr/>
          <a:lstStyle/>
          <a:p>
            <a:fld id="{3497EB88-FF61-493C-8430-88090161D5AB}" type="slidenum">
              <a:rPr lang="en-US" smtClean="0"/>
              <a:pPr/>
              <a:t>2</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18" t="164" r="718" b="164"/>
          <a:stretch/>
        </p:blipFill>
        <p:spPr bwMode="gray">
          <a:xfrm>
            <a:off x="0" y="6539"/>
            <a:ext cx="12204700" cy="6858000"/>
          </a:xfrm>
          <a:prstGeom prst="rect">
            <a:avLst/>
          </a:prstGeom>
        </p:spPr>
      </p:pic>
    </p:spTree>
    <p:custDataLst>
      <p:tags r:id="rId1"/>
    </p:custDataLst>
    <p:extLst>
      <p:ext uri="{BB962C8B-B14F-4D97-AF65-F5344CB8AC3E}">
        <p14:creationId xmlns:p14="http://schemas.microsoft.com/office/powerpoint/2010/main" val="296272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9" name="TextBox 8"/>
          <p:cNvSpPr txBox="1"/>
          <p:nvPr/>
        </p:nvSpPr>
        <p:spPr>
          <a:xfrm>
            <a:off x="736104" y="882695"/>
            <a:ext cx="10922496" cy="288532"/>
          </a:xfrm>
          <a:prstGeom prst="rect">
            <a:avLst/>
          </a:prstGeom>
          <a:noFill/>
        </p:spPr>
        <p:txBody>
          <a:bodyPr wrap="square" lIns="68569" tIns="34286" rIns="68569" bIns="34286" rtlCol="0">
            <a:spAutoFit/>
          </a:bodyPr>
          <a:lstStyle/>
          <a:p>
            <a:r>
              <a:rPr lang="en-US" sz="1400" dirty="0">
                <a:solidFill>
                  <a:srgbClr val="8A8C8E"/>
                </a:solidFill>
                <a:latin typeface="Arial"/>
                <a:cs typeface="Arial" pitchFamily="34" charset="0"/>
              </a:rPr>
              <a:t>The Blockchain has one single ledger which is distributed across the entire network.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47" y="1335830"/>
            <a:ext cx="10791650" cy="4948820"/>
          </a:xfrm>
          <a:prstGeom prst="rect">
            <a:avLst/>
          </a:prstGeom>
        </p:spPr>
      </p:pic>
      <p:sp>
        <p:nvSpPr>
          <p:cNvPr id="11" name="TextBox 10"/>
          <p:cNvSpPr txBox="1"/>
          <p:nvPr/>
        </p:nvSpPr>
        <p:spPr>
          <a:xfrm>
            <a:off x="7618462" y="2876690"/>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pic>
        <p:nvPicPr>
          <p:cNvPr id="3" name="Picture 2"/>
          <p:cNvPicPr>
            <a:picLocks noChangeAspect="1"/>
          </p:cNvPicPr>
          <p:nvPr/>
        </p:nvPicPr>
        <p:blipFill>
          <a:blip r:embed="rId5"/>
          <a:stretch>
            <a:fillRect/>
          </a:stretch>
        </p:blipFill>
        <p:spPr>
          <a:xfrm>
            <a:off x="6523719" y="3177947"/>
            <a:ext cx="4803469" cy="2148703"/>
          </a:xfrm>
          <a:prstGeom prst="rect">
            <a:avLst/>
          </a:prstGeom>
        </p:spPr>
      </p:pic>
      <p:sp>
        <p:nvSpPr>
          <p:cNvPr id="13" name="TextBox 12"/>
          <p:cNvSpPr txBox="1"/>
          <p:nvPr/>
        </p:nvSpPr>
        <p:spPr>
          <a:xfrm>
            <a:off x="9249612" y="2858761"/>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sp>
        <p:nvSpPr>
          <p:cNvPr id="14" name="TextBox 13"/>
          <p:cNvSpPr txBox="1"/>
          <p:nvPr/>
        </p:nvSpPr>
        <p:spPr>
          <a:xfrm>
            <a:off x="7636391" y="5309811"/>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sp>
        <p:nvSpPr>
          <p:cNvPr id="15" name="TextBox 14"/>
          <p:cNvSpPr txBox="1"/>
          <p:nvPr/>
        </p:nvSpPr>
        <p:spPr>
          <a:xfrm>
            <a:off x="9249612" y="5345669"/>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sp>
        <p:nvSpPr>
          <p:cNvPr id="16" name="TextBox 15"/>
          <p:cNvSpPr txBox="1"/>
          <p:nvPr/>
        </p:nvSpPr>
        <p:spPr>
          <a:xfrm>
            <a:off x="6409081" y="3660632"/>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sp>
        <p:nvSpPr>
          <p:cNvPr id="17" name="TextBox 16"/>
          <p:cNvSpPr txBox="1"/>
          <p:nvPr/>
        </p:nvSpPr>
        <p:spPr>
          <a:xfrm>
            <a:off x="10411001" y="3642703"/>
            <a:ext cx="1010918" cy="284685"/>
          </a:xfrm>
          <a:prstGeom prst="rect">
            <a:avLst/>
          </a:prstGeom>
          <a:noFill/>
        </p:spPr>
        <p:txBody>
          <a:bodyPr wrap="square" lIns="68569" tIns="34286" rIns="68569" bIns="34286" rtlCol="0">
            <a:spAutoFit/>
          </a:bodyPr>
          <a:lstStyle/>
          <a:p>
            <a:pPr algn="ctr"/>
            <a:r>
              <a:rPr lang="en-US" sz="1400" b="1" dirty="0">
                <a:solidFill>
                  <a:srgbClr val="8A8C8E"/>
                </a:solidFill>
                <a:latin typeface="Arial"/>
                <a:cs typeface="Arial" pitchFamily="34" charset="0"/>
              </a:rPr>
              <a:t>Node</a:t>
            </a:r>
            <a:endParaRPr lang="en-US" sz="1100" b="1" dirty="0">
              <a:solidFill>
                <a:srgbClr val="8A8C8E"/>
              </a:solidFill>
              <a:latin typeface="Arial"/>
              <a:cs typeface="Arial" pitchFamily="34" charset="0"/>
            </a:endParaRPr>
          </a:p>
        </p:txBody>
      </p:sp>
      <p:sp>
        <p:nvSpPr>
          <p:cNvPr id="18" name="TextBox 17"/>
          <p:cNvSpPr txBox="1"/>
          <p:nvPr/>
        </p:nvSpPr>
        <p:spPr>
          <a:xfrm>
            <a:off x="3028084" y="5050395"/>
            <a:ext cx="1010918" cy="346240"/>
          </a:xfrm>
          <a:prstGeom prst="rect">
            <a:avLst/>
          </a:prstGeom>
          <a:noFill/>
        </p:spPr>
        <p:txBody>
          <a:bodyPr wrap="square" lIns="68569" tIns="34286" rIns="68569" bIns="34286" rtlCol="0">
            <a:spAutoFit/>
          </a:bodyPr>
          <a:lstStyle/>
          <a:p>
            <a:pPr algn="ctr"/>
            <a:r>
              <a:rPr lang="en-US" sz="1800" b="1" dirty="0">
                <a:solidFill>
                  <a:srgbClr val="8A8C8E"/>
                </a:solidFill>
                <a:latin typeface="Arial"/>
                <a:cs typeface="Arial" pitchFamily="34" charset="0"/>
              </a:rPr>
              <a:t>Server</a:t>
            </a:r>
            <a:endParaRPr lang="en-US" sz="1400" b="1" dirty="0">
              <a:solidFill>
                <a:srgbClr val="8A8C8E"/>
              </a:solidFill>
              <a:latin typeface="Arial"/>
              <a:cs typeface="Arial" pitchFamily="34" charset="0"/>
            </a:endParaRPr>
          </a:p>
        </p:txBody>
      </p:sp>
      <p:pic>
        <p:nvPicPr>
          <p:cNvPr id="4" name="Picture 3"/>
          <p:cNvPicPr>
            <a:picLocks noChangeAspect="1"/>
          </p:cNvPicPr>
          <p:nvPr/>
        </p:nvPicPr>
        <p:blipFill>
          <a:blip r:embed="rId6"/>
          <a:stretch>
            <a:fillRect/>
          </a:stretch>
        </p:blipFill>
        <p:spPr>
          <a:xfrm>
            <a:off x="2260294" y="3703925"/>
            <a:ext cx="2498993" cy="1371804"/>
          </a:xfrm>
          <a:prstGeom prst="rect">
            <a:avLst/>
          </a:prstGeom>
        </p:spPr>
      </p:pic>
      <p:pic>
        <p:nvPicPr>
          <p:cNvPr id="5" name="Picture 4"/>
          <p:cNvPicPr>
            <a:picLocks noChangeAspect="1"/>
          </p:cNvPicPr>
          <p:nvPr/>
        </p:nvPicPr>
        <p:blipFill>
          <a:blip r:embed="rId7"/>
          <a:stretch>
            <a:fillRect/>
          </a:stretch>
        </p:blipFill>
        <p:spPr>
          <a:xfrm>
            <a:off x="3123721" y="3789197"/>
            <a:ext cx="811276" cy="1176656"/>
          </a:xfrm>
          <a:prstGeom prst="rect">
            <a:avLst/>
          </a:prstGeom>
        </p:spPr>
      </p:pic>
      <p:pic>
        <p:nvPicPr>
          <p:cNvPr id="6" name="Picture 5"/>
          <p:cNvPicPr>
            <a:picLocks noChangeAspect="1"/>
          </p:cNvPicPr>
          <p:nvPr/>
        </p:nvPicPr>
        <p:blipFill>
          <a:blip r:embed="rId8"/>
          <a:stretch>
            <a:fillRect/>
          </a:stretch>
        </p:blipFill>
        <p:spPr>
          <a:xfrm>
            <a:off x="1293210" y="2926267"/>
            <a:ext cx="868774" cy="680493"/>
          </a:xfrm>
          <a:prstGeom prst="rect">
            <a:avLst/>
          </a:prstGeom>
        </p:spPr>
      </p:pic>
      <p:pic>
        <p:nvPicPr>
          <p:cNvPr id="22" name="Picture 21"/>
          <p:cNvPicPr>
            <a:picLocks noChangeAspect="1"/>
          </p:cNvPicPr>
          <p:nvPr/>
        </p:nvPicPr>
        <p:blipFill>
          <a:blip r:embed="rId8"/>
          <a:stretch>
            <a:fillRect/>
          </a:stretch>
        </p:blipFill>
        <p:spPr>
          <a:xfrm>
            <a:off x="1293210" y="4037278"/>
            <a:ext cx="868774" cy="680493"/>
          </a:xfrm>
          <a:prstGeom prst="rect">
            <a:avLst/>
          </a:prstGeom>
        </p:spPr>
      </p:pic>
      <p:pic>
        <p:nvPicPr>
          <p:cNvPr id="23" name="Picture 22"/>
          <p:cNvPicPr>
            <a:picLocks noChangeAspect="1"/>
          </p:cNvPicPr>
          <p:nvPr/>
        </p:nvPicPr>
        <p:blipFill>
          <a:blip r:embed="rId8"/>
          <a:stretch>
            <a:fillRect/>
          </a:stretch>
        </p:blipFill>
        <p:spPr>
          <a:xfrm>
            <a:off x="1293210" y="5160964"/>
            <a:ext cx="868774" cy="680493"/>
          </a:xfrm>
          <a:prstGeom prst="rect">
            <a:avLst/>
          </a:prstGeom>
        </p:spPr>
      </p:pic>
      <p:pic>
        <p:nvPicPr>
          <p:cNvPr id="24" name="Picture 23"/>
          <p:cNvPicPr>
            <a:picLocks noChangeAspect="1"/>
          </p:cNvPicPr>
          <p:nvPr/>
        </p:nvPicPr>
        <p:blipFill>
          <a:blip r:embed="rId8"/>
          <a:stretch>
            <a:fillRect/>
          </a:stretch>
        </p:blipFill>
        <p:spPr>
          <a:xfrm>
            <a:off x="4874124" y="2926267"/>
            <a:ext cx="868774" cy="680493"/>
          </a:xfrm>
          <a:prstGeom prst="rect">
            <a:avLst/>
          </a:prstGeom>
        </p:spPr>
      </p:pic>
      <p:pic>
        <p:nvPicPr>
          <p:cNvPr id="25" name="Picture 24"/>
          <p:cNvPicPr>
            <a:picLocks noChangeAspect="1"/>
          </p:cNvPicPr>
          <p:nvPr/>
        </p:nvPicPr>
        <p:blipFill>
          <a:blip r:embed="rId8"/>
          <a:stretch>
            <a:fillRect/>
          </a:stretch>
        </p:blipFill>
        <p:spPr>
          <a:xfrm>
            <a:off x="4874124" y="4037278"/>
            <a:ext cx="868774" cy="680493"/>
          </a:xfrm>
          <a:prstGeom prst="rect">
            <a:avLst/>
          </a:prstGeom>
        </p:spPr>
      </p:pic>
      <p:pic>
        <p:nvPicPr>
          <p:cNvPr id="26" name="Picture 25"/>
          <p:cNvPicPr>
            <a:picLocks noChangeAspect="1"/>
          </p:cNvPicPr>
          <p:nvPr/>
        </p:nvPicPr>
        <p:blipFill>
          <a:blip r:embed="rId8"/>
          <a:stretch>
            <a:fillRect/>
          </a:stretch>
        </p:blipFill>
        <p:spPr>
          <a:xfrm>
            <a:off x="4874124" y="5160964"/>
            <a:ext cx="868774" cy="68049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1743" y="2580275"/>
            <a:ext cx="1201369" cy="1143932"/>
          </a:xfrm>
          <a:prstGeom prst="rect">
            <a:avLst/>
          </a:prstGeom>
        </p:spPr>
      </p:pic>
      <p:sp>
        <p:nvSpPr>
          <p:cNvPr id="30" name="Text Placeholder 2"/>
          <p:cNvSpPr>
            <a:spLocks noGrp="1"/>
          </p:cNvSpPr>
          <p:nvPr>
            <p:ph type="body" sz="quarter" idx="10"/>
          </p:nvPr>
        </p:nvSpPr>
        <p:spPr>
          <a:xfrm>
            <a:off x="711362" y="490693"/>
            <a:ext cx="10407710" cy="311727"/>
          </a:xfrm>
        </p:spPr>
        <p:txBody>
          <a:bodyPr>
            <a:noAutofit/>
          </a:bodyPr>
          <a:lstStyle/>
          <a:p>
            <a:r>
              <a:rPr lang="en-US" sz="3000" b="1" kern="1200" dirty="0">
                <a:solidFill>
                  <a:srgbClr val="004785"/>
                </a:solidFill>
                <a:latin typeface="+mn-lt"/>
                <a:cs typeface="+mn-cs"/>
              </a:rPr>
              <a:t>Blockchain: </a:t>
            </a:r>
            <a:r>
              <a:rPr lang="en-US" sz="3000" b="1" kern="1200" dirty="0" smtClean="0">
                <a:solidFill>
                  <a:srgbClr val="004785"/>
                </a:solidFill>
                <a:latin typeface="+mn-lt"/>
                <a:cs typeface="+mn-cs"/>
              </a:rPr>
              <a:t>The internet of Value</a:t>
            </a:r>
            <a:endParaRPr lang="en-US" sz="3000" b="1" kern="1200" dirty="0">
              <a:solidFill>
                <a:srgbClr val="004785"/>
              </a:solidFill>
              <a:latin typeface="+mn-lt"/>
              <a:cs typeface="+mn-cs"/>
            </a:endParaRPr>
          </a:p>
        </p:txBody>
      </p:sp>
    </p:spTree>
    <p:custDataLst>
      <p:tags r:id="rId1"/>
    </p:custDataLst>
    <p:extLst>
      <p:ext uri="{BB962C8B-B14F-4D97-AF65-F5344CB8AC3E}">
        <p14:creationId xmlns:p14="http://schemas.microsoft.com/office/powerpoint/2010/main" val="2352209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392488" y="1837112"/>
            <a:ext cx="4862946" cy="4023360"/>
          </a:xfrm>
          <a:prstGeom prst="roundRect">
            <a:avLst>
              <a:gd name="adj" fmla="val 2411"/>
            </a:avLst>
          </a:prstGeom>
          <a:noFill/>
          <a:ln w="34925" cap="rnd" cmpd="sng" algn="ctr">
            <a:solidFill>
              <a:schemeClr val="bg1">
                <a:lumMod val="75000"/>
              </a:schemeClr>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
        <p:nvSpPr>
          <p:cNvPr id="29" name="Text Placeholder 2"/>
          <p:cNvSpPr>
            <a:spLocks noGrp="1"/>
          </p:cNvSpPr>
          <p:nvPr>
            <p:ph type="body" sz="quarter" idx="10"/>
          </p:nvPr>
        </p:nvSpPr>
        <p:spPr>
          <a:xfrm>
            <a:off x="710659" y="490693"/>
            <a:ext cx="9063900" cy="311727"/>
          </a:xfrm>
        </p:spPr>
        <p:txBody>
          <a:bodyPr>
            <a:noAutofit/>
          </a:bodyPr>
          <a:lstStyle/>
          <a:p>
            <a:r>
              <a:rPr lang="en-US" sz="2800" b="1" dirty="0">
                <a:solidFill>
                  <a:srgbClr val="004785"/>
                </a:solidFill>
              </a:rPr>
              <a:t>Citi Bridge to horizon</a:t>
            </a:r>
          </a:p>
        </p:txBody>
      </p:sp>
      <p:sp>
        <p:nvSpPr>
          <p:cNvPr id="62" name="Rectangle 61"/>
          <p:cNvSpPr/>
          <p:nvPr/>
        </p:nvSpPr>
        <p:spPr>
          <a:xfrm>
            <a:off x="305390" y="441488"/>
            <a:ext cx="69418"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65" name="Rectangle 64"/>
          <p:cNvSpPr/>
          <p:nvPr/>
        </p:nvSpPr>
        <p:spPr>
          <a:xfrm>
            <a:off x="340094" y="441488"/>
            <a:ext cx="99446"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11" name="Rounded Rectangle 10"/>
          <p:cNvSpPr/>
          <p:nvPr/>
        </p:nvSpPr>
        <p:spPr>
          <a:xfrm>
            <a:off x="758172" y="1216478"/>
            <a:ext cx="6299334" cy="5010726"/>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srcRect r="11211"/>
          <a:stretch/>
        </p:blipFill>
        <p:spPr>
          <a:xfrm>
            <a:off x="946296" y="1388976"/>
            <a:ext cx="5886766" cy="4635628"/>
          </a:xfrm>
          <a:prstGeom prst="rect">
            <a:avLst/>
          </a:prstGeom>
        </p:spPr>
      </p:pic>
      <p:sp>
        <p:nvSpPr>
          <p:cNvPr id="4" name="TextBox 3"/>
          <p:cNvSpPr txBox="1"/>
          <p:nvPr/>
        </p:nvSpPr>
        <p:spPr bwMode="gray">
          <a:xfrm>
            <a:off x="7232070" y="3593403"/>
            <a:ext cx="3865420" cy="181588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en-US" sz="2800" dirty="0" smtClean="0">
                <a:solidFill>
                  <a:schemeClr val="tx2">
                    <a:lumMod val="50000"/>
                  </a:schemeClr>
                </a:solidFill>
              </a:rPr>
              <a:t>The companies are working to </a:t>
            </a:r>
            <a:r>
              <a:rPr lang="en-US" sz="2800" b="1" dirty="0" smtClean="0">
                <a:solidFill>
                  <a:srgbClr val="00BDF2"/>
                </a:solidFill>
              </a:rPr>
              <a:t>link the bank to Nasdaq’s </a:t>
            </a:r>
            <a:r>
              <a:rPr lang="en-US" sz="2800" b="1" dirty="0" err="1" smtClean="0">
                <a:solidFill>
                  <a:srgbClr val="00BDF2"/>
                </a:solidFill>
              </a:rPr>
              <a:t>blockchain</a:t>
            </a:r>
            <a:r>
              <a:rPr lang="en-US" sz="2800" b="1" dirty="0" smtClean="0">
                <a:solidFill>
                  <a:srgbClr val="00BDF2"/>
                </a:solidFill>
              </a:rPr>
              <a:t> platform</a:t>
            </a:r>
            <a:endParaRPr lang="en-US" sz="2800" b="1" dirty="0">
              <a:solidFill>
                <a:srgbClr val="00BDF2"/>
              </a:solidFill>
            </a:endParaRPr>
          </a:p>
        </p:txBody>
      </p:sp>
      <p:sp>
        <p:nvSpPr>
          <p:cNvPr id="13" name="TextBox 12"/>
          <p:cNvSpPr txBox="1"/>
          <p:nvPr/>
        </p:nvSpPr>
        <p:spPr bwMode="gray">
          <a:xfrm>
            <a:off x="7232070" y="2251087"/>
            <a:ext cx="3865420" cy="120032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en-US" sz="3600" b="1" dirty="0" smtClean="0">
                <a:solidFill>
                  <a:srgbClr val="004785"/>
                </a:solidFill>
              </a:rPr>
              <a:t>Citigroup, Nasdaq Team Up</a:t>
            </a:r>
            <a:endParaRPr lang="en-US" sz="3600" b="1" dirty="0">
              <a:solidFill>
                <a:srgbClr val="004785"/>
              </a:solidFill>
            </a:endParaRPr>
          </a:p>
        </p:txBody>
      </p:sp>
    </p:spTree>
    <p:custDataLst>
      <p:tags r:id="rId1"/>
    </p:custDataLst>
    <p:extLst>
      <p:ext uri="{BB962C8B-B14F-4D97-AF65-F5344CB8AC3E}">
        <p14:creationId xmlns:p14="http://schemas.microsoft.com/office/powerpoint/2010/main" val="88747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 y="317183"/>
            <a:ext cx="12186430" cy="5719368"/>
          </a:xfrm>
          <a:prstGeom prst="rect">
            <a:avLst/>
          </a:prstGeom>
        </p:spPr>
      </p:pic>
      <p:sp>
        <p:nvSpPr>
          <p:cNvPr id="29" name="Text Placeholder 2"/>
          <p:cNvSpPr>
            <a:spLocks noGrp="1"/>
          </p:cNvSpPr>
          <p:nvPr>
            <p:ph type="body" sz="quarter" idx="10"/>
          </p:nvPr>
        </p:nvSpPr>
        <p:spPr>
          <a:xfrm>
            <a:off x="711361" y="490694"/>
            <a:ext cx="9062720" cy="311727"/>
          </a:xfrm>
        </p:spPr>
        <p:txBody>
          <a:bodyPr>
            <a:noAutofit/>
          </a:bodyPr>
          <a:lstStyle/>
          <a:p>
            <a:r>
              <a:rPr lang="en-US" sz="3000" b="1" kern="1200" dirty="0">
                <a:solidFill>
                  <a:srgbClr val="004785"/>
                </a:solidFill>
                <a:latin typeface="+mn-lt"/>
                <a:cs typeface="+mn-cs"/>
              </a:rPr>
              <a:t>Fund Transfer Flow</a:t>
            </a:r>
          </a:p>
        </p:txBody>
      </p:sp>
      <p:sp>
        <p:nvSpPr>
          <p:cNvPr id="13" name="Rectangle 12"/>
          <p:cNvSpPr/>
          <p:nvPr/>
        </p:nvSpPr>
        <p:spPr>
          <a:xfrm>
            <a:off x="305390" y="441488"/>
            <a:ext cx="69418"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20" name="Rectangle 19"/>
          <p:cNvSpPr/>
          <p:nvPr/>
        </p:nvSpPr>
        <p:spPr>
          <a:xfrm>
            <a:off x="340094" y="441488"/>
            <a:ext cx="99446"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4" name="TextBox 3"/>
          <p:cNvSpPr txBox="1"/>
          <p:nvPr/>
        </p:nvSpPr>
        <p:spPr>
          <a:xfrm>
            <a:off x="577400" y="4311971"/>
            <a:ext cx="1472482" cy="1041301"/>
          </a:xfrm>
          <a:prstGeom prst="rect">
            <a:avLst/>
          </a:prstGeom>
          <a:noFill/>
        </p:spPr>
        <p:txBody>
          <a:bodyPr wrap="square" lIns="68571" tIns="34285" rIns="68571" bIns="34285" rtlCol="0">
            <a:spAutoFit/>
          </a:bodyPr>
          <a:lstStyle/>
          <a:p>
            <a:pPr lvl="0" algn="ctr"/>
            <a:r>
              <a:rPr lang="es-CO" sz="1400" b="1" dirty="0" err="1">
                <a:solidFill>
                  <a:srgbClr val="004785"/>
                </a:solidFill>
                <a:latin typeface="Arial" panose="020B0604020202020204" pitchFamily="34" charset="0"/>
                <a:cs typeface="Arial" panose="020B0604020202020204" pitchFamily="34" charset="0"/>
              </a:rPr>
              <a:t>Assumption</a:t>
            </a:r>
            <a:r>
              <a:rPr lang="es-CO" sz="1400" b="1" dirty="0">
                <a:solidFill>
                  <a:srgbClr val="004785"/>
                </a:solidFill>
                <a:latin typeface="Arial" panose="020B0604020202020204" pitchFamily="34" charset="0"/>
                <a:cs typeface="Arial" panose="020B0604020202020204" pitchFamily="34" charset="0"/>
              </a:rPr>
              <a:t>:</a:t>
            </a:r>
          </a:p>
          <a:p>
            <a:pPr lvl="0" algn="ctr">
              <a:lnSpc>
                <a:spcPts val="1400"/>
              </a:lnSpc>
              <a:spcBef>
                <a:spcPts val="300"/>
              </a:spcBef>
            </a:pPr>
            <a:r>
              <a:rPr lang="es-CO" sz="1200" dirty="0">
                <a:solidFill>
                  <a:schemeClr val="tx2">
                    <a:lumMod val="50000"/>
                  </a:schemeClr>
                </a:solidFill>
                <a:latin typeface="Arial" panose="020B0604020202020204" pitchFamily="34" charset="0"/>
                <a:cs typeface="Arial" panose="020B0604020202020204" pitchFamily="34" charset="0"/>
              </a:rPr>
              <a:t>Business has online Digital </a:t>
            </a:r>
            <a:r>
              <a:rPr lang="es-CO" sz="1200" dirty="0" err="1">
                <a:solidFill>
                  <a:schemeClr val="tx2">
                    <a:lumMod val="50000"/>
                  </a:schemeClr>
                </a:solidFill>
                <a:latin typeface="Arial" panose="020B0604020202020204" pitchFamily="34" charset="0"/>
                <a:cs typeface="Arial" panose="020B0604020202020204" pitchFamily="34" charset="0"/>
              </a:rPr>
              <a:t>Currency</a:t>
            </a:r>
            <a:r>
              <a:rPr lang="es-CO" sz="1200" dirty="0">
                <a:solidFill>
                  <a:schemeClr val="tx2">
                    <a:lumMod val="50000"/>
                  </a:schemeClr>
                </a:solidFill>
                <a:latin typeface="Arial" panose="020B0604020202020204" pitchFamily="34" charset="0"/>
                <a:cs typeface="Arial" panose="020B0604020202020204" pitchFamily="34" charset="0"/>
              </a:rPr>
              <a:t> </a:t>
            </a:r>
            <a:r>
              <a:rPr lang="es-CO" sz="1200" dirty="0" err="1">
                <a:solidFill>
                  <a:schemeClr val="tx2">
                    <a:lumMod val="50000"/>
                  </a:schemeClr>
                </a:solidFill>
                <a:latin typeface="Arial" panose="020B0604020202020204" pitchFamily="34" charset="0"/>
                <a:cs typeface="Arial" panose="020B0604020202020204" pitchFamily="34" charset="0"/>
              </a:rPr>
              <a:t>Account</a:t>
            </a:r>
            <a:r>
              <a:rPr lang="es-CO" sz="1200" dirty="0">
                <a:solidFill>
                  <a:srgbClr val="8A8C8E"/>
                </a:solidFill>
                <a:latin typeface="Arial" panose="020B0604020202020204" pitchFamily="34" charset="0"/>
                <a:cs typeface="Arial" panose="020B0604020202020204" pitchFamily="34" charset="0"/>
              </a:rPr>
              <a:t> </a:t>
            </a:r>
            <a:r>
              <a:rPr lang="es-CO" sz="1200" b="1" dirty="0">
                <a:solidFill>
                  <a:srgbClr val="00BDF2"/>
                </a:solidFill>
                <a:latin typeface="Arial" panose="020B0604020202020204" pitchFamily="34" charset="0"/>
                <a:cs typeface="Arial" panose="020B0604020202020204" pitchFamily="34" charset="0"/>
              </a:rPr>
              <a:t>(</a:t>
            </a:r>
            <a:r>
              <a:rPr lang="es-CO" sz="1200" b="1" dirty="0" err="1">
                <a:solidFill>
                  <a:srgbClr val="00BDF2"/>
                </a:solidFill>
                <a:latin typeface="Arial" panose="020B0604020202020204" pitchFamily="34" charset="0"/>
                <a:cs typeface="Arial" panose="020B0604020202020204" pitchFamily="34" charset="0"/>
              </a:rPr>
              <a:t>Wallet</a:t>
            </a:r>
            <a:r>
              <a:rPr lang="es-CO" sz="1200" b="1" dirty="0">
                <a:solidFill>
                  <a:srgbClr val="00BDF2"/>
                </a:solidFill>
                <a:latin typeface="Arial" panose="020B0604020202020204" pitchFamily="34" charset="0"/>
                <a:cs typeface="Arial" panose="020B0604020202020204" pitchFamily="34" charset="0"/>
              </a:rPr>
              <a:t>)</a:t>
            </a:r>
            <a:endParaRPr lang="en-US" sz="1200" b="1" dirty="0">
              <a:solidFill>
                <a:srgbClr val="00BDF2"/>
              </a:solidFill>
              <a:latin typeface="Arial" panose="020B0604020202020204" pitchFamily="34" charset="0"/>
              <a:cs typeface="Arial" panose="020B0604020202020204" pitchFamily="34" charset="0"/>
            </a:endParaRPr>
          </a:p>
        </p:txBody>
      </p:sp>
      <p:sp>
        <p:nvSpPr>
          <p:cNvPr id="16" name="TextBox 15"/>
          <p:cNvSpPr txBox="1"/>
          <p:nvPr/>
        </p:nvSpPr>
        <p:spPr>
          <a:xfrm>
            <a:off x="3633551" y="4311971"/>
            <a:ext cx="1591592" cy="1146458"/>
          </a:xfrm>
          <a:prstGeom prst="rect">
            <a:avLst/>
          </a:prstGeom>
          <a:noFill/>
        </p:spPr>
        <p:txBody>
          <a:bodyPr wrap="square" lIns="68571" tIns="34285" rIns="68571" bIns="34285" rtlCol="0">
            <a:spAutoFit/>
          </a:bodyPr>
          <a:lstStyle/>
          <a:p>
            <a:pPr lvl="0" algn="ctr"/>
            <a:r>
              <a:rPr lang="es-CO" sz="1400" dirty="0" err="1">
                <a:solidFill>
                  <a:schemeClr val="tx2">
                    <a:lumMod val="50000"/>
                  </a:schemeClr>
                </a:solidFill>
                <a:latin typeface="Arial" panose="020B0604020202020204" pitchFamily="34" charset="0"/>
                <a:cs typeface="Arial" panose="020B0604020202020204" pitchFamily="34" charset="0"/>
              </a:rPr>
              <a:t>Receives</a:t>
            </a:r>
            <a:r>
              <a:rPr lang="es-CO" sz="1400" dirty="0">
                <a:solidFill>
                  <a:schemeClr val="tx2">
                    <a:lumMod val="50000"/>
                  </a:schemeClr>
                </a:solidFill>
                <a:latin typeface="Arial" panose="020B0604020202020204" pitchFamily="34" charset="0"/>
                <a:cs typeface="Arial" panose="020B0604020202020204" pitchFamily="34" charset="0"/>
              </a:rPr>
              <a:t> </a:t>
            </a:r>
            <a:r>
              <a:rPr lang="es-CO" sz="1400" dirty="0" err="1">
                <a:solidFill>
                  <a:schemeClr val="tx2">
                    <a:lumMod val="50000"/>
                  </a:schemeClr>
                </a:solidFill>
                <a:latin typeface="Arial" panose="020B0604020202020204" pitchFamily="34" charset="0"/>
                <a:cs typeface="Arial" panose="020B0604020202020204" pitchFamily="34" charset="0"/>
              </a:rPr>
              <a:t>invoice</a:t>
            </a:r>
            <a:r>
              <a:rPr lang="es-CO" sz="1400" dirty="0">
                <a:solidFill>
                  <a:schemeClr val="tx2">
                    <a:lumMod val="50000"/>
                  </a:schemeClr>
                </a:solidFill>
                <a:latin typeface="Arial" panose="020B0604020202020204" pitchFamily="34" charset="0"/>
                <a:cs typeface="Arial" panose="020B0604020202020204" pitchFamily="34" charset="0"/>
              </a:rPr>
              <a:t> </a:t>
            </a:r>
            <a:r>
              <a:rPr lang="es-CO" sz="1400" dirty="0" err="1">
                <a:solidFill>
                  <a:schemeClr val="tx2">
                    <a:lumMod val="50000"/>
                  </a:schemeClr>
                </a:solidFill>
                <a:latin typeface="Arial" panose="020B0604020202020204" pitchFamily="34" charset="0"/>
                <a:cs typeface="Arial" panose="020B0604020202020204" pitchFamily="34" charset="0"/>
              </a:rPr>
              <a:t>containing</a:t>
            </a:r>
            <a:r>
              <a:rPr lang="es-CO" sz="1400" b="1" dirty="0">
                <a:solidFill>
                  <a:schemeClr val="tx2">
                    <a:lumMod val="50000"/>
                  </a:schemeClr>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wallet</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address</a:t>
            </a:r>
            <a:r>
              <a:rPr lang="es-CO" sz="1400" b="1" dirty="0">
                <a:solidFill>
                  <a:srgbClr val="00BDF2"/>
                </a:solidFill>
                <a:latin typeface="Arial" panose="020B0604020202020204" pitchFamily="34" charset="0"/>
                <a:cs typeface="Arial" panose="020B0604020202020204" pitchFamily="34" charset="0"/>
              </a:rPr>
              <a:t> </a:t>
            </a:r>
            <a:r>
              <a:rPr lang="es-CO" sz="1400" dirty="0">
                <a:solidFill>
                  <a:schemeClr val="tx2">
                    <a:lumMod val="50000"/>
                  </a:schemeClr>
                </a:solidFill>
                <a:latin typeface="Arial" panose="020B0604020202020204" pitchFamily="34" charset="0"/>
                <a:cs typeface="Arial" panose="020B0604020202020204" pitchFamily="34" charset="0"/>
              </a:rPr>
              <a:t>and</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reference</a:t>
            </a:r>
            <a:r>
              <a:rPr lang="es-CO" sz="1400" b="1" dirty="0">
                <a:solidFill>
                  <a:srgbClr val="00BDF2"/>
                </a:solidFill>
                <a:latin typeface="Arial" panose="020B0604020202020204" pitchFamily="34" charset="0"/>
                <a:cs typeface="Arial" panose="020B0604020202020204" pitchFamily="34" charset="0"/>
              </a:rPr>
              <a:t> ID</a:t>
            </a:r>
            <a:r>
              <a:rPr lang="es-CO" sz="1400" dirty="0">
                <a:solidFill>
                  <a:srgbClr val="00BDF2"/>
                </a:solidFill>
                <a:latin typeface="Arial" panose="020B0604020202020204" pitchFamily="34" charset="0"/>
                <a:cs typeface="Arial" panose="020B0604020202020204" pitchFamily="34" charset="0"/>
              </a:rPr>
              <a:t> </a:t>
            </a:r>
            <a:r>
              <a:rPr lang="es-CO" sz="1400" dirty="0">
                <a:solidFill>
                  <a:schemeClr val="tx2">
                    <a:lumMod val="50000"/>
                  </a:schemeClr>
                </a:solidFill>
                <a:latin typeface="Arial" panose="020B0604020202020204" pitchFamily="34" charset="0"/>
                <a:cs typeface="Arial" panose="020B0604020202020204" pitchFamily="34" charset="0"/>
              </a:rPr>
              <a:t>and</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sends</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Payment</a:t>
            </a:r>
            <a:endParaRPr lang="en-US" sz="1400" b="1" dirty="0">
              <a:solidFill>
                <a:srgbClr val="00BDF2"/>
              </a:solidFill>
              <a:latin typeface="Arial" panose="020B0604020202020204" pitchFamily="34" charset="0"/>
              <a:cs typeface="Arial" panose="020B0604020202020204" pitchFamily="34" charset="0"/>
            </a:endParaRPr>
          </a:p>
        </p:txBody>
      </p:sp>
      <p:sp>
        <p:nvSpPr>
          <p:cNvPr id="17" name="TextBox 16"/>
          <p:cNvSpPr txBox="1"/>
          <p:nvPr/>
        </p:nvSpPr>
        <p:spPr>
          <a:xfrm>
            <a:off x="5501433" y="4311968"/>
            <a:ext cx="1472482" cy="500127"/>
          </a:xfrm>
          <a:prstGeom prst="rect">
            <a:avLst/>
          </a:prstGeom>
          <a:noFill/>
        </p:spPr>
        <p:txBody>
          <a:bodyPr wrap="square" lIns="68571" tIns="34285" rIns="68571" bIns="34285" rtlCol="0">
            <a:spAutoFit/>
          </a:bodyPr>
          <a:lstStyle/>
          <a:p>
            <a:pPr algn="ctr"/>
            <a:r>
              <a:rPr lang="en-US" sz="1400" b="1" dirty="0" smtClean="0">
                <a:solidFill>
                  <a:srgbClr val="004785"/>
                </a:solidFill>
                <a:latin typeface="Arial" panose="020B0604020202020204" pitchFamily="34" charset="0"/>
                <a:cs typeface="Arial" panose="020B0604020202020204" pitchFamily="34" charset="0"/>
              </a:rPr>
              <a:t>CitiConnect for </a:t>
            </a:r>
            <a:r>
              <a:rPr lang="en-US" sz="1400" b="1" dirty="0" smtClean="0">
                <a:solidFill>
                  <a:srgbClr val="00BDF2"/>
                </a:solidFill>
                <a:latin typeface="Arial" panose="020B0604020202020204" pitchFamily="34" charset="0"/>
                <a:cs typeface="Arial" panose="020B0604020202020204" pitchFamily="34" charset="0"/>
              </a:rPr>
              <a:t>Blockchain</a:t>
            </a:r>
            <a:endParaRPr lang="en-US" sz="1400" b="1" dirty="0">
              <a:solidFill>
                <a:srgbClr val="00BDF2"/>
              </a:solidFill>
              <a:latin typeface="Arial" panose="020B0604020202020204" pitchFamily="34" charset="0"/>
              <a:cs typeface="Arial" panose="020B0604020202020204" pitchFamily="34" charset="0"/>
            </a:endParaRPr>
          </a:p>
        </p:txBody>
      </p:sp>
      <p:sp>
        <p:nvSpPr>
          <p:cNvPr id="14" name="Text Placeholder 2"/>
          <p:cNvSpPr>
            <a:spLocks noGrp="1"/>
          </p:cNvSpPr>
          <p:nvPr>
            <p:ph type="body" sz="quarter" idx="10"/>
          </p:nvPr>
        </p:nvSpPr>
        <p:spPr>
          <a:xfrm>
            <a:off x="711363" y="843085"/>
            <a:ext cx="2298392" cy="311727"/>
          </a:xfrm>
        </p:spPr>
        <p:txBody>
          <a:bodyPr/>
          <a:lstStyle/>
          <a:p>
            <a:r>
              <a:rPr lang="es-CO" sz="1600" b="1" dirty="0">
                <a:solidFill>
                  <a:srgbClr val="00BDF2"/>
                </a:solidFill>
              </a:rPr>
              <a:t>Business to Business</a:t>
            </a:r>
            <a:endParaRPr lang="en-US" sz="1600" b="1" dirty="0">
              <a:solidFill>
                <a:srgbClr val="00BDF2"/>
              </a:solidFill>
            </a:endParaRPr>
          </a:p>
        </p:txBody>
      </p:sp>
      <p:sp>
        <p:nvSpPr>
          <p:cNvPr id="15" name="TextBox 14"/>
          <p:cNvSpPr txBox="1"/>
          <p:nvPr/>
        </p:nvSpPr>
        <p:spPr>
          <a:xfrm>
            <a:off x="268870" y="2210005"/>
            <a:ext cx="2089542" cy="253916"/>
          </a:xfrm>
          <a:prstGeom prst="rect">
            <a:avLst/>
          </a:prstGeom>
          <a:noFill/>
        </p:spPr>
        <p:txBody>
          <a:bodyPr wrap="square" lIns="68571" tIns="34285" rIns="68571" bIns="34285" rtlCol="0">
            <a:spAutoFit/>
          </a:bodyPr>
          <a:lstStyle/>
          <a:p>
            <a:pPr algn="ctr"/>
            <a:r>
              <a:rPr lang="es-CO" sz="1200" b="1" dirty="0" err="1">
                <a:solidFill>
                  <a:srgbClr val="00BDF2"/>
                </a:solidFill>
                <a:latin typeface="Arial" panose="020B0604020202020204" pitchFamily="34" charset="0"/>
                <a:cs typeface="Arial" panose="020B0604020202020204" pitchFamily="34" charset="0"/>
              </a:rPr>
              <a:t>Issues</a:t>
            </a:r>
            <a:r>
              <a:rPr lang="es-CO" sz="1200" b="1" dirty="0">
                <a:solidFill>
                  <a:srgbClr val="00BDF2"/>
                </a:solidFill>
                <a:latin typeface="Arial" panose="020B0604020202020204" pitchFamily="34" charset="0"/>
                <a:cs typeface="Arial" panose="020B0604020202020204" pitchFamily="34" charset="0"/>
              </a:rPr>
              <a:t> Invoice to </a:t>
            </a:r>
            <a:r>
              <a:rPr lang="es-CO" sz="1200" b="1" dirty="0" err="1">
                <a:solidFill>
                  <a:srgbClr val="00BDF2"/>
                </a:solidFill>
                <a:latin typeface="Arial" panose="020B0604020202020204" pitchFamily="34" charset="0"/>
                <a:cs typeface="Arial" panose="020B0604020202020204" pitchFamily="34" charset="0"/>
              </a:rPr>
              <a:t>Buyer</a:t>
            </a:r>
            <a:endParaRPr lang="en-US" sz="1200" b="1" dirty="0">
              <a:solidFill>
                <a:srgbClr val="00BDF2"/>
              </a:solidFill>
              <a:latin typeface="Arial" panose="020B0604020202020204" pitchFamily="34" charset="0"/>
              <a:cs typeface="Arial" panose="020B0604020202020204" pitchFamily="34" charset="0"/>
            </a:endParaRPr>
          </a:p>
        </p:txBody>
      </p:sp>
      <p:sp>
        <p:nvSpPr>
          <p:cNvPr id="2" name="Rectangle 1"/>
          <p:cNvSpPr/>
          <p:nvPr/>
        </p:nvSpPr>
        <p:spPr bwMode="auto">
          <a:xfrm>
            <a:off x="9144000" y="2210005"/>
            <a:ext cx="2427111" cy="3434439"/>
          </a:xfrm>
          <a:prstGeom prst="rect">
            <a:avLst/>
          </a:prstGeom>
          <a:solidFill>
            <a:schemeClr val="bg1"/>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US" sz="1400" b="0" i="0" u="none" strike="noStrike" cap="none" normalizeH="0" baseline="0" dirty="0" smtClean="0">
              <a:ln>
                <a:noFill/>
              </a:ln>
              <a:solidFill>
                <a:schemeClr val="tx1"/>
              </a:solidFill>
              <a:effectLst/>
              <a:latin typeface="Arial" pitchFamily="34" charset="0"/>
              <a:ea typeface="+mj-ea"/>
            </a:endParaRPr>
          </a:p>
        </p:txBody>
      </p:sp>
      <p:sp>
        <p:nvSpPr>
          <p:cNvPr id="5" name="Rectangle 4"/>
          <p:cNvSpPr/>
          <p:nvPr/>
        </p:nvSpPr>
        <p:spPr bwMode="auto">
          <a:xfrm>
            <a:off x="7222210" y="2237294"/>
            <a:ext cx="2551871" cy="2101966"/>
          </a:xfrm>
          <a:prstGeom prst="rect">
            <a:avLst/>
          </a:prstGeom>
          <a:solidFill>
            <a:schemeClr val="bg1"/>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mj-ea"/>
            </a:endParaRPr>
          </a:p>
        </p:txBody>
      </p:sp>
    </p:spTree>
    <p:custDataLst>
      <p:tags r:id="rId1"/>
    </p:custDataLst>
    <p:extLst>
      <p:ext uri="{BB962C8B-B14F-4D97-AF65-F5344CB8AC3E}">
        <p14:creationId xmlns:p14="http://schemas.microsoft.com/office/powerpoint/2010/main" val="272407441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11361" y="490694"/>
            <a:ext cx="9062720" cy="311727"/>
          </a:xfrm>
        </p:spPr>
        <p:txBody>
          <a:bodyPr>
            <a:noAutofit/>
          </a:bodyPr>
          <a:lstStyle/>
          <a:p>
            <a:r>
              <a:rPr lang="en-US" sz="3000" b="1" kern="1200" dirty="0">
                <a:solidFill>
                  <a:srgbClr val="004785"/>
                </a:solidFill>
                <a:latin typeface="+mn-lt"/>
                <a:cs typeface="+mn-cs"/>
              </a:rPr>
              <a:t>Fund Transfer Flow</a:t>
            </a:r>
          </a:p>
        </p:txBody>
      </p:sp>
      <p:sp>
        <p:nvSpPr>
          <p:cNvPr id="4" name="TextBox 3"/>
          <p:cNvSpPr txBox="1"/>
          <p:nvPr/>
        </p:nvSpPr>
        <p:spPr>
          <a:xfrm>
            <a:off x="577400" y="4311971"/>
            <a:ext cx="1472482" cy="1041301"/>
          </a:xfrm>
          <a:prstGeom prst="rect">
            <a:avLst/>
          </a:prstGeom>
          <a:noFill/>
        </p:spPr>
        <p:txBody>
          <a:bodyPr wrap="square" lIns="68571" tIns="34285" rIns="68571" bIns="34285" rtlCol="0">
            <a:spAutoFit/>
          </a:bodyPr>
          <a:lstStyle/>
          <a:p>
            <a:pPr lvl="0" algn="ctr"/>
            <a:r>
              <a:rPr lang="es-CO" sz="1400" b="1" dirty="0" err="1">
                <a:solidFill>
                  <a:srgbClr val="004785"/>
                </a:solidFill>
                <a:latin typeface="Arial" panose="020B0604020202020204" pitchFamily="34" charset="0"/>
                <a:cs typeface="Arial" panose="020B0604020202020204" pitchFamily="34" charset="0"/>
              </a:rPr>
              <a:t>Assumption</a:t>
            </a:r>
            <a:r>
              <a:rPr lang="es-CO" sz="1400" b="1" dirty="0">
                <a:solidFill>
                  <a:srgbClr val="004785"/>
                </a:solidFill>
                <a:latin typeface="Arial" panose="020B0604020202020204" pitchFamily="34" charset="0"/>
                <a:cs typeface="Arial" panose="020B0604020202020204" pitchFamily="34" charset="0"/>
              </a:rPr>
              <a:t>:</a:t>
            </a:r>
          </a:p>
          <a:p>
            <a:pPr lvl="0" algn="ctr">
              <a:lnSpc>
                <a:spcPts val="1400"/>
              </a:lnSpc>
              <a:spcBef>
                <a:spcPts val="300"/>
              </a:spcBef>
            </a:pPr>
            <a:r>
              <a:rPr lang="es-CO" sz="1200" dirty="0">
                <a:solidFill>
                  <a:srgbClr val="8A8C8E"/>
                </a:solidFill>
                <a:latin typeface="Arial" panose="020B0604020202020204" pitchFamily="34" charset="0"/>
                <a:cs typeface="Arial" panose="020B0604020202020204" pitchFamily="34" charset="0"/>
              </a:rPr>
              <a:t>Business has online Digital </a:t>
            </a:r>
            <a:r>
              <a:rPr lang="es-CO" sz="1200" dirty="0" err="1">
                <a:solidFill>
                  <a:srgbClr val="8A8C8E"/>
                </a:solidFill>
                <a:latin typeface="Arial" panose="020B0604020202020204" pitchFamily="34" charset="0"/>
                <a:cs typeface="Arial" panose="020B0604020202020204" pitchFamily="34" charset="0"/>
              </a:rPr>
              <a:t>Currency</a:t>
            </a:r>
            <a:r>
              <a:rPr lang="es-CO" sz="1200" dirty="0">
                <a:solidFill>
                  <a:srgbClr val="8A8C8E"/>
                </a:solidFill>
                <a:latin typeface="Arial" panose="020B0604020202020204" pitchFamily="34" charset="0"/>
                <a:cs typeface="Arial" panose="020B0604020202020204" pitchFamily="34" charset="0"/>
              </a:rPr>
              <a:t> </a:t>
            </a:r>
            <a:r>
              <a:rPr lang="es-CO" sz="1200" dirty="0" err="1">
                <a:solidFill>
                  <a:srgbClr val="8A8C8E"/>
                </a:solidFill>
                <a:latin typeface="Arial" panose="020B0604020202020204" pitchFamily="34" charset="0"/>
                <a:cs typeface="Arial" panose="020B0604020202020204" pitchFamily="34" charset="0"/>
              </a:rPr>
              <a:t>Account</a:t>
            </a:r>
            <a:r>
              <a:rPr lang="es-CO" sz="1200" dirty="0">
                <a:solidFill>
                  <a:srgbClr val="8A8C8E"/>
                </a:solidFill>
                <a:latin typeface="Arial" panose="020B0604020202020204" pitchFamily="34" charset="0"/>
                <a:cs typeface="Arial" panose="020B0604020202020204" pitchFamily="34" charset="0"/>
              </a:rPr>
              <a:t> </a:t>
            </a:r>
            <a:r>
              <a:rPr lang="es-CO" sz="1200" b="1" dirty="0">
                <a:solidFill>
                  <a:srgbClr val="00BDF2"/>
                </a:solidFill>
                <a:latin typeface="Arial" panose="020B0604020202020204" pitchFamily="34" charset="0"/>
                <a:cs typeface="Arial" panose="020B0604020202020204" pitchFamily="34" charset="0"/>
              </a:rPr>
              <a:t>(</a:t>
            </a:r>
            <a:r>
              <a:rPr lang="es-CO" sz="1200" b="1" dirty="0" err="1">
                <a:solidFill>
                  <a:srgbClr val="00BDF2"/>
                </a:solidFill>
                <a:latin typeface="Arial" panose="020B0604020202020204" pitchFamily="34" charset="0"/>
                <a:cs typeface="Arial" panose="020B0604020202020204" pitchFamily="34" charset="0"/>
              </a:rPr>
              <a:t>Wallet</a:t>
            </a:r>
            <a:r>
              <a:rPr lang="es-CO" sz="1200" b="1" dirty="0">
                <a:solidFill>
                  <a:srgbClr val="00BDF2"/>
                </a:solidFill>
                <a:latin typeface="Arial" panose="020B0604020202020204" pitchFamily="34" charset="0"/>
                <a:cs typeface="Arial" panose="020B0604020202020204" pitchFamily="34" charset="0"/>
              </a:rPr>
              <a:t>)</a:t>
            </a:r>
            <a:endParaRPr lang="en-US" sz="1200" b="1" dirty="0">
              <a:solidFill>
                <a:srgbClr val="00BDF2"/>
              </a:solidFill>
              <a:latin typeface="Arial" panose="020B0604020202020204" pitchFamily="34" charset="0"/>
              <a:cs typeface="Arial" panose="020B0604020202020204" pitchFamily="34" charset="0"/>
            </a:endParaRPr>
          </a:p>
        </p:txBody>
      </p:sp>
      <p:sp>
        <p:nvSpPr>
          <p:cNvPr id="16" name="TextBox 15"/>
          <p:cNvSpPr txBox="1"/>
          <p:nvPr/>
        </p:nvSpPr>
        <p:spPr>
          <a:xfrm>
            <a:off x="3600450" y="4311971"/>
            <a:ext cx="1657794" cy="1146458"/>
          </a:xfrm>
          <a:prstGeom prst="rect">
            <a:avLst/>
          </a:prstGeom>
          <a:noFill/>
        </p:spPr>
        <p:txBody>
          <a:bodyPr wrap="square" lIns="68571" tIns="34285" rIns="68571" bIns="34285" rtlCol="0">
            <a:spAutoFit/>
          </a:bodyPr>
          <a:lstStyle/>
          <a:p>
            <a:pPr lvl="0" algn="ctr"/>
            <a:r>
              <a:rPr lang="es-CO" sz="1400" dirty="0" err="1">
                <a:solidFill>
                  <a:srgbClr val="FFFFFF">
                    <a:lumMod val="50000"/>
                  </a:srgbClr>
                </a:solidFill>
                <a:latin typeface="Arial" panose="020B0604020202020204" pitchFamily="34" charset="0"/>
                <a:cs typeface="Arial" panose="020B0604020202020204" pitchFamily="34" charset="0"/>
              </a:rPr>
              <a:t>Receives</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dirty="0" err="1">
                <a:solidFill>
                  <a:srgbClr val="FFFFFF">
                    <a:lumMod val="50000"/>
                  </a:srgbClr>
                </a:solidFill>
                <a:latin typeface="Arial" panose="020B0604020202020204" pitchFamily="34" charset="0"/>
                <a:cs typeface="Arial" panose="020B0604020202020204" pitchFamily="34" charset="0"/>
              </a:rPr>
              <a:t>invoice</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dirty="0" err="1">
                <a:solidFill>
                  <a:srgbClr val="8A8C8E"/>
                </a:solidFill>
                <a:latin typeface="Arial" panose="020B0604020202020204" pitchFamily="34" charset="0"/>
                <a:cs typeface="Arial" panose="020B0604020202020204" pitchFamily="34" charset="0"/>
              </a:rPr>
              <a:t>containing</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wallet</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address</a:t>
            </a:r>
            <a:r>
              <a:rPr lang="es-CO" sz="1400" b="1" dirty="0">
                <a:solidFill>
                  <a:srgbClr val="00BDF2"/>
                </a:solidFill>
                <a:latin typeface="Arial" panose="020B0604020202020204" pitchFamily="34" charset="0"/>
                <a:cs typeface="Arial" panose="020B0604020202020204" pitchFamily="34" charset="0"/>
              </a:rPr>
              <a:t> </a:t>
            </a:r>
            <a:r>
              <a:rPr lang="es-CO" sz="1400" dirty="0">
                <a:solidFill>
                  <a:srgbClr val="FFFFFF">
                    <a:lumMod val="50000"/>
                  </a:srgbClr>
                </a:solidFill>
                <a:latin typeface="Arial" panose="020B0604020202020204" pitchFamily="34" charset="0"/>
                <a:cs typeface="Arial" panose="020B0604020202020204" pitchFamily="34" charset="0"/>
              </a:rPr>
              <a:t>and </a:t>
            </a:r>
            <a:r>
              <a:rPr lang="es-CO" sz="1400" b="1" dirty="0" err="1">
                <a:solidFill>
                  <a:srgbClr val="00BDF2"/>
                </a:solidFill>
                <a:latin typeface="Arial" panose="020B0604020202020204" pitchFamily="34" charset="0"/>
                <a:cs typeface="Arial" panose="020B0604020202020204" pitchFamily="34" charset="0"/>
              </a:rPr>
              <a:t>reference</a:t>
            </a:r>
            <a:r>
              <a:rPr lang="es-CO" sz="1400" b="1" dirty="0">
                <a:solidFill>
                  <a:srgbClr val="00BDF2"/>
                </a:solidFill>
                <a:latin typeface="Arial" panose="020B0604020202020204" pitchFamily="34" charset="0"/>
                <a:cs typeface="Arial" panose="020B0604020202020204" pitchFamily="34" charset="0"/>
              </a:rPr>
              <a:t> ID</a:t>
            </a:r>
            <a:r>
              <a:rPr lang="es-CO" sz="1400" dirty="0">
                <a:solidFill>
                  <a:srgbClr val="00BDF2"/>
                </a:solidFill>
                <a:latin typeface="Arial" panose="020B0604020202020204" pitchFamily="34" charset="0"/>
                <a:cs typeface="Arial" panose="020B0604020202020204" pitchFamily="34" charset="0"/>
              </a:rPr>
              <a:t> </a:t>
            </a:r>
            <a:r>
              <a:rPr lang="es-CO" sz="1400" dirty="0">
                <a:solidFill>
                  <a:srgbClr val="FFFFFF">
                    <a:lumMod val="50000"/>
                  </a:srgbClr>
                </a:solidFill>
                <a:latin typeface="Arial" panose="020B0604020202020204" pitchFamily="34" charset="0"/>
                <a:cs typeface="Arial" panose="020B0604020202020204" pitchFamily="34" charset="0"/>
              </a:rPr>
              <a:t>and </a:t>
            </a:r>
            <a:r>
              <a:rPr lang="es-CO" sz="1400" b="1" dirty="0" err="1">
                <a:solidFill>
                  <a:srgbClr val="00BDF2"/>
                </a:solidFill>
                <a:latin typeface="Arial" panose="020B0604020202020204" pitchFamily="34" charset="0"/>
                <a:cs typeface="Arial" panose="020B0604020202020204" pitchFamily="34" charset="0"/>
              </a:rPr>
              <a:t>sends</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Payment</a:t>
            </a:r>
            <a:endParaRPr lang="en-US" sz="1400" b="1" dirty="0">
              <a:solidFill>
                <a:srgbClr val="00BDF2"/>
              </a:solidFill>
              <a:latin typeface="Arial" panose="020B0604020202020204" pitchFamily="34" charset="0"/>
              <a:cs typeface="Arial" panose="020B0604020202020204" pitchFamily="34" charset="0"/>
            </a:endParaRPr>
          </a:p>
        </p:txBody>
      </p:sp>
      <p:sp>
        <p:nvSpPr>
          <p:cNvPr id="18" name="TextBox 17"/>
          <p:cNvSpPr txBox="1"/>
          <p:nvPr/>
        </p:nvSpPr>
        <p:spPr>
          <a:xfrm>
            <a:off x="7464025" y="4311968"/>
            <a:ext cx="1472482" cy="623248"/>
          </a:xfrm>
          <a:prstGeom prst="rect">
            <a:avLst/>
          </a:prstGeom>
          <a:noFill/>
        </p:spPr>
        <p:txBody>
          <a:bodyPr wrap="square" lIns="68571" tIns="34285" rIns="68571" bIns="34285" rtlCol="0">
            <a:spAutoFit/>
          </a:bodyPr>
          <a:lstStyle/>
          <a:p>
            <a:pPr algn="ctr"/>
            <a:r>
              <a:rPr lang="es-CO" sz="1200" dirty="0" err="1">
                <a:solidFill>
                  <a:srgbClr val="002D72"/>
                </a:solidFill>
                <a:latin typeface="Arial" panose="020B0604020202020204" pitchFamily="34" charset="0"/>
                <a:cs typeface="Arial" panose="020B0604020202020204" pitchFamily="34" charset="0"/>
              </a:rPr>
              <a:t>Transactions</a:t>
            </a:r>
            <a:r>
              <a:rPr lang="es-CO" sz="1200" dirty="0">
                <a:solidFill>
                  <a:srgbClr val="002D72"/>
                </a:solidFill>
                <a:latin typeface="Arial" panose="020B0604020202020204" pitchFamily="34" charset="0"/>
                <a:cs typeface="Arial" panose="020B0604020202020204" pitchFamily="34" charset="0"/>
              </a:rPr>
              <a:t> </a:t>
            </a:r>
            <a:r>
              <a:rPr lang="es-CO" sz="1200" dirty="0" err="1">
                <a:solidFill>
                  <a:srgbClr val="002D72"/>
                </a:solidFill>
                <a:latin typeface="Arial" panose="020B0604020202020204" pitchFamily="34" charset="0"/>
                <a:cs typeface="Arial" panose="020B0604020202020204" pitchFamily="34" charset="0"/>
              </a:rPr>
              <a:t>commited</a:t>
            </a:r>
            <a:r>
              <a:rPr lang="es-CO" sz="1200" dirty="0">
                <a:solidFill>
                  <a:srgbClr val="002D72"/>
                </a:solidFill>
                <a:latin typeface="Arial" panose="020B0604020202020204" pitchFamily="34" charset="0"/>
                <a:cs typeface="Arial" panose="020B0604020202020204" pitchFamily="34" charset="0"/>
              </a:rPr>
              <a:t> to </a:t>
            </a:r>
            <a:r>
              <a:rPr lang="es-CO" sz="1200" dirty="0" err="1">
                <a:solidFill>
                  <a:srgbClr val="002D72"/>
                </a:solidFill>
                <a:latin typeface="Arial" panose="020B0604020202020204" pitchFamily="34" charset="0"/>
                <a:cs typeface="Arial" panose="020B0604020202020204" pitchFamily="34" charset="0"/>
              </a:rPr>
              <a:t>Blockchain</a:t>
            </a:r>
            <a:endParaRPr lang="en-US" sz="1200" dirty="0">
              <a:solidFill>
                <a:srgbClr val="002D72"/>
              </a:solidFill>
              <a:latin typeface="Arial" panose="020B0604020202020204" pitchFamily="34" charset="0"/>
              <a:cs typeface="Arial" panose="020B0604020202020204" pitchFamily="34" charset="0"/>
            </a:endParaRPr>
          </a:p>
        </p:txBody>
      </p:sp>
      <p:sp>
        <p:nvSpPr>
          <p:cNvPr id="19" name="TextBox 18"/>
          <p:cNvSpPr txBox="1"/>
          <p:nvPr/>
        </p:nvSpPr>
        <p:spPr>
          <a:xfrm>
            <a:off x="9632302" y="4311967"/>
            <a:ext cx="1472482" cy="253916"/>
          </a:xfrm>
          <a:prstGeom prst="rect">
            <a:avLst/>
          </a:prstGeom>
          <a:noFill/>
        </p:spPr>
        <p:txBody>
          <a:bodyPr wrap="square" lIns="68571" tIns="34285" rIns="68571" bIns="34285" rtlCol="0">
            <a:spAutoFit/>
          </a:bodyPr>
          <a:lstStyle/>
          <a:p>
            <a:pPr algn="ctr"/>
            <a:r>
              <a:rPr lang="es-CO" sz="1200" dirty="0">
                <a:solidFill>
                  <a:srgbClr val="00BDF2"/>
                </a:solidFill>
                <a:latin typeface="Arial" panose="020B0604020202020204" pitchFamily="34" charset="0"/>
                <a:cs typeface="Arial" panose="020B0604020202020204" pitchFamily="34" charset="0"/>
              </a:rPr>
              <a:t>Receives Funds</a:t>
            </a:r>
            <a:endParaRPr lang="en-US" sz="1200" dirty="0">
              <a:solidFill>
                <a:srgbClr val="00BDF2"/>
              </a:solidFill>
              <a:latin typeface="Arial" panose="020B0604020202020204" pitchFamily="34" charset="0"/>
              <a:cs typeface="Arial" panose="020B0604020202020204" pitchFamily="34" charset="0"/>
            </a:endParaRPr>
          </a:p>
        </p:txBody>
      </p:sp>
      <p:sp>
        <p:nvSpPr>
          <p:cNvPr id="15" name="TextBox 14"/>
          <p:cNvSpPr txBox="1"/>
          <p:nvPr/>
        </p:nvSpPr>
        <p:spPr>
          <a:xfrm>
            <a:off x="268870" y="2210005"/>
            <a:ext cx="2089542" cy="253916"/>
          </a:xfrm>
          <a:prstGeom prst="rect">
            <a:avLst/>
          </a:prstGeom>
          <a:noFill/>
        </p:spPr>
        <p:txBody>
          <a:bodyPr wrap="square" lIns="68571" tIns="34285" rIns="68571" bIns="34285" rtlCol="0">
            <a:spAutoFit/>
          </a:bodyPr>
          <a:lstStyle/>
          <a:p>
            <a:pPr algn="ctr"/>
            <a:r>
              <a:rPr lang="es-CO" sz="1200" b="1" dirty="0" err="1">
                <a:solidFill>
                  <a:srgbClr val="00BDF2"/>
                </a:solidFill>
                <a:latin typeface="Arial" panose="020B0604020202020204" pitchFamily="34" charset="0"/>
                <a:cs typeface="Arial" panose="020B0604020202020204" pitchFamily="34" charset="0"/>
              </a:rPr>
              <a:t>Issues</a:t>
            </a:r>
            <a:r>
              <a:rPr lang="es-CO" sz="1200" b="1" dirty="0">
                <a:solidFill>
                  <a:srgbClr val="00BDF2"/>
                </a:solidFill>
                <a:latin typeface="Arial" panose="020B0604020202020204" pitchFamily="34" charset="0"/>
                <a:cs typeface="Arial" panose="020B0604020202020204" pitchFamily="34" charset="0"/>
              </a:rPr>
              <a:t> Invoice to </a:t>
            </a:r>
            <a:r>
              <a:rPr lang="es-CO" sz="1200" b="1" dirty="0" err="1">
                <a:solidFill>
                  <a:srgbClr val="00BDF2"/>
                </a:solidFill>
                <a:latin typeface="Arial" panose="020B0604020202020204" pitchFamily="34" charset="0"/>
                <a:cs typeface="Arial" panose="020B0604020202020204" pitchFamily="34" charset="0"/>
              </a:rPr>
              <a:t>Buyer</a:t>
            </a:r>
            <a:endParaRPr lang="en-US" sz="1200" b="1" dirty="0">
              <a:solidFill>
                <a:srgbClr val="00BDF2"/>
              </a:solidFill>
              <a:latin typeface="Arial" panose="020B0604020202020204" pitchFamily="34" charset="0"/>
              <a:cs typeface="Arial" panose="020B0604020202020204" pitchFamily="34" charset="0"/>
            </a:endParaRPr>
          </a:p>
        </p:txBody>
      </p:sp>
      <p:sp>
        <p:nvSpPr>
          <p:cNvPr id="2" name="Rectangle 1"/>
          <p:cNvSpPr/>
          <p:nvPr/>
        </p:nvSpPr>
        <p:spPr bwMode="auto">
          <a:xfrm>
            <a:off x="7157156" y="2210005"/>
            <a:ext cx="4413955" cy="3434439"/>
          </a:xfrm>
          <a:prstGeom prst="rect">
            <a:avLst/>
          </a:prstGeom>
          <a:solidFill>
            <a:schemeClr val="bg1"/>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US" sz="1400" b="0" i="0" u="none" strike="noStrike" cap="none" normalizeH="0" baseline="0" dirty="0" smtClean="0">
              <a:ln>
                <a:noFill/>
              </a:ln>
              <a:solidFill>
                <a:schemeClr val="tx1"/>
              </a:solidFill>
              <a:effectLst/>
              <a:latin typeface="Arial" pitchFamily="34" charset="0"/>
              <a:ea typeface="+mj-ea"/>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18" y="1106659"/>
            <a:ext cx="1108710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05390" y="441488"/>
            <a:ext cx="69418"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17" name="Rectangle 16"/>
          <p:cNvSpPr/>
          <p:nvPr/>
        </p:nvSpPr>
        <p:spPr>
          <a:xfrm>
            <a:off x="340094" y="441488"/>
            <a:ext cx="99446"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Tree>
    <p:custDataLst>
      <p:tags r:id="rId1"/>
    </p:custDataLst>
    <p:extLst>
      <p:ext uri="{BB962C8B-B14F-4D97-AF65-F5344CB8AC3E}">
        <p14:creationId xmlns:p14="http://schemas.microsoft.com/office/powerpoint/2010/main" val="2317135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 y="330831"/>
            <a:ext cx="12186430" cy="5719368"/>
          </a:xfrm>
          <a:prstGeom prst="rect">
            <a:avLst/>
          </a:prstGeom>
        </p:spPr>
      </p:pic>
      <p:sp>
        <p:nvSpPr>
          <p:cNvPr id="29" name="Text Placeholder 2"/>
          <p:cNvSpPr>
            <a:spLocks noGrp="1"/>
          </p:cNvSpPr>
          <p:nvPr>
            <p:ph type="body" sz="quarter" idx="10"/>
          </p:nvPr>
        </p:nvSpPr>
        <p:spPr>
          <a:xfrm>
            <a:off x="711361" y="490694"/>
            <a:ext cx="9062720" cy="311727"/>
          </a:xfrm>
        </p:spPr>
        <p:txBody>
          <a:bodyPr>
            <a:noAutofit/>
          </a:bodyPr>
          <a:lstStyle/>
          <a:p>
            <a:r>
              <a:rPr lang="en-US" sz="3000" b="1" kern="1200" dirty="0">
                <a:solidFill>
                  <a:srgbClr val="004785"/>
                </a:solidFill>
                <a:latin typeface="+mn-lt"/>
                <a:cs typeface="+mn-cs"/>
              </a:rPr>
              <a:t>Fund Transfer Flow</a:t>
            </a:r>
          </a:p>
        </p:txBody>
      </p:sp>
      <p:sp>
        <p:nvSpPr>
          <p:cNvPr id="4" name="TextBox 3"/>
          <p:cNvSpPr txBox="1"/>
          <p:nvPr/>
        </p:nvSpPr>
        <p:spPr>
          <a:xfrm>
            <a:off x="577400" y="4311971"/>
            <a:ext cx="1472482" cy="1041301"/>
          </a:xfrm>
          <a:prstGeom prst="rect">
            <a:avLst/>
          </a:prstGeom>
          <a:noFill/>
        </p:spPr>
        <p:txBody>
          <a:bodyPr wrap="square" lIns="68571" tIns="34285" rIns="68571" bIns="34285" rtlCol="0">
            <a:spAutoFit/>
          </a:bodyPr>
          <a:lstStyle/>
          <a:p>
            <a:pPr lvl="0" algn="ctr"/>
            <a:r>
              <a:rPr lang="es-CO" sz="1400" b="1" dirty="0" err="1">
                <a:solidFill>
                  <a:srgbClr val="004785"/>
                </a:solidFill>
                <a:latin typeface="Arial" panose="020B0604020202020204" pitchFamily="34" charset="0"/>
                <a:cs typeface="Arial" panose="020B0604020202020204" pitchFamily="34" charset="0"/>
              </a:rPr>
              <a:t>Assumption</a:t>
            </a:r>
            <a:r>
              <a:rPr lang="es-CO" sz="1400" b="1" dirty="0">
                <a:solidFill>
                  <a:srgbClr val="004785"/>
                </a:solidFill>
                <a:latin typeface="Arial" panose="020B0604020202020204" pitchFamily="34" charset="0"/>
                <a:cs typeface="Arial" panose="020B0604020202020204" pitchFamily="34" charset="0"/>
              </a:rPr>
              <a:t>:</a:t>
            </a:r>
          </a:p>
          <a:p>
            <a:pPr lvl="0" algn="ctr">
              <a:lnSpc>
                <a:spcPts val="1400"/>
              </a:lnSpc>
              <a:spcBef>
                <a:spcPts val="300"/>
              </a:spcBef>
            </a:pPr>
            <a:r>
              <a:rPr lang="es-CO" sz="1200" dirty="0" smtClean="0">
                <a:solidFill>
                  <a:schemeClr val="tx2">
                    <a:lumMod val="50000"/>
                  </a:schemeClr>
                </a:solidFill>
                <a:latin typeface="Arial" panose="020B0604020202020204" pitchFamily="34" charset="0"/>
                <a:cs typeface="Arial" panose="020B0604020202020204" pitchFamily="34" charset="0"/>
              </a:rPr>
              <a:t>Business </a:t>
            </a:r>
            <a:r>
              <a:rPr lang="es-CO" sz="1200" dirty="0">
                <a:solidFill>
                  <a:schemeClr val="tx2">
                    <a:lumMod val="50000"/>
                  </a:schemeClr>
                </a:solidFill>
                <a:latin typeface="Arial" panose="020B0604020202020204" pitchFamily="34" charset="0"/>
                <a:cs typeface="Arial" panose="020B0604020202020204" pitchFamily="34" charset="0"/>
              </a:rPr>
              <a:t>has online Digital </a:t>
            </a:r>
            <a:r>
              <a:rPr lang="es-CO" sz="1200" dirty="0" err="1">
                <a:solidFill>
                  <a:schemeClr val="tx2">
                    <a:lumMod val="50000"/>
                  </a:schemeClr>
                </a:solidFill>
                <a:latin typeface="Arial" panose="020B0604020202020204" pitchFamily="34" charset="0"/>
                <a:cs typeface="Arial" panose="020B0604020202020204" pitchFamily="34" charset="0"/>
              </a:rPr>
              <a:t>Currency</a:t>
            </a:r>
            <a:r>
              <a:rPr lang="es-CO" sz="1200" dirty="0">
                <a:solidFill>
                  <a:schemeClr val="tx2">
                    <a:lumMod val="50000"/>
                  </a:schemeClr>
                </a:solidFill>
                <a:latin typeface="Arial" panose="020B0604020202020204" pitchFamily="34" charset="0"/>
                <a:cs typeface="Arial" panose="020B0604020202020204" pitchFamily="34" charset="0"/>
              </a:rPr>
              <a:t> </a:t>
            </a:r>
            <a:r>
              <a:rPr lang="es-CO" sz="1200" dirty="0" err="1">
                <a:solidFill>
                  <a:schemeClr val="tx2">
                    <a:lumMod val="50000"/>
                  </a:schemeClr>
                </a:solidFill>
                <a:latin typeface="Arial" panose="020B0604020202020204" pitchFamily="34" charset="0"/>
                <a:cs typeface="Arial" panose="020B0604020202020204" pitchFamily="34" charset="0"/>
              </a:rPr>
              <a:t>Account</a:t>
            </a:r>
            <a:r>
              <a:rPr lang="es-CO" sz="1200" dirty="0">
                <a:solidFill>
                  <a:schemeClr val="tx2">
                    <a:lumMod val="50000"/>
                  </a:schemeClr>
                </a:solidFill>
                <a:latin typeface="Arial" panose="020B0604020202020204" pitchFamily="34" charset="0"/>
                <a:cs typeface="Arial" panose="020B0604020202020204" pitchFamily="34" charset="0"/>
              </a:rPr>
              <a:t> </a:t>
            </a:r>
            <a:r>
              <a:rPr lang="es-CO" sz="1200" b="1" dirty="0">
                <a:solidFill>
                  <a:srgbClr val="00BDF2"/>
                </a:solidFill>
                <a:latin typeface="Arial" panose="020B0604020202020204" pitchFamily="34" charset="0"/>
                <a:cs typeface="Arial" panose="020B0604020202020204" pitchFamily="34" charset="0"/>
              </a:rPr>
              <a:t>(</a:t>
            </a:r>
            <a:r>
              <a:rPr lang="es-CO" sz="1200" b="1" dirty="0" err="1">
                <a:solidFill>
                  <a:srgbClr val="00BDF2"/>
                </a:solidFill>
                <a:latin typeface="Arial" panose="020B0604020202020204" pitchFamily="34" charset="0"/>
                <a:cs typeface="Arial" panose="020B0604020202020204" pitchFamily="34" charset="0"/>
              </a:rPr>
              <a:t>Wallet</a:t>
            </a:r>
            <a:r>
              <a:rPr lang="es-CO" sz="1200" b="1" dirty="0">
                <a:solidFill>
                  <a:srgbClr val="00BDF2"/>
                </a:solidFill>
                <a:latin typeface="Arial" panose="020B0604020202020204" pitchFamily="34" charset="0"/>
                <a:cs typeface="Arial" panose="020B0604020202020204" pitchFamily="34" charset="0"/>
              </a:rPr>
              <a:t>)</a:t>
            </a:r>
            <a:endParaRPr lang="en-US" sz="1200" b="1" dirty="0">
              <a:solidFill>
                <a:srgbClr val="00BDF2"/>
              </a:solidFill>
              <a:latin typeface="Arial" panose="020B0604020202020204" pitchFamily="34" charset="0"/>
              <a:cs typeface="Arial" panose="020B0604020202020204" pitchFamily="34" charset="0"/>
            </a:endParaRPr>
          </a:p>
        </p:txBody>
      </p:sp>
      <p:sp>
        <p:nvSpPr>
          <p:cNvPr id="16" name="TextBox 15"/>
          <p:cNvSpPr txBox="1"/>
          <p:nvPr/>
        </p:nvSpPr>
        <p:spPr>
          <a:xfrm>
            <a:off x="3609058" y="4311971"/>
            <a:ext cx="1640578" cy="1146458"/>
          </a:xfrm>
          <a:prstGeom prst="rect">
            <a:avLst/>
          </a:prstGeom>
          <a:noFill/>
        </p:spPr>
        <p:txBody>
          <a:bodyPr wrap="square" lIns="68571" tIns="34285" rIns="68571" bIns="34285" rtlCol="0">
            <a:spAutoFit/>
          </a:bodyPr>
          <a:lstStyle/>
          <a:p>
            <a:pPr lvl="0" algn="ctr"/>
            <a:r>
              <a:rPr lang="es-CO" sz="1400" dirty="0" err="1">
                <a:solidFill>
                  <a:srgbClr val="FFFFFF">
                    <a:lumMod val="50000"/>
                  </a:srgbClr>
                </a:solidFill>
                <a:latin typeface="Arial" panose="020B0604020202020204" pitchFamily="34" charset="0"/>
                <a:cs typeface="Arial" panose="020B0604020202020204" pitchFamily="34" charset="0"/>
              </a:rPr>
              <a:t>Receives</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dirty="0" err="1">
                <a:solidFill>
                  <a:srgbClr val="FFFFFF">
                    <a:lumMod val="50000"/>
                  </a:srgbClr>
                </a:solidFill>
                <a:latin typeface="Arial" panose="020B0604020202020204" pitchFamily="34" charset="0"/>
                <a:cs typeface="Arial" panose="020B0604020202020204" pitchFamily="34" charset="0"/>
              </a:rPr>
              <a:t>invoice</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dirty="0" err="1">
                <a:solidFill>
                  <a:srgbClr val="8A8C8E"/>
                </a:solidFill>
                <a:latin typeface="Arial" panose="020B0604020202020204" pitchFamily="34" charset="0"/>
                <a:cs typeface="Arial" panose="020B0604020202020204" pitchFamily="34" charset="0"/>
              </a:rPr>
              <a:t>containing</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wallet</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address</a:t>
            </a:r>
            <a:r>
              <a:rPr lang="es-CO" sz="1400" b="1" dirty="0">
                <a:solidFill>
                  <a:srgbClr val="00BDF2"/>
                </a:solidFill>
                <a:latin typeface="Arial" panose="020B0604020202020204" pitchFamily="34" charset="0"/>
                <a:cs typeface="Arial" panose="020B0604020202020204" pitchFamily="34" charset="0"/>
              </a:rPr>
              <a:t> </a:t>
            </a:r>
            <a:r>
              <a:rPr lang="es-CO" sz="1400" dirty="0">
                <a:solidFill>
                  <a:schemeClr val="tx2">
                    <a:lumMod val="50000"/>
                  </a:schemeClr>
                </a:solidFill>
                <a:latin typeface="Arial" panose="020B0604020202020204" pitchFamily="34" charset="0"/>
                <a:cs typeface="Arial" panose="020B0604020202020204" pitchFamily="34" charset="0"/>
              </a:rPr>
              <a:t>and</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reference</a:t>
            </a:r>
            <a:r>
              <a:rPr lang="es-CO" sz="1400" b="1" dirty="0">
                <a:solidFill>
                  <a:srgbClr val="00BDF2"/>
                </a:solidFill>
                <a:latin typeface="Arial" panose="020B0604020202020204" pitchFamily="34" charset="0"/>
                <a:cs typeface="Arial" panose="020B0604020202020204" pitchFamily="34" charset="0"/>
              </a:rPr>
              <a:t> ID</a:t>
            </a:r>
            <a:r>
              <a:rPr lang="es-CO" sz="1400" dirty="0">
                <a:solidFill>
                  <a:srgbClr val="00BDF2"/>
                </a:solidFill>
                <a:latin typeface="Arial" panose="020B0604020202020204" pitchFamily="34" charset="0"/>
                <a:cs typeface="Arial" panose="020B0604020202020204" pitchFamily="34" charset="0"/>
              </a:rPr>
              <a:t> </a:t>
            </a:r>
            <a:r>
              <a:rPr lang="es-CO" sz="1400" dirty="0">
                <a:solidFill>
                  <a:schemeClr val="tx2">
                    <a:lumMod val="50000"/>
                  </a:schemeClr>
                </a:solidFill>
                <a:latin typeface="Arial" panose="020B0604020202020204" pitchFamily="34" charset="0"/>
                <a:cs typeface="Arial" panose="020B0604020202020204" pitchFamily="34" charset="0"/>
              </a:rPr>
              <a:t>and</a:t>
            </a:r>
            <a:r>
              <a:rPr lang="es-CO" sz="1400" dirty="0">
                <a:solidFill>
                  <a:srgbClr val="FFFFFF">
                    <a:lumMod val="50000"/>
                  </a:srgbClr>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sends</a:t>
            </a:r>
            <a:r>
              <a:rPr lang="es-CO" sz="1400" b="1" dirty="0">
                <a:solidFill>
                  <a:srgbClr val="00BDF2"/>
                </a:solidFill>
                <a:latin typeface="Arial" panose="020B0604020202020204" pitchFamily="34" charset="0"/>
                <a:cs typeface="Arial" panose="020B0604020202020204" pitchFamily="34" charset="0"/>
              </a:rPr>
              <a:t> </a:t>
            </a:r>
            <a:r>
              <a:rPr lang="es-CO" sz="1400" b="1" dirty="0" err="1">
                <a:solidFill>
                  <a:srgbClr val="00BDF2"/>
                </a:solidFill>
                <a:latin typeface="Arial" panose="020B0604020202020204" pitchFamily="34" charset="0"/>
                <a:cs typeface="Arial" panose="020B0604020202020204" pitchFamily="34" charset="0"/>
              </a:rPr>
              <a:t>Payment</a:t>
            </a:r>
            <a:endParaRPr lang="en-US" sz="1400" b="1" dirty="0">
              <a:solidFill>
                <a:srgbClr val="00BDF2"/>
              </a:solidFill>
              <a:latin typeface="Arial" panose="020B0604020202020204" pitchFamily="34" charset="0"/>
              <a:cs typeface="Arial" panose="020B0604020202020204" pitchFamily="34" charset="0"/>
            </a:endParaRPr>
          </a:p>
        </p:txBody>
      </p:sp>
      <p:sp>
        <p:nvSpPr>
          <p:cNvPr id="17" name="TextBox 16"/>
          <p:cNvSpPr txBox="1"/>
          <p:nvPr/>
        </p:nvSpPr>
        <p:spPr>
          <a:xfrm>
            <a:off x="5396912" y="4311968"/>
            <a:ext cx="1681524" cy="500127"/>
          </a:xfrm>
          <a:prstGeom prst="rect">
            <a:avLst/>
          </a:prstGeom>
          <a:noFill/>
        </p:spPr>
        <p:txBody>
          <a:bodyPr wrap="square" lIns="68571" tIns="34285" rIns="68571" bIns="34285" rtlCol="0">
            <a:spAutoFit/>
          </a:bodyPr>
          <a:lstStyle/>
          <a:p>
            <a:pPr algn="ctr"/>
            <a:r>
              <a:rPr lang="en-US" sz="1400" b="1" dirty="0" smtClean="0">
                <a:solidFill>
                  <a:srgbClr val="004785"/>
                </a:solidFill>
                <a:latin typeface="Arial" panose="020B0604020202020204" pitchFamily="34" charset="0"/>
                <a:cs typeface="Arial" panose="020B0604020202020204" pitchFamily="34" charset="0"/>
              </a:rPr>
              <a:t>Citi Executes </a:t>
            </a:r>
          </a:p>
          <a:p>
            <a:pPr algn="ctr"/>
            <a:r>
              <a:rPr lang="en-US" sz="1400" b="1" dirty="0" smtClean="0">
                <a:solidFill>
                  <a:srgbClr val="00BDF2"/>
                </a:solidFill>
                <a:latin typeface="Arial" panose="020B0604020202020204" pitchFamily="34" charset="0"/>
                <a:cs typeface="Arial" panose="020B0604020202020204" pitchFamily="34" charset="0"/>
              </a:rPr>
              <a:t>The Transaction</a:t>
            </a:r>
            <a:endParaRPr lang="en-US" sz="1400" b="1" dirty="0">
              <a:solidFill>
                <a:srgbClr val="00BDF2"/>
              </a:solidFill>
              <a:latin typeface="Arial" panose="020B0604020202020204" pitchFamily="34" charset="0"/>
              <a:cs typeface="Arial" panose="020B0604020202020204" pitchFamily="34" charset="0"/>
            </a:endParaRPr>
          </a:p>
        </p:txBody>
      </p:sp>
      <p:sp>
        <p:nvSpPr>
          <p:cNvPr id="18" name="TextBox 17"/>
          <p:cNvSpPr txBox="1"/>
          <p:nvPr/>
        </p:nvSpPr>
        <p:spPr>
          <a:xfrm>
            <a:off x="7464025" y="4311968"/>
            <a:ext cx="1472482" cy="715570"/>
          </a:xfrm>
          <a:prstGeom prst="rect">
            <a:avLst/>
          </a:prstGeom>
          <a:noFill/>
        </p:spPr>
        <p:txBody>
          <a:bodyPr wrap="square" lIns="68571" tIns="34285" rIns="68571" bIns="34285" rtlCol="0">
            <a:spAutoFit/>
          </a:bodyPr>
          <a:lstStyle/>
          <a:p>
            <a:pPr lvl="0" algn="ctr"/>
            <a:r>
              <a:rPr lang="es-CO" sz="1400" b="1" dirty="0" err="1">
                <a:solidFill>
                  <a:srgbClr val="002D72"/>
                </a:solidFill>
                <a:latin typeface="Arial" panose="020B0604020202020204" pitchFamily="34" charset="0"/>
                <a:cs typeface="Arial" panose="020B0604020202020204" pitchFamily="34" charset="0"/>
              </a:rPr>
              <a:t>Transactions</a:t>
            </a:r>
            <a:r>
              <a:rPr lang="es-CO" sz="1400" b="1" dirty="0">
                <a:solidFill>
                  <a:srgbClr val="002D72"/>
                </a:solidFill>
                <a:latin typeface="Arial" panose="020B0604020202020204" pitchFamily="34" charset="0"/>
                <a:cs typeface="Arial" panose="020B0604020202020204" pitchFamily="34" charset="0"/>
              </a:rPr>
              <a:t> </a:t>
            </a:r>
            <a:r>
              <a:rPr lang="es-CO" sz="1400" b="1" dirty="0" err="1">
                <a:solidFill>
                  <a:srgbClr val="002D72"/>
                </a:solidFill>
                <a:latin typeface="Arial" panose="020B0604020202020204" pitchFamily="34" charset="0"/>
                <a:cs typeface="Arial" panose="020B0604020202020204" pitchFamily="34" charset="0"/>
              </a:rPr>
              <a:t>commited</a:t>
            </a:r>
            <a:r>
              <a:rPr lang="es-CO" sz="1400" b="1" dirty="0">
                <a:solidFill>
                  <a:srgbClr val="002D72"/>
                </a:solidFill>
                <a:latin typeface="Arial" panose="020B0604020202020204" pitchFamily="34" charset="0"/>
                <a:cs typeface="Arial" panose="020B0604020202020204" pitchFamily="34" charset="0"/>
              </a:rPr>
              <a:t> to </a:t>
            </a:r>
            <a:r>
              <a:rPr lang="es-CO" sz="1400" b="1" dirty="0" err="1">
                <a:solidFill>
                  <a:srgbClr val="00BDF2"/>
                </a:solidFill>
                <a:latin typeface="Arial" panose="020B0604020202020204" pitchFamily="34" charset="0"/>
                <a:cs typeface="Arial" panose="020B0604020202020204" pitchFamily="34" charset="0"/>
              </a:rPr>
              <a:t>Blockchain</a:t>
            </a:r>
            <a:endParaRPr lang="en-US" sz="1400" b="1" dirty="0">
              <a:solidFill>
                <a:srgbClr val="00BDF2"/>
              </a:solidFill>
              <a:latin typeface="Arial" panose="020B0604020202020204" pitchFamily="34" charset="0"/>
              <a:cs typeface="Arial" panose="020B0604020202020204" pitchFamily="34" charset="0"/>
            </a:endParaRPr>
          </a:p>
        </p:txBody>
      </p:sp>
      <p:sp>
        <p:nvSpPr>
          <p:cNvPr id="19" name="TextBox 18"/>
          <p:cNvSpPr txBox="1"/>
          <p:nvPr/>
        </p:nvSpPr>
        <p:spPr>
          <a:xfrm>
            <a:off x="9586190" y="4311967"/>
            <a:ext cx="1564706" cy="284683"/>
          </a:xfrm>
          <a:prstGeom prst="rect">
            <a:avLst/>
          </a:prstGeom>
          <a:noFill/>
        </p:spPr>
        <p:txBody>
          <a:bodyPr wrap="square" lIns="68571" tIns="34285" rIns="68571" bIns="34285" rtlCol="0">
            <a:spAutoFit/>
          </a:bodyPr>
          <a:lstStyle/>
          <a:p>
            <a:pPr algn="ctr"/>
            <a:r>
              <a:rPr lang="es-CO" sz="1400" b="1" dirty="0">
                <a:solidFill>
                  <a:srgbClr val="004785"/>
                </a:solidFill>
                <a:latin typeface="Arial" panose="020B0604020202020204" pitchFamily="34" charset="0"/>
                <a:cs typeface="Arial" panose="020B0604020202020204" pitchFamily="34" charset="0"/>
              </a:rPr>
              <a:t>Receives Funds</a:t>
            </a:r>
            <a:endParaRPr lang="en-US" sz="1400" b="1" dirty="0">
              <a:solidFill>
                <a:srgbClr val="004785"/>
              </a:solidFill>
              <a:latin typeface="Arial" panose="020B0604020202020204" pitchFamily="34" charset="0"/>
              <a:cs typeface="Arial" panose="020B0604020202020204" pitchFamily="34" charset="0"/>
            </a:endParaRPr>
          </a:p>
        </p:txBody>
      </p:sp>
      <p:sp>
        <p:nvSpPr>
          <p:cNvPr id="14" name="Text Placeholder 2"/>
          <p:cNvSpPr>
            <a:spLocks noGrp="1"/>
          </p:cNvSpPr>
          <p:nvPr>
            <p:ph type="body" sz="quarter" idx="10"/>
          </p:nvPr>
        </p:nvSpPr>
        <p:spPr>
          <a:xfrm>
            <a:off x="711363" y="843085"/>
            <a:ext cx="2298392" cy="311727"/>
          </a:xfrm>
        </p:spPr>
        <p:txBody>
          <a:bodyPr/>
          <a:lstStyle/>
          <a:p>
            <a:r>
              <a:rPr lang="es-CO" sz="1600" b="1" dirty="0">
                <a:solidFill>
                  <a:srgbClr val="00BDF2"/>
                </a:solidFill>
              </a:rPr>
              <a:t>Business to Business</a:t>
            </a:r>
            <a:endParaRPr lang="en-US" sz="1600" b="1" dirty="0">
              <a:solidFill>
                <a:srgbClr val="00BDF2"/>
              </a:solidFill>
            </a:endParaRPr>
          </a:p>
        </p:txBody>
      </p:sp>
      <p:sp>
        <p:nvSpPr>
          <p:cNvPr id="15" name="TextBox 14"/>
          <p:cNvSpPr txBox="1"/>
          <p:nvPr/>
        </p:nvSpPr>
        <p:spPr>
          <a:xfrm>
            <a:off x="268870" y="2210005"/>
            <a:ext cx="2089542" cy="253916"/>
          </a:xfrm>
          <a:prstGeom prst="rect">
            <a:avLst/>
          </a:prstGeom>
          <a:noFill/>
        </p:spPr>
        <p:txBody>
          <a:bodyPr wrap="square" lIns="68571" tIns="34285" rIns="68571" bIns="34285" rtlCol="0">
            <a:spAutoFit/>
          </a:bodyPr>
          <a:lstStyle/>
          <a:p>
            <a:pPr algn="ctr"/>
            <a:r>
              <a:rPr lang="es-CO" sz="1200" b="1" dirty="0" err="1">
                <a:solidFill>
                  <a:srgbClr val="00BDF2"/>
                </a:solidFill>
                <a:latin typeface="Arial" panose="020B0604020202020204" pitchFamily="34" charset="0"/>
                <a:cs typeface="Arial" panose="020B0604020202020204" pitchFamily="34" charset="0"/>
              </a:rPr>
              <a:t>Issues</a:t>
            </a:r>
            <a:r>
              <a:rPr lang="es-CO" sz="1200" b="1" dirty="0">
                <a:solidFill>
                  <a:srgbClr val="00BDF2"/>
                </a:solidFill>
                <a:latin typeface="Arial" panose="020B0604020202020204" pitchFamily="34" charset="0"/>
                <a:cs typeface="Arial" panose="020B0604020202020204" pitchFamily="34" charset="0"/>
              </a:rPr>
              <a:t> Invoice to </a:t>
            </a:r>
            <a:r>
              <a:rPr lang="es-CO" sz="1200" b="1" dirty="0" err="1">
                <a:solidFill>
                  <a:srgbClr val="00BDF2"/>
                </a:solidFill>
                <a:latin typeface="Arial" panose="020B0604020202020204" pitchFamily="34" charset="0"/>
                <a:cs typeface="Arial" panose="020B0604020202020204" pitchFamily="34" charset="0"/>
              </a:rPr>
              <a:t>Buyer</a:t>
            </a:r>
            <a:endParaRPr lang="en-US" sz="1200" b="1" dirty="0">
              <a:solidFill>
                <a:srgbClr val="00BDF2"/>
              </a:solidFill>
              <a:latin typeface="Arial" panose="020B0604020202020204" pitchFamily="34" charset="0"/>
              <a:cs typeface="Arial" panose="020B0604020202020204" pitchFamily="34" charset="0"/>
            </a:endParaRPr>
          </a:p>
        </p:txBody>
      </p:sp>
      <p:sp>
        <p:nvSpPr>
          <p:cNvPr id="12" name="Rectangle 11"/>
          <p:cNvSpPr/>
          <p:nvPr/>
        </p:nvSpPr>
        <p:spPr>
          <a:xfrm>
            <a:off x="305390" y="441488"/>
            <a:ext cx="69418"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
        <p:nvSpPr>
          <p:cNvPr id="13" name="Rectangle 12"/>
          <p:cNvSpPr/>
          <p:nvPr/>
        </p:nvSpPr>
        <p:spPr>
          <a:xfrm>
            <a:off x="340094" y="441488"/>
            <a:ext cx="99446"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1" rIns="68560" bIns="34281" rtlCol="0" anchor="ctr"/>
          <a:lstStyle/>
          <a:p>
            <a:pPr algn="ctr"/>
            <a:endParaRPr lang="en-US" dirty="0"/>
          </a:p>
        </p:txBody>
      </p:sp>
    </p:spTree>
    <p:custDataLst>
      <p:tags r:id="rId1"/>
    </p:custDataLst>
    <p:extLst>
      <p:ext uri="{BB962C8B-B14F-4D97-AF65-F5344CB8AC3E}">
        <p14:creationId xmlns:p14="http://schemas.microsoft.com/office/powerpoint/2010/main" val="2801436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ogvnascti0003\ctiqt2626\TTS_MARKET_MANAGEMENT\SHARE\MARKET_MANAGEMENT\Data Visualization\RESOURCES\Corporate Images\GettyImages_83405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8" y="0"/>
            <a:ext cx="1218977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89" y="3"/>
            <a:ext cx="12188826" cy="6857999"/>
          </a:xfrm>
          <a:prstGeom prst="rect">
            <a:avLst/>
          </a:prstGeom>
          <a:solidFill>
            <a:srgbClr val="00478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4294967295"/>
          </p:nvPr>
        </p:nvSpPr>
        <p:spPr>
          <a:xfrm>
            <a:off x="658903" y="2289810"/>
            <a:ext cx="10874196" cy="2781300"/>
          </a:xfrm>
        </p:spPr>
        <p:txBody>
          <a:bodyPr>
            <a:normAutofit/>
          </a:bodyPr>
          <a:lstStyle/>
          <a:p>
            <a:pPr marL="0" indent="0" algn="ctr">
              <a:buNone/>
            </a:pPr>
            <a:r>
              <a:rPr lang="en-US" sz="6600" b="1" dirty="0">
                <a:solidFill>
                  <a:schemeClr val="bg1"/>
                </a:solidFill>
              </a:rPr>
              <a:t>So what does all this mean for </a:t>
            </a:r>
            <a:r>
              <a:rPr lang="en-US" sz="6600" b="1" dirty="0" smtClean="0">
                <a:solidFill>
                  <a:schemeClr val="bg1"/>
                </a:solidFill>
              </a:rPr>
              <a:t>businesses?</a:t>
            </a:r>
            <a:endParaRPr lang="en-US" sz="6600" b="1" dirty="0">
              <a:solidFill>
                <a:schemeClr val="bg1"/>
              </a:solidFill>
            </a:endParaRPr>
          </a:p>
        </p:txBody>
      </p:sp>
    </p:spTree>
    <p:custDataLst>
      <p:tags r:id="rId1"/>
    </p:custDataLst>
    <p:extLst>
      <p:ext uri="{BB962C8B-B14F-4D97-AF65-F5344CB8AC3E}">
        <p14:creationId xmlns:p14="http://schemas.microsoft.com/office/powerpoint/2010/main" val="312537157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7195998" y="2853634"/>
            <a:ext cx="4362574" cy="2388026"/>
          </a:xfrm>
          <a:prstGeom prst="roundRect">
            <a:avLst>
              <a:gd name="adj" fmla="val 1656"/>
            </a:avLst>
          </a:prstGeom>
          <a:noFill/>
          <a:ln w="41275" cap="rnd">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480" y="3241673"/>
            <a:ext cx="3255288" cy="1831102"/>
          </a:xfrm>
          <a:prstGeom prst="rect">
            <a:avLst/>
          </a:prstGeom>
        </p:spPr>
      </p:pic>
      <p:sp>
        <p:nvSpPr>
          <p:cNvPr id="36" name="Rectangle 35"/>
          <p:cNvSpPr/>
          <p:nvPr/>
        </p:nvSpPr>
        <p:spPr>
          <a:xfrm>
            <a:off x="574539" y="5826371"/>
            <a:ext cx="8030000" cy="339218"/>
          </a:xfrm>
          <a:prstGeom prst="rect">
            <a:avLst/>
          </a:prstGeom>
        </p:spPr>
        <p:txBody>
          <a:bodyPr wrap="square" lIns="68580" tIns="34290" rIns="68580" bIns="34290">
            <a:spAutoFit/>
          </a:bodyPr>
          <a:lstStyle/>
          <a:p>
            <a:r>
              <a:rPr lang="en-US" sz="900" dirty="0">
                <a:solidFill>
                  <a:srgbClr val="8A8C8E"/>
                </a:solidFill>
                <a:latin typeface="Arial" panose="020B0604020202020204" pitchFamily="34" charset="0"/>
                <a:cs typeface="Arial" panose="020B0604020202020204" pitchFamily="34" charset="0"/>
              </a:rPr>
              <a:t> 1 Cryptocurrency market value is subject to high variation due to the specific volatility of the market.</a:t>
            </a:r>
          </a:p>
          <a:p>
            <a:r>
              <a:rPr lang="en-US" sz="900" dirty="0">
                <a:solidFill>
                  <a:srgbClr val="8A8C8E"/>
                </a:solidFill>
                <a:latin typeface="Arial" panose="020B0604020202020204" pitchFamily="34" charset="0"/>
                <a:cs typeface="Arial" panose="020B0604020202020204" pitchFamily="34" charset="0"/>
              </a:rPr>
              <a:t> 2 Deep shift: Technology tipping points and societal impact, World Economic Forum, September 2015, weforum.org.</a:t>
            </a:r>
            <a:endParaRPr lang="en-US" sz="900" b="1" dirty="0">
              <a:solidFill>
                <a:srgbClr val="00BDF2"/>
              </a:solidFill>
              <a:latin typeface="Arial" panose="020B0604020202020204" pitchFamily="34" charset="0"/>
              <a:cs typeface="Arial" panose="020B0604020202020204" pitchFamily="34" charset="0"/>
            </a:endParaRPr>
          </a:p>
        </p:txBody>
      </p:sp>
      <p:sp>
        <p:nvSpPr>
          <p:cNvPr id="28" name="Rounded Rectangle 27"/>
          <p:cNvSpPr/>
          <p:nvPr/>
        </p:nvSpPr>
        <p:spPr>
          <a:xfrm>
            <a:off x="625245" y="780854"/>
            <a:ext cx="7019130" cy="3860361"/>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848242" y="1873073"/>
            <a:ext cx="6881649" cy="1874061"/>
            <a:chOff x="4784936" y="2928465"/>
            <a:chExt cx="6283927" cy="1711281"/>
          </a:xfrm>
        </p:grpSpPr>
        <p:sp>
          <p:nvSpPr>
            <p:cNvPr id="38" name="Rectangle 37"/>
            <p:cNvSpPr/>
            <p:nvPr/>
          </p:nvSpPr>
          <p:spPr>
            <a:xfrm>
              <a:off x="4846412" y="2928465"/>
              <a:ext cx="6222451" cy="707294"/>
            </a:xfrm>
            <a:prstGeom prst="rect">
              <a:avLst/>
            </a:prstGeom>
          </p:spPr>
          <p:txBody>
            <a:bodyPr wrap="square" lIns="68580" tIns="34290" rIns="68580" bIns="34290">
              <a:spAutoFit/>
            </a:bodyPr>
            <a:lstStyle/>
            <a:p>
              <a:pPr>
                <a:lnSpc>
                  <a:spcPts val="2400"/>
                </a:lnSpc>
              </a:pPr>
              <a:r>
                <a:rPr lang="en-US" sz="4000" b="1" dirty="0" err="1">
                  <a:solidFill>
                    <a:srgbClr val="00BDF2"/>
                  </a:solidFill>
                  <a:latin typeface="Arial" panose="020B0604020202020204" pitchFamily="34" charset="0"/>
                  <a:cs typeface="Arial" panose="020B0604020202020204" pitchFamily="34" charset="0"/>
                </a:rPr>
                <a:t>Blockchain</a:t>
              </a:r>
              <a:r>
                <a:rPr lang="en-US" sz="2000" dirty="0">
                  <a:solidFill>
                    <a:srgbClr val="8A8C8E"/>
                  </a:solidFill>
                  <a:latin typeface="Arial" panose="020B0604020202020204" pitchFamily="34" charset="0"/>
                  <a:cs typeface="Arial" panose="020B0604020202020204" pitchFamily="34" charset="0"/>
                </a:rPr>
                <a:t> </a:t>
              </a:r>
              <a:r>
                <a:rPr lang="en-US" sz="2100" dirty="0">
                  <a:solidFill>
                    <a:srgbClr val="8A8C8E"/>
                  </a:solidFill>
                  <a:latin typeface="Arial" panose="020B0604020202020204" pitchFamily="34" charset="0"/>
                  <a:cs typeface="Arial" panose="020B0604020202020204" pitchFamily="34" charset="0"/>
                </a:rPr>
                <a:t>was a priority topic at </a:t>
              </a:r>
              <a:r>
                <a:rPr lang="en-US" sz="2100" b="1" dirty="0">
                  <a:solidFill>
                    <a:srgbClr val="004785"/>
                  </a:solidFill>
                  <a:latin typeface="Arial" panose="020B0604020202020204" pitchFamily="34" charset="0"/>
                  <a:cs typeface="Arial" panose="020B0604020202020204" pitchFamily="34" charset="0"/>
                </a:rPr>
                <a:t>Davos</a:t>
              </a:r>
              <a:r>
                <a:rPr lang="en-US" sz="2100" dirty="0">
                  <a:solidFill>
                    <a:srgbClr val="8A8C8E"/>
                  </a:solidFill>
                  <a:latin typeface="Arial" panose="020B0604020202020204" pitchFamily="34" charset="0"/>
                  <a:cs typeface="Arial" panose="020B0604020202020204" pitchFamily="34" charset="0"/>
                </a:rPr>
                <a:t>; </a:t>
              </a:r>
            </a:p>
            <a:p>
              <a:pPr>
                <a:lnSpc>
                  <a:spcPts val="3100"/>
                </a:lnSpc>
              </a:pPr>
              <a:r>
                <a:rPr lang="en-US" sz="2000" dirty="0">
                  <a:solidFill>
                    <a:srgbClr val="8A8C8E"/>
                  </a:solidFill>
                  <a:latin typeface="Arial" panose="020B0604020202020204" pitchFamily="34" charset="0"/>
                  <a:cs typeface="Arial" panose="020B0604020202020204" pitchFamily="34" charset="0"/>
                </a:rPr>
                <a:t>a </a:t>
              </a:r>
              <a:r>
                <a:rPr lang="en-US" b="1" dirty="0">
                  <a:solidFill>
                    <a:srgbClr val="004785"/>
                  </a:solidFill>
                  <a:latin typeface="Arial" panose="020B0604020202020204" pitchFamily="34" charset="0"/>
                  <a:cs typeface="Arial" panose="020B0604020202020204" pitchFamily="34" charset="0"/>
                </a:rPr>
                <a:t>World Economic Forum</a:t>
              </a:r>
              <a:r>
                <a:rPr lang="en-US" dirty="0">
                  <a:solidFill>
                    <a:srgbClr val="004785"/>
                  </a:solidFill>
                  <a:latin typeface="Arial" panose="020B0604020202020204" pitchFamily="34" charset="0"/>
                  <a:cs typeface="Arial" panose="020B0604020202020204" pitchFamily="34" charset="0"/>
                </a:rPr>
                <a:t> </a:t>
              </a:r>
              <a:r>
                <a:rPr lang="en-US" sz="2000" dirty="0">
                  <a:solidFill>
                    <a:srgbClr val="8A8C8E"/>
                  </a:solidFill>
                  <a:latin typeface="Arial" panose="020B0604020202020204" pitchFamily="34" charset="0"/>
                  <a:cs typeface="Arial" panose="020B0604020202020204" pitchFamily="34" charset="0"/>
                </a:rPr>
                <a:t>survey suggested that:</a:t>
              </a:r>
              <a:endParaRPr lang="en-US" sz="2000" b="1" dirty="0">
                <a:solidFill>
                  <a:srgbClr val="8A8C8E"/>
                </a:solidFill>
                <a:latin typeface="Arial" panose="020B0604020202020204" pitchFamily="34" charset="0"/>
                <a:cs typeface="Arial" panose="020B0604020202020204" pitchFamily="34" charset="0"/>
              </a:endParaRPr>
            </a:p>
          </p:txBody>
        </p:sp>
        <p:sp>
          <p:nvSpPr>
            <p:cNvPr id="39" name="Rectangle 38"/>
            <p:cNvSpPr/>
            <p:nvPr/>
          </p:nvSpPr>
          <p:spPr>
            <a:xfrm>
              <a:off x="4784936" y="3806205"/>
              <a:ext cx="1417171" cy="814122"/>
            </a:xfrm>
            <a:prstGeom prst="rect">
              <a:avLst/>
            </a:prstGeom>
          </p:spPr>
          <p:txBody>
            <a:bodyPr wrap="square" lIns="68580" tIns="34290" rIns="68580" bIns="34290">
              <a:spAutoFit/>
            </a:bodyPr>
            <a:lstStyle/>
            <a:p>
              <a:r>
                <a:rPr lang="en-US" sz="5400" b="1" dirty="0">
                  <a:solidFill>
                    <a:srgbClr val="00BDF2"/>
                  </a:solidFill>
                  <a:latin typeface="Arial" panose="020B0604020202020204" pitchFamily="34" charset="0"/>
                  <a:cs typeface="Arial" panose="020B0604020202020204" pitchFamily="34" charset="0"/>
                </a:rPr>
                <a:t>10%</a:t>
              </a:r>
            </a:p>
          </p:txBody>
        </p:sp>
        <p:sp>
          <p:nvSpPr>
            <p:cNvPr id="40" name="Rectangle 39"/>
            <p:cNvSpPr/>
            <p:nvPr/>
          </p:nvSpPr>
          <p:spPr>
            <a:xfrm>
              <a:off x="6247589" y="3933879"/>
              <a:ext cx="2828492" cy="601903"/>
            </a:xfrm>
            <a:prstGeom prst="rect">
              <a:avLst/>
            </a:prstGeom>
          </p:spPr>
          <p:txBody>
            <a:bodyPr wrap="square" lIns="68580" tIns="34290" rIns="68580" bIns="34290">
              <a:spAutoFit/>
            </a:bodyPr>
            <a:lstStyle/>
            <a:p>
              <a:pPr>
                <a:lnSpc>
                  <a:spcPts val="2300"/>
                </a:lnSpc>
              </a:pPr>
              <a:r>
                <a:rPr lang="en-US" dirty="0">
                  <a:solidFill>
                    <a:srgbClr val="8A8C8E"/>
                  </a:solidFill>
                  <a:latin typeface="Arial" panose="020B0604020202020204" pitchFamily="34" charset="0"/>
                  <a:cs typeface="Arial" panose="020B0604020202020204" pitchFamily="34" charset="0"/>
                </a:rPr>
                <a:t>of </a:t>
              </a:r>
              <a:r>
                <a:rPr lang="en-US" sz="2800" b="1" dirty="0">
                  <a:solidFill>
                    <a:srgbClr val="00BDF2"/>
                  </a:solidFill>
                  <a:latin typeface="Arial" panose="020B0604020202020204" pitchFamily="34" charset="0"/>
                  <a:cs typeface="Arial" panose="020B0604020202020204" pitchFamily="34" charset="0"/>
                </a:rPr>
                <a:t>global GDP </a:t>
              </a:r>
              <a:r>
                <a:rPr lang="en-US" dirty="0">
                  <a:solidFill>
                    <a:srgbClr val="8A8C8E"/>
                  </a:solidFill>
                  <a:latin typeface="Arial" panose="020B0604020202020204" pitchFamily="34" charset="0"/>
                  <a:cs typeface="Arial" panose="020B0604020202020204" pitchFamily="34" charset="0"/>
                </a:rPr>
                <a:t>will </a:t>
              </a:r>
              <a:r>
                <a:rPr lang="en-US" dirty="0" smtClean="0">
                  <a:solidFill>
                    <a:srgbClr val="8A8C8E"/>
                  </a:solidFill>
                  <a:latin typeface="Arial" panose="020B0604020202020204" pitchFamily="34" charset="0"/>
                  <a:cs typeface="Arial" panose="020B0604020202020204" pitchFamily="34" charset="0"/>
                </a:rPr>
                <a:t>flow </a:t>
              </a:r>
              <a:r>
                <a:rPr lang="en-US" dirty="0">
                  <a:solidFill>
                    <a:srgbClr val="8A8C8E"/>
                  </a:solidFill>
                  <a:latin typeface="Arial" panose="020B0604020202020204" pitchFamily="34" charset="0"/>
                  <a:cs typeface="Arial" panose="020B0604020202020204" pitchFamily="34" charset="0"/>
                </a:rPr>
                <a:t>on blockchain by</a:t>
              </a:r>
              <a:endParaRPr lang="en-US" b="1" dirty="0">
                <a:solidFill>
                  <a:srgbClr val="8A8C8E"/>
                </a:solidFill>
                <a:latin typeface="Arial" panose="020B0604020202020204" pitchFamily="34" charset="0"/>
                <a:cs typeface="Arial" panose="020B0604020202020204" pitchFamily="34" charset="0"/>
              </a:endParaRPr>
            </a:p>
          </p:txBody>
        </p:sp>
        <p:sp>
          <p:nvSpPr>
            <p:cNvPr id="41" name="Rectangle 40"/>
            <p:cNvSpPr/>
            <p:nvPr/>
          </p:nvSpPr>
          <p:spPr>
            <a:xfrm>
              <a:off x="8945314" y="3825624"/>
              <a:ext cx="1863632" cy="814122"/>
            </a:xfrm>
            <a:prstGeom prst="rect">
              <a:avLst/>
            </a:prstGeom>
          </p:spPr>
          <p:txBody>
            <a:bodyPr wrap="square" lIns="68580" tIns="34290" rIns="68580" bIns="34290">
              <a:spAutoFit/>
            </a:bodyPr>
            <a:lstStyle/>
            <a:p>
              <a:r>
                <a:rPr lang="en-US" sz="5400" b="1" dirty="0" smtClean="0">
                  <a:solidFill>
                    <a:srgbClr val="004785"/>
                  </a:solidFill>
                  <a:latin typeface="Arial" panose="020B0604020202020204" pitchFamily="34" charset="0"/>
                  <a:cs typeface="Arial" panose="020B0604020202020204" pitchFamily="34" charset="0"/>
                </a:rPr>
                <a:t>2027</a:t>
              </a:r>
              <a:endParaRPr lang="en-US" sz="5400" b="1" baseline="30000" dirty="0">
                <a:solidFill>
                  <a:srgbClr val="004785"/>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24648283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709958" y="490691"/>
            <a:ext cx="9065080" cy="311727"/>
          </a:xfrm>
        </p:spPr>
        <p:txBody>
          <a:bodyPr/>
          <a:lstStyle/>
          <a:p>
            <a:r>
              <a:rPr lang="en-US" sz="2775" b="1" dirty="0" smtClean="0">
                <a:solidFill>
                  <a:srgbClr val="004785"/>
                </a:solidFill>
              </a:rPr>
              <a:t>The potential economic impact</a:t>
            </a:r>
            <a:endParaRPr lang="en-US" sz="2775" b="1" dirty="0">
              <a:solidFill>
                <a:srgbClr val="004785"/>
              </a:solidFill>
            </a:endParaRP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sz="1800"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sz="1800" dirty="0"/>
          </a:p>
        </p:txBody>
      </p:sp>
      <p:grpSp>
        <p:nvGrpSpPr>
          <p:cNvPr id="7" name="Group 6"/>
          <p:cNvGrpSpPr/>
          <p:nvPr/>
        </p:nvGrpSpPr>
        <p:grpSpPr>
          <a:xfrm>
            <a:off x="797537" y="1559548"/>
            <a:ext cx="3188726" cy="4084154"/>
            <a:chOff x="797537" y="1559548"/>
            <a:chExt cx="3188726" cy="4084154"/>
          </a:xfrm>
        </p:grpSpPr>
        <p:sp>
          <p:nvSpPr>
            <p:cNvPr id="26" name="Rounded Rectangle 25"/>
            <p:cNvSpPr/>
            <p:nvPr/>
          </p:nvSpPr>
          <p:spPr>
            <a:xfrm>
              <a:off x="797537" y="1889413"/>
              <a:ext cx="3188726"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
            <p:cNvSpPr txBox="1">
              <a:spLocks/>
            </p:cNvSpPr>
            <p:nvPr/>
          </p:nvSpPr>
          <p:spPr bwMode="gray">
            <a:xfrm>
              <a:off x="1008025" y="4420692"/>
              <a:ext cx="2767751" cy="984885"/>
            </a:xfrm>
            <a:prstGeom prst="rect">
              <a:avLst/>
            </a:prstGeom>
            <a:noFill/>
            <a:ln w="9525" algn="ctr">
              <a:noFill/>
              <a:miter lim="800000"/>
              <a:headEnd/>
              <a:tailEnd/>
            </a:ln>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1700" b="0" kern="1200">
                  <a:solidFill>
                    <a:srgbClr val="004785"/>
                  </a:solidFill>
                  <a:latin typeface="+mj-lt"/>
                  <a:ea typeface="Geneva" charset="-128"/>
                  <a:cs typeface="Geneva"/>
                </a:defRPr>
              </a:lvl1pPr>
              <a:lvl2pPr algn="l" rtl="0" eaLnBrk="0" fontAlgn="base" hangingPunct="0">
                <a:spcBef>
                  <a:spcPct val="0"/>
                </a:spcBef>
                <a:spcAft>
                  <a:spcPct val="0"/>
                </a:spcAft>
                <a:defRPr sz="1700" b="1">
                  <a:solidFill>
                    <a:srgbClr val="004785"/>
                  </a:solidFill>
                  <a:latin typeface="Arial" pitchFamily="34" charset="0"/>
                  <a:ea typeface="Geneva"/>
                  <a:cs typeface="Geneva"/>
                </a:defRPr>
              </a:lvl2pPr>
              <a:lvl3pPr algn="l" rtl="0" eaLnBrk="0" fontAlgn="base" hangingPunct="0">
                <a:spcBef>
                  <a:spcPct val="0"/>
                </a:spcBef>
                <a:spcAft>
                  <a:spcPct val="0"/>
                </a:spcAft>
                <a:defRPr sz="1700" b="1">
                  <a:solidFill>
                    <a:srgbClr val="004785"/>
                  </a:solidFill>
                  <a:latin typeface="Arial" pitchFamily="34" charset="0"/>
                  <a:ea typeface="Geneva"/>
                  <a:cs typeface="Geneva"/>
                </a:defRPr>
              </a:lvl3pPr>
              <a:lvl4pPr algn="l" rtl="0" eaLnBrk="0" fontAlgn="base" hangingPunct="0">
                <a:spcBef>
                  <a:spcPct val="0"/>
                </a:spcBef>
                <a:spcAft>
                  <a:spcPct val="0"/>
                </a:spcAft>
                <a:defRPr sz="1700" b="1">
                  <a:solidFill>
                    <a:srgbClr val="004785"/>
                  </a:solidFill>
                  <a:latin typeface="Arial" pitchFamily="34" charset="0"/>
                  <a:ea typeface="Geneva"/>
                  <a:cs typeface="Geneva"/>
                </a:defRPr>
              </a:lvl4pPr>
              <a:lvl5pPr algn="l" rtl="0" eaLnBrk="0" fontAlgn="base" hangingPunct="0">
                <a:spcBef>
                  <a:spcPct val="0"/>
                </a:spcBef>
                <a:spcAft>
                  <a:spcPct val="0"/>
                </a:spcAft>
                <a:defRPr sz="1700" b="1">
                  <a:solidFill>
                    <a:srgbClr val="004785"/>
                  </a:solidFill>
                  <a:latin typeface="Arial" pitchFamily="34" charset="0"/>
                  <a:ea typeface="Geneva"/>
                  <a:cs typeface="Geneva"/>
                </a:defRPr>
              </a:lvl5pPr>
              <a:lvl6pPr marL="389582" algn="l" rtl="0" fontAlgn="base">
                <a:spcBef>
                  <a:spcPct val="0"/>
                </a:spcBef>
                <a:spcAft>
                  <a:spcPct val="0"/>
                </a:spcAft>
                <a:defRPr sz="1700" b="1">
                  <a:solidFill>
                    <a:schemeClr val="tx1"/>
                  </a:solidFill>
                  <a:latin typeface="Arial" charset="0"/>
                </a:defRPr>
              </a:lvl6pPr>
              <a:lvl7pPr marL="779163" algn="l" rtl="0" fontAlgn="base">
                <a:spcBef>
                  <a:spcPct val="0"/>
                </a:spcBef>
                <a:spcAft>
                  <a:spcPct val="0"/>
                </a:spcAft>
                <a:defRPr sz="1700" b="1">
                  <a:solidFill>
                    <a:schemeClr val="tx1"/>
                  </a:solidFill>
                  <a:latin typeface="Arial" charset="0"/>
                </a:defRPr>
              </a:lvl7pPr>
              <a:lvl8pPr marL="1168745" algn="l" rtl="0" fontAlgn="base">
                <a:spcBef>
                  <a:spcPct val="0"/>
                </a:spcBef>
                <a:spcAft>
                  <a:spcPct val="0"/>
                </a:spcAft>
                <a:defRPr sz="1700" b="1">
                  <a:solidFill>
                    <a:schemeClr val="tx1"/>
                  </a:solidFill>
                  <a:latin typeface="Arial" charset="0"/>
                </a:defRPr>
              </a:lvl8pPr>
              <a:lvl9pPr marL="1558326" algn="l" rtl="0" fontAlgn="base">
                <a:spcBef>
                  <a:spcPct val="0"/>
                </a:spcBef>
                <a:spcAft>
                  <a:spcPct val="0"/>
                </a:spcAft>
                <a:defRPr sz="1700" b="1">
                  <a:solidFill>
                    <a:schemeClr val="tx1"/>
                  </a:solidFill>
                  <a:latin typeface="Arial" charset="0"/>
                </a:defRPr>
              </a:lvl9pPr>
            </a:lstStyle>
            <a:p>
              <a:pPr algn="ctr" defTabSz="685800"/>
              <a:r>
                <a:rPr sz="1800" dirty="0">
                  <a:solidFill>
                    <a:srgbClr val="8A8C8E"/>
                  </a:solidFill>
                  <a:latin typeface="Arial" panose="020B0604020202020204" pitchFamily="34" charset="0"/>
                  <a:ea typeface="MS Mincho"/>
                  <a:cs typeface="Arial" panose="020B0604020202020204" pitchFamily="34" charset="0"/>
                </a:rPr>
                <a:t>Potential to move</a:t>
              </a:r>
              <a:r>
                <a:rPr sz="1800" dirty="0">
                  <a:solidFill>
                    <a:srgbClr val="939393">
                      <a:lumMod val="50000"/>
                    </a:srgbClr>
                  </a:solidFill>
                  <a:latin typeface="Arial" panose="020B0604020202020204" pitchFamily="34" charset="0"/>
                  <a:ea typeface="MS Mincho"/>
                  <a:cs typeface="Arial" panose="020B0604020202020204" pitchFamily="34" charset="0"/>
                </a:rPr>
                <a:t> </a:t>
              </a:r>
              <a:r>
                <a:rPr sz="2800" b="1" dirty="0">
                  <a:solidFill>
                    <a:srgbClr val="00BDF2"/>
                  </a:solidFill>
                  <a:latin typeface="Arial" panose="020B0604020202020204" pitchFamily="34" charset="0"/>
                  <a:ea typeface="MS Mincho"/>
                  <a:cs typeface="Arial" panose="020B0604020202020204" pitchFamily="34" charset="0"/>
                </a:rPr>
                <a:t>220</a:t>
              </a:r>
              <a:r>
                <a:rPr sz="1800" b="1" dirty="0">
                  <a:solidFill>
                    <a:srgbClr val="00BDF2"/>
                  </a:solidFill>
                  <a:latin typeface="Arial" panose="020B0604020202020204" pitchFamily="34" charset="0"/>
                  <a:ea typeface="MS Mincho"/>
                  <a:cs typeface="Arial" panose="020B0604020202020204" pitchFamily="34" charset="0"/>
                </a:rPr>
                <a:t> </a:t>
              </a:r>
              <a:r>
                <a:rPr lang="en-US" sz="1800" dirty="0" smtClean="0">
                  <a:solidFill>
                    <a:srgbClr val="8A8C8E"/>
                  </a:solidFill>
                  <a:latin typeface="Arial" panose="020B0604020202020204" pitchFamily="34" charset="0"/>
                  <a:ea typeface="MS Mincho"/>
                  <a:cs typeface="Arial" panose="020B0604020202020204" pitchFamily="34" charset="0"/>
                </a:rPr>
                <a:t>million individuals to the formal economy </a:t>
              </a:r>
              <a:endParaRPr lang="en-US" sz="1800" dirty="0">
                <a:solidFill>
                  <a:srgbClr val="8A8C8E"/>
                </a:solidFill>
                <a:latin typeface="Arial" panose="020B0604020202020204" pitchFamily="34" charset="0"/>
                <a:ea typeface="MS Mincho"/>
                <a:cs typeface="Arial" panose="020B0604020202020204" pitchFamily="34" charset="0"/>
              </a:endParaRPr>
            </a:p>
          </p:txBody>
        </p:sp>
        <p:grpSp>
          <p:nvGrpSpPr>
            <p:cNvPr id="5" name="Group 4"/>
            <p:cNvGrpSpPr/>
            <p:nvPr/>
          </p:nvGrpSpPr>
          <p:grpSpPr>
            <a:xfrm>
              <a:off x="1520267" y="2551292"/>
              <a:ext cx="1743267" cy="1743267"/>
              <a:chOff x="1222199" y="2579867"/>
              <a:chExt cx="1743267" cy="1743267"/>
            </a:xfrm>
          </p:grpSpPr>
          <p:sp>
            <p:nvSpPr>
              <p:cNvPr id="28" name="Freeform 155"/>
              <p:cNvSpPr>
                <a:spLocks noEditPoints="1"/>
              </p:cNvSpPr>
              <p:nvPr/>
            </p:nvSpPr>
            <p:spPr bwMode="auto">
              <a:xfrm>
                <a:off x="1618137" y="2911785"/>
                <a:ext cx="991667" cy="976562"/>
              </a:xfrm>
              <a:custGeom>
                <a:avLst/>
                <a:gdLst>
                  <a:gd name="T0" fmla="*/ 21935 w 307"/>
                  <a:gd name="T1" fmla="*/ 302685 h 331"/>
                  <a:gd name="T2" fmla="*/ 18802 w 307"/>
                  <a:gd name="T3" fmla="*/ 412467 h 331"/>
                  <a:gd name="T4" fmla="*/ 81474 w 307"/>
                  <a:gd name="T5" fmla="*/ 512840 h 331"/>
                  <a:gd name="T6" fmla="*/ 106543 w 307"/>
                  <a:gd name="T7" fmla="*/ 345030 h 331"/>
                  <a:gd name="T8" fmla="*/ 282027 w 307"/>
                  <a:gd name="T9" fmla="*/ 155263 h 331"/>
                  <a:gd name="T10" fmla="*/ 285160 w 307"/>
                  <a:gd name="T11" fmla="*/ 189766 h 331"/>
                  <a:gd name="T12" fmla="*/ 319630 w 307"/>
                  <a:gd name="T13" fmla="*/ 189766 h 331"/>
                  <a:gd name="T14" fmla="*/ 322764 w 307"/>
                  <a:gd name="T15" fmla="*/ 155263 h 331"/>
                  <a:gd name="T16" fmla="*/ 339999 w 307"/>
                  <a:gd name="T17" fmla="*/ 87826 h 331"/>
                  <a:gd name="T18" fmla="*/ 271059 w 307"/>
                  <a:gd name="T19" fmla="*/ 83121 h 331"/>
                  <a:gd name="T20" fmla="*/ 322764 w 307"/>
                  <a:gd name="T21" fmla="*/ 155263 h 331"/>
                  <a:gd name="T22" fmla="*/ 158248 w 307"/>
                  <a:gd name="T23" fmla="*/ 155263 h 331"/>
                  <a:gd name="T24" fmla="*/ 161382 w 307"/>
                  <a:gd name="T25" fmla="*/ 189766 h 331"/>
                  <a:gd name="T26" fmla="*/ 195852 w 307"/>
                  <a:gd name="T27" fmla="*/ 189766 h 331"/>
                  <a:gd name="T28" fmla="*/ 198985 w 307"/>
                  <a:gd name="T29" fmla="*/ 155263 h 331"/>
                  <a:gd name="T30" fmla="*/ 216220 w 307"/>
                  <a:gd name="T31" fmla="*/ 87826 h 331"/>
                  <a:gd name="T32" fmla="*/ 145714 w 307"/>
                  <a:gd name="T33" fmla="*/ 83121 h 331"/>
                  <a:gd name="T34" fmla="*/ 198985 w 307"/>
                  <a:gd name="T35" fmla="*/ 155263 h 331"/>
                  <a:gd name="T36" fmla="*/ 275759 w 307"/>
                  <a:gd name="T37" fmla="*/ 287002 h 331"/>
                  <a:gd name="T38" fmla="*/ 271059 w 307"/>
                  <a:gd name="T39" fmla="*/ 221133 h 331"/>
                  <a:gd name="T40" fmla="*/ 239723 w 307"/>
                  <a:gd name="T41" fmla="*/ 181925 h 331"/>
                  <a:gd name="T42" fmla="*/ 209953 w 307"/>
                  <a:gd name="T43" fmla="*/ 221133 h 331"/>
                  <a:gd name="T44" fmla="*/ 205253 w 307"/>
                  <a:gd name="T45" fmla="*/ 287002 h 331"/>
                  <a:gd name="T46" fmla="*/ 224054 w 307"/>
                  <a:gd name="T47" fmla="*/ 299549 h 331"/>
                  <a:gd name="T48" fmla="*/ 260091 w 307"/>
                  <a:gd name="T49" fmla="*/ 265046 h 331"/>
                  <a:gd name="T50" fmla="*/ 271059 w 307"/>
                  <a:gd name="T51" fmla="*/ 302685 h 331"/>
                  <a:gd name="T52" fmla="*/ 267925 w 307"/>
                  <a:gd name="T53" fmla="*/ 412467 h 331"/>
                  <a:gd name="T54" fmla="*/ 330598 w 307"/>
                  <a:gd name="T55" fmla="*/ 512840 h 331"/>
                  <a:gd name="T56" fmla="*/ 355667 w 307"/>
                  <a:gd name="T57" fmla="*/ 345030 h 331"/>
                  <a:gd name="T58" fmla="*/ 178617 w 307"/>
                  <a:gd name="T59" fmla="*/ 291707 h 331"/>
                  <a:gd name="T60" fmla="*/ 125345 w 307"/>
                  <a:gd name="T61" fmla="*/ 406194 h 331"/>
                  <a:gd name="T62" fmla="*/ 155115 w 307"/>
                  <a:gd name="T63" fmla="*/ 519113 h 331"/>
                  <a:gd name="T64" fmla="*/ 225621 w 307"/>
                  <a:gd name="T65" fmla="*/ 412467 h 331"/>
                  <a:gd name="T66" fmla="*/ 137880 w 307"/>
                  <a:gd name="T67" fmla="*/ 294844 h 331"/>
                  <a:gd name="T68" fmla="*/ 134746 w 307"/>
                  <a:gd name="T69" fmla="*/ 252499 h 331"/>
                  <a:gd name="T70" fmla="*/ 148847 w 307"/>
                  <a:gd name="T71" fmla="*/ 192903 h 331"/>
                  <a:gd name="T72" fmla="*/ 78341 w 307"/>
                  <a:gd name="T73" fmla="*/ 197608 h 331"/>
                  <a:gd name="T74" fmla="*/ 95576 w 307"/>
                  <a:gd name="T75" fmla="*/ 265046 h 331"/>
                  <a:gd name="T76" fmla="*/ 98709 w 307"/>
                  <a:gd name="T77" fmla="*/ 299549 h 331"/>
                  <a:gd name="T78" fmla="*/ 136313 w 307"/>
                  <a:gd name="T79" fmla="*/ 265046 h 331"/>
                  <a:gd name="T80" fmla="*/ 427740 w 307"/>
                  <a:gd name="T81" fmla="*/ 291707 h 331"/>
                  <a:gd name="T82" fmla="*/ 374469 w 307"/>
                  <a:gd name="T83" fmla="*/ 345030 h 331"/>
                  <a:gd name="T84" fmla="*/ 399538 w 307"/>
                  <a:gd name="T85" fmla="*/ 512840 h 331"/>
                  <a:gd name="T86" fmla="*/ 462210 w 307"/>
                  <a:gd name="T87" fmla="*/ 412467 h 331"/>
                  <a:gd name="T88" fmla="*/ 387003 w 307"/>
                  <a:gd name="T89" fmla="*/ 294844 h 331"/>
                  <a:gd name="T90" fmla="*/ 383870 w 307"/>
                  <a:gd name="T91" fmla="*/ 252499 h 331"/>
                  <a:gd name="T92" fmla="*/ 397971 w 307"/>
                  <a:gd name="T93" fmla="*/ 192903 h 331"/>
                  <a:gd name="T94" fmla="*/ 327464 w 307"/>
                  <a:gd name="T95" fmla="*/ 197608 h 331"/>
                  <a:gd name="T96" fmla="*/ 344699 w 307"/>
                  <a:gd name="T97" fmla="*/ 265046 h 331"/>
                  <a:gd name="T98" fmla="*/ 347833 w 307"/>
                  <a:gd name="T99" fmla="*/ 299549 h 331"/>
                  <a:gd name="T100" fmla="*/ 387003 w 307"/>
                  <a:gd name="T101" fmla="*/ 294844 h 331"/>
                  <a:gd name="T102" fmla="*/ 272626 w 307"/>
                  <a:gd name="T103" fmla="*/ 141149 h 331"/>
                  <a:gd name="T104" fmla="*/ 115944 w 307"/>
                  <a:gd name="T105" fmla="*/ 109782 h 331"/>
                  <a:gd name="T106" fmla="*/ 396404 w 307"/>
                  <a:gd name="T107" fmla="*/ 141149 h 331"/>
                  <a:gd name="T108" fmla="*/ 211520 w 307"/>
                  <a:gd name="T109" fmla="*/ 252499 h 331"/>
                  <a:gd name="T110" fmla="*/ 53272 w 307"/>
                  <a:gd name="T111" fmla="*/ 219564 h 331"/>
                  <a:gd name="T112" fmla="*/ 335298 w 307"/>
                  <a:gd name="T113" fmla="*/ 252499 h 331"/>
                  <a:gd name="T114" fmla="*/ 178617 w 307"/>
                  <a:gd name="T115" fmla="*/ 0 h 331"/>
                  <a:gd name="T116" fmla="*/ 302395 w 307"/>
                  <a:gd name="T117" fmla="*/ 0 h 331"/>
                  <a:gd name="T118" fmla="*/ 460643 w 307"/>
                  <a:gd name="T119" fmla="*/ 252499 h 3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7" h="331">
                    <a:moveTo>
                      <a:pt x="55" y="193"/>
                    </a:moveTo>
                    <a:cubicBezTo>
                      <a:pt x="49" y="189"/>
                      <a:pt x="42" y="186"/>
                      <a:pt x="34" y="186"/>
                    </a:cubicBezTo>
                    <a:cubicBezTo>
                      <a:pt x="34" y="186"/>
                      <a:pt x="34" y="186"/>
                      <a:pt x="34" y="186"/>
                    </a:cubicBezTo>
                    <a:cubicBezTo>
                      <a:pt x="34" y="186"/>
                      <a:pt x="34" y="186"/>
                      <a:pt x="34" y="186"/>
                    </a:cubicBezTo>
                    <a:cubicBezTo>
                      <a:pt x="26" y="186"/>
                      <a:pt x="19" y="189"/>
                      <a:pt x="14" y="193"/>
                    </a:cubicBezTo>
                    <a:cubicBezTo>
                      <a:pt x="12" y="194"/>
                      <a:pt x="11" y="195"/>
                      <a:pt x="10" y="196"/>
                    </a:cubicBezTo>
                    <a:cubicBezTo>
                      <a:pt x="4" y="203"/>
                      <a:pt x="0" y="211"/>
                      <a:pt x="0" y="220"/>
                    </a:cubicBezTo>
                    <a:cubicBezTo>
                      <a:pt x="0" y="259"/>
                      <a:pt x="0" y="259"/>
                      <a:pt x="0" y="259"/>
                    </a:cubicBezTo>
                    <a:cubicBezTo>
                      <a:pt x="0" y="261"/>
                      <a:pt x="2" y="263"/>
                      <a:pt x="4" y="263"/>
                    </a:cubicBezTo>
                    <a:cubicBezTo>
                      <a:pt x="12" y="263"/>
                      <a:pt x="12" y="263"/>
                      <a:pt x="12" y="263"/>
                    </a:cubicBezTo>
                    <a:cubicBezTo>
                      <a:pt x="14" y="263"/>
                      <a:pt x="16" y="265"/>
                      <a:pt x="16" y="267"/>
                    </a:cubicBezTo>
                    <a:cubicBezTo>
                      <a:pt x="16" y="327"/>
                      <a:pt x="16" y="327"/>
                      <a:pt x="16" y="327"/>
                    </a:cubicBezTo>
                    <a:cubicBezTo>
                      <a:pt x="16" y="329"/>
                      <a:pt x="18" y="331"/>
                      <a:pt x="20" y="331"/>
                    </a:cubicBezTo>
                    <a:cubicBezTo>
                      <a:pt x="48" y="331"/>
                      <a:pt x="48" y="331"/>
                      <a:pt x="48" y="331"/>
                    </a:cubicBezTo>
                    <a:cubicBezTo>
                      <a:pt x="51" y="331"/>
                      <a:pt x="52" y="329"/>
                      <a:pt x="52" y="327"/>
                    </a:cubicBezTo>
                    <a:cubicBezTo>
                      <a:pt x="52" y="267"/>
                      <a:pt x="52" y="267"/>
                      <a:pt x="52" y="267"/>
                    </a:cubicBezTo>
                    <a:cubicBezTo>
                      <a:pt x="52" y="265"/>
                      <a:pt x="54" y="263"/>
                      <a:pt x="56" y="263"/>
                    </a:cubicBezTo>
                    <a:cubicBezTo>
                      <a:pt x="64" y="263"/>
                      <a:pt x="64" y="263"/>
                      <a:pt x="64" y="263"/>
                    </a:cubicBezTo>
                    <a:cubicBezTo>
                      <a:pt x="66" y="263"/>
                      <a:pt x="68" y="261"/>
                      <a:pt x="68" y="259"/>
                    </a:cubicBezTo>
                    <a:cubicBezTo>
                      <a:pt x="68" y="220"/>
                      <a:pt x="68" y="220"/>
                      <a:pt x="68" y="220"/>
                    </a:cubicBezTo>
                    <a:cubicBezTo>
                      <a:pt x="68" y="211"/>
                      <a:pt x="65" y="203"/>
                      <a:pt x="58" y="196"/>
                    </a:cubicBezTo>
                    <a:cubicBezTo>
                      <a:pt x="57" y="195"/>
                      <a:pt x="56" y="194"/>
                      <a:pt x="55" y="193"/>
                    </a:cubicBezTo>
                    <a:close/>
                    <a:moveTo>
                      <a:pt x="180" y="83"/>
                    </a:moveTo>
                    <a:cubicBezTo>
                      <a:pt x="182" y="91"/>
                      <a:pt x="182" y="91"/>
                      <a:pt x="182" y="91"/>
                    </a:cubicBezTo>
                    <a:cubicBezTo>
                      <a:pt x="182" y="91"/>
                      <a:pt x="180" y="99"/>
                      <a:pt x="180" y="99"/>
                    </a:cubicBezTo>
                    <a:cubicBezTo>
                      <a:pt x="179" y="103"/>
                      <a:pt x="177" y="107"/>
                      <a:pt x="173" y="111"/>
                    </a:cubicBezTo>
                    <a:cubicBezTo>
                      <a:pt x="172" y="112"/>
                      <a:pt x="171" y="112"/>
                      <a:pt x="171" y="113"/>
                    </a:cubicBezTo>
                    <a:cubicBezTo>
                      <a:pt x="173" y="114"/>
                      <a:pt x="176" y="116"/>
                      <a:pt x="178" y="118"/>
                    </a:cubicBezTo>
                    <a:cubicBezTo>
                      <a:pt x="179" y="118"/>
                      <a:pt x="179" y="118"/>
                      <a:pt x="179" y="118"/>
                    </a:cubicBezTo>
                    <a:cubicBezTo>
                      <a:pt x="182" y="121"/>
                      <a:pt x="182" y="121"/>
                      <a:pt x="182" y="121"/>
                    </a:cubicBezTo>
                    <a:cubicBezTo>
                      <a:pt x="182" y="121"/>
                      <a:pt x="182" y="121"/>
                      <a:pt x="182" y="121"/>
                    </a:cubicBezTo>
                    <a:cubicBezTo>
                      <a:pt x="182" y="121"/>
                      <a:pt x="182" y="121"/>
                      <a:pt x="182" y="121"/>
                    </a:cubicBezTo>
                    <a:cubicBezTo>
                      <a:pt x="188" y="127"/>
                      <a:pt x="191" y="133"/>
                      <a:pt x="193" y="140"/>
                    </a:cubicBezTo>
                    <a:cubicBezTo>
                      <a:pt x="194" y="140"/>
                      <a:pt x="194" y="140"/>
                      <a:pt x="194" y="140"/>
                    </a:cubicBezTo>
                    <a:cubicBezTo>
                      <a:pt x="195" y="133"/>
                      <a:pt x="199" y="127"/>
                      <a:pt x="204" y="121"/>
                    </a:cubicBezTo>
                    <a:cubicBezTo>
                      <a:pt x="207" y="118"/>
                      <a:pt x="207" y="118"/>
                      <a:pt x="207" y="118"/>
                    </a:cubicBezTo>
                    <a:cubicBezTo>
                      <a:pt x="207" y="118"/>
                      <a:pt x="208" y="118"/>
                      <a:pt x="208" y="118"/>
                    </a:cubicBezTo>
                    <a:cubicBezTo>
                      <a:pt x="211" y="116"/>
                      <a:pt x="213" y="114"/>
                      <a:pt x="216" y="113"/>
                    </a:cubicBezTo>
                    <a:cubicBezTo>
                      <a:pt x="215" y="112"/>
                      <a:pt x="214" y="112"/>
                      <a:pt x="213" y="111"/>
                    </a:cubicBezTo>
                    <a:cubicBezTo>
                      <a:pt x="210" y="107"/>
                      <a:pt x="207" y="103"/>
                      <a:pt x="206" y="99"/>
                    </a:cubicBezTo>
                    <a:cubicBezTo>
                      <a:pt x="206" y="99"/>
                      <a:pt x="205" y="91"/>
                      <a:pt x="205" y="91"/>
                    </a:cubicBezTo>
                    <a:cubicBezTo>
                      <a:pt x="206" y="83"/>
                      <a:pt x="206" y="83"/>
                      <a:pt x="206" y="83"/>
                    </a:cubicBezTo>
                    <a:cubicBezTo>
                      <a:pt x="207" y="78"/>
                      <a:pt x="210" y="74"/>
                      <a:pt x="213" y="71"/>
                    </a:cubicBezTo>
                    <a:cubicBezTo>
                      <a:pt x="216" y="68"/>
                      <a:pt x="219" y="66"/>
                      <a:pt x="223" y="64"/>
                    </a:cubicBezTo>
                    <a:cubicBezTo>
                      <a:pt x="222" y="61"/>
                      <a:pt x="220" y="59"/>
                      <a:pt x="217" y="56"/>
                    </a:cubicBezTo>
                    <a:cubicBezTo>
                      <a:pt x="216" y="55"/>
                      <a:pt x="215" y="54"/>
                      <a:pt x="214" y="53"/>
                    </a:cubicBezTo>
                    <a:cubicBezTo>
                      <a:pt x="208" y="48"/>
                      <a:pt x="201" y="46"/>
                      <a:pt x="193" y="46"/>
                    </a:cubicBezTo>
                    <a:cubicBezTo>
                      <a:pt x="193" y="46"/>
                      <a:pt x="193" y="46"/>
                      <a:pt x="193" y="46"/>
                    </a:cubicBezTo>
                    <a:cubicBezTo>
                      <a:pt x="193" y="46"/>
                      <a:pt x="193" y="46"/>
                      <a:pt x="193" y="46"/>
                    </a:cubicBezTo>
                    <a:cubicBezTo>
                      <a:pt x="185" y="46"/>
                      <a:pt x="179" y="48"/>
                      <a:pt x="173" y="53"/>
                    </a:cubicBezTo>
                    <a:cubicBezTo>
                      <a:pt x="171" y="54"/>
                      <a:pt x="170" y="55"/>
                      <a:pt x="169" y="56"/>
                    </a:cubicBezTo>
                    <a:cubicBezTo>
                      <a:pt x="167" y="59"/>
                      <a:pt x="165" y="61"/>
                      <a:pt x="163" y="64"/>
                    </a:cubicBezTo>
                    <a:cubicBezTo>
                      <a:pt x="167" y="66"/>
                      <a:pt x="170" y="68"/>
                      <a:pt x="173" y="71"/>
                    </a:cubicBezTo>
                    <a:cubicBezTo>
                      <a:pt x="177" y="74"/>
                      <a:pt x="179" y="78"/>
                      <a:pt x="180" y="83"/>
                    </a:cubicBezTo>
                    <a:close/>
                    <a:moveTo>
                      <a:pt x="206" y="99"/>
                    </a:moveTo>
                    <a:cubicBezTo>
                      <a:pt x="206" y="99"/>
                      <a:pt x="206" y="99"/>
                      <a:pt x="206" y="99"/>
                    </a:cubicBezTo>
                    <a:cubicBezTo>
                      <a:pt x="206" y="99"/>
                      <a:pt x="206" y="99"/>
                      <a:pt x="206" y="99"/>
                    </a:cubicBezTo>
                    <a:close/>
                    <a:moveTo>
                      <a:pt x="101" y="83"/>
                    </a:moveTo>
                    <a:cubicBezTo>
                      <a:pt x="102" y="91"/>
                      <a:pt x="102" y="91"/>
                      <a:pt x="102" y="91"/>
                    </a:cubicBezTo>
                    <a:cubicBezTo>
                      <a:pt x="102" y="91"/>
                      <a:pt x="101" y="99"/>
                      <a:pt x="101" y="99"/>
                    </a:cubicBezTo>
                    <a:cubicBezTo>
                      <a:pt x="100" y="103"/>
                      <a:pt x="97" y="107"/>
                      <a:pt x="94" y="111"/>
                    </a:cubicBezTo>
                    <a:cubicBezTo>
                      <a:pt x="93" y="112"/>
                      <a:pt x="92" y="112"/>
                      <a:pt x="91" y="113"/>
                    </a:cubicBezTo>
                    <a:cubicBezTo>
                      <a:pt x="94" y="114"/>
                      <a:pt x="96" y="116"/>
                      <a:pt x="99" y="118"/>
                    </a:cubicBezTo>
                    <a:cubicBezTo>
                      <a:pt x="99" y="118"/>
                      <a:pt x="99" y="118"/>
                      <a:pt x="99" y="118"/>
                    </a:cubicBezTo>
                    <a:cubicBezTo>
                      <a:pt x="103" y="121"/>
                      <a:pt x="103" y="121"/>
                      <a:pt x="103" y="121"/>
                    </a:cubicBezTo>
                    <a:cubicBezTo>
                      <a:pt x="103" y="121"/>
                      <a:pt x="103" y="121"/>
                      <a:pt x="103" y="121"/>
                    </a:cubicBezTo>
                    <a:cubicBezTo>
                      <a:pt x="103" y="121"/>
                      <a:pt x="103" y="121"/>
                      <a:pt x="103" y="121"/>
                    </a:cubicBezTo>
                    <a:cubicBezTo>
                      <a:pt x="108" y="127"/>
                      <a:pt x="112" y="133"/>
                      <a:pt x="113" y="140"/>
                    </a:cubicBezTo>
                    <a:cubicBezTo>
                      <a:pt x="114" y="140"/>
                      <a:pt x="114" y="140"/>
                      <a:pt x="114" y="140"/>
                    </a:cubicBezTo>
                    <a:cubicBezTo>
                      <a:pt x="116" y="133"/>
                      <a:pt x="119" y="127"/>
                      <a:pt x="125" y="121"/>
                    </a:cubicBezTo>
                    <a:cubicBezTo>
                      <a:pt x="128" y="118"/>
                      <a:pt x="128" y="118"/>
                      <a:pt x="128" y="118"/>
                    </a:cubicBezTo>
                    <a:cubicBezTo>
                      <a:pt x="128" y="118"/>
                      <a:pt x="128" y="118"/>
                      <a:pt x="129" y="118"/>
                    </a:cubicBezTo>
                    <a:cubicBezTo>
                      <a:pt x="131" y="116"/>
                      <a:pt x="134" y="114"/>
                      <a:pt x="136" y="113"/>
                    </a:cubicBezTo>
                    <a:cubicBezTo>
                      <a:pt x="135" y="112"/>
                      <a:pt x="134" y="112"/>
                      <a:pt x="134" y="111"/>
                    </a:cubicBezTo>
                    <a:cubicBezTo>
                      <a:pt x="130" y="107"/>
                      <a:pt x="128" y="103"/>
                      <a:pt x="127" y="99"/>
                    </a:cubicBezTo>
                    <a:cubicBezTo>
                      <a:pt x="127" y="99"/>
                      <a:pt x="125" y="91"/>
                      <a:pt x="125" y="91"/>
                    </a:cubicBezTo>
                    <a:cubicBezTo>
                      <a:pt x="127" y="83"/>
                      <a:pt x="127" y="83"/>
                      <a:pt x="127" y="83"/>
                    </a:cubicBezTo>
                    <a:cubicBezTo>
                      <a:pt x="128" y="78"/>
                      <a:pt x="130" y="74"/>
                      <a:pt x="133" y="71"/>
                    </a:cubicBezTo>
                    <a:cubicBezTo>
                      <a:pt x="136" y="68"/>
                      <a:pt x="140" y="66"/>
                      <a:pt x="144" y="64"/>
                    </a:cubicBezTo>
                    <a:cubicBezTo>
                      <a:pt x="142" y="61"/>
                      <a:pt x="140" y="59"/>
                      <a:pt x="138" y="56"/>
                    </a:cubicBezTo>
                    <a:cubicBezTo>
                      <a:pt x="137" y="55"/>
                      <a:pt x="135" y="54"/>
                      <a:pt x="134" y="53"/>
                    </a:cubicBezTo>
                    <a:cubicBezTo>
                      <a:pt x="128" y="48"/>
                      <a:pt x="122" y="46"/>
                      <a:pt x="114" y="46"/>
                    </a:cubicBezTo>
                    <a:cubicBezTo>
                      <a:pt x="114" y="46"/>
                      <a:pt x="114" y="46"/>
                      <a:pt x="114" y="46"/>
                    </a:cubicBezTo>
                    <a:cubicBezTo>
                      <a:pt x="114" y="46"/>
                      <a:pt x="114" y="46"/>
                      <a:pt x="114" y="46"/>
                    </a:cubicBezTo>
                    <a:cubicBezTo>
                      <a:pt x="106" y="46"/>
                      <a:pt x="99" y="48"/>
                      <a:pt x="93" y="53"/>
                    </a:cubicBezTo>
                    <a:cubicBezTo>
                      <a:pt x="92" y="54"/>
                      <a:pt x="91" y="55"/>
                      <a:pt x="90" y="56"/>
                    </a:cubicBezTo>
                    <a:cubicBezTo>
                      <a:pt x="87" y="59"/>
                      <a:pt x="85" y="61"/>
                      <a:pt x="84" y="64"/>
                    </a:cubicBezTo>
                    <a:cubicBezTo>
                      <a:pt x="87" y="66"/>
                      <a:pt x="91" y="68"/>
                      <a:pt x="94" y="71"/>
                    </a:cubicBezTo>
                    <a:cubicBezTo>
                      <a:pt x="97" y="74"/>
                      <a:pt x="100" y="78"/>
                      <a:pt x="101" y="83"/>
                    </a:cubicBezTo>
                    <a:close/>
                    <a:moveTo>
                      <a:pt x="127" y="99"/>
                    </a:moveTo>
                    <a:cubicBezTo>
                      <a:pt x="127" y="99"/>
                      <a:pt x="127" y="99"/>
                      <a:pt x="127" y="99"/>
                    </a:cubicBezTo>
                    <a:cubicBezTo>
                      <a:pt x="127" y="99"/>
                      <a:pt x="127" y="99"/>
                      <a:pt x="127" y="99"/>
                    </a:cubicBezTo>
                    <a:close/>
                    <a:moveTo>
                      <a:pt x="168" y="188"/>
                    </a:moveTo>
                    <a:cubicBezTo>
                      <a:pt x="168" y="188"/>
                      <a:pt x="168" y="188"/>
                      <a:pt x="168" y="188"/>
                    </a:cubicBezTo>
                    <a:cubicBezTo>
                      <a:pt x="171" y="186"/>
                      <a:pt x="173" y="184"/>
                      <a:pt x="176" y="183"/>
                    </a:cubicBezTo>
                    <a:cubicBezTo>
                      <a:pt x="175" y="182"/>
                      <a:pt x="174" y="182"/>
                      <a:pt x="173" y="181"/>
                    </a:cubicBezTo>
                    <a:cubicBezTo>
                      <a:pt x="170" y="177"/>
                      <a:pt x="168" y="173"/>
                      <a:pt x="166" y="169"/>
                    </a:cubicBezTo>
                    <a:cubicBezTo>
                      <a:pt x="166" y="169"/>
                      <a:pt x="165" y="161"/>
                      <a:pt x="165" y="161"/>
                    </a:cubicBezTo>
                    <a:cubicBezTo>
                      <a:pt x="166" y="153"/>
                      <a:pt x="166" y="153"/>
                      <a:pt x="166" y="153"/>
                    </a:cubicBezTo>
                    <a:cubicBezTo>
                      <a:pt x="168" y="148"/>
                      <a:pt x="170" y="144"/>
                      <a:pt x="173" y="141"/>
                    </a:cubicBezTo>
                    <a:cubicBezTo>
                      <a:pt x="176" y="138"/>
                      <a:pt x="180" y="136"/>
                      <a:pt x="183" y="134"/>
                    </a:cubicBezTo>
                    <a:cubicBezTo>
                      <a:pt x="182" y="131"/>
                      <a:pt x="180" y="129"/>
                      <a:pt x="177" y="126"/>
                    </a:cubicBezTo>
                    <a:cubicBezTo>
                      <a:pt x="176" y="125"/>
                      <a:pt x="175" y="124"/>
                      <a:pt x="174" y="123"/>
                    </a:cubicBezTo>
                    <a:cubicBezTo>
                      <a:pt x="168" y="119"/>
                      <a:pt x="161" y="116"/>
                      <a:pt x="154" y="116"/>
                    </a:cubicBezTo>
                    <a:cubicBezTo>
                      <a:pt x="154" y="116"/>
                      <a:pt x="153" y="116"/>
                      <a:pt x="153" y="116"/>
                    </a:cubicBezTo>
                    <a:cubicBezTo>
                      <a:pt x="153" y="116"/>
                      <a:pt x="153" y="116"/>
                      <a:pt x="153" y="116"/>
                    </a:cubicBezTo>
                    <a:cubicBezTo>
                      <a:pt x="146" y="116"/>
                      <a:pt x="139" y="119"/>
                      <a:pt x="133" y="123"/>
                    </a:cubicBezTo>
                    <a:cubicBezTo>
                      <a:pt x="132" y="124"/>
                      <a:pt x="131" y="125"/>
                      <a:pt x="129" y="126"/>
                    </a:cubicBezTo>
                    <a:cubicBezTo>
                      <a:pt x="127" y="129"/>
                      <a:pt x="125" y="131"/>
                      <a:pt x="124" y="134"/>
                    </a:cubicBezTo>
                    <a:cubicBezTo>
                      <a:pt x="127" y="136"/>
                      <a:pt x="131" y="138"/>
                      <a:pt x="134" y="141"/>
                    </a:cubicBezTo>
                    <a:cubicBezTo>
                      <a:pt x="137" y="144"/>
                      <a:pt x="139" y="148"/>
                      <a:pt x="141" y="153"/>
                    </a:cubicBezTo>
                    <a:cubicBezTo>
                      <a:pt x="142" y="161"/>
                      <a:pt x="142" y="161"/>
                      <a:pt x="142" y="161"/>
                    </a:cubicBezTo>
                    <a:cubicBezTo>
                      <a:pt x="142" y="161"/>
                      <a:pt x="141" y="169"/>
                      <a:pt x="141" y="169"/>
                    </a:cubicBezTo>
                    <a:cubicBezTo>
                      <a:pt x="139" y="173"/>
                      <a:pt x="137" y="177"/>
                      <a:pt x="134" y="181"/>
                    </a:cubicBezTo>
                    <a:cubicBezTo>
                      <a:pt x="133" y="182"/>
                      <a:pt x="132" y="182"/>
                      <a:pt x="131" y="183"/>
                    </a:cubicBezTo>
                    <a:cubicBezTo>
                      <a:pt x="133" y="184"/>
                      <a:pt x="136" y="186"/>
                      <a:pt x="139" y="188"/>
                    </a:cubicBezTo>
                    <a:cubicBezTo>
                      <a:pt x="139" y="188"/>
                      <a:pt x="139" y="188"/>
                      <a:pt x="139" y="188"/>
                    </a:cubicBezTo>
                    <a:cubicBezTo>
                      <a:pt x="143" y="191"/>
                      <a:pt x="143" y="191"/>
                      <a:pt x="143" y="191"/>
                    </a:cubicBezTo>
                    <a:cubicBezTo>
                      <a:pt x="142" y="191"/>
                      <a:pt x="142" y="191"/>
                      <a:pt x="142" y="191"/>
                    </a:cubicBezTo>
                    <a:cubicBezTo>
                      <a:pt x="143" y="191"/>
                      <a:pt x="143" y="191"/>
                      <a:pt x="143" y="191"/>
                    </a:cubicBezTo>
                    <a:cubicBezTo>
                      <a:pt x="148" y="197"/>
                      <a:pt x="152" y="203"/>
                      <a:pt x="153" y="211"/>
                    </a:cubicBezTo>
                    <a:cubicBezTo>
                      <a:pt x="155" y="203"/>
                      <a:pt x="159" y="197"/>
                      <a:pt x="164" y="191"/>
                    </a:cubicBezTo>
                    <a:lnTo>
                      <a:pt x="168" y="188"/>
                    </a:lnTo>
                    <a:close/>
                    <a:moveTo>
                      <a:pt x="166" y="169"/>
                    </a:moveTo>
                    <a:cubicBezTo>
                      <a:pt x="166" y="169"/>
                      <a:pt x="166" y="169"/>
                      <a:pt x="166" y="169"/>
                    </a:cubicBezTo>
                    <a:close/>
                    <a:moveTo>
                      <a:pt x="214" y="193"/>
                    </a:moveTo>
                    <a:cubicBezTo>
                      <a:pt x="208" y="189"/>
                      <a:pt x="201" y="186"/>
                      <a:pt x="193" y="186"/>
                    </a:cubicBezTo>
                    <a:cubicBezTo>
                      <a:pt x="193" y="186"/>
                      <a:pt x="193" y="186"/>
                      <a:pt x="193" y="186"/>
                    </a:cubicBezTo>
                    <a:cubicBezTo>
                      <a:pt x="193" y="186"/>
                      <a:pt x="193" y="186"/>
                      <a:pt x="193" y="186"/>
                    </a:cubicBezTo>
                    <a:cubicBezTo>
                      <a:pt x="185" y="186"/>
                      <a:pt x="179" y="189"/>
                      <a:pt x="173" y="193"/>
                    </a:cubicBezTo>
                    <a:cubicBezTo>
                      <a:pt x="171" y="194"/>
                      <a:pt x="170" y="195"/>
                      <a:pt x="169" y="196"/>
                    </a:cubicBezTo>
                    <a:cubicBezTo>
                      <a:pt x="163" y="203"/>
                      <a:pt x="159" y="211"/>
                      <a:pt x="159" y="220"/>
                    </a:cubicBezTo>
                    <a:cubicBezTo>
                      <a:pt x="159" y="259"/>
                      <a:pt x="159" y="259"/>
                      <a:pt x="159" y="259"/>
                    </a:cubicBezTo>
                    <a:cubicBezTo>
                      <a:pt x="159" y="261"/>
                      <a:pt x="161" y="263"/>
                      <a:pt x="163" y="263"/>
                    </a:cubicBezTo>
                    <a:cubicBezTo>
                      <a:pt x="171" y="263"/>
                      <a:pt x="171" y="263"/>
                      <a:pt x="171" y="263"/>
                    </a:cubicBezTo>
                    <a:cubicBezTo>
                      <a:pt x="173" y="263"/>
                      <a:pt x="175" y="265"/>
                      <a:pt x="175" y="267"/>
                    </a:cubicBezTo>
                    <a:cubicBezTo>
                      <a:pt x="175" y="327"/>
                      <a:pt x="175" y="327"/>
                      <a:pt x="175" y="327"/>
                    </a:cubicBezTo>
                    <a:cubicBezTo>
                      <a:pt x="175" y="329"/>
                      <a:pt x="177" y="331"/>
                      <a:pt x="179" y="331"/>
                    </a:cubicBezTo>
                    <a:cubicBezTo>
                      <a:pt x="207" y="331"/>
                      <a:pt x="207" y="331"/>
                      <a:pt x="207" y="331"/>
                    </a:cubicBezTo>
                    <a:cubicBezTo>
                      <a:pt x="210" y="331"/>
                      <a:pt x="211" y="329"/>
                      <a:pt x="211" y="327"/>
                    </a:cubicBezTo>
                    <a:cubicBezTo>
                      <a:pt x="211" y="267"/>
                      <a:pt x="211" y="267"/>
                      <a:pt x="211" y="267"/>
                    </a:cubicBezTo>
                    <a:cubicBezTo>
                      <a:pt x="211" y="265"/>
                      <a:pt x="213" y="263"/>
                      <a:pt x="216" y="263"/>
                    </a:cubicBezTo>
                    <a:cubicBezTo>
                      <a:pt x="223" y="263"/>
                      <a:pt x="223" y="263"/>
                      <a:pt x="223" y="263"/>
                    </a:cubicBezTo>
                    <a:cubicBezTo>
                      <a:pt x="225" y="263"/>
                      <a:pt x="227" y="261"/>
                      <a:pt x="227" y="259"/>
                    </a:cubicBezTo>
                    <a:cubicBezTo>
                      <a:pt x="227" y="220"/>
                      <a:pt x="227" y="220"/>
                      <a:pt x="227" y="220"/>
                    </a:cubicBezTo>
                    <a:cubicBezTo>
                      <a:pt x="227" y="211"/>
                      <a:pt x="224" y="203"/>
                      <a:pt x="217" y="196"/>
                    </a:cubicBezTo>
                    <a:cubicBezTo>
                      <a:pt x="216" y="195"/>
                      <a:pt x="215" y="194"/>
                      <a:pt x="214" y="193"/>
                    </a:cubicBezTo>
                    <a:close/>
                    <a:moveTo>
                      <a:pt x="134" y="193"/>
                    </a:moveTo>
                    <a:cubicBezTo>
                      <a:pt x="128" y="189"/>
                      <a:pt x="122" y="186"/>
                      <a:pt x="114" y="186"/>
                    </a:cubicBezTo>
                    <a:cubicBezTo>
                      <a:pt x="114" y="186"/>
                      <a:pt x="114" y="186"/>
                      <a:pt x="114" y="186"/>
                    </a:cubicBezTo>
                    <a:cubicBezTo>
                      <a:pt x="114" y="186"/>
                      <a:pt x="114" y="186"/>
                      <a:pt x="114" y="186"/>
                    </a:cubicBezTo>
                    <a:cubicBezTo>
                      <a:pt x="106" y="186"/>
                      <a:pt x="99" y="189"/>
                      <a:pt x="93" y="193"/>
                    </a:cubicBezTo>
                    <a:cubicBezTo>
                      <a:pt x="92" y="194"/>
                      <a:pt x="91" y="195"/>
                      <a:pt x="90" y="196"/>
                    </a:cubicBezTo>
                    <a:cubicBezTo>
                      <a:pt x="83" y="203"/>
                      <a:pt x="80" y="211"/>
                      <a:pt x="80" y="220"/>
                    </a:cubicBezTo>
                    <a:cubicBezTo>
                      <a:pt x="80" y="259"/>
                      <a:pt x="80" y="259"/>
                      <a:pt x="80" y="259"/>
                    </a:cubicBezTo>
                    <a:cubicBezTo>
                      <a:pt x="80" y="261"/>
                      <a:pt x="82" y="263"/>
                      <a:pt x="84" y="263"/>
                    </a:cubicBezTo>
                    <a:cubicBezTo>
                      <a:pt x="91" y="263"/>
                      <a:pt x="91" y="263"/>
                      <a:pt x="91" y="263"/>
                    </a:cubicBezTo>
                    <a:cubicBezTo>
                      <a:pt x="94" y="263"/>
                      <a:pt x="95" y="265"/>
                      <a:pt x="95" y="267"/>
                    </a:cubicBezTo>
                    <a:cubicBezTo>
                      <a:pt x="95" y="327"/>
                      <a:pt x="95" y="327"/>
                      <a:pt x="95" y="327"/>
                    </a:cubicBezTo>
                    <a:cubicBezTo>
                      <a:pt x="95" y="329"/>
                      <a:pt x="97" y="331"/>
                      <a:pt x="99" y="331"/>
                    </a:cubicBezTo>
                    <a:cubicBezTo>
                      <a:pt x="128" y="331"/>
                      <a:pt x="128" y="331"/>
                      <a:pt x="128" y="331"/>
                    </a:cubicBezTo>
                    <a:cubicBezTo>
                      <a:pt x="130" y="331"/>
                      <a:pt x="132" y="329"/>
                      <a:pt x="132" y="327"/>
                    </a:cubicBezTo>
                    <a:cubicBezTo>
                      <a:pt x="132" y="267"/>
                      <a:pt x="132" y="267"/>
                      <a:pt x="132" y="267"/>
                    </a:cubicBezTo>
                    <a:cubicBezTo>
                      <a:pt x="132" y="265"/>
                      <a:pt x="134" y="263"/>
                      <a:pt x="136" y="263"/>
                    </a:cubicBezTo>
                    <a:cubicBezTo>
                      <a:pt x="144" y="263"/>
                      <a:pt x="144" y="263"/>
                      <a:pt x="144" y="263"/>
                    </a:cubicBezTo>
                    <a:cubicBezTo>
                      <a:pt x="146" y="263"/>
                      <a:pt x="148" y="261"/>
                      <a:pt x="148" y="259"/>
                    </a:cubicBezTo>
                    <a:cubicBezTo>
                      <a:pt x="148" y="220"/>
                      <a:pt x="148" y="220"/>
                      <a:pt x="148" y="220"/>
                    </a:cubicBezTo>
                    <a:cubicBezTo>
                      <a:pt x="148" y="211"/>
                      <a:pt x="144" y="203"/>
                      <a:pt x="138" y="196"/>
                    </a:cubicBezTo>
                    <a:cubicBezTo>
                      <a:pt x="137" y="195"/>
                      <a:pt x="135" y="194"/>
                      <a:pt x="134" y="193"/>
                    </a:cubicBezTo>
                    <a:close/>
                    <a:moveTo>
                      <a:pt x="88" y="188"/>
                    </a:moveTo>
                    <a:cubicBezTo>
                      <a:pt x="88" y="188"/>
                      <a:pt x="89" y="188"/>
                      <a:pt x="89" y="188"/>
                    </a:cubicBezTo>
                    <a:cubicBezTo>
                      <a:pt x="91" y="186"/>
                      <a:pt x="94" y="184"/>
                      <a:pt x="97" y="183"/>
                    </a:cubicBezTo>
                    <a:cubicBezTo>
                      <a:pt x="96" y="182"/>
                      <a:pt x="95" y="182"/>
                      <a:pt x="94" y="181"/>
                    </a:cubicBezTo>
                    <a:cubicBezTo>
                      <a:pt x="90" y="177"/>
                      <a:pt x="88" y="173"/>
                      <a:pt x="87" y="169"/>
                    </a:cubicBezTo>
                    <a:cubicBezTo>
                      <a:pt x="87" y="169"/>
                      <a:pt x="86" y="161"/>
                      <a:pt x="86" y="161"/>
                    </a:cubicBezTo>
                    <a:cubicBezTo>
                      <a:pt x="87" y="153"/>
                      <a:pt x="87" y="153"/>
                      <a:pt x="87" y="153"/>
                    </a:cubicBezTo>
                    <a:cubicBezTo>
                      <a:pt x="88" y="148"/>
                      <a:pt x="90" y="144"/>
                      <a:pt x="94" y="141"/>
                    </a:cubicBezTo>
                    <a:cubicBezTo>
                      <a:pt x="97" y="138"/>
                      <a:pt x="100" y="136"/>
                      <a:pt x="104" y="134"/>
                    </a:cubicBezTo>
                    <a:cubicBezTo>
                      <a:pt x="102" y="131"/>
                      <a:pt x="100" y="129"/>
                      <a:pt x="98" y="126"/>
                    </a:cubicBezTo>
                    <a:cubicBezTo>
                      <a:pt x="97" y="125"/>
                      <a:pt x="96" y="124"/>
                      <a:pt x="95" y="123"/>
                    </a:cubicBezTo>
                    <a:cubicBezTo>
                      <a:pt x="89" y="119"/>
                      <a:pt x="82" y="116"/>
                      <a:pt x="74" y="116"/>
                    </a:cubicBezTo>
                    <a:cubicBezTo>
                      <a:pt x="74" y="116"/>
                      <a:pt x="74" y="116"/>
                      <a:pt x="74" y="116"/>
                    </a:cubicBezTo>
                    <a:cubicBezTo>
                      <a:pt x="74" y="116"/>
                      <a:pt x="74" y="116"/>
                      <a:pt x="74" y="116"/>
                    </a:cubicBezTo>
                    <a:cubicBezTo>
                      <a:pt x="66" y="116"/>
                      <a:pt x="59" y="119"/>
                      <a:pt x="53" y="123"/>
                    </a:cubicBezTo>
                    <a:cubicBezTo>
                      <a:pt x="52" y="124"/>
                      <a:pt x="51" y="125"/>
                      <a:pt x="50" y="126"/>
                    </a:cubicBezTo>
                    <a:cubicBezTo>
                      <a:pt x="47" y="129"/>
                      <a:pt x="46" y="131"/>
                      <a:pt x="44" y="134"/>
                    </a:cubicBezTo>
                    <a:cubicBezTo>
                      <a:pt x="48" y="136"/>
                      <a:pt x="51" y="138"/>
                      <a:pt x="54" y="141"/>
                    </a:cubicBezTo>
                    <a:cubicBezTo>
                      <a:pt x="57" y="144"/>
                      <a:pt x="60" y="148"/>
                      <a:pt x="61" y="153"/>
                    </a:cubicBezTo>
                    <a:cubicBezTo>
                      <a:pt x="62" y="161"/>
                      <a:pt x="62" y="161"/>
                      <a:pt x="62" y="161"/>
                    </a:cubicBezTo>
                    <a:cubicBezTo>
                      <a:pt x="62" y="161"/>
                      <a:pt x="61" y="169"/>
                      <a:pt x="61" y="169"/>
                    </a:cubicBezTo>
                    <a:cubicBezTo>
                      <a:pt x="60" y="173"/>
                      <a:pt x="57" y="177"/>
                      <a:pt x="54" y="181"/>
                    </a:cubicBezTo>
                    <a:cubicBezTo>
                      <a:pt x="53" y="182"/>
                      <a:pt x="52" y="182"/>
                      <a:pt x="51" y="183"/>
                    </a:cubicBezTo>
                    <a:cubicBezTo>
                      <a:pt x="54" y="184"/>
                      <a:pt x="57" y="186"/>
                      <a:pt x="59" y="188"/>
                    </a:cubicBezTo>
                    <a:cubicBezTo>
                      <a:pt x="60" y="188"/>
                      <a:pt x="60" y="188"/>
                      <a:pt x="60" y="188"/>
                    </a:cubicBezTo>
                    <a:cubicBezTo>
                      <a:pt x="63" y="191"/>
                      <a:pt x="63" y="191"/>
                      <a:pt x="63" y="191"/>
                    </a:cubicBezTo>
                    <a:cubicBezTo>
                      <a:pt x="63" y="191"/>
                      <a:pt x="63" y="191"/>
                      <a:pt x="63" y="191"/>
                    </a:cubicBezTo>
                    <a:cubicBezTo>
                      <a:pt x="69" y="197"/>
                      <a:pt x="72" y="203"/>
                      <a:pt x="74" y="211"/>
                    </a:cubicBezTo>
                    <a:cubicBezTo>
                      <a:pt x="76" y="203"/>
                      <a:pt x="79" y="197"/>
                      <a:pt x="85" y="191"/>
                    </a:cubicBezTo>
                    <a:lnTo>
                      <a:pt x="88" y="188"/>
                    </a:lnTo>
                    <a:close/>
                    <a:moveTo>
                      <a:pt x="87" y="169"/>
                    </a:moveTo>
                    <a:cubicBezTo>
                      <a:pt x="87" y="169"/>
                      <a:pt x="87" y="169"/>
                      <a:pt x="87" y="169"/>
                    </a:cubicBezTo>
                    <a:cubicBezTo>
                      <a:pt x="87" y="169"/>
                      <a:pt x="87" y="169"/>
                      <a:pt x="87" y="169"/>
                    </a:cubicBezTo>
                    <a:close/>
                    <a:moveTo>
                      <a:pt x="297" y="196"/>
                    </a:moveTo>
                    <a:cubicBezTo>
                      <a:pt x="296" y="195"/>
                      <a:pt x="295" y="194"/>
                      <a:pt x="293" y="193"/>
                    </a:cubicBezTo>
                    <a:cubicBezTo>
                      <a:pt x="287" y="189"/>
                      <a:pt x="281" y="186"/>
                      <a:pt x="273" y="186"/>
                    </a:cubicBezTo>
                    <a:cubicBezTo>
                      <a:pt x="273" y="186"/>
                      <a:pt x="273" y="186"/>
                      <a:pt x="273" y="186"/>
                    </a:cubicBezTo>
                    <a:cubicBezTo>
                      <a:pt x="273" y="186"/>
                      <a:pt x="273" y="186"/>
                      <a:pt x="273" y="186"/>
                    </a:cubicBezTo>
                    <a:cubicBezTo>
                      <a:pt x="265" y="186"/>
                      <a:pt x="258" y="189"/>
                      <a:pt x="252" y="193"/>
                    </a:cubicBezTo>
                    <a:cubicBezTo>
                      <a:pt x="251" y="194"/>
                      <a:pt x="250" y="195"/>
                      <a:pt x="249" y="196"/>
                    </a:cubicBezTo>
                    <a:cubicBezTo>
                      <a:pt x="242" y="203"/>
                      <a:pt x="239" y="211"/>
                      <a:pt x="239" y="220"/>
                    </a:cubicBezTo>
                    <a:cubicBezTo>
                      <a:pt x="239" y="259"/>
                      <a:pt x="239" y="259"/>
                      <a:pt x="239" y="259"/>
                    </a:cubicBezTo>
                    <a:cubicBezTo>
                      <a:pt x="239" y="261"/>
                      <a:pt x="241" y="263"/>
                      <a:pt x="243" y="263"/>
                    </a:cubicBezTo>
                    <a:cubicBezTo>
                      <a:pt x="250" y="263"/>
                      <a:pt x="250" y="263"/>
                      <a:pt x="250" y="263"/>
                    </a:cubicBezTo>
                    <a:cubicBezTo>
                      <a:pt x="253" y="263"/>
                      <a:pt x="255" y="265"/>
                      <a:pt x="255" y="267"/>
                    </a:cubicBezTo>
                    <a:cubicBezTo>
                      <a:pt x="255" y="327"/>
                      <a:pt x="255" y="327"/>
                      <a:pt x="255" y="327"/>
                    </a:cubicBezTo>
                    <a:cubicBezTo>
                      <a:pt x="255" y="329"/>
                      <a:pt x="256" y="331"/>
                      <a:pt x="259" y="331"/>
                    </a:cubicBezTo>
                    <a:cubicBezTo>
                      <a:pt x="287" y="331"/>
                      <a:pt x="287" y="331"/>
                      <a:pt x="287" y="331"/>
                    </a:cubicBezTo>
                    <a:cubicBezTo>
                      <a:pt x="289" y="331"/>
                      <a:pt x="291" y="329"/>
                      <a:pt x="291" y="327"/>
                    </a:cubicBezTo>
                    <a:cubicBezTo>
                      <a:pt x="291" y="267"/>
                      <a:pt x="291" y="267"/>
                      <a:pt x="291" y="267"/>
                    </a:cubicBezTo>
                    <a:cubicBezTo>
                      <a:pt x="291" y="265"/>
                      <a:pt x="293" y="263"/>
                      <a:pt x="295" y="263"/>
                    </a:cubicBezTo>
                    <a:cubicBezTo>
                      <a:pt x="303" y="263"/>
                      <a:pt x="303" y="263"/>
                      <a:pt x="303" y="263"/>
                    </a:cubicBezTo>
                    <a:cubicBezTo>
                      <a:pt x="305" y="263"/>
                      <a:pt x="307" y="261"/>
                      <a:pt x="307" y="259"/>
                    </a:cubicBezTo>
                    <a:cubicBezTo>
                      <a:pt x="307" y="220"/>
                      <a:pt x="307" y="220"/>
                      <a:pt x="307" y="220"/>
                    </a:cubicBezTo>
                    <a:cubicBezTo>
                      <a:pt x="307" y="211"/>
                      <a:pt x="303" y="203"/>
                      <a:pt x="297" y="196"/>
                    </a:cubicBezTo>
                    <a:close/>
                    <a:moveTo>
                      <a:pt x="247" y="188"/>
                    </a:moveTo>
                    <a:cubicBezTo>
                      <a:pt x="247" y="188"/>
                      <a:pt x="248" y="188"/>
                      <a:pt x="248" y="188"/>
                    </a:cubicBezTo>
                    <a:cubicBezTo>
                      <a:pt x="250" y="186"/>
                      <a:pt x="253" y="184"/>
                      <a:pt x="256" y="183"/>
                    </a:cubicBezTo>
                    <a:cubicBezTo>
                      <a:pt x="255" y="182"/>
                      <a:pt x="254" y="182"/>
                      <a:pt x="253" y="181"/>
                    </a:cubicBezTo>
                    <a:cubicBezTo>
                      <a:pt x="249" y="177"/>
                      <a:pt x="247" y="173"/>
                      <a:pt x="246" y="169"/>
                    </a:cubicBezTo>
                    <a:cubicBezTo>
                      <a:pt x="246" y="169"/>
                      <a:pt x="245" y="161"/>
                      <a:pt x="245" y="161"/>
                    </a:cubicBezTo>
                    <a:cubicBezTo>
                      <a:pt x="246" y="153"/>
                      <a:pt x="246" y="153"/>
                      <a:pt x="246" y="153"/>
                    </a:cubicBezTo>
                    <a:cubicBezTo>
                      <a:pt x="247" y="148"/>
                      <a:pt x="249" y="144"/>
                      <a:pt x="253" y="141"/>
                    </a:cubicBezTo>
                    <a:cubicBezTo>
                      <a:pt x="256" y="138"/>
                      <a:pt x="259" y="136"/>
                      <a:pt x="263" y="134"/>
                    </a:cubicBezTo>
                    <a:cubicBezTo>
                      <a:pt x="261" y="131"/>
                      <a:pt x="259" y="129"/>
                      <a:pt x="257" y="126"/>
                    </a:cubicBezTo>
                    <a:cubicBezTo>
                      <a:pt x="256" y="125"/>
                      <a:pt x="255" y="124"/>
                      <a:pt x="254" y="123"/>
                    </a:cubicBezTo>
                    <a:cubicBezTo>
                      <a:pt x="248" y="119"/>
                      <a:pt x="241" y="116"/>
                      <a:pt x="233" y="116"/>
                    </a:cubicBezTo>
                    <a:cubicBezTo>
                      <a:pt x="233" y="116"/>
                      <a:pt x="233" y="116"/>
                      <a:pt x="233" y="116"/>
                    </a:cubicBezTo>
                    <a:cubicBezTo>
                      <a:pt x="233" y="116"/>
                      <a:pt x="233" y="116"/>
                      <a:pt x="233" y="116"/>
                    </a:cubicBezTo>
                    <a:cubicBezTo>
                      <a:pt x="225" y="116"/>
                      <a:pt x="218" y="119"/>
                      <a:pt x="212" y="123"/>
                    </a:cubicBezTo>
                    <a:cubicBezTo>
                      <a:pt x="211" y="124"/>
                      <a:pt x="210" y="125"/>
                      <a:pt x="209" y="126"/>
                    </a:cubicBezTo>
                    <a:cubicBezTo>
                      <a:pt x="207" y="129"/>
                      <a:pt x="205" y="131"/>
                      <a:pt x="203" y="134"/>
                    </a:cubicBezTo>
                    <a:cubicBezTo>
                      <a:pt x="207" y="136"/>
                      <a:pt x="210" y="138"/>
                      <a:pt x="213" y="141"/>
                    </a:cubicBezTo>
                    <a:cubicBezTo>
                      <a:pt x="217" y="144"/>
                      <a:pt x="219" y="148"/>
                      <a:pt x="220" y="153"/>
                    </a:cubicBezTo>
                    <a:cubicBezTo>
                      <a:pt x="221" y="161"/>
                      <a:pt x="221" y="161"/>
                      <a:pt x="221" y="161"/>
                    </a:cubicBezTo>
                    <a:cubicBezTo>
                      <a:pt x="221" y="161"/>
                      <a:pt x="220" y="169"/>
                      <a:pt x="220" y="169"/>
                    </a:cubicBezTo>
                    <a:cubicBezTo>
                      <a:pt x="219" y="173"/>
                      <a:pt x="217" y="177"/>
                      <a:pt x="213" y="181"/>
                    </a:cubicBezTo>
                    <a:cubicBezTo>
                      <a:pt x="212" y="182"/>
                      <a:pt x="211" y="182"/>
                      <a:pt x="210" y="183"/>
                    </a:cubicBezTo>
                    <a:cubicBezTo>
                      <a:pt x="213" y="184"/>
                      <a:pt x="216" y="186"/>
                      <a:pt x="218" y="188"/>
                    </a:cubicBezTo>
                    <a:cubicBezTo>
                      <a:pt x="219" y="188"/>
                      <a:pt x="219" y="188"/>
                      <a:pt x="219" y="188"/>
                    </a:cubicBezTo>
                    <a:cubicBezTo>
                      <a:pt x="222" y="191"/>
                      <a:pt x="222" y="191"/>
                      <a:pt x="222" y="191"/>
                    </a:cubicBezTo>
                    <a:cubicBezTo>
                      <a:pt x="222" y="191"/>
                      <a:pt x="222" y="191"/>
                      <a:pt x="222" y="191"/>
                    </a:cubicBezTo>
                    <a:cubicBezTo>
                      <a:pt x="222" y="191"/>
                      <a:pt x="222" y="191"/>
                      <a:pt x="222" y="191"/>
                    </a:cubicBezTo>
                    <a:cubicBezTo>
                      <a:pt x="228" y="197"/>
                      <a:pt x="231" y="203"/>
                      <a:pt x="233" y="211"/>
                    </a:cubicBezTo>
                    <a:cubicBezTo>
                      <a:pt x="235" y="203"/>
                      <a:pt x="238" y="197"/>
                      <a:pt x="244" y="191"/>
                    </a:cubicBezTo>
                    <a:lnTo>
                      <a:pt x="247" y="188"/>
                    </a:lnTo>
                    <a:close/>
                    <a:moveTo>
                      <a:pt x="246" y="169"/>
                    </a:moveTo>
                    <a:cubicBezTo>
                      <a:pt x="246" y="169"/>
                      <a:pt x="246" y="169"/>
                      <a:pt x="246" y="169"/>
                    </a:cubicBezTo>
                    <a:close/>
                    <a:moveTo>
                      <a:pt x="133" y="90"/>
                    </a:moveTo>
                    <a:cubicBezTo>
                      <a:pt x="133" y="102"/>
                      <a:pt x="142" y="111"/>
                      <a:pt x="154" y="111"/>
                    </a:cubicBezTo>
                    <a:cubicBezTo>
                      <a:pt x="165" y="111"/>
                      <a:pt x="174" y="102"/>
                      <a:pt x="174" y="90"/>
                    </a:cubicBezTo>
                    <a:cubicBezTo>
                      <a:pt x="174" y="79"/>
                      <a:pt x="165" y="70"/>
                      <a:pt x="154" y="70"/>
                    </a:cubicBezTo>
                    <a:cubicBezTo>
                      <a:pt x="142" y="70"/>
                      <a:pt x="133" y="79"/>
                      <a:pt x="133" y="90"/>
                    </a:cubicBezTo>
                    <a:close/>
                    <a:moveTo>
                      <a:pt x="74" y="111"/>
                    </a:moveTo>
                    <a:cubicBezTo>
                      <a:pt x="86" y="111"/>
                      <a:pt x="95" y="102"/>
                      <a:pt x="95" y="90"/>
                    </a:cubicBezTo>
                    <a:cubicBezTo>
                      <a:pt x="95" y="79"/>
                      <a:pt x="86" y="70"/>
                      <a:pt x="74" y="70"/>
                    </a:cubicBezTo>
                    <a:cubicBezTo>
                      <a:pt x="63" y="70"/>
                      <a:pt x="54" y="79"/>
                      <a:pt x="54" y="90"/>
                    </a:cubicBezTo>
                    <a:cubicBezTo>
                      <a:pt x="54" y="102"/>
                      <a:pt x="63" y="111"/>
                      <a:pt x="74" y="111"/>
                    </a:cubicBezTo>
                    <a:close/>
                    <a:moveTo>
                      <a:pt x="212" y="90"/>
                    </a:moveTo>
                    <a:cubicBezTo>
                      <a:pt x="212" y="102"/>
                      <a:pt x="221" y="111"/>
                      <a:pt x="233" y="111"/>
                    </a:cubicBezTo>
                    <a:cubicBezTo>
                      <a:pt x="244" y="111"/>
                      <a:pt x="253" y="102"/>
                      <a:pt x="253" y="90"/>
                    </a:cubicBezTo>
                    <a:cubicBezTo>
                      <a:pt x="253" y="79"/>
                      <a:pt x="244" y="70"/>
                      <a:pt x="233" y="70"/>
                    </a:cubicBezTo>
                    <a:cubicBezTo>
                      <a:pt x="221" y="70"/>
                      <a:pt x="212" y="79"/>
                      <a:pt x="212" y="90"/>
                    </a:cubicBezTo>
                    <a:close/>
                    <a:moveTo>
                      <a:pt x="93" y="161"/>
                    </a:moveTo>
                    <a:cubicBezTo>
                      <a:pt x="93" y="172"/>
                      <a:pt x="103" y="181"/>
                      <a:pt x="114" y="181"/>
                    </a:cubicBezTo>
                    <a:cubicBezTo>
                      <a:pt x="125" y="181"/>
                      <a:pt x="135" y="172"/>
                      <a:pt x="135" y="161"/>
                    </a:cubicBezTo>
                    <a:cubicBezTo>
                      <a:pt x="135" y="149"/>
                      <a:pt x="125" y="140"/>
                      <a:pt x="114" y="140"/>
                    </a:cubicBezTo>
                    <a:cubicBezTo>
                      <a:pt x="103" y="140"/>
                      <a:pt x="93" y="149"/>
                      <a:pt x="93" y="161"/>
                    </a:cubicBezTo>
                    <a:close/>
                    <a:moveTo>
                      <a:pt x="34" y="181"/>
                    </a:moveTo>
                    <a:cubicBezTo>
                      <a:pt x="46" y="181"/>
                      <a:pt x="55" y="172"/>
                      <a:pt x="55" y="161"/>
                    </a:cubicBezTo>
                    <a:cubicBezTo>
                      <a:pt x="55" y="149"/>
                      <a:pt x="46" y="140"/>
                      <a:pt x="34" y="140"/>
                    </a:cubicBezTo>
                    <a:cubicBezTo>
                      <a:pt x="23" y="140"/>
                      <a:pt x="14" y="149"/>
                      <a:pt x="14" y="161"/>
                    </a:cubicBezTo>
                    <a:cubicBezTo>
                      <a:pt x="14" y="172"/>
                      <a:pt x="23" y="181"/>
                      <a:pt x="34" y="181"/>
                    </a:cubicBezTo>
                    <a:close/>
                    <a:moveTo>
                      <a:pt x="172" y="161"/>
                    </a:moveTo>
                    <a:cubicBezTo>
                      <a:pt x="172" y="172"/>
                      <a:pt x="182" y="181"/>
                      <a:pt x="193" y="181"/>
                    </a:cubicBezTo>
                    <a:cubicBezTo>
                      <a:pt x="204" y="181"/>
                      <a:pt x="214" y="172"/>
                      <a:pt x="214" y="161"/>
                    </a:cubicBezTo>
                    <a:cubicBezTo>
                      <a:pt x="214" y="149"/>
                      <a:pt x="204" y="140"/>
                      <a:pt x="193" y="140"/>
                    </a:cubicBezTo>
                    <a:cubicBezTo>
                      <a:pt x="182" y="140"/>
                      <a:pt x="172" y="149"/>
                      <a:pt x="172" y="161"/>
                    </a:cubicBezTo>
                    <a:close/>
                    <a:moveTo>
                      <a:pt x="114" y="42"/>
                    </a:moveTo>
                    <a:cubicBezTo>
                      <a:pt x="125" y="42"/>
                      <a:pt x="135" y="32"/>
                      <a:pt x="135" y="21"/>
                    </a:cubicBezTo>
                    <a:cubicBezTo>
                      <a:pt x="135" y="9"/>
                      <a:pt x="125" y="0"/>
                      <a:pt x="114" y="0"/>
                    </a:cubicBezTo>
                    <a:cubicBezTo>
                      <a:pt x="103" y="0"/>
                      <a:pt x="93" y="9"/>
                      <a:pt x="93" y="21"/>
                    </a:cubicBezTo>
                    <a:cubicBezTo>
                      <a:pt x="93" y="32"/>
                      <a:pt x="103" y="42"/>
                      <a:pt x="114" y="42"/>
                    </a:cubicBezTo>
                    <a:close/>
                    <a:moveTo>
                      <a:pt x="193" y="42"/>
                    </a:moveTo>
                    <a:cubicBezTo>
                      <a:pt x="204" y="42"/>
                      <a:pt x="214" y="32"/>
                      <a:pt x="214" y="21"/>
                    </a:cubicBezTo>
                    <a:cubicBezTo>
                      <a:pt x="214" y="9"/>
                      <a:pt x="204" y="0"/>
                      <a:pt x="193" y="0"/>
                    </a:cubicBezTo>
                    <a:cubicBezTo>
                      <a:pt x="182" y="0"/>
                      <a:pt x="172" y="9"/>
                      <a:pt x="172" y="21"/>
                    </a:cubicBezTo>
                    <a:cubicBezTo>
                      <a:pt x="172" y="32"/>
                      <a:pt x="182" y="42"/>
                      <a:pt x="193" y="42"/>
                    </a:cubicBezTo>
                    <a:close/>
                    <a:moveTo>
                      <a:pt x="253" y="161"/>
                    </a:moveTo>
                    <a:cubicBezTo>
                      <a:pt x="253" y="172"/>
                      <a:pt x="262" y="181"/>
                      <a:pt x="273" y="181"/>
                    </a:cubicBezTo>
                    <a:cubicBezTo>
                      <a:pt x="285" y="181"/>
                      <a:pt x="294" y="172"/>
                      <a:pt x="294" y="161"/>
                    </a:cubicBezTo>
                    <a:cubicBezTo>
                      <a:pt x="294" y="149"/>
                      <a:pt x="285" y="140"/>
                      <a:pt x="273" y="140"/>
                    </a:cubicBezTo>
                    <a:cubicBezTo>
                      <a:pt x="262" y="140"/>
                      <a:pt x="253" y="149"/>
                      <a:pt x="253" y="161"/>
                    </a:cubicBezTo>
                    <a:close/>
                  </a:path>
                </a:pathLst>
              </a:custGeom>
              <a:solidFill>
                <a:srgbClr val="00B0F0"/>
              </a:solidFill>
              <a:ln>
                <a:noFill/>
              </a:ln>
              <a:extLst/>
            </p:spPr>
            <p:txBody>
              <a:bodyPr/>
              <a:lstStyle/>
              <a:p>
                <a:pPr defTabSz="685800" fontAlgn="base">
                  <a:spcBef>
                    <a:spcPct val="0"/>
                  </a:spcBef>
                  <a:spcAft>
                    <a:spcPct val="0"/>
                  </a:spcAft>
                </a:pPr>
                <a:endParaRPr lang="en-US" sz="1800" dirty="0">
                  <a:solidFill>
                    <a:srgbClr val="000000"/>
                  </a:solidFill>
                  <a:latin typeface="Arial" pitchFamily="34" charset="0"/>
                  <a:cs typeface="Arial" pitchFamily="34" charset="0"/>
                </a:endParaRPr>
              </a:p>
            </p:txBody>
          </p:sp>
          <p:sp>
            <p:nvSpPr>
              <p:cNvPr id="2" name="Oval 1"/>
              <p:cNvSpPr/>
              <p:nvPr/>
            </p:nvSpPr>
            <p:spPr>
              <a:xfrm>
                <a:off x="1222199" y="2579867"/>
                <a:ext cx="1743267" cy="1743267"/>
              </a:xfrm>
              <a:prstGeom prst="ellipse">
                <a:avLst/>
              </a:prstGeom>
              <a:noFill/>
              <a:ln w="28575">
                <a:solidFill>
                  <a:srgbClr val="00BD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3" name="Rounded Rectangle 32"/>
            <p:cNvSpPr/>
            <p:nvPr/>
          </p:nvSpPr>
          <p:spPr>
            <a:xfrm>
              <a:off x="1198967" y="1559548"/>
              <a:ext cx="2509590" cy="741768"/>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00451" y="1616819"/>
              <a:ext cx="1837041" cy="615553"/>
            </a:xfrm>
            <a:prstGeom prst="rect">
              <a:avLst/>
            </a:prstGeom>
            <a:noFill/>
          </p:spPr>
          <p:txBody>
            <a:bodyPr wrap="none" lIns="0" tIns="0" rIns="0" bIns="0" rtlCol="0">
              <a:spAutoFit/>
            </a:bodyPr>
            <a:lstStyle/>
            <a:p>
              <a:pPr algn="ctr"/>
              <a:r>
                <a:rPr lang="en-US" sz="2000" b="1" dirty="0" smtClean="0">
                  <a:solidFill>
                    <a:srgbClr val="00BDF2"/>
                  </a:solidFill>
                  <a:cs typeface="Arial"/>
                </a:rPr>
                <a:t>Increase</a:t>
              </a:r>
            </a:p>
            <a:p>
              <a:pPr algn="ctr"/>
              <a:r>
                <a:rPr lang="en-US" sz="2000" dirty="0">
                  <a:solidFill>
                    <a:schemeClr val="bg1"/>
                  </a:solidFill>
                  <a:cs typeface="Arial"/>
                </a:rPr>
                <a:t>Share of the </a:t>
              </a:r>
              <a:r>
                <a:rPr lang="en-US" sz="2000" dirty="0" smtClean="0">
                  <a:solidFill>
                    <a:schemeClr val="bg1"/>
                  </a:solidFill>
                  <a:cs typeface="Arial"/>
                </a:rPr>
                <a:t>Pie</a:t>
              </a:r>
              <a:endParaRPr lang="en-US" sz="2000" dirty="0">
                <a:solidFill>
                  <a:schemeClr val="bg1"/>
                </a:solidFill>
                <a:cs typeface="Arial"/>
              </a:endParaRPr>
            </a:p>
          </p:txBody>
        </p:sp>
      </p:grpSp>
      <p:grpSp>
        <p:nvGrpSpPr>
          <p:cNvPr id="10" name="Group 9"/>
          <p:cNvGrpSpPr/>
          <p:nvPr/>
        </p:nvGrpSpPr>
        <p:grpSpPr>
          <a:xfrm>
            <a:off x="8317336" y="1559548"/>
            <a:ext cx="3188726" cy="4119336"/>
            <a:chOff x="8317336" y="1559548"/>
            <a:chExt cx="3188726" cy="4119336"/>
          </a:xfrm>
        </p:grpSpPr>
        <p:sp>
          <p:nvSpPr>
            <p:cNvPr id="37" name="Rounded Rectangle 36"/>
            <p:cNvSpPr/>
            <p:nvPr/>
          </p:nvSpPr>
          <p:spPr>
            <a:xfrm>
              <a:off x="8317336" y="1924595"/>
              <a:ext cx="3188726"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2"/>
            <p:cNvSpPr txBox="1">
              <a:spLocks/>
            </p:cNvSpPr>
            <p:nvPr/>
          </p:nvSpPr>
          <p:spPr bwMode="gray">
            <a:xfrm>
              <a:off x="8527823" y="4453462"/>
              <a:ext cx="2767751" cy="984885"/>
            </a:xfrm>
            <a:prstGeom prst="rect">
              <a:avLst/>
            </a:prstGeom>
            <a:noFill/>
            <a:ln w="9525" algn="ctr">
              <a:noFill/>
              <a:miter lim="800000"/>
              <a:headEnd/>
              <a:tailEnd/>
            </a:ln>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1700" b="0" kern="1200">
                  <a:solidFill>
                    <a:srgbClr val="004785"/>
                  </a:solidFill>
                  <a:latin typeface="+mj-lt"/>
                  <a:ea typeface="Geneva" charset="-128"/>
                  <a:cs typeface="Geneva"/>
                </a:defRPr>
              </a:lvl1pPr>
              <a:lvl2pPr algn="l" rtl="0" eaLnBrk="0" fontAlgn="base" hangingPunct="0">
                <a:spcBef>
                  <a:spcPct val="0"/>
                </a:spcBef>
                <a:spcAft>
                  <a:spcPct val="0"/>
                </a:spcAft>
                <a:defRPr sz="1700" b="1">
                  <a:solidFill>
                    <a:srgbClr val="004785"/>
                  </a:solidFill>
                  <a:latin typeface="Arial" pitchFamily="34" charset="0"/>
                  <a:ea typeface="Geneva"/>
                  <a:cs typeface="Geneva"/>
                </a:defRPr>
              </a:lvl2pPr>
              <a:lvl3pPr algn="l" rtl="0" eaLnBrk="0" fontAlgn="base" hangingPunct="0">
                <a:spcBef>
                  <a:spcPct val="0"/>
                </a:spcBef>
                <a:spcAft>
                  <a:spcPct val="0"/>
                </a:spcAft>
                <a:defRPr sz="1700" b="1">
                  <a:solidFill>
                    <a:srgbClr val="004785"/>
                  </a:solidFill>
                  <a:latin typeface="Arial" pitchFamily="34" charset="0"/>
                  <a:ea typeface="Geneva"/>
                  <a:cs typeface="Geneva"/>
                </a:defRPr>
              </a:lvl3pPr>
              <a:lvl4pPr algn="l" rtl="0" eaLnBrk="0" fontAlgn="base" hangingPunct="0">
                <a:spcBef>
                  <a:spcPct val="0"/>
                </a:spcBef>
                <a:spcAft>
                  <a:spcPct val="0"/>
                </a:spcAft>
                <a:defRPr sz="1700" b="1">
                  <a:solidFill>
                    <a:srgbClr val="004785"/>
                  </a:solidFill>
                  <a:latin typeface="Arial" pitchFamily="34" charset="0"/>
                  <a:ea typeface="Geneva"/>
                  <a:cs typeface="Geneva"/>
                </a:defRPr>
              </a:lvl4pPr>
              <a:lvl5pPr algn="l" rtl="0" eaLnBrk="0" fontAlgn="base" hangingPunct="0">
                <a:spcBef>
                  <a:spcPct val="0"/>
                </a:spcBef>
                <a:spcAft>
                  <a:spcPct val="0"/>
                </a:spcAft>
                <a:defRPr sz="1700" b="1">
                  <a:solidFill>
                    <a:srgbClr val="004785"/>
                  </a:solidFill>
                  <a:latin typeface="Arial" pitchFamily="34" charset="0"/>
                  <a:ea typeface="Geneva"/>
                  <a:cs typeface="Geneva"/>
                </a:defRPr>
              </a:lvl5pPr>
              <a:lvl6pPr marL="389582" algn="l" rtl="0" fontAlgn="base">
                <a:spcBef>
                  <a:spcPct val="0"/>
                </a:spcBef>
                <a:spcAft>
                  <a:spcPct val="0"/>
                </a:spcAft>
                <a:defRPr sz="1700" b="1">
                  <a:solidFill>
                    <a:schemeClr val="tx1"/>
                  </a:solidFill>
                  <a:latin typeface="Arial" charset="0"/>
                </a:defRPr>
              </a:lvl6pPr>
              <a:lvl7pPr marL="779163" algn="l" rtl="0" fontAlgn="base">
                <a:spcBef>
                  <a:spcPct val="0"/>
                </a:spcBef>
                <a:spcAft>
                  <a:spcPct val="0"/>
                </a:spcAft>
                <a:defRPr sz="1700" b="1">
                  <a:solidFill>
                    <a:schemeClr val="tx1"/>
                  </a:solidFill>
                  <a:latin typeface="Arial" charset="0"/>
                </a:defRPr>
              </a:lvl7pPr>
              <a:lvl8pPr marL="1168745" algn="l" rtl="0" fontAlgn="base">
                <a:spcBef>
                  <a:spcPct val="0"/>
                </a:spcBef>
                <a:spcAft>
                  <a:spcPct val="0"/>
                </a:spcAft>
                <a:defRPr sz="1700" b="1">
                  <a:solidFill>
                    <a:schemeClr val="tx1"/>
                  </a:solidFill>
                  <a:latin typeface="Arial" charset="0"/>
                </a:defRPr>
              </a:lvl8pPr>
              <a:lvl9pPr marL="1558326" algn="l" rtl="0" fontAlgn="base">
                <a:spcBef>
                  <a:spcPct val="0"/>
                </a:spcBef>
                <a:spcAft>
                  <a:spcPct val="0"/>
                </a:spcAft>
                <a:defRPr sz="1700" b="1">
                  <a:solidFill>
                    <a:schemeClr val="tx1"/>
                  </a:solidFill>
                  <a:latin typeface="Arial" charset="0"/>
                </a:defRPr>
              </a:lvl9pPr>
            </a:lstStyle>
            <a:p>
              <a:pPr algn="ctr" defTabSz="685800"/>
              <a:r>
                <a:rPr lang="en-US" sz="2800" b="1" dirty="0">
                  <a:solidFill>
                    <a:srgbClr val="00BDF2"/>
                  </a:solidFill>
                  <a:latin typeface="Arial" panose="020B0604020202020204" pitchFamily="34" charset="0"/>
                  <a:ea typeface="MS Mincho"/>
                  <a:cs typeface="Arial" panose="020B0604020202020204" pitchFamily="34" charset="0"/>
                </a:rPr>
                <a:t>$1 trillion </a:t>
              </a:r>
              <a:r>
                <a:rPr lang="en-US" sz="1800" dirty="0" smtClean="0">
                  <a:solidFill>
                    <a:srgbClr val="8A8C8E"/>
                  </a:solidFill>
                  <a:latin typeface="Arial" panose="020B0604020202020204" pitchFamily="34" charset="0"/>
                  <a:ea typeface="MS Mincho"/>
                  <a:cs typeface="Arial" panose="020B0604020202020204" pitchFamily="34" charset="0"/>
                </a:rPr>
                <a:t>in flows from the informal to the formal economy</a:t>
              </a:r>
              <a:endParaRPr lang="en-US" sz="1800" dirty="0">
                <a:solidFill>
                  <a:srgbClr val="8A8C8E"/>
                </a:solidFill>
                <a:latin typeface="Arial" panose="020B0604020202020204" pitchFamily="34" charset="0"/>
                <a:ea typeface="MS Mincho"/>
                <a:cs typeface="Arial" panose="020B0604020202020204" pitchFamily="34" charset="0"/>
              </a:endParaRPr>
            </a:p>
          </p:txBody>
        </p:sp>
        <p:pic>
          <p:nvPicPr>
            <p:cNvPr id="3" name="Picture 2"/>
            <p:cNvPicPr>
              <a:picLocks noChangeAspect="1"/>
            </p:cNvPicPr>
            <p:nvPr/>
          </p:nvPicPr>
          <p:blipFill>
            <a:blip r:embed="rId4"/>
            <a:stretch>
              <a:fillRect/>
            </a:stretch>
          </p:blipFill>
          <p:spPr>
            <a:xfrm>
              <a:off x="9134764" y="2631181"/>
              <a:ext cx="1553870" cy="1559920"/>
            </a:xfrm>
            <a:prstGeom prst="rect">
              <a:avLst/>
            </a:prstGeom>
          </p:spPr>
        </p:pic>
        <p:sp>
          <p:nvSpPr>
            <p:cNvPr id="45" name="Rounded Rectangle 44"/>
            <p:cNvSpPr/>
            <p:nvPr/>
          </p:nvSpPr>
          <p:spPr>
            <a:xfrm>
              <a:off x="8656904" y="1559548"/>
              <a:ext cx="2509590" cy="741768"/>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192753" y="1616819"/>
              <a:ext cx="1437894" cy="615553"/>
            </a:xfrm>
            <a:prstGeom prst="rect">
              <a:avLst/>
            </a:prstGeom>
            <a:noFill/>
          </p:spPr>
          <p:txBody>
            <a:bodyPr wrap="none" lIns="0" tIns="0" rIns="0" bIns="0" rtlCol="0">
              <a:spAutoFit/>
            </a:bodyPr>
            <a:lstStyle/>
            <a:p>
              <a:pPr algn="ctr"/>
              <a:r>
                <a:rPr lang="en-US" sz="2000" b="1" dirty="0" smtClean="0">
                  <a:solidFill>
                    <a:srgbClr val="00BDF2"/>
                  </a:solidFill>
                  <a:cs typeface="Arial"/>
                </a:rPr>
                <a:t>Capture</a:t>
              </a:r>
            </a:p>
            <a:p>
              <a:pPr algn="ctr"/>
              <a:r>
                <a:rPr lang="en-US" sz="2000" dirty="0" smtClean="0">
                  <a:solidFill>
                    <a:schemeClr val="bg1"/>
                  </a:solidFill>
                  <a:cs typeface="Arial"/>
                </a:rPr>
                <a:t>“Share Shift”</a:t>
              </a:r>
              <a:endParaRPr lang="en-US" sz="2000" dirty="0">
                <a:solidFill>
                  <a:schemeClr val="bg1"/>
                </a:solidFill>
                <a:cs typeface="Arial"/>
              </a:endParaRPr>
            </a:p>
          </p:txBody>
        </p:sp>
      </p:grpSp>
      <p:grpSp>
        <p:nvGrpSpPr>
          <p:cNvPr id="9" name="Group 8"/>
          <p:cNvGrpSpPr/>
          <p:nvPr/>
        </p:nvGrpSpPr>
        <p:grpSpPr>
          <a:xfrm>
            <a:off x="4588368" y="1559548"/>
            <a:ext cx="3188726" cy="4084154"/>
            <a:chOff x="4588368" y="1559548"/>
            <a:chExt cx="3188726" cy="4084154"/>
          </a:xfrm>
        </p:grpSpPr>
        <p:sp>
          <p:nvSpPr>
            <p:cNvPr id="36" name="Rounded Rectangle 35"/>
            <p:cNvSpPr/>
            <p:nvPr/>
          </p:nvSpPr>
          <p:spPr>
            <a:xfrm>
              <a:off x="4588368" y="1889413"/>
              <a:ext cx="3188726" cy="3754289"/>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2"/>
            <p:cNvSpPr txBox="1">
              <a:spLocks/>
            </p:cNvSpPr>
            <p:nvPr/>
          </p:nvSpPr>
          <p:spPr bwMode="gray">
            <a:xfrm>
              <a:off x="4777126" y="4452370"/>
              <a:ext cx="2767751" cy="984885"/>
            </a:xfrm>
            <a:prstGeom prst="rect">
              <a:avLst/>
            </a:prstGeom>
            <a:noFill/>
            <a:ln w="9525" algn="ctr">
              <a:noFill/>
              <a:miter lim="800000"/>
              <a:headEnd/>
              <a:tailEnd/>
            </a:ln>
            <a:extLst/>
          </p:spPr>
          <p:txBody>
            <a:bodyPr vert="horz" wrap="square" lIns="0" tIns="0" rIns="0" bIns="0" numCol="1" anchor="b" anchorCtr="0" compatLnSpc="1">
              <a:prstTxWarp prst="textNoShape">
                <a:avLst/>
              </a:prstTxWarp>
              <a:spAutoFit/>
            </a:bodyPr>
            <a:lstStyle>
              <a:lvl1pPr algn="l" rtl="0" eaLnBrk="0" fontAlgn="base" hangingPunct="0">
                <a:spcBef>
                  <a:spcPct val="0"/>
                </a:spcBef>
                <a:spcAft>
                  <a:spcPct val="0"/>
                </a:spcAft>
                <a:defRPr lang="en-US" sz="1700" b="0" kern="1200">
                  <a:solidFill>
                    <a:srgbClr val="004785"/>
                  </a:solidFill>
                  <a:latin typeface="+mj-lt"/>
                  <a:ea typeface="Geneva" charset="-128"/>
                  <a:cs typeface="Geneva"/>
                </a:defRPr>
              </a:lvl1pPr>
              <a:lvl2pPr algn="l" rtl="0" eaLnBrk="0" fontAlgn="base" hangingPunct="0">
                <a:spcBef>
                  <a:spcPct val="0"/>
                </a:spcBef>
                <a:spcAft>
                  <a:spcPct val="0"/>
                </a:spcAft>
                <a:defRPr sz="1700" b="1">
                  <a:solidFill>
                    <a:srgbClr val="004785"/>
                  </a:solidFill>
                  <a:latin typeface="Arial" pitchFamily="34" charset="0"/>
                  <a:ea typeface="Geneva"/>
                  <a:cs typeface="Geneva"/>
                </a:defRPr>
              </a:lvl2pPr>
              <a:lvl3pPr algn="l" rtl="0" eaLnBrk="0" fontAlgn="base" hangingPunct="0">
                <a:spcBef>
                  <a:spcPct val="0"/>
                </a:spcBef>
                <a:spcAft>
                  <a:spcPct val="0"/>
                </a:spcAft>
                <a:defRPr sz="1700" b="1">
                  <a:solidFill>
                    <a:srgbClr val="004785"/>
                  </a:solidFill>
                  <a:latin typeface="Arial" pitchFamily="34" charset="0"/>
                  <a:ea typeface="Geneva"/>
                  <a:cs typeface="Geneva"/>
                </a:defRPr>
              </a:lvl3pPr>
              <a:lvl4pPr algn="l" rtl="0" eaLnBrk="0" fontAlgn="base" hangingPunct="0">
                <a:spcBef>
                  <a:spcPct val="0"/>
                </a:spcBef>
                <a:spcAft>
                  <a:spcPct val="0"/>
                </a:spcAft>
                <a:defRPr sz="1700" b="1">
                  <a:solidFill>
                    <a:srgbClr val="004785"/>
                  </a:solidFill>
                  <a:latin typeface="Arial" pitchFamily="34" charset="0"/>
                  <a:ea typeface="Geneva"/>
                  <a:cs typeface="Geneva"/>
                </a:defRPr>
              </a:lvl4pPr>
              <a:lvl5pPr algn="l" rtl="0" eaLnBrk="0" fontAlgn="base" hangingPunct="0">
                <a:spcBef>
                  <a:spcPct val="0"/>
                </a:spcBef>
                <a:spcAft>
                  <a:spcPct val="0"/>
                </a:spcAft>
                <a:defRPr sz="1700" b="1">
                  <a:solidFill>
                    <a:srgbClr val="004785"/>
                  </a:solidFill>
                  <a:latin typeface="Arial" pitchFamily="34" charset="0"/>
                  <a:ea typeface="Geneva"/>
                  <a:cs typeface="Geneva"/>
                </a:defRPr>
              </a:lvl5pPr>
              <a:lvl6pPr marL="389582" algn="l" rtl="0" fontAlgn="base">
                <a:spcBef>
                  <a:spcPct val="0"/>
                </a:spcBef>
                <a:spcAft>
                  <a:spcPct val="0"/>
                </a:spcAft>
                <a:defRPr sz="1700" b="1">
                  <a:solidFill>
                    <a:schemeClr val="tx1"/>
                  </a:solidFill>
                  <a:latin typeface="Arial" charset="0"/>
                </a:defRPr>
              </a:lvl6pPr>
              <a:lvl7pPr marL="779163" algn="l" rtl="0" fontAlgn="base">
                <a:spcBef>
                  <a:spcPct val="0"/>
                </a:spcBef>
                <a:spcAft>
                  <a:spcPct val="0"/>
                </a:spcAft>
                <a:defRPr sz="1700" b="1">
                  <a:solidFill>
                    <a:schemeClr val="tx1"/>
                  </a:solidFill>
                  <a:latin typeface="Arial" charset="0"/>
                </a:defRPr>
              </a:lvl7pPr>
              <a:lvl8pPr marL="1168745" algn="l" rtl="0" fontAlgn="base">
                <a:spcBef>
                  <a:spcPct val="0"/>
                </a:spcBef>
                <a:spcAft>
                  <a:spcPct val="0"/>
                </a:spcAft>
                <a:defRPr sz="1700" b="1">
                  <a:solidFill>
                    <a:schemeClr val="tx1"/>
                  </a:solidFill>
                  <a:latin typeface="Arial" charset="0"/>
                </a:defRPr>
              </a:lvl8pPr>
              <a:lvl9pPr marL="1558326" algn="l" rtl="0" fontAlgn="base">
                <a:spcBef>
                  <a:spcPct val="0"/>
                </a:spcBef>
                <a:spcAft>
                  <a:spcPct val="0"/>
                </a:spcAft>
                <a:defRPr sz="1700" b="1">
                  <a:solidFill>
                    <a:schemeClr val="tx1"/>
                  </a:solidFill>
                  <a:latin typeface="Arial" charset="0"/>
                </a:defRPr>
              </a:lvl9pPr>
            </a:lstStyle>
            <a:p>
              <a:pPr algn="ctr" defTabSz="685800"/>
              <a:r>
                <a:rPr lang="en-US" sz="1800" dirty="0">
                  <a:solidFill>
                    <a:srgbClr val="8A8C8E"/>
                  </a:solidFill>
                  <a:latin typeface="Arial" panose="020B0604020202020204" pitchFamily="34" charset="0"/>
                  <a:ea typeface="MS Mincho"/>
                  <a:cs typeface="Arial" panose="020B0604020202020204" pitchFamily="34" charset="0"/>
                </a:rPr>
                <a:t>Over</a:t>
              </a:r>
              <a:r>
                <a:rPr lang="en-US" sz="1800" dirty="0">
                  <a:solidFill>
                    <a:srgbClr val="939393">
                      <a:lumMod val="50000"/>
                    </a:srgbClr>
                  </a:solidFill>
                  <a:latin typeface="Arial" panose="020B0604020202020204" pitchFamily="34" charset="0"/>
                  <a:ea typeface="MS Mincho"/>
                  <a:cs typeface="Arial" panose="020B0604020202020204" pitchFamily="34" charset="0"/>
                </a:rPr>
                <a:t> </a:t>
              </a:r>
              <a:r>
                <a:rPr lang="en-US" sz="2800" b="1" dirty="0">
                  <a:solidFill>
                    <a:srgbClr val="00BDF2"/>
                  </a:solidFill>
                  <a:latin typeface="Arial" panose="020B0604020202020204" pitchFamily="34" charset="0"/>
                  <a:ea typeface="MS Mincho"/>
                  <a:cs typeface="Arial" panose="020B0604020202020204" pitchFamily="34" charset="0"/>
                </a:rPr>
                <a:t>$300 bn </a:t>
              </a:r>
              <a:r>
                <a:rPr lang="en-US" sz="1800" dirty="0">
                  <a:solidFill>
                    <a:srgbClr val="8A8C8E"/>
                  </a:solidFill>
                  <a:latin typeface="Arial" panose="020B0604020202020204" pitchFamily="34" charset="0"/>
                  <a:ea typeface="MS Mincho"/>
                  <a:cs typeface="Arial" panose="020B0604020202020204" pitchFamily="34" charset="0"/>
                </a:rPr>
                <a:t>in savings from lower costs of cash handling</a:t>
              </a:r>
            </a:p>
          </p:txBody>
        </p:sp>
        <p:pic>
          <p:nvPicPr>
            <p:cNvPr id="38" name="Picture 3" descr="C:\Users\ds23348\Documents\Projects\MAC\Digital Money Study Imperial\DMS 2015\Digital Money Index 2015\2015 DM Presentation\Graphics\Graphics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84" t="16823" r="57048" b="21115"/>
            <a:stretch/>
          </p:blipFill>
          <p:spPr bwMode="auto">
            <a:xfrm>
              <a:off x="4798924" y="2631181"/>
              <a:ext cx="1345707" cy="1612558"/>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4927936" y="1559548"/>
              <a:ext cx="2509590" cy="741768"/>
            </a:xfrm>
            <a:prstGeom prst="roundRect">
              <a:avLst>
                <a:gd name="adj" fmla="val 12982"/>
              </a:avLst>
            </a:prstGeom>
            <a:solidFill>
              <a:srgbClr val="004785"/>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256999" y="1616819"/>
              <a:ext cx="1851469" cy="615553"/>
            </a:xfrm>
            <a:prstGeom prst="rect">
              <a:avLst/>
            </a:prstGeom>
            <a:noFill/>
          </p:spPr>
          <p:txBody>
            <a:bodyPr wrap="none" lIns="0" tIns="0" rIns="0" bIns="0" rtlCol="0">
              <a:spAutoFit/>
            </a:bodyPr>
            <a:lstStyle/>
            <a:p>
              <a:pPr algn="ctr"/>
              <a:r>
                <a:rPr lang="en-US" sz="2000" b="1" dirty="0" smtClean="0">
                  <a:solidFill>
                    <a:srgbClr val="00BDF2"/>
                  </a:solidFill>
                  <a:cs typeface="Arial"/>
                </a:rPr>
                <a:t>Reduce</a:t>
              </a:r>
            </a:p>
            <a:p>
              <a:pPr algn="ctr"/>
              <a:r>
                <a:rPr lang="en-US" sz="2000" dirty="0" smtClean="0">
                  <a:solidFill>
                    <a:schemeClr val="bg1"/>
                  </a:solidFill>
                  <a:cs typeface="Arial"/>
                </a:rPr>
                <a:t>Operating Costs</a:t>
              </a:r>
              <a:endParaRPr lang="en-US" sz="2000" dirty="0">
                <a:solidFill>
                  <a:schemeClr val="bg1"/>
                </a:solidFill>
                <a:cs typeface="Arial"/>
              </a:endParaRPr>
            </a:p>
          </p:txBody>
        </p:sp>
        <p:pic>
          <p:nvPicPr>
            <p:cNvPr id="47" name="Picture 3" descr="C:\Users\ds23348\Documents\Projects\MAC\Digital Money Study Imperial\DMS 2015\Digital Money Index 2015\2015 DM Presentation\Graphics\Graphics 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309" t="16823" r="19429" b="21115"/>
            <a:stretch/>
          </p:blipFill>
          <p:spPr bwMode="auto">
            <a:xfrm>
              <a:off x="6084801" y="2631181"/>
              <a:ext cx="1493412" cy="161255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29442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52352" y="1560487"/>
            <a:ext cx="10144373" cy="4181094"/>
          </a:xfrm>
          <a:prstGeom prst="rect">
            <a:avLst/>
          </a:prstGeom>
          <a:noFill/>
          <a:ln w="3810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5" name="Rounded Rectangle 14"/>
          <p:cNvSpPr/>
          <p:nvPr/>
        </p:nvSpPr>
        <p:spPr>
          <a:xfrm>
            <a:off x="806337" y="1411633"/>
            <a:ext cx="4839552" cy="4478804"/>
          </a:xfrm>
          <a:prstGeom prst="roundRect">
            <a:avLst>
              <a:gd name="adj" fmla="val 1656"/>
            </a:avLst>
          </a:prstGeom>
          <a:solidFill>
            <a:schemeClr val="bg1"/>
          </a:solidFill>
          <a:ln>
            <a:noFill/>
          </a:ln>
          <a:effectLst>
            <a:outerShdw blurRad="1270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87277" y="1897247"/>
            <a:ext cx="5229118" cy="3516339"/>
          </a:xfrm>
          <a:prstGeom prst="rect">
            <a:avLst/>
          </a:prstGeom>
          <a:noFill/>
        </p:spPr>
        <p:txBody>
          <a:bodyPr wrap="square" lIns="68569" tIns="34286" rIns="68569" bIns="34286" rtlCol="0">
            <a:spAutoFit/>
          </a:bodyPr>
          <a:lstStyle/>
          <a:p>
            <a:pPr algn="ctr"/>
            <a:r>
              <a:rPr lang="en-US" sz="3200" dirty="0">
                <a:solidFill>
                  <a:srgbClr val="8A8C8E"/>
                </a:solidFill>
                <a:latin typeface="Arial"/>
                <a:cs typeface="Arial" pitchFamily="34" charset="0"/>
              </a:rPr>
              <a:t>You </a:t>
            </a:r>
            <a:r>
              <a:rPr lang="en-US" sz="3200" b="1" dirty="0">
                <a:solidFill>
                  <a:srgbClr val="004785"/>
                </a:solidFill>
                <a:latin typeface="Arial"/>
                <a:cs typeface="Arial" pitchFamily="34" charset="0"/>
              </a:rPr>
              <a:t>can’t connect the dots looking forward; you can only connect them</a:t>
            </a:r>
            <a:r>
              <a:rPr lang="en-US" sz="3200" dirty="0">
                <a:solidFill>
                  <a:srgbClr val="004785"/>
                </a:solidFill>
                <a:latin typeface="Arial"/>
                <a:cs typeface="Arial" pitchFamily="34" charset="0"/>
              </a:rPr>
              <a:t> </a:t>
            </a:r>
            <a:r>
              <a:rPr lang="en-US" sz="3200" b="1" dirty="0">
                <a:solidFill>
                  <a:srgbClr val="00BDF2"/>
                </a:solidFill>
                <a:latin typeface="Arial"/>
                <a:cs typeface="Arial" pitchFamily="34" charset="0"/>
              </a:rPr>
              <a:t>looking backwards. </a:t>
            </a:r>
            <a:r>
              <a:rPr lang="en-US" sz="3200" dirty="0">
                <a:solidFill>
                  <a:srgbClr val="8A8C8E"/>
                </a:solidFill>
                <a:latin typeface="Arial"/>
                <a:cs typeface="Arial" pitchFamily="34" charset="0"/>
              </a:rPr>
              <a:t>So you have to trust </a:t>
            </a:r>
            <a:br>
              <a:rPr lang="en-US" sz="3200" dirty="0">
                <a:solidFill>
                  <a:srgbClr val="8A8C8E"/>
                </a:solidFill>
                <a:latin typeface="Arial"/>
                <a:cs typeface="Arial" pitchFamily="34" charset="0"/>
              </a:rPr>
            </a:br>
            <a:r>
              <a:rPr lang="en-US" sz="3200" dirty="0">
                <a:solidFill>
                  <a:srgbClr val="8A8C8E"/>
                </a:solidFill>
                <a:latin typeface="Arial"/>
                <a:cs typeface="Arial" pitchFamily="34" charset="0"/>
              </a:rPr>
              <a:t>that the dots will somehow </a:t>
            </a:r>
            <a:r>
              <a:rPr lang="en-US" sz="3200" b="1" dirty="0">
                <a:solidFill>
                  <a:srgbClr val="00BDF2"/>
                </a:solidFill>
                <a:latin typeface="Arial"/>
                <a:cs typeface="Arial" pitchFamily="34" charset="0"/>
              </a:rPr>
              <a:t>connect…</a:t>
            </a:r>
          </a:p>
        </p:txBody>
      </p:sp>
      <p:sp>
        <p:nvSpPr>
          <p:cNvPr id="13" name="TextBox 12"/>
          <p:cNvSpPr txBox="1"/>
          <p:nvPr/>
        </p:nvSpPr>
        <p:spPr>
          <a:xfrm>
            <a:off x="9707913" y="5320080"/>
            <a:ext cx="1209114" cy="284685"/>
          </a:xfrm>
          <a:prstGeom prst="rect">
            <a:avLst/>
          </a:prstGeom>
          <a:noFill/>
        </p:spPr>
        <p:txBody>
          <a:bodyPr wrap="square" lIns="68569" tIns="34286" rIns="68569" bIns="34286" rtlCol="0">
            <a:spAutoFit/>
          </a:bodyPr>
          <a:lstStyle/>
          <a:p>
            <a:r>
              <a:rPr lang="en-US" sz="1400" b="1" i="1" dirty="0">
                <a:solidFill>
                  <a:schemeClr val="tx2">
                    <a:lumMod val="50000"/>
                  </a:schemeClr>
                </a:solidFill>
                <a:latin typeface="+mj-lt"/>
                <a:cs typeface="Courier New" panose="02070309020205020404" pitchFamily="49" charset="0"/>
              </a:rPr>
              <a:t>Steve Jobs</a:t>
            </a:r>
          </a:p>
        </p:txBody>
      </p:sp>
      <p:grpSp>
        <p:nvGrpSpPr>
          <p:cNvPr id="5" name="Group 4"/>
          <p:cNvGrpSpPr/>
          <p:nvPr/>
        </p:nvGrpSpPr>
        <p:grpSpPr>
          <a:xfrm>
            <a:off x="5721756" y="1329501"/>
            <a:ext cx="5819102" cy="4646003"/>
            <a:chOff x="2213381" y="1234563"/>
            <a:chExt cx="6545243" cy="5225758"/>
          </a:xfrm>
        </p:grpSpPr>
        <p:pic>
          <p:nvPicPr>
            <p:cNvPr id="18" name="Picture 17"/>
            <p:cNvPicPr>
              <a:picLocks noChangeAspect="1"/>
            </p:cNvPicPr>
            <p:nvPr/>
          </p:nvPicPr>
          <p:blipFill>
            <a:blip r:embed="rId4"/>
            <a:stretch>
              <a:fillRect/>
            </a:stretch>
          </p:blipFill>
          <p:spPr>
            <a:xfrm>
              <a:off x="2213381" y="1234563"/>
              <a:ext cx="749516" cy="549654"/>
            </a:xfrm>
            <a:prstGeom prst="rect">
              <a:avLst/>
            </a:prstGeom>
          </p:spPr>
        </p:pic>
        <p:pic>
          <p:nvPicPr>
            <p:cNvPr id="19" name="Picture 18"/>
            <p:cNvPicPr>
              <a:picLocks noChangeAspect="1"/>
            </p:cNvPicPr>
            <p:nvPr/>
          </p:nvPicPr>
          <p:blipFill>
            <a:blip r:embed="rId5"/>
            <a:stretch>
              <a:fillRect/>
            </a:stretch>
          </p:blipFill>
          <p:spPr>
            <a:xfrm>
              <a:off x="8009108" y="5910667"/>
              <a:ext cx="749516" cy="549654"/>
            </a:xfrm>
            <a:prstGeom prst="rect">
              <a:avLst/>
            </a:prstGeom>
          </p:spPr>
        </p:pic>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256" y="1265572"/>
            <a:ext cx="5084733" cy="4666288"/>
          </a:xfrm>
          <a:prstGeom prst="rect">
            <a:avLst/>
          </a:prstGeom>
        </p:spPr>
      </p:pic>
    </p:spTree>
    <p:custDataLst>
      <p:tags r:id="rId1"/>
    </p:custDataLst>
    <p:extLst>
      <p:ext uri="{BB962C8B-B14F-4D97-AF65-F5344CB8AC3E}">
        <p14:creationId xmlns:p14="http://schemas.microsoft.com/office/powerpoint/2010/main" val="483583616"/>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p:cNvSpPr>
          <p:nvPr/>
        </p:nvSpPr>
        <p:spPr bwMode="gray">
          <a:xfrm>
            <a:off x="203968" y="4517902"/>
            <a:ext cx="11815811" cy="165429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spcAft>
                <a:spcPts val="714"/>
              </a:spcAft>
            </a:pPr>
            <a:r>
              <a:rPr lang="en-US" sz="1000" i="1" dirty="0"/>
              <a:t>IRS Circular 230 Disclosure: Citigroup Inc. and its affiliates do not provide tax or legal advise. Any discussion of tax matters in these materials (i) is not intended or written to be used, and cannot be used or relied upon, by you for the purpose of avoiding any tax penalties and (ii) may have been written in connection with the “promotion or marketing” of any transaction contemplated hereby (“Transaction”). Accordingly, you should seek advice based on your particular circumstances from an independent tax advisor.</a:t>
            </a:r>
          </a:p>
          <a:p>
            <a:pPr>
              <a:spcAft>
                <a:spcPts val="714"/>
              </a:spcAft>
            </a:pPr>
            <a:r>
              <a:rPr lang="en-US" sz="1000" dirty="0"/>
              <a:t>Any terms set forth herein are intended for discussion purposes only and are subject to the final terms as set forth in separate definitive written agreements. This presentation is not a commitment or firm offer and does not obligate us to enter into such a commitment, nor are we acting as a fiduciary to you. By accepting this presentation, subject to applicable law or regulation, you agree to keep confidential the information contained herein and the existence of and proposed terms for any Transaction.</a:t>
            </a:r>
          </a:p>
          <a:p>
            <a:pPr>
              <a:spcAft>
                <a:spcPts val="714"/>
              </a:spcAft>
            </a:pPr>
            <a:r>
              <a:rPr lang="en-US" sz="1000" dirty="0"/>
              <a:t>We are required to obtain, verify and record certain information that identifies each entity that enters into a formal business relationship with us. We will ask for your complete name, street address, and taxpayer ID number. We may also request corporate formation documents, or other forms of identification, to verify information provided.</a:t>
            </a:r>
          </a:p>
          <a:p>
            <a:pPr>
              <a:spcAft>
                <a:spcPts val="714"/>
              </a:spcAft>
            </a:pPr>
            <a:r>
              <a:rPr lang="en-US" sz="1000" dirty="0"/>
              <a:t>© 2018 Citibank, N.A. All rights reserved. Citi and Citi and Arc Design are trademarks and service marks of Citigroup Inc. or its affiliates and are used and registered throughout the world.</a:t>
            </a:r>
            <a:endParaRPr lang="en-GB" sz="1200" dirty="0">
              <a:solidFill>
                <a:srgbClr val="00843D"/>
              </a:solidFill>
            </a:endParaRPr>
          </a:p>
        </p:txBody>
      </p:sp>
    </p:spTree>
    <p:custDataLst>
      <p:tags r:id="rId1"/>
    </p:custDataLst>
    <p:extLst>
      <p:ext uri="{BB962C8B-B14F-4D97-AF65-F5344CB8AC3E}">
        <p14:creationId xmlns:p14="http://schemas.microsoft.com/office/powerpoint/2010/main" val="340124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gray"/>
        <p:txBody>
          <a:bodyPr/>
          <a:lstStyle/>
          <a:p>
            <a:endParaRPr lang="en-US" dirty="0"/>
          </a:p>
        </p:txBody>
      </p:sp>
      <p:sp>
        <p:nvSpPr>
          <p:cNvPr id="5" name="Slide Number Placeholder 4"/>
          <p:cNvSpPr>
            <a:spLocks noGrp="1"/>
          </p:cNvSpPr>
          <p:nvPr>
            <p:ph type="sldNum" sz="quarter" idx="4294967295"/>
          </p:nvPr>
        </p:nvSpPr>
        <p:spPr bwMode="gray">
          <a:xfrm>
            <a:off x="187570" y="6622553"/>
            <a:ext cx="160229" cy="169963"/>
          </a:xfrm>
        </p:spPr>
        <p:txBody>
          <a:bodyPr/>
          <a:lstStyle/>
          <a:p>
            <a:fld id="{3497EB88-FF61-493C-8430-88090161D5AB}" type="slidenum">
              <a:rPr lang="en-US" smtClean="0"/>
              <a:pPr/>
              <a:t>3</a:t>
            </a:fld>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18" t="164" r="718" b="164"/>
          <a:stretch/>
        </p:blipFill>
        <p:spPr bwMode="gray">
          <a:xfrm>
            <a:off x="0" y="6539"/>
            <a:ext cx="12204700" cy="6858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6906" t="10832" r="6906" b="10832"/>
          <a:stretch/>
        </p:blipFill>
        <p:spPr bwMode="gray">
          <a:xfrm>
            <a:off x="0" y="6232"/>
            <a:ext cx="12204700" cy="6858000"/>
          </a:xfrm>
          <a:prstGeom prst="rect">
            <a:avLst/>
          </a:prstGeom>
        </p:spPr>
      </p:pic>
    </p:spTree>
    <p:custDataLst>
      <p:tags r:id="rId1"/>
    </p:custDataLst>
    <p:extLst>
      <p:ext uri="{BB962C8B-B14F-4D97-AF65-F5344CB8AC3E}">
        <p14:creationId xmlns:p14="http://schemas.microsoft.com/office/powerpoint/2010/main" val="11532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17" y="440337"/>
            <a:ext cx="10632090" cy="5989411"/>
          </a:xfrm>
          <a:prstGeom prst="rect">
            <a:avLst/>
          </a:prstGeom>
        </p:spPr>
      </p:pic>
      <p:sp>
        <p:nvSpPr>
          <p:cNvPr id="29" name="Text Placeholder 2"/>
          <p:cNvSpPr>
            <a:spLocks noGrp="1"/>
          </p:cNvSpPr>
          <p:nvPr>
            <p:ph type="body" sz="quarter" idx="10"/>
          </p:nvPr>
        </p:nvSpPr>
        <p:spPr>
          <a:xfrm>
            <a:off x="707874" y="489543"/>
            <a:ext cx="10988852" cy="311847"/>
          </a:xfrm>
        </p:spPr>
        <p:txBody>
          <a:bodyPr/>
          <a:lstStyle/>
          <a:p>
            <a:r>
              <a:rPr lang="en-US" sz="2800" b="1" dirty="0">
                <a:solidFill>
                  <a:srgbClr val="004785"/>
                </a:solidFill>
              </a:rPr>
              <a:t>Evolution Of Money</a:t>
            </a:r>
          </a:p>
        </p:txBody>
      </p:sp>
      <p:sp>
        <p:nvSpPr>
          <p:cNvPr id="2" name="Rectangle 1"/>
          <p:cNvSpPr/>
          <p:nvPr/>
        </p:nvSpPr>
        <p:spPr>
          <a:xfrm>
            <a:off x="10075956" y="489544"/>
            <a:ext cx="1580322" cy="74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16" name="TextBox 15"/>
          <p:cNvSpPr txBox="1"/>
          <p:nvPr/>
        </p:nvSpPr>
        <p:spPr>
          <a:xfrm>
            <a:off x="1600961" y="5485288"/>
            <a:ext cx="2737470" cy="646331"/>
          </a:xfrm>
          <a:prstGeom prst="rect">
            <a:avLst/>
          </a:prstGeom>
          <a:noFill/>
        </p:spPr>
        <p:txBody>
          <a:bodyPr wrap="square" lIns="0" tIns="0" rIns="0" bIns="0" rtlCol="0">
            <a:spAutoFit/>
          </a:bodyPr>
          <a:lstStyle/>
          <a:p>
            <a:pPr algn="ctr"/>
            <a:r>
              <a:rPr lang="en-US" sz="2100" b="1" dirty="0">
                <a:solidFill>
                  <a:srgbClr val="00BDF2"/>
                </a:solidFill>
                <a:latin typeface="Arial"/>
                <a:cs typeface="Arial"/>
              </a:rPr>
              <a:t>Livestock, Shekels,</a:t>
            </a:r>
          </a:p>
          <a:p>
            <a:pPr algn="ctr"/>
            <a:r>
              <a:rPr lang="en-US" sz="2100" b="1" dirty="0">
                <a:solidFill>
                  <a:srgbClr val="00BDF2"/>
                </a:solidFill>
                <a:latin typeface="Arial"/>
                <a:cs typeface="Arial"/>
              </a:rPr>
              <a:t>Shells</a:t>
            </a:r>
          </a:p>
        </p:txBody>
      </p:sp>
      <p:sp>
        <p:nvSpPr>
          <p:cNvPr id="3" name="Rectangle 2"/>
          <p:cNvSpPr/>
          <p:nvPr/>
        </p:nvSpPr>
        <p:spPr>
          <a:xfrm>
            <a:off x="8750147" y="2404431"/>
            <a:ext cx="1892146" cy="1875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8" name="Rectangle 7"/>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9" name="Rectangle 8"/>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1958894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023" r="31204"/>
          <a:stretch/>
        </p:blipFill>
        <p:spPr>
          <a:xfrm>
            <a:off x="0" y="224890"/>
            <a:ext cx="7704823" cy="6500127"/>
          </a:xfrm>
          <a:prstGeom prst="rect">
            <a:avLst/>
          </a:prstGeom>
        </p:spPr>
      </p:pic>
      <p:sp>
        <p:nvSpPr>
          <p:cNvPr id="2" name="Rectangle 1"/>
          <p:cNvSpPr/>
          <p:nvPr/>
        </p:nvSpPr>
        <p:spPr>
          <a:xfrm>
            <a:off x="10075956" y="489544"/>
            <a:ext cx="1580322" cy="74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16" name="TextBox 15"/>
          <p:cNvSpPr txBox="1"/>
          <p:nvPr/>
        </p:nvSpPr>
        <p:spPr>
          <a:xfrm>
            <a:off x="3481376" y="5617025"/>
            <a:ext cx="2161815" cy="738664"/>
          </a:xfrm>
          <a:prstGeom prst="rect">
            <a:avLst/>
          </a:prstGeom>
          <a:noFill/>
        </p:spPr>
        <p:txBody>
          <a:bodyPr wrap="square" lIns="0" tIns="0" rIns="0" bIns="0" rtlCol="0">
            <a:spAutoFit/>
          </a:bodyPr>
          <a:lstStyle/>
          <a:p>
            <a:pPr algn="ctr"/>
            <a:r>
              <a:rPr lang="en-US" b="1" dirty="0">
                <a:solidFill>
                  <a:srgbClr val="00BDF2"/>
                </a:solidFill>
                <a:latin typeface="Arial"/>
                <a:cs typeface="Arial"/>
              </a:rPr>
              <a:t>Gold, Dollar,</a:t>
            </a:r>
          </a:p>
          <a:p>
            <a:pPr algn="ctr"/>
            <a:r>
              <a:rPr lang="en-US" b="1" dirty="0">
                <a:solidFill>
                  <a:srgbClr val="00BDF2"/>
                </a:solidFill>
                <a:latin typeface="Arial"/>
                <a:cs typeface="Arial"/>
              </a:rPr>
              <a:t>Credit Card</a:t>
            </a:r>
          </a:p>
        </p:txBody>
      </p:sp>
      <p:sp>
        <p:nvSpPr>
          <p:cNvPr id="3" name="Rectangle 2"/>
          <p:cNvSpPr/>
          <p:nvPr/>
        </p:nvSpPr>
        <p:spPr>
          <a:xfrm>
            <a:off x="8229601" y="2346593"/>
            <a:ext cx="1933461" cy="171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14" name="Text Placeholder 2"/>
          <p:cNvSpPr>
            <a:spLocks noGrp="1"/>
          </p:cNvSpPr>
          <p:nvPr>
            <p:ph type="body" sz="quarter" idx="10"/>
          </p:nvPr>
        </p:nvSpPr>
        <p:spPr>
          <a:xfrm>
            <a:off x="707874" y="489543"/>
            <a:ext cx="10988852" cy="311847"/>
          </a:xfrm>
        </p:spPr>
        <p:txBody>
          <a:bodyPr/>
          <a:lstStyle/>
          <a:p>
            <a:r>
              <a:rPr lang="en-US" sz="2800" b="1" dirty="0">
                <a:solidFill>
                  <a:srgbClr val="004785"/>
                </a:solidFill>
              </a:rPr>
              <a:t>Evolution Of Money</a:t>
            </a:r>
          </a:p>
        </p:txBody>
      </p:sp>
      <p:sp>
        <p:nvSpPr>
          <p:cNvPr id="15" name="Rectangle 14"/>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17" name="Rectangle 16"/>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361019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253" t="-1591" r="4822" b="20453"/>
          <a:stretch/>
        </p:blipFill>
        <p:spPr>
          <a:xfrm>
            <a:off x="755376" y="3724"/>
            <a:ext cx="11092068" cy="5701337"/>
          </a:xfrm>
          <a:prstGeom prst="rect">
            <a:avLst/>
          </a:prstGeom>
        </p:spPr>
      </p:pic>
      <p:sp>
        <p:nvSpPr>
          <p:cNvPr id="8" name="Rectangle 7"/>
          <p:cNvSpPr/>
          <p:nvPr/>
        </p:nvSpPr>
        <p:spPr>
          <a:xfrm>
            <a:off x="5477719" y="862261"/>
            <a:ext cx="5878115" cy="4969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4375" r="35893" b="10756"/>
          <a:stretch/>
        </p:blipFill>
        <p:spPr>
          <a:xfrm>
            <a:off x="2409387" y="815009"/>
            <a:ext cx="7947188" cy="5227982"/>
          </a:xfrm>
          <a:prstGeom prst="rect">
            <a:avLst/>
          </a:prstGeom>
        </p:spPr>
      </p:pic>
      <p:sp>
        <p:nvSpPr>
          <p:cNvPr id="2" name="Rectangle 1"/>
          <p:cNvSpPr/>
          <p:nvPr/>
        </p:nvSpPr>
        <p:spPr>
          <a:xfrm>
            <a:off x="10075956" y="489544"/>
            <a:ext cx="1580322" cy="74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16" name="TextBox 15"/>
          <p:cNvSpPr txBox="1"/>
          <p:nvPr/>
        </p:nvSpPr>
        <p:spPr>
          <a:xfrm>
            <a:off x="6582385" y="5832175"/>
            <a:ext cx="2161815" cy="738664"/>
          </a:xfrm>
          <a:prstGeom prst="rect">
            <a:avLst/>
          </a:prstGeom>
          <a:noFill/>
        </p:spPr>
        <p:txBody>
          <a:bodyPr wrap="square" lIns="0" tIns="0" rIns="0" bIns="0" rtlCol="0">
            <a:spAutoFit/>
          </a:bodyPr>
          <a:lstStyle/>
          <a:p>
            <a:pPr algn="ctr"/>
            <a:r>
              <a:rPr lang="en-US" b="1" dirty="0" smtClean="0">
                <a:solidFill>
                  <a:srgbClr val="00BDF2"/>
                </a:solidFill>
                <a:latin typeface="Arial"/>
                <a:cs typeface="Arial"/>
              </a:rPr>
              <a:t>Web, Mobile,</a:t>
            </a:r>
            <a:endParaRPr lang="en-US" b="1" dirty="0">
              <a:solidFill>
                <a:srgbClr val="00BDF2"/>
              </a:solidFill>
              <a:latin typeface="Arial"/>
              <a:cs typeface="Arial"/>
            </a:endParaRPr>
          </a:p>
          <a:p>
            <a:pPr algn="ctr"/>
            <a:r>
              <a:rPr lang="en-US" b="1" dirty="0" smtClean="0">
                <a:solidFill>
                  <a:srgbClr val="00BDF2"/>
                </a:solidFill>
                <a:latin typeface="Arial"/>
                <a:cs typeface="Arial"/>
              </a:rPr>
              <a:t>Cloud</a:t>
            </a:r>
            <a:endParaRPr lang="en-US" b="1" dirty="0">
              <a:solidFill>
                <a:srgbClr val="00BDF2"/>
              </a:solidFill>
              <a:latin typeface="Arial"/>
              <a:cs typeface="Arial"/>
            </a:endParaRPr>
          </a:p>
        </p:txBody>
      </p:sp>
      <p:sp>
        <p:nvSpPr>
          <p:cNvPr id="21" name="Text Placeholder 2"/>
          <p:cNvSpPr>
            <a:spLocks noGrp="1"/>
          </p:cNvSpPr>
          <p:nvPr>
            <p:ph type="body" sz="quarter" idx="10"/>
          </p:nvPr>
        </p:nvSpPr>
        <p:spPr>
          <a:xfrm>
            <a:off x="707874" y="489543"/>
            <a:ext cx="10988852" cy="311847"/>
          </a:xfrm>
        </p:spPr>
        <p:txBody>
          <a:bodyPr/>
          <a:lstStyle/>
          <a:p>
            <a:r>
              <a:rPr lang="en-US" sz="2800" b="1" dirty="0">
                <a:solidFill>
                  <a:srgbClr val="004785"/>
                </a:solidFill>
              </a:rPr>
              <a:t>Evolution Of Money</a:t>
            </a:r>
          </a:p>
        </p:txBody>
      </p:sp>
      <p:sp>
        <p:nvSpPr>
          <p:cNvPr id="22" name="Rectangle 2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23" name="Rectangle 22"/>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44018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3647"/>
            <a:ext cx="12192000" cy="6104240"/>
            <a:chOff x="654152" y="1130851"/>
            <a:chExt cx="8801137" cy="4617626"/>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3607" b="10224"/>
            <a:stretch/>
          </p:blipFill>
          <p:spPr>
            <a:xfrm>
              <a:off x="654152" y="1130851"/>
              <a:ext cx="8801137" cy="4617626"/>
            </a:xfrm>
            <a:prstGeom prst="rect">
              <a:avLst/>
            </a:prstGeom>
          </p:spPr>
        </p:pic>
        <p:sp>
          <p:nvSpPr>
            <p:cNvPr id="28" name="Oval 27"/>
            <p:cNvSpPr>
              <a:spLocks noChangeAspect="1"/>
            </p:cNvSpPr>
            <p:nvPr/>
          </p:nvSpPr>
          <p:spPr>
            <a:xfrm>
              <a:off x="6781402" y="2725136"/>
              <a:ext cx="1647064" cy="16470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a:blip r:embed="rId5"/>
            <a:stretch>
              <a:fillRect/>
            </a:stretch>
          </p:blipFill>
          <p:spPr>
            <a:xfrm>
              <a:off x="7114228" y="3302435"/>
              <a:ext cx="826970" cy="492464"/>
            </a:xfrm>
            <a:prstGeom prst="rect">
              <a:avLst/>
            </a:prstGeom>
          </p:spPr>
        </p:pic>
      </p:grpSp>
      <p:sp>
        <p:nvSpPr>
          <p:cNvPr id="2" name="Rectangle 1"/>
          <p:cNvSpPr/>
          <p:nvPr/>
        </p:nvSpPr>
        <p:spPr>
          <a:xfrm>
            <a:off x="10075956" y="489544"/>
            <a:ext cx="1580322" cy="745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en-US" dirty="0"/>
          </a:p>
        </p:txBody>
      </p:sp>
      <p:sp>
        <p:nvSpPr>
          <p:cNvPr id="16" name="TextBox 15"/>
          <p:cNvSpPr txBox="1"/>
          <p:nvPr/>
        </p:nvSpPr>
        <p:spPr>
          <a:xfrm>
            <a:off x="8697500" y="5666937"/>
            <a:ext cx="2161815" cy="369332"/>
          </a:xfrm>
          <a:prstGeom prst="rect">
            <a:avLst/>
          </a:prstGeom>
          <a:noFill/>
        </p:spPr>
        <p:txBody>
          <a:bodyPr wrap="square" lIns="0" tIns="0" rIns="0" bIns="0" rtlCol="0">
            <a:spAutoFit/>
          </a:bodyPr>
          <a:lstStyle/>
          <a:p>
            <a:pPr algn="ctr"/>
            <a:r>
              <a:rPr lang="en-US" sz="2400" b="1" dirty="0" smtClean="0">
                <a:solidFill>
                  <a:srgbClr val="00BDF2"/>
                </a:solidFill>
                <a:latin typeface="Arial"/>
                <a:cs typeface="Arial"/>
              </a:rPr>
              <a:t>What’s next?</a:t>
            </a:r>
            <a:endParaRPr lang="en-US" sz="2400" b="1" dirty="0">
              <a:solidFill>
                <a:srgbClr val="00BDF2"/>
              </a:solidFill>
              <a:latin typeface="Arial"/>
              <a:cs typeface="Arial"/>
            </a:endParaRPr>
          </a:p>
        </p:txBody>
      </p:sp>
      <p:sp>
        <p:nvSpPr>
          <p:cNvPr id="17" name="Text Placeholder 2"/>
          <p:cNvSpPr>
            <a:spLocks noGrp="1"/>
          </p:cNvSpPr>
          <p:nvPr>
            <p:ph type="body" sz="quarter" idx="10"/>
          </p:nvPr>
        </p:nvSpPr>
        <p:spPr>
          <a:xfrm>
            <a:off x="707874" y="489543"/>
            <a:ext cx="10988852" cy="311847"/>
          </a:xfrm>
        </p:spPr>
        <p:txBody>
          <a:bodyPr/>
          <a:lstStyle/>
          <a:p>
            <a:r>
              <a:rPr lang="en-US" sz="2800" b="1" dirty="0">
                <a:solidFill>
                  <a:srgbClr val="004785"/>
                </a:solidFill>
              </a:rPr>
              <a:t>Evolution Of Money</a:t>
            </a:r>
          </a:p>
        </p:txBody>
      </p:sp>
      <p:sp>
        <p:nvSpPr>
          <p:cNvPr id="18" name="Rectangle 17"/>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19" name="Rectangle 18"/>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Tree>
    <p:custDataLst>
      <p:tags r:id="rId1"/>
    </p:custDataLst>
    <p:extLst>
      <p:ext uri="{BB962C8B-B14F-4D97-AF65-F5344CB8AC3E}">
        <p14:creationId xmlns:p14="http://schemas.microsoft.com/office/powerpoint/2010/main" val="324736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61047"/>
          <a:stretch/>
        </p:blipFill>
        <p:spPr bwMode="gray">
          <a:xfrm>
            <a:off x="7473359" y="673194"/>
            <a:ext cx="4387718" cy="5286496"/>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r="41609"/>
          <a:stretch/>
        </p:blipFill>
        <p:spPr bwMode="gray">
          <a:xfrm>
            <a:off x="347799" y="660726"/>
            <a:ext cx="6577197" cy="5286496"/>
          </a:xfrm>
          <a:prstGeom prst="rect">
            <a:avLst/>
          </a:prstGeom>
        </p:spPr>
      </p:pic>
      <p:sp>
        <p:nvSpPr>
          <p:cNvPr id="31" name="TextBox 30"/>
          <p:cNvSpPr txBox="1"/>
          <p:nvPr/>
        </p:nvSpPr>
        <p:spPr bwMode="gray">
          <a:xfrm>
            <a:off x="1231433" y="4121535"/>
            <a:ext cx="5027890" cy="1200329"/>
          </a:xfrm>
          <a:prstGeom prst="rect">
            <a:avLst/>
          </a:prstGeom>
          <a:noFill/>
        </p:spPr>
        <p:txBody>
          <a:bodyPr wrap="square" lIns="0" tIns="0" rIns="0" bIns="0" rtlCol="0">
            <a:spAutoFit/>
          </a:bodyPr>
          <a:lstStyle/>
          <a:p>
            <a:pPr algn="ctr"/>
            <a:r>
              <a:rPr lang="en-US" sz="3300" dirty="0">
                <a:solidFill>
                  <a:srgbClr val="004785"/>
                </a:solidFill>
                <a:latin typeface="Arial"/>
                <a:cs typeface="Arial"/>
              </a:rPr>
              <a:t>Information</a:t>
            </a:r>
            <a:r>
              <a:rPr lang="en-US" sz="3300" dirty="0">
                <a:solidFill>
                  <a:srgbClr val="00BDF2"/>
                </a:solidFill>
                <a:latin typeface="Arial"/>
                <a:cs typeface="Arial"/>
              </a:rPr>
              <a:t> </a:t>
            </a:r>
          </a:p>
          <a:p>
            <a:pPr algn="ctr"/>
            <a:r>
              <a:rPr lang="en-US" sz="4500" b="1" dirty="0">
                <a:solidFill>
                  <a:srgbClr val="00BDF2"/>
                </a:solidFill>
                <a:latin typeface="Arial"/>
                <a:cs typeface="Arial"/>
              </a:rPr>
              <a:t>about money</a:t>
            </a:r>
            <a:endParaRPr lang="en-US" sz="3300" b="1" dirty="0">
              <a:solidFill>
                <a:srgbClr val="00BDF2"/>
              </a:solidFill>
              <a:latin typeface="Arial"/>
              <a:cs typeface="Arial"/>
            </a:endParaRPr>
          </a:p>
        </p:txBody>
      </p:sp>
      <p:sp>
        <p:nvSpPr>
          <p:cNvPr id="32" name="TextBox 31"/>
          <p:cNvSpPr txBox="1"/>
          <p:nvPr/>
        </p:nvSpPr>
        <p:spPr bwMode="gray">
          <a:xfrm>
            <a:off x="7799264" y="4158942"/>
            <a:ext cx="3592656" cy="1200329"/>
          </a:xfrm>
          <a:prstGeom prst="rect">
            <a:avLst/>
          </a:prstGeom>
          <a:noFill/>
        </p:spPr>
        <p:txBody>
          <a:bodyPr wrap="square" lIns="0" tIns="0" rIns="0" bIns="0" rtlCol="0">
            <a:spAutoFit/>
          </a:bodyPr>
          <a:lstStyle/>
          <a:p>
            <a:pPr algn="ctr"/>
            <a:r>
              <a:rPr lang="en-US" sz="4500" b="1" dirty="0">
                <a:solidFill>
                  <a:srgbClr val="00BDF2"/>
                </a:solidFill>
                <a:latin typeface="Arial"/>
                <a:cs typeface="Arial"/>
              </a:rPr>
              <a:t>Money as</a:t>
            </a:r>
          </a:p>
          <a:p>
            <a:pPr algn="ctr"/>
            <a:r>
              <a:rPr lang="en-US" sz="3300" dirty="0">
                <a:solidFill>
                  <a:srgbClr val="004785"/>
                </a:solidFill>
                <a:latin typeface="Arial"/>
                <a:cs typeface="Arial"/>
              </a:rPr>
              <a:t>Information</a:t>
            </a:r>
            <a:endParaRPr lang="en-US" sz="3300" b="1" dirty="0">
              <a:solidFill>
                <a:srgbClr val="004785"/>
              </a:solidFill>
              <a:latin typeface="Arial"/>
              <a:cs typeface="Arial"/>
            </a:endParaRPr>
          </a:p>
        </p:txBody>
      </p:sp>
      <p:pic>
        <p:nvPicPr>
          <p:cNvPr id="3" name="Picture 2"/>
          <p:cNvPicPr>
            <a:picLocks noChangeAspect="1"/>
          </p:cNvPicPr>
          <p:nvPr/>
        </p:nvPicPr>
        <p:blipFill>
          <a:blip r:embed="rId5">
            <a:duotone>
              <a:schemeClr val="bg2">
                <a:shade val="45000"/>
                <a:satMod val="135000"/>
              </a:schemeClr>
              <a:prstClr val="white"/>
            </a:duotone>
          </a:blip>
          <a:stretch>
            <a:fillRect/>
          </a:stretch>
        </p:blipFill>
        <p:spPr>
          <a:xfrm>
            <a:off x="349621" y="653316"/>
            <a:ext cx="6578154" cy="5291787"/>
          </a:xfrm>
          <a:prstGeom prst="rect">
            <a:avLst/>
          </a:prstGeom>
        </p:spPr>
      </p:pic>
    </p:spTree>
    <p:custDataLst>
      <p:tags r:id="rId1"/>
    </p:custDataLst>
    <p:extLst>
      <p:ext uri="{BB962C8B-B14F-4D97-AF65-F5344CB8AC3E}">
        <p14:creationId xmlns:p14="http://schemas.microsoft.com/office/powerpoint/2010/main" val="3499442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770909" y="1751572"/>
            <a:ext cx="5262422" cy="2222222"/>
          </a:xfrm>
          <a:prstGeom prst="roundRect">
            <a:avLst>
              <a:gd name="adj" fmla="val 0"/>
            </a:avLst>
          </a:prstGeom>
          <a:solidFill>
            <a:schemeClr val="bg1"/>
          </a:solidFill>
          <a:ln>
            <a:noFill/>
          </a:ln>
          <a:effectLst>
            <a:outerShdw blurRad="127000" dist="38100" dir="2700000" algn="tl" rotWithShape="0">
              <a:prstClr val="black">
                <a:alpha val="14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9" name="Text Placeholder 2"/>
          <p:cNvSpPr>
            <a:spLocks noGrp="1"/>
          </p:cNvSpPr>
          <p:nvPr>
            <p:ph type="body" sz="quarter" idx="10"/>
          </p:nvPr>
        </p:nvSpPr>
        <p:spPr>
          <a:xfrm>
            <a:off x="709958" y="490690"/>
            <a:ext cx="11061496" cy="311727"/>
          </a:xfrm>
        </p:spPr>
        <p:txBody>
          <a:bodyPr/>
          <a:lstStyle/>
          <a:p>
            <a:r>
              <a:rPr lang="en-US" sz="2800" b="1" dirty="0" smtClean="0">
                <a:solidFill>
                  <a:srgbClr val="004785"/>
                </a:solidFill>
              </a:rPr>
              <a:t>Evolution of Money in context of Global </a:t>
            </a:r>
            <a:r>
              <a:rPr lang="en-US" sz="2800" b="1" dirty="0">
                <a:solidFill>
                  <a:srgbClr val="004785"/>
                </a:solidFill>
              </a:rPr>
              <a:t>Growth</a:t>
            </a:r>
          </a:p>
        </p:txBody>
      </p:sp>
      <p:sp>
        <p:nvSpPr>
          <p:cNvPr id="62" name="Rectangle 61"/>
          <p:cNvSpPr/>
          <p:nvPr/>
        </p:nvSpPr>
        <p:spPr>
          <a:xfrm>
            <a:off x="304636" y="441485"/>
            <a:ext cx="69427" cy="407643"/>
          </a:xfrm>
          <a:prstGeom prst="rect">
            <a:avLst/>
          </a:prstGeom>
          <a:solidFill>
            <a:srgbClr val="00BDF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65" name="Rectangle 64"/>
          <p:cNvSpPr/>
          <p:nvPr/>
        </p:nvSpPr>
        <p:spPr>
          <a:xfrm>
            <a:off x="339343" y="441485"/>
            <a:ext cx="99459" cy="407643"/>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6" rIns="68569" bIns="34286" rtlCol="0" anchor="ctr"/>
          <a:lstStyle/>
          <a:p>
            <a:pPr algn="ctr"/>
            <a:endParaRPr lang="en-US" dirty="0"/>
          </a:p>
        </p:txBody>
      </p:sp>
      <p:sp>
        <p:nvSpPr>
          <p:cNvPr id="10" name="TextBox 9"/>
          <p:cNvSpPr txBox="1"/>
          <p:nvPr/>
        </p:nvSpPr>
        <p:spPr>
          <a:xfrm>
            <a:off x="736104" y="922077"/>
            <a:ext cx="10922496" cy="288532"/>
          </a:xfrm>
          <a:prstGeom prst="rect">
            <a:avLst/>
          </a:prstGeom>
          <a:noFill/>
        </p:spPr>
        <p:txBody>
          <a:bodyPr wrap="square" lIns="68569" tIns="34286" rIns="68569" bIns="34286" rtlCol="0">
            <a:spAutoFit/>
          </a:bodyPr>
          <a:lstStyle/>
          <a:p>
            <a:r>
              <a:rPr lang="en-US" sz="1400" dirty="0">
                <a:solidFill>
                  <a:srgbClr val="8A8C8E"/>
                </a:solidFill>
                <a:latin typeface="Arial"/>
                <a:cs typeface="Arial" pitchFamily="34" charset="0"/>
              </a:rPr>
              <a:t>As connected as we feel today with services such as the Internet, the reality is that </a:t>
            </a:r>
            <a:r>
              <a:rPr lang="en-US" sz="1400" b="1" dirty="0">
                <a:solidFill>
                  <a:srgbClr val="00BDF2"/>
                </a:solidFill>
                <a:latin typeface="Arial"/>
                <a:cs typeface="Arial" pitchFamily="34" charset="0"/>
              </a:rPr>
              <a:t>much of the world is still isolated.</a:t>
            </a:r>
          </a:p>
        </p:txBody>
      </p:sp>
      <p:sp>
        <p:nvSpPr>
          <p:cNvPr id="9" name="TextBox 8"/>
          <p:cNvSpPr txBox="1"/>
          <p:nvPr/>
        </p:nvSpPr>
        <p:spPr>
          <a:xfrm>
            <a:off x="907022" y="2631242"/>
            <a:ext cx="1990004" cy="284685"/>
          </a:xfrm>
          <a:prstGeom prst="rect">
            <a:avLst/>
          </a:prstGeom>
          <a:noFill/>
        </p:spPr>
        <p:txBody>
          <a:bodyPr wrap="square" lIns="68569" tIns="34286" rIns="68569" bIns="34286" rtlCol="0">
            <a:spAutoFit/>
          </a:bodyPr>
          <a:lstStyle/>
          <a:p>
            <a:r>
              <a:rPr lang="en-US" sz="1400" dirty="0">
                <a:solidFill>
                  <a:srgbClr val="8A8C8E"/>
                </a:solidFill>
                <a:cs typeface="Arial" pitchFamily="34" charset="0"/>
              </a:rPr>
              <a:t>Despite the fact that </a:t>
            </a:r>
            <a:endParaRPr lang="en-US" sz="1400" b="1" dirty="0">
              <a:solidFill>
                <a:srgbClr val="00BDF2"/>
              </a:solidFill>
              <a:latin typeface="Arial"/>
              <a:cs typeface="Arial" pitchFamily="34" charset="0"/>
            </a:endParaRPr>
          </a:p>
        </p:txBody>
      </p:sp>
      <p:sp>
        <p:nvSpPr>
          <p:cNvPr id="12" name="TextBox 11"/>
          <p:cNvSpPr txBox="1"/>
          <p:nvPr/>
        </p:nvSpPr>
        <p:spPr>
          <a:xfrm>
            <a:off x="2607634" y="2284997"/>
            <a:ext cx="1306342" cy="746350"/>
          </a:xfrm>
          <a:prstGeom prst="rect">
            <a:avLst/>
          </a:prstGeom>
          <a:noFill/>
        </p:spPr>
        <p:txBody>
          <a:bodyPr wrap="square" lIns="68569" tIns="34286" rIns="68569" bIns="34286" rtlCol="0">
            <a:spAutoFit/>
          </a:bodyPr>
          <a:lstStyle/>
          <a:p>
            <a:pPr algn="ctr"/>
            <a:r>
              <a:rPr lang="en-US" sz="4400" b="1" dirty="0" smtClean="0">
                <a:solidFill>
                  <a:srgbClr val="00BDF2"/>
                </a:solidFill>
                <a:cs typeface="Arial" pitchFamily="34" charset="0"/>
              </a:rPr>
              <a:t>90%</a:t>
            </a:r>
            <a:endParaRPr lang="en-US" sz="4400" b="1" dirty="0">
              <a:solidFill>
                <a:srgbClr val="00BDF2"/>
              </a:solidFill>
              <a:latin typeface="Arial"/>
              <a:cs typeface="Arial" pitchFamily="34" charset="0"/>
            </a:endParaRPr>
          </a:p>
        </p:txBody>
      </p:sp>
      <p:sp>
        <p:nvSpPr>
          <p:cNvPr id="13" name="TextBox 12"/>
          <p:cNvSpPr txBox="1"/>
          <p:nvPr/>
        </p:nvSpPr>
        <p:spPr>
          <a:xfrm>
            <a:off x="3895631" y="2631242"/>
            <a:ext cx="1990004" cy="284685"/>
          </a:xfrm>
          <a:prstGeom prst="rect">
            <a:avLst/>
          </a:prstGeom>
          <a:noFill/>
        </p:spPr>
        <p:txBody>
          <a:bodyPr wrap="square" lIns="68569" tIns="34286" rIns="68569" bIns="34286" rtlCol="0">
            <a:spAutoFit/>
          </a:bodyPr>
          <a:lstStyle/>
          <a:p>
            <a:r>
              <a:rPr lang="en-US" sz="1400" dirty="0">
                <a:solidFill>
                  <a:srgbClr val="8A8C8E"/>
                </a:solidFill>
                <a:cs typeface="Arial" pitchFamily="34" charset="0"/>
              </a:rPr>
              <a:t>of currency is all digital,</a:t>
            </a:r>
            <a:endParaRPr lang="en-US" sz="1400" b="1" dirty="0">
              <a:solidFill>
                <a:srgbClr val="00BDF2"/>
              </a:solidFill>
              <a:latin typeface="Arial"/>
              <a:cs typeface="Arial" pitchFamily="34" charset="0"/>
            </a:endParaRPr>
          </a:p>
        </p:txBody>
      </p:sp>
      <p:sp>
        <p:nvSpPr>
          <p:cNvPr id="14" name="TextBox 13"/>
          <p:cNvSpPr txBox="1"/>
          <p:nvPr/>
        </p:nvSpPr>
        <p:spPr>
          <a:xfrm>
            <a:off x="880876" y="2932503"/>
            <a:ext cx="5066999" cy="923318"/>
          </a:xfrm>
          <a:prstGeom prst="rect">
            <a:avLst/>
          </a:prstGeom>
          <a:noFill/>
        </p:spPr>
        <p:txBody>
          <a:bodyPr wrap="square" lIns="91425" tIns="45714" rIns="91425" bIns="45714" rtlCol="0">
            <a:spAutoFit/>
          </a:bodyPr>
          <a:lstStyle/>
          <a:p>
            <a:pPr>
              <a:spcAft>
                <a:spcPts val="1200"/>
              </a:spcAft>
            </a:pPr>
            <a:r>
              <a:rPr lang="en-US" sz="1800" b="1" dirty="0" smtClean="0">
                <a:solidFill>
                  <a:srgbClr val="004785"/>
                </a:solidFill>
                <a:latin typeface="Arial"/>
                <a:cs typeface="Arial" pitchFamily="34" charset="0"/>
              </a:rPr>
              <a:t>the </a:t>
            </a:r>
            <a:r>
              <a:rPr lang="en-US" sz="1800" b="1" dirty="0">
                <a:solidFill>
                  <a:srgbClr val="004785"/>
                </a:solidFill>
                <a:latin typeface="Arial"/>
                <a:cs typeface="Arial" pitchFamily="34" charset="0"/>
              </a:rPr>
              <a:t>process of transferring </a:t>
            </a:r>
            <a:r>
              <a:rPr lang="en-US" sz="1600" dirty="0">
                <a:solidFill>
                  <a:srgbClr val="8A8C8E"/>
                </a:solidFill>
                <a:latin typeface="Arial"/>
                <a:cs typeface="Arial" pitchFamily="34" charset="0"/>
              </a:rPr>
              <a:t>it is still </a:t>
            </a:r>
            <a:r>
              <a:rPr lang="en-US" sz="1800" b="1" dirty="0">
                <a:solidFill>
                  <a:srgbClr val="004785"/>
                </a:solidFill>
                <a:latin typeface="Arial"/>
                <a:cs typeface="Arial" pitchFamily="34" charset="0"/>
              </a:rPr>
              <a:t>inefficient</a:t>
            </a:r>
            <a:r>
              <a:rPr lang="en-US" sz="1800" dirty="0">
                <a:solidFill>
                  <a:srgbClr val="8A8C8E"/>
                </a:solidFill>
                <a:latin typeface="Arial"/>
                <a:cs typeface="Arial" pitchFamily="34" charset="0"/>
              </a:rPr>
              <a:t> </a:t>
            </a:r>
            <a:r>
              <a:rPr lang="en-US" sz="1600" dirty="0">
                <a:solidFill>
                  <a:srgbClr val="8A8C8E"/>
                </a:solidFill>
                <a:latin typeface="Arial"/>
                <a:cs typeface="Arial" pitchFamily="34" charset="0"/>
              </a:rPr>
              <a:t>and</a:t>
            </a:r>
            <a:r>
              <a:rPr lang="en-US" sz="1800" dirty="0">
                <a:solidFill>
                  <a:srgbClr val="8A8C8E"/>
                </a:solidFill>
                <a:latin typeface="Arial"/>
                <a:cs typeface="Arial" pitchFamily="34" charset="0"/>
              </a:rPr>
              <a:t> </a:t>
            </a:r>
            <a:r>
              <a:rPr lang="en-US" sz="1600" b="1" dirty="0">
                <a:solidFill>
                  <a:srgbClr val="00BDF2"/>
                </a:solidFill>
                <a:latin typeface="Arial"/>
                <a:cs typeface="Arial" pitchFamily="34" charset="0"/>
              </a:rPr>
              <a:t>creates inconvenient barriers </a:t>
            </a:r>
            <a:r>
              <a:rPr lang="en-US" sz="1600" dirty="0">
                <a:solidFill>
                  <a:srgbClr val="8A8C8E"/>
                </a:solidFill>
                <a:latin typeface="Arial"/>
                <a:cs typeface="Arial" pitchFamily="34" charset="0"/>
              </a:rPr>
              <a:t>that</a:t>
            </a:r>
            <a:r>
              <a:rPr lang="en-US" sz="1800" dirty="0">
                <a:solidFill>
                  <a:srgbClr val="8A8C8E"/>
                </a:solidFill>
                <a:latin typeface="Arial"/>
                <a:cs typeface="Arial" pitchFamily="34" charset="0"/>
              </a:rPr>
              <a:t> </a:t>
            </a:r>
            <a:r>
              <a:rPr lang="en-US" sz="1800" b="1" dirty="0">
                <a:solidFill>
                  <a:srgbClr val="00BDF2"/>
                </a:solidFill>
                <a:latin typeface="Arial"/>
                <a:cs typeface="Arial" pitchFamily="34" charset="0"/>
              </a:rPr>
              <a:t>inhibit </a:t>
            </a:r>
            <a:r>
              <a:rPr lang="en-US" sz="1600" b="1" dirty="0">
                <a:solidFill>
                  <a:srgbClr val="00BDF2"/>
                </a:solidFill>
                <a:latin typeface="Arial"/>
                <a:cs typeface="Arial" pitchFamily="34" charset="0"/>
              </a:rPr>
              <a:t>the growth of a global system.</a:t>
            </a:r>
            <a:endParaRPr lang="en-US" sz="3600" b="1" dirty="0">
              <a:solidFill>
                <a:srgbClr val="00BDF2"/>
              </a:solidFill>
              <a:latin typeface="Arial"/>
              <a:cs typeface="Arial" pitchFamily="34" charset="0"/>
            </a:endParaRPr>
          </a:p>
        </p:txBody>
      </p:sp>
      <p:grpSp>
        <p:nvGrpSpPr>
          <p:cNvPr id="3" name="Group 2"/>
          <p:cNvGrpSpPr/>
          <p:nvPr/>
        </p:nvGrpSpPr>
        <p:grpSpPr>
          <a:xfrm>
            <a:off x="2931866" y="1287679"/>
            <a:ext cx="982110" cy="974284"/>
            <a:chOff x="1356707" y="7000538"/>
            <a:chExt cx="1431846" cy="142043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707" y="7000538"/>
              <a:ext cx="1431846" cy="1420437"/>
            </a:xfrm>
            <a:prstGeom prst="rect">
              <a:avLst/>
            </a:prstGeom>
          </p:spPr>
        </p:pic>
        <p:pic>
          <p:nvPicPr>
            <p:cNvPr id="22" name="Picture 21"/>
            <p:cNvPicPr>
              <a:picLocks noChangeAspect="1"/>
            </p:cNvPicPr>
            <p:nvPr/>
          </p:nvPicPr>
          <p:blipFill>
            <a:blip r:embed="rId5"/>
            <a:stretch>
              <a:fillRect/>
            </a:stretch>
          </p:blipFill>
          <p:spPr>
            <a:xfrm>
              <a:off x="1860825" y="7351867"/>
              <a:ext cx="412185" cy="706950"/>
            </a:xfrm>
            <a:prstGeom prst="rect">
              <a:avLst/>
            </a:prstGeom>
          </p:spPr>
        </p:pic>
      </p:grpSp>
    </p:spTree>
    <p:custDataLst>
      <p:tags r:id="rId1"/>
    </p:custDataLst>
    <p:extLst>
      <p:ext uri="{BB962C8B-B14F-4D97-AF65-F5344CB8AC3E}">
        <p14:creationId xmlns:p14="http://schemas.microsoft.com/office/powerpoint/2010/main" val="2102008788"/>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YOUT" val="ppLayoutBlank"/>
</p:tagLst>
</file>

<file path=ppt/tags/tag1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9.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20.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5.xml><?xml version="1.0" encoding="utf-8"?>
<p:tagLst xmlns:a="http://schemas.openxmlformats.org/drawingml/2006/main" xmlns:r="http://schemas.openxmlformats.org/officeDocument/2006/relationships" xmlns:p="http://schemas.openxmlformats.org/presentationml/2006/main">
  <p:tag name="LAYOUT" val="ppLayoutBlank"/>
</p:tagLst>
</file>

<file path=ppt/tags/tag2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29.xml><?xml version="1.0" encoding="utf-8"?>
<p:tagLst xmlns:a="http://schemas.openxmlformats.org/drawingml/2006/main" xmlns:r="http://schemas.openxmlformats.org/officeDocument/2006/relationships" xmlns:p="http://schemas.openxmlformats.org/presentationml/2006/main">
  <p:tag name="SSB" val="icg disclaimer(letter)_Disclaimer"/>
  <p:tag name="OFFISYNC_SLIDE_GUID" val="e873ebc0-32d9-4523-b26d-1b5af752f988"/>
  <p:tag name="LAYOUT" val="ppLayoutTitleOnly"/>
</p:tagLst>
</file>

<file path=ppt/tags/tag3.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30_ICG_Pres (A4)">
  <a:themeElements>
    <a:clrScheme name="ICG_Pres (A4) 1">
      <a:dk1>
        <a:srgbClr val="53565A"/>
      </a:dk1>
      <a:lt1>
        <a:srgbClr val="FFFFFF"/>
      </a:lt1>
      <a:dk2>
        <a:srgbClr val="97999B"/>
      </a:dk2>
      <a:lt2>
        <a:srgbClr val="53565A"/>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 Fonts">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txDef>
      <a:spPr bwMode="gray">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algn="l">
          <a:defRPr sz="1000" dirty="0"/>
        </a:defPPr>
      </a:lstStyle>
    </a:tx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Aqua">
      <a:srgbClr val="00B0B9"/>
    </a:custClr>
    <a:custClr name="Aqua Tint">
      <a:srgbClr val="99DFE3"/>
    </a:custClr>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2.xml><?xml version="1.0" encoding="utf-8"?>
<a:theme xmlns:a="http://schemas.openxmlformats.org/drawingml/2006/main" name="1293463_Power_Point_Template_for_TFC_2015_4-3">
  <a:themeElements>
    <a:clrScheme name="ICG_Pres (A4) 1">
      <a:dk1>
        <a:srgbClr val="53565A"/>
      </a:dk1>
      <a:lt1>
        <a:srgbClr val="FFFFFF"/>
      </a:lt1>
      <a:dk2>
        <a:srgbClr val="97999B"/>
      </a:dk2>
      <a:lt2>
        <a:srgbClr val="53565A"/>
      </a:lt2>
      <a:accent1>
        <a:srgbClr val="002D72"/>
      </a:accent1>
      <a:accent2>
        <a:srgbClr val="99ABC7"/>
      </a:accent2>
      <a:accent3>
        <a:srgbClr val="00BDF2"/>
      </a:accent3>
      <a:accent4>
        <a:srgbClr val="99E4FA"/>
      </a:accent4>
      <a:accent5>
        <a:srgbClr val="53565A"/>
      </a:accent5>
      <a:accent6>
        <a:srgbClr val="97999B"/>
      </a:accent6>
      <a:hlink>
        <a:srgbClr val="00BDF2"/>
      </a:hlink>
      <a:folHlink>
        <a:srgbClr val="99DFE3"/>
      </a:folHlink>
    </a:clrScheme>
    <a:fontScheme name="ICG_Pres (A4)">
      <a:majorFont>
        <a:latin typeface="Arial"/>
        <a:ea typeface="ヒラギノ角ゴ Pro W3"/>
        <a:cs typeface="Geneva"/>
      </a:majorFont>
      <a:minorFont>
        <a:latin typeface="Arial"/>
        <a:ea typeface="ヒラギノ角ゴ Pro W3"/>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spDef>
    <a:lnDef>
      <a:spPr bwMode="auto">
        <a:xfrm>
          <a:off x="0" y="0"/>
          <a:ext cx="1" cy="1"/>
        </a:xfrm>
        <a:custGeom>
          <a:avLst/>
          <a:gdLst/>
          <a:ahLst/>
          <a:cxnLst/>
          <a:rect l="0" t="0" r="0" b="0"/>
          <a:pathLst/>
        </a:custGeom>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ea typeface="ヒラギノ角ゴ Pro W3" pitchFamily="124" charset="-128"/>
          </a:defRPr>
        </a:defPPr>
      </a:lstStyle>
    </a:lnDef>
  </a:objectDefaults>
  <a:extraClrSchemeLst>
    <a:extraClrScheme>
      <a:clrScheme name="ICG_Pres (A4) 1">
        <a:dk1>
          <a:srgbClr val="53565A"/>
        </a:dk1>
        <a:lt1>
          <a:srgbClr val="FFFFFF"/>
        </a:lt1>
        <a:dk2>
          <a:srgbClr val="97999B"/>
        </a:dk2>
        <a:lt2>
          <a:srgbClr val="53565A"/>
        </a:lt2>
        <a:accent1>
          <a:srgbClr val="002D72"/>
        </a:accent1>
        <a:accent2>
          <a:srgbClr val="99ABC7"/>
        </a:accent2>
        <a:accent3>
          <a:srgbClr val="FFFFFF"/>
        </a:accent3>
        <a:accent4>
          <a:srgbClr val="46484C"/>
        </a:accent4>
        <a:accent5>
          <a:srgbClr val="AAADBC"/>
        </a:accent5>
        <a:accent6>
          <a:srgbClr val="8A9BB4"/>
        </a:accent6>
        <a:hlink>
          <a:srgbClr val="00BDF2"/>
        </a:hlink>
        <a:folHlink>
          <a:srgbClr val="99E4FA"/>
        </a:folHlink>
      </a:clrScheme>
      <a:clrMap bg1="lt1" tx1="dk1" bg2="lt2" tx2="dk2" accent1="accent1" accent2="accent2" accent3="accent3" accent4="accent4" accent5="accent5" accent6="accent6" hlink="hlink" folHlink="folHlink"/>
    </a:extraClrScheme>
  </a:extraClrSchemeLst>
  <a:custClrLst>
    <a:custClr name="Goldenrod">
      <a:srgbClr val="C99700"/>
    </a:custClr>
    <a:custClr name="Goldenrod Tint">
      <a:srgbClr val="E9D599"/>
    </a:custClr>
    <a:custClr name="Forest">
      <a:srgbClr val="00843D"/>
    </a:custClr>
    <a:custClr name="Forest Tint">
      <a:srgbClr val="66B797"/>
    </a:custClr>
    <a:custClr name="Plum">
      <a:srgbClr val="890C58"/>
    </a:custClr>
    <a:custClr name="Plum Tint">
      <a:srgbClr val="B37A9F"/>
    </a:custClr>
    <a:custClr name="Olive">
      <a:srgbClr val="949300"/>
    </a:custClr>
    <a:custClr name="Olive Tint">
      <a:srgbClr val="D4D499"/>
    </a:custClr>
    <a:custClr name="Citi Cyan Tint (20%)">
      <a:srgbClr val="CCF2FC"/>
    </a:custClr>
    <a:custClr name="Citi Light Gray Tint (20%)">
      <a:srgbClr val="EAEBEB"/>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0450e269-c797-4d01-816d-5e6180bf52e2" isdomainofvalue="False" dataSourceId="ea4819da-8298-45b2-993a-ff36409b73ba"/>
</file>

<file path=customXml/item2.xml><?xml version="1.0" encoding="utf-8"?>
<VariableList UniqueId="0450e269-c797-4d01-816d-5e6180bf52e2" Name="AD_HOC" ContentType="XML" MajorVersion="0" MinorVersion="1" isLocalCopy="False" IsBaseObject="False" DataSourceId="ea4819da-8298-45b2-993a-ff36409b73ba" DataSourceMajorVersion="0" DataSourceMinorVersion="1"/>
</file>

<file path=customXml/item3.xml><?xml version="1.0" encoding="utf-8"?>
<VariableList UniqueId="765340b0-deda-46d2-b58c-128eda28b8df" Name="System" ContentType="XML" MajorVersion="0" MinorVersion="1" isLocalCopy="False" IsBaseObject="False" DataSourceId="542e0d00-f8bd-42ce-9cbc-55a5e412f2ae" DataSourceMajorVersion="0" DataSourceMinorVersion="1"/>
</file>

<file path=customXml/item4.xml><?xml version="1.0" encoding="utf-8"?>
<VariableListDefinition name="System" displayName="System" id="765340b0-deda-46d2-b58c-128eda28b8df" isdomainofvalue="False" dataSourceId="542e0d00-f8bd-42ce-9cbc-55a5e412f2ae"/>
</file>

<file path=customXml/item5.xml><?xml version="1.0" encoding="utf-8"?>
<AllExternalAdhocVariableMappings/>
</file>

<file path=customXml/item6.xml><?xml version="1.0" encoding="utf-8"?>
<VariableList UniqueId="114872fb-1ee5-409b-aa70-b56d0144532a" Name="Computed" ContentType="XML" MajorVersion="0" MinorVersion="1" isLocalCopy="False" IsBaseObject="False" DataSourceId="ac0888c1-5b35-496b-9562-9495647aeca9" DataSourceMajorVersion="0" DataSourceMinorVersion="1"/>
</file>

<file path=customXml/item7.xml><?xml version="1.0" encoding="utf-8"?>
<VariableListDefinition name="Computed" displayName="Computed" id="114872fb-1ee5-409b-aa70-b56d0144532a" isdomainofvalue="False" dataSourceId="ac0888c1-5b35-496b-9562-9495647aeca9"/>
</file>

<file path=customXml/itemProps1.xml><?xml version="1.0" encoding="utf-8"?>
<ds:datastoreItem xmlns:ds="http://schemas.openxmlformats.org/officeDocument/2006/customXml" ds:itemID="{0D956CEF-8FD5-4765-A3A0-2F8E9E82373F}">
  <ds:schemaRefs/>
</ds:datastoreItem>
</file>

<file path=customXml/itemProps2.xml><?xml version="1.0" encoding="utf-8"?>
<ds:datastoreItem xmlns:ds="http://schemas.openxmlformats.org/officeDocument/2006/customXml" ds:itemID="{F40810F9-E785-44DA-B7C9-C19E8D91A590}">
  <ds:schemaRefs/>
</ds:datastoreItem>
</file>

<file path=customXml/itemProps3.xml><?xml version="1.0" encoding="utf-8"?>
<ds:datastoreItem xmlns:ds="http://schemas.openxmlformats.org/officeDocument/2006/customXml" ds:itemID="{94EF311A-F537-431F-8E16-511669D219F2}">
  <ds:schemaRefs/>
</ds:datastoreItem>
</file>

<file path=customXml/itemProps4.xml><?xml version="1.0" encoding="utf-8"?>
<ds:datastoreItem xmlns:ds="http://schemas.openxmlformats.org/officeDocument/2006/customXml" ds:itemID="{0D9D5327-31DF-4142-9EA3-A827A788D9B1}">
  <ds:schemaRefs/>
</ds:datastoreItem>
</file>

<file path=customXml/itemProps5.xml><?xml version="1.0" encoding="utf-8"?>
<ds:datastoreItem xmlns:ds="http://schemas.openxmlformats.org/officeDocument/2006/customXml" ds:itemID="{FCDF326A-6C77-4974-A4E7-7373DEA5CBB4}">
  <ds:schemaRefs/>
</ds:datastoreItem>
</file>

<file path=customXml/itemProps6.xml><?xml version="1.0" encoding="utf-8"?>
<ds:datastoreItem xmlns:ds="http://schemas.openxmlformats.org/officeDocument/2006/customXml" ds:itemID="{5BF17C52-1D15-4E02-B0ED-CEC7BBDD6F67}">
  <ds:schemaRefs/>
</ds:datastoreItem>
</file>

<file path=customXml/itemProps7.xml><?xml version="1.0" encoding="utf-8"?>
<ds:datastoreItem xmlns:ds="http://schemas.openxmlformats.org/officeDocument/2006/customXml" ds:itemID="{D1FD7E20-48E7-4D99-A203-7AC71E47F426}">
  <ds:schemaRefs/>
</ds:datastoreItem>
</file>

<file path=docProps/app.xml><?xml version="1.0" encoding="utf-8"?>
<Properties xmlns="http://schemas.openxmlformats.org/officeDocument/2006/extended-properties" xmlns:vt="http://schemas.openxmlformats.org/officeDocument/2006/docPropsVTypes">
  <Template>Adjacency</Template>
  <TotalTime>70478</TotalTime>
  <Words>1348</Words>
  <Application>Microsoft Office PowerPoint</Application>
  <PresentationFormat>Custom</PresentationFormat>
  <Paragraphs>222</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30_ICG_Pres (A4)</vt:lpstr>
      <vt:lpstr>1293463_Power_Point_Template_for_TFC_2015_4-3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Ulloa Tovar, Angelica Maria [ICG-TTS NE]</dc:creator>
  <cp:lastModifiedBy>Temsamani, Driss R [ICG-TTS]</cp:lastModifiedBy>
  <cp:revision>3253</cp:revision>
  <cp:lastPrinted>2018-05-21T19:32:19Z</cp:lastPrinted>
  <dcterms:created xsi:type="dcterms:W3CDTF">2015-09-17T20:21:55Z</dcterms:created>
  <dcterms:modified xsi:type="dcterms:W3CDTF">2018-09-18T11:00:20Z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00b1d6dc-ee2a-4d3b-9525-c4bf36ddb271</vt:lpwstr>
  </property>
  <property fmtid="{D5CDD505-2E9C-101B-9397-08002B2CF9AE}" pid="3" name="Jive_LatestUserAccountName">
    <vt:lpwstr>pr01665</vt:lpwstr>
  </property>
  <property fmtid="{D5CDD505-2E9C-101B-9397-08002B2CF9AE}" pid="4" name="Offisync_UpdateToken">
    <vt:lpwstr>1</vt:lpwstr>
  </property>
  <property fmtid="{D5CDD505-2E9C-101B-9397-08002B2CF9AE}" pid="5" name="Offisync_ProviderInitializationData">
    <vt:lpwstr>https://collaborate.citi.net</vt:lpwstr>
  </property>
  <property fmtid="{D5CDD505-2E9C-101B-9397-08002B2CF9AE}" pid="6" name="Jive_VersionGuid">
    <vt:lpwstr>5ff430af-ba61-461e-ab08-5cb3889e28f1</vt:lpwstr>
  </property>
  <property fmtid="{D5CDD505-2E9C-101B-9397-08002B2CF9AE}" pid="7" name="Offisync_UniqueId">
    <vt:lpwstr>460479</vt:lpwstr>
  </property>
  <property fmtid="{D5CDD505-2E9C-101B-9397-08002B2CF9AE}" pid="8" name="Pitchbook Compatible">
    <vt:lpwstr>Yes</vt:lpwstr>
  </property>
</Properties>
</file>