
<file path=[Content_Types].xml><?xml version="1.0" encoding="utf-8"?>
<Types xmlns="http://schemas.openxmlformats.org/package/2006/content-types">
  <Default Extension="bin" ContentType="application/vnd.openxmlformats-officedocument.oleObject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9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0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1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2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146850535" r:id="rId2"/>
    <p:sldId id="2146850496" r:id="rId3"/>
    <p:sldId id="2146849887" r:id="rId4"/>
    <p:sldId id="2146850564" r:id="rId5"/>
    <p:sldId id="2146850050" r:id="rId6"/>
    <p:sldId id="2146849879" r:id="rId7"/>
    <p:sldId id="2146850547" r:id="rId8"/>
    <p:sldId id="2146850554" r:id="rId9"/>
    <p:sldId id="2146850566" r:id="rId10"/>
    <p:sldId id="2146850556" r:id="rId11"/>
    <p:sldId id="2146850548" r:id="rId12"/>
    <p:sldId id="2146850544" r:id="rId13"/>
    <p:sldId id="2146850557" r:id="rId14"/>
    <p:sldId id="2146850559" r:id="rId15"/>
    <p:sldId id="2146850215" r:id="rId16"/>
    <p:sldId id="2146850560" r:id="rId17"/>
    <p:sldId id="2146850561" r:id="rId18"/>
    <p:sldId id="2146850054" r:id="rId19"/>
    <p:sldId id="2146850492" r:id="rId20"/>
    <p:sldId id="2146850481" r:id="rId21"/>
    <p:sldId id="2146850521" r:id="rId22"/>
    <p:sldId id="2146850501" r:id="rId23"/>
    <p:sldId id="2146850523" r:id="rId24"/>
    <p:sldId id="2146850565" r:id="rId25"/>
    <p:sldId id="2146850567" r:id="rId26"/>
    <p:sldId id="2146850190" r:id="rId27"/>
    <p:sldId id="2146850194" r:id="rId28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4E91"/>
    <a:srgbClr val="E4E4E4"/>
    <a:srgbClr val="B2DE84"/>
    <a:srgbClr val="F19271"/>
    <a:srgbClr val="EB6435"/>
    <a:srgbClr val="FFD34C"/>
    <a:srgbClr val="ED8E6D"/>
    <a:srgbClr val="A6A6A6"/>
    <a:srgbClr val="ADE4EA"/>
    <a:srgbClr val="0025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2FDC22-DC70-45B7-BBF4-3BB0B8E28F73}" v="2335" dt="2024-09-19T13:04:11.556"/>
    <p1510:client id="{56032D79-08A3-4583-B4EB-C565A22322C9}" v="1384" dt="2024-09-18T23:08:46.610"/>
    <p1510:client id="{686294F0-69D0-A113-850E-26DE19278F25}" v="5" dt="2024-09-19T12:36:06.251"/>
    <p1510:client id="{76FC2296-F6B6-4708-B0DA-B26607E13031}" v="918" dt="2024-09-19T03:31:53.985"/>
    <p1510:client id="{7CA8420A-15EE-4F10-BDEE-D1D5C7F8AAB6}" v="111" dt="2024-09-18T22:40:35.367"/>
    <p1510:client id="{8092989B-C03D-A8DC-C355-E67F78E572F6}" v="1" dt="2024-09-19T12:36:29.293"/>
    <p1510:client id="{A8186988-59DD-46B3-8E01-C72E3B37E82A}" v="391" dt="2024-09-18T22:38:56.166"/>
    <p1510:client id="{A8F839A0-E428-40BC-6DE4-5094118D7238}" v="5" dt="2024-09-19T01:34:37.765"/>
    <p1510:client id="{AF0EC5D6-1CBA-D624-0C5B-FA1FED55C204}" v="42" dt="2024-09-18T21:49:37.786"/>
    <p1510:client id="{B2A4F107-F28B-47CE-B344-EC0C22E2BDE0}" v="4046" dt="2024-09-18T23:47:05.483"/>
    <p1510:client id="{BBB507C7-9426-EA01-B49A-516BDD2DEDF6}" v="4" dt="2024-09-18T20:58:58.113"/>
    <p1510:client id="{CE495A01-72AB-4A0E-B2B1-5B6C307B07BB}" v="341" dt="2024-09-19T02:10:22.267"/>
    <p1510:client id="{DEF1ED77-ED35-45D1-A56D-9C97ACCEDE98}" v="82" dt="2024-09-18T22:35:51.3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https://asobancaria1-my.sharepoint.com/personal/dgonzalez_asobancaria_com/Documents/DIRECCI&#211;N%20ECON&#211;MICA/Macro.xlsx" TargetMode="Externa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7FF656BC_968D7E6B1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7FF65704_C08EC520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7FF656F3_FCB8AA8B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7FF656FA_AF45CF59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7FF656FC_70836510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7FF656F4_6B645F2F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7FF656F0_1E88E5E0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7FF656BC_968D7E6B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4.1728468010016839E-2"/>
          <c:y val="5.0840941943054586E-2"/>
          <c:w val="0.89181849893515464"/>
          <c:h val="0.81182323152900515"/>
        </c:manualLayout>
      </c:layout>
      <c:lineChart>
        <c:grouping val="standard"/>
        <c:varyColors val="0"/>
        <c:ser>
          <c:idx val="0"/>
          <c:order val="0"/>
          <c:tx>
            <c:strRef>
              <c:f>Inflación_MR!$B$1</c:f>
              <c:strCache>
                <c:ptCount val="1"/>
                <c:pt idx="0">
                  <c:v>Total</c:v>
                </c:pt>
              </c:strCache>
            </c:strRef>
          </c:tx>
          <c:spPr>
            <a:ln w="28575" cap="rnd">
              <a:solidFill>
                <a:srgbClr val="0D4E91"/>
              </a:solidFill>
              <a:round/>
            </a:ln>
            <a:effectLst/>
          </c:spPr>
          <c:marker>
            <c:symbol val="none"/>
          </c:marker>
          <c:dPt>
            <c:idx val="170"/>
            <c:marker>
              <c:symbol val="none"/>
            </c:marker>
            <c:bubble3D val="0"/>
            <c:spPr>
              <a:ln w="28575" cap="rnd">
                <a:solidFill>
                  <a:srgbClr val="0D4E91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1C90-48B5-AF3D-7114C237D36C}"/>
              </c:ext>
            </c:extLst>
          </c:dPt>
          <c:dLbls>
            <c:dLbl>
              <c:idx val="0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C90-48B5-AF3D-7114C237D36C}"/>
                </c:ext>
              </c:extLst>
            </c:dLbl>
            <c:dLbl>
              <c:idx val="158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C90-48B5-AF3D-7114C237D36C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300" b="1" i="0" u="none" strike="noStrike" kern="1200" baseline="0">
                    <a:solidFill>
                      <a:srgbClr val="0D4E91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  <a:cs typeface="+mn-cs"/>
                  </a:defRPr>
                </a:pPr>
                <a:endParaRPr lang="es-ES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Inflación_MR!$A$2:$A$193</c:f>
              <c:numCache>
                <c:formatCode>mmm\-yy</c:formatCode>
                <c:ptCount val="192"/>
                <c:pt idx="0">
                  <c:v>40179</c:v>
                </c:pt>
                <c:pt idx="1">
                  <c:v>40210</c:v>
                </c:pt>
                <c:pt idx="2">
                  <c:v>40238</c:v>
                </c:pt>
                <c:pt idx="3">
                  <c:v>40269</c:v>
                </c:pt>
                <c:pt idx="4">
                  <c:v>40299</c:v>
                </c:pt>
                <c:pt idx="5">
                  <c:v>40330</c:v>
                </c:pt>
                <c:pt idx="6">
                  <c:v>40360</c:v>
                </c:pt>
                <c:pt idx="7">
                  <c:v>40391</c:v>
                </c:pt>
                <c:pt idx="8">
                  <c:v>40422</c:v>
                </c:pt>
                <c:pt idx="9">
                  <c:v>40452</c:v>
                </c:pt>
                <c:pt idx="10">
                  <c:v>40483</c:v>
                </c:pt>
                <c:pt idx="11">
                  <c:v>40513</c:v>
                </c:pt>
                <c:pt idx="12">
                  <c:v>40544</c:v>
                </c:pt>
                <c:pt idx="13">
                  <c:v>40575</c:v>
                </c:pt>
                <c:pt idx="14">
                  <c:v>40603</c:v>
                </c:pt>
                <c:pt idx="15">
                  <c:v>40634</c:v>
                </c:pt>
                <c:pt idx="16">
                  <c:v>40664</c:v>
                </c:pt>
                <c:pt idx="17">
                  <c:v>40695</c:v>
                </c:pt>
                <c:pt idx="18">
                  <c:v>40725</c:v>
                </c:pt>
                <c:pt idx="19">
                  <c:v>40756</c:v>
                </c:pt>
                <c:pt idx="20">
                  <c:v>40787</c:v>
                </c:pt>
                <c:pt idx="21">
                  <c:v>40817</c:v>
                </c:pt>
                <c:pt idx="22">
                  <c:v>40848</c:v>
                </c:pt>
                <c:pt idx="23">
                  <c:v>40878</c:v>
                </c:pt>
                <c:pt idx="24">
                  <c:v>40909</c:v>
                </c:pt>
                <c:pt idx="25">
                  <c:v>40940</c:v>
                </c:pt>
                <c:pt idx="26">
                  <c:v>40969</c:v>
                </c:pt>
                <c:pt idx="27">
                  <c:v>41000</c:v>
                </c:pt>
                <c:pt idx="28">
                  <c:v>41030</c:v>
                </c:pt>
                <c:pt idx="29">
                  <c:v>41061</c:v>
                </c:pt>
                <c:pt idx="30">
                  <c:v>41091</c:v>
                </c:pt>
                <c:pt idx="31">
                  <c:v>41122</c:v>
                </c:pt>
                <c:pt idx="32">
                  <c:v>41153</c:v>
                </c:pt>
                <c:pt idx="33">
                  <c:v>41183</c:v>
                </c:pt>
                <c:pt idx="34">
                  <c:v>41214</c:v>
                </c:pt>
                <c:pt idx="35">
                  <c:v>41244</c:v>
                </c:pt>
                <c:pt idx="36">
                  <c:v>41275</c:v>
                </c:pt>
                <c:pt idx="37">
                  <c:v>41306</c:v>
                </c:pt>
                <c:pt idx="38">
                  <c:v>41334</c:v>
                </c:pt>
                <c:pt idx="39">
                  <c:v>41365</c:v>
                </c:pt>
                <c:pt idx="40">
                  <c:v>41395</c:v>
                </c:pt>
                <c:pt idx="41">
                  <c:v>41426</c:v>
                </c:pt>
                <c:pt idx="42">
                  <c:v>41456</c:v>
                </c:pt>
                <c:pt idx="43">
                  <c:v>41487</c:v>
                </c:pt>
                <c:pt idx="44">
                  <c:v>41518</c:v>
                </c:pt>
                <c:pt idx="45">
                  <c:v>41548</c:v>
                </c:pt>
                <c:pt idx="46">
                  <c:v>41579</c:v>
                </c:pt>
                <c:pt idx="47">
                  <c:v>41609</c:v>
                </c:pt>
                <c:pt idx="48">
                  <c:v>41640</c:v>
                </c:pt>
                <c:pt idx="49">
                  <c:v>41671</c:v>
                </c:pt>
                <c:pt idx="50">
                  <c:v>41699</c:v>
                </c:pt>
                <c:pt idx="51">
                  <c:v>41730</c:v>
                </c:pt>
                <c:pt idx="52">
                  <c:v>41760</c:v>
                </c:pt>
                <c:pt idx="53">
                  <c:v>41791</c:v>
                </c:pt>
                <c:pt idx="54">
                  <c:v>41821</c:v>
                </c:pt>
                <c:pt idx="55">
                  <c:v>41852</c:v>
                </c:pt>
                <c:pt idx="56">
                  <c:v>41883</c:v>
                </c:pt>
                <c:pt idx="57">
                  <c:v>41913</c:v>
                </c:pt>
                <c:pt idx="58">
                  <c:v>41944</c:v>
                </c:pt>
                <c:pt idx="59">
                  <c:v>41974</c:v>
                </c:pt>
                <c:pt idx="60">
                  <c:v>42005</c:v>
                </c:pt>
                <c:pt idx="61">
                  <c:v>42036</c:v>
                </c:pt>
                <c:pt idx="62">
                  <c:v>42064</c:v>
                </c:pt>
                <c:pt idx="63">
                  <c:v>42095</c:v>
                </c:pt>
                <c:pt idx="64">
                  <c:v>42125</c:v>
                </c:pt>
                <c:pt idx="65">
                  <c:v>42156</c:v>
                </c:pt>
                <c:pt idx="66">
                  <c:v>42186</c:v>
                </c:pt>
                <c:pt idx="67">
                  <c:v>42217</c:v>
                </c:pt>
                <c:pt idx="68">
                  <c:v>42248</c:v>
                </c:pt>
                <c:pt idx="69">
                  <c:v>42278</c:v>
                </c:pt>
                <c:pt idx="70">
                  <c:v>42309</c:v>
                </c:pt>
                <c:pt idx="71">
                  <c:v>42339</c:v>
                </c:pt>
                <c:pt idx="72">
                  <c:v>42370</c:v>
                </c:pt>
                <c:pt idx="73">
                  <c:v>42401</c:v>
                </c:pt>
                <c:pt idx="74">
                  <c:v>42430</c:v>
                </c:pt>
                <c:pt idx="75">
                  <c:v>42461</c:v>
                </c:pt>
                <c:pt idx="76">
                  <c:v>42491</c:v>
                </c:pt>
                <c:pt idx="77">
                  <c:v>42522</c:v>
                </c:pt>
                <c:pt idx="78">
                  <c:v>42552</c:v>
                </c:pt>
                <c:pt idx="79">
                  <c:v>42583</c:v>
                </c:pt>
                <c:pt idx="80">
                  <c:v>42614</c:v>
                </c:pt>
                <c:pt idx="81">
                  <c:v>42644</c:v>
                </c:pt>
                <c:pt idx="82">
                  <c:v>42675</c:v>
                </c:pt>
                <c:pt idx="83">
                  <c:v>42705</c:v>
                </c:pt>
                <c:pt idx="84">
                  <c:v>42736</c:v>
                </c:pt>
                <c:pt idx="85">
                  <c:v>42767</c:v>
                </c:pt>
                <c:pt idx="86">
                  <c:v>42795</c:v>
                </c:pt>
                <c:pt idx="87">
                  <c:v>42826</c:v>
                </c:pt>
                <c:pt idx="88">
                  <c:v>42856</c:v>
                </c:pt>
                <c:pt idx="89">
                  <c:v>42887</c:v>
                </c:pt>
                <c:pt idx="90">
                  <c:v>42917</c:v>
                </c:pt>
                <c:pt idx="91">
                  <c:v>42948</c:v>
                </c:pt>
                <c:pt idx="92">
                  <c:v>42979</c:v>
                </c:pt>
                <c:pt idx="93">
                  <c:v>43009</c:v>
                </c:pt>
                <c:pt idx="94">
                  <c:v>43040</c:v>
                </c:pt>
                <c:pt idx="95">
                  <c:v>43070</c:v>
                </c:pt>
                <c:pt idx="96">
                  <c:v>43101</c:v>
                </c:pt>
                <c:pt idx="97">
                  <c:v>43132</c:v>
                </c:pt>
                <c:pt idx="98">
                  <c:v>43160</c:v>
                </c:pt>
                <c:pt idx="99">
                  <c:v>43191</c:v>
                </c:pt>
                <c:pt idx="100">
                  <c:v>43221</c:v>
                </c:pt>
                <c:pt idx="101">
                  <c:v>43252</c:v>
                </c:pt>
                <c:pt idx="102">
                  <c:v>43282</c:v>
                </c:pt>
                <c:pt idx="103">
                  <c:v>43313</c:v>
                </c:pt>
                <c:pt idx="104">
                  <c:v>43344</c:v>
                </c:pt>
                <c:pt idx="105">
                  <c:v>43374</c:v>
                </c:pt>
                <c:pt idx="106">
                  <c:v>43405</c:v>
                </c:pt>
                <c:pt idx="107">
                  <c:v>43435</c:v>
                </c:pt>
                <c:pt idx="108">
                  <c:v>43466</c:v>
                </c:pt>
                <c:pt idx="109">
                  <c:v>43497</c:v>
                </c:pt>
                <c:pt idx="110">
                  <c:v>43525</c:v>
                </c:pt>
                <c:pt idx="111">
                  <c:v>43556</c:v>
                </c:pt>
                <c:pt idx="112">
                  <c:v>43586</c:v>
                </c:pt>
                <c:pt idx="113">
                  <c:v>43617</c:v>
                </c:pt>
                <c:pt idx="114">
                  <c:v>43647</c:v>
                </c:pt>
                <c:pt idx="115">
                  <c:v>43678</c:v>
                </c:pt>
                <c:pt idx="116">
                  <c:v>43709</c:v>
                </c:pt>
                <c:pt idx="117">
                  <c:v>43739</c:v>
                </c:pt>
                <c:pt idx="118">
                  <c:v>43770</c:v>
                </c:pt>
                <c:pt idx="119">
                  <c:v>43800</c:v>
                </c:pt>
                <c:pt idx="120">
                  <c:v>43831</c:v>
                </c:pt>
                <c:pt idx="121">
                  <c:v>43862</c:v>
                </c:pt>
                <c:pt idx="122">
                  <c:v>43891</c:v>
                </c:pt>
                <c:pt idx="123">
                  <c:v>43922</c:v>
                </c:pt>
                <c:pt idx="124">
                  <c:v>43952</c:v>
                </c:pt>
                <c:pt idx="125">
                  <c:v>43983</c:v>
                </c:pt>
                <c:pt idx="126">
                  <c:v>44013</c:v>
                </c:pt>
                <c:pt idx="127">
                  <c:v>44044</c:v>
                </c:pt>
                <c:pt idx="128">
                  <c:v>44075</c:v>
                </c:pt>
                <c:pt idx="129">
                  <c:v>44105</c:v>
                </c:pt>
                <c:pt idx="130">
                  <c:v>44136</c:v>
                </c:pt>
                <c:pt idx="131">
                  <c:v>44166</c:v>
                </c:pt>
                <c:pt idx="132">
                  <c:v>44197</c:v>
                </c:pt>
                <c:pt idx="133">
                  <c:v>44228</c:v>
                </c:pt>
                <c:pt idx="134">
                  <c:v>44256</c:v>
                </c:pt>
                <c:pt idx="135">
                  <c:v>44287</c:v>
                </c:pt>
                <c:pt idx="136">
                  <c:v>44317</c:v>
                </c:pt>
                <c:pt idx="137">
                  <c:v>44348</c:v>
                </c:pt>
                <c:pt idx="138">
                  <c:v>44378</c:v>
                </c:pt>
                <c:pt idx="139">
                  <c:v>44409</c:v>
                </c:pt>
                <c:pt idx="140">
                  <c:v>44440</c:v>
                </c:pt>
                <c:pt idx="141">
                  <c:v>44470</c:v>
                </c:pt>
                <c:pt idx="142">
                  <c:v>44501</c:v>
                </c:pt>
                <c:pt idx="143">
                  <c:v>44531</c:v>
                </c:pt>
                <c:pt idx="144">
                  <c:v>44562</c:v>
                </c:pt>
                <c:pt idx="145">
                  <c:v>44593</c:v>
                </c:pt>
                <c:pt idx="146">
                  <c:v>44621</c:v>
                </c:pt>
                <c:pt idx="147">
                  <c:v>44652</c:v>
                </c:pt>
                <c:pt idx="148">
                  <c:v>44682</c:v>
                </c:pt>
                <c:pt idx="149">
                  <c:v>44713</c:v>
                </c:pt>
                <c:pt idx="150">
                  <c:v>44743</c:v>
                </c:pt>
                <c:pt idx="151">
                  <c:v>44774</c:v>
                </c:pt>
                <c:pt idx="152">
                  <c:v>44805</c:v>
                </c:pt>
                <c:pt idx="153">
                  <c:v>44835</c:v>
                </c:pt>
                <c:pt idx="154">
                  <c:v>44866</c:v>
                </c:pt>
                <c:pt idx="155">
                  <c:v>44896</c:v>
                </c:pt>
                <c:pt idx="156">
                  <c:v>44927</c:v>
                </c:pt>
                <c:pt idx="157">
                  <c:v>44958</c:v>
                </c:pt>
                <c:pt idx="158">
                  <c:v>44986</c:v>
                </c:pt>
                <c:pt idx="159">
                  <c:v>45017</c:v>
                </c:pt>
                <c:pt idx="160">
                  <c:v>45047</c:v>
                </c:pt>
                <c:pt idx="161">
                  <c:v>45078</c:v>
                </c:pt>
                <c:pt idx="162">
                  <c:v>45108</c:v>
                </c:pt>
                <c:pt idx="163">
                  <c:v>45139</c:v>
                </c:pt>
                <c:pt idx="164">
                  <c:v>45170</c:v>
                </c:pt>
                <c:pt idx="165">
                  <c:v>45200</c:v>
                </c:pt>
                <c:pt idx="166">
                  <c:v>45231</c:v>
                </c:pt>
                <c:pt idx="167">
                  <c:v>45261</c:v>
                </c:pt>
                <c:pt idx="168">
                  <c:v>45292</c:v>
                </c:pt>
                <c:pt idx="169">
                  <c:v>45323</c:v>
                </c:pt>
                <c:pt idx="170">
                  <c:v>45352</c:v>
                </c:pt>
                <c:pt idx="171">
                  <c:v>45383</c:v>
                </c:pt>
                <c:pt idx="172">
                  <c:v>45413</c:v>
                </c:pt>
                <c:pt idx="173">
                  <c:v>45444</c:v>
                </c:pt>
                <c:pt idx="174">
                  <c:v>45474</c:v>
                </c:pt>
                <c:pt idx="175">
                  <c:v>45505</c:v>
                </c:pt>
                <c:pt idx="176">
                  <c:v>45536</c:v>
                </c:pt>
                <c:pt idx="177">
                  <c:v>45566</c:v>
                </c:pt>
                <c:pt idx="178">
                  <c:v>45597</c:v>
                </c:pt>
                <c:pt idx="179">
                  <c:v>45627</c:v>
                </c:pt>
                <c:pt idx="180">
                  <c:v>45658</c:v>
                </c:pt>
                <c:pt idx="181">
                  <c:v>45689</c:v>
                </c:pt>
                <c:pt idx="182">
                  <c:v>45717</c:v>
                </c:pt>
                <c:pt idx="183">
                  <c:v>45748</c:v>
                </c:pt>
                <c:pt idx="184">
                  <c:v>45778</c:v>
                </c:pt>
                <c:pt idx="185">
                  <c:v>45809</c:v>
                </c:pt>
                <c:pt idx="186">
                  <c:v>45839</c:v>
                </c:pt>
                <c:pt idx="187">
                  <c:v>45870</c:v>
                </c:pt>
                <c:pt idx="188">
                  <c:v>45901</c:v>
                </c:pt>
                <c:pt idx="189">
                  <c:v>45931</c:v>
                </c:pt>
                <c:pt idx="190">
                  <c:v>45962</c:v>
                </c:pt>
                <c:pt idx="191">
                  <c:v>45992</c:v>
                </c:pt>
              </c:numCache>
            </c:numRef>
          </c:cat>
          <c:val>
            <c:numRef>
              <c:f>Inflación_MR!$B$2:$B$181</c:f>
              <c:numCache>
                <c:formatCode>0.00</c:formatCode>
                <c:ptCount val="180"/>
                <c:pt idx="0">
                  <c:v>2.1079618287993318</c:v>
                </c:pt>
                <c:pt idx="1">
                  <c:v>2.0903954802260039</c:v>
                </c:pt>
                <c:pt idx="2">
                  <c:v>1.8411806043569845</c:v>
                </c:pt>
                <c:pt idx="3">
                  <c:v>1.9753432333987186</c:v>
                </c:pt>
                <c:pt idx="4">
                  <c:v>2.0731194845216461</c:v>
                </c:pt>
                <c:pt idx="5">
                  <c:v>2.2424667133847276</c:v>
                </c:pt>
                <c:pt idx="6">
                  <c:v>2.243409983174427</c:v>
                </c:pt>
                <c:pt idx="7">
                  <c:v>2.3125437981780017</c:v>
                </c:pt>
                <c:pt idx="8">
                  <c:v>2.2727272727272707</c:v>
                </c:pt>
                <c:pt idx="9">
                  <c:v>2.3177412557943589</c:v>
                </c:pt>
                <c:pt idx="10">
                  <c:v>2.5864492549901641</c:v>
                </c:pt>
                <c:pt idx="11">
                  <c:v>3.1601123595505598</c:v>
                </c:pt>
                <c:pt idx="12">
                  <c:v>3.3895940856465412</c:v>
                </c:pt>
                <c:pt idx="13">
                  <c:v>3.1682346430547792</c:v>
                </c:pt>
                <c:pt idx="14">
                  <c:v>3.1879657742202694</c:v>
                </c:pt>
                <c:pt idx="15">
                  <c:v>2.8437972248935184</c:v>
                </c:pt>
                <c:pt idx="16">
                  <c:v>3.019075065184551</c:v>
                </c:pt>
                <c:pt idx="17">
                  <c:v>3.2350925291295463</c:v>
                </c:pt>
                <c:pt idx="18">
                  <c:v>3.4284147010422483</c:v>
                </c:pt>
                <c:pt idx="19">
                  <c:v>3.2739726027397165</c:v>
                </c:pt>
                <c:pt idx="20">
                  <c:v>3.7311385459533497</c:v>
                </c:pt>
                <c:pt idx="21">
                  <c:v>4.0225151015925276</c:v>
                </c:pt>
                <c:pt idx="22">
                  <c:v>3.9599890380926261</c:v>
                </c:pt>
                <c:pt idx="23">
                  <c:v>3.7304288631722082</c:v>
                </c:pt>
                <c:pt idx="24">
                  <c:v>3.5483000539665355</c:v>
                </c:pt>
                <c:pt idx="25">
                  <c:v>3.5537079254391868</c:v>
                </c:pt>
                <c:pt idx="26">
                  <c:v>3.3970843921358851</c:v>
                </c:pt>
                <c:pt idx="27">
                  <c:v>3.419716804702122</c:v>
                </c:pt>
                <c:pt idx="28">
                  <c:v>3.4501132276541835</c:v>
                </c:pt>
                <c:pt idx="29">
                  <c:v>3.200106227592614</c:v>
                </c:pt>
                <c:pt idx="30">
                  <c:v>3.0230708035003939</c:v>
                </c:pt>
                <c:pt idx="31">
                  <c:v>3.1038599283724766</c:v>
                </c:pt>
                <c:pt idx="32">
                  <c:v>3.0944194657497981</c:v>
                </c:pt>
                <c:pt idx="33">
                  <c:v>3.0487000131978359</c:v>
                </c:pt>
                <c:pt idx="34">
                  <c:v>2.781072887834446</c:v>
                </c:pt>
                <c:pt idx="35">
                  <c:v>2.4412652579078653</c:v>
                </c:pt>
                <c:pt idx="36">
                  <c:v>1.993485342019552</c:v>
                </c:pt>
                <c:pt idx="37">
                  <c:v>1.8259518259518215</c:v>
                </c:pt>
                <c:pt idx="38">
                  <c:v>1.9143707153020273</c:v>
                </c:pt>
                <c:pt idx="39">
                  <c:v>2.0278997675019284</c:v>
                </c:pt>
                <c:pt idx="40">
                  <c:v>1.9958794746330222</c:v>
                </c:pt>
                <c:pt idx="41">
                  <c:v>2.1487390633041725</c:v>
                </c:pt>
                <c:pt idx="42">
                  <c:v>2.2265122265122228</c:v>
                </c:pt>
                <c:pt idx="43">
                  <c:v>2.2771130837514475</c:v>
                </c:pt>
                <c:pt idx="44">
                  <c:v>2.2703950743971468</c:v>
                </c:pt>
                <c:pt idx="45">
                  <c:v>1.8442622950819665</c:v>
                </c:pt>
                <c:pt idx="46">
                  <c:v>1.7568607335213926</c:v>
                </c:pt>
                <c:pt idx="47">
                  <c:v>1.9346572709801446</c:v>
                </c:pt>
                <c:pt idx="48">
                  <c:v>2.1333673990802327</c:v>
                </c:pt>
                <c:pt idx="49">
                  <c:v>2.3146381788121673</c:v>
                </c:pt>
                <c:pt idx="50">
                  <c:v>2.5130092651351577</c:v>
                </c:pt>
                <c:pt idx="51">
                  <c:v>2.721863527028745</c:v>
                </c:pt>
                <c:pt idx="52">
                  <c:v>2.9289231157682227</c:v>
                </c:pt>
                <c:pt idx="53">
                  <c:v>2.7963219549061558</c:v>
                </c:pt>
                <c:pt idx="54">
                  <c:v>2.8956313735364336</c:v>
                </c:pt>
                <c:pt idx="55">
                  <c:v>3.0188679245283012</c:v>
                </c:pt>
                <c:pt idx="56">
                  <c:v>2.8596513232158616</c:v>
                </c:pt>
                <c:pt idx="57">
                  <c:v>3.2947686116700181</c:v>
                </c:pt>
                <c:pt idx="58">
                  <c:v>3.6546943919344654</c:v>
                </c:pt>
                <c:pt idx="59">
                  <c:v>3.6576168929109976</c:v>
                </c:pt>
                <c:pt idx="60">
                  <c:v>3.8148843026891699</c:v>
                </c:pt>
                <c:pt idx="61">
                  <c:v>4.3629583592293297</c:v>
                </c:pt>
                <c:pt idx="62">
                  <c:v>4.5561470843134888</c:v>
                </c:pt>
                <c:pt idx="63">
                  <c:v>4.6339659847177694</c:v>
                </c:pt>
                <c:pt idx="64">
                  <c:v>4.4032871335704771</c:v>
                </c:pt>
                <c:pt idx="65">
                  <c:v>4.4112241146918141</c:v>
                </c:pt>
                <c:pt idx="66">
                  <c:v>4.4536889758962417</c:v>
                </c:pt>
                <c:pt idx="67">
                  <c:v>4.7374847374847207</c:v>
                </c:pt>
                <c:pt idx="68">
                  <c:v>5.3408120960858341</c:v>
                </c:pt>
                <c:pt idx="69">
                  <c:v>5.8923788653518328</c:v>
                </c:pt>
                <c:pt idx="70">
                  <c:v>6.3951367781155177</c:v>
                </c:pt>
                <c:pt idx="71">
                  <c:v>6.7660967624590729</c:v>
                </c:pt>
                <c:pt idx="72">
                  <c:v>7.4578313253012007</c:v>
                </c:pt>
                <c:pt idx="73">
                  <c:v>7.5869461648404135</c:v>
                </c:pt>
                <c:pt idx="74">
                  <c:v>7.969212551805807</c:v>
                </c:pt>
                <c:pt idx="75">
                  <c:v>7.9269729093050518</c:v>
                </c:pt>
                <c:pt idx="76">
                  <c:v>8.2001879699247997</c:v>
                </c:pt>
                <c:pt idx="77">
                  <c:v>8.6022767280835737</c:v>
                </c:pt>
                <c:pt idx="78">
                  <c:v>8.9609933231814356</c:v>
                </c:pt>
                <c:pt idx="79">
                  <c:v>8.1021217066915394</c:v>
                </c:pt>
                <c:pt idx="80">
                  <c:v>7.2809352934367482</c:v>
                </c:pt>
                <c:pt idx="81">
                  <c:v>6.4842492527017708</c:v>
                </c:pt>
                <c:pt idx="82">
                  <c:v>5.9650325677065466</c:v>
                </c:pt>
                <c:pt idx="83">
                  <c:v>5.7467348097671804</c:v>
                </c:pt>
                <c:pt idx="84">
                  <c:v>5.4714654109205023</c:v>
                </c:pt>
                <c:pt idx="85">
                  <c:v>5.1810029890401932</c:v>
                </c:pt>
                <c:pt idx="86">
                  <c:v>4.6940118447027706</c:v>
                </c:pt>
                <c:pt idx="87">
                  <c:v>4.6709592928080337</c:v>
                </c:pt>
                <c:pt idx="88">
                  <c:v>4.3648208469055492</c:v>
                </c:pt>
                <c:pt idx="89">
                  <c:v>3.9874648800518662</c:v>
                </c:pt>
                <c:pt idx="90">
                  <c:v>3.3971188991614825</c:v>
                </c:pt>
                <c:pt idx="91">
                  <c:v>3.8714547611344643</c:v>
                </c:pt>
                <c:pt idx="92">
                  <c:v>3.9706517047906695</c:v>
                </c:pt>
                <c:pt idx="93">
                  <c:v>4.0488015547397973</c:v>
                </c:pt>
                <c:pt idx="94">
                  <c:v>4.1194866817642541</c:v>
                </c:pt>
                <c:pt idx="95">
                  <c:v>4.0919342712920228</c:v>
                </c:pt>
                <c:pt idx="96">
                  <c:v>3.6781120442223965</c:v>
                </c:pt>
                <c:pt idx="97">
                  <c:v>3.3785917271866048</c:v>
                </c:pt>
                <c:pt idx="98">
                  <c:v>3.1322019694112817</c:v>
                </c:pt>
                <c:pt idx="99">
                  <c:v>3.1279324366593682</c:v>
                </c:pt>
                <c:pt idx="100">
                  <c:v>3.1627132750728171</c:v>
                </c:pt>
                <c:pt idx="101">
                  <c:v>3.2006650732619746</c:v>
                </c:pt>
                <c:pt idx="102">
                  <c:v>3.1191515907673111</c:v>
                </c:pt>
                <c:pt idx="103">
                  <c:v>3.0938538205980111</c:v>
                </c:pt>
                <c:pt idx="104">
                  <c:v>3.2274802822748021</c:v>
                </c:pt>
                <c:pt idx="105">
                  <c:v>3.3412887828162279</c:v>
                </c:pt>
                <c:pt idx="106">
                  <c:v>3.2625582599689338</c:v>
                </c:pt>
                <c:pt idx="107">
                  <c:v>3.1778786628146904</c:v>
                </c:pt>
                <c:pt idx="108">
                  <c:v>3.147749410437807</c:v>
                </c:pt>
                <c:pt idx="109">
                  <c:v>3.0136428425982569</c:v>
                </c:pt>
                <c:pt idx="110">
                  <c:v>3.2199085830370762</c:v>
                </c:pt>
                <c:pt idx="111">
                  <c:v>3.2453745829542089</c:v>
                </c:pt>
                <c:pt idx="112">
                  <c:v>3.3077853973376379</c:v>
                </c:pt>
                <c:pt idx="113">
                  <c:v>3.4236229986909588</c:v>
                </c:pt>
                <c:pt idx="114">
                  <c:v>3.7910869126839994</c:v>
                </c:pt>
                <c:pt idx="115">
                  <c:v>3.7562940584088662</c:v>
                </c:pt>
                <c:pt idx="116">
                  <c:v>3.8101940283502627</c:v>
                </c:pt>
                <c:pt idx="117">
                  <c:v>3.8558088161462027</c:v>
                </c:pt>
                <c:pt idx="118">
                  <c:v>3.8515546639919798</c:v>
                </c:pt>
                <c:pt idx="119">
                  <c:v>3.7999999999999972</c:v>
                </c:pt>
                <c:pt idx="120">
                  <c:v>3.6182902584493046</c:v>
                </c:pt>
                <c:pt idx="121">
                  <c:v>3.7161494366475498</c:v>
                </c:pt>
                <c:pt idx="122">
                  <c:v>3.847667781932687</c:v>
                </c:pt>
                <c:pt idx="123">
                  <c:v>3.5056795926361128</c:v>
                </c:pt>
                <c:pt idx="124">
                  <c:v>2.8504490433424459</c:v>
                </c:pt>
                <c:pt idx="125">
                  <c:v>2.2003699737123994</c:v>
                </c:pt>
                <c:pt idx="126">
                  <c:v>1.9720225374004288</c:v>
                </c:pt>
                <c:pt idx="127">
                  <c:v>1.8732408036494155</c:v>
                </c:pt>
                <c:pt idx="128">
                  <c:v>1.965911291884564</c:v>
                </c:pt>
                <c:pt idx="129">
                  <c:v>1.7403074543169263</c:v>
                </c:pt>
                <c:pt idx="130">
                  <c:v>1.4873478848754027</c:v>
                </c:pt>
                <c:pt idx="131">
                  <c:v>1.6184971098265961</c:v>
                </c:pt>
                <c:pt idx="132">
                  <c:v>1.602072141212588</c:v>
                </c:pt>
                <c:pt idx="133">
                  <c:v>1.5627977892128841</c:v>
                </c:pt>
                <c:pt idx="134">
                  <c:v>1.5066805647683157</c:v>
                </c:pt>
                <c:pt idx="135">
                  <c:v>1.9489120151371826</c:v>
                </c:pt>
                <c:pt idx="136">
                  <c:v>3.3029612756264273</c:v>
                </c:pt>
                <c:pt idx="137">
                  <c:v>3.6296084595598765</c:v>
                </c:pt>
                <c:pt idx="138">
                  <c:v>3.9725635895970295</c:v>
                </c:pt>
                <c:pt idx="139">
                  <c:v>4.4397865853658649</c:v>
                </c:pt>
                <c:pt idx="140">
                  <c:v>4.5113496058505076</c:v>
                </c:pt>
                <c:pt idx="141">
                  <c:v>4.5899458329373735</c:v>
                </c:pt>
                <c:pt idx="142">
                  <c:v>5.2531404644080659</c:v>
                </c:pt>
                <c:pt idx="143">
                  <c:v>5.6219188471748129</c:v>
                </c:pt>
                <c:pt idx="144">
                  <c:v>6.9398545935228109</c:v>
                </c:pt>
                <c:pt idx="145">
                  <c:v>8.0033777444173406</c:v>
                </c:pt>
                <c:pt idx="146">
                  <c:v>8.5324869305451827</c:v>
                </c:pt>
                <c:pt idx="147">
                  <c:v>9.233481811432803</c:v>
                </c:pt>
                <c:pt idx="148">
                  <c:v>9.0591694230062476</c:v>
                </c:pt>
                <c:pt idx="149">
                  <c:v>9.680088251516823</c:v>
                </c:pt>
                <c:pt idx="150">
                  <c:v>10.197910940076961</c:v>
                </c:pt>
                <c:pt idx="151">
                  <c:v>10.837438423645315</c:v>
                </c:pt>
                <c:pt idx="152">
                  <c:v>11.441294074881851</c:v>
                </c:pt>
                <c:pt idx="153">
                  <c:v>12.220606941668184</c:v>
                </c:pt>
                <c:pt idx="154">
                  <c:v>12.531645569620252</c:v>
                </c:pt>
                <c:pt idx="155">
                  <c:v>13.122699937169019</c:v>
                </c:pt>
                <c:pt idx="156">
                  <c:v>13.25269291894756</c:v>
                </c:pt>
                <c:pt idx="157">
                  <c:v>13.282946746590223</c:v>
                </c:pt>
                <c:pt idx="158">
                  <c:v>13.340787889213834</c:v>
                </c:pt>
                <c:pt idx="159">
                  <c:v>12.819641491801899</c:v>
                </c:pt>
                <c:pt idx="160">
                  <c:v>12.367312552653742</c:v>
                </c:pt>
                <c:pt idx="161">
                  <c:v>12.128069734305589</c:v>
                </c:pt>
                <c:pt idx="162">
                  <c:v>11.790138854244612</c:v>
                </c:pt>
                <c:pt idx="163">
                  <c:v>11.432098765432087</c:v>
                </c:pt>
                <c:pt idx="164">
                  <c:v>10.992416211367544</c:v>
                </c:pt>
                <c:pt idx="165">
                  <c:v>10.476884462796521</c:v>
                </c:pt>
                <c:pt idx="166">
                  <c:v>10.147838663024274</c:v>
                </c:pt>
                <c:pt idx="167">
                  <c:v>9.2755693088947062</c:v>
                </c:pt>
                <c:pt idx="168">
                  <c:v>8.3495751149917972</c:v>
                </c:pt>
                <c:pt idx="169">
                  <c:v>7.737730061349696</c:v>
                </c:pt>
                <c:pt idx="170">
                  <c:v>7.3689003566820812</c:v>
                </c:pt>
                <c:pt idx="171">
                  <c:v>7.1686746987951659</c:v>
                </c:pt>
                <c:pt idx="172">
                  <c:v>7.1524966261808309</c:v>
                </c:pt>
                <c:pt idx="173">
                  <c:v>7.1759605322170685</c:v>
                </c:pt>
                <c:pt idx="174">
                  <c:v>6.857567869096318</c:v>
                </c:pt>
                <c:pt idx="175">
                  <c:v>6.1156658541989826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5-1C90-48B5-AF3D-7114C237D36C}"/>
            </c:ext>
          </c:extLst>
        </c:ser>
        <c:ser>
          <c:idx val="2"/>
          <c:order val="1"/>
          <c:tx>
            <c:strRef>
              <c:f>Inflación_MR!$D$1</c:f>
              <c:strCache>
                <c:ptCount val="1"/>
                <c:pt idx="0">
                  <c:v>Proyección total</c:v>
                </c:pt>
              </c:strCache>
            </c:strRef>
          </c:tx>
          <c:spPr>
            <a:ln w="28575" cap="rnd">
              <a:solidFill>
                <a:srgbClr val="0D4E91"/>
              </a:solidFill>
              <a:prstDash val="sysDash"/>
              <a:round/>
            </a:ln>
            <a:effectLst/>
          </c:spPr>
          <c:marker>
            <c:symbol val="none"/>
          </c:marker>
          <c:dPt>
            <c:idx val="171"/>
            <c:marker>
              <c:symbol val="none"/>
            </c:marker>
            <c:bubble3D val="0"/>
            <c:spPr>
              <a:ln w="28575" cap="rnd">
                <a:solidFill>
                  <a:srgbClr val="0D4E91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B-1C90-48B5-AF3D-7114C237D36C}"/>
              </c:ext>
            </c:extLst>
          </c:dPt>
          <c:dLbls>
            <c:dLbl>
              <c:idx val="169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1C90-48B5-AF3D-7114C237D36C}"/>
                </c:ext>
              </c:extLst>
            </c:dLbl>
            <c:dLbl>
              <c:idx val="170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1C90-48B5-AF3D-7114C237D36C}"/>
                </c:ext>
              </c:extLst>
            </c:dLbl>
            <c:dLbl>
              <c:idx val="175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C85B-4A96-8F91-1655C8AD6551}"/>
                </c:ext>
              </c:extLst>
            </c:dLbl>
            <c:dLbl>
              <c:idx val="179"/>
              <c:layout>
                <c:manualLayout>
                  <c:x val="-4.1351802893442022E-2"/>
                  <c:y val="3.894073198654611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1C90-48B5-AF3D-7114C237D36C}"/>
                </c:ext>
              </c:extLst>
            </c:dLbl>
            <c:dLbl>
              <c:idx val="18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1C90-48B5-AF3D-7114C237D36C}"/>
                </c:ext>
              </c:extLst>
            </c:dLbl>
            <c:dLbl>
              <c:idx val="191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1C90-48B5-AF3D-7114C237D36C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300" b="1" i="0" u="none" strike="noStrike" kern="1200" baseline="0">
                    <a:solidFill>
                      <a:srgbClr val="0D4E91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  <a:cs typeface="+mn-cs"/>
                  </a:defRPr>
                </a:pPr>
                <a:endParaRPr lang="es-ES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Inflación_MR!$A$2:$A$193</c:f>
              <c:numCache>
                <c:formatCode>mmm\-yy</c:formatCode>
                <c:ptCount val="192"/>
                <c:pt idx="0">
                  <c:v>40179</c:v>
                </c:pt>
                <c:pt idx="1">
                  <c:v>40210</c:v>
                </c:pt>
                <c:pt idx="2">
                  <c:v>40238</c:v>
                </c:pt>
                <c:pt idx="3">
                  <c:v>40269</c:v>
                </c:pt>
                <c:pt idx="4">
                  <c:v>40299</c:v>
                </c:pt>
                <c:pt idx="5">
                  <c:v>40330</c:v>
                </c:pt>
                <c:pt idx="6">
                  <c:v>40360</c:v>
                </c:pt>
                <c:pt idx="7">
                  <c:v>40391</c:v>
                </c:pt>
                <c:pt idx="8">
                  <c:v>40422</c:v>
                </c:pt>
                <c:pt idx="9">
                  <c:v>40452</c:v>
                </c:pt>
                <c:pt idx="10">
                  <c:v>40483</c:v>
                </c:pt>
                <c:pt idx="11">
                  <c:v>40513</c:v>
                </c:pt>
                <c:pt idx="12">
                  <c:v>40544</c:v>
                </c:pt>
                <c:pt idx="13">
                  <c:v>40575</c:v>
                </c:pt>
                <c:pt idx="14">
                  <c:v>40603</c:v>
                </c:pt>
                <c:pt idx="15">
                  <c:v>40634</c:v>
                </c:pt>
                <c:pt idx="16">
                  <c:v>40664</c:v>
                </c:pt>
                <c:pt idx="17">
                  <c:v>40695</c:v>
                </c:pt>
                <c:pt idx="18">
                  <c:v>40725</c:v>
                </c:pt>
                <c:pt idx="19">
                  <c:v>40756</c:v>
                </c:pt>
                <c:pt idx="20">
                  <c:v>40787</c:v>
                </c:pt>
                <c:pt idx="21">
                  <c:v>40817</c:v>
                </c:pt>
                <c:pt idx="22">
                  <c:v>40848</c:v>
                </c:pt>
                <c:pt idx="23">
                  <c:v>40878</c:v>
                </c:pt>
                <c:pt idx="24">
                  <c:v>40909</c:v>
                </c:pt>
                <c:pt idx="25">
                  <c:v>40940</c:v>
                </c:pt>
                <c:pt idx="26">
                  <c:v>40969</c:v>
                </c:pt>
                <c:pt idx="27">
                  <c:v>41000</c:v>
                </c:pt>
                <c:pt idx="28">
                  <c:v>41030</c:v>
                </c:pt>
                <c:pt idx="29">
                  <c:v>41061</c:v>
                </c:pt>
                <c:pt idx="30">
                  <c:v>41091</c:v>
                </c:pt>
                <c:pt idx="31">
                  <c:v>41122</c:v>
                </c:pt>
                <c:pt idx="32">
                  <c:v>41153</c:v>
                </c:pt>
                <c:pt idx="33">
                  <c:v>41183</c:v>
                </c:pt>
                <c:pt idx="34">
                  <c:v>41214</c:v>
                </c:pt>
                <c:pt idx="35">
                  <c:v>41244</c:v>
                </c:pt>
                <c:pt idx="36">
                  <c:v>41275</c:v>
                </c:pt>
                <c:pt idx="37">
                  <c:v>41306</c:v>
                </c:pt>
                <c:pt idx="38">
                  <c:v>41334</c:v>
                </c:pt>
                <c:pt idx="39">
                  <c:v>41365</c:v>
                </c:pt>
                <c:pt idx="40">
                  <c:v>41395</c:v>
                </c:pt>
                <c:pt idx="41">
                  <c:v>41426</c:v>
                </c:pt>
                <c:pt idx="42">
                  <c:v>41456</c:v>
                </c:pt>
                <c:pt idx="43">
                  <c:v>41487</c:v>
                </c:pt>
                <c:pt idx="44">
                  <c:v>41518</c:v>
                </c:pt>
                <c:pt idx="45">
                  <c:v>41548</c:v>
                </c:pt>
                <c:pt idx="46">
                  <c:v>41579</c:v>
                </c:pt>
                <c:pt idx="47">
                  <c:v>41609</c:v>
                </c:pt>
                <c:pt idx="48">
                  <c:v>41640</c:v>
                </c:pt>
                <c:pt idx="49">
                  <c:v>41671</c:v>
                </c:pt>
                <c:pt idx="50">
                  <c:v>41699</c:v>
                </c:pt>
                <c:pt idx="51">
                  <c:v>41730</c:v>
                </c:pt>
                <c:pt idx="52">
                  <c:v>41760</c:v>
                </c:pt>
                <c:pt idx="53">
                  <c:v>41791</c:v>
                </c:pt>
                <c:pt idx="54">
                  <c:v>41821</c:v>
                </c:pt>
                <c:pt idx="55">
                  <c:v>41852</c:v>
                </c:pt>
                <c:pt idx="56">
                  <c:v>41883</c:v>
                </c:pt>
                <c:pt idx="57">
                  <c:v>41913</c:v>
                </c:pt>
                <c:pt idx="58">
                  <c:v>41944</c:v>
                </c:pt>
                <c:pt idx="59">
                  <c:v>41974</c:v>
                </c:pt>
                <c:pt idx="60">
                  <c:v>42005</c:v>
                </c:pt>
                <c:pt idx="61">
                  <c:v>42036</c:v>
                </c:pt>
                <c:pt idx="62">
                  <c:v>42064</c:v>
                </c:pt>
                <c:pt idx="63">
                  <c:v>42095</c:v>
                </c:pt>
                <c:pt idx="64">
                  <c:v>42125</c:v>
                </c:pt>
                <c:pt idx="65">
                  <c:v>42156</c:v>
                </c:pt>
                <c:pt idx="66">
                  <c:v>42186</c:v>
                </c:pt>
                <c:pt idx="67">
                  <c:v>42217</c:v>
                </c:pt>
                <c:pt idx="68">
                  <c:v>42248</c:v>
                </c:pt>
                <c:pt idx="69">
                  <c:v>42278</c:v>
                </c:pt>
                <c:pt idx="70">
                  <c:v>42309</c:v>
                </c:pt>
                <c:pt idx="71">
                  <c:v>42339</c:v>
                </c:pt>
                <c:pt idx="72">
                  <c:v>42370</c:v>
                </c:pt>
                <c:pt idx="73">
                  <c:v>42401</c:v>
                </c:pt>
                <c:pt idx="74">
                  <c:v>42430</c:v>
                </c:pt>
                <c:pt idx="75">
                  <c:v>42461</c:v>
                </c:pt>
                <c:pt idx="76">
                  <c:v>42491</c:v>
                </c:pt>
                <c:pt idx="77">
                  <c:v>42522</c:v>
                </c:pt>
                <c:pt idx="78">
                  <c:v>42552</c:v>
                </c:pt>
                <c:pt idx="79">
                  <c:v>42583</c:v>
                </c:pt>
                <c:pt idx="80">
                  <c:v>42614</c:v>
                </c:pt>
                <c:pt idx="81">
                  <c:v>42644</c:v>
                </c:pt>
                <c:pt idx="82">
                  <c:v>42675</c:v>
                </c:pt>
                <c:pt idx="83">
                  <c:v>42705</c:v>
                </c:pt>
                <c:pt idx="84">
                  <c:v>42736</c:v>
                </c:pt>
                <c:pt idx="85">
                  <c:v>42767</c:v>
                </c:pt>
                <c:pt idx="86">
                  <c:v>42795</c:v>
                </c:pt>
                <c:pt idx="87">
                  <c:v>42826</c:v>
                </c:pt>
                <c:pt idx="88">
                  <c:v>42856</c:v>
                </c:pt>
                <c:pt idx="89">
                  <c:v>42887</c:v>
                </c:pt>
                <c:pt idx="90">
                  <c:v>42917</c:v>
                </c:pt>
                <c:pt idx="91">
                  <c:v>42948</c:v>
                </c:pt>
                <c:pt idx="92">
                  <c:v>42979</c:v>
                </c:pt>
                <c:pt idx="93">
                  <c:v>43009</c:v>
                </c:pt>
                <c:pt idx="94">
                  <c:v>43040</c:v>
                </c:pt>
                <c:pt idx="95">
                  <c:v>43070</c:v>
                </c:pt>
                <c:pt idx="96">
                  <c:v>43101</c:v>
                </c:pt>
                <c:pt idx="97">
                  <c:v>43132</c:v>
                </c:pt>
                <c:pt idx="98">
                  <c:v>43160</c:v>
                </c:pt>
                <c:pt idx="99">
                  <c:v>43191</c:v>
                </c:pt>
                <c:pt idx="100">
                  <c:v>43221</c:v>
                </c:pt>
                <c:pt idx="101">
                  <c:v>43252</c:v>
                </c:pt>
                <c:pt idx="102">
                  <c:v>43282</c:v>
                </c:pt>
                <c:pt idx="103">
                  <c:v>43313</c:v>
                </c:pt>
                <c:pt idx="104">
                  <c:v>43344</c:v>
                </c:pt>
                <c:pt idx="105">
                  <c:v>43374</c:v>
                </c:pt>
                <c:pt idx="106">
                  <c:v>43405</c:v>
                </c:pt>
                <c:pt idx="107">
                  <c:v>43435</c:v>
                </c:pt>
                <c:pt idx="108">
                  <c:v>43466</c:v>
                </c:pt>
                <c:pt idx="109">
                  <c:v>43497</c:v>
                </c:pt>
                <c:pt idx="110">
                  <c:v>43525</c:v>
                </c:pt>
                <c:pt idx="111">
                  <c:v>43556</c:v>
                </c:pt>
                <c:pt idx="112">
                  <c:v>43586</c:v>
                </c:pt>
                <c:pt idx="113">
                  <c:v>43617</c:v>
                </c:pt>
                <c:pt idx="114">
                  <c:v>43647</c:v>
                </c:pt>
                <c:pt idx="115">
                  <c:v>43678</c:v>
                </c:pt>
                <c:pt idx="116">
                  <c:v>43709</c:v>
                </c:pt>
                <c:pt idx="117">
                  <c:v>43739</c:v>
                </c:pt>
                <c:pt idx="118">
                  <c:v>43770</c:v>
                </c:pt>
                <c:pt idx="119">
                  <c:v>43800</c:v>
                </c:pt>
                <c:pt idx="120">
                  <c:v>43831</c:v>
                </c:pt>
                <c:pt idx="121">
                  <c:v>43862</c:v>
                </c:pt>
                <c:pt idx="122">
                  <c:v>43891</c:v>
                </c:pt>
                <c:pt idx="123">
                  <c:v>43922</c:v>
                </c:pt>
                <c:pt idx="124">
                  <c:v>43952</c:v>
                </c:pt>
                <c:pt idx="125">
                  <c:v>43983</c:v>
                </c:pt>
                <c:pt idx="126">
                  <c:v>44013</c:v>
                </c:pt>
                <c:pt idx="127">
                  <c:v>44044</c:v>
                </c:pt>
                <c:pt idx="128">
                  <c:v>44075</c:v>
                </c:pt>
                <c:pt idx="129">
                  <c:v>44105</c:v>
                </c:pt>
                <c:pt idx="130">
                  <c:v>44136</c:v>
                </c:pt>
                <c:pt idx="131">
                  <c:v>44166</c:v>
                </c:pt>
                <c:pt idx="132">
                  <c:v>44197</c:v>
                </c:pt>
                <c:pt idx="133">
                  <c:v>44228</c:v>
                </c:pt>
                <c:pt idx="134">
                  <c:v>44256</c:v>
                </c:pt>
                <c:pt idx="135">
                  <c:v>44287</c:v>
                </c:pt>
                <c:pt idx="136">
                  <c:v>44317</c:v>
                </c:pt>
                <c:pt idx="137">
                  <c:v>44348</c:v>
                </c:pt>
                <c:pt idx="138">
                  <c:v>44378</c:v>
                </c:pt>
                <c:pt idx="139">
                  <c:v>44409</c:v>
                </c:pt>
                <c:pt idx="140">
                  <c:v>44440</c:v>
                </c:pt>
                <c:pt idx="141">
                  <c:v>44470</c:v>
                </c:pt>
                <c:pt idx="142">
                  <c:v>44501</c:v>
                </c:pt>
                <c:pt idx="143">
                  <c:v>44531</c:v>
                </c:pt>
                <c:pt idx="144">
                  <c:v>44562</c:v>
                </c:pt>
                <c:pt idx="145">
                  <c:v>44593</c:v>
                </c:pt>
                <c:pt idx="146">
                  <c:v>44621</c:v>
                </c:pt>
                <c:pt idx="147">
                  <c:v>44652</c:v>
                </c:pt>
                <c:pt idx="148">
                  <c:v>44682</c:v>
                </c:pt>
                <c:pt idx="149">
                  <c:v>44713</c:v>
                </c:pt>
                <c:pt idx="150">
                  <c:v>44743</c:v>
                </c:pt>
                <c:pt idx="151">
                  <c:v>44774</c:v>
                </c:pt>
                <c:pt idx="152">
                  <c:v>44805</c:v>
                </c:pt>
                <c:pt idx="153">
                  <c:v>44835</c:v>
                </c:pt>
                <c:pt idx="154">
                  <c:v>44866</c:v>
                </c:pt>
                <c:pt idx="155">
                  <c:v>44896</c:v>
                </c:pt>
                <c:pt idx="156">
                  <c:v>44927</c:v>
                </c:pt>
                <c:pt idx="157">
                  <c:v>44958</c:v>
                </c:pt>
                <c:pt idx="158">
                  <c:v>44986</c:v>
                </c:pt>
                <c:pt idx="159">
                  <c:v>45017</c:v>
                </c:pt>
                <c:pt idx="160">
                  <c:v>45047</c:v>
                </c:pt>
                <c:pt idx="161">
                  <c:v>45078</c:v>
                </c:pt>
                <c:pt idx="162">
                  <c:v>45108</c:v>
                </c:pt>
                <c:pt idx="163">
                  <c:v>45139</c:v>
                </c:pt>
                <c:pt idx="164">
                  <c:v>45170</c:v>
                </c:pt>
                <c:pt idx="165">
                  <c:v>45200</c:v>
                </c:pt>
                <c:pt idx="166">
                  <c:v>45231</c:v>
                </c:pt>
                <c:pt idx="167">
                  <c:v>45261</c:v>
                </c:pt>
                <c:pt idx="168">
                  <c:v>45292</c:v>
                </c:pt>
                <c:pt idx="169">
                  <c:v>45323</c:v>
                </c:pt>
                <c:pt idx="170">
                  <c:v>45352</c:v>
                </c:pt>
                <c:pt idx="171">
                  <c:v>45383</c:v>
                </c:pt>
                <c:pt idx="172">
                  <c:v>45413</c:v>
                </c:pt>
                <c:pt idx="173">
                  <c:v>45444</c:v>
                </c:pt>
                <c:pt idx="174">
                  <c:v>45474</c:v>
                </c:pt>
                <c:pt idx="175">
                  <c:v>45505</c:v>
                </c:pt>
                <c:pt idx="176">
                  <c:v>45536</c:v>
                </c:pt>
                <c:pt idx="177">
                  <c:v>45566</c:v>
                </c:pt>
                <c:pt idx="178">
                  <c:v>45597</c:v>
                </c:pt>
                <c:pt idx="179">
                  <c:v>45627</c:v>
                </c:pt>
                <c:pt idx="180">
                  <c:v>45658</c:v>
                </c:pt>
                <c:pt idx="181">
                  <c:v>45689</c:v>
                </c:pt>
                <c:pt idx="182">
                  <c:v>45717</c:v>
                </c:pt>
                <c:pt idx="183">
                  <c:v>45748</c:v>
                </c:pt>
                <c:pt idx="184">
                  <c:v>45778</c:v>
                </c:pt>
                <c:pt idx="185">
                  <c:v>45809</c:v>
                </c:pt>
                <c:pt idx="186">
                  <c:v>45839</c:v>
                </c:pt>
                <c:pt idx="187">
                  <c:v>45870</c:v>
                </c:pt>
                <c:pt idx="188">
                  <c:v>45901</c:v>
                </c:pt>
                <c:pt idx="189">
                  <c:v>45931</c:v>
                </c:pt>
                <c:pt idx="190">
                  <c:v>45962</c:v>
                </c:pt>
                <c:pt idx="191">
                  <c:v>45992</c:v>
                </c:pt>
              </c:numCache>
            </c:numRef>
          </c:cat>
          <c:val>
            <c:numRef>
              <c:f>Inflación_MR!$D$2:$D$193</c:f>
              <c:numCache>
                <c:formatCode>General</c:formatCode>
                <c:ptCount val="192"/>
                <c:pt idx="175" formatCode="0.00">
                  <c:v>6.1156658541989826</c:v>
                </c:pt>
                <c:pt idx="176" formatCode="0.00">
                  <c:v>6.0402529745046696</c:v>
                </c:pt>
                <c:pt idx="177" formatCode="0.00">
                  <c:v>5.9010788497717099</c:v>
                </c:pt>
                <c:pt idx="178" formatCode="0.00">
                  <c:v>5.6788345290441598</c:v>
                </c:pt>
                <c:pt idx="179" formatCode="0.00">
                  <c:v>5.6</c:v>
                </c:pt>
                <c:pt idx="180" formatCode="0.00">
                  <c:v>5.5935044711771402</c:v>
                </c:pt>
                <c:pt idx="181" formatCode="0.00">
                  <c:v>5.2694399347948</c:v>
                </c:pt>
                <c:pt idx="182" formatCode="0.00">
                  <c:v>5.1321458814933498</c:v>
                </c:pt>
                <c:pt idx="183" formatCode="0.00">
                  <c:v>4.7368159202255002</c:v>
                </c:pt>
                <c:pt idx="184" formatCode="0.00">
                  <c:v>4.6481254930170497</c:v>
                </c:pt>
                <c:pt idx="185" formatCode="0.00">
                  <c:v>4.4669121246905696</c:v>
                </c:pt>
                <c:pt idx="186" formatCode="0.00">
                  <c:v>4.2785868827675602</c:v>
                </c:pt>
                <c:pt idx="187" formatCode="0.00">
                  <c:v>3.9755742264607701</c:v>
                </c:pt>
                <c:pt idx="188" formatCode="0.00">
                  <c:v>3.9712909092474296</c:v>
                </c:pt>
                <c:pt idx="189" formatCode="0.00">
                  <c:v>3.7621979083335</c:v>
                </c:pt>
                <c:pt idx="190" formatCode="0.00">
                  <c:v>3.6683979202928501</c:v>
                </c:pt>
                <c:pt idx="191" formatCode="0.00">
                  <c:v>3.66144751620558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F-1C90-48B5-AF3D-7114C237D36C}"/>
            </c:ext>
          </c:extLst>
        </c:ser>
        <c:ser>
          <c:idx val="4"/>
          <c:order val="2"/>
          <c:tx>
            <c:strRef>
              <c:f>Inflación_MR!$F$1</c:f>
              <c:strCache>
                <c:ptCount val="1"/>
                <c:pt idx="0">
                  <c:v>Meta</c:v>
                </c:pt>
              </c:strCache>
            </c:strRef>
          </c:tx>
          <c:spPr>
            <a:ln w="12700" cap="rnd">
              <a:solidFill>
                <a:schemeClr val="bg1">
                  <a:lumMod val="50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Inflación_MR!$A$2:$A$193</c:f>
              <c:numCache>
                <c:formatCode>mmm\-yy</c:formatCode>
                <c:ptCount val="192"/>
                <c:pt idx="0">
                  <c:v>40179</c:v>
                </c:pt>
                <c:pt idx="1">
                  <c:v>40210</c:v>
                </c:pt>
                <c:pt idx="2">
                  <c:v>40238</c:v>
                </c:pt>
                <c:pt idx="3">
                  <c:v>40269</c:v>
                </c:pt>
                <c:pt idx="4">
                  <c:v>40299</c:v>
                </c:pt>
                <c:pt idx="5">
                  <c:v>40330</c:v>
                </c:pt>
                <c:pt idx="6">
                  <c:v>40360</c:v>
                </c:pt>
                <c:pt idx="7">
                  <c:v>40391</c:v>
                </c:pt>
                <c:pt idx="8">
                  <c:v>40422</c:v>
                </c:pt>
                <c:pt idx="9">
                  <c:v>40452</c:v>
                </c:pt>
                <c:pt idx="10">
                  <c:v>40483</c:v>
                </c:pt>
                <c:pt idx="11">
                  <c:v>40513</c:v>
                </c:pt>
                <c:pt idx="12">
                  <c:v>40544</c:v>
                </c:pt>
                <c:pt idx="13">
                  <c:v>40575</c:v>
                </c:pt>
                <c:pt idx="14">
                  <c:v>40603</c:v>
                </c:pt>
                <c:pt idx="15">
                  <c:v>40634</c:v>
                </c:pt>
                <c:pt idx="16">
                  <c:v>40664</c:v>
                </c:pt>
                <c:pt idx="17">
                  <c:v>40695</c:v>
                </c:pt>
                <c:pt idx="18">
                  <c:v>40725</c:v>
                </c:pt>
                <c:pt idx="19">
                  <c:v>40756</c:v>
                </c:pt>
                <c:pt idx="20">
                  <c:v>40787</c:v>
                </c:pt>
                <c:pt idx="21">
                  <c:v>40817</c:v>
                </c:pt>
                <c:pt idx="22">
                  <c:v>40848</c:v>
                </c:pt>
                <c:pt idx="23">
                  <c:v>40878</c:v>
                </c:pt>
                <c:pt idx="24">
                  <c:v>40909</c:v>
                </c:pt>
                <c:pt idx="25">
                  <c:v>40940</c:v>
                </c:pt>
                <c:pt idx="26">
                  <c:v>40969</c:v>
                </c:pt>
                <c:pt idx="27">
                  <c:v>41000</c:v>
                </c:pt>
                <c:pt idx="28">
                  <c:v>41030</c:v>
                </c:pt>
                <c:pt idx="29">
                  <c:v>41061</c:v>
                </c:pt>
                <c:pt idx="30">
                  <c:v>41091</c:v>
                </c:pt>
                <c:pt idx="31">
                  <c:v>41122</c:v>
                </c:pt>
                <c:pt idx="32">
                  <c:v>41153</c:v>
                </c:pt>
                <c:pt idx="33">
                  <c:v>41183</c:v>
                </c:pt>
                <c:pt idx="34">
                  <c:v>41214</c:v>
                </c:pt>
                <c:pt idx="35">
                  <c:v>41244</c:v>
                </c:pt>
                <c:pt idx="36">
                  <c:v>41275</c:v>
                </c:pt>
                <c:pt idx="37">
                  <c:v>41306</c:v>
                </c:pt>
                <c:pt idx="38">
                  <c:v>41334</c:v>
                </c:pt>
                <c:pt idx="39">
                  <c:v>41365</c:v>
                </c:pt>
                <c:pt idx="40">
                  <c:v>41395</c:v>
                </c:pt>
                <c:pt idx="41">
                  <c:v>41426</c:v>
                </c:pt>
                <c:pt idx="42">
                  <c:v>41456</c:v>
                </c:pt>
                <c:pt idx="43">
                  <c:v>41487</c:v>
                </c:pt>
                <c:pt idx="44">
                  <c:v>41518</c:v>
                </c:pt>
                <c:pt idx="45">
                  <c:v>41548</c:v>
                </c:pt>
                <c:pt idx="46">
                  <c:v>41579</c:v>
                </c:pt>
                <c:pt idx="47">
                  <c:v>41609</c:v>
                </c:pt>
                <c:pt idx="48">
                  <c:v>41640</c:v>
                </c:pt>
                <c:pt idx="49">
                  <c:v>41671</c:v>
                </c:pt>
                <c:pt idx="50">
                  <c:v>41699</c:v>
                </c:pt>
                <c:pt idx="51">
                  <c:v>41730</c:v>
                </c:pt>
                <c:pt idx="52">
                  <c:v>41760</c:v>
                </c:pt>
                <c:pt idx="53">
                  <c:v>41791</c:v>
                </c:pt>
                <c:pt idx="54">
                  <c:v>41821</c:v>
                </c:pt>
                <c:pt idx="55">
                  <c:v>41852</c:v>
                </c:pt>
                <c:pt idx="56">
                  <c:v>41883</c:v>
                </c:pt>
                <c:pt idx="57">
                  <c:v>41913</c:v>
                </c:pt>
                <c:pt idx="58">
                  <c:v>41944</c:v>
                </c:pt>
                <c:pt idx="59">
                  <c:v>41974</c:v>
                </c:pt>
                <c:pt idx="60">
                  <c:v>42005</c:v>
                </c:pt>
                <c:pt idx="61">
                  <c:v>42036</c:v>
                </c:pt>
                <c:pt idx="62">
                  <c:v>42064</c:v>
                </c:pt>
                <c:pt idx="63">
                  <c:v>42095</c:v>
                </c:pt>
                <c:pt idx="64">
                  <c:v>42125</c:v>
                </c:pt>
                <c:pt idx="65">
                  <c:v>42156</c:v>
                </c:pt>
                <c:pt idx="66">
                  <c:v>42186</c:v>
                </c:pt>
                <c:pt idx="67">
                  <c:v>42217</c:v>
                </c:pt>
                <c:pt idx="68">
                  <c:v>42248</c:v>
                </c:pt>
                <c:pt idx="69">
                  <c:v>42278</c:v>
                </c:pt>
                <c:pt idx="70">
                  <c:v>42309</c:v>
                </c:pt>
                <c:pt idx="71">
                  <c:v>42339</c:v>
                </c:pt>
                <c:pt idx="72">
                  <c:v>42370</c:v>
                </c:pt>
                <c:pt idx="73">
                  <c:v>42401</c:v>
                </c:pt>
                <c:pt idx="74">
                  <c:v>42430</c:v>
                </c:pt>
                <c:pt idx="75">
                  <c:v>42461</c:v>
                </c:pt>
                <c:pt idx="76">
                  <c:v>42491</c:v>
                </c:pt>
                <c:pt idx="77">
                  <c:v>42522</c:v>
                </c:pt>
                <c:pt idx="78">
                  <c:v>42552</c:v>
                </c:pt>
                <c:pt idx="79">
                  <c:v>42583</c:v>
                </c:pt>
                <c:pt idx="80">
                  <c:v>42614</c:v>
                </c:pt>
                <c:pt idx="81">
                  <c:v>42644</c:v>
                </c:pt>
                <c:pt idx="82">
                  <c:v>42675</c:v>
                </c:pt>
                <c:pt idx="83">
                  <c:v>42705</c:v>
                </c:pt>
                <c:pt idx="84">
                  <c:v>42736</c:v>
                </c:pt>
                <c:pt idx="85">
                  <c:v>42767</c:v>
                </c:pt>
                <c:pt idx="86">
                  <c:v>42795</c:v>
                </c:pt>
                <c:pt idx="87">
                  <c:v>42826</c:v>
                </c:pt>
                <c:pt idx="88">
                  <c:v>42856</c:v>
                </c:pt>
                <c:pt idx="89">
                  <c:v>42887</c:v>
                </c:pt>
                <c:pt idx="90">
                  <c:v>42917</c:v>
                </c:pt>
                <c:pt idx="91">
                  <c:v>42948</c:v>
                </c:pt>
                <c:pt idx="92">
                  <c:v>42979</c:v>
                </c:pt>
                <c:pt idx="93">
                  <c:v>43009</c:v>
                </c:pt>
                <c:pt idx="94">
                  <c:v>43040</c:v>
                </c:pt>
                <c:pt idx="95">
                  <c:v>43070</c:v>
                </c:pt>
                <c:pt idx="96">
                  <c:v>43101</c:v>
                </c:pt>
                <c:pt idx="97">
                  <c:v>43132</c:v>
                </c:pt>
                <c:pt idx="98">
                  <c:v>43160</c:v>
                </c:pt>
                <c:pt idx="99">
                  <c:v>43191</c:v>
                </c:pt>
                <c:pt idx="100">
                  <c:v>43221</c:v>
                </c:pt>
                <c:pt idx="101">
                  <c:v>43252</c:v>
                </c:pt>
                <c:pt idx="102">
                  <c:v>43282</c:v>
                </c:pt>
                <c:pt idx="103">
                  <c:v>43313</c:v>
                </c:pt>
                <c:pt idx="104">
                  <c:v>43344</c:v>
                </c:pt>
                <c:pt idx="105">
                  <c:v>43374</c:v>
                </c:pt>
                <c:pt idx="106">
                  <c:v>43405</c:v>
                </c:pt>
                <c:pt idx="107">
                  <c:v>43435</c:v>
                </c:pt>
                <c:pt idx="108">
                  <c:v>43466</c:v>
                </c:pt>
                <c:pt idx="109">
                  <c:v>43497</c:v>
                </c:pt>
                <c:pt idx="110">
                  <c:v>43525</c:v>
                </c:pt>
                <c:pt idx="111">
                  <c:v>43556</c:v>
                </c:pt>
                <c:pt idx="112">
                  <c:v>43586</c:v>
                </c:pt>
                <c:pt idx="113">
                  <c:v>43617</c:v>
                </c:pt>
                <c:pt idx="114">
                  <c:v>43647</c:v>
                </c:pt>
                <c:pt idx="115">
                  <c:v>43678</c:v>
                </c:pt>
                <c:pt idx="116">
                  <c:v>43709</c:v>
                </c:pt>
                <c:pt idx="117">
                  <c:v>43739</c:v>
                </c:pt>
                <c:pt idx="118">
                  <c:v>43770</c:v>
                </c:pt>
                <c:pt idx="119">
                  <c:v>43800</c:v>
                </c:pt>
                <c:pt idx="120">
                  <c:v>43831</c:v>
                </c:pt>
                <c:pt idx="121">
                  <c:v>43862</c:v>
                </c:pt>
                <c:pt idx="122">
                  <c:v>43891</c:v>
                </c:pt>
                <c:pt idx="123">
                  <c:v>43922</c:v>
                </c:pt>
                <c:pt idx="124">
                  <c:v>43952</c:v>
                </c:pt>
                <c:pt idx="125">
                  <c:v>43983</c:v>
                </c:pt>
                <c:pt idx="126">
                  <c:v>44013</c:v>
                </c:pt>
                <c:pt idx="127">
                  <c:v>44044</c:v>
                </c:pt>
                <c:pt idx="128">
                  <c:v>44075</c:v>
                </c:pt>
                <c:pt idx="129">
                  <c:v>44105</c:v>
                </c:pt>
                <c:pt idx="130">
                  <c:v>44136</c:v>
                </c:pt>
                <c:pt idx="131">
                  <c:v>44166</c:v>
                </c:pt>
                <c:pt idx="132">
                  <c:v>44197</c:v>
                </c:pt>
                <c:pt idx="133">
                  <c:v>44228</c:v>
                </c:pt>
                <c:pt idx="134">
                  <c:v>44256</c:v>
                </c:pt>
                <c:pt idx="135">
                  <c:v>44287</c:v>
                </c:pt>
                <c:pt idx="136">
                  <c:v>44317</c:v>
                </c:pt>
                <c:pt idx="137">
                  <c:v>44348</c:v>
                </c:pt>
                <c:pt idx="138">
                  <c:v>44378</c:v>
                </c:pt>
                <c:pt idx="139">
                  <c:v>44409</c:v>
                </c:pt>
                <c:pt idx="140">
                  <c:v>44440</c:v>
                </c:pt>
                <c:pt idx="141">
                  <c:v>44470</c:v>
                </c:pt>
                <c:pt idx="142">
                  <c:v>44501</c:v>
                </c:pt>
                <c:pt idx="143">
                  <c:v>44531</c:v>
                </c:pt>
                <c:pt idx="144">
                  <c:v>44562</c:v>
                </c:pt>
                <c:pt idx="145">
                  <c:v>44593</c:v>
                </c:pt>
                <c:pt idx="146">
                  <c:v>44621</c:v>
                </c:pt>
                <c:pt idx="147">
                  <c:v>44652</c:v>
                </c:pt>
                <c:pt idx="148">
                  <c:v>44682</c:v>
                </c:pt>
                <c:pt idx="149">
                  <c:v>44713</c:v>
                </c:pt>
                <c:pt idx="150">
                  <c:v>44743</c:v>
                </c:pt>
                <c:pt idx="151">
                  <c:v>44774</c:v>
                </c:pt>
                <c:pt idx="152">
                  <c:v>44805</c:v>
                </c:pt>
                <c:pt idx="153">
                  <c:v>44835</c:v>
                </c:pt>
                <c:pt idx="154">
                  <c:v>44866</c:v>
                </c:pt>
                <c:pt idx="155">
                  <c:v>44896</c:v>
                </c:pt>
                <c:pt idx="156">
                  <c:v>44927</c:v>
                </c:pt>
                <c:pt idx="157">
                  <c:v>44958</c:v>
                </c:pt>
                <c:pt idx="158">
                  <c:v>44986</c:v>
                </c:pt>
                <c:pt idx="159">
                  <c:v>45017</c:v>
                </c:pt>
                <c:pt idx="160">
                  <c:v>45047</c:v>
                </c:pt>
                <c:pt idx="161">
                  <c:v>45078</c:v>
                </c:pt>
                <c:pt idx="162">
                  <c:v>45108</c:v>
                </c:pt>
                <c:pt idx="163">
                  <c:v>45139</c:v>
                </c:pt>
                <c:pt idx="164">
                  <c:v>45170</c:v>
                </c:pt>
                <c:pt idx="165">
                  <c:v>45200</c:v>
                </c:pt>
                <c:pt idx="166">
                  <c:v>45231</c:v>
                </c:pt>
                <c:pt idx="167">
                  <c:v>45261</c:v>
                </c:pt>
                <c:pt idx="168">
                  <c:v>45292</c:v>
                </c:pt>
                <c:pt idx="169">
                  <c:v>45323</c:v>
                </c:pt>
                <c:pt idx="170">
                  <c:v>45352</c:v>
                </c:pt>
                <c:pt idx="171">
                  <c:v>45383</c:v>
                </c:pt>
                <c:pt idx="172">
                  <c:v>45413</c:v>
                </c:pt>
                <c:pt idx="173">
                  <c:v>45444</c:v>
                </c:pt>
                <c:pt idx="174">
                  <c:v>45474</c:v>
                </c:pt>
                <c:pt idx="175">
                  <c:v>45505</c:v>
                </c:pt>
                <c:pt idx="176">
                  <c:v>45536</c:v>
                </c:pt>
                <c:pt idx="177">
                  <c:v>45566</c:v>
                </c:pt>
                <c:pt idx="178">
                  <c:v>45597</c:v>
                </c:pt>
                <c:pt idx="179">
                  <c:v>45627</c:v>
                </c:pt>
                <c:pt idx="180">
                  <c:v>45658</c:v>
                </c:pt>
                <c:pt idx="181">
                  <c:v>45689</c:v>
                </c:pt>
                <c:pt idx="182">
                  <c:v>45717</c:v>
                </c:pt>
                <c:pt idx="183">
                  <c:v>45748</c:v>
                </c:pt>
                <c:pt idx="184">
                  <c:v>45778</c:v>
                </c:pt>
                <c:pt idx="185">
                  <c:v>45809</c:v>
                </c:pt>
                <c:pt idx="186">
                  <c:v>45839</c:v>
                </c:pt>
                <c:pt idx="187">
                  <c:v>45870</c:v>
                </c:pt>
                <c:pt idx="188">
                  <c:v>45901</c:v>
                </c:pt>
                <c:pt idx="189">
                  <c:v>45931</c:v>
                </c:pt>
                <c:pt idx="190">
                  <c:v>45962</c:v>
                </c:pt>
                <c:pt idx="191">
                  <c:v>45992</c:v>
                </c:pt>
              </c:numCache>
            </c:numRef>
          </c:cat>
          <c:val>
            <c:numRef>
              <c:f>Inflación_MR!$F$2:$F$193</c:f>
              <c:numCache>
                <c:formatCode>General</c:formatCode>
                <c:ptCount val="192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  <c:pt idx="4">
                  <c:v>2</c:v>
                </c:pt>
                <c:pt idx="5">
                  <c:v>2</c:v>
                </c:pt>
                <c:pt idx="6">
                  <c:v>2</c:v>
                </c:pt>
                <c:pt idx="7">
                  <c:v>2</c:v>
                </c:pt>
                <c:pt idx="8">
                  <c:v>2</c:v>
                </c:pt>
                <c:pt idx="9">
                  <c:v>2</c:v>
                </c:pt>
                <c:pt idx="10">
                  <c:v>2</c:v>
                </c:pt>
                <c:pt idx="11">
                  <c:v>2</c:v>
                </c:pt>
                <c:pt idx="12">
                  <c:v>2</c:v>
                </c:pt>
                <c:pt idx="13">
                  <c:v>2</c:v>
                </c:pt>
                <c:pt idx="14">
                  <c:v>2</c:v>
                </c:pt>
                <c:pt idx="15">
                  <c:v>2</c:v>
                </c:pt>
                <c:pt idx="16">
                  <c:v>2</c:v>
                </c:pt>
                <c:pt idx="17">
                  <c:v>2</c:v>
                </c:pt>
                <c:pt idx="18">
                  <c:v>2</c:v>
                </c:pt>
                <c:pt idx="19">
                  <c:v>2</c:v>
                </c:pt>
                <c:pt idx="20">
                  <c:v>2</c:v>
                </c:pt>
                <c:pt idx="21">
                  <c:v>2</c:v>
                </c:pt>
                <c:pt idx="22">
                  <c:v>2</c:v>
                </c:pt>
                <c:pt idx="23">
                  <c:v>2</c:v>
                </c:pt>
                <c:pt idx="24">
                  <c:v>2</c:v>
                </c:pt>
                <c:pt idx="25">
                  <c:v>2</c:v>
                </c:pt>
                <c:pt idx="26">
                  <c:v>2</c:v>
                </c:pt>
                <c:pt idx="27">
                  <c:v>2</c:v>
                </c:pt>
                <c:pt idx="28">
                  <c:v>2</c:v>
                </c:pt>
                <c:pt idx="29">
                  <c:v>2</c:v>
                </c:pt>
                <c:pt idx="30">
                  <c:v>2</c:v>
                </c:pt>
                <c:pt idx="31">
                  <c:v>2</c:v>
                </c:pt>
                <c:pt idx="32">
                  <c:v>2</c:v>
                </c:pt>
                <c:pt idx="33">
                  <c:v>2</c:v>
                </c:pt>
                <c:pt idx="34">
                  <c:v>2</c:v>
                </c:pt>
                <c:pt idx="35">
                  <c:v>2</c:v>
                </c:pt>
                <c:pt idx="36">
                  <c:v>2</c:v>
                </c:pt>
                <c:pt idx="37">
                  <c:v>2</c:v>
                </c:pt>
                <c:pt idx="38">
                  <c:v>2</c:v>
                </c:pt>
                <c:pt idx="39">
                  <c:v>2</c:v>
                </c:pt>
                <c:pt idx="40">
                  <c:v>2</c:v>
                </c:pt>
                <c:pt idx="41">
                  <c:v>2</c:v>
                </c:pt>
                <c:pt idx="42">
                  <c:v>2</c:v>
                </c:pt>
                <c:pt idx="43">
                  <c:v>2</c:v>
                </c:pt>
                <c:pt idx="44">
                  <c:v>2</c:v>
                </c:pt>
                <c:pt idx="45">
                  <c:v>2</c:v>
                </c:pt>
                <c:pt idx="46">
                  <c:v>2</c:v>
                </c:pt>
                <c:pt idx="47">
                  <c:v>2</c:v>
                </c:pt>
                <c:pt idx="48">
                  <c:v>2</c:v>
                </c:pt>
                <c:pt idx="49">
                  <c:v>2</c:v>
                </c:pt>
                <c:pt idx="50">
                  <c:v>2</c:v>
                </c:pt>
                <c:pt idx="51">
                  <c:v>2</c:v>
                </c:pt>
                <c:pt idx="52">
                  <c:v>2</c:v>
                </c:pt>
                <c:pt idx="53">
                  <c:v>2</c:v>
                </c:pt>
                <c:pt idx="54">
                  <c:v>2</c:v>
                </c:pt>
                <c:pt idx="55">
                  <c:v>2</c:v>
                </c:pt>
                <c:pt idx="56">
                  <c:v>2</c:v>
                </c:pt>
                <c:pt idx="57">
                  <c:v>2</c:v>
                </c:pt>
                <c:pt idx="58">
                  <c:v>2</c:v>
                </c:pt>
                <c:pt idx="59">
                  <c:v>2</c:v>
                </c:pt>
                <c:pt idx="60">
                  <c:v>2</c:v>
                </c:pt>
                <c:pt idx="61">
                  <c:v>2</c:v>
                </c:pt>
                <c:pt idx="62">
                  <c:v>2</c:v>
                </c:pt>
                <c:pt idx="63">
                  <c:v>2</c:v>
                </c:pt>
                <c:pt idx="64">
                  <c:v>2</c:v>
                </c:pt>
                <c:pt idx="65">
                  <c:v>2</c:v>
                </c:pt>
                <c:pt idx="66">
                  <c:v>2</c:v>
                </c:pt>
                <c:pt idx="67">
                  <c:v>2</c:v>
                </c:pt>
                <c:pt idx="68">
                  <c:v>2</c:v>
                </c:pt>
                <c:pt idx="69">
                  <c:v>2</c:v>
                </c:pt>
                <c:pt idx="70">
                  <c:v>2</c:v>
                </c:pt>
                <c:pt idx="71">
                  <c:v>2</c:v>
                </c:pt>
                <c:pt idx="72">
                  <c:v>2</c:v>
                </c:pt>
                <c:pt idx="73">
                  <c:v>2</c:v>
                </c:pt>
                <c:pt idx="74">
                  <c:v>2</c:v>
                </c:pt>
                <c:pt idx="75">
                  <c:v>2</c:v>
                </c:pt>
                <c:pt idx="76">
                  <c:v>2</c:v>
                </c:pt>
                <c:pt idx="77">
                  <c:v>2</c:v>
                </c:pt>
                <c:pt idx="78">
                  <c:v>2</c:v>
                </c:pt>
                <c:pt idx="79">
                  <c:v>2</c:v>
                </c:pt>
                <c:pt idx="80">
                  <c:v>2</c:v>
                </c:pt>
                <c:pt idx="81">
                  <c:v>2</c:v>
                </c:pt>
                <c:pt idx="82">
                  <c:v>2</c:v>
                </c:pt>
                <c:pt idx="83">
                  <c:v>2</c:v>
                </c:pt>
                <c:pt idx="84">
                  <c:v>2</c:v>
                </c:pt>
                <c:pt idx="85">
                  <c:v>2</c:v>
                </c:pt>
                <c:pt idx="86">
                  <c:v>2</c:v>
                </c:pt>
                <c:pt idx="87">
                  <c:v>2</c:v>
                </c:pt>
                <c:pt idx="88">
                  <c:v>2</c:v>
                </c:pt>
                <c:pt idx="89">
                  <c:v>2</c:v>
                </c:pt>
                <c:pt idx="90">
                  <c:v>2</c:v>
                </c:pt>
                <c:pt idx="91">
                  <c:v>2</c:v>
                </c:pt>
                <c:pt idx="92">
                  <c:v>2</c:v>
                </c:pt>
                <c:pt idx="93">
                  <c:v>2</c:v>
                </c:pt>
                <c:pt idx="94">
                  <c:v>2</c:v>
                </c:pt>
                <c:pt idx="95">
                  <c:v>2</c:v>
                </c:pt>
                <c:pt idx="96">
                  <c:v>2</c:v>
                </c:pt>
                <c:pt idx="97">
                  <c:v>2</c:v>
                </c:pt>
                <c:pt idx="98">
                  <c:v>2</c:v>
                </c:pt>
                <c:pt idx="99">
                  <c:v>2</c:v>
                </c:pt>
                <c:pt idx="100">
                  <c:v>2</c:v>
                </c:pt>
                <c:pt idx="101">
                  <c:v>2</c:v>
                </c:pt>
                <c:pt idx="102">
                  <c:v>2</c:v>
                </c:pt>
                <c:pt idx="103">
                  <c:v>2</c:v>
                </c:pt>
                <c:pt idx="104">
                  <c:v>2</c:v>
                </c:pt>
                <c:pt idx="105">
                  <c:v>2</c:v>
                </c:pt>
                <c:pt idx="106">
                  <c:v>2</c:v>
                </c:pt>
                <c:pt idx="107">
                  <c:v>2</c:v>
                </c:pt>
                <c:pt idx="108">
                  <c:v>2</c:v>
                </c:pt>
                <c:pt idx="109">
                  <c:v>2</c:v>
                </c:pt>
                <c:pt idx="110">
                  <c:v>2</c:v>
                </c:pt>
                <c:pt idx="111">
                  <c:v>2</c:v>
                </c:pt>
                <c:pt idx="112">
                  <c:v>2</c:v>
                </c:pt>
                <c:pt idx="113">
                  <c:v>2</c:v>
                </c:pt>
                <c:pt idx="114">
                  <c:v>2</c:v>
                </c:pt>
                <c:pt idx="115">
                  <c:v>2</c:v>
                </c:pt>
                <c:pt idx="116">
                  <c:v>2</c:v>
                </c:pt>
                <c:pt idx="117">
                  <c:v>2</c:v>
                </c:pt>
                <c:pt idx="118">
                  <c:v>2</c:v>
                </c:pt>
                <c:pt idx="119">
                  <c:v>2</c:v>
                </c:pt>
                <c:pt idx="120">
                  <c:v>2</c:v>
                </c:pt>
                <c:pt idx="121">
                  <c:v>2</c:v>
                </c:pt>
                <c:pt idx="122">
                  <c:v>2</c:v>
                </c:pt>
                <c:pt idx="123">
                  <c:v>2</c:v>
                </c:pt>
                <c:pt idx="124">
                  <c:v>2</c:v>
                </c:pt>
                <c:pt idx="125">
                  <c:v>2</c:v>
                </c:pt>
                <c:pt idx="126">
                  <c:v>2</c:v>
                </c:pt>
                <c:pt idx="127">
                  <c:v>2</c:v>
                </c:pt>
                <c:pt idx="128">
                  <c:v>2</c:v>
                </c:pt>
                <c:pt idx="129">
                  <c:v>2</c:v>
                </c:pt>
                <c:pt idx="130">
                  <c:v>2</c:v>
                </c:pt>
                <c:pt idx="131">
                  <c:v>2</c:v>
                </c:pt>
                <c:pt idx="132">
                  <c:v>2</c:v>
                </c:pt>
                <c:pt idx="133">
                  <c:v>2</c:v>
                </c:pt>
                <c:pt idx="134">
                  <c:v>2</c:v>
                </c:pt>
                <c:pt idx="135">
                  <c:v>2</c:v>
                </c:pt>
                <c:pt idx="136">
                  <c:v>2</c:v>
                </c:pt>
                <c:pt idx="137">
                  <c:v>2</c:v>
                </c:pt>
                <c:pt idx="138">
                  <c:v>2</c:v>
                </c:pt>
                <c:pt idx="139">
                  <c:v>2</c:v>
                </c:pt>
                <c:pt idx="140">
                  <c:v>2</c:v>
                </c:pt>
                <c:pt idx="141">
                  <c:v>2</c:v>
                </c:pt>
                <c:pt idx="142">
                  <c:v>2</c:v>
                </c:pt>
                <c:pt idx="143">
                  <c:v>2</c:v>
                </c:pt>
                <c:pt idx="144">
                  <c:v>2</c:v>
                </c:pt>
                <c:pt idx="145">
                  <c:v>2</c:v>
                </c:pt>
                <c:pt idx="146">
                  <c:v>2</c:v>
                </c:pt>
                <c:pt idx="147">
                  <c:v>2</c:v>
                </c:pt>
                <c:pt idx="148">
                  <c:v>2</c:v>
                </c:pt>
                <c:pt idx="149">
                  <c:v>2</c:v>
                </c:pt>
                <c:pt idx="150">
                  <c:v>2</c:v>
                </c:pt>
                <c:pt idx="151">
                  <c:v>2</c:v>
                </c:pt>
                <c:pt idx="152">
                  <c:v>2</c:v>
                </c:pt>
                <c:pt idx="153">
                  <c:v>2</c:v>
                </c:pt>
                <c:pt idx="154">
                  <c:v>2</c:v>
                </c:pt>
                <c:pt idx="155">
                  <c:v>2</c:v>
                </c:pt>
                <c:pt idx="156">
                  <c:v>2</c:v>
                </c:pt>
                <c:pt idx="157">
                  <c:v>2</c:v>
                </c:pt>
                <c:pt idx="158">
                  <c:v>2</c:v>
                </c:pt>
                <c:pt idx="159">
                  <c:v>2</c:v>
                </c:pt>
                <c:pt idx="160">
                  <c:v>2</c:v>
                </c:pt>
                <c:pt idx="161">
                  <c:v>2</c:v>
                </c:pt>
                <c:pt idx="162">
                  <c:v>2</c:v>
                </c:pt>
                <c:pt idx="163">
                  <c:v>2</c:v>
                </c:pt>
                <c:pt idx="164">
                  <c:v>2</c:v>
                </c:pt>
                <c:pt idx="165">
                  <c:v>2</c:v>
                </c:pt>
                <c:pt idx="166">
                  <c:v>2</c:v>
                </c:pt>
                <c:pt idx="167">
                  <c:v>2</c:v>
                </c:pt>
                <c:pt idx="168">
                  <c:v>2</c:v>
                </c:pt>
                <c:pt idx="169">
                  <c:v>2</c:v>
                </c:pt>
                <c:pt idx="170">
                  <c:v>2</c:v>
                </c:pt>
                <c:pt idx="171">
                  <c:v>2</c:v>
                </c:pt>
                <c:pt idx="172">
                  <c:v>2</c:v>
                </c:pt>
                <c:pt idx="173">
                  <c:v>2</c:v>
                </c:pt>
                <c:pt idx="174">
                  <c:v>2</c:v>
                </c:pt>
                <c:pt idx="175">
                  <c:v>2</c:v>
                </c:pt>
                <c:pt idx="176">
                  <c:v>2</c:v>
                </c:pt>
                <c:pt idx="177">
                  <c:v>2</c:v>
                </c:pt>
                <c:pt idx="178">
                  <c:v>2</c:v>
                </c:pt>
                <c:pt idx="179">
                  <c:v>2</c:v>
                </c:pt>
                <c:pt idx="180">
                  <c:v>2</c:v>
                </c:pt>
                <c:pt idx="181">
                  <c:v>2</c:v>
                </c:pt>
                <c:pt idx="182">
                  <c:v>2</c:v>
                </c:pt>
                <c:pt idx="183">
                  <c:v>2</c:v>
                </c:pt>
                <c:pt idx="184">
                  <c:v>2</c:v>
                </c:pt>
                <c:pt idx="185">
                  <c:v>2</c:v>
                </c:pt>
                <c:pt idx="186">
                  <c:v>2</c:v>
                </c:pt>
                <c:pt idx="187">
                  <c:v>2</c:v>
                </c:pt>
                <c:pt idx="188">
                  <c:v>2</c:v>
                </c:pt>
                <c:pt idx="189">
                  <c:v>2</c:v>
                </c:pt>
                <c:pt idx="190">
                  <c:v>2</c:v>
                </c:pt>
                <c:pt idx="191">
                  <c:v>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6-1C90-48B5-AF3D-7114C237D36C}"/>
            </c:ext>
          </c:extLst>
        </c:ser>
        <c:ser>
          <c:idx val="5"/>
          <c:order val="3"/>
          <c:tx>
            <c:strRef>
              <c:f>Inflación_MR!$G$1</c:f>
              <c:strCache>
                <c:ptCount val="1"/>
              </c:strCache>
            </c:strRef>
          </c:tx>
          <c:spPr>
            <a:ln w="12700" cap="rnd">
              <a:solidFill>
                <a:schemeClr val="bg1">
                  <a:lumMod val="50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Inflación_MR!$A$2:$A$193</c:f>
              <c:numCache>
                <c:formatCode>mmm\-yy</c:formatCode>
                <c:ptCount val="192"/>
                <c:pt idx="0">
                  <c:v>40179</c:v>
                </c:pt>
                <c:pt idx="1">
                  <c:v>40210</c:v>
                </c:pt>
                <c:pt idx="2">
                  <c:v>40238</c:v>
                </c:pt>
                <c:pt idx="3">
                  <c:v>40269</c:v>
                </c:pt>
                <c:pt idx="4">
                  <c:v>40299</c:v>
                </c:pt>
                <c:pt idx="5">
                  <c:v>40330</c:v>
                </c:pt>
                <c:pt idx="6">
                  <c:v>40360</c:v>
                </c:pt>
                <c:pt idx="7">
                  <c:v>40391</c:v>
                </c:pt>
                <c:pt idx="8">
                  <c:v>40422</c:v>
                </c:pt>
                <c:pt idx="9">
                  <c:v>40452</c:v>
                </c:pt>
                <c:pt idx="10">
                  <c:v>40483</c:v>
                </c:pt>
                <c:pt idx="11">
                  <c:v>40513</c:v>
                </c:pt>
                <c:pt idx="12">
                  <c:v>40544</c:v>
                </c:pt>
                <c:pt idx="13">
                  <c:v>40575</c:v>
                </c:pt>
                <c:pt idx="14">
                  <c:v>40603</c:v>
                </c:pt>
                <c:pt idx="15">
                  <c:v>40634</c:v>
                </c:pt>
                <c:pt idx="16">
                  <c:v>40664</c:v>
                </c:pt>
                <c:pt idx="17">
                  <c:v>40695</c:v>
                </c:pt>
                <c:pt idx="18">
                  <c:v>40725</c:v>
                </c:pt>
                <c:pt idx="19">
                  <c:v>40756</c:v>
                </c:pt>
                <c:pt idx="20">
                  <c:v>40787</c:v>
                </c:pt>
                <c:pt idx="21">
                  <c:v>40817</c:v>
                </c:pt>
                <c:pt idx="22">
                  <c:v>40848</c:v>
                </c:pt>
                <c:pt idx="23">
                  <c:v>40878</c:v>
                </c:pt>
                <c:pt idx="24">
                  <c:v>40909</c:v>
                </c:pt>
                <c:pt idx="25">
                  <c:v>40940</c:v>
                </c:pt>
                <c:pt idx="26">
                  <c:v>40969</c:v>
                </c:pt>
                <c:pt idx="27">
                  <c:v>41000</c:v>
                </c:pt>
                <c:pt idx="28">
                  <c:v>41030</c:v>
                </c:pt>
                <c:pt idx="29">
                  <c:v>41061</c:v>
                </c:pt>
                <c:pt idx="30">
                  <c:v>41091</c:v>
                </c:pt>
                <c:pt idx="31">
                  <c:v>41122</c:v>
                </c:pt>
                <c:pt idx="32">
                  <c:v>41153</c:v>
                </c:pt>
                <c:pt idx="33">
                  <c:v>41183</c:v>
                </c:pt>
                <c:pt idx="34">
                  <c:v>41214</c:v>
                </c:pt>
                <c:pt idx="35">
                  <c:v>41244</c:v>
                </c:pt>
                <c:pt idx="36">
                  <c:v>41275</c:v>
                </c:pt>
                <c:pt idx="37">
                  <c:v>41306</c:v>
                </c:pt>
                <c:pt idx="38">
                  <c:v>41334</c:v>
                </c:pt>
                <c:pt idx="39">
                  <c:v>41365</c:v>
                </c:pt>
                <c:pt idx="40">
                  <c:v>41395</c:v>
                </c:pt>
                <c:pt idx="41">
                  <c:v>41426</c:v>
                </c:pt>
                <c:pt idx="42">
                  <c:v>41456</c:v>
                </c:pt>
                <c:pt idx="43">
                  <c:v>41487</c:v>
                </c:pt>
                <c:pt idx="44">
                  <c:v>41518</c:v>
                </c:pt>
                <c:pt idx="45">
                  <c:v>41548</c:v>
                </c:pt>
                <c:pt idx="46">
                  <c:v>41579</c:v>
                </c:pt>
                <c:pt idx="47">
                  <c:v>41609</c:v>
                </c:pt>
                <c:pt idx="48">
                  <c:v>41640</c:v>
                </c:pt>
                <c:pt idx="49">
                  <c:v>41671</c:v>
                </c:pt>
                <c:pt idx="50">
                  <c:v>41699</c:v>
                </c:pt>
                <c:pt idx="51">
                  <c:v>41730</c:v>
                </c:pt>
                <c:pt idx="52">
                  <c:v>41760</c:v>
                </c:pt>
                <c:pt idx="53">
                  <c:v>41791</c:v>
                </c:pt>
                <c:pt idx="54">
                  <c:v>41821</c:v>
                </c:pt>
                <c:pt idx="55">
                  <c:v>41852</c:v>
                </c:pt>
                <c:pt idx="56">
                  <c:v>41883</c:v>
                </c:pt>
                <c:pt idx="57">
                  <c:v>41913</c:v>
                </c:pt>
                <c:pt idx="58">
                  <c:v>41944</c:v>
                </c:pt>
                <c:pt idx="59">
                  <c:v>41974</c:v>
                </c:pt>
                <c:pt idx="60">
                  <c:v>42005</c:v>
                </c:pt>
                <c:pt idx="61">
                  <c:v>42036</c:v>
                </c:pt>
                <c:pt idx="62">
                  <c:v>42064</c:v>
                </c:pt>
                <c:pt idx="63">
                  <c:v>42095</c:v>
                </c:pt>
                <c:pt idx="64">
                  <c:v>42125</c:v>
                </c:pt>
                <c:pt idx="65">
                  <c:v>42156</c:v>
                </c:pt>
                <c:pt idx="66">
                  <c:v>42186</c:v>
                </c:pt>
                <c:pt idx="67">
                  <c:v>42217</c:v>
                </c:pt>
                <c:pt idx="68">
                  <c:v>42248</c:v>
                </c:pt>
                <c:pt idx="69">
                  <c:v>42278</c:v>
                </c:pt>
                <c:pt idx="70">
                  <c:v>42309</c:v>
                </c:pt>
                <c:pt idx="71">
                  <c:v>42339</c:v>
                </c:pt>
                <c:pt idx="72">
                  <c:v>42370</c:v>
                </c:pt>
                <c:pt idx="73">
                  <c:v>42401</c:v>
                </c:pt>
                <c:pt idx="74">
                  <c:v>42430</c:v>
                </c:pt>
                <c:pt idx="75">
                  <c:v>42461</c:v>
                </c:pt>
                <c:pt idx="76">
                  <c:v>42491</c:v>
                </c:pt>
                <c:pt idx="77">
                  <c:v>42522</c:v>
                </c:pt>
                <c:pt idx="78">
                  <c:v>42552</c:v>
                </c:pt>
                <c:pt idx="79">
                  <c:v>42583</c:v>
                </c:pt>
                <c:pt idx="80">
                  <c:v>42614</c:v>
                </c:pt>
                <c:pt idx="81">
                  <c:v>42644</c:v>
                </c:pt>
                <c:pt idx="82">
                  <c:v>42675</c:v>
                </c:pt>
                <c:pt idx="83">
                  <c:v>42705</c:v>
                </c:pt>
                <c:pt idx="84">
                  <c:v>42736</c:v>
                </c:pt>
                <c:pt idx="85">
                  <c:v>42767</c:v>
                </c:pt>
                <c:pt idx="86">
                  <c:v>42795</c:v>
                </c:pt>
                <c:pt idx="87">
                  <c:v>42826</c:v>
                </c:pt>
                <c:pt idx="88">
                  <c:v>42856</c:v>
                </c:pt>
                <c:pt idx="89">
                  <c:v>42887</c:v>
                </c:pt>
                <c:pt idx="90">
                  <c:v>42917</c:v>
                </c:pt>
                <c:pt idx="91">
                  <c:v>42948</c:v>
                </c:pt>
                <c:pt idx="92">
                  <c:v>42979</c:v>
                </c:pt>
                <c:pt idx="93">
                  <c:v>43009</c:v>
                </c:pt>
                <c:pt idx="94">
                  <c:v>43040</c:v>
                </c:pt>
                <c:pt idx="95">
                  <c:v>43070</c:v>
                </c:pt>
                <c:pt idx="96">
                  <c:v>43101</c:v>
                </c:pt>
                <c:pt idx="97">
                  <c:v>43132</c:v>
                </c:pt>
                <c:pt idx="98">
                  <c:v>43160</c:v>
                </c:pt>
                <c:pt idx="99">
                  <c:v>43191</c:v>
                </c:pt>
                <c:pt idx="100">
                  <c:v>43221</c:v>
                </c:pt>
                <c:pt idx="101">
                  <c:v>43252</c:v>
                </c:pt>
                <c:pt idx="102">
                  <c:v>43282</c:v>
                </c:pt>
                <c:pt idx="103">
                  <c:v>43313</c:v>
                </c:pt>
                <c:pt idx="104">
                  <c:v>43344</c:v>
                </c:pt>
                <c:pt idx="105">
                  <c:v>43374</c:v>
                </c:pt>
                <c:pt idx="106">
                  <c:v>43405</c:v>
                </c:pt>
                <c:pt idx="107">
                  <c:v>43435</c:v>
                </c:pt>
                <c:pt idx="108">
                  <c:v>43466</c:v>
                </c:pt>
                <c:pt idx="109">
                  <c:v>43497</c:v>
                </c:pt>
                <c:pt idx="110">
                  <c:v>43525</c:v>
                </c:pt>
                <c:pt idx="111">
                  <c:v>43556</c:v>
                </c:pt>
                <c:pt idx="112">
                  <c:v>43586</c:v>
                </c:pt>
                <c:pt idx="113">
                  <c:v>43617</c:v>
                </c:pt>
                <c:pt idx="114">
                  <c:v>43647</c:v>
                </c:pt>
                <c:pt idx="115">
                  <c:v>43678</c:v>
                </c:pt>
                <c:pt idx="116">
                  <c:v>43709</c:v>
                </c:pt>
                <c:pt idx="117">
                  <c:v>43739</c:v>
                </c:pt>
                <c:pt idx="118">
                  <c:v>43770</c:v>
                </c:pt>
                <c:pt idx="119">
                  <c:v>43800</c:v>
                </c:pt>
                <c:pt idx="120">
                  <c:v>43831</c:v>
                </c:pt>
                <c:pt idx="121">
                  <c:v>43862</c:v>
                </c:pt>
                <c:pt idx="122">
                  <c:v>43891</c:v>
                </c:pt>
                <c:pt idx="123">
                  <c:v>43922</c:v>
                </c:pt>
                <c:pt idx="124">
                  <c:v>43952</c:v>
                </c:pt>
                <c:pt idx="125">
                  <c:v>43983</c:v>
                </c:pt>
                <c:pt idx="126">
                  <c:v>44013</c:v>
                </c:pt>
                <c:pt idx="127">
                  <c:v>44044</c:v>
                </c:pt>
                <c:pt idx="128">
                  <c:v>44075</c:v>
                </c:pt>
                <c:pt idx="129">
                  <c:v>44105</c:v>
                </c:pt>
                <c:pt idx="130">
                  <c:v>44136</c:v>
                </c:pt>
                <c:pt idx="131">
                  <c:v>44166</c:v>
                </c:pt>
                <c:pt idx="132">
                  <c:v>44197</c:v>
                </c:pt>
                <c:pt idx="133">
                  <c:v>44228</c:v>
                </c:pt>
                <c:pt idx="134">
                  <c:v>44256</c:v>
                </c:pt>
                <c:pt idx="135">
                  <c:v>44287</c:v>
                </c:pt>
                <c:pt idx="136">
                  <c:v>44317</c:v>
                </c:pt>
                <c:pt idx="137">
                  <c:v>44348</c:v>
                </c:pt>
                <c:pt idx="138">
                  <c:v>44378</c:v>
                </c:pt>
                <c:pt idx="139">
                  <c:v>44409</c:v>
                </c:pt>
                <c:pt idx="140">
                  <c:v>44440</c:v>
                </c:pt>
                <c:pt idx="141">
                  <c:v>44470</c:v>
                </c:pt>
                <c:pt idx="142">
                  <c:v>44501</c:v>
                </c:pt>
                <c:pt idx="143">
                  <c:v>44531</c:v>
                </c:pt>
                <c:pt idx="144">
                  <c:v>44562</c:v>
                </c:pt>
                <c:pt idx="145">
                  <c:v>44593</c:v>
                </c:pt>
                <c:pt idx="146">
                  <c:v>44621</c:v>
                </c:pt>
                <c:pt idx="147">
                  <c:v>44652</c:v>
                </c:pt>
                <c:pt idx="148">
                  <c:v>44682</c:v>
                </c:pt>
                <c:pt idx="149">
                  <c:v>44713</c:v>
                </c:pt>
                <c:pt idx="150">
                  <c:v>44743</c:v>
                </c:pt>
                <c:pt idx="151">
                  <c:v>44774</c:v>
                </c:pt>
                <c:pt idx="152">
                  <c:v>44805</c:v>
                </c:pt>
                <c:pt idx="153">
                  <c:v>44835</c:v>
                </c:pt>
                <c:pt idx="154">
                  <c:v>44866</c:v>
                </c:pt>
                <c:pt idx="155">
                  <c:v>44896</c:v>
                </c:pt>
                <c:pt idx="156">
                  <c:v>44927</c:v>
                </c:pt>
                <c:pt idx="157">
                  <c:v>44958</c:v>
                </c:pt>
                <c:pt idx="158">
                  <c:v>44986</c:v>
                </c:pt>
                <c:pt idx="159">
                  <c:v>45017</c:v>
                </c:pt>
                <c:pt idx="160">
                  <c:v>45047</c:v>
                </c:pt>
                <c:pt idx="161">
                  <c:v>45078</c:v>
                </c:pt>
                <c:pt idx="162">
                  <c:v>45108</c:v>
                </c:pt>
                <c:pt idx="163">
                  <c:v>45139</c:v>
                </c:pt>
                <c:pt idx="164">
                  <c:v>45170</c:v>
                </c:pt>
                <c:pt idx="165">
                  <c:v>45200</c:v>
                </c:pt>
                <c:pt idx="166">
                  <c:v>45231</c:v>
                </c:pt>
                <c:pt idx="167">
                  <c:v>45261</c:v>
                </c:pt>
                <c:pt idx="168">
                  <c:v>45292</c:v>
                </c:pt>
                <c:pt idx="169">
                  <c:v>45323</c:v>
                </c:pt>
                <c:pt idx="170">
                  <c:v>45352</c:v>
                </c:pt>
                <c:pt idx="171">
                  <c:v>45383</c:v>
                </c:pt>
                <c:pt idx="172">
                  <c:v>45413</c:v>
                </c:pt>
                <c:pt idx="173">
                  <c:v>45444</c:v>
                </c:pt>
                <c:pt idx="174">
                  <c:v>45474</c:v>
                </c:pt>
                <c:pt idx="175">
                  <c:v>45505</c:v>
                </c:pt>
                <c:pt idx="176">
                  <c:v>45536</c:v>
                </c:pt>
                <c:pt idx="177">
                  <c:v>45566</c:v>
                </c:pt>
                <c:pt idx="178">
                  <c:v>45597</c:v>
                </c:pt>
                <c:pt idx="179">
                  <c:v>45627</c:v>
                </c:pt>
                <c:pt idx="180">
                  <c:v>45658</c:v>
                </c:pt>
                <c:pt idx="181">
                  <c:v>45689</c:v>
                </c:pt>
                <c:pt idx="182">
                  <c:v>45717</c:v>
                </c:pt>
                <c:pt idx="183">
                  <c:v>45748</c:v>
                </c:pt>
                <c:pt idx="184">
                  <c:v>45778</c:v>
                </c:pt>
                <c:pt idx="185">
                  <c:v>45809</c:v>
                </c:pt>
                <c:pt idx="186">
                  <c:v>45839</c:v>
                </c:pt>
                <c:pt idx="187">
                  <c:v>45870</c:v>
                </c:pt>
                <c:pt idx="188">
                  <c:v>45901</c:v>
                </c:pt>
                <c:pt idx="189">
                  <c:v>45931</c:v>
                </c:pt>
                <c:pt idx="190">
                  <c:v>45962</c:v>
                </c:pt>
                <c:pt idx="191">
                  <c:v>45992</c:v>
                </c:pt>
              </c:numCache>
            </c:numRef>
          </c:cat>
          <c:val>
            <c:numRef>
              <c:f>Inflación_MR!$G$2:$G$193</c:f>
              <c:numCache>
                <c:formatCode>General</c:formatCode>
                <c:ptCount val="192"/>
                <c:pt idx="0">
                  <c:v>4</c:v>
                </c:pt>
                <c:pt idx="1">
                  <c:v>4</c:v>
                </c:pt>
                <c:pt idx="2">
                  <c:v>4</c:v>
                </c:pt>
                <c:pt idx="3">
                  <c:v>4</c:v>
                </c:pt>
                <c:pt idx="4">
                  <c:v>4</c:v>
                </c:pt>
                <c:pt idx="5">
                  <c:v>4</c:v>
                </c:pt>
                <c:pt idx="6">
                  <c:v>4</c:v>
                </c:pt>
                <c:pt idx="7">
                  <c:v>4</c:v>
                </c:pt>
                <c:pt idx="8">
                  <c:v>4</c:v>
                </c:pt>
                <c:pt idx="9">
                  <c:v>4</c:v>
                </c:pt>
                <c:pt idx="10">
                  <c:v>4</c:v>
                </c:pt>
                <c:pt idx="11">
                  <c:v>4</c:v>
                </c:pt>
                <c:pt idx="12">
                  <c:v>4</c:v>
                </c:pt>
                <c:pt idx="13">
                  <c:v>4</c:v>
                </c:pt>
                <c:pt idx="14">
                  <c:v>4</c:v>
                </c:pt>
                <c:pt idx="15">
                  <c:v>4</c:v>
                </c:pt>
                <c:pt idx="16">
                  <c:v>4</c:v>
                </c:pt>
                <c:pt idx="17">
                  <c:v>4</c:v>
                </c:pt>
                <c:pt idx="18">
                  <c:v>4</c:v>
                </c:pt>
                <c:pt idx="19">
                  <c:v>4</c:v>
                </c:pt>
                <c:pt idx="20">
                  <c:v>4</c:v>
                </c:pt>
                <c:pt idx="21">
                  <c:v>4</c:v>
                </c:pt>
                <c:pt idx="22">
                  <c:v>4</c:v>
                </c:pt>
                <c:pt idx="23">
                  <c:v>4</c:v>
                </c:pt>
                <c:pt idx="24">
                  <c:v>4</c:v>
                </c:pt>
                <c:pt idx="25">
                  <c:v>4</c:v>
                </c:pt>
                <c:pt idx="26">
                  <c:v>4</c:v>
                </c:pt>
                <c:pt idx="27">
                  <c:v>4</c:v>
                </c:pt>
                <c:pt idx="28">
                  <c:v>4</c:v>
                </c:pt>
                <c:pt idx="29">
                  <c:v>4</c:v>
                </c:pt>
                <c:pt idx="30">
                  <c:v>4</c:v>
                </c:pt>
                <c:pt idx="31">
                  <c:v>4</c:v>
                </c:pt>
                <c:pt idx="32">
                  <c:v>4</c:v>
                </c:pt>
                <c:pt idx="33">
                  <c:v>4</c:v>
                </c:pt>
                <c:pt idx="34">
                  <c:v>4</c:v>
                </c:pt>
                <c:pt idx="35">
                  <c:v>4</c:v>
                </c:pt>
                <c:pt idx="36">
                  <c:v>4</c:v>
                </c:pt>
                <c:pt idx="37">
                  <c:v>4</c:v>
                </c:pt>
                <c:pt idx="38">
                  <c:v>4</c:v>
                </c:pt>
                <c:pt idx="39">
                  <c:v>4</c:v>
                </c:pt>
                <c:pt idx="40">
                  <c:v>4</c:v>
                </c:pt>
                <c:pt idx="41">
                  <c:v>4</c:v>
                </c:pt>
                <c:pt idx="42">
                  <c:v>4</c:v>
                </c:pt>
                <c:pt idx="43">
                  <c:v>4</c:v>
                </c:pt>
                <c:pt idx="44">
                  <c:v>4</c:v>
                </c:pt>
                <c:pt idx="45">
                  <c:v>4</c:v>
                </c:pt>
                <c:pt idx="46">
                  <c:v>4</c:v>
                </c:pt>
                <c:pt idx="47">
                  <c:v>4</c:v>
                </c:pt>
                <c:pt idx="48">
                  <c:v>4</c:v>
                </c:pt>
                <c:pt idx="49">
                  <c:v>4</c:v>
                </c:pt>
                <c:pt idx="50">
                  <c:v>4</c:v>
                </c:pt>
                <c:pt idx="51">
                  <c:v>4</c:v>
                </c:pt>
                <c:pt idx="52">
                  <c:v>4</c:v>
                </c:pt>
                <c:pt idx="53">
                  <c:v>4</c:v>
                </c:pt>
                <c:pt idx="54">
                  <c:v>4</c:v>
                </c:pt>
                <c:pt idx="55">
                  <c:v>4</c:v>
                </c:pt>
                <c:pt idx="56">
                  <c:v>4</c:v>
                </c:pt>
                <c:pt idx="57">
                  <c:v>4</c:v>
                </c:pt>
                <c:pt idx="58">
                  <c:v>4</c:v>
                </c:pt>
                <c:pt idx="59">
                  <c:v>4</c:v>
                </c:pt>
                <c:pt idx="60">
                  <c:v>4</c:v>
                </c:pt>
                <c:pt idx="61">
                  <c:v>4</c:v>
                </c:pt>
                <c:pt idx="62">
                  <c:v>4</c:v>
                </c:pt>
                <c:pt idx="63">
                  <c:v>4</c:v>
                </c:pt>
                <c:pt idx="64">
                  <c:v>4</c:v>
                </c:pt>
                <c:pt idx="65">
                  <c:v>4</c:v>
                </c:pt>
                <c:pt idx="66">
                  <c:v>4</c:v>
                </c:pt>
                <c:pt idx="67">
                  <c:v>4</c:v>
                </c:pt>
                <c:pt idx="68">
                  <c:v>4</c:v>
                </c:pt>
                <c:pt idx="69">
                  <c:v>4</c:v>
                </c:pt>
                <c:pt idx="70">
                  <c:v>4</c:v>
                </c:pt>
                <c:pt idx="71">
                  <c:v>4</c:v>
                </c:pt>
                <c:pt idx="72">
                  <c:v>4</c:v>
                </c:pt>
                <c:pt idx="73">
                  <c:v>4</c:v>
                </c:pt>
                <c:pt idx="74">
                  <c:v>4</c:v>
                </c:pt>
                <c:pt idx="75">
                  <c:v>4</c:v>
                </c:pt>
                <c:pt idx="76">
                  <c:v>4</c:v>
                </c:pt>
                <c:pt idx="77">
                  <c:v>4</c:v>
                </c:pt>
                <c:pt idx="78">
                  <c:v>4</c:v>
                </c:pt>
                <c:pt idx="79">
                  <c:v>4</c:v>
                </c:pt>
                <c:pt idx="80">
                  <c:v>4</c:v>
                </c:pt>
                <c:pt idx="81">
                  <c:v>4</c:v>
                </c:pt>
                <c:pt idx="82">
                  <c:v>4</c:v>
                </c:pt>
                <c:pt idx="83">
                  <c:v>4</c:v>
                </c:pt>
                <c:pt idx="84">
                  <c:v>4</c:v>
                </c:pt>
                <c:pt idx="85">
                  <c:v>4</c:v>
                </c:pt>
                <c:pt idx="86">
                  <c:v>4</c:v>
                </c:pt>
                <c:pt idx="87">
                  <c:v>4</c:v>
                </c:pt>
                <c:pt idx="88">
                  <c:v>4</c:v>
                </c:pt>
                <c:pt idx="89">
                  <c:v>4</c:v>
                </c:pt>
                <c:pt idx="90">
                  <c:v>4</c:v>
                </c:pt>
                <c:pt idx="91">
                  <c:v>4</c:v>
                </c:pt>
                <c:pt idx="92">
                  <c:v>4</c:v>
                </c:pt>
                <c:pt idx="93">
                  <c:v>4</c:v>
                </c:pt>
                <c:pt idx="94">
                  <c:v>4</c:v>
                </c:pt>
                <c:pt idx="95">
                  <c:v>4</c:v>
                </c:pt>
                <c:pt idx="96">
                  <c:v>4</c:v>
                </c:pt>
                <c:pt idx="97">
                  <c:v>4</c:v>
                </c:pt>
                <c:pt idx="98">
                  <c:v>4</c:v>
                </c:pt>
                <c:pt idx="99">
                  <c:v>4</c:v>
                </c:pt>
                <c:pt idx="100">
                  <c:v>4</c:v>
                </c:pt>
                <c:pt idx="101">
                  <c:v>4</c:v>
                </c:pt>
                <c:pt idx="102">
                  <c:v>4</c:v>
                </c:pt>
                <c:pt idx="103">
                  <c:v>4</c:v>
                </c:pt>
                <c:pt idx="104">
                  <c:v>4</c:v>
                </c:pt>
                <c:pt idx="105">
                  <c:v>4</c:v>
                </c:pt>
                <c:pt idx="106">
                  <c:v>4</c:v>
                </c:pt>
                <c:pt idx="107">
                  <c:v>4</c:v>
                </c:pt>
                <c:pt idx="108">
                  <c:v>4</c:v>
                </c:pt>
                <c:pt idx="109">
                  <c:v>4</c:v>
                </c:pt>
                <c:pt idx="110">
                  <c:v>4</c:v>
                </c:pt>
                <c:pt idx="111">
                  <c:v>4</c:v>
                </c:pt>
                <c:pt idx="112">
                  <c:v>4</c:v>
                </c:pt>
                <c:pt idx="113">
                  <c:v>4</c:v>
                </c:pt>
                <c:pt idx="114">
                  <c:v>4</c:v>
                </c:pt>
                <c:pt idx="115">
                  <c:v>4</c:v>
                </c:pt>
                <c:pt idx="116">
                  <c:v>4</c:v>
                </c:pt>
                <c:pt idx="117">
                  <c:v>4</c:v>
                </c:pt>
                <c:pt idx="118">
                  <c:v>4</c:v>
                </c:pt>
                <c:pt idx="119">
                  <c:v>4</c:v>
                </c:pt>
                <c:pt idx="120">
                  <c:v>4</c:v>
                </c:pt>
                <c:pt idx="121">
                  <c:v>4</c:v>
                </c:pt>
                <c:pt idx="122">
                  <c:v>4</c:v>
                </c:pt>
                <c:pt idx="123">
                  <c:v>4</c:v>
                </c:pt>
                <c:pt idx="124">
                  <c:v>4</c:v>
                </c:pt>
                <c:pt idx="125">
                  <c:v>4</c:v>
                </c:pt>
                <c:pt idx="126">
                  <c:v>4</c:v>
                </c:pt>
                <c:pt idx="127">
                  <c:v>4</c:v>
                </c:pt>
                <c:pt idx="128">
                  <c:v>4</c:v>
                </c:pt>
                <c:pt idx="129">
                  <c:v>4</c:v>
                </c:pt>
                <c:pt idx="130">
                  <c:v>4</c:v>
                </c:pt>
                <c:pt idx="131">
                  <c:v>4</c:v>
                </c:pt>
                <c:pt idx="132">
                  <c:v>4</c:v>
                </c:pt>
                <c:pt idx="133">
                  <c:v>4</c:v>
                </c:pt>
                <c:pt idx="134">
                  <c:v>4</c:v>
                </c:pt>
                <c:pt idx="135">
                  <c:v>4</c:v>
                </c:pt>
                <c:pt idx="136">
                  <c:v>4</c:v>
                </c:pt>
                <c:pt idx="137">
                  <c:v>4</c:v>
                </c:pt>
                <c:pt idx="138">
                  <c:v>4</c:v>
                </c:pt>
                <c:pt idx="139">
                  <c:v>4</c:v>
                </c:pt>
                <c:pt idx="140">
                  <c:v>4</c:v>
                </c:pt>
                <c:pt idx="141">
                  <c:v>4</c:v>
                </c:pt>
                <c:pt idx="142">
                  <c:v>4</c:v>
                </c:pt>
                <c:pt idx="143">
                  <c:v>4</c:v>
                </c:pt>
                <c:pt idx="144">
                  <c:v>4</c:v>
                </c:pt>
                <c:pt idx="145">
                  <c:v>4</c:v>
                </c:pt>
                <c:pt idx="146">
                  <c:v>4</c:v>
                </c:pt>
                <c:pt idx="147">
                  <c:v>4</c:v>
                </c:pt>
                <c:pt idx="148">
                  <c:v>4</c:v>
                </c:pt>
                <c:pt idx="149">
                  <c:v>4</c:v>
                </c:pt>
                <c:pt idx="150">
                  <c:v>4</c:v>
                </c:pt>
                <c:pt idx="151">
                  <c:v>4</c:v>
                </c:pt>
                <c:pt idx="152">
                  <c:v>4</c:v>
                </c:pt>
                <c:pt idx="153">
                  <c:v>4</c:v>
                </c:pt>
                <c:pt idx="154">
                  <c:v>4</c:v>
                </c:pt>
                <c:pt idx="155">
                  <c:v>4</c:v>
                </c:pt>
                <c:pt idx="156">
                  <c:v>4</c:v>
                </c:pt>
                <c:pt idx="157">
                  <c:v>4</c:v>
                </c:pt>
                <c:pt idx="158">
                  <c:v>4</c:v>
                </c:pt>
                <c:pt idx="159">
                  <c:v>4</c:v>
                </c:pt>
                <c:pt idx="160">
                  <c:v>4</c:v>
                </c:pt>
                <c:pt idx="161">
                  <c:v>4</c:v>
                </c:pt>
                <c:pt idx="162">
                  <c:v>4</c:v>
                </c:pt>
                <c:pt idx="163">
                  <c:v>4</c:v>
                </c:pt>
                <c:pt idx="164">
                  <c:v>4</c:v>
                </c:pt>
                <c:pt idx="165">
                  <c:v>4</c:v>
                </c:pt>
                <c:pt idx="166">
                  <c:v>4</c:v>
                </c:pt>
                <c:pt idx="167">
                  <c:v>4</c:v>
                </c:pt>
                <c:pt idx="168">
                  <c:v>4</c:v>
                </c:pt>
                <c:pt idx="169">
                  <c:v>4</c:v>
                </c:pt>
                <c:pt idx="170">
                  <c:v>4</c:v>
                </c:pt>
                <c:pt idx="171">
                  <c:v>4</c:v>
                </c:pt>
                <c:pt idx="172">
                  <c:v>4</c:v>
                </c:pt>
                <c:pt idx="173">
                  <c:v>4</c:v>
                </c:pt>
                <c:pt idx="174">
                  <c:v>4</c:v>
                </c:pt>
                <c:pt idx="175">
                  <c:v>4</c:v>
                </c:pt>
                <c:pt idx="176">
                  <c:v>4</c:v>
                </c:pt>
                <c:pt idx="177">
                  <c:v>4</c:v>
                </c:pt>
                <c:pt idx="178">
                  <c:v>4</c:v>
                </c:pt>
                <c:pt idx="179">
                  <c:v>4</c:v>
                </c:pt>
                <c:pt idx="180">
                  <c:v>4</c:v>
                </c:pt>
                <c:pt idx="181">
                  <c:v>4</c:v>
                </c:pt>
                <c:pt idx="182">
                  <c:v>4</c:v>
                </c:pt>
                <c:pt idx="183">
                  <c:v>4</c:v>
                </c:pt>
                <c:pt idx="184">
                  <c:v>4</c:v>
                </c:pt>
                <c:pt idx="185">
                  <c:v>4</c:v>
                </c:pt>
                <c:pt idx="186">
                  <c:v>4</c:v>
                </c:pt>
                <c:pt idx="187">
                  <c:v>4</c:v>
                </c:pt>
                <c:pt idx="188">
                  <c:v>4</c:v>
                </c:pt>
                <c:pt idx="189">
                  <c:v>4</c:v>
                </c:pt>
                <c:pt idx="190">
                  <c:v>4</c:v>
                </c:pt>
                <c:pt idx="191">
                  <c:v>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7-1C90-48B5-AF3D-7114C237D36C}"/>
            </c:ext>
          </c:extLst>
        </c:ser>
        <c:ser>
          <c:idx val="6"/>
          <c:order val="4"/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Inflación_MR!$A$2:$A$193</c:f>
              <c:numCache>
                <c:formatCode>mmm\-yy</c:formatCode>
                <c:ptCount val="192"/>
                <c:pt idx="0">
                  <c:v>40179</c:v>
                </c:pt>
                <c:pt idx="1">
                  <c:v>40210</c:v>
                </c:pt>
                <c:pt idx="2">
                  <c:v>40238</c:v>
                </c:pt>
                <c:pt idx="3">
                  <c:v>40269</c:v>
                </c:pt>
                <c:pt idx="4">
                  <c:v>40299</c:v>
                </c:pt>
                <c:pt idx="5">
                  <c:v>40330</c:v>
                </c:pt>
                <c:pt idx="6">
                  <c:v>40360</c:v>
                </c:pt>
                <c:pt idx="7">
                  <c:v>40391</c:v>
                </c:pt>
                <c:pt idx="8">
                  <c:v>40422</c:v>
                </c:pt>
                <c:pt idx="9">
                  <c:v>40452</c:v>
                </c:pt>
                <c:pt idx="10">
                  <c:v>40483</c:v>
                </c:pt>
                <c:pt idx="11">
                  <c:v>40513</c:v>
                </c:pt>
                <c:pt idx="12">
                  <c:v>40544</c:v>
                </c:pt>
                <c:pt idx="13">
                  <c:v>40575</c:v>
                </c:pt>
                <c:pt idx="14">
                  <c:v>40603</c:v>
                </c:pt>
                <c:pt idx="15">
                  <c:v>40634</c:v>
                </c:pt>
                <c:pt idx="16">
                  <c:v>40664</c:v>
                </c:pt>
                <c:pt idx="17">
                  <c:v>40695</c:v>
                </c:pt>
                <c:pt idx="18">
                  <c:v>40725</c:v>
                </c:pt>
                <c:pt idx="19">
                  <c:v>40756</c:v>
                </c:pt>
                <c:pt idx="20">
                  <c:v>40787</c:v>
                </c:pt>
                <c:pt idx="21">
                  <c:v>40817</c:v>
                </c:pt>
                <c:pt idx="22">
                  <c:v>40848</c:v>
                </c:pt>
                <c:pt idx="23">
                  <c:v>40878</c:v>
                </c:pt>
                <c:pt idx="24">
                  <c:v>40909</c:v>
                </c:pt>
                <c:pt idx="25">
                  <c:v>40940</c:v>
                </c:pt>
                <c:pt idx="26">
                  <c:v>40969</c:v>
                </c:pt>
                <c:pt idx="27">
                  <c:v>41000</c:v>
                </c:pt>
                <c:pt idx="28">
                  <c:v>41030</c:v>
                </c:pt>
                <c:pt idx="29">
                  <c:v>41061</c:v>
                </c:pt>
                <c:pt idx="30">
                  <c:v>41091</c:v>
                </c:pt>
                <c:pt idx="31">
                  <c:v>41122</c:v>
                </c:pt>
                <c:pt idx="32">
                  <c:v>41153</c:v>
                </c:pt>
                <c:pt idx="33">
                  <c:v>41183</c:v>
                </c:pt>
                <c:pt idx="34">
                  <c:v>41214</c:v>
                </c:pt>
                <c:pt idx="35">
                  <c:v>41244</c:v>
                </c:pt>
                <c:pt idx="36">
                  <c:v>41275</c:v>
                </c:pt>
                <c:pt idx="37">
                  <c:v>41306</c:v>
                </c:pt>
                <c:pt idx="38">
                  <c:v>41334</c:v>
                </c:pt>
                <c:pt idx="39">
                  <c:v>41365</c:v>
                </c:pt>
                <c:pt idx="40">
                  <c:v>41395</c:v>
                </c:pt>
                <c:pt idx="41">
                  <c:v>41426</c:v>
                </c:pt>
                <c:pt idx="42">
                  <c:v>41456</c:v>
                </c:pt>
                <c:pt idx="43">
                  <c:v>41487</c:v>
                </c:pt>
                <c:pt idx="44">
                  <c:v>41518</c:v>
                </c:pt>
                <c:pt idx="45">
                  <c:v>41548</c:v>
                </c:pt>
                <c:pt idx="46">
                  <c:v>41579</c:v>
                </c:pt>
                <c:pt idx="47">
                  <c:v>41609</c:v>
                </c:pt>
                <c:pt idx="48">
                  <c:v>41640</c:v>
                </c:pt>
                <c:pt idx="49">
                  <c:v>41671</c:v>
                </c:pt>
                <c:pt idx="50">
                  <c:v>41699</c:v>
                </c:pt>
                <c:pt idx="51">
                  <c:v>41730</c:v>
                </c:pt>
                <c:pt idx="52">
                  <c:v>41760</c:v>
                </c:pt>
                <c:pt idx="53">
                  <c:v>41791</c:v>
                </c:pt>
                <c:pt idx="54">
                  <c:v>41821</c:v>
                </c:pt>
                <c:pt idx="55">
                  <c:v>41852</c:v>
                </c:pt>
                <c:pt idx="56">
                  <c:v>41883</c:v>
                </c:pt>
                <c:pt idx="57">
                  <c:v>41913</c:v>
                </c:pt>
                <c:pt idx="58">
                  <c:v>41944</c:v>
                </c:pt>
                <c:pt idx="59">
                  <c:v>41974</c:v>
                </c:pt>
                <c:pt idx="60">
                  <c:v>42005</c:v>
                </c:pt>
                <c:pt idx="61">
                  <c:v>42036</c:v>
                </c:pt>
                <c:pt idx="62">
                  <c:v>42064</c:v>
                </c:pt>
                <c:pt idx="63">
                  <c:v>42095</c:v>
                </c:pt>
                <c:pt idx="64">
                  <c:v>42125</c:v>
                </c:pt>
                <c:pt idx="65">
                  <c:v>42156</c:v>
                </c:pt>
                <c:pt idx="66">
                  <c:v>42186</c:v>
                </c:pt>
                <c:pt idx="67">
                  <c:v>42217</c:v>
                </c:pt>
                <c:pt idx="68">
                  <c:v>42248</c:v>
                </c:pt>
                <c:pt idx="69">
                  <c:v>42278</c:v>
                </c:pt>
                <c:pt idx="70">
                  <c:v>42309</c:v>
                </c:pt>
                <c:pt idx="71">
                  <c:v>42339</c:v>
                </c:pt>
                <c:pt idx="72">
                  <c:v>42370</c:v>
                </c:pt>
                <c:pt idx="73">
                  <c:v>42401</c:v>
                </c:pt>
                <c:pt idx="74">
                  <c:v>42430</c:v>
                </c:pt>
                <c:pt idx="75">
                  <c:v>42461</c:v>
                </c:pt>
                <c:pt idx="76">
                  <c:v>42491</c:v>
                </c:pt>
                <c:pt idx="77">
                  <c:v>42522</c:v>
                </c:pt>
                <c:pt idx="78">
                  <c:v>42552</c:v>
                </c:pt>
                <c:pt idx="79">
                  <c:v>42583</c:v>
                </c:pt>
                <c:pt idx="80">
                  <c:v>42614</c:v>
                </c:pt>
                <c:pt idx="81">
                  <c:v>42644</c:v>
                </c:pt>
                <c:pt idx="82">
                  <c:v>42675</c:v>
                </c:pt>
                <c:pt idx="83">
                  <c:v>42705</c:v>
                </c:pt>
                <c:pt idx="84">
                  <c:v>42736</c:v>
                </c:pt>
                <c:pt idx="85">
                  <c:v>42767</c:v>
                </c:pt>
                <c:pt idx="86">
                  <c:v>42795</c:v>
                </c:pt>
                <c:pt idx="87">
                  <c:v>42826</c:v>
                </c:pt>
                <c:pt idx="88">
                  <c:v>42856</c:v>
                </c:pt>
                <c:pt idx="89">
                  <c:v>42887</c:v>
                </c:pt>
                <c:pt idx="90">
                  <c:v>42917</c:v>
                </c:pt>
                <c:pt idx="91">
                  <c:v>42948</c:v>
                </c:pt>
                <c:pt idx="92">
                  <c:v>42979</c:v>
                </c:pt>
                <c:pt idx="93">
                  <c:v>43009</c:v>
                </c:pt>
                <c:pt idx="94">
                  <c:v>43040</c:v>
                </c:pt>
                <c:pt idx="95">
                  <c:v>43070</c:v>
                </c:pt>
                <c:pt idx="96">
                  <c:v>43101</c:v>
                </c:pt>
                <c:pt idx="97">
                  <c:v>43132</c:v>
                </c:pt>
                <c:pt idx="98">
                  <c:v>43160</c:v>
                </c:pt>
                <c:pt idx="99">
                  <c:v>43191</c:v>
                </c:pt>
                <c:pt idx="100">
                  <c:v>43221</c:v>
                </c:pt>
                <c:pt idx="101">
                  <c:v>43252</c:v>
                </c:pt>
                <c:pt idx="102">
                  <c:v>43282</c:v>
                </c:pt>
                <c:pt idx="103">
                  <c:v>43313</c:v>
                </c:pt>
                <c:pt idx="104">
                  <c:v>43344</c:v>
                </c:pt>
                <c:pt idx="105">
                  <c:v>43374</c:v>
                </c:pt>
                <c:pt idx="106">
                  <c:v>43405</c:v>
                </c:pt>
                <c:pt idx="107">
                  <c:v>43435</c:v>
                </c:pt>
                <c:pt idx="108">
                  <c:v>43466</c:v>
                </c:pt>
                <c:pt idx="109">
                  <c:v>43497</c:v>
                </c:pt>
                <c:pt idx="110">
                  <c:v>43525</c:v>
                </c:pt>
                <c:pt idx="111">
                  <c:v>43556</c:v>
                </c:pt>
                <c:pt idx="112">
                  <c:v>43586</c:v>
                </c:pt>
                <c:pt idx="113">
                  <c:v>43617</c:v>
                </c:pt>
                <c:pt idx="114">
                  <c:v>43647</c:v>
                </c:pt>
                <c:pt idx="115">
                  <c:v>43678</c:v>
                </c:pt>
                <c:pt idx="116">
                  <c:v>43709</c:v>
                </c:pt>
                <c:pt idx="117">
                  <c:v>43739</c:v>
                </c:pt>
                <c:pt idx="118">
                  <c:v>43770</c:v>
                </c:pt>
                <c:pt idx="119">
                  <c:v>43800</c:v>
                </c:pt>
                <c:pt idx="120">
                  <c:v>43831</c:v>
                </c:pt>
                <c:pt idx="121">
                  <c:v>43862</c:v>
                </c:pt>
                <c:pt idx="122">
                  <c:v>43891</c:v>
                </c:pt>
                <c:pt idx="123">
                  <c:v>43922</c:v>
                </c:pt>
                <c:pt idx="124">
                  <c:v>43952</c:v>
                </c:pt>
                <c:pt idx="125">
                  <c:v>43983</c:v>
                </c:pt>
                <c:pt idx="126">
                  <c:v>44013</c:v>
                </c:pt>
                <c:pt idx="127">
                  <c:v>44044</c:v>
                </c:pt>
                <c:pt idx="128">
                  <c:v>44075</c:v>
                </c:pt>
                <c:pt idx="129">
                  <c:v>44105</c:v>
                </c:pt>
                <c:pt idx="130">
                  <c:v>44136</c:v>
                </c:pt>
                <c:pt idx="131">
                  <c:v>44166</c:v>
                </c:pt>
                <c:pt idx="132">
                  <c:v>44197</c:v>
                </c:pt>
                <c:pt idx="133">
                  <c:v>44228</c:v>
                </c:pt>
                <c:pt idx="134">
                  <c:v>44256</c:v>
                </c:pt>
                <c:pt idx="135">
                  <c:v>44287</c:v>
                </c:pt>
                <c:pt idx="136">
                  <c:v>44317</c:v>
                </c:pt>
                <c:pt idx="137">
                  <c:v>44348</c:v>
                </c:pt>
                <c:pt idx="138">
                  <c:v>44378</c:v>
                </c:pt>
                <c:pt idx="139">
                  <c:v>44409</c:v>
                </c:pt>
                <c:pt idx="140">
                  <c:v>44440</c:v>
                </c:pt>
                <c:pt idx="141">
                  <c:v>44470</c:v>
                </c:pt>
                <c:pt idx="142">
                  <c:v>44501</c:v>
                </c:pt>
                <c:pt idx="143">
                  <c:v>44531</c:v>
                </c:pt>
                <c:pt idx="144">
                  <c:v>44562</c:v>
                </c:pt>
                <c:pt idx="145">
                  <c:v>44593</c:v>
                </c:pt>
                <c:pt idx="146">
                  <c:v>44621</c:v>
                </c:pt>
                <c:pt idx="147">
                  <c:v>44652</c:v>
                </c:pt>
                <c:pt idx="148">
                  <c:v>44682</c:v>
                </c:pt>
                <c:pt idx="149">
                  <c:v>44713</c:v>
                </c:pt>
                <c:pt idx="150">
                  <c:v>44743</c:v>
                </c:pt>
                <c:pt idx="151">
                  <c:v>44774</c:v>
                </c:pt>
                <c:pt idx="152">
                  <c:v>44805</c:v>
                </c:pt>
                <c:pt idx="153">
                  <c:v>44835</c:v>
                </c:pt>
                <c:pt idx="154">
                  <c:v>44866</c:v>
                </c:pt>
                <c:pt idx="155">
                  <c:v>44896</c:v>
                </c:pt>
                <c:pt idx="156">
                  <c:v>44927</c:v>
                </c:pt>
                <c:pt idx="157">
                  <c:v>44958</c:v>
                </c:pt>
                <c:pt idx="158">
                  <c:v>44986</c:v>
                </c:pt>
                <c:pt idx="159">
                  <c:v>45017</c:v>
                </c:pt>
                <c:pt idx="160">
                  <c:v>45047</c:v>
                </c:pt>
                <c:pt idx="161">
                  <c:v>45078</c:v>
                </c:pt>
                <c:pt idx="162">
                  <c:v>45108</c:v>
                </c:pt>
                <c:pt idx="163">
                  <c:v>45139</c:v>
                </c:pt>
                <c:pt idx="164">
                  <c:v>45170</c:v>
                </c:pt>
                <c:pt idx="165">
                  <c:v>45200</c:v>
                </c:pt>
                <c:pt idx="166">
                  <c:v>45231</c:v>
                </c:pt>
                <c:pt idx="167">
                  <c:v>45261</c:v>
                </c:pt>
                <c:pt idx="168">
                  <c:v>45292</c:v>
                </c:pt>
                <c:pt idx="169">
                  <c:v>45323</c:v>
                </c:pt>
                <c:pt idx="170">
                  <c:v>45352</c:v>
                </c:pt>
                <c:pt idx="171">
                  <c:v>45383</c:v>
                </c:pt>
                <c:pt idx="172">
                  <c:v>45413</c:v>
                </c:pt>
                <c:pt idx="173">
                  <c:v>45444</c:v>
                </c:pt>
                <c:pt idx="174">
                  <c:v>45474</c:v>
                </c:pt>
                <c:pt idx="175">
                  <c:v>45505</c:v>
                </c:pt>
                <c:pt idx="176">
                  <c:v>45536</c:v>
                </c:pt>
                <c:pt idx="177">
                  <c:v>45566</c:v>
                </c:pt>
                <c:pt idx="178">
                  <c:v>45597</c:v>
                </c:pt>
                <c:pt idx="179">
                  <c:v>45627</c:v>
                </c:pt>
                <c:pt idx="180">
                  <c:v>45658</c:v>
                </c:pt>
                <c:pt idx="181">
                  <c:v>45689</c:v>
                </c:pt>
                <c:pt idx="182">
                  <c:v>45717</c:v>
                </c:pt>
                <c:pt idx="183">
                  <c:v>45748</c:v>
                </c:pt>
                <c:pt idx="184">
                  <c:v>45778</c:v>
                </c:pt>
                <c:pt idx="185">
                  <c:v>45809</c:v>
                </c:pt>
                <c:pt idx="186">
                  <c:v>45839</c:v>
                </c:pt>
                <c:pt idx="187">
                  <c:v>45870</c:v>
                </c:pt>
                <c:pt idx="188">
                  <c:v>45901</c:v>
                </c:pt>
                <c:pt idx="189">
                  <c:v>45931</c:v>
                </c:pt>
                <c:pt idx="190">
                  <c:v>45962</c:v>
                </c:pt>
                <c:pt idx="191">
                  <c:v>45992</c:v>
                </c:pt>
              </c:numCache>
            </c:numRef>
          </c:cat>
          <c:val>
            <c:numRef>
              <c:f>Inflación_MR!$B$171</c:f>
              <c:numCache>
                <c:formatCode>0.00</c:formatCode>
                <c:ptCount val="1"/>
                <c:pt idx="0">
                  <c:v>7.737730061349696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8-1C90-48B5-AF3D-7114C237D36C}"/>
            </c:ext>
          </c:extLst>
        </c:ser>
        <c:ser>
          <c:idx val="7"/>
          <c:order val="5"/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Inflación_MR!$A$2:$A$193</c:f>
              <c:numCache>
                <c:formatCode>mmm\-yy</c:formatCode>
                <c:ptCount val="192"/>
                <c:pt idx="0">
                  <c:v>40179</c:v>
                </c:pt>
                <c:pt idx="1">
                  <c:v>40210</c:v>
                </c:pt>
                <c:pt idx="2">
                  <c:v>40238</c:v>
                </c:pt>
                <c:pt idx="3">
                  <c:v>40269</c:v>
                </c:pt>
                <c:pt idx="4">
                  <c:v>40299</c:v>
                </c:pt>
                <c:pt idx="5">
                  <c:v>40330</c:v>
                </c:pt>
                <c:pt idx="6">
                  <c:v>40360</c:v>
                </c:pt>
                <c:pt idx="7">
                  <c:v>40391</c:v>
                </c:pt>
                <c:pt idx="8">
                  <c:v>40422</c:v>
                </c:pt>
                <c:pt idx="9">
                  <c:v>40452</c:v>
                </c:pt>
                <c:pt idx="10">
                  <c:v>40483</c:v>
                </c:pt>
                <c:pt idx="11">
                  <c:v>40513</c:v>
                </c:pt>
                <c:pt idx="12">
                  <c:v>40544</c:v>
                </c:pt>
                <c:pt idx="13">
                  <c:v>40575</c:v>
                </c:pt>
                <c:pt idx="14">
                  <c:v>40603</c:v>
                </c:pt>
                <c:pt idx="15">
                  <c:v>40634</c:v>
                </c:pt>
                <c:pt idx="16">
                  <c:v>40664</c:v>
                </c:pt>
                <c:pt idx="17">
                  <c:v>40695</c:v>
                </c:pt>
                <c:pt idx="18">
                  <c:v>40725</c:v>
                </c:pt>
                <c:pt idx="19">
                  <c:v>40756</c:v>
                </c:pt>
                <c:pt idx="20">
                  <c:v>40787</c:v>
                </c:pt>
                <c:pt idx="21">
                  <c:v>40817</c:v>
                </c:pt>
                <c:pt idx="22">
                  <c:v>40848</c:v>
                </c:pt>
                <c:pt idx="23">
                  <c:v>40878</c:v>
                </c:pt>
                <c:pt idx="24">
                  <c:v>40909</c:v>
                </c:pt>
                <c:pt idx="25">
                  <c:v>40940</c:v>
                </c:pt>
                <c:pt idx="26">
                  <c:v>40969</c:v>
                </c:pt>
                <c:pt idx="27">
                  <c:v>41000</c:v>
                </c:pt>
                <c:pt idx="28">
                  <c:v>41030</c:v>
                </c:pt>
                <c:pt idx="29">
                  <c:v>41061</c:v>
                </c:pt>
                <c:pt idx="30">
                  <c:v>41091</c:v>
                </c:pt>
                <c:pt idx="31">
                  <c:v>41122</c:v>
                </c:pt>
                <c:pt idx="32">
                  <c:v>41153</c:v>
                </c:pt>
                <c:pt idx="33">
                  <c:v>41183</c:v>
                </c:pt>
                <c:pt idx="34">
                  <c:v>41214</c:v>
                </c:pt>
                <c:pt idx="35">
                  <c:v>41244</c:v>
                </c:pt>
                <c:pt idx="36">
                  <c:v>41275</c:v>
                </c:pt>
                <c:pt idx="37">
                  <c:v>41306</c:v>
                </c:pt>
                <c:pt idx="38">
                  <c:v>41334</c:v>
                </c:pt>
                <c:pt idx="39">
                  <c:v>41365</c:v>
                </c:pt>
                <c:pt idx="40">
                  <c:v>41395</c:v>
                </c:pt>
                <c:pt idx="41">
                  <c:v>41426</c:v>
                </c:pt>
                <c:pt idx="42">
                  <c:v>41456</c:v>
                </c:pt>
                <c:pt idx="43">
                  <c:v>41487</c:v>
                </c:pt>
                <c:pt idx="44">
                  <c:v>41518</c:v>
                </c:pt>
                <c:pt idx="45">
                  <c:v>41548</c:v>
                </c:pt>
                <c:pt idx="46">
                  <c:v>41579</c:v>
                </c:pt>
                <c:pt idx="47">
                  <c:v>41609</c:v>
                </c:pt>
                <c:pt idx="48">
                  <c:v>41640</c:v>
                </c:pt>
                <c:pt idx="49">
                  <c:v>41671</c:v>
                </c:pt>
                <c:pt idx="50">
                  <c:v>41699</c:v>
                </c:pt>
                <c:pt idx="51">
                  <c:v>41730</c:v>
                </c:pt>
                <c:pt idx="52">
                  <c:v>41760</c:v>
                </c:pt>
                <c:pt idx="53">
                  <c:v>41791</c:v>
                </c:pt>
                <c:pt idx="54">
                  <c:v>41821</c:v>
                </c:pt>
                <c:pt idx="55">
                  <c:v>41852</c:v>
                </c:pt>
                <c:pt idx="56">
                  <c:v>41883</c:v>
                </c:pt>
                <c:pt idx="57">
                  <c:v>41913</c:v>
                </c:pt>
                <c:pt idx="58">
                  <c:v>41944</c:v>
                </c:pt>
                <c:pt idx="59">
                  <c:v>41974</c:v>
                </c:pt>
                <c:pt idx="60">
                  <c:v>42005</c:v>
                </c:pt>
                <c:pt idx="61">
                  <c:v>42036</c:v>
                </c:pt>
                <c:pt idx="62">
                  <c:v>42064</c:v>
                </c:pt>
                <c:pt idx="63">
                  <c:v>42095</c:v>
                </c:pt>
                <c:pt idx="64">
                  <c:v>42125</c:v>
                </c:pt>
                <c:pt idx="65">
                  <c:v>42156</c:v>
                </c:pt>
                <c:pt idx="66">
                  <c:v>42186</c:v>
                </c:pt>
                <c:pt idx="67">
                  <c:v>42217</c:v>
                </c:pt>
                <c:pt idx="68">
                  <c:v>42248</c:v>
                </c:pt>
                <c:pt idx="69">
                  <c:v>42278</c:v>
                </c:pt>
                <c:pt idx="70">
                  <c:v>42309</c:v>
                </c:pt>
                <c:pt idx="71">
                  <c:v>42339</c:v>
                </c:pt>
                <c:pt idx="72">
                  <c:v>42370</c:v>
                </c:pt>
                <c:pt idx="73">
                  <c:v>42401</c:v>
                </c:pt>
                <c:pt idx="74">
                  <c:v>42430</c:v>
                </c:pt>
                <c:pt idx="75">
                  <c:v>42461</c:v>
                </c:pt>
                <c:pt idx="76">
                  <c:v>42491</c:v>
                </c:pt>
                <c:pt idx="77">
                  <c:v>42522</c:v>
                </c:pt>
                <c:pt idx="78">
                  <c:v>42552</c:v>
                </c:pt>
                <c:pt idx="79">
                  <c:v>42583</c:v>
                </c:pt>
                <c:pt idx="80">
                  <c:v>42614</c:v>
                </c:pt>
                <c:pt idx="81">
                  <c:v>42644</c:v>
                </c:pt>
                <c:pt idx="82">
                  <c:v>42675</c:v>
                </c:pt>
                <c:pt idx="83">
                  <c:v>42705</c:v>
                </c:pt>
                <c:pt idx="84">
                  <c:v>42736</c:v>
                </c:pt>
                <c:pt idx="85">
                  <c:v>42767</c:v>
                </c:pt>
                <c:pt idx="86">
                  <c:v>42795</c:v>
                </c:pt>
                <c:pt idx="87">
                  <c:v>42826</c:v>
                </c:pt>
                <c:pt idx="88">
                  <c:v>42856</c:v>
                </c:pt>
                <c:pt idx="89">
                  <c:v>42887</c:v>
                </c:pt>
                <c:pt idx="90">
                  <c:v>42917</c:v>
                </c:pt>
                <c:pt idx="91">
                  <c:v>42948</c:v>
                </c:pt>
                <c:pt idx="92">
                  <c:v>42979</c:v>
                </c:pt>
                <c:pt idx="93">
                  <c:v>43009</c:v>
                </c:pt>
                <c:pt idx="94">
                  <c:v>43040</c:v>
                </c:pt>
                <c:pt idx="95">
                  <c:v>43070</c:v>
                </c:pt>
                <c:pt idx="96">
                  <c:v>43101</c:v>
                </c:pt>
                <c:pt idx="97">
                  <c:v>43132</c:v>
                </c:pt>
                <c:pt idx="98">
                  <c:v>43160</c:v>
                </c:pt>
                <c:pt idx="99">
                  <c:v>43191</c:v>
                </c:pt>
                <c:pt idx="100">
                  <c:v>43221</c:v>
                </c:pt>
                <c:pt idx="101">
                  <c:v>43252</c:v>
                </c:pt>
                <c:pt idx="102">
                  <c:v>43282</c:v>
                </c:pt>
                <c:pt idx="103">
                  <c:v>43313</c:v>
                </c:pt>
                <c:pt idx="104">
                  <c:v>43344</c:v>
                </c:pt>
                <c:pt idx="105">
                  <c:v>43374</c:v>
                </c:pt>
                <c:pt idx="106">
                  <c:v>43405</c:v>
                </c:pt>
                <c:pt idx="107">
                  <c:v>43435</c:v>
                </c:pt>
                <c:pt idx="108">
                  <c:v>43466</c:v>
                </c:pt>
                <c:pt idx="109">
                  <c:v>43497</c:v>
                </c:pt>
                <c:pt idx="110">
                  <c:v>43525</c:v>
                </c:pt>
                <c:pt idx="111">
                  <c:v>43556</c:v>
                </c:pt>
                <c:pt idx="112">
                  <c:v>43586</c:v>
                </c:pt>
                <c:pt idx="113">
                  <c:v>43617</c:v>
                </c:pt>
                <c:pt idx="114">
                  <c:v>43647</c:v>
                </c:pt>
                <c:pt idx="115">
                  <c:v>43678</c:v>
                </c:pt>
                <c:pt idx="116">
                  <c:v>43709</c:v>
                </c:pt>
                <c:pt idx="117">
                  <c:v>43739</c:v>
                </c:pt>
                <c:pt idx="118">
                  <c:v>43770</c:v>
                </c:pt>
                <c:pt idx="119">
                  <c:v>43800</c:v>
                </c:pt>
                <c:pt idx="120">
                  <c:v>43831</c:v>
                </c:pt>
                <c:pt idx="121">
                  <c:v>43862</c:v>
                </c:pt>
                <c:pt idx="122">
                  <c:v>43891</c:v>
                </c:pt>
                <c:pt idx="123">
                  <c:v>43922</c:v>
                </c:pt>
                <c:pt idx="124">
                  <c:v>43952</c:v>
                </c:pt>
                <c:pt idx="125">
                  <c:v>43983</c:v>
                </c:pt>
                <c:pt idx="126">
                  <c:v>44013</c:v>
                </c:pt>
                <c:pt idx="127">
                  <c:v>44044</c:v>
                </c:pt>
                <c:pt idx="128">
                  <c:v>44075</c:v>
                </c:pt>
                <c:pt idx="129">
                  <c:v>44105</c:v>
                </c:pt>
                <c:pt idx="130">
                  <c:v>44136</c:v>
                </c:pt>
                <c:pt idx="131">
                  <c:v>44166</c:v>
                </c:pt>
                <c:pt idx="132">
                  <c:v>44197</c:v>
                </c:pt>
                <c:pt idx="133">
                  <c:v>44228</c:v>
                </c:pt>
                <c:pt idx="134">
                  <c:v>44256</c:v>
                </c:pt>
                <c:pt idx="135">
                  <c:v>44287</c:v>
                </c:pt>
                <c:pt idx="136">
                  <c:v>44317</c:v>
                </c:pt>
                <c:pt idx="137">
                  <c:v>44348</c:v>
                </c:pt>
                <c:pt idx="138">
                  <c:v>44378</c:v>
                </c:pt>
                <c:pt idx="139">
                  <c:v>44409</c:v>
                </c:pt>
                <c:pt idx="140">
                  <c:v>44440</c:v>
                </c:pt>
                <c:pt idx="141">
                  <c:v>44470</c:v>
                </c:pt>
                <c:pt idx="142">
                  <c:v>44501</c:v>
                </c:pt>
                <c:pt idx="143">
                  <c:v>44531</c:v>
                </c:pt>
                <c:pt idx="144">
                  <c:v>44562</c:v>
                </c:pt>
                <c:pt idx="145">
                  <c:v>44593</c:v>
                </c:pt>
                <c:pt idx="146">
                  <c:v>44621</c:v>
                </c:pt>
                <c:pt idx="147">
                  <c:v>44652</c:v>
                </c:pt>
                <c:pt idx="148">
                  <c:v>44682</c:v>
                </c:pt>
                <c:pt idx="149">
                  <c:v>44713</c:v>
                </c:pt>
                <c:pt idx="150">
                  <c:v>44743</c:v>
                </c:pt>
                <c:pt idx="151">
                  <c:v>44774</c:v>
                </c:pt>
                <c:pt idx="152">
                  <c:v>44805</c:v>
                </c:pt>
                <c:pt idx="153">
                  <c:v>44835</c:v>
                </c:pt>
                <c:pt idx="154">
                  <c:v>44866</c:v>
                </c:pt>
                <c:pt idx="155">
                  <c:v>44896</c:v>
                </c:pt>
                <c:pt idx="156">
                  <c:v>44927</c:v>
                </c:pt>
                <c:pt idx="157">
                  <c:v>44958</c:v>
                </c:pt>
                <c:pt idx="158">
                  <c:v>44986</c:v>
                </c:pt>
                <c:pt idx="159">
                  <c:v>45017</c:v>
                </c:pt>
                <c:pt idx="160">
                  <c:v>45047</c:v>
                </c:pt>
                <c:pt idx="161">
                  <c:v>45078</c:v>
                </c:pt>
                <c:pt idx="162">
                  <c:v>45108</c:v>
                </c:pt>
                <c:pt idx="163">
                  <c:v>45139</c:v>
                </c:pt>
                <c:pt idx="164">
                  <c:v>45170</c:v>
                </c:pt>
                <c:pt idx="165">
                  <c:v>45200</c:v>
                </c:pt>
                <c:pt idx="166">
                  <c:v>45231</c:v>
                </c:pt>
                <c:pt idx="167">
                  <c:v>45261</c:v>
                </c:pt>
                <c:pt idx="168">
                  <c:v>45292</c:v>
                </c:pt>
                <c:pt idx="169">
                  <c:v>45323</c:v>
                </c:pt>
                <c:pt idx="170">
                  <c:v>45352</c:v>
                </c:pt>
                <c:pt idx="171">
                  <c:v>45383</c:v>
                </c:pt>
                <c:pt idx="172">
                  <c:v>45413</c:v>
                </c:pt>
                <c:pt idx="173">
                  <c:v>45444</c:v>
                </c:pt>
                <c:pt idx="174">
                  <c:v>45474</c:v>
                </c:pt>
                <c:pt idx="175">
                  <c:v>45505</c:v>
                </c:pt>
                <c:pt idx="176">
                  <c:v>45536</c:v>
                </c:pt>
                <c:pt idx="177">
                  <c:v>45566</c:v>
                </c:pt>
                <c:pt idx="178">
                  <c:v>45597</c:v>
                </c:pt>
                <c:pt idx="179">
                  <c:v>45627</c:v>
                </c:pt>
                <c:pt idx="180">
                  <c:v>45658</c:v>
                </c:pt>
                <c:pt idx="181">
                  <c:v>45689</c:v>
                </c:pt>
                <c:pt idx="182">
                  <c:v>45717</c:v>
                </c:pt>
                <c:pt idx="183">
                  <c:v>45748</c:v>
                </c:pt>
                <c:pt idx="184">
                  <c:v>45778</c:v>
                </c:pt>
                <c:pt idx="185">
                  <c:v>45809</c:v>
                </c:pt>
                <c:pt idx="186">
                  <c:v>45839</c:v>
                </c:pt>
                <c:pt idx="187">
                  <c:v>45870</c:v>
                </c:pt>
                <c:pt idx="188">
                  <c:v>45901</c:v>
                </c:pt>
                <c:pt idx="189">
                  <c:v>45931</c:v>
                </c:pt>
                <c:pt idx="190">
                  <c:v>45962</c:v>
                </c:pt>
                <c:pt idx="191">
                  <c:v>45992</c:v>
                </c:pt>
              </c:numCache>
            </c:numRef>
          </c:cat>
          <c:val>
            <c:numRef>
              <c:f>Inflación_MR!$C$171</c:f>
              <c:numCache>
                <c:formatCode>0.00</c:formatCode>
                <c:ptCount val="1"/>
                <c:pt idx="0">
                  <c:v>9.1974605241738541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9-1C90-48B5-AF3D-7114C237D36C}"/>
            </c:ext>
          </c:extLst>
        </c:ser>
        <c:ser>
          <c:idx val="8"/>
          <c:order val="6"/>
          <c:tx>
            <c:v>Expectativas Encuesta BanRep*</c:v>
          </c:tx>
          <c:spPr>
            <a:ln w="28575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rgbClr val="C00000"/>
              </a:solidFill>
              <a:ln w="9525">
                <a:solidFill>
                  <a:srgbClr val="C00000"/>
                </a:solidFill>
              </a:ln>
              <a:effectLst/>
            </c:spPr>
          </c:marker>
          <c:dPt>
            <c:idx val="179"/>
            <c:marker>
              <c:symbol val="circle"/>
              <c:size val="7"/>
              <c:spPr>
                <a:solidFill>
                  <a:srgbClr val="C00000"/>
                </a:solidFill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E-1C90-48B5-AF3D-7114C237D36C}"/>
              </c:ext>
            </c:extLst>
          </c:dPt>
          <c:dPt>
            <c:idx val="187"/>
            <c:marker>
              <c:symbol val="circle"/>
              <c:size val="7"/>
              <c:spPr>
                <a:solidFill>
                  <a:srgbClr val="C00000"/>
                </a:solidFill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D-1C90-48B5-AF3D-7114C237D36C}"/>
              </c:ext>
            </c:extLst>
          </c:dPt>
          <c:dPt>
            <c:idx val="188"/>
            <c:marker>
              <c:symbol val="circle"/>
              <c:size val="7"/>
              <c:spPr>
                <a:solidFill>
                  <a:srgbClr val="FFC000"/>
                </a:solidFill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A-549A-44FC-B344-38D98A9841FA}"/>
              </c:ext>
            </c:extLst>
          </c:dPt>
          <c:dPt>
            <c:idx val="191"/>
            <c:marker>
              <c:symbol val="circle"/>
              <c:size val="7"/>
              <c:spPr>
                <a:solidFill>
                  <a:srgbClr val="C00000"/>
                </a:solidFill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C-1C90-48B5-AF3D-7114C237D36C}"/>
              </c:ext>
            </c:extLst>
          </c:dPt>
          <c:dLbls>
            <c:dLbl>
              <c:idx val="179"/>
              <c:layout>
                <c:manualLayout>
                  <c:x val="-4.3683447161636191E-2"/>
                  <c:y val="-3.630247101184786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1C90-48B5-AF3D-7114C237D36C}"/>
                </c:ext>
              </c:extLst>
            </c:dLbl>
            <c:dLbl>
              <c:idx val="187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1C90-48B5-AF3D-7114C237D36C}"/>
                </c:ext>
              </c:extLst>
            </c:dLbl>
            <c:dLbl>
              <c:idx val="188"/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00" b="1" i="0" u="none" strike="noStrike" kern="1200" baseline="0">
                      <a:solidFill>
                        <a:srgbClr val="FFC000"/>
                      </a:solidFill>
                      <a:latin typeface="Malgun Gothic" panose="020B0503020000020004" pitchFamily="34" charset="-127"/>
                      <a:ea typeface="Malgun Gothic" panose="020B0503020000020004" pitchFamily="34" charset="-127"/>
                      <a:cs typeface="+mn-cs"/>
                    </a:defRPr>
                  </a:pPr>
                  <a:endParaRPr lang="es-ES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549A-44FC-B344-38D98A9841FA}"/>
                </c:ext>
              </c:extLst>
            </c:dLbl>
            <c:dLbl>
              <c:idx val="191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1C90-48B5-AF3D-7114C237D36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00" b="1" i="0" u="none" strike="noStrike" kern="1200" baseline="0">
                    <a:solidFill>
                      <a:srgbClr val="C00000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  <a:cs typeface="+mn-cs"/>
                  </a:defRPr>
                </a:pPr>
                <a:endParaRPr lang="es-ES"/>
              </a:p>
            </c:txPr>
            <c:dLblPos val="b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Inflación_MR!$H$2:$H$193</c:f>
              <c:numCache>
                <c:formatCode>General</c:formatCode>
                <c:ptCount val="192"/>
                <c:pt idx="188" formatCode="0.00">
                  <c:v>5.5</c:v>
                </c:pt>
                <c:pt idx="191" formatCode="0.0">
                  <c:v>3.86886363636363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A-1C90-48B5-AF3D-7114C237D3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755418223"/>
        <c:axId val="1755404911"/>
      </c:lineChart>
      <c:dateAx>
        <c:axId val="1755418223"/>
        <c:scaling>
          <c:orientation val="minMax"/>
          <c:min val="44927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0D4E91"/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300" b="0" i="0" u="none" strike="noStrike" kern="1200" baseline="0">
                <a:solidFill>
                  <a:srgbClr val="0D4E9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defRPr>
            </a:pPr>
            <a:endParaRPr lang="es-ES"/>
          </a:p>
        </c:txPr>
        <c:crossAx val="1755404911"/>
        <c:crosses val="autoZero"/>
        <c:auto val="1"/>
        <c:lblOffset val="100"/>
        <c:baseTimeUnit val="months"/>
        <c:majorUnit val="5"/>
        <c:majorTimeUnit val="months"/>
        <c:minorUnit val="1"/>
        <c:minorTimeUnit val="months"/>
      </c:dateAx>
      <c:valAx>
        <c:axId val="1755404911"/>
        <c:scaling>
          <c:orientation val="minMax"/>
        </c:scaling>
        <c:delete val="0"/>
        <c:axPos val="l"/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rgbClr val="0D4E9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defRPr>
            </a:pPr>
            <a:endParaRPr lang="es-ES"/>
          </a:p>
        </c:txPr>
        <c:crossAx val="175541822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egendEntry>
        <c:idx val="0"/>
        <c:delete val="1"/>
      </c:legendEntry>
      <c:legendEntry>
        <c:idx val="2"/>
        <c:delete val="1"/>
      </c:legendEntry>
      <c:legendEntry>
        <c:idx val="3"/>
        <c:delete val="1"/>
      </c:legendEntry>
      <c:legendEntry>
        <c:idx val="4"/>
        <c:delete val="1"/>
      </c:legendEntry>
      <c:legendEntry>
        <c:idx val="5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0" i="0" u="none" strike="noStrike" kern="1200" baseline="0">
              <a:solidFill>
                <a:srgbClr val="0D4E91"/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+mn-cs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300">
          <a:latin typeface="Malgun Gothic" panose="020B0503020000020004" pitchFamily="34" charset="-127"/>
          <a:ea typeface="Malgun Gothic" panose="020B0503020000020004" pitchFamily="34" charset="-127"/>
        </a:defRPr>
      </a:pPr>
      <a:endParaRPr lang="es-ES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Columna2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C00000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202-DB4D-BEC4-13A155A67055}"/>
              </c:ext>
            </c:extLst>
          </c:dPt>
          <c:dPt>
            <c:idx val="1"/>
            <c:bubble3D val="0"/>
            <c:spPr>
              <a:solidFill>
                <a:srgbClr val="004D92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202-DB4D-BEC4-13A155A67055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202-DB4D-BEC4-13A155A6705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300" b="1" i="0" u="none" strike="noStrike" kern="1200" baseline="0">
                    <a:solidFill>
                      <a:schemeClr val="bg1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  <a:cs typeface="+mn-cs"/>
                  </a:defRPr>
                </a:pPr>
                <a:endParaRPr lang="es-E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Hoja1!$A$2:$A$4</c:f>
              <c:strCache>
                <c:ptCount val="3"/>
                <c:pt idx="0">
                  <c:v>Negativo</c:v>
                </c:pt>
                <c:pt idx="1">
                  <c:v>Neutro</c:v>
                </c:pt>
                <c:pt idx="2">
                  <c:v>Positivo</c:v>
                </c:pt>
              </c:strCache>
            </c:strRef>
          </c:cat>
          <c:val>
            <c:numRef>
              <c:f>Hoja1!$B$2:$B$4</c:f>
              <c:numCache>
                <c:formatCode>General</c:formatCode>
                <c:ptCount val="3"/>
                <c:pt idx="0">
                  <c:v>71</c:v>
                </c:pt>
                <c:pt idx="1">
                  <c:v>17</c:v>
                </c:pt>
                <c:pt idx="2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202-DB4D-BEC4-13A155A67055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300">
          <a:solidFill>
            <a:srgbClr val="0D4E91"/>
          </a:solidFill>
          <a:latin typeface="Malgun Gothic" panose="020B0503020000020004" pitchFamily="34" charset="-127"/>
          <a:ea typeface="Malgun Gothic" panose="020B0503020000020004" pitchFamily="34" charset="-127"/>
        </a:defRPr>
      </a:pPr>
      <a:endParaRPr lang="es-E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338955273283736E-2"/>
          <c:y val="3.4800645261259568E-2"/>
          <c:w val="0.88264527278466631"/>
          <c:h val="0.83077112356507898"/>
        </c:manualLayout>
      </c:layout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Hoja1!$A$2:$A$75</c:f>
              <c:numCache>
                <c:formatCode>mmm\-yy</c:formatCode>
                <c:ptCount val="74"/>
                <c:pt idx="0">
                  <c:v>38777</c:v>
                </c:pt>
                <c:pt idx="1">
                  <c:v>38869</c:v>
                </c:pt>
                <c:pt idx="2">
                  <c:v>38961</c:v>
                </c:pt>
                <c:pt idx="3">
                  <c:v>39052</c:v>
                </c:pt>
                <c:pt idx="4">
                  <c:v>39142</c:v>
                </c:pt>
                <c:pt idx="5">
                  <c:v>39234</c:v>
                </c:pt>
                <c:pt idx="6">
                  <c:v>39326</c:v>
                </c:pt>
                <c:pt idx="7">
                  <c:v>39417</c:v>
                </c:pt>
                <c:pt idx="8">
                  <c:v>39508</c:v>
                </c:pt>
                <c:pt idx="9">
                  <c:v>39600</c:v>
                </c:pt>
                <c:pt idx="10">
                  <c:v>39692</c:v>
                </c:pt>
                <c:pt idx="11">
                  <c:v>39783</c:v>
                </c:pt>
                <c:pt idx="12">
                  <c:v>39873</c:v>
                </c:pt>
                <c:pt idx="13">
                  <c:v>39965</c:v>
                </c:pt>
                <c:pt idx="14">
                  <c:v>40057</c:v>
                </c:pt>
                <c:pt idx="15">
                  <c:v>40148</c:v>
                </c:pt>
                <c:pt idx="16">
                  <c:v>40238</c:v>
                </c:pt>
                <c:pt idx="17">
                  <c:v>40330</c:v>
                </c:pt>
                <c:pt idx="18">
                  <c:v>40422</c:v>
                </c:pt>
                <c:pt idx="19">
                  <c:v>40513</c:v>
                </c:pt>
                <c:pt idx="20">
                  <c:v>40603</c:v>
                </c:pt>
                <c:pt idx="21">
                  <c:v>40695</c:v>
                </c:pt>
                <c:pt idx="22">
                  <c:v>40787</c:v>
                </c:pt>
                <c:pt idx="23">
                  <c:v>40878</c:v>
                </c:pt>
                <c:pt idx="24">
                  <c:v>40969</c:v>
                </c:pt>
                <c:pt idx="25">
                  <c:v>41061</c:v>
                </c:pt>
                <c:pt idx="26">
                  <c:v>41153</c:v>
                </c:pt>
                <c:pt idx="27">
                  <c:v>41244</c:v>
                </c:pt>
                <c:pt idx="28">
                  <c:v>41334</c:v>
                </c:pt>
                <c:pt idx="29">
                  <c:v>41426</c:v>
                </c:pt>
                <c:pt idx="30">
                  <c:v>41518</c:v>
                </c:pt>
                <c:pt idx="31">
                  <c:v>41609</c:v>
                </c:pt>
                <c:pt idx="32">
                  <c:v>41699</c:v>
                </c:pt>
                <c:pt idx="33">
                  <c:v>41791</c:v>
                </c:pt>
                <c:pt idx="34">
                  <c:v>41883</c:v>
                </c:pt>
                <c:pt idx="35">
                  <c:v>41974</c:v>
                </c:pt>
                <c:pt idx="36">
                  <c:v>42064</c:v>
                </c:pt>
                <c:pt idx="37">
                  <c:v>42156</c:v>
                </c:pt>
                <c:pt idx="38">
                  <c:v>42248</c:v>
                </c:pt>
                <c:pt idx="39">
                  <c:v>42339</c:v>
                </c:pt>
                <c:pt idx="40">
                  <c:v>42430</c:v>
                </c:pt>
                <c:pt idx="41">
                  <c:v>42522</c:v>
                </c:pt>
                <c:pt idx="42">
                  <c:v>42614</c:v>
                </c:pt>
                <c:pt idx="43">
                  <c:v>42705</c:v>
                </c:pt>
                <c:pt idx="44">
                  <c:v>42795</c:v>
                </c:pt>
                <c:pt idx="45">
                  <c:v>42887</c:v>
                </c:pt>
                <c:pt idx="46">
                  <c:v>42979</c:v>
                </c:pt>
                <c:pt idx="47">
                  <c:v>43070</c:v>
                </c:pt>
                <c:pt idx="48">
                  <c:v>43160</c:v>
                </c:pt>
                <c:pt idx="49">
                  <c:v>43252</c:v>
                </c:pt>
                <c:pt idx="50">
                  <c:v>43344</c:v>
                </c:pt>
                <c:pt idx="51">
                  <c:v>43435</c:v>
                </c:pt>
                <c:pt idx="52">
                  <c:v>43525</c:v>
                </c:pt>
                <c:pt idx="53">
                  <c:v>43617</c:v>
                </c:pt>
                <c:pt idx="54">
                  <c:v>43709</c:v>
                </c:pt>
                <c:pt idx="55">
                  <c:v>43800</c:v>
                </c:pt>
                <c:pt idx="56">
                  <c:v>43891</c:v>
                </c:pt>
                <c:pt idx="57">
                  <c:v>43983</c:v>
                </c:pt>
                <c:pt idx="58">
                  <c:v>44075</c:v>
                </c:pt>
                <c:pt idx="59">
                  <c:v>44166</c:v>
                </c:pt>
                <c:pt idx="60">
                  <c:v>44256</c:v>
                </c:pt>
                <c:pt idx="61">
                  <c:v>44348</c:v>
                </c:pt>
                <c:pt idx="62">
                  <c:v>44440</c:v>
                </c:pt>
                <c:pt idx="63">
                  <c:v>44531</c:v>
                </c:pt>
                <c:pt idx="64">
                  <c:v>44621</c:v>
                </c:pt>
                <c:pt idx="65">
                  <c:v>44713</c:v>
                </c:pt>
                <c:pt idx="66">
                  <c:v>44805</c:v>
                </c:pt>
                <c:pt idx="67">
                  <c:v>44896</c:v>
                </c:pt>
                <c:pt idx="68">
                  <c:v>44986</c:v>
                </c:pt>
                <c:pt idx="69">
                  <c:v>45078</c:v>
                </c:pt>
                <c:pt idx="70">
                  <c:v>45170</c:v>
                </c:pt>
                <c:pt idx="71">
                  <c:v>45261</c:v>
                </c:pt>
                <c:pt idx="72">
                  <c:v>45352</c:v>
                </c:pt>
                <c:pt idx="73">
                  <c:v>45444</c:v>
                </c:pt>
              </c:numCache>
            </c:numRef>
          </c:cat>
          <c:val>
            <c:numRef>
              <c:f>Hoja1!#REF!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BD91-4A0F-AA3C-A022E08ECEBA}"/>
            </c:ext>
          </c:extLst>
        </c:ser>
        <c:ser>
          <c:idx val="1"/>
          <c:order val="1"/>
          <c:tx>
            <c:strRef>
              <c:f>Hoja1!#REF!</c:f>
              <c:strCache>
                <c:ptCount val="1"/>
                <c:pt idx="0">
                  <c:v>#REF!</c:v>
                </c:pt>
              </c:strCache>
            </c:strRef>
          </c:tx>
          <c:spPr>
            <a:ln w="28575" cap="rnd">
              <a:solidFill>
                <a:srgbClr val="0D4E91"/>
              </a:solidFill>
              <a:round/>
            </a:ln>
            <a:effectLst/>
          </c:spPr>
          <c:marker>
            <c:symbol val="none"/>
          </c:marker>
          <c:dLbls>
            <c:dLbl>
              <c:idx val="73"/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00" b="1" i="0" u="none" strike="noStrike" kern="1200" baseline="0">
                      <a:solidFill>
                        <a:srgbClr val="0D4E91"/>
                      </a:solidFill>
                      <a:latin typeface="Malgun Gothic" panose="020B0503020000020004" pitchFamily="34" charset="-127"/>
                      <a:ea typeface="Malgun Gothic" panose="020B0503020000020004" pitchFamily="34" charset="-127"/>
                      <a:cs typeface="+mn-cs"/>
                    </a:defRPr>
                  </a:pPr>
                  <a:endParaRPr lang="es-ES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D91-4A0F-AA3C-A022E08ECEBA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00" b="1" i="0" u="none" strike="noStrike" kern="1200" baseline="0">
                    <a:solidFill>
                      <a:schemeClr val="bg1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  <a:cs typeface="+mn-cs"/>
                  </a:defRPr>
                </a:pPr>
                <a:endParaRPr lang="es-E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Hoja1!$A$2:$A$75</c:f>
              <c:numCache>
                <c:formatCode>mmm\-yy</c:formatCode>
                <c:ptCount val="74"/>
                <c:pt idx="0">
                  <c:v>38777</c:v>
                </c:pt>
                <c:pt idx="1">
                  <c:v>38869</c:v>
                </c:pt>
                <c:pt idx="2">
                  <c:v>38961</c:v>
                </c:pt>
                <c:pt idx="3">
                  <c:v>39052</c:v>
                </c:pt>
                <c:pt idx="4">
                  <c:v>39142</c:v>
                </c:pt>
                <c:pt idx="5">
                  <c:v>39234</c:v>
                </c:pt>
                <c:pt idx="6">
                  <c:v>39326</c:v>
                </c:pt>
                <c:pt idx="7">
                  <c:v>39417</c:v>
                </c:pt>
                <c:pt idx="8">
                  <c:v>39508</c:v>
                </c:pt>
                <c:pt idx="9">
                  <c:v>39600</c:v>
                </c:pt>
                <c:pt idx="10">
                  <c:v>39692</c:v>
                </c:pt>
                <c:pt idx="11">
                  <c:v>39783</c:v>
                </c:pt>
                <c:pt idx="12">
                  <c:v>39873</c:v>
                </c:pt>
                <c:pt idx="13">
                  <c:v>39965</c:v>
                </c:pt>
                <c:pt idx="14">
                  <c:v>40057</c:v>
                </c:pt>
                <c:pt idx="15">
                  <c:v>40148</c:v>
                </c:pt>
                <c:pt idx="16">
                  <c:v>40238</c:v>
                </c:pt>
                <c:pt idx="17">
                  <c:v>40330</c:v>
                </c:pt>
                <c:pt idx="18">
                  <c:v>40422</c:v>
                </c:pt>
                <c:pt idx="19">
                  <c:v>40513</c:v>
                </c:pt>
                <c:pt idx="20">
                  <c:v>40603</c:v>
                </c:pt>
                <c:pt idx="21">
                  <c:v>40695</c:v>
                </c:pt>
                <c:pt idx="22">
                  <c:v>40787</c:v>
                </c:pt>
                <c:pt idx="23">
                  <c:v>40878</c:v>
                </c:pt>
                <c:pt idx="24">
                  <c:v>40969</c:v>
                </c:pt>
                <c:pt idx="25">
                  <c:v>41061</c:v>
                </c:pt>
                <c:pt idx="26">
                  <c:v>41153</c:v>
                </c:pt>
                <c:pt idx="27">
                  <c:v>41244</c:v>
                </c:pt>
                <c:pt idx="28">
                  <c:v>41334</c:v>
                </c:pt>
                <c:pt idx="29">
                  <c:v>41426</c:v>
                </c:pt>
                <c:pt idx="30">
                  <c:v>41518</c:v>
                </c:pt>
                <c:pt idx="31">
                  <c:v>41609</c:v>
                </c:pt>
                <c:pt idx="32">
                  <c:v>41699</c:v>
                </c:pt>
                <c:pt idx="33">
                  <c:v>41791</c:v>
                </c:pt>
                <c:pt idx="34">
                  <c:v>41883</c:v>
                </c:pt>
                <c:pt idx="35">
                  <c:v>41974</c:v>
                </c:pt>
                <c:pt idx="36">
                  <c:v>42064</c:v>
                </c:pt>
                <c:pt idx="37">
                  <c:v>42156</c:v>
                </c:pt>
                <c:pt idx="38">
                  <c:v>42248</c:v>
                </c:pt>
                <c:pt idx="39">
                  <c:v>42339</c:v>
                </c:pt>
                <c:pt idx="40">
                  <c:v>42430</c:v>
                </c:pt>
                <c:pt idx="41">
                  <c:v>42522</c:v>
                </c:pt>
                <c:pt idx="42">
                  <c:v>42614</c:v>
                </c:pt>
                <c:pt idx="43">
                  <c:v>42705</c:v>
                </c:pt>
                <c:pt idx="44">
                  <c:v>42795</c:v>
                </c:pt>
                <c:pt idx="45">
                  <c:v>42887</c:v>
                </c:pt>
                <c:pt idx="46">
                  <c:v>42979</c:v>
                </c:pt>
                <c:pt idx="47">
                  <c:v>43070</c:v>
                </c:pt>
                <c:pt idx="48">
                  <c:v>43160</c:v>
                </c:pt>
                <c:pt idx="49">
                  <c:v>43252</c:v>
                </c:pt>
                <c:pt idx="50">
                  <c:v>43344</c:v>
                </c:pt>
                <c:pt idx="51">
                  <c:v>43435</c:v>
                </c:pt>
                <c:pt idx="52">
                  <c:v>43525</c:v>
                </c:pt>
                <c:pt idx="53">
                  <c:v>43617</c:v>
                </c:pt>
                <c:pt idx="54">
                  <c:v>43709</c:v>
                </c:pt>
                <c:pt idx="55">
                  <c:v>43800</c:v>
                </c:pt>
                <c:pt idx="56">
                  <c:v>43891</c:v>
                </c:pt>
                <c:pt idx="57">
                  <c:v>43983</c:v>
                </c:pt>
                <c:pt idx="58">
                  <c:v>44075</c:v>
                </c:pt>
                <c:pt idx="59">
                  <c:v>44166</c:v>
                </c:pt>
                <c:pt idx="60">
                  <c:v>44256</c:v>
                </c:pt>
                <c:pt idx="61">
                  <c:v>44348</c:v>
                </c:pt>
                <c:pt idx="62">
                  <c:v>44440</c:v>
                </c:pt>
                <c:pt idx="63">
                  <c:v>44531</c:v>
                </c:pt>
                <c:pt idx="64">
                  <c:v>44621</c:v>
                </c:pt>
                <c:pt idx="65">
                  <c:v>44713</c:v>
                </c:pt>
                <c:pt idx="66">
                  <c:v>44805</c:v>
                </c:pt>
                <c:pt idx="67">
                  <c:v>44896</c:v>
                </c:pt>
                <c:pt idx="68">
                  <c:v>44986</c:v>
                </c:pt>
                <c:pt idx="69">
                  <c:v>45078</c:v>
                </c:pt>
                <c:pt idx="70">
                  <c:v>45170</c:v>
                </c:pt>
                <c:pt idx="71">
                  <c:v>45261</c:v>
                </c:pt>
                <c:pt idx="72">
                  <c:v>45352</c:v>
                </c:pt>
                <c:pt idx="73">
                  <c:v>45444</c:v>
                </c:pt>
              </c:numCache>
            </c:numRef>
          </c:cat>
          <c:val>
            <c:numRef>
              <c:f>Hoja1!$B$2:$B$75</c:f>
              <c:numCache>
                <c:formatCode>General</c:formatCode>
                <c:ptCount val="74"/>
                <c:pt idx="0">
                  <c:v>0</c:v>
                </c:pt>
                <c:pt idx="1">
                  <c:v>5.3251482668950745</c:v>
                </c:pt>
                <c:pt idx="2">
                  <c:v>7.6503683899690866</c:v>
                </c:pt>
                <c:pt idx="3">
                  <c:v>7.4018506422651953</c:v>
                </c:pt>
                <c:pt idx="4">
                  <c:v>6.7110861033030877</c:v>
                </c:pt>
                <c:pt idx="5">
                  <c:v>6.8605095203905897</c:v>
                </c:pt>
                <c:pt idx="6">
                  <c:v>6.8547995099578207</c:v>
                </c:pt>
                <c:pt idx="7">
                  <c:v>6.5445377986822706</c:v>
                </c:pt>
                <c:pt idx="8">
                  <c:v>5.1762486804241226</c:v>
                </c:pt>
                <c:pt idx="9">
                  <c:v>4.78896887103617</c:v>
                </c:pt>
                <c:pt idx="10">
                  <c:v>3.318019064233857</c:v>
                </c:pt>
                <c:pt idx="11">
                  <c:v>0.27901047308245275</c:v>
                </c:pt>
                <c:pt idx="12">
                  <c:v>0.14834091665176796</c:v>
                </c:pt>
                <c:pt idx="13">
                  <c:v>0.69255197117128464</c:v>
                </c:pt>
                <c:pt idx="14">
                  <c:v>0.53321313875818177</c:v>
                </c:pt>
                <c:pt idx="15">
                  <c:v>3.0368357171125737</c:v>
                </c:pt>
                <c:pt idx="16">
                  <c:v>3.8814039436567471</c:v>
                </c:pt>
                <c:pt idx="17">
                  <c:v>4.6257174226761011</c:v>
                </c:pt>
                <c:pt idx="18">
                  <c:v>4.0455901538247963</c:v>
                </c:pt>
                <c:pt idx="19">
                  <c:v>5.3378131022707498</c:v>
                </c:pt>
                <c:pt idx="20">
                  <c:v>6.800564020166</c:v>
                </c:pt>
                <c:pt idx="21">
                  <c:v>6.7830569363278137</c:v>
                </c:pt>
                <c:pt idx="22">
                  <c:v>7.9141780283647822</c:v>
                </c:pt>
                <c:pt idx="23">
                  <c:v>6.3272539687781348</c:v>
                </c:pt>
                <c:pt idx="24">
                  <c:v>6.1384090917756984</c:v>
                </c:pt>
                <c:pt idx="25">
                  <c:v>4.8467867822352462</c:v>
                </c:pt>
                <c:pt idx="26">
                  <c:v>2.2485489090129818</c:v>
                </c:pt>
                <c:pt idx="27">
                  <c:v>2.6940907703247863</c:v>
                </c:pt>
                <c:pt idx="28">
                  <c:v>2.3835760733183831</c:v>
                </c:pt>
                <c:pt idx="29">
                  <c:v>5.3730503631825854</c:v>
                </c:pt>
                <c:pt idx="30">
                  <c:v>6.2434346422236331</c:v>
                </c:pt>
                <c:pt idx="31">
                  <c:v>6.3516188871552082</c:v>
                </c:pt>
                <c:pt idx="32">
                  <c:v>6.6012466781079748</c:v>
                </c:pt>
                <c:pt idx="33">
                  <c:v>3.4286621879085155</c:v>
                </c:pt>
                <c:pt idx="34">
                  <c:v>4.3839566564552124</c:v>
                </c:pt>
                <c:pt idx="35">
                  <c:v>3.7623074101081899</c:v>
                </c:pt>
                <c:pt idx="36">
                  <c:v>2.8268751995767172</c:v>
                </c:pt>
                <c:pt idx="37">
                  <c:v>3.4212479881369218</c:v>
                </c:pt>
                <c:pt idx="38">
                  <c:v>3.5768499410659071</c:v>
                </c:pt>
                <c:pt idx="39">
                  <c:v>2.060937912830707</c:v>
                </c:pt>
                <c:pt idx="40">
                  <c:v>2.3738425314333789</c:v>
                </c:pt>
                <c:pt idx="41">
                  <c:v>2.1231343452732476</c:v>
                </c:pt>
                <c:pt idx="42">
                  <c:v>1.5577308449053806</c:v>
                </c:pt>
                <c:pt idx="43">
                  <c:v>2.3037989126055924</c:v>
                </c:pt>
                <c:pt idx="44">
                  <c:v>1.0642447042088721</c:v>
                </c:pt>
                <c:pt idx="45">
                  <c:v>1.2642265125444085</c:v>
                </c:pt>
                <c:pt idx="46">
                  <c:v>1.6967286021939865</c:v>
                </c:pt>
                <c:pt idx="47">
                  <c:v>1.3919783229197513</c:v>
                </c:pt>
                <c:pt idx="48">
                  <c:v>1.6559925378273554</c:v>
                </c:pt>
                <c:pt idx="49">
                  <c:v>2.7600534644905306</c:v>
                </c:pt>
                <c:pt idx="50">
                  <c:v>2.8810591478084069</c:v>
                </c:pt>
                <c:pt idx="51">
                  <c:v>2.8959699278008344</c:v>
                </c:pt>
                <c:pt idx="52">
                  <c:v>3.4521525473561354</c:v>
                </c:pt>
                <c:pt idx="53">
                  <c:v>3.0540668421155104</c:v>
                </c:pt>
                <c:pt idx="54">
                  <c:v>3.1323719479567247</c:v>
                </c:pt>
                <c:pt idx="55">
                  <c:v>3.12616247857056</c:v>
                </c:pt>
                <c:pt idx="56">
                  <c:v>0.47728209105186714</c:v>
                </c:pt>
                <c:pt idx="57">
                  <c:v>-16.771096816565933</c:v>
                </c:pt>
                <c:pt idx="58">
                  <c:v>-9.0526983995251165</c:v>
                </c:pt>
                <c:pt idx="59">
                  <c:v>-3.3949661764304917</c:v>
                </c:pt>
                <c:pt idx="60">
                  <c:v>1.4231639080851233</c:v>
                </c:pt>
                <c:pt idx="61">
                  <c:v>18.625510014045844</c:v>
                </c:pt>
                <c:pt idx="62">
                  <c:v>13.314563530950906</c:v>
                </c:pt>
                <c:pt idx="63">
                  <c:v>11.007275440481834</c:v>
                </c:pt>
                <c:pt idx="64">
                  <c:v>8.1616651239253315</c:v>
                </c:pt>
                <c:pt idx="65">
                  <c:v>12.295375555684895</c:v>
                </c:pt>
                <c:pt idx="66">
                  <c:v>7.4790067025261919</c:v>
                </c:pt>
                <c:pt idx="67">
                  <c:v>2.1384824906715005</c:v>
                </c:pt>
                <c:pt idx="68">
                  <c:v>2.6882096261021671</c:v>
                </c:pt>
                <c:pt idx="69">
                  <c:v>0.36082929095002658</c:v>
                </c:pt>
                <c:pt idx="70">
                  <c:v>-0.70030909529926744</c:v>
                </c:pt>
                <c:pt idx="71">
                  <c:v>0.24888751292340139</c:v>
                </c:pt>
                <c:pt idx="72">
                  <c:v>0.84208471850637512</c:v>
                </c:pt>
                <c:pt idx="73">
                  <c:v>2.0921390630843639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3-BD91-4A0F-AA3C-A022E08ECE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117391983"/>
        <c:axId val="1003519984"/>
      </c:lineChart>
      <c:dateAx>
        <c:axId val="1117391983"/>
        <c:scaling>
          <c:orientation val="minMax"/>
          <c:min val="44986"/>
        </c:scaling>
        <c:delete val="0"/>
        <c:axPos val="b"/>
        <c:numFmt formatCode="mmm\-yy" sourceLinked="1"/>
        <c:majorTickMark val="none"/>
        <c:minorTickMark val="none"/>
        <c:tickLblPos val="low"/>
        <c:spPr>
          <a:noFill/>
          <a:ln w="9525" cap="flat" cmpd="sng" algn="ctr">
            <a:solidFill>
              <a:srgbClr val="0D4E9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rgbClr val="0D4E9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defRPr>
            </a:pPr>
            <a:endParaRPr lang="es-ES"/>
          </a:p>
        </c:txPr>
        <c:crossAx val="1003519984"/>
        <c:crosses val="autoZero"/>
        <c:auto val="1"/>
        <c:lblOffset val="100"/>
        <c:baseTimeUnit val="months"/>
        <c:majorUnit val="3"/>
        <c:majorTimeUnit val="months"/>
      </c:dateAx>
      <c:valAx>
        <c:axId val="1003519984"/>
        <c:scaling>
          <c:orientation val="minMax"/>
          <c:max val="3"/>
          <c:min val="-1"/>
        </c:scaling>
        <c:delete val="0"/>
        <c:axPos val="l"/>
        <c:numFmt formatCode="#,##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rgbClr val="0D4E9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defRPr>
            </a:pPr>
            <a:endParaRPr lang="es-ES"/>
          </a:p>
        </c:txPr>
        <c:crossAx val="1117391983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Malgun Gothic" panose="020B0503020000020004" pitchFamily="34" charset="-127"/>
          <a:ea typeface="Malgun Gothic" panose="020B0503020000020004" pitchFamily="34" charset="-127"/>
        </a:defRPr>
      </a:pPr>
      <a:endParaRPr lang="es-E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7463888888888889E-2"/>
          <c:y val="8.0797165485913258E-2"/>
          <c:w val="0.91078530465949825"/>
          <c:h val="0.78915893665885661"/>
        </c:manualLayout>
      </c:layout>
      <c:lineChart>
        <c:grouping val="standard"/>
        <c:varyColors val="0"/>
        <c:ser>
          <c:idx val="0"/>
          <c:order val="2"/>
          <c:tx>
            <c:strRef>
              <c:f>Hoja1!$C$1</c:f>
              <c:strCache>
                <c:ptCount val="1"/>
                <c:pt idx="0">
                  <c:v>Cartera bruta</c:v>
                </c:pt>
              </c:strCache>
            </c:strRef>
          </c:tx>
          <c:spPr>
            <a:ln w="38100" cap="rnd">
              <a:solidFill>
                <a:schemeClr val="bg1"/>
              </a:solidFill>
              <a:prstDash val="solid"/>
              <a:round/>
            </a:ln>
            <a:effectLst/>
          </c:spPr>
          <c:marker>
            <c:symbol val="none"/>
          </c:marker>
          <c:dPt>
            <c:idx val="13"/>
            <c:marker>
              <c:symbol val="none"/>
            </c:marker>
            <c:bubble3D val="0"/>
            <c:spPr>
              <a:ln w="38100" cap="rnd">
                <a:solidFill>
                  <a:schemeClr val="bg1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EEA3-466E-99B9-4D799D354F75}"/>
              </c:ext>
            </c:extLst>
          </c:dPt>
          <c:dPt>
            <c:idx val="14"/>
            <c:marker>
              <c:symbol val="none"/>
            </c:marker>
            <c:bubble3D val="0"/>
            <c:spPr>
              <a:ln w="38100" cap="rnd">
                <a:solidFill>
                  <a:schemeClr val="bg1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EEA3-466E-99B9-4D799D354F75}"/>
              </c:ext>
            </c:extLst>
          </c:dPt>
          <c:dPt>
            <c:idx val="24"/>
            <c:marker>
              <c:symbol val="none"/>
            </c:marker>
            <c:bubble3D val="0"/>
            <c:spPr>
              <a:ln w="38100" cap="rnd">
                <a:solidFill>
                  <a:schemeClr val="bg1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EEA3-466E-99B9-4D799D354F75}"/>
              </c:ext>
            </c:extLst>
          </c:dPt>
          <c:dPt>
            <c:idx val="25"/>
            <c:marker>
              <c:symbol val="none"/>
            </c:marker>
            <c:bubble3D val="0"/>
            <c:spPr>
              <a:ln w="38100" cap="rnd">
                <a:solidFill>
                  <a:schemeClr val="bg1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EEA3-466E-99B9-4D799D354F75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EEA3-466E-99B9-4D799D354F75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EA3-466E-99B9-4D799D354F75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EEA3-466E-99B9-4D799D354F75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EEA3-466E-99B9-4D799D354F75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EEA3-466E-99B9-4D799D354F75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EEA3-466E-99B9-4D799D354F75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EEA3-466E-99B9-4D799D354F75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EEA3-466E-99B9-4D799D354F75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EEA3-466E-99B9-4D799D354F75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EEA3-466E-99B9-4D799D354F75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EEA3-466E-99B9-4D799D354F75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EEA3-466E-99B9-4D799D354F75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EEA3-466E-99B9-4D799D354F75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EA3-466E-99B9-4D799D354F75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EA3-466E-99B9-4D799D354F75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EEA3-466E-99B9-4D799D354F75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EEA3-466E-99B9-4D799D354F75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EEA3-466E-99B9-4D799D354F75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EEA3-466E-99B9-4D799D354F75}"/>
                </c:ext>
              </c:extLst>
            </c:dLbl>
            <c:dLbl>
              <c:idx val="1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EEA3-466E-99B9-4D799D354F75}"/>
                </c:ext>
              </c:extLst>
            </c:dLbl>
            <c:dLbl>
              <c:idx val="2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EEA3-466E-99B9-4D799D354F75}"/>
                </c:ext>
              </c:extLst>
            </c:dLbl>
            <c:dLbl>
              <c:idx val="2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EEA3-466E-99B9-4D799D354F75}"/>
                </c:ext>
              </c:extLst>
            </c:dLbl>
            <c:dLbl>
              <c:idx val="2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EEA3-466E-99B9-4D799D354F75}"/>
                </c:ext>
              </c:extLst>
            </c:dLbl>
            <c:dLbl>
              <c:idx val="2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EEA3-466E-99B9-4D799D354F75}"/>
                </c:ext>
              </c:extLst>
            </c:dLbl>
            <c:dLbl>
              <c:idx val="2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EA3-466E-99B9-4D799D354F75}"/>
                </c:ext>
              </c:extLst>
            </c:dLbl>
            <c:dLbl>
              <c:idx val="2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EA3-466E-99B9-4D799D354F75}"/>
                </c:ext>
              </c:extLst>
            </c:dLbl>
            <c:dLbl>
              <c:idx val="2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3F3B-463C-983E-AC8105FEE743}"/>
                </c:ext>
              </c:extLst>
            </c:dLbl>
            <c:dLbl>
              <c:idx val="2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3F3B-463C-983E-AC8105FEE743}"/>
                </c:ext>
              </c:extLst>
            </c:dLbl>
            <c:dLbl>
              <c:idx val="28"/>
              <c:layout>
                <c:manualLayout>
                  <c:x val="-1.9735663082437276E-2"/>
                  <c:y val="4.698671226398222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3F3B-463C-983E-AC8105FEE743}"/>
                </c:ext>
              </c:extLst>
            </c:dLbl>
            <c:dLbl>
              <c:idx val="29"/>
              <c:layout>
                <c:manualLayout>
                  <c:x val="-1.1769713261648745E-2"/>
                  <c:y val="-3.503082985259705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3F3B-463C-983E-AC8105FEE743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algun Gothic" panose="020B0503020000020004" pitchFamily="34" charset="-127"/>
                    <a:ea typeface="Malgun Gothic" panose="020B0503020000020004" pitchFamily="34" charset="-127"/>
                    <a:cs typeface="+mn-cs"/>
                  </a:defRPr>
                </a:pPr>
                <a:endParaRPr lang="es-E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Hoja1!$A$2:$A$31</c:f>
              <c:strCache>
                <c:ptCount val="30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  <c:pt idx="21">
                  <c:v>2016</c:v>
                </c:pt>
                <c:pt idx="22">
                  <c:v>2017</c:v>
                </c:pt>
                <c:pt idx="23">
                  <c:v>2018</c:v>
                </c:pt>
                <c:pt idx="24">
                  <c:v>2019</c:v>
                </c:pt>
                <c:pt idx="25">
                  <c:v>2020</c:v>
                </c:pt>
                <c:pt idx="26">
                  <c:v>2021</c:v>
                </c:pt>
                <c:pt idx="27">
                  <c:v>2022</c:v>
                </c:pt>
                <c:pt idx="28">
                  <c:v>2023</c:v>
                </c:pt>
                <c:pt idx="29">
                  <c:v>2024*</c:v>
                </c:pt>
              </c:strCache>
            </c:strRef>
          </c:cat>
          <c:val>
            <c:numRef>
              <c:f>Hoja1!$C$2:$C$31</c:f>
              <c:numCache>
                <c:formatCode>0.0</c:formatCode>
                <c:ptCount val="30"/>
                <c:pt idx="0">
                  <c:v>14.377962203251851</c:v>
                </c:pt>
                <c:pt idx="1">
                  <c:v>0.46069394833518285</c:v>
                </c:pt>
                <c:pt idx="2">
                  <c:v>25.340210541864078</c:v>
                </c:pt>
                <c:pt idx="3">
                  <c:v>7.9431673352459153</c:v>
                </c:pt>
                <c:pt idx="4">
                  <c:v>-13.957165498691426</c:v>
                </c:pt>
                <c:pt idx="5">
                  <c:v>2.8363743180031529</c:v>
                </c:pt>
                <c:pt idx="6">
                  <c:v>2.6612442968583641</c:v>
                </c:pt>
                <c:pt idx="7">
                  <c:v>4.7003563058139601</c:v>
                </c:pt>
                <c:pt idx="8">
                  <c:v>1.3063447134629982</c:v>
                </c:pt>
                <c:pt idx="9">
                  <c:v>4.5839840731556878</c:v>
                </c:pt>
                <c:pt idx="10">
                  <c:v>14.866726588539041</c:v>
                </c:pt>
                <c:pt idx="11">
                  <c:v>29.934763031299621</c:v>
                </c:pt>
                <c:pt idx="12">
                  <c:v>17.426855324568351</c:v>
                </c:pt>
                <c:pt idx="13">
                  <c:v>10.191345024054893</c:v>
                </c:pt>
                <c:pt idx="14">
                  <c:v>0.48415224869414036</c:v>
                </c:pt>
                <c:pt idx="15">
                  <c:v>19.347497807450999</c:v>
                </c:pt>
                <c:pt idx="16">
                  <c:v>21.080466054713447</c:v>
                </c:pt>
                <c:pt idx="17">
                  <c:v>12.876952079404195</c:v>
                </c:pt>
                <c:pt idx="18">
                  <c:v>11.667869698500622</c:v>
                </c:pt>
                <c:pt idx="19">
                  <c:v>11.519061675320515</c:v>
                </c:pt>
                <c:pt idx="20">
                  <c:v>8.3100107568130923</c:v>
                </c:pt>
                <c:pt idx="21">
                  <c:v>6.104657110886933</c:v>
                </c:pt>
                <c:pt idx="22">
                  <c:v>1.9614680490977323</c:v>
                </c:pt>
                <c:pt idx="23">
                  <c:v>2.7391017759026188</c:v>
                </c:pt>
                <c:pt idx="24">
                  <c:v>3.9309872841833231</c:v>
                </c:pt>
                <c:pt idx="25">
                  <c:v>2.5459183015698788</c:v>
                </c:pt>
                <c:pt idx="26">
                  <c:v>4.4264534782409388</c:v>
                </c:pt>
                <c:pt idx="27">
                  <c:v>3.2240802918079714</c:v>
                </c:pt>
                <c:pt idx="28">
                  <c:v>-6.6933099927006534</c:v>
                </c:pt>
                <c:pt idx="29">
                  <c:v>-4.5999999999999996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1E-EEA3-466E-99B9-4D799D354F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74677727"/>
        <c:axId val="1357598720"/>
        <c:extLst>
          <c:ext xmlns:c15="http://schemas.microsoft.com/office/drawing/2012/chart" uri="{02D57815-91ED-43cb-92C2-25804820EDAC}">
            <c15:filteredLineSeries>
              <c15:ser>
                <c:idx val="1"/>
                <c:order val="0"/>
                <c:tx>
                  <c:strRef>
                    <c:extLst>
                      <c:ext uri="{02D57815-91ED-43cb-92C2-25804820EDAC}">
                        <c15:formulaRef>
                          <c15:sqref>Hoja1!$B$1</c15:sqref>
                        </c15:formulaRef>
                      </c:ext>
                    </c:extLst>
                    <c:strCache>
                      <c:ptCount val="1"/>
                      <c:pt idx="0">
                        <c:v>PIB (Eje. der)</c:v>
                      </c:pt>
                    </c:strCache>
                  </c:strRef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dPt>
                  <c:idx val="2"/>
                  <c:marker>
                    <c:symbol val="none"/>
                  </c:marker>
                  <c:bubble3D val="0"/>
                  <c:spPr>
                    <a:ln w="28575" cap="rnd">
                      <a:solidFill>
                        <a:schemeClr val="accent4">
                          <a:alpha val="99000"/>
                        </a:schemeClr>
                      </a:solidFill>
                      <a:prstDash val="solid"/>
                      <a:round/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20-EEA3-466E-99B9-4D799D354F75}"/>
                    </c:ext>
                  </c:extLst>
                </c:dPt>
                <c:dPt>
                  <c:idx val="3"/>
                  <c:marker>
                    <c:symbol val="none"/>
                  </c:marker>
                  <c:bubble3D val="0"/>
                  <c:spPr>
                    <a:ln w="28575" cap="rnd">
                      <a:solidFill>
                        <a:schemeClr val="accent4"/>
                      </a:solidFill>
                      <a:prstDash val="sysDash"/>
                      <a:round/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22-EEA3-466E-99B9-4D799D354F75}"/>
                    </c:ext>
                  </c:extLst>
                </c:dPt>
                <c:dLbls>
                  <c:dLbl>
                    <c:idx val="1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23-EEA3-466E-99B9-4D799D354F75}"/>
                      </c:ext>
                    </c:extLst>
                  </c:dLbl>
                  <c:dLbl>
                    <c:idx val="2"/>
                    <c:layout>
                      <c:manualLayout>
                        <c:x val="-3.0098641968733086E-2"/>
                        <c:y val="3.9026913205185011E-2"/>
                      </c:manualLayout>
                    </c:layout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20-EEA3-466E-99B9-4D799D354F75}"/>
                      </c:ext>
                    </c:extLst>
                  </c:dLbl>
                  <c:dLbl>
                    <c:idx val="3"/>
                    <c:layout>
                      <c:manualLayout>
                        <c:x val="3.1682781019719036E-3"/>
                        <c:y val="-9.0062107396581045E-3"/>
                      </c:manualLayout>
                    </c:layout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22-EEA3-466E-99B9-4D799D354F75}"/>
                      </c:ext>
                    </c:extLst>
                  </c:dLbl>
                  <c:numFmt formatCode="0.0%" sourceLinked="0"/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anchor="ctr" anchorCtr="1"/>
                    <a:lstStyle/>
                    <a:p>
                      <a:pPr>
                        <a:defRPr sz="1300" b="1" i="0" u="none" strike="noStrike" kern="1200" baseline="0">
                          <a:solidFill>
                            <a:schemeClr val="accent4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  <a:cs typeface="+mn-cs"/>
                        </a:defRPr>
                      </a:pPr>
                      <a:endParaRPr lang="es-ES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extLst>
                    <c:ext uri="{CE6537A1-D6FC-4f65-9D91-7224C49458BB}">
                      <c15:showLeaderLines val="0"/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Hoja1!$A$2:$A$31</c15:sqref>
                        </c15:formulaRef>
                      </c:ext>
                    </c:extLst>
                    <c:strCache>
                      <c:ptCount val="30"/>
                      <c:pt idx="0">
                        <c:v>1995</c:v>
                      </c:pt>
                      <c:pt idx="1">
                        <c:v>1996</c:v>
                      </c:pt>
                      <c:pt idx="2">
                        <c:v>1997</c:v>
                      </c:pt>
                      <c:pt idx="3">
                        <c:v>1998</c:v>
                      </c:pt>
                      <c:pt idx="4">
                        <c:v>1999</c:v>
                      </c:pt>
                      <c:pt idx="5">
                        <c:v>2000</c:v>
                      </c:pt>
                      <c:pt idx="6">
                        <c:v>2001</c:v>
                      </c:pt>
                      <c:pt idx="7">
                        <c:v>2002</c:v>
                      </c:pt>
                      <c:pt idx="8">
                        <c:v>2003</c:v>
                      </c:pt>
                      <c:pt idx="9">
                        <c:v>2004</c:v>
                      </c:pt>
                      <c:pt idx="10">
                        <c:v>2005</c:v>
                      </c:pt>
                      <c:pt idx="11">
                        <c:v>2006</c:v>
                      </c:pt>
                      <c:pt idx="12">
                        <c:v>2007</c:v>
                      </c:pt>
                      <c:pt idx="13">
                        <c:v>2008</c:v>
                      </c:pt>
                      <c:pt idx="14">
                        <c:v>2009</c:v>
                      </c:pt>
                      <c:pt idx="15">
                        <c:v>2010</c:v>
                      </c:pt>
                      <c:pt idx="16">
                        <c:v>2011</c:v>
                      </c:pt>
                      <c:pt idx="17">
                        <c:v>2012</c:v>
                      </c:pt>
                      <c:pt idx="18">
                        <c:v>2013</c:v>
                      </c:pt>
                      <c:pt idx="19">
                        <c:v>2014</c:v>
                      </c:pt>
                      <c:pt idx="20">
                        <c:v>2015</c:v>
                      </c:pt>
                      <c:pt idx="21">
                        <c:v>2016</c:v>
                      </c:pt>
                      <c:pt idx="22">
                        <c:v>2017</c:v>
                      </c:pt>
                      <c:pt idx="23">
                        <c:v>2018</c:v>
                      </c:pt>
                      <c:pt idx="24">
                        <c:v>2019</c:v>
                      </c:pt>
                      <c:pt idx="25">
                        <c:v>2020</c:v>
                      </c:pt>
                      <c:pt idx="26">
                        <c:v>2021</c:v>
                      </c:pt>
                      <c:pt idx="27">
                        <c:v>2022</c:v>
                      </c:pt>
                      <c:pt idx="28">
                        <c:v>2023</c:v>
                      </c:pt>
                      <c:pt idx="29">
                        <c:v>2024*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Hoja1!$B$2:$B$30</c15:sqref>
                        </c15:formulaRef>
                      </c:ext>
                    </c:extLst>
                    <c:numCache>
                      <c:formatCode>General</c:formatCode>
                      <c:ptCount val="29"/>
                      <c:pt idx="11" formatCode="0.0%">
                        <c:v>6.716868698444034E-2</c:v>
                      </c:pt>
                      <c:pt idx="12" formatCode="0.0%">
                        <c:v>6.738194690909749E-2</c:v>
                      </c:pt>
                      <c:pt idx="13" formatCode="0.0%">
                        <c:v>3.2834461861653841E-2</c:v>
                      </c:pt>
                      <c:pt idx="14" formatCode="0.0%">
                        <c:v>1.1396486454806398E-2</c:v>
                      </c:pt>
                      <c:pt idx="15" formatCode="0.0%">
                        <c:v>4.4946589707091977E-2</c:v>
                      </c:pt>
                      <c:pt idx="16" formatCode="0.0%">
                        <c:v>6.9478919817355544E-2</c:v>
                      </c:pt>
                      <c:pt idx="17" formatCode="0.0%">
                        <c:v>3.9126357671611434E-2</c:v>
                      </c:pt>
                      <c:pt idx="18" formatCode="0.0%">
                        <c:v>5.1339935199566922E-2</c:v>
                      </c:pt>
                      <c:pt idx="19" formatCode="0.0%">
                        <c:v>4.4990300011097384E-2</c:v>
                      </c:pt>
                      <c:pt idx="20" formatCode="0.0%">
                        <c:v>2.9559013752752161E-2</c:v>
                      </c:pt>
                      <c:pt idx="21" formatCode="0.0%">
                        <c:v>2.0873825016279657E-2</c:v>
                      </c:pt>
                      <c:pt idx="22" formatCode="0.0%">
                        <c:v>1.359360867887438E-2</c:v>
                      </c:pt>
                      <c:pt idx="23" formatCode="0.0%">
                        <c:v>2.5643242827770418E-2</c:v>
                      </c:pt>
                      <c:pt idx="24" formatCode="0.0%">
                        <c:v>3.1868553924553344E-2</c:v>
                      </c:pt>
                      <c:pt idx="25" formatCode="0.0%">
                        <c:v>-7.1859141376086066E-2</c:v>
                      </c:pt>
                      <c:pt idx="26" formatCode="0.0%">
                        <c:v>0.1080119819048786</c:v>
                      </c:pt>
                      <c:pt idx="27" formatCode="0.0%">
                        <c:v>7.2888838865514005E-2</c:v>
                      </c:pt>
                      <c:pt idx="28" formatCode="0.0%">
                        <c:v>6.1218132207987441E-3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24-EEA3-466E-99B9-4D799D354F75}"/>
                  </c:ext>
                </c:extLst>
              </c15:ser>
            </c15:filteredLineSeries>
            <c15:filteredLineSeries>
              <c15:ser>
                <c:idx val="2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Hoja1!$C$1</c15:sqref>
                        </c15:formulaRef>
                      </c:ext>
                    </c:extLst>
                    <c:strCache>
                      <c:ptCount val="1"/>
                      <c:pt idx="0">
                        <c:v>Cartera bruta</c:v>
                      </c:pt>
                    </c:strCache>
                  </c:strRef>
                </c:tx>
                <c:spPr>
                  <a:ln w="28575" cap="rnd">
                    <a:solidFill>
                      <a:srgbClr val="002060"/>
                    </a:solidFill>
                    <a:round/>
                  </a:ln>
                  <a:effectLst/>
                </c:spPr>
                <c:marker>
                  <c:symbol val="none"/>
                </c:marker>
                <c:dPt>
                  <c:idx val="2"/>
                  <c:marker>
                    <c:symbol val="none"/>
                  </c:marker>
                  <c:bubble3D val="0"/>
                  <c:spPr>
                    <a:ln w="28575" cap="rnd">
                      <a:solidFill>
                        <a:srgbClr val="002060"/>
                      </a:solidFill>
                      <a:prstDash val="solid"/>
                      <a:round/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26-EEA3-466E-99B9-4D799D354F75}"/>
                    </c:ext>
                  </c:extLst>
                </c:dPt>
                <c:dPt>
                  <c:idx val="3"/>
                  <c:marker>
                    <c:symbol val="none"/>
                  </c:marker>
                  <c:bubble3D val="0"/>
                  <c:spPr>
                    <a:ln w="28575" cap="rnd">
                      <a:solidFill>
                        <a:srgbClr val="002060"/>
                      </a:solidFill>
                      <a:prstDash val="sysDash"/>
                      <a:round/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28-EEA3-466E-99B9-4D799D354F75}"/>
                    </c:ext>
                  </c:extLst>
                </c:dPt>
                <c:dLbls>
                  <c:dLbl>
                    <c:idx val="1"/>
                    <c:layout>
                      <c:manualLayout>
                        <c:x val="-6.0197283937466171E-2"/>
                        <c:y val="9.0062107396579934E-3"/>
                      </c:manualLayout>
                    </c:layout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29-EEA3-466E-99B9-4D799D354F75}"/>
                      </c:ext>
                    </c:extLst>
                  </c:dLbl>
                  <c:dLbl>
                    <c:idx val="2"/>
                    <c:layout>
                      <c:manualLayout>
                        <c:x val="-0.11689896708685132"/>
                        <c:y val="-1.1658586472914172E-2"/>
                      </c:manualLayout>
                    </c:layout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26-EEA3-466E-99B9-4D799D354F75}"/>
                      </c:ext>
                    </c:extLst>
                  </c:dLbl>
                  <c:dLbl>
                    <c:idx val="3"/>
                    <c:layout>
                      <c:manualLayout>
                        <c:x val="-3.1682781019719036E-3"/>
                        <c:y val="-3.6024842958632529E-2"/>
                      </c:manualLayout>
                    </c:layout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28-EEA3-466E-99B9-4D799D354F75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anchor="ctr" anchorCtr="1"/>
                    <a:lstStyle/>
                    <a:p>
                      <a:pPr>
                        <a:defRPr sz="1300" b="1" i="0" u="none" strike="noStrike" kern="1200" baseline="0">
                          <a:solidFill>
                            <a:srgbClr val="203864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  <a:cs typeface="+mn-cs"/>
                        </a:defRPr>
                      </a:pPr>
                      <a:endParaRPr lang="es-ES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0"/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Hoja1!$A$2:$A$31</c15:sqref>
                        </c15:formulaRef>
                      </c:ext>
                    </c:extLst>
                    <c:strCache>
                      <c:ptCount val="30"/>
                      <c:pt idx="0">
                        <c:v>1995</c:v>
                      </c:pt>
                      <c:pt idx="1">
                        <c:v>1996</c:v>
                      </c:pt>
                      <c:pt idx="2">
                        <c:v>1997</c:v>
                      </c:pt>
                      <c:pt idx="3">
                        <c:v>1998</c:v>
                      </c:pt>
                      <c:pt idx="4">
                        <c:v>1999</c:v>
                      </c:pt>
                      <c:pt idx="5">
                        <c:v>2000</c:v>
                      </c:pt>
                      <c:pt idx="6">
                        <c:v>2001</c:v>
                      </c:pt>
                      <c:pt idx="7">
                        <c:v>2002</c:v>
                      </c:pt>
                      <c:pt idx="8">
                        <c:v>2003</c:v>
                      </c:pt>
                      <c:pt idx="9">
                        <c:v>2004</c:v>
                      </c:pt>
                      <c:pt idx="10">
                        <c:v>2005</c:v>
                      </c:pt>
                      <c:pt idx="11">
                        <c:v>2006</c:v>
                      </c:pt>
                      <c:pt idx="12">
                        <c:v>2007</c:v>
                      </c:pt>
                      <c:pt idx="13">
                        <c:v>2008</c:v>
                      </c:pt>
                      <c:pt idx="14">
                        <c:v>2009</c:v>
                      </c:pt>
                      <c:pt idx="15">
                        <c:v>2010</c:v>
                      </c:pt>
                      <c:pt idx="16">
                        <c:v>2011</c:v>
                      </c:pt>
                      <c:pt idx="17">
                        <c:v>2012</c:v>
                      </c:pt>
                      <c:pt idx="18">
                        <c:v>2013</c:v>
                      </c:pt>
                      <c:pt idx="19">
                        <c:v>2014</c:v>
                      </c:pt>
                      <c:pt idx="20">
                        <c:v>2015</c:v>
                      </c:pt>
                      <c:pt idx="21">
                        <c:v>2016</c:v>
                      </c:pt>
                      <c:pt idx="22">
                        <c:v>2017</c:v>
                      </c:pt>
                      <c:pt idx="23">
                        <c:v>2018</c:v>
                      </c:pt>
                      <c:pt idx="24">
                        <c:v>2019</c:v>
                      </c:pt>
                      <c:pt idx="25">
                        <c:v>2020</c:v>
                      </c:pt>
                      <c:pt idx="26">
                        <c:v>2021</c:v>
                      </c:pt>
                      <c:pt idx="27">
                        <c:v>2022</c:v>
                      </c:pt>
                      <c:pt idx="28">
                        <c:v>2023</c:v>
                      </c:pt>
                      <c:pt idx="29">
                        <c:v>2024*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Hoja1!$C$2:$C$30</c15:sqref>
                        </c15:formulaRef>
                      </c:ext>
                    </c:extLst>
                    <c:numCache>
                      <c:formatCode>0.0</c:formatCode>
                      <c:ptCount val="29"/>
                      <c:pt idx="0">
                        <c:v>14.377962203251851</c:v>
                      </c:pt>
                      <c:pt idx="1">
                        <c:v>0.46069394833518285</c:v>
                      </c:pt>
                      <c:pt idx="2">
                        <c:v>25.340210541864078</c:v>
                      </c:pt>
                      <c:pt idx="3">
                        <c:v>7.9431673352459153</c:v>
                      </c:pt>
                      <c:pt idx="4">
                        <c:v>-13.957165498691426</c:v>
                      </c:pt>
                      <c:pt idx="5">
                        <c:v>2.8363743180031529</c:v>
                      </c:pt>
                      <c:pt idx="6">
                        <c:v>2.6612442968583641</c:v>
                      </c:pt>
                      <c:pt idx="7">
                        <c:v>4.7003563058139601</c:v>
                      </c:pt>
                      <c:pt idx="8">
                        <c:v>1.3063447134629982</c:v>
                      </c:pt>
                      <c:pt idx="9">
                        <c:v>4.5839840731556878</c:v>
                      </c:pt>
                      <c:pt idx="10">
                        <c:v>14.866726588539041</c:v>
                      </c:pt>
                      <c:pt idx="11">
                        <c:v>29.934763031299621</c:v>
                      </c:pt>
                      <c:pt idx="12">
                        <c:v>17.426855324568351</c:v>
                      </c:pt>
                      <c:pt idx="13">
                        <c:v>10.191345024054893</c:v>
                      </c:pt>
                      <c:pt idx="14">
                        <c:v>0.48415224869414036</c:v>
                      </c:pt>
                      <c:pt idx="15">
                        <c:v>19.347497807450999</c:v>
                      </c:pt>
                      <c:pt idx="16">
                        <c:v>21.080466054713447</c:v>
                      </c:pt>
                      <c:pt idx="17">
                        <c:v>12.876952079404195</c:v>
                      </c:pt>
                      <c:pt idx="18">
                        <c:v>11.667869698500622</c:v>
                      </c:pt>
                      <c:pt idx="19">
                        <c:v>11.519061675320515</c:v>
                      </c:pt>
                      <c:pt idx="20">
                        <c:v>8.3100107568130923</c:v>
                      </c:pt>
                      <c:pt idx="21">
                        <c:v>6.104657110886933</c:v>
                      </c:pt>
                      <c:pt idx="22">
                        <c:v>1.9614680490977323</c:v>
                      </c:pt>
                      <c:pt idx="23">
                        <c:v>2.7391017759026188</c:v>
                      </c:pt>
                      <c:pt idx="24">
                        <c:v>3.9309872841833231</c:v>
                      </c:pt>
                      <c:pt idx="25">
                        <c:v>2.5459183015698788</c:v>
                      </c:pt>
                      <c:pt idx="26">
                        <c:v>4.4264534782409388</c:v>
                      </c:pt>
                      <c:pt idx="27">
                        <c:v>3.2240802918079714</c:v>
                      </c:pt>
                      <c:pt idx="28">
                        <c:v>-6.6933099927006534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A-EEA3-466E-99B9-4D799D354F75}"/>
                  </c:ext>
                </c:extLst>
              </c15:ser>
            </c15:filteredLineSeries>
          </c:ext>
        </c:extLst>
      </c:lineChart>
      <c:catAx>
        <c:axId val="7746777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6350" cap="flat" cmpd="sng" algn="ctr">
            <a:solidFill>
              <a:schemeClr val="bg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200" b="1" i="0" u="none" strike="noStrike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defRPr>
            </a:pPr>
            <a:endParaRPr lang="es-ES"/>
          </a:p>
        </c:txPr>
        <c:crossAx val="1357598720"/>
        <c:crosses val="autoZero"/>
        <c:auto val="0"/>
        <c:lblAlgn val="ctr"/>
        <c:lblOffset val="100"/>
        <c:noMultiLvlLbl val="0"/>
      </c:catAx>
      <c:valAx>
        <c:axId val="1357598720"/>
        <c:scaling>
          <c:orientation val="minMax"/>
          <c:max val="30"/>
        </c:scaling>
        <c:delete val="0"/>
        <c:axPos val="l"/>
        <c:numFmt formatCode="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defRPr>
            </a:pPr>
            <a:endParaRPr lang="es-ES"/>
          </a:p>
        </c:txPr>
        <c:crossAx val="774677727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300">
          <a:solidFill>
            <a:schemeClr val="tx1"/>
          </a:solidFill>
          <a:latin typeface="Malgun Gothic" panose="020B0503020000020004" pitchFamily="34" charset="-127"/>
          <a:ea typeface="Malgun Gothic" panose="020B0503020000020004" pitchFamily="34" charset="-127"/>
        </a:defRPr>
      </a:pPr>
      <a:endParaRPr lang="es-E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1528824064297275E-2"/>
          <c:y val="0.12152512940830153"/>
          <c:w val="0.90664205205257942"/>
          <c:h val="0.7779923969517016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Profundización EC</c:v>
                </c:pt>
              </c:strCache>
            </c:strRef>
          </c:tx>
          <c:spPr>
            <a:solidFill>
              <a:schemeClr val="bg1"/>
            </a:solidFill>
            <a:ln>
              <a:noFill/>
            </a:ln>
            <a:effectLst/>
          </c:spPr>
          <c:invertIfNegative val="0"/>
          <c:dPt>
            <c:idx val="13"/>
            <c:invertIfNegative val="0"/>
            <c:bubble3D val="0"/>
            <c:spPr>
              <a:solidFill>
                <a:schemeClr val="bg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6DA-40D7-B08F-8D355A2430A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300" b="1" i="0" u="none" strike="noStrike" kern="1200" baseline="0">
                    <a:solidFill>
                      <a:schemeClr val="bg1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Hoja1!$A$43:$A$57</c:f>
              <c:strCache>
                <c:ptCount val="14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  <c:pt idx="12">
                  <c:v>2023</c:v>
                </c:pt>
                <c:pt idx="13">
                  <c:v>2024*</c:v>
                </c:pt>
              </c:strCache>
            </c:strRef>
          </c:cat>
          <c:val>
            <c:numRef>
              <c:f>Hoja1!$B$43:$B$57</c:f>
              <c:numCache>
                <c:formatCode>0.0%</c:formatCode>
                <c:ptCount val="14"/>
                <c:pt idx="0">
                  <c:v>0.38095950015810393</c:v>
                </c:pt>
                <c:pt idx="1">
                  <c:v>0.40355247302713287</c:v>
                </c:pt>
                <c:pt idx="2">
                  <c:v>0.42597327113029998</c:v>
                </c:pt>
                <c:pt idx="3">
                  <c:v>0.46505122383817632</c:v>
                </c:pt>
                <c:pt idx="4">
                  <c:v>0.49953519306275018</c:v>
                </c:pt>
                <c:pt idx="5">
                  <c:v>0.5017967597268761</c:v>
                </c:pt>
                <c:pt idx="6">
                  <c:v>0.50052020959813115</c:v>
                </c:pt>
                <c:pt idx="7">
                  <c:v>0.49678824454090553</c:v>
                </c:pt>
                <c:pt idx="8">
                  <c:v>0.49892997879187051</c:v>
                </c:pt>
                <c:pt idx="9">
                  <c:v>0.55364172332016526</c:v>
                </c:pt>
                <c:pt idx="10">
                  <c:v>0.50902887731437296</c:v>
                </c:pt>
                <c:pt idx="11">
                  <c:v>0.48264847212060036</c:v>
                </c:pt>
                <c:pt idx="12">
                  <c:v>0.46145967890006928</c:v>
                </c:pt>
                <c:pt idx="13">
                  <c:v>0.4484361544136109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6DA-40D7-B08F-8D355A2430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0"/>
        <c:overlap val="-27"/>
        <c:axId val="400892223"/>
        <c:axId val="514906111"/>
      </c:barChart>
      <c:catAx>
        <c:axId val="4008922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defRPr>
            </a:pPr>
            <a:endParaRPr lang="es-ES"/>
          </a:p>
        </c:txPr>
        <c:crossAx val="514906111"/>
        <c:crosses val="autoZero"/>
        <c:auto val="1"/>
        <c:lblAlgn val="ctr"/>
        <c:lblOffset val="100"/>
        <c:noMultiLvlLbl val="0"/>
      </c:catAx>
      <c:valAx>
        <c:axId val="514906111"/>
        <c:scaling>
          <c:orientation val="minMax"/>
          <c:max val="0.60000000000000009"/>
          <c:min val="0.35000000000000003"/>
        </c:scaling>
        <c:delete val="1"/>
        <c:axPos val="l"/>
        <c:numFmt formatCode="0%" sourceLinked="0"/>
        <c:majorTickMark val="out"/>
        <c:minorTickMark val="none"/>
        <c:tickLblPos val="nextTo"/>
        <c:crossAx val="40089222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300">
          <a:solidFill>
            <a:schemeClr val="bg1"/>
          </a:solidFill>
          <a:latin typeface="Malgun Gothic" panose="020B0503020000020004" pitchFamily="34" charset="-127"/>
          <a:ea typeface="Malgun Gothic" panose="020B0503020000020004" pitchFamily="34" charset="-127"/>
        </a:defRPr>
      </a:pPr>
      <a:endParaRPr lang="es-E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4084814814814812E-2"/>
          <c:y val="8.0797165485913258E-2"/>
          <c:w val="0.92102724358974364"/>
          <c:h val="0.78915893665885661"/>
        </c:manualLayout>
      </c:layout>
      <c:lineChart>
        <c:grouping val="standard"/>
        <c:varyColors val="0"/>
        <c:ser>
          <c:idx val="0"/>
          <c:order val="2"/>
          <c:tx>
            <c:strRef>
              <c:f>Hoja1!$C$1</c:f>
              <c:strCache>
                <c:ptCount val="1"/>
                <c:pt idx="0">
                  <c:v>Cartera bruta</c:v>
                </c:pt>
              </c:strCache>
            </c:strRef>
          </c:tx>
          <c:spPr>
            <a:ln w="38100" cap="rnd">
              <a:solidFill>
                <a:schemeClr val="bg1"/>
              </a:solidFill>
              <a:prstDash val="solid"/>
              <a:round/>
            </a:ln>
            <a:effectLst/>
          </c:spPr>
          <c:marker>
            <c:symbol val="none"/>
          </c:marker>
          <c:dPt>
            <c:idx val="8"/>
            <c:marker>
              <c:symbol val="none"/>
            </c:marker>
            <c:bubble3D val="0"/>
            <c:spPr>
              <a:ln w="38100" cap="rnd">
                <a:solidFill>
                  <a:schemeClr val="bg1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5-EEA3-466E-99B9-4D799D354F75}"/>
              </c:ext>
            </c:extLst>
          </c:dPt>
          <c:dPt>
            <c:idx val="9"/>
            <c:marker>
              <c:symbol val="none"/>
            </c:marker>
            <c:bubble3D val="0"/>
            <c:spPr>
              <a:ln w="38100" cap="rnd">
                <a:solidFill>
                  <a:schemeClr val="bg1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6-EEA3-466E-99B9-4D799D354F75}"/>
              </c:ext>
            </c:extLst>
          </c:dPt>
          <c:dLbls>
            <c:dLbl>
              <c:idx val="19"/>
              <c:layout>
                <c:manualLayout>
                  <c:x val="-1.8503815364705009E-2"/>
                  <c:y val="-6.62449378633908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A96-47E9-B180-722C9C5E84EE}"/>
                </c:ext>
              </c:extLst>
            </c:dLbl>
            <c:dLbl>
              <c:idx val="2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A96-47E9-B180-722C9C5E84EE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  <a:cs typeface="+mn-cs"/>
                  </a:defRPr>
                </a:pPr>
                <a:endParaRPr lang="es-E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Hoja1!$A$2:$A$22</c:f>
              <c:strCache>
                <c:ptCount val="21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  <c:pt idx="16">
                  <c:v>2020</c:v>
                </c:pt>
                <c:pt idx="17">
                  <c:v>2021</c:v>
                </c:pt>
                <c:pt idx="18">
                  <c:v>2022</c:v>
                </c:pt>
                <c:pt idx="19">
                  <c:v>2023</c:v>
                </c:pt>
                <c:pt idx="20">
                  <c:v>2024*</c:v>
                </c:pt>
              </c:strCache>
            </c:strRef>
          </c:cat>
          <c:val>
            <c:numRef>
              <c:f>Hoja1!$C$2:$C$22</c:f>
              <c:numCache>
                <c:formatCode>General</c:formatCode>
                <c:ptCount val="21"/>
                <c:pt idx="0">
                  <c:v>3.5000000000000004</c:v>
                </c:pt>
                <c:pt idx="1">
                  <c:v>2.7</c:v>
                </c:pt>
                <c:pt idx="2">
                  <c:v>2.6</c:v>
                </c:pt>
                <c:pt idx="3">
                  <c:v>3.2</c:v>
                </c:pt>
                <c:pt idx="4">
                  <c:v>3.8</c:v>
                </c:pt>
                <c:pt idx="5">
                  <c:v>3.9</c:v>
                </c:pt>
                <c:pt idx="6">
                  <c:v>2.8000000000000003</c:v>
                </c:pt>
                <c:pt idx="7">
                  <c:v>2.5</c:v>
                </c:pt>
                <c:pt idx="8">
                  <c:v>2.8000000000000003</c:v>
                </c:pt>
                <c:pt idx="9">
                  <c:v>2.8000000000000003</c:v>
                </c:pt>
                <c:pt idx="10">
                  <c:v>2.9000000000000004</c:v>
                </c:pt>
                <c:pt idx="11">
                  <c:v>2.8000000000000003</c:v>
                </c:pt>
                <c:pt idx="12">
                  <c:v>3.1</c:v>
                </c:pt>
                <c:pt idx="13">
                  <c:v>4.3</c:v>
                </c:pt>
                <c:pt idx="14">
                  <c:v>4.5</c:v>
                </c:pt>
                <c:pt idx="15">
                  <c:v>4.3</c:v>
                </c:pt>
                <c:pt idx="16">
                  <c:v>5</c:v>
                </c:pt>
                <c:pt idx="17">
                  <c:v>3.9</c:v>
                </c:pt>
                <c:pt idx="18">
                  <c:v>3.5999999999999996</c:v>
                </c:pt>
                <c:pt idx="19">
                  <c:v>4.9000000000000004</c:v>
                </c:pt>
                <c:pt idx="20">
                  <c:v>5.01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1E-EEA3-466E-99B9-4D799D354F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74677727"/>
        <c:axId val="1357598720"/>
        <c:extLst>
          <c:ext xmlns:c15="http://schemas.microsoft.com/office/drawing/2012/chart" uri="{02D57815-91ED-43cb-92C2-25804820EDAC}">
            <c15:filteredLineSeries>
              <c15:ser>
                <c:idx val="1"/>
                <c:order val="0"/>
                <c:tx>
                  <c:strRef>
                    <c:extLst>
                      <c:ext uri="{02D57815-91ED-43cb-92C2-25804820EDAC}">
                        <c15:formulaRef>
                          <c15:sqref>Hoja1!$B$1</c15:sqref>
                        </c15:formulaRef>
                      </c:ext>
                    </c:extLst>
                    <c:strCache>
                      <c:ptCount val="1"/>
                      <c:pt idx="0">
                        <c:v>PIB (Eje. der)</c:v>
                      </c:pt>
                    </c:strCache>
                  </c:strRef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>
                      <c:ext uri="{02D57815-91ED-43cb-92C2-25804820EDAC}">
                        <c15:formulaRef>
                          <c15:sqref>Hoja1!$A$2:$A$22</c15:sqref>
                        </c15:formulaRef>
                      </c:ext>
                    </c:extLst>
                    <c:strCache>
                      <c:ptCount val="21"/>
                      <c:pt idx="0">
                        <c:v>2004</c:v>
                      </c:pt>
                      <c:pt idx="1">
                        <c:v>2005</c:v>
                      </c:pt>
                      <c:pt idx="2">
                        <c:v>2006</c:v>
                      </c:pt>
                      <c:pt idx="3">
                        <c:v>2007</c:v>
                      </c:pt>
                      <c:pt idx="4">
                        <c:v>2008</c:v>
                      </c:pt>
                      <c:pt idx="5">
                        <c:v>2009</c:v>
                      </c:pt>
                      <c:pt idx="6">
                        <c:v>2010</c:v>
                      </c:pt>
                      <c:pt idx="7">
                        <c:v>2011</c:v>
                      </c:pt>
                      <c:pt idx="8">
                        <c:v>2012</c:v>
                      </c:pt>
                      <c:pt idx="9">
                        <c:v>2013</c:v>
                      </c:pt>
                      <c:pt idx="10">
                        <c:v>2014</c:v>
                      </c:pt>
                      <c:pt idx="11">
                        <c:v>2015</c:v>
                      </c:pt>
                      <c:pt idx="12">
                        <c:v>2016</c:v>
                      </c:pt>
                      <c:pt idx="13">
                        <c:v>2017</c:v>
                      </c:pt>
                      <c:pt idx="14">
                        <c:v>2018</c:v>
                      </c:pt>
                      <c:pt idx="15">
                        <c:v>2019</c:v>
                      </c:pt>
                      <c:pt idx="16">
                        <c:v>2020</c:v>
                      </c:pt>
                      <c:pt idx="17">
                        <c:v>2021</c:v>
                      </c:pt>
                      <c:pt idx="18">
                        <c:v>2022</c:v>
                      </c:pt>
                      <c:pt idx="19">
                        <c:v>2023</c:v>
                      </c:pt>
                      <c:pt idx="20">
                        <c:v>2024*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Hoja1!$B$2:$B$21</c15:sqref>
                        </c15:formulaRef>
                      </c:ext>
                    </c:extLst>
                    <c:numCache>
                      <c:formatCode>General</c:formatCode>
                      <c:ptCount val="20"/>
                      <c:pt idx="2" formatCode="0.0%">
                        <c:v>6.716868698444034E-2</c:v>
                      </c:pt>
                      <c:pt idx="3" formatCode="0.0%">
                        <c:v>6.738194690909749E-2</c:v>
                      </c:pt>
                      <c:pt idx="4" formatCode="0.0%">
                        <c:v>3.2834461861653841E-2</c:v>
                      </c:pt>
                      <c:pt idx="5" formatCode="0.0%">
                        <c:v>1.1396486454806398E-2</c:v>
                      </c:pt>
                      <c:pt idx="6" formatCode="0.0%">
                        <c:v>4.4946589707091977E-2</c:v>
                      </c:pt>
                      <c:pt idx="7" formatCode="0.0%">
                        <c:v>6.9478919817355544E-2</c:v>
                      </c:pt>
                      <c:pt idx="8" formatCode="0.0%">
                        <c:v>3.9126357671611434E-2</c:v>
                      </c:pt>
                      <c:pt idx="9" formatCode="0.0%">
                        <c:v>5.1339935199566922E-2</c:v>
                      </c:pt>
                      <c:pt idx="10" formatCode="0.0%">
                        <c:v>4.4990300011097384E-2</c:v>
                      </c:pt>
                      <c:pt idx="11" formatCode="0.0%">
                        <c:v>2.9559013752752161E-2</c:v>
                      </c:pt>
                      <c:pt idx="12" formatCode="0.0%">
                        <c:v>2.0873825016279657E-2</c:v>
                      </c:pt>
                      <c:pt idx="13" formatCode="0.0%">
                        <c:v>1.359360867887438E-2</c:v>
                      </c:pt>
                      <c:pt idx="14" formatCode="0.0%">
                        <c:v>2.5643242827770418E-2</c:v>
                      </c:pt>
                      <c:pt idx="15" formatCode="0.0%">
                        <c:v>3.1868553924553344E-2</c:v>
                      </c:pt>
                      <c:pt idx="16" formatCode="0.0%">
                        <c:v>-7.1859141376086066E-2</c:v>
                      </c:pt>
                      <c:pt idx="17" formatCode="0.0%">
                        <c:v>0.1080119819048786</c:v>
                      </c:pt>
                      <c:pt idx="18" formatCode="0.0%">
                        <c:v>7.2888838865514005E-2</c:v>
                      </c:pt>
                      <c:pt idx="19" formatCode="0.0%">
                        <c:v>6.1218132207987441E-3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24-EEA3-466E-99B9-4D799D354F75}"/>
                  </c:ext>
                </c:extLst>
              </c15:ser>
            </c15:filteredLineSeries>
            <c15:filteredLineSeries>
              <c15:ser>
                <c:idx val="2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Hoja1!$C$1</c15:sqref>
                        </c15:formulaRef>
                      </c:ext>
                    </c:extLst>
                    <c:strCache>
                      <c:ptCount val="1"/>
                      <c:pt idx="0">
                        <c:v>Cartera bruta</c:v>
                      </c:pt>
                    </c:strCache>
                  </c:strRef>
                </c:tx>
                <c:spPr>
                  <a:ln w="28575" cap="rnd">
                    <a:solidFill>
                      <a:srgbClr val="002060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Hoja1!$A$2:$A$22</c15:sqref>
                        </c15:formulaRef>
                      </c:ext>
                    </c:extLst>
                    <c:strCache>
                      <c:ptCount val="21"/>
                      <c:pt idx="0">
                        <c:v>2004</c:v>
                      </c:pt>
                      <c:pt idx="1">
                        <c:v>2005</c:v>
                      </c:pt>
                      <c:pt idx="2">
                        <c:v>2006</c:v>
                      </c:pt>
                      <c:pt idx="3">
                        <c:v>2007</c:v>
                      </c:pt>
                      <c:pt idx="4">
                        <c:v>2008</c:v>
                      </c:pt>
                      <c:pt idx="5">
                        <c:v>2009</c:v>
                      </c:pt>
                      <c:pt idx="6">
                        <c:v>2010</c:v>
                      </c:pt>
                      <c:pt idx="7">
                        <c:v>2011</c:v>
                      </c:pt>
                      <c:pt idx="8">
                        <c:v>2012</c:v>
                      </c:pt>
                      <c:pt idx="9">
                        <c:v>2013</c:v>
                      </c:pt>
                      <c:pt idx="10">
                        <c:v>2014</c:v>
                      </c:pt>
                      <c:pt idx="11">
                        <c:v>2015</c:v>
                      </c:pt>
                      <c:pt idx="12">
                        <c:v>2016</c:v>
                      </c:pt>
                      <c:pt idx="13">
                        <c:v>2017</c:v>
                      </c:pt>
                      <c:pt idx="14">
                        <c:v>2018</c:v>
                      </c:pt>
                      <c:pt idx="15">
                        <c:v>2019</c:v>
                      </c:pt>
                      <c:pt idx="16">
                        <c:v>2020</c:v>
                      </c:pt>
                      <c:pt idx="17">
                        <c:v>2021</c:v>
                      </c:pt>
                      <c:pt idx="18">
                        <c:v>2022</c:v>
                      </c:pt>
                      <c:pt idx="19">
                        <c:v>2023</c:v>
                      </c:pt>
                      <c:pt idx="20">
                        <c:v>2024*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Hoja1!$C$2:$C$21</c15:sqref>
                        </c15:formulaRef>
                      </c:ext>
                    </c:extLst>
                    <c:numCache>
                      <c:formatCode>General</c:formatCode>
                      <c:ptCount val="20"/>
                      <c:pt idx="0">
                        <c:v>3.5000000000000004</c:v>
                      </c:pt>
                      <c:pt idx="1">
                        <c:v>2.7</c:v>
                      </c:pt>
                      <c:pt idx="2">
                        <c:v>2.6</c:v>
                      </c:pt>
                      <c:pt idx="3">
                        <c:v>3.2</c:v>
                      </c:pt>
                      <c:pt idx="4">
                        <c:v>3.8</c:v>
                      </c:pt>
                      <c:pt idx="5">
                        <c:v>3.9</c:v>
                      </c:pt>
                      <c:pt idx="6">
                        <c:v>2.8000000000000003</c:v>
                      </c:pt>
                      <c:pt idx="7">
                        <c:v>2.5</c:v>
                      </c:pt>
                      <c:pt idx="8">
                        <c:v>2.8000000000000003</c:v>
                      </c:pt>
                      <c:pt idx="9">
                        <c:v>2.8000000000000003</c:v>
                      </c:pt>
                      <c:pt idx="10">
                        <c:v>2.9000000000000004</c:v>
                      </c:pt>
                      <c:pt idx="11">
                        <c:v>2.8000000000000003</c:v>
                      </c:pt>
                      <c:pt idx="12">
                        <c:v>3.1</c:v>
                      </c:pt>
                      <c:pt idx="13">
                        <c:v>4.3</c:v>
                      </c:pt>
                      <c:pt idx="14">
                        <c:v>4.5</c:v>
                      </c:pt>
                      <c:pt idx="15">
                        <c:v>4.3</c:v>
                      </c:pt>
                      <c:pt idx="16">
                        <c:v>5</c:v>
                      </c:pt>
                      <c:pt idx="17">
                        <c:v>3.9</c:v>
                      </c:pt>
                      <c:pt idx="18">
                        <c:v>3.5999999999999996</c:v>
                      </c:pt>
                      <c:pt idx="19">
                        <c:v>4.9000000000000004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A-EEA3-466E-99B9-4D799D354F75}"/>
                  </c:ext>
                </c:extLst>
              </c15:ser>
            </c15:filteredLineSeries>
          </c:ext>
        </c:extLst>
      </c:lineChart>
      <c:catAx>
        <c:axId val="7746777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6350" cap="flat" cmpd="sng" algn="ctr">
            <a:solidFill>
              <a:schemeClr val="bg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200" b="1" i="0" u="none" strike="noStrike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defRPr>
            </a:pPr>
            <a:endParaRPr lang="es-ES"/>
          </a:p>
        </c:txPr>
        <c:crossAx val="1357598720"/>
        <c:crosses val="autoZero"/>
        <c:auto val="0"/>
        <c:lblAlgn val="ctr"/>
        <c:lblOffset val="100"/>
        <c:noMultiLvlLbl val="0"/>
      </c:catAx>
      <c:valAx>
        <c:axId val="1357598720"/>
        <c:scaling>
          <c:orientation val="minMax"/>
          <c:max val="8"/>
          <c:min val="0"/>
        </c:scaling>
        <c:delete val="0"/>
        <c:axPos val="l"/>
        <c:numFmt formatCode="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defRPr>
            </a:pPr>
            <a:endParaRPr lang="es-ES"/>
          </a:p>
        </c:txPr>
        <c:crossAx val="774677727"/>
        <c:crosses val="autoZero"/>
        <c:crossBetween val="between"/>
        <c:majorUnit val="2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300">
          <a:solidFill>
            <a:schemeClr val="tx1"/>
          </a:solidFill>
          <a:latin typeface="Malgun Gothic" panose="020B0503020000020004" pitchFamily="34" charset="-127"/>
          <a:ea typeface="Malgun Gothic" panose="020B0503020000020004" pitchFamily="34" charset="-127"/>
        </a:defRPr>
      </a:pPr>
      <a:endParaRPr lang="es-E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424531034425685"/>
          <c:y val="4.0386921942185447E-2"/>
          <c:w val="0.85602532447311985"/>
          <c:h val="0.79171972912814503"/>
        </c:manualLayout>
      </c:layout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ln w="28575" cap="rnd">
              <a:solidFill>
                <a:schemeClr val="bg1"/>
              </a:solidFill>
              <a:round/>
            </a:ln>
            <a:effectLst/>
          </c:spPr>
          <c:marker>
            <c:symbol val="none"/>
          </c:marker>
          <c:dLbls>
            <c:dLbl>
              <c:idx val="86"/>
              <c:layout>
                <c:manualLayout>
                  <c:x val="-1.6614774405140868E-3"/>
                  <c:y val="-1.0445341964309209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Malgun Gothic" panose="020B0503020000020004" pitchFamily="34" charset="-127"/>
                      <a:ea typeface="Malgun Gothic" panose="020B0503020000020004" pitchFamily="34" charset="-127"/>
                      <a:cs typeface="+mn-cs"/>
                    </a:defRPr>
                  </a:pPr>
                  <a:endParaRPr lang="es-E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0CB-4E80-8CBA-CAF5954A4D7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  <a:cs typeface="+mn-cs"/>
                  </a:defRPr>
                </a:pPr>
                <a:endParaRPr lang="es-E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Hoja1!$A$2:$A$88</c:f>
              <c:numCache>
                <c:formatCode>mmm\-yy</c:formatCode>
                <c:ptCount val="87"/>
                <c:pt idx="0">
                  <c:v>45474</c:v>
                </c:pt>
                <c:pt idx="1">
                  <c:v>45444</c:v>
                </c:pt>
                <c:pt idx="2">
                  <c:v>45413</c:v>
                </c:pt>
                <c:pt idx="3">
                  <c:v>45383</c:v>
                </c:pt>
                <c:pt idx="4">
                  <c:v>45352</c:v>
                </c:pt>
                <c:pt idx="5">
                  <c:v>45323</c:v>
                </c:pt>
                <c:pt idx="6">
                  <c:v>45292</c:v>
                </c:pt>
                <c:pt idx="7">
                  <c:v>45261</c:v>
                </c:pt>
                <c:pt idx="8">
                  <c:v>45231</c:v>
                </c:pt>
                <c:pt idx="9">
                  <c:v>45200</c:v>
                </c:pt>
                <c:pt idx="10">
                  <c:v>45170</c:v>
                </c:pt>
                <c:pt idx="11">
                  <c:v>45139</c:v>
                </c:pt>
                <c:pt idx="12">
                  <c:v>45108</c:v>
                </c:pt>
                <c:pt idx="13">
                  <c:v>45078</c:v>
                </c:pt>
                <c:pt idx="14">
                  <c:v>45047</c:v>
                </c:pt>
                <c:pt idx="15">
                  <c:v>45017</c:v>
                </c:pt>
                <c:pt idx="16">
                  <c:v>44986</c:v>
                </c:pt>
                <c:pt idx="17">
                  <c:v>44958</c:v>
                </c:pt>
                <c:pt idx="18">
                  <c:v>44927</c:v>
                </c:pt>
                <c:pt idx="19">
                  <c:v>44896</c:v>
                </c:pt>
                <c:pt idx="20">
                  <c:v>44866</c:v>
                </c:pt>
                <c:pt idx="21">
                  <c:v>44835</c:v>
                </c:pt>
                <c:pt idx="22">
                  <c:v>44805</c:v>
                </c:pt>
                <c:pt idx="23">
                  <c:v>44774</c:v>
                </c:pt>
                <c:pt idx="24">
                  <c:v>44743</c:v>
                </c:pt>
                <c:pt idx="25">
                  <c:v>44713</c:v>
                </c:pt>
                <c:pt idx="26">
                  <c:v>44682</c:v>
                </c:pt>
                <c:pt idx="27">
                  <c:v>44652</c:v>
                </c:pt>
                <c:pt idx="28">
                  <c:v>44621</c:v>
                </c:pt>
                <c:pt idx="29">
                  <c:v>44593</c:v>
                </c:pt>
                <c:pt idx="30">
                  <c:v>44562</c:v>
                </c:pt>
                <c:pt idx="31">
                  <c:v>44531</c:v>
                </c:pt>
                <c:pt idx="32">
                  <c:v>44501</c:v>
                </c:pt>
                <c:pt idx="33">
                  <c:v>44470</c:v>
                </c:pt>
                <c:pt idx="34">
                  <c:v>44440</c:v>
                </c:pt>
                <c:pt idx="35">
                  <c:v>44409</c:v>
                </c:pt>
                <c:pt idx="36">
                  <c:v>44378</c:v>
                </c:pt>
                <c:pt idx="37">
                  <c:v>44348</c:v>
                </c:pt>
                <c:pt idx="38">
                  <c:v>44317</c:v>
                </c:pt>
                <c:pt idx="39">
                  <c:v>44287</c:v>
                </c:pt>
                <c:pt idx="40">
                  <c:v>44256</c:v>
                </c:pt>
                <c:pt idx="41">
                  <c:v>44228</c:v>
                </c:pt>
                <c:pt idx="42">
                  <c:v>44197</c:v>
                </c:pt>
                <c:pt idx="43">
                  <c:v>44166</c:v>
                </c:pt>
                <c:pt idx="44">
                  <c:v>44136</c:v>
                </c:pt>
                <c:pt idx="45">
                  <c:v>44105</c:v>
                </c:pt>
                <c:pt idx="46">
                  <c:v>44075</c:v>
                </c:pt>
                <c:pt idx="47">
                  <c:v>44044</c:v>
                </c:pt>
                <c:pt idx="48">
                  <c:v>44013</c:v>
                </c:pt>
                <c:pt idx="49">
                  <c:v>43983</c:v>
                </c:pt>
                <c:pt idx="50">
                  <c:v>43952</c:v>
                </c:pt>
                <c:pt idx="51">
                  <c:v>43922</c:v>
                </c:pt>
                <c:pt idx="52">
                  <c:v>43891</c:v>
                </c:pt>
                <c:pt idx="53">
                  <c:v>43862</c:v>
                </c:pt>
                <c:pt idx="54">
                  <c:v>43831</c:v>
                </c:pt>
                <c:pt idx="55">
                  <c:v>43800</c:v>
                </c:pt>
                <c:pt idx="56">
                  <c:v>43770</c:v>
                </c:pt>
                <c:pt idx="57">
                  <c:v>43739</c:v>
                </c:pt>
                <c:pt idx="58">
                  <c:v>43709</c:v>
                </c:pt>
                <c:pt idx="59">
                  <c:v>43678</c:v>
                </c:pt>
                <c:pt idx="60">
                  <c:v>43647</c:v>
                </c:pt>
                <c:pt idx="61">
                  <c:v>43617</c:v>
                </c:pt>
                <c:pt idx="62">
                  <c:v>43586</c:v>
                </c:pt>
                <c:pt idx="63">
                  <c:v>43556</c:v>
                </c:pt>
                <c:pt idx="64">
                  <c:v>43525</c:v>
                </c:pt>
                <c:pt idx="65">
                  <c:v>43497</c:v>
                </c:pt>
                <c:pt idx="66">
                  <c:v>43466</c:v>
                </c:pt>
                <c:pt idx="67">
                  <c:v>43435</c:v>
                </c:pt>
                <c:pt idx="68">
                  <c:v>43405</c:v>
                </c:pt>
                <c:pt idx="69">
                  <c:v>43374</c:v>
                </c:pt>
                <c:pt idx="70">
                  <c:v>43344</c:v>
                </c:pt>
                <c:pt idx="71">
                  <c:v>43313</c:v>
                </c:pt>
                <c:pt idx="72">
                  <c:v>43282</c:v>
                </c:pt>
                <c:pt idx="73">
                  <c:v>43252</c:v>
                </c:pt>
                <c:pt idx="74">
                  <c:v>43221</c:v>
                </c:pt>
                <c:pt idx="75">
                  <c:v>43191</c:v>
                </c:pt>
                <c:pt idx="76">
                  <c:v>43160</c:v>
                </c:pt>
                <c:pt idx="77">
                  <c:v>43132</c:v>
                </c:pt>
                <c:pt idx="78">
                  <c:v>43101</c:v>
                </c:pt>
                <c:pt idx="79">
                  <c:v>43070</c:v>
                </c:pt>
                <c:pt idx="80">
                  <c:v>43040</c:v>
                </c:pt>
                <c:pt idx="81">
                  <c:v>43009</c:v>
                </c:pt>
                <c:pt idx="82">
                  <c:v>42979</c:v>
                </c:pt>
                <c:pt idx="83">
                  <c:v>42948</c:v>
                </c:pt>
                <c:pt idx="84">
                  <c:v>42917</c:v>
                </c:pt>
                <c:pt idx="85">
                  <c:v>42887</c:v>
                </c:pt>
                <c:pt idx="86">
                  <c:v>42856</c:v>
                </c:pt>
              </c:numCache>
            </c:numRef>
          </c:cat>
          <c:val>
            <c:numRef>
              <c:f>Hoja1!$B$2:$B$88</c:f>
              <c:numCache>
                <c:formatCode>0.00%</c:formatCode>
                <c:ptCount val="87"/>
                <c:pt idx="0">
                  <c:v>9.176151507973862E-2</c:v>
                </c:pt>
                <c:pt idx="1">
                  <c:v>0.16450476722784901</c:v>
                </c:pt>
                <c:pt idx="2">
                  <c:v>0.2288413005189287</c:v>
                </c:pt>
                <c:pt idx="3">
                  <c:v>0.3723713622266438</c:v>
                </c:pt>
                <c:pt idx="4">
                  <c:v>0.43444958050662508</c:v>
                </c:pt>
                <c:pt idx="5">
                  <c:v>0.43927527938551059</c:v>
                </c:pt>
                <c:pt idx="6">
                  <c:v>0.50162115614522995</c:v>
                </c:pt>
                <c:pt idx="7">
                  <c:v>0.55223703736319729</c:v>
                </c:pt>
                <c:pt idx="8">
                  <c:v>0.74509344069344552</c:v>
                </c:pt>
                <c:pt idx="9">
                  <c:v>0.72298842798178464</c:v>
                </c:pt>
                <c:pt idx="10">
                  <c:v>0.8390753463093199</c:v>
                </c:pt>
                <c:pt idx="11">
                  <c:v>0.90971153023032825</c:v>
                </c:pt>
                <c:pt idx="12">
                  <c:v>0.85713325096154858</c:v>
                </c:pt>
                <c:pt idx="13">
                  <c:v>0.75163408342311411</c:v>
                </c:pt>
                <c:pt idx="14">
                  <c:v>0.64491005755385222</c:v>
                </c:pt>
                <c:pt idx="15">
                  <c:v>0.47316724842699864</c:v>
                </c:pt>
                <c:pt idx="16">
                  <c:v>0.3501272341614452</c:v>
                </c:pt>
                <c:pt idx="17">
                  <c:v>0.26012551985309362</c:v>
                </c:pt>
                <c:pt idx="18">
                  <c:v>0.13512804143522383</c:v>
                </c:pt>
                <c:pt idx="19">
                  <c:v>4.4540731021494473E-2</c:v>
                </c:pt>
                <c:pt idx="20">
                  <c:v>-0.173114806479998</c:v>
                </c:pt>
                <c:pt idx="21">
                  <c:v>-0.2347862942931872</c:v>
                </c:pt>
                <c:pt idx="22">
                  <c:v>-0.38746881577562464</c:v>
                </c:pt>
                <c:pt idx="23">
                  <c:v>-0.46260783145801365</c:v>
                </c:pt>
                <c:pt idx="24">
                  <c:v>-0.49312166426785209</c:v>
                </c:pt>
                <c:pt idx="25">
                  <c:v>-0.50317252270555679</c:v>
                </c:pt>
                <c:pt idx="26">
                  <c:v>-0.51136785636187643</c:v>
                </c:pt>
                <c:pt idx="27">
                  <c:v>-0.50081580106513812</c:v>
                </c:pt>
                <c:pt idx="28">
                  <c:v>-0.48713471571463862</c:v>
                </c:pt>
                <c:pt idx="29">
                  <c:v>-0.48199423232596816</c:v>
                </c:pt>
                <c:pt idx="30">
                  <c:v>-0.44046354005666177</c:v>
                </c:pt>
                <c:pt idx="31">
                  <c:v>-0.40740505315118114</c:v>
                </c:pt>
                <c:pt idx="32">
                  <c:v>-0.28968211433716473</c:v>
                </c:pt>
                <c:pt idx="33">
                  <c:v>-0.24616489500131766</c:v>
                </c:pt>
                <c:pt idx="34">
                  <c:v>-7.8957140293022587E-2</c:v>
                </c:pt>
                <c:pt idx="35">
                  <c:v>1.9729028827641493E-2</c:v>
                </c:pt>
                <c:pt idx="36">
                  <c:v>0.12863159015870074</c:v>
                </c:pt>
                <c:pt idx="37">
                  <c:v>0.1700636752506508</c:v>
                </c:pt>
                <c:pt idx="38">
                  <c:v>0.29032562484423052</c:v>
                </c:pt>
                <c:pt idx="39">
                  <c:v>0.32841818883971441</c:v>
                </c:pt>
                <c:pt idx="40">
                  <c:v>0.37904533263158613</c:v>
                </c:pt>
                <c:pt idx="41">
                  <c:v>0.47420052636284238</c:v>
                </c:pt>
                <c:pt idx="42">
                  <c:v>0.49389232625522395</c:v>
                </c:pt>
                <c:pt idx="43">
                  <c:v>0.46396123541474821</c:v>
                </c:pt>
                <c:pt idx="44">
                  <c:v>0.34384964667857054</c:v>
                </c:pt>
                <c:pt idx="45">
                  <c:v>0.34881134163037508</c:v>
                </c:pt>
                <c:pt idx="46">
                  <c:v>0.23658503689319588</c:v>
                </c:pt>
                <c:pt idx="47">
                  <c:v>0.21053445857439801</c:v>
                </c:pt>
                <c:pt idx="48">
                  <c:v>0.16418168739341854</c:v>
                </c:pt>
                <c:pt idx="49">
                  <c:v>0.16482975527163912</c:v>
                </c:pt>
                <c:pt idx="50">
                  <c:v>9.1679178295058117E-2</c:v>
                </c:pt>
                <c:pt idx="51">
                  <c:v>5.1532018418623426E-2</c:v>
                </c:pt>
                <c:pt idx="52">
                  <c:v>2.7791278407573783E-2</c:v>
                </c:pt>
                <c:pt idx="53">
                  <c:v>-3.2968836605951624E-2</c:v>
                </c:pt>
                <c:pt idx="54">
                  <c:v>-7.4121969996394865E-2</c:v>
                </c:pt>
                <c:pt idx="55">
                  <c:v>-9.0353162867286341E-2</c:v>
                </c:pt>
                <c:pt idx="56">
                  <c:v>-7.10909365033775E-2</c:v>
                </c:pt>
                <c:pt idx="57">
                  <c:v>-0.10262110544967984</c:v>
                </c:pt>
                <c:pt idx="58">
                  <c:v>-7.6793583065496107E-2</c:v>
                </c:pt>
                <c:pt idx="59">
                  <c:v>-0.1083885229994298</c:v>
                </c:pt>
                <c:pt idx="60">
                  <c:v>-0.12156383884666344</c:v>
                </c:pt>
                <c:pt idx="61">
                  <c:v>-0.13752591049339657</c:v>
                </c:pt>
                <c:pt idx="62">
                  <c:v>-0.1258674109230431</c:v>
                </c:pt>
                <c:pt idx="63">
                  <c:v>-0.11105055553530885</c:v>
                </c:pt>
                <c:pt idx="64">
                  <c:v>-0.11233765027365805</c:v>
                </c:pt>
                <c:pt idx="65">
                  <c:v>-6.6254343325227616E-2</c:v>
                </c:pt>
                <c:pt idx="66">
                  <c:v>-3.1129025997835069E-2</c:v>
                </c:pt>
                <c:pt idx="67">
                  <c:v>1.3618678093150871E-2</c:v>
                </c:pt>
                <c:pt idx="68">
                  <c:v>4.3352632835643945E-2</c:v>
                </c:pt>
                <c:pt idx="69">
                  <c:v>8.523918798336938E-2</c:v>
                </c:pt>
                <c:pt idx="70">
                  <c:v>7.9011540786590562E-2</c:v>
                </c:pt>
                <c:pt idx="71">
                  <c:v>0.15069408635621584</c:v>
                </c:pt>
                <c:pt idx="72">
                  <c:v>0.2123565585634577</c:v>
                </c:pt>
                <c:pt idx="73">
                  <c:v>0.2547978834750364</c:v>
                </c:pt>
                <c:pt idx="74">
                  <c:v>0.29030780530923006</c:v>
                </c:pt>
                <c:pt idx="75">
                  <c:v>0.32343799907627679</c:v>
                </c:pt>
                <c:pt idx="76">
                  <c:v>0.38026211639595697</c:v>
                </c:pt>
                <c:pt idx="77">
                  <c:v>0.36151884860872951</c:v>
                </c:pt>
                <c:pt idx="78">
                  <c:v>0.34700514814809114</c:v>
                </c:pt>
                <c:pt idx="79">
                  <c:v>0.33185747552474054</c:v>
                </c:pt>
                <c:pt idx="80">
                  <c:v>0.36606752561803746</c:v>
                </c:pt>
                <c:pt idx="81">
                  <c:v>0.35767290259045614</c:v>
                </c:pt>
                <c:pt idx="82">
                  <c:v>0.40899045085813079</c:v>
                </c:pt>
                <c:pt idx="83">
                  <c:v>0.35739688025332161</c:v>
                </c:pt>
                <c:pt idx="84">
                  <c:v>0.2862387132814519</c:v>
                </c:pt>
                <c:pt idx="85">
                  <c:v>0.28343783980055925</c:v>
                </c:pt>
                <c:pt idx="86">
                  <c:v>0.24936939854321305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00CB-4E80-8CBA-CAF5954A4D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694682912"/>
        <c:axId val="1694670912"/>
      </c:lineChart>
      <c:dateAx>
        <c:axId val="1694682912"/>
        <c:scaling>
          <c:orientation val="minMax"/>
          <c:min val="44621"/>
        </c:scaling>
        <c:delete val="0"/>
        <c:axPos val="b"/>
        <c:numFmt formatCode="mmm\-yy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300" b="0" i="0" u="none" strike="noStrike" kern="1200" baseline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defRPr>
            </a:pPr>
            <a:endParaRPr lang="es-ES"/>
          </a:p>
        </c:txPr>
        <c:crossAx val="1694670912"/>
        <c:crosses val="autoZero"/>
        <c:auto val="1"/>
        <c:lblOffset val="100"/>
        <c:baseTimeUnit val="months"/>
        <c:majorUnit val="2"/>
        <c:majorTimeUnit val="months"/>
      </c:dateAx>
      <c:valAx>
        <c:axId val="1694670912"/>
        <c:scaling>
          <c:orientation val="minMax"/>
        </c:scaling>
        <c:delete val="0"/>
        <c:axPos val="l"/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defRPr>
            </a:pPr>
            <a:endParaRPr lang="es-ES"/>
          </a:p>
        </c:txPr>
        <c:crossAx val="16946829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Malgun Gothic" panose="020B0503020000020004" pitchFamily="34" charset="-127"/>
          <a:ea typeface="Malgun Gothic" panose="020B0503020000020004" pitchFamily="34" charset="-127"/>
        </a:defRPr>
      </a:pPr>
      <a:endParaRPr lang="es-E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4084814814814812E-2"/>
          <c:y val="7.7595150889264997E-2"/>
          <c:w val="0.93335236889944084"/>
          <c:h val="0.75713879069237389"/>
        </c:manualLayout>
      </c:layout>
      <c:lineChart>
        <c:grouping val="standard"/>
        <c:varyColors val="0"/>
        <c:ser>
          <c:idx val="2"/>
          <c:order val="0"/>
          <c:spPr>
            <a:ln w="38100" cap="rnd">
              <a:solidFill>
                <a:schemeClr val="bg1"/>
              </a:solidFill>
              <a:prstDash val="solid"/>
              <a:round/>
            </a:ln>
            <a:effectLst/>
          </c:spPr>
          <c:marker>
            <c:symbol val="none"/>
          </c:marker>
          <c:dPt>
            <c:idx val="21"/>
            <c:marker>
              <c:symbol val="none"/>
            </c:marker>
            <c:bubble3D val="0"/>
            <c:spPr>
              <a:ln w="38100" cap="rnd">
                <a:solidFill>
                  <a:schemeClr val="bg1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F957-4DCD-908E-38F315F941DE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957-4DCD-908E-38F315F941DE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957-4DCD-908E-38F315F941DE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957-4DCD-908E-38F315F941DE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957-4DCD-908E-38F315F941DE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957-4DCD-908E-38F315F941DE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957-4DCD-908E-38F315F941DE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F957-4DCD-908E-38F315F941DE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F957-4DCD-908E-38F315F941DE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F957-4DCD-908E-38F315F941DE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F957-4DCD-908E-38F315F941DE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F957-4DCD-908E-38F315F941DE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F957-4DCD-908E-38F315F941DE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F957-4DCD-908E-38F315F941DE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F957-4DCD-908E-38F315F941DE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F957-4DCD-908E-38F315F941DE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F957-4DCD-908E-38F315F941DE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F957-4DCD-908E-38F315F941DE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F957-4DCD-908E-38F315F941DE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F957-4DCD-908E-38F315F941DE}"/>
                </c:ext>
              </c:extLst>
            </c:dLbl>
            <c:dLbl>
              <c:idx val="1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F957-4DCD-908E-38F315F941DE}"/>
                </c:ext>
              </c:extLst>
            </c:dLbl>
            <c:dLbl>
              <c:idx val="2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F957-4DCD-908E-38F315F941DE}"/>
                </c:ext>
              </c:extLst>
            </c:dLbl>
            <c:dLbl>
              <c:idx val="2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957-4DCD-908E-38F315F941DE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algun Gothic" panose="020B0503020000020004" pitchFamily="34" charset="-127"/>
                    <a:ea typeface="Malgun Gothic" panose="020B0503020000020004" pitchFamily="34" charset="-127"/>
                    <a:cs typeface="+mn-cs"/>
                  </a:defRPr>
                </a:pPr>
                <a:endParaRPr lang="es-E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Hoja1!$A$6:$A$31</c:f>
              <c:strCache>
                <c:ptCount val="24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  <c:pt idx="18">
                  <c:v>2019</c:v>
                </c:pt>
                <c:pt idx="19">
                  <c:v>2020</c:v>
                </c:pt>
                <c:pt idx="20">
                  <c:v>2021</c:v>
                </c:pt>
                <c:pt idx="21">
                  <c:v>2022</c:v>
                </c:pt>
                <c:pt idx="22">
                  <c:v>2023</c:v>
                </c:pt>
                <c:pt idx="23">
                  <c:v>2024*</c:v>
                </c:pt>
              </c:strCache>
            </c:strRef>
          </c:cat>
          <c:val>
            <c:numRef>
              <c:f>Hoja1!$B$6:$B$31</c:f>
              <c:numCache>
                <c:formatCode>_(* #,##0.00_);_(* \(#,##0.00\);_(* "-"??_);_(@_)</c:formatCode>
                <c:ptCount val="24"/>
                <c:pt idx="0">
                  <c:v>6.306188268375168</c:v>
                </c:pt>
                <c:pt idx="1">
                  <c:v>10.365214955861024</c:v>
                </c:pt>
                <c:pt idx="2">
                  <c:v>18.137907015544297</c:v>
                </c:pt>
                <c:pt idx="3">
                  <c:v>22.613284815971912</c:v>
                </c:pt>
                <c:pt idx="4">
                  <c:v>21.666913579462978</c:v>
                </c:pt>
                <c:pt idx="5">
                  <c:v>17.254118025353371</c:v>
                </c:pt>
                <c:pt idx="6">
                  <c:v>18.969850334986905</c:v>
                </c:pt>
                <c:pt idx="7">
                  <c:v>19.617221758118863</c:v>
                </c:pt>
                <c:pt idx="8">
                  <c:v>16.579023171459582</c:v>
                </c:pt>
                <c:pt idx="9">
                  <c:v>15.213816981097006</c:v>
                </c:pt>
                <c:pt idx="10">
                  <c:v>14.697896244603847</c:v>
                </c:pt>
                <c:pt idx="11">
                  <c:v>13.955539176200627</c:v>
                </c:pt>
                <c:pt idx="12">
                  <c:v>11.921580442228841</c:v>
                </c:pt>
                <c:pt idx="13">
                  <c:v>12.767633641037301</c:v>
                </c:pt>
                <c:pt idx="14">
                  <c:v>14.301505533087644</c:v>
                </c:pt>
                <c:pt idx="15">
                  <c:v>15.5884</c:v>
                </c:pt>
                <c:pt idx="16">
                  <c:v>9.9905999999999988</c:v>
                </c:pt>
                <c:pt idx="17">
                  <c:v>11.648099999999999</c:v>
                </c:pt>
                <c:pt idx="18">
                  <c:v>12.1838</c:v>
                </c:pt>
                <c:pt idx="19">
                  <c:v>4.6475</c:v>
                </c:pt>
                <c:pt idx="20">
                  <c:v>13.323399999999999</c:v>
                </c:pt>
                <c:pt idx="21">
                  <c:v>13.4964</c:v>
                </c:pt>
                <c:pt idx="22">
                  <c:v>7.8795000000000002</c:v>
                </c:pt>
                <c:pt idx="23" formatCode="0.0">
                  <c:v>7.55</c:v>
                </c:pt>
              </c:numCache>
            </c:numRef>
          </c:val>
          <c:smooth val="1"/>
          <c:extLst xmlns:c15="http://schemas.microsoft.com/office/drawing/2012/chart">
            <c:ext xmlns:c16="http://schemas.microsoft.com/office/drawing/2014/chart" uri="{C3380CC4-5D6E-409C-BE32-E72D297353CC}">
              <c16:uniqueId val="{00000018-F957-4DCD-908E-38F315F941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74677727"/>
        <c:axId val="1357598720"/>
        <c:extLst/>
      </c:lineChart>
      <c:catAx>
        <c:axId val="7746777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200" b="1" i="0" u="none" strike="noStrike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defRPr>
            </a:pPr>
            <a:endParaRPr lang="es-ES"/>
          </a:p>
        </c:txPr>
        <c:crossAx val="1357598720"/>
        <c:crosses val="autoZero"/>
        <c:auto val="0"/>
        <c:lblAlgn val="ctr"/>
        <c:lblOffset val="100"/>
        <c:noMultiLvlLbl val="0"/>
      </c:catAx>
      <c:valAx>
        <c:axId val="1357598720"/>
        <c:scaling>
          <c:orientation val="minMax"/>
        </c:scaling>
        <c:delete val="0"/>
        <c:axPos val="l"/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defRPr>
            </a:pPr>
            <a:endParaRPr lang="es-ES"/>
          </a:p>
        </c:txPr>
        <c:crossAx val="77467772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300">
          <a:solidFill>
            <a:schemeClr val="tx1"/>
          </a:solidFill>
          <a:latin typeface="Malgun Gothic" panose="020B0503020000020004" pitchFamily="34" charset="-127"/>
          <a:ea typeface="Malgun Gothic" panose="020B0503020000020004" pitchFamily="34" charset="-127"/>
        </a:defRPr>
      </a:pPr>
      <a:endParaRPr lang="es-E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6110612753900472E-2"/>
          <c:y val="6.9060512165319846E-2"/>
          <c:w val="0.93635396161417328"/>
          <c:h val="0.78556782047787765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chemeClr val="bg1"/>
            </a:solidFill>
            <a:ln>
              <a:noFill/>
            </a:ln>
            <a:effectLst/>
          </c:spPr>
          <c:invertIfNegative val="0"/>
          <c:dPt>
            <c:idx val="23"/>
            <c:invertIfNegative val="0"/>
            <c:bubble3D val="0"/>
            <c:spPr>
              <a:solidFill>
                <a:schemeClr val="bg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A4A-401C-BA72-30DD53956FA4}"/>
              </c:ext>
            </c:extLst>
          </c:dPt>
          <c:dPt>
            <c:idx val="24"/>
            <c:invertIfNegative val="0"/>
            <c:bubble3D val="0"/>
            <c:spPr>
              <a:solidFill>
                <a:schemeClr val="bg1"/>
              </a:solidFill>
              <a:ln w="19050">
                <a:noFill/>
                <a:prstDash val="sysDash"/>
              </a:ln>
              <a:effectLst/>
            </c:spPr>
            <c:extLst>
              <c:ext xmlns:c16="http://schemas.microsoft.com/office/drawing/2014/chart" uri="{C3380CC4-5D6E-409C-BE32-E72D297353CC}">
                <c16:uniqueId val="{00000003-6A4A-401C-BA72-30DD53956FA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00" b="1" i="0" u="none" strike="noStrike" kern="1200" baseline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algun Gothic" panose="020B0503020000020004" pitchFamily="34" charset="-127"/>
                    <a:ea typeface="Malgun Gothic" panose="020B0503020000020004" pitchFamily="34" charset="-127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Hoja1!$A$2:$A$26</c:f>
              <c:strCache>
                <c:ptCount val="25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  <c:pt idx="24">
                  <c:v>2024*</c:v>
                </c:pt>
              </c:strCache>
            </c:strRef>
          </c:cat>
          <c:val>
            <c:numRef>
              <c:f>Hoja1!$B$2:$B$26</c:f>
              <c:numCache>
                <c:formatCode>General</c:formatCode>
                <c:ptCount val="25"/>
                <c:pt idx="0">
                  <c:v>13</c:v>
                </c:pt>
                <c:pt idx="1">
                  <c:v>7</c:v>
                </c:pt>
                <c:pt idx="2">
                  <c:v>5</c:v>
                </c:pt>
                <c:pt idx="3">
                  <c:v>1</c:v>
                </c:pt>
                <c:pt idx="4">
                  <c:v>1</c:v>
                </c:pt>
                <c:pt idx="5">
                  <c:v>0</c:v>
                </c:pt>
                <c:pt idx="6">
                  <c:v>1</c:v>
                </c:pt>
                <c:pt idx="7">
                  <c:v>1</c:v>
                </c:pt>
                <c:pt idx="8">
                  <c:v>3</c:v>
                </c:pt>
                <c:pt idx="9">
                  <c:v>2</c:v>
                </c:pt>
                <c:pt idx="10">
                  <c:v>3</c:v>
                </c:pt>
                <c:pt idx="11">
                  <c:v>2</c:v>
                </c:pt>
                <c:pt idx="12">
                  <c:v>2</c:v>
                </c:pt>
                <c:pt idx="13">
                  <c:v>3</c:v>
                </c:pt>
                <c:pt idx="14">
                  <c:v>2</c:v>
                </c:pt>
                <c:pt idx="15">
                  <c:v>3</c:v>
                </c:pt>
                <c:pt idx="16">
                  <c:v>4</c:v>
                </c:pt>
                <c:pt idx="17">
                  <c:v>3</c:v>
                </c:pt>
                <c:pt idx="18">
                  <c:v>3</c:v>
                </c:pt>
                <c:pt idx="19">
                  <c:v>3</c:v>
                </c:pt>
                <c:pt idx="20">
                  <c:v>4</c:v>
                </c:pt>
                <c:pt idx="21">
                  <c:v>3</c:v>
                </c:pt>
                <c:pt idx="22">
                  <c:v>1</c:v>
                </c:pt>
                <c:pt idx="23">
                  <c:v>8</c:v>
                </c:pt>
                <c:pt idx="24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A4A-401C-BA72-30DD53956F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27"/>
        <c:axId val="151657887"/>
        <c:axId val="1114103648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Hoja1!$A$1</c15:sqref>
                        </c15:formulaRef>
                      </c:ext>
                    </c:extLst>
                    <c:strCache>
                      <c:ptCount val="1"/>
                      <c:pt idx="0">
                        <c:v> 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Hoja1!$A$2:$A$26</c15:sqref>
                        </c15:formulaRef>
                      </c:ext>
                    </c:extLst>
                    <c:strCache>
                      <c:ptCount val="25"/>
                      <c:pt idx="0">
                        <c:v>2000</c:v>
                      </c:pt>
                      <c:pt idx="1">
                        <c:v>2001</c:v>
                      </c:pt>
                      <c:pt idx="2">
                        <c:v>2002</c:v>
                      </c:pt>
                      <c:pt idx="3">
                        <c:v>2003</c:v>
                      </c:pt>
                      <c:pt idx="4">
                        <c:v>2004</c:v>
                      </c:pt>
                      <c:pt idx="5">
                        <c:v>2005</c:v>
                      </c:pt>
                      <c:pt idx="6">
                        <c:v>2006</c:v>
                      </c:pt>
                      <c:pt idx="7">
                        <c:v>2007</c:v>
                      </c:pt>
                      <c:pt idx="8">
                        <c:v>2008</c:v>
                      </c:pt>
                      <c:pt idx="9">
                        <c:v>2009</c:v>
                      </c:pt>
                      <c:pt idx="10">
                        <c:v>2010</c:v>
                      </c:pt>
                      <c:pt idx="11">
                        <c:v>2011</c:v>
                      </c:pt>
                      <c:pt idx="12">
                        <c:v>2012</c:v>
                      </c:pt>
                      <c:pt idx="13">
                        <c:v>2013</c:v>
                      </c:pt>
                      <c:pt idx="14">
                        <c:v>2014</c:v>
                      </c:pt>
                      <c:pt idx="15">
                        <c:v>2015</c:v>
                      </c:pt>
                      <c:pt idx="16">
                        <c:v>2016</c:v>
                      </c:pt>
                      <c:pt idx="17">
                        <c:v>2017</c:v>
                      </c:pt>
                      <c:pt idx="18">
                        <c:v>2018</c:v>
                      </c:pt>
                      <c:pt idx="19">
                        <c:v>2019</c:v>
                      </c:pt>
                      <c:pt idx="20">
                        <c:v>2020</c:v>
                      </c:pt>
                      <c:pt idx="21">
                        <c:v>2021</c:v>
                      </c:pt>
                      <c:pt idx="22">
                        <c:v>2022</c:v>
                      </c:pt>
                      <c:pt idx="23">
                        <c:v>2023</c:v>
                      </c:pt>
                      <c:pt idx="24">
                        <c:v>2024*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Hoja1!$A$2:$A$26</c15:sqref>
                        </c15:formulaRef>
                      </c:ext>
                    </c:extLst>
                    <c:numCache>
                      <c:formatCode>General</c:formatCode>
                      <c:ptCount val="25"/>
                      <c:pt idx="0">
                        <c:v>2000</c:v>
                      </c:pt>
                      <c:pt idx="1">
                        <c:v>2001</c:v>
                      </c:pt>
                      <c:pt idx="2">
                        <c:v>2002</c:v>
                      </c:pt>
                      <c:pt idx="3">
                        <c:v>2003</c:v>
                      </c:pt>
                      <c:pt idx="4">
                        <c:v>2004</c:v>
                      </c:pt>
                      <c:pt idx="5">
                        <c:v>2005</c:v>
                      </c:pt>
                      <c:pt idx="6">
                        <c:v>2006</c:v>
                      </c:pt>
                      <c:pt idx="7">
                        <c:v>2007</c:v>
                      </c:pt>
                      <c:pt idx="8">
                        <c:v>2008</c:v>
                      </c:pt>
                      <c:pt idx="9">
                        <c:v>2009</c:v>
                      </c:pt>
                      <c:pt idx="10">
                        <c:v>2010</c:v>
                      </c:pt>
                      <c:pt idx="11">
                        <c:v>2011</c:v>
                      </c:pt>
                      <c:pt idx="12">
                        <c:v>2012</c:v>
                      </c:pt>
                      <c:pt idx="13">
                        <c:v>2013</c:v>
                      </c:pt>
                      <c:pt idx="14">
                        <c:v>2014</c:v>
                      </c:pt>
                      <c:pt idx="15">
                        <c:v>2015</c:v>
                      </c:pt>
                      <c:pt idx="16">
                        <c:v>2016</c:v>
                      </c:pt>
                      <c:pt idx="17">
                        <c:v>2017</c:v>
                      </c:pt>
                      <c:pt idx="18">
                        <c:v>2018</c:v>
                      </c:pt>
                      <c:pt idx="19">
                        <c:v>2019</c:v>
                      </c:pt>
                      <c:pt idx="20">
                        <c:v>2020</c:v>
                      </c:pt>
                      <c:pt idx="21">
                        <c:v>2021</c:v>
                      </c:pt>
                      <c:pt idx="22">
                        <c:v>2022</c:v>
                      </c:pt>
                      <c:pt idx="23">
                        <c:v>2023</c:v>
                      </c:pt>
                      <c:pt idx="24">
                        <c:v>0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5-6A4A-401C-BA72-30DD53956FA4}"/>
                  </c:ext>
                </c:extLst>
              </c15:ser>
            </c15:filteredBarSeries>
          </c:ext>
        </c:extLst>
      </c:barChart>
      <c:catAx>
        <c:axId val="1516578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200" b="1" i="0" u="none" strike="noStrike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defRPr>
            </a:pPr>
            <a:endParaRPr lang="es-ES"/>
          </a:p>
        </c:txPr>
        <c:crossAx val="1114103648"/>
        <c:crosses val="autoZero"/>
        <c:auto val="1"/>
        <c:lblAlgn val="ctr"/>
        <c:lblOffset val="100"/>
        <c:noMultiLvlLbl val="0"/>
      </c:catAx>
      <c:valAx>
        <c:axId val="111410364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5165788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latin typeface="Malgun Gothic" panose="020B0503020000020004" pitchFamily="34" charset="-127"/>
          <a:ea typeface="Malgun Gothic" panose="020B0503020000020004" pitchFamily="34" charset="-127"/>
        </a:defRPr>
      </a:pPr>
      <a:endParaRPr lang="es-E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Columna2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00B050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67B-C349-ABD9-A862057B6FB8}"/>
              </c:ext>
            </c:extLst>
          </c:dPt>
          <c:dPt>
            <c:idx val="1"/>
            <c:bubble3D val="0"/>
            <c:spPr>
              <a:solidFill>
                <a:srgbClr val="004D92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67B-C349-ABD9-A862057B6FB8}"/>
              </c:ext>
            </c:extLst>
          </c:dPt>
          <c:dPt>
            <c:idx val="2"/>
            <c:bubble3D val="0"/>
            <c:spPr>
              <a:solidFill>
                <a:srgbClr val="C00000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67B-C349-ABD9-A862057B6FB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rgbClr val="ECF4FA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  <a:cs typeface="+mn-cs"/>
                  </a:defRPr>
                </a:pPr>
                <a:endParaRPr lang="es-E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Hoja1!$A$2:$A$4</c:f>
              <c:strCache>
                <c:ptCount val="3"/>
                <c:pt idx="0">
                  <c:v>Positivo</c:v>
                </c:pt>
                <c:pt idx="1">
                  <c:v>Neuto</c:v>
                </c:pt>
                <c:pt idx="2">
                  <c:v>Negativo</c:v>
                </c:pt>
              </c:strCache>
            </c:strRef>
          </c:cat>
          <c:val>
            <c:numRef>
              <c:f>Hoja1!$B$2:$B$4</c:f>
              <c:numCache>
                <c:formatCode>General</c:formatCode>
                <c:ptCount val="3"/>
                <c:pt idx="0">
                  <c:v>69</c:v>
                </c:pt>
                <c:pt idx="1">
                  <c:v>18</c:v>
                </c:pt>
                <c:pt idx="2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67B-C349-ABD9-A862057B6FB8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rgbClr val="0D4E91"/>
          </a:solidFill>
          <a:latin typeface="Malgun Gothic" panose="020B0503020000020004" pitchFamily="34" charset="-127"/>
          <a:ea typeface="Malgun Gothic" panose="020B0503020000020004" pitchFamily="34" charset="-127"/>
        </a:defRPr>
      </a:pPr>
      <a:endParaRPr lang="es-E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D8FB12-B0CA-4306-97C9-01E032ECEC7B}" type="datetimeFigureOut">
              <a:rPr lang="es-CO" smtClean="0"/>
              <a:t>23/09/2024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FE0E7B-A351-40C5-8981-905A42A3833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664276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E0E7B-A351-40C5-8981-905A42A38337}" type="slidenum">
              <a:rPr lang="es-CO" smtClean="0"/>
              <a:t>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568917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2CB14F-EA74-4E83-BBC6-8AFEA034D6AD}" type="slidenum">
              <a:rPr lang="es-CO" smtClean="0"/>
              <a:t>10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247888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2CB14F-EA74-4E83-BBC6-8AFEA034D6AD}" type="slidenum">
              <a:rPr lang="es-CO" smtClean="0"/>
              <a:t>11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537937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2CB14F-EA74-4E83-BBC6-8AFEA034D6AD}" type="slidenum">
              <a:rPr lang="es-CO" smtClean="0"/>
              <a:t>12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017360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8A0726-3019-4F84-AA60-1ADC1B72678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0888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8A0726-3019-4F84-AA60-1ADC1B72678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1748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/>
              <a:t>004 open </a:t>
            </a:r>
            <a:r>
              <a:rPr lang="es-ES" err="1"/>
              <a:t>finance</a:t>
            </a:r>
            <a:r>
              <a:rPr lang="es-ES"/>
              <a:t>. Uso del protocolo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/>
              <a:t>Datos abiertos facilitan acceso a información transparente y confiable (información de terceros), permite evaluarlos y personalizar servicios.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/>
              <a:t>Open Data: Continuar esquemas de open </a:t>
            </a:r>
            <a:r>
              <a:rPr lang="es-ES" err="1"/>
              <a:t>finance</a:t>
            </a:r>
            <a:r>
              <a:rPr lang="es-ES"/>
              <a:t> en estándares tecnológicos.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/>
              <a:t>Registro de terceros receptores de datos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/>
              <a:t>Definir responsabilidades de cada uno de los actores. Supervisión indirecta.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/>
              <a:t>Tecnología: IA nuevos productos y costo eficientes. Biometría fácil.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/>
              <a:t>1. </a:t>
            </a:r>
            <a:r>
              <a:rPr lang="en-US" err="1"/>
              <a:t>Ajustar</a:t>
            </a:r>
            <a:r>
              <a:rPr lang="en-US"/>
              <a:t> </a:t>
            </a:r>
            <a:r>
              <a:rPr lang="en-US" err="1"/>
              <a:t>los</a:t>
            </a:r>
            <a:r>
              <a:rPr lang="en-US"/>
              <a:t> </a:t>
            </a:r>
            <a:r>
              <a:rPr lang="en-US" err="1"/>
              <a:t>requisitos</a:t>
            </a:r>
            <a:r>
              <a:rPr lang="en-US"/>
              <a:t> y </a:t>
            </a:r>
            <a:r>
              <a:rPr lang="en-US" err="1"/>
              <a:t>umbrales</a:t>
            </a:r>
            <a:r>
              <a:rPr lang="en-US"/>
              <a:t> para </a:t>
            </a:r>
            <a:r>
              <a:rPr lang="en-US" err="1"/>
              <a:t>realizar</a:t>
            </a:r>
            <a:r>
              <a:rPr lang="en-US"/>
              <a:t> </a:t>
            </a:r>
            <a:r>
              <a:rPr lang="en-US" err="1"/>
              <a:t>operaciones</a:t>
            </a:r>
            <a:r>
              <a:rPr lang="en-US"/>
              <a:t> de </a:t>
            </a:r>
            <a:r>
              <a:rPr lang="en-US" err="1"/>
              <a:t>valores</a:t>
            </a:r>
            <a:r>
              <a:rPr lang="en-US"/>
              <a:t> de bajo </a:t>
            </a:r>
            <a:r>
              <a:rPr lang="en-US" err="1"/>
              <a:t>monto</a:t>
            </a: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/>
              <a:t>2. </a:t>
            </a:r>
            <a:r>
              <a:rPr lang="en-US" err="1"/>
              <a:t>Adoptar</a:t>
            </a:r>
            <a:r>
              <a:rPr lang="en-US"/>
              <a:t> </a:t>
            </a:r>
            <a:r>
              <a:rPr lang="en-US" err="1"/>
              <a:t>innovaciones</a:t>
            </a:r>
            <a:r>
              <a:rPr lang="en-US"/>
              <a:t> </a:t>
            </a:r>
            <a:r>
              <a:rPr lang="en-US" err="1"/>
              <a:t>tecnológicas</a:t>
            </a:r>
            <a:r>
              <a:rPr lang="en-US"/>
              <a:t> para </a:t>
            </a:r>
            <a:r>
              <a:rPr lang="en-US" err="1"/>
              <a:t>abaratar</a:t>
            </a:r>
            <a:r>
              <a:rPr lang="en-US"/>
              <a:t> </a:t>
            </a:r>
            <a:r>
              <a:rPr lang="en-US" err="1"/>
              <a:t>los</a:t>
            </a:r>
            <a:r>
              <a:rPr lang="en-US"/>
              <a:t> </a:t>
            </a:r>
            <a:r>
              <a:rPr lang="en-US" err="1"/>
              <a:t>costos</a:t>
            </a:r>
            <a:r>
              <a:rPr lang="en-US"/>
              <a:t> y </a:t>
            </a:r>
            <a:r>
              <a:rPr lang="en-US" err="1"/>
              <a:t>mejorar</a:t>
            </a:r>
            <a:r>
              <a:rPr lang="en-US"/>
              <a:t> la </a:t>
            </a:r>
            <a:r>
              <a:rPr lang="en-US" err="1"/>
              <a:t>experiencia</a:t>
            </a:r>
            <a:r>
              <a:rPr lang="en-US"/>
              <a:t> de </a:t>
            </a:r>
            <a:r>
              <a:rPr lang="en-US" err="1"/>
              <a:t>los</a:t>
            </a:r>
            <a:r>
              <a:rPr lang="en-US"/>
              <a:t> </a:t>
            </a:r>
            <a:r>
              <a:rPr lang="en-US" err="1"/>
              <a:t>usuarios</a:t>
            </a:r>
            <a:r>
              <a:rPr lang="en-US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/>
              <a:t>3. </a:t>
            </a:r>
            <a:r>
              <a:rPr lang="en-US" err="1"/>
              <a:t>Impulsar</a:t>
            </a:r>
            <a:r>
              <a:rPr lang="en-US"/>
              <a:t> la </a:t>
            </a:r>
            <a:r>
              <a:rPr lang="en-US" err="1"/>
              <a:t>educación</a:t>
            </a:r>
            <a:r>
              <a:rPr lang="en-US"/>
              <a:t> </a:t>
            </a:r>
            <a:r>
              <a:rPr lang="en-US" err="1"/>
              <a:t>financiera</a:t>
            </a:r>
            <a:r>
              <a:rPr lang="en-US"/>
              <a:t> y la </a:t>
            </a:r>
            <a:r>
              <a:rPr lang="en-US" err="1"/>
              <a:t>asesoría</a:t>
            </a:r>
            <a:r>
              <a:rPr lang="en-US"/>
              <a:t> a </a:t>
            </a:r>
            <a:r>
              <a:rPr lang="en-US" err="1"/>
              <a:t>los</a:t>
            </a:r>
            <a:r>
              <a:rPr lang="en-US"/>
              <a:t> </a:t>
            </a:r>
            <a:r>
              <a:rPr lang="en-US" err="1"/>
              <a:t>inversionistas</a:t>
            </a: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/>
          </a:p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F281EE-8E8C-4988-98AB-95ACE368D1CC}" type="slidenum">
              <a:rPr lang="es-CO" smtClean="0"/>
              <a:t>15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043698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/>
              <a:t>Uso de figuras legales de manera inadecuada. Educación para empoderamiento.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/>
              <a:t>Consolidar el entendimiento y unificar definiciones. Efectos en provisión, grandes exposiciones y </a:t>
            </a:r>
            <a:r>
              <a:rPr lang="es-ES" err="1"/>
              <a:t>solvencia.l</a:t>
            </a:r>
            <a:r>
              <a:rPr lang="es-ES"/>
              <a:t> Propuesta homogenizar su entendimiento.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/>
              <a:t>Datos abiertos facilitan acceso a información transparente y confiable (información de terceros), permite evaluarlos y personalizar servicios.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/>
              <a:t>Open Data: Continuar esquemas de open </a:t>
            </a:r>
            <a:r>
              <a:rPr lang="es-ES" err="1"/>
              <a:t>finance</a:t>
            </a:r>
            <a:r>
              <a:rPr lang="es-ES"/>
              <a:t> en estándares tecnológicos.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/>
              <a:t>Registro de terceros receptores de datos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/>
              <a:t>Definir responsabilidades de cada uno de los actores.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/>
              <a:t>Tecnología: IA nuevos productos y costo eficientes. Biometría fácil.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/>
              <a:t>1. </a:t>
            </a:r>
            <a:r>
              <a:rPr lang="en-US" err="1"/>
              <a:t>Ajustar</a:t>
            </a:r>
            <a:r>
              <a:rPr lang="en-US"/>
              <a:t> </a:t>
            </a:r>
            <a:r>
              <a:rPr lang="en-US" err="1"/>
              <a:t>los</a:t>
            </a:r>
            <a:r>
              <a:rPr lang="en-US"/>
              <a:t> </a:t>
            </a:r>
            <a:r>
              <a:rPr lang="en-US" err="1"/>
              <a:t>requisitos</a:t>
            </a:r>
            <a:r>
              <a:rPr lang="en-US"/>
              <a:t> y </a:t>
            </a:r>
            <a:r>
              <a:rPr lang="en-US" err="1"/>
              <a:t>umbrales</a:t>
            </a:r>
            <a:r>
              <a:rPr lang="en-US"/>
              <a:t> para </a:t>
            </a:r>
            <a:r>
              <a:rPr lang="en-US" err="1"/>
              <a:t>realizar</a:t>
            </a:r>
            <a:r>
              <a:rPr lang="en-US"/>
              <a:t> </a:t>
            </a:r>
            <a:r>
              <a:rPr lang="en-US" err="1"/>
              <a:t>operaciones</a:t>
            </a:r>
            <a:r>
              <a:rPr lang="en-US"/>
              <a:t> de </a:t>
            </a:r>
            <a:r>
              <a:rPr lang="en-US" err="1"/>
              <a:t>valores</a:t>
            </a:r>
            <a:r>
              <a:rPr lang="en-US"/>
              <a:t> de bajo </a:t>
            </a:r>
            <a:r>
              <a:rPr lang="en-US" err="1"/>
              <a:t>monto</a:t>
            </a: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/>
              <a:t>2. </a:t>
            </a:r>
            <a:r>
              <a:rPr lang="en-US" err="1"/>
              <a:t>Adoptar</a:t>
            </a:r>
            <a:r>
              <a:rPr lang="en-US"/>
              <a:t> </a:t>
            </a:r>
            <a:r>
              <a:rPr lang="en-US" err="1"/>
              <a:t>innovaciones</a:t>
            </a:r>
            <a:r>
              <a:rPr lang="en-US"/>
              <a:t> </a:t>
            </a:r>
            <a:r>
              <a:rPr lang="en-US" err="1"/>
              <a:t>tecnológicas</a:t>
            </a:r>
            <a:r>
              <a:rPr lang="en-US"/>
              <a:t> para </a:t>
            </a:r>
            <a:r>
              <a:rPr lang="en-US" err="1"/>
              <a:t>abaratar</a:t>
            </a:r>
            <a:r>
              <a:rPr lang="en-US"/>
              <a:t> </a:t>
            </a:r>
            <a:r>
              <a:rPr lang="en-US" err="1"/>
              <a:t>los</a:t>
            </a:r>
            <a:r>
              <a:rPr lang="en-US"/>
              <a:t> </a:t>
            </a:r>
            <a:r>
              <a:rPr lang="en-US" err="1"/>
              <a:t>costos</a:t>
            </a:r>
            <a:r>
              <a:rPr lang="en-US"/>
              <a:t> y </a:t>
            </a:r>
            <a:r>
              <a:rPr lang="en-US" err="1"/>
              <a:t>mejorar</a:t>
            </a:r>
            <a:r>
              <a:rPr lang="en-US"/>
              <a:t> la </a:t>
            </a:r>
            <a:r>
              <a:rPr lang="en-US" err="1"/>
              <a:t>experiencia</a:t>
            </a:r>
            <a:r>
              <a:rPr lang="en-US"/>
              <a:t> de </a:t>
            </a:r>
            <a:r>
              <a:rPr lang="en-US" err="1"/>
              <a:t>los</a:t>
            </a:r>
            <a:r>
              <a:rPr lang="en-US"/>
              <a:t> </a:t>
            </a:r>
            <a:r>
              <a:rPr lang="en-US" err="1"/>
              <a:t>usuarios</a:t>
            </a:r>
            <a:r>
              <a:rPr lang="en-US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/>
              <a:t>3. </a:t>
            </a:r>
            <a:r>
              <a:rPr lang="en-US" err="1"/>
              <a:t>Impulsar</a:t>
            </a:r>
            <a:r>
              <a:rPr lang="en-US"/>
              <a:t> la </a:t>
            </a:r>
            <a:r>
              <a:rPr lang="en-US" err="1"/>
              <a:t>educación</a:t>
            </a:r>
            <a:r>
              <a:rPr lang="en-US"/>
              <a:t> </a:t>
            </a:r>
            <a:r>
              <a:rPr lang="en-US" err="1"/>
              <a:t>financiera</a:t>
            </a:r>
            <a:r>
              <a:rPr lang="en-US"/>
              <a:t> y la </a:t>
            </a:r>
            <a:r>
              <a:rPr lang="en-US" err="1"/>
              <a:t>asesoría</a:t>
            </a:r>
            <a:r>
              <a:rPr lang="en-US"/>
              <a:t> a </a:t>
            </a:r>
            <a:r>
              <a:rPr lang="en-US" err="1"/>
              <a:t>los</a:t>
            </a:r>
            <a:r>
              <a:rPr lang="en-US"/>
              <a:t> </a:t>
            </a:r>
            <a:r>
              <a:rPr lang="en-US" err="1"/>
              <a:t>inversionistas</a:t>
            </a: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/>
          </a:p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F281EE-8E8C-4988-98AB-95ACE368D1CC}" type="slidenum">
              <a:rPr lang="es-CO" smtClean="0"/>
              <a:t>16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705069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/>
              <a:t>Datos abiertos facilitan acceso a información transparente y confiable (información de terceros), permite evaluarlos y personalizar servicios.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/>
              <a:t>Open Data: Continuar esquemas de open </a:t>
            </a:r>
            <a:r>
              <a:rPr lang="es-ES" err="1"/>
              <a:t>finance</a:t>
            </a:r>
            <a:r>
              <a:rPr lang="es-ES"/>
              <a:t> en estándares tecnológicos.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/>
              <a:t>Registro de terceros receptores de datos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/>
              <a:t>Definir responsabilidades de cada uno de los actores.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/>
              <a:t>Tecnología: IA nuevos productos y costo eficientes. Biometría fácil.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/>
              <a:t>1. </a:t>
            </a:r>
            <a:r>
              <a:rPr lang="en-US" err="1"/>
              <a:t>Ajustar</a:t>
            </a:r>
            <a:r>
              <a:rPr lang="en-US"/>
              <a:t> </a:t>
            </a:r>
            <a:r>
              <a:rPr lang="en-US" err="1"/>
              <a:t>los</a:t>
            </a:r>
            <a:r>
              <a:rPr lang="en-US"/>
              <a:t> </a:t>
            </a:r>
            <a:r>
              <a:rPr lang="en-US" err="1"/>
              <a:t>requisitos</a:t>
            </a:r>
            <a:r>
              <a:rPr lang="en-US"/>
              <a:t> y </a:t>
            </a:r>
            <a:r>
              <a:rPr lang="en-US" err="1"/>
              <a:t>umbrales</a:t>
            </a:r>
            <a:r>
              <a:rPr lang="en-US"/>
              <a:t> para </a:t>
            </a:r>
            <a:r>
              <a:rPr lang="en-US" err="1"/>
              <a:t>realizar</a:t>
            </a:r>
            <a:r>
              <a:rPr lang="en-US"/>
              <a:t> </a:t>
            </a:r>
            <a:r>
              <a:rPr lang="en-US" err="1"/>
              <a:t>operaciones</a:t>
            </a:r>
            <a:r>
              <a:rPr lang="en-US"/>
              <a:t> de </a:t>
            </a:r>
            <a:r>
              <a:rPr lang="en-US" err="1"/>
              <a:t>valores</a:t>
            </a:r>
            <a:r>
              <a:rPr lang="en-US"/>
              <a:t> de bajo </a:t>
            </a:r>
            <a:r>
              <a:rPr lang="en-US" err="1"/>
              <a:t>monto</a:t>
            </a: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/>
              <a:t>2. </a:t>
            </a:r>
            <a:r>
              <a:rPr lang="en-US" err="1"/>
              <a:t>Adoptar</a:t>
            </a:r>
            <a:r>
              <a:rPr lang="en-US"/>
              <a:t> </a:t>
            </a:r>
            <a:r>
              <a:rPr lang="en-US" err="1"/>
              <a:t>innovaciones</a:t>
            </a:r>
            <a:r>
              <a:rPr lang="en-US"/>
              <a:t> </a:t>
            </a:r>
            <a:r>
              <a:rPr lang="en-US" err="1"/>
              <a:t>tecnológicas</a:t>
            </a:r>
            <a:r>
              <a:rPr lang="en-US"/>
              <a:t> para </a:t>
            </a:r>
            <a:r>
              <a:rPr lang="en-US" err="1"/>
              <a:t>abaratar</a:t>
            </a:r>
            <a:r>
              <a:rPr lang="en-US"/>
              <a:t> </a:t>
            </a:r>
            <a:r>
              <a:rPr lang="en-US" err="1"/>
              <a:t>los</a:t>
            </a:r>
            <a:r>
              <a:rPr lang="en-US"/>
              <a:t> </a:t>
            </a:r>
            <a:r>
              <a:rPr lang="en-US" err="1"/>
              <a:t>costos</a:t>
            </a:r>
            <a:r>
              <a:rPr lang="en-US"/>
              <a:t> y </a:t>
            </a:r>
            <a:r>
              <a:rPr lang="en-US" err="1"/>
              <a:t>mejorar</a:t>
            </a:r>
            <a:r>
              <a:rPr lang="en-US"/>
              <a:t> la </a:t>
            </a:r>
            <a:r>
              <a:rPr lang="en-US" err="1"/>
              <a:t>experiencia</a:t>
            </a:r>
            <a:r>
              <a:rPr lang="en-US"/>
              <a:t> de </a:t>
            </a:r>
            <a:r>
              <a:rPr lang="en-US" err="1"/>
              <a:t>los</a:t>
            </a:r>
            <a:r>
              <a:rPr lang="en-US"/>
              <a:t> </a:t>
            </a:r>
            <a:r>
              <a:rPr lang="en-US" err="1"/>
              <a:t>usuarios</a:t>
            </a:r>
            <a:r>
              <a:rPr lang="en-US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/>
              <a:t>3. </a:t>
            </a:r>
            <a:r>
              <a:rPr lang="en-US" err="1"/>
              <a:t>Impulsar</a:t>
            </a:r>
            <a:r>
              <a:rPr lang="en-US"/>
              <a:t> la </a:t>
            </a:r>
            <a:r>
              <a:rPr lang="en-US" err="1"/>
              <a:t>educación</a:t>
            </a:r>
            <a:r>
              <a:rPr lang="en-US"/>
              <a:t> </a:t>
            </a:r>
            <a:r>
              <a:rPr lang="en-US" err="1"/>
              <a:t>financiera</a:t>
            </a:r>
            <a:r>
              <a:rPr lang="en-US"/>
              <a:t> y la </a:t>
            </a:r>
            <a:r>
              <a:rPr lang="en-US" err="1"/>
              <a:t>asesoría</a:t>
            </a:r>
            <a:r>
              <a:rPr lang="en-US"/>
              <a:t> a </a:t>
            </a:r>
            <a:r>
              <a:rPr lang="en-US" err="1"/>
              <a:t>los</a:t>
            </a:r>
            <a:r>
              <a:rPr lang="en-US"/>
              <a:t> </a:t>
            </a:r>
            <a:r>
              <a:rPr lang="en-US" err="1"/>
              <a:t>inversionistas</a:t>
            </a: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/>
          </a:p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F281EE-8E8C-4988-98AB-95ACE368D1CC}" type="slidenum">
              <a:rPr lang="es-CO" smtClean="0"/>
              <a:t>17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260161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8A0726-3019-4F84-AA60-1ADC1B72678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6821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906A88-EDDB-472A-A80F-437F40CF5001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2651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8A0726-3019-4F84-AA60-1ADC1B72678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8378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/>
            </a:br>
            <a:r>
              <a:rPr lang="en-US" err="1"/>
              <a:t>Prena</a:t>
            </a:r>
            <a:r>
              <a:rPr lang="en-US"/>
              <a:t> </a:t>
            </a:r>
            <a:r>
              <a:rPr lang="en-US" err="1"/>
              <a:t>sancional</a:t>
            </a:r>
            <a:r>
              <a:rPr lang="en-US"/>
              <a:t> 6 </a:t>
            </a:r>
            <a:r>
              <a:rPr lang="en-US" err="1"/>
              <a:t>ejes</a:t>
            </a:r>
            <a:r>
              <a:rPr lang="en-US"/>
              <a:t>,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906A88-EDDB-472A-A80F-437F40CF5001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0067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6E3309-B50A-43F3-8FB1-40180518BAF6}" type="slidenum">
              <a:rPr lang="es-CO" smtClean="0"/>
              <a:t>22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619749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/>
            </a:br>
            <a:r>
              <a:rPr lang="en-US" err="1"/>
              <a:t>Prena</a:t>
            </a:r>
            <a:r>
              <a:rPr lang="en-US"/>
              <a:t> </a:t>
            </a:r>
            <a:r>
              <a:rPr lang="en-US" err="1"/>
              <a:t>sancional</a:t>
            </a:r>
            <a:r>
              <a:rPr lang="en-US"/>
              <a:t> 6 </a:t>
            </a:r>
            <a:r>
              <a:rPr lang="en-US" err="1"/>
              <a:t>ejes</a:t>
            </a:r>
            <a:r>
              <a:rPr lang="en-US"/>
              <a:t>,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906A88-EDDB-472A-A80F-437F40CF5001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20207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8A0726-3019-4F84-AA60-1ADC1B72678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6688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8A0726-3019-4F84-AA60-1ADC1B72678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9429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676036-94BA-4B0B-A1F9-DEB0B821D766}" type="slidenum">
              <a:rPr lang="es-CO" smtClean="0"/>
              <a:t>26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971376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676036-94BA-4B0B-A1F9-DEB0B821D766}" type="slidenum">
              <a:rPr lang="es-CO" smtClean="0"/>
              <a:t>27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106575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8A0726-3019-4F84-AA60-1ADC1B72678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2447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BA0D02-B423-1C5E-1280-5F7F058A9B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0E4D4D61-65F0-BD75-6AC6-8C04E18D03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523C93FA-6451-864E-5AEA-F9AE5A333C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/>
              <a:t>PIB 0,6% Inflación 13,2% y desempleo 10%.</a:t>
            </a:r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CC5822F-21EF-FCFB-16B5-6468A406A4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65F2DC-7DF2-4D0E-902B-BD9DE4AF1813}" type="slidenum">
              <a:rPr lang="es-CO" smtClean="0"/>
              <a:t>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511838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8A0726-3019-4F84-AA60-1ADC1B72678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0534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8A0726-3019-4F84-AA60-1ADC1B72678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4952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/>
              <a:t>La caída de 2023 fue la novena peor del último siglo (en total ha caído 23 veces).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/>
              <a:t>Es la sexta ocasión que la cartera cae por dos años consecutivos: 33-34, 42-43, 47-48-49, 57-58, 90-91. No sucedía desde hace 33 años.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2CB14F-EA74-4E83-BBC6-8AFEA034D6AD}" type="slidenum">
              <a:rPr lang="es-CO" smtClean="0"/>
              <a:t>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79098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2CB14F-EA74-4E83-BBC6-8AFEA034D6AD}" type="slidenum">
              <a:rPr lang="es-CO" smtClean="0"/>
              <a:t>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358510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2CB14F-EA74-4E83-BBC6-8AFEA034D6AD}" type="slidenum">
              <a:rPr lang="es-CO" smtClean="0"/>
              <a:t>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986240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8E1790-0F25-051D-C7A4-2F037BC2AB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67F64F9-3C39-0B32-A581-94F6849FA4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BACFFDF-A0C4-0E84-9239-EE7103188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676CE-F3C8-49F9-8992-A4A1A59D676A}" type="datetimeFigureOut">
              <a:rPr lang="es-CO" smtClean="0"/>
              <a:t>23/09/2024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669D483-625E-3910-21D6-2EC0E547E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D8B1CD8-2E2F-D96C-1BBB-89A95BA12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7435-0479-4E6C-88A5-241CBDEBAFC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10660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65C8DE-369B-CD20-417D-FC8939F48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07F37A8-D3D5-6DCD-6C84-004A9410C2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28529B5-854E-0820-22AA-D6254694D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676CE-F3C8-49F9-8992-A4A1A59D676A}" type="datetimeFigureOut">
              <a:rPr lang="es-CO" smtClean="0"/>
              <a:t>23/09/2024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CE5398D-D87B-51A4-42DD-12B1766CF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87FC4D-9B95-04AF-6998-D54398462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7435-0479-4E6C-88A5-241CBDEBAFC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01528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C9C492A-4A3F-4840-9C03-4F1E789431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2F500CB-A0D0-56F0-D300-C11D8E9569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6F64826-7055-0CC5-B58E-A254739B0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676CE-F3C8-49F9-8992-A4A1A59D676A}" type="datetimeFigureOut">
              <a:rPr lang="es-CO" smtClean="0"/>
              <a:t>23/09/2024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33BCB0A-9D05-67BF-4DDA-795C76493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42BB912-DC49-189F-90E8-F4839213D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7435-0479-4E6C-88A5-241CBDEBAFC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620517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97212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FDAE19-92D9-FC9B-4BA6-894B5E736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5EEA884-904B-C95B-1D37-4EB94E4C46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08D5519-832A-1BCC-52C6-122F7CC41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676CE-F3C8-49F9-8992-A4A1A59D676A}" type="datetimeFigureOut">
              <a:rPr lang="es-CO" smtClean="0"/>
              <a:t>23/09/2024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9A33501-95CF-B28E-D490-C31C4DCD0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3B88FD5-CEE5-DCD7-9E66-000428DAC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7435-0479-4E6C-88A5-241CBDEBAFC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98809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5DC4F6-E845-F6E3-F535-944481B04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6180F78-ABD7-DC53-A078-6005835FF7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447206B-54AD-151E-D2AF-577A7E2FE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676CE-F3C8-49F9-8992-A4A1A59D676A}" type="datetimeFigureOut">
              <a:rPr lang="es-CO" smtClean="0"/>
              <a:t>23/09/2024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0681E9A-74E1-A0A5-05E7-CAA73C555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726E639-7D99-7453-1E20-BE070C940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7435-0479-4E6C-88A5-241CBDEBAFC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4786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6CA309-32A0-7543-9682-906E958AB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58A34AB-16DB-5646-1234-632F7D16D5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EC58E39-F8CE-3979-404C-33C6004403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8DE1F20-8C51-6625-1263-B8D97CD30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676CE-F3C8-49F9-8992-A4A1A59D676A}" type="datetimeFigureOut">
              <a:rPr lang="es-CO" smtClean="0"/>
              <a:t>23/09/2024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5BA0F40-4EEB-EF7F-38A1-B2FCE0E40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26FB25B-21F7-EFA7-3A23-AA7C5BB22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7435-0479-4E6C-88A5-241CBDEBAFC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83931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8EEE9E-C3EA-1DB3-D2C6-A4972E1C1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3F0B5F3-D19C-4283-DD73-F809054445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ADEB989-A4FC-59D1-C71B-CD49D4B857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9105AE7C-8028-A1F0-7626-52E667B80F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E0FBFFD5-B403-A9B5-67AB-B0F0196B1B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DD3331E7-C22E-B8B6-65B2-F65A3F20A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676CE-F3C8-49F9-8992-A4A1A59D676A}" type="datetimeFigureOut">
              <a:rPr lang="es-CO" smtClean="0"/>
              <a:t>23/09/2024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5CB82BAD-0B6C-FE29-65F4-E6EBBB38B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8A5C93C-D215-8856-99CC-E9BE0BADB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7435-0479-4E6C-88A5-241CBDEBAFC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3609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1F29D0-49DF-F5C8-F13E-CABFFF2B1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B1DFB09-4948-F605-D158-0165AAEC4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676CE-F3C8-49F9-8992-A4A1A59D676A}" type="datetimeFigureOut">
              <a:rPr lang="es-CO" smtClean="0"/>
              <a:t>23/09/2024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093C32F-E29F-560A-D34B-20BC4D0C5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9397FF2-0905-7D33-8C55-5B4F1F726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7435-0479-4E6C-88A5-241CBDEBAFC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23761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44E39F5-31CF-C80E-7BB0-018F111CB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676CE-F3C8-49F9-8992-A4A1A59D676A}" type="datetimeFigureOut">
              <a:rPr lang="es-CO" smtClean="0"/>
              <a:t>23/09/2024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ECDCB63-DD54-B8C6-D0DD-EEE35294D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18AE750-5ED3-37AD-3477-36115332F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7435-0479-4E6C-88A5-241CBDEBAFC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20997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A34AEF-BE27-9907-D78D-34D2B0D49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14BDBAA-5E7F-8D7A-82A2-044A6AB43A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40E7304-EFEC-65BC-6623-6DB20ED493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3E17E6C-6A3D-F514-5F39-E10479B19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676CE-F3C8-49F9-8992-A4A1A59D676A}" type="datetimeFigureOut">
              <a:rPr lang="es-CO" smtClean="0"/>
              <a:t>23/09/2024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DC37789-A826-BA5A-BFA9-3010265B4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19AEE0F-2729-3884-9230-FA1F8FBE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7435-0479-4E6C-88A5-241CBDEBAFC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34682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F3C54A-8EC2-11AB-606A-D76ECDF24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B312EC1-5B94-54F1-42C5-DDD697E37C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3908E4D-4151-385D-E2D8-9897C1C24F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E553E8A-5B08-5A0B-2DC4-B3E60EB5F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676CE-F3C8-49F9-8992-A4A1A59D676A}" type="datetimeFigureOut">
              <a:rPr lang="es-CO" smtClean="0"/>
              <a:t>23/09/2024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3EFF7F4-8198-3049-1FD6-F59D1A3A2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C21F86D-E9FC-6C80-D276-62D1DCC58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7435-0479-4E6C-88A5-241CBDEBAFC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25056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6028AFD-F272-BB45-0BB8-4A4BE115D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2455880-CB7A-742B-384B-DC953CB36F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19331A7-9A71-60CA-E2F3-0FE895259B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63676CE-F3C8-49F9-8992-A4A1A59D676A}" type="datetimeFigureOut">
              <a:rPr lang="es-CO" smtClean="0"/>
              <a:t>23/09/2024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50116D3-0B1D-86A2-3126-E1326242EA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71C094A-CFBA-5F76-B97C-AC83A3C7DA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3307435-0479-4E6C-88A5-241CBDEBAFC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75547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chart" Target="../charts/chart6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chart" Target="../charts/chart7.xml"/><Relationship Id="rId2" Type="http://schemas.microsoft.com/office/2007/relationships/media" Target="../media/media6.mp4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chart" Target="../charts/chart8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1.png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10" Type="http://schemas.openxmlformats.org/officeDocument/2006/relationships/image" Target="../media/image4.png"/><Relationship Id="rId4" Type="http://schemas.openxmlformats.org/officeDocument/2006/relationships/image" Target="../media/image15.png"/><Relationship Id="rId9" Type="http://schemas.openxmlformats.org/officeDocument/2006/relationships/image" Target="../media/image20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0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chart" Target="../charts/chart3.xml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chart" Target="../charts/chart4.xml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chart" Target="../charts/chart5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Descripción generada automáticamente con confianza media">
            <a:extLst>
              <a:ext uri="{FF2B5EF4-FFF2-40B4-BE49-F238E27FC236}">
                <a16:creationId xmlns:a16="http://schemas.microsoft.com/office/drawing/2014/main" id="{E2D18737-C2C7-6888-BD66-6F072BF39F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5103"/>
            <a:ext cx="12192001" cy="7032396"/>
          </a:xfrm>
          <a:prstGeom prst="rect">
            <a:avLst/>
          </a:prstGeom>
          <a:solidFill>
            <a:srgbClr val="FF554C"/>
          </a:solidFill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89FD4E7F-E5B4-6566-8E1C-6F04745171B9}"/>
              </a:ext>
            </a:extLst>
          </p:cNvPr>
          <p:cNvSpPr txBox="1"/>
          <p:nvPr/>
        </p:nvSpPr>
        <p:spPr>
          <a:xfrm>
            <a:off x="113194" y="2681647"/>
            <a:ext cx="8759873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MX" sz="7200" b="1">
                <a:solidFill>
                  <a:schemeClr val="bg1"/>
                </a:solidFill>
                <a:latin typeface="Malgun Gothic"/>
                <a:ea typeface="Malgun Gothic"/>
                <a:cs typeface="Helvetica"/>
              </a:rPr>
              <a:t>Recuperación</a:t>
            </a:r>
            <a:endParaRPr lang="es-MX" sz="7200" b="1">
              <a:solidFill>
                <a:schemeClr val="bg1"/>
              </a:solidFill>
              <a:latin typeface="Malgun Gothic"/>
              <a:ea typeface="Malgun Gothic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0546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7947406-hd_1920_1080_30fps">
            <a:hlinkClick r:id="" action="ppaction://media"/>
            <a:extLst>
              <a:ext uri="{FF2B5EF4-FFF2-40B4-BE49-F238E27FC236}">
                <a16:creationId xmlns:a16="http://schemas.microsoft.com/office/drawing/2014/main" id="{FC107FFD-E053-47A1-E2E3-533F6E4E79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27F1F824-D3C8-FC00-4592-A651B91AB49F}"/>
              </a:ext>
            </a:extLst>
          </p:cNvPr>
          <p:cNvSpPr/>
          <p:nvPr/>
        </p:nvSpPr>
        <p:spPr>
          <a:xfrm>
            <a:off x="0" y="-1"/>
            <a:ext cx="12230099" cy="6873069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>
              <a:defRPr lang="es-MX" sz="2000" b="1" i="0" u="none" strike="noStrike" kern="1200" spc="0" baseline="0" noProof="0">
                <a:solidFill>
                  <a:prstClr val="white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defRPr>
            </a:pPr>
            <a:endParaRPr lang="en-US" sz="800" b="1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E360A9A-1F6F-4089-77E4-CC2DB56AF42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88" t="12549" r="7500" b="10196"/>
          <a:stretch/>
        </p:blipFill>
        <p:spPr>
          <a:xfrm>
            <a:off x="11292731" y="6042051"/>
            <a:ext cx="838488" cy="730029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14EE0C24-4300-93F6-00EB-FF09CFFA7F62}"/>
              </a:ext>
            </a:extLst>
          </p:cNvPr>
          <p:cNvSpPr/>
          <p:nvPr/>
        </p:nvSpPr>
        <p:spPr>
          <a:xfrm>
            <a:off x="515957" y="1102815"/>
            <a:ext cx="11160086" cy="4939237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BF525FAF-5060-83E0-B1C2-A6296B581985}"/>
              </a:ext>
            </a:extLst>
          </p:cNvPr>
          <p:cNvSpPr txBox="1"/>
          <p:nvPr/>
        </p:nvSpPr>
        <p:spPr>
          <a:xfrm>
            <a:off x="515957" y="1325236"/>
            <a:ext cx="111600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" panose="020B0503020000020004" pitchFamily="34" charset="-127"/>
                <a:ea typeface="Malgun Gothic" panose="020B0503020000020004" pitchFamily="34" charset="-127"/>
              </a:rPr>
              <a:t>Gasto neto en provisiones</a:t>
            </a:r>
          </a:p>
          <a:p>
            <a:pPr algn="ctr"/>
            <a:r>
              <a:rPr lang="es-MX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" panose="020B0503020000020004" pitchFamily="34" charset="-127"/>
                <a:ea typeface="Malgun Gothic" panose="020B0503020000020004" pitchFamily="34" charset="-127"/>
              </a:rPr>
              <a:t>(crecimiento real anual, SM12)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2EE3BB6C-4E5B-CDDD-ECA9-4419AE575FE4}"/>
              </a:ext>
            </a:extLst>
          </p:cNvPr>
          <p:cNvSpPr/>
          <p:nvPr/>
        </p:nvSpPr>
        <p:spPr>
          <a:xfrm>
            <a:off x="-2" y="0"/>
            <a:ext cx="12230099" cy="815948"/>
          </a:xfrm>
          <a:prstGeom prst="rect">
            <a:avLst/>
          </a:prstGeom>
          <a:solidFill>
            <a:srgbClr val="ED8E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09BE8CF-AB85-209A-8EE2-0419E8E107D3}"/>
              </a:ext>
            </a:extLst>
          </p:cNvPr>
          <p:cNvSpPr txBox="1"/>
          <p:nvPr/>
        </p:nvSpPr>
        <p:spPr>
          <a:xfrm>
            <a:off x="362322" y="6303681"/>
            <a:ext cx="78586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Helvetica" panose="020B0604020202020204" pitchFamily="34" charset="0"/>
              </a:rPr>
              <a:t>*</a:t>
            </a:r>
            <a:r>
              <a:rPr kumimoji="0" lang="es-MX" sz="10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Helvetica" panose="020B0604020202020204" pitchFamily="34" charset="0"/>
              </a:rPr>
              <a:t>Datos a julio 2024.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Helvetica" panose="020B0604020202020204" pitchFamily="34" charset="0"/>
              </a:rPr>
              <a:t>Fuente: </a:t>
            </a:r>
            <a:r>
              <a:rPr kumimoji="0" lang="es-MX" sz="10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Helvetica" panose="020B0604020202020204" pitchFamily="34" charset="0"/>
              </a:rPr>
              <a:t>Superintendencia Financiera.</a:t>
            </a:r>
          </a:p>
        </p:txBody>
      </p:sp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6C78DB82-BFA2-327E-C1C3-CFBAB8B4A5F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98984000"/>
              </p:ext>
            </p:extLst>
          </p:nvPr>
        </p:nvGraphicFramePr>
        <p:xfrm>
          <a:off x="146016" y="2094677"/>
          <a:ext cx="11336070" cy="3774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DA3501FF-7DC2-8C18-467D-B1D78288D58C}"/>
              </a:ext>
            </a:extLst>
          </p:cNvPr>
          <p:cNvSpPr txBox="1"/>
          <p:nvPr/>
        </p:nvSpPr>
        <p:spPr>
          <a:xfrm>
            <a:off x="2660651" y="54031"/>
            <a:ext cx="68706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D4E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Riesgo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D4E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algun Gothic"/>
              <a:ea typeface="Malgun Gothic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7659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6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erremoto México 7.1 19 de Septiembre de 2017 HD">
            <a:hlinkClick r:id="" action="ppaction://media"/>
            <a:extLst>
              <a:ext uri="{FF2B5EF4-FFF2-40B4-BE49-F238E27FC236}">
                <a16:creationId xmlns:a16="http://schemas.microsoft.com/office/drawing/2014/main" id="{14A482E0-E6CB-4523-306B-3DD19E2BAE5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03000" end="98338.411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27F1F824-D3C8-FC00-4592-A651B91AB49F}"/>
              </a:ext>
            </a:extLst>
          </p:cNvPr>
          <p:cNvSpPr/>
          <p:nvPr/>
        </p:nvSpPr>
        <p:spPr>
          <a:xfrm>
            <a:off x="0" y="-1"/>
            <a:ext cx="12230099" cy="6873069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>
              <a:defRPr lang="es-MX" sz="2000" b="1" i="0" u="none" strike="noStrike" kern="1200" spc="0" baseline="0" noProof="0">
                <a:solidFill>
                  <a:prstClr val="white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defRPr>
            </a:pPr>
            <a:endParaRPr lang="en-US" sz="800" b="1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E360A9A-1F6F-4089-77E4-CC2DB56AF42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88" t="12549" r="7500" b="10196"/>
          <a:stretch/>
        </p:blipFill>
        <p:spPr>
          <a:xfrm>
            <a:off x="11292731" y="6042051"/>
            <a:ext cx="838488" cy="730029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14EE0C24-4300-93F6-00EB-FF09CFFA7F62}"/>
              </a:ext>
            </a:extLst>
          </p:cNvPr>
          <p:cNvSpPr/>
          <p:nvPr/>
        </p:nvSpPr>
        <p:spPr>
          <a:xfrm>
            <a:off x="515957" y="1102815"/>
            <a:ext cx="11160086" cy="4939236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16A8A8D9-A386-55A5-520D-F0B27511A7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85103195"/>
              </p:ext>
            </p:extLst>
          </p:nvPr>
        </p:nvGraphicFramePr>
        <p:xfrm>
          <a:off x="602774" y="1629004"/>
          <a:ext cx="10986452" cy="4402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3C435A76-CF91-0EF2-D00F-B4FC49DA01B1}"/>
              </a:ext>
            </a:extLst>
          </p:cNvPr>
          <p:cNvSpPr txBox="1"/>
          <p:nvPr/>
        </p:nvSpPr>
        <p:spPr>
          <a:xfrm>
            <a:off x="2928000" y="1325236"/>
            <a:ext cx="6336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" panose="020B0503020000020004" pitchFamily="34" charset="-127"/>
                <a:ea typeface="Malgun Gothic" panose="020B0503020000020004" pitchFamily="34" charset="-127"/>
              </a:rPr>
              <a:t>ROE</a:t>
            </a:r>
          </a:p>
          <a:p>
            <a:pPr algn="ctr"/>
            <a:r>
              <a:rPr lang="es-MX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" panose="020B0503020000020004" pitchFamily="34" charset="-127"/>
                <a:ea typeface="Malgun Gothic" panose="020B0503020000020004" pitchFamily="34" charset="-127"/>
              </a:rPr>
              <a:t>(%)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6BA32A3D-C975-2950-BEEE-866ED62CE75E}"/>
              </a:ext>
            </a:extLst>
          </p:cNvPr>
          <p:cNvSpPr/>
          <p:nvPr/>
        </p:nvSpPr>
        <p:spPr>
          <a:xfrm>
            <a:off x="-2" y="0"/>
            <a:ext cx="12230099" cy="81594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094EE6C1-3612-3D83-EACE-6453CCDE59D8}"/>
              </a:ext>
            </a:extLst>
          </p:cNvPr>
          <p:cNvSpPr txBox="1"/>
          <p:nvPr/>
        </p:nvSpPr>
        <p:spPr>
          <a:xfrm>
            <a:off x="362322" y="6303681"/>
            <a:ext cx="78586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Helvetica" panose="020B0604020202020204" pitchFamily="34" charset="0"/>
              </a:rPr>
              <a:t>*</a:t>
            </a:r>
            <a:r>
              <a:rPr kumimoji="0" lang="es-MX" sz="10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Helvetica" panose="020B0604020202020204" pitchFamily="34" charset="0"/>
              </a:rPr>
              <a:t>Datos a julio 2024.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Helvetica" panose="020B0604020202020204" pitchFamily="34" charset="0"/>
              </a:rPr>
              <a:t>Fuente: </a:t>
            </a:r>
            <a:r>
              <a:rPr kumimoji="0" lang="es-MX" sz="10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Helvetica" panose="020B0604020202020204" pitchFamily="34" charset="0"/>
              </a:rPr>
              <a:t>Superintendencia Financiera.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EE8F1F1-6E09-7546-B576-A2DF33215ED8}"/>
              </a:ext>
            </a:extLst>
          </p:cNvPr>
          <p:cNvSpPr txBox="1"/>
          <p:nvPr/>
        </p:nvSpPr>
        <p:spPr>
          <a:xfrm>
            <a:off x="2660651" y="54031"/>
            <a:ext cx="68706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D4E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Rentabilidad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D4E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algun Gothic"/>
              <a:ea typeface="Malgun Gothic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1740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mute="1">
                <p:cTn id="12" repeatCount="indefinite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5664340-hd_1280_720_25fps">
            <a:hlinkClick r:id="" action="ppaction://media"/>
            <a:extLst>
              <a:ext uri="{FF2B5EF4-FFF2-40B4-BE49-F238E27FC236}">
                <a16:creationId xmlns:a16="http://schemas.microsoft.com/office/drawing/2014/main" id="{A443B092-58F5-A9A0-0369-9E29503420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63" y="3175"/>
            <a:ext cx="12192000" cy="6858000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27F1F824-D3C8-FC00-4592-A651B91AB49F}"/>
              </a:ext>
            </a:extLst>
          </p:cNvPr>
          <p:cNvSpPr/>
          <p:nvPr/>
        </p:nvSpPr>
        <p:spPr>
          <a:xfrm>
            <a:off x="60781" y="-1"/>
            <a:ext cx="12169317" cy="6873069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>
              <a:defRPr lang="es-MX" sz="2000" b="1" i="0" u="none" strike="noStrike" kern="1200" spc="0" baseline="0" noProof="0">
                <a:solidFill>
                  <a:prstClr val="white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defRPr>
            </a:pPr>
            <a:endParaRPr lang="en-US" sz="800" b="1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E360A9A-1F6F-4089-77E4-CC2DB56AF42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88" t="12549" r="7500" b="10196"/>
          <a:stretch/>
        </p:blipFill>
        <p:spPr>
          <a:xfrm>
            <a:off x="11292731" y="6042051"/>
            <a:ext cx="838488" cy="730029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14EE0C24-4300-93F6-00EB-FF09CFFA7F62}"/>
              </a:ext>
            </a:extLst>
          </p:cNvPr>
          <p:cNvSpPr/>
          <p:nvPr/>
        </p:nvSpPr>
        <p:spPr>
          <a:xfrm>
            <a:off x="515957" y="1102815"/>
            <a:ext cx="11160086" cy="4939236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83238AF7-65BF-5B52-3759-207DC320C3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24093225"/>
              </p:ext>
            </p:extLst>
          </p:nvPr>
        </p:nvGraphicFramePr>
        <p:xfrm>
          <a:off x="516000" y="1626641"/>
          <a:ext cx="11160000" cy="4402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4263DA7A-71B7-ADBA-C731-BE8EB9C8955B}"/>
              </a:ext>
            </a:extLst>
          </p:cNvPr>
          <p:cNvSpPr txBox="1"/>
          <p:nvPr/>
        </p:nvSpPr>
        <p:spPr>
          <a:xfrm>
            <a:off x="2928000" y="1325236"/>
            <a:ext cx="633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" panose="020B0503020000020004" pitchFamily="34" charset="-127"/>
                <a:ea typeface="Malgun Gothic" panose="020B0503020000020004" pitchFamily="34" charset="-127"/>
              </a:rPr>
              <a:t>Bancos con pérdidas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3D681DE9-0B6D-6FE6-D41C-3ADB911B8CCD}"/>
              </a:ext>
            </a:extLst>
          </p:cNvPr>
          <p:cNvSpPr/>
          <p:nvPr/>
        </p:nvSpPr>
        <p:spPr>
          <a:xfrm>
            <a:off x="-2" y="0"/>
            <a:ext cx="12230099" cy="81594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23F0A49-69BB-8BC3-7D06-06FE8149DC85}"/>
              </a:ext>
            </a:extLst>
          </p:cNvPr>
          <p:cNvSpPr txBox="1"/>
          <p:nvPr/>
        </p:nvSpPr>
        <p:spPr>
          <a:xfrm>
            <a:off x="362322" y="6303681"/>
            <a:ext cx="78586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Helvetica" panose="020B0604020202020204" pitchFamily="34" charset="0"/>
              </a:rPr>
              <a:t>*</a:t>
            </a:r>
            <a:r>
              <a:rPr kumimoji="0" lang="es-MX" sz="10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Helvetica" panose="020B0604020202020204" pitchFamily="34" charset="0"/>
              </a:rPr>
              <a:t>Datos a julio 2024.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Helvetica" panose="020B0604020202020204" pitchFamily="34" charset="0"/>
              </a:rPr>
              <a:t>Fuente: </a:t>
            </a:r>
            <a:r>
              <a:rPr kumimoji="0" lang="es-MX" sz="10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Helvetica" panose="020B0604020202020204" pitchFamily="34" charset="0"/>
              </a:rPr>
              <a:t>Superintendencia Financiera.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09D91F3-29F2-F610-123E-BCF6D81562C4}"/>
              </a:ext>
            </a:extLst>
          </p:cNvPr>
          <p:cNvSpPr txBox="1"/>
          <p:nvPr/>
        </p:nvSpPr>
        <p:spPr>
          <a:xfrm>
            <a:off x="2660651" y="54031"/>
            <a:ext cx="68706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D4E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Rentabilidad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D4E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algun Gothic"/>
              <a:ea typeface="Malgun Gothic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2288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12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4E91"/>
          </a:solidFill>
          <a:ln>
            <a:solidFill>
              <a:srgbClr val="0D4E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TextBox 65">
            <a:extLst>
              <a:ext uri="{FF2B5EF4-FFF2-40B4-BE49-F238E27FC236}">
                <a16:creationId xmlns:a16="http://schemas.microsoft.com/office/drawing/2014/main" id="{FBD3AB61-2ABE-42A9-AC1E-E525F6050C9D}"/>
              </a:ext>
            </a:extLst>
          </p:cNvPr>
          <p:cNvSpPr txBox="1"/>
          <p:nvPr/>
        </p:nvSpPr>
        <p:spPr>
          <a:xfrm>
            <a:off x="579518" y="1274565"/>
            <a:ext cx="11032965" cy="430887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defRPr sz="3200">
                <a:latin typeface="나눔스퀘어 ExtraBold" panose="020B0600000101010101" pitchFamily="50" charset="-127"/>
                <a:ea typeface="나눔스퀘어 ExtraBold" panose="020B0600000101010101" pitchFamily="50" charset="-127"/>
              </a:defRPr>
            </a:lvl1pPr>
          </a:lstStyle>
          <a:p>
            <a:pPr>
              <a:defRPr/>
            </a:pPr>
            <a:r>
              <a:rPr lang="es-CO" altLang="ko-KR" sz="7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"/>
                <a:ea typeface="Malgun Gothic"/>
                <a:cs typeface="Arial"/>
              </a:rPr>
              <a:t>El sector financiero viene trabajando en iniciativas para hacerle frente a estos desafíos </a:t>
            </a:r>
            <a:endParaRPr kumimoji="0" lang="es-CO" altLang="ko-KR" sz="7000" b="1" i="0" u="none" strike="noStrike" kern="1200" cap="none" spc="0" normalizeH="0" baseline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algun Gothic" panose="020B0503020000020004" pitchFamily="34" charset="-127"/>
              <a:ea typeface="Malgun Gothic" panose="020B0503020000020004" pitchFamily="34" charset="-127"/>
              <a:cs typeface="Arial" panose="020B0604020202020204" pitchFamily="34" charset="0"/>
            </a:endParaRPr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id="{83AF4DA3-EC1E-E1B9-846D-83247D05C1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88" t="12549" r="7500" b="10196"/>
          <a:stretch/>
        </p:blipFill>
        <p:spPr>
          <a:xfrm>
            <a:off x="11292731" y="6042051"/>
            <a:ext cx="838488" cy="73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1430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89B7119B-0BFD-6A7D-36DD-14E9CD98A2B9}"/>
              </a:ext>
            </a:extLst>
          </p:cNvPr>
          <p:cNvSpPr/>
          <p:nvPr/>
        </p:nvSpPr>
        <p:spPr>
          <a:xfrm>
            <a:off x="-1" y="0"/>
            <a:ext cx="4068000" cy="6858000"/>
          </a:xfrm>
          <a:prstGeom prst="rect">
            <a:avLst/>
          </a:prstGeom>
          <a:solidFill>
            <a:srgbClr val="FFC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39EA0992-3AF8-646A-89D3-1F2CB2577EDC}"/>
              </a:ext>
            </a:extLst>
          </p:cNvPr>
          <p:cNvSpPr/>
          <p:nvPr/>
        </p:nvSpPr>
        <p:spPr>
          <a:xfrm>
            <a:off x="4061999" y="0"/>
            <a:ext cx="4068000" cy="6858000"/>
          </a:xfrm>
          <a:prstGeom prst="rect">
            <a:avLst/>
          </a:prstGeom>
          <a:solidFill>
            <a:srgbClr val="EB6435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2B926B73-B9A1-9555-724A-AD22AFFEDDD8}"/>
              </a:ext>
            </a:extLst>
          </p:cNvPr>
          <p:cNvSpPr/>
          <p:nvPr/>
        </p:nvSpPr>
        <p:spPr>
          <a:xfrm>
            <a:off x="8123999" y="0"/>
            <a:ext cx="4068000" cy="6858000"/>
          </a:xfrm>
          <a:prstGeom prst="rect">
            <a:avLst/>
          </a:prstGeom>
          <a:solidFill>
            <a:srgbClr val="92D05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65">
            <a:extLst>
              <a:ext uri="{FF2B5EF4-FFF2-40B4-BE49-F238E27FC236}">
                <a16:creationId xmlns:a16="http://schemas.microsoft.com/office/drawing/2014/main" id="{095217DE-D938-3E4F-4E2F-5AF4B4406690}"/>
              </a:ext>
            </a:extLst>
          </p:cNvPr>
          <p:cNvSpPr txBox="1"/>
          <p:nvPr/>
        </p:nvSpPr>
        <p:spPr>
          <a:xfrm>
            <a:off x="588000" y="4598029"/>
            <a:ext cx="2952000" cy="5539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defRPr sz="3200">
                <a:latin typeface="나눔스퀘어 ExtraBold" panose="020B0600000101010101" pitchFamily="50" charset="-127"/>
                <a:ea typeface="나눔스퀘어 ExtraBold" panose="020B0600000101010101" pitchFamily="50" charset="-127"/>
              </a:defRPr>
            </a:lvl1pPr>
          </a:lstStyle>
          <a:p>
            <a:pPr>
              <a:defRPr/>
            </a:pPr>
            <a:r>
              <a:rPr lang="es-CO" sz="3600" b="1">
                <a:solidFill>
                  <a:srgbClr val="0D4E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"/>
                <a:ea typeface="Malgun Gothic"/>
                <a:cs typeface="Arial"/>
              </a:rPr>
              <a:t>Tamaño</a:t>
            </a:r>
            <a:endParaRPr lang="es-CO" sz="3600">
              <a:solidFill>
                <a:srgbClr val="0D4E91"/>
              </a:solidFill>
            </a:endParaRPr>
          </a:p>
        </p:txBody>
      </p:sp>
      <p:sp>
        <p:nvSpPr>
          <p:cNvPr id="6" name="TextBox 65">
            <a:extLst>
              <a:ext uri="{FF2B5EF4-FFF2-40B4-BE49-F238E27FC236}">
                <a16:creationId xmlns:a16="http://schemas.microsoft.com/office/drawing/2014/main" id="{F5B200C7-4174-47F2-06EF-83363266D338}"/>
              </a:ext>
            </a:extLst>
          </p:cNvPr>
          <p:cNvSpPr txBox="1"/>
          <p:nvPr/>
        </p:nvSpPr>
        <p:spPr>
          <a:xfrm>
            <a:off x="4603045" y="4598030"/>
            <a:ext cx="2952000" cy="5539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defRPr sz="3200">
                <a:latin typeface="나눔스퀘어 ExtraBold" panose="020B0600000101010101" pitchFamily="50" charset="-127"/>
                <a:ea typeface="나눔스퀘어 ExtraBold" panose="020B0600000101010101" pitchFamily="50" charset="-127"/>
              </a:defRPr>
            </a:lvl1pPr>
          </a:lstStyle>
          <a:p>
            <a:pPr>
              <a:defRPr/>
            </a:pPr>
            <a:r>
              <a:rPr lang="es-CO" sz="3600" b="1">
                <a:solidFill>
                  <a:srgbClr val="0D4E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"/>
                <a:ea typeface="Malgun Gothic"/>
                <a:cs typeface="Arial"/>
              </a:rPr>
              <a:t>Riesgo</a:t>
            </a:r>
            <a:endParaRPr lang="es-CO" sz="3600">
              <a:solidFill>
                <a:srgbClr val="0D4E91"/>
              </a:solidFill>
            </a:endParaRPr>
          </a:p>
        </p:txBody>
      </p:sp>
      <p:sp>
        <p:nvSpPr>
          <p:cNvPr id="12" name="TextBox 65">
            <a:extLst>
              <a:ext uri="{FF2B5EF4-FFF2-40B4-BE49-F238E27FC236}">
                <a16:creationId xmlns:a16="http://schemas.microsoft.com/office/drawing/2014/main" id="{386F8EC5-23DD-D934-1DC3-D59D3589E8D4}"/>
              </a:ext>
            </a:extLst>
          </p:cNvPr>
          <p:cNvSpPr txBox="1"/>
          <p:nvPr/>
        </p:nvSpPr>
        <p:spPr>
          <a:xfrm>
            <a:off x="8700000" y="4598028"/>
            <a:ext cx="2952000" cy="5539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defRPr sz="3200">
                <a:latin typeface="나눔스퀘어 ExtraBold" panose="020B0600000101010101" pitchFamily="50" charset="-127"/>
                <a:ea typeface="나눔스퀘어 ExtraBold" panose="020B0600000101010101" pitchFamily="50" charset="-127"/>
              </a:defRPr>
            </a:lvl1pPr>
          </a:lstStyle>
          <a:p>
            <a:pPr>
              <a:defRPr/>
            </a:pPr>
            <a:r>
              <a:rPr lang="es-CO" sz="3600" b="1">
                <a:solidFill>
                  <a:srgbClr val="0D4E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"/>
                <a:ea typeface="Malgun Gothic"/>
                <a:cs typeface="Arial"/>
              </a:rPr>
              <a:t>Rentabilidad</a:t>
            </a:r>
            <a:endParaRPr lang="es-CO" sz="3600">
              <a:solidFill>
                <a:srgbClr val="0D4E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74">
            <a:extLst>
              <a:ext uri="{FF2B5EF4-FFF2-40B4-BE49-F238E27FC236}">
                <a16:creationId xmlns:a16="http://schemas.microsoft.com/office/drawing/2014/main" id="{530F03A8-8AE2-FBEE-E752-BA60D9CC03AE}"/>
              </a:ext>
            </a:extLst>
          </p:cNvPr>
          <p:cNvSpPr txBox="1"/>
          <p:nvPr/>
        </p:nvSpPr>
        <p:spPr>
          <a:xfrm>
            <a:off x="1042015" y="1981746"/>
            <a:ext cx="1957389" cy="187003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>
            <a:defPPr>
              <a:defRPr lang="en-US"/>
            </a:defPPr>
            <a:lvl1pPr algn="ctr">
              <a:defRPr sz="3200">
                <a:latin typeface="나눔스퀘어 ExtraBold" panose="020B0600000101010101" pitchFamily="50" charset="-127"/>
                <a:ea typeface="나눔스퀘어 ExtraBold" panose="020B0600000101010101" pitchFamily="50" charset="-127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altLang="ko-KR" sz="16600" b="1" i="0" u="none" strike="noStrike" kern="1200" cap="none" spc="0" normalizeH="0" baseline="0">
                <a:ln>
                  <a:noFill/>
                </a:ln>
                <a:solidFill>
                  <a:srgbClr val="0D4E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" name="TextBox 87">
            <a:extLst>
              <a:ext uri="{FF2B5EF4-FFF2-40B4-BE49-F238E27FC236}">
                <a16:creationId xmlns:a16="http://schemas.microsoft.com/office/drawing/2014/main" id="{EB080B4F-277C-C8FE-873A-EDEEB27EE5BD}"/>
              </a:ext>
            </a:extLst>
          </p:cNvPr>
          <p:cNvSpPr txBox="1"/>
          <p:nvPr/>
        </p:nvSpPr>
        <p:spPr>
          <a:xfrm>
            <a:off x="5117305" y="1981746"/>
            <a:ext cx="1957389" cy="187003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>
            <a:defPPr>
              <a:defRPr lang="en-US"/>
            </a:defPPr>
            <a:lvl1pPr algn="ctr">
              <a:defRPr sz="3200">
                <a:latin typeface="나눔스퀘어 ExtraBold" panose="020B0600000101010101" pitchFamily="50" charset="-127"/>
                <a:ea typeface="나눔스퀘어 ExtraBold" panose="020B0600000101010101" pitchFamily="50" charset="-127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altLang="ko-KR" sz="16600" b="1">
                <a:solidFill>
                  <a:srgbClr val="0D4E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2</a:t>
            </a:r>
            <a:endParaRPr kumimoji="0" lang="es-CO" altLang="ko-KR" sz="16600" b="1" i="0" u="none" strike="noStrike" kern="1200" cap="none" spc="0" normalizeH="0" baseline="0">
              <a:ln>
                <a:noFill/>
              </a:ln>
              <a:solidFill>
                <a:srgbClr val="0D4E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algun Gothic" panose="020B0503020000020004" pitchFamily="34" charset="-127"/>
              <a:ea typeface="Malgun Gothic" panose="020B0503020000020004" pitchFamily="34" charset="-127"/>
              <a:cs typeface="Arial" panose="020B0604020202020204" pitchFamily="34" charset="0"/>
            </a:endParaRPr>
          </a:p>
        </p:txBody>
      </p:sp>
      <p:sp>
        <p:nvSpPr>
          <p:cNvPr id="21" name="TextBox 87">
            <a:extLst>
              <a:ext uri="{FF2B5EF4-FFF2-40B4-BE49-F238E27FC236}">
                <a16:creationId xmlns:a16="http://schemas.microsoft.com/office/drawing/2014/main" id="{C3BBBAF7-C59E-2F0B-FBE1-ACA22588D385}"/>
              </a:ext>
            </a:extLst>
          </p:cNvPr>
          <p:cNvSpPr txBox="1"/>
          <p:nvPr/>
        </p:nvSpPr>
        <p:spPr>
          <a:xfrm>
            <a:off x="9199297" y="1981746"/>
            <a:ext cx="1957389" cy="187003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>
            <a:defPPr>
              <a:defRPr lang="en-US"/>
            </a:defPPr>
            <a:lvl1pPr algn="ctr">
              <a:defRPr sz="3200">
                <a:latin typeface="나눔스퀘어 ExtraBold" panose="020B0600000101010101" pitchFamily="50" charset="-127"/>
                <a:ea typeface="나눔스퀘어 ExtraBold" panose="020B0600000101010101" pitchFamily="50" charset="-127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altLang="ko-KR" sz="16600" b="1">
                <a:solidFill>
                  <a:srgbClr val="0D4E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3</a:t>
            </a:r>
            <a:endParaRPr kumimoji="0" lang="es-CO" altLang="ko-KR" sz="16600" b="1" i="0" u="none" strike="noStrike" kern="1200" cap="none" spc="0" normalizeH="0" baseline="0">
              <a:ln>
                <a:noFill/>
              </a:ln>
              <a:solidFill>
                <a:srgbClr val="0D4E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algun Gothic" panose="020B0503020000020004" pitchFamily="34" charset="-127"/>
              <a:ea typeface="Malgun Gothic" panose="020B0503020000020004" pitchFamily="34" charset="-127"/>
              <a:cs typeface="Arial" panose="020B060402020202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7E16C6A-E1AD-A1CF-7A67-B6D95DCE601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4413" y="6325250"/>
            <a:ext cx="542544" cy="44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8977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1EF502A9-144A-42F3-3724-99E33BB0F2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92731" y="6042051"/>
            <a:ext cx="838488" cy="730029"/>
          </a:xfrm>
          <a:prstGeom prst="rect">
            <a:avLst/>
          </a:prstGeom>
        </p:spPr>
      </p:pic>
      <p:sp>
        <p:nvSpPr>
          <p:cNvPr id="20" name="Rectángulo 19">
            <a:extLst>
              <a:ext uri="{FF2B5EF4-FFF2-40B4-BE49-F238E27FC236}">
                <a16:creationId xmlns:a16="http://schemas.microsoft.com/office/drawing/2014/main" id="{F2366E37-D5C8-4763-9FAF-2B7D978244F1}"/>
              </a:ext>
            </a:extLst>
          </p:cNvPr>
          <p:cNvSpPr/>
          <p:nvPr/>
        </p:nvSpPr>
        <p:spPr>
          <a:xfrm>
            <a:off x="922376" y="1778485"/>
            <a:ext cx="2880000" cy="3997716"/>
          </a:xfrm>
          <a:prstGeom prst="rect">
            <a:avLst/>
          </a:prstGeom>
          <a:solidFill>
            <a:srgbClr val="FFD34C">
              <a:alpha val="65000"/>
            </a:srgbClr>
          </a:solidFill>
          <a:ln w="38100">
            <a:solidFill>
              <a:srgbClr val="FFD3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ADB5DAB4-E670-49A5-BB51-C14DBD37D11D}"/>
              </a:ext>
            </a:extLst>
          </p:cNvPr>
          <p:cNvSpPr txBox="1"/>
          <p:nvPr/>
        </p:nvSpPr>
        <p:spPr>
          <a:xfrm>
            <a:off x="963745" y="4404167"/>
            <a:ext cx="2838631" cy="6823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s-ES_tradnl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200" b="0">
                <a:solidFill>
                  <a:srgbClr val="0D4E9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s-ES" sz="2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"/>
                <a:ea typeface="Malgun Gothic"/>
                <a:cs typeface="Hadassah Friedlaender"/>
              </a:rPr>
              <a:t>Open Data</a:t>
            </a:r>
            <a:endParaRPr lang="es-ES" sz="2600" b="1" i="0" u="none" strike="noStrike" kern="1200" cap="none" spc="0" normalizeH="0" baseline="0" noProof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algun Gothic"/>
              <a:ea typeface="Malgun Gothic"/>
              <a:cs typeface="Hadassah Friedlaender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0FE1D8F6-7038-4355-7BFE-1773B6F51EE9}"/>
              </a:ext>
            </a:extLst>
          </p:cNvPr>
          <p:cNvSpPr/>
          <p:nvPr/>
        </p:nvSpPr>
        <p:spPr>
          <a:xfrm>
            <a:off x="-2" y="0"/>
            <a:ext cx="12230099" cy="979714"/>
          </a:xfrm>
          <a:prstGeom prst="rect">
            <a:avLst/>
          </a:prstGeom>
          <a:solidFill>
            <a:srgbClr val="FFD3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4400" b="1" dirty="0">
                <a:solidFill>
                  <a:srgbClr val="0D4E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"/>
                <a:ea typeface="Malgun Gothic"/>
                <a:cs typeface="Hadassah Friedlaender"/>
              </a:rPr>
              <a:t>Tamaño</a:t>
            </a:r>
            <a:endParaRPr lang="es-CO" sz="4400" b="1" dirty="0">
              <a:solidFill>
                <a:srgbClr val="0D4E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lgun Gothic"/>
              <a:ea typeface="Malgun Gothic"/>
              <a:cs typeface="Hadassah Friedlaender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B70D666B-8992-5D80-E132-D0A347B161B9}"/>
              </a:ext>
            </a:extLst>
          </p:cNvPr>
          <p:cNvSpPr/>
          <p:nvPr/>
        </p:nvSpPr>
        <p:spPr>
          <a:xfrm>
            <a:off x="4633679" y="1778485"/>
            <a:ext cx="2880000" cy="3997716"/>
          </a:xfrm>
          <a:prstGeom prst="rect">
            <a:avLst/>
          </a:prstGeom>
          <a:solidFill>
            <a:srgbClr val="FFD34C">
              <a:alpha val="65000"/>
            </a:srgbClr>
          </a:solidFill>
          <a:ln w="38100">
            <a:solidFill>
              <a:srgbClr val="FFD3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4FE3C537-8FBA-D0D8-AD24-3E943AD37294}"/>
              </a:ext>
            </a:extLst>
          </p:cNvPr>
          <p:cNvSpPr/>
          <p:nvPr/>
        </p:nvSpPr>
        <p:spPr>
          <a:xfrm>
            <a:off x="8344982" y="1778485"/>
            <a:ext cx="2880000" cy="3997716"/>
          </a:xfrm>
          <a:prstGeom prst="rect">
            <a:avLst/>
          </a:prstGeom>
          <a:solidFill>
            <a:srgbClr val="FFD34C">
              <a:alpha val="65000"/>
            </a:srgbClr>
          </a:solidFill>
          <a:ln w="38100">
            <a:solidFill>
              <a:srgbClr val="FFD3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03686D3C-83D7-0636-6765-968147D13D18}"/>
              </a:ext>
            </a:extLst>
          </p:cNvPr>
          <p:cNvSpPr txBox="1"/>
          <p:nvPr/>
        </p:nvSpPr>
        <p:spPr>
          <a:xfrm>
            <a:off x="4673959" y="4404167"/>
            <a:ext cx="2838631" cy="6823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s-ES_tradnl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200" b="0">
                <a:solidFill>
                  <a:srgbClr val="0D4E9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s-ES" sz="2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"/>
                <a:ea typeface="Malgun Gothic"/>
                <a:cs typeface="Hadassah Friedlaender"/>
              </a:rPr>
              <a:t>APNR de Libranza</a:t>
            </a:r>
            <a:endParaRPr lang="es-ES" sz="2600" b="1" i="0" u="none" strike="noStrike" kern="1200" cap="none" spc="0" normalizeH="0" baseline="0" noProof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algun Gothic"/>
              <a:ea typeface="Malgun Gothic"/>
              <a:cs typeface="Hadassah Friedlaender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C04B3678-30E5-F83E-2324-1CC018F91A6E}"/>
              </a:ext>
            </a:extLst>
          </p:cNvPr>
          <p:cNvSpPr txBox="1"/>
          <p:nvPr/>
        </p:nvSpPr>
        <p:spPr>
          <a:xfrm>
            <a:off x="8262259" y="4404167"/>
            <a:ext cx="3072681" cy="6823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s-ES_tradnl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200" b="0">
                <a:solidFill>
                  <a:srgbClr val="0D4E9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s-E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"/>
                <a:ea typeface="Malgun Gothic"/>
                <a:cs typeface="Hadassah Friedlaender"/>
              </a:rPr>
              <a:t>Crédito productivo de trámite simplificado</a:t>
            </a:r>
            <a:endParaRPr lang="es-ES" sz="2400" b="1" i="0" u="none" strike="noStrike" kern="1200" cap="none" spc="0" normalizeH="0" baseline="0" noProof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algun Gothic"/>
              <a:ea typeface="Malgun Gothic"/>
              <a:cs typeface="Hadassah Friedlaender"/>
            </a:endParaRPr>
          </a:p>
        </p:txBody>
      </p:sp>
      <p:pic>
        <p:nvPicPr>
          <p:cNvPr id="25" name="Imagen 24" descr="Icono&#10;&#10;Descripción generada automáticamente">
            <a:extLst>
              <a:ext uri="{FF2B5EF4-FFF2-40B4-BE49-F238E27FC236}">
                <a16:creationId xmlns:a16="http://schemas.microsoft.com/office/drawing/2014/main" id="{7E06B533-2433-F9DE-158F-9E774AC135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759" y="2525488"/>
            <a:ext cx="1463233" cy="1463233"/>
          </a:xfrm>
          <a:prstGeom prst="rect">
            <a:avLst/>
          </a:prstGeom>
        </p:spPr>
      </p:pic>
      <p:pic>
        <p:nvPicPr>
          <p:cNvPr id="27" name="Imagen 26" descr="Icono&#10;&#10;Descripción generada automáticamente">
            <a:extLst>
              <a:ext uri="{FF2B5EF4-FFF2-40B4-BE49-F238E27FC236}">
                <a16:creationId xmlns:a16="http://schemas.microsoft.com/office/drawing/2014/main" id="{42EE8F95-EFF2-F1E6-07B5-5C4694B8D3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969" y="2593075"/>
            <a:ext cx="1328057" cy="1328057"/>
          </a:xfrm>
          <a:prstGeom prst="rect">
            <a:avLst/>
          </a:prstGeom>
        </p:spPr>
      </p:pic>
      <p:pic>
        <p:nvPicPr>
          <p:cNvPr id="29" name="Imagen 28" descr="Icono&#10;&#10;Descripción generada automáticamente">
            <a:extLst>
              <a:ext uri="{FF2B5EF4-FFF2-40B4-BE49-F238E27FC236}">
                <a16:creationId xmlns:a16="http://schemas.microsoft.com/office/drawing/2014/main" id="{7E61C0C7-2D24-C376-E8CB-262F2056A1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5254" y="2674719"/>
            <a:ext cx="1164771" cy="1164771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1FFAF75E-7346-A239-D861-28369CC7F14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5570" y="6126753"/>
            <a:ext cx="697469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7306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1EF502A9-144A-42F3-3724-99E33BB0F2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92731" y="6042051"/>
            <a:ext cx="838488" cy="730029"/>
          </a:xfrm>
          <a:prstGeom prst="rect">
            <a:avLst/>
          </a:prstGeom>
        </p:spPr>
      </p:pic>
      <p:sp>
        <p:nvSpPr>
          <p:cNvPr id="20" name="Rectángulo 19">
            <a:extLst>
              <a:ext uri="{FF2B5EF4-FFF2-40B4-BE49-F238E27FC236}">
                <a16:creationId xmlns:a16="http://schemas.microsoft.com/office/drawing/2014/main" id="{F2366E37-D5C8-4763-9FAF-2B7D978244F1}"/>
              </a:ext>
            </a:extLst>
          </p:cNvPr>
          <p:cNvSpPr/>
          <p:nvPr/>
        </p:nvSpPr>
        <p:spPr>
          <a:xfrm>
            <a:off x="922376" y="1778485"/>
            <a:ext cx="2880000" cy="3997716"/>
          </a:xfrm>
          <a:prstGeom prst="rect">
            <a:avLst/>
          </a:prstGeom>
          <a:solidFill>
            <a:srgbClr val="F19271">
              <a:alpha val="65000"/>
            </a:srgbClr>
          </a:solidFill>
          <a:ln w="38100">
            <a:solidFill>
              <a:srgbClr val="EB64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ADB5DAB4-E670-49A5-BB51-C14DBD37D11D}"/>
              </a:ext>
            </a:extLst>
          </p:cNvPr>
          <p:cNvSpPr txBox="1"/>
          <p:nvPr/>
        </p:nvSpPr>
        <p:spPr>
          <a:xfrm>
            <a:off x="963745" y="4404167"/>
            <a:ext cx="2838631" cy="6823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s-ES_tradnl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200" b="0">
                <a:solidFill>
                  <a:srgbClr val="0D4E9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s-ES" sz="2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"/>
                <a:ea typeface="Malgun Gothic"/>
                <a:cs typeface="Hadassah Friedlaender"/>
              </a:rPr>
              <a:t>Cultura de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s-ES" sz="2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"/>
                <a:ea typeface="Malgun Gothic"/>
                <a:cs typeface="Hadassah Friedlaender"/>
              </a:rPr>
              <a:t>pago</a:t>
            </a:r>
            <a:endParaRPr lang="es-ES" sz="2600" b="1" i="0" u="none" strike="noStrike" kern="1200" cap="none" spc="0" normalizeH="0" baseline="0" noProof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algun Gothic"/>
              <a:ea typeface="Malgun Gothic"/>
              <a:cs typeface="Hadassah Friedlaender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0FE1D8F6-7038-4355-7BFE-1773B6F51EE9}"/>
              </a:ext>
            </a:extLst>
          </p:cNvPr>
          <p:cNvSpPr/>
          <p:nvPr/>
        </p:nvSpPr>
        <p:spPr>
          <a:xfrm>
            <a:off x="-2" y="0"/>
            <a:ext cx="12230099" cy="979714"/>
          </a:xfrm>
          <a:prstGeom prst="rect">
            <a:avLst/>
          </a:prstGeom>
          <a:solidFill>
            <a:srgbClr val="F192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4400" b="1" dirty="0">
                <a:solidFill>
                  <a:srgbClr val="0D4E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"/>
                <a:ea typeface="Malgun Gothic"/>
                <a:cs typeface="Hadassah Friedlaender"/>
              </a:rPr>
              <a:t>Riesgo</a:t>
            </a:r>
            <a:endParaRPr lang="es-CO" sz="4400" b="1" dirty="0">
              <a:solidFill>
                <a:srgbClr val="0D4E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lgun Gothic"/>
              <a:ea typeface="Malgun Gothic"/>
              <a:cs typeface="Hadassah Friedlaender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B70D666B-8992-5D80-E132-D0A347B161B9}"/>
              </a:ext>
            </a:extLst>
          </p:cNvPr>
          <p:cNvSpPr/>
          <p:nvPr/>
        </p:nvSpPr>
        <p:spPr>
          <a:xfrm>
            <a:off x="4633679" y="1778485"/>
            <a:ext cx="2880000" cy="3997716"/>
          </a:xfrm>
          <a:prstGeom prst="rect">
            <a:avLst/>
          </a:prstGeom>
          <a:solidFill>
            <a:srgbClr val="F19271">
              <a:alpha val="65000"/>
            </a:srgbClr>
          </a:solidFill>
          <a:ln w="38100">
            <a:solidFill>
              <a:srgbClr val="EB64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4FE3C537-8FBA-D0D8-AD24-3E943AD37294}"/>
              </a:ext>
            </a:extLst>
          </p:cNvPr>
          <p:cNvSpPr/>
          <p:nvPr/>
        </p:nvSpPr>
        <p:spPr>
          <a:xfrm>
            <a:off x="8344982" y="1778485"/>
            <a:ext cx="2880000" cy="3997716"/>
          </a:xfrm>
          <a:prstGeom prst="rect">
            <a:avLst/>
          </a:prstGeom>
          <a:solidFill>
            <a:srgbClr val="F19271">
              <a:alpha val="65000"/>
            </a:srgbClr>
          </a:solidFill>
          <a:ln w="38100">
            <a:solidFill>
              <a:srgbClr val="EB64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03686D3C-83D7-0636-6765-968147D13D18}"/>
              </a:ext>
            </a:extLst>
          </p:cNvPr>
          <p:cNvSpPr txBox="1"/>
          <p:nvPr/>
        </p:nvSpPr>
        <p:spPr>
          <a:xfrm>
            <a:off x="4673959" y="4404167"/>
            <a:ext cx="2838631" cy="6823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s-ES_tradnl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200" b="0">
                <a:solidFill>
                  <a:srgbClr val="0D4E9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s-ES" sz="2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"/>
                <a:ea typeface="Malgun Gothic"/>
                <a:cs typeface="Hadassah Friedlaender"/>
              </a:rPr>
              <a:t>Manejo de insolvencia</a:t>
            </a:r>
            <a:endParaRPr lang="es-ES" sz="2600" b="1" i="0" u="none" strike="noStrike" kern="1200" cap="none" spc="0" normalizeH="0" baseline="0" noProof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algun Gothic"/>
              <a:ea typeface="Malgun Gothic"/>
              <a:cs typeface="Hadassah Friedlaender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C04B3678-30E5-F83E-2324-1CC018F91A6E}"/>
              </a:ext>
            </a:extLst>
          </p:cNvPr>
          <p:cNvSpPr txBox="1"/>
          <p:nvPr/>
        </p:nvSpPr>
        <p:spPr>
          <a:xfrm>
            <a:off x="8365666" y="4404167"/>
            <a:ext cx="2838631" cy="6823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s-ES_tradnl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200" b="0">
                <a:solidFill>
                  <a:srgbClr val="0D4E9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s-ES" sz="2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"/>
                <a:ea typeface="Malgun Gothic"/>
                <a:cs typeface="Hadassah Friedlaender"/>
              </a:rPr>
              <a:t>Garantías</a:t>
            </a:r>
            <a:endParaRPr lang="es-ES" sz="2600" b="1" i="0" u="none" strike="noStrike" kern="1200" cap="none" spc="0" normalizeH="0" baseline="0" noProof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algun Gothic"/>
              <a:ea typeface="Malgun Gothic"/>
              <a:cs typeface="Hadassah Friedlaender"/>
            </a:endParaRPr>
          </a:p>
        </p:txBody>
      </p:sp>
      <p:pic>
        <p:nvPicPr>
          <p:cNvPr id="7" name="Gráfico 6" descr="Piezas de ajedrez con relleno sólido">
            <a:extLst>
              <a:ext uri="{FF2B5EF4-FFF2-40B4-BE49-F238E27FC236}">
                <a16:creationId xmlns:a16="http://schemas.microsoft.com/office/drawing/2014/main" id="{2BD245BC-149D-18A0-40C9-92C3FB11F3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28770" y="2552613"/>
            <a:ext cx="1520283" cy="1520283"/>
          </a:xfrm>
          <a:prstGeom prst="rect">
            <a:avLst/>
          </a:prstGeom>
        </p:spPr>
      </p:pic>
      <p:pic>
        <p:nvPicPr>
          <p:cNvPr id="10" name="Gráfico 9" descr="Marca de insignia contorno">
            <a:extLst>
              <a:ext uri="{FF2B5EF4-FFF2-40B4-BE49-F238E27FC236}">
                <a16:creationId xmlns:a16="http://schemas.microsoft.com/office/drawing/2014/main" id="{2B6BABC6-9DDA-504A-D26E-B095AB4BB9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08203" y="2496212"/>
            <a:ext cx="1633085" cy="1633085"/>
          </a:xfrm>
          <a:prstGeom prst="rect">
            <a:avLst/>
          </a:prstGeom>
        </p:spPr>
      </p:pic>
      <p:pic>
        <p:nvPicPr>
          <p:cNvPr id="15" name="Gráfico 14" descr="Crecimiento empresarial contorno">
            <a:extLst>
              <a:ext uri="{FF2B5EF4-FFF2-40B4-BE49-F238E27FC236}">
                <a16:creationId xmlns:a16="http://schemas.microsoft.com/office/drawing/2014/main" id="{0413A81D-E982-09F4-B591-A2CAFC8521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348868" y="2563764"/>
            <a:ext cx="1497981" cy="1497981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2EF55717-5141-0B06-40CF-033596899DA1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5570" y="6126753"/>
            <a:ext cx="697469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3603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1EF502A9-144A-42F3-3724-99E33BB0F2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92731" y="6042051"/>
            <a:ext cx="838488" cy="730029"/>
          </a:xfrm>
          <a:prstGeom prst="rect">
            <a:avLst/>
          </a:prstGeom>
        </p:spPr>
      </p:pic>
      <p:sp>
        <p:nvSpPr>
          <p:cNvPr id="20" name="Rectángulo 19">
            <a:extLst>
              <a:ext uri="{FF2B5EF4-FFF2-40B4-BE49-F238E27FC236}">
                <a16:creationId xmlns:a16="http://schemas.microsoft.com/office/drawing/2014/main" id="{F2366E37-D5C8-4763-9FAF-2B7D978244F1}"/>
              </a:ext>
            </a:extLst>
          </p:cNvPr>
          <p:cNvSpPr/>
          <p:nvPr/>
        </p:nvSpPr>
        <p:spPr>
          <a:xfrm>
            <a:off x="922376" y="1778485"/>
            <a:ext cx="2880000" cy="3997716"/>
          </a:xfrm>
          <a:prstGeom prst="rect">
            <a:avLst/>
          </a:prstGeom>
          <a:solidFill>
            <a:srgbClr val="B2DE84">
              <a:alpha val="65000"/>
            </a:srgbClr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ADB5DAB4-E670-49A5-BB51-C14DBD37D11D}"/>
              </a:ext>
            </a:extLst>
          </p:cNvPr>
          <p:cNvSpPr txBox="1"/>
          <p:nvPr/>
        </p:nvSpPr>
        <p:spPr>
          <a:xfrm>
            <a:off x="963745" y="4404167"/>
            <a:ext cx="2838631" cy="6823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s-ES_tradnl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200" b="0">
                <a:solidFill>
                  <a:srgbClr val="0D4E9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s-ES" sz="2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"/>
                <a:ea typeface="Malgun Gothic"/>
                <a:cs typeface="Hadassah Friedlaender"/>
              </a:rPr>
              <a:t>Provisiones </a:t>
            </a:r>
            <a:r>
              <a:rPr lang="es-ES" sz="2600" b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"/>
                <a:ea typeface="Malgun Gothic"/>
                <a:cs typeface="Hadassah Friedlaender"/>
              </a:rPr>
              <a:t>contracíclicas</a:t>
            </a:r>
            <a:endParaRPr lang="es-ES" sz="2600" b="1" i="0" u="none" strike="noStrike" kern="1200" cap="none" spc="0" normalizeH="0" baseline="0" noProof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algun Gothic"/>
              <a:ea typeface="Malgun Gothic"/>
              <a:cs typeface="Hadassah Friedlaender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0FE1D8F6-7038-4355-7BFE-1773B6F51EE9}"/>
              </a:ext>
            </a:extLst>
          </p:cNvPr>
          <p:cNvSpPr/>
          <p:nvPr/>
        </p:nvSpPr>
        <p:spPr>
          <a:xfrm>
            <a:off x="-2" y="0"/>
            <a:ext cx="12230099" cy="979714"/>
          </a:xfrm>
          <a:prstGeom prst="rect">
            <a:avLst/>
          </a:prstGeom>
          <a:solidFill>
            <a:srgbClr val="B2DE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4400" b="1" dirty="0">
                <a:solidFill>
                  <a:srgbClr val="0D4E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"/>
                <a:ea typeface="Malgun Gothic"/>
                <a:cs typeface="Hadassah Friedlaender"/>
              </a:rPr>
              <a:t>Rentabilidad</a:t>
            </a:r>
            <a:endParaRPr lang="es-CO" sz="4400" b="1" dirty="0">
              <a:solidFill>
                <a:srgbClr val="0D4E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lgun Gothic"/>
              <a:ea typeface="Malgun Gothic"/>
              <a:cs typeface="Hadassah Friedlaender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B70D666B-8992-5D80-E132-D0A347B161B9}"/>
              </a:ext>
            </a:extLst>
          </p:cNvPr>
          <p:cNvSpPr/>
          <p:nvPr/>
        </p:nvSpPr>
        <p:spPr>
          <a:xfrm>
            <a:off x="4633679" y="1778485"/>
            <a:ext cx="2880000" cy="3997716"/>
          </a:xfrm>
          <a:prstGeom prst="rect">
            <a:avLst/>
          </a:prstGeom>
          <a:solidFill>
            <a:srgbClr val="B2DE84">
              <a:alpha val="65000"/>
            </a:srgbClr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4FE3C537-8FBA-D0D8-AD24-3E943AD37294}"/>
              </a:ext>
            </a:extLst>
          </p:cNvPr>
          <p:cNvSpPr/>
          <p:nvPr/>
        </p:nvSpPr>
        <p:spPr>
          <a:xfrm>
            <a:off x="8344982" y="1778485"/>
            <a:ext cx="2880000" cy="3997716"/>
          </a:xfrm>
          <a:prstGeom prst="rect">
            <a:avLst/>
          </a:prstGeom>
          <a:solidFill>
            <a:srgbClr val="B2DE84">
              <a:alpha val="65000"/>
            </a:srgbClr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03686D3C-83D7-0636-6765-968147D13D18}"/>
              </a:ext>
            </a:extLst>
          </p:cNvPr>
          <p:cNvSpPr txBox="1"/>
          <p:nvPr/>
        </p:nvSpPr>
        <p:spPr>
          <a:xfrm>
            <a:off x="8364214" y="4404167"/>
            <a:ext cx="2838631" cy="6823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s-ES_tradnl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200" b="0">
                <a:solidFill>
                  <a:srgbClr val="0D4E9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s-E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"/>
                <a:ea typeface="Malgun Gothic"/>
                <a:cs typeface="Hadassah Friedlaender"/>
              </a:rPr>
              <a:t>Tasa de usura</a:t>
            </a:r>
            <a:endParaRPr lang="es-ES" sz="2600" b="1" i="0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algun Gothic"/>
              <a:ea typeface="Malgun Gothic"/>
              <a:cs typeface="Hadassah Friedlaender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C04B3678-30E5-F83E-2324-1CC018F91A6E}"/>
              </a:ext>
            </a:extLst>
          </p:cNvPr>
          <p:cNvSpPr txBox="1"/>
          <p:nvPr/>
        </p:nvSpPr>
        <p:spPr>
          <a:xfrm>
            <a:off x="4664527" y="4404167"/>
            <a:ext cx="2838631" cy="6823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s-ES_tradnl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200" b="0">
                <a:solidFill>
                  <a:srgbClr val="0D4E9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s-ES" sz="2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"/>
                <a:ea typeface="Malgun Gothic"/>
                <a:cs typeface="Hadassah Friedlaender"/>
              </a:rPr>
              <a:t>Iniciativas legislativas</a:t>
            </a:r>
            <a:endParaRPr lang="es-ES" sz="2600" b="1" i="0" u="none" strike="noStrike" kern="1200" cap="none" spc="0" normalizeH="0" baseline="0" noProof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algun Gothic"/>
              <a:ea typeface="Malgun Gothic"/>
              <a:cs typeface="Hadassah Friedlaender"/>
            </a:endParaRPr>
          </a:p>
        </p:txBody>
      </p:sp>
      <p:pic>
        <p:nvPicPr>
          <p:cNvPr id="7" name="Gráfico 6" descr="Péndulo de Newton con relleno sólido">
            <a:extLst>
              <a:ext uri="{FF2B5EF4-FFF2-40B4-BE49-F238E27FC236}">
                <a16:creationId xmlns:a16="http://schemas.microsoft.com/office/drawing/2014/main" id="{6EF1B6FE-8006-D546-D168-ABC622DD23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02424" y="2392936"/>
            <a:ext cx="1529165" cy="1529165"/>
          </a:xfrm>
          <a:prstGeom prst="rect">
            <a:avLst/>
          </a:prstGeom>
        </p:spPr>
      </p:pic>
      <p:pic>
        <p:nvPicPr>
          <p:cNvPr id="1030" name="Picture 6" descr="Documento - Iconos gratis de archivos y carpetas">
            <a:extLst>
              <a:ext uri="{FF2B5EF4-FFF2-40B4-BE49-F238E27FC236}">
                <a16:creationId xmlns:a16="http://schemas.microsoft.com/office/drawing/2014/main" id="{F02C43E3-1D67-E7A5-B3F2-9195966C3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458" y="2590359"/>
            <a:ext cx="1134319" cy="1134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546188E1-D44D-1B0D-A51A-566DA09D612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5570" y="6126753"/>
            <a:ext cx="697469" cy="576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3A88957-55D0-3768-888C-3A9F771FCBC2}"/>
              </a:ext>
            </a:extLst>
          </p:cNvPr>
          <p:cNvSpPr txBox="1"/>
          <p:nvPr/>
        </p:nvSpPr>
        <p:spPr>
          <a:xfrm>
            <a:off x="8386351" y="2923053"/>
            <a:ext cx="2838631" cy="6823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s-ES_tradnl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200" b="0">
                <a:solidFill>
                  <a:srgbClr val="0D4E9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s-ES" sz="9600" b="1" dirty="0">
                <a:latin typeface="Malgun Gothic"/>
                <a:ea typeface="Malgun Gothic"/>
                <a:cs typeface="Hadassah Friedlaender"/>
              </a:rPr>
              <a:t>%</a:t>
            </a:r>
            <a:endParaRPr lang="es-ES" sz="9600" b="1" i="0" u="none" strike="noStrike" kern="1200" cap="none" spc="0" normalizeH="0" baseline="0" noProof="0" dirty="0">
              <a:ln>
                <a:noFill/>
              </a:ln>
              <a:uLnTx/>
              <a:uFillTx/>
              <a:latin typeface="Malgun Gothic"/>
              <a:ea typeface="Malgun Gothic"/>
              <a:cs typeface="Hadassah Friedlaender"/>
            </a:endParaRPr>
          </a:p>
        </p:txBody>
      </p:sp>
    </p:spTree>
    <p:extLst>
      <p:ext uri="{BB962C8B-B14F-4D97-AF65-F5344CB8AC3E}">
        <p14:creationId xmlns:p14="http://schemas.microsoft.com/office/powerpoint/2010/main" val="33585387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4E91"/>
          </a:solidFill>
          <a:ln>
            <a:solidFill>
              <a:srgbClr val="0D4E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TextBox 65">
            <a:extLst>
              <a:ext uri="{FF2B5EF4-FFF2-40B4-BE49-F238E27FC236}">
                <a16:creationId xmlns:a16="http://schemas.microsoft.com/office/drawing/2014/main" id="{FBD3AB61-2ABE-42A9-AC1E-E525F6050C9D}"/>
              </a:ext>
            </a:extLst>
          </p:cNvPr>
          <p:cNvSpPr txBox="1"/>
          <p:nvPr/>
        </p:nvSpPr>
        <p:spPr>
          <a:xfrm>
            <a:off x="19043" y="1767007"/>
            <a:ext cx="12197569" cy="332398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defRPr sz="3200">
                <a:latin typeface="나눔스퀘어 ExtraBold" panose="020B0600000101010101" pitchFamily="50" charset="-127"/>
                <a:ea typeface="나눔스퀘어 ExtraBold" panose="020B0600000101010101" pitchFamily="50" charset="-127"/>
              </a:defRPr>
            </a:lvl1pPr>
          </a:lstStyle>
          <a:p>
            <a:pPr>
              <a:defRPr/>
            </a:pPr>
            <a:r>
              <a:rPr lang="es-CO" altLang="ko-KR" sz="7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"/>
                <a:ea typeface="Malgun Gothic"/>
                <a:cs typeface="Arial"/>
              </a:rPr>
              <a:t>Además, e</a:t>
            </a:r>
            <a:r>
              <a:rPr kumimoji="0" lang="es-CO" altLang="ko-KR" sz="7200" b="1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lgun Gothic"/>
                <a:ea typeface="Malgun Gothic"/>
                <a:cs typeface="Arial"/>
              </a:rPr>
              <a:t>l </a:t>
            </a:r>
            <a:r>
              <a:rPr kumimoji="0" lang="es-CO" altLang="ko-KR" sz="7200" b="1" i="0" u="none" strike="noStrike" kern="1200" cap="none" spc="0" normalizeH="0" baseline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lgun Gothic"/>
                <a:ea typeface="Malgun Gothic"/>
                <a:cs typeface="Arial"/>
              </a:rPr>
              <a:t>Pacto por el Crédito</a:t>
            </a:r>
            <a:r>
              <a:rPr kumimoji="0" lang="es-CO" altLang="ko-KR" sz="7200" b="1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lgun Gothic"/>
                <a:ea typeface="Malgun Gothic"/>
                <a:cs typeface="Arial"/>
              </a:rPr>
              <a:t> consolidará la recuperación del sector </a:t>
            </a:r>
            <a:endParaRPr kumimoji="0" lang="es-CO" altLang="ko-KR" sz="7200" b="1" i="0" u="none" strike="noStrike" kern="1200" cap="none" spc="0" normalizeH="0" baseline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algun Gothic" panose="020B0503020000020004" pitchFamily="34" charset="-127"/>
              <a:ea typeface="Malgun Gothic" panose="020B0503020000020004" pitchFamily="34" charset="-127"/>
              <a:cs typeface="Arial" panose="020B0604020202020204" pitchFamily="34" charset="0"/>
            </a:endParaRPr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id="{83AF4DA3-EC1E-E1B9-846D-83247D05C1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88" t="12549" r="7500" b="10196"/>
          <a:stretch/>
        </p:blipFill>
        <p:spPr>
          <a:xfrm>
            <a:off x="11292731" y="6042051"/>
            <a:ext cx="838488" cy="73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1779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B30BC423-B481-6E0F-FAB6-A6B248BF6A14}"/>
              </a:ext>
            </a:extLst>
          </p:cNvPr>
          <p:cNvSpPr/>
          <p:nvPr/>
        </p:nvSpPr>
        <p:spPr>
          <a:xfrm>
            <a:off x="6585994" y="-1"/>
            <a:ext cx="5606005" cy="6858001"/>
          </a:xfrm>
          <a:prstGeom prst="rect">
            <a:avLst/>
          </a:prstGeom>
          <a:solidFill>
            <a:srgbClr val="449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0AD814BF-A025-722C-8738-F8EBE48E5ED5}"/>
              </a:ext>
            </a:extLst>
          </p:cNvPr>
          <p:cNvSpPr/>
          <p:nvPr/>
        </p:nvSpPr>
        <p:spPr>
          <a:xfrm>
            <a:off x="0" y="-2"/>
            <a:ext cx="5606005" cy="6858001"/>
          </a:xfrm>
          <a:prstGeom prst="rect">
            <a:avLst/>
          </a:prstGeom>
          <a:solidFill>
            <a:schemeClr val="tx1">
              <a:lumMod val="50000"/>
              <a:lumOff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ángulo 43">
            <a:extLst>
              <a:ext uri="{FF2B5EF4-FFF2-40B4-BE49-F238E27FC236}">
                <a16:creationId xmlns:a16="http://schemas.microsoft.com/office/drawing/2014/main" id="{C337FF44-3F3E-167C-BC7D-BC0FFBA3F075}"/>
              </a:ext>
            </a:extLst>
          </p:cNvPr>
          <p:cNvSpPr/>
          <p:nvPr/>
        </p:nvSpPr>
        <p:spPr>
          <a:xfrm>
            <a:off x="0" y="333718"/>
            <a:ext cx="5592990" cy="51642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0" u="none" strike="noStrike" kern="1200" cap="none" spc="0" normalizeH="0" baseline="0" noProof="0">
                <a:ln>
                  <a:noFill/>
                </a:ln>
                <a:solidFill>
                  <a:srgbClr val="0D4E91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Hace 1 mes</a:t>
            </a:r>
          </a:p>
        </p:txBody>
      </p:sp>
      <p:sp>
        <p:nvSpPr>
          <p:cNvPr id="15" name="Rectángulo 43">
            <a:extLst>
              <a:ext uri="{FF2B5EF4-FFF2-40B4-BE49-F238E27FC236}">
                <a16:creationId xmlns:a16="http://schemas.microsoft.com/office/drawing/2014/main" id="{270F37BF-C390-6C04-7CE6-5F8B7EC480A3}"/>
              </a:ext>
            </a:extLst>
          </p:cNvPr>
          <p:cNvSpPr/>
          <p:nvPr/>
        </p:nvSpPr>
        <p:spPr>
          <a:xfrm>
            <a:off x="6585994" y="333718"/>
            <a:ext cx="5606006" cy="51642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Hoy</a:t>
            </a:r>
          </a:p>
        </p:txBody>
      </p:sp>
      <p:sp>
        <p:nvSpPr>
          <p:cNvPr id="18" name="Rectángulo 23">
            <a:extLst>
              <a:ext uri="{FF2B5EF4-FFF2-40B4-BE49-F238E27FC236}">
                <a16:creationId xmlns:a16="http://schemas.microsoft.com/office/drawing/2014/main" id="{54822350-EF1C-2054-ACB4-2F4C4CDE07A2}"/>
              </a:ext>
            </a:extLst>
          </p:cNvPr>
          <p:cNvSpPr/>
          <p:nvPr/>
        </p:nvSpPr>
        <p:spPr>
          <a:xfrm>
            <a:off x="766377" y="1279557"/>
            <a:ext cx="4060237" cy="953904"/>
          </a:xfrm>
          <a:prstGeom prst="rect">
            <a:avLst/>
          </a:prstGeom>
          <a:noFill/>
          <a:ln w="28575" cap="flat">
            <a:solidFill>
              <a:srgbClr val="064F91"/>
            </a:solidFill>
            <a:prstDash val="solid"/>
          </a:ln>
        </p:spPr>
        <p:txBody>
          <a:bodyPr lIns="68580" tIns="34290" rIns="68580" bIns="3429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s-CO" sz="2000" b="1" i="0" u="none" strike="noStrike" kern="0" cap="none" spc="0" normalizeH="0" baseline="0" noProof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Malgun Gothic" panose="020B0503020000020004" pitchFamily="34" charset="-127"/>
              <a:ea typeface="Malgun Gothic" panose="020B0503020000020004" pitchFamily="34" charset="-127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s-CO" sz="2400" b="1" i="0" u="none" strike="noStrike" kern="0" cap="none" spc="0" normalizeH="0" baseline="0" noProof="0">
                <a:ln>
                  <a:noFill/>
                </a:ln>
                <a:solidFill>
                  <a:srgbClr val="0D4E91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Inversión forzosa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s-CO" sz="1800" b="1" i="0" u="none" strike="noStrike" kern="0" cap="none" spc="0" normalizeH="0" baseline="0" noProof="0">
                <a:ln>
                  <a:noFill/>
                </a:ln>
                <a:solidFill>
                  <a:srgbClr val="0D4E91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5,6% de los depósitos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s-CO" sz="2000" b="1" i="0" u="none" strike="noStrike" kern="0" cap="none" spc="0" normalizeH="0" baseline="0" noProof="0">
              <a:ln>
                <a:noFill/>
              </a:ln>
              <a:solidFill>
                <a:srgbClr val="0D4E91"/>
              </a:solidFill>
              <a:effectLst/>
              <a:uLnTx/>
              <a:uFillTx/>
              <a:latin typeface="Malgun Gothic" panose="020B0503020000020004" pitchFamily="34" charset="-127"/>
              <a:ea typeface="Malgun Gothic" panose="020B0503020000020004" pitchFamily="34" charset="-127"/>
              <a:cs typeface="+mn-cs"/>
            </a:endParaRPr>
          </a:p>
        </p:txBody>
      </p:sp>
      <p:sp>
        <p:nvSpPr>
          <p:cNvPr id="19" name="Rectángulo 23">
            <a:extLst>
              <a:ext uri="{FF2B5EF4-FFF2-40B4-BE49-F238E27FC236}">
                <a16:creationId xmlns:a16="http://schemas.microsoft.com/office/drawing/2014/main" id="{D529712D-8200-A0E3-A7BC-550BF95214CC}"/>
              </a:ext>
            </a:extLst>
          </p:cNvPr>
          <p:cNvSpPr/>
          <p:nvPr/>
        </p:nvSpPr>
        <p:spPr>
          <a:xfrm rot="16200000">
            <a:off x="5227930" y="1279557"/>
            <a:ext cx="1736138" cy="953904"/>
          </a:xfrm>
          <a:prstGeom prst="rect">
            <a:avLst/>
          </a:prstGeom>
          <a:noFill/>
          <a:ln w="28575" cap="flat">
            <a:noFill/>
            <a:prstDash val="solid"/>
          </a:ln>
        </p:spPr>
        <p:txBody>
          <a:bodyPr lIns="68580" tIns="34290" rIns="68580" bIns="3429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s-CO" sz="1600" b="1" i="0" u="none" strike="noStrike" kern="0" cap="none" spc="0" normalizeH="0" baseline="0" noProof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Malgun Gothic" panose="020B0503020000020004" pitchFamily="34" charset="-127"/>
              <a:ea typeface="Malgun Gothic" panose="020B0503020000020004" pitchFamily="34" charset="-127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s-CO" sz="1600" b="1" i="0" u="none" strike="noStrike" kern="0" cap="none" spc="0" normalizeH="0" baseline="0" noProof="0">
                <a:ln>
                  <a:noFill/>
                </a:ln>
                <a:solidFill>
                  <a:srgbClr val="0D4E91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Instrumento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s-CO" sz="1600" b="1" i="0" u="none" strike="noStrike" kern="0" cap="none" spc="0" normalizeH="0" baseline="0" noProof="0">
              <a:ln>
                <a:noFill/>
              </a:ln>
              <a:solidFill>
                <a:srgbClr val="0D4E91"/>
              </a:solidFill>
              <a:effectLst/>
              <a:uLnTx/>
              <a:uFillTx/>
              <a:latin typeface="Malgun Gothic" panose="020B0503020000020004" pitchFamily="34" charset="-127"/>
              <a:ea typeface="Malgun Gothic" panose="020B0503020000020004" pitchFamily="34" charset="-127"/>
              <a:cs typeface="+mn-cs"/>
            </a:endParaRPr>
          </a:p>
        </p:txBody>
      </p:sp>
      <p:sp>
        <p:nvSpPr>
          <p:cNvPr id="22" name="Rectángulo 23">
            <a:extLst>
              <a:ext uri="{FF2B5EF4-FFF2-40B4-BE49-F238E27FC236}">
                <a16:creationId xmlns:a16="http://schemas.microsoft.com/office/drawing/2014/main" id="{C27E3346-1FAD-DD79-DCCF-F917BE0D9AA6}"/>
              </a:ext>
            </a:extLst>
          </p:cNvPr>
          <p:cNvSpPr/>
          <p:nvPr/>
        </p:nvSpPr>
        <p:spPr>
          <a:xfrm rot="16200000">
            <a:off x="5351239" y="3011710"/>
            <a:ext cx="1489519" cy="953904"/>
          </a:xfrm>
          <a:prstGeom prst="rect">
            <a:avLst/>
          </a:prstGeom>
          <a:noFill/>
          <a:ln w="28575" cap="flat">
            <a:noFill/>
            <a:prstDash val="solid"/>
          </a:ln>
        </p:spPr>
        <p:txBody>
          <a:bodyPr lIns="68580" tIns="34290" rIns="68580" bIns="3429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s-CO" sz="1600" b="1" i="0" u="none" strike="noStrike" kern="0" cap="none" spc="0" normalizeH="0" baseline="0" noProof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Malgun Gothic" panose="020B0503020000020004" pitchFamily="34" charset="-127"/>
              <a:ea typeface="Malgun Gothic" panose="020B0503020000020004" pitchFamily="34" charset="-127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s-CO" sz="1600" b="1" i="0" u="none" strike="noStrike" kern="0" cap="none" spc="0" normalizeH="0" baseline="0" noProof="0">
                <a:ln>
                  <a:noFill/>
                </a:ln>
                <a:solidFill>
                  <a:srgbClr val="0D4E91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Impacto económico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s-CO" sz="1600" b="1" i="0" u="none" strike="noStrike" kern="0" cap="none" spc="0" normalizeH="0" baseline="0" noProof="0">
              <a:ln>
                <a:noFill/>
              </a:ln>
              <a:solidFill>
                <a:srgbClr val="0D4E91"/>
              </a:solidFill>
              <a:effectLst/>
              <a:uLnTx/>
              <a:uFillTx/>
              <a:latin typeface="Malgun Gothic" panose="020B0503020000020004" pitchFamily="34" charset="-127"/>
              <a:ea typeface="Malgun Gothic" panose="020B0503020000020004" pitchFamily="34" charset="-127"/>
              <a:cs typeface="+mn-cs"/>
            </a:endParaRPr>
          </a:p>
        </p:txBody>
      </p:sp>
      <p:sp>
        <p:nvSpPr>
          <p:cNvPr id="23" name="Rectángulo 23">
            <a:extLst>
              <a:ext uri="{FF2B5EF4-FFF2-40B4-BE49-F238E27FC236}">
                <a16:creationId xmlns:a16="http://schemas.microsoft.com/office/drawing/2014/main" id="{8765116C-2D0A-338C-5452-4D5462FC0324}"/>
              </a:ext>
            </a:extLst>
          </p:cNvPr>
          <p:cNvSpPr/>
          <p:nvPr/>
        </p:nvSpPr>
        <p:spPr>
          <a:xfrm rot="16200000">
            <a:off x="4995619" y="5164918"/>
            <a:ext cx="2200759" cy="953904"/>
          </a:xfrm>
          <a:prstGeom prst="rect">
            <a:avLst/>
          </a:prstGeom>
          <a:noFill/>
          <a:ln w="28575" cap="flat">
            <a:noFill/>
            <a:prstDash val="solid"/>
          </a:ln>
        </p:spPr>
        <p:txBody>
          <a:bodyPr lIns="68580" tIns="34290" rIns="68580" bIns="3429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s-ES" sz="1600" b="1" i="0" u="none" strike="noStrike" kern="0" cap="none" spc="0" normalizeH="0" baseline="0" noProof="0">
                <a:ln>
                  <a:noFill/>
                </a:ln>
                <a:solidFill>
                  <a:srgbClr val="0D4E91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Registro</a:t>
            </a:r>
            <a:r>
              <a:rPr kumimoji="0" lang="es-CO" sz="1600" b="1" i="0" u="none" strike="noStrike" kern="0" cap="none" spc="0" normalizeH="0" baseline="0" noProof="0">
                <a:ln>
                  <a:noFill/>
                </a:ln>
                <a:solidFill>
                  <a:srgbClr val="0D4E91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 en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s-CO" sz="1600" b="1" i="0" u="none" strike="noStrike" kern="0" cap="none" spc="0" normalizeH="0" baseline="0" noProof="0">
                <a:ln>
                  <a:noFill/>
                </a:ln>
                <a:solidFill>
                  <a:srgbClr val="0D4E91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medios y redes</a:t>
            </a:r>
            <a:endParaRPr kumimoji="0" lang="es-CO" sz="1600" b="1" i="0" u="none" strike="noStrike" kern="0" cap="none" spc="0" normalizeH="0" baseline="0" noProof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Malgun Gothic" panose="020B0503020000020004" pitchFamily="34" charset="-127"/>
              <a:ea typeface="Malgun Gothic" panose="020B0503020000020004" pitchFamily="34" charset="-127"/>
              <a:cs typeface="+mn-cs"/>
            </a:endParaRP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ED45D92F-240A-96FC-FFA3-12EA6242440D}"/>
              </a:ext>
            </a:extLst>
          </p:cNvPr>
          <p:cNvSpPr/>
          <p:nvPr/>
        </p:nvSpPr>
        <p:spPr>
          <a:xfrm>
            <a:off x="7412923" y="1279556"/>
            <a:ext cx="4060237" cy="953904"/>
          </a:xfrm>
          <a:prstGeom prst="rect">
            <a:avLst/>
          </a:prstGeom>
          <a:noFill/>
          <a:ln w="28575" cap="flat">
            <a:solidFill>
              <a:schemeClr val="bg1"/>
            </a:solidFill>
            <a:prstDash val="solid"/>
          </a:ln>
        </p:spPr>
        <p:txBody>
          <a:bodyPr lIns="68580" tIns="34290" rIns="68580" bIns="3429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s-CO" sz="24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lgun Gothic" panose="020B0503020000020004" pitchFamily="34" charset="-127"/>
              <a:ea typeface="Malgun Gothic" panose="020B0503020000020004" pitchFamily="34" charset="-127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s-CO" sz="2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Pacto por el Crédito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s-CO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COP 55 billones adicionales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s-CO" sz="20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lgun Gothic" panose="020B0503020000020004" pitchFamily="34" charset="-127"/>
              <a:ea typeface="Malgun Gothic" panose="020B0503020000020004" pitchFamily="34" charset="-127"/>
              <a:cs typeface="+mn-cs"/>
            </a:endParaRPr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B0F76CC5-0942-05FA-215B-CB4CEDD2A5E3}"/>
              </a:ext>
            </a:extLst>
          </p:cNvPr>
          <p:cNvSpPr/>
          <p:nvPr/>
        </p:nvSpPr>
        <p:spPr>
          <a:xfrm>
            <a:off x="67739" y="2908098"/>
            <a:ext cx="1699505" cy="1252362"/>
          </a:xfrm>
          <a:prstGeom prst="rect">
            <a:avLst/>
          </a:prstGeom>
          <a:noFill/>
          <a:ln w="28575" cap="flat">
            <a:noFill/>
            <a:prstDash val="solid"/>
          </a:ln>
        </p:spPr>
        <p:txBody>
          <a:bodyPr lIns="68580" tIns="34290" rIns="68580" bIns="3429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s-CO" sz="2800" b="1" i="0" u="none" strike="noStrike" kern="0" cap="none" spc="0" normalizeH="0" baseline="0" noProof="0">
                <a:ln>
                  <a:noFill/>
                </a:ln>
                <a:solidFill>
                  <a:srgbClr val="0D4E91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+2,1 </a:t>
            </a:r>
            <a:r>
              <a:rPr kumimoji="0" lang="es-CO" sz="2800" b="1" i="0" u="none" strike="noStrike" kern="0" cap="none" spc="0" normalizeH="0" baseline="0" noProof="0" err="1">
                <a:ln>
                  <a:noFill/>
                </a:ln>
                <a:solidFill>
                  <a:srgbClr val="0D4E91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pp</a:t>
            </a:r>
            <a:endParaRPr kumimoji="0" lang="es-CO" sz="2800" b="1" i="0" u="none" strike="noStrike" kern="0" cap="none" spc="0" normalizeH="0" baseline="0" noProof="0">
              <a:ln>
                <a:noFill/>
              </a:ln>
              <a:solidFill>
                <a:srgbClr val="0D4E91"/>
              </a:solidFill>
              <a:effectLst/>
              <a:uLnTx/>
              <a:uFillTx/>
              <a:latin typeface="Malgun Gothic" panose="020B0503020000020004" pitchFamily="34" charset="-127"/>
              <a:ea typeface="Malgun Gothic" panose="020B0503020000020004" pitchFamily="34" charset="-127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s-CO" sz="1400" b="1" i="0" u="none" strike="noStrike" kern="0" cap="none" spc="0" normalizeH="0" baseline="0" noProof="0">
                <a:ln>
                  <a:noFill/>
                </a:ln>
                <a:solidFill>
                  <a:srgbClr val="0D4E91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Tasa de interés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s-CO" sz="1400" b="1" i="0" u="none" strike="noStrike" kern="0" cap="none" spc="0" normalizeH="0" baseline="0" noProof="0">
                <a:ln>
                  <a:noFill/>
                </a:ln>
                <a:solidFill>
                  <a:srgbClr val="0D4E91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de resto sectores</a:t>
            </a:r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id="{5EA12F11-4BB9-0730-CE15-100B24560E20}"/>
              </a:ext>
            </a:extLst>
          </p:cNvPr>
          <p:cNvSpPr/>
          <p:nvPr/>
        </p:nvSpPr>
        <p:spPr>
          <a:xfrm>
            <a:off x="1873239" y="2908098"/>
            <a:ext cx="1699505" cy="1252362"/>
          </a:xfrm>
          <a:prstGeom prst="rect">
            <a:avLst/>
          </a:prstGeom>
          <a:noFill/>
          <a:ln w="28575" cap="flat">
            <a:noFill/>
            <a:prstDash val="solid"/>
          </a:ln>
        </p:spPr>
        <p:txBody>
          <a:bodyPr lIns="68580" tIns="34290" rIns="68580" bIns="3429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s-CO" sz="2800" b="1" i="0" u="none" strike="noStrike" kern="0" cap="none" spc="0" normalizeH="0" baseline="0" noProof="0">
                <a:ln>
                  <a:noFill/>
                </a:ln>
                <a:solidFill>
                  <a:srgbClr val="0D4E91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-0,9 </a:t>
            </a:r>
            <a:r>
              <a:rPr kumimoji="0" lang="es-CO" sz="2800" b="1" i="0" u="none" strike="noStrike" kern="0" cap="none" spc="0" normalizeH="0" baseline="0" noProof="0" err="1">
                <a:ln>
                  <a:noFill/>
                </a:ln>
                <a:solidFill>
                  <a:srgbClr val="0D4E91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pp</a:t>
            </a:r>
            <a:endParaRPr kumimoji="0" lang="es-CO" sz="2800" b="1" i="0" u="none" strike="noStrike" kern="0" cap="none" spc="0" normalizeH="0" baseline="0" noProof="0">
              <a:ln>
                <a:noFill/>
              </a:ln>
              <a:solidFill>
                <a:srgbClr val="0D4E91"/>
              </a:solidFill>
              <a:effectLst/>
              <a:uLnTx/>
              <a:uFillTx/>
              <a:latin typeface="Malgun Gothic" panose="020B0503020000020004" pitchFamily="34" charset="-127"/>
              <a:ea typeface="Malgun Gothic" panose="020B0503020000020004" pitchFamily="34" charset="-127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s-CO" sz="1400" b="1" i="0" u="none" strike="noStrike" kern="0" cap="none" spc="0" normalizeH="0" baseline="0" noProof="0">
                <a:ln>
                  <a:noFill/>
                </a:ln>
                <a:solidFill>
                  <a:srgbClr val="0D4E91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Crecimiento de cartera</a:t>
            </a:r>
          </a:p>
        </p:txBody>
      </p:sp>
      <p:sp>
        <p:nvSpPr>
          <p:cNvPr id="33" name="Rectángulo 32">
            <a:extLst>
              <a:ext uri="{FF2B5EF4-FFF2-40B4-BE49-F238E27FC236}">
                <a16:creationId xmlns:a16="http://schemas.microsoft.com/office/drawing/2014/main" id="{07B6C851-B3E3-7217-3193-0E2C56043D4B}"/>
              </a:ext>
            </a:extLst>
          </p:cNvPr>
          <p:cNvSpPr/>
          <p:nvPr/>
        </p:nvSpPr>
        <p:spPr>
          <a:xfrm>
            <a:off x="3674333" y="2908098"/>
            <a:ext cx="1699505" cy="1252362"/>
          </a:xfrm>
          <a:prstGeom prst="rect">
            <a:avLst/>
          </a:prstGeom>
          <a:noFill/>
          <a:ln w="28575" cap="flat">
            <a:noFill/>
            <a:prstDash val="solid"/>
          </a:ln>
        </p:spPr>
        <p:txBody>
          <a:bodyPr lIns="68580" tIns="34290" rIns="68580" bIns="3429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s-CO" sz="2800" b="1" i="0" u="none" strike="noStrike" kern="0" cap="none" spc="0" normalizeH="0" baseline="0" noProof="0">
                <a:ln>
                  <a:noFill/>
                </a:ln>
                <a:solidFill>
                  <a:srgbClr val="0D4E91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-0,3 </a:t>
            </a:r>
            <a:r>
              <a:rPr kumimoji="0" lang="es-CO" sz="2800" b="1" i="0" u="none" strike="noStrike" kern="0" cap="none" spc="0" normalizeH="0" baseline="0" noProof="0" err="1">
                <a:ln>
                  <a:noFill/>
                </a:ln>
                <a:solidFill>
                  <a:srgbClr val="0D4E91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pp</a:t>
            </a:r>
            <a:endParaRPr kumimoji="0" lang="es-CO" sz="2800" b="1" i="0" u="none" strike="noStrike" kern="0" cap="none" spc="0" normalizeH="0" baseline="0" noProof="0">
              <a:ln>
                <a:noFill/>
              </a:ln>
              <a:solidFill>
                <a:srgbClr val="0D4E91"/>
              </a:solidFill>
              <a:effectLst/>
              <a:uLnTx/>
              <a:uFillTx/>
              <a:latin typeface="Malgun Gothic" panose="020B0503020000020004" pitchFamily="34" charset="-127"/>
              <a:ea typeface="Malgun Gothic" panose="020B0503020000020004" pitchFamily="34" charset="-127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s-CO" sz="1400" b="1" i="0" u="none" strike="noStrike" kern="0" cap="none" spc="0" normalizeH="0" baseline="0" noProof="0">
                <a:ln>
                  <a:noFill/>
                </a:ln>
                <a:solidFill>
                  <a:srgbClr val="0D4E91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Crecimiento PIB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s-CO" sz="1400" b="1" i="0" u="none" strike="noStrike" kern="0" cap="none" spc="0" normalizeH="0" baseline="0" noProof="0">
              <a:ln>
                <a:noFill/>
              </a:ln>
              <a:solidFill>
                <a:srgbClr val="0D4E91"/>
              </a:solidFill>
              <a:effectLst/>
              <a:uLnTx/>
              <a:uFillTx/>
              <a:latin typeface="Malgun Gothic" panose="020B0503020000020004" pitchFamily="34" charset="-127"/>
              <a:ea typeface="Malgun Gothic" panose="020B0503020000020004" pitchFamily="34" charset="-127"/>
              <a:cs typeface="+mn-cs"/>
            </a:endParaRPr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id="{BDD99F01-2CF4-7662-80A9-4CA92EDE0B28}"/>
              </a:ext>
            </a:extLst>
          </p:cNvPr>
          <p:cNvSpPr/>
          <p:nvPr/>
        </p:nvSpPr>
        <p:spPr>
          <a:xfrm>
            <a:off x="6692433" y="2908098"/>
            <a:ext cx="1570862" cy="1252362"/>
          </a:xfrm>
          <a:prstGeom prst="rect">
            <a:avLst/>
          </a:prstGeom>
          <a:noFill/>
          <a:ln w="28575" cap="flat">
            <a:noFill/>
            <a:prstDash val="solid"/>
          </a:ln>
        </p:spPr>
        <p:txBody>
          <a:bodyPr lIns="68580" tIns="34290" rIns="68580" bIns="3429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s-CO" sz="2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0 </a:t>
            </a:r>
            <a:r>
              <a:rPr kumimoji="0" lang="es-CO" sz="2800" b="1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pp</a:t>
            </a:r>
            <a:endParaRPr kumimoji="0" lang="es-CO" sz="2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lgun Gothic" panose="020B0503020000020004" pitchFamily="34" charset="-127"/>
              <a:ea typeface="Malgun Gothic" panose="020B0503020000020004" pitchFamily="34" charset="-127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s-CO" sz="1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Tasa de interés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s-CO" sz="14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lgun Gothic" panose="020B0503020000020004" pitchFamily="34" charset="-127"/>
              <a:ea typeface="Malgun Gothic" panose="020B0503020000020004" pitchFamily="34" charset="-127"/>
              <a:cs typeface="+mn-cs"/>
            </a:endParaRPr>
          </a:p>
        </p:txBody>
      </p:sp>
      <p:sp>
        <p:nvSpPr>
          <p:cNvPr id="40" name="Rectángulo 39">
            <a:extLst>
              <a:ext uri="{FF2B5EF4-FFF2-40B4-BE49-F238E27FC236}">
                <a16:creationId xmlns:a16="http://schemas.microsoft.com/office/drawing/2014/main" id="{E686BE58-2926-4756-EDCA-379D7A4F395E}"/>
              </a:ext>
            </a:extLst>
          </p:cNvPr>
          <p:cNvSpPr/>
          <p:nvPr/>
        </p:nvSpPr>
        <p:spPr>
          <a:xfrm>
            <a:off x="8436376" y="2908098"/>
            <a:ext cx="1699505" cy="1252362"/>
          </a:xfrm>
          <a:prstGeom prst="rect">
            <a:avLst/>
          </a:prstGeom>
          <a:noFill/>
          <a:ln w="28575" cap="flat">
            <a:noFill/>
            <a:prstDash val="solid"/>
          </a:ln>
        </p:spPr>
        <p:txBody>
          <a:bodyPr lIns="68580" tIns="34290" rIns="68580" bIns="3429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s-CO" sz="2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+2,4 </a:t>
            </a:r>
            <a:r>
              <a:rPr kumimoji="0" lang="es-CO" sz="2800" b="1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pp</a:t>
            </a:r>
            <a:endParaRPr kumimoji="0" lang="es-CO" sz="2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lgun Gothic" panose="020B0503020000020004" pitchFamily="34" charset="-127"/>
              <a:ea typeface="Malgun Gothic" panose="020B0503020000020004" pitchFamily="34" charset="-127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s-CO" sz="1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Crecimiento de cartera</a:t>
            </a:r>
          </a:p>
        </p:txBody>
      </p:sp>
      <p:sp>
        <p:nvSpPr>
          <p:cNvPr id="41" name="Rectángulo 40">
            <a:extLst>
              <a:ext uri="{FF2B5EF4-FFF2-40B4-BE49-F238E27FC236}">
                <a16:creationId xmlns:a16="http://schemas.microsoft.com/office/drawing/2014/main" id="{504C4BFB-27BC-7B18-AD89-50CA5BB9638B}"/>
              </a:ext>
            </a:extLst>
          </p:cNvPr>
          <p:cNvSpPr/>
          <p:nvPr/>
        </p:nvSpPr>
        <p:spPr>
          <a:xfrm>
            <a:off x="10363200" y="2908098"/>
            <a:ext cx="1699505" cy="1252362"/>
          </a:xfrm>
          <a:prstGeom prst="rect">
            <a:avLst/>
          </a:prstGeom>
          <a:noFill/>
          <a:ln w="28575" cap="flat">
            <a:noFill/>
            <a:prstDash val="solid"/>
          </a:ln>
        </p:spPr>
        <p:txBody>
          <a:bodyPr lIns="68580" tIns="34290" rIns="68580" bIns="3429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s-CO" sz="2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+0,8 </a:t>
            </a:r>
            <a:r>
              <a:rPr kumimoji="0" lang="es-CO" sz="2800" b="1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pp</a:t>
            </a:r>
            <a:endParaRPr kumimoji="0" lang="es-CO" sz="2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lgun Gothic" panose="020B0503020000020004" pitchFamily="34" charset="-127"/>
              <a:ea typeface="Malgun Gothic" panose="020B0503020000020004" pitchFamily="34" charset="-127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s-CO" sz="1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Crecimiento PIB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s-CO" sz="14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lgun Gothic" panose="020B0503020000020004" pitchFamily="34" charset="-127"/>
              <a:ea typeface="Malgun Gothic" panose="020B0503020000020004" pitchFamily="34" charset="-127"/>
              <a:cs typeface="+mn-cs"/>
            </a:endParaRPr>
          </a:p>
        </p:txBody>
      </p:sp>
      <p:graphicFrame>
        <p:nvGraphicFramePr>
          <p:cNvPr id="45" name="Gráfico 44">
            <a:extLst>
              <a:ext uri="{FF2B5EF4-FFF2-40B4-BE49-F238E27FC236}">
                <a16:creationId xmlns:a16="http://schemas.microsoft.com/office/drawing/2014/main" id="{DE34022E-00CC-BB95-C425-30EAB47B0C53}"/>
              </a:ext>
            </a:extLst>
          </p:cNvPr>
          <p:cNvGraphicFramePr/>
          <p:nvPr/>
        </p:nvGraphicFramePr>
        <p:xfrm>
          <a:off x="7848241" y="4478771"/>
          <a:ext cx="3189600" cy="2372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6" name="Gráfico 45">
            <a:extLst>
              <a:ext uri="{FF2B5EF4-FFF2-40B4-BE49-F238E27FC236}">
                <a16:creationId xmlns:a16="http://schemas.microsoft.com/office/drawing/2014/main" id="{2EF2ED84-96D8-2650-B066-18E157773944}"/>
              </a:ext>
            </a:extLst>
          </p:cNvPr>
          <p:cNvGraphicFramePr/>
          <p:nvPr/>
        </p:nvGraphicFramePr>
        <p:xfrm>
          <a:off x="1207874" y="4478376"/>
          <a:ext cx="3190254" cy="23727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48" name="Conector recto 47">
            <a:extLst>
              <a:ext uri="{FF2B5EF4-FFF2-40B4-BE49-F238E27FC236}">
                <a16:creationId xmlns:a16="http://schemas.microsoft.com/office/drawing/2014/main" id="{0B7D4F9F-5F8A-E8DD-AAEF-86C9DEE9C6EC}"/>
              </a:ext>
            </a:extLst>
          </p:cNvPr>
          <p:cNvCxnSpPr>
            <a:cxnSpLocks/>
          </p:cNvCxnSpPr>
          <p:nvPr/>
        </p:nvCxnSpPr>
        <p:spPr>
          <a:xfrm>
            <a:off x="5704568" y="2624578"/>
            <a:ext cx="792000" cy="0"/>
          </a:xfrm>
          <a:prstGeom prst="line">
            <a:avLst/>
          </a:prstGeom>
          <a:ln w="12700">
            <a:solidFill>
              <a:srgbClr val="0D4E9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ector recto 48">
            <a:extLst>
              <a:ext uri="{FF2B5EF4-FFF2-40B4-BE49-F238E27FC236}">
                <a16:creationId xmlns:a16="http://schemas.microsoft.com/office/drawing/2014/main" id="{C5F93D37-83FD-7261-54EC-BE653D9F993D}"/>
              </a:ext>
            </a:extLst>
          </p:cNvPr>
          <p:cNvCxnSpPr>
            <a:cxnSpLocks/>
          </p:cNvCxnSpPr>
          <p:nvPr/>
        </p:nvCxnSpPr>
        <p:spPr>
          <a:xfrm>
            <a:off x="5699193" y="4348362"/>
            <a:ext cx="792000" cy="0"/>
          </a:xfrm>
          <a:prstGeom prst="line">
            <a:avLst/>
          </a:prstGeom>
          <a:ln w="12700">
            <a:solidFill>
              <a:srgbClr val="0D4E9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Diagrama de flujo: conector 46">
            <a:extLst>
              <a:ext uri="{FF2B5EF4-FFF2-40B4-BE49-F238E27FC236}">
                <a16:creationId xmlns:a16="http://schemas.microsoft.com/office/drawing/2014/main" id="{5108AE29-81CE-A8BE-66BD-52FE4DE9DBF8}"/>
              </a:ext>
            </a:extLst>
          </p:cNvPr>
          <p:cNvSpPr/>
          <p:nvPr/>
        </p:nvSpPr>
        <p:spPr>
          <a:xfrm>
            <a:off x="2261412" y="5123184"/>
            <a:ext cx="1083178" cy="1083178"/>
          </a:xfrm>
          <a:prstGeom prst="flowChartConnector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CO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CuadroTexto 54">
            <a:extLst>
              <a:ext uri="{FF2B5EF4-FFF2-40B4-BE49-F238E27FC236}">
                <a16:creationId xmlns:a16="http://schemas.microsoft.com/office/drawing/2014/main" id="{AA1D845F-1598-6EEF-6D6A-31C21BA00199}"/>
              </a:ext>
            </a:extLst>
          </p:cNvPr>
          <p:cNvSpPr txBox="1"/>
          <p:nvPr/>
        </p:nvSpPr>
        <p:spPr>
          <a:xfrm>
            <a:off x="703354" y="4944790"/>
            <a:ext cx="150033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s-CO" sz="1200" b="1" i="0" u="none" strike="noStrike" kern="0" cap="none" spc="0" normalizeH="0" baseline="0" noProof="0">
                <a:ln>
                  <a:noFill/>
                </a:ln>
                <a:solidFill>
                  <a:srgbClr val="004D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Neutro</a:t>
            </a:r>
          </a:p>
        </p:txBody>
      </p:sp>
      <p:sp>
        <p:nvSpPr>
          <p:cNvPr id="56" name="Diagrama de flujo: conector 55">
            <a:extLst>
              <a:ext uri="{FF2B5EF4-FFF2-40B4-BE49-F238E27FC236}">
                <a16:creationId xmlns:a16="http://schemas.microsoft.com/office/drawing/2014/main" id="{4DED8721-0EF0-09E5-0846-643A0E7C97CC}"/>
              </a:ext>
            </a:extLst>
          </p:cNvPr>
          <p:cNvSpPr/>
          <p:nvPr/>
        </p:nvSpPr>
        <p:spPr>
          <a:xfrm>
            <a:off x="8901452" y="5123184"/>
            <a:ext cx="1083178" cy="1083178"/>
          </a:xfrm>
          <a:prstGeom prst="flowChartConnector">
            <a:avLst/>
          </a:prstGeom>
          <a:solidFill>
            <a:srgbClr val="4496CC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CO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0" name="Conector recto 49">
            <a:extLst>
              <a:ext uri="{FF2B5EF4-FFF2-40B4-BE49-F238E27FC236}">
                <a16:creationId xmlns:a16="http://schemas.microsoft.com/office/drawing/2014/main" id="{0254700E-1375-DF11-BF0D-537E2727B52E}"/>
              </a:ext>
            </a:extLst>
          </p:cNvPr>
          <p:cNvCxnSpPr/>
          <p:nvPr/>
        </p:nvCxnSpPr>
        <p:spPr>
          <a:xfrm>
            <a:off x="1835824" y="2732471"/>
            <a:ext cx="0" cy="1494250"/>
          </a:xfrm>
          <a:prstGeom prst="line">
            <a:avLst/>
          </a:prstGeom>
          <a:ln w="12700">
            <a:solidFill>
              <a:srgbClr val="0D4E9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ector recto 50">
            <a:extLst>
              <a:ext uri="{FF2B5EF4-FFF2-40B4-BE49-F238E27FC236}">
                <a16:creationId xmlns:a16="http://schemas.microsoft.com/office/drawing/2014/main" id="{637715B6-2A22-6E91-BBAE-0FADAFFDBDB1}"/>
              </a:ext>
            </a:extLst>
          </p:cNvPr>
          <p:cNvCxnSpPr/>
          <p:nvPr/>
        </p:nvCxnSpPr>
        <p:spPr>
          <a:xfrm>
            <a:off x="3640728" y="2721041"/>
            <a:ext cx="0" cy="1494250"/>
          </a:xfrm>
          <a:prstGeom prst="line">
            <a:avLst/>
          </a:prstGeom>
          <a:ln w="12700">
            <a:solidFill>
              <a:srgbClr val="0D4E9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ector recto 51">
            <a:extLst>
              <a:ext uri="{FF2B5EF4-FFF2-40B4-BE49-F238E27FC236}">
                <a16:creationId xmlns:a16="http://schemas.microsoft.com/office/drawing/2014/main" id="{48268AF9-58FA-AF15-9F5F-C08174F30C95}"/>
              </a:ext>
            </a:extLst>
          </p:cNvPr>
          <p:cNvCxnSpPr/>
          <p:nvPr/>
        </p:nvCxnSpPr>
        <p:spPr>
          <a:xfrm>
            <a:off x="8389024" y="2743901"/>
            <a:ext cx="0" cy="1494250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ctor recto 52">
            <a:extLst>
              <a:ext uri="{FF2B5EF4-FFF2-40B4-BE49-F238E27FC236}">
                <a16:creationId xmlns:a16="http://schemas.microsoft.com/office/drawing/2014/main" id="{7DD79D2B-FC8A-FAD8-E31C-5DAAFCCA8997}"/>
              </a:ext>
            </a:extLst>
          </p:cNvPr>
          <p:cNvCxnSpPr/>
          <p:nvPr/>
        </p:nvCxnSpPr>
        <p:spPr>
          <a:xfrm>
            <a:off x="10260330" y="2721041"/>
            <a:ext cx="0" cy="1494250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n 3">
            <a:extLst>
              <a:ext uri="{FF2B5EF4-FFF2-40B4-BE49-F238E27FC236}">
                <a16:creationId xmlns:a16="http://schemas.microsoft.com/office/drawing/2014/main" id="{65E4B5A6-DDE7-6FEA-416A-D0C5BC3C796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88" t="12549" r="7500" b="10196"/>
          <a:stretch/>
        </p:blipFill>
        <p:spPr>
          <a:xfrm>
            <a:off x="11292731" y="6042051"/>
            <a:ext cx="838488" cy="730029"/>
          </a:xfrm>
          <a:prstGeom prst="rect">
            <a:avLst/>
          </a:prstGeom>
        </p:spPr>
      </p:pic>
      <p:cxnSp>
        <p:nvCxnSpPr>
          <p:cNvPr id="59" name="Conector recto 58">
            <a:extLst>
              <a:ext uri="{FF2B5EF4-FFF2-40B4-BE49-F238E27FC236}">
                <a16:creationId xmlns:a16="http://schemas.microsoft.com/office/drawing/2014/main" id="{CC614A7B-4F86-BE21-66E6-E789DD7BA06E}"/>
              </a:ext>
            </a:extLst>
          </p:cNvPr>
          <p:cNvCxnSpPr>
            <a:cxnSpLocks/>
          </p:cNvCxnSpPr>
          <p:nvPr/>
        </p:nvCxnSpPr>
        <p:spPr>
          <a:xfrm flipV="1">
            <a:off x="342008" y="4341661"/>
            <a:ext cx="4921989" cy="6701"/>
          </a:xfrm>
          <a:prstGeom prst="line">
            <a:avLst/>
          </a:prstGeom>
          <a:ln w="12700">
            <a:solidFill>
              <a:srgbClr val="0D4E9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ector recto 60">
            <a:extLst>
              <a:ext uri="{FF2B5EF4-FFF2-40B4-BE49-F238E27FC236}">
                <a16:creationId xmlns:a16="http://schemas.microsoft.com/office/drawing/2014/main" id="{522563C2-3F23-57A0-5FC0-E829EE9915A1}"/>
              </a:ext>
            </a:extLst>
          </p:cNvPr>
          <p:cNvCxnSpPr>
            <a:cxnSpLocks/>
          </p:cNvCxnSpPr>
          <p:nvPr/>
        </p:nvCxnSpPr>
        <p:spPr>
          <a:xfrm flipV="1">
            <a:off x="6928002" y="4345011"/>
            <a:ext cx="4921989" cy="670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ector recto 61">
            <a:extLst>
              <a:ext uri="{FF2B5EF4-FFF2-40B4-BE49-F238E27FC236}">
                <a16:creationId xmlns:a16="http://schemas.microsoft.com/office/drawing/2014/main" id="{030EC496-3045-241B-D380-8418AF1059A5}"/>
              </a:ext>
            </a:extLst>
          </p:cNvPr>
          <p:cNvCxnSpPr>
            <a:cxnSpLocks/>
          </p:cNvCxnSpPr>
          <p:nvPr/>
        </p:nvCxnSpPr>
        <p:spPr>
          <a:xfrm flipV="1">
            <a:off x="342008" y="2619267"/>
            <a:ext cx="4921989" cy="6701"/>
          </a:xfrm>
          <a:prstGeom prst="line">
            <a:avLst/>
          </a:prstGeom>
          <a:ln w="12700">
            <a:solidFill>
              <a:srgbClr val="0D4E9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ector recto 62">
            <a:extLst>
              <a:ext uri="{FF2B5EF4-FFF2-40B4-BE49-F238E27FC236}">
                <a16:creationId xmlns:a16="http://schemas.microsoft.com/office/drawing/2014/main" id="{F296E567-37D7-CABB-DE5E-7DF7601AC8A4}"/>
              </a:ext>
            </a:extLst>
          </p:cNvPr>
          <p:cNvCxnSpPr>
            <a:cxnSpLocks/>
          </p:cNvCxnSpPr>
          <p:nvPr/>
        </p:nvCxnSpPr>
        <p:spPr>
          <a:xfrm flipV="1">
            <a:off x="6928002" y="2622617"/>
            <a:ext cx="4921989" cy="670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" name="CuadroTexto 1023">
            <a:extLst>
              <a:ext uri="{FF2B5EF4-FFF2-40B4-BE49-F238E27FC236}">
                <a16:creationId xmlns:a16="http://schemas.microsoft.com/office/drawing/2014/main" id="{D323B73A-7D89-7DC2-723B-D0BC2FF5BDAB}"/>
              </a:ext>
            </a:extLst>
          </p:cNvPr>
          <p:cNvSpPr txBox="1"/>
          <p:nvPr/>
        </p:nvSpPr>
        <p:spPr>
          <a:xfrm>
            <a:off x="1336621" y="4414100"/>
            <a:ext cx="150033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s-CO" sz="1200" b="1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Positivo</a:t>
            </a:r>
          </a:p>
        </p:txBody>
      </p:sp>
      <p:sp>
        <p:nvSpPr>
          <p:cNvPr id="1025" name="CuadroTexto 1024">
            <a:extLst>
              <a:ext uri="{FF2B5EF4-FFF2-40B4-BE49-F238E27FC236}">
                <a16:creationId xmlns:a16="http://schemas.microsoft.com/office/drawing/2014/main" id="{ACFF3F18-2B24-99A0-D4CA-AB5AD4489C18}"/>
              </a:ext>
            </a:extLst>
          </p:cNvPr>
          <p:cNvSpPr txBox="1"/>
          <p:nvPr/>
        </p:nvSpPr>
        <p:spPr>
          <a:xfrm>
            <a:off x="3281649" y="6194021"/>
            <a:ext cx="150033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s-CO" sz="12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Negativo</a:t>
            </a:r>
          </a:p>
        </p:txBody>
      </p:sp>
      <p:sp>
        <p:nvSpPr>
          <p:cNvPr id="1027" name="CuadroTexto 1026">
            <a:extLst>
              <a:ext uri="{FF2B5EF4-FFF2-40B4-BE49-F238E27FC236}">
                <a16:creationId xmlns:a16="http://schemas.microsoft.com/office/drawing/2014/main" id="{A9737EFA-60CE-1ADB-060E-2DF6E1CD7958}"/>
              </a:ext>
            </a:extLst>
          </p:cNvPr>
          <p:cNvSpPr txBox="1"/>
          <p:nvPr/>
        </p:nvSpPr>
        <p:spPr>
          <a:xfrm>
            <a:off x="7260703" y="5368585"/>
            <a:ext cx="150033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s-CO" sz="12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Neutro</a:t>
            </a:r>
          </a:p>
        </p:txBody>
      </p:sp>
      <p:sp>
        <p:nvSpPr>
          <p:cNvPr id="1029" name="CuadroTexto 1028">
            <a:extLst>
              <a:ext uri="{FF2B5EF4-FFF2-40B4-BE49-F238E27FC236}">
                <a16:creationId xmlns:a16="http://schemas.microsoft.com/office/drawing/2014/main" id="{D13C3AA5-7AD3-4BF5-0839-21D76B615528}"/>
              </a:ext>
            </a:extLst>
          </p:cNvPr>
          <p:cNvSpPr txBox="1"/>
          <p:nvPr/>
        </p:nvSpPr>
        <p:spPr>
          <a:xfrm>
            <a:off x="7939399" y="4414100"/>
            <a:ext cx="150033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s-CO" sz="12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Negativo</a:t>
            </a:r>
          </a:p>
        </p:txBody>
      </p:sp>
      <p:sp>
        <p:nvSpPr>
          <p:cNvPr id="1031" name="CuadroTexto 1030">
            <a:extLst>
              <a:ext uri="{FF2B5EF4-FFF2-40B4-BE49-F238E27FC236}">
                <a16:creationId xmlns:a16="http://schemas.microsoft.com/office/drawing/2014/main" id="{FE9B773F-0C45-CE9C-E448-D64CE3CAF2F4}"/>
              </a:ext>
            </a:extLst>
          </p:cNvPr>
          <p:cNvSpPr txBox="1"/>
          <p:nvPr/>
        </p:nvSpPr>
        <p:spPr>
          <a:xfrm>
            <a:off x="9984630" y="6096882"/>
            <a:ext cx="150033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s-CO" sz="12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Positivo</a:t>
            </a:r>
          </a:p>
        </p:txBody>
      </p:sp>
    </p:spTree>
    <p:extLst>
      <p:ext uri="{BB962C8B-B14F-4D97-AF65-F5344CB8AC3E}">
        <p14:creationId xmlns:p14="http://schemas.microsoft.com/office/powerpoint/2010/main" val="25258553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exels_videos_1793414 (720p)">
            <a:hlinkClick r:id="" action="ppaction://media"/>
            <a:extLst>
              <a:ext uri="{FF2B5EF4-FFF2-40B4-BE49-F238E27FC236}">
                <a16:creationId xmlns:a16="http://schemas.microsoft.com/office/drawing/2014/main" id="{9D547039-B71E-A222-2260-FF03070D0D8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931" end="8334.66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42990EFC-3F86-D406-B222-0E5A258F1F3C}"/>
              </a:ext>
            </a:extLst>
          </p:cNvPr>
          <p:cNvSpPr/>
          <p:nvPr/>
        </p:nvSpPr>
        <p:spPr>
          <a:xfrm>
            <a:off x="0" y="-1"/>
            <a:ext cx="12230099" cy="6873069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>
              <a:defRPr lang="es-MX" sz="2000" b="1" i="0" u="none" strike="noStrike" kern="1200" spc="0" baseline="0" noProof="0">
                <a:solidFill>
                  <a:prstClr val="white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defRPr>
            </a:pPr>
            <a:endParaRPr lang="en-US" sz="800" b="1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49" name="TextBox 65">
            <a:extLst>
              <a:ext uri="{FF2B5EF4-FFF2-40B4-BE49-F238E27FC236}">
                <a16:creationId xmlns:a16="http://schemas.microsoft.com/office/drawing/2014/main" id="{FBD3AB61-2ABE-42A9-AC1E-E525F6050C9D}"/>
              </a:ext>
            </a:extLst>
          </p:cNvPr>
          <p:cNvSpPr txBox="1"/>
          <p:nvPr/>
        </p:nvSpPr>
        <p:spPr>
          <a:xfrm>
            <a:off x="388733" y="230108"/>
            <a:ext cx="11338447" cy="441659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defRPr sz="3200">
                <a:latin typeface="나눔스퀘어 ExtraBold" panose="020B0600000101010101" pitchFamily="50" charset="-127"/>
                <a:ea typeface="나눔스퀘어 ExtraBold" panose="020B0600000101010101" pitchFamily="50" charset="-127"/>
              </a:defRPr>
            </a:lvl1pPr>
          </a:lstStyle>
          <a:p>
            <a:pPr>
              <a:defRPr/>
            </a:pPr>
            <a:r>
              <a:rPr lang="es-CO" altLang="ko-KR" sz="287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"/>
                <a:ea typeface="Malgun Gothic"/>
                <a:cs typeface="Arial"/>
              </a:rPr>
              <a:t>115</a:t>
            </a:r>
            <a:endParaRPr kumimoji="0" lang="es-CO" altLang="ko-KR" sz="28700" b="1" i="0" u="none" strike="noStrike" kern="1200" cap="none" spc="0" normalizeH="0" baseline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algun Gothic" panose="020B0503020000020004" pitchFamily="34" charset="-127"/>
              <a:ea typeface="Malgun Gothic" panose="020B0503020000020004" pitchFamily="34" charset="-127"/>
              <a:cs typeface="Arial" panose="020B0604020202020204" pitchFamily="34" charset="0"/>
            </a:endParaRPr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id="{83AF4DA3-EC1E-E1B9-846D-83247D05C11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88" t="12549" r="7500" b="10196"/>
          <a:stretch/>
        </p:blipFill>
        <p:spPr>
          <a:xfrm>
            <a:off x="11292731" y="6042051"/>
            <a:ext cx="838488" cy="730029"/>
          </a:xfrm>
          <a:prstGeom prst="rect">
            <a:avLst/>
          </a:prstGeom>
        </p:spPr>
      </p:pic>
      <p:sp>
        <p:nvSpPr>
          <p:cNvPr id="3" name="TextBox 65">
            <a:extLst>
              <a:ext uri="{FF2B5EF4-FFF2-40B4-BE49-F238E27FC236}">
                <a16:creationId xmlns:a16="http://schemas.microsoft.com/office/drawing/2014/main" id="{F2DAFC8B-CD28-5F7E-0B69-0B2469B7E44D}"/>
              </a:ext>
            </a:extLst>
          </p:cNvPr>
          <p:cNvSpPr txBox="1"/>
          <p:nvPr/>
        </p:nvSpPr>
        <p:spPr>
          <a:xfrm>
            <a:off x="388733" y="4475336"/>
            <a:ext cx="11338447" cy="123110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defRPr sz="3200">
                <a:latin typeface="나눔스퀘어 ExtraBold" panose="020B0600000101010101" pitchFamily="50" charset="-127"/>
                <a:ea typeface="나눔스퀘어 ExtraBold" panose="020B0600000101010101" pitchFamily="50" charset="-127"/>
              </a:defRPr>
            </a:lvl1pPr>
          </a:lstStyle>
          <a:p>
            <a:pPr>
              <a:defRPr/>
            </a:pPr>
            <a:r>
              <a:rPr lang="es-CO" altLang="ko-KR"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"/>
                <a:ea typeface="Malgun Gothic"/>
                <a:cs typeface="Arial"/>
              </a:rPr>
              <a:t>Notas de prensa mencionaron el término “estanflación” en marzo de 2023</a:t>
            </a:r>
            <a:endParaRPr kumimoji="0" lang="es-CO" altLang="ko-KR" sz="4000" b="1" i="0" u="none" strike="noStrike" kern="1200" cap="none" spc="0" normalizeH="0" baseline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algun Gothic" panose="020B0503020000020004" pitchFamily="34" charset="-127"/>
              <a:ea typeface="Malgun Gothic" panose="020B0503020000020004" pitchFamily="34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9168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12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43">
            <a:extLst>
              <a:ext uri="{FF2B5EF4-FFF2-40B4-BE49-F238E27FC236}">
                <a16:creationId xmlns:a16="http://schemas.microsoft.com/office/drawing/2014/main" id="{AF37C9DB-D24A-F8C7-6836-1BEBCABB2606}"/>
              </a:ext>
            </a:extLst>
          </p:cNvPr>
          <p:cNvSpPr/>
          <p:nvPr/>
        </p:nvSpPr>
        <p:spPr>
          <a:xfrm>
            <a:off x="0" y="553637"/>
            <a:ext cx="12192000" cy="51642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2800" b="1">
                <a:solidFill>
                  <a:srgbClr val="0D4E9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Principios rectores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2D173FF0-EB1A-6F8F-49CE-D451DCE56BBC}"/>
              </a:ext>
            </a:extLst>
          </p:cNvPr>
          <p:cNvSpPr>
            <a:spLocks/>
          </p:cNvSpPr>
          <p:nvPr/>
        </p:nvSpPr>
        <p:spPr>
          <a:xfrm>
            <a:off x="1061577" y="1491471"/>
            <a:ext cx="3196800" cy="2347200"/>
          </a:xfrm>
          <a:prstGeom prst="rect">
            <a:avLst/>
          </a:prstGeom>
          <a:solidFill>
            <a:srgbClr val="FA67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ln>
                <a:solidFill>
                  <a:srgbClr val="3D6996"/>
                </a:solidFill>
              </a:ln>
            </a:endParaRPr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BCFC9E9E-E274-D77B-4A4E-C74B3E83A7C8}"/>
              </a:ext>
            </a:extLst>
          </p:cNvPr>
          <p:cNvSpPr/>
          <p:nvPr/>
        </p:nvSpPr>
        <p:spPr>
          <a:xfrm>
            <a:off x="1082847" y="1533074"/>
            <a:ext cx="540000" cy="54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E9750232-B074-8D12-9876-DEF3E9BE2418}"/>
              </a:ext>
            </a:extLst>
          </p:cNvPr>
          <p:cNvSpPr txBox="1"/>
          <p:nvPr/>
        </p:nvSpPr>
        <p:spPr>
          <a:xfrm>
            <a:off x="1262731" y="2315921"/>
            <a:ext cx="2911667" cy="1327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  <a:spcAft>
                <a:spcPts val="800"/>
              </a:spcAft>
            </a:pPr>
            <a:r>
              <a:rPr lang="es-ES" sz="2400" b="1" kern="100">
                <a:solidFill>
                  <a:schemeClr val="bg1"/>
                </a:solidFill>
                <a:effectLst/>
                <a:latin typeface="Malgun Gothic" panose="020B0503020000020004" pitchFamily="34" charset="-127"/>
                <a:ea typeface="Malgun Gothic" panose="020B0503020000020004" pitchFamily="34" charset="-127"/>
                <a:cs typeface="Times New Roman" panose="02020603050405020304" pitchFamily="18" charset="0"/>
              </a:rPr>
              <a:t>Colocación en condiciones de mercado</a:t>
            </a:r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EE6F0238-A82B-D2CC-A287-3D0FA9D6D5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511" y="1578438"/>
            <a:ext cx="798887" cy="752285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2C25F413-728B-646D-21D8-5A71C3382555}"/>
              </a:ext>
            </a:extLst>
          </p:cNvPr>
          <p:cNvSpPr txBox="1"/>
          <p:nvPr/>
        </p:nvSpPr>
        <p:spPr>
          <a:xfrm>
            <a:off x="1029263" y="1533074"/>
            <a:ext cx="647168" cy="542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15000"/>
              </a:lnSpc>
              <a:spcAft>
                <a:spcPts val="800"/>
              </a:spcAft>
            </a:pPr>
            <a:r>
              <a:rPr lang="es-ES" sz="2800" b="1" kern="100">
                <a:solidFill>
                  <a:srgbClr val="0D4E91"/>
                </a:solidFill>
                <a:effectLst/>
                <a:latin typeface="Malgun Gothic" panose="020B0503020000020004" pitchFamily="34" charset="-127"/>
                <a:ea typeface="Malgun Gothic" panose="020B0503020000020004" pitchFamily="34" charset="-127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44387FA6-FFEB-6608-2521-FECDF36D0F6D}"/>
              </a:ext>
            </a:extLst>
          </p:cNvPr>
          <p:cNvSpPr/>
          <p:nvPr/>
        </p:nvSpPr>
        <p:spPr>
          <a:xfrm>
            <a:off x="4670754" y="1492280"/>
            <a:ext cx="3196800" cy="2346391"/>
          </a:xfrm>
          <a:prstGeom prst="rect">
            <a:avLst/>
          </a:prstGeom>
          <a:solidFill>
            <a:srgbClr val="004D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ln>
                <a:solidFill>
                  <a:srgbClr val="3D6996"/>
                </a:solidFill>
              </a:ln>
              <a:solidFill>
                <a:srgbClr val="FA6780"/>
              </a:solidFill>
            </a:endParaRPr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CE94C2EC-9DF6-EB65-674F-474D2192D7CF}"/>
              </a:ext>
            </a:extLst>
          </p:cNvPr>
          <p:cNvSpPr/>
          <p:nvPr/>
        </p:nvSpPr>
        <p:spPr>
          <a:xfrm>
            <a:off x="4743857" y="1545671"/>
            <a:ext cx="525308" cy="5253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76296409-0223-BFF9-3EE4-C613A27AF2D1}"/>
              </a:ext>
            </a:extLst>
          </p:cNvPr>
          <p:cNvSpPr txBox="1"/>
          <p:nvPr/>
        </p:nvSpPr>
        <p:spPr>
          <a:xfrm>
            <a:off x="4790926" y="2380191"/>
            <a:ext cx="2803915" cy="1327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  <a:spcAft>
                <a:spcPts val="800"/>
              </a:spcAft>
            </a:pPr>
            <a:r>
              <a:rPr lang="es-ES" sz="2400" b="1" kern="100">
                <a:solidFill>
                  <a:schemeClr val="bg1"/>
                </a:solidFill>
                <a:effectLst/>
                <a:latin typeface="Malgun Gothic" panose="020B0503020000020004" pitchFamily="34" charset="-127"/>
                <a:ea typeface="Malgun Gothic" panose="020B0503020000020004" pitchFamily="34" charset="-127"/>
                <a:cs typeface="Times New Roman" panose="02020603050405020304" pitchFamily="18" charset="0"/>
              </a:rPr>
              <a:t>Coordinación interinstitucional en instrumentos</a:t>
            </a:r>
          </a:p>
        </p:txBody>
      </p:sp>
      <p:pic>
        <p:nvPicPr>
          <p:cNvPr id="31" name="Imagen 30">
            <a:extLst>
              <a:ext uri="{FF2B5EF4-FFF2-40B4-BE49-F238E27FC236}">
                <a16:creationId xmlns:a16="http://schemas.microsoft.com/office/drawing/2014/main" id="{13975FEB-C64C-4391-922E-68DDD4B86BD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3177" y="1623574"/>
            <a:ext cx="654645" cy="692347"/>
          </a:xfrm>
          <a:prstGeom prst="rect">
            <a:avLst/>
          </a:prstGeom>
        </p:spPr>
      </p:pic>
      <p:sp>
        <p:nvSpPr>
          <p:cNvPr id="32" name="Rectángulo 31">
            <a:extLst>
              <a:ext uri="{FF2B5EF4-FFF2-40B4-BE49-F238E27FC236}">
                <a16:creationId xmlns:a16="http://schemas.microsoft.com/office/drawing/2014/main" id="{A8E57066-B4E7-A73F-6162-2EE7E0CE5BD9}"/>
              </a:ext>
            </a:extLst>
          </p:cNvPr>
          <p:cNvSpPr/>
          <p:nvPr/>
        </p:nvSpPr>
        <p:spPr>
          <a:xfrm>
            <a:off x="8288820" y="1503979"/>
            <a:ext cx="3195194" cy="2347200"/>
          </a:xfrm>
          <a:prstGeom prst="rect">
            <a:avLst/>
          </a:prstGeom>
          <a:solidFill>
            <a:srgbClr val="9DD88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ln>
                <a:solidFill>
                  <a:srgbClr val="3D6996"/>
                </a:solidFill>
              </a:ln>
            </a:endParaRPr>
          </a:p>
        </p:txBody>
      </p:sp>
      <p:grpSp>
        <p:nvGrpSpPr>
          <p:cNvPr id="33" name="Grupo 32">
            <a:extLst>
              <a:ext uri="{FF2B5EF4-FFF2-40B4-BE49-F238E27FC236}">
                <a16:creationId xmlns:a16="http://schemas.microsoft.com/office/drawing/2014/main" id="{DE7E1DD6-3C3B-AF35-3342-D8CABDA6C7EC}"/>
              </a:ext>
            </a:extLst>
          </p:cNvPr>
          <p:cNvGrpSpPr/>
          <p:nvPr/>
        </p:nvGrpSpPr>
        <p:grpSpPr>
          <a:xfrm>
            <a:off x="8347711" y="1545671"/>
            <a:ext cx="907957" cy="553998"/>
            <a:chOff x="282907" y="1397095"/>
            <a:chExt cx="907957" cy="553998"/>
          </a:xfrm>
        </p:grpSpPr>
        <p:sp>
          <p:nvSpPr>
            <p:cNvPr id="34" name="Elipse 33">
              <a:extLst>
                <a:ext uri="{FF2B5EF4-FFF2-40B4-BE49-F238E27FC236}">
                  <a16:creationId xmlns:a16="http://schemas.microsoft.com/office/drawing/2014/main" id="{6110A88D-64C1-126F-EC17-1F51175AA052}"/>
                </a:ext>
              </a:extLst>
            </p:cNvPr>
            <p:cNvSpPr/>
            <p:nvPr/>
          </p:nvSpPr>
          <p:spPr>
            <a:xfrm>
              <a:off x="282907" y="1416889"/>
              <a:ext cx="525308" cy="52530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5" name="CuadroTexto 34">
              <a:extLst>
                <a:ext uri="{FF2B5EF4-FFF2-40B4-BE49-F238E27FC236}">
                  <a16:creationId xmlns:a16="http://schemas.microsoft.com/office/drawing/2014/main" id="{8320EE96-78A5-1C5D-6E1C-7685BB1CF1F9}"/>
                </a:ext>
              </a:extLst>
            </p:cNvPr>
            <p:cNvSpPr txBox="1"/>
            <p:nvPr/>
          </p:nvSpPr>
          <p:spPr>
            <a:xfrm>
              <a:off x="342262" y="1397095"/>
              <a:ext cx="848602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CO" sz="3000" b="1">
                  <a:solidFill>
                    <a:srgbClr val="004D92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rPr>
                <a:t>3</a:t>
              </a:r>
            </a:p>
          </p:txBody>
        </p:sp>
      </p:grpSp>
      <p:sp>
        <p:nvSpPr>
          <p:cNvPr id="36" name="CuadroTexto 35">
            <a:extLst>
              <a:ext uri="{FF2B5EF4-FFF2-40B4-BE49-F238E27FC236}">
                <a16:creationId xmlns:a16="http://schemas.microsoft.com/office/drawing/2014/main" id="{40FFD1C3-E68C-D034-83E4-5219F750158E}"/>
              </a:ext>
            </a:extLst>
          </p:cNvPr>
          <p:cNvSpPr txBox="1"/>
          <p:nvPr/>
        </p:nvSpPr>
        <p:spPr>
          <a:xfrm>
            <a:off x="8439571" y="2568846"/>
            <a:ext cx="30729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CO" sz="2400" b="1" kern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Corresponsabilidad en metas</a:t>
            </a:r>
          </a:p>
        </p:txBody>
      </p:sp>
      <p:pic>
        <p:nvPicPr>
          <p:cNvPr id="37" name="Imagen 36">
            <a:extLst>
              <a:ext uri="{FF2B5EF4-FFF2-40B4-BE49-F238E27FC236}">
                <a16:creationId xmlns:a16="http://schemas.microsoft.com/office/drawing/2014/main" id="{1EEA60D6-FE3B-5CF8-BD8E-54A5033A48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766" y="1741778"/>
            <a:ext cx="630621" cy="520914"/>
          </a:xfrm>
          <a:prstGeom prst="rect">
            <a:avLst/>
          </a:prstGeom>
        </p:spPr>
      </p:pic>
      <p:sp>
        <p:nvSpPr>
          <p:cNvPr id="38" name="Rectángulo 37">
            <a:extLst>
              <a:ext uri="{FF2B5EF4-FFF2-40B4-BE49-F238E27FC236}">
                <a16:creationId xmlns:a16="http://schemas.microsoft.com/office/drawing/2014/main" id="{9B7DC236-BC10-8553-3765-33309C8EFF90}"/>
              </a:ext>
            </a:extLst>
          </p:cNvPr>
          <p:cNvSpPr/>
          <p:nvPr/>
        </p:nvSpPr>
        <p:spPr>
          <a:xfrm>
            <a:off x="2659977" y="4168108"/>
            <a:ext cx="3196800" cy="2346391"/>
          </a:xfrm>
          <a:prstGeom prst="rect">
            <a:avLst/>
          </a:prstGeom>
          <a:solidFill>
            <a:srgbClr val="EB64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ln>
                <a:solidFill>
                  <a:srgbClr val="3D6996"/>
                </a:solidFill>
              </a:ln>
              <a:solidFill>
                <a:srgbClr val="FA6780"/>
              </a:solidFill>
            </a:endParaRPr>
          </a:p>
        </p:txBody>
      </p:sp>
      <p:grpSp>
        <p:nvGrpSpPr>
          <p:cNvPr id="39" name="Grupo 38">
            <a:extLst>
              <a:ext uri="{FF2B5EF4-FFF2-40B4-BE49-F238E27FC236}">
                <a16:creationId xmlns:a16="http://schemas.microsoft.com/office/drawing/2014/main" id="{2A92FD1F-8F75-F726-BF69-2D7021F639F2}"/>
              </a:ext>
            </a:extLst>
          </p:cNvPr>
          <p:cNvGrpSpPr/>
          <p:nvPr/>
        </p:nvGrpSpPr>
        <p:grpSpPr>
          <a:xfrm>
            <a:off x="2698826" y="4186604"/>
            <a:ext cx="525308" cy="553998"/>
            <a:chOff x="265285" y="1366156"/>
            <a:chExt cx="525308" cy="553998"/>
          </a:xfrm>
        </p:grpSpPr>
        <p:sp>
          <p:nvSpPr>
            <p:cNvPr id="40" name="Elipse 39">
              <a:extLst>
                <a:ext uri="{FF2B5EF4-FFF2-40B4-BE49-F238E27FC236}">
                  <a16:creationId xmlns:a16="http://schemas.microsoft.com/office/drawing/2014/main" id="{8F187E68-3140-D0D8-F57F-68AC08BFE2D1}"/>
                </a:ext>
              </a:extLst>
            </p:cNvPr>
            <p:cNvSpPr/>
            <p:nvPr/>
          </p:nvSpPr>
          <p:spPr>
            <a:xfrm>
              <a:off x="265285" y="1383203"/>
              <a:ext cx="525308" cy="52530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1" name="CuadroTexto 40">
              <a:extLst>
                <a:ext uri="{FF2B5EF4-FFF2-40B4-BE49-F238E27FC236}">
                  <a16:creationId xmlns:a16="http://schemas.microsoft.com/office/drawing/2014/main" id="{E678E9AC-6D55-4C88-765E-E79B54758C5B}"/>
                </a:ext>
              </a:extLst>
            </p:cNvPr>
            <p:cNvSpPr txBox="1"/>
            <p:nvPr/>
          </p:nvSpPr>
          <p:spPr>
            <a:xfrm>
              <a:off x="331269" y="1366156"/>
              <a:ext cx="451876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CO" sz="3000" b="1">
                  <a:solidFill>
                    <a:srgbClr val="004D92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rPr>
                <a:t>4</a:t>
              </a:r>
            </a:p>
          </p:txBody>
        </p:sp>
      </p:grpSp>
      <p:pic>
        <p:nvPicPr>
          <p:cNvPr id="42" name="Imagen 41">
            <a:extLst>
              <a:ext uri="{FF2B5EF4-FFF2-40B4-BE49-F238E27FC236}">
                <a16:creationId xmlns:a16="http://schemas.microsoft.com/office/drawing/2014/main" id="{725AB038-43E6-9193-6F85-8A6842443C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258" y="4216220"/>
            <a:ext cx="985853" cy="928345"/>
          </a:xfrm>
          <a:prstGeom prst="rect">
            <a:avLst/>
          </a:prstGeom>
        </p:spPr>
      </p:pic>
      <p:sp>
        <p:nvSpPr>
          <p:cNvPr id="43" name="CuadroTexto 42">
            <a:extLst>
              <a:ext uri="{FF2B5EF4-FFF2-40B4-BE49-F238E27FC236}">
                <a16:creationId xmlns:a16="http://schemas.microsoft.com/office/drawing/2014/main" id="{7252A8DA-85F0-A23A-46A6-BCFAA309EC58}"/>
              </a:ext>
            </a:extLst>
          </p:cNvPr>
          <p:cNvSpPr txBox="1"/>
          <p:nvPr/>
        </p:nvSpPr>
        <p:spPr>
          <a:xfrm>
            <a:off x="2829488" y="5365661"/>
            <a:ext cx="2776140" cy="902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  <a:spcAft>
                <a:spcPts val="800"/>
              </a:spcAft>
            </a:pPr>
            <a:r>
              <a:rPr lang="es-ES" sz="2400" b="1" kern="100">
                <a:solidFill>
                  <a:schemeClr val="bg1"/>
                </a:solidFill>
                <a:effectLst/>
                <a:latin typeface="Malgun Gothic" panose="020B0503020000020004" pitchFamily="34" charset="-127"/>
                <a:ea typeface="Malgun Gothic" panose="020B0503020000020004" pitchFamily="34" charset="-127"/>
                <a:cs typeface="Times New Roman" panose="02020603050405020304" pitchFamily="18" charset="0"/>
              </a:rPr>
              <a:t>Articulación con la demanda</a:t>
            </a:r>
            <a:endParaRPr lang="es-CO" sz="2400" kern="100">
              <a:solidFill>
                <a:schemeClr val="bg1"/>
              </a:solidFill>
              <a:effectLst/>
              <a:latin typeface="Malgun Gothic" panose="020B0503020000020004" pitchFamily="34" charset="-127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  <p:sp>
        <p:nvSpPr>
          <p:cNvPr id="44" name="Rectángulo 43">
            <a:extLst>
              <a:ext uri="{FF2B5EF4-FFF2-40B4-BE49-F238E27FC236}">
                <a16:creationId xmlns:a16="http://schemas.microsoft.com/office/drawing/2014/main" id="{A64EAD97-7D4F-2680-397A-541118B7AF0A}"/>
              </a:ext>
            </a:extLst>
          </p:cNvPr>
          <p:cNvSpPr>
            <a:spLocks/>
          </p:cNvSpPr>
          <p:nvPr/>
        </p:nvSpPr>
        <p:spPr>
          <a:xfrm>
            <a:off x="6206837" y="4164261"/>
            <a:ext cx="3196800" cy="234639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ln>
                <a:solidFill>
                  <a:srgbClr val="3D6996"/>
                </a:solidFill>
              </a:ln>
            </a:endParaRPr>
          </a:p>
        </p:txBody>
      </p:sp>
      <p:grpSp>
        <p:nvGrpSpPr>
          <p:cNvPr id="46" name="Grupo 45">
            <a:extLst>
              <a:ext uri="{FF2B5EF4-FFF2-40B4-BE49-F238E27FC236}">
                <a16:creationId xmlns:a16="http://schemas.microsoft.com/office/drawing/2014/main" id="{8AC9488D-60B6-377A-A176-2B36F4701A28}"/>
              </a:ext>
            </a:extLst>
          </p:cNvPr>
          <p:cNvGrpSpPr/>
          <p:nvPr/>
        </p:nvGrpSpPr>
        <p:grpSpPr>
          <a:xfrm>
            <a:off x="6239944" y="4216220"/>
            <a:ext cx="525308" cy="553998"/>
            <a:chOff x="302374" y="1359807"/>
            <a:chExt cx="525308" cy="553998"/>
          </a:xfrm>
        </p:grpSpPr>
        <p:sp>
          <p:nvSpPr>
            <p:cNvPr id="47" name="Elipse 46">
              <a:extLst>
                <a:ext uri="{FF2B5EF4-FFF2-40B4-BE49-F238E27FC236}">
                  <a16:creationId xmlns:a16="http://schemas.microsoft.com/office/drawing/2014/main" id="{55BF847A-7856-3740-4AED-BA0B3EB56527}"/>
                </a:ext>
              </a:extLst>
            </p:cNvPr>
            <p:cNvSpPr/>
            <p:nvPr/>
          </p:nvSpPr>
          <p:spPr>
            <a:xfrm>
              <a:off x="302374" y="1376854"/>
              <a:ext cx="525308" cy="52530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8" name="CuadroTexto 47">
              <a:extLst>
                <a:ext uri="{FF2B5EF4-FFF2-40B4-BE49-F238E27FC236}">
                  <a16:creationId xmlns:a16="http://schemas.microsoft.com/office/drawing/2014/main" id="{D5627EED-B266-8F36-8DAA-5FD20B1ABA25}"/>
                </a:ext>
              </a:extLst>
            </p:cNvPr>
            <p:cNvSpPr txBox="1"/>
            <p:nvPr/>
          </p:nvSpPr>
          <p:spPr>
            <a:xfrm>
              <a:off x="370435" y="1359807"/>
              <a:ext cx="451876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CO" sz="3000" b="1">
                  <a:solidFill>
                    <a:srgbClr val="004D92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rPr>
                <a:t>5</a:t>
              </a:r>
            </a:p>
          </p:txBody>
        </p:sp>
      </p:grpSp>
      <p:sp>
        <p:nvSpPr>
          <p:cNvPr id="50" name="CuadroTexto 49">
            <a:extLst>
              <a:ext uri="{FF2B5EF4-FFF2-40B4-BE49-F238E27FC236}">
                <a16:creationId xmlns:a16="http://schemas.microsoft.com/office/drawing/2014/main" id="{451E46C4-E242-47FB-A5F2-5176B08C6E4B}"/>
              </a:ext>
            </a:extLst>
          </p:cNvPr>
          <p:cNvSpPr txBox="1"/>
          <p:nvPr/>
        </p:nvSpPr>
        <p:spPr>
          <a:xfrm>
            <a:off x="6401925" y="5437412"/>
            <a:ext cx="22563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Times New Roman" panose="02020603050405020304" pitchFamily="18" charset="0"/>
              </a:rPr>
              <a:t>Gobernanza efectiva</a:t>
            </a:r>
            <a:endParaRPr lang="es-CO" sz="2400">
              <a:solidFill>
                <a:schemeClr val="bg1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A12637C-65CB-FE88-FED5-43403CDE7271}"/>
              </a:ext>
            </a:extLst>
          </p:cNvPr>
          <p:cNvSpPr txBox="1"/>
          <p:nvPr/>
        </p:nvSpPr>
        <p:spPr>
          <a:xfrm>
            <a:off x="4790926" y="1503980"/>
            <a:ext cx="45187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3000" b="1">
                <a:solidFill>
                  <a:srgbClr val="004D92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2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4A28A8F-046C-6DA6-5C1A-9FB6AA352A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770" y="4266728"/>
            <a:ext cx="761961" cy="761961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2EB4EA8A-69B6-E25B-B3E4-D11877FC7ED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5570" y="6126753"/>
            <a:ext cx="697469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0076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43">
            <a:extLst>
              <a:ext uri="{FF2B5EF4-FFF2-40B4-BE49-F238E27FC236}">
                <a16:creationId xmlns:a16="http://schemas.microsoft.com/office/drawing/2014/main" id="{AF37C9DB-D24A-F8C7-6836-1BEBCABB2606}"/>
              </a:ext>
            </a:extLst>
          </p:cNvPr>
          <p:cNvSpPr/>
          <p:nvPr/>
        </p:nvSpPr>
        <p:spPr>
          <a:xfrm>
            <a:off x="0" y="553637"/>
            <a:ext cx="12192000" cy="63761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3600" b="1">
                <a:solidFill>
                  <a:srgbClr val="0D4E9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Avances</a:t>
            </a:r>
          </a:p>
        </p:txBody>
      </p:sp>
      <p:sp>
        <p:nvSpPr>
          <p:cNvPr id="3" name="Rectángulo 23">
            <a:extLst>
              <a:ext uri="{FF2B5EF4-FFF2-40B4-BE49-F238E27FC236}">
                <a16:creationId xmlns:a16="http://schemas.microsoft.com/office/drawing/2014/main" id="{FE3FFF0A-1A1F-74F8-1089-AE8094C27798}"/>
              </a:ext>
            </a:extLst>
          </p:cNvPr>
          <p:cNvSpPr/>
          <p:nvPr/>
        </p:nvSpPr>
        <p:spPr>
          <a:xfrm>
            <a:off x="2875310" y="2801738"/>
            <a:ext cx="6621380" cy="728385"/>
          </a:xfrm>
          <a:prstGeom prst="rect">
            <a:avLst/>
          </a:prstGeom>
          <a:solidFill>
            <a:srgbClr val="0D4E91"/>
          </a:solidFill>
          <a:ln w="28575" cap="flat">
            <a:solidFill>
              <a:srgbClr val="064F91"/>
            </a:solidFill>
            <a:prstDash val="solid"/>
          </a:ln>
        </p:spPr>
        <p:txBody>
          <a:bodyPr lIns="68580" tIns="34290" rIns="68580" bIns="34290" anchor="ctr" anchorCtr="1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CO" sz="2400" b="1" kern="0">
              <a:solidFill>
                <a:schemeClr val="bg1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CO" sz="2400" b="1" kern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Mesas de demanda - DNP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CO" sz="2400" b="1" kern="0">
              <a:solidFill>
                <a:schemeClr val="bg1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5" name="Rectángulo 23">
            <a:extLst>
              <a:ext uri="{FF2B5EF4-FFF2-40B4-BE49-F238E27FC236}">
                <a16:creationId xmlns:a16="http://schemas.microsoft.com/office/drawing/2014/main" id="{B3CBB776-8A3A-43DB-3795-F0DB4A55B779}"/>
              </a:ext>
            </a:extLst>
          </p:cNvPr>
          <p:cNvSpPr/>
          <p:nvPr/>
        </p:nvSpPr>
        <p:spPr>
          <a:xfrm>
            <a:off x="2875310" y="1644116"/>
            <a:ext cx="6621380" cy="709131"/>
          </a:xfrm>
          <a:prstGeom prst="rect">
            <a:avLst/>
          </a:prstGeom>
          <a:solidFill>
            <a:srgbClr val="0D4E91"/>
          </a:solidFill>
          <a:ln w="28575" cap="flat">
            <a:solidFill>
              <a:srgbClr val="064F91"/>
            </a:solidFill>
            <a:prstDash val="solid"/>
          </a:ln>
        </p:spPr>
        <p:txBody>
          <a:bodyPr lIns="68580" tIns="34290" rIns="68580" bIns="34290" anchor="ctr" anchorCtr="1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400" b="1" kern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Esquema de seguimiento - SFC</a:t>
            </a:r>
            <a:endParaRPr lang="es-CO" sz="2400" b="1" kern="0">
              <a:solidFill>
                <a:schemeClr val="bg1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B725FFB5-1599-F332-A64A-89A38D4F8841}"/>
              </a:ext>
            </a:extLst>
          </p:cNvPr>
          <p:cNvSpPr/>
          <p:nvPr/>
        </p:nvSpPr>
        <p:spPr>
          <a:xfrm>
            <a:off x="2695310" y="2581887"/>
            <a:ext cx="360000" cy="3600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0D4E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>
                <a:solidFill>
                  <a:srgbClr val="0D4E9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b</a:t>
            </a:r>
            <a:endParaRPr lang="es-CO" b="1">
              <a:solidFill>
                <a:srgbClr val="0D4E91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E0C376D0-B6C1-9FCC-8E25-1C14C4102A27}"/>
              </a:ext>
            </a:extLst>
          </p:cNvPr>
          <p:cNvSpPr/>
          <p:nvPr/>
        </p:nvSpPr>
        <p:spPr>
          <a:xfrm>
            <a:off x="2695310" y="1464116"/>
            <a:ext cx="360000" cy="3600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0D4E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>
                <a:solidFill>
                  <a:srgbClr val="0D4E9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a</a:t>
            </a:r>
            <a:endParaRPr lang="es-CO" b="1">
              <a:solidFill>
                <a:srgbClr val="0D4E91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15" name="Rectángulo 23">
            <a:extLst>
              <a:ext uri="{FF2B5EF4-FFF2-40B4-BE49-F238E27FC236}">
                <a16:creationId xmlns:a16="http://schemas.microsoft.com/office/drawing/2014/main" id="{F635F261-69A9-1952-33AB-C16A9AF4F11F}"/>
              </a:ext>
            </a:extLst>
          </p:cNvPr>
          <p:cNvSpPr/>
          <p:nvPr/>
        </p:nvSpPr>
        <p:spPr>
          <a:xfrm>
            <a:off x="2875309" y="5065038"/>
            <a:ext cx="6621379" cy="728385"/>
          </a:xfrm>
          <a:prstGeom prst="rect">
            <a:avLst/>
          </a:prstGeom>
          <a:solidFill>
            <a:srgbClr val="0D4E91"/>
          </a:solidFill>
          <a:ln w="28575" cap="flat">
            <a:solidFill>
              <a:srgbClr val="064F91"/>
            </a:solidFill>
            <a:prstDash val="solid"/>
          </a:ln>
        </p:spPr>
        <p:txBody>
          <a:bodyPr lIns="68580" tIns="34290" rIns="68580" bIns="34290" anchor="ctr" anchorCtr="1"/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CO" sz="2400" b="1" kern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Modelo de Gobernanza</a:t>
            </a: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DD27D01A-1DFE-9BC6-ED64-2A918A985324}"/>
              </a:ext>
            </a:extLst>
          </p:cNvPr>
          <p:cNvSpPr/>
          <p:nvPr/>
        </p:nvSpPr>
        <p:spPr>
          <a:xfrm>
            <a:off x="2695309" y="4915955"/>
            <a:ext cx="360000" cy="3600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0D4E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>
                <a:solidFill>
                  <a:srgbClr val="0D4E9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d</a:t>
            </a:r>
          </a:p>
        </p:txBody>
      </p:sp>
      <p:sp>
        <p:nvSpPr>
          <p:cNvPr id="17" name="Rectángulo 23">
            <a:extLst>
              <a:ext uri="{FF2B5EF4-FFF2-40B4-BE49-F238E27FC236}">
                <a16:creationId xmlns:a16="http://schemas.microsoft.com/office/drawing/2014/main" id="{CBF3E9CD-8C79-BDD6-C2FE-B36CAB6C2E99}"/>
              </a:ext>
            </a:extLst>
          </p:cNvPr>
          <p:cNvSpPr/>
          <p:nvPr/>
        </p:nvSpPr>
        <p:spPr>
          <a:xfrm>
            <a:off x="2875309" y="3933388"/>
            <a:ext cx="6621379" cy="728385"/>
          </a:xfrm>
          <a:prstGeom prst="rect">
            <a:avLst/>
          </a:prstGeom>
          <a:solidFill>
            <a:srgbClr val="0D4E91"/>
          </a:solidFill>
          <a:ln w="28575" cap="flat">
            <a:solidFill>
              <a:srgbClr val="064F91"/>
            </a:solidFill>
            <a:prstDash val="solid"/>
          </a:ln>
        </p:spPr>
        <p:txBody>
          <a:bodyPr lIns="68580" tIns="34290" rIns="68580" bIns="34290" anchor="ctr" anchorCtr="1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CO" sz="2400" b="1" kern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Definición de instrumentos</a:t>
            </a:r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11F5ECAC-9C65-03E9-028D-F240105D0081}"/>
              </a:ext>
            </a:extLst>
          </p:cNvPr>
          <p:cNvSpPr/>
          <p:nvPr/>
        </p:nvSpPr>
        <p:spPr>
          <a:xfrm>
            <a:off x="2695309" y="3748921"/>
            <a:ext cx="360000" cy="3600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0D4E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>
                <a:solidFill>
                  <a:srgbClr val="0D4E9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c</a:t>
            </a:r>
            <a:endParaRPr lang="es-CO" b="1">
              <a:solidFill>
                <a:srgbClr val="0D4E91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2BC8803-7A73-7DC6-2F9D-98A13ABE199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5570" y="6126753"/>
            <a:ext cx="697469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8704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56">
            <a:extLst>
              <a:ext uri="{FF2B5EF4-FFF2-40B4-BE49-F238E27FC236}">
                <a16:creationId xmlns:a16="http://schemas.microsoft.com/office/drawing/2014/main" id="{04D0BFF5-35F1-6296-1E5C-E4F1A747AA68}"/>
              </a:ext>
            </a:extLst>
          </p:cNvPr>
          <p:cNvSpPr/>
          <p:nvPr/>
        </p:nvSpPr>
        <p:spPr>
          <a:xfrm>
            <a:off x="483481" y="1526651"/>
            <a:ext cx="1719056" cy="967782"/>
          </a:xfrm>
          <a:prstGeom prst="rect">
            <a:avLst/>
          </a:prstGeom>
          <a:solidFill>
            <a:srgbClr val="004A8C"/>
          </a:solidFill>
          <a:ln w="19050">
            <a:solidFill>
              <a:srgbClr val="004A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s-CO" sz="1600" b="1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Reducción de tasas de interés</a:t>
            </a:r>
          </a:p>
        </p:txBody>
      </p:sp>
      <p:sp>
        <p:nvSpPr>
          <p:cNvPr id="4" name="Rectángulo 56">
            <a:extLst>
              <a:ext uri="{FF2B5EF4-FFF2-40B4-BE49-F238E27FC236}">
                <a16:creationId xmlns:a16="http://schemas.microsoft.com/office/drawing/2014/main" id="{F4333578-CC10-13AC-B6ED-909261173177}"/>
              </a:ext>
            </a:extLst>
          </p:cNvPr>
          <p:cNvSpPr/>
          <p:nvPr/>
        </p:nvSpPr>
        <p:spPr>
          <a:xfrm>
            <a:off x="2300970" y="1526651"/>
            <a:ext cx="1619633" cy="967782"/>
          </a:xfrm>
          <a:prstGeom prst="rect">
            <a:avLst/>
          </a:prstGeom>
          <a:solidFill>
            <a:schemeClr val="bg1"/>
          </a:solidFill>
          <a:ln w="28575">
            <a:solidFill>
              <a:srgbClr val="0D4E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s-CO" sz="1600" b="1">
                <a:solidFill>
                  <a:srgbClr val="0D4E9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Reducción </a:t>
            </a:r>
          </a:p>
          <a:p>
            <a:pPr lvl="0" algn="ctr">
              <a:defRPr/>
            </a:pPr>
            <a:r>
              <a:rPr lang="es-CO" sz="1600" b="1">
                <a:solidFill>
                  <a:srgbClr val="0D4E9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de 362 pb</a:t>
            </a:r>
          </a:p>
        </p:txBody>
      </p:sp>
      <p:sp>
        <p:nvSpPr>
          <p:cNvPr id="5" name="Rectángulo 56">
            <a:extLst>
              <a:ext uri="{FF2B5EF4-FFF2-40B4-BE49-F238E27FC236}">
                <a16:creationId xmlns:a16="http://schemas.microsoft.com/office/drawing/2014/main" id="{3C63D784-CEA4-B251-3D41-645E35EE718C}"/>
              </a:ext>
            </a:extLst>
          </p:cNvPr>
          <p:cNvSpPr/>
          <p:nvPr/>
        </p:nvSpPr>
        <p:spPr>
          <a:xfrm>
            <a:off x="483481" y="2719916"/>
            <a:ext cx="1719055" cy="967782"/>
          </a:xfrm>
          <a:prstGeom prst="rect">
            <a:avLst/>
          </a:prstGeom>
          <a:solidFill>
            <a:srgbClr val="004A8C"/>
          </a:solidFill>
          <a:ln w="19050">
            <a:solidFill>
              <a:srgbClr val="004A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s-CO" sz="1600" b="1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Subsidios </a:t>
            </a:r>
          </a:p>
          <a:p>
            <a:pPr lvl="0" algn="ctr">
              <a:defRPr/>
            </a:pPr>
            <a:r>
              <a:rPr lang="es-CO" sz="1600" b="1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Mi Casa Ya</a:t>
            </a:r>
          </a:p>
        </p:txBody>
      </p:sp>
      <p:sp>
        <p:nvSpPr>
          <p:cNvPr id="1028" name="Elipse 1027">
            <a:extLst>
              <a:ext uri="{FF2B5EF4-FFF2-40B4-BE49-F238E27FC236}">
                <a16:creationId xmlns:a16="http://schemas.microsoft.com/office/drawing/2014/main" id="{F0B29AD7-6473-4D0F-8BB8-A31637B29FD4}"/>
              </a:ext>
            </a:extLst>
          </p:cNvPr>
          <p:cNvSpPr/>
          <p:nvPr/>
        </p:nvSpPr>
        <p:spPr>
          <a:xfrm>
            <a:off x="318332" y="1350180"/>
            <a:ext cx="360000" cy="3600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0D4E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>
                <a:solidFill>
                  <a:srgbClr val="0D4E9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1</a:t>
            </a:r>
          </a:p>
        </p:txBody>
      </p:sp>
      <p:sp>
        <p:nvSpPr>
          <p:cNvPr id="6" name="Rectángulo 56">
            <a:extLst>
              <a:ext uri="{FF2B5EF4-FFF2-40B4-BE49-F238E27FC236}">
                <a16:creationId xmlns:a16="http://schemas.microsoft.com/office/drawing/2014/main" id="{007364E6-C1BF-6075-0657-082C8897C3C9}"/>
              </a:ext>
            </a:extLst>
          </p:cNvPr>
          <p:cNvSpPr/>
          <p:nvPr/>
        </p:nvSpPr>
        <p:spPr>
          <a:xfrm>
            <a:off x="2300968" y="2719916"/>
            <a:ext cx="1619634" cy="967782"/>
          </a:xfrm>
          <a:prstGeom prst="rect">
            <a:avLst/>
          </a:prstGeom>
          <a:solidFill>
            <a:schemeClr val="bg1"/>
          </a:solidFill>
          <a:ln w="28575">
            <a:solidFill>
              <a:srgbClr val="0D4E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s-CO" sz="1600" b="1">
                <a:solidFill>
                  <a:srgbClr val="0D4E9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Garantizar recursos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7A29FCF4-9B7F-F2BC-5959-65788C14D280}"/>
              </a:ext>
            </a:extLst>
          </p:cNvPr>
          <p:cNvSpPr txBox="1"/>
          <p:nvPr/>
        </p:nvSpPr>
        <p:spPr>
          <a:xfrm>
            <a:off x="419007" y="172100"/>
            <a:ext cx="11353987" cy="434683"/>
          </a:xfrm>
          <a:prstGeom prst="rect">
            <a:avLst/>
          </a:prstGeom>
          <a:noFill/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>
            <a:defPPr>
              <a:defRPr lang="es-ES_tradnl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>
                <a:solidFill>
                  <a:prstClr val="white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ES" sz="2800">
                <a:solidFill>
                  <a:srgbClr val="0D4E91"/>
                </a:solidFill>
              </a:rPr>
              <a:t>Ejemplo: Mesa de vivienda</a:t>
            </a: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4C0F225A-5E44-CE42-CE5D-DBCDAC9F8A46}"/>
              </a:ext>
            </a:extLst>
          </p:cNvPr>
          <p:cNvSpPr/>
          <p:nvPr/>
        </p:nvSpPr>
        <p:spPr>
          <a:xfrm>
            <a:off x="303481" y="2580895"/>
            <a:ext cx="360000" cy="3600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0D4E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>
                <a:solidFill>
                  <a:srgbClr val="0D4E9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2</a:t>
            </a:r>
          </a:p>
        </p:txBody>
      </p:sp>
      <p:sp>
        <p:nvSpPr>
          <p:cNvPr id="3" name="Rectángulo 56">
            <a:extLst>
              <a:ext uri="{FF2B5EF4-FFF2-40B4-BE49-F238E27FC236}">
                <a16:creationId xmlns:a16="http://schemas.microsoft.com/office/drawing/2014/main" id="{EDBA3BE7-1F74-66A9-526A-709C821B1B6D}"/>
              </a:ext>
            </a:extLst>
          </p:cNvPr>
          <p:cNvSpPr/>
          <p:nvPr/>
        </p:nvSpPr>
        <p:spPr>
          <a:xfrm>
            <a:off x="483481" y="3913181"/>
            <a:ext cx="1719055" cy="967782"/>
          </a:xfrm>
          <a:prstGeom prst="rect">
            <a:avLst/>
          </a:prstGeom>
          <a:solidFill>
            <a:srgbClr val="004A8C"/>
          </a:solidFill>
          <a:ln w="19050">
            <a:solidFill>
              <a:srgbClr val="004A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s-CO" sz="1600" b="1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LTI No VIS</a:t>
            </a:r>
          </a:p>
        </p:txBody>
      </p:sp>
      <p:sp>
        <p:nvSpPr>
          <p:cNvPr id="7" name="Rectángulo 56">
            <a:extLst>
              <a:ext uri="{FF2B5EF4-FFF2-40B4-BE49-F238E27FC236}">
                <a16:creationId xmlns:a16="http://schemas.microsoft.com/office/drawing/2014/main" id="{FF1BFD16-081E-FA2F-860A-F64DB43497DC}"/>
              </a:ext>
            </a:extLst>
          </p:cNvPr>
          <p:cNvSpPr/>
          <p:nvPr/>
        </p:nvSpPr>
        <p:spPr>
          <a:xfrm>
            <a:off x="2300968" y="3913181"/>
            <a:ext cx="1619634" cy="967782"/>
          </a:xfrm>
          <a:prstGeom prst="rect">
            <a:avLst/>
          </a:prstGeom>
          <a:solidFill>
            <a:schemeClr val="bg1"/>
          </a:solidFill>
          <a:ln w="28575">
            <a:solidFill>
              <a:srgbClr val="0D4E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s-ES" sz="1600" b="1">
                <a:solidFill>
                  <a:srgbClr val="0D4E9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Pasar de 30% a 40 % en No VIS</a:t>
            </a:r>
          </a:p>
        </p:txBody>
      </p:sp>
      <p:pic>
        <p:nvPicPr>
          <p:cNvPr id="13" name="Gráfico 12" descr="Marca de insignia1 con relleno sólido">
            <a:extLst>
              <a:ext uri="{FF2B5EF4-FFF2-40B4-BE49-F238E27FC236}">
                <a16:creationId xmlns:a16="http://schemas.microsoft.com/office/drawing/2014/main" id="{1B5586AE-4DA1-9A63-96D9-B334621650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48918" y="1493923"/>
            <a:ext cx="396000" cy="396000"/>
          </a:xfrm>
          <a:prstGeom prst="rect">
            <a:avLst/>
          </a:prstGeom>
        </p:spPr>
      </p:pic>
      <p:sp>
        <p:nvSpPr>
          <p:cNvPr id="8" name="Elipse 7">
            <a:extLst>
              <a:ext uri="{FF2B5EF4-FFF2-40B4-BE49-F238E27FC236}">
                <a16:creationId xmlns:a16="http://schemas.microsoft.com/office/drawing/2014/main" id="{8ABEF8A1-0501-89DA-BF67-84D042E00885}"/>
              </a:ext>
            </a:extLst>
          </p:cNvPr>
          <p:cNvSpPr/>
          <p:nvPr/>
        </p:nvSpPr>
        <p:spPr>
          <a:xfrm>
            <a:off x="303481" y="3749686"/>
            <a:ext cx="360000" cy="3600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0D4E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>
                <a:solidFill>
                  <a:srgbClr val="0D4E9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3</a:t>
            </a:r>
          </a:p>
        </p:txBody>
      </p:sp>
      <p:sp>
        <p:nvSpPr>
          <p:cNvPr id="17" name="Rectángulo 56">
            <a:extLst>
              <a:ext uri="{FF2B5EF4-FFF2-40B4-BE49-F238E27FC236}">
                <a16:creationId xmlns:a16="http://schemas.microsoft.com/office/drawing/2014/main" id="{B2BC1963-B8CC-AC3F-C65D-1CC08A1E2DEC}"/>
              </a:ext>
            </a:extLst>
          </p:cNvPr>
          <p:cNvSpPr/>
          <p:nvPr/>
        </p:nvSpPr>
        <p:spPr>
          <a:xfrm>
            <a:off x="483481" y="5106447"/>
            <a:ext cx="1719055" cy="967782"/>
          </a:xfrm>
          <a:prstGeom prst="rect">
            <a:avLst/>
          </a:prstGeom>
          <a:solidFill>
            <a:srgbClr val="004A8C"/>
          </a:solidFill>
          <a:ln w="19050">
            <a:solidFill>
              <a:srgbClr val="004A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s-ES" sz="1600" b="1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R</a:t>
            </a:r>
            <a:r>
              <a:rPr lang="es-CO" sz="1600" b="1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estructuración créditos</a:t>
            </a:r>
          </a:p>
        </p:txBody>
      </p:sp>
      <p:sp>
        <p:nvSpPr>
          <p:cNvPr id="18" name="Rectángulo 56">
            <a:extLst>
              <a:ext uri="{FF2B5EF4-FFF2-40B4-BE49-F238E27FC236}">
                <a16:creationId xmlns:a16="http://schemas.microsoft.com/office/drawing/2014/main" id="{51C4E05A-77DC-CDBA-5CBF-07535E1C89EF}"/>
              </a:ext>
            </a:extLst>
          </p:cNvPr>
          <p:cNvSpPr/>
          <p:nvPr/>
        </p:nvSpPr>
        <p:spPr>
          <a:xfrm>
            <a:off x="2300968" y="5106447"/>
            <a:ext cx="1619634" cy="967782"/>
          </a:xfrm>
          <a:prstGeom prst="rect">
            <a:avLst/>
          </a:prstGeom>
          <a:solidFill>
            <a:schemeClr val="bg1"/>
          </a:solidFill>
          <a:ln w="28575">
            <a:solidFill>
              <a:srgbClr val="0D4E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s-CO" sz="1600" b="1">
                <a:solidFill>
                  <a:srgbClr val="0D4E9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Evitar la pérdida </a:t>
            </a:r>
          </a:p>
          <a:p>
            <a:pPr lvl="0" algn="ctr">
              <a:defRPr/>
            </a:pPr>
            <a:r>
              <a:rPr lang="es-CO" sz="1600" b="1">
                <a:solidFill>
                  <a:srgbClr val="0D4E9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del beneficio Mi Casa Ya</a:t>
            </a:r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280E2DC9-513E-77E0-29C7-F983F7C992EE}"/>
              </a:ext>
            </a:extLst>
          </p:cNvPr>
          <p:cNvSpPr/>
          <p:nvPr/>
        </p:nvSpPr>
        <p:spPr>
          <a:xfrm>
            <a:off x="305569" y="4949332"/>
            <a:ext cx="360000" cy="3600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0D4E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>
                <a:solidFill>
                  <a:srgbClr val="0D4E9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4</a:t>
            </a:r>
          </a:p>
        </p:txBody>
      </p:sp>
      <p:sp>
        <p:nvSpPr>
          <p:cNvPr id="21" name="Rectángulo 56">
            <a:extLst>
              <a:ext uri="{FF2B5EF4-FFF2-40B4-BE49-F238E27FC236}">
                <a16:creationId xmlns:a16="http://schemas.microsoft.com/office/drawing/2014/main" id="{2191D856-5FF6-4373-669E-AEC74BBC547C}"/>
              </a:ext>
            </a:extLst>
          </p:cNvPr>
          <p:cNvSpPr/>
          <p:nvPr/>
        </p:nvSpPr>
        <p:spPr>
          <a:xfrm>
            <a:off x="3995705" y="1526651"/>
            <a:ext cx="1531386" cy="967782"/>
          </a:xfrm>
          <a:prstGeom prst="rect">
            <a:avLst/>
          </a:prstGeom>
          <a:solidFill>
            <a:schemeClr val="bg1"/>
          </a:solidFill>
          <a:ln w="28575">
            <a:solidFill>
              <a:srgbClr val="0D4E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s-CO" sz="1600" b="1">
                <a:solidFill>
                  <a:srgbClr val="0D4E9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Entidades Financieras</a:t>
            </a:r>
          </a:p>
        </p:txBody>
      </p:sp>
      <p:sp>
        <p:nvSpPr>
          <p:cNvPr id="22" name="Rectángulo 56">
            <a:extLst>
              <a:ext uri="{FF2B5EF4-FFF2-40B4-BE49-F238E27FC236}">
                <a16:creationId xmlns:a16="http://schemas.microsoft.com/office/drawing/2014/main" id="{43D12130-A96C-3295-DDEB-8FACB9CE9D90}"/>
              </a:ext>
            </a:extLst>
          </p:cNvPr>
          <p:cNvSpPr/>
          <p:nvPr/>
        </p:nvSpPr>
        <p:spPr>
          <a:xfrm>
            <a:off x="3995702" y="2719916"/>
            <a:ext cx="1531387" cy="967782"/>
          </a:xfrm>
          <a:prstGeom prst="rect">
            <a:avLst/>
          </a:prstGeom>
          <a:solidFill>
            <a:schemeClr val="bg1"/>
          </a:solidFill>
          <a:ln w="28575">
            <a:solidFill>
              <a:srgbClr val="0D4E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s-ES" sz="1600" b="1">
                <a:solidFill>
                  <a:srgbClr val="0D4E9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M</a:t>
            </a:r>
            <a:r>
              <a:rPr lang="es-CO" sz="1600" b="1" err="1">
                <a:solidFill>
                  <a:srgbClr val="0D4E9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inVivienda</a:t>
            </a:r>
            <a:endParaRPr lang="es-CO" sz="1600" b="1">
              <a:solidFill>
                <a:srgbClr val="0D4E91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lvl="0" algn="ctr">
              <a:defRPr/>
            </a:pPr>
            <a:r>
              <a:rPr lang="es-CO" sz="1600" b="1" err="1">
                <a:solidFill>
                  <a:srgbClr val="0D4E9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MinHacienda</a:t>
            </a:r>
            <a:endParaRPr lang="es-CO" sz="1600" b="1">
              <a:solidFill>
                <a:srgbClr val="0D4E91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24" name="Rectángulo 56">
            <a:extLst>
              <a:ext uri="{FF2B5EF4-FFF2-40B4-BE49-F238E27FC236}">
                <a16:creationId xmlns:a16="http://schemas.microsoft.com/office/drawing/2014/main" id="{4D1B4D35-23C8-DC85-6D03-0A0EF230EC70}"/>
              </a:ext>
            </a:extLst>
          </p:cNvPr>
          <p:cNvSpPr/>
          <p:nvPr/>
        </p:nvSpPr>
        <p:spPr>
          <a:xfrm>
            <a:off x="3995702" y="3913181"/>
            <a:ext cx="1531387" cy="967782"/>
          </a:xfrm>
          <a:prstGeom prst="rect">
            <a:avLst/>
          </a:prstGeom>
          <a:solidFill>
            <a:schemeClr val="bg1"/>
          </a:solidFill>
          <a:ln w="28575">
            <a:solidFill>
              <a:srgbClr val="0D4E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s-ES" sz="1600" b="1" err="1">
                <a:solidFill>
                  <a:srgbClr val="0D4E9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MinHacienda</a:t>
            </a:r>
            <a:br>
              <a:rPr lang="es-ES" sz="1600" b="1">
                <a:solidFill>
                  <a:srgbClr val="0D4E9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</a:br>
            <a:r>
              <a:rPr lang="es-ES" sz="1600" b="1">
                <a:solidFill>
                  <a:srgbClr val="0D4E9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SFC</a:t>
            </a:r>
          </a:p>
        </p:txBody>
      </p:sp>
      <p:sp>
        <p:nvSpPr>
          <p:cNvPr id="25" name="Rectángulo 56">
            <a:extLst>
              <a:ext uri="{FF2B5EF4-FFF2-40B4-BE49-F238E27FC236}">
                <a16:creationId xmlns:a16="http://schemas.microsoft.com/office/drawing/2014/main" id="{549790A8-3040-6E97-9F12-7BA8A3F24311}"/>
              </a:ext>
            </a:extLst>
          </p:cNvPr>
          <p:cNvSpPr/>
          <p:nvPr/>
        </p:nvSpPr>
        <p:spPr>
          <a:xfrm>
            <a:off x="3995702" y="5106447"/>
            <a:ext cx="1531387" cy="967782"/>
          </a:xfrm>
          <a:prstGeom prst="rect">
            <a:avLst/>
          </a:prstGeom>
          <a:solidFill>
            <a:schemeClr val="bg1"/>
          </a:solidFill>
          <a:ln w="28575">
            <a:solidFill>
              <a:srgbClr val="0D4E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s-CO" sz="1600" b="1" err="1">
                <a:solidFill>
                  <a:srgbClr val="0D4E9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MinVivienda</a:t>
            </a:r>
            <a:endParaRPr lang="es-CO" sz="1600" b="1">
              <a:solidFill>
                <a:srgbClr val="0D4E91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26" name="Rectángulo 56">
            <a:extLst>
              <a:ext uri="{FF2B5EF4-FFF2-40B4-BE49-F238E27FC236}">
                <a16:creationId xmlns:a16="http://schemas.microsoft.com/office/drawing/2014/main" id="{14C74BB3-AEA4-A906-1D73-E2795D998D86}"/>
              </a:ext>
            </a:extLst>
          </p:cNvPr>
          <p:cNvSpPr/>
          <p:nvPr/>
        </p:nvSpPr>
        <p:spPr>
          <a:xfrm>
            <a:off x="5602198" y="1526651"/>
            <a:ext cx="1672787" cy="967782"/>
          </a:xfrm>
          <a:prstGeom prst="rect">
            <a:avLst/>
          </a:prstGeom>
          <a:solidFill>
            <a:schemeClr val="bg1"/>
          </a:solidFill>
          <a:ln w="28575">
            <a:solidFill>
              <a:srgbClr val="0D4E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s-CO" sz="1600" b="1">
                <a:solidFill>
                  <a:srgbClr val="0D4E9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Comunicación</a:t>
            </a:r>
          </a:p>
        </p:txBody>
      </p:sp>
      <p:sp>
        <p:nvSpPr>
          <p:cNvPr id="27" name="Rectángulo 56">
            <a:extLst>
              <a:ext uri="{FF2B5EF4-FFF2-40B4-BE49-F238E27FC236}">
                <a16:creationId xmlns:a16="http://schemas.microsoft.com/office/drawing/2014/main" id="{98638838-80A0-B17B-ADBB-74D50A47D6BC}"/>
              </a:ext>
            </a:extLst>
          </p:cNvPr>
          <p:cNvSpPr/>
          <p:nvPr/>
        </p:nvSpPr>
        <p:spPr>
          <a:xfrm>
            <a:off x="5602198" y="2719916"/>
            <a:ext cx="1672788" cy="967782"/>
          </a:xfrm>
          <a:prstGeom prst="rect">
            <a:avLst/>
          </a:prstGeom>
          <a:solidFill>
            <a:schemeClr val="bg1"/>
          </a:solidFill>
          <a:ln w="28575">
            <a:solidFill>
              <a:srgbClr val="0D4E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s-ES" sz="1600" b="1">
                <a:solidFill>
                  <a:srgbClr val="0D4E9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CONFIS-CONPES-CONFIS</a:t>
            </a:r>
            <a:endParaRPr lang="es-CO" sz="1600" b="1">
              <a:solidFill>
                <a:srgbClr val="0D4E91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29" name="Rectángulo 56">
            <a:extLst>
              <a:ext uri="{FF2B5EF4-FFF2-40B4-BE49-F238E27FC236}">
                <a16:creationId xmlns:a16="http://schemas.microsoft.com/office/drawing/2014/main" id="{A20D6DF1-F2B2-5589-578E-EB6B61D698A5}"/>
              </a:ext>
            </a:extLst>
          </p:cNvPr>
          <p:cNvSpPr/>
          <p:nvPr/>
        </p:nvSpPr>
        <p:spPr>
          <a:xfrm>
            <a:off x="5602198" y="3913181"/>
            <a:ext cx="1672788" cy="967782"/>
          </a:xfrm>
          <a:prstGeom prst="rect">
            <a:avLst/>
          </a:prstGeom>
          <a:solidFill>
            <a:schemeClr val="bg1"/>
          </a:solidFill>
          <a:ln w="28575">
            <a:solidFill>
              <a:srgbClr val="0D4E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s-ES" sz="1600" b="1">
                <a:solidFill>
                  <a:srgbClr val="0D4E9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Decreto</a:t>
            </a:r>
          </a:p>
        </p:txBody>
      </p:sp>
      <p:sp>
        <p:nvSpPr>
          <p:cNvPr id="30" name="Rectángulo 56">
            <a:extLst>
              <a:ext uri="{FF2B5EF4-FFF2-40B4-BE49-F238E27FC236}">
                <a16:creationId xmlns:a16="http://schemas.microsoft.com/office/drawing/2014/main" id="{633F8D85-91F0-76FB-3FA3-2FCEA480AEF3}"/>
              </a:ext>
            </a:extLst>
          </p:cNvPr>
          <p:cNvSpPr/>
          <p:nvPr/>
        </p:nvSpPr>
        <p:spPr>
          <a:xfrm>
            <a:off x="5602198" y="5106447"/>
            <a:ext cx="1672788" cy="967782"/>
          </a:xfrm>
          <a:prstGeom prst="rect">
            <a:avLst/>
          </a:prstGeom>
          <a:solidFill>
            <a:schemeClr val="bg1"/>
          </a:solidFill>
          <a:ln w="28575">
            <a:solidFill>
              <a:srgbClr val="0D4E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s-CO" sz="1600" b="1">
                <a:solidFill>
                  <a:srgbClr val="0D4E9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Decreto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7F4F47E4-B01F-6BD7-BD4E-CCB6790F3A19}"/>
              </a:ext>
            </a:extLst>
          </p:cNvPr>
          <p:cNvSpPr txBox="1"/>
          <p:nvPr/>
        </p:nvSpPr>
        <p:spPr>
          <a:xfrm>
            <a:off x="2370452" y="1112746"/>
            <a:ext cx="15247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>
                <a:solidFill>
                  <a:srgbClr val="0D4E9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Propuesta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45B59D72-B427-49F7-7FE3-8737516443A2}"/>
              </a:ext>
            </a:extLst>
          </p:cNvPr>
          <p:cNvSpPr txBox="1"/>
          <p:nvPr/>
        </p:nvSpPr>
        <p:spPr>
          <a:xfrm>
            <a:off x="4039121" y="1112746"/>
            <a:ext cx="15247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>
                <a:solidFill>
                  <a:srgbClr val="0D4E9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Responsable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9F5FFCF2-9151-E5F4-CF89-19AF85F6D090}"/>
              </a:ext>
            </a:extLst>
          </p:cNvPr>
          <p:cNvSpPr txBox="1"/>
          <p:nvPr/>
        </p:nvSpPr>
        <p:spPr>
          <a:xfrm>
            <a:off x="5676204" y="1112746"/>
            <a:ext cx="15247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>
                <a:solidFill>
                  <a:srgbClr val="0D4E9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Próximo paso</a:t>
            </a:r>
          </a:p>
        </p:txBody>
      </p:sp>
      <p:cxnSp>
        <p:nvCxnSpPr>
          <p:cNvPr id="36" name="Conector recto 35">
            <a:extLst>
              <a:ext uri="{FF2B5EF4-FFF2-40B4-BE49-F238E27FC236}">
                <a16:creationId xmlns:a16="http://schemas.microsoft.com/office/drawing/2014/main" id="{7316A309-E223-BD33-EEDC-77836BA2390D}"/>
              </a:ext>
            </a:extLst>
          </p:cNvPr>
          <p:cNvCxnSpPr/>
          <p:nvPr/>
        </p:nvCxnSpPr>
        <p:spPr>
          <a:xfrm>
            <a:off x="7579895" y="1343402"/>
            <a:ext cx="0" cy="4730827"/>
          </a:xfrm>
          <a:prstGeom prst="line">
            <a:avLst/>
          </a:prstGeom>
          <a:ln w="12700"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CuadroTexto 36">
            <a:extLst>
              <a:ext uri="{FF2B5EF4-FFF2-40B4-BE49-F238E27FC236}">
                <a16:creationId xmlns:a16="http://schemas.microsoft.com/office/drawing/2014/main" id="{372ACABA-0228-4C9F-4973-5F966E0E205C}"/>
              </a:ext>
            </a:extLst>
          </p:cNvPr>
          <p:cNvSpPr txBox="1"/>
          <p:nvPr/>
        </p:nvSpPr>
        <p:spPr>
          <a:xfrm>
            <a:off x="1833210" y="669469"/>
            <a:ext cx="4411821" cy="434683"/>
          </a:xfrm>
          <a:prstGeom prst="rect">
            <a:avLst/>
          </a:prstGeom>
          <a:noFill/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>
            <a:defPPr>
              <a:defRPr lang="es-ES_tradnl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>
                <a:solidFill>
                  <a:prstClr val="white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ES">
                <a:solidFill>
                  <a:srgbClr val="0D4E91"/>
                </a:solidFill>
              </a:rPr>
              <a:t>Adquisición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C311E02B-BFEA-097D-7F06-AC0950A7C5D1}"/>
              </a:ext>
            </a:extLst>
          </p:cNvPr>
          <p:cNvSpPr txBox="1"/>
          <p:nvPr/>
        </p:nvSpPr>
        <p:spPr>
          <a:xfrm>
            <a:off x="7559987" y="669469"/>
            <a:ext cx="4411821" cy="434683"/>
          </a:xfrm>
          <a:prstGeom prst="rect">
            <a:avLst/>
          </a:prstGeom>
          <a:noFill/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>
            <a:defPPr>
              <a:defRPr lang="es-ES_tradnl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>
                <a:solidFill>
                  <a:prstClr val="white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ES">
                <a:solidFill>
                  <a:srgbClr val="0D4E91"/>
                </a:solidFill>
              </a:rPr>
              <a:t>Mejoramiento</a:t>
            </a:r>
          </a:p>
        </p:txBody>
      </p:sp>
      <p:sp>
        <p:nvSpPr>
          <p:cNvPr id="39" name="Rectángulo 56">
            <a:extLst>
              <a:ext uri="{FF2B5EF4-FFF2-40B4-BE49-F238E27FC236}">
                <a16:creationId xmlns:a16="http://schemas.microsoft.com/office/drawing/2014/main" id="{499F0CA2-E47E-B734-CB85-4C261ECE8017}"/>
              </a:ext>
            </a:extLst>
          </p:cNvPr>
          <p:cNvSpPr/>
          <p:nvPr/>
        </p:nvSpPr>
        <p:spPr>
          <a:xfrm>
            <a:off x="7987986" y="1523566"/>
            <a:ext cx="1719056" cy="967782"/>
          </a:xfrm>
          <a:prstGeom prst="rect">
            <a:avLst/>
          </a:prstGeom>
          <a:solidFill>
            <a:srgbClr val="004A8C"/>
          </a:solidFill>
          <a:ln w="19050">
            <a:solidFill>
              <a:srgbClr val="004A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s-CO" sz="1600" b="1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Con garantía hipotecaria</a:t>
            </a:r>
          </a:p>
        </p:txBody>
      </p:sp>
      <p:sp>
        <p:nvSpPr>
          <p:cNvPr id="40" name="Rectángulo 56">
            <a:extLst>
              <a:ext uri="{FF2B5EF4-FFF2-40B4-BE49-F238E27FC236}">
                <a16:creationId xmlns:a16="http://schemas.microsoft.com/office/drawing/2014/main" id="{6E0B4A57-E035-8F28-FF0E-890AE80A2B14}"/>
              </a:ext>
            </a:extLst>
          </p:cNvPr>
          <p:cNvSpPr/>
          <p:nvPr/>
        </p:nvSpPr>
        <p:spPr>
          <a:xfrm>
            <a:off x="7987986" y="2716831"/>
            <a:ext cx="1719055" cy="967782"/>
          </a:xfrm>
          <a:prstGeom prst="rect">
            <a:avLst/>
          </a:prstGeom>
          <a:solidFill>
            <a:srgbClr val="004A8C"/>
          </a:solidFill>
          <a:ln w="19050">
            <a:solidFill>
              <a:srgbClr val="004A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s-CO" sz="1600" b="1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Asociativo</a:t>
            </a:r>
          </a:p>
        </p:txBody>
      </p:sp>
      <p:sp>
        <p:nvSpPr>
          <p:cNvPr id="41" name="Elipse 40">
            <a:extLst>
              <a:ext uri="{FF2B5EF4-FFF2-40B4-BE49-F238E27FC236}">
                <a16:creationId xmlns:a16="http://schemas.microsoft.com/office/drawing/2014/main" id="{23640C39-B833-7ED8-82E4-5CECFC81C602}"/>
              </a:ext>
            </a:extLst>
          </p:cNvPr>
          <p:cNvSpPr/>
          <p:nvPr/>
        </p:nvSpPr>
        <p:spPr>
          <a:xfrm>
            <a:off x="7807986" y="1340317"/>
            <a:ext cx="360000" cy="3600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0D4E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>
                <a:solidFill>
                  <a:srgbClr val="0D4E9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1</a:t>
            </a:r>
          </a:p>
        </p:txBody>
      </p:sp>
      <p:sp>
        <p:nvSpPr>
          <p:cNvPr id="42" name="Elipse 41">
            <a:extLst>
              <a:ext uri="{FF2B5EF4-FFF2-40B4-BE49-F238E27FC236}">
                <a16:creationId xmlns:a16="http://schemas.microsoft.com/office/drawing/2014/main" id="{48091D3F-4B13-6987-68C5-2BCAF0E75075}"/>
              </a:ext>
            </a:extLst>
          </p:cNvPr>
          <p:cNvSpPr/>
          <p:nvPr/>
        </p:nvSpPr>
        <p:spPr>
          <a:xfrm>
            <a:off x="7807986" y="2542294"/>
            <a:ext cx="360000" cy="3600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0D4E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>
                <a:solidFill>
                  <a:srgbClr val="0D4E9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2</a:t>
            </a:r>
          </a:p>
        </p:txBody>
      </p:sp>
      <p:sp>
        <p:nvSpPr>
          <p:cNvPr id="43" name="Rectángulo 56">
            <a:extLst>
              <a:ext uri="{FF2B5EF4-FFF2-40B4-BE49-F238E27FC236}">
                <a16:creationId xmlns:a16="http://schemas.microsoft.com/office/drawing/2014/main" id="{6F22902F-63C7-CD70-1622-BF755767A4D3}"/>
              </a:ext>
            </a:extLst>
          </p:cNvPr>
          <p:cNvSpPr/>
          <p:nvPr/>
        </p:nvSpPr>
        <p:spPr>
          <a:xfrm>
            <a:off x="7987986" y="3910096"/>
            <a:ext cx="1719055" cy="967782"/>
          </a:xfrm>
          <a:prstGeom prst="rect">
            <a:avLst/>
          </a:prstGeom>
          <a:solidFill>
            <a:srgbClr val="004A8C"/>
          </a:solidFill>
          <a:ln w="19050">
            <a:solidFill>
              <a:srgbClr val="004A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s-CO" sz="1600" b="1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FNA</a:t>
            </a:r>
          </a:p>
        </p:txBody>
      </p:sp>
      <p:sp>
        <p:nvSpPr>
          <p:cNvPr id="45" name="Elipse 44">
            <a:extLst>
              <a:ext uri="{FF2B5EF4-FFF2-40B4-BE49-F238E27FC236}">
                <a16:creationId xmlns:a16="http://schemas.microsoft.com/office/drawing/2014/main" id="{61800CBD-96B8-6076-88CF-9430782034F1}"/>
              </a:ext>
            </a:extLst>
          </p:cNvPr>
          <p:cNvSpPr/>
          <p:nvPr/>
        </p:nvSpPr>
        <p:spPr>
          <a:xfrm>
            <a:off x="7807986" y="3744271"/>
            <a:ext cx="360000" cy="3600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0D4E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>
                <a:solidFill>
                  <a:srgbClr val="0D4E9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3</a:t>
            </a:r>
          </a:p>
        </p:txBody>
      </p:sp>
      <p:sp>
        <p:nvSpPr>
          <p:cNvPr id="46" name="Rectángulo 56">
            <a:extLst>
              <a:ext uri="{FF2B5EF4-FFF2-40B4-BE49-F238E27FC236}">
                <a16:creationId xmlns:a16="http://schemas.microsoft.com/office/drawing/2014/main" id="{3E4BD18A-B27B-09A4-A8AD-C13D0E1B3BF4}"/>
              </a:ext>
            </a:extLst>
          </p:cNvPr>
          <p:cNvSpPr/>
          <p:nvPr/>
        </p:nvSpPr>
        <p:spPr>
          <a:xfrm>
            <a:off x="7987986" y="5103362"/>
            <a:ext cx="1719055" cy="967782"/>
          </a:xfrm>
          <a:prstGeom prst="rect">
            <a:avLst/>
          </a:prstGeom>
          <a:solidFill>
            <a:srgbClr val="004A8C"/>
          </a:solidFill>
          <a:ln w="19050">
            <a:solidFill>
              <a:srgbClr val="004A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s-CO" sz="1600" b="1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Sin garantía hipotecaria</a:t>
            </a:r>
          </a:p>
        </p:txBody>
      </p:sp>
      <p:sp>
        <p:nvSpPr>
          <p:cNvPr id="47" name="Elipse 46">
            <a:extLst>
              <a:ext uri="{FF2B5EF4-FFF2-40B4-BE49-F238E27FC236}">
                <a16:creationId xmlns:a16="http://schemas.microsoft.com/office/drawing/2014/main" id="{5A059A34-AD55-DEDA-CD9F-FFA7E28FCFF7}"/>
              </a:ext>
            </a:extLst>
          </p:cNvPr>
          <p:cNvSpPr/>
          <p:nvPr/>
        </p:nvSpPr>
        <p:spPr>
          <a:xfrm>
            <a:off x="7810074" y="4946247"/>
            <a:ext cx="360000" cy="3600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0D4E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>
                <a:solidFill>
                  <a:srgbClr val="0D4E9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4</a:t>
            </a:r>
          </a:p>
        </p:txBody>
      </p:sp>
      <p:sp>
        <p:nvSpPr>
          <p:cNvPr id="48" name="Rectángulo 56">
            <a:extLst>
              <a:ext uri="{FF2B5EF4-FFF2-40B4-BE49-F238E27FC236}">
                <a16:creationId xmlns:a16="http://schemas.microsoft.com/office/drawing/2014/main" id="{461940BA-E3C2-0ABE-21C1-D1CA8E0BFA19}"/>
              </a:ext>
            </a:extLst>
          </p:cNvPr>
          <p:cNvSpPr/>
          <p:nvPr/>
        </p:nvSpPr>
        <p:spPr>
          <a:xfrm>
            <a:off x="9884953" y="1523566"/>
            <a:ext cx="1719054" cy="967782"/>
          </a:xfrm>
          <a:prstGeom prst="rect">
            <a:avLst/>
          </a:prstGeom>
          <a:solidFill>
            <a:schemeClr val="bg1"/>
          </a:solidFill>
          <a:ln w="28575">
            <a:solidFill>
              <a:srgbClr val="0D4E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s-CO" sz="1600" b="1">
                <a:solidFill>
                  <a:srgbClr val="0D4E9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Estructuración del producto</a:t>
            </a:r>
          </a:p>
        </p:txBody>
      </p:sp>
      <p:sp>
        <p:nvSpPr>
          <p:cNvPr id="49" name="Rectángulo 56">
            <a:extLst>
              <a:ext uri="{FF2B5EF4-FFF2-40B4-BE49-F238E27FC236}">
                <a16:creationId xmlns:a16="http://schemas.microsoft.com/office/drawing/2014/main" id="{68A0A25B-B5AF-FF84-1C99-C2BC6E895D70}"/>
              </a:ext>
            </a:extLst>
          </p:cNvPr>
          <p:cNvSpPr/>
          <p:nvPr/>
        </p:nvSpPr>
        <p:spPr>
          <a:xfrm>
            <a:off x="9884953" y="2716831"/>
            <a:ext cx="1719055" cy="967782"/>
          </a:xfrm>
          <a:prstGeom prst="rect">
            <a:avLst/>
          </a:prstGeom>
          <a:solidFill>
            <a:schemeClr val="bg1"/>
          </a:solidFill>
          <a:ln w="28575">
            <a:solidFill>
              <a:srgbClr val="0D4E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s-CO" sz="1600" b="1">
                <a:solidFill>
                  <a:srgbClr val="0D4E9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Creación del producto</a:t>
            </a:r>
          </a:p>
        </p:txBody>
      </p:sp>
      <p:sp>
        <p:nvSpPr>
          <p:cNvPr id="50" name="Rectángulo 56">
            <a:extLst>
              <a:ext uri="{FF2B5EF4-FFF2-40B4-BE49-F238E27FC236}">
                <a16:creationId xmlns:a16="http://schemas.microsoft.com/office/drawing/2014/main" id="{42315D6A-D6FE-52FB-37D3-9AF4DB556649}"/>
              </a:ext>
            </a:extLst>
          </p:cNvPr>
          <p:cNvSpPr/>
          <p:nvPr/>
        </p:nvSpPr>
        <p:spPr>
          <a:xfrm>
            <a:off x="9884953" y="3910096"/>
            <a:ext cx="1719055" cy="967782"/>
          </a:xfrm>
          <a:prstGeom prst="rect">
            <a:avLst/>
          </a:prstGeom>
          <a:solidFill>
            <a:schemeClr val="bg1"/>
          </a:solidFill>
          <a:ln w="28575">
            <a:solidFill>
              <a:srgbClr val="0D4E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s-ES" sz="1600" b="1">
                <a:solidFill>
                  <a:srgbClr val="0D4E9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Ley</a:t>
            </a:r>
          </a:p>
        </p:txBody>
      </p:sp>
      <p:sp>
        <p:nvSpPr>
          <p:cNvPr id="51" name="Rectángulo 56">
            <a:extLst>
              <a:ext uri="{FF2B5EF4-FFF2-40B4-BE49-F238E27FC236}">
                <a16:creationId xmlns:a16="http://schemas.microsoft.com/office/drawing/2014/main" id="{AFF9C83E-E81C-1B14-7955-03587739FF79}"/>
              </a:ext>
            </a:extLst>
          </p:cNvPr>
          <p:cNvSpPr/>
          <p:nvPr/>
        </p:nvSpPr>
        <p:spPr>
          <a:xfrm>
            <a:off x="9884953" y="5103362"/>
            <a:ext cx="1719055" cy="396933"/>
          </a:xfrm>
          <a:prstGeom prst="rect">
            <a:avLst/>
          </a:prstGeom>
          <a:solidFill>
            <a:schemeClr val="bg1"/>
          </a:solidFill>
          <a:ln w="28575">
            <a:solidFill>
              <a:srgbClr val="0D4E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s-CO" sz="1600" b="1">
                <a:solidFill>
                  <a:srgbClr val="0D4E9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Libranza</a:t>
            </a:r>
          </a:p>
        </p:txBody>
      </p:sp>
      <p:pic>
        <p:nvPicPr>
          <p:cNvPr id="53" name="Gráfico 52" descr="Marca de insignia1 con relleno sólido">
            <a:extLst>
              <a:ext uri="{FF2B5EF4-FFF2-40B4-BE49-F238E27FC236}">
                <a16:creationId xmlns:a16="http://schemas.microsoft.com/office/drawing/2014/main" id="{65956157-B63D-2016-B4CB-5BEF586003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33246" y="1497167"/>
            <a:ext cx="396000" cy="396000"/>
          </a:xfrm>
          <a:prstGeom prst="rect">
            <a:avLst/>
          </a:prstGeom>
        </p:spPr>
      </p:pic>
      <p:sp>
        <p:nvSpPr>
          <p:cNvPr id="54" name="Rectángulo 56">
            <a:extLst>
              <a:ext uri="{FF2B5EF4-FFF2-40B4-BE49-F238E27FC236}">
                <a16:creationId xmlns:a16="http://schemas.microsoft.com/office/drawing/2014/main" id="{6F09D1AD-E584-F1AA-6885-735322C8FAE2}"/>
              </a:ext>
            </a:extLst>
          </p:cNvPr>
          <p:cNvSpPr/>
          <p:nvPr/>
        </p:nvSpPr>
        <p:spPr>
          <a:xfrm>
            <a:off x="9884953" y="5674211"/>
            <a:ext cx="1719055" cy="396933"/>
          </a:xfrm>
          <a:prstGeom prst="rect">
            <a:avLst/>
          </a:prstGeom>
          <a:solidFill>
            <a:schemeClr val="bg1"/>
          </a:solidFill>
          <a:ln w="28575">
            <a:solidFill>
              <a:srgbClr val="0D4E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s-CO" sz="1600" b="1">
                <a:solidFill>
                  <a:srgbClr val="0D4E9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Consumo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E5E17C20-CF22-50D3-0424-07E161274A6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5570" y="6126753"/>
            <a:ext cx="697469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323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43">
            <a:extLst>
              <a:ext uri="{FF2B5EF4-FFF2-40B4-BE49-F238E27FC236}">
                <a16:creationId xmlns:a16="http://schemas.microsoft.com/office/drawing/2014/main" id="{AF37C9DB-D24A-F8C7-6836-1BEBCABB2606}"/>
              </a:ext>
            </a:extLst>
          </p:cNvPr>
          <p:cNvSpPr/>
          <p:nvPr/>
        </p:nvSpPr>
        <p:spPr>
          <a:xfrm>
            <a:off x="0" y="553637"/>
            <a:ext cx="12192000" cy="63761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3600" b="1">
                <a:solidFill>
                  <a:srgbClr val="0D4E9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Próximos pasos</a:t>
            </a:r>
          </a:p>
        </p:txBody>
      </p:sp>
      <p:sp>
        <p:nvSpPr>
          <p:cNvPr id="3" name="Rectángulo 23">
            <a:extLst>
              <a:ext uri="{FF2B5EF4-FFF2-40B4-BE49-F238E27FC236}">
                <a16:creationId xmlns:a16="http://schemas.microsoft.com/office/drawing/2014/main" id="{FE3FFF0A-1A1F-74F8-1089-AE8094C27798}"/>
              </a:ext>
            </a:extLst>
          </p:cNvPr>
          <p:cNvSpPr/>
          <p:nvPr/>
        </p:nvSpPr>
        <p:spPr>
          <a:xfrm>
            <a:off x="2180964" y="2851207"/>
            <a:ext cx="3140679" cy="728385"/>
          </a:xfrm>
          <a:prstGeom prst="rect">
            <a:avLst/>
          </a:prstGeom>
          <a:solidFill>
            <a:srgbClr val="0D4E91"/>
          </a:solidFill>
          <a:ln w="28575" cap="flat">
            <a:solidFill>
              <a:srgbClr val="064F91"/>
            </a:solidFill>
            <a:prstDash val="solid"/>
          </a:ln>
        </p:spPr>
        <p:txBody>
          <a:bodyPr lIns="68580" tIns="34290" rIns="68580" bIns="34290" anchor="ctr" anchorCtr="1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CO" b="1" kern="0">
              <a:solidFill>
                <a:schemeClr val="bg1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CO" b="1" kern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Mesas de demanda - DNP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CO" b="1" kern="0">
              <a:solidFill>
                <a:schemeClr val="bg1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5" name="Rectángulo 23">
            <a:extLst>
              <a:ext uri="{FF2B5EF4-FFF2-40B4-BE49-F238E27FC236}">
                <a16:creationId xmlns:a16="http://schemas.microsoft.com/office/drawing/2014/main" id="{B3CBB776-8A3A-43DB-3795-F0DB4A55B779}"/>
              </a:ext>
            </a:extLst>
          </p:cNvPr>
          <p:cNvSpPr/>
          <p:nvPr/>
        </p:nvSpPr>
        <p:spPr>
          <a:xfrm>
            <a:off x="2180964" y="1693585"/>
            <a:ext cx="3140680" cy="709131"/>
          </a:xfrm>
          <a:prstGeom prst="rect">
            <a:avLst/>
          </a:prstGeom>
          <a:solidFill>
            <a:srgbClr val="0D4E91"/>
          </a:solidFill>
          <a:ln w="28575" cap="flat">
            <a:solidFill>
              <a:srgbClr val="064F91"/>
            </a:solidFill>
            <a:prstDash val="solid"/>
          </a:ln>
        </p:spPr>
        <p:txBody>
          <a:bodyPr lIns="68580" tIns="34290" rIns="68580" bIns="34290" anchor="ctr" anchorCtr="1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b="1" kern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Conciliación </a:t>
            </a:r>
            <a:r>
              <a:rPr lang="es-CO" b="1" kern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de cifras</a:t>
            </a: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B725FFB5-1599-F332-A64A-89A38D4F8841}"/>
              </a:ext>
            </a:extLst>
          </p:cNvPr>
          <p:cNvSpPr/>
          <p:nvPr/>
        </p:nvSpPr>
        <p:spPr>
          <a:xfrm>
            <a:off x="2000964" y="2631356"/>
            <a:ext cx="360000" cy="3600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0D4E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>
                <a:solidFill>
                  <a:srgbClr val="0D4E9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b</a:t>
            </a:r>
            <a:endParaRPr lang="es-CO" b="1">
              <a:solidFill>
                <a:srgbClr val="0D4E91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E0C376D0-B6C1-9FCC-8E25-1C14C4102A27}"/>
              </a:ext>
            </a:extLst>
          </p:cNvPr>
          <p:cNvSpPr/>
          <p:nvPr/>
        </p:nvSpPr>
        <p:spPr>
          <a:xfrm>
            <a:off x="2000964" y="1513585"/>
            <a:ext cx="360000" cy="3600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0D4E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>
                <a:solidFill>
                  <a:srgbClr val="0D4E9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a</a:t>
            </a:r>
            <a:endParaRPr lang="es-CO" b="1">
              <a:solidFill>
                <a:srgbClr val="0D4E91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15" name="Rectángulo 23">
            <a:extLst>
              <a:ext uri="{FF2B5EF4-FFF2-40B4-BE49-F238E27FC236}">
                <a16:creationId xmlns:a16="http://schemas.microsoft.com/office/drawing/2014/main" id="{F635F261-69A9-1952-33AB-C16A9AF4F11F}"/>
              </a:ext>
            </a:extLst>
          </p:cNvPr>
          <p:cNvSpPr/>
          <p:nvPr/>
        </p:nvSpPr>
        <p:spPr>
          <a:xfrm>
            <a:off x="2180963" y="5114507"/>
            <a:ext cx="3140677" cy="728385"/>
          </a:xfrm>
          <a:prstGeom prst="rect">
            <a:avLst/>
          </a:prstGeom>
          <a:solidFill>
            <a:srgbClr val="0D4E91"/>
          </a:solidFill>
          <a:ln w="28575" cap="flat">
            <a:solidFill>
              <a:srgbClr val="064F91"/>
            </a:solidFill>
            <a:prstDash val="solid"/>
          </a:ln>
        </p:spPr>
        <p:txBody>
          <a:bodyPr lIns="68580" tIns="34290" rIns="68580" bIns="34290" anchor="ctr" anchorCtr="1"/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CO" b="1" kern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Modelo de Gobernanza</a:t>
            </a: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DD27D01A-1DFE-9BC6-ED64-2A918A985324}"/>
              </a:ext>
            </a:extLst>
          </p:cNvPr>
          <p:cNvSpPr/>
          <p:nvPr/>
        </p:nvSpPr>
        <p:spPr>
          <a:xfrm>
            <a:off x="2000963" y="4965424"/>
            <a:ext cx="360000" cy="3600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0D4E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>
                <a:solidFill>
                  <a:srgbClr val="0D4E9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d</a:t>
            </a:r>
          </a:p>
        </p:txBody>
      </p:sp>
      <p:sp>
        <p:nvSpPr>
          <p:cNvPr id="2" name="Rectángulo 23">
            <a:extLst>
              <a:ext uri="{FF2B5EF4-FFF2-40B4-BE49-F238E27FC236}">
                <a16:creationId xmlns:a16="http://schemas.microsoft.com/office/drawing/2014/main" id="{E4FF4954-1077-5F9F-8371-E78F713A5505}"/>
              </a:ext>
            </a:extLst>
          </p:cNvPr>
          <p:cNvSpPr/>
          <p:nvPr/>
        </p:nvSpPr>
        <p:spPr>
          <a:xfrm>
            <a:off x="5501643" y="2855755"/>
            <a:ext cx="3770971" cy="728385"/>
          </a:xfrm>
          <a:prstGeom prst="rect">
            <a:avLst/>
          </a:prstGeom>
          <a:noFill/>
          <a:ln w="28575" cap="flat">
            <a:solidFill>
              <a:srgbClr val="064F91"/>
            </a:solidFill>
            <a:prstDash val="solid"/>
          </a:ln>
        </p:spPr>
        <p:txBody>
          <a:bodyPr lIns="68580" tIns="34290" rIns="68580" bIns="34290" anchor="ctr" anchorCtr="1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CO" kern="0">
                <a:solidFill>
                  <a:srgbClr val="0D4E9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Mesas agropecuario, manufactura,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CO" kern="0">
                <a:solidFill>
                  <a:srgbClr val="0D4E9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turismo y Economía Popular</a:t>
            </a:r>
          </a:p>
        </p:txBody>
      </p:sp>
      <p:sp>
        <p:nvSpPr>
          <p:cNvPr id="8" name="Rectángulo 23">
            <a:extLst>
              <a:ext uri="{FF2B5EF4-FFF2-40B4-BE49-F238E27FC236}">
                <a16:creationId xmlns:a16="http://schemas.microsoft.com/office/drawing/2014/main" id="{73F90C01-50A5-C3B2-4260-6FA50FCECEB6}"/>
              </a:ext>
            </a:extLst>
          </p:cNvPr>
          <p:cNvSpPr/>
          <p:nvPr/>
        </p:nvSpPr>
        <p:spPr>
          <a:xfrm>
            <a:off x="5501644" y="1689920"/>
            <a:ext cx="3770973" cy="711463"/>
          </a:xfrm>
          <a:prstGeom prst="rect">
            <a:avLst/>
          </a:prstGeom>
          <a:noFill/>
          <a:ln w="28575" cap="flat">
            <a:solidFill>
              <a:srgbClr val="064F91"/>
            </a:solidFill>
            <a:prstDash val="solid"/>
          </a:ln>
        </p:spPr>
        <p:txBody>
          <a:bodyPr lIns="68580" tIns="34290" rIns="68580" bIns="34290" anchor="ctr" anchorCtr="1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CO" kern="0">
              <a:solidFill>
                <a:srgbClr val="4472C4">
                  <a:lumMod val="50000"/>
                </a:srgbClr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CO" kern="0">
                <a:solidFill>
                  <a:srgbClr val="0D4E9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Modificación Formato 414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CO" kern="0">
                <a:solidFill>
                  <a:srgbClr val="0D4E9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Reporte mensual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CO" kern="0">
              <a:solidFill>
                <a:srgbClr val="0D4E91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9" name="Rectángulo 23">
            <a:extLst>
              <a:ext uri="{FF2B5EF4-FFF2-40B4-BE49-F238E27FC236}">
                <a16:creationId xmlns:a16="http://schemas.microsoft.com/office/drawing/2014/main" id="{57E92D8C-2B08-70E9-2C75-43148A3E8644}"/>
              </a:ext>
            </a:extLst>
          </p:cNvPr>
          <p:cNvSpPr/>
          <p:nvPr/>
        </p:nvSpPr>
        <p:spPr>
          <a:xfrm>
            <a:off x="5501640" y="5109960"/>
            <a:ext cx="3770971" cy="728385"/>
          </a:xfrm>
          <a:prstGeom prst="rect">
            <a:avLst/>
          </a:prstGeom>
          <a:noFill/>
          <a:ln w="28575" cap="flat">
            <a:solidFill>
              <a:srgbClr val="064F91"/>
            </a:solidFill>
            <a:prstDash val="solid"/>
          </a:ln>
        </p:spPr>
        <p:txBody>
          <a:bodyPr lIns="68580" tIns="34290" rIns="68580" bIns="34290" anchor="ctr" anchorCtr="1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CO" kern="0">
              <a:solidFill>
                <a:srgbClr val="4472C4">
                  <a:lumMod val="50000"/>
                </a:srgbClr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CO" kern="0">
                <a:solidFill>
                  <a:srgbClr val="0D4E9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Primer Comité Bimensual de Inversiones Estratégicas (Octubre)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CO" kern="0">
              <a:solidFill>
                <a:srgbClr val="0D4E91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17" name="Rectángulo 23">
            <a:extLst>
              <a:ext uri="{FF2B5EF4-FFF2-40B4-BE49-F238E27FC236}">
                <a16:creationId xmlns:a16="http://schemas.microsoft.com/office/drawing/2014/main" id="{CBF3E9CD-8C79-BDD6-C2FE-B36CAB6C2E99}"/>
              </a:ext>
            </a:extLst>
          </p:cNvPr>
          <p:cNvSpPr/>
          <p:nvPr/>
        </p:nvSpPr>
        <p:spPr>
          <a:xfrm>
            <a:off x="2180964" y="3982857"/>
            <a:ext cx="3140678" cy="728385"/>
          </a:xfrm>
          <a:prstGeom prst="rect">
            <a:avLst/>
          </a:prstGeom>
          <a:solidFill>
            <a:srgbClr val="0D4E91"/>
          </a:solidFill>
          <a:ln w="28575" cap="flat">
            <a:solidFill>
              <a:srgbClr val="064F91"/>
            </a:solidFill>
            <a:prstDash val="solid"/>
          </a:ln>
        </p:spPr>
        <p:txBody>
          <a:bodyPr lIns="68580" tIns="34290" rIns="68580" bIns="34290" anchor="ctr" anchorCtr="1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CO" b="1" kern="0">
              <a:solidFill>
                <a:schemeClr val="bg1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CO" b="1" kern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Instrumentos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CO" b="1" kern="0">
              <a:solidFill>
                <a:schemeClr val="bg1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18" name="Rectángulo 23">
            <a:extLst>
              <a:ext uri="{FF2B5EF4-FFF2-40B4-BE49-F238E27FC236}">
                <a16:creationId xmlns:a16="http://schemas.microsoft.com/office/drawing/2014/main" id="{1F56B26F-9A54-3E15-A7A1-E99885DD7667}"/>
              </a:ext>
            </a:extLst>
          </p:cNvPr>
          <p:cNvSpPr/>
          <p:nvPr/>
        </p:nvSpPr>
        <p:spPr>
          <a:xfrm>
            <a:off x="5501643" y="3982857"/>
            <a:ext cx="3770972" cy="728386"/>
          </a:xfrm>
          <a:prstGeom prst="rect">
            <a:avLst/>
          </a:prstGeom>
          <a:noFill/>
          <a:ln w="28575" cap="flat">
            <a:solidFill>
              <a:srgbClr val="064F91"/>
            </a:solidFill>
            <a:prstDash val="solid"/>
          </a:ln>
        </p:spPr>
        <p:txBody>
          <a:bodyPr lIns="68580" tIns="34290" rIns="68580" bIns="34290" anchor="ctr" anchorCtr="1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CO" kern="0">
                <a:solidFill>
                  <a:srgbClr val="0D4E9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Mesa técnica con Grupo Bicentenario</a:t>
            </a:r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11F5ECAC-9C65-03E9-028D-F240105D0081}"/>
              </a:ext>
            </a:extLst>
          </p:cNvPr>
          <p:cNvSpPr/>
          <p:nvPr/>
        </p:nvSpPr>
        <p:spPr>
          <a:xfrm>
            <a:off x="2000963" y="3798390"/>
            <a:ext cx="360000" cy="3600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0D4E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>
                <a:solidFill>
                  <a:srgbClr val="0D4E9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c</a:t>
            </a:r>
            <a:endParaRPr lang="es-CO" b="1">
              <a:solidFill>
                <a:srgbClr val="0D4E91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19" name="Rectángulo 23">
            <a:extLst>
              <a:ext uri="{FF2B5EF4-FFF2-40B4-BE49-F238E27FC236}">
                <a16:creationId xmlns:a16="http://schemas.microsoft.com/office/drawing/2014/main" id="{B450C5A0-906B-8646-4122-9B8BD57B9EAB}"/>
              </a:ext>
            </a:extLst>
          </p:cNvPr>
          <p:cNvSpPr/>
          <p:nvPr/>
        </p:nvSpPr>
        <p:spPr>
          <a:xfrm rot="16200000">
            <a:off x="7830241" y="3409567"/>
            <a:ext cx="4148425" cy="7091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 cap="flat">
            <a:solidFill>
              <a:srgbClr val="0D4E91"/>
            </a:solidFill>
            <a:prstDash val="solid"/>
          </a:ln>
        </p:spPr>
        <p:txBody>
          <a:bodyPr lIns="68580" tIns="34290" rIns="68580" bIns="34290" anchor="ctr" anchorCtr="1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b="1" kern="0">
                <a:solidFill>
                  <a:srgbClr val="0D4E9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Estrategia </a:t>
            </a:r>
            <a:r>
              <a:rPr lang="es-CO" b="1" kern="0">
                <a:solidFill>
                  <a:srgbClr val="0D4E9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de comunicación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AA684C0-2F5B-CBB0-024D-BBB42AF7B1A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5570" y="6126753"/>
            <a:ext cx="697469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2329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4E91"/>
          </a:solidFill>
          <a:ln>
            <a:solidFill>
              <a:srgbClr val="0D4E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TextBox 65">
            <a:extLst>
              <a:ext uri="{FF2B5EF4-FFF2-40B4-BE49-F238E27FC236}">
                <a16:creationId xmlns:a16="http://schemas.microsoft.com/office/drawing/2014/main" id="{FBD3AB61-2ABE-42A9-AC1E-E525F6050C9D}"/>
              </a:ext>
            </a:extLst>
          </p:cNvPr>
          <p:cNvSpPr txBox="1"/>
          <p:nvPr/>
        </p:nvSpPr>
        <p:spPr>
          <a:xfrm>
            <a:off x="19043" y="2544145"/>
            <a:ext cx="12197569" cy="176971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defRPr sz="3200">
                <a:latin typeface="나눔스퀘어 ExtraBold" panose="020B0600000101010101" pitchFamily="50" charset="-127"/>
                <a:ea typeface="나눔스퀘어 ExtraBold" panose="020B0600000101010101" pitchFamily="50" charset="-127"/>
              </a:defRPr>
            </a:lvl1pPr>
          </a:lstStyle>
          <a:p>
            <a:pPr>
              <a:defRPr/>
            </a:pPr>
            <a:r>
              <a:rPr lang="es-CO" altLang="ko-KR" sz="1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"/>
                <a:ea typeface="Malgun Gothic"/>
                <a:cs typeface="Arial"/>
              </a:rPr>
              <a:t>2025</a:t>
            </a:r>
            <a:endParaRPr kumimoji="0" lang="es-CO" altLang="ko-KR" sz="11500" b="1" i="0" u="none" strike="noStrike" kern="1200" cap="none" spc="0" normalizeH="0" baseline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algun Gothic" panose="020B0503020000020004" pitchFamily="34" charset="-127"/>
              <a:ea typeface="Malgun Gothic" panose="020B0503020000020004" pitchFamily="34" charset="-127"/>
              <a:cs typeface="Arial" panose="020B0604020202020204" pitchFamily="34" charset="0"/>
            </a:endParaRPr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id="{83AF4DA3-EC1E-E1B9-846D-83247D05C1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88" t="12549" r="7500" b="10196"/>
          <a:stretch/>
        </p:blipFill>
        <p:spPr>
          <a:xfrm>
            <a:off x="11292731" y="6042051"/>
            <a:ext cx="838488" cy="73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209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4E91"/>
          </a:solidFill>
          <a:ln>
            <a:solidFill>
              <a:srgbClr val="0D4E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TextBox 65">
            <a:extLst>
              <a:ext uri="{FF2B5EF4-FFF2-40B4-BE49-F238E27FC236}">
                <a16:creationId xmlns:a16="http://schemas.microsoft.com/office/drawing/2014/main" id="{FBD3AB61-2ABE-42A9-AC1E-E525F6050C9D}"/>
              </a:ext>
            </a:extLst>
          </p:cNvPr>
          <p:cNvSpPr txBox="1"/>
          <p:nvPr/>
        </p:nvSpPr>
        <p:spPr>
          <a:xfrm>
            <a:off x="19043" y="2544144"/>
            <a:ext cx="12197569" cy="176971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defRPr sz="3200">
                <a:latin typeface="나눔스퀘어 ExtraBold" panose="020B0600000101010101" pitchFamily="50" charset="-127"/>
                <a:ea typeface="나눔스퀘어 ExtraBold" panose="020B0600000101010101" pitchFamily="50" charset="-127"/>
              </a:defRPr>
            </a:lvl1pPr>
          </a:lstStyle>
          <a:p>
            <a:pPr>
              <a:defRPr/>
            </a:pPr>
            <a:r>
              <a:rPr lang="es-CO" altLang="ko-KR" sz="1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"/>
                <a:ea typeface="Malgun Gothic"/>
                <a:cs typeface="Arial"/>
              </a:rPr>
              <a:t>Recuperación</a:t>
            </a:r>
            <a:endParaRPr kumimoji="0" lang="es-CO" altLang="ko-KR" sz="11500" b="1" i="0" u="none" strike="noStrike" kern="1200" cap="none" spc="0" normalizeH="0" baseline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algun Gothic" panose="020B0503020000020004" pitchFamily="34" charset="-127"/>
              <a:ea typeface="Malgun Gothic" panose="020B0503020000020004" pitchFamily="34" charset="-127"/>
              <a:cs typeface="Arial" panose="020B0604020202020204" pitchFamily="34" charset="0"/>
            </a:endParaRPr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id="{83AF4DA3-EC1E-E1B9-846D-83247D05C1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88" t="12549" r="7500" b="10196"/>
          <a:stretch/>
        </p:blipFill>
        <p:spPr>
          <a:xfrm>
            <a:off x="11292731" y="6042051"/>
            <a:ext cx="838488" cy="73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754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ALABRAS DERECHO FINANCIERO">
            <a:hlinkClick r:id="" action="ppaction://media"/>
            <a:extLst>
              <a:ext uri="{FF2B5EF4-FFF2-40B4-BE49-F238E27FC236}">
                <a16:creationId xmlns:a16="http://schemas.microsoft.com/office/drawing/2014/main" id="{92D55816-1847-37B9-0AEA-D9AEC4ECE2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791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DDBF295-958C-D3CD-4D68-81F1590D1E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88" t="12549" r="7500" b="10196"/>
          <a:stretch/>
        </p:blipFill>
        <p:spPr>
          <a:xfrm>
            <a:off x="11292731" y="6042051"/>
            <a:ext cx="838488" cy="730029"/>
          </a:xfrm>
          <a:prstGeom prst="rect">
            <a:avLst/>
          </a:prstGeom>
        </p:spPr>
      </p:pic>
      <p:pic>
        <p:nvPicPr>
          <p:cNvPr id="6" name="Imagen 5" descr="Imagen que contiene Forma&#10;&#10;Descripción generada automáticamente">
            <a:extLst>
              <a:ext uri="{FF2B5EF4-FFF2-40B4-BE49-F238E27FC236}">
                <a16:creationId xmlns:a16="http://schemas.microsoft.com/office/drawing/2014/main" id="{C25DB7AB-7B48-59FC-0097-4A231A8887A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7198"/>
            <a:ext cx="12191999" cy="7032395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1C65DE45-22B7-3713-8A26-D4E98C9A07B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87" r="93265" b="-1389"/>
          <a:stretch/>
        </p:blipFill>
        <p:spPr>
          <a:xfrm>
            <a:off x="6759234" y="1996120"/>
            <a:ext cx="603382" cy="879159"/>
          </a:xfrm>
          <a:prstGeom prst="rect">
            <a:avLst/>
          </a:prstGeom>
        </p:spPr>
      </p:pic>
      <p:pic>
        <p:nvPicPr>
          <p:cNvPr id="23" name="Imagen 22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1D996872-0845-58EB-D393-0C5AF9BABB5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192" t="-219" r="65006" b="220"/>
          <a:stretch/>
        </p:blipFill>
        <p:spPr>
          <a:xfrm>
            <a:off x="6720969" y="2593997"/>
            <a:ext cx="679912" cy="867107"/>
          </a:xfrm>
          <a:prstGeom prst="rect">
            <a:avLst/>
          </a:prstGeom>
        </p:spPr>
      </p:pic>
      <p:pic>
        <p:nvPicPr>
          <p:cNvPr id="24" name="Imagen 23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AF896D11-4ED5-2FA4-98E4-0D56041C346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444" t="476" r="41282" b="220"/>
          <a:stretch/>
        </p:blipFill>
        <p:spPr>
          <a:xfrm>
            <a:off x="6743916" y="3147910"/>
            <a:ext cx="634019" cy="861083"/>
          </a:xfrm>
          <a:prstGeom prst="rect">
            <a:avLst/>
          </a:prstGeom>
        </p:spPr>
      </p:pic>
      <p:pic>
        <p:nvPicPr>
          <p:cNvPr id="26" name="Imagen 25" descr="Icono&#10;&#10;Descripción generada automáticamente">
            <a:extLst>
              <a:ext uri="{FF2B5EF4-FFF2-40B4-BE49-F238E27FC236}">
                <a16:creationId xmlns:a16="http://schemas.microsoft.com/office/drawing/2014/main" id="{7386A2A9-F587-0687-BA9D-91DC8D75423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87" r="93265" b="-1389"/>
          <a:stretch/>
        </p:blipFill>
        <p:spPr>
          <a:xfrm>
            <a:off x="9789352" y="1996120"/>
            <a:ext cx="603382" cy="879159"/>
          </a:xfrm>
          <a:prstGeom prst="rect">
            <a:avLst/>
          </a:prstGeom>
        </p:spPr>
      </p:pic>
      <p:pic>
        <p:nvPicPr>
          <p:cNvPr id="27" name="Imagen 26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8B9B382C-E44C-A76C-4788-65A3311EC7D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242" r="64880" b="-1389"/>
          <a:stretch/>
        </p:blipFill>
        <p:spPr>
          <a:xfrm>
            <a:off x="9747744" y="2587971"/>
            <a:ext cx="686598" cy="879159"/>
          </a:xfrm>
          <a:prstGeom prst="rect">
            <a:avLst/>
          </a:prstGeom>
        </p:spPr>
      </p:pic>
      <p:pic>
        <p:nvPicPr>
          <p:cNvPr id="28" name="Imagen 27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C64E351B-5F90-BB34-B623-9FF35E16653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478" r="41421" b="-1389"/>
          <a:stretch/>
        </p:blipFill>
        <p:spPr>
          <a:xfrm>
            <a:off x="9781569" y="3138872"/>
            <a:ext cx="618949" cy="879159"/>
          </a:xfrm>
          <a:prstGeom prst="rect">
            <a:avLst/>
          </a:prstGeom>
        </p:spPr>
      </p:pic>
      <p:sp>
        <p:nvSpPr>
          <p:cNvPr id="30" name="10 CuadroTexto">
            <a:extLst>
              <a:ext uri="{FF2B5EF4-FFF2-40B4-BE49-F238E27FC236}">
                <a16:creationId xmlns:a16="http://schemas.microsoft.com/office/drawing/2014/main" id="{B509855D-5602-C065-9CE1-2BB8A43D61A5}"/>
              </a:ext>
            </a:extLst>
          </p:cNvPr>
          <p:cNvSpPr txBox="1"/>
          <p:nvPr/>
        </p:nvSpPr>
        <p:spPr>
          <a:xfrm>
            <a:off x="10386607" y="4038197"/>
            <a:ext cx="1322737" cy="317810"/>
          </a:xfrm>
          <a:prstGeom prst="rect">
            <a:avLst/>
          </a:prstGeom>
          <a:noFill/>
        </p:spPr>
        <p:txBody>
          <a:bodyPr wrap="square" lIns="85818" tIns="42909" rIns="85818" bIns="42909" rtlCol="0" anchor="t"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533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502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Helvetica"/>
              </a:rPr>
              <a:t>@JoMalagon</a:t>
            </a:r>
          </a:p>
        </p:txBody>
      </p:sp>
      <p:sp>
        <p:nvSpPr>
          <p:cNvPr id="31" name="10 CuadroTexto">
            <a:extLst>
              <a:ext uri="{FF2B5EF4-FFF2-40B4-BE49-F238E27FC236}">
                <a16:creationId xmlns:a16="http://schemas.microsoft.com/office/drawing/2014/main" id="{B01B374E-08A8-5616-2D0A-119A5A3866A2}"/>
              </a:ext>
            </a:extLst>
          </p:cNvPr>
          <p:cNvSpPr txBox="1"/>
          <p:nvPr/>
        </p:nvSpPr>
        <p:spPr>
          <a:xfrm>
            <a:off x="10313352" y="3452204"/>
            <a:ext cx="1275961" cy="317810"/>
          </a:xfrm>
          <a:prstGeom prst="rect">
            <a:avLst/>
          </a:prstGeom>
          <a:noFill/>
        </p:spPr>
        <p:txBody>
          <a:bodyPr wrap="square" lIns="85818" tIns="42909" rIns="85818" bIns="42909" rtlCol="0" anchor="t"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533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502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Helvetica"/>
              </a:rPr>
              <a:t>@malagon</a:t>
            </a:r>
          </a:p>
        </p:txBody>
      </p:sp>
      <p:sp>
        <p:nvSpPr>
          <p:cNvPr id="32" name="10 CuadroTexto">
            <a:extLst>
              <a:ext uri="{FF2B5EF4-FFF2-40B4-BE49-F238E27FC236}">
                <a16:creationId xmlns:a16="http://schemas.microsoft.com/office/drawing/2014/main" id="{F0BD1918-A9FC-7D72-4F9A-55324F82DFFE}"/>
              </a:ext>
            </a:extLst>
          </p:cNvPr>
          <p:cNvSpPr txBox="1"/>
          <p:nvPr/>
        </p:nvSpPr>
        <p:spPr>
          <a:xfrm>
            <a:off x="10381937" y="2868645"/>
            <a:ext cx="1275961" cy="317810"/>
          </a:xfrm>
          <a:prstGeom prst="rect">
            <a:avLst/>
          </a:prstGeom>
          <a:noFill/>
        </p:spPr>
        <p:txBody>
          <a:bodyPr wrap="square" lIns="85818" tIns="42909" rIns="85818" bIns="42909" rtlCol="0" anchor="t"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533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502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Helvetica"/>
              </a:rPr>
              <a:t>@jmalagong</a:t>
            </a:r>
          </a:p>
        </p:txBody>
      </p:sp>
      <p:sp>
        <p:nvSpPr>
          <p:cNvPr id="33" name="10 CuadroTexto">
            <a:extLst>
              <a:ext uri="{FF2B5EF4-FFF2-40B4-BE49-F238E27FC236}">
                <a16:creationId xmlns:a16="http://schemas.microsoft.com/office/drawing/2014/main" id="{9244FF20-3E82-D948-E756-3BF4106D7C2E}"/>
              </a:ext>
            </a:extLst>
          </p:cNvPr>
          <p:cNvSpPr txBox="1"/>
          <p:nvPr/>
        </p:nvSpPr>
        <p:spPr>
          <a:xfrm>
            <a:off x="10377659" y="2276794"/>
            <a:ext cx="1275961" cy="317810"/>
          </a:xfrm>
          <a:prstGeom prst="rect">
            <a:avLst/>
          </a:prstGeom>
          <a:noFill/>
        </p:spPr>
        <p:txBody>
          <a:bodyPr wrap="square" lIns="85818" tIns="42909" rIns="85818" bIns="42909" rtlCol="0" anchor="t"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533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502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Helvetica"/>
              </a:rPr>
              <a:t>@jmalagong</a:t>
            </a:r>
          </a:p>
        </p:txBody>
      </p:sp>
      <p:sp>
        <p:nvSpPr>
          <p:cNvPr id="34" name="10 CuadroTexto">
            <a:extLst>
              <a:ext uri="{FF2B5EF4-FFF2-40B4-BE49-F238E27FC236}">
                <a16:creationId xmlns:a16="http://schemas.microsoft.com/office/drawing/2014/main" id="{1D13A9D4-00D6-343D-394D-00B11263CB26}"/>
              </a:ext>
            </a:extLst>
          </p:cNvPr>
          <p:cNvSpPr txBox="1"/>
          <p:nvPr/>
        </p:nvSpPr>
        <p:spPr>
          <a:xfrm>
            <a:off x="7335619" y="4038197"/>
            <a:ext cx="1429980" cy="317810"/>
          </a:xfrm>
          <a:prstGeom prst="rect">
            <a:avLst/>
          </a:prstGeom>
          <a:noFill/>
        </p:spPr>
        <p:txBody>
          <a:bodyPr wrap="square" lIns="85818" tIns="42909" rIns="85818" bIns="42909" rtlCol="0" anchor="t"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533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502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Helvetica"/>
              </a:rPr>
              <a:t>@asobancaria</a:t>
            </a:r>
          </a:p>
        </p:txBody>
      </p:sp>
      <p:sp>
        <p:nvSpPr>
          <p:cNvPr id="35" name="10 CuadroTexto">
            <a:extLst>
              <a:ext uri="{FF2B5EF4-FFF2-40B4-BE49-F238E27FC236}">
                <a16:creationId xmlns:a16="http://schemas.microsoft.com/office/drawing/2014/main" id="{B330BC30-118D-F2B1-D585-A7840A392F68}"/>
              </a:ext>
            </a:extLst>
          </p:cNvPr>
          <p:cNvSpPr txBox="1"/>
          <p:nvPr/>
        </p:nvSpPr>
        <p:spPr>
          <a:xfrm>
            <a:off x="7337838" y="3452204"/>
            <a:ext cx="1427761" cy="317810"/>
          </a:xfrm>
          <a:prstGeom prst="rect">
            <a:avLst/>
          </a:prstGeom>
          <a:noFill/>
        </p:spPr>
        <p:txBody>
          <a:bodyPr wrap="square" lIns="85818" tIns="42909" rIns="85818" bIns="42909" rtlCol="0" anchor="t"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533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502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Helvetica"/>
              </a:rPr>
              <a:t>@asobancaria</a:t>
            </a:r>
          </a:p>
        </p:txBody>
      </p:sp>
      <p:sp>
        <p:nvSpPr>
          <p:cNvPr id="36" name="10 CuadroTexto">
            <a:extLst>
              <a:ext uri="{FF2B5EF4-FFF2-40B4-BE49-F238E27FC236}">
                <a16:creationId xmlns:a16="http://schemas.microsoft.com/office/drawing/2014/main" id="{E89B0515-8338-87DB-C5F0-84A1D53D386E}"/>
              </a:ext>
            </a:extLst>
          </p:cNvPr>
          <p:cNvSpPr txBox="1"/>
          <p:nvPr/>
        </p:nvSpPr>
        <p:spPr>
          <a:xfrm>
            <a:off x="7073732" y="2868645"/>
            <a:ext cx="2168192" cy="317810"/>
          </a:xfrm>
          <a:prstGeom prst="rect">
            <a:avLst/>
          </a:prstGeom>
          <a:noFill/>
        </p:spPr>
        <p:txBody>
          <a:bodyPr wrap="square" lIns="85818" tIns="42909" rIns="85818" bIns="42909" rtlCol="0" anchor="t"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533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502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Helvetica"/>
              </a:rPr>
              <a:t>@asobancariaco</a:t>
            </a:r>
          </a:p>
        </p:txBody>
      </p:sp>
      <p:sp>
        <p:nvSpPr>
          <p:cNvPr id="37" name="10 CuadroTexto">
            <a:extLst>
              <a:ext uri="{FF2B5EF4-FFF2-40B4-BE49-F238E27FC236}">
                <a16:creationId xmlns:a16="http://schemas.microsoft.com/office/drawing/2014/main" id="{DBE0E8CB-BFDF-B42A-F067-588793B618F8}"/>
              </a:ext>
            </a:extLst>
          </p:cNvPr>
          <p:cNvSpPr txBox="1"/>
          <p:nvPr/>
        </p:nvSpPr>
        <p:spPr>
          <a:xfrm>
            <a:off x="7010610" y="2276794"/>
            <a:ext cx="2838862" cy="317810"/>
          </a:xfrm>
          <a:prstGeom prst="rect">
            <a:avLst/>
          </a:prstGeom>
          <a:noFill/>
        </p:spPr>
        <p:txBody>
          <a:bodyPr wrap="square" lIns="85818" tIns="42909" rIns="85818" bIns="42909" rtlCol="0" anchor="t"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533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502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Helvetica"/>
              </a:rPr>
              <a:t>Asobancaria Colombia</a:t>
            </a:r>
          </a:p>
        </p:txBody>
      </p:sp>
      <p:pic>
        <p:nvPicPr>
          <p:cNvPr id="38" name="Imagen 37" descr="Icono&#10;&#10;Descripción generada automáticamente">
            <a:extLst>
              <a:ext uri="{FF2B5EF4-FFF2-40B4-BE49-F238E27FC236}">
                <a16:creationId xmlns:a16="http://schemas.microsoft.com/office/drawing/2014/main" id="{5B8C532C-7076-4ABA-8D08-B6B8FE5F9B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329" y="3973535"/>
            <a:ext cx="611193" cy="447134"/>
          </a:xfrm>
          <a:prstGeom prst="rect">
            <a:avLst/>
          </a:prstGeom>
        </p:spPr>
      </p:pic>
      <p:pic>
        <p:nvPicPr>
          <p:cNvPr id="39" name="Imagen 38" descr="Icono&#10;&#10;Descripción generada automáticamente">
            <a:extLst>
              <a:ext uri="{FF2B5EF4-FFF2-40B4-BE49-F238E27FC236}">
                <a16:creationId xmlns:a16="http://schemas.microsoft.com/office/drawing/2014/main" id="{A91C1E6D-4D3B-9EC9-651B-71A7553E3D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5447" y="3973535"/>
            <a:ext cx="611193" cy="447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1536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4E91"/>
          </a:solidFill>
          <a:ln>
            <a:solidFill>
              <a:srgbClr val="0D4E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TextBox 65">
            <a:extLst>
              <a:ext uri="{FF2B5EF4-FFF2-40B4-BE49-F238E27FC236}">
                <a16:creationId xmlns:a16="http://schemas.microsoft.com/office/drawing/2014/main" id="{FBD3AB61-2ABE-42A9-AC1E-E525F6050C9D}"/>
              </a:ext>
            </a:extLst>
          </p:cNvPr>
          <p:cNvSpPr txBox="1"/>
          <p:nvPr/>
        </p:nvSpPr>
        <p:spPr>
          <a:xfrm>
            <a:off x="388733" y="1767009"/>
            <a:ext cx="11338447" cy="332398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defRPr sz="3200">
                <a:latin typeface="나눔스퀘어 ExtraBold" panose="020B0600000101010101" pitchFamily="50" charset="-127"/>
                <a:ea typeface="나눔스퀘어 ExtraBold" panose="020B0600000101010101" pitchFamily="50" charset="-127"/>
              </a:defRPr>
            </a:lvl1pPr>
          </a:lstStyle>
          <a:p>
            <a:pPr>
              <a:defRPr/>
            </a:pPr>
            <a:r>
              <a:rPr lang="es-CO" altLang="ko-KR" sz="7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"/>
                <a:ea typeface="Malgun Gothic"/>
                <a:cs typeface="Arial"/>
              </a:rPr>
              <a:t>La economía viene mostrando signos de </a:t>
            </a:r>
            <a:r>
              <a:rPr lang="es-CO" altLang="ko-KR" sz="7200" b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"/>
                <a:ea typeface="Malgun Gothic"/>
                <a:cs typeface="Arial"/>
              </a:rPr>
              <a:t>recuperación</a:t>
            </a:r>
            <a:endParaRPr kumimoji="0" lang="es-CO" altLang="ko-KR" sz="7200" b="1" i="0" u="none" strike="noStrike" kern="1200" cap="none" spc="0" normalizeH="0" baseline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algun Gothic" panose="020B0503020000020004" pitchFamily="34" charset="-127"/>
              <a:ea typeface="Malgun Gothic" panose="020B0503020000020004" pitchFamily="34" charset="-127"/>
              <a:cs typeface="Arial" panose="020B0604020202020204" pitchFamily="34" charset="0"/>
            </a:endParaRPr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id="{83AF4DA3-EC1E-E1B9-846D-83247D05C1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88" t="12549" r="7500" b="10196"/>
          <a:stretch/>
        </p:blipFill>
        <p:spPr>
          <a:xfrm>
            <a:off x="11292731" y="6042051"/>
            <a:ext cx="838488" cy="73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3980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A796B5-F8FC-7413-46DB-3C0F956F10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D6A790A9-7249-D8A9-FC9E-E3C95E9CCD51}"/>
              </a:ext>
            </a:extLst>
          </p:cNvPr>
          <p:cNvSpPr txBox="1"/>
          <p:nvPr/>
        </p:nvSpPr>
        <p:spPr>
          <a:xfrm>
            <a:off x="373663" y="6437274"/>
            <a:ext cx="7858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Helvetica" panose="020B0604020202020204" pitchFamily="34" charset="0"/>
              </a:rPr>
              <a:t>Fuente: </a:t>
            </a:r>
            <a:r>
              <a:rPr lang="es-CO" sz="100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Helvetica" panose="020B0604020202020204" pitchFamily="34" charset="0"/>
              </a:rPr>
              <a:t>DANE.</a:t>
            </a:r>
            <a:endParaRPr kumimoji="0" lang="es-CO" sz="100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algun Gothic" panose="020B0503020000020004" pitchFamily="34" charset="-127"/>
              <a:ea typeface="Malgun Gothic" panose="020B0503020000020004" pitchFamily="34" charset="-127"/>
              <a:cs typeface="Helvetica" panose="020B060402020202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02DCC1BD-6142-5F40-8C06-BB293789C36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88" t="12549" r="7500" b="10196"/>
          <a:stretch/>
        </p:blipFill>
        <p:spPr>
          <a:xfrm>
            <a:off x="11292731" y="6042051"/>
            <a:ext cx="838488" cy="730029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412AE51F-2D55-AC86-DC5A-DB2C0AD151DE}"/>
              </a:ext>
            </a:extLst>
          </p:cNvPr>
          <p:cNvSpPr txBox="1"/>
          <p:nvPr/>
        </p:nvSpPr>
        <p:spPr>
          <a:xfrm>
            <a:off x="668687" y="6169608"/>
            <a:ext cx="1027337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es-CO" sz="1000" b="1">
              <a:solidFill>
                <a:srgbClr val="0D4E91"/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Helvetica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000">
                <a:solidFill>
                  <a:srgbClr val="0D4E9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Helvetica" panose="020B0604020202020204" pitchFamily="34" charset="0"/>
              </a:rPr>
              <a:t>*Encuesta mensual de expectativas de analistas económicos (agosto 2024), Banco de la República.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000" b="1">
                <a:solidFill>
                  <a:srgbClr val="0D4E9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Helvetica" panose="020B0604020202020204" pitchFamily="34" charset="0"/>
              </a:rPr>
              <a:t>Fuente</a:t>
            </a:r>
            <a:r>
              <a:rPr kumimoji="0" lang="es-CO" sz="1000" b="1" i="0" u="none" strike="noStrike" kern="1200" cap="none" spc="0" normalizeH="0" baseline="0" noProof="0">
                <a:ln>
                  <a:noFill/>
                </a:ln>
                <a:solidFill>
                  <a:srgbClr val="0D4E91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Helvetica" panose="020B0604020202020204" pitchFamily="34" charset="0"/>
              </a:rPr>
              <a:t>:</a:t>
            </a:r>
            <a:r>
              <a:rPr lang="es-MX" sz="1000">
                <a:solidFill>
                  <a:srgbClr val="0D4E9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Helvetica" panose="020B0604020202020204" pitchFamily="34" charset="0"/>
              </a:rPr>
              <a:t> Banco de la República, DANE, p</a:t>
            </a:r>
            <a:r>
              <a:rPr kumimoji="0" lang="es-MX" sz="1000" b="0" i="0" u="none" strike="noStrike" kern="1200" cap="none" spc="0" normalizeH="0" baseline="0" noProof="0" err="1">
                <a:ln>
                  <a:noFill/>
                </a:ln>
                <a:solidFill>
                  <a:srgbClr val="0D4E91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Helvetica" panose="020B0604020202020204" pitchFamily="34" charset="0"/>
              </a:rPr>
              <a:t>royecciones</a:t>
            </a:r>
            <a:r>
              <a:rPr kumimoji="0" lang="es-MX" sz="1000" b="0" i="0" u="none" strike="noStrike" kern="1200" cap="none" spc="0" normalizeH="0" baseline="0" noProof="0">
                <a:ln>
                  <a:noFill/>
                </a:ln>
                <a:solidFill>
                  <a:srgbClr val="0D4E91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Helvetica" panose="020B0604020202020204" pitchFamily="34" charset="0"/>
              </a:rPr>
              <a:t> Asobancaria</a:t>
            </a:r>
            <a:r>
              <a:rPr lang="es-MX" sz="1000">
                <a:solidFill>
                  <a:srgbClr val="0D4E9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Helvetica" panose="020B0604020202020204" pitchFamily="34" charset="0"/>
              </a:rPr>
              <a:t>. </a:t>
            </a:r>
            <a:endParaRPr kumimoji="0" lang="es-CO" sz="1000" b="0" i="0" u="none" strike="noStrike" kern="1200" cap="none" spc="0" normalizeH="0" baseline="0" noProof="0">
              <a:ln>
                <a:noFill/>
              </a:ln>
              <a:solidFill>
                <a:srgbClr val="0D4E91"/>
              </a:solidFill>
              <a:effectLst/>
              <a:uLnTx/>
              <a:uFillTx/>
              <a:latin typeface="Malgun Gothic" panose="020B0503020000020004" pitchFamily="34" charset="-127"/>
              <a:ea typeface="Malgun Gothic" panose="020B0503020000020004" pitchFamily="34" charset="-127"/>
              <a:cs typeface="Helvetica" panose="020B0604020202020204" pitchFamily="34" charset="0"/>
            </a:endParaRPr>
          </a:p>
        </p:txBody>
      </p:sp>
      <p:graphicFrame>
        <p:nvGraphicFramePr>
          <p:cNvPr id="16" name="Gráfico 15">
            <a:extLst>
              <a:ext uri="{FF2B5EF4-FFF2-40B4-BE49-F238E27FC236}">
                <a16:creationId xmlns:a16="http://schemas.microsoft.com/office/drawing/2014/main" id="{C821F469-A53B-4C0C-B5A2-7FBFEA67872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40340990"/>
              </p:ext>
            </p:extLst>
          </p:nvPr>
        </p:nvGraphicFramePr>
        <p:xfrm>
          <a:off x="6448917" y="1232451"/>
          <a:ext cx="5446800" cy="48137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8" name="Gráfico 17">
            <a:extLst>
              <a:ext uri="{FF2B5EF4-FFF2-40B4-BE49-F238E27FC236}">
                <a16:creationId xmlns:a16="http://schemas.microsoft.com/office/drawing/2014/main" id="{1FDEBB80-9621-4A98-90D7-8912E1E83B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09090151"/>
              </p:ext>
            </p:extLst>
          </p:nvPr>
        </p:nvGraphicFramePr>
        <p:xfrm>
          <a:off x="449505" y="1213600"/>
          <a:ext cx="5445669" cy="481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0" name="CuadroTexto 19">
            <a:extLst>
              <a:ext uri="{FF2B5EF4-FFF2-40B4-BE49-F238E27FC236}">
                <a16:creationId xmlns:a16="http://schemas.microsoft.com/office/drawing/2014/main" id="{5683A279-2989-4540-90CF-84192CCE3F33}"/>
              </a:ext>
            </a:extLst>
          </p:cNvPr>
          <p:cNvSpPr txBox="1"/>
          <p:nvPr/>
        </p:nvSpPr>
        <p:spPr>
          <a:xfrm>
            <a:off x="1517745" y="531288"/>
            <a:ext cx="33175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>
                <a:solidFill>
                  <a:srgbClr val="0D4E9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PIB</a:t>
            </a:r>
          </a:p>
          <a:p>
            <a:pPr algn="ctr"/>
            <a:r>
              <a:rPr lang="es-CO" sz="1600">
                <a:solidFill>
                  <a:srgbClr val="0D4E9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(crecimiento real anual, %)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33FCC345-96AA-42C9-905F-E7CC2E1D162F}"/>
              </a:ext>
            </a:extLst>
          </p:cNvPr>
          <p:cNvSpPr txBox="1"/>
          <p:nvPr/>
        </p:nvSpPr>
        <p:spPr>
          <a:xfrm>
            <a:off x="7458124" y="519544"/>
            <a:ext cx="33175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>
                <a:solidFill>
                  <a:srgbClr val="0D4E9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Inflación</a:t>
            </a:r>
          </a:p>
          <a:p>
            <a:pPr algn="ctr"/>
            <a:r>
              <a:rPr lang="es-CO" sz="1600">
                <a:solidFill>
                  <a:srgbClr val="0D4E9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(%)</a:t>
            </a:r>
          </a:p>
        </p:txBody>
      </p: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AC5B33BB-A75E-4BCE-B3A2-C51C39C1CE9F}"/>
              </a:ext>
            </a:extLst>
          </p:cNvPr>
          <p:cNvCxnSpPr>
            <a:cxnSpLocks/>
          </p:cNvCxnSpPr>
          <p:nvPr/>
        </p:nvCxnSpPr>
        <p:spPr>
          <a:xfrm>
            <a:off x="6097672" y="1138662"/>
            <a:ext cx="0" cy="4552245"/>
          </a:xfrm>
          <a:prstGeom prst="line">
            <a:avLst/>
          </a:prstGeom>
          <a:ln w="12700">
            <a:solidFill>
              <a:srgbClr val="0D4E9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Bocadillo: rectángulo con esquinas redondeadas 5">
            <a:extLst>
              <a:ext uri="{FF2B5EF4-FFF2-40B4-BE49-F238E27FC236}">
                <a16:creationId xmlns:a16="http://schemas.microsoft.com/office/drawing/2014/main" id="{B64A46B6-7736-40D0-2F54-ADB46F750336}"/>
              </a:ext>
            </a:extLst>
          </p:cNvPr>
          <p:cNvSpPr/>
          <p:nvPr/>
        </p:nvSpPr>
        <p:spPr>
          <a:xfrm>
            <a:off x="10778897" y="3153588"/>
            <a:ext cx="838481" cy="522391"/>
          </a:xfrm>
          <a:prstGeom prst="wedgeRoundRectCallout">
            <a:avLst>
              <a:gd name="adj1" fmla="val -21924"/>
              <a:gd name="adj2" fmla="val 71838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O" sz="1200" b="1">
                <a:solidFill>
                  <a:srgbClr val="FFC00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BEI 1 año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208AFEA-7724-EC7D-DDA0-F2C5657176B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5570" y="6126753"/>
            <a:ext cx="697469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582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4E91"/>
          </a:solidFill>
          <a:ln>
            <a:solidFill>
              <a:srgbClr val="0D4E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TextBox 65">
            <a:extLst>
              <a:ext uri="{FF2B5EF4-FFF2-40B4-BE49-F238E27FC236}">
                <a16:creationId xmlns:a16="http://schemas.microsoft.com/office/drawing/2014/main" id="{FBD3AB61-2ABE-42A9-AC1E-E525F6050C9D}"/>
              </a:ext>
            </a:extLst>
          </p:cNvPr>
          <p:cNvSpPr txBox="1"/>
          <p:nvPr/>
        </p:nvSpPr>
        <p:spPr>
          <a:xfrm>
            <a:off x="579518" y="1813174"/>
            <a:ext cx="11032965" cy="323165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defRPr sz="3200">
                <a:latin typeface="나눔스퀘어 ExtraBold" panose="020B0600000101010101" pitchFamily="50" charset="-127"/>
                <a:ea typeface="나눔스퀘어 ExtraBold" panose="020B0600000101010101" pitchFamily="50" charset="-127"/>
              </a:defRPr>
            </a:lvl1pPr>
          </a:lstStyle>
          <a:p>
            <a:pPr>
              <a:defRPr/>
            </a:pPr>
            <a:r>
              <a:rPr lang="es-CO" altLang="ko-KR" sz="7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"/>
                <a:ea typeface="Malgun Gothic"/>
                <a:cs typeface="Arial"/>
              </a:rPr>
              <a:t>La recuperación del sector financiero ha sido </a:t>
            </a:r>
            <a:r>
              <a:rPr lang="es-CO" altLang="ko-KR" sz="7000" b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"/>
                <a:ea typeface="Malgun Gothic"/>
                <a:cs typeface="Arial"/>
              </a:rPr>
              <a:t>más lenta</a:t>
            </a:r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id="{83AF4DA3-EC1E-E1B9-846D-83247D05C1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88" t="12549" r="7500" b="10196"/>
          <a:stretch/>
        </p:blipFill>
        <p:spPr>
          <a:xfrm>
            <a:off x="11292731" y="6042051"/>
            <a:ext cx="838488" cy="73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5274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89B7119B-0BFD-6A7D-36DD-14E9CD98A2B9}"/>
              </a:ext>
            </a:extLst>
          </p:cNvPr>
          <p:cNvSpPr/>
          <p:nvPr/>
        </p:nvSpPr>
        <p:spPr>
          <a:xfrm>
            <a:off x="-1" y="0"/>
            <a:ext cx="4068000" cy="6858000"/>
          </a:xfrm>
          <a:prstGeom prst="rect">
            <a:avLst/>
          </a:prstGeom>
          <a:solidFill>
            <a:srgbClr val="FFC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39EA0992-3AF8-646A-89D3-1F2CB2577EDC}"/>
              </a:ext>
            </a:extLst>
          </p:cNvPr>
          <p:cNvSpPr/>
          <p:nvPr/>
        </p:nvSpPr>
        <p:spPr>
          <a:xfrm>
            <a:off x="4061999" y="0"/>
            <a:ext cx="4068000" cy="6858000"/>
          </a:xfrm>
          <a:prstGeom prst="rect">
            <a:avLst/>
          </a:prstGeom>
          <a:solidFill>
            <a:srgbClr val="EB6435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2B926B73-B9A1-9555-724A-AD22AFFEDDD8}"/>
              </a:ext>
            </a:extLst>
          </p:cNvPr>
          <p:cNvSpPr/>
          <p:nvPr/>
        </p:nvSpPr>
        <p:spPr>
          <a:xfrm>
            <a:off x="8123999" y="0"/>
            <a:ext cx="4068000" cy="6858000"/>
          </a:xfrm>
          <a:prstGeom prst="rect">
            <a:avLst/>
          </a:prstGeom>
          <a:solidFill>
            <a:srgbClr val="92D05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65">
            <a:extLst>
              <a:ext uri="{FF2B5EF4-FFF2-40B4-BE49-F238E27FC236}">
                <a16:creationId xmlns:a16="http://schemas.microsoft.com/office/drawing/2014/main" id="{095217DE-D938-3E4F-4E2F-5AF4B4406690}"/>
              </a:ext>
            </a:extLst>
          </p:cNvPr>
          <p:cNvSpPr txBox="1"/>
          <p:nvPr/>
        </p:nvSpPr>
        <p:spPr>
          <a:xfrm>
            <a:off x="588000" y="4598029"/>
            <a:ext cx="2952000" cy="5539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defRPr sz="3200">
                <a:latin typeface="나눔스퀘어 ExtraBold" panose="020B0600000101010101" pitchFamily="50" charset="-127"/>
                <a:ea typeface="나눔스퀘어 ExtraBold" panose="020B0600000101010101" pitchFamily="50" charset="-127"/>
              </a:defRPr>
            </a:lvl1pPr>
          </a:lstStyle>
          <a:p>
            <a:pPr>
              <a:defRPr/>
            </a:pPr>
            <a:r>
              <a:rPr lang="es-CO" sz="3600" b="1">
                <a:solidFill>
                  <a:srgbClr val="0D4E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"/>
                <a:ea typeface="Malgun Gothic"/>
                <a:cs typeface="Arial"/>
              </a:rPr>
              <a:t>Tamaño</a:t>
            </a:r>
            <a:endParaRPr lang="es-CO" sz="3600">
              <a:solidFill>
                <a:srgbClr val="0D4E91"/>
              </a:solidFill>
            </a:endParaRPr>
          </a:p>
        </p:txBody>
      </p:sp>
      <p:sp>
        <p:nvSpPr>
          <p:cNvPr id="6" name="TextBox 65">
            <a:extLst>
              <a:ext uri="{FF2B5EF4-FFF2-40B4-BE49-F238E27FC236}">
                <a16:creationId xmlns:a16="http://schemas.microsoft.com/office/drawing/2014/main" id="{F5B200C7-4174-47F2-06EF-83363266D338}"/>
              </a:ext>
            </a:extLst>
          </p:cNvPr>
          <p:cNvSpPr txBox="1"/>
          <p:nvPr/>
        </p:nvSpPr>
        <p:spPr>
          <a:xfrm>
            <a:off x="4603045" y="4598030"/>
            <a:ext cx="2952000" cy="5539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defRPr sz="3200">
                <a:latin typeface="나눔스퀘어 ExtraBold" panose="020B0600000101010101" pitchFamily="50" charset="-127"/>
                <a:ea typeface="나눔스퀘어 ExtraBold" panose="020B0600000101010101" pitchFamily="50" charset="-127"/>
              </a:defRPr>
            </a:lvl1pPr>
          </a:lstStyle>
          <a:p>
            <a:pPr>
              <a:defRPr/>
            </a:pPr>
            <a:r>
              <a:rPr lang="es-CO" sz="3600" b="1">
                <a:solidFill>
                  <a:srgbClr val="0D4E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"/>
                <a:ea typeface="Malgun Gothic"/>
                <a:cs typeface="Arial"/>
              </a:rPr>
              <a:t>Riesgo</a:t>
            </a:r>
            <a:endParaRPr lang="es-CO" sz="3600">
              <a:solidFill>
                <a:srgbClr val="0D4E91"/>
              </a:solidFill>
            </a:endParaRPr>
          </a:p>
        </p:txBody>
      </p:sp>
      <p:sp>
        <p:nvSpPr>
          <p:cNvPr id="12" name="TextBox 65">
            <a:extLst>
              <a:ext uri="{FF2B5EF4-FFF2-40B4-BE49-F238E27FC236}">
                <a16:creationId xmlns:a16="http://schemas.microsoft.com/office/drawing/2014/main" id="{386F8EC5-23DD-D934-1DC3-D59D3589E8D4}"/>
              </a:ext>
            </a:extLst>
          </p:cNvPr>
          <p:cNvSpPr txBox="1"/>
          <p:nvPr/>
        </p:nvSpPr>
        <p:spPr>
          <a:xfrm>
            <a:off x="8700000" y="4598028"/>
            <a:ext cx="2952000" cy="5539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defRPr sz="3200">
                <a:latin typeface="나눔스퀘어 ExtraBold" panose="020B0600000101010101" pitchFamily="50" charset="-127"/>
                <a:ea typeface="나눔스퀘어 ExtraBold" panose="020B0600000101010101" pitchFamily="50" charset="-127"/>
              </a:defRPr>
            </a:lvl1pPr>
          </a:lstStyle>
          <a:p>
            <a:pPr>
              <a:defRPr/>
            </a:pPr>
            <a:r>
              <a:rPr lang="es-CO" sz="3600" b="1">
                <a:solidFill>
                  <a:srgbClr val="0D4E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"/>
                <a:ea typeface="Malgun Gothic"/>
                <a:cs typeface="Arial"/>
              </a:rPr>
              <a:t>Rentabilidad</a:t>
            </a:r>
            <a:endParaRPr lang="es-CO" sz="3600">
              <a:solidFill>
                <a:srgbClr val="0D4E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74">
            <a:extLst>
              <a:ext uri="{FF2B5EF4-FFF2-40B4-BE49-F238E27FC236}">
                <a16:creationId xmlns:a16="http://schemas.microsoft.com/office/drawing/2014/main" id="{530F03A8-8AE2-FBEE-E752-BA60D9CC03AE}"/>
              </a:ext>
            </a:extLst>
          </p:cNvPr>
          <p:cNvSpPr txBox="1"/>
          <p:nvPr/>
        </p:nvSpPr>
        <p:spPr>
          <a:xfrm>
            <a:off x="1042015" y="1981746"/>
            <a:ext cx="1957389" cy="187003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>
            <a:defPPr>
              <a:defRPr lang="en-US"/>
            </a:defPPr>
            <a:lvl1pPr algn="ctr">
              <a:defRPr sz="3200">
                <a:latin typeface="나눔스퀘어 ExtraBold" panose="020B0600000101010101" pitchFamily="50" charset="-127"/>
                <a:ea typeface="나눔스퀘어 ExtraBold" panose="020B0600000101010101" pitchFamily="50" charset="-127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altLang="ko-KR" sz="16600" b="1" i="0" u="none" strike="noStrike" kern="1200" cap="none" spc="0" normalizeH="0" baseline="0">
                <a:ln>
                  <a:noFill/>
                </a:ln>
                <a:solidFill>
                  <a:srgbClr val="0D4E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" name="TextBox 87">
            <a:extLst>
              <a:ext uri="{FF2B5EF4-FFF2-40B4-BE49-F238E27FC236}">
                <a16:creationId xmlns:a16="http://schemas.microsoft.com/office/drawing/2014/main" id="{EB080B4F-277C-C8FE-873A-EDEEB27EE5BD}"/>
              </a:ext>
            </a:extLst>
          </p:cNvPr>
          <p:cNvSpPr txBox="1"/>
          <p:nvPr/>
        </p:nvSpPr>
        <p:spPr>
          <a:xfrm>
            <a:off x="5117305" y="1981746"/>
            <a:ext cx="1957389" cy="187003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>
            <a:defPPr>
              <a:defRPr lang="en-US"/>
            </a:defPPr>
            <a:lvl1pPr algn="ctr">
              <a:defRPr sz="3200">
                <a:latin typeface="나눔스퀘어 ExtraBold" panose="020B0600000101010101" pitchFamily="50" charset="-127"/>
                <a:ea typeface="나눔스퀘어 ExtraBold" panose="020B0600000101010101" pitchFamily="50" charset="-127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altLang="ko-KR" sz="16600" b="1">
                <a:solidFill>
                  <a:srgbClr val="0D4E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2</a:t>
            </a:r>
            <a:endParaRPr kumimoji="0" lang="es-CO" altLang="ko-KR" sz="16600" b="1" i="0" u="none" strike="noStrike" kern="1200" cap="none" spc="0" normalizeH="0" baseline="0">
              <a:ln>
                <a:noFill/>
              </a:ln>
              <a:solidFill>
                <a:srgbClr val="0D4E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algun Gothic" panose="020B0503020000020004" pitchFamily="34" charset="-127"/>
              <a:ea typeface="Malgun Gothic" panose="020B0503020000020004" pitchFamily="34" charset="-127"/>
              <a:cs typeface="Arial" panose="020B0604020202020204" pitchFamily="34" charset="0"/>
            </a:endParaRPr>
          </a:p>
        </p:txBody>
      </p:sp>
      <p:sp>
        <p:nvSpPr>
          <p:cNvPr id="21" name="TextBox 87">
            <a:extLst>
              <a:ext uri="{FF2B5EF4-FFF2-40B4-BE49-F238E27FC236}">
                <a16:creationId xmlns:a16="http://schemas.microsoft.com/office/drawing/2014/main" id="{C3BBBAF7-C59E-2F0B-FBE1-ACA22588D385}"/>
              </a:ext>
            </a:extLst>
          </p:cNvPr>
          <p:cNvSpPr txBox="1"/>
          <p:nvPr/>
        </p:nvSpPr>
        <p:spPr>
          <a:xfrm>
            <a:off x="9199297" y="1981746"/>
            <a:ext cx="1957389" cy="187003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>
            <a:defPPr>
              <a:defRPr lang="en-US"/>
            </a:defPPr>
            <a:lvl1pPr algn="ctr">
              <a:defRPr sz="3200">
                <a:latin typeface="나눔스퀘어 ExtraBold" panose="020B0600000101010101" pitchFamily="50" charset="-127"/>
                <a:ea typeface="나눔스퀘어 ExtraBold" panose="020B0600000101010101" pitchFamily="50" charset="-127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altLang="ko-KR" sz="16600" b="1">
                <a:solidFill>
                  <a:srgbClr val="0D4E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3</a:t>
            </a:r>
            <a:endParaRPr kumimoji="0" lang="es-CO" altLang="ko-KR" sz="16600" b="1" i="0" u="none" strike="noStrike" kern="1200" cap="none" spc="0" normalizeH="0" baseline="0">
              <a:ln>
                <a:noFill/>
              </a:ln>
              <a:solidFill>
                <a:srgbClr val="0D4E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algun Gothic" panose="020B0503020000020004" pitchFamily="34" charset="-127"/>
              <a:ea typeface="Malgun Gothic" panose="020B0503020000020004" pitchFamily="34" charset="-127"/>
              <a:cs typeface="Arial" panose="020B060402020202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7E16C6A-E1AD-A1CF-7A67-B6D95DCE601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5570" y="6126753"/>
            <a:ext cx="697469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362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9580492-hd_1920_1080_24fps">
            <a:hlinkClick r:id="" action="ppaction://media"/>
            <a:extLst>
              <a:ext uri="{FF2B5EF4-FFF2-40B4-BE49-F238E27FC236}">
                <a16:creationId xmlns:a16="http://schemas.microsoft.com/office/drawing/2014/main" id="{B6D103E3-2BB5-84EB-B105-D682AC71F1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0"/>
            <a:ext cx="12230097" cy="6858000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27F1F824-D3C8-FC00-4592-A651B91AB49F}"/>
              </a:ext>
            </a:extLst>
          </p:cNvPr>
          <p:cNvSpPr/>
          <p:nvPr/>
        </p:nvSpPr>
        <p:spPr>
          <a:xfrm>
            <a:off x="0" y="-1"/>
            <a:ext cx="12230099" cy="6873069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>
              <a:defRPr lang="es-MX" sz="2000" b="1" i="0" u="none" strike="noStrike" kern="1200" spc="0" baseline="0" noProof="0">
                <a:solidFill>
                  <a:prstClr val="white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defRPr>
            </a:pPr>
            <a:endParaRPr lang="en-US" sz="800" b="1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D27B2BF9-69AA-E4CB-316E-2B4E12C768B0}"/>
              </a:ext>
            </a:extLst>
          </p:cNvPr>
          <p:cNvSpPr txBox="1"/>
          <p:nvPr/>
        </p:nvSpPr>
        <p:spPr>
          <a:xfrm>
            <a:off x="362322" y="6303681"/>
            <a:ext cx="78586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Helvetica" panose="020B0604020202020204" pitchFamily="34" charset="0"/>
              </a:rPr>
              <a:t>*</a:t>
            </a:r>
            <a:r>
              <a:rPr kumimoji="0" lang="es-MX" sz="10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Helvetica" panose="020B0604020202020204" pitchFamily="34" charset="0"/>
              </a:rPr>
              <a:t>Datos a julio 2024.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Helvetica" panose="020B0604020202020204" pitchFamily="34" charset="0"/>
              </a:rPr>
              <a:t>Fuente: </a:t>
            </a:r>
            <a:r>
              <a:rPr kumimoji="0" lang="es-MX" sz="10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Helvetica" panose="020B0604020202020204" pitchFamily="34" charset="0"/>
              </a:rPr>
              <a:t>Superintendencia Financiera.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14EE0C24-4300-93F6-00EB-FF09CFFA7F62}"/>
              </a:ext>
            </a:extLst>
          </p:cNvPr>
          <p:cNvSpPr/>
          <p:nvPr/>
        </p:nvSpPr>
        <p:spPr>
          <a:xfrm>
            <a:off x="515957" y="1102815"/>
            <a:ext cx="11160086" cy="4939237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BF525FAF-5060-83E0-B1C2-A6296B581985}"/>
              </a:ext>
            </a:extLst>
          </p:cNvPr>
          <p:cNvSpPr txBox="1"/>
          <p:nvPr/>
        </p:nvSpPr>
        <p:spPr>
          <a:xfrm>
            <a:off x="2928000" y="1325236"/>
            <a:ext cx="6336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" panose="020B0503020000020004" pitchFamily="34" charset="-127"/>
                <a:ea typeface="Malgun Gothic" panose="020B0503020000020004" pitchFamily="34" charset="-127"/>
              </a:rPr>
              <a:t>Cartera bancaria total</a:t>
            </a:r>
          </a:p>
          <a:p>
            <a:pPr algn="ctr"/>
            <a:r>
              <a:rPr lang="es-MX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" panose="020B0503020000020004" pitchFamily="34" charset="-127"/>
                <a:ea typeface="Malgun Gothic" panose="020B0503020000020004" pitchFamily="34" charset="-127"/>
              </a:rPr>
              <a:t>(crecimiento real anual, %)</a:t>
            </a: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2F04B7A2-99C6-C2CC-3900-924A68AFAF8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69032989"/>
              </p:ext>
            </p:extLst>
          </p:nvPr>
        </p:nvGraphicFramePr>
        <p:xfrm>
          <a:off x="516000" y="1990846"/>
          <a:ext cx="11160000" cy="40259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" name="Rectángulo 2">
            <a:extLst>
              <a:ext uri="{FF2B5EF4-FFF2-40B4-BE49-F238E27FC236}">
                <a16:creationId xmlns:a16="http://schemas.microsoft.com/office/drawing/2014/main" id="{2EE3BB6C-4E5B-CDDD-ECA9-4419AE575FE4}"/>
              </a:ext>
            </a:extLst>
          </p:cNvPr>
          <p:cNvSpPr/>
          <p:nvPr/>
        </p:nvSpPr>
        <p:spPr>
          <a:xfrm>
            <a:off x="-17344" y="-15068"/>
            <a:ext cx="12247441" cy="831016"/>
          </a:xfrm>
          <a:prstGeom prst="rect">
            <a:avLst/>
          </a:prstGeom>
          <a:solidFill>
            <a:srgbClr val="FFD3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9C66078-F235-762D-F103-1303E0D8642E}"/>
              </a:ext>
            </a:extLst>
          </p:cNvPr>
          <p:cNvSpPr txBox="1"/>
          <p:nvPr/>
        </p:nvSpPr>
        <p:spPr>
          <a:xfrm>
            <a:off x="2660651" y="54031"/>
            <a:ext cx="68706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D4E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Tamaño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D4E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algun Gothic"/>
              <a:ea typeface="Malgun Gothic"/>
              <a:cs typeface="+mn-cs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10F62E5-750B-84D5-021E-6E70E70A095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88" t="12549" r="7500" b="10196"/>
          <a:stretch/>
        </p:blipFill>
        <p:spPr>
          <a:xfrm>
            <a:off x="11292731" y="6042051"/>
            <a:ext cx="838488" cy="73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960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12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reet_food_-_44663 (540p)">
            <a:hlinkClick r:id="" action="ppaction://media"/>
            <a:extLst>
              <a:ext uri="{FF2B5EF4-FFF2-40B4-BE49-F238E27FC236}">
                <a16:creationId xmlns:a16="http://schemas.microsoft.com/office/drawing/2014/main" id="{0B658FB6-576E-FE1C-710A-2C831013E7A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951.2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342" y="0"/>
            <a:ext cx="12209341" cy="6858000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27F1F824-D3C8-FC00-4592-A651B91AB49F}"/>
              </a:ext>
            </a:extLst>
          </p:cNvPr>
          <p:cNvSpPr/>
          <p:nvPr/>
        </p:nvSpPr>
        <p:spPr>
          <a:xfrm>
            <a:off x="-17342" y="-1"/>
            <a:ext cx="12247441" cy="6873069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>
              <a:defRPr lang="es-MX" sz="2000" b="1" i="0" u="none" strike="noStrike" kern="1200" spc="0" baseline="0" noProof="0">
                <a:solidFill>
                  <a:prstClr val="white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defRPr>
            </a:pPr>
            <a:endParaRPr lang="en-US" sz="800" b="1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D27B2BF9-69AA-E4CB-316E-2B4E12C768B0}"/>
              </a:ext>
            </a:extLst>
          </p:cNvPr>
          <p:cNvSpPr txBox="1"/>
          <p:nvPr/>
        </p:nvSpPr>
        <p:spPr>
          <a:xfrm>
            <a:off x="362322" y="6303681"/>
            <a:ext cx="78586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Helvetica" panose="020B0604020202020204" pitchFamily="34" charset="0"/>
              </a:rPr>
              <a:t>*</a:t>
            </a:r>
            <a:r>
              <a:rPr kumimoji="0" lang="es-MX" sz="10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Helvetica" panose="020B0604020202020204" pitchFamily="34" charset="0"/>
              </a:rPr>
              <a:t>Proyección Asobancaria.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Helvetica" panose="020B0604020202020204" pitchFamily="34" charset="0"/>
              </a:rPr>
              <a:t>Fuente: </a:t>
            </a:r>
            <a:r>
              <a:rPr kumimoji="0" lang="es-MX" sz="10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Helvetica" panose="020B0604020202020204" pitchFamily="34" charset="0"/>
              </a:rPr>
              <a:t>Superintendencia Financiera.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14EE0C24-4300-93F6-00EB-FF09CFFA7F62}"/>
              </a:ext>
            </a:extLst>
          </p:cNvPr>
          <p:cNvSpPr/>
          <p:nvPr/>
        </p:nvSpPr>
        <p:spPr>
          <a:xfrm>
            <a:off x="515957" y="1102815"/>
            <a:ext cx="11160086" cy="4939237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2EE3BB6C-4E5B-CDDD-ECA9-4419AE575FE4}"/>
              </a:ext>
            </a:extLst>
          </p:cNvPr>
          <p:cNvSpPr/>
          <p:nvPr/>
        </p:nvSpPr>
        <p:spPr>
          <a:xfrm>
            <a:off x="-2" y="0"/>
            <a:ext cx="12230099" cy="815948"/>
          </a:xfrm>
          <a:prstGeom prst="rect">
            <a:avLst/>
          </a:prstGeom>
          <a:solidFill>
            <a:srgbClr val="FFD3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554D10A9-4F75-353E-0A60-E2391374E79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61469237"/>
              </p:ext>
            </p:extLst>
          </p:nvPr>
        </p:nvGraphicFramePr>
        <p:xfrm>
          <a:off x="601884" y="1157235"/>
          <a:ext cx="10914925" cy="46899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pSp>
        <p:nvGrpSpPr>
          <p:cNvPr id="7" name="Grupo 6">
            <a:extLst>
              <a:ext uri="{FF2B5EF4-FFF2-40B4-BE49-F238E27FC236}">
                <a16:creationId xmlns:a16="http://schemas.microsoft.com/office/drawing/2014/main" id="{9D8A2BE9-1FB5-C67A-DDD0-F2148D050DD1}"/>
              </a:ext>
            </a:extLst>
          </p:cNvPr>
          <p:cNvGrpSpPr/>
          <p:nvPr/>
        </p:nvGrpSpPr>
        <p:grpSpPr>
          <a:xfrm>
            <a:off x="9901515" y="1835778"/>
            <a:ext cx="1277839" cy="446718"/>
            <a:chOff x="7222521" y="1123794"/>
            <a:chExt cx="1038554" cy="516158"/>
          </a:xfrm>
        </p:grpSpPr>
        <p:sp>
          <p:nvSpPr>
            <p:cNvPr id="11" name="TextBox 1">
              <a:extLst>
                <a:ext uri="{FF2B5EF4-FFF2-40B4-BE49-F238E27FC236}">
                  <a16:creationId xmlns:a16="http://schemas.microsoft.com/office/drawing/2014/main" id="{3377D26D-5D7B-4625-BE2A-02EB5920C98D}"/>
                </a:ext>
              </a:extLst>
            </p:cNvPr>
            <p:cNvSpPr txBox="1"/>
            <p:nvPr/>
          </p:nvSpPr>
          <p:spPr>
            <a:xfrm>
              <a:off x="7222521" y="1123794"/>
              <a:ext cx="830460" cy="228020"/>
            </a:xfrm>
            <a:prstGeom prst="rect">
              <a:avLst/>
            </a:prstGeom>
          </p:spPr>
          <p:txBody>
            <a:bodyPr wrap="non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s-MX" sz="1600" b="1">
                  <a:solidFill>
                    <a:schemeClr val="bg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rPr>
                <a:t>       Óptimo</a:t>
              </a:r>
              <a:endParaRPr lang="en-US" sz="1600" b="1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15" name="TextBox 1">
              <a:extLst>
                <a:ext uri="{FF2B5EF4-FFF2-40B4-BE49-F238E27FC236}">
                  <a16:creationId xmlns:a16="http://schemas.microsoft.com/office/drawing/2014/main" id="{1B816696-E3EE-7E3B-25B3-BDAD4A5934E3}"/>
                </a:ext>
              </a:extLst>
            </p:cNvPr>
            <p:cNvSpPr txBox="1"/>
            <p:nvPr/>
          </p:nvSpPr>
          <p:spPr>
            <a:xfrm>
              <a:off x="7537797" y="1382015"/>
              <a:ext cx="723278" cy="257937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b="1">
                  <a:solidFill>
                    <a:schemeClr val="bg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rPr>
                <a:t>65,0%</a:t>
              </a:r>
            </a:p>
          </p:txBody>
        </p:sp>
      </p:grpSp>
      <p:sp>
        <p:nvSpPr>
          <p:cNvPr id="12" name="CuadroTexto 11">
            <a:extLst>
              <a:ext uri="{FF2B5EF4-FFF2-40B4-BE49-F238E27FC236}">
                <a16:creationId xmlns:a16="http://schemas.microsoft.com/office/drawing/2014/main" id="{BF525FAF-5060-83E0-B1C2-A6296B581985}"/>
              </a:ext>
            </a:extLst>
          </p:cNvPr>
          <p:cNvSpPr txBox="1"/>
          <p:nvPr/>
        </p:nvSpPr>
        <p:spPr>
          <a:xfrm>
            <a:off x="2928000" y="1325236"/>
            <a:ext cx="6336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" panose="020B0503020000020004" pitchFamily="34" charset="-127"/>
                <a:ea typeface="Malgun Gothic" panose="020B0503020000020004" pitchFamily="34" charset="-127"/>
              </a:rPr>
              <a:t>Profundización financiera</a:t>
            </a:r>
          </a:p>
          <a:p>
            <a:pPr algn="ctr"/>
            <a:r>
              <a:rPr lang="es-MX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" panose="020B0503020000020004" pitchFamily="34" charset="-127"/>
                <a:ea typeface="Malgun Gothic" panose="020B0503020000020004" pitchFamily="34" charset="-127"/>
              </a:rPr>
              <a:t>(cartera / PIB)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8E8F5CE-9004-51FA-B3AE-6F3F682A2E3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88" t="12549" r="7500" b="10196"/>
          <a:stretch/>
        </p:blipFill>
        <p:spPr>
          <a:xfrm>
            <a:off x="11292731" y="6042051"/>
            <a:ext cx="838488" cy="730029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E11D8094-F336-4C49-312E-0866F37FE163}"/>
              </a:ext>
            </a:extLst>
          </p:cNvPr>
          <p:cNvSpPr txBox="1"/>
          <p:nvPr/>
        </p:nvSpPr>
        <p:spPr>
          <a:xfrm>
            <a:off x="2660651" y="54031"/>
            <a:ext cx="68706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D4E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Tamaño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D4E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algun Gothic"/>
              <a:ea typeface="Malgun Gothic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0587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6929604-hd_1920_1080_30fps">
            <a:hlinkClick r:id="" action="ppaction://media"/>
            <a:extLst>
              <a:ext uri="{FF2B5EF4-FFF2-40B4-BE49-F238E27FC236}">
                <a16:creationId xmlns:a16="http://schemas.microsoft.com/office/drawing/2014/main" id="{DB176135-DE23-5E9A-0750-9F19EB6E65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B07852E6-88B4-55A3-F857-E19C44EC0A05}"/>
              </a:ext>
            </a:extLst>
          </p:cNvPr>
          <p:cNvSpPr/>
          <p:nvPr/>
        </p:nvSpPr>
        <p:spPr>
          <a:xfrm>
            <a:off x="-18921" y="-169278"/>
            <a:ext cx="12192000" cy="7027278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>
              <a:defRPr lang="es-MX" sz="2000" b="1" i="0" u="none" strike="noStrike" kern="1200" spc="0" baseline="0" noProof="0">
                <a:solidFill>
                  <a:prstClr val="white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defRPr>
            </a:pPr>
            <a:endParaRPr lang="en-US" sz="800" b="1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E360A9A-1F6F-4089-77E4-CC2DB56AF42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88" t="12549" r="7500" b="10196"/>
          <a:stretch/>
        </p:blipFill>
        <p:spPr>
          <a:xfrm>
            <a:off x="11292731" y="6042051"/>
            <a:ext cx="838488" cy="730029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14EE0C24-4300-93F6-00EB-FF09CFFA7F62}"/>
              </a:ext>
            </a:extLst>
          </p:cNvPr>
          <p:cNvSpPr/>
          <p:nvPr/>
        </p:nvSpPr>
        <p:spPr>
          <a:xfrm>
            <a:off x="515957" y="1102815"/>
            <a:ext cx="11160086" cy="4939237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BF525FAF-5060-83E0-B1C2-A6296B581985}"/>
              </a:ext>
            </a:extLst>
          </p:cNvPr>
          <p:cNvSpPr txBox="1"/>
          <p:nvPr/>
        </p:nvSpPr>
        <p:spPr>
          <a:xfrm>
            <a:off x="2928000" y="1325236"/>
            <a:ext cx="6336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" panose="020B0503020000020004" pitchFamily="34" charset="-127"/>
                <a:ea typeface="Malgun Gothic" panose="020B0503020000020004" pitchFamily="34" charset="-127"/>
              </a:rPr>
              <a:t>Calidad tradicional</a:t>
            </a:r>
          </a:p>
          <a:p>
            <a:pPr algn="ctr"/>
            <a:r>
              <a:rPr lang="es-MX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" panose="020B0503020000020004" pitchFamily="34" charset="-127"/>
                <a:ea typeface="Malgun Gothic" panose="020B0503020000020004" pitchFamily="34" charset="-127"/>
              </a:rPr>
              <a:t>(cartera vencida / cartera total, %)</a:t>
            </a: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2F04B7A2-99C6-C2CC-3900-924A68AFAF83}"/>
              </a:ext>
            </a:extLst>
          </p:cNvPr>
          <p:cNvGraphicFramePr/>
          <p:nvPr/>
        </p:nvGraphicFramePr>
        <p:xfrm>
          <a:off x="902825" y="1666754"/>
          <a:ext cx="10773174" cy="43500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" name="Rectángulo 2">
            <a:extLst>
              <a:ext uri="{FF2B5EF4-FFF2-40B4-BE49-F238E27FC236}">
                <a16:creationId xmlns:a16="http://schemas.microsoft.com/office/drawing/2014/main" id="{2EE3BB6C-4E5B-CDDD-ECA9-4419AE575FE4}"/>
              </a:ext>
            </a:extLst>
          </p:cNvPr>
          <p:cNvSpPr/>
          <p:nvPr/>
        </p:nvSpPr>
        <p:spPr>
          <a:xfrm>
            <a:off x="-2" y="0"/>
            <a:ext cx="12230099" cy="815948"/>
          </a:xfrm>
          <a:prstGeom prst="rect">
            <a:avLst/>
          </a:prstGeom>
          <a:solidFill>
            <a:srgbClr val="ED8E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09BE8CF-AB85-209A-8EE2-0419E8E107D3}"/>
              </a:ext>
            </a:extLst>
          </p:cNvPr>
          <p:cNvSpPr txBox="1"/>
          <p:nvPr/>
        </p:nvSpPr>
        <p:spPr>
          <a:xfrm>
            <a:off x="362322" y="6303681"/>
            <a:ext cx="78586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Helvetica" panose="020B0604020202020204" pitchFamily="34" charset="0"/>
              </a:rPr>
              <a:t>*</a:t>
            </a:r>
            <a:r>
              <a:rPr kumimoji="0" lang="es-MX" sz="10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Helvetica" panose="020B0604020202020204" pitchFamily="34" charset="0"/>
              </a:rPr>
              <a:t>Datos a julio 2024.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Helvetica" panose="020B0604020202020204" pitchFamily="34" charset="0"/>
              </a:rPr>
              <a:t>Fuente: </a:t>
            </a:r>
            <a:r>
              <a:rPr kumimoji="0" lang="es-MX" sz="10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Helvetica" panose="020B0604020202020204" pitchFamily="34" charset="0"/>
              </a:rPr>
              <a:t>Superintendencia Financiera.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C60FC03-FD4E-507C-319F-2F9DBAAD03AA}"/>
              </a:ext>
            </a:extLst>
          </p:cNvPr>
          <p:cNvSpPr txBox="1"/>
          <p:nvPr/>
        </p:nvSpPr>
        <p:spPr>
          <a:xfrm>
            <a:off x="2660651" y="54031"/>
            <a:ext cx="68706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D4E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Riesgo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D4E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algun Gothic"/>
              <a:ea typeface="Malgun Gothic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5465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2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987</Words>
  <Application>Microsoft Office PowerPoint</Application>
  <PresentationFormat>Panorámica</PresentationFormat>
  <Paragraphs>277</Paragraphs>
  <Slides>27</Slides>
  <Notes>26</Notes>
  <HiddenSlides>0</HiddenSlides>
  <MMClips>8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28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Recuperación en  marcha</dc:title>
  <dc:creator>David Gonzalez Quintero</dc:creator>
  <cp:lastModifiedBy>Marcela Rey Hernández</cp:lastModifiedBy>
  <cp:revision>3</cp:revision>
  <dcterms:created xsi:type="dcterms:W3CDTF">2024-09-15T01:59:21Z</dcterms:created>
  <dcterms:modified xsi:type="dcterms:W3CDTF">2024-09-23T21:43:02Z</dcterms:modified>
</cp:coreProperties>
</file>