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781" r:id="rId2"/>
    <p:sldId id="2515" r:id="rId3"/>
    <p:sldId id="2533" r:id="rId4"/>
    <p:sldId id="2540" r:id="rId5"/>
    <p:sldId id="2536" r:id="rId6"/>
    <p:sldId id="2537" r:id="rId7"/>
    <p:sldId id="2538" r:id="rId8"/>
    <p:sldId id="2539" r:id="rId9"/>
    <p:sldId id="1591" r:id="rId10"/>
  </p:sldIdLst>
  <p:sldSz cx="12192000" cy="6858000"/>
  <p:notesSz cx="6858000" cy="9144000"/>
  <p:embeddedFontLst>
    <p:embeddedFont>
      <p:font typeface="Abadi Extra Light" panose="020B0204020104020204" pitchFamily="34" charset="0"/>
      <p:regular r:id="rId13"/>
    </p:embeddedFont>
    <p:embeddedFont>
      <p:font typeface="Arial Black" panose="020B06040202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oolvetica Rg" panose="020B0603030602020004" pitchFamily="34" charset="0"/>
      <p:regular r:id="rId21"/>
    </p:embeddedFont>
    <p:embeddedFont>
      <p:font typeface="Helvetica" pitchFamily="2" charset="0"/>
      <p:regular r:id="rId22"/>
      <p:bold r:id="rId23"/>
      <p:italic r:id="rId24"/>
      <p:bold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DC6B041-57A8-47AA-A7E1-5BEAE7C2E190}">
          <p14:sldIdLst>
            <p14:sldId id="1781"/>
            <p14:sldId id="2515"/>
            <p14:sldId id="2533"/>
            <p14:sldId id="2540"/>
            <p14:sldId id="2536"/>
            <p14:sldId id="2537"/>
            <p14:sldId id="2538"/>
            <p14:sldId id="2539"/>
            <p14:sldId id="1591"/>
          </p14:sldIdLst>
        </p14:section>
        <p14:section name="Sección sin título" id="{B9E4837D-791B-471E-ABF5-5E37DF1982E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036"/>
    <a:srgbClr val="FFC000"/>
    <a:srgbClr val="003C71"/>
    <a:srgbClr val="DBDBDB"/>
    <a:srgbClr val="7991BA"/>
    <a:srgbClr val="ED7D31"/>
    <a:srgbClr val="F5F5F5"/>
    <a:srgbClr val="FC7604"/>
    <a:srgbClr val="787878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88090075697061"/>
          <c:y val="7.8147227358573379E-2"/>
          <c:w val="0.33194843851040357"/>
          <c:h val="0.802198542149564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Lato" panose="020F050202020403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88090075697061"/>
          <c:y val="7.8147227358573379E-2"/>
          <c:w val="0.33194843851040357"/>
          <c:h val="0.802198542149564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Lato" panose="020F050202020403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88090075697061"/>
          <c:y val="7.8147227358573379E-2"/>
          <c:w val="0.33194843851040357"/>
          <c:h val="0.802198542149564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Lato" panose="020F050202020403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88090075697061"/>
          <c:y val="7.8147227358573379E-2"/>
          <c:w val="0.33194843851040357"/>
          <c:h val="0.802198542149564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Lato" panose="020F050202020403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8320-B233-491B-8AE8-55ABC929DDD0}" type="datetimeFigureOut">
              <a:rPr lang="es-CO" smtClean="0"/>
              <a:t>4/04/22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EF3B0-3BDE-4F29-B62A-97C9459D0E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9274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9F56C-8E91-475D-95BD-55388752ABB2}" type="datetimeFigureOut">
              <a:rPr lang="es-CO" smtClean="0"/>
              <a:t>4/04/22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B65A4-8258-4259-9B03-778C7571041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82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/>
              <a:t>El informe de sostenibilidad tiene tres grandes bloques de trabajo:</a:t>
            </a:r>
          </a:p>
          <a:p>
            <a:pPr marL="342900" indent="-342900">
              <a:buAutoNum type="arabicPeriod"/>
            </a:pPr>
            <a:endParaRPr lang="es-CO" sz="1200" dirty="0"/>
          </a:p>
          <a:p>
            <a:pPr marL="0" indent="0">
              <a:buNone/>
            </a:pPr>
            <a:r>
              <a:rPr lang="es-CO" sz="1200" dirty="0"/>
              <a:t>1. Informar: En esta línea de trabajo lo que busca el informe es servir de fuente de información a nuestros grupos de interés.</a:t>
            </a:r>
          </a:p>
          <a:p>
            <a:pPr marL="228600" indent="-228600">
              <a:buAutoNum type="alphaLcPeriod"/>
            </a:pPr>
            <a:r>
              <a:rPr lang="es-CO" sz="1200" dirty="0"/>
              <a:t>Información interna; al interior de Asobancaria, cada una de las áreas involucradas de acuerdo con los asuntos materiales se nutren de la información que se genera a través del informe. (tendencias, iniciativas, inversiones)</a:t>
            </a:r>
          </a:p>
          <a:p>
            <a:pPr marL="228600" indent="-228600">
              <a:buAutoNum type="alphaLcPeriod"/>
            </a:pPr>
            <a:r>
              <a:rPr lang="es-CO" sz="1200" dirty="0"/>
              <a:t>Información Externa – Entidades financieras: La segmentación del informe pretende que los bancos puedan compararse con sus pares, en términos de mejores prácticas, lo que lleva a que el sector pueda alienarse con las diferentes tendencias para cada asunto material.</a:t>
            </a:r>
          </a:p>
          <a:p>
            <a:pPr marL="0" indent="0">
              <a:buNone/>
            </a:pPr>
            <a:endParaRPr lang="es-CO" sz="1200" dirty="0"/>
          </a:p>
          <a:p>
            <a:pPr marL="0" indent="0">
              <a:buNone/>
            </a:pPr>
            <a:r>
              <a:rPr lang="es-CO" sz="1200" dirty="0"/>
              <a:t>2. Herramienta de gestión: Esta línea de trabajo busca poder identificar brechas en la gestión integral del gremio que puedan tener una gestión clara a través de los proyectos que se lideran al interior de Asobancaria.</a:t>
            </a:r>
          </a:p>
          <a:p>
            <a:pPr marL="0" indent="0">
              <a:buNone/>
            </a:pPr>
            <a:endParaRPr lang="es-CO" sz="1200" dirty="0"/>
          </a:p>
          <a:p>
            <a:pPr marL="0" indent="0">
              <a:buNone/>
            </a:pPr>
            <a:r>
              <a:rPr lang="es-CO" sz="1200" dirty="0"/>
              <a:t>3. Visibilización de proyectos integrales en sostenibilidad: La gestión del informe va más allá de generar y contabilizar algunos indicadores, la idea de “acercar la banca a los colombianos” permite que se puedan dar a conocer todos aquellos proyectos tangibles, que impulsan el desarrollo sostenible en el país, esto se materializa a través del reconocimiento entregado.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97E-E5CD-4982-B44E-2FE7C3A17A2D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317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/>
              <a:t>El informe de sostenibilidad tiene tres grandes bloques de trabajo:</a:t>
            </a:r>
          </a:p>
          <a:p>
            <a:pPr marL="342900" indent="-342900">
              <a:buAutoNum type="arabicPeriod"/>
            </a:pPr>
            <a:endParaRPr lang="es-CO" sz="1200" dirty="0"/>
          </a:p>
          <a:p>
            <a:pPr marL="0" indent="0">
              <a:buNone/>
            </a:pPr>
            <a:r>
              <a:rPr lang="es-CO" sz="1200" dirty="0"/>
              <a:t>1. Informar: En esta línea de trabajo lo que busca el informe es servir de fuente de información a nuestros grupos de interés.</a:t>
            </a:r>
          </a:p>
          <a:p>
            <a:pPr marL="228600" indent="-228600">
              <a:buAutoNum type="alphaLcPeriod"/>
            </a:pPr>
            <a:r>
              <a:rPr lang="es-CO" sz="1200" dirty="0"/>
              <a:t>Información interna; al interior de Asobancaria, cada una de las áreas involucradas de acuerdo con los asuntos materiales se nutren de la información que se genera a través del informe. (tendencias, iniciativas, inversiones)</a:t>
            </a:r>
          </a:p>
          <a:p>
            <a:pPr marL="228600" indent="-228600">
              <a:buAutoNum type="alphaLcPeriod"/>
            </a:pPr>
            <a:r>
              <a:rPr lang="es-CO" sz="1200" dirty="0"/>
              <a:t>Información Externa – Entidades financieras: La segmentación del informe pretende que los bancos puedan compararse con sus pares, en términos de mejores prácticas, lo que lleva a que el sector pueda alienarse con las diferentes tendencias para cada asunto material.</a:t>
            </a:r>
          </a:p>
          <a:p>
            <a:pPr marL="0" indent="0">
              <a:buNone/>
            </a:pPr>
            <a:endParaRPr lang="es-CO" sz="1200" dirty="0"/>
          </a:p>
          <a:p>
            <a:pPr marL="0" indent="0">
              <a:buNone/>
            </a:pPr>
            <a:r>
              <a:rPr lang="es-CO" sz="1200" dirty="0"/>
              <a:t>2. Herramienta de gestión: Esta línea de trabajo busca poder identificar brechas en la gestión integral del gremio que puedan tener una gestión clara a través de los proyectos que se lideran al interior de Asobancaria.</a:t>
            </a:r>
          </a:p>
          <a:p>
            <a:pPr marL="0" indent="0">
              <a:buNone/>
            </a:pPr>
            <a:endParaRPr lang="es-CO" sz="1200" dirty="0"/>
          </a:p>
          <a:p>
            <a:pPr marL="0" indent="0">
              <a:buNone/>
            </a:pPr>
            <a:r>
              <a:rPr lang="es-CO" sz="1200" dirty="0"/>
              <a:t>3. Visibilización de proyectos integrales en sostenibilidad: La gestión del informe va más allá de generar y contabilizar algunos indicadores, la idea de “acercar la banca a los colombianos” permite que se puedan dar a conocer todos aquellos proyectos tangibles, que impulsan el desarrollo sostenible en el país, esto se materializa a través del reconocimiento entregado.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E497E-E5CD-4982-B44E-2FE7C3A17A2D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1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65A4-8258-4259-9B03-778C75710417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28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65A4-8258-4259-9B03-778C75710417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56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65A4-8258-4259-9B03-778C7571041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04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B65A4-8258-4259-9B03-778C75710417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835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F9E2-5020-494D-8E74-08E51A11F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F25C2-4BA4-6A4F-BED0-BB79C443D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6DCAC-8584-914A-802C-4444B561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8870-8B48-1444-9EC5-1B4F85F8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E0B58-6DD5-8244-B42B-21C4C322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750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52BC-4E36-2745-9921-7835006B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59D96-450B-1E44-A82F-493FA7C84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FE776-EF35-5344-96C0-5018007D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8A36A-AA00-4F44-A21D-16CDF4B8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C7922-E37A-7549-A40D-5867AE81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51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9C999-D65F-5E45-8AA6-8DE48569C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A162F-C722-A94D-877E-E6F69D7DC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78C32-9D9A-A04B-BE82-5581DD2F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317BF-42A6-FB40-8E7E-9A323B81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4FCE2-99C0-E845-92B9-DD6D1218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67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D426-BE37-D245-B83C-DFF980A9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495E6-9672-8540-8F68-ACCEF41A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020CD-3854-6D4E-BC05-01BB84D7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3D793-1C50-DE4B-8534-B3BFAD52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FFEAA-435B-D149-9C00-F2D05ABD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896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A1F5-7CE3-2946-AF04-B27BEC22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6003E-8E1A-7741-9BB1-7B533184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68B07-944B-F04D-B897-AFB4C046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748E1-5ABE-0849-A5CF-556BB111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B615D-7371-0646-9C64-CDF9A652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35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2FB4-F480-0A49-A188-8E29058B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4CF8-A495-F941-AA42-292CFDB8F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37B6B-7ECB-914C-8DD4-E43A89865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0828A-04F2-0043-94BB-30B9EF53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D906B-0A13-A04D-876E-A4441A99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D6119-EBC3-D04B-B569-AC8FD1F4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15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9B3D-3F4D-644A-BD4B-DD1563F2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EAC5C-8022-F345-A25D-F44D2977C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92650-EC26-7541-A171-CB9721AB2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F8268-4385-9B49-8736-09D6B4719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5570CF-8A5D-114F-9A7D-02C28BEFB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E420F-9A25-9948-919F-65F89B72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4F9D24-4027-CE48-8E69-C2E6DB8D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778DD8-9858-9441-B673-CE73EBD3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364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D084-79F4-B347-BC00-DD5CB551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1E3FC-A202-5B40-A60A-17B15D6F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523DD-B898-3141-A5D1-563EE647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8F1AF-15F3-FE4A-AED4-7ABC9487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11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31AA3-DD12-E74C-BF79-B9201C3E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95C7E-BA8A-054D-BE1B-6888783C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63C6A-7839-6548-AB71-60A53C25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246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20147-6BB7-3E49-99C8-7333A176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99F1-3D46-EE41-87C8-1E29C097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B01AF-3C63-F748-B54B-869D7F9B5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9E5D3-9B1F-0A45-AE3D-192746CF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05582-31B4-EC4F-A571-38BFDA42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209C9-906C-A840-AB89-52BE78F1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60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0E47-1650-9E42-9DD8-1F090F92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59D46-92A4-7F43-83DB-DC41116BB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ACC93-4936-9E4D-B98D-0E7802050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163BC-C0BA-D344-9CB0-006CE238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10C06-7EF2-0A49-BC14-1369982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C9C90-9EAE-6A43-B11B-768DAA9A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534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EB612-1F98-894D-ACBB-B6E7E185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1AA44-4F27-2444-88EC-E973CB3D2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FAE3D-1067-4F44-800D-A4DD7BD68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3B75-8402-DB4B-9C19-8424A2EF2466}" type="datetimeFigureOut">
              <a:rPr lang="x-none" smtClean="0"/>
              <a:t>4/04/22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6C73D-B8F7-214A-ABBC-541AFC172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61752-AD61-8747-8746-4486CC08E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C5E4-DE36-1E48-AF05-637C5D8DD5A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15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naranjas&#10;&#10;Descripción generada automáticamente con confianza media">
            <a:extLst>
              <a:ext uri="{FF2B5EF4-FFF2-40B4-BE49-F238E27FC236}">
                <a16:creationId xmlns:a16="http://schemas.microsoft.com/office/drawing/2014/main" id="{17D1BA26-29CF-4E3B-8319-91F62ABCB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93" y="0"/>
            <a:ext cx="12192000" cy="6858000"/>
          </a:xfrm>
          <a:prstGeom prst="rect">
            <a:avLst/>
          </a:prstGeom>
        </p:spPr>
      </p:pic>
      <p:sp>
        <p:nvSpPr>
          <p:cNvPr id="4" name="5 CuadroTexto">
            <a:extLst>
              <a:ext uri="{FF2B5EF4-FFF2-40B4-BE49-F238E27FC236}">
                <a16:creationId xmlns:a16="http://schemas.microsoft.com/office/drawing/2014/main" id="{7DA1D85A-7837-48F2-8EDC-303D11963BFA}"/>
              </a:ext>
            </a:extLst>
          </p:cNvPr>
          <p:cNvSpPr txBox="1"/>
          <p:nvPr/>
        </p:nvSpPr>
        <p:spPr>
          <a:xfrm>
            <a:off x="7080738" y="2114093"/>
            <a:ext cx="50744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203A58"/>
                </a:solidFill>
                <a:latin typeface="Helvetica" pitchFamily="2" charset="0"/>
                <a:cs typeface="Helvetica" panose="020B0604020202020204" pitchFamily="34" charset="0"/>
              </a:defRPr>
            </a:lvl1pPr>
          </a:lstStyle>
          <a:p>
            <a:pPr lvl="0">
              <a:defRPr/>
            </a:pPr>
            <a:endParaRPr lang="es-ES" sz="2200" dirty="0">
              <a:solidFill>
                <a:srgbClr val="FFB542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es-ES" sz="2400" b="0" dirty="0">
              <a:solidFill>
                <a:schemeClr val="bg1"/>
              </a:solidFill>
              <a:latin typeface="Coolvetica Rg" panose="020B0603030602020004" pitchFamily="34" charset="0"/>
            </a:endParaRPr>
          </a:p>
          <a:p>
            <a:pPr lvl="0" algn="ctr">
              <a:defRPr/>
            </a:pPr>
            <a:r>
              <a:rPr lang="es-ES" sz="2800" b="0" dirty="0">
                <a:solidFill>
                  <a:srgbClr val="FFB542"/>
                </a:solidFill>
                <a:latin typeface="Coolvetica Rg" panose="020B0603030602020004" pitchFamily="34" charset="0"/>
              </a:rPr>
              <a:t>Actividad Legislativa </a:t>
            </a:r>
          </a:p>
          <a:p>
            <a:pPr lvl="0" algn="ctr">
              <a:defRPr/>
            </a:pPr>
            <a:r>
              <a:rPr lang="es-ES" sz="2200" dirty="0">
                <a:solidFill>
                  <a:schemeClr val="bg1"/>
                </a:solidFill>
                <a:latin typeface="Abadi Extra Light" panose="020B0204020104020204" pitchFamily="34" charset="0"/>
              </a:rPr>
              <a:t>Dirección de Asuntos Políticos </a:t>
            </a:r>
          </a:p>
          <a:p>
            <a:pPr algn="ctr">
              <a:defRPr/>
            </a:pPr>
            <a:r>
              <a:rPr lang="es-ES" sz="2200" dirty="0">
                <a:solidFill>
                  <a:schemeClr val="bg1"/>
                </a:solidFill>
                <a:latin typeface="Abadi Extra Light" panose="020B0204020104020204" pitchFamily="34" charset="0"/>
              </a:rPr>
              <a:t>Vicepresidencia de Asuntos Corporativos</a:t>
            </a:r>
          </a:p>
          <a:p>
            <a:pPr algn="ctr">
              <a:defRPr/>
            </a:pPr>
            <a:r>
              <a:rPr lang="es-ES" sz="2200" dirty="0">
                <a:solidFill>
                  <a:schemeClr val="bg1"/>
                </a:solidFill>
                <a:latin typeface="Abadi Extra Light" panose="020B0204020104020204" pitchFamily="34" charset="0"/>
              </a:rPr>
              <a:t>Abril 2022</a:t>
            </a:r>
          </a:p>
        </p:txBody>
      </p:sp>
    </p:spTree>
    <p:extLst>
      <p:ext uri="{BB962C8B-B14F-4D97-AF65-F5344CB8AC3E}">
        <p14:creationId xmlns:p14="http://schemas.microsoft.com/office/powerpoint/2010/main" val="391435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EC121038-DDFA-4314-815E-22A89B67C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957"/>
            <a:ext cx="12192000" cy="6858000"/>
          </a:xfrm>
          <a:prstGeom prst="rect">
            <a:avLst/>
          </a:prstGeom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666399FA-F3ED-4F52-8A65-B43759249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7" y="5989981"/>
            <a:ext cx="1982972" cy="655983"/>
          </a:xfrm>
          <a:prstGeom prst="rect">
            <a:avLst/>
          </a:prstGeom>
        </p:spPr>
      </p:pic>
      <p:sp>
        <p:nvSpPr>
          <p:cNvPr id="15" name="5 Rectángulo">
            <a:extLst>
              <a:ext uri="{FF2B5EF4-FFF2-40B4-BE49-F238E27FC236}">
                <a16:creationId xmlns:a16="http://schemas.microsoft.com/office/drawing/2014/main" id="{9E899407-D708-0746-95AD-3AD91E1C4B92}"/>
              </a:ext>
            </a:extLst>
          </p:cNvPr>
          <p:cNvSpPr/>
          <p:nvPr/>
        </p:nvSpPr>
        <p:spPr>
          <a:xfrm>
            <a:off x="8275410" y="246957"/>
            <a:ext cx="4510356" cy="1231106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just"/>
            <a:r>
              <a:rPr lang="es-ES" sz="7200" dirty="0">
                <a:solidFill>
                  <a:srgbClr val="FFC000"/>
                </a:solidFill>
                <a:latin typeface="Coolvetica Rg" panose="020B0603030602020004" pitchFamily="34" charset="0"/>
              </a:rPr>
              <a:t>Agenda</a:t>
            </a:r>
            <a:endParaRPr lang="es-ES" sz="7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75FD93-B044-8741-B9C8-E7943619E912}"/>
              </a:ext>
            </a:extLst>
          </p:cNvPr>
          <p:cNvSpPr txBox="1"/>
          <p:nvPr/>
        </p:nvSpPr>
        <p:spPr>
          <a:xfrm>
            <a:off x="1101314" y="1663702"/>
            <a:ext cx="1081054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endParaRPr lang="es-ES" sz="2400" dirty="0">
              <a:solidFill>
                <a:srgbClr val="002060"/>
              </a:solidFill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400" dirty="0">
                <a:solidFill>
                  <a:srgbClr val="002060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 Proyectos de Ley Legislatura 2021- 2022.</a:t>
            </a:r>
          </a:p>
          <a:p>
            <a:pPr algn="just"/>
            <a:r>
              <a:rPr lang="es-CO" sz="2400" dirty="0">
                <a:solidFill>
                  <a:srgbClr val="002060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es-CO" sz="2400" dirty="0">
                <a:solidFill>
                  <a:srgbClr val="002060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CO" sz="2400" dirty="0">
                <a:solidFill>
                  <a:srgbClr val="002060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CO" sz="2400" dirty="0">
              <a:solidFill>
                <a:srgbClr val="002060"/>
              </a:solidFill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algn="just"/>
            <a:endParaRPr lang="es-CO" sz="2400" dirty="0">
              <a:solidFill>
                <a:srgbClr val="002060"/>
              </a:solidFill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2400" dirty="0">
              <a:solidFill>
                <a:srgbClr val="FF0000"/>
              </a:solidFill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2400" dirty="0">
              <a:solidFill>
                <a:srgbClr val="FF0000"/>
              </a:solidFill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2400" dirty="0">
              <a:solidFill>
                <a:srgbClr val="002060"/>
              </a:solidFill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2400" dirty="0">
              <a:solidFill>
                <a:srgbClr val="002060"/>
              </a:solidFill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2400" dirty="0">
              <a:solidFill>
                <a:srgbClr val="002060"/>
              </a:solidFill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ES" sz="2400" dirty="0">
              <a:solidFill>
                <a:srgbClr val="002060"/>
              </a:solidFill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ES" sz="2400" dirty="0">
              <a:solidFill>
                <a:srgbClr val="002060"/>
              </a:solidFill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s-ES" sz="2400" dirty="0">
              <a:latin typeface="Abadi Extra Light" panose="020B0204020104020204" pitchFamily="34" charset="0"/>
            </a:endParaRPr>
          </a:p>
          <a:p>
            <a:pPr marL="342900" indent="-342900">
              <a:buAutoNum type="arabicPeriod"/>
            </a:pPr>
            <a:endParaRPr lang="es-ES" sz="2400" dirty="0">
              <a:latin typeface="Abadi Extra Light" panose="020B0204020104020204" pitchFamily="34" charset="0"/>
            </a:endParaRPr>
          </a:p>
          <a:p>
            <a:pPr marL="342900" indent="-342900">
              <a:buAutoNum type="arabicPeriod"/>
            </a:pPr>
            <a:endParaRPr lang="es-ES" sz="2400" dirty="0">
              <a:latin typeface="Abadi Extra Light" panose="020B0204020104020204" pitchFamily="34" charset="0"/>
            </a:endParaRPr>
          </a:p>
          <a:p>
            <a:pPr marL="342900" indent="-342900">
              <a:buAutoNum type="arabicPeriod"/>
            </a:pPr>
            <a:endParaRPr lang="es-ES" sz="2400" dirty="0">
              <a:latin typeface="Abadi Extra Light" panose="020B0204020104020204" pitchFamily="34" charset="0"/>
            </a:endParaRPr>
          </a:p>
          <a:p>
            <a:r>
              <a:rPr lang="es-CO" sz="2400" dirty="0">
                <a:latin typeface="Abadi Extra Light" panose="020B0204020104020204" pitchFamily="34" charset="0"/>
              </a:rPr>
              <a:t> 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14A742F8-9E9A-4711-9122-862618989D4C}"/>
              </a:ext>
            </a:extLst>
          </p:cNvPr>
          <p:cNvSpPr/>
          <p:nvPr/>
        </p:nvSpPr>
        <p:spPr>
          <a:xfrm>
            <a:off x="695839" y="1823190"/>
            <a:ext cx="575784" cy="861774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just"/>
            <a:r>
              <a:rPr lang="es-ES" sz="4800" dirty="0">
                <a:solidFill>
                  <a:srgbClr val="FFC000"/>
                </a:solidFill>
                <a:latin typeface="Coolvetica Rg" panose="020B0603030602020004" pitchFamily="34" charset="0"/>
              </a:rPr>
              <a:t>1.</a:t>
            </a:r>
            <a:endParaRPr lang="es-ES" sz="4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6C768AB-9B9E-492D-93C1-247A55A92251}"/>
              </a:ext>
            </a:extLst>
          </p:cNvPr>
          <p:cNvSpPr txBox="1"/>
          <p:nvPr/>
        </p:nvSpPr>
        <p:spPr>
          <a:xfrm>
            <a:off x="3993598" y="2278080"/>
            <a:ext cx="81705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Coolvetica Rg" panose="020B0603030602020004" pitchFamily="34" charset="0"/>
                <a:cs typeface="Arial" panose="020B0604020202020204" pitchFamily="34" charset="0"/>
              </a:rPr>
              <a:t>Proyectos de Ley Legislatura 2021- 2022.</a:t>
            </a:r>
          </a:p>
          <a:p>
            <a:endParaRPr lang="es-ES" sz="4000" dirty="0">
              <a:solidFill>
                <a:schemeClr val="bg1"/>
              </a:solidFill>
              <a:latin typeface="Coolvetica Rg" panose="020B0603030602020004" pitchFamily="34" charset="0"/>
              <a:cs typeface="Arial" panose="020B0604020202020204" pitchFamily="34" charset="0"/>
            </a:endParaRPr>
          </a:p>
          <a:p>
            <a:r>
              <a:rPr lang="es-ES" sz="4000" dirty="0">
                <a:solidFill>
                  <a:schemeClr val="bg1"/>
                </a:solidFill>
                <a:latin typeface="Coolvetica Rg" panose="020B0603030602020004" pitchFamily="34" charset="0"/>
                <a:cs typeface="Arial" panose="020B0604020202020204" pitchFamily="34" charset="0"/>
              </a:rPr>
              <a:t>  </a:t>
            </a:r>
            <a:endParaRPr lang="es-CO" sz="4000" dirty="0">
              <a:solidFill>
                <a:schemeClr val="bg1"/>
              </a:solidFill>
              <a:latin typeface="Coolvetica Rg" panose="020B0603030602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E978D2-977F-4F06-B77F-CCC76F500E28}"/>
              </a:ext>
            </a:extLst>
          </p:cNvPr>
          <p:cNvSpPr txBox="1"/>
          <p:nvPr/>
        </p:nvSpPr>
        <p:spPr>
          <a:xfrm>
            <a:off x="597236" y="859800"/>
            <a:ext cx="8170524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700" dirty="0">
                <a:solidFill>
                  <a:schemeClr val="bg1"/>
                </a:solidFill>
                <a:latin typeface="Coolvetica Rg" panose="020B0603030602020004" pitchFamily="34" charset="0"/>
                <a:cs typeface="Arial" panose="020B0604020202020204" pitchFamily="34" charset="0"/>
              </a:rPr>
              <a:t>1.</a:t>
            </a:r>
            <a:endParaRPr lang="es-CO" sz="28700" dirty="0">
              <a:solidFill>
                <a:schemeClr val="bg1"/>
              </a:solidFill>
              <a:latin typeface="Coolvetica Rg" panose="020B0603030602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9ACC5A91-BFDD-4489-A6ED-894EFC5DA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4 CuadroTexto">
            <a:extLst>
              <a:ext uri="{FF2B5EF4-FFF2-40B4-BE49-F238E27FC236}">
                <a16:creationId xmlns:a16="http://schemas.microsoft.com/office/drawing/2014/main" id="{E7D85DFE-5B52-4B27-9808-C3F47E4B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416" y="2383145"/>
            <a:ext cx="75043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 Actividad Legislativa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Legislatura 2020 - 2021</a:t>
            </a:r>
            <a:endParaRPr lang="es-CO" sz="1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E7D85DFE-5B52-4B27-9808-C3F47E4B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380" y="3970792"/>
            <a:ext cx="39944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Vicepresidencia de Asuntos Corporativos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Octubre de 2020</a:t>
            </a:r>
            <a:endParaRPr lang="es-CO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4AB70466-93FE-B446-83FB-C4DBE0682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8492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3E3351A-A407-6544-B69E-B16882A5D2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4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455305-C62E-0E4A-A341-D2C1B439B6E8}"/>
              </a:ext>
            </a:extLst>
          </p:cNvPr>
          <p:cNvSpPr txBox="1"/>
          <p:nvPr/>
        </p:nvSpPr>
        <p:spPr>
          <a:xfrm>
            <a:off x="838199" y="546265"/>
            <a:ext cx="103456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00" dirty="0">
                <a:solidFill>
                  <a:srgbClr val="FFC000"/>
                </a:solidFill>
                <a:latin typeface="Coolvetica Rg" panose="020B0603030602020004" pitchFamily="34" charset="0"/>
              </a:rPr>
              <a:t>Proyecto de </a:t>
            </a:r>
            <a:r>
              <a:rPr lang="es-CO" sz="3800">
                <a:solidFill>
                  <a:srgbClr val="FFC000"/>
                </a:solidFill>
                <a:latin typeface="Coolvetica Rg" panose="020B0603030602020004" pitchFamily="34" charset="0"/>
              </a:rPr>
              <a:t>Ley 337 </a:t>
            </a:r>
            <a:r>
              <a:rPr lang="es-CO" sz="3800" dirty="0">
                <a:solidFill>
                  <a:srgbClr val="FFC000"/>
                </a:solidFill>
                <a:latin typeface="Coolvetica Rg" panose="020B0603030602020004" pitchFamily="34" charset="0"/>
              </a:rPr>
              <a:t>de 2022 “Sistema de Pagos”.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DF8556-E60C-EB43-A26E-0F824DAA12C7}"/>
              </a:ext>
            </a:extLst>
          </p:cNvPr>
          <p:cNvSpPr txBox="1"/>
          <p:nvPr/>
        </p:nvSpPr>
        <p:spPr>
          <a:xfrm>
            <a:off x="838200" y="1254221"/>
            <a:ext cx="1072836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Hacienda y Crédito Público.</a:t>
            </a:r>
          </a:p>
          <a:p>
            <a:r>
              <a:rPr lang="es-CO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Ponentes: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Fernando Araujo (Coordinador);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Efraín Cepeda, Mauricio Gómez, Edgar Díaz, José Alfredo Gnecco y María del Rosario Guerra. </a:t>
            </a:r>
          </a:p>
          <a:p>
            <a:r>
              <a:rPr lang="es-CO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Pendiente Radicación Ponencia para Primer Debate. </a:t>
            </a:r>
          </a:p>
          <a:p>
            <a:endParaRPr lang="es-CO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a tratar:</a:t>
            </a:r>
          </a:p>
          <a:p>
            <a:endParaRPr lang="es-CO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y financiamiento para la construcción de la equidad.</a:t>
            </a:r>
          </a:p>
          <a:p>
            <a:endParaRPr lang="es-CO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Facultades reglamentarias para el Gobierno Nacional. (Licencias Modulares, régimen de sociedades inscritas, capital mínimo).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Microcrédito para combatir el “gota a gota”, con especial énfasis en el sector agropecuario.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Respaldo del FNG a: microcréditos otorgados a informales, créditos otorgados a pequeños y medianos productores y créditos de bajo monto. </a:t>
            </a:r>
          </a:p>
          <a:p>
            <a:endParaRPr lang="es-CO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Supervisión nuevos actores (Postales).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Disminución carga tributaria en pagos electrónicos. 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243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9ACC5A91-BFDD-4489-A6ED-894EFC5DA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4 CuadroTexto">
            <a:extLst>
              <a:ext uri="{FF2B5EF4-FFF2-40B4-BE49-F238E27FC236}">
                <a16:creationId xmlns:a16="http://schemas.microsoft.com/office/drawing/2014/main" id="{E7D85DFE-5B52-4B27-9808-C3F47E4B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416" y="2383145"/>
            <a:ext cx="75043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 Actividad Legislativa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Legislatura 2020 - 2021</a:t>
            </a:r>
            <a:endParaRPr lang="es-CO" sz="1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E7D85DFE-5B52-4B27-9808-C3F47E4B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380" y="3970792"/>
            <a:ext cx="39944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Vicepresidencia de Asuntos Corporativos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Octubre de 2020</a:t>
            </a:r>
            <a:endParaRPr lang="es-CO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4AB70466-93FE-B446-83FB-C4DBE0682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8492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3E3351A-A407-6544-B69E-B16882A5D2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4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F0A8B681-E313-A54C-933F-4855A34C35CF}"/>
              </a:ext>
            </a:extLst>
          </p:cNvPr>
          <p:cNvGraphicFramePr>
            <a:graphicFrameLocks/>
          </p:cNvGraphicFramePr>
          <p:nvPr/>
        </p:nvGraphicFramePr>
        <p:xfrm>
          <a:off x="3093965" y="2055813"/>
          <a:ext cx="10515600" cy="389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FDC9E257-17C6-3343-9343-6F072A0DD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280001"/>
              </p:ext>
            </p:extLst>
          </p:nvPr>
        </p:nvGraphicFramePr>
        <p:xfrm>
          <a:off x="-1981208" y="17781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F7B01-3011-AD49-BE80-5CB9D8A2910B}"/>
              </a:ext>
            </a:extLst>
          </p:cNvPr>
          <p:cNvSpPr/>
          <p:nvPr/>
        </p:nvSpPr>
        <p:spPr>
          <a:xfrm>
            <a:off x="838200" y="1488849"/>
            <a:ext cx="5181601" cy="43938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6E9F8FE-5777-A343-BBCF-5B0C68637C84}"/>
              </a:ext>
            </a:extLst>
          </p:cNvPr>
          <p:cNvSpPr txBox="1"/>
          <p:nvPr/>
        </p:nvSpPr>
        <p:spPr>
          <a:xfrm>
            <a:off x="802573" y="1543796"/>
            <a:ext cx="51816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CB516"/>
                </a:solidFill>
                <a:latin typeface="Helvetica" pitchFamily="2" charset="0"/>
              </a:rPr>
              <a:t>PL 109 de 2021 Senado</a:t>
            </a:r>
          </a:p>
          <a:p>
            <a:pPr algn="ctr"/>
            <a:r>
              <a:rPr lang="es-CO" b="1" dirty="0">
                <a:solidFill>
                  <a:srgbClr val="FCB516"/>
                </a:solidFill>
                <a:latin typeface="Helvetica" pitchFamily="2" charset="0"/>
              </a:rPr>
              <a:t>Microcrédito </a:t>
            </a:r>
          </a:p>
          <a:p>
            <a:pPr algn="just"/>
            <a:endParaRPr lang="es-CO" sz="1600" b="1" u="sng" dirty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Autor: </a:t>
            </a:r>
            <a:r>
              <a:rPr lang="es-CO" sz="1600" dirty="0" err="1">
                <a:solidFill>
                  <a:srgbClr val="002060"/>
                </a:solidFill>
                <a:latin typeface="Helvetica" panose="020B0604020202020204" pitchFamily="34" charset="0"/>
              </a:rPr>
              <a:t>Sen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. Efraín Cepeda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Ponentes: </a:t>
            </a:r>
            <a:r>
              <a:rPr lang="es-CO" sz="1600" dirty="0" err="1">
                <a:solidFill>
                  <a:srgbClr val="002060"/>
                </a:solidFill>
                <a:latin typeface="Helvetica" panose="020B0604020202020204" pitchFamily="34" charset="0"/>
              </a:rPr>
              <a:t>Sen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. Efraín Cepeda y </a:t>
            </a:r>
            <a:r>
              <a:rPr lang="es-CO" sz="1600" dirty="0" err="1">
                <a:solidFill>
                  <a:srgbClr val="002060"/>
                </a:solidFill>
                <a:latin typeface="Helvetica" panose="020B0604020202020204" pitchFamily="34" charset="0"/>
              </a:rPr>
              <a:t>Sen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. Ciro Ramírez.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Estado: 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Pendiente Primer Debate en la Comisión Tercera del Senado de la República. 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Aspectos Generales:</a:t>
            </a:r>
            <a:r>
              <a:rPr lang="es-CO" sz="1600" b="1" dirty="0">
                <a:solidFill>
                  <a:srgbClr val="002060"/>
                </a:solidFill>
                <a:latin typeface="Helvetica" panose="020B0604020202020204" pitchFamily="34" charset="0"/>
              </a:rPr>
              <a:t> 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Establece que los bancos, forzosa y gradualmente, deberán destinar al menos el 5 % del total de su cartera para financiar microcréditos. El 50% de ese porcentaje deberá destinarse a créditos para estratos 1, 2 y 3. </a:t>
            </a:r>
          </a:p>
          <a:p>
            <a:pPr algn="just"/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Tiene concepto negativo del Ministerio de Hacienda.</a:t>
            </a:r>
          </a:p>
          <a:p>
            <a:pPr algn="just"/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Audiencia Pública programada para el 5 de abril.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B5AB25-7C2E-BF4F-A0E8-F5F9FF0FD465}"/>
              </a:ext>
            </a:extLst>
          </p:cNvPr>
          <p:cNvSpPr/>
          <p:nvPr/>
        </p:nvSpPr>
        <p:spPr>
          <a:xfrm>
            <a:off x="6334491" y="1451244"/>
            <a:ext cx="5181601" cy="43938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06576AB-C61E-5749-B412-0F72C5920F44}"/>
              </a:ext>
            </a:extLst>
          </p:cNvPr>
          <p:cNvSpPr txBox="1"/>
          <p:nvPr/>
        </p:nvSpPr>
        <p:spPr>
          <a:xfrm>
            <a:off x="6575423" y="1615671"/>
            <a:ext cx="47768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CB516"/>
                </a:solidFill>
                <a:latin typeface="Helvetica" pitchFamily="2" charset="0"/>
              </a:rPr>
              <a:t>PL 198 de 2021 Cámara</a:t>
            </a:r>
          </a:p>
          <a:p>
            <a:pPr algn="ctr"/>
            <a:r>
              <a:rPr lang="es-CO" b="1" dirty="0">
                <a:solidFill>
                  <a:srgbClr val="FCB516"/>
                </a:solidFill>
                <a:latin typeface="Helvetica" pitchFamily="2" charset="0"/>
              </a:rPr>
              <a:t>Procesos Ejecutivos </a:t>
            </a:r>
          </a:p>
          <a:p>
            <a:pPr algn="just"/>
            <a:endParaRPr lang="es-CO" sz="1600" b="1" u="sng" dirty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Autor: 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Rep. Cesar </a:t>
            </a:r>
            <a:r>
              <a:rPr lang="es-CO" sz="1600" dirty="0" err="1">
                <a:solidFill>
                  <a:srgbClr val="002060"/>
                </a:solidFill>
                <a:latin typeface="Helvetica" panose="020B0604020202020204" pitchFamily="34" charset="0"/>
              </a:rPr>
              <a:t>Lorduy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Ponentes: 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Rep. Cesar </a:t>
            </a:r>
            <a:r>
              <a:rPr lang="es-CO" sz="1600" dirty="0" err="1">
                <a:solidFill>
                  <a:srgbClr val="002060"/>
                </a:solidFill>
                <a:latin typeface="Helvetica" panose="020B0604020202020204" pitchFamily="34" charset="0"/>
              </a:rPr>
              <a:t>Lorduy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Estado: 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Aprobado en Primer Debate en la Comisión Primera de la Cámara de Representantes.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Aspectos Generales:</a:t>
            </a:r>
          </a:p>
          <a:p>
            <a:pPr algn="just"/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Establece la suspensión de los procesos ejecutivos de mínima y menor cuantía, hasta </a:t>
            </a:r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10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 meses después de decretada de emergencia sanitaria.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94128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9ACC5A91-BFDD-4489-A6ED-894EFC5DA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4 CuadroTexto">
            <a:extLst>
              <a:ext uri="{FF2B5EF4-FFF2-40B4-BE49-F238E27FC236}">
                <a16:creationId xmlns:a16="http://schemas.microsoft.com/office/drawing/2014/main" id="{E7D85DFE-5B52-4B27-9808-C3F47E4B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416" y="2383145"/>
            <a:ext cx="75043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 Actividad Legislativa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Legislatura 2020 - 2021</a:t>
            </a:r>
            <a:endParaRPr lang="es-CO" sz="1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E7D85DFE-5B52-4B27-9808-C3F47E4B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380" y="3970792"/>
            <a:ext cx="39944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Vicepresidencia de Asuntos Corporativos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Octubre de 2020</a:t>
            </a:r>
            <a:endParaRPr lang="es-CO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4AB70466-93FE-B446-83FB-C4DBE0682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8492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3E3351A-A407-6544-B69E-B16882A5D2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4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F0A8B681-E313-A54C-933F-4855A34C35CF}"/>
              </a:ext>
            </a:extLst>
          </p:cNvPr>
          <p:cNvGraphicFramePr>
            <a:graphicFrameLocks/>
          </p:cNvGraphicFramePr>
          <p:nvPr/>
        </p:nvGraphicFramePr>
        <p:xfrm>
          <a:off x="3093965" y="2055813"/>
          <a:ext cx="10515600" cy="389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FDC9E257-17C6-3343-9343-6F072A0DD9E5}"/>
              </a:ext>
            </a:extLst>
          </p:cNvPr>
          <p:cNvGraphicFramePr>
            <a:graphicFrameLocks/>
          </p:cNvGraphicFramePr>
          <p:nvPr/>
        </p:nvGraphicFramePr>
        <p:xfrm>
          <a:off x="-1981208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F7B01-3011-AD49-BE80-5CB9D8A2910B}"/>
              </a:ext>
            </a:extLst>
          </p:cNvPr>
          <p:cNvSpPr/>
          <p:nvPr/>
        </p:nvSpPr>
        <p:spPr>
          <a:xfrm>
            <a:off x="838200" y="1429473"/>
            <a:ext cx="5181601" cy="43938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B5AB25-7C2E-BF4F-A0E8-F5F9FF0FD465}"/>
              </a:ext>
            </a:extLst>
          </p:cNvPr>
          <p:cNvSpPr/>
          <p:nvPr/>
        </p:nvSpPr>
        <p:spPr>
          <a:xfrm>
            <a:off x="6334491" y="1439368"/>
            <a:ext cx="5181601" cy="43938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1FD69D-8A9C-7D4D-8B50-7C2B2AA7D1C5}"/>
              </a:ext>
            </a:extLst>
          </p:cNvPr>
          <p:cNvSpPr txBox="1"/>
          <p:nvPr/>
        </p:nvSpPr>
        <p:spPr>
          <a:xfrm>
            <a:off x="1031896" y="1738117"/>
            <a:ext cx="48243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CB516"/>
                </a:solidFill>
                <a:latin typeface="Helvetica" pitchFamily="2" charset="0"/>
              </a:rPr>
              <a:t>PL 357 de 2020 Cámara </a:t>
            </a:r>
          </a:p>
          <a:p>
            <a:pPr algn="ctr"/>
            <a:r>
              <a:rPr lang="es-CO" sz="2000" b="1" dirty="0">
                <a:solidFill>
                  <a:srgbClr val="FCB516"/>
                </a:solidFill>
                <a:latin typeface="Helvetica" pitchFamily="2" charset="0"/>
              </a:rPr>
              <a:t>Tasa de Usura</a:t>
            </a:r>
          </a:p>
          <a:p>
            <a:pPr algn="just"/>
            <a:endParaRPr lang="es-CO" b="1" u="sng" dirty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Autor: 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HHRR Óscar Darío Pérez.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Ponentes: 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HHRR Óscar Darío Pérez, HHRR Edwin Valdés, HHRR Wadith Manzur.</a:t>
            </a:r>
          </a:p>
          <a:p>
            <a:pPr algn="just"/>
            <a:r>
              <a:rPr lang="es-CO" sz="1600" b="1" dirty="0">
                <a:solidFill>
                  <a:srgbClr val="002060"/>
                </a:solidFill>
                <a:latin typeface="Helvetica" panose="020B0604020202020204" pitchFamily="34" charset="0"/>
              </a:rPr>
              <a:t>Estado: 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Pendiente segundo debate. </a:t>
            </a:r>
            <a:endParaRPr lang="es-CO" sz="1600" b="1" dirty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Helvetica" panose="020B0604020202020204" pitchFamily="34" charset="0"/>
              </a:rPr>
              <a:t>Aspectos Generales:</a:t>
            </a:r>
          </a:p>
          <a:p>
            <a:pPr algn="just"/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Busca reducir la tasa de usura de 1.4 a 1.2 veces el interés bancario corriente (IBC). </a:t>
            </a:r>
          </a:p>
          <a:p>
            <a:pPr algn="just"/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Tiene concepto negativo de la SFC y la URF. </a:t>
            </a:r>
          </a:p>
          <a:p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59266F1-699B-AB41-85B4-98745B180F03}"/>
              </a:ext>
            </a:extLst>
          </p:cNvPr>
          <p:cNvSpPr txBox="1"/>
          <p:nvPr/>
        </p:nvSpPr>
        <p:spPr>
          <a:xfrm>
            <a:off x="6493815" y="1712200"/>
            <a:ext cx="4897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CB5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193 de 2021 Cámara</a:t>
            </a:r>
          </a:p>
          <a:p>
            <a:pPr algn="ctr"/>
            <a:r>
              <a:rPr lang="es-CO" sz="2000" b="1" dirty="0">
                <a:solidFill>
                  <a:srgbClr val="FCB5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Públicos Domiciliarios</a:t>
            </a:r>
          </a:p>
          <a:p>
            <a:pPr algn="ctr"/>
            <a:endParaRPr lang="es-CO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Rep. Gloria Betty Zorro.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Ponentes: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Rep. Karina Rojano.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Pendiente Primer Debate.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Generales: </a:t>
            </a:r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Busca modificar el sistema de facturación cuando se trata de créditos asociados a la factura de servicios públicos domiciliarios. </a:t>
            </a:r>
          </a:p>
        </p:txBody>
      </p:sp>
    </p:spTree>
    <p:extLst>
      <p:ext uri="{BB962C8B-B14F-4D97-AF65-F5344CB8AC3E}">
        <p14:creationId xmlns:p14="http://schemas.microsoft.com/office/powerpoint/2010/main" val="128339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9ACC5A91-BFDD-4489-A6ED-894EFC5DA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4 CuadroTexto">
            <a:extLst>
              <a:ext uri="{FF2B5EF4-FFF2-40B4-BE49-F238E27FC236}">
                <a16:creationId xmlns:a16="http://schemas.microsoft.com/office/drawing/2014/main" id="{E7D85DFE-5B52-4B27-9808-C3F47E4B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416" y="2383145"/>
            <a:ext cx="75043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 Actividad Legislativa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Legislatura 2020 - 2021</a:t>
            </a:r>
            <a:endParaRPr lang="es-CO" sz="1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E7D85DFE-5B52-4B27-9808-C3F47E4B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380" y="3970792"/>
            <a:ext cx="39944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Vicepresidencia de Asuntos Corporativos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Octubre de 2020</a:t>
            </a:r>
            <a:endParaRPr lang="es-CO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4AB70466-93FE-B446-83FB-C4DBE0682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25004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3E3351A-A407-6544-B69E-B16882A5D2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4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F0A8B681-E313-A54C-933F-4855A34C35CF}"/>
              </a:ext>
            </a:extLst>
          </p:cNvPr>
          <p:cNvGraphicFramePr>
            <a:graphicFrameLocks/>
          </p:cNvGraphicFramePr>
          <p:nvPr/>
        </p:nvGraphicFramePr>
        <p:xfrm>
          <a:off x="3093965" y="2055813"/>
          <a:ext cx="10515600" cy="389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FDC9E257-17C6-3343-9343-6F072A0DD9E5}"/>
              </a:ext>
            </a:extLst>
          </p:cNvPr>
          <p:cNvGraphicFramePr>
            <a:graphicFrameLocks/>
          </p:cNvGraphicFramePr>
          <p:nvPr/>
        </p:nvGraphicFramePr>
        <p:xfrm>
          <a:off x="-1981208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F7B01-3011-AD49-BE80-5CB9D8A2910B}"/>
              </a:ext>
            </a:extLst>
          </p:cNvPr>
          <p:cNvSpPr/>
          <p:nvPr/>
        </p:nvSpPr>
        <p:spPr>
          <a:xfrm>
            <a:off x="838200" y="1429473"/>
            <a:ext cx="5181601" cy="43938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B5AB25-7C2E-BF4F-A0E8-F5F9FF0FD465}"/>
              </a:ext>
            </a:extLst>
          </p:cNvPr>
          <p:cNvSpPr/>
          <p:nvPr/>
        </p:nvSpPr>
        <p:spPr>
          <a:xfrm>
            <a:off x="6334491" y="1439368"/>
            <a:ext cx="5181601" cy="43938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1FD69D-8A9C-7D4D-8B50-7C2B2AA7D1C5}"/>
              </a:ext>
            </a:extLst>
          </p:cNvPr>
          <p:cNvSpPr txBox="1"/>
          <p:nvPr/>
        </p:nvSpPr>
        <p:spPr>
          <a:xfrm>
            <a:off x="1031896" y="1738117"/>
            <a:ext cx="48243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CB5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373 de 2021 Senado</a:t>
            </a:r>
          </a:p>
          <a:p>
            <a:pPr algn="ctr"/>
            <a:r>
              <a:rPr lang="es-CO" b="1" dirty="0">
                <a:solidFill>
                  <a:srgbClr val="FCB5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Avalúos</a:t>
            </a:r>
          </a:p>
          <a:p>
            <a:pPr algn="just"/>
            <a:endParaRPr lang="es-CO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Rep.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Yamil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Arana.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Ponentes: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Rep. John Jairo Berrío,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Wadith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Manzur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Leonardo Rico y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Yamil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Arana.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Pendiente Ponencia para Primer Debate en la Comisión Tercera de la Cámara de Representantes.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Generales:</a:t>
            </a:r>
            <a:r>
              <a:rPr lang="es-CO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que establecimientos de crédito asuman costo de avalúos y estudios de títulos en créditos de vivienda.</a:t>
            </a:r>
          </a:p>
          <a:p>
            <a:pPr algn="just"/>
            <a:r>
              <a:rPr lang="es-CO" sz="1600" dirty="0">
                <a:solidFill>
                  <a:srgbClr val="002060"/>
                </a:solidFill>
                <a:latin typeface="Helvetica" panose="020B0604020202020204" pitchFamily="34" charset="0"/>
              </a:rPr>
              <a:t>Tiene concepto negativo del Ministerio de Hacienda.</a:t>
            </a:r>
          </a:p>
          <a:p>
            <a:pPr algn="just"/>
            <a:endParaRPr lang="es-CO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B760288-545D-F241-9B78-2333E9BA75AD}"/>
              </a:ext>
            </a:extLst>
          </p:cNvPr>
          <p:cNvSpPr txBox="1"/>
          <p:nvPr/>
        </p:nvSpPr>
        <p:spPr>
          <a:xfrm>
            <a:off x="6518304" y="1738118"/>
            <a:ext cx="48243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CB5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035 de 2020 Cámara – 156 de 2021 Senado</a:t>
            </a:r>
          </a:p>
          <a:p>
            <a:pPr algn="ctr"/>
            <a:r>
              <a:rPr lang="es-CO" b="1" dirty="0">
                <a:solidFill>
                  <a:srgbClr val="FCB5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Braille </a:t>
            </a:r>
          </a:p>
          <a:p>
            <a:pPr algn="just"/>
            <a:endParaRPr lang="es-CO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María del Rosario Guerra.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Ponentes: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Amanda Rocío González.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Pendiente Tercer Debate en la Comisión Sexta del Senado de la República.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Generales:</a:t>
            </a:r>
            <a:r>
              <a:rPr lang="es-CO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que los extractos bancarios tengan incorporado el sistema braille. </a:t>
            </a:r>
            <a:endParaRPr lang="es-CO" sz="1600" dirty="0">
              <a:solidFill>
                <a:srgbClr val="002060"/>
              </a:solidFill>
              <a:latin typeface="Helvetica" panose="020B0604020202020204" pitchFamily="34" charset="0"/>
            </a:endParaRPr>
          </a:p>
          <a:p>
            <a:pPr algn="just"/>
            <a:endParaRPr lang="es-CO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7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9ACC5A91-BFDD-4489-A6ED-894EFC5DA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4 CuadroTexto">
            <a:extLst>
              <a:ext uri="{FF2B5EF4-FFF2-40B4-BE49-F238E27FC236}">
                <a16:creationId xmlns:a16="http://schemas.microsoft.com/office/drawing/2014/main" id="{E7D85DFE-5B52-4B27-9808-C3F47E4B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416" y="2383145"/>
            <a:ext cx="75043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 Actividad Legislativa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Legislatura 2020 - 2021</a:t>
            </a:r>
            <a:endParaRPr lang="es-CO" sz="1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E7D85DFE-5B52-4B27-9808-C3F47E4B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380" y="3970792"/>
            <a:ext cx="39944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Vicepresidencia de Asuntos Corporativos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Octubre de 2020</a:t>
            </a:r>
            <a:endParaRPr lang="es-CO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4AB70466-93FE-B446-83FB-C4DBE0682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5"/>
            <a:ext cx="12192000" cy="970724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3E3351A-A407-6544-B69E-B16882A5D2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4200" b="1" dirty="0">
              <a:solidFill>
                <a:schemeClr val="accent1">
                  <a:lumMod val="50000"/>
                </a:schemeClr>
              </a:solidFill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F0A8B681-E313-A54C-933F-4855A34C35CF}"/>
              </a:ext>
            </a:extLst>
          </p:cNvPr>
          <p:cNvGraphicFramePr>
            <a:graphicFrameLocks/>
          </p:cNvGraphicFramePr>
          <p:nvPr/>
        </p:nvGraphicFramePr>
        <p:xfrm>
          <a:off x="3093965" y="2055813"/>
          <a:ext cx="10515600" cy="389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FDC9E257-17C6-3343-9343-6F072A0DD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561110"/>
              </p:ext>
            </p:extLst>
          </p:nvPr>
        </p:nvGraphicFramePr>
        <p:xfrm>
          <a:off x="-1981208" y="17425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BFF7B01-3011-AD49-BE80-5CB9D8A2910B}"/>
              </a:ext>
            </a:extLst>
          </p:cNvPr>
          <p:cNvSpPr/>
          <p:nvPr/>
        </p:nvSpPr>
        <p:spPr>
          <a:xfrm>
            <a:off x="838200" y="1429473"/>
            <a:ext cx="5181601" cy="43938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B5AB25-7C2E-BF4F-A0E8-F5F9FF0FD465}"/>
              </a:ext>
            </a:extLst>
          </p:cNvPr>
          <p:cNvSpPr/>
          <p:nvPr/>
        </p:nvSpPr>
        <p:spPr>
          <a:xfrm>
            <a:off x="6334491" y="1429473"/>
            <a:ext cx="5181601" cy="432064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1FD69D-8A9C-7D4D-8B50-7C2B2AA7D1C5}"/>
              </a:ext>
            </a:extLst>
          </p:cNvPr>
          <p:cNvSpPr txBox="1"/>
          <p:nvPr/>
        </p:nvSpPr>
        <p:spPr>
          <a:xfrm>
            <a:off x="1031896" y="1654992"/>
            <a:ext cx="4824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CB5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179 de 2020 S –642 de 2021 </a:t>
            </a:r>
          </a:p>
          <a:p>
            <a:pPr algn="ctr"/>
            <a:r>
              <a:rPr lang="es-CO" b="1" dirty="0">
                <a:solidFill>
                  <a:srgbClr val="FCB5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Escalera de la Formalidad</a:t>
            </a:r>
          </a:p>
          <a:p>
            <a:pPr algn="just"/>
            <a:endParaRPr lang="es-CO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Paloma Valencia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Ponentes: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Rep. Óscar Darío Pérez, José Gabriel Amar, John Jairo Cárdenas.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Pendiente Tercer Debate en la Comisión Tercera de la Cámara de Representantes.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Generales:</a:t>
            </a:r>
            <a:r>
              <a:rPr lang="es-CO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el camino gradual de formalización de nuevas micro y pequeñas empresas en el país.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59266F1-699B-AB41-85B4-98745B180F03}"/>
              </a:ext>
            </a:extLst>
          </p:cNvPr>
          <p:cNvSpPr txBox="1"/>
          <p:nvPr/>
        </p:nvSpPr>
        <p:spPr>
          <a:xfrm>
            <a:off x="6493815" y="1629075"/>
            <a:ext cx="48975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CB5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192 de 2021 Cámara</a:t>
            </a:r>
          </a:p>
          <a:p>
            <a:pPr algn="ctr"/>
            <a:r>
              <a:rPr lang="es-CO" b="1" dirty="0">
                <a:solidFill>
                  <a:srgbClr val="FCB5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Financieros en cuotas alimentarias. </a:t>
            </a:r>
          </a:p>
          <a:p>
            <a:pPr algn="ctr"/>
            <a:endParaRPr lang="es-CO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Rep. Gloria Betty Zorro.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Ponentes: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Rep. Bayardo Gilberto Betancourt y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Kelyn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González y David Racero.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 en Segundo Debate en la Plenaria de la Cámara de Representantes. </a:t>
            </a:r>
          </a:p>
          <a:p>
            <a:pPr algn="just"/>
            <a:r>
              <a:rPr lang="es-CO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Generales: 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que las cuentas bancarias previstas para el cumplimiento de obligaciones alimentarias sean exoneradas de costos financieros.</a:t>
            </a:r>
            <a:endParaRPr lang="es-CO" sz="1600" dirty="0">
              <a:solidFill>
                <a:srgbClr val="00206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3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6C648-6147-4AF2-A473-9D825B01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foto, ventana, hombre, tabla&#10;&#10;Descripción generada automáticamente">
            <a:extLst>
              <a:ext uri="{FF2B5EF4-FFF2-40B4-BE49-F238E27FC236}">
                <a16:creationId xmlns:a16="http://schemas.microsoft.com/office/drawing/2014/main" id="{88FF6787-2153-4A7A-8F9F-8A6BAAD14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845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68859</TotalTime>
  <Words>1260</Words>
  <Application>Microsoft Macintosh PowerPoint</Application>
  <PresentationFormat>Panorámica</PresentationFormat>
  <Paragraphs>156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Abadi Extra Light</vt:lpstr>
      <vt:lpstr>Arial Black</vt:lpstr>
      <vt:lpstr>Calibri</vt:lpstr>
      <vt:lpstr>Coolvetica Rg</vt:lpstr>
      <vt:lpstr>Arial</vt:lpstr>
      <vt:lpstr>Helvetica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Diana Ahumada</cp:lastModifiedBy>
  <cp:revision>797</cp:revision>
  <dcterms:created xsi:type="dcterms:W3CDTF">2020-03-06T02:52:44Z</dcterms:created>
  <dcterms:modified xsi:type="dcterms:W3CDTF">2022-04-05T00:58:42Z</dcterms:modified>
</cp:coreProperties>
</file>