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70" r:id="rId6"/>
    <p:sldId id="286" r:id="rId7"/>
    <p:sldId id="290" r:id="rId8"/>
    <p:sldId id="287" r:id="rId9"/>
    <p:sldId id="266" r:id="rId10"/>
    <p:sldId id="288" r:id="rId11"/>
    <p:sldId id="289" r:id="rId12"/>
    <p:sldId id="283" r:id="rId13"/>
    <p:sldId id="285" r:id="rId14"/>
    <p:sldId id="272" r:id="rId15"/>
    <p:sldId id="276" r:id="rId16"/>
    <p:sldId id="282"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C28"/>
    <a:srgbClr val="1F4B71"/>
    <a:srgbClr val="A4091F"/>
    <a:srgbClr val="FFB300"/>
    <a:srgbClr val="0C3076"/>
    <a:srgbClr val="FBCD0A"/>
    <a:srgbClr val="86081A"/>
    <a:srgbClr val="5F051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01" autoAdjust="0"/>
    <p:restoredTop sz="78190" autoAdjust="0"/>
  </p:normalViewPr>
  <p:slideViewPr>
    <p:cSldViewPr snapToGrid="0">
      <p:cViewPr varScale="1">
        <p:scale>
          <a:sx n="69" d="100"/>
          <a:sy n="69" d="100"/>
        </p:scale>
        <p:origin x="1138" y="58"/>
      </p:cViewPr>
      <p:guideLst>
        <p:guide orient="horz" pos="2160"/>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icol&#225;s\Dropbox\Crecimiento%20verde_Fedesarrollo\Taller%20validacion\presentacion%20Fedesarrollo\Datos%20presentaci&#243;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E:\BACKUP_LINA\DNP_2016\EVENTO\presentacion_director\informacion%20varia\Copia%20de%20Gr&#225;ficos%20documento%20AR.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oleObject" Target="file:///\\VFILESERVER01\PRIVADO\3200%20DSEPP%20Direccion%20de%20Evaluacion%20de%20Politicas%20Publicas\INNOVACI&#211;N\ENCUESTA%20DE%20PERCEPCI&#211;N\SEI\Lev%205\Analisis%20adicionales\14_2017II_XIV_Crecimiento%20Verde-grafico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Hoja1!$C$1</c:f>
              <c:strCache>
                <c:ptCount val="1"/>
                <c:pt idx="0">
                  <c:v>Intensidad en el uso de materiales</c:v>
                </c:pt>
              </c:strCache>
            </c:strRef>
          </c:tx>
          <c:spPr>
            <a:solidFill>
              <a:schemeClr val="accent3"/>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D6CD-4062-8FEF-9D60EBE30CF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D6CD-4062-8FEF-9D60EBE30CF3}"/>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charset="0"/>
                    <a:ea typeface="Arial" charset="0"/>
                    <a:cs typeface="Arial"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Colombia</c:v>
                </c:pt>
                <c:pt idx="1">
                  <c:v>IMA</c:v>
                </c:pt>
                <c:pt idx="2">
                  <c:v>OECD</c:v>
                </c:pt>
              </c:strCache>
            </c:strRef>
          </c:cat>
          <c:val>
            <c:numRef>
              <c:f>Hoja1!$C$2:$C$4</c:f>
              <c:numCache>
                <c:formatCode>General</c:formatCode>
                <c:ptCount val="3"/>
                <c:pt idx="0">
                  <c:v>2.2799999999999998</c:v>
                </c:pt>
                <c:pt idx="1">
                  <c:v>3.14</c:v>
                </c:pt>
                <c:pt idx="2">
                  <c:v>0.81</c:v>
                </c:pt>
              </c:numCache>
            </c:numRef>
          </c:val>
          <c:extLst>
            <c:ext xmlns:c16="http://schemas.microsoft.com/office/drawing/2014/chart" uri="{C3380CC4-5D6E-409C-BE32-E72D297353CC}">
              <c16:uniqueId val="{00000004-D6CD-4062-8FEF-9D60EBE30CF3}"/>
            </c:ext>
          </c:extLst>
        </c:ser>
        <c:dLbls>
          <c:showLegendKey val="0"/>
          <c:showVal val="0"/>
          <c:showCatName val="0"/>
          <c:showSerName val="0"/>
          <c:showPercent val="0"/>
          <c:showBubbleSize val="0"/>
        </c:dLbls>
        <c:gapWidth val="219"/>
        <c:overlap val="-27"/>
        <c:axId val="364994800"/>
        <c:axId val="364992056"/>
      </c:barChart>
      <c:catAx>
        <c:axId val="36499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Arial" charset="0"/>
                <a:ea typeface="Arial" charset="0"/>
                <a:cs typeface="Arial" charset="0"/>
              </a:defRPr>
            </a:pPr>
            <a:endParaRPr lang="es-CO"/>
          </a:p>
        </c:txPr>
        <c:crossAx val="364992056"/>
        <c:crosses val="autoZero"/>
        <c:auto val="1"/>
        <c:lblAlgn val="ctr"/>
        <c:lblOffset val="100"/>
        <c:noMultiLvlLbl val="0"/>
      </c:catAx>
      <c:valAx>
        <c:axId val="364992056"/>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75000"/>
                        <a:lumOff val="25000"/>
                      </a:schemeClr>
                    </a:solidFill>
                    <a:latin typeface="Arial" charset="0"/>
                    <a:ea typeface="Arial" charset="0"/>
                    <a:cs typeface="Arial" charset="0"/>
                  </a:defRPr>
                </a:pPr>
                <a:r>
                  <a:rPr lang="es-CO" sz="1200" b="0" dirty="0">
                    <a:solidFill>
                      <a:schemeClr val="tx1">
                        <a:lumMod val="75000"/>
                        <a:lumOff val="25000"/>
                      </a:schemeClr>
                    </a:solidFill>
                  </a:rPr>
                  <a:t>kg de materiales/PIB</a:t>
                </a:r>
              </a:p>
            </c:rich>
          </c:tx>
          <c:layout>
            <c:manualLayout>
              <c:xMode val="edge"/>
              <c:yMode val="edge"/>
              <c:x val="0"/>
              <c:y val="0.2106161349827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75000"/>
                      <a:lumOff val="25000"/>
                    </a:schemeClr>
                  </a:solidFill>
                  <a:latin typeface="Arial" charset="0"/>
                  <a:ea typeface="Arial" charset="0"/>
                  <a:cs typeface="Arial" charset="0"/>
                </a:defRPr>
              </a:pPr>
              <a:endParaRPr lang="es-CO"/>
            </a:p>
          </c:txPr>
        </c:title>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charset="0"/>
                <a:ea typeface="Arial" charset="0"/>
                <a:cs typeface="Arial" charset="0"/>
              </a:defRPr>
            </a:pPr>
            <a:endParaRPr lang="es-CO"/>
          </a:p>
        </c:txPr>
        <c:crossAx val="364994800"/>
        <c:crosses val="autoZero"/>
        <c:crossBetween val="between"/>
      </c:valAx>
      <c:spPr>
        <a:noFill/>
        <a:ln>
          <a:noFill/>
        </a:ln>
        <a:effectLst/>
      </c:spPr>
    </c:plotArea>
    <c:plotVisOnly val="1"/>
    <c:dispBlanksAs val="gap"/>
    <c:showDLblsOverMax val="0"/>
  </c:chart>
  <c:spPr>
    <a:noFill/>
    <a:ln w="9525" cap="flat" cmpd="sng" algn="ctr">
      <a:noFill/>
      <a:prstDash val="solid"/>
      <a:round/>
    </a:ln>
    <a:effectLst/>
  </c:spPr>
  <c:txPr>
    <a:bodyPr/>
    <a:lstStyle/>
    <a:p>
      <a:pPr>
        <a:defRPr sz="1050">
          <a:latin typeface="Arial" charset="0"/>
          <a:ea typeface="Arial" charset="0"/>
          <a:cs typeface="Arial" charset="0"/>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8931285215782605"/>
          <c:h val="0.78470888386334003"/>
        </c:manualLayout>
      </c:layout>
      <c:barChart>
        <c:barDir val="col"/>
        <c:grouping val="stacked"/>
        <c:varyColors val="0"/>
        <c:ser>
          <c:idx val="0"/>
          <c:order val="0"/>
          <c:tx>
            <c:strRef>
              <c:f>Hoja1!$C$36</c:f>
              <c:strCache>
                <c:ptCount val="1"/>
                <c:pt idx="0">
                  <c:v>Reciclaje</c:v>
                </c:pt>
              </c:strCache>
            </c:strRef>
          </c:tx>
          <c:spPr>
            <a:solidFill>
              <a:schemeClr val="accent2"/>
            </a:solidFill>
            <a:ln>
              <a:noFill/>
            </a:ln>
            <a:effectLst/>
            <a:sp3d/>
          </c:spPr>
          <c:invertIfNegative val="0"/>
          <c:dLbls>
            <c:spPr>
              <a:noFill/>
              <a:ln>
                <a:noFill/>
              </a:ln>
              <a:effectLst/>
            </c:spPr>
            <c:txPr>
              <a:bodyPr rot="0" vert="horz"/>
              <a:lstStyle/>
              <a:p>
                <a:pPr>
                  <a:defRPr sz="1400" b="1">
                    <a:solidFill>
                      <a:schemeClr val="bg1"/>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Hoja1!$B$37:$B$41</c:f>
              <c:strCache>
                <c:ptCount val="5"/>
                <c:pt idx="0">
                  <c:v>colombia</c:v>
                </c:pt>
                <c:pt idx="1">
                  <c:v>España</c:v>
                </c:pt>
                <c:pt idx="2">
                  <c:v>Promedio (27 países UE)</c:v>
                </c:pt>
                <c:pt idx="3">
                  <c:v>Holanda </c:v>
                </c:pt>
                <c:pt idx="4">
                  <c:v>Alemania</c:v>
                </c:pt>
              </c:strCache>
            </c:strRef>
          </c:cat>
          <c:val>
            <c:numRef>
              <c:f>Hoja1!$C$37:$C$41</c:f>
              <c:numCache>
                <c:formatCode>0%</c:formatCode>
                <c:ptCount val="5"/>
                <c:pt idx="0">
                  <c:v>0.17</c:v>
                </c:pt>
                <c:pt idx="1">
                  <c:v>0.17</c:v>
                </c:pt>
                <c:pt idx="2">
                  <c:v>0.28000000000000003</c:v>
                </c:pt>
                <c:pt idx="3">
                  <c:v>0.24</c:v>
                </c:pt>
                <c:pt idx="4">
                  <c:v>0.47</c:v>
                </c:pt>
              </c:numCache>
            </c:numRef>
          </c:val>
          <c:extLst>
            <c:ext xmlns:c16="http://schemas.microsoft.com/office/drawing/2014/chart" uri="{C3380CC4-5D6E-409C-BE32-E72D297353CC}">
              <c16:uniqueId val="{00000000-5F5F-42AE-B89A-2FB76192BC80}"/>
            </c:ext>
          </c:extLst>
        </c:ser>
        <c:ser>
          <c:idx val="1"/>
          <c:order val="1"/>
          <c:tx>
            <c:strRef>
              <c:f>Hoja1!$D$36</c:f>
              <c:strCache>
                <c:ptCount val="1"/>
                <c:pt idx="0">
                  <c:v>Térmico</c:v>
                </c:pt>
              </c:strCache>
            </c:strRef>
          </c:tx>
          <c:spPr>
            <a:solidFill>
              <a:schemeClr val="tx1">
                <a:lumMod val="75000"/>
                <a:lumOff val="25000"/>
              </a:schemeClr>
            </a:solidFill>
            <a:ln>
              <a:noFill/>
            </a:ln>
            <a:effectLst/>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5F5F-42AE-B89A-2FB76192BC80}"/>
                </c:ext>
              </c:extLst>
            </c:dLbl>
            <c:spPr>
              <a:noFill/>
              <a:ln>
                <a:noFill/>
              </a:ln>
              <a:effectLst/>
            </c:spPr>
            <c:txPr>
              <a:bodyPr rot="0" vert="horz"/>
              <a:lstStyle/>
              <a:p>
                <a:pPr>
                  <a:defRPr sz="1400" b="1">
                    <a:solidFill>
                      <a:schemeClr val="bg1"/>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Hoja1!$B$37:$B$41</c:f>
              <c:strCache>
                <c:ptCount val="5"/>
                <c:pt idx="0">
                  <c:v>colombia</c:v>
                </c:pt>
                <c:pt idx="1">
                  <c:v>España</c:v>
                </c:pt>
                <c:pt idx="2">
                  <c:v>Promedio (27 países UE)</c:v>
                </c:pt>
                <c:pt idx="3">
                  <c:v>Holanda </c:v>
                </c:pt>
                <c:pt idx="4">
                  <c:v>Alemania</c:v>
                </c:pt>
              </c:strCache>
            </c:strRef>
          </c:cat>
          <c:val>
            <c:numRef>
              <c:f>Hoja1!$D$37:$D$41</c:f>
              <c:numCache>
                <c:formatCode>0%</c:formatCode>
                <c:ptCount val="5"/>
                <c:pt idx="0">
                  <c:v>0</c:v>
                </c:pt>
                <c:pt idx="1">
                  <c:v>0.1</c:v>
                </c:pt>
                <c:pt idx="2">
                  <c:v>0.24</c:v>
                </c:pt>
                <c:pt idx="3">
                  <c:v>0.49</c:v>
                </c:pt>
                <c:pt idx="4">
                  <c:v>0.35</c:v>
                </c:pt>
              </c:numCache>
            </c:numRef>
          </c:val>
          <c:extLst>
            <c:ext xmlns:c16="http://schemas.microsoft.com/office/drawing/2014/chart" uri="{C3380CC4-5D6E-409C-BE32-E72D297353CC}">
              <c16:uniqueId val="{00000002-5F5F-42AE-B89A-2FB76192BC80}"/>
            </c:ext>
          </c:extLst>
        </c:ser>
        <c:ser>
          <c:idx val="2"/>
          <c:order val="2"/>
          <c:tx>
            <c:strRef>
              <c:f>Hoja1!$E$36</c:f>
              <c:strCache>
                <c:ptCount val="1"/>
                <c:pt idx="0">
                  <c:v>Biológico</c:v>
                </c:pt>
              </c:strCache>
            </c:strRef>
          </c:tx>
          <c:spPr>
            <a:solidFill>
              <a:schemeClr val="bg1">
                <a:lumMod val="75000"/>
              </a:schemeClr>
            </a:solidFill>
            <a:ln>
              <a:noFill/>
            </a:ln>
            <a:effectLst/>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5F5F-42AE-B89A-2FB76192BC80}"/>
                </c:ext>
              </c:extLst>
            </c:dLbl>
            <c:spPr>
              <a:noFill/>
              <a:ln>
                <a:noFill/>
              </a:ln>
              <a:effectLst/>
            </c:spPr>
            <c:txPr>
              <a:bodyPr rot="0" vert="horz"/>
              <a:lstStyle/>
              <a:p>
                <a:pPr>
                  <a:defRPr sz="1400" b="1">
                    <a:solidFill>
                      <a:schemeClr val="tx1">
                        <a:lumMod val="75000"/>
                        <a:lumOff val="25000"/>
                      </a:schemeClr>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Hoja1!$B$37:$B$41</c:f>
              <c:strCache>
                <c:ptCount val="5"/>
                <c:pt idx="0">
                  <c:v>colombia</c:v>
                </c:pt>
                <c:pt idx="1">
                  <c:v>España</c:v>
                </c:pt>
                <c:pt idx="2">
                  <c:v>Promedio (27 países UE)</c:v>
                </c:pt>
                <c:pt idx="3">
                  <c:v>Holanda </c:v>
                </c:pt>
                <c:pt idx="4">
                  <c:v>Alemania</c:v>
                </c:pt>
              </c:strCache>
            </c:strRef>
          </c:cat>
          <c:val>
            <c:numRef>
              <c:f>Hoja1!$E$37:$E$41</c:f>
              <c:numCache>
                <c:formatCode>0%</c:formatCode>
                <c:ptCount val="5"/>
                <c:pt idx="0">
                  <c:v>0</c:v>
                </c:pt>
                <c:pt idx="1">
                  <c:v>0.1</c:v>
                </c:pt>
                <c:pt idx="2">
                  <c:v>0.15</c:v>
                </c:pt>
                <c:pt idx="3">
                  <c:v>0.26</c:v>
                </c:pt>
                <c:pt idx="4">
                  <c:v>0.17499999999999999</c:v>
                </c:pt>
              </c:numCache>
            </c:numRef>
          </c:val>
          <c:extLst>
            <c:ext xmlns:c16="http://schemas.microsoft.com/office/drawing/2014/chart" uri="{C3380CC4-5D6E-409C-BE32-E72D297353CC}">
              <c16:uniqueId val="{00000004-5F5F-42AE-B89A-2FB76192BC80}"/>
            </c:ext>
          </c:extLst>
        </c:ser>
        <c:ser>
          <c:idx val="3"/>
          <c:order val="3"/>
          <c:tx>
            <c:strRef>
              <c:f>Hoja1!$F$36</c:f>
              <c:strCache>
                <c:ptCount val="1"/>
                <c:pt idx="0">
                  <c:v>Relleno Sanitario</c:v>
                </c:pt>
              </c:strCache>
            </c:strRef>
          </c:tx>
          <c:spPr>
            <a:solidFill>
              <a:srgbClr val="1F4B71"/>
            </a:solidFill>
            <a:ln>
              <a:noFill/>
            </a:ln>
            <a:effectLst/>
            <a:sp3d/>
          </c:spPr>
          <c:invertIfNegative val="0"/>
          <c:dLbls>
            <c:dLbl>
              <c:idx val="3"/>
              <c:layout>
                <c:manualLayout>
                  <c:x val="4.7268358401028696E-3"/>
                  <c:y val="-5.5555659338743298E-2"/>
                </c:manualLayout>
              </c:layout>
              <c:spPr>
                <a:noFill/>
                <a:ln>
                  <a:noFill/>
                </a:ln>
                <a:effectLst/>
              </c:spPr>
              <c:txPr>
                <a:bodyPr rot="0" vert="horz"/>
                <a:lstStyle/>
                <a:p>
                  <a:pPr>
                    <a:defRPr sz="1400" b="1">
                      <a:solidFill>
                        <a:schemeClr val="tx1">
                          <a:lumMod val="65000"/>
                          <a:lumOff val="35000"/>
                        </a:schemeClr>
                      </a:solidFill>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5F-42AE-B89A-2FB76192BC80}"/>
                </c:ext>
              </c:extLst>
            </c:dLbl>
            <c:dLbl>
              <c:idx val="4"/>
              <c:spPr>
                <a:noFill/>
                <a:ln>
                  <a:noFill/>
                </a:ln>
                <a:effectLst/>
              </c:spPr>
              <c:txPr>
                <a:bodyPr rot="0" vert="horz"/>
                <a:lstStyle/>
                <a:p>
                  <a:pPr>
                    <a:defRPr sz="1400" b="1">
                      <a:solidFill>
                        <a:schemeClr val="tx1">
                          <a:lumMod val="65000"/>
                          <a:lumOff val="35000"/>
                        </a:schemeClr>
                      </a:solidFill>
                    </a:defRPr>
                  </a:pPr>
                  <a:endParaRPr lang="es-CO"/>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5F-42AE-B89A-2FB76192BC80}"/>
                </c:ext>
              </c:extLst>
            </c:dLbl>
            <c:spPr>
              <a:noFill/>
              <a:ln>
                <a:noFill/>
              </a:ln>
              <a:effectLst/>
            </c:spPr>
            <c:txPr>
              <a:bodyPr rot="0" vert="horz"/>
              <a:lstStyle/>
              <a:p>
                <a:pPr>
                  <a:defRPr sz="1400" b="1">
                    <a:solidFill>
                      <a:schemeClr val="bg1"/>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Hoja1!$B$37:$B$41</c:f>
              <c:strCache>
                <c:ptCount val="5"/>
                <c:pt idx="0">
                  <c:v>colombia</c:v>
                </c:pt>
                <c:pt idx="1">
                  <c:v>España</c:v>
                </c:pt>
                <c:pt idx="2">
                  <c:v>Promedio (27 países UE)</c:v>
                </c:pt>
                <c:pt idx="3">
                  <c:v>Holanda </c:v>
                </c:pt>
                <c:pt idx="4">
                  <c:v>Alemania</c:v>
                </c:pt>
              </c:strCache>
            </c:strRef>
          </c:cat>
          <c:val>
            <c:numRef>
              <c:f>Hoja1!$F$37:$F$41</c:f>
              <c:numCache>
                <c:formatCode>0%</c:formatCode>
                <c:ptCount val="5"/>
                <c:pt idx="0">
                  <c:v>0.83</c:v>
                </c:pt>
                <c:pt idx="1">
                  <c:v>0.63</c:v>
                </c:pt>
                <c:pt idx="2">
                  <c:v>0.33</c:v>
                </c:pt>
                <c:pt idx="3" formatCode="0.0%">
                  <c:v>0.01</c:v>
                </c:pt>
                <c:pt idx="4" formatCode="0.0%">
                  <c:v>5.0000000000000001E-3</c:v>
                </c:pt>
              </c:numCache>
            </c:numRef>
          </c:val>
          <c:extLst>
            <c:ext xmlns:c16="http://schemas.microsoft.com/office/drawing/2014/chart" uri="{C3380CC4-5D6E-409C-BE32-E72D297353CC}">
              <c16:uniqueId val="{00000007-5F5F-42AE-B89A-2FB76192BC80}"/>
            </c:ext>
          </c:extLst>
        </c:ser>
        <c:dLbls>
          <c:showLegendKey val="0"/>
          <c:showVal val="0"/>
          <c:showCatName val="0"/>
          <c:showSerName val="0"/>
          <c:showPercent val="0"/>
          <c:showBubbleSize val="0"/>
        </c:dLbls>
        <c:gapWidth val="100"/>
        <c:overlap val="100"/>
        <c:axId val="364995192"/>
        <c:axId val="364995584"/>
      </c:barChart>
      <c:catAx>
        <c:axId val="364995192"/>
        <c:scaling>
          <c:orientation val="minMax"/>
        </c:scaling>
        <c:delete val="0"/>
        <c:axPos val="b"/>
        <c:numFmt formatCode="General" sourceLinked="1"/>
        <c:majorTickMark val="none"/>
        <c:minorTickMark val="none"/>
        <c:tickLblPos val="nextTo"/>
        <c:spPr>
          <a:noFill/>
          <a:ln w="6350" cap="flat" cmpd="sng" algn="ctr">
            <a:solidFill>
              <a:schemeClr val="tx1">
                <a:lumMod val="50000"/>
                <a:lumOff val="50000"/>
              </a:schemeClr>
            </a:solidFill>
            <a:prstDash val="solid"/>
            <a:round/>
          </a:ln>
          <a:effectLst/>
        </c:spPr>
        <c:txPr>
          <a:bodyPr rot="-60000000" vert="horz"/>
          <a:lstStyle/>
          <a:p>
            <a:pPr>
              <a:defRPr sz="1100">
                <a:solidFill>
                  <a:schemeClr val="tx1">
                    <a:lumMod val="75000"/>
                    <a:lumOff val="25000"/>
                  </a:schemeClr>
                </a:solidFill>
              </a:defRPr>
            </a:pPr>
            <a:endParaRPr lang="es-CO"/>
          </a:p>
        </c:txPr>
        <c:crossAx val="364995584"/>
        <c:crosses val="autoZero"/>
        <c:auto val="1"/>
        <c:lblAlgn val="ctr"/>
        <c:lblOffset val="100"/>
        <c:noMultiLvlLbl val="0"/>
      </c:catAx>
      <c:valAx>
        <c:axId val="364995584"/>
        <c:scaling>
          <c:orientation val="minMax"/>
        </c:scaling>
        <c:delete val="1"/>
        <c:axPos val="l"/>
        <c:numFmt formatCode="0%" sourceLinked="1"/>
        <c:majorTickMark val="none"/>
        <c:minorTickMark val="none"/>
        <c:tickLblPos val="nextTo"/>
        <c:crossAx val="364995192"/>
        <c:crosses val="autoZero"/>
        <c:crossBetween val="between"/>
      </c:valAx>
      <c:spPr>
        <a:noFill/>
        <a:ln>
          <a:noFill/>
        </a:ln>
        <a:effectLst/>
      </c:spPr>
    </c:plotArea>
    <c:legend>
      <c:legendPos val="b"/>
      <c:layout>
        <c:manualLayout>
          <c:xMode val="edge"/>
          <c:yMode val="edge"/>
          <c:x val="6.62718839647175E-4"/>
          <c:y val="0.918164486026256"/>
          <c:w val="0.99867456232070595"/>
          <c:h val="8.0034775528555105E-2"/>
        </c:manualLayout>
      </c:layout>
      <c:overlay val="0"/>
      <c:spPr>
        <a:noFill/>
        <a:ln>
          <a:noFill/>
        </a:ln>
        <a:effectLst/>
      </c:spPr>
      <c:txPr>
        <a:bodyPr rot="0" vert="horz"/>
        <a:lstStyle/>
        <a:p>
          <a:pPr>
            <a:defRPr sz="1400">
              <a:solidFill>
                <a:schemeClr val="tx1">
                  <a:lumMod val="75000"/>
                  <a:lumOff val="25000"/>
                </a:schemeClr>
              </a:solidFill>
            </a:defRPr>
          </a:pPr>
          <a:endParaRPr lang="es-CO"/>
        </a:p>
      </c:txPr>
    </c:legend>
    <c:plotVisOnly val="1"/>
    <c:dispBlanksAs val="gap"/>
    <c:showDLblsOverMax val="0"/>
  </c:chart>
  <c:spPr>
    <a:noFill/>
    <a:ln w="6350" cap="flat" cmpd="sng" algn="ctr">
      <a:noFill/>
      <a:prstDash val="solid"/>
      <a:miter lim="800000"/>
    </a:ln>
    <a:effectLst/>
  </c:spPr>
  <c:txPr>
    <a:bodyPr/>
    <a:lstStyle/>
    <a:p>
      <a:pPr>
        <a:defRPr sz="1000" b="0" i="0">
          <a:solidFill>
            <a:schemeClr val="tx1"/>
          </a:solidFill>
          <a:latin typeface="Arial" charset="0"/>
          <a:ea typeface="Arial" charset="0"/>
          <a:cs typeface="Arial" charset="0"/>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s-CO" sz="1800" dirty="0"/>
              <a:t>Nivel de Reciclaje</a:t>
            </a:r>
            <a:r>
              <a:rPr lang="es-CO" sz="1800" baseline="0" dirty="0"/>
              <a:t> de Materiales por Escenario</a:t>
            </a:r>
            <a:endParaRPr lang="es-CO" sz="1800" dirty="0"/>
          </a:p>
        </c:rich>
      </c:tx>
      <c:layout>
        <c:manualLayout>
          <c:xMode val="edge"/>
          <c:yMode val="edge"/>
          <c:x val="0.12788759486052059"/>
          <c:y val="6.620210799848742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s-CO"/>
        </a:p>
      </c:txPr>
    </c:title>
    <c:autoTitleDeleted val="0"/>
    <c:plotArea>
      <c:layout/>
      <c:barChart>
        <c:barDir val="col"/>
        <c:grouping val="clustered"/>
        <c:varyColors val="0"/>
        <c:ser>
          <c:idx val="0"/>
          <c:order val="0"/>
          <c:tx>
            <c:strRef>
              <c:f>Hoja1!$I$4</c:f>
              <c:strCache>
                <c:ptCount val="1"/>
                <c:pt idx="0">
                  <c:v>Actual</c:v>
                </c:pt>
              </c:strCache>
            </c:strRef>
          </c:tx>
          <c:spPr>
            <a:solidFill>
              <a:srgbClr val="1F4B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Hoja1!$H$5:$H$7</c:f>
              <c:strCache>
                <c:ptCount val="3"/>
                <c:pt idx="0">
                  <c:v>Concreto Premezcaldo</c:v>
                </c:pt>
                <c:pt idx="1">
                  <c:v>PET</c:v>
                </c:pt>
                <c:pt idx="2">
                  <c:v>Acero Corrugado</c:v>
                </c:pt>
              </c:strCache>
            </c:strRef>
          </c:cat>
          <c:val>
            <c:numRef>
              <c:f>Hoja1!$I$5:$I$7</c:f>
              <c:numCache>
                <c:formatCode>0%</c:formatCode>
                <c:ptCount val="3"/>
                <c:pt idx="0">
                  <c:v>0.02</c:v>
                </c:pt>
                <c:pt idx="1">
                  <c:v>0.3</c:v>
                </c:pt>
                <c:pt idx="2">
                  <c:v>0.85</c:v>
                </c:pt>
              </c:numCache>
            </c:numRef>
          </c:val>
          <c:extLst>
            <c:ext xmlns:c16="http://schemas.microsoft.com/office/drawing/2014/chart" uri="{C3380CC4-5D6E-409C-BE32-E72D297353CC}">
              <c16:uniqueId val="{00000000-91F8-4D43-858F-0C929A1E24F1}"/>
            </c:ext>
          </c:extLst>
        </c:ser>
        <c:ser>
          <c:idx val="1"/>
          <c:order val="1"/>
          <c:tx>
            <c:strRef>
              <c:f>Hoja1!$J$4</c:f>
              <c:strCache>
                <c:ptCount val="1"/>
                <c:pt idx="0">
                  <c:v>Economia circular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Hoja1!$H$5:$H$7</c:f>
              <c:strCache>
                <c:ptCount val="3"/>
                <c:pt idx="0">
                  <c:v>Concreto Premezcaldo</c:v>
                </c:pt>
                <c:pt idx="1">
                  <c:v>PET</c:v>
                </c:pt>
                <c:pt idx="2">
                  <c:v>Acero Corrugado</c:v>
                </c:pt>
              </c:strCache>
            </c:strRef>
          </c:cat>
          <c:val>
            <c:numRef>
              <c:f>Hoja1!$J$5:$J$7</c:f>
              <c:numCache>
                <c:formatCode>0%</c:formatCode>
                <c:ptCount val="3"/>
                <c:pt idx="0">
                  <c:v>0.5</c:v>
                </c:pt>
                <c:pt idx="1">
                  <c:v>0.5</c:v>
                </c:pt>
                <c:pt idx="2">
                  <c:v>0.97</c:v>
                </c:pt>
              </c:numCache>
            </c:numRef>
          </c:val>
          <c:extLst>
            <c:ext xmlns:c16="http://schemas.microsoft.com/office/drawing/2014/chart" uri="{C3380CC4-5D6E-409C-BE32-E72D297353CC}">
              <c16:uniqueId val="{00000001-91F8-4D43-858F-0C929A1E24F1}"/>
            </c:ext>
          </c:extLst>
        </c:ser>
        <c:dLbls>
          <c:showLegendKey val="0"/>
          <c:showVal val="0"/>
          <c:showCatName val="0"/>
          <c:showSerName val="0"/>
          <c:showPercent val="0"/>
          <c:showBubbleSize val="0"/>
        </c:dLbls>
        <c:gapWidth val="100"/>
        <c:overlap val="-24"/>
        <c:axId val="1019800191"/>
        <c:axId val="1022079711"/>
      </c:barChart>
      <c:catAx>
        <c:axId val="1019800191"/>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s-CO"/>
          </a:p>
        </c:txPr>
        <c:crossAx val="1022079711"/>
        <c:crosses val="autoZero"/>
        <c:auto val="1"/>
        <c:lblAlgn val="ctr"/>
        <c:lblOffset val="100"/>
        <c:noMultiLvlLbl val="0"/>
      </c:catAx>
      <c:valAx>
        <c:axId val="1022079711"/>
        <c:scaling>
          <c:orientation val="minMax"/>
        </c:scaling>
        <c:delete val="1"/>
        <c:axPos val="l"/>
        <c:numFmt formatCode="0%" sourceLinked="1"/>
        <c:majorTickMark val="none"/>
        <c:minorTickMark val="none"/>
        <c:tickLblPos val="nextTo"/>
        <c:crossAx val="1019800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M5_186!$N$116:$R$116</c:f>
              <c:strCache>
                <c:ptCount val="5"/>
                <c:pt idx="0">
                  <c:v>1</c:v>
                </c:pt>
                <c:pt idx="1">
                  <c:v>2</c:v>
                </c:pt>
                <c:pt idx="2">
                  <c:v>3</c:v>
                </c:pt>
                <c:pt idx="3">
                  <c:v>4</c:v>
                </c:pt>
                <c:pt idx="4">
                  <c:v>5 y 6</c:v>
                </c:pt>
              </c:strCache>
            </c:strRef>
          </c:cat>
          <c:val>
            <c:numRef>
              <c:f>M5_186!$N$117:$R$117</c:f>
              <c:numCache>
                <c:formatCode>0%</c:formatCode>
                <c:ptCount val="5"/>
                <c:pt idx="0">
                  <c:v>0.36931019999999998</c:v>
                </c:pt>
                <c:pt idx="1">
                  <c:v>0.50327540000000004</c:v>
                </c:pt>
                <c:pt idx="2">
                  <c:v>0.59282049999999997</c:v>
                </c:pt>
                <c:pt idx="3">
                  <c:v>0.69760270000000002</c:v>
                </c:pt>
                <c:pt idx="4">
                  <c:v>0.8222699</c:v>
                </c:pt>
              </c:numCache>
            </c:numRef>
          </c:val>
          <c:extLst>
            <c:ext xmlns:c16="http://schemas.microsoft.com/office/drawing/2014/chart" uri="{C3380CC4-5D6E-409C-BE32-E72D297353CC}">
              <c16:uniqueId val="{00000000-6ED4-4BED-883B-D8DE7E3A972B}"/>
            </c:ext>
          </c:extLst>
        </c:ser>
        <c:dLbls>
          <c:showLegendKey val="0"/>
          <c:showVal val="0"/>
          <c:showCatName val="0"/>
          <c:showSerName val="0"/>
          <c:showPercent val="0"/>
          <c:showBubbleSize val="0"/>
        </c:dLbls>
        <c:gapWidth val="100"/>
        <c:overlap val="-24"/>
        <c:axId val="537009440"/>
        <c:axId val="692883248"/>
      </c:barChart>
      <c:catAx>
        <c:axId val="5370094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692883248"/>
        <c:crosses val="autoZero"/>
        <c:auto val="1"/>
        <c:lblAlgn val="ctr"/>
        <c:lblOffset val="100"/>
        <c:noMultiLvlLbl val="0"/>
      </c:catAx>
      <c:valAx>
        <c:axId val="692883248"/>
        <c:scaling>
          <c:orientation val="minMax"/>
        </c:scaling>
        <c:delete val="1"/>
        <c:axPos val="l"/>
        <c:numFmt formatCode="0%" sourceLinked="1"/>
        <c:majorTickMark val="none"/>
        <c:minorTickMark val="none"/>
        <c:tickLblPos val="nextTo"/>
        <c:crossAx val="537009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solidFill>
              <a:srgbClr val="1F4B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Hoja1!$I$11:$J$11</c:f>
              <c:strCache>
                <c:ptCount val="2"/>
                <c:pt idx="0">
                  <c:v>No</c:v>
                </c:pt>
                <c:pt idx="1">
                  <c:v>Si</c:v>
                </c:pt>
              </c:strCache>
            </c:strRef>
          </c:cat>
          <c:val>
            <c:numRef>
              <c:f>Hoja1!$I$12:$J$12</c:f>
              <c:numCache>
                <c:formatCode>0%</c:formatCode>
                <c:ptCount val="2"/>
                <c:pt idx="0">
                  <c:v>0.48</c:v>
                </c:pt>
                <c:pt idx="1">
                  <c:v>0.52</c:v>
                </c:pt>
              </c:numCache>
            </c:numRef>
          </c:val>
          <c:extLst>
            <c:ext xmlns:c16="http://schemas.microsoft.com/office/drawing/2014/chart" uri="{C3380CC4-5D6E-409C-BE32-E72D297353CC}">
              <c16:uniqueId val="{00000000-9761-4ED1-A24F-E3D1DE275783}"/>
            </c:ext>
          </c:extLst>
        </c:ser>
        <c:dLbls>
          <c:showLegendKey val="0"/>
          <c:showVal val="0"/>
          <c:showCatName val="0"/>
          <c:showSerName val="0"/>
          <c:showPercent val="0"/>
          <c:showBubbleSize val="0"/>
        </c:dLbls>
        <c:gapWidth val="100"/>
        <c:overlap val="-24"/>
        <c:axId val="955946335"/>
        <c:axId val="1028800527"/>
      </c:barChart>
      <c:catAx>
        <c:axId val="95594633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CO"/>
          </a:p>
        </c:txPr>
        <c:crossAx val="1028800527"/>
        <c:crosses val="autoZero"/>
        <c:auto val="1"/>
        <c:lblAlgn val="ctr"/>
        <c:lblOffset val="100"/>
        <c:noMultiLvlLbl val="0"/>
      </c:catAx>
      <c:valAx>
        <c:axId val="1028800527"/>
        <c:scaling>
          <c:orientation val="minMax"/>
          <c:max val="1"/>
          <c:min val="0"/>
        </c:scaling>
        <c:delete val="1"/>
        <c:axPos val="l"/>
        <c:numFmt formatCode="0%" sourceLinked="1"/>
        <c:majorTickMark val="none"/>
        <c:minorTickMark val="none"/>
        <c:tickLblPos val="nextTo"/>
        <c:crossAx val="9559463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184AC-CE58-45C3-A1B4-6D550783F85D}" type="doc">
      <dgm:prSet loTypeId="urn:microsoft.com/office/officeart/2005/8/layout/pyramid3" loCatId="pyramid" qsTypeId="urn:microsoft.com/office/officeart/2005/8/quickstyle/simple1" qsCatId="simple" csTypeId="urn:microsoft.com/office/officeart/2005/8/colors/accent1_3" csCatId="accent1" phldr="1"/>
      <dgm:spPr/>
    </dgm:pt>
    <dgm:pt modelId="{5D1EB895-5043-4D2A-B27E-33D21FBDA265}">
      <dgm:prSet phldrT="[Texto]" custT="1"/>
      <dgm:spPr>
        <a:ln>
          <a:noFill/>
        </a:ln>
      </dgm:spPr>
      <dgm:t>
        <a:bodyPr/>
        <a:lstStyle/>
        <a:p>
          <a:r>
            <a:rPr lang="es-CO" sz="1800" b="1" dirty="0">
              <a:solidFill>
                <a:schemeClr val="bg1"/>
              </a:solidFill>
            </a:rPr>
            <a:t>Prevención</a:t>
          </a:r>
        </a:p>
      </dgm:t>
    </dgm:pt>
    <dgm:pt modelId="{41B5FC04-CC0B-4375-9633-1416B8D2B915}" type="parTrans" cxnId="{0EC10866-964E-4874-A8D8-D45703102E3F}">
      <dgm:prSet/>
      <dgm:spPr/>
      <dgm:t>
        <a:bodyPr/>
        <a:lstStyle/>
        <a:p>
          <a:endParaRPr lang="es-CO"/>
        </a:p>
      </dgm:t>
    </dgm:pt>
    <dgm:pt modelId="{747BC7DA-18AE-4A40-85D9-AB1A06811696}" type="sibTrans" cxnId="{0EC10866-964E-4874-A8D8-D45703102E3F}">
      <dgm:prSet/>
      <dgm:spPr/>
      <dgm:t>
        <a:bodyPr/>
        <a:lstStyle/>
        <a:p>
          <a:endParaRPr lang="es-CO"/>
        </a:p>
      </dgm:t>
    </dgm:pt>
    <dgm:pt modelId="{A1CFC5C5-B980-433A-84F1-1D6A8150E8A4}">
      <dgm:prSet phldrT="[Texto]" custT="1"/>
      <dgm:spPr>
        <a:ln>
          <a:noFill/>
        </a:ln>
      </dgm:spPr>
      <dgm:t>
        <a:bodyPr/>
        <a:lstStyle/>
        <a:p>
          <a:r>
            <a:rPr lang="es-CO" sz="1800" b="1" dirty="0">
              <a:solidFill>
                <a:schemeClr val="bg1"/>
              </a:solidFill>
            </a:rPr>
            <a:t>Reutilización</a:t>
          </a:r>
        </a:p>
      </dgm:t>
    </dgm:pt>
    <dgm:pt modelId="{E4FCE3FB-8570-4E93-8EDF-563926E6BCC9}" type="parTrans" cxnId="{E8913F13-6F3F-4C17-ACD4-FA3834F19BD9}">
      <dgm:prSet/>
      <dgm:spPr/>
      <dgm:t>
        <a:bodyPr/>
        <a:lstStyle/>
        <a:p>
          <a:endParaRPr lang="es-CO"/>
        </a:p>
      </dgm:t>
    </dgm:pt>
    <dgm:pt modelId="{DFBB9054-9809-402C-8421-7AAB78A60A38}" type="sibTrans" cxnId="{E8913F13-6F3F-4C17-ACD4-FA3834F19BD9}">
      <dgm:prSet/>
      <dgm:spPr/>
      <dgm:t>
        <a:bodyPr/>
        <a:lstStyle/>
        <a:p>
          <a:endParaRPr lang="es-CO"/>
        </a:p>
      </dgm:t>
    </dgm:pt>
    <dgm:pt modelId="{1FC8DB98-EE54-4418-9902-B67C9F7F2690}">
      <dgm:prSet phldrT="[Texto]" custT="1"/>
      <dgm:spPr>
        <a:ln>
          <a:noFill/>
        </a:ln>
      </dgm:spPr>
      <dgm:t>
        <a:bodyPr/>
        <a:lstStyle/>
        <a:p>
          <a:r>
            <a:rPr lang="es-CO" sz="1700" b="1" dirty="0">
              <a:solidFill>
                <a:schemeClr val="accent1">
                  <a:lumMod val="50000"/>
                </a:schemeClr>
              </a:solidFill>
            </a:rPr>
            <a:t>Tratamiento</a:t>
          </a:r>
        </a:p>
      </dgm:t>
    </dgm:pt>
    <dgm:pt modelId="{12574823-8955-4A38-A891-43CA70EDEDEE}" type="parTrans" cxnId="{F890C35E-631B-446B-B10F-37A724D4112D}">
      <dgm:prSet/>
      <dgm:spPr/>
      <dgm:t>
        <a:bodyPr/>
        <a:lstStyle/>
        <a:p>
          <a:endParaRPr lang="es-CO"/>
        </a:p>
      </dgm:t>
    </dgm:pt>
    <dgm:pt modelId="{3C00F93E-6AC0-4D67-B31A-CDD6D0E2C879}" type="sibTrans" cxnId="{F890C35E-631B-446B-B10F-37A724D4112D}">
      <dgm:prSet/>
      <dgm:spPr/>
      <dgm:t>
        <a:bodyPr/>
        <a:lstStyle/>
        <a:p>
          <a:endParaRPr lang="es-CO"/>
        </a:p>
      </dgm:t>
    </dgm:pt>
    <dgm:pt modelId="{FF787838-3757-472E-AA33-BBA8C31873D5}">
      <dgm:prSet phldrT="[Texto]" custT="1"/>
      <dgm:spPr>
        <a:ln>
          <a:noFill/>
        </a:ln>
      </dgm:spPr>
      <dgm:t>
        <a:bodyPr/>
        <a:lstStyle/>
        <a:p>
          <a:r>
            <a:rPr lang="es-CO" sz="1200" b="1" dirty="0">
              <a:solidFill>
                <a:schemeClr val="accent1">
                  <a:lumMod val="50000"/>
                </a:schemeClr>
              </a:solidFill>
            </a:rPr>
            <a:t>Disposición final</a:t>
          </a:r>
        </a:p>
        <a:p>
          <a:endParaRPr lang="es-CO" sz="1200" b="1" dirty="0">
            <a:solidFill>
              <a:schemeClr val="accent1">
                <a:lumMod val="50000"/>
              </a:schemeClr>
            </a:solidFill>
          </a:endParaRPr>
        </a:p>
      </dgm:t>
    </dgm:pt>
    <dgm:pt modelId="{0CDFEED2-23CE-45DF-8371-A18946C6FFA6}" type="parTrans" cxnId="{E196A208-87CF-4769-B4C6-06CE1E77CF01}">
      <dgm:prSet/>
      <dgm:spPr/>
      <dgm:t>
        <a:bodyPr/>
        <a:lstStyle/>
        <a:p>
          <a:endParaRPr lang="es-CO"/>
        </a:p>
      </dgm:t>
    </dgm:pt>
    <dgm:pt modelId="{0A1A2726-58D6-41C5-8B21-10001E007819}" type="sibTrans" cxnId="{E196A208-87CF-4769-B4C6-06CE1E77CF01}">
      <dgm:prSet/>
      <dgm:spPr/>
      <dgm:t>
        <a:bodyPr/>
        <a:lstStyle/>
        <a:p>
          <a:endParaRPr lang="es-CO"/>
        </a:p>
      </dgm:t>
    </dgm:pt>
    <dgm:pt modelId="{674C472B-3333-4D39-8A6F-78D90B1522D7}">
      <dgm:prSet phldrT="[Texto]" custT="1"/>
      <dgm:spPr>
        <a:ln>
          <a:noFill/>
        </a:ln>
      </dgm:spPr>
      <dgm:t>
        <a:bodyPr/>
        <a:lstStyle/>
        <a:p>
          <a:r>
            <a:rPr lang="es-CO" sz="1700" b="1" dirty="0">
              <a:solidFill>
                <a:schemeClr val="bg1"/>
              </a:solidFill>
            </a:rPr>
            <a:t>Aprovechamiento</a:t>
          </a:r>
        </a:p>
      </dgm:t>
    </dgm:pt>
    <dgm:pt modelId="{06B663B9-34E9-4429-A2A5-82F851B39BBE}" type="parTrans" cxnId="{BAC24CFF-8B89-4AC2-AEB9-CDD750F4299A}">
      <dgm:prSet/>
      <dgm:spPr/>
      <dgm:t>
        <a:bodyPr/>
        <a:lstStyle/>
        <a:p>
          <a:endParaRPr lang="es-CO"/>
        </a:p>
      </dgm:t>
    </dgm:pt>
    <dgm:pt modelId="{ED45B8ED-27ED-4D22-8F58-50815901D171}" type="sibTrans" cxnId="{BAC24CFF-8B89-4AC2-AEB9-CDD750F4299A}">
      <dgm:prSet/>
      <dgm:spPr/>
      <dgm:t>
        <a:bodyPr/>
        <a:lstStyle/>
        <a:p>
          <a:endParaRPr lang="es-CO"/>
        </a:p>
      </dgm:t>
    </dgm:pt>
    <dgm:pt modelId="{205DA8A9-24D2-4BCF-8B5F-6078BA15BD59}" type="pres">
      <dgm:prSet presAssocID="{457184AC-CE58-45C3-A1B4-6D550783F85D}" presName="Name0" presStyleCnt="0">
        <dgm:presLayoutVars>
          <dgm:dir/>
          <dgm:animLvl val="lvl"/>
          <dgm:resizeHandles val="exact"/>
        </dgm:presLayoutVars>
      </dgm:prSet>
      <dgm:spPr/>
    </dgm:pt>
    <dgm:pt modelId="{3FE934A0-A40E-447E-8BD7-7DF9EBCF8BA8}" type="pres">
      <dgm:prSet presAssocID="{5D1EB895-5043-4D2A-B27E-33D21FBDA265}" presName="Name8" presStyleCnt="0"/>
      <dgm:spPr/>
    </dgm:pt>
    <dgm:pt modelId="{91201996-18E4-4A9C-BF36-FC60840F0EF4}" type="pres">
      <dgm:prSet presAssocID="{5D1EB895-5043-4D2A-B27E-33D21FBDA265}" presName="level" presStyleLbl="node1" presStyleIdx="0" presStyleCnt="5">
        <dgm:presLayoutVars>
          <dgm:chMax val="1"/>
          <dgm:bulletEnabled val="1"/>
        </dgm:presLayoutVars>
      </dgm:prSet>
      <dgm:spPr/>
    </dgm:pt>
    <dgm:pt modelId="{D59A3254-EAB9-4AF6-9C4B-46552C6FECB5}" type="pres">
      <dgm:prSet presAssocID="{5D1EB895-5043-4D2A-B27E-33D21FBDA265}" presName="levelTx" presStyleLbl="revTx" presStyleIdx="0" presStyleCnt="0">
        <dgm:presLayoutVars>
          <dgm:chMax val="1"/>
          <dgm:bulletEnabled val="1"/>
        </dgm:presLayoutVars>
      </dgm:prSet>
      <dgm:spPr/>
    </dgm:pt>
    <dgm:pt modelId="{9F94F3E5-EE88-411C-99E5-907BEEE9853A}" type="pres">
      <dgm:prSet presAssocID="{A1CFC5C5-B980-433A-84F1-1D6A8150E8A4}" presName="Name8" presStyleCnt="0"/>
      <dgm:spPr/>
    </dgm:pt>
    <dgm:pt modelId="{859848C9-855D-4591-A4F7-E395F68B942D}" type="pres">
      <dgm:prSet presAssocID="{A1CFC5C5-B980-433A-84F1-1D6A8150E8A4}" presName="level" presStyleLbl="node1" presStyleIdx="1" presStyleCnt="5" custScaleX="99867" custLinFactNeighborX="1" custLinFactNeighborY="0">
        <dgm:presLayoutVars>
          <dgm:chMax val="1"/>
          <dgm:bulletEnabled val="1"/>
        </dgm:presLayoutVars>
      </dgm:prSet>
      <dgm:spPr/>
    </dgm:pt>
    <dgm:pt modelId="{8205840A-59D0-430B-AAB1-1F24881FB86F}" type="pres">
      <dgm:prSet presAssocID="{A1CFC5C5-B980-433A-84F1-1D6A8150E8A4}" presName="levelTx" presStyleLbl="revTx" presStyleIdx="0" presStyleCnt="0">
        <dgm:presLayoutVars>
          <dgm:chMax val="1"/>
          <dgm:bulletEnabled val="1"/>
        </dgm:presLayoutVars>
      </dgm:prSet>
      <dgm:spPr/>
    </dgm:pt>
    <dgm:pt modelId="{EB75095B-0FB0-4E85-988C-0D3D10138E32}" type="pres">
      <dgm:prSet presAssocID="{674C472B-3333-4D39-8A6F-78D90B1522D7}" presName="Name8" presStyleCnt="0"/>
      <dgm:spPr/>
    </dgm:pt>
    <dgm:pt modelId="{08291F83-3135-4EDC-BC68-F2D6EF7863CA}" type="pres">
      <dgm:prSet presAssocID="{674C472B-3333-4D39-8A6F-78D90B1522D7}" presName="level" presStyleLbl="node1" presStyleIdx="2" presStyleCnt="5">
        <dgm:presLayoutVars>
          <dgm:chMax val="1"/>
          <dgm:bulletEnabled val="1"/>
        </dgm:presLayoutVars>
      </dgm:prSet>
      <dgm:spPr/>
    </dgm:pt>
    <dgm:pt modelId="{A1096423-6567-4A16-BEFB-B955D4266577}" type="pres">
      <dgm:prSet presAssocID="{674C472B-3333-4D39-8A6F-78D90B1522D7}" presName="levelTx" presStyleLbl="revTx" presStyleIdx="0" presStyleCnt="0">
        <dgm:presLayoutVars>
          <dgm:chMax val="1"/>
          <dgm:bulletEnabled val="1"/>
        </dgm:presLayoutVars>
      </dgm:prSet>
      <dgm:spPr/>
    </dgm:pt>
    <dgm:pt modelId="{DFF7D5EF-E59A-448A-BC14-F35158D587C7}" type="pres">
      <dgm:prSet presAssocID="{1FC8DB98-EE54-4418-9902-B67C9F7F2690}" presName="Name8" presStyleCnt="0"/>
      <dgm:spPr/>
    </dgm:pt>
    <dgm:pt modelId="{691B71D8-A9D6-40EE-9638-335696EB7966}" type="pres">
      <dgm:prSet presAssocID="{1FC8DB98-EE54-4418-9902-B67C9F7F2690}" presName="level" presStyleLbl="node1" presStyleIdx="3" presStyleCnt="5">
        <dgm:presLayoutVars>
          <dgm:chMax val="1"/>
          <dgm:bulletEnabled val="1"/>
        </dgm:presLayoutVars>
      </dgm:prSet>
      <dgm:spPr/>
    </dgm:pt>
    <dgm:pt modelId="{DEE317F3-7EE9-4FA4-B961-52ECA89FF0C4}" type="pres">
      <dgm:prSet presAssocID="{1FC8DB98-EE54-4418-9902-B67C9F7F2690}" presName="levelTx" presStyleLbl="revTx" presStyleIdx="0" presStyleCnt="0">
        <dgm:presLayoutVars>
          <dgm:chMax val="1"/>
          <dgm:bulletEnabled val="1"/>
        </dgm:presLayoutVars>
      </dgm:prSet>
      <dgm:spPr/>
    </dgm:pt>
    <dgm:pt modelId="{181C98E8-554A-428C-BC01-C167AC1F3D4B}" type="pres">
      <dgm:prSet presAssocID="{FF787838-3757-472E-AA33-BBA8C31873D5}" presName="Name8" presStyleCnt="0"/>
      <dgm:spPr/>
    </dgm:pt>
    <dgm:pt modelId="{420EF38C-F4AB-4E7C-A69A-15DBF6F200DF}" type="pres">
      <dgm:prSet presAssocID="{FF787838-3757-472E-AA33-BBA8C31873D5}" presName="level" presStyleLbl="node1" presStyleIdx="4" presStyleCnt="5" custScaleX="101818">
        <dgm:presLayoutVars>
          <dgm:chMax val="1"/>
          <dgm:bulletEnabled val="1"/>
        </dgm:presLayoutVars>
      </dgm:prSet>
      <dgm:spPr/>
    </dgm:pt>
    <dgm:pt modelId="{CEC6D915-93AC-41F2-BACB-565C76E4FD30}" type="pres">
      <dgm:prSet presAssocID="{FF787838-3757-472E-AA33-BBA8C31873D5}" presName="levelTx" presStyleLbl="revTx" presStyleIdx="0" presStyleCnt="0">
        <dgm:presLayoutVars>
          <dgm:chMax val="1"/>
          <dgm:bulletEnabled val="1"/>
        </dgm:presLayoutVars>
      </dgm:prSet>
      <dgm:spPr/>
    </dgm:pt>
  </dgm:ptLst>
  <dgm:cxnLst>
    <dgm:cxn modelId="{E196A208-87CF-4769-B4C6-06CE1E77CF01}" srcId="{457184AC-CE58-45C3-A1B4-6D550783F85D}" destId="{FF787838-3757-472E-AA33-BBA8C31873D5}" srcOrd="4" destOrd="0" parTransId="{0CDFEED2-23CE-45DF-8371-A18946C6FFA6}" sibTransId="{0A1A2726-58D6-41C5-8B21-10001E007819}"/>
    <dgm:cxn modelId="{877F410E-FBFB-4363-A159-8BA068AEF1E7}" type="presOf" srcId="{A1CFC5C5-B980-433A-84F1-1D6A8150E8A4}" destId="{8205840A-59D0-430B-AAB1-1F24881FB86F}" srcOrd="1" destOrd="0" presId="urn:microsoft.com/office/officeart/2005/8/layout/pyramid3"/>
    <dgm:cxn modelId="{E8913F13-6F3F-4C17-ACD4-FA3834F19BD9}" srcId="{457184AC-CE58-45C3-A1B4-6D550783F85D}" destId="{A1CFC5C5-B980-433A-84F1-1D6A8150E8A4}" srcOrd="1" destOrd="0" parTransId="{E4FCE3FB-8570-4E93-8EDF-563926E6BCC9}" sibTransId="{DFBB9054-9809-402C-8421-7AAB78A60A38}"/>
    <dgm:cxn modelId="{6D175231-3904-4468-A49F-49D85EB862B4}" type="presOf" srcId="{5D1EB895-5043-4D2A-B27E-33D21FBDA265}" destId="{D59A3254-EAB9-4AF6-9C4B-46552C6FECB5}" srcOrd="1" destOrd="0" presId="urn:microsoft.com/office/officeart/2005/8/layout/pyramid3"/>
    <dgm:cxn modelId="{2A1CA639-0F35-4214-A624-6CED6B0915C7}" type="presOf" srcId="{674C472B-3333-4D39-8A6F-78D90B1522D7}" destId="{A1096423-6567-4A16-BEFB-B955D4266577}" srcOrd="1" destOrd="0" presId="urn:microsoft.com/office/officeart/2005/8/layout/pyramid3"/>
    <dgm:cxn modelId="{F890C35E-631B-446B-B10F-37A724D4112D}" srcId="{457184AC-CE58-45C3-A1B4-6D550783F85D}" destId="{1FC8DB98-EE54-4418-9902-B67C9F7F2690}" srcOrd="3" destOrd="0" parTransId="{12574823-8955-4A38-A891-43CA70EDEDEE}" sibTransId="{3C00F93E-6AC0-4D67-B31A-CDD6D0E2C879}"/>
    <dgm:cxn modelId="{2C0EE144-7119-4078-82FE-D2E026784E6F}" type="presOf" srcId="{FF787838-3757-472E-AA33-BBA8C31873D5}" destId="{420EF38C-F4AB-4E7C-A69A-15DBF6F200DF}" srcOrd="0" destOrd="0" presId="urn:microsoft.com/office/officeart/2005/8/layout/pyramid3"/>
    <dgm:cxn modelId="{0EC10866-964E-4874-A8D8-D45703102E3F}" srcId="{457184AC-CE58-45C3-A1B4-6D550783F85D}" destId="{5D1EB895-5043-4D2A-B27E-33D21FBDA265}" srcOrd="0" destOrd="0" parTransId="{41B5FC04-CC0B-4375-9633-1416B8D2B915}" sibTransId="{747BC7DA-18AE-4A40-85D9-AB1A06811696}"/>
    <dgm:cxn modelId="{B5591FB0-0F7E-4AFE-9B9C-940710174066}" type="presOf" srcId="{457184AC-CE58-45C3-A1B4-6D550783F85D}" destId="{205DA8A9-24D2-4BCF-8B5F-6078BA15BD59}" srcOrd="0" destOrd="0" presId="urn:microsoft.com/office/officeart/2005/8/layout/pyramid3"/>
    <dgm:cxn modelId="{DA8E42CB-BA8B-4FBB-8065-5D102350CF34}" type="presOf" srcId="{1FC8DB98-EE54-4418-9902-B67C9F7F2690}" destId="{DEE317F3-7EE9-4FA4-B961-52ECA89FF0C4}" srcOrd="1" destOrd="0" presId="urn:microsoft.com/office/officeart/2005/8/layout/pyramid3"/>
    <dgm:cxn modelId="{77AFEFCB-0A6A-4FFF-8EE2-DF197A3F46C1}" type="presOf" srcId="{A1CFC5C5-B980-433A-84F1-1D6A8150E8A4}" destId="{859848C9-855D-4591-A4F7-E395F68B942D}" srcOrd="0" destOrd="0" presId="urn:microsoft.com/office/officeart/2005/8/layout/pyramid3"/>
    <dgm:cxn modelId="{45664EE2-1374-441D-A075-F1EE128957F5}" type="presOf" srcId="{1FC8DB98-EE54-4418-9902-B67C9F7F2690}" destId="{691B71D8-A9D6-40EE-9638-335696EB7966}" srcOrd="0" destOrd="0" presId="urn:microsoft.com/office/officeart/2005/8/layout/pyramid3"/>
    <dgm:cxn modelId="{9F4706EC-9B0E-4AEB-8049-CE37DFD8CC06}" type="presOf" srcId="{FF787838-3757-472E-AA33-BBA8C31873D5}" destId="{CEC6D915-93AC-41F2-BACB-565C76E4FD30}" srcOrd="1" destOrd="0" presId="urn:microsoft.com/office/officeart/2005/8/layout/pyramid3"/>
    <dgm:cxn modelId="{7FC73DEE-C465-4DCD-92D8-1C424257A7E7}" type="presOf" srcId="{5D1EB895-5043-4D2A-B27E-33D21FBDA265}" destId="{91201996-18E4-4A9C-BF36-FC60840F0EF4}" srcOrd="0" destOrd="0" presId="urn:microsoft.com/office/officeart/2005/8/layout/pyramid3"/>
    <dgm:cxn modelId="{130B73F3-5864-43A6-A2ED-3B3F0C475526}" type="presOf" srcId="{674C472B-3333-4D39-8A6F-78D90B1522D7}" destId="{08291F83-3135-4EDC-BC68-F2D6EF7863CA}" srcOrd="0" destOrd="0" presId="urn:microsoft.com/office/officeart/2005/8/layout/pyramid3"/>
    <dgm:cxn modelId="{BAC24CFF-8B89-4AC2-AEB9-CDD750F4299A}" srcId="{457184AC-CE58-45C3-A1B4-6D550783F85D}" destId="{674C472B-3333-4D39-8A6F-78D90B1522D7}" srcOrd="2" destOrd="0" parTransId="{06B663B9-34E9-4429-A2A5-82F851B39BBE}" sibTransId="{ED45B8ED-27ED-4D22-8F58-50815901D171}"/>
    <dgm:cxn modelId="{9816826E-D879-47B9-BA93-A00282120DAA}" type="presParOf" srcId="{205DA8A9-24D2-4BCF-8B5F-6078BA15BD59}" destId="{3FE934A0-A40E-447E-8BD7-7DF9EBCF8BA8}" srcOrd="0" destOrd="0" presId="urn:microsoft.com/office/officeart/2005/8/layout/pyramid3"/>
    <dgm:cxn modelId="{4E80339A-11FF-4BEA-A33E-27007A600720}" type="presParOf" srcId="{3FE934A0-A40E-447E-8BD7-7DF9EBCF8BA8}" destId="{91201996-18E4-4A9C-BF36-FC60840F0EF4}" srcOrd="0" destOrd="0" presId="urn:microsoft.com/office/officeart/2005/8/layout/pyramid3"/>
    <dgm:cxn modelId="{A33D66DB-05A6-4D9E-B881-05665683336E}" type="presParOf" srcId="{3FE934A0-A40E-447E-8BD7-7DF9EBCF8BA8}" destId="{D59A3254-EAB9-4AF6-9C4B-46552C6FECB5}" srcOrd="1" destOrd="0" presId="urn:microsoft.com/office/officeart/2005/8/layout/pyramid3"/>
    <dgm:cxn modelId="{80111D40-AF40-4A95-9CC1-3FB6F8FD9F44}" type="presParOf" srcId="{205DA8A9-24D2-4BCF-8B5F-6078BA15BD59}" destId="{9F94F3E5-EE88-411C-99E5-907BEEE9853A}" srcOrd="1" destOrd="0" presId="urn:microsoft.com/office/officeart/2005/8/layout/pyramid3"/>
    <dgm:cxn modelId="{5E0CAE32-B334-4859-A83B-AC28DB2067E1}" type="presParOf" srcId="{9F94F3E5-EE88-411C-99E5-907BEEE9853A}" destId="{859848C9-855D-4591-A4F7-E395F68B942D}" srcOrd="0" destOrd="0" presId="urn:microsoft.com/office/officeart/2005/8/layout/pyramid3"/>
    <dgm:cxn modelId="{35F5C9F5-F1C5-457C-A0D7-C5A1104C78B5}" type="presParOf" srcId="{9F94F3E5-EE88-411C-99E5-907BEEE9853A}" destId="{8205840A-59D0-430B-AAB1-1F24881FB86F}" srcOrd="1" destOrd="0" presId="urn:microsoft.com/office/officeart/2005/8/layout/pyramid3"/>
    <dgm:cxn modelId="{01ED3211-3E68-4F23-8186-D0A2B897698A}" type="presParOf" srcId="{205DA8A9-24D2-4BCF-8B5F-6078BA15BD59}" destId="{EB75095B-0FB0-4E85-988C-0D3D10138E32}" srcOrd="2" destOrd="0" presId="urn:microsoft.com/office/officeart/2005/8/layout/pyramid3"/>
    <dgm:cxn modelId="{593185C9-F7C3-451D-A890-8219CA8A8873}" type="presParOf" srcId="{EB75095B-0FB0-4E85-988C-0D3D10138E32}" destId="{08291F83-3135-4EDC-BC68-F2D6EF7863CA}" srcOrd="0" destOrd="0" presId="urn:microsoft.com/office/officeart/2005/8/layout/pyramid3"/>
    <dgm:cxn modelId="{5AE5C7F8-62B9-497C-85B7-2087DA6584EB}" type="presParOf" srcId="{EB75095B-0FB0-4E85-988C-0D3D10138E32}" destId="{A1096423-6567-4A16-BEFB-B955D4266577}" srcOrd="1" destOrd="0" presId="urn:microsoft.com/office/officeart/2005/8/layout/pyramid3"/>
    <dgm:cxn modelId="{4AE97D90-0E8A-4885-85B5-BD03738494AB}" type="presParOf" srcId="{205DA8A9-24D2-4BCF-8B5F-6078BA15BD59}" destId="{DFF7D5EF-E59A-448A-BC14-F35158D587C7}" srcOrd="3" destOrd="0" presId="urn:microsoft.com/office/officeart/2005/8/layout/pyramid3"/>
    <dgm:cxn modelId="{D5141792-998A-4CAB-839A-29530E365F71}" type="presParOf" srcId="{DFF7D5EF-E59A-448A-BC14-F35158D587C7}" destId="{691B71D8-A9D6-40EE-9638-335696EB7966}" srcOrd="0" destOrd="0" presId="urn:microsoft.com/office/officeart/2005/8/layout/pyramid3"/>
    <dgm:cxn modelId="{4F09109A-7128-48F9-8287-A0B515F26601}" type="presParOf" srcId="{DFF7D5EF-E59A-448A-BC14-F35158D587C7}" destId="{DEE317F3-7EE9-4FA4-B961-52ECA89FF0C4}" srcOrd="1" destOrd="0" presId="urn:microsoft.com/office/officeart/2005/8/layout/pyramid3"/>
    <dgm:cxn modelId="{35128D4D-4BC8-4CFF-ACBC-98E246F622BB}" type="presParOf" srcId="{205DA8A9-24D2-4BCF-8B5F-6078BA15BD59}" destId="{181C98E8-554A-428C-BC01-C167AC1F3D4B}" srcOrd="4" destOrd="0" presId="urn:microsoft.com/office/officeart/2005/8/layout/pyramid3"/>
    <dgm:cxn modelId="{0C05A14C-1775-4D07-9035-FB7960BE474D}" type="presParOf" srcId="{181C98E8-554A-428C-BC01-C167AC1F3D4B}" destId="{420EF38C-F4AB-4E7C-A69A-15DBF6F200DF}" srcOrd="0" destOrd="0" presId="urn:microsoft.com/office/officeart/2005/8/layout/pyramid3"/>
    <dgm:cxn modelId="{073CE76A-E44B-4D5A-8F12-7970B49D3380}" type="presParOf" srcId="{181C98E8-554A-428C-BC01-C167AC1F3D4B}" destId="{CEC6D915-93AC-41F2-BACB-565C76E4FD30}" srcOrd="1" destOrd="0" presId="urn:microsoft.com/office/officeart/2005/8/layout/pyramid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01996-18E4-4A9C-BF36-FC60840F0EF4}">
      <dsp:nvSpPr>
        <dsp:cNvPr id="0" name=""/>
        <dsp:cNvSpPr/>
      </dsp:nvSpPr>
      <dsp:spPr>
        <a:xfrm rot="10800000">
          <a:off x="0" y="0"/>
          <a:ext cx="5047913" cy="730738"/>
        </a:xfrm>
        <a:prstGeom prst="trapezoid">
          <a:avLst>
            <a:gd name="adj" fmla="val 69080"/>
          </a:avLst>
        </a:prstGeom>
        <a:solidFill>
          <a:schemeClr val="accent1">
            <a:shade val="8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b="1" kern="1200" dirty="0">
              <a:solidFill>
                <a:schemeClr val="bg1"/>
              </a:solidFill>
            </a:rPr>
            <a:t>Prevención</a:t>
          </a:r>
        </a:p>
      </dsp:txBody>
      <dsp:txXfrm rot="-10800000">
        <a:off x="883384" y="0"/>
        <a:ext cx="3281143" cy="730738"/>
      </dsp:txXfrm>
    </dsp:sp>
    <dsp:sp modelId="{859848C9-855D-4591-A4F7-E395F68B942D}">
      <dsp:nvSpPr>
        <dsp:cNvPr id="0" name=""/>
        <dsp:cNvSpPr/>
      </dsp:nvSpPr>
      <dsp:spPr>
        <a:xfrm rot="10800000">
          <a:off x="507517" y="730738"/>
          <a:ext cx="4032959" cy="730738"/>
        </a:xfrm>
        <a:prstGeom prst="trapezoid">
          <a:avLst>
            <a:gd name="adj" fmla="val 69080"/>
          </a:avLst>
        </a:prstGeom>
        <a:solidFill>
          <a:schemeClr val="accent1">
            <a:shade val="80000"/>
            <a:hueOff val="98136"/>
            <a:satOff val="-15692"/>
            <a:lumOff val="9426"/>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b="1" kern="1200" dirty="0">
              <a:solidFill>
                <a:schemeClr val="bg1"/>
              </a:solidFill>
            </a:rPr>
            <a:t>Reutilización</a:t>
          </a:r>
        </a:p>
      </dsp:txBody>
      <dsp:txXfrm rot="-10800000">
        <a:off x="1213285" y="730738"/>
        <a:ext cx="2621423" cy="730738"/>
      </dsp:txXfrm>
    </dsp:sp>
    <dsp:sp modelId="{08291F83-3135-4EDC-BC68-F2D6EF7863CA}">
      <dsp:nvSpPr>
        <dsp:cNvPr id="0" name=""/>
        <dsp:cNvSpPr/>
      </dsp:nvSpPr>
      <dsp:spPr>
        <a:xfrm rot="10800000">
          <a:off x="1009582" y="1461477"/>
          <a:ext cx="3028747" cy="730738"/>
        </a:xfrm>
        <a:prstGeom prst="trapezoid">
          <a:avLst>
            <a:gd name="adj" fmla="val 69080"/>
          </a:avLst>
        </a:prstGeom>
        <a:solidFill>
          <a:schemeClr val="accent1">
            <a:shade val="80000"/>
            <a:hueOff val="196273"/>
            <a:satOff val="-31385"/>
            <a:lumOff val="18851"/>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CO" sz="1700" b="1" kern="1200" dirty="0">
              <a:solidFill>
                <a:schemeClr val="bg1"/>
              </a:solidFill>
            </a:rPr>
            <a:t>Aprovechamiento</a:t>
          </a:r>
        </a:p>
      </dsp:txBody>
      <dsp:txXfrm rot="-10800000">
        <a:off x="1539613" y="1461477"/>
        <a:ext cx="1968686" cy="730738"/>
      </dsp:txXfrm>
    </dsp:sp>
    <dsp:sp modelId="{691B71D8-A9D6-40EE-9638-335696EB7966}">
      <dsp:nvSpPr>
        <dsp:cNvPr id="0" name=""/>
        <dsp:cNvSpPr/>
      </dsp:nvSpPr>
      <dsp:spPr>
        <a:xfrm rot="10800000">
          <a:off x="1514373" y="2192215"/>
          <a:ext cx="2019165" cy="730738"/>
        </a:xfrm>
        <a:prstGeom prst="trapezoid">
          <a:avLst>
            <a:gd name="adj" fmla="val 69080"/>
          </a:avLst>
        </a:prstGeom>
        <a:solidFill>
          <a:schemeClr val="accent1">
            <a:shade val="80000"/>
            <a:hueOff val="294409"/>
            <a:satOff val="-47077"/>
            <a:lumOff val="28277"/>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CO" sz="1700" b="1" kern="1200" dirty="0">
              <a:solidFill>
                <a:schemeClr val="accent1">
                  <a:lumMod val="50000"/>
                </a:schemeClr>
              </a:solidFill>
            </a:rPr>
            <a:t>Tratamiento</a:t>
          </a:r>
        </a:p>
      </dsp:txBody>
      <dsp:txXfrm rot="-10800000">
        <a:off x="1867727" y="2192215"/>
        <a:ext cx="1312457" cy="730738"/>
      </dsp:txXfrm>
    </dsp:sp>
    <dsp:sp modelId="{420EF38C-F4AB-4E7C-A69A-15DBF6F200DF}">
      <dsp:nvSpPr>
        <dsp:cNvPr id="0" name=""/>
        <dsp:cNvSpPr/>
      </dsp:nvSpPr>
      <dsp:spPr>
        <a:xfrm rot="10800000">
          <a:off x="2009988" y="2922954"/>
          <a:ext cx="1027936" cy="730738"/>
        </a:xfrm>
        <a:prstGeom prst="trapezoid">
          <a:avLst>
            <a:gd name="adj" fmla="val 69080"/>
          </a:avLst>
        </a:prstGeom>
        <a:solidFill>
          <a:schemeClr val="accent1">
            <a:shade val="80000"/>
            <a:hueOff val="392545"/>
            <a:satOff val="-62770"/>
            <a:lumOff val="37702"/>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chemeClr val="accent1">
                  <a:lumMod val="50000"/>
                </a:schemeClr>
              </a:solidFill>
            </a:rPr>
            <a:t>Disposición final</a:t>
          </a:r>
        </a:p>
        <a:p>
          <a:pPr marL="0" lvl="0" indent="0" algn="ctr" defTabSz="533400">
            <a:lnSpc>
              <a:spcPct val="90000"/>
            </a:lnSpc>
            <a:spcBef>
              <a:spcPct val="0"/>
            </a:spcBef>
            <a:spcAft>
              <a:spcPct val="35000"/>
            </a:spcAft>
            <a:buNone/>
          </a:pPr>
          <a:endParaRPr lang="es-CO" sz="1200" b="1" kern="1200" dirty="0">
            <a:solidFill>
              <a:schemeClr val="accent1">
                <a:lumMod val="50000"/>
              </a:schemeClr>
            </a:solidFill>
          </a:endParaRPr>
        </a:p>
      </dsp:txBody>
      <dsp:txXfrm rot="-10800000">
        <a:off x="2009988" y="2922954"/>
        <a:ext cx="1027936" cy="730738"/>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C44C8-8A7A-402E-BE9F-F9B9498000FC}" type="datetimeFigureOut">
              <a:rPr lang="es-CO" smtClean="0">
                <a:latin typeface="Arial" panose="020B0604020202020204" pitchFamily="34" charset="0"/>
              </a:rPr>
              <a:t>23/02/2018</a:t>
            </a:fld>
            <a:endParaRPr lang="es-CO"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65F5EF-AE72-4A14-9CDB-C4CA7F29A3CC}" type="slidenum">
              <a:rPr lang="es-CO" smtClean="0">
                <a:latin typeface="Arial" panose="020B0604020202020204" pitchFamily="34" charset="0"/>
              </a:rPr>
              <a:t>‹Nº›</a:t>
            </a:fld>
            <a:endParaRPr lang="es-CO" dirty="0">
              <a:latin typeface="Arial" panose="020B0604020202020204" pitchFamily="34" charset="0"/>
            </a:endParaRPr>
          </a:p>
        </p:txBody>
      </p:sp>
    </p:spTree>
    <p:extLst>
      <p:ext uri="{BB962C8B-B14F-4D97-AF65-F5344CB8AC3E}">
        <p14:creationId xmlns:p14="http://schemas.microsoft.com/office/powerpoint/2010/main" val="1699207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s-CO"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98BAFF05-F43C-4CB6-AE67-6997AB6FE7FB}" type="datetimeFigureOut">
              <a:rPr lang="es-CO" smtClean="0"/>
              <a:pPr/>
              <a:t>23/02/2018</a:t>
            </a:fld>
            <a:endParaRPr lang="es-CO"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CO"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s-CO"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A81E9337-9457-4885-8E9F-046775B6A990}" type="slidenum">
              <a:rPr lang="es-CO" smtClean="0"/>
              <a:pPr/>
              <a:t>‹Nº›</a:t>
            </a:fld>
            <a:endParaRPr lang="es-CO" dirty="0"/>
          </a:p>
        </p:txBody>
      </p:sp>
    </p:spTree>
    <p:extLst>
      <p:ext uri="{BB962C8B-B14F-4D97-AF65-F5344CB8AC3E}">
        <p14:creationId xmlns:p14="http://schemas.microsoft.com/office/powerpoint/2010/main" val="349455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kern="1200" baseline="0" dirty="0">
                <a:solidFill>
                  <a:schemeClr val="tx1"/>
                </a:solidFill>
                <a:latin typeface="Arial" panose="020B0604020202020204" pitchFamily="34" charset="0"/>
                <a:ea typeface="+mn-ea"/>
                <a:cs typeface="+mn-cs"/>
              </a:rPr>
              <a:t>La Fundación Ellen MacArthur (EMF, 2015) define una economía circular como aquella que sea restaurativa y se oriente a mantener la utilidad y el valor de los materiales y de los productos. Este enfoque contribuye, por lo tanto, a minimizar la necesidad de nuevos insumos de materiales y energía, toda vez que reduce las presiones medioambientales asociadas a la extracción de recursos, emisiones y la disposición de residuos en rellenos sanitarios. Dicho concepto o escenario pretende resaltar no sólo la gestión del residuo, sino también la gestión de la eficiencia de los materiales a lo largo de todo su ciclo de vida. Para ello, las medidas de ecodiseño, prevención, reparación y </a:t>
            </a:r>
            <a:r>
              <a:rPr lang="es-CO" sz="1200" b="0" i="0" u="none" strike="noStrike" kern="1200" baseline="0" dirty="0" err="1">
                <a:solidFill>
                  <a:schemeClr val="tx1"/>
                </a:solidFill>
                <a:latin typeface="Arial" panose="020B0604020202020204" pitchFamily="34" charset="0"/>
                <a:ea typeface="+mn-ea"/>
                <a:cs typeface="+mn-cs"/>
              </a:rPr>
              <a:t>remanufactura</a:t>
            </a:r>
            <a:r>
              <a:rPr lang="es-CO" sz="1200" b="0" i="0" u="none" strike="noStrike" kern="1200" baseline="0" dirty="0">
                <a:solidFill>
                  <a:schemeClr val="tx1"/>
                </a:solidFill>
                <a:latin typeface="Arial" panose="020B0604020202020204" pitchFamily="34" charset="0"/>
                <a:ea typeface="+mn-ea"/>
                <a:cs typeface="+mn-cs"/>
              </a:rPr>
              <a:t>, reutilización, uso compartido de bienes o soluciones de reciclaje de mayor valor agregado en contraposición con las de menor valor (“</a:t>
            </a:r>
            <a:r>
              <a:rPr lang="es-CO" sz="1200" b="0" i="0" u="none" strike="noStrike" kern="1200" baseline="0" dirty="0" err="1">
                <a:solidFill>
                  <a:schemeClr val="tx1"/>
                </a:solidFill>
                <a:latin typeface="Arial" panose="020B0604020202020204" pitchFamily="34" charset="0"/>
                <a:ea typeface="+mn-ea"/>
                <a:cs typeface="+mn-cs"/>
              </a:rPr>
              <a:t>upcycling</a:t>
            </a:r>
            <a:r>
              <a:rPr lang="es-CO" sz="1200" b="0" i="0" u="none" strike="noStrike" kern="1200" baseline="0" dirty="0">
                <a:solidFill>
                  <a:schemeClr val="tx1"/>
                </a:solidFill>
                <a:latin typeface="Arial" panose="020B0604020202020204" pitchFamily="34" charset="0"/>
                <a:ea typeface="+mn-ea"/>
                <a:cs typeface="+mn-cs"/>
              </a:rPr>
              <a:t>” versus “</a:t>
            </a:r>
            <a:r>
              <a:rPr lang="es-CO" sz="1200" b="0" i="0" u="none" strike="noStrike" kern="1200" baseline="0" dirty="0" err="1">
                <a:solidFill>
                  <a:schemeClr val="tx1"/>
                </a:solidFill>
                <a:latin typeface="Arial" panose="020B0604020202020204" pitchFamily="34" charset="0"/>
                <a:ea typeface="+mn-ea"/>
                <a:cs typeface="+mn-cs"/>
              </a:rPr>
              <a:t>downcycling</a:t>
            </a:r>
            <a:r>
              <a:rPr lang="es-CO" sz="1200" b="0" i="0" u="none" strike="noStrike" kern="1200" baseline="0" dirty="0">
                <a:solidFill>
                  <a:schemeClr val="tx1"/>
                </a:solidFill>
                <a:latin typeface="Arial" panose="020B0604020202020204" pitchFamily="34" charset="0"/>
                <a:ea typeface="+mn-ea"/>
                <a:cs typeface="+mn-cs"/>
              </a:rPr>
              <a:t>”, en la terminología inglesa) han de considerase, en igualdad de condiciones, en una determinada cadena de valor productiva. </a:t>
            </a:r>
            <a:endParaRPr lang="es-CO" dirty="0"/>
          </a:p>
        </p:txBody>
      </p:sp>
      <p:sp>
        <p:nvSpPr>
          <p:cNvPr id="4" name="Marcador de número de diapositiva 3"/>
          <p:cNvSpPr>
            <a:spLocks noGrp="1"/>
          </p:cNvSpPr>
          <p:nvPr>
            <p:ph type="sldNum" sz="quarter" idx="10"/>
          </p:nvPr>
        </p:nvSpPr>
        <p:spPr/>
        <p:txBody>
          <a:bodyPr/>
          <a:lstStyle/>
          <a:p>
            <a:fld id="{A81E9337-9457-4885-8E9F-046775B6A990}" type="slidenum">
              <a:rPr lang="es-CO" smtClean="0"/>
              <a:pPr/>
              <a:t>6</a:t>
            </a:fld>
            <a:endParaRPr lang="es-CO" dirty="0"/>
          </a:p>
        </p:txBody>
      </p:sp>
    </p:spTree>
    <p:extLst>
      <p:ext uri="{BB962C8B-B14F-4D97-AF65-F5344CB8AC3E}">
        <p14:creationId xmlns:p14="http://schemas.microsoft.com/office/powerpoint/2010/main" val="117201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81E9337-9457-4885-8E9F-046775B6A990}" type="slidenum">
              <a:rPr lang="es-CO" smtClean="0"/>
              <a:pPr/>
              <a:t>8</a:t>
            </a:fld>
            <a:endParaRPr lang="es-CO" dirty="0"/>
          </a:p>
        </p:txBody>
      </p:sp>
    </p:spTree>
    <p:extLst>
      <p:ext uri="{BB962C8B-B14F-4D97-AF65-F5344CB8AC3E}">
        <p14:creationId xmlns:p14="http://schemas.microsoft.com/office/powerpoint/2010/main" val="155653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5,2 millones de toneladas con potencial de </a:t>
            </a:r>
          </a:p>
        </p:txBody>
      </p:sp>
      <p:sp>
        <p:nvSpPr>
          <p:cNvPr id="4" name="Marcador de número de diapositiva 3"/>
          <p:cNvSpPr>
            <a:spLocks noGrp="1"/>
          </p:cNvSpPr>
          <p:nvPr>
            <p:ph type="sldNum" sz="quarter" idx="10"/>
          </p:nvPr>
        </p:nvSpPr>
        <p:spPr/>
        <p:txBody>
          <a:bodyPr/>
          <a:lstStyle/>
          <a:p>
            <a:fld id="{A81E9337-9457-4885-8E9F-046775B6A990}" type="slidenum">
              <a:rPr lang="es-CO" smtClean="0"/>
              <a:pPr/>
              <a:t>9</a:t>
            </a:fld>
            <a:endParaRPr lang="es-CO" dirty="0"/>
          </a:p>
        </p:txBody>
      </p:sp>
    </p:spTree>
    <p:extLst>
      <p:ext uri="{BB962C8B-B14F-4D97-AF65-F5344CB8AC3E}">
        <p14:creationId xmlns:p14="http://schemas.microsoft.com/office/powerpoint/2010/main" val="132435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5,2 millones de toneladas con potencial de </a:t>
            </a:r>
          </a:p>
        </p:txBody>
      </p:sp>
      <p:sp>
        <p:nvSpPr>
          <p:cNvPr id="4" name="Marcador de número de diapositiva 3"/>
          <p:cNvSpPr>
            <a:spLocks noGrp="1"/>
          </p:cNvSpPr>
          <p:nvPr>
            <p:ph type="sldNum" sz="quarter" idx="10"/>
          </p:nvPr>
        </p:nvSpPr>
        <p:spPr/>
        <p:txBody>
          <a:bodyPr/>
          <a:lstStyle/>
          <a:p>
            <a:fld id="{A81E9337-9457-4885-8E9F-046775B6A990}" type="slidenum">
              <a:rPr lang="es-CO" smtClean="0"/>
              <a:pPr/>
              <a:t>10</a:t>
            </a:fld>
            <a:endParaRPr lang="es-CO" dirty="0"/>
          </a:p>
        </p:txBody>
      </p:sp>
    </p:spTree>
    <p:extLst>
      <p:ext uri="{BB962C8B-B14F-4D97-AF65-F5344CB8AC3E}">
        <p14:creationId xmlns:p14="http://schemas.microsoft.com/office/powerpoint/2010/main" val="54489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5,2 millones de toneladas con potencial de </a:t>
            </a:r>
          </a:p>
        </p:txBody>
      </p:sp>
      <p:sp>
        <p:nvSpPr>
          <p:cNvPr id="4" name="Marcador de número de diapositiva 3"/>
          <p:cNvSpPr>
            <a:spLocks noGrp="1"/>
          </p:cNvSpPr>
          <p:nvPr>
            <p:ph type="sldNum" sz="quarter" idx="10"/>
          </p:nvPr>
        </p:nvSpPr>
        <p:spPr/>
        <p:txBody>
          <a:bodyPr/>
          <a:lstStyle/>
          <a:p>
            <a:fld id="{A81E9337-9457-4885-8E9F-046775B6A990}" type="slidenum">
              <a:rPr lang="es-CO" smtClean="0"/>
              <a:pPr/>
              <a:t>11</a:t>
            </a:fld>
            <a:endParaRPr lang="es-CO" dirty="0"/>
          </a:p>
        </p:txBody>
      </p:sp>
    </p:spTree>
    <p:extLst>
      <p:ext uri="{BB962C8B-B14F-4D97-AF65-F5344CB8AC3E}">
        <p14:creationId xmlns:p14="http://schemas.microsoft.com/office/powerpoint/2010/main" val="2325356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81E9337-9457-4885-8E9F-046775B6A990}" type="slidenum">
              <a:rPr lang="es-CO" smtClean="0"/>
              <a:pPr/>
              <a:t>12</a:t>
            </a:fld>
            <a:endParaRPr lang="es-CO" dirty="0"/>
          </a:p>
        </p:txBody>
      </p:sp>
    </p:spTree>
    <p:extLst>
      <p:ext uri="{BB962C8B-B14F-4D97-AF65-F5344CB8AC3E}">
        <p14:creationId xmlns:p14="http://schemas.microsoft.com/office/powerpoint/2010/main" val="3709214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Arial" panose="020B0604020202020204" pitchFamily="34" charset="0"/>
                <a:ea typeface="+mn-ea"/>
                <a:cs typeface="+mn-cs"/>
              </a:rPr>
              <a:t>ARTÍCULO 88. Eficiencia en el manejo integral de residuos sólidos. Créase un incentivo al aprovechamiento de residuos sólidos en aquellas entidades territoriales en cuyo Plan de Gestión Integral de Residuos Sólidos (PGIRS) se hayan definido proyectos de aprovechamiento viables. El valor por suscriptor de dicho incentivo, se calculará sobre las toneladas de residuos no aprovechables por suscriptor del servicio público de aseo, como un valor adicional al costo de disposición final de estos residuos. El Gobierno Nacional reglamentará la materia y su implementación podrá ser de forma gradual.</a:t>
            </a:r>
          </a:p>
          <a:p>
            <a:endParaRPr lang="es-CO" dirty="0"/>
          </a:p>
        </p:txBody>
      </p:sp>
      <p:sp>
        <p:nvSpPr>
          <p:cNvPr id="4" name="Marcador de número de diapositiva 3"/>
          <p:cNvSpPr>
            <a:spLocks noGrp="1"/>
          </p:cNvSpPr>
          <p:nvPr>
            <p:ph type="sldNum" sz="quarter" idx="10"/>
          </p:nvPr>
        </p:nvSpPr>
        <p:spPr/>
        <p:txBody>
          <a:bodyPr/>
          <a:lstStyle/>
          <a:p>
            <a:fld id="{A81E9337-9457-4885-8E9F-046775B6A990}" type="slidenum">
              <a:rPr lang="es-CO" smtClean="0"/>
              <a:pPr/>
              <a:t>14</a:t>
            </a:fld>
            <a:endParaRPr lang="es-CO" dirty="0"/>
          </a:p>
        </p:txBody>
      </p:sp>
    </p:spTree>
    <p:extLst>
      <p:ext uri="{BB962C8B-B14F-4D97-AF65-F5344CB8AC3E}">
        <p14:creationId xmlns:p14="http://schemas.microsoft.com/office/powerpoint/2010/main" val="3661972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81E9337-9457-4885-8E9F-046775B6A990}" type="slidenum">
              <a:rPr lang="es-CO" smtClean="0"/>
              <a:pPr/>
              <a:t>15</a:t>
            </a:fld>
            <a:endParaRPr lang="es-CO" dirty="0"/>
          </a:p>
        </p:txBody>
      </p:sp>
    </p:spTree>
    <p:extLst>
      <p:ext uri="{BB962C8B-B14F-4D97-AF65-F5344CB8AC3E}">
        <p14:creationId xmlns:p14="http://schemas.microsoft.com/office/powerpoint/2010/main" val="123114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rtada">
    <p:bg>
      <p:bgPr>
        <a:solidFill>
          <a:srgbClr val="1F4B71"/>
        </a:solidFill>
        <a:effectLst/>
      </p:bgPr>
    </p:bg>
    <p:spTree>
      <p:nvGrpSpPr>
        <p:cNvPr id="1" name=""/>
        <p:cNvGrpSpPr/>
        <p:nvPr/>
      </p:nvGrpSpPr>
      <p:grpSpPr>
        <a:xfrm>
          <a:off x="0" y="0"/>
          <a:ext cx="0" cy="0"/>
          <a:chOff x="0" y="0"/>
          <a:chExt cx="0" cy="0"/>
        </a:xfrm>
      </p:grpSpPr>
      <p:sp>
        <p:nvSpPr>
          <p:cNvPr id="5" name="Shape 54"/>
          <p:cNvSpPr/>
          <p:nvPr userDrawn="1"/>
        </p:nvSpPr>
        <p:spPr>
          <a:xfrm>
            <a:off x="0" y="2732969"/>
            <a:ext cx="12192000" cy="1391999"/>
          </a:xfrm>
          <a:prstGeom prst="rect">
            <a:avLst/>
          </a:prstGeom>
          <a:solidFill>
            <a:srgbClr val="FFFFFF"/>
          </a:solidFill>
          <a:ln>
            <a:noFill/>
          </a:ln>
        </p:spPr>
        <p:txBody>
          <a:bodyPr lIns="121900" tIns="121900" rIns="121900" bIns="121900" anchor="ctr" anchorCtr="0">
            <a:noAutofit/>
          </a:bodyPr>
          <a:lstStyle/>
          <a:p>
            <a:endParaRPr sz="2400" dirty="0">
              <a:latin typeface="Arial" panose="020B0604020202020204" pitchFamily="34" charset="0"/>
            </a:endParaRPr>
          </a:p>
        </p:txBody>
      </p:sp>
      <p:sp>
        <p:nvSpPr>
          <p:cNvPr id="7" name="Shape 55"/>
          <p:cNvSpPr txBox="1"/>
          <p:nvPr userDrawn="1"/>
        </p:nvSpPr>
        <p:spPr>
          <a:xfrm>
            <a:off x="2959735" y="4585393"/>
            <a:ext cx="6272399" cy="777199"/>
          </a:xfrm>
          <a:prstGeom prst="rect">
            <a:avLst/>
          </a:prstGeom>
          <a:noFill/>
          <a:ln>
            <a:noFill/>
          </a:ln>
        </p:spPr>
        <p:txBody>
          <a:bodyPr lIns="121900" tIns="121900" rIns="121900" bIns="121900" anchor="ctr" anchorCtr="0">
            <a:noAutofit/>
          </a:bodyPr>
          <a:lstStyle/>
          <a:p>
            <a:pPr algn="ctr"/>
            <a:r>
              <a:rPr lang="x-none" sz="2400" b="0" dirty="0">
                <a:solidFill>
                  <a:srgbClr val="F3F3F3"/>
                </a:solidFill>
                <a:latin typeface="Arial" panose="020B0604020202020204" pitchFamily="34" charset="0"/>
              </a:rPr>
              <a:t>Departamento Nacional </a:t>
            </a:r>
            <a:r>
              <a:rPr lang="es-CO" sz="2400" b="0" dirty="0">
                <a:solidFill>
                  <a:srgbClr val="F3F3F3"/>
                </a:solidFill>
                <a:latin typeface="Arial" panose="020B0604020202020204" pitchFamily="34" charset="0"/>
              </a:rPr>
              <a:t>d</a:t>
            </a:r>
            <a:r>
              <a:rPr lang="x-none" sz="2400" b="0" dirty="0">
                <a:solidFill>
                  <a:srgbClr val="F3F3F3"/>
                </a:solidFill>
                <a:latin typeface="Arial" panose="020B0604020202020204" pitchFamily="34" charset="0"/>
              </a:rPr>
              <a:t>e Planeación</a:t>
            </a:r>
          </a:p>
          <a:p>
            <a:pPr algn="ctr"/>
            <a:r>
              <a:rPr lang="x-none" sz="1600" b="0" dirty="0">
                <a:solidFill>
                  <a:srgbClr val="F3F3F3"/>
                </a:solidFill>
                <a:latin typeface="Arial" panose="020B0604020202020204" pitchFamily="34" charset="0"/>
              </a:rPr>
              <a:t>www.dnp.gov.co</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0989" y="3193457"/>
            <a:ext cx="6870023" cy="471086"/>
          </a:xfrm>
          <a:prstGeom prst="rect">
            <a:avLst/>
          </a:prstGeom>
        </p:spPr>
      </p:pic>
    </p:spTree>
    <p:extLst>
      <p:ext uri="{BB962C8B-B14F-4D97-AF65-F5344CB8AC3E}">
        <p14:creationId xmlns:p14="http://schemas.microsoft.com/office/powerpoint/2010/main" val="326167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35E4E0BE-1D37-4B8C-BFBE-8688CEA65428}"/>
              </a:ext>
            </a:extLst>
          </p:cNvPr>
          <p:cNvPicPr>
            <a:picLocks noChangeAspect="1"/>
          </p:cNvPicPr>
          <p:nvPr userDrawn="1"/>
        </p:nvPicPr>
        <p:blipFill>
          <a:blip r:embed="rId3"/>
          <a:stretch>
            <a:fillRect/>
          </a:stretch>
        </p:blipFill>
        <p:spPr>
          <a:xfrm>
            <a:off x="-30683" y="1059493"/>
            <a:ext cx="12222683" cy="5833505"/>
          </a:xfrm>
          <a:prstGeom prst="rect">
            <a:avLst/>
          </a:prstGeom>
        </p:spPr>
      </p:pic>
      <p:sp>
        <p:nvSpPr>
          <p:cNvPr id="14" name="Rectángulo 3"/>
          <p:cNvSpPr/>
          <p:nvPr userDrawn="1"/>
        </p:nvSpPr>
        <p:spPr>
          <a:xfrm>
            <a:off x="4765506" y="-1"/>
            <a:ext cx="7426493" cy="1441938"/>
          </a:xfrm>
          <a:prstGeom prst="rect">
            <a:avLst/>
          </a:prstGeom>
          <a:solidFill>
            <a:srgbClr val="1F4B7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latin typeface="Arial" panose="020B0604020202020204" pitchFamily="34" charset="0"/>
            </a:endParaRPr>
          </a:p>
        </p:txBody>
      </p:sp>
      <p:grpSp>
        <p:nvGrpSpPr>
          <p:cNvPr id="2" name="Agrupar 1"/>
          <p:cNvGrpSpPr/>
          <p:nvPr userDrawn="1"/>
        </p:nvGrpSpPr>
        <p:grpSpPr>
          <a:xfrm>
            <a:off x="5117124" y="174769"/>
            <a:ext cx="6713058" cy="1094790"/>
            <a:chOff x="8444728" y="3672717"/>
            <a:chExt cx="6713058" cy="1094790"/>
          </a:xfrm>
        </p:grpSpPr>
        <p:sp>
          <p:nvSpPr>
            <p:cNvPr id="7" name="TextBox 1"/>
            <p:cNvSpPr txBox="1"/>
            <p:nvPr userDrawn="1"/>
          </p:nvSpPr>
          <p:spPr>
            <a:xfrm>
              <a:off x="13684306" y="3926529"/>
              <a:ext cx="1473480" cy="584775"/>
            </a:xfrm>
            <a:prstGeom prst="rect">
              <a:avLst/>
            </a:prstGeom>
            <a:noFill/>
          </p:spPr>
          <p:txBody>
            <a:bodyPr wrap="none" rtlCol="0">
              <a:spAutoFit/>
            </a:bodyPr>
            <a:lstStyle/>
            <a:p>
              <a:pPr algn="r"/>
              <a:r>
                <a:rPr lang="es-CO" sz="1600" dirty="0">
                  <a:solidFill>
                    <a:schemeClr val="bg1"/>
                  </a:solidFill>
                  <a:latin typeface="Arial" panose="020B0604020202020204" pitchFamily="34" charset="0"/>
                </a:rPr>
                <a:t>Febrero, 2018</a:t>
              </a:r>
            </a:p>
            <a:p>
              <a:pPr algn="r"/>
              <a:r>
                <a:rPr lang="es-CO" sz="1600" dirty="0">
                  <a:solidFill>
                    <a:schemeClr val="bg1"/>
                  </a:solidFill>
                  <a:latin typeface="Arial" panose="020B0604020202020204" pitchFamily="34" charset="0"/>
                </a:rPr>
                <a:t>dnp.gov.co</a:t>
              </a:r>
            </a:p>
          </p:txBody>
        </p:sp>
        <p:sp>
          <p:nvSpPr>
            <p:cNvPr id="8" name="TextBox 1"/>
            <p:cNvSpPr txBox="1"/>
            <p:nvPr userDrawn="1"/>
          </p:nvSpPr>
          <p:spPr>
            <a:xfrm>
              <a:off x="8444728" y="3672717"/>
              <a:ext cx="4929619" cy="677108"/>
            </a:xfrm>
            <a:prstGeom prst="rect">
              <a:avLst/>
            </a:prstGeom>
            <a:noFill/>
          </p:spPr>
          <p:txBody>
            <a:bodyPr wrap="none" rtlCol="0">
              <a:spAutoFit/>
            </a:bodyPr>
            <a:lstStyle/>
            <a:p>
              <a:pPr algn="l"/>
              <a:r>
                <a:rPr lang="es-CO" sz="2000" b="1" dirty="0">
                  <a:solidFill>
                    <a:schemeClr val="bg1"/>
                  </a:solidFill>
                  <a:latin typeface="Arial" panose="020B0604020202020204" pitchFamily="34" charset="0"/>
                </a:rPr>
                <a:t>Silvia L. Calderón D.</a:t>
              </a:r>
            </a:p>
            <a:p>
              <a:pPr algn="l"/>
              <a:r>
                <a:rPr lang="es-CO" sz="1800" dirty="0">
                  <a:solidFill>
                    <a:schemeClr val="bg1"/>
                  </a:solidFill>
                  <a:latin typeface="Arial" panose="020B0604020202020204" pitchFamily="34" charset="0"/>
                </a:rPr>
                <a:t>Directora de Ambiente y Desarrollo sostenible </a:t>
              </a:r>
            </a:p>
          </p:txBody>
        </p:sp>
        <p:grpSp>
          <p:nvGrpSpPr>
            <p:cNvPr id="9" name="Agrupar 10"/>
            <p:cNvGrpSpPr/>
            <p:nvPr userDrawn="1"/>
          </p:nvGrpSpPr>
          <p:grpSpPr>
            <a:xfrm>
              <a:off x="8553124" y="4395962"/>
              <a:ext cx="2009940" cy="371545"/>
              <a:chOff x="4909785" y="4361954"/>
              <a:chExt cx="2009940" cy="371545"/>
            </a:xfrm>
          </p:grpSpPr>
          <p:sp>
            <p:nvSpPr>
              <p:cNvPr id="10" name="TextBox 1"/>
              <p:cNvSpPr txBox="1"/>
              <p:nvPr/>
            </p:nvSpPr>
            <p:spPr>
              <a:xfrm>
                <a:off x="5232870" y="4394945"/>
                <a:ext cx="1686855" cy="338554"/>
              </a:xfrm>
              <a:prstGeom prst="rect">
                <a:avLst/>
              </a:prstGeom>
              <a:noFill/>
            </p:spPr>
            <p:txBody>
              <a:bodyPr wrap="square" rtlCol="0">
                <a:spAutoFit/>
              </a:bodyPr>
              <a:lstStyle/>
              <a:p>
                <a:r>
                  <a:rPr lang="es-CO" sz="1600" dirty="0">
                    <a:solidFill>
                      <a:schemeClr val="bg1"/>
                    </a:solidFill>
                    <a:latin typeface="Arial" panose="020B0604020202020204" pitchFamily="34" charset="0"/>
                  </a:rPr>
                  <a:t>@silviacal2176</a:t>
                </a:r>
              </a:p>
            </p:txBody>
          </p:sp>
          <p:pic>
            <p:nvPicPr>
              <p:cNvPr id="11" name="Imagen 7" descr="1456273671_43-twitter.pn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09785" y="4361954"/>
                <a:ext cx="363455" cy="363455"/>
              </a:xfrm>
              <a:prstGeom prst="rect">
                <a:avLst/>
              </a:prstGeom>
            </p:spPr>
          </p:pic>
        </p:grpSp>
      </p:grpSp>
      <p:sp>
        <p:nvSpPr>
          <p:cNvPr id="6" name="Rectángulo 3"/>
          <p:cNvSpPr/>
          <p:nvPr userDrawn="1"/>
        </p:nvSpPr>
        <p:spPr>
          <a:xfrm>
            <a:off x="-30683" y="0"/>
            <a:ext cx="4894385" cy="3763108"/>
          </a:xfrm>
          <a:prstGeom prst="rect">
            <a:avLst/>
          </a:prstGeom>
          <a:solidFill>
            <a:srgbClr val="1F4B71"/>
          </a:solidFill>
          <a:ln>
            <a:noFill/>
          </a:ln>
          <a:effectLst>
            <a:outerShdw blurRad="50800" dist="381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latin typeface="Arial" panose="020B0604020202020204" pitchFamily="34" charset="0"/>
            </a:endParaRPr>
          </a:p>
        </p:txBody>
      </p:sp>
      <p:sp>
        <p:nvSpPr>
          <p:cNvPr id="4" name="Rectángulo 3">
            <a:extLst>
              <a:ext uri="{FF2B5EF4-FFF2-40B4-BE49-F238E27FC236}">
                <a16:creationId xmlns:a16="http://schemas.microsoft.com/office/drawing/2014/main" id="{A47CCBBE-D543-4924-92F0-83794049C643}"/>
              </a:ext>
            </a:extLst>
          </p:cNvPr>
          <p:cNvSpPr/>
          <p:nvPr userDrawn="1"/>
        </p:nvSpPr>
        <p:spPr>
          <a:xfrm>
            <a:off x="381862" y="782270"/>
            <a:ext cx="3815255" cy="5128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3200" dirty="0">
                <a:solidFill>
                  <a:srgbClr val="1F4B71"/>
                </a:solidFill>
              </a:rPr>
              <a:t>Economía Circular</a:t>
            </a:r>
            <a:endParaRPr lang="es-CO" dirty="0">
              <a:solidFill>
                <a:srgbClr val="1F4B71"/>
              </a:solidFill>
            </a:endParaRPr>
          </a:p>
        </p:txBody>
      </p:sp>
      <p:sp>
        <p:nvSpPr>
          <p:cNvPr id="15" name="Rectángulo 14">
            <a:extLst>
              <a:ext uri="{FF2B5EF4-FFF2-40B4-BE49-F238E27FC236}">
                <a16:creationId xmlns:a16="http://schemas.microsoft.com/office/drawing/2014/main" id="{4C0B4915-83F0-4A80-8F1C-0DD49FFFDE8C}"/>
              </a:ext>
            </a:extLst>
          </p:cNvPr>
          <p:cNvSpPr/>
          <p:nvPr userDrawn="1"/>
        </p:nvSpPr>
        <p:spPr>
          <a:xfrm>
            <a:off x="381862" y="1309275"/>
            <a:ext cx="3815255" cy="967518"/>
          </a:xfrm>
          <a:prstGeom prst="rect">
            <a:avLst/>
          </a:prstGeom>
          <a:solidFill>
            <a:srgbClr val="1F4B7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s-CO" sz="3200" dirty="0">
                <a:latin typeface="Arial" panose="020B0604020202020204" pitchFamily="34" charset="0"/>
              </a:rPr>
              <a:t>Instrumento para el Crecimiento Verde</a:t>
            </a:r>
          </a:p>
        </p:txBody>
      </p:sp>
    </p:spTree>
    <p:extLst>
      <p:ext uri="{BB962C8B-B14F-4D97-AF65-F5344CB8AC3E}">
        <p14:creationId xmlns:p14="http://schemas.microsoft.com/office/powerpoint/2010/main" val="278376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ángulo 4"/>
          <p:cNvSpPr/>
          <p:nvPr userDrawn="1"/>
        </p:nvSpPr>
        <p:spPr>
          <a:xfrm>
            <a:off x="-1" y="2695013"/>
            <a:ext cx="9636370" cy="4162987"/>
          </a:xfrm>
          <a:prstGeom prst="rect">
            <a:avLst/>
          </a:prstGeom>
          <a:gradFill flip="none" rotWithShape="1">
            <a:gsLst>
              <a:gs pos="48000">
                <a:srgbClr val="1F4B71"/>
              </a:gs>
              <a:gs pos="100000">
                <a:srgbClr val="1F4B71">
                  <a:alpha val="0"/>
                </a:srgbClr>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latin typeface="Arial" panose="020B0604020202020204" pitchFamily="34" charset="0"/>
            </a:endParaRPr>
          </a:p>
        </p:txBody>
      </p:sp>
      <p:sp>
        <p:nvSpPr>
          <p:cNvPr id="22" name="Shape 71"/>
          <p:cNvSpPr/>
          <p:nvPr userDrawn="1"/>
        </p:nvSpPr>
        <p:spPr>
          <a:xfrm>
            <a:off x="0" y="1"/>
            <a:ext cx="12192231" cy="2590696"/>
          </a:xfrm>
          <a:prstGeom prst="rect">
            <a:avLst/>
          </a:prstGeom>
          <a:solidFill>
            <a:srgbClr val="FFFFFF"/>
          </a:solidFill>
          <a:ln>
            <a:noFill/>
          </a:ln>
          <a:effectLst>
            <a:outerShdw blurRad="50800" dist="38100" dir="5400000" rotWithShape="0">
              <a:prstClr val="black">
                <a:alpha val="40000"/>
              </a:prstClr>
            </a:outerShdw>
          </a:effectLst>
        </p:spPr>
        <p:txBody>
          <a:bodyPr lIns="121900" tIns="121900" rIns="121900" bIns="121900" anchor="ctr" anchorCtr="0">
            <a:noAutofit/>
          </a:bodyPr>
          <a:lstStyle/>
          <a:p>
            <a:endParaRPr sz="2400" dirty="0">
              <a:latin typeface="Arial" panose="020B0604020202020204" pitchFamily="34" charset="0"/>
            </a:endParaRPr>
          </a:p>
        </p:txBody>
      </p:sp>
      <p:pic>
        <p:nvPicPr>
          <p:cNvPr id="19" name="Imagen 18" descr="Franja-Gobiern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35399"/>
            <a:ext cx="12192000" cy="1474876"/>
          </a:xfrm>
          <a:prstGeom prst="rect">
            <a:avLst/>
          </a:prstGeom>
        </p:spPr>
      </p:pic>
      <p:pic>
        <p:nvPicPr>
          <p:cNvPr id="25" name="Imagen 16" descr="1456273671_43-twitter.pn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27793" y="6260789"/>
            <a:ext cx="363455" cy="363455"/>
          </a:xfrm>
          <a:prstGeom prst="rect">
            <a:avLst/>
          </a:prstGeom>
        </p:spPr>
      </p:pic>
      <p:sp>
        <p:nvSpPr>
          <p:cNvPr id="27" name="Text Placeholder 24"/>
          <p:cNvSpPr>
            <a:spLocks noGrp="1"/>
          </p:cNvSpPr>
          <p:nvPr userDrawn="1">
            <p:ph type="body" sz="quarter" idx="11"/>
          </p:nvPr>
        </p:nvSpPr>
        <p:spPr>
          <a:xfrm>
            <a:off x="498231" y="668215"/>
            <a:ext cx="11125444" cy="1473150"/>
          </a:xfrm>
        </p:spPr>
        <p:txBody>
          <a:bodyPr anchor="ctr">
            <a:normAutofit/>
          </a:bodyPr>
          <a:lstStyle>
            <a:lvl1pPr marL="216000" indent="-216000" algn="l">
              <a:lnSpc>
                <a:spcPct val="100000"/>
              </a:lnSpc>
              <a:spcBef>
                <a:spcPts val="0"/>
              </a:spcBef>
              <a:spcAft>
                <a:spcPts val="800"/>
              </a:spcAft>
              <a:buFont typeface="+mj-lt"/>
              <a:buAutoNum type="arabicPeriod"/>
              <a:defRPr sz="2800" b="0">
                <a:solidFill>
                  <a:srgbClr val="1F4B71"/>
                </a:solidFill>
                <a:effectLs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grpSp>
        <p:nvGrpSpPr>
          <p:cNvPr id="3" name="Agrupar 2"/>
          <p:cNvGrpSpPr/>
          <p:nvPr userDrawn="1"/>
        </p:nvGrpSpPr>
        <p:grpSpPr>
          <a:xfrm>
            <a:off x="502056" y="2245681"/>
            <a:ext cx="885174" cy="863888"/>
            <a:chOff x="8438799" y="662686"/>
            <a:chExt cx="1169999" cy="1141864"/>
          </a:xfrm>
        </p:grpSpPr>
        <p:sp>
          <p:nvSpPr>
            <p:cNvPr id="24" name="Shape 74"/>
            <p:cNvSpPr/>
            <p:nvPr userDrawn="1"/>
          </p:nvSpPr>
          <p:spPr>
            <a:xfrm>
              <a:off x="8438799" y="662686"/>
              <a:ext cx="1169999" cy="1141864"/>
            </a:xfrm>
            <a:prstGeom prst="ellipse">
              <a:avLst/>
            </a:prstGeom>
            <a:solidFill>
              <a:srgbClr val="1F4B71"/>
            </a:solidFill>
            <a:ln>
              <a:noFill/>
            </a:ln>
            <a:effectLst>
              <a:outerShdw blurRad="50800" dist="38100" dir="5400000" algn="t" rotWithShape="0">
                <a:prstClr val="black">
                  <a:alpha val="40000"/>
                </a:prstClr>
              </a:outerShdw>
            </a:effectLst>
          </p:spPr>
          <p:txBody>
            <a:bodyPr lIns="121900" tIns="121900" rIns="121900" bIns="121900" anchor="ctr" anchorCtr="0">
              <a:noAutofit/>
            </a:bodyPr>
            <a:lstStyle/>
            <a:p>
              <a:endParaRPr sz="2400" dirty="0">
                <a:latin typeface="Arial" panose="020B0604020202020204" pitchFamily="34" charset="0"/>
              </a:endParaRPr>
            </a:p>
          </p:txBody>
        </p:sp>
        <p:pic>
          <p:nvPicPr>
            <p:cNvPr id="2" name="Imagen 1" descr="list-interface-symbol.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706847" y="920771"/>
              <a:ext cx="622650" cy="622650"/>
            </a:xfrm>
            <a:prstGeom prst="rect">
              <a:avLst/>
            </a:prstGeom>
          </p:spPr>
        </p:pic>
      </p:grpSp>
      <p:sp>
        <p:nvSpPr>
          <p:cNvPr id="30" name="Shape 72"/>
          <p:cNvSpPr txBox="1"/>
          <p:nvPr userDrawn="1"/>
        </p:nvSpPr>
        <p:spPr>
          <a:xfrm>
            <a:off x="498231" y="267660"/>
            <a:ext cx="4449954" cy="371053"/>
          </a:xfrm>
          <a:prstGeom prst="rect">
            <a:avLst/>
          </a:prstGeom>
          <a:noFill/>
          <a:ln>
            <a:noFill/>
          </a:ln>
        </p:spPr>
        <p:txBody>
          <a:bodyPr lIns="121900" tIns="121900" rIns="121900" bIns="121900" anchor="ctr" anchorCtr="0">
            <a:noAutofit/>
          </a:bodyPr>
          <a:lstStyle/>
          <a:p>
            <a:pPr algn="l"/>
            <a:r>
              <a:rPr lang="x-none" sz="1400" noProof="0" dirty="0">
                <a:solidFill>
                  <a:schemeClr val="tx1">
                    <a:lumMod val="50000"/>
                    <a:lumOff val="50000"/>
                  </a:schemeClr>
                </a:solidFill>
                <a:latin typeface="Arial" panose="020B0604020202020204" pitchFamily="34" charset="0"/>
              </a:rPr>
              <a:t>AGENDA - </a:t>
            </a:r>
            <a:r>
              <a:rPr lang="en-US" sz="1400" noProof="0" dirty="0" err="1">
                <a:solidFill>
                  <a:schemeClr val="tx1">
                    <a:lumMod val="50000"/>
                    <a:lumOff val="50000"/>
                  </a:schemeClr>
                </a:solidFill>
                <a:latin typeface="Arial" panose="020B0604020202020204" pitchFamily="34" charset="0"/>
              </a:rPr>
              <a:t>Febrero</a:t>
            </a:r>
            <a:r>
              <a:rPr lang="es-ES_tradnl" sz="1400" noProof="0" dirty="0">
                <a:solidFill>
                  <a:schemeClr val="tx1">
                    <a:lumMod val="50000"/>
                    <a:lumOff val="50000"/>
                  </a:schemeClr>
                </a:solidFill>
                <a:latin typeface="Arial" panose="020B0604020202020204" pitchFamily="34" charset="0"/>
              </a:rPr>
              <a:t>, 2018</a:t>
            </a:r>
          </a:p>
        </p:txBody>
      </p:sp>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4406" y="6244339"/>
            <a:ext cx="3742334" cy="255726"/>
          </a:xfrm>
          <a:prstGeom prst="rect">
            <a:avLst/>
          </a:prstGeom>
        </p:spPr>
      </p:pic>
      <p:sp>
        <p:nvSpPr>
          <p:cNvPr id="23" name="TextBox 1">
            <a:extLst>
              <a:ext uri="{FF2B5EF4-FFF2-40B4-BE49-F238E27FC236}">
                <a16:creationId xmlns:a16="http://schemas.microsoft.com/office/drawing/2014/main" id="{2E565B06-C86A-4CC6-864B-A92124D168D7}"/>
              </a:ext>
            </a:extLst>
          </p:cNvPr>
          <p:cNvSpPr txBox="1"/>
          <p:nvPr userDrawn="1"/>
        </p:nvSpPr>
        <p:spPr>
          <a:xfrm>
            <a:off x="10650878" y="6260789"/>
            <a:ext cx="1541121" cy="307777"/>
          </a:xfrm>
          <a:prstGeom prst="rect">
            <a:avLst/>
          </a:prstGeom>
          <a:noFill/>
        </p:spPr>
        <p:txBody>
          <a:bodyPr wrap="square" rtlCol="0">
            <a:spAutoFit/>
          </a:bodyPr>
          <a:lstStyle/>
          <a:p>
            <a:pPr algn="l"/>
            <a:r>
              <a:rPr lang="es-CO" sz="1400" dirty="0">
                <a:solidFill>
                  <a:schemeClr val="bg1"/>
                </a:solidFill>
                <a:latin typeface="Arial" panose="020B0604020202020204" pitchFamily="34" charset="0"/>
              </a:rPr>
              <a:t>@ silviacal2176</a:t>
            </a:r>
          </a:p>
        </p:txBody>
      </p:sp>
      <p:sp>
        <p:nvSpPr>
          <p:cNvPr id="16" name="Rectángulo 15">
            <a:extLst>
              <a:ext uri="{FF2B5EF4-FFF2-40B4-BE49-F238E27FC236}">
                <a16:creationId xmlns:a16="http://schemas.microsoft.com/office/drawing/2014/main" id="{0B4689B0-A2AB-4D1F-9F4A-8334FE64A51A}"/>
              </a:ext>
            </a:extLst>
          </p:cNvPr>
          <p:cNvSpPr/>
          <p:nvPr userDrawn="1"/>
        </p:nvSpPr>
        <p:spPr>
          <a:xfrm>
            <a:off x="824406" y="3734125"/>
            <a:ext cx="3815255" cy="5128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3200" dirty="0">
                <a:solidFill>
                  <a:srgbClr val="1F4B71"/>
                </a:solidFill>
              </a:rPr>
              <a:t>Economía Circular</a:t>
            </a:r>
            <a:endParaRPr lang="es-CO" dirty="0">
              <a:solidFill>
                <a:srgbClr val="1F4B71"/>
              </a:solidFill>
            </a:endParaRPr>
          </a:p>
        </p:txBody>
      </p:sp>
      <p:sp>
        <p:nvSpPr>
          <p:cNvPr id="20" name="Rectángulo 19">
            <a:extLst>
              <a:ext uri="{FF2B5EF4-FFF2-40B4-BE49-F238E27FC236}">
                <a16:creationId xmlns:a16="http://schemas.microsoft.com/office/drawing/2014/main" id="{58147E57-B4BC-4F95-BBEA-B9DE30FBF10B}"/>
              </a:ext>
            </a:extLst>
          </p:cNvPr>
          <p:cNvSpPr/>
          <p:nvPr userDrawn="1"/>
        </p:nvSpPr>
        <p:spPr>
          <a:xfrm>
            <a:off x="824406" y="4261130"/>
            <a:ext cx="3815255" cy="967518"/>
          </a:xfrm>
          <a:prstGeom prst="rect">
            <a:avLst/>
          </a:prstGeom>
          <a:solidFill>
            <a:srgbClr val="1F4B7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s-CO" sz="3200" dirty="0">
                <a:latin typeface="Arial" panose="020B0604020202020204" pitchFamily="34" charset="0"/>
              </a:rPr>
              <a:t>Instrumento para el Crecimiento Verde</a:t>
            </a:r>
          </a:p>
        </p:txBody>
      </p:sp>
    </p:spTree>
    <p:extLst>
      <p:ext uri="{BB962C8B-B14F-4D97-AF65-F5344CB8AC3E}">
        <p14:creationId xmlns:p14="http://schemas.microsoft.com/office/powerpoint/2010/main" val="89062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ángulo 4"/>
          <p:cNvSpPr/>
          <p:nvPr userDrawn="1"/>
        </p:nvSpPr>
        <p:spPr>
          <a:xfrm>
            <a:off x="-1" y="2695013"/>
            <a:ext cx="9636370" cy="4162987"/>
          </a:xfrm>
          <a:prstGeom prst="rect">
            <a:avLst/>
          </a:prstGeom>
          <a:gradFill flip="none" rotWithShape="1">
            <a:gsLst>
              <a:gs pos="48000">
                <a:srgbClr val="1F4B71"/>
              </a:gs>
              <a:gs pos="100000">
                <a:srgbClr val="1F4B71">
                  <a:alpha val="0"/>
                </a:srgbClr>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latin typeface="Arial" panose="020B0604020202020204" pitchFamily="34" charset="0"/>
            </a:endParaRPr>
          </a:p>
        </p:txBody>
      </p:sp>
      <p:sp>
        <p:nvSpPr>
          <p:cNvPr id="15" name="Shape 71"/>
          <p:cNvSpPr/>
          <p:nvPr userDrawn="1"/>
        </p:nvSpPr>
        <p:spPr>
          <a:xfrm>
            <a:off x="0" y="1"/>
            <a:ext cx="12192231" cy="2590696"/>
          </a:xfrm>
          <a:prstGeom prst="rect">
            <a:avLst/>
          </a:prstGeom>
          <a:solidFill>
            <a:srgbClr val="FFFFFF"/>
          </a:solidFill>
          <a:ln>
            <a:noFill/>
          </a:ln>
          <a:effectLst>
            <a:outerShdw blurRad="50800" dist="38100" dir="5400000" rotWithShape="0">
              <a:prstClr val="black">
                <a:alpha val="40000"/>
              </a:prstClr>
            </a:outerShdw>
          </a:effectLst>
        </p:spPr>
        <p:txBody>
          <a:bodyPr lIns="121900" tIns="121900" rIns="121900" bIns="121900" anchor="ctr" anchorCtr="0">
            <a:noAutofit/>
          </a:bodyPr>
          <a:lstStyle/>
          <a:p>
            <a:endParaRPr sz="2400" dirty="0">
              <a:latin typeface="Arial" panose="020B0604020202020204" pitchFamily="34" charset="0"/>
            </a:endParaRPr>
          </a:p>
        </p:txBody>
      </p:sp>
      <p:pic>
        <p:nvPicPr>
          <p:cNvPr id="19" name="Imagen 18" descr="Franja-Gobiern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35399"/>
            <a:ext cx="12192000" cy="1474876"/>
          </a:xfrm>
          <a:prstGeom prst="rect">
            <a:avLst/>
          </a:prstGeom>
        </p:spPr>
      </p:pic>
      <p:grpSp>
        <p:nvGrpSpPr>
          <p:cNvPr id="26" name="Agrupar 14"/>
          <p:cNvGrpSpPr/>
          <p:nvPr userDrawn="1"/>
        </p:nvGrpSpPr>
        <p:grpSpPr>
          <a:xfrm>
            <a:off x="10327793" y="6260789"/>
            <a:ext cx="1864206" cy="363455"/>
            <a:chOff x="5298785" y="6148930"/>
            <a:chExt cx="1864206" cy="363455"/>
          </a:xfrm>
        </p:grpSpPr>
        <p:sp>
          <p:nvSpPr>
            <p:cNvPr id="28" name="TextBox 1"/>
            <p:cNvSpPr txBox="1"/>
            <p:nvPr/>
          </p:nvSpPr>
          <p:spPr>
            <a:xfrm>
              <a:off x="5621870" y="6148930"/>
              <a:ext cx="1541121" cy="307777"/>
            </a:xfrm>
            <a:prstGeom prst="rect">
              <a:avLst/>
            </a:prstGeom>
            <a:noFill/>
          </p:spPr>
          <p:txBody>
            <a:bodyPr wrap="square" rtlCol="0">
              <a:spAutoFit/>
            </a:bodyPr>
            <a:lstStyle/>
            <a:p>
              <a:pPr algn="l"/>
              <a:r>
                <a:rPr lang="es-CO" sz="1400" dirty="0">
                  <a:solidFill>
                    <a:schemeClr val="bg1"/>
                  </a:solidFill>
                  <a:latin typeface="Arial" panose="020B0604020202020204" pitchFamily="34" charset="0"/>
                </a:rPr>
                <a:t>@ silviacal2176</a:t>
              </a:r>
            </a:p>
          </p:txBody>
        </p:sp>
        <p:pic>
          <p:nvPicPr>
            <p:cNvPr id="29" name="Imagen 16" descr="1456273671_43-twitter.pn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98785" y="6148930"/>
              <a:ext cx="363455" cy="363455"/>
            </a:xfrm>
            <a:prstGeom prst="rect">
              <a:avLst/>
            </a:prstGeom>
          </p:spPr>
        </p:pic>
      </p:grpSp>
      <p:sp>
        <p:nvSpPr>
          <p:cNvPr id="33" name="Shape 72"/>
          <p:cNvSpPr txBox="1"/>
          <p:nvPr userDrawn="1"/>
        </p:nvSpPr>
        <p:spPr>
          <a:xfrm>
            <a:off x="498231" y="267660"/>
            <a:ext cx="4449954" cy="371053"/>
          </a:xfrm>
          <a:prstGeom prst="rect">
            <a:avLst/>
          </a:prstGeom>
          <a:noFill/>
          <a:ln>
            <a:noFill/>
          </a:ln>
        </p:spPr>
        <p:txBody>
          <a:bodyPr lIns="121900" tIns="121900" rIns="121900" bIns="121900" anchor="ctr" anchorCtr="0">
            <a:noAutofit/>
          </a:bodyPr>
          <a:lstStyle/>
          <a:p>
            <a:pPr algn="l"/>
            <a:r>
              <a:rPr lang="x-none" sz="1400" noProof="0" dirty="0">
                <a:solidFill>
                  <a:schemeClr val="tx1">
                    <a:lumMod val="50000"/>
                    <a:lumOff val="50000"/>
                  </a:schemeClr>
                </a:solidFill>
                <a:latin typeface="Arial" panose="020B0604020202020204" pitchFamily="34" charset="0"/>
              </a:rPr>
              <a:t>AGENDA - </a:t>
            </a:r>
            <a:r>
              <a:rPr lang="en-US" sz="1400" noProof="0" dirty="0" err="1">
                <a:solidFill>
                  <a:schemeClr val="tx1">
                    <a:lumMod val="50000"/>
                    <a:lumOff val="50000"/>
                  </a:schemeClr>
                </a:solidFill>
                <a:latin typeface="Arial" panose="020B0604020202020204" pitchFamily="34" charset="0"/>
              </a:rPr>
              <a:t>Febrero</a:t>
            </a:r>
            <a:r>
              <a:rPr lang="es-ES_tradnl" sz="1400" noProof="0" dirty="0">
                <a:solidFill>
                  <a:schemeClr val="tx1">
                    <a:lumMod val="50000"/>
                    <a:lumOff val="50000"/>
                  </a:schemeClr>
                </a:solidFill>
                <a:latin typeface="Arial" panose="020B0604020202020204" pitchFamily="34" charset="0"/>
              </a:rPr>
              <a:t>, 2018</a:t>
            </a:r>
          </a:p>
        </p:txBody>
      </p:sp>
      <p:pic>
        <p:nvPicPr>
          <p:cNvPr id="35" name="Picture 3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4406" y="6244339"/>
            <a:ext cx="3742334" cy="255726"/>
          </a:xfrm>
          <a:prstGeom prst="rect">
            <a:avLst/>
          </a:prstGeom>
        </p:spPr>
      </p:pic>
      <p:sp>
        <p:nvSpPr>
          <p:cNvPr id="27" name="Text Placeholder 24"/>
          <p:cNvSpPr>
            <a:spLocks noGrp="1"/>
          </p:cNvSpPr>
          <p:nvPr userDrawn="1">
            <p:ph type="body" sz="quarter" idx="11"/>
          </p:nvPr>
        </p:nvSpPr>
        <p:spPr>
          <a:xfrm>
            <a:off x="498231" y="636012"/>
            <a:ext cx="11125444" cy="1493642"/>
          </a:xfrm>
        </p:spPr>
        <p:txBody>
          <a:bodyPr anchor="ctr">
            <a:normAutofit/>
          </a:bodyPr>
          <a:lstStyle>
            <a:lvl1pPr marL="0" indent="0" algn="l">
              <a:lnSpc>
                <a:spcPct val="100000"/>
              </a:lnSpc>
              <a:spcBef>
                <a:spcPts val="0"/>
              </a:spcBef>
              <a:spcAft>
                <a:spcPts val="0"/>
              </a:spcAft>
              <a:buFont typeface="+mj-lt"/>
              <a:buNone/>
              <a:defRPr sz="4400" b="1">
                <a:solidFill>
                  <a:srgbClr val="1F4B7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24" name="Shape 74"/>
          <p:cNvSpPr/>
          <p:nvPr userDrawn="1"/>
        </p:nvSpPr>
        <p:spPr>
          <a:xfrm>
            <a:off x="502056" y="2242348"/>
            <a:ext cx="885174" cy="863888"/>
          </a:xfrm>
          <a:prstGeom prst="ellipse">
            <a:avLst/>
          </a:prstGeom>
          <a:solidFill>
            <a:srgbClr val="1F4B71"/>
          </a:solidFill>
          <a:ln>
            <a:noFill/>
          </a:ln>
          <a:effectLst>
            <a:outerShdw blurRad="50800" dist="38100" dir="5400000" algn="t" rotWithShape="0">
              <a:prstClr val="black">
                <a:alpha val="40000"/>
              </a:prstClr>
            </a:outerShdw>
          </a:effectLst>
        </p:spPr>
        <p:txBody>
          <a:bodyPr lIns="121900" tIns="121900" rIns="121900" bIns="121900" anchor="ctr" anchorCtr="0">
            <a:noAutofit/>
          </a:bodyPr>
          <a:lstStyle/>
          <a:p>
            <a:endParaRPr sz="2400" dirty="0">
              <a:latin typeface="Arial" panose="020B0604020202020204" pitchFamily="34" charset="0"/>
            </a:endParaRPr>
          </a:p>
        </p:txBody>
      </p:sp>
      <p:sp>
        <p:nvSpPr>
          <p:cNvPr id="18" name="Marcador de texto 2"/>
          <p:cNvSpPr>
            <a:spLocks noGrp="1"/>
          </p:cNvSpPr>
          <p:nvPr userDrawn="1">
            <p:ph type="body" sz="quarter" idx="12" hasCustomPrompt="1"/>
          </p:nvPr>
        </p:nvSpPr>
        <p:spPr>
          <a:xfrm>
            <a:off x="477725" y="2231073"/>
            <a:ext cx="931234" cy="881415"/>
          </a:xfrm>
        </p:spPr>
        <p:txBody>
          <a:bodyPr wrap="none" lIns="0" tIns="72000" rIns="0" bIns="0" anchor="ctr">
            <a:noAutofit/>
          </a:bodyPr>
          <a:lstStyle>
            <a:lvl1pPr marL="0" indent="0" algn="ctr">
              <a:buNone/>
              <a:defRPr sz="4400" b="1">
                <a:solidFill>
                  <a:srgbClr val="FFFFFF"/>
                </a:solidFill>
              </a:defRPr>
            </a:lvl1pPr>
          </a:lstStyle>
          <a:p>
            <a:pPr lvl="0"/>
            <a:r>
              <a:rPr lang="x-none" dirty="0"/>
              <a:t>0</a:t>
            </a:r>
            <a:endParaRPr lang="es-ES" dirty="0"/>
          </a:p>
        </p:txBody>
      </p:sp>
      <p:sp>
        <p:nvSpPr>
          <p:cNvPr id="16" name="Rectángulo 15">
            <a:extLst>
              <a:ext uri="{FF2B5EF4-FFF2-40B4-BE49-F238E27FC236}">
                <a16:creationId xmlns:a16="http://schemas.microsoft.com/office/drawing/2014/main" id="{B7EC85A0-3BFD-4EA5-94C9-F7B32E6EFF97}"/>
              </a:ext>
            </a:extLst>
          </p:cNvPr>
          <p:cNvSpPr/>
          <p:nvPr userDrawn="1"/>
        </p:nvSpPr>
        <p:spPr>
          <a:xfrm>
            <a:off x="824406" y="3734125"/>
            <a:ext cx="3815255" cy="5128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3200" dirty="0">
                <a:solidFill>
                  <a:srgbClr val="1F4B71"/>
                </a:solidFill>
              </a:rPr>
              <a:t>Economía Circular</a:t>
            </a:r>
            <a:endParaRPr lang="es-CO" dirty="0">
              <a:solidFill>
                <a:srgbClr val="1F4B71"/>
              </a:solidFill>
            </a:endParaRPr>
          </a:p>
        </p:txBody>
      </p:sp>
      <p:sp>
        <p:nvSpPr>
          <p:cNvPr id="20" name="Rectángulo 19">
            <a:extLst>
              <a:ext uri="{FF2B5EF4-FFF2-40B4-BE49-F238E27FC236}">
                <a16:creationId xmlns:a16="http://schemas.microsoft.com/office/drawing/2014/main" id="{6CB491BB-9050-42D7-9679-009ED7A11A69}"/>
              </a:ext>
            </a:extLst>
          </p:cNvPr>
          <p:cNvSpPr/>
          <p:nvPr userDrawn="1"/>
        </p:nvSpPr>
        <p:spPr>
          <a:xfrm>
            <a:off x="824406" y="4261130"/>
            <a:ext cx="3815255" cy="967518"/>
          </a:xfrm>
          <a:prstGeom prst="rect">
            <a:avLst/>
          </a:prstGeom>
          <a:solidFill>
            <a:srgbClr val="1F4B7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s-CO" sz="3200" dirty="0">
                <a:latin typeface="Arial" panose="020B0604020202020204" pitchFamily="34" charset="0"/>
              </a:rPr>
              <a:t>Instrumento para el Crecimiento Verde</a:t>
            </a:r>
          </a:p>
        </p:txBody>
      </p:sp>
    </p:spTree>
    <p:extLst>
      <p:ext uri="{BB962C8B-B14F-4D97-AF65-F5344CB8AC3E}">
        <p14:creationId xmlns:p14="http://schemas.microsoft.com/office/powerpoint/2010/main" val="309900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flexión / Concepto Importan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488462" y="1392238"/>
            <a:ext cx="11215076" cy="4073525"/>
          </a:xfrm>
        </p:spPr>
        <p:txBody>
          <a:bodyPr anchor="ctr">
            <a:normAutofit/>
          </a:bodyPr>
          <a:lstStyle>
            <a:lvl1pPr marL="0" indent="0" algn="ctr">
              <a:buNone/>
              <a:defRPr sz="6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dirty="0"/>
              <a:t>HAGA CLIC PARA MODIFICAR EL ESTILO DE TEXTO DEL PATRÓN</a:t>
            </a:r>
          </a:p>
        </p:txBody>
      </p:sp>
    </p:spTree>
    <p:extLst>
      <p:ext uri="{BB962C8B-B14F-4D97-AF65-F5344CB8AC3E}">
        <p14:creationId xmlns:p14="http://schemas.microsoft.com/office/powerpoint/2010/main" val="368994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
    <p:bg>
      <p:bgPr>
        <a:solidFill>
          <a:schemeClr val="bg1"/>
        </a:solidFill>
        <a:effectLst/>
      </p:bgPr>
    </p:bg>
    <p:spTree>
      <p:nvGrpSpPr>
        <p:cNvPr id="1" name=""/>
        <p:cNvGrpSpPr/>
        <p:nvPr/>
      </p:nvGrpSpPr>
      <p:grpSpPr>
        <a:xfrm>
          <a:off x="0" y="0"/>
          <a:ext cx="0" cy="0"/>
          <a:chOff x="0" y="0"/>
          <a:chExt cx="0" cy="0"/>
        </a:xfrm>
      </p:grpSpPr>
      <p:sp>
        <p:nvSpPr>
          <p:cNvPr id="17" name="Title 14"/>
          <p:cNvSpPr>
            <a:spLocks noGrp="1"/>
          </p:cNvSpPr>
          <p:nvPr userDrawn="1">
            <p:ph type="title" hasCustomPrompt="1"/>
          </p:nvPr>
        </p:nvSpPr>
        <p:spPr>
          <a:xfrm>
            <a:off x="291865" y="188758"/>
            <a:ext cx="11613596" cy="559387"/>
          </a:xfrm>
        </p:spPr>
        <p:txBody>
          <a:bodyPr anchor="t">
            <a:noAutofit/>
          </a:bodyPr>
          <a:lstStyle>
            <a:lvl1pPr>
              <a:lnSpc>
                <a:spcPts val="3700"/>
              </a:lnSpc>
              <a:defRPr sz="3600" b="1" spc="-150">
                <a:solidFill>
                  <a:srgbClr val="1F4B71"/>
                </a:solidFill>
              </a:defRPr>
            </a:lvl1pPr>
          </a:lstStyle>
          <a:p>
            <a:r>
              <a:rPr lang="en-US" dirty="0"/>
              <a:t>Click to edit master title style</a:t>
            </a:r>
            <a:endParaRPr lang="es-CO" dirty="0"/>
          </a:p>
        </p:txBody>
      </p:sp>
      <p:sp>
        <p:nvSpPr>
          <p:cNvPr id="18" name="Text Placeholder 17"/>
          <p:cNvSpPr>
            <a:spLocks noGrp="1"/>
          </p:cNvSpPr>
          <p:nvPr userDrawn="1">
            <p:ph type="body" sz="quarter" idx="10"/>
          </p:nvPr>
        </p:nvSpPr>
        <p:spPr>
          <a:xfrm>
            <a:off x="291866" y="689542"/>
            <a:ext cx="11614384" cy="360939"/>
          </a:xfrm>
        </p:spPr>
        <p:txBody>
          <a:bodyPr>
            <a:no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endParaRPr lang="es-CO" dirty="0"/>
          </a:p>
        </p:txBody>
      </p:sp>
      <p:sp>
        <p:nvSpPr>
          <p:cNvPr id="19" name="Text Placeholder 19"/>
          <p:cNvSpPr>
            <a:spLocks noGrp="1"/>
          </p:cNvSpPr>
          <p:nvPr userDrawn="1">
            <p:ph type="body" sz="quarter" idx="11" hasCustomPrompt="1"/>
          </p:nvPr>
        </p:nvSpPr>
        <p:spPr>
          <a:xfrm>
            <a:off x="9134764" y="5735637"/>
            <a:ext cx="2854036" cy="254527"/>
          </a:xfrm>
        </p:spPr>
        <p:txBody>
          <a:bodyPr anchor="ctr">
            <a:noAutofit/>
          </a:bodyPr>
          <a:lstStyle>
            <a:lvl1pPr marL="0" indent="0" algn="r">
              <a:lnSpc>
                <a:spcPct val="100000"/>
              </a:lnSpc>
              <a:spcBef>
                <a:spcPts val="0"/>
              </a:spcBef>
              <a:buNone/>
              <a:defRPr sz="900">
                <a:solidFill>
                  <a:schemeClr val="tx1"/>
                </a:solidFill>
              </a:defRPr>
            </a:lvl1pPr>
          </a:lstStyle>
          <a:p>
            <a:pPr lvl="0"/>
            <a:r>
              <a:rPr lang="en-US" dirty="0"/>
              <a:t>Fuente</a:t>
            </a:r>
            <a:endParaRPr lang="es-CO" dirty="0"/>
          </a:p>
        </p:txBody>
      </p:sp>
      <p:grpSp>
        <p:nvGrpSpPr>
          <p:cNvPr id="5" name="Group 4"/>
          <p:cNvGrpSpPr/>
          <p:nvPr userDrawn="1"/>
        </p:nvGrpSpPr>
        <p:grpSpPr>
          <a:xfrm>
            <a:off x="0" y="6084796"/>
            <a:ext cx="12191998" cy="777965"/>
            <a:chOff x="0" y="6084796"/>
            <a:chExt cx="12191998" cy="777965"/>
          </a:xfrm>
        </p:grpSpPr>
        <p:sp>
          <p:nvSpPr>
            <p:cNvPr id="14" name="Shape 93"/>
            <p:cNvSpPr/>
            <p:nvPr/>
          </p:nvSpPr>
          <p:spPr>
            <a:xfrm>
              <a:off x="0" y="6084796"/>
              <a:ext cx="12191998" cy="777965"/>
            </a:xfrm>
            <a:prstGeom prst="rect">
              <a:avLst/>
            </a:prstGeom>
            <a:solidFill>
              <a:srgbClr val="1F4B71"/>
            </a:solidFill>
            <a:ln>
              <a:noFill/>
            </a:ln>
          </p:spPr>
          <p:txBody>
            <a:bodyPr lIns="91425" tIns="91425" rIns="91425" bIns="91425" anchor="ctr" anchorCtr="0">
              <a:noAutofit/>
            </a:bodyPr>
            <a:lstStyle/>
            <a:p>
              <a:endParaRPr sz="1351" dirty="0">
                <a:solidFill>
                  <a:prstClr val="black"/>
                </a:solidFill>
                <a:latin typeface="Arial" panose="020B0604020202020204" pitchFamily="34" charset="0"/>
              </a:endParaRPr>
            </a:p>
          </p:txBody>
        </p:sp>
        <p:sp>
          <p:nvSpPr>
            <p:cNvPr id="15" name="Shape 97"/>
            <p:cNvSpPr txBox="1"/>
            <p:nvPr/>
          </p:nvSpPr>
          <p:spPr>
            <a:xfrm>
              <a:off x="117235" y="6220810"/>
              <a:ext cx="7461734" cy="505830"/>
            </a:xfrm>
            <a:prstGeom prst="rect">
              <a:avLst/>
            </a:prstGeom>
            <a:noFill/>
            <a:ln>
              <a:noFill/>
            </a:ln>
          </p:spPr>
          <p:txBody>
            <a:bodyPr lIns="91425" tIns="91425" rIns="91425" bIns="91425" anchor="t" anchorCtr="0">
              <a:noAutofit/>
            </a:bodyPr>
            <a:lstStyle/>
            <a:p>
              <a:r>
                <a:rPr lang="es-ES" sz="1200" b="1" dirty="0">
                  <a:solidFill>
                    <a:schemeClr val="bg1"/>
                  </a:solidFill>
                  <a:latin typeface="Arial" panose="020B0604020202020204" pitchFamily="34" charset="0"/>
                </a:rPr>
                <a:t>Economía Circular: Instrumento </a:t>
              </a:r>
              <a:r>
                <a:rPr lang="es-CO" sz="1200" b="1" dirty="0">
                  <a:solidFill>
                    <a:schemeClr val="bg1"/>
                  </a:solidFill>
                  <a:latin typeface="Arial" panose="020B0604020202020204" pitchFamily="34" charset="0"/>
                </a:rPr>
                <a:t>para el Crecimiento Verde</a:t>
              </a:r>
              <a:endParaRPr lang="x-none" sz="1050" dirty="0">
                <a:solidFill>
                  <a:schemeClr val="bg1"/>
                </a:solidFill>
                <a:latin typeface="Arial" panose="020B0604020202020204"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2233" y="6339253"/>
              <a:ext cx="4116567" cy="281299"/>
            </a:xfrm>
            <a:prstGeom prst="rect">
              <a:avLst/>
            </a:prstGeom>
          </p:spPr>
        </p:pic>
      </p:grpSp>
    </p:spTree>
    <p:extLst>
      <p:ext uri="{BB962C8B-B14F-4D97-AF65-F5344CB8AC3E}">
        <p14:creationId xmlns:p14="http://schemas.microsoft.com/office/powerpoint/2010/main" val="310569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clusiones">
    <p:bg>
      <p:bgPr>
        <a:solidFill>
          <a:schemeClr val="bg1"/>
        </a:solidFill>
        <a:effectLst/>
      </p:bgPr>
    </p:bg>
    <p:spTree>
      <p:nvGrpSpPr>
        <p:cNvPr id="1" name=""/>
        <p:cNvGrpSpPr/>
        <p:nvPr/>
      </p:nvGrpSpPr>
      <p:grpSpPr>
        <a:xfrm>
          <a:off x="0" y="0"/>
          <a:ext cx="0" cy="0"/>
          <a:chOff x="0" y="0"/>
          <a:chExt cx="0" cy="0"/>
        </a:xfrm>
      </p:grpSpPr>
      <p:sp>
        <p:nvSpPr>
          <p:cNvPr id="11" name="Rectángulo 2"/>
          <p:cNvSpPr/>
          <p:nvPr userDrawn="1"/>
        </p:nvSpPr>
        <p:spPr>
          <a:xfrm>
            <a:off x="-1" y="685174"/>
            <a:ext cx="3982065" cy="1991032"/>
          </a:xfrm>
          <a:prstGeom prst="rect">
            <a:avLst/>
          </a:prstGeom>
          <a:solidFill>
            <a:srgbClr val="1F4B71"/>
          </a:solidFill>
          <a:ln>
            <a:noFill/>
          </a:ln>
        </p:spPr>
        <p:style>
          <a:lnRef idx="1">
            <a:schemeClr val="accent1"/>
          </a:lnRef>
          <a:fillRef idx="3">
            <a:schemeClr val="accent1"/>
          </a:fillRef>
          <a:effectRef idx="2">
            <a:schemeClr val="accent1"/>
          </a:effectRef>
          <a:fontRef idx="minor">
            <a:schemeClr val="lt1"/>
          </a:fontRef>
        </p:style>
        <p:txBody>
          <a:bodyPr lIns="360000" rtlCol="0" anchor="ctr"/>
          <a:lstStyle/>
          <a:p>
            <a:endParaRPr lang="es-ES" sz="3200" b="1" dirty="0">
              <a:latin typeface="Arial" panose="020B0604020202020204" pitchFamily="34" charset="0"/>
            </a:endParaRPr>
          </a:p>
        </p:txBody>
      </p:sp>
      <p:pic>
        <p:nvPicPr>
          <p:cNvPr id="13" name="Imagen 29" descr="light-bulb.pn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680211" y="3031502"/>
            <a:ext cx="2616548" cy="2616548"/>
          </a:xfrm>
          <a:prstGeom prst="rect">
            <a:avLst/>
          </a:prstGeom>
        </p:spPr>
      </p:pic>
      <p:sp>
        <p:nvSpPr>
          <p:cNvPr id="4" name="Marcador de texto 3"/>
          <p:cNvSpPr>
            <a:spLocks noGrp="1"/>
          </p:cNvSpPr>
          <p:nvPr>
            <p:ph type="body" sz="quarter" idx="10" hasCustomPrompt="1"/>
          </p:nvPr>
        </p:nvSpPr>
        <p:spPr>
          <a:xfrm>
            <a:off x="82550" y="771525"/>
            <a:ext cx="3819525" cy="1835150"/>
          </a:xfrm>
        </p:spPr>
        <p:txBody>
          <a:bodyPr>
            <a:noAutofit/>
          </a:bodyPr>
          <a:lstStyle>
            <a:lvl1pPr marL="0" indent="0">
              <a:buNone/>
              <a:defRPr sz="3200" b="1" spc="-150">
                <a:solidFill>
                  <a:schemeClr val="bg1"/>
                </a:solidFill>
              </a:defRPr>
            </a:lvl1pPr>
          </a:lstStyle>
          <a:p>
            <a:pPr lvl="0"/>
            <a:r>
              <a:rPr lang="es-ES_tradnl" dirty="0"/>
              <a:t>HAGA CLIC PARA MODIFICAR EL ESTILO DE TEXTO DEL PATRÓN</a:t>
            </a:r>
          </a:p>
        </p:txBody>
      </p:sp>
      <p:grpSp>
        <p:nvGrpSpPr>
          <p:cNvPr id="24" name="Group 23"/>
          <p:cNvGrpSpPr/>
          <p:nvPr userDrawn="1"/>
        </p:nvGrpSpPr>
        <p:grpSpPr>
          <a:xfrm>
            <a:off x="0" y="6084796"/>
            <a:ext cx="12191998" cy="777965"/>
            <a:chOff x="0" y="6084796"/>
            <a:chExt cx="12191998" cy="777965"/>
          </a:xfrm>
        </p:grpSpPr>
        <p:sp>
          <p:nvSpPr>
            <p:cNvPr id="25" name="Shape 93"/>
            <p:cNvSpPr/>
            <p:nvPr/>
          </p:nvSpPr>
          <p:spPr>
            <a:xfrm>
              <a:off x="0" y="6084796"/>
              <a:ext cx="12191998" cy="777965"/>
            </a:xfrm>
            <a:prstGeom prst="rect">
              <a:avLst/>
            </a:prstGeom>
            <a:solidFill>
              <a:srgbClr val="1F4B71"/>
            </a:solidFill>
            <a:ln>
              <a:noFill/>
            </a:ln>
          </p:spPr>
          <p:txBody>
            <a:bodyPr lIns="91425" tIns="91425" rIns="91425" bIns="91425" anchor="ctr" anchorCtr="0">
              <a:noAutofit/>
            </a:bodyPr>
            <a:lstStyle/>
            <a:p>
              <a:endParaRPr sz="1351" dirty="0">
                <a:solidFill>
                  <a:prstClr val="black"/>
                </a:solidFill>
                <a:latin typeface="Arial" panose="020B0604020202020204" pitchFamily="34" charset="0"/>
              </a:endParaRPr>
            </a:p>
          </p:txBody>
        </p:sp>
        <p:sp>
          <p:nvSpPr>
            <p:cNvPr id="26" name="Shape 97"/>
            <p:cNvSpPr txBox="1"/>
            <p:nvPr/>
          </p:nvSpPr>
          <p:spPr>
            <a:xfrm>
              <a:off x="117235" y="6220810"/>
              <a:ext cx="7461734" cy="505830"/>
            </a:xfrm>
            <a:prstGeom prst="rect">
              <a:avLst/>
            </a:prstGeom>
            <a:noFill/>
            <a:ln>
              <a:noFill/>
            </a:ln>
          </p:spPr>
          <p:txBody>
            <a:bodyPr lIns="91425" tIns="91425" rIns="91425" bIns="91425" anchor="t" anchorCtr="0">
              <a:noAutofit/>
            </a:bodyPr>
            <a:lstStyle/>
            <a:p>
              <a:r>
                <a:rPr lang="es-ES" sz="1200" b="1" dirty="0">
                  <a:solidFill>
                    <a:schemeClr val="bg1"/>
                  </a:solidFill>
                  <a:latin typeface="Arial" panose="020B0604020202020204" pitchFamily="34" charset="0"/>
                </a:rPr>
                <a:t>Economía Circular: Mecanismo para el crecimiento verde</a:t>
              </a:r>
            </a:p>
            <a:p>
              <a:r>
                <a:rPr lang="es-CO" sz="1050" dirty="0">
                  <a:solidFill>
                    <a:schemeClr val="bg1"/>
                  </a:solidFill>
                  <a:latin typeface="Arial" panose="020B0604020202020204" pitchFamily="34" charset="0"/>
                </a:rPr>
                <a:t>Febrero 2018</a:t>
              </a:r>
              <a:endParaRPr lang="x-none" sz="1050" dirty="0">
                <a:solidFill>
                  <a:schemeClr val="bg1"/>
                </a:solidFill>
                <a:latin typeface="Arial" panose="020B0604020202020204" pitchFamily="34" charset="0"/>
              </a:endParaRP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2233" y="6339253"/>
              <a:ext cx="4116567" cy="281299"/>
            </a:xfrm>
            <a:prstGeom prst="rect">
              <a:avLst/>
            </a:prstGeom>
          </p:spPr>
        </p:pic>
      </p:grpSp>
    </p:spTree>
    <p:extLst>
      <p:ext uri="{BB962C8B-B14F-4D97-AF65-F5344CB8AC3E}">
        <p14:creationId xmlns:p14="http://schemas.microsoft.com/office/powerpoint/2010/main" val="132958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s-CO"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CO"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5D8750DD-595B-4DFD-AB21-7F0255080329}" type="datetimeFigureOut">
              <a:rPr lang="es-CO" smtClean="0"/>
              <a:pPr/>
              <a:t>23/02/2018</a:t>
            </a:fld>
            <a:endParaRPr lang="es-C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s-C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CD9F902C-3D49-407B-9B94-258E7A4FF846}" type="slidenum">
              <a:rPr lang="es-CO" smtClean="0"/>
              <a:pPr/>
              <a:t>‹Nº›</a:t>
            </a:fld>
            <a:endParaRPr lang="es-CO" dirty="0"/>
          </a:p>
        </p:txBody>
      </p:sp>
    </p:spTree>
    <p:extLst>
      <p:ext uri="{BB962C8B-B14F-4D97-AF65-F5344CB8AC3E}">
        <p14:creationId xmlns:p14="http://schemas.microsoft.com/office/powerpoint/2010/main" val="271249861"/>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64" r:id="rId3"/>
    <p:sldLayoutId id="2147483665" r:id="rId4"/>
    <p:sldLayoutId id="2147483662" r:id="rId5"/>
    <p:sldLayoutId id="2147483663" r:id="rId6"/>
    <p:sldLayoutId id="2147483661" r:id="rId7"/>
  </p:sldLayoutIdLst>
  <p:txStyles>
    <p:titleStyle>
      <a:lvl1pPr algn="l" defTabSz="914400" rtl="0" eaLnBrk="1" latinLnBrk="0" hangingPunct="1">
        <a:lnSpc>
          <a:spcPct val="90000"/>
        </a:lnSpc>
        <a:spcBef>
          <a:spcPct val="0"/>
        </a:spcBef>
        <a:buNone/>
        <a:defRPr sz="4400" b="1" kern="1200">
          <a:solidFill>
            <a:srgbClr val="B81C28"/>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5.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551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3">
            <a:extLst>
              <a:ext uri="{FF2B5EF4-FFF2-40B4-BE49-F238E27FC236}">
                <a16:creationId xmlns:a16="http://schemas.microsoft.com/office/drawing/2014/main" id="{CA3AFCC4-1794-448E-B965-1DECDEE026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6157" y="6276442"/>
            <a:ext cx="1378509" cy="450970"/>
          </a:xfrm>
          <a:prstGeom prst="rect">
            <a:avLst/>
          </a:prstGeom>
        </p:spPr>
      </p:pic>
      <p:sp>
        <p:nvSpPr>
          <p:cNvPr id="25" name="Freeform 15">
            <a:extLst>
              <a:ext uri="{FF2B5EF4-FFF2-40B4-BE49-F238E27FC236}">
                <a16:creationId xmlns:a16="http://schemas.microsoft.com/office/drawing/2014/main" id="{0FE2FBDE-8CBD-4AF5-8829-0F096F8AAC1C}"/>
              </a:ext>
            </a:extLst>
          </p:cNvPr>
          <p:cNvSpPr/>
          <p:nvPr/>
        </p:nvSpPr>
        <p:spPr>
          <a:xfrm>
            <a:off x="8408230" y="6246632"/>
            <a:ext cx="87657" cy="524978"/>
          </a:xfrm>
          <a:custGeom>
            <a:avLst/>
            <a:gdLst>
              <a:gd name="connsiteX0" fmla="*/ 1431722 w 1431722"/>
              <a:gd name="connsiteY0" fmla="*/ 0 h 5603160"/>
              <a:gd name="connsiteX1" fmla="*/ 1431722 w 1431722"/>
              <a:gd name="connsiteY1" fmla="*/ 5603160 h 5603160"/>
              <a:gd name="connsiteX2" fmla="*/ 1261017 w 1431722"/>
              <a:gd name="connsiteY2" fmla="*/ 5475509 h 5603160"/>
              <a:gd name="connsiteX3" fmla="*/ 0 w 1431722"/>
              <a:gd name="connsiteY3" fmla="*/ 2801580 h 5603160"/>
              <a:gd name="connsiteX4" fmla="*/ 1261017 w 1431722"/>
              <a:gd name="connsiteY4" fmla="*/ 127651 h 5603160"/>
              <a:gd name="connsiteX0" fmla="*/ 1431722 w 1523162"/>
              <a:gd name="connsiteY0" fmla="*/ 5603160 h 5694600"/>
              <a:gd name="connsiteX1" fmla="*/ 1261017 w 1523162"/>
              <a:gd name="connsiteY1" fmla="*/ 5475509 h 5694600"/>
              <a:gd name="connsiteX2" fmla="*/ 0 w 1523162"/>
              <a:gd name="connsiteY2" fmla="*/ 2801580 h 5694600"/>
              <a:gd name="connsiteX3" fmla="*/ 1261017 w 1523162"/>
              <a:gd name="connsiteY3" fmla="*/ 127651 h 5694600"/>
              <a:gd name="connsiteX4" fmla="*/ 1431722 w 1523162"/>
              <a:gd name="connsiteY4" fmla="*/ 0 h 5694600"/>
              <a:gd name="connsiteX5" fmla="*/ 1523162 w 1523162"/>
              <a:gd name="connsiteY5" fmla="*/ 5694600 h 5694600"/>
              <a:gd name="connsiteX0" fmla="*/ 1431722 w 1431722"/>
              <a:gd name="connsiteY0" fmla="*/ 5603160 h 5603160"/>
              <a:gd name="connsiteX1" fmla="*/ 1261017 w 1431722"/>
              <a:gd name="connsiteY1" fmla="*/ 5475509 h 5603160"/>
              <a:gd name="connsiteX2" fmla="*/ 0 w 1431722"/>
              <a:gd name="connsiteY2" fmla="*/ 2801580 h 5603160"/>
              <a:gd name="connsiteX3" fmla="*/ 1261017 w 1431722"/>
              <a:gd name="connsiteY3" fmla="*/ 127651 h 5603160"/>
              <a:gd name="connsiteX4" fmla="*/ 1431722 w 1431722"/>
              <a:gd name="connsiteY4" fmla="*/ 0 h 5603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722" h="5603160">
                <a:moveTo>
                  <a:pt x="1431722" y="5603160"/>
                </a:moveTo>
                <a:lnTo>
                  <a:pt x="1261017" y="5475509"/>
                </a:lnTo>
                <a:cubicBezTo>
                  <a:pt x="490883" y="4839938"/>
                  <a:pt x="0" y="3878085"/>
                  <a:pt x="0" y="2801580"/>
                </a:cubicBezTo>
                <a:cubicBezTo>
                  <a:pt x="0" y="1725076"/>
                  <a:pt x="490883" y="763223"/>
                  <a:pt x="1261017" y="127651"/>
                </a:cubicBezTo>
                <a:lnTo>
                  <a:pt x="1431722" y="0"/>
                </a:lnTo>
              </a:path>
            </a:pathLst>
          </a:cu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7B2ECC32-6F2C-4D65-A895-D93D1D5C1FE7}"/>
              </a:ext>
            </a:extLst>
          </p:cNvPr>
          <p:cNvSpPr txBox="1">
            <a:spLocks/>
          </p:cNvSpPr>
          <p:nvPr/>
        </p:nvSpPr>
        <p:spPr>
          <a:xfrm>
            <a:off x="190174" y="1067902"/>
            <a:ext cx="11862916" cy="728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B81C28"/>
                </a:solidFill>
                <a:latin typeface="+mj-lt"/>
                <a:ea typeface="+mj-ea"/>
                <a:cs typeface="+mj-cs"/>
              </a:defRPr>
            </a:lvl1pPr>
          </a:lstStyle>
          <a:p>
            <a:endParaRPr lang="es-CO" sz="2800" dirty="0"/>
          </a:p>
        </p:txBody>
      </p:sp>
      <p:sp>
        <p:nvSpPr>
          <p:cNvPr id="7" name="Marcador de texto 6">
            <a:extLst>
              <a:ext uri="{FF2B5EF4-FFF2-40B4-BE49-F238E27FC236}">
                <a16:creationId xmlns:a16="http://schemas.microsoft.com/office/drawing/2014/main" id="{208021DD-8BB6-4623-B3CB-6805FAD25A6C}"/>
              </a:ext>
            </a:extLst>
          </p:cNvPr>
          <p:cNvSpPr>
            <a:spLocks noGrp="1"/>
          </p:cNvSpPr>
          <p:nvPr>
            <p:ph type="body" sz="quarter" idx="11"/>
          </p:nvPr>
        </p:nvSpPr>
        <p:spPr/>
        <p:txBody>
          <a:bodyPr/>
          <a:lstStyle/>
          <a:p>
            <a:r>
              <a:rPr lang="es-CO" dirty="0"/>
              <a:t>Fuente: </a:t>
            </a:r>
            <a:r>
              <a:rPr lang="es-CO" dirty="0" err="1"/>
              <a:t>Tecnalia</a:t>
            </a:r>
            <a:r>
              <a:rPr lang="es-CO" dirty="0"/>
              <a:t> 2017</a:t>
            </a:r>
          </a:p>
        </p:txBody>
      </p:sp>
      <p:sp>
        <p:nvSpPr>
          <p:cNvPr id="53" name="Título 1">
            <a:extLst>
              <a:ext uri="{FF2B5EF4-FFF2-40B4-BE49-F238E27FC236}">
                <a16:creationId xmlns:a16="http://schemas.microsoft.com/office/drawing/2014/main" id="{784192B5-DDD3-4BBC-99C3-5DC0801C7205}"/>
              </a:ext>
            </a:extLst>
          </p:cNvPr>
          <p:cNvSpPr>
            <a:spLocks noGrp="1"/>
          </p:cNvSpPr>
          <p:nvPr>
            <p:ph type="title"/>
          </p:nvPr>
        </p:nvSpPr>
        <p:spPr>
          <a:xfrm>
            <a:off x="291866" y="128676"/>
            <a:ext cx="11613596" cy="559387"/>
          </a:xfrm>
        </p:spPr>
        <p:txBody>
          <a:bodyPr/>
          <a:lstStyle/>
          <a:p>
            <a:r>
              <a:rPr lang="es-ES" sz="2800" dirty="0"/>
              <a:t>Existe potencial para implementar la economía circular en el concreto, el PET y acero </a:t>
            </a:r>
          </a:p>
        </p:txBody>
      </p:sp>
      <p:graphicFrame>
        <p:nvGraphicFramePr>
          <p:cNvPr id="39" name="Gráfico 38">
            <a:extLst>
              <a:ext uri="{FF2B5EF4-FFF2-40B4-BE49-F238E27FC236}">
                <a16:creationId xmlns:a16="http://schemas.microsoft.com/office/drawing/2014/main" id="{5B3A88EB-2360-4C55-B8DE-3587E40477FA}"/>
              </a:ext>
            </a:extLst>
          </p:cNvPr>
          <p:cNvGraphicFramePr>
            <a:graphicFrameLocks/>
          </p:cNvGraphicFramePr>
          <p:nvPr>
            <p:extLst>
              <p:ext uri="{D42A27DB-BD31-4B8C-83A1-F6EECF244321}">
                <p14:modId xmlns:p14="http://schemas.microsoft.com/office/powerpoint/2010/main" val="4286686582"/>
              </p:ext>
            </p:extLst>
          </p:nvPr>
        </p:nvGraphicFramePr>
        <p:xfrm>
          <a:off x="577516" y="1187116"/>
          <a:ext cx="6007768" cy="4604083"/>
        </p:xfrm>
        <a:graphic>
          <a:graphicData uri="http://schemas.openxmlformats.org/drawingml/2006/chart">
            <c:chart xmlns:c="http://schemas.openxmlformats.org/drawingml/2006/chart" xmlns:r="http://schemas.openxmlformats.org/officeDocument/2006/relationships" r:id="rId4"/>
          </a:graphicData>
        </a:graphic>
      </p:graphicFrame>
      <p:sp>
        <p:nvSpPr>
          <p:cNvPr id="13" name="Round Same Side Corner Rectangle 6">
            <a:extLst>
              <a:ext uri="{FF2B5EF4-FFF2-40B4-BE49-F238E27FC236}">
                <a16:creationId xmlns:a16="http://schemas.microsoft.com/office/drawing/2014/main" id="{8092C58E-A5A0-425F-8C06-62B71EA2AAB4}"/>
              </a:ext>
            </a:extLst>
          </p:cNvPr>
          <p:cNvSpPr/>
          <p:nvPr/>
        </p:nvSpPr>
        <p:spPr>
          <a:xfrm>
            <a:off x="7972884" y="3522279"/>
            <a:ext cx="3106074" cy="974287"/>
          </a:xfrm>
          <a:prstGeom prst="round2SameRect">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t>Reducción de costos de transporte</a:t>
            </a:r>
          </a:p>
        </p:txBody>
      </p:sp>
      <p:sp>
        <p:nvSpPr>
          <p:cNvPr id="18" name="Round Same Side Corner Rectangle 10">
            <a:extLst>
              <a:ext uri="{FF2B5EF4-FFF2-40B4-BE49-F238E27FC236}">
                <a16:creationId xmlns:a16="http://schemas.microsoft.com/office/drawing/2014/main" id="{2E24DD3E-7B52-4FBC-A5F8-509770932F5D}"/>
              </a:ext>
            </a:extLst>
          </p:cNvPr>
          <p:cNvSpPr/>
          <p:nvPr/>
        </p:nvSpPr>
        <p:spPr>
          <a:xfrm>
            <a:off x="7972884" y="4496566"/>
            <a:ext cx="3106074" cy="884902"/>
          </a:xfrm>
          <a:prstGeom prst="round2SameRect">
            <a:avLst>
              <a:gd name="adj1" fmla="val 0"/>
              <a:gd name="adj2" fmla="val 13131"/>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t>Promoción de las encadenamientos locales</a:t>
            </a:r>
          </a:p>
        </p:txBody>
      </p:sp>
      <p:sp>
        <p:nvSpPr>
          <p:cNvPr id="20" name="Round Same Side Corner Rectangle 6">
            <a:extLst>
              <a:ext uri="{FF2B5EF4-FFF2-40B4-BE49-F238E27FC236}">
                <a16:creationId xmlns:a16="http://schemas.microsoft.com/office/drawing/2014/main" id="{AA3A7824-94A0-4CA4-96F1-B21587A2B76B}"/>
              </a:ext>
            </a:extLst>
          </p:cNvPr>
          <p:cNvSpPr/>
          <p:nvPr/>
        </p:nvSpPr>
        <p:spPr>
          <a:xfrm>
            <a:off x="7972884" y="1505224"/>
            <a:ext cx="3106074" cy="974287"/>
          </a:xfrm>
          <a:prstGeom prst="round2SameRect">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t>Menor presión sobre recursos naturales</a:t>
            </a:r>
          </a:p>
        </p:txBody>
      </p:sp>
      <p:sp>
        <p:nvSpPr>
          <p:cNvPr id="21" name="Round Same Side Corner Rectangle 10">
            <a:extLst>
              <a:ext uri="{FF2B5EF4-FFF2-40B4-BE49-F238E27FC236}">
                <a16:creationId xmlns:a16="http://schemas.microsoft.com/office/drawing/2014/main" id="{2B801CCC-E72C-4F62-921B-49225D6F72F3}"/>
              </a:ext>
            </a:extLst>
          </p:cNvPr>
          <p:cNvSpPr/>
          <p:nvPr/>
        </p:nvSpPr>
        <p:spPr>
          <a:xfrm>
            <a:off x="7972884" y="2499981"/>
            <a:ext cx="3106074" cy="884902"/>
          </a:xfrm>
          <a:prstGeom prst="round2SameRect">
            <a:avLst>
              <a:gd name="adj1" fmla="val 0"/>
              <a:gd name="adj2" fmla="val 13131"/>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t>Menores impactos ambientales por disposición</a:t>
            </a:r>
          </a:p>
        </p:txBody>
      </p:sp>
    </p:spTree>
    <p:extLst>
      <p:ext uri="{BB962C8B-B14F-4D97-AF65-F5344CB8AC3E}">
        <p14:creationId xmlns:p14="http://schemas.microsoft.com/office/powerpoint/2010/main" val="140499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3">
            <a:extLst>
              <a:ext uri="{FF2B5EF4-FFF2-40B4-BE49-F238E27FC236}">
                <a16:creationId xmlns:a16="http://schemas.microsoft.com/office/drawing/2014/main" id="{CA3AFCC4-1794-448E-B965-1DECDEE026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6157" y="6276442"/>
            <a:ext cx="1378509" cy="450970"/>
          </a:xfrm>
          <a:prstGeom prst="rect">
            <a:avLst/>
          </a:prstGeom>
        </p:spPr>
      </p:pic>
      <p:sp>
        <p:nvSpPr>
          <p:cNvPr id="25" name="Freeform 15">
            <a:extLst>
              <a:ext uri="{FF2B5EF4-FFF2-40B4-BE49-F238E27FC236}">
                <a16:creationId xmlns:a16="http://schemas.microsoft.com/office/drawing/2014/main" id="{0FE2FBDE-8CBD-4AF5-8829-0F096F8AAC1C}"/>
              </a:ext>
            </a:extLst>
          </p:cNvPr>
          <p:cNvSpPr/>
          <p:nvPr/>
        </p:nvSpPr>
        <p:spPr>
          <a:xfrm>
            <a:off x="8408230" y="6246632"/>
            <a:ext cx="87657" cy="524978"/>
          </a:xfrm>
          <a:custGeom>
            <a:avLst/>
            <a:gdLst>
              <a:gd name="connsiteX0" fmla="*/ 1431722 w 1431722"/>
              <a:gd name="connsiteY0" fmla="*/ 0 h 5603160"/>
              <a:gd name="connsiteX1" fmla="*/ 1431722 w 1431722"/>
              <a:gd name="connsiteY1" fmla="*/ 5603160 h 5603160"/>
              <a:gd name="connsiteX2" fmla="*/ 1261017 w 1431722"/>
              <a:gd name="connsiteY2" fmla="*/ 5475509 h 5603160"/>
              <a:gd name="connsiteX3" fmla="*/ 0 w 1431722"/>
              <a:gd name="connsiteY3" fmla="*/ 2801580 h 5603160"/>
              <a:gd name="connsiteX4" fmla="*/ 1261017 w 1431722"/>
              <a:gd name="connsiteY4" fmla="*/ 127651 h 5603160"/>
              <a:gd name="connsiteX0" fmla="*/ 1431722 w 1523162"/>
              <a:gd name="connsiteY0" fmla="*/ 5603160 h 5694600"/>
              <a:gd name="connsiteX1" fmla="*/ 1261017 w 1523162"/>
              <a:gd name="connsiteY1" fmla="*/ 5475509 h 5694600"/>
              <a:gd name="connsiteX2" fmla="*/ 0 w 1523162"/>
              <a:gd name="connsiteY2" fmla="*/ 2801580 h 5694600"/>
              <a:gd name="connsiteX3" fmla="*/ 1261017 w 1523162"/>
              <a:gd name="connsiteY3" fmla="*/ 127651 h 5694600"/>
              <a:gd name="connsiteX4" fmla="*/ 1431722 w 1523162"/>
              <a:gd name="connsiteY4" fmla="*/ 0 h 5694600"/>
              <a:gd name="connsiteX5" fmla="*/ 1523162 w 1523162"/>
              <a:gd name="connsiteY5" fmla="*/ 5694600 h 5694600"/>
              <a:gd name="connsiteX0" fmla="*/ 1431722 w 1431722"/>
              <a:gd name="connsiteY0" fmla="*/ 5603160 h 5603160"/>
              <a:gd name="connsiteX1" fmla="*/ 1261017 w 1431722"/>
              <a:gd name="connsiteY1" fmla="*/ 5475509 h 5603160"/>
              <a:gd name="connsiteX2" fmla="*/ 0 w 1431722"/>
              <a:gd name="connsiteY2" fmla="*/ 2801580 h 5603160"/>
              <a:gd name="connsiteX3" fmla="*/ 1261017 w 1431722"/>
              <a:gd name="connsiteY3" fmla="*/ 127651 h 5603160"/>
              <a:gd name="connsiteX4" fmla="*/ 1431722 w 1431722"/>
              <a:gd name="connsiteY4" fmla="*/ 0 h 5603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722" h="5603160">
                <a:moveTo>
                  <a:pt x="1431722" y="5603160"/>
                </a:moveTo>
                <a:lnTo>
                  <a:pt x="1261017" y="5475509"/>
                </a:lnTo>
                <a:cubicBezTo>
                  <a:pt x="490883" y="4839938"/>
                  <a:pt x="0" y="3878085"/>
                  <a:pt x="0" y="2801580"/>
                </a:cubicBezTo>
                <a:cubicBezTo>
                  <a:pt x="0" y="1725076"/>
                  <a:pt x="490883" y="763223"/>
                  <a:pt x="1261017" y="127651"/>
                </a:cubicBezTo>
                <a:lnTo>
                  <a:pt x="1431722" y="0"/>
                </a:lnTo>
              </a:path>
            </a:pathLst>
          </a:cu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7B2ECC32-6F2C-4D65-A895-D93D1D5C1FE7}"/>
              </a:ext>
            </a:extLst>
          </p:cNvPr>
          <p:cNvSpPr txBox="1">
            <a:spLocks/>
          </p:cNvSpPr>
          <p:nvPr/>
        </p:nvSpPr>
        <p:spPr>
          <a:xfrm>
            <a:off x="190174" y="1067902"/>
            <a:ext cx="11862916" cy="728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B81C28"/>
                </a:solidFill>
                <a:latin typeface="+mj-lt"/>
                <a:ea typeface="+mj-ea"/>
                <a:cs typeface="+mj-cs"/>
              </a:defRPr>
            </a:lvl1pPr>
          </a:lstStyle>
          <a:p>
            <a:endParaRPr lang="es-CO" sz="2800" dirty="0"/>
          </a:p>
        </p:txBody>
      </p:sp>
      <p:sp>
        <p:nvSpPr>
          <p:cNvPr id="53" name="Título 1">
            <a:extLst>
              <a:ext uri="{FF2B5EF4-FFF2-40B4-BE49-F238E27FC236}">
                <a16:creationId xmlns:a16="http://schemas.microsoft.com/office/drawing/2014/main" id="{784192B5-DDD3-4BBC-99C3-5DC0801C7205}"/>
              </a:ext>
            </a:extLst>
          </p:cNvPr>
          <p:cNvSpPr>
            <a:spLocks noGrp="1"/>
          </p:cNvSpPr>
          <p:nvPr>
            <p:ph type="title"/>
          </p:nvPr>
        </p:nvSpPr>
        <p:spPr>
          <a:xfrm>
            <a:off x="291866" y="128676"/>
            <a:ext cx="11900134" cy="559387"/>
          </a:xfrm>
        </p:spPr>
        <p:txBody>
          <a:bodyPr/>
          <a:lstStyle/>
          <a:p>
            <a:r>
              <a:rPr lang="es-ES" dirty="0"/>
              <a:t>El 52% de los ciudadanos indica que separan los residuos</a:t>
            </a:r>
          </a:p>
        </p:txBody>
      </p:sp>
      <p:sp>
        <p:nvSpPr>
          <p:cNvPr id="55" name="Marcador de texto 3">
            <a:extLst>
              <a:ext uri="{FF2B5EF4-FFF2-40B4-BE49-F238E27FC236}">
                <a16:creationId xmlns:a16="http://schemas.microsoft.com/office/drawing/2014/main" id="{BE66996D-0BFF-440B-A309-86C144CBF1A5}"/>
              </a:ext>
            </a:extLst>
          </p:cNvPr>
          <p:cNvSpPr txBox="1">
            <a:spLocks/>
          </p:cNvSpPr>
          <p:nvPr/>
        </p:nvSpPr>
        <p:spPr>
          <a:xfrm>
            <a:off x="9134764" y="5181600"/>
            <a:ext cx="2854036" cy="697351"/>
          </a:xfrm>
          <a:prstGeom prst="rect">
            <a:avLst/>
          </a:prstGeom>
        </p:spPr>
        <p:txBody>
          <a:bodyPr vert="horz" lIns="91440" tIns="45720" rIns="91440" bIns="45720" rtlCol="0" anchor="ctr">
            <a:noAutofit/>
          </a:bodyPr>
          <a:lstStyle>
            <a:lvl1pPr marL="0" indent="0" algn="r" defTabSz="914400" rtl="0" eaLnBrk="1" latinLnBrk="0" hangingPunct="1">
              <a:lnSpc>
                <a:spcPct val="100000"/>
              </a:lnSpc>
              <a:spcBef>
                <a:spcPts val="0"/>
              </a:spcBef>
              <a:buFont typeface="Arial" panose="020B0604020202020204" pitchFamily="34" charset="0"/>
              <a:buNone/>
              <a:defRPr sz="9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100" dirty="0"/>
              <a:t> </a:t>
            </a:r>
          </a:p>
        </p:txBody>
      </p:sp>
      <p:sp>
        <p:nvSpPr>
          <p:cNvPr id="3" name="CuadroTexto 2">
            <a:extLst>
              <a:ext uri="{FF2B5EF4-FFF2-40B4-BE49-F238E27FC236}">
                <a16:creationId xmlns:a16="http://schemas.microsoft.com/office/drawing/2014/main" id="{7143D189-B99B-4217-AB4D-C29054F9065A}"/>
              </a:ext>
            </a:extLst>
          </p:cNvPr>
          <p:cNvSpPr txBox="1"/>
          <p:nvPr/>
        </p:nvSpPr>
        <p:spPr>
          <a:xfrm>
            <a:off x="10236200" y="3873500"/>
            <a:ext cx="850900" cy="369332"/>
          </a:xfrm>
          <a:prstGeom prst="rect">
            <a:avLst/>
          </a:prstGeom>
          <a:noFill/>
        </p:spPr>
        <p:txBody>
          <a:bodyPr wrap="square" rtlCol="0">
            <a:spAutoFit/>
          </a:bodyPr>
          <a:lstStyle/>
          <a:p>
            <a:endParaRPr lang="es-CO" dirty="0"/>
          </a:p>
        </p:txBody>
      </p:sp>
      <p:sp>
        <p:nvSpPr>
          <p:cNvPr id="4" name="Marcador de texto 3">
            <a:extLst>
              <a:ext uri="{FF2B5EF4-FFF2-40B4-BE49-F238E27FC236}">
                <a16:creationId xmlns:a16="http://schemas.microsoft.com/office/drawing/2014/main" id="{4E5AA2BE-3D9D-447F-B075-A87215A617FB}"/>
              </a:ext>
            </a:extLst>
          </p:cNvPr>
          <p:cNvSpPr>
            <a:spLocks noGrp="1"/>
          </p:cNvSpPr>
          <p:nvPr>
            <p:ph type="body" sz="quarter" idx="10"/>
          </p:nvPr>
        </p:nvSpPr>
        <p:spPr>
          <a:xfrm>
            <a:off x="374434" y="768591"/>
            <a:ext cx="11614384" cy="360939"/>
          </a:xfrm>
        </p:spPr>
        <p:txBody>
          <a:bodyPr/>
          <a:lstStyle/>
          <a:p>
            <a:r>
              <a:rPr lang="es-CO" dirty="0"/>
              <a:t>Las mayores tasa de separación en la fuente se da en los estratos 5 y 6</a:t>
            </a:r>
          </a:p>
        </p:txBody>
      </p:sp>
      <p:sp>
        <p:nvSpPr>
          <p:cNvPr id="40" name="Rectángulo 39">
            <a:extLst>
              <a:ext uri="{FF2B5EF4-FFF2-40B4-BE49-F238E27FC236}">
                <a16:creationId xmlns:a16="http://schemas.microsoft.com/office/drawing/2014/main" id="{874EEB1A-64A1-4A43-AAD0-2D5CF1D2884D}"/>
              </a:ext>
            </a:extLst>
          </p:cNvPr>
          <p:cNvSpPr/>
          <p:nvPr/>
        </p:nvSpPr>
        <p:spPr>
          <a:xfrm>
            <a:off x="374434" y="1742204"/>
            <a:ext cx="4572000" cy="747256"/>
          </a:xfrm>
          <a:prstGeom prst="rect">
            <a:avLst/>
          </a:prstGeom>
        </p:spPr>
        <p:txBody>
          <a:bodyPr>
            <a:spAutoFit/>
          </a:bodyPr>
          <a:lstStyle/>
          <a:p>
            <a:pPr algn="ctr">
              <a:defRPr sz="2128" b="1" i="0" u="none" strike="noStrike" kern="1200" baseline="0">
                <a:solidFill>
                  <a:srgbClr val="1F497D"/>
                </a:solidFill>
                <a:latin typeface="+mn-lt"/>
                <a:ea typeface="+mn-ea"/>
                <a:cs typeface="+mn-cs"/>
              </a:defRPr>
            </a:pPr>
            <a:r>
              <a:rPr lang="es-ES" sz="2000" dirty="0">
                <a:solidFill>
                  <a:schemeClr val="bg2">
                    <a:lumMod val="10000"/>
                  </a:schemeClr>
                </a:solidFill>
              </a:rPr>
              <a:t>¿</a:t>
            </a:r>
            <a:r>
              <a:rPr lang="es-ES" dirty="0">
                <a:solidFill>
                  <a:schemeClr val="bg2">
                    <a:lumMod val="10000"/>
                  </a:schemeClr>
                </a:solidFill>
              </a:rPr>
              <a:t>En su hogar separan la basura para reciclar?</a:t>
            </a:r>
          </a:p>
        </p:txBody>
      </p:sp>
      <p:graphicFrame>
        <p:nvGraphicFramePr>
          <p:cNvPr id="41" name="Gráfico 40">
            <a:extLst>
              <a:ext uri="{FF2B5EF4-FFF2-40B4-BE49-F238E27FC236}">
                <a16:creationId xmlns:a16="http://schemas.microsoft.com/office/drawing/2014/main" id="{3390AB24-8127-40A8-AA10-716D78559CDC}"/>
              </a:ext>
            </a:extLst>
          </p:cNvPr>
          <p:cNvGraphicFramePr>
            <a:graphicFrameLocks/>
          </p:cNvGraphicFramePr>
          <p:nvPr>
            <p:extLst>
              <p:ext uri="{D42A27DB-BD31-4B8C-83A1-F6EECF244321}">
                <p14:modId xmlns:p14="http://schemas.microsoft.com/office/powerpoint/2010/main" val="1665467730"/>
              </p:ext>
            </p:extLst>
          </p:nvPr>
        </p:nvGraphicFramePr>
        <p:xfrm>
          <a:off x="5185453" y="2540873"/>
          <a:ext cx="6610874" cy="2640727"/>
        </p:xfrm>
        <a:graphic>
          <a:graphicData uri="http://schemas.openxmlformats.org/drawingml/2006/chart">
            <c:chart xmlns:c="http://schemas.openxmlformats.org/drawingml/2006/chart" xmlns:r="http://schemas.openxmlformats.org/officeDocument/2006/relationships" r:id="rId4"/>
          </a:graphicData>
        </a:graphic>
      </p:graphicFrame>
      <p:sp>
        <p:nvSpPr>
          <p:cNvPr id="42" name="Rectángulo 41">
            <a:extLst>
              <a:ext uri="{FF2B5EF4-FFF2-40B4-BE49-F238E27FC236}">
                <a16:creationId xmlns:a16="http://schemas.microsoft.com/office/drawing/2014/main" id="{5D986929-C9A1-46BA-9CF1-397917C9D22C}"/>
              </a:ext>
            </a:extLst>
          </p:cNvPr>
          <p:cNvSpPr/>
          <p:nvPr/>
        </p:nvSpPr>
        <p:spPr>
          <a:xfrm>
            <a:off x="6297433" y="1784407"/>
            <a:ext cx="5371606" cy="747256"/>
          </a:xfrm>
          <a:prstGeom prst="rect">
            <a:avLst/>
          </a:prstGeom>
        </p:spPr>
        <p:txBody>
          <a:bodyPr wrap="square">
            <a:spAutoFit/>
          </a:bodyPr>
          <a:lstStyle/>
          <a:p>
            <a:pPr algn="ctr">
              <a:defRPr sz="2128" b="1" i="0" u="none" strike="noStrike" kern="1200" baseline="0">
                <a:solidFill>
                  <a:srgbClr val="1F497D"/>
                </a:solidFill>
                <a:latin typeface="+mn-lt"/>
                <a:ea typeface="+mn-ea"/>
                <a:cs typeface="+mn-cs"/>
              </a:defRPr>
            </a:pPr>
            <a:r>
              <a:rPr lang="es-ES" dirty="0">
                <a:solidFill>
                  <a:schemeClr val="bg2">
                    <a:lumMod val="10000"/>
                  </a:schemeClr>
                </a:solidFill>
              </a:rPr>
              <a:t>Distribución por Estratos Socioeconómicos</a:t>
            </a:r>
          </a:p>
        </p:txBody>
      </p:sp>
      <p:graphicFrame>
        <p:nvGraphicFramePr>
          <p:cNvPr id="47" name="Gráfico 46">
            <a:extLst>
              <a:ext uri="{FF2B5EF4-FFF2-40B4-BE49-F238E27FC236}">
                <a16:creationId xmlns:a16="http://schemas.microsoft.com/office/drawing/2014/main" id="{A8CBE329-ABF5-4C26-8C75-7F576433E680}"/>
              </a:ext>
            </a:extLst>
          </p:cNvPr>
          <p:cNvGraphicFramePr>
            <a:graphicFrameLocks/>
          </p:cNvGraphicFramePr>
          <p:nvPr>
            <p:extLst>
              <p:ext uri="{D42A27DB-BD31-4B8C-83A1-F6EECF244321}">
                <p14:modId xmlns:p14="http://schemas.microsoft.com/office/powerpoint/2010/main" val="1972274790"/>
              </p:ext>
            </p:extLst>
          </p:nvPr>
        </p:nvGraphicFramePr>
        <p:xfrm>
          <a:off x="374434" y="2176310"/>
          <a:ext cx="4572000" cy="3068790"/>
        </p:xfrm>
        <a:graphic>
          <a:graphicData uri="http://schemas.openxmlformats.org/drawingml/2006/chart">
            <c:chart xmlns:c="http://schemas.openxmlformats.org/drawingml/2006/chart" xmlns:r="http://schemas.openxmlformats.org/officeDocument/2006/relationships" r:id="rId5"/>
          </a:graphicData>
        </a:graphic>
      </p:graphicFrame>
      <p:sp>
        <p:nvSpPr>
          <p:cNvPr id="15" name="Marcador de texto 6">
            <a:extLst>
              <a:ext uri="{FF2B5EF4-FFF2-40B4-BE49-F238E27FC236}">
                <a16:creationId xmlns:a16="http://schemas.microsoft.com/office/drawing/2014/main" id="{31725F70-F3A9-4979-9D63-F659F33968BD}"/>
              </a:ext>
            </a:extLst>
          </p:cNvPr>
          <p:cNvSpPr>
            <a:spLocks noGrp="1"/>
          </p:cNvSpPr>
          <p:nvPr>
            <p:ph type="body" sz="quarter" idx="11"/>
          </p:nvPr>
        </p:nvSpPr>
        <p:spPr>
          <a:xfrm>
            <a:off x="6458680" y="5575459"/>
            <a:ext cx="5337647" cy="531038"/>
          </a:xfrm>
        </p:spPr>
        <p:txBody>
          <a:bodyPr/>
          <a:lstStyle/>
          <a:p>
            <a:r>
              <a:rPr lang="es-CO" sz="1000" b="1" dirty="0">
                <a:latin typeface="Calibri"/>
              </a:rPr>
              <a:t>Fuente: </a:t>
            </a:r>
            <a:r>
              <a:rPr lang="es-ES" sz="1000" b="1" dirty="0">
                <a:latin typeface="Calibri"/>
              </a:rPr>
              <a:t>Encuesta de Percepción Ciudadana al Plan Nacional de Desarrollo –segundo semestre 2017</a:t>
            </a:r>
            <a:endParaRPr lang="es-CO" sz="1000" dirty="0"/>
          </a:p>
          <a:p>
            <a:endParaRPr lang="es-CO" sz="1000" dirty="0"/>
          </a:p>
        </p:txBody>
      </p:sp>
    </p:spTree>
    <p:extLst>
      <p:ext uri="{BB962C8B-B14F-4D97-AF65-F5344CB8AC3E}">
        <p14:creationId xmlns:p14="http://schemas.microsoft.com/office/powerpoint/2010/main" val="367176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3">
            <a:extLst>
              <a:ext uri="{FF2B5EF4-FFF2-40B4-BE49-F238E27FC236}">
                <a16:creationId xmlns:a16="http://schemas.microsoft.com/office/drawing/2014/main" id="{CA3AFCC4-1794-448E-B965-1DECDEE026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3592" y="6244622"/>
            <a:ext cx="1378509" cy="450970"/>
          </a:xfrm>
          <a:prstGeom prst="rect">
            <a:avLst/>
          </a:prstGeom>
        </p:spPr>
      </p:pic>
      <p:sp>
        <p:nvSpPr>
          <p:cNvPr id="25" name="Freeform 15">
            <a:extLst>
              <a:ext uri="{FF2B5EF4-FFF2-40B4-BE49-F238E27FC236}">
                <a16:creationId xmlns:a16="http://schemas.microsoft.com/office/drawing/2014/main" id="{0FE2FBDE-8CBD-4AF5-8829-0F096F8AAC1C}"/>
              </a:ext>
            </a:extLst>
          </p:cNvPr>
          <p:cNvSpPr/>
          <p:nvPr/>
        </p:nvSpPr>
        <p:spPr>
          <a:xfrm>
            <a:off x="9499092" y="5989960"/>
            <a:ext cx="87657" cy="524978"/>
          </a:xfrm>
          <a:custGeom>
            <a:avLst/>
            <a:gdLst>
              <a:gd name="connsiteX0" fmla="*/ 1431722 w 1431722"/>
              <a:gd name="connsiteY0" fmla="*/ 0 h 5603160"/>
              <a:gd name="connsiteX1" fmla="*/ 1431722 w 1431722"/>
              <a:gd name="connsiteY1" fmla="*/ 5603160 h 5603160"/>
              <a:gd name="connsiteX2" fmla="*/ 1261017 w 1431722"/>
              <a:gd name="connsiteY2" fmla="*/ 5475509 h 5603160"/>
              <a:gd name="connsiteX3" fmla="*/ 0 w 1431722"/>
              <a:gd name="connsiteY3" fmla="*/ 2801580 h 5603160"/>
              <a:gd name="connsiteX4" fmla="*/ 1261017 w 1431722"/>
              <a:gd name="connsiteY4" fmla="*/ 127651 h 5603160"/>
              <a:gd name="connsiteX0" fmla="*/ 1431722 w 1523162"/>
              <a:gd name="connsiteY0" fmla="*/ 5603160 h 5694600"/>
              <a:gd name="connsiteX1" fmla="*/ 1261017 w 1523162"/>
              <a:gd name="connsiteY1" fmla="*/ 5475509 h 5694600"/>
              <a:gd name="connsiteX2" fmla="*/ 0 w 1523162"/>
              <a:gd name="connsiteY2" fmla="*/ 2801580 h 5694600"/>
              <a:gd name="connsiteX3" fmla="*/ 1261017 w 1523162"/>
              <a:gd name="connsiteY3" fmla="*/ 127651 h 5694600"/>
              <a:gd name="connsiteX4" fmla="*/ 1431722 w 1523162"/>
              <a:gd name="connsiteY4" fmla="*/ 0 h 5694600"/>
              <a:gd name="connsiteX5" fmla="*/ 1523162 w 1523162"/>
              <a:gd name="connsiteY5" fmla="*/ 5694600 h 5694600"/>
              <a:gd name="connsiteX0" fmla="*/ 1431722 w 1431722"/>
              <a:gd name="connsiteY0" fmla="*/ 5603160 h 5603160"/>
              <a:gd name="connsiteX1" fmla="*/ 1261017 w 1431722"/>
              <a:gd name="connsiteY1" fmla="*/ 5475509 h 5603160"/>
              <a:gd name="connsiteX2" fmla="*/ 0 w 1431722"/>
              <a:gd name="connsiteY2" fmla="*/ 2801580 h 5603160"/>
              <a:gd name="connsiteX3" fmla="*/ 1261017 w 1431722"/>
              <a:gd name="connsiteY3" fmla="*/ 127651 h 5603160"/>
              <a:gd name="connsiteX4" fmla="*/ 1431722 w 1431722"/>
              <a:gd name="connsiteY4" fmla="*/ 0 h 5603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722" h="5603160">
                <a:moveTo>
                  <a:pt x="1431722" y="5603160"/>
                </a:moveTo>
                <a:lnTo>
                  <a:pt x="1261017" y="5475509"/>
                </a:lnTo>
                <a:cubicBezTo>
                  <a:pt x="490883" y="4839938"/>
                  <a:pt x="0" y="3878085"/>
                  <a:pt x="0" y="2801580"/>
                </a:cubicBezTo>
                <a:cubicBezTo>
                  <a:pt x="0" y="1725076"/>
                  <a:pt x="490883" y="763223"/>
                  <a:pt x="1261017" y="127651"/>
                </a:cubicBezTo>
                <a:lnTo>
                  <a:pt x="1431722" y="0"/>
                </a:lnTo>
              </a:path>
            </a:pathLst>
          </a:cu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7B2ECC32-6F2C-4D65-A895-D93D1D5C1FE7}"/>
              </a:ext>
            </a:extLst>
          </p:cNvPr>
          <p:cNvSpPr txBox="1">
            <a:spLocks/>
          </p:cNvSpPr>
          <p:nvPr/>
        </p:nvSpPr>
        <p:spPr>
          <a:xfrm>
            <a:off x="7782101" y="4573102"/>
            <a:ext cx="11862916" cy="728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B81C28"/>
                </a:solidFill>
                <a:latin typeface="+mj-lt"/>
                <a:ea typeface="+mj-ea"/>
                <a:cs typeface="+mj-cs"/>
              </a:defRPr>
            </a:lvl1pPr>
          </a:lstStyle>
          <a:p>
            <a:endParaRPr lang="es-CO" sz="2800" dirty="0"/>
          </a:p>
        </p:txBody>
      </p:sp>
      <p:sp>
        <p:nvSpPr>
          <p:cNvPr id="62" name="Título 1">
            <a:extLst>
              <a:ext uri="{FF2B5EF4-FFF2-40B4-BE49-F238E27FC236}">
                <a16:creationId xmlns:a16="http://schemas.microsoft.com/office/drawing/2014/main" id="{A199E565-1121-428E-8D6D-4DBCC674AB6E}"/>
              </a:ext>
            </a:extLst>
          </p:cNvPr>
          <p:cNvSpPr txBox="1">
            <a:spLocks/>
          </p:cNvSpPr>
          <p:nvPr/>
        </p:nvSpPr>
        <p:spPr>
          <a:xfrm>
            <a:off x="304800" y="62586"/>
            <a:ext cx="11920246" cy="559387"/>
          </a:xfrm>
          <a:prstGeom prst="rect">
            <a:avLst/>
          </a:prstGeom>
        </p:spPr>
        <p:txBody>
          <a:bodyPr vert="horz" lIns="91440" tIns="45720" rIns="91440" bIns="45720" rtlCol="0" anchor="t">
            <a:noAutofit/>
          </a:bodyPr>
          <a:lstStyle>
            <a:lvl1pPr algn="l" defTabSz="914400" rtl="0" eaLnBrk="1" latinLnBrk="0" hangingPunct="1">
              <a:lnSpc>
                <a:spcPts val="3700"/>
              </a:lnSpc>
              <a:spcBef>
                <a:spcPct val="0"/>
              </a:spcBef>
              <a:buNone/>
              <a:defRPr sz="3600" b="1" kern="1200" spc="-150">
                <a:solidFill>
                  <a:srgbClr val="1F4B71"/>
                </a:solidFill>
                <a:latin typeface="Arial" panose="020B0604020202020204" pitchFamily="34" charset="0"/>
                <a:ea typeface="+mj-ea"/>
                <a:cs typeface="+mj-cs"/>
              </a:defRPr>
            </a:lvl1pPr>
          </a:lstStyle>
          <a:p>
            <a:r>
              <a:rPr lang="es-CO" sz="2800" dirty="0"/>
              <a:t>Barreras en el componente económico para avanzar hacia una economía circular </a:t>
            </a:r>
          </a:p>
        </p:txBody>
      </p:sp>
      <p:sp>
        <p:nvSpPr>
          <p:cNvPr id="34" name="7 Rectángulo redondeado">
            <a:extLst>
              <a:ext uri="{FF2B5EF4-FFF2-40B4-BE49-F238E27FC236}">
                <a16:creationId xmlns:a16="http://schemas.microsoft.com/office/drawing/2014/main" id="{C884DD18-FE13-4FDF-852D-185FC46E3181}"/>
              </a:ext>
            </a:extLst>
          </p:cNvPr>
          <p:cNvSpPr/>
          <p:nvPr/>
        </p:nvSpPr>
        <p:spPr>
          <a:xfrm>
            <a:off x="3830050" y="7860632"/>
            <a:ext cx="7102643" cy="42037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1" dirty="0">
                <a:solidFill>
                  <a:schemeClr val="tx1"/>
                </a:solidFill>
                <a:cs typeface="Arial" panose="020B0604020202020204" pitchFamily="34" charset="0"/>
              </a:rPr>
              <a:t>El marco tarifario actual es una barrera.</a:t>
            </a:r>
          </a:p>
        </p:txBody>
      </p:sp>
      <p:graphicFrame>
        <p:nvGraphicFramePr>
          <p:cNvPr id="15" name="Table 4">
            <a:extLst>
              <a:ext uri="{FF2B5EF4-FFF2-40B4-BE49-F238E27FC236}">
                <a16:creationId xmlns:a16="http://schemas.microsoft.com/office/drawing/2014/main" id="{708ABDE9-C03E-4A6E-B5A6-DD4AF4D0E356}"/>
              </a:ext>
            </a:extLst>
          </p:cNvPr>
          <p:cNvGraphicFramePr>
            <a:graphicFrameLocks noGrp="1"/>
          </p:cNvGraphicFramePr>
          <p:nvPr>
            <p:extLst>
              <p:ext uri="{D42A27DB-BD31-4B8C-83A1-F6EECF244321}">
                <p14:modId xmlns:p14="http://schemas.microsoft.com/office/powerpoint/2010/main" val="706072676"/>
              </p:ext>
            </p:extLst>
          </p:nvPr>
        </p:nvGraphicFramePr>
        <p:xfrm>
          <a:off x="963386" y="1179632"/>
          <a:ext cx="10433957" cy="4693238"/>
        </p:xfrm>
        <a:graphic>
          <a:graphicData uri="http://schemas.openxmlformats.org/drawingml/2006/table">
            <a:tbl>
              <a:tblPr>
                <a:tableStyleId>{2D5ABB26-0587-4C30-8999-92F81FD0307C}</a:tableStyleId>
              </a:tblPr>
              <a:tblGrid>
                <a:gridCol w="4321292">
                  <a:extLst>
                    <a:ext uri="{9D8B030D-6E8A-4147-A177-3AD203B41FA5}">
                      <a16:colId xmlns:a16="http://schemas.microsoft.com/office/drawing/2014/main" val="3791729717"/>
                    </a:ext>
                  </a:extLst>
                </a:gridCol>
                <a:gridCol w="6112665">
                  <a:extLst>
                    <a:ext uri="{9D8B030D-6E8A-4147-A177-3AD203B41FA5}">
                      <a16:colId xmlns:a16="http://schemas.microsoft.com/office/drawing/2014/main" val="3662978381"/>
                    </a:ext>
                  </a:extLst>
                </a:gridCol>
              </a:tblGrid>
              <a:tr h="1127232">
                <a:tc>
                  <a:txBody>
                    <a:bodyPr/>
                    <a:lstStyle/>
                    <a:p>
                      <a:pPr algn="ctr"/>
                      <a:r>
                        <a:rPr lang="es-CO" sz="1600" b="1" dirty="0">
                          <a:solidFill>
                            <a:schemeClr val="bg1"/>
                          </a:solidFill>
                        </a:rPr>
                        <a:t>COSTOS DE INFRAESTRUCTURA Y LOGÍSTICOS</a:t>
                      </a: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kern="1200" dirty="0">
                          <a:solidFill>
                            <a:srgbClr val="1F4B71"/>
                          </a:solidFill>
                          <a:latin typeface="+mn-lt"/>
                          <a:ea typeface="+mn-ea"/>
                          <a:cs typeface="+mn-cs"/>
                        </a:rPr>
                        <a:t>Limitados recursos económicos e incentivos a inversiones estratégicas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kern="1200" dirty="0">
                          <a:solidFill>
                            <a:srgbClr val="1F4B71"/>
                          </a:solidFill>
                          <a:latin typeface="+mn-lt"/>
                          <a:ea typeface="+mn-ea"/>
                          <a:cs typeface="+mn-cs"/>
                        </a:rPr>
                        <a:t>Altos costos logísticos</a:t>
                      </a:r>
                    </a:p>
                    <a:p>
                      <a:pPr algn="ctr"/>
                      <a:endParaRPr lang="es-CO" sz="1600" b="1" dirty="0">
                        <a:solidFill>
                          <a:srgbClr val="1F4B71"/>
                        </a:solidFill>
                      </a:endParaRPr>
                    </a:p>
                  </a:txBody>
                  <a:tcPr marL="110642" marR="110642"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3059183"/>
                  </a:ext>
                </a:extLst>
              </a:tr>
              <a:tr h="854028">
                <a:tc>
                  <a:txBody>
                    <a:bodyPr/>
                    <a:lstStyle/>
                    <a:p>
                      <a:pPr algn="ctr"/>
                      <a:r>
                        <a:rPr lang="es-CO" sz="1600" b="1" dirty="0">
                          <a:solidFill>
                            <a:schemeClr val="bg1"/>
                          </a:solidFill>
                        </a:rPr>
                        <a:t>ALIANZAS PUBLICO-PRIVADAS</a:t>
                      </a: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kern="1200" dirty="0">
                          <a:solidFill>
                            <a:srgbClr val="A4091F"/>
                          </a:solidFill>
                          <a:latin typeface="+mn-lt"/>
                          <a:ea typeface="+mn-ea"/>
                          <a:cs typeface="+mn-cs"/>
                        </a:rPr>
                        <a:t>Ausencia de colaboración público-privada.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kern="1200" dirty="0">
                          <a:solidFill>
                            <a:srgbClr val="A4091F"/>
                          </a:solidFill>
                          <a:latin typeface="+mn-lt"/>
                          <a:ea typeface="+mn-ea"/>
                          <a:cs typeface="+mn-cs"/>
                        </a:rPr>
                        <a:t>Falta de seguridad jurídica al inversor.</a:t>
                      </a:r>
                    </a:p>
                    <a:p>
                      <a:pPr algn="ctr"/>
                      <a:endParaRPr lang="es-CO" sz="1600" b="1" dirty="0">
                        <a:solidFill>
                          <a:srgbClr val="A4091F"/>
                        </a:solidFill>
                      </a:endParaRP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0244357"/>
                  </a:ext>
                </a:extLst>
              </a:tr>
              <a:tr h="1411108">
                <a:tc>
                  <a:txBody>
                    <a:bodyPr/>
                    <a:lstStyle/>
                    <a:p>
                      <a:pPr algn="ctr"/>
                      <a:r>
                        <a:rPr lang="es-CO" sz="1600" b="1" dirty="0">
                          <a:solidFill>
                            <a:schemeClr val="bg1"/>
                          </a:solidFill>
                        </a:rPr>
                        <a:t>INSTRUMENTOS ECONÓMICOS</a:t>
                      </a: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kern="1200" dirty="0">
                          <a:solidFill>
                            <a:srgbClr val="1F4B71"/>
                          </a:solidFill>
                          <a:latin typeface="+mn-lt"/>
                          <a:ea typeface="+mn-ea"/>
                          <a:cs typeface="+mn-cs"/>
                        </a:rPr>
                        <a:t>Deficiencias en los esquemas de financiación dirigidos a las regiones y municipios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kern="1200" dirty="0">
                          <a:solidFill>
                            <a:srgbClr val="1F4B71"/>
                          </a:solidFill>
                          <a:latin typeface="+mn-lt"/>
                          <a:ea typeface="+mn-ea"/>
                          <a:cs typeface="+mn-cs"/>
                        </a:rPr>
                        <a:t>Ausencia de incentivos a la inversión privada en infraestructura y logística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kern="1200" dirty="0">
                          <a:solidFill>
                            <a:srgbClr val="1F4B71"/>
                          </a:solidFill>
                          <a:latin typeface="+mn-lt"/>
                          <a:ea typeface="+mn-ea"/>
                          <a:cs typeface="+mn-cs"/>
                        </a:rPr>
                        <a:t>Ausencia de programas de subvenciones I+D+i</a:t>
                      </a:r>
                    </a:p>
                    <a:p>
                      <a:pPr algn="ctr"/>
                      <a:endParaRPr lang="es-CO" sz="1600" b="1" dirty="0">
                        <a:solidFill>
                          <a:srgbClr val="1F4B71"/>
                        </a:solidFill>
                      </a:endParaRPr>
                    </a:p>
                  </a:txBody>
                  <a:tcPr marL="110642" marR="110642"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2044798"/>
                  </a:ext>
                </a:extLst>
              </a:tr>
              <a:tr h="1127232">
                <a:tc>
                  <a:txBody>
                    <a:bodyPr/>
                    <a:lstStyle/>
                    <a:p>
                      <a:pPr algn="ctr"/>
                      <a:r>
                        <a:rPr lang="es-CO" sz="1600" b="1" dirty="0">
                          <a:solidFill>
                            <a:schemeClr val="bg1"/>
                          </a:solidFill>
                        </a:rPr>
                        <a:t>MERCADOS</a:t>
                      </a: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kern="1200" dirty="0">
                          <a:solidFill>
                            <a:srgbClr val="A4091F"/>
                          </a:solidFill>
                          <a:latin typeface="+mn-lt"/>
                          <a:ea typeface="+mn-ea"/>
                          <a:cs typeface="+mn-cs"/>
                        </a:rPr>
                        <a:t>Fallas de logística inversa y suministro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kern="1200" dirty="0">
                          <a:solidFill>
                            <a:srgbClr val="A4091F"/>
                          </a:solidFill>
                          <a:latin typeface="+mn-lt"/>
                          <a:ea typeface="+mn-ea"/>
                          <a:cs typeface="+mn-cs"/>
                        </a:rPr>
                        <a:t>El suministro no es estable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kern="1200" dirty="0">
                          <a:solidFill>
                            <a:srgbClr val="A4091F"/>
                          </a:solidFill>
                          <a:latin typeface="+mn-lt"/>
                          <a:ea typeface="+mn-ea"/>
                          <a:cs typeface="+mn-cs"/>
                        </a:rPr>
                        <a:t>Elevada informalidad en la recogida de recursos </a:t>
                      </a:r>
                    </a:p>
                    <a:p>
                      <a:pPr algn="ctr"/>
                      <a:endParaRPr lang="es-CO" sz="1600" b="1" dirty="0">
                        <a:solidFill>
                          <a:srgbClr val="1F4B71"/>
                        </a:solidFill>
                      </a:endParaRPr>
                    </a:p>
                  </a:txBody>
                  <a:tcPr marL="110642" marR="110642"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1429730"/>
                  </a:ext>
                </a:extLst>
              </a:tr>
            </a:tbl>
          </a:graphicData>
        </a:graphic>
      </p:graphicFrame>
    </p:spTree>
    <p:extLst>
      <p:ext uri="{BB962C8B-B14F-4D97-AF65-F5344CB8AC3E}">
        <p14:creationId xmlns:p14="http://schemas.microsoft.com/office/powerpoint/2010/main" val="242296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E9A8F6-1AD1-4A2C-AB49-8C2C28362059}"/>
              </a:ext>
            </a:extLst>
          </p:cNvPr>
          <p:cNvSpPr>
            <a:spLocks noGrp="1"/>
          </p:cNvSpPr>
          <p:nvPr>
            <p:ph type="body" sz="quarter" idx="11"/>
          </p:nvPr>
        </p:nvSpPr>
        <p:spPr/>
        <p:txBody>
          <a:bodyPr/>
          <a:lstStyle/>
          <a:p>
            <a:r>
              <a:rPr lang="es-ES" dirty="0"/>
              <a:t>Avances de Política Pública</a:t>
            </a:r>
          </a:p>
        </p:txBody>
      </p:sp>
      <p:sp>
        <p:nvSpPr>
          <p:cNvPr id="3" name="Text Placeholder 2">
            <a:extLst>
              <a:ext uri="{FF2B5EF4-FFF2-40B4-BE49-F238E27FC236}">
                <a16:creationId xmlns:a16="http://schemas.microsoft.com/office/drawing/2014/main" id="{C4C8518B-92FE-4ECA-883A-CA7F57563DED}"/>
              </a:ext>
            </a:extLst>
          </p:cNvPr>
          <p:cNvSpPr>
            <a:spLocks noGrp="1"/>
          </p:cNvSpPr>
          <p:nvPr>
            <p:ph type="body" sz="quarter" idx="12"/>
          </p:nvPr>
        </p:nvSpPr>
        <p:spPr/>
        <p:txBody>
          <a:bodyPr/>
          <a:lstStyle/>
          <a:p>
            <a:r>
              <a:rPr lang="es-CO" dirty="0"/>
              <a:t>3</a:t>
            </a:r>
          </a:p>
        </p:txBody>
      </p:sp>
    </p:spTree>
    <p:extLst>
      <p:ext uri="{BB962C8B-B14F-4D97-AF65-F5344CB8AC3E}">
        <p14:creationId xmlns:p14="http://schemas.microsoft.com/office/powerpoint/2010/main" val="266732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3">
            <a:extLst>
              <a:ext uri="{FF2B5EF4-FFF2-40B4-BE49-F238E27FC236}">
                <a16:creationId xmlns:a16="http://schemas.microsoft.com/office/drawing/2014/main" id="{CA3AFCC4-1794-448E-B965-1DECDEE026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6157" y="6276442"/>
            <a:ext cx="1378509" cy="450970"/>
          </a:xfrm>
          <a:prstGeom prst="rect">
            <a:avLst/>
          </a:prstGeom>
        </p:spPr>
      </p:pic>
      <p:sp>
        <p:nvSpPr>
          <p:cNvPr id="25" name="Freeform 15">
            <a:extLst>
              <a:ext uri="{FF2B5EF4-FFF2-40B4-BE49-F238E27FC236}">
                <a16:creationId xmlns:a16="http://schemas.microsoft.com/office/drawing/2014/main" id="{0FE2FBDE-8CBD-4AF5-8829-0F096F8AAC1C}"/>
              </a:ext>
            </a:extLst>
          </p:cNvPr>
          <p:cNvSpPr/>
          <p:nvPr/>
        </p:nvSpPr>
        <p:spPr>
          <a:xfrm>
            <a:off x="8408230" y="6246632"/>
            <a:ext cx="87657" cy="524978"/>
          </a:xfrm>
          <a:custGeom>
            <a:avLst/>
            <a:gdLst>
              <a:gd name="connsiteX0" fmla="*/ 1431722 w 1431722"/>
              <a:gd name="connsiteY0" fmla="*/ 0 h 5603160"/>
              <a:gd name="connsiteX1" fmla="*/ 1431722 w 1431722"/>
              <a:gd name="connsiteY1" fmla="*/ 5603160 h 5603160"/>
              <a:gd name="connsiteX2" fmla="*/ 1261017 w 1431722"/>
              <a:gd name="connsiteY2" fmla="*/ 5475509 h 5603160"/>
              <a:gd name="connsiteX3" fmla="*/ 0 w 1431722"/>
              <a:gd name="connsiteY3" fmla="*/ 2801580 h 5603160"/>
              <a:gd name="connsiteX4" fmla="*/ 1261017 w 1431722"/>
              <a:gd name="connsiteY4" fmla="*/ 127651 h 5603160"/>
              <a:gd name="connsiteX0" fmla="*/ 1431722 w 1523162"/>
              <a:gd name="connsiteY0" fmla="*/ 5603160 h 5694600"/>
              <a:gd name="connsiteX1" fmla="*/ 1261017 w 1523162"/>
              <a:gd name="connsiteY1" fmla="*/ 5475509 h 5694600"/>
              <a:gd name="connsiteX2" fmla="*/ 0 w 1523162"/>
              <a:gd name="connsiteY2" fmla="*/ 2801580 h 5694600"/>
              <a:gd name="connsiteX3" fmla="*/ 1261017 w 1523162"/>
              <a:gd name="connsiteY3" fmla="*/ 127651 h 5694600"/>
              <a:gd name="connsiteX4" fmla="*/ 1431722 w 1523162"/>
              <a:gd name="connsiteY4" fmla="*/ 0 h 5694600"/>
              <a:gd name="connsiteX5" fmla="*/ 1523162 w 1523162"/>
              <a:gd name="connsiteY5" fmla="*/ 5694600 h 5694600"/>
              <a:gd name="connsiteX0" fmla="*/ 1431722 w 1431722"/>
              <a:gd name="connsiteY0" fmla="*/ 5603160 h 5603160"/>
              <a:gd name="connsiteX1" fmla="*/ 1261017 w 1431722"/>
              <a:gd name="connsiteY1" fmla="*/ 5475509 h 5603160"/>
              <a:gd name="connsiteX2" fmla="*/ 0 w 1431722"/>
              <a:gd name="connsiteY2" fmla="*/ 2801580 h 5603160"/>
              <a:gd name="connsiteX3" fmla="*/ 1261017 w 1431722"/>
              <a:gd name="connsiteY3" fmla="*/ 127651 h 5603160"/>
              <a:gd name="connsiteX4" fmla="*/ 1431722 w 1431722"/>
              <a:gd name="connsiteY4" fmla="*/ 0 h 5603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722" h="5603160">
                <a:moveTo>
                  <a:pt x="1431722" y="5603160"/>
                </a:moveTo>
                <a:lnTo>
                  <a:pt x="1261017" y="5475509"/>
                </a:lnTo>
                <a:cubicBezTo>
                  <a:pt x="490883" y="4839938"/>
                  <a:pt x="0" y="3878085"/>
                  <a:pt x="0" y="2801580"/>
                </a:cubicBezTo>
                <a:cubicBezTo>
                  <a:pt x="0" y="1725076"/>
                  <a:pt x="490883" y="763223"/>
                  <a:pt x="1261017" y="127651"/>
                </a:cubicBezTo>
                <a:lnTo>
                  <a:pt x="1431722" y="0"/>
                </a:lnTo>
              </a:path>
            </a:pathLst>
          </a:cu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7B2ECC32-6F2C-4D65-A895-D93D1D5C1FE7}"/>
              </a:ext>
            </a:extLst>
          </p:cNvPr>
          <p:cNvSpPr txBox="1">
            <a:spLocks/>
          </p:cNvSpPr>
          <p:nvPr/>
        </p:nvSpPr>
        <p:spPr>
          <a:xfrm>
            <a:off x="190174" y="1067902"/>
            <a:ext cx="11862916" cy="728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B81C28"/>
                </a:solidFill>
                <a:latin typeface="+mj-lt"/>
                <a:ea typeface="+mj-ea"/>
                <a:cs typeface="+mj-cs"/>
              </a:defRPr>
            </a:lvl1pPr>
          </a:lstStyle>
          <a:p>
            <a:endParaRPr lang="es-CO" sz="2800" dirty="0"/>
          </a:p>
        </p:txBody>
      </p:sp>
      <p:sp>
        <p:nvSpPr>
          <p:cNvPr id="40" name="Título 1">
            <a:extLst>
              <a:ext uri="{FF2B5EF4-FFF2-40B4-BE49-F238E27FC236}">
                <a16:creationId xmlns:a16="http://schemas.microsoft.com/office/drawing/2014/main" id="{AF7B1E58-378E-41AA-BDB4-4A277AB83211}"/>
              </a:ext>
            </a:extLst>
          </p:cNvPr>
          <p:cNvSpPr txBox="1">
            <a:spLocks/>
          </p:cNvSpPr>
          <p:nvPr/>
        </p:nvSpPr>
        <p:spPr>
          <a:xfrm>
            <a:off x="291866" y="145261"/>
            <a:ext cx="11613596" cy="55938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1" kern="1200" spc="-150">
                <a:solidFill>
                  <a:srgbClr val="A4091F"/>
                </a:solidFill>
                <a:latin typeface="+mj-lt"/>
                <a:ea typeface="+mj-ea"/>
                <a:cs typeface="+mj-cs"/>
              </a:defRPr>
            </a:lvl1pPr>
          </a:lstStyle>
          <a:p>
            <a:endParaRPr lang="es-ES" dirty="0"/>
          </a:p>
        </p:txBody>
      </p:sp>
      <p:sp>
        <p:nvSpPr>
          <p:cNvPr id="4" name="Título 3">
            <a:extLst>
              <a:ext uri="{FF2B5EF4-FFF2-40B4-BE49-F238E27FC236}">
                <a16:creationId xmlns:a16="http://schemas.microsoft.com/office/drawing/2014/main" id="{67DF8CA5-1536-41B8-9A53-06FBE744F363}"/>
              </a:ext>
            </a:extLst>
          </p:cNvPr>
          <p:cNvSpPr>
            <a:spLocks noGrp="1"/>
          </p:cNvSpPr>
          <p:nvPr>
            <p:ph type="title"/>
          </p:nvPr>
        </p:nvSpPr>
        <p:spPr/>
        <p:txBody>
          <a:bodyPr/>
          <a:lstStyle/>
          <a:p>
            <a:r>
              <a:rPr lang="es-CO" dirty="0"/>
              <a:t>Ejes Estratégicos de la Misión de Crecimiento Verde</a:t>
            </a:r>
          </a:p>
        </p:txBody>
      </p:sp>
      <p:sp>
        <p:nvSpPr>
          <p:cNvPr id="21" name="Redondear rectángulo de esquina del mismo lado 5">
            <a:extLst>
              <a:ext uri="{FF2B5EF4-FFF2-40B4-BE49-F238E27FC236}">
                <a16:creationId xmlns:a16="http://schemas.microsoft.com/office/drawing/2014/main" id="{7135628D-13DB-4923-818C-62F123C34DB1}"/>
              </a:ext>
            </a:extLst>
          </p:cNvPr>
          <p:cNvSpPr/>
          <p:nvPr/>
        </p:nvSpPr>
        <p:spPr>
          <a:xfrm>
            <a:off x="738758" y="1586817"/>
            <a:ext cx="2580312" cy="1337052"/>
          </a:xfrm>
          <a:prstGeom prst="round2SameRect">
            <a:avLst>
              <a:gd name="adj1" fmla="val 10377"/>
              <a:gd name="adj2" fmla="val 0"/>
            </a:avLst>
          </a:prstGeom>
          <a:solidFill>
            <a:srgbClr val="1F4B71"/>
          </a:solidFill>
          <a:ln>
            <a:noFill/>
          </a:ln>
        </p:spPr>
        <p:style>
          <a:lnRef idx="1">
            <a:schemeClr val="accent1"/>
          </a:lnRef>
          <a:fillRef idx="3">
            <a:schemeClr val="accent1"/>
          </a:fillRef>
          <a:effectRef idx="2">
            <a:schemeClr val="accent1"/>
          </a:effectRef>
          <a:fontRef idx="minor">
            <a:schemeClr val="lt1"/>
          </a:fontRef>
        </p:style>
        <p:txBody>
          <a:bodyPr bIns="93600"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chemeClr val="bg1"/>
                </a:solidFill>
                <a:effectLst/>
                <a:uLnTx/>
                <a:uFillTx/>
              </a:rPr>
              <a:t>Productividad del agua</a:t>
            </a:r>
          </a:p>
        </p:txBody>
      </p:sp>
      <p:sp>
        <p:nvSpPr>
          <p:cNvPr id="22" name="Redondear rectángulo de esquina del mismo lado 8">
            <a:extLst>
              <a:ext uri="{FF2B5EF4-FFF2-40B4-BE49-F238E27FC236}">
                <a16:creationId xmlns:a16="http://schemas.microsoft.com/office/drawing/2014/main" id="{07026E48-2CF7-4AF1-B152-119DA9D4722E}"/>
              </a:ext>
            </a:extLst>
          </p:cNvPr>
          <p:cNvSpPr/>
          <p:nvPr/>
        </p:nvSpPr>
        <p:spPr>
          <a:xfrm>
            <a:off x="3458212" y="1586818"/>
            <a:ext cx="2580312" cy="1337051"/>
          </a:xfrm>
          <a:prstGeom prst="round2SameRect">
            <a:avLst>
              <a:gd name="adj1" fmla="val 10377"/>
              <a:gd name="adj2" fmla="val 0"/>
            </a:avLst>
          </a:prstGeom>
          <a:solidFill>
            <a:srgbClr val="1F4B71"/>
          </a:solidFill>
          <a:ln>
            <a:noFill/>
          </a:ln>
        </p:spPr>
        <p:style>
          <a:lnRef idx="1">
            <a:schemeClr val="accent1"/>
          </a:lnRef>
          <a:fillRef idx="3">
            <a:schemeClr val="accent1"/>
          </a:fillRef>
          <a:effectRef idx="2">
            <a:schemeClr val="accent1"/>
          </a:effectRef>
          <a:fontRef idx="minor">
            <a:schemeClr val="lt1"/>
          </a:fontRef>
        </p:style>
        <p:txBody>
          <a:bodyPr bIns="93600"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chemeClr val="bg1"/>
                </a:solidFill>
                <a:effectLst/>
                <a:uLnTx/>
                <a:uFillTx/>
              </a:rPr>
              <a:t>Productividad de la tierra</a:t>
            </a:r>
          </a:p>
        </p:txBody>
      </p:sp>
      <p:sp>
        <p:nvSpPr>
          <p:cNvPr id="24" name="Redondear rectángulo de esquina del mismo lado 11">
            <a:extLst>
              <a:ext uri="{FF2B5EF4-FFF2-40B4-BE49-F238E27FC236}">
                <a16:creationId xmlns:a16="http://schemas.microsoft.com/office/drawing/2014/main" id="{F4CC512A-F17A-44F0-B960-0E0A268ED538}"/>
              </a:ext>
            </a:extLst>
          </p:cNvPr>
          <p:cNvSpPr/>
          <p:nvPr/>
        </p:nvSpPr>
        <p:spPr>
          <a:xfrm>
            <a:off x="6185451" y="1586818"/>
            <a:ext cx="2583731" cy="1337052"/>
          </a:xfrm>
          <a:prstGeom prst="round2SameRect">
            <a:avLst>
              <a:gd name="adj1" fmla="val 10377"/>
              <a:gd name="adj2" fmla="val 0"/>
            </a:avLst>
          </a:prstGeom>
          <a:solidFill>
            <a:srgbClr val="1F4B71"/>
          </a:solidFill>
          <a:ln>
            <a:noFill/>
          </a:ln>
        </p:spPr>
        <p:style>
          <a:lnRef idx="1">
            <a:schemeClr val="accent1"/>
          </a:lnRef>
          <a:fillRef idx="3">
            <a:schemeClr val="accent1"/>
          </a:fillRef>
          <a:effectRef idx="2">
            <a:schemeClr val="accent1"/>
          </a:effectRef>
          <a:fontRef idx="minor">
            <a:schemeClr val="lt1"/>
          </a:fontRef>
        </p:style>
        <p:txBody>
          <a:bodyPr bIns="93600"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chemeClr val="bg1"/>
                </a:solidFill>
                <a:effectLst/>
                <a:uLnTx/>
                <a:uFillTx/>
              </a:rPr>
              <a:t>Eficiencia energética y energías renovables</a:t>
            </a:r>
          </a:p>
        </p:txBody>
      </p:sp>
      <p:sp>
        <p:nvSpPr>
          <p:cNvPr id="27" name="Redondear rectángulo de esquina del mismo lado 14">
            <a:extLst>
              <a:ext uri="{FF2B5EF4-FFF2-40B4-BE49-F238E27FC236}">
                <a16:creationId xmlns:a16="http://schemas.microsoft.com/office/drawing/2014/main" id="{1061FE2A-DE08-48CB-B4D8-E400C201D733}"/>
              </a:ext>
            </a:extLst>
          </p:cNvPr>
          <p:cNvSpPr/>
          <p:nvPr/>
        </p:nvSpPr>
        <p:spPr>
          <a:xfrm>
            <a:off x="8915067" y="1586818"/>
            <a:ext cx="2583731" cy="1337052"/>
          </a:xfrm>
          <a:prstGeom prst="round2SameRect">
            <a:avLst>
              <a:gd name="adj1" fmla="val 10377"/>
              <a:gd name="adj2" fmla="val 0"/>
            </a:avLst>
          </a:prstGeom>
          <a:solidFill>
            <a:srgbClr val="1F4B71"/>
          </a:solidFill>
          <a:ln>
            <a:noFill/>
          </a:ln>
        </p:spPr>
        <p:style>
          <a:lnRef idx="1">
            <a:schemeClr val="accent1"/>
          </a:lnRef>
          <a:fillRef idx="3">
            <a:schemeClr val="accent1"/>
          </a:fillRef>
          <a:effectRef idx="2">
            <a:schemeClr val="accent1"/>
          </a:effectRef>
          <a:fontRef idx="minor">
            <a:schemeClr val="lt1"/>
          </a:fontRef>
        </p:style>
        <p:txBody>
          <a:bodyPr bIns="93600"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500" b="0" i="0" u="none" strike="noStrike" kern="0" cap="none" spc="0" normalizeH="0" baseline="0" noProof="0" dirty="0">
                <a:ln>
                  <a:noFill/>
                </a:ln>
                <a:solidFill>
                  <a:schemeClr val="bg1"/>
                </a:solidFill>
                <a:effectLst/>
                <a:uLnTx/>
                <a:uFillTx/>
              </a:rPr>
              <a:t>Potencializar </a:t>
            </a:r>
            <a:r>
              <a:rPr lang="es-ES" sz="1500" kern="0" dirty="0">
                <a:solidFill>
                  <a:schemeClr val="bg1"/>
                </a:solidFill>
              </a:rPr>
              <a:t>la </a:t>
            </a:r>
            <a:r>
              <a:rPr kumimoji="0" lang="es-ES" sz="1500" b="0" i="0" u="none" strike="noStrike" kern="0" cap="none" spc="0" normalizeH="0" baseline="0" noProof="0" dirty="0">
                <a:ln>
                  <a:noFill/>
                </a:ln>
                <a:solidFill>
                  <a:schemeClr val="bg1"/>
                </a:solidFill>
                <a:effectLst/>
                <a:uLnTx/>
                <a:uFillTx/>
              </a:rPr>
              <a:t>Economía circular </a:t>
            </a:r>
          </a:p>
        </p:txBody>
      </p:sp>
      <p:pic>
        <p:nvPicPr>
          <p:cNvPr id="28" name="Imagen 27" descr="drop-silhouette.png">
            <a:extLst>
              <a:ext uri="{FF2B5EF4-FFF2-40B4-BE49-F238E27FC236}">
                <a16:creationId xmlns:a16="http://schemas.microsoft.com/office/drawing/2014/main" id="{8D631A00-1F51-40B4-8070-2A2407B5F9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4326" y="1773834"/>
            <a:ext cx="501391" cy="501391"/>
          </a:xfrm>
          <a:prstGeom prst="rect">
            <a:avLst/>
          </a:prstGeom>
        </p:spPr>
      </p:pic>
      <p:pic>
        <p:nvPicPr>
          <p:cNvPr id="41" name="Imagen 40" descr="triangular-arrows-sign-for-recycle (2).png">
            <a:extLst>
              <a:ext uri="{FF2B5EF4-FFF2-40B4-BE49-F238E27FC236}">
                <a16:creationId xmlns:a16="http://schemas.microsoft.com/office/drawing/2014/main" id="{63E134E1-71A8-46B0-A055-91F49A38D4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03590" y="1721189"/>
            <a:ext cx="606683" cy="606683"/>
          </a:xfrm>
          <a:prstGeom prst="rect">
            <a:avLst/>
          </a:prstGeom>
        </p:spPr>
      </p:pic>
      <p:sp>
        <p:nvSpPr>
          <p:cNvPr id="42" name="Redondear rectángulo de esquina del mismo lado 5">
            <a:extLst>
              <a:ext uri="{FF2B5EF4-FFF2-40B4-BE49-F238E27FC236}">
                <a16:creationId xmlns:a16="http://schemas.microsoft.com/office/drawing/2014/main" id="{B43AECD6-BAE0-40E0-81F9-B6476ADDD05C}"/>
              </a:ext>
            </a:extLst>
          </p:cNvPr>
          <p:cNvSpPr/>
          <p:nvPr/>
        </p:nvSpPr>
        <p:spPr>
          <a:xfrm>
            <a:off x="3176961" y="4365642"/>
            <a:ext cx="2314095" cy="1340678"/>
          </a:xfrm>
          <a:prstGeom prst="round2SameRect">
            <a:avLst>
              <a:gd name="adj1" fmla="val 10377"/>
              <a:gd name="adj2" fmla="val 0"/>
            </a:avLst>
          </a:prstGeom>
          <a:solidFill>
            <a:srgbClr val="1F4B71"/>
          </a:solidFill>
          <a:ln>
            <a:noFill/>
          </a:ln>
        </p:spPr>
        <p:style>
          <a:lnRef idx="1">
            <a:schemeClr val="accent1"/>
          </a:lnRef>
          <a:fillRef idx="3">
            <a:schemeClr val="accent1"/>
          </a:fillRef>
          <a:effectRef idx="2">
            <a:schemeClr val="accent1"/>
          </a:effectRef>
          <a:fontRef idx="minor">
            <a:schemeClr val="lt1"/>
          </a:fontRef>
        </p:style>
        <p:txBody>
          <a:bodyPr bIns="93600"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chemeClr val="bg1"/>
                </a:solidFill>
                <a:effectLst/>
                <a:uLnTx/>
                <a:uFillTx/>
              </a:rPr>
              <a:t>Bioeconomía</a:t>
            </a:r>
          </a:p>
        </p:txBody>
      </p:sp>
      <p:sp>
        <p:nvSpPr>
          <p:cNvPr id="43" name="Redondear rectángulo de esquina del mismo lado 8">
            <a:extLst>
              <a:ext uri="{FF2B5EF4-FFF2-40B4-BE49-F238E27FC236}">
                <a16:creationId xmlns:a16="http://schemas.microsoft.com/office/drawing/2014/main" id="{8D5599CF-1601-408F-AB01-F0AF99DCF04B}"/>
              </a:ext>
            </a:extLst>
          </p:cNvPr>
          <p:cNvSpPr/>
          <p:nvPr/>
        </p:nvSpPr>
        <p:spPr>
          <a:xfrm>
            <a:off x="683700" y="4365642"/>
            <a:ext cx="2314095" cy="1340677"/>
          </a:xfrm>
          <a:prstGeom prst="round2SameRect">
            <a:avLst>
              <a:gd name="adj1" fmla="val 10377"/>
              <a:gd name="adj2" fmla="val 0"/>
            </a:avLst>
          </a:prstGeom>
          <a:solidFill>
            <a:srgbClr val="1F4B71"/>
          </a:solidFill>
          <a:ln>
            <a:noFill/>
          </a:ln>
        </p:spPr>
        <p:style>
          <a:lnRef idx="1">
            <a:schemeClr val="accent1"/>
          </a:lnRef>
          <a:fillRef idx="3">
            <a:schemeClr val="accent1"/>
          </a:fillRef>
          <a:effectRef idx="2">
            <a:schemeClr val="accent1"/>
          </a:effectRef>
          <a:fontRef idx="minor">
            <a:schemeClr val="lt1"/>
          </a:fontRef>
        </p:style>
        <p:txBody>
          <a:bodyPr bIns="93600"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chemeClr val="bg1"/>
                </a:solidFill>
                <a:effectLst/>
                <a:uLnTx/>
                <a:uFillTx/>
              </a:rPr>
              <a:t>Economía forestal</a:t>
            </a:r>
          </a:p>
        </p:txBody>
      </p:sp>
      <p:pic>
        <p:nvPicPr>
          <p:cNvPr id="44" name="Imagen 43" descr="recycle-symbol-of-three-leaves (1).png">
            <a:extLst>
              <a:ext uri="{FF2B5EF4-FFF2-40B4-BE49-F238E27FC236}">
                <a16:creationId xmlns:a16="http://schemas.microsoft.com/office/drawing/2014/main" id="{0AEFB8E9-6B82-4093-AB4B-30BD8E23F0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61988" y="4557252"/>
            <a:ext cx="734086" cy="734086"/>
          </a:xfrm>
          <a:prstGeom prst="rect">
            <a:avLst/>
          </a:prstGeom>
        </p:spPr>
      </p:pic>
      <p:pic>
        <p:nvPicPr>
          <p:cNvPr id="45" name="Imagen 44" descr="trees (1).png">
            <a:extLst>
              <a:ext uri="{FF2B5EF4-FFF2-40B4-BE49-F238E27FC236}">
                <a16:creationId xmlns:a16="http://schemas.microsoft.com/office/drawing/2014/main" id="{0F4EF6D7-61EB-484B-B7EC-45E645C4FBF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14703" y="4556090"/>
            <a:ext cx="734086" cy="734086"/>
          </a:xfrm>
          <a:prstGeom prst="rect">
            <a:avLst/>
          </a:prstGeom>
        </p:spPr>
      </p:pic>
      <p:sp>
        <p:nvSpPr>
          <p:cNvPr id="46" name="Rectángulo 45">
            <a:extLst>
              <a:ext uri="{FF2B5EF4-FFF2-40B4-BE49-F238E27FC236}">
                <a16:creationId xmlns:a16="http://schemas.microsoft.com/office/drawing/2014/main" id="{8C98832F-154A-48D5-83BF-50EE6F9C3259}"/>
              </a:ext>
            </a:extLst>
          </p:cNvPr>
          <p:cNvSpPr/>
          <p:nvPr/>
        </p:nvSpPr>
        <p:spPr>
          <a:xfrm>
            <a:off x="738758" y="3339635"/>
            <a:ext cx="4728198"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ysClr val="windowText" lastClr="000000"/>
                </a:solidFill>
                <a:effectLst/>
                <a:uLnTx/>
                <a:uFillTx/>
              </a:rPr>
              <a:t>Nuevas oportunidades económicas basadas en el uso sostenible del capital natural</a:t>
            </a:r>
          </a:p>
        </p:txBody>
      </p:sp>
      <p:sp>
        <p:nvSpPr>
          <p:cNvPr id="47" name="Redondear rectángulo de esquina del mismo lado 8">
            <a:extLst>
              <a:ext uri="{FF2B5EF4-FFF2-40B4-BE49-F238E27FC236}">
                <a16:creationId xmlns:a16="http://schemas.microsoft.com/office/drawing/2014/main" id="{D5374C52-C7D8-427B-BF7E-5B2D46F5E47B}"/>
              </a:ext>
            </a:extLst>
          </p:cNvPr>
          <p:cNvSpPr/>
          <p:nvPr/>
        </p:nvSpPr>
        <p:spPr>
          <a:xfrm>
            <a:off x="6587268" y="4369265"/>
            <a:ext cx="2314095" cy="1337054"/>
          </a:xfrm>
          <a:prstGeom prst="round2SameRect">
            <a:avLst>
              <a:gd name="adj1" fmla="val 10377"/>
              <a:gd name="adj2" fmla="val 0"/>
            </a:avLst>
          </a:prstGeom>
          <a:solidFill>
            <a:srgbClr val="1F4B71"/>
          </a:solidFill>
          <a:ln>
            <a:noFill/>
          </a:ln>
        </p:spPr>
        <p:style>
          <a:lnRef idx="1">
            <a:schemeClr val="accent1"/>
          </a:lnRef>
          <a:fillRef idx="3">
            <a:schemeClr val="accent1"/>
          </a:fillRef>
          <a:effectRef idx="2">
            <a:schemeClr val="accent1"/>
          </a:effectRef>
          <a:fontRef idx="minor">
            <a:schemeClr val="lt1"/>
          </a:fontRef>
        </p:style>
        <p:txBody>
          <a:bodyPr bIns="93600"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chemeClr val="bg1"/>
                </a:solidFill>
                <a:effectLst/>
                <a:uLnTx/>
                <a:uFillTx/>
              </a:rPr>
              <a:t>Formalización</a:t>
            </a:r>
          </a:p>
        </p:txBody>
      </p:sp>
      <p:pic>
        <p:nvPicPr>
          <p:cNvPr id="48" name="Imagen 47" descr="human-resources.png">
            <a:extLst>
              <a:ext uri="{FF2B5EF4-FFF2-40B4-BE49-F238E27FC236}">
                <a16:creationId xmlns:a16="http://schemas.microsoft.com/office/drawing/2014/main" id="{45E96C1C-48B0-4B52-9C23-5B94846526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40973" y="4611009"/>
            <a:ext cx="606683" cy="606683"/>
          </a:xfrm>
          <a:prstGeom prst="rect">
            <a:avLst/>
          </a:prstGeom>
        </p:spPr>
      </p:pic>
      <p:pic>
        <p:nvPicPr>
          <p:cNvPr id="49" name="Imagen 48" descr="plant-on-a-hand (1).png">
            <a:extLst>
              <a:ext uri="{FF2B5EF4-FFF2-40B4-BE49-F238E27FC236}">
                <a16:creationId xmlns:a16="http://schemas.microsoft.com/office/drawing/2014/main" id="{9CC9DCD2-945E-4372-99EF-2D3F1AD660D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69166" y="1671118"/>
            <a:ext cx="667351" cy="667351"/>
          </a:xfrm>
          <a:prstGeom prst="rect">
            <a:avLst/>
          </a:prstGeom>
        </p:spPr>
      </p:pic>
      <p:pic>
        <p:nvPicPr>
          <p:cNvPr id="50" name="Imagen 49" descr="electric-tower (1).png">
            <a:extLst>
              <a:ext uri="{FF2B5EF4-FFF2-40B4-BE49-F238E27FC236}">
                <a16:creationId xmlns:a16="http://schemas.microsoft.com/office/drawing/2014/main" id="{8BE7D6AB-7943-41B8-8177-DE2781B280C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59450" y="1721189"/>
            <a:ext cx="606683" cy="606683"/>
          </a:xfrm>
          <a:prstGeom prst="rect">
            <a:avLst/>
          </a:prstGeom>
        </p:spPr>
      </p:pic>
      <p:sp>
        <p:nvSpPr>
          <p:cNvPr id="51" name="Rectángulo 50">
            <a:extLst>
              <a:ext uri="{FF2B5EF4-FFF2-40B4-BE49-F238E27FC236}">
                <a16:creationId xmlns:a16="http://schemas.microsoft.com/office/drawing/2014/main" id="{9E97485A-FA08-40D2-BCBE-8D7545E31978}"/>
              </a:ext>
            </a:extLst>
          </p:cNvPr>
          <p:cNvSpPr/>
          <p:nvPr/>
        </p:nvSpPr>
        <p:spPr>
          <a:xfrm>
            <a:off x="6303929" y="3508005"/>
            <a:ext cx="5194869"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ysClr val="windowText" lastClr="000000"/>
                </a:solidFill>
                <a:effectLst/>
                <a:uLnTx/>
                <a:uFillTx/>
              </a:rPr>
              <a:t>Oferta y demanda de fuerza laboral para el  Crecimiento Verde</a:t>
            </a:r>
          </a:p>
        </p:txBody>
      </p:sp>
      <p:sp>
        <p:nvSpPr>
          <p:cNvPr id="52" name="Rectángulo 51">
            <a:extLst>
              <a:ext uri="{FF2B5EF4-FFF2-40B4-BE49-F238E27FC236}">
                <a16:creationId xmlns:a16="http://schemas.microsoft.com/office/drawing/2014/main" id="{1541857C-4F33-45EF-8254-2E913C3B5D06}"/>
              </a:ext>
            </a:extLst>
          </p:cNvPr>
          <p:cNvSpPr/>
          <p:nvPr/>
        </p:nvSpPr>
        <p:spPr>
          <a:xfrm>
            <a:off x="3674425" y="1099827"/>
            <a:ext cx="4728198"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sysClr val="windowText" lastClr="000000"/>
                </a:solidFill>
                <a:effectLst/>
                <a:uLnTx/>
                <a:uFillTx/>
              </a:rPr>
              <a:t>Uso eficiente de los recursos </a:t>
            </a:r>
          </a:p>
        </p:txBody>
      </p:sp>
      <p:sp>
        <p:nvSpPr>
          <p:cNvPr id="53" name="Redondear rectángulo de esquina del mismo lado 8">
            <a:extLst>
              <a:ext uri="{FF2B5EF4-FFF2-40B4-BE49-F238E27FC236}">
                <a16:creationId xmlns:a16="http://schemas.microsoft.com/office/drawing/2014/main" id="{73AEBD0C-DF02-47B0-85A7-A59BD8D8717C}"/>
              </a:ext>
            </a:extLst>
          </p:cNvPr>
          <p:cNvSpPr/>
          <p:nvPr/>
        </p:nvSpPr>
        <p:spPr>
          <a:xfrm>
            <a:off x="9049883" y="4369265"/>
            <a:ext cx="2314095" cy="1337054"/>
          </a:xfrm>
          <a:prstGeom prst="round2SameRect">
            <a:avLst>
              <a:gd name="adj1" fmla="val 10377"/>
              <a:gd name="adj2" fmla="val 0"/>
            </a:avLst>
          </a:prstGeom>
          <a:solidFill>
            <a:srgbClr val="1F4B71"/>
          </a:solidFill>
          <a:ln>
            <a:noFill/>
          </a:ln>
        </p:spPr>
        <p:style>
          <a:lnRef idx="1">
            <a:schemeClr val="accent1"/>
          </a:lnRef>
          <a:fillRef idx="3">
            <a:schemeClr val="accent1"/>
          </a:fillRef>
          <a:effectRef idx="2">
            <a:schemeClr val="accent1"/>
          </a:effectRef>
          <a:fontRef idx="minor">
            <a:schemeClr val="lt1"/>
          </a:fontRef>
        </p:style>
        <p:txBody>
          <a:bodyPr bIns="93600"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chemeClr val="bg1"/>
                </a:solidFill>
                <a:effectLst/>
                <a:uLnTx/>
                <a:uFillTx/>
              </a:rPr>
              <a:t>Formalización</a:t>
            </a:r>
          </a:p>
        </p:txBody>
      </p:sp>
      <p:pic>
        <p:nvPicPr>
          <p:cNvPr id="54" name="Imagen 53" descr="good-employee.png">
            <a:extLst>
              <a:ext uri="{FF2B5EF4-FFF2-40B4-BE49-F238E27FC236}">
                <a16:creationId xmlns:a16="http://schemas.microsoft.com/office/drawing/2014/main" id="{9425DD87-541E-41B6-A3EC-8593BCC6042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23196" y="4584858"/>
            <a:ext cx="606683" cy="606683"/>
          </a:xfrm>
          <a:prstGeom prst="rect">
            <a:avLst/>
          </a:prstGeom>
        </p:spPr>
      </p:pic>
      <p:sp>
        <p:nvSpPr>
          <p:cNvPr id="55" name="Título 1">
            <a:extLst>
              <a:ext uri="{FF2B5EF4-FFF2-40B4-BE49-F238E27FC236}">
                <a16:creationId xmlns:a16="http://schemas.microsoft.com/office/drawing/2014/main" id="{0C53CBF4-BA07-4379-BA22-BE469761DB1E}"/>
              </a:ext>
            </a:extLst>
          </p:cNvPr>
          <p:cNvSpPr txBox="1">
            <a:spLocks/>
          </p:cNvSpPr>
          <p:nvPr/>
        </p:nvSpPr>
        <p:spPr>
          <a:xfrm>
            <a:off x="294132" y="846486"/>
            <a:ext cx="11897868" cy="5593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ES" sz="3600" b="1" dirty="0">
              <a:solidFill>
                <a:srgbClr val="C00000"/>
              </a:solidFill>
              <a:latin typeface="Futura Std Book" pitchFamily="34" charset="0"/>
            </a:endParaRPr>
          </a:p>
        </p:txBody>
      </p:sp>
    </p:spTree>
    <p:extLst>
      <p:ext uri="{BB962C8B-B14F-4D97-AF65-F5344CB8AC3E}">
        <p14:creationId xmlns:p14="http://schemas.microsoft.com/office/powerpoint/2010/main" val="18352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3">
            <a:extLst>
              <a:ext uri="{FF2B5EF4-FFF2-40B4-BE49-F238E27FC236}">
                <a16:creationId xmlns:a16="http://schemas.microsoft.com/office/drawing/2014/main" id="{CA3AFCC4-1794-448E-B965-1DECDEE026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6157" y="6276442"/>
            <a:ext cx="1378509" cy="450970"/>
          </a:xfrm>
          <a:prstGeom prst="rect">
            <a:avLst/>
          </a:prstGeom>
        </p:spPr>
      </p:pic>
      <p:sp>
        <p:nvSpPr>
          <p:cNvPr id="26" name="Title 1">
            <a:extLst>
              <a:ext uri="{FF2B5EF4-FFF2-40B4-BE49-F238E27FC236}">
                <a16:creationId xmlns:a16="http://schemas.microsoft.com/office/drawing/2014/main" id="{7B2ECC32-6F2C-4D65-A895-D93D1D5C1FE7}"/>
              </a:ext>
            </a:extLst>
          </p:cNvPr>
          <p:cNvSpPr txBox="1">
            <a:spLocks/>
          </p:cNvSpPr>
          <p:nvPr/>
        </p:nvSpPr>
        <p:spPr>
          <a:xfrm>
            <a:off x="190174" y="1067902"/>
            <a:ext cx="11862916" cy="728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B81C28"/>
                </a:solidFill>
                <a:latin typeface="+mj-lt"/>
                <a:ea typeface="+mj-ea"/>
                <a:cs typeface="+mj-cs"/>
              </a:defRPr>
            </a:lvl1pPr>
          </a:lstStyle>
          <a:p>
            <a:endParaRPr lang="es-CO" sz="2800" dirty="0"/>
          </a:p>
        </p:txBody>
      </p:sp>
      <p:sp>
        <p:nvSpPr>
          <p:cNvPr id="18" name="Título 1">
            <a:extLst>
              <a:ext uri="{FF2B5EF4-FFF2-40B4-BE49-F238E27FC236}">
                <a16:creationId xmlns:a16="http://schemas.microsoft.com/office/drawing/2014/main" id="{4814F2B7-F733-4EC7-B7C3-A8028C9D9ADF}"/>
              </a:ext>
            </a:extLst>
          </p:cNvPr>
          <p:cNvSpPr>
            <a:spLocks noGrp="1"/>
          </p:cNvSpPr>
          <p:nvPr>
            <p:ph type="title"/>
          </p:nvPr>
        </p:nvSpPr>
        <p:spPr>
          <a:xfrm>
            <a:off x="170920" y="111523"/>
            <a:ext cx="11811696" cy="559387"/>
          </a:xfrm>
        </p:spPr>
        <p:txBody>
          <a:bodyPr/>
          <a:lstStyle/>
          <a:p>
            <a:r>
              <a:rPr lang="es-ES" dirty="0"/>
              <a:t>Política Nacional para la Gestión Integral de Residuos Sólidos</a:t>
            </a:r>
          </a:p>
        </p:txBody>
      </p:sp>
      <p:grpSp>
        <p:nvGrpSpPr>
          <p:cNvPr id="21" name="Agrupar 10">
            <a:extLst>
              <a:ext uri="{FF2B5EF4-FFF2-40B4-BE49-F238E27FC236}">
                <a16:creationId xmlns:a16="http://schemas.microsoft.com/office/drawing/2014/main" id="{744A83A4-CE9E-46F7-AC9F-C12ADCAAF379}"/>
              </a:ext>
            </a:extLst>
          </p:cNvPr>
          <p:cNvGrpSpPr/>
          <p:nvPr/>
        </p:nvGrpSpPr>
        <p:grpSpPr>
          <a:xfrm>
            <a:off x="18012" y="1380171"/>
            <a:ext cx="3187082" cy="4775956"/>
            <a:chOff x="935533" y="1670540"/>
            <a:chExt cx="3187082" cy="4775956"/>
          </a:xfrm>
        </p:grpSpPr>
        <p:sp>
          <p:nvSpPr>
            <p:cNvPr id="22" name="Elipse 21">
              <a:extLst>
                <a:ext uri="{FF2B5EF4-FFF2-40B4-BE49-F238E27FC236}">
                  <a16:creationId xmlns:a16="http://schemas.microsoft.com/office/drawing/2014/main" id="{DEC0A1C6-7840-4236-9636-286E62D22942}"/>
                </a:ext>
              </a:extLst>
            </p:cNvPr>
            <p:cNvSpPr/>
            <p:nvPr/>
          </p:nvSpPr>
          <p:spPr>
            <a:xfrm>
              <a:off x="1162541" y="1670540"/>
              <a:ext cx="2960074" cy="2960074"/>
            </a:xfrm>
            <a:prstGeom prst="ellipse">
              <a:avLst/>
            </a:prstGeom>
            <a:solidFill>
              <a:srgbClr val="1F4B71"/>
            </a:solidFill>
            <a:ln>
              <a:noFill/>
            </a:ln>
          </p:spPr>
          <p:style>
            <a:lnRef idx="1">
              <a:schemeClr val="accent1"/>
            </a:lnRef>
            <a:fillRef idx="3">
              <a:schemeClr val="accent1"/>
            </a:fillRef>
            <a:effectRef idx="2">
              <a:schemeClr val="accent1"/>
            </a:effectRef>
            <a:fontRef idx="minor">
              <a:schemeClr val="lt1"/>
            </a:fontRef>
          </p:style>
          <p:txBody>
            <a:bodyPr wrap="none" lIns="0" rIns="0" rtlCol="0" anchor="b"/>
            <a:lstStyle/>
            <a:p>
              <a:pPr algn="ctr"/>
              <a:r>
                <a:rPr lang="es-ES" b="1" dirty="0"/>
                <a:t>Instrumentos para</a:t>
              </a:r>
              <a:br>
                <a:rPr lang="es-ES" b="1" dirty="0"/>
              </a:br>
              <a:r>
                <a:rPr lang="es-ES" b="1"/>
                <a:t>una economía</a:t>
              </a:r>
              <a:br>
                <a:rPr lang="es-ES" b="1"/>
              </a:br>
              <a:r>
                <a:rPr lang="es-ES" b="1"/>
                <a:t>circular</a:t>
              </a:r>
              <a:endParaRPr lang="es-ES" b="1" dirty="0"/>
            </a:p>
          </p:txBody>
        </p:sp>
        <p:sp>
          <p:nvSpPr>
            <p:cNvPr id="24" name="CuadroTexto 23">
              <a:extLst>
                <a:ext uri="{FF2B5EF4-FFF2-40B4-BE49-F238E27FC236}">
                  <a16:creationId xmlns:a16="http://schemas.microsoft.com/office/drawing/2014/main" id="{8532ADAA-5032-47A4-9233-E5D7652BD9A2}"/>
                </a:ext>
              </a:extLst>
            </p:cNvPr>
            <p:cNvSpPr txBox="1"/>
            <p:nvPr/>
          </p:nvSpPr>
          <p:spPr>
            <a:xfrm>
              <a:off x="935533" y="4630614"/>
              <a:ext cx="3134284" cy="1815882"/>
            </a:xfrm>
            <a:prstGeom prst="rect">
              <a:avLst/>
            </a:prstGeom>
            <a:noFill/>
          </p:spPr>
          <p:txBody>
            <a:bodyPr wrap="square" rtlCol="0">
              <a:spAutoFit/>
            </a:bodyPr>
            <a:lstStyle>
              <a:defPPr>
                <a:defRPr lang="es-CO"/>
              </a:defPPr>
              <a:lvl1pPr marL="285750" indent="-285750">
                <a:buFont typeface="Arial" panose="020B0604020202020204" pitchFamily="34" charset="0"/>
                <a:buChar char="•"/>
                <a:defRPr sz="1600"/>
              </a:lvl1pPr>
            </a:lstStyle>
            <a:p>
              <a:r>
                <a:rPr lang="es-ES" dirty="0"/>
                <a:t>Incentivo al aprovechamiento</a:t>
              </a:r>
            </a:p>
            <a:p>
              <a:r>
                <a:rPr lang="es-ES" dirty="0"/>
                <a:t>Internalización de costos de la generación de residuos</a:t>
              </a:r>
            </a:p>
            <a:p>
              <a:r>
                <a:rPr lang="es-ES" dirty="0"/>
                <a:t>Nuevas técnicas de aprovechamiento</a:t>
              </a:r>
            </a:p>
            <a:p>
              <a:r>
                <a:rPr lang="es-ES" dirty="0"/>
                <a:t>REP para envases y empaques</a:t>
              </a:r>
            </a:p>
          </p:txBody>
        </p:sp>
        <p:pic>
          <p:nvPicPr>
            <p:cNvPr id="27" name="Imagen 26" descr="refresh-curve-arrows.png">
              <a:extLst>
                <a:ext uri="{FF2B5EF4-FFF2-40B4-BE49-F238E27FC236}">
                  <a16:creationId xmlns:a16="http://schemas.microsoft.com/office/drawing/2014/main" id="{6039A454-DF0D-414E-84F4-904288572B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272" y="2178330"/>
              <a:ext cx="888245" cy="888245"/>
            </a:xfrm>
            <a:prstGeom prst="rect">
              <a:avLst/>
            </a:prstGeom>
          </p:spPr>
        </p:pic>
      </p:grpSp>
      <p:grpSp>
        <p:nvGrpSpPr>
          <p:cNvPr id="28" name="Agrupar 29">
            <a:extLst>
              <a:ext uri="{FF2B5EF4-FFF2-40B4-BE49-F238E27FC236}">
                <a16:creationId xmlns:a16="http://schemas.microsoft.com/office/drawing/2014/main" id="{3876321F-E263-40C9-8A95-E89CE5AC171A}"/>
              </a:ext>
            </a:extLst>
          </p:cNvPr>
          <p:cNvGrpSpPr/>
          <p:nvPr/>
        </p:nvGrpSpPr>
        <p:grpSpPr>
          <a:xfrm>
            <a:off x="3237966" y="1400382"/>
            <a:ext cx="2960074" cy="3841297"/>
            <a:chOff x="3419233" y="1670540"/>
            <a:chExt cx="2960074" cy="3841297"/>
          </a:xfrm>
        </p:grpSpPr>
        <p:sp>
          <p:nvSpPr>
            <p:cNvPr id="29" name="Elipse 28">
              <a:extLst>
                <a:ext uri="{FF2B5EF4-FFF2-40B4-BE49-F238E27FC236}">
                  <a16:creationId xmlns:a16="http://schemas.microsoft.com/office/drawing/2014/main" id="{15EB873B-9327-4E91-AF01-333D8154B2F4}"/>
                </a:ext>
              </a:extLst>
            </p:cNvPr>
            <p:cNvSpPr/>
            <p:nvPr/>
          </p:nvSpPr>
          <p:spPr>
            <a:xfrm>
              <a:off x="3419233" y="1670540"/>
              <a:ext cx="2960074" cy="2960074"/>
            </a:xfrm>
            <a:prstGeom prst="ellipse">
              <a:avLst/>
            </a:prstGeom>
            <a:solidFill>
              <a:srgbClr val="1F4B71"/>
            </a:solidFill>
            <a:ln>
              <a:noFill/>
            </a:ln>
          </p:spPr>
          <p:style>
            <a:lnRef idx="1">
              <a:schemeClr val="accent1"/>
            </a:lnRef>
            <a:fillRef idx="3">
              <a:schemeClr val="accent1"/>
            </a:fillRef>
            <a:effectRef idx="2">
              <a:schemeClr val="accent1"/>
            </a:effectRef>
            <a:fontRef idx="minor">
              <a:schemeClr val="lt1"/>
            </a:fontRef>
          </p:style>
          <p:txBody>
            <a:bodyPr wrap="none" lIns="0" rIns="0" rtlCol="0" anchor="b"/>
            <a:lstStyle/>
            <a:p>
              <a:pPr algn="ctr"/>
              <a:r>
                <a:rPr lang="es-ES" b="1" dirty="0"/>
                <a:t>Gobernanza</a:t>
              </a:r>
              <a:br>
                <a:rPr lang="es-ES" b="1" dirty="0"/>
              </a:br>
              <a:r>
                <a:rPr lang="es-ES" b="1" dirty="0"/>
                <a:t>en la gestión</a:t>
              </a:r>
              <a:br>
                <a:rPr lang="es-ES" b="1" dirty="0"/>
              </a:br>
              <a:r>
                <a:rPr lang="es-ES" b="1" dirty="0"/>
                <a:t>de residuos</a:t>
              </a:r>
            </a:p>
          </p:txBody>
        </p:sp>
        <p:sp>
          <p:nvSpPr>
            <p:cNvPr id="30" name="CuadroTexto 29">
              <a:extLst>
                <a:ext uri="{FF2B5EF4-FFF2-40B4-BE49-F238E27FC236}">
                  <a16:creationId xmlns:a16="http://schemas.microsoft.com/office/drawing/2014/main" id="{329EF023-A21E-4A9F-B9F0-54A23DFBFBF5}"/>
                </a:ext>
              </a:extLst>
            </p:cNvPr>
            <p:cNvSpPr txBox="1"/>
            <p:nvPr/>
          </p:nvSpPr>
          <p:spPr>
            <a:xfrm>
              <a:off x="3581125" y="4680840"/>
              <a:ext cx="2685482" cy="830997"/>
            </a:xfrm>
            <a:prstGeom prst="rect">
              <a:avLst/>
            </a:prstGeom>
            <a:noFill/>
          </p:spPr>
          <p:txBody>
            <a:bodyPr wrap="square" rtlCol="0">
              <a:spAutoFit/>
            </a:bodyPr>
            <a:lstStyle/>
            <a:p>
              <a:pPr marL="285750" indent="-285750">
                <a:buFont typeface="Arial" panose="020B0604020202020204" pitchFamily="34" charset="0"/>
                <a:buChar char="•"/>
              </a:pPr>
              <a:r>
                <a:rPr lang="es-ES" sz="1600" dirty="0"/>
                <a:t>Institucionalidad para la coordinación y eficiencia de la GIRS</a:t>
              </a:r>
            </a:p>
          </p:txBody>
        </p:sp>
        <p:pic>
          <p:nvPicPr>
            <p:cNvPr id="31" name="Imagen 30" descr="certification-document-text-paper-black-interface-symbol.png">
              <a:extLst>
                <a:ext uri="{FF2B5EF4-FFF2-40B4-BE49-F238E27FC236}">
                  <a16:creationId xmlns:a16="http://schemas.microsoft.com/office/drawing/2014/main" id="{2A063CBA-C345-4E0A-AE64-7210CEC091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2467" y="2104603"/>
              <a:ext cx="1074777" cy="1074777"/>
            </a:xfrm>
            <a:prstGeom prst="rect">
              <a:avLst/>
            </a:prstGeom>
          </p:spPr>
        </p:pic>
      </p:grpSp>
      <p:grpSp>
        <p:nvGrpSpPr>
          <p:cNvPr id="32" name="Agrupar 28">
            <a:extLst>
              <a:ext uri="{FF2B5EF4-FFF2-40B4-BE49-F238E27FC236}">
                <a16:creationId xmlns:a16="http://schemas.microsoft.com/office/drawing/2014/main" id="{393ED5E6-F400-44A0-A2D6-17C431046224}"/>
              </a:ext>
            </a:extLst>
          </p:cNvPr>
          <p:cNvGrpSpPr/>
          <p:nvPr/>
        </p:nvGrpSpPr>
        <p:grpSpPr>
          <a:xfrm>
            <a:off x="6230912" y="1432186"/>
            <a:ext cx="2960074" cy="4414062"/>
            <a:chOff x="6056926" y="1670540"/>
            <a:chExt cx="2960074" cy="4414062"/>
          </a:xfrm>
        </p:grpSpPr>
        <p:sp>
          <p:nvSpPr>
            <p:cNvPr id="33" name="Elipse 32">
              <a:extLst>
                <a:ext uri="{FF2B5EF4-FFF2-40B4-BE49-F238E27FC236}">
                  <a16:creationId xmlns:a16="http://schemas.microsoft.com/office/drawing/2014/main" id="{168C0F20-0D56-4735-B104-FF26BEEC426F}"/>
                </a:ext>
              </a:extLst>
            </p:cNvPr>
            <p:cNvSpPr/>
            <p:nvPr/>
          </p:nvSpPr>
          <p:spPr>
            <a:xfrm>
              <a:off x="6056926" y="1670540"/>
              <a:ext cx="2960074" cy="2960074"/>
            </a:xfrm>
            <a:prstGeom prst="ellipse">
              <a:avLst/>
            </a:prstGeom>
            <a:solidFill>
              <a:srgbClr val="1F4B71"/>
            </a:solidFill>
            <a:ln>
              <a:noFill/>
            </a:ln>
          </p:spPr>
          <p:style>
            <a:lnRef idx="1">
              <a:schemeClr val="accent1"/>
            </a:lnRef>
            <a:fillRef idx="3">
              <a:schemeClr val="accent1"/>
            </a:fillRef>
            <a:effectRef idx="2">
              <a:schemeClr val="accent1"/>
            </a:effectRef>
            <a:fontRef idx="minor">
              <a:schemeClr val="lt1"/>
            </a:fontRef>
          </p:style>
          <p:txBody>
            <a:bodyPr wrap="none" lIns="0" rIns="0" rtlCol="0" anchor="b"/>
            <a:lstStyle/>
            <a:p>
              <a:pPr algn="ctr"/>
              <a:r>
                <a:rPr lang="es-ES" b="1" dirty="0"/>
                <a:t>Educación y</a:t>
              </a:r>
              <a:br>
                <a:rPr lang="es-ES" b="1" dirty="0"/>
              </a:br>
              <a:r>
                <a:rPr lang="es-ES" b="1" dirty="0"/>
                <a:t>cultura ciudadana</a:t>
              </a:r>
              <a:br>
                <a:rPr lang="es-ES" b="1" dirty="0"/>
              </a:br>
              <a:r>
                <a:rPr lang="es-ES" b="1" dirty="0"/>
                <a:t>en la GIRS</a:t>
              </a:r>
            </a:p>
          </p:txBody>
        </p:sp>
        <p:sp>
          <p:nvSpPr>
            <p:cNvPr id="34" name="CuadroTexto 33">
              <a:extLst>
                <a:ext uri="{FF2B5EF4-FFF2-40B4-BE49-F238E27FC236}">
                  <a16:creationId xmlns:a16="http://schemas.microsoft.com/office/drawing/2014/main" id="{BDD1121F-3538-4249-8EF6-348EFE4056B6}"/>
                </a:ext>
              </a:extLst>
            </p:cNvPr>
            <p:cNvSpPr txBox="1"/>
            <p:nvPr/>
          </p:nvSpPr>
          <p:spPr>
            <a:xfrm>
              <a:off x="6344995" y="4761163"/>
              <a:ext cx="2672005" cy="1323439"/>
            </a:xfrm>
            <a:prstGeom prst="rect">
              <a:avLst/>
            </a:prstGeom>
            <a:noFill/>
          </p:spPr>
          <p:txBody>
            <a:bodyPr wrap="square" rtlCol="0">
              <a:spAutoFit/>
            </a:bodyPr>
            <a:lstStyle/>
            <a:p>
              <a:pPr marL="285750" indent="-285750">
                <a:buFont typeface="Arial" panose="020B0604020202020204" pitchFamily="34" charset="0"/>
                <a:buChar char="•"/>
              </a:pPr>
              <a:r>
                <a:rPr lang="es-ES" sz="1600" dirty="0"/>
                <a:t>Fortalece la separación en la fuente como prerrequisito para el desarrollo del aprovechamiento</a:t>
              </a:r>
            </a:p>
          </p:txBody>
        </p:sp>
        <p:pic>
          <p:nvPicPr>
            <p:cNvPr id="35" name="Imagen 34" descr="trash.png">
              <a:extLst>
                <a:ext uri="{FF2B5EF4-FFF2-40B4-BE49-F238E27FC236}">
                  <a16:creationId xmlns:a16="http://schemas.microsoft.com/office/drawing/2014/main" id="{2F342108-AF9C-436C-BB4D-0AFA733D96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9929" y="2045986"/>
              <a:ext cx="1074777" cy="1074777"/>
            </a:xfrm>
            <a:prstGeom prst="rect">
              <a:avLst/>
            </a:prstGeom>
          </p:spPr>
        </p:pic>
      </p:grpSp>
      <p:grpSp>
        <p:nvGrpSpPr>
          <p:cNvPr id="36" name="Agrupar 27">
            <a:extLst>
              <a:ext uri="{FF2B5EF4-FFF2-40B4-BE49-F238E27FC236}">
                <a16:creationId xmlns:a16="http://schemas.microsoft.com/office/drawing/2014/main" id="{FEF862C0-6FC4-4A85-A6FE-CD118C684AE4}"/>
              </a:ext>
            </a:extLst>
          </p:cNvPr>
          <p:cNvGrpSpPr/>
          <p:nvPr/>
        </p:nvGrpSpPr>
        <p:grpSpPr>
          <a:xfrm>
            <a:off x="9194522" y="1432186"/>
            <a:ext cx="2960074" cy="4656737"/>
            <a:chOff x="8684848" y="1670540"/>
            <a:chExt cx="2960074" cy="4656737"/>
          </a:xfrm>
        </p:grpSpPr>
        <p:sp>
          <p:nvSpPr>
            <p:cNvPr id="37" name="Elipse 36">
              <a:extLst>
                <a:ext uri="{FF2B5EF4-FFF2-40B4-BE49-F238E27FC236}">
                  <a16:creationId xmlns:a16="http://schemas.microsoft.com/office/drawing/2014/main" id="{9DE75D45-F86C-4451-B949-3EE8983A6F5D}"/>
                </a:ext>
              </a:extLst>
            </p:cNvPr>
            <p:cNvSpPr/>
            <p:nvPr/>
          </p:nvSpPr>
          <p:spPr>
            <a:xfrm>
              <a:off x="8684848" y="1670540"/>
              <a:ext cx="2960074" cy="2960074"/>
            </a:xfrm>
            <a:prstGeom prst="ellipse">
              <a:avLst/>
            </a:prstGeom>
            <a:solidFill>
              <a:srgbClr val="1F4B71"/>
            </a:solidFill>
            <a:ln>
              <a:noFill/>
            </a:ln>
          </p:spPr>
          <p:style>
            <a:lnRef idx="1">
              <a:schemeClr val="accent1"/>
            </a:lnRef>
            <a:fillRef idx="3">
              <a:schemeClr val="accent1"/>
            </a:fillRef>
            <a:effectRef idx="2">
              <a:schemeClr val="accent1"/>
            </a:effectRef>
            <a:fontRef idx="minor">
              <a:schemeClr val="lt1"/>
            </a:fontRef>
          </p:style>
          <p:txBody>
            <a:bodyPr wrap="none" lIns="0" rIns="0" rtlCol="0" anchor="b"/>
            <a:lstStyle/>
            <a:p>
              <a:pPr algn="ctr"/>
              <a:r>
                <a:rPr lang="es-ES" b="1" dirty="0"/>
                <a:t>Información,</a:t>
              </a:r>
              <a:br>
                <a:rPr lang="es-ES" b="1" dirty="0"/>
              </a:br>
              <a:r>
                <a:rPr lang="es-ES" b="1" dirty="0"/>
                <a:t>seguimiento y</a:t>
              </a:r>
              <a:br>
                <a:rPr lang="es-ES" b="1" dirty="0"/>
              </a:br>
              <a:r>
                <a:rPr lang="es-ES" b="1" dirty="0"/>
                <a:t>evaluación</a:t>
              </a:r>
            </a:p>
          </p:txBody>
        </p:sp>
        <p:sp>
          <p:nvSpPr>
            <p:cNvPr id="38" name="CuadroTexto 37">
              <a:extLst>
                <a:ext uri="{FF2B5EF4-FFF2-40B4-BE49-F238E27FC236}">
                  <a16:creationId xmlns:a16="http://schemas.microsoft.com/office/drawing/2014/main" id="{B2799F50-BE80-4915-8134-A7280D49B25C}"/>
                </a:ext>
              </a:extLst>
            </p:cNvPr>
            <p:cNvSpPr txBox="1"/>
            <p:nvPr/>
          </p:nvSpPr>
          <p:spPr>
            <a:xfrm>
              <a:off x="8941235" y="4757617"/>
              <a:ext cx="2429095" cy="1569660"/>
            </a:xfrm>
            <a:prstGeom prst="rect">
              <a:avLst/>
            </a:prstGeom>
            <a:noFill/>
          </p:spPr>
          <p:txBody>
            <a:bodyPr wrap="square" rtlCol="0">
              <a:spAutoFit/>
            </a:bodyPr>
            <a:lstStyle/>
            <a:p>
              <a:pPr marL="285750" indent="-285750">
                <a:buFont typeface="Arial" panose="020B0604020202020204" pitchFamily="34" charset="0"/>
                <a:buChar char="•"/>
              </a:pPr>
              <a:r>
                <a:rPr lang="es-ES" sz="1600" dirty="0"/>
                <a:t>Cuenta Económica Ambiental de  Flujo de Materiales</a:t>
              </a:r>
            </a:p>
            <a:p>
              <a:pPr marL="285750" indent="-285750">
                <a:buFont typeface="Arial" panose="020B0604020202020204" pitchFamily="34" charset="0"/>
                <a:buChar char="•"/>
              </a:pPr>
              <a:r>
                <a:rPr lang="es-ES" sz="1600" dirty="0"/>
                <a:t>Observatorio Nacional de Reciclaje Inclusivo</a:t>
              </a:r>
            </a:p>
          </p:txBody>
        </p:sp>
        <p:pic>
          <p:nvPicPr>
            <p:cNvPr id="39" name="Imagen 38" descr="magnifying-glass-with-eye.png">
              <a:extLst>
                <a:ext uri="{FF2B5EF4-FFF2-40B4-BE49-F238E27FC236}">
                  <a16:creationId xmlns:a16="http://schemas.microsoft.com/office/drawing/2014/main" id="{AE4CEE49-F33A-4C05-984A-1C342D75C1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28084" y="2065526"/>
              <a:ext cx="1074777" cy="1074777"/>
            </a:xfrm>
            <a:prstGeom prst="rect">
              <a:avLst/>
            </a:prstGeom>
          </p:spPr>
        </p:pic>
      </p:grpSp>
      <p:sp>
        <p:nvSpPr>
          <p:cNvPr id="3" name="Marcador de texto 2">
            <a:extLst>
              <a:ext uri="{FF2B5EF4-FFF2-40B4-BE49-F238E27FC236}">
                <a16:creationId xmlns:a16="http://schemas.microsoft.com/office/drawing/2014/main" id="{CB2CC81A-3694-4DBE-8E28-42A97F2F45E8}"/>
              </a:ext>
            </a:extLst>
          </p:cNvPr>
          <p:cNvSpPr>
            <a:spLocks noGrp="1"/>
          </p:cNvSpPr>
          <p:nvPr>
            <p:ph type="body" sz="quarter" idx="10"/>
          </p:nvPr>
        </p:nvSpPr>
        <p:spPr>
          <a:xfrm>
            <a:off x="1927474" y="688936"/>
            <a:ext cx="5610363" cy="251963"/>
          </a:xfrm>
        </p:spPr>
        <p:txBody>
          <a:bodyPr/>
          <a:lstStyle/>
          <a:p>
            <a:r>
              <a:rPr lang="es-CO" dirty="0"/>
              <a:t>CONPES 3874 DE 2016</a:t>
            </a:r>
          </a:p>
        </p:txBody>
      </p:sp>
    </p:spTree>
    <p:extLst>
      <p:ext uri="{BB962C8B-B14F-4D97-AF65-F5344CB8AC3E}">
        <p14:creationId xmlns:p14="http://schemas.microsoft.com/office/powerpoint/2010/main" val="24153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heel(1)">
                                      <p:cBhvr>
                                        <p:cTn id="26"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14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34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0220F5-0058-456B-971F-2E8087D9DB3A}"/>
              </a:ext>
            </a:extLst>
          </p:cNvPr>
          <p:cNvSpPr>
            <a:spLocks noGrp="1"/>
          </p:cNvSpPr>
          <p:nvPr>
            <p:ph type="body" sz="quarter" idx="11"/>
          </p:nvPr>
        </p:nvSpPr>
        <p:spPr>
          <a:xfrm>
            <a:off x="452511" y="582930"/>
            <a:ext cx="11125444" cy="1691640"/>
          </a:xfrm>
        </p:spPr>
        <p:txBody>
          <a:bodyPr>
            <a:normAutofit/>
          </a:bodyPr>
          <a:lstStyle/>
          <a:p>
            <a:r>
              <a:rPr lang="es-ES" sz="1800" b="1" dirty="0"/>
              <a:t>Marco conceptual</a:t>
            </a:r>
          </a:p>
          <a:p>
            <a:r>
              <a:rPr lang="es-ES" sz="1800" b="1" dirty="0"/>
              <a:t>Diagnóstico</a:t>
            </a:r>
          </a:p>
          <a:p>
            <a:r>
              <a:rPr lang="es-CO" sz="1800" b="1" dirty="0"/>
              <a:t>Avances de Política Pública</a:t>
            </a:r>
            <a:endParaRPr lang="es-ES" sz="1800" b="1" dirty="0"/>
          </a:p>
        </p:txBody>
      </p:sp>
    </p:spTree>
    <p:extLst>
      <p:ext uri="{BB962C8B-B14F-4D97-AF65-F5344CB8AC3E}">
        <p14:creationId xmlns:p14="http://schemas.microsoft.com/office/powerpoint/2010/main" val="105190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E9A8F6-1AD1-4A2C-AB49-8C2C28362059}"/>
              </a:ext>
            </a:extLst>
          </p:cNvPr>
          <p:cNvSpPr>
            <a:spLocks noGrp="1"/>
          </p:cNvSpPr>
          <p:nvPr>
            <p:ph type="body" sz="quarter" idx="11"/>
          </p:nvPr>
        </p:nvSpPr>
        <p:spPr/>
        <p:txBody>
          <a:bodyPr/>
          <a:lstStyle/>
          <a:p>
            <a:r>
              <a:rPr lang="es-ES" dirty="0"/>
              <a:t>Marco Conceptual</a:t>
            </a:r>
          </a:p>
          <a:p>
            <a:endParaRPr lang="es-ES" dirty="0"/>
          </a:p>
        </p:txBody>
      </p:sp>
      <p:sp>
        <p:nvSpPr>
          <p:cNvPr id="3" name="Text Placeholder 2">
            <a:extLst>
              <a:ext uri="{FF2B5EF4-FFF2-40B4-BE49-F238E27FC236}">
                <a16:creationId xmlns:a16="http://schemas.microsoft.com/office/drawing/2014/main" id="{C4C8518B-92FE-4ECA-883A-CA7F57563DED}"/>
              </a:ext>
            </a:extLst>
          </p:cNvPr>
          <p:cNvSpPr>
            <a:spLocks noGrp="1"/>
          </p:cNvSpPr>
          <p:nvPr>
            <p:ph type="body" sz="quarter" idx="12"/>
          </p:nvPr>
        </p:nvSpPr>
        <p:spPr/>
        <p:txBody>
          <a:bodyPr/>
          <a:lstStyle/>
          <a:p>
            <a:r>
              <a:rPr lang="es-CO" dirty="0"/>
              <a:t>1</a:t>
            </a:r>
          </a:p>
        </p:txBody>
      </p:sp>
    </p:spTree>
    <p:extLst>
      <p:ext uri="{BB962C8B-B14F-4D97-AF65-F5344CB8AC3E}">
        <p14:creationId xmlns:p14="http://schemas.microsoft.com/office/powerpoint/2010/main" val="249012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3">
            <a:extLst>
              <a:ext uri="{FF2B5EF4-FFF2-40B4-BE49-F238E27FC236}">
                <a16:creationId xmlns:a16="http://schemas.microsoft.com/office/drawing/2014/main" id="{CA3AFCC4-1794-448E-B965-1DECDEE026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6157" y="6276442"/>
            <a:ext cx="1378509" cy="450970"/>
          </a:xfrm>
          <a:prstGeom prst="rect">
            <a:avLst/>
          </a:prstGeom>
        </p:spPr>
      </p:pic>
      <p:sp>
        <p:nvSpPr>
          <p:cNvPr id="25" name="Freeform 15">
            <a:extLst>
              <a:ext uri="{FF2B5EF4-FFF2-40B4-BE49-F238E27FC236}">
                <a16:creationId xmlns:a16="http://schemas.microsoft.com/office/drawing/2014/main" id="{0FE2FBDE-8CBD-4AF5-8829-0F096F8AAC1C}"/>
              </a:ext>
            </a:extLst>
          </p:cNvPr>
          <p:cNvSpPr/>
          <p:nvPr/>
        </p:nvSpPr>
        <p:spPr>
          <a:xfrm>
            <a:off x="8408230" y="6246632"/>
            <a:ext cx="87657" cy="524978"/>
          </a:xfrm>
          <a:custGeom>
            <a:avLst/>
            <a:gdLst>
              <a:gd name="connsiteX0" fmla="*/ 1431722 w 1431722"/>
              <a:gd name="connsiteY0" fmla="*/ 0 h 5603160"/>
              <a:gd name="connsiteX1" fmla="*/ 1431722 w 1431722"/>
              <a:gd name="connsiteY1" fmla="*/ 5603160 h 5603160"/>
              <a:gd name="connsiteX2" fmla="*/ 1261017 w 1431722"/>
              <a:gd name="connsiteY2" fmla="*/ 5475509 h 5603160"/>
              <a:gd name="connsiteX3" fmla="*/ 0 w 1431722"/>
              <a:gd name="connsiteY3" fmla="*/ 2801580 h 5603160"/>
              <a:gd name="connsiteX4" fmla="*/ 1261017 w 1431722"/>
              <a:gd name="connsiteY4" fmla="*/ 127651 h 5603160"/>
              <a:gd name="connsiteX0" fmla="*/ 1431722 w 1523162"/>
              <a:gd name="connsiteY0" fmla="*/ 5603160 h 5694600"/>
              <a:gd name="connsiteX1" fmla="*/ 1261017 w 1523162"/>
              <a:gd name="connsiteY1" fmla="*/ 5475509 h 5694600"/>
              <a:gd name="connsiteX2" fmla="*/ 0 w 1523162"/>
              <a:gd name="connsiteY2" fmla="*/ 2801580 h 5694600"/>
              <a:gd name="connsiteX3" fmla="*/ 1261017 w 1523162"/>
              <a:gd name="connsiteY3" fmla="*/ 127651 h 5694600"/>
              <a:gd name="connsiteX4" fmla="*/ 1431722 w 1523162"/>
              <a:gd name="connsiteY4" fmla="*/ 0 h 5694600"/>
              <a:gd name="connsiteX5" fmla="*/ 1523162 w 1523162"/>
              <a:gd name="connsiteY5" fmla="*/ 5694600 h 5694600"/>
              <a:gd name="connsiteX0" fmla="*/ 1431722 w 1431722"/>
              <a:gd name="connsiteY0" fmla="*/ 5603160 h 5603160"/>
              <a:gd name="connsiteX1" fmla="*/ 1261017 w 1431722"/>
              <a:gd name="connsiteY1" fmla="*/ 5475509 h 5603160"/>
              <a:gd name="connsiteX2" fmla="*/ 0 w 1431722"/>
              <a:gd name="connsiteY2" fmla="*/ 2801580 h 5603160"/>
              <a:gd name="connsiteX3" fmla="*/ 1261017 w 1431722"/>
              <a:gd name="connsiteY3" fmla="*/ 127651 h 5603160"/>
              <a:gd name="connsiteX4" fmla="*/ 1431722 w 1431722"/>
              <a:gd name="connsiteY4" fmla="*/ 0 h 5603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722" h="5603160">
                <a:moveTo>
                  <a:pt x="1431722" y="5603160"/>
                </a:moveTo>
                <a:lnTo>
                  <a:pt x="1261017" y="5475509"/>
                </a:lnTo>
                <a:cubicBezTo>
                  <a:pt x="490883" y="4839938"/>
                  <a:pt x="0" y="3878085"/>
                  <a:pt x="0" y="2801580"/>
                </a:cubicBezTo>
                <a:cubicBezTo>
                  <a:pt x="0" y="1725076"/>
                  <a:pt x="490883" y="763223"/>
                  <a:pt x="1261017" y="127651"/>
                </a:cubicBezTo>
                <a:lnTo>
                  <a:pt x="1431722" y="0"/>
                </a:lnTo>
              </a:path>
            </a:pathLst>
          </a:cu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7B2ECC32-6F2C-4D65-A895-D93D1D5C1FE7}"/>
              </a:ext>
            </a:extLst>
          </p:cNvPr>
          <p:cNvSpPr txBox="1">
            <a:spLocks/>
          </p:cNvSpPr>
          <p:nvPr/>
        </p:nvSpPr>
        <p:spPr>
          <a:xfrm>
            <a:off x="195685" y="1200664"/>
            <a:ext cx="11862916" cy="728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B81C28"/>
                </a:solidFill>
                <a:latin typeface="+mj-lt"/>
                <a:ea typeface="+mj-ea"/>
                <a:cs typeface="+mj-cs"/>
              </a:defRPr>
            </a:lvl1pPr>
          </a:lstStyle>
          <a:p>
            <a:endParaRPr lang="es-CO" sz="2800" dirty="0"/>
          </a:p>
        </p:txBody>
      </p:sp>
      <p:sp>
        <p:nvSpPr>
          <p:cNvPr id="53" name="Shape 91">
            <a:extLst>
              <a:ext uri="{FF2B5EF4-FFF2-40B4-BE49-F238E27FC236}">
                <a16:creationId xmlns:a16="http://schemas.microsoft.com/office/drawing/2014/main" id="{99DFAB14-7567-4D2B-BA15-52FEF332DC32}"/>
              </a:ext>
            </a:extLst>
          </p:cNvPr>
          <p:cNvSpPr txBox="1"/>
          <p:nvPr/>
        </p:nvSpPr>
        <p:spPr>
          <a:xfrm>
            <a:off x="87871" y="126475"/>
            <a:ext cx="12192000" cy="672769"/>
          </a:xfrm>
          <a:prstGeom prst="rect">
            <a:avLst/>
          </a:prstGeom>
        </p:spPr>
        <p:txBody>
          <a:bodyPr vert="horz" lIns="91440" tIns="45720" rIns="91440" bIns="45720" rtlCol="0" anchor="t">
            <a:noAutofit/>
          </a:bodyPr>
          <a:lstStyle>
            <a:lvl1pPr>
              <a:lnSpc>
                <a:spcPts val="3800"/>
              </a:lnSpc>
              <a:spcBef>
                <a:spcPct val="0"/>
              </a:spcBef>
              <a:buNone/>
              <a:defRPr sz="3600" b="1" spc="-150">
                <a:solidFill>
                  <a:srgbClr val="1F4B71"/>
                </a:solidFill>
                <a:latin typeface="Arial" panose="020B0604020202020204" pitchFamily="34" charset="0"/>
                <a:ea typeface="+mj-ea"/>
                <a:cs typeface="+mj-cs"/>
              </a:defRPr>
            </a:lvl1pPr>
          </a:lstStyle>
          <a:p>
            <a:r>
              <a:rPr lang="es-CO" sz="2800" dirty="0"/>
              <a:t>El crecimiento verde busca fomentar el desarrollo económico, asegurando la eficiencia en el uso de recursos naturales y el bienestar social </a:t>
            </a:r>
          </a:p>
        </p:txBody>
      </p:sp>
      <p:grpSp>
        <p:nvGrpSpPr>
          <p:cNvPr id="55" name="Grupo 54">
            <a:extLst>
              <a:ext uri="{FF2B5EF4-FFF2-40B4-BE49-F238E27FC236}">
                <a16:creationId xmlns:a16="http://schemas.microsoft.com/office/drawing/2014/main" id="{0AF2ACF9-5487-4C2B-932E-F61A0D63EDDF}"/>
              </a:ext>
            </a:extLst>
          </p:cNvPr>
          <p:cNvGrpSpPr/>
          <p:nvPr/>
        </p:nvGrpSpPr>
        <p:grpSpPr>
          <a:xfrm>
            <a:off x="1465279" y="1480394"/>
            <a:ext cx="9110679" cy="2820419"/>
            <a:chOff x="932279" y="1703496"/>
            <a:chExt cx="7534472" cy="2517922"/>
          </a:xfrm>
        </p:grpSpPr>
        <p:sp>
          <p:nvSpPr>
            <p:cNvPr id="56" name="Rectángulo 55">
              <a:extLst>
                <a:ext uri="{FF2B5EF4-FFF2-40B4-BE49-F238E27FC236}">
                  <a16:creationId xmlns:a16="http://schemas.microsoft.com/office/drawing/2014/main" id="{851731C7-19A1-42A3-AC53-65DD3D7DA841}"/>
                </a:ext>
              </a:extLst>
            </p:cNvPr>
            <p:cNvSpPr/>
            <p:nvPr/>
          </p:nvSpPr>
          <p:spPr>
            <a:xfrm>
              <a:off x="7266306" y="1716428"/>
              <a:ext cx="1200445" cy="2504990"/>
            </a:xfrm>
            <a:prstGeom prst="rect">
              <a:avLst/>
            </a:prstGeom>
            <a:solidFill>
              <a:schemeClr val="bg1"/>
            </a:solidFill>
            <a:ln w="38100">
              <a:solidFill>
                <a:srgbClr val="A6081F"/>
              </a:solidFill>
            </a:ln>
          </p:spPr>
          <p:style>
            <a:lnRef idx="1">
              <a:schemeClr val="dk1"/>
            </a:lnRef>
            <a:fillRef idx="3">
              <a:schemeClr val="dk1"/>
            </a:fillRef>
            <a:effectRef idx="2">
              <a:schemeClr val="dk1"/>
            </a:effectRef>
            <a:fontRef idx="minor">
              <a:schemeClr val="lt1"/>
            </a:fontRef>
          </p:style>
          <p:txBody>
            <a:bodyPr rtlCol="0" anchor="ctr"/>
            <a:lstStyle/>
            <a:p>
              <a:pPr algn="ctr"/>
              <a:r>
                <a:rPr lang="es-CO" b="1" dirty="0">
                  <a:solidFill>
                    <a:srgbClr val="A6081F"/>
                  </a:solidFill>
                  <a:latin typeface="Futura Std Book"/>
                  <a:cs typeface="Futura Std Book"/>
                </a:rPr>
                <a:t>Cambio climático</a:t>
              </a:r>
            </a:p>
            <a:p>
              <a:pPr algn="ctr"/>
              <a:endParaRPr lang="es-CO" sz="1400" b="1" dirty="0">
                <a:solidFill>
                  <a:srgbClr val="A6081F"/>
                </a:solidFill>
                <a:latin typeface="Futura Std Book"/>
                <a:cs typeface="Futura Std Book"/>
              </a:endParaRPr>
            </a:p>
            <a:p>
              <a:pPr algn="ctr"/>
              <a:r>
                <a:rPr lang="es-CO" sz="1400" b="1" dirty="0">
                  <a:solidFill>
                    <a:srgbClr val="A6081F"/>
                  </a:solidFill>
                  <a:latin typeface="Futura Std Book"/>
                  <a:cs typeface="Futura Std Book"/>
                </a:rPr>
                <a:t>(mitigación y adaptación)</a:t>
              </a:r>
            </a:p>
            <a:p>
              <a:pPr algn="ctr"/>
              <a:endParaRPr lang="es-CO" sz="1400" b="1" dirty="0">
                <a:solidFill>
                  <a:srgbClr val="A6081F"/>
                </a:solidFill>
                <a:latin typeface="Futura Std Book"/>
                <a:cs typeface="Futura Std Book"/>
              </a:endParaRPr>
            </a:p>
            <a:p>
              <a:pPr algn="ctr"/>
              <a:endParaRPr lang="es-ES" sz="1600" b="1" dirty="0">
                <a:solidFill>
                  <a:srgbClr val="A6081F"/>
                </a:solidFill>
                <a:latin typeface="Futura Std Book"/>
                <a:cs typeface="Futura Std Book"/>
              </a:endParaRPr>
            </a:p>
          </p:txBody>
        </p:sp>
        <p:sp>
          <p:nvSpPr>
            <p:cNvPr id="57" name="Rectángulo 56">
              <a:extLst>
                <a:ext uri="{FF2B5EF4-FFF2-40B4-BE49-F238E27FC236}">
                  <a16:creationId xmlns:a16="http://schemas.microsoft.com/office/drawing/2014/main" id="{204127C0-78BA-4ECC-B06B-BD8D3E5C186A}"/>
                </a:ext>
              </a:extLst>
            </p:cNvPr>
            <p:cNvSpPr/>
            <p:nvPr/>
          </p:nvSpPr>
          <p:spPr>
            <a:xfrm>
              <a:off x="2821918" y="1703496"/>
              <a:ext cx="3676670" cy="2517922"/>
            </a:xfrm>
            <a:prstGeom prst="rect">
              <a:avLst/>
            </a:prstGeom>
            <a:solidFill>
              <a:schemeClr val="bg1"/>
            </a:solidFill>
            <a:ln w="38100">
              <a:solidFill>
                <a:srgbClr val="0070C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s-CO" dirty="0">
                <a:latin typeface="Futura Std Book"/>
                <a:cs typeface="Futura Std Book"/>
              </a:endParaRPr>
            </a:p>
            <a:p>
              <a:pPr algn="ctr"/>
              <a:endParaRPr lang="es-ES" dirty="0">
                <a:latin typeface="Futura Std Book"/>
                <a:cs typeface="Futura Std Book"/>
              </a:endParaRPr>
            </a:p>
          </p:txBody>
        </p:sp>
        <p:sp>
          <p:nvSpPr>
            <p:cNvPr id="58" name="Rectángulo 57">
              <a:extLst>
                <a:ext uri="{FF2B5EF4-FFF2-40B4-BE49-F238E27FC236}">
                  <a16:creationId xmlns:a16="http://schemas.microsoft.com/office/drawing/2014/main" id="{50391577-3705-4AF2-A222-12B43FC74F4F}"/>
                </a:ext>
              </a:extLst>
            </p:cNvPr>
            <p:cNvSpPr/>
            <p:nvPr/>
          </p:nvSpPr>
          <p:spPr>
            <a:xfrm>
              <a:off x="5199295" y="2695029"/>
              <a:ext cx="1054667" cy="1112945"/>
            </a:xfrm>
            <a:prstGeom prst="rect">
              <a:avLst/>
            </a:prstGeom>
            <a:solidFill>
              <a:schemeClr val="bg1"/>
            </a:solidFill>
            <a:ln w="28575">
              <a:solidFill>
                <a:srgbClr val="0070C0"/>
              </a:solidFill>
            </a:ln>
          </p:spPr>
          <p:style>
            <a:lnRef idx="1">
              <a:schemeClr val="dk1"/>
            </a:lnRef>
            <a:fillRef idx="3">
              <a:schemeClr val="dk1"/>
            </a:fillRef>
            <a:effectRef idx="2">
              <a:schemeClr val="dk1"/>
            </a:effectRef>
            <a:fontRef idx="minor">
              <a:schemeClr val="lt1"/>
            </a:fontRef>
          </p:style>
          <p:txBody>
            <a:bodyPr rtlCol="0" anchor="ctr"/>
            <a:lstStyle/>
            <a:p>
              <a:pPr algn="ctr"/>
              <a:r>
                <a:rPr lang="es-CO" sz="1400" b="1" dirty="0">
                  <a:solidFill>
                    <a:srgbClr val="0070C0"/>
                  </a:solidFill>
                  <a:latin typeface="Futura Std Book"/>
                  <a:cs typeface="Futura Std Book"/>
                </a:rPr>
                <a:t>Consumo</a:t>
              </a:r>
            </a:p>
            <a:p>
              <a:pPr algn="ctr"/>
              <a:endParaRPr lang="es-CO" sz="1400" b="1" dirty="0">
                <a:solidFill>
                  <a:srgbClr val="0070C0"/>
                </a:solidFill>
                <a:latin typeface="Futura Std Book"/>
                <a:cs typeface="Futura Std Book"/>
              </a:endParaRPr>
            </a:p>
            <a:p>
              <a:pPr algn="ctr"/>
              <a:endParaRPr lang="es-CO" sz="1200" b="1" dirty="0">
                <a:solidFill>
                  <a:srgbClr val="0070C0"/>
                </a:solidFill>
                <a:latin typeface="Futura Std Book"/>
                <a:cs typeface="Futura Std Book"/>
              </a:endParaRPr>
            </a:p>
            <a:p>
              <a:pPr algn="ctr"/>
              <a:endParaRPr lang="es-CO" sz="1200" b="1" dirty="0">
                <a:solidFill>
                  <a:srgbClr val="0070C0"/>
                </a:solidFill>
                <a:latin typeface="Futura Std Book"/>
                <a:cs typeface="Futura Std Book"/>
              </a:endParaRPr>
            </a:p>
            <a:p>
              <a:pPr algn="ctr"/>
              <a:r>
                <a:rPr lang="es-CO" sz="1200" b="1" dirty="0">
                  <a:solidFill>
                    <a:srgbClr val="0070C0"/>
                  </a:solidFill>
                  <a:latin typeface="Futura Std Book"/>
                  <a:cs typeface="Futura Std Book"/>
                </a:rPr>
                <a:t> </a:t>
              </a:r>
              <a:endParaRPr lang="es-ES" sz="1200" b="1" dirty="0">
                <a:solidFill>
                  <a:srgbClr val="0070C0"/>
                </a:solidFill>
                <a:latin typeface="Futura Std Book"/>
                <a:cs typeface="Futura Std Book"/>
              </a:endParaRPr>
            </a:p>
          </p:txBody>
        </p:sp>
        <p:sp>
          <p:nvSpPr>
            <p:cNvPr id="59" name="Rectángulo 58">
              <a:extLst>
                <a:ext uri="{FF2B5EF4-FFF2-40B4-BE49-F238E27FC236}">
                  <a16:creationId xmlns:a16="http://schemas.microsoft.com/office/drawing/2014/main" id="{862A1A8B-D522-47E1-A292-20581BACF861}"/>
                </a:ext>
              </a:extLst>
            </p:cNvPr>
            <p:cNvSpPr/>
            <p:nvPr/>
          </p:nvSpPr>
          <p:spPr>
            <a:xfrm>
              <a:off x="3137430" y="2703142"/>
              <a:ext cx="1045190" cy="1104832"/>
            </a:xfrm>
            <a:prstGeom prst="rect">
              <a:avLst/>
            </a:prstGeom>
            <a:solidFill>
              <a:schemeClr val="bg1"/>
            </a:solidFill>
            <a:ln w="28575">
              <a:solidFill>
                <a:srgbClr val="0070C0"/>
              </a:solidFill>
            </a:ln>
          </p:spPr>
          <p:style>
            <a:lnRef idx="1">
              <a:schemeClr val="dk1"/>
            </a:lnRef>
            <a:fillRef idx="3">
              <a:schemeClr val="dk1"/>
            </a:fillRef>
            <a:effectRef idx="2">
              <a:schemeClr val="dk1"/>
            </a:effectRef>
            <a:fontRef idx="minor">
              <a:schemeClr val="lt1"/>
            </a:fontRef>
          </p:style>
          <p:txBody>
            <a:bodyPr rtlCol="0" anchor="ctr"/>
            <a:lstStyle/>
            <a:p>
              <a:pPr algn="ctr"/>
              <a:r>
                <a:rPr lang="es-CO" sz="1400" b="1" dirty="0">
                  <a:solidFill>
                    <a:srgbClr val="0070C0"/>
                  </a:solidFill>
                  <a:latin typeface="Futura Std Book"/>
                  <a:cs typeface="Futura Std Book"/>
                </a:rPr>
                <a:t>Producción</a:t>
              </a:r>
            </a:p>
            <a:p>
              <a:pPr algn="ctr"/>
              <a:endParaRPr lang="es-CO" sz="1400" b="1" dirty="0">
                <a:solidFill>
                  <a:srgbClr val="0070C0"/>
                </a:solidFill>
                <a:latin typeface="Futura Std Book"/>
                <a:cs typeface="Futura Std Book"/>
              </a:endParaRPr>
            </a:p>
            <a:p>
              <a:pPr algn="ctr"/>
              <a:endParaRPr lang="es-CO" sz="1200" b="1" dirty="0">
                <a:solidFill>
                  <a:srgbClr val="0070C0"/>
                </a:solidFill>
                <a:latin typeface="Futura Std Book"/>
                <a:cs typeface="Futura Std Book"/>
              </a:endParaRPr>
            </a:p>
            <a:p>
              <a:pPr algn="ctr"/>
              <a:endParaRPr lang="es-CO" sz="1200" b="1" dirty="0">
                <a:solidFill>
                  <a:srgbClr val="0070C0"/>
                </a:solidFill>
                <a:latin typeface="Futura Std Book"/>
                <a:cs typeface="Futura Std Book"/>
              </a:endParaRPr>
            </a:p>
            <a:p>
              <a:pPr algn="ctr"/>
              <a:endParaRPr lang="es-ES" sz="1200" b="1" dirty="0">
                <a:solidFill>
                  <a:srgbClr val="0070C0"/>
                </a:solidFill>
                <a:latin typeface="Futura Std Book"/>
                <a:cs typeface="Futura Std Book"/>
              </a:endParaRPr>
            </a:p>
          </p:txBody>
        </p:sp>
        <p:sp>
          <p:nvSpPr>
            <p:cNvPr id="60" name="Rectángulo 59">
              <a:extLst>
                <a:ext uri="{FF2B5EF4-FFF2-40B4-BE49-F238E27FC236}">
                  <a16:creationId xmlns:a16="http://schemas.microsoft.com/office/drawing/2014/main" id="{5226252F-364A-45C1-800C-E45F968047E9}"/>
                </a:ext>
              </a:extLst>
            </p:cNvPr>
            <p:cNvSpPr/>
            <p:nvPr/>
          </p:nvSpPr>
          <p:spPr>
            <a:xfrm>
              <a:off x="932279" y="1716428"/>
              <a:ext cx="1090162" cy="2504990"/>
            </a:xfrm>
            <a:prstGeom prst="rect">
              <a:avLst/>
            </a:prstGeom>
            <a:solidFill>
              <a:schemeClr val="bg1"/>
            </a:solidFill>
            <a:ln w="38100">
              <a:solidFill>
                <a:srgbClr val="00B05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s-ES" dirty="0">
                <a:latin typeface="Futura Std Book"/>
                <a:cs typeface="Futura Std Book"/>
              </a:endParaRPr>
            </a:p>
          </p:txBody>
        </p:sp>
        <p:sp>
          <p:nvSpPr>
            <p:cNvPr id="61" name="CuadroTexto 60">
              <a:extLst>
                <a:ext uri="{FF2B5EF4-FFF2-40B4-BE49-F238E27FC236}">
                  <a16:creationId xmlns:a16="http://schemas.microsoft.com/office/drawing/2014/main" id="{AE517606-2BF9-4B9C-9320-A0365B8FEFEC}"/>
                </a:ext>
              </a:extLst>
            </p:cNvPr>
            <p:cNvSpPr txBox="1"/>
            <p:nvPr/>
          </p:nvSpPr>
          <p:spPr>
            <a:xfrm>
              <a:off x="3583020" y="1807375"/>
              <a:ext cx="2503009" cy="329720"/>
            </a:xfrm>
            <a:prstGeom prst="rect">
              <a:avLst/>
            </a:prstGeom>
            <a:noFill/>
          </p:spPr>
          <p:txBody>
            <a:bodyPr wrap="square" rtlCol="0">
              <a:spAutoFit/>
            </a:bodyPr>
            <a:lstStyle/>
            <a:p>
              <a:r>
                <a:rPr lang="es-CO" b="1" dirty="0">
                  <a:solidFill>
                    <a:srgbClr val="0070C0"/>
                  </a:solidFill>
                  <a:latin typeface="Futura Std Book" panose="020B0502020204020303"/>
                </a:rPr>
                <a:t>Actividades económicas</a:t>
              </a:r>
              <a:endParaRPr lang="es-ES" b="1" dirty="0">
                <a:solidFill>
                  <a:srgbClr val="0070C0"/>
                </a:solidFill>
                <a:latin typeface="Futura Std Book" panose="020B0502020204020303"/>
              </a:endParaRPr>
            </a:p>
          </p:txBody>
        </p:sp>
        <p:sp>
          <p:nvSpPr>
            <p:cNvPr id="62" name="CuadroTexto 61">
              <a:extLst>
                <a:ext uri="{FF2B5EF4-FFF2-40B4-BE49-F238E27FC236}">
                  <a16:creationId xmlns:a16="http://schemas.microsoft.com/office/drawing/2014/main" id="{7134A8F6-04F8-4A54-B3FE-222C57A34EE0}"/>
                </a:ext>
              </a:extLst>
            </p:cNvPr>
            <p:cNvSpPr txBox="1"/>
            <p:nvPr/>
          </p:nvSpPr>
          <p:spPr>
            <a:xfrm>
              <a:off x="949236" y="2365875"/>
              <a:ext cx="1046953" cy="577010"/>
            </a:xfrm>
            <a:prstGeom prst="rect">
              <a:avLst/>
            </a:prstGeom>
            <a:noFill/>
          </p:spPr>
          <p:txBody>
            <a:bodyPr wrap="square" rtlCol="0">
              <a:spAutoFit/>
            </a:bodyPr>
            <a:lstStyle/>
            <a:p>
              <a:pPr algn="ctr"/>
              <a:r>
                <a:rPr lang="es-CO" b="1" dirty="0">
                  <a:solidFill>
                    <a:srgbClr val="326219"/>
                  </a:solidFill>
                  <a:latin typeface="Futura Std Book" panose="020B0502020204020303"/>
                </a:rPr>
                <a:t>Recursos naturales</a:t>
              </a:r>
              <a:endParaRPr lang="es-ES" b="1" dirty="0">
                <a:solidFill>
                  <a:srgbClr val="326219"/>
                </a:solidFill>
                <a:latin typeface="Futura Std Book" panose="020B0502020204020303"/>
              </a:endParaRPr>
            </a:p>
          </p:txBody>
        </p:sp>
        <p:pic>
          <p:nvPicPr>
            <p:cNvPr id="63" name="Picture 6" descr="Resultado de imagen para dibujos de fabricas">
              <a:extLst>
                <a:ext uri="{FF2B5EF4-FFF2-40B4-BE49-F238E27FC236}">
                  <a16:creationId xmlns:a16="http://schemas.microsoft.com/office/drawing/2014/main" id="{05DCE749-7DE7-490D-831A-AEC4A584D1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4680" y="3085327"/>
              <a:ext cx="548179" cy="59023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Resultado de imagen para dibujos de casas">
              <a:extLst>
                <a:ext uri="{FF2B5EF4-FFF2-40B4-BE49-F238E27FC236}">
                  <a16:creationId xmlns:a16="http://schemas.microsoft.com/office/drawing/2014/main" id="{967652BA-562C-4A44-93DC-19BF6829D3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0277" y="3004412"/>
              <a:ext cx="545817" cy="735598"/>
            </a:xfrm>
            <a:prstGeom prst="rect">
              <a:avLst/>
            </a:prstGeom>
            <a:noFill/>
            <a:extLst>
              <a:ext uri="{909E8E84-426E-40DD-AFC4-6F175D3DCCD1}">
                <a14:hiddenFill xmlns:a14="http://schemas.microsoft.com/office/drawing/2010/main">
                  <a:solidFill>
                    <a:srgbClr val="FFFFFF"/>
                  </a:solidFill>
                </a14:hiddenFill>
              </a:ext>
            </a:extLst>
          </p:spPr>
        </p:pic>
        <p:sp>
          <p:nvSpPr>
            <p:cNvPr id="65" name="CuadroTexto 64">
              <a:extLst>
                <a:ext uri="{FF2B5EF4-FFF2-40B4-BE49-F238E27FC236}">
                  <a16:creationId xmlns:a16="http://schemas.microsoft.com/office/drawing/2014/main" id="{DBDC0F6B-2C8B-42E0-8F0D-6F8475DAE384}"/>
                </a:ext>
              </a:extLst>
            </p:cNvPr>
            <p:cNvSpPr txBox="1"/>
            <p:nvPr/>
          </p:nvSpPr>
          <p:spPr>
            <a:xfrm>
              <a:off x="1969267" y="1912227"/>
              <a:ext cx="939946" cy="577010"/>
            </a:xfrm>
            <a:prstGeom prst="rect">
              <a:avLst/>
            </a:prstGeom>
            <a:noFill/>
          </p:spPr>
          <p:txBody>
            <a:bodyPr wrap="square" rtlCol="0">
              <a:spAutoFit/>
            </a:bodyPr>
            <a:lstStyle>
              <a:defPPr>
                <a:defRPr lang="es-CO"/>
              </a:defPPr>
              <a:lvl1pPr>
                <a:defRPr sz="1100" b="1">
                  <a:solidFill>
                    <a:srgbClr val="326219"/>
                  </a:solidFill>
                  <a:latin typeface="Futura Std Book" panose="020B0502020204020303"/>
                </a:defRPr>
              </a:lvl1pPr>
            </a:lstStyle>
            <a:p>
              <a:pPr algn="ctr"/>
              <a:r>
                <a:rPr lang="es-CO" sz="1200" dirty="0"/>
                <a:t>Agua, energía, materiales</a:t>
              </a:r>
              <a:endParaRPr lang="es-ES" sz="1200" dirty="0"/>
            </a:p>
          </p:txBody>
        </p:sp>
        <p:sp>
          <p:nvSpPr>
            <p:cNvPr id="66" name="Flecha izquierda 62">
              <a:extLst>
                <a:ext uri="{FF2B5EF4-FFF2-40B4-BE49-F238E27FC236}">
                  <a16:creationId xmlns:a16="http://schemas.microsoft.com/office/drawing/2014/main" id="{CFD40A55-BE3C-4ACC-AF99-CD283B9A6C31}"/>
                </a:ext>
              </a:extLst>
            </p:cNvPr>
            <p:cNvSpPr/>
            <p:nvPr/>
          </p:nvSpPr>
          <p:spPr>
            <a:xfrm rot="10800000">
              <a:off x="4447121" y="3005239"/>
              <a:ext cx="476046" cy="149454"/>
            </a:xfrm>
            <a:prstGeom prst="leftArrow">
              <a:avLst/>
            </a:prstGeom>
            <a:solidFill>
              <a:srgbClr val="0070C0"/>
            </a:solidFill>
            <a:ln>
              <a:solidFill>
                <a:srgbClr val="0070C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s-ES" dirty="0">
                <a:latin typeface="Futura Std Book"/>
                <a:cs typeface="Futura Std Book"/>
              </a:endParaRPr>
            </a:p>
          </p:txBody>
        </p:sp>
        <p:sp>
          <p:nvSpPr>
            <p:cNvPr id="67" name="CuadroTexto 66">
              <a:extLst>
                <a:ext uri="{FF2B5EF4-FFF2-40B4-BE49-F238E27FC236}">
                  <a16:creationId xmlns:a16="http://schemas.microsoft.com/office/drawing/2014/main" id="{FB742AB3-CF76-4F69-8700-3101B18F9870}"/>
                </a:ext>
              </a:extLst>
            </p:cNvPr>
            <p:cNvSpPr txBox="1"/>
            <p:nvPr/>
          </p:nvSpPr>
          <p:spPr>
            <a:xfrm>
              <a:off x="2815540" y="2212309"/>
              <a:ext cx="1748071" cy="247290"/>
            </a:xfrm>
            <a:prstGeom prst="rect">
              <a:avLst/>
            </a:prstGeom>
            <a:noFill/>
          </p:spPr>
          <p:txBody>
            <a:bodyPr wrap="square" rtlCol="0">
              <a:spAutoFit/>
            </a:bodyPr>
            <a:lstStyle>
              <a:defPPr>
                <a:defRPr lang="es-CO"/>
              </a:defPPr>
              <a:lvl1pPr>
                <a:defRPr sz="1100" b="1">
                  <a:solidFill>
                    <a:srgbClr val="326219"/>
                  </a:solidFill>
                  <a:latin typeface="Futura Std Book" panose="020B0502020204020303"/>
                </a:defRPr>
              </a:lvl1pPr>
            </a:lstStyle>
            <a:p>
              <a:pPr algn="ctr"/>
              <a:r>
                <a:rPr lang="es-CO" sz="1200" dirty="0">
                  <a:solidFill>
                    <a:srgbClr val="0070C0"/>
                  </a:solidFill>
                </a:rPr>
                <a:t>Mano de obra, capital</a:t>
              </a:r>
              <a:endParaRPr lang="es-ES" sz="1200" dirty="0">
                <a:solidFill>
                  <a:srgbClr val="0070C0"/>
                </a:solidFill>
              </a:endParaRPr>
            </a:p>
          </p:txBody>
        </p:sp>
        <p:sp>
          <p:nvSpPr>
            <p:cNvPr id="68" name="Flecha izquierda 67">
              <a:extLst>
                <a:ext uri="{FF2B5EF4-FFF2-40B4-BE49-F238E27FC236}">
                  <a16:creationId xmlns:a16="http://schemas.microsoft.com/office/drawing/2014/main" id="{DC8FFDCB-6BD0-4E05-B40A-B5A3406B0F99}"/>
                </a:ext>
              </a:extLst>
            </p:cNvPr>
            <p:cNvSpPr/>
            <p:nvPr/>
          </p:nvSpPr>
          <p:spPr>
            <a:xfrm rot="1928093" flipV="1">
              <a:off x="2079132" y="3180875"/>
              <a:ext cx="643448" cy="143583"/>
            </a:xfrm>
            <a:prstGeom prst="leftArrow">
              <a:avLst/>
            </a:prstGeom>
            <a:solidFill>
              <a:srgbClr val="0070C0"/>
            </a:solidFill>
            <a:ln>
              <a:solidFill>
                <a:srgbClr val="0070C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s-ES" dirty="0">
                <a:latin typeface="Futura Std Book"/>
                <a:cs typeface="Futura Std Book"/>
              </a:endParaRPr>
            </a:p>
          </p:txBody>
        </p:sp>
        <p:sp>
          <p:nvSpPr>
            <p:cNvPr id="69" name="CuadroTexto 68">
              <a:extLst>
                <a:ext uri="{FF2B5EF4-FFF2-40B4-BE49-F238E27FC236}">
                  <a16:creationId xmlns:a16="http://schemas.microsoft.com/office/drawing/2014/main" id="{A558E7DE-F6A3-445A-927F-9A27521D8366}"/>
                </a:ext>
              </a:extLst>
            </p:cNvPr>
            <p:cNvSpPr txBox="1"/>
            <p:nvPr/>
          </p:nvSpPr>
          <p:spPr>
            <a:xfrm>
              <a:off x="4149084" y="3152255"/>
              <a:ext cx="1113782" cy="577010"/>
            </a:xfrm>
            <a:prstGeom prst="rect">
              <a:avLst/>
            </a:prstGeom>
            <a:noFill/>
          </p:spPr>
          <p:txBody>
            <a:bodyPr wrap="square" rtlCol="0">
              <a:spAutoFit/>
            </a:bodyPr>
            <a:lstStyle>
              <a:defPPr>
                <a:defRPr lang="es-CO"/>
              </a:defPPr>
              <a:lvl1pPr>
                <a:defRPr sz="1100" b="1">
                  <a:solidFill>
                    <a:srgbClr val="326219"/>
                  </a:solidFill>
                  <a:latin typeface="Futura Std Book" panose="020B0502020204020303"/>
                </a:defRPr>
              </a:lvl1pPr>
            </a:lstStyle>
            <a:p>
              <a:pPr algn="ctr"/>
              <a:r>
                <a:rPr lang="es-CO" sz="1200" dirty="0">
                  <a:solidFill>
                    <a:srgbClr val="0070C0"/>
                  </a:solidFill>
                </a:rPr>
                <a:t>Ingresos, bienes, servicios</a:t>
              </a:r>
              <a:endParaRPr lang="es-ES" sz="1200" dirty="0">
                <a:solidFill>
                  <a:srgbClr val="0070C0"/>
                </a:solidFill>
              </a:endParaRPr>
            </a:p>
          </p:txBody>
        </p:sp>
        <p:sp>
          <p:nvSpPr>
            <p:cNvPr id="70" name="CuadroTexto 69">
              <a:extLst>
                <a:ext uri="{FF2B5EF4-FFF2-40B4-BE49-F238E27FC236}">
                  <a16:creationId xmlns:a16="http://schemas.microsoft.com/office/drawing/2014/main" id="{3E15D18E-EAEC-4F1B-A8C4-C0DD1F1E15A6}"/>
                </a:ext>
              </a:extLst>
            </p:cNvPr>
            <p:cNvSpPr txBox="1"/>
            <p:nvPr/>
          </p:nvSpPr>
          <p:spPr>
            <a:xfrm>
              <a:off x="2048481" y="3465490"/>
              <a:ext cx="1081846" cy="247290"/>
            </a:xfrm>
            <a:prstGeom prst="rect">
              <a:avLst/>
            </a:prstGeom>
            <a:noFill/>
          </p:spPr>
          <p:txBody>
            <a:bodyPr wrap="square" rtlCol="0">
              <a:spAutoFit/>
            </a:bodyPr>
            <a:lstStyle>
              <a:defPPr>
                <a:defRPr lang="es-CO"/>
              </a:defPPr>
              <a:lvl1pPr>
                <a:defRPr sz="1100" b="1">
                  <a:solidFill>
                    <a:srgbClr val="326219"/>
                  </a:solidFill>
                  <a:latin typeface="Futura Std Book" panose="020B0502020204020303"/>
                </a:defRPr>
              </a:lvl1pPr>
            </a:lstStyle>
            <a:p>
              <a:r>
                <a:rPr lang="es-CO" sz="1200" dirty="0">
                  <a:solidFill>
                    <a:srgbClr val="0070C0"/>
                  </a:solidFill>
                </a:rPr>
                <a:t>Residuos</a:t>
              </a:r>
              <a:endParaRPr lang="es-ES" sz="1200" dirty="0">
                <a:solidFill>
                  <a:srgbClr val="0070C0"/>
                </a:solidFill>
              </a:endParaRPr>
            </a:p>
          </p:txBody>
        </p:sp>
        <p:sp>
          <p:nvSpPr>
            <p:cNvPr id="71" name="Flecha abajo 64">
              <a:extLst>
                <a:ext uri="{FF2B5EF4-FFF2-40B4-BE49-F238E27FC236}">
                  <a16:creationId xmlns:a16="http://schemas.microsoft.com/office/drawing/2014/main" id="{2EC3EDBB-A1A5-4149-93B1-094583AEFEAE}"/>
                </a:ext>
              </a:extLst>
            </p:cNvPr>
            <p:cNvSpPr/>
            <p:nvPr/>
          </p:nvSpPr>
          <p:spPr>
            <a:xfrm>
              <a:off x="3567004" y="2475193"/>
              <a:ext cx="99611" cy="185860"/>
            </a:xfrm>
            <a:prstGeom prst="downArrow">
              <a:avLst/>
            </a:prstGeom>
            <a:solidFill>
              <a:srgbClr val="0070C0"/>
            </a:solidFill>
            <a:ln>
              <a:solidFill>
                <a:srgbClr val="0070C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s-ES" dirty="0">
                <a:latin typeface="Futura Std Book"/>
                <a:cs typeface="Futura Std Book"/>
              </a:endParaRPr>
            </a:p>
          </p:txBody>
        </p:sp>
        <p:sp>
          <p:nvSpPr>
            <p:cNvPr id="72" name="Flecha derecha 65">
              <a:extLst>
                <a:ext uri="{FF2B5EF4-FFF2-40B4-BE49-F238E27FC236}">
                  <a16:creationId xmlns:a16="http://schemas.microsoft.com/office/drawing/2014/main" id="{CFA0B53A-2855-40CA-89DE-88D01D4BE435}"/>
                </a:ext>
              </a:extLst>
            </p:cNvPr>
            <p:cNvSpPr/>
            <p:nvPr/>
          </p:nvSpPr>
          <p:spPr>
            <a:xfrm>
              <a:off x="6620830" y="2511472"/>
              <a:ext cx="534406" cy="189375"/>
            </a:xfrm>
            <a:prstGeom prst="rightArrow">
              <a:avLst/>
            </a:prstGeom>
            <a:solidFill>
              <a:srgbClr val="A6081F"/>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s-ES" dirty="0">
                <a:latin typeface="Futura Std Book"/>
                <a:cs typeface="Futura Std Book"/>
              </a:endParaRPr>
            </a:p>
          </p:txBody>
        </p:sp>
        <p:sp>
          <p:nvSpPr>
            <p:cNvPr id="73" name="Flecha derecha 75">
              <a:extLst>
                <a:ext uri="{FF2B5EF4-FFF2-40B4-BE49-F238E27FC236}">
                  <a16:creationId xmlns:a16="http://schemas.microsoft.com/office/drawing/2014/main" id="{C79B48B7-CCB3-47C2-827A-409229DB9E70}"/>
                </a:ext>
              </a:extLst>
            </p:cNvPr>
            <p:cNvSpPr/>
            <p:nvPr/>
          </p:nvSpPr>
          <p:spPr>
            <a:xfrm rot="10800000">
              <a:off x="6568085" y="3539076"/>
              <a:ext cx="569197" cy="186806"/>
            </a:xfrm>
            <a:prstGeom prst="rightArrow">
              <a:avLst/>
            </a:prstGeom>
            <a:solidFill>
              <a:srgbClr val="A6081F"/>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s-ES" dirty="0">
                <a:latin typeface="Futura Std Book"/>
                <a:cs typeface="Futura Std Book"/>
              </a:endParaRPr>
            </a:p>
          </p:txBody>
        </p:sp>
        <p:sp>
          <p:nvSpPr>
            <p:cNvPr id="74" name="CuadroTexto 73">
              <a:extLst>
                <a:ext uri="{FF2B5EF4-FFF2-40B4-BE49-F238E27FC236}">
                  <a16:creationId xmlns:a16="http://schemas.microsoft.com/office/drawing/2014/main" id="{7E4FADAC-8659-4E12-8207-41563FF562B5}"/>
                </a:ext>
              </a:extLst>
            </p:cNvPr>
            <p:cNvSpPr txBox="1"/>
            <p:nvPr/>
          </p:nvSpPr>
          <p:spPr>
            <a:xfrm>
              <a:off x="6508745" y="2257280"/>
              <a:ext cx="793047" cy="247290"/>
            </a:xfrm>
            <a:prstGeom prst="rect">
              <a:avLst/>
            </a:prstGeom>
            <a:noFill/>
          </p:spPr>
          <p:txBody>
            <a:bodyPr wrap="square" rtlCol="0">
              <a:spAutoFit/>
            </a:bodyPr>
            <a:lstStyle>
              <a:defPPr>
                <a:defRPr lang="es-CO"/>
              </a:defPPr>
              <a:lvl1pPr>
                <a:defRPr sz="1100" b="1">
                  <a:solidFill>
                    <a:srgbClr val="326219"/>
                  </a:solidFill>
                  <a:latin typeface="Futura Std Book" panose="020B0502020204020303"/>
                </a:defRPr>
              </a:lvl1pPr>
            </a:lstStyle>
            <a:p>
              <a:r>
                <a:rPr lang="es-CO" sz="1200" dirty="0">
                  <a:solidFill>
                    <a:srgbClr val="A6081F"/>
                  </a:solidFill>
                </a:rPr>
                <a:t>Emisiones</a:t>
              </a:r>
              <a:endParaRPr lang="es-ES" sz="1200" dirty="0">
                <a:solidFill>
                  <a:srgbClr val="A6081F"/>
                </a:solidFill>
              </a:endParaRPr>
            </a:p>
          </p:txBody>
        </p:sp>
        <p:sp>
          <p:nvSpPr>
            <p:cNvPr id="75" name="CuadroTexto 74">
              <a:extLst>
                <a:ext uri="{FF2B5EF4-FFF2-40B4-BE49-F238E27FC236}">
                  <a16:creationId xmlns:a16="http://schemas.microsoft.com/office/drawing/2014/main" id="{42D2ECA4-B636-4ED0-9866-A9E04068A89D}"/>
                </a:ext>
              </a:extLst>
            </p:cNvPr>
            <p:cNvSpPr txBox="1"/>
            <p:nvPr/>
          </p:nvSpPr>
          <p:spPr>
            <a:xfrm>
              <a:off x="6529129" y="3263029"/>
              <a:ext cx="746557" cy="247290"/>
            </a:xfrm>
            <a:prstGeom prst="rect">
              <a:avLst/>
            </a:prstGeom>
            <a:noFill/>
          </p:spPr>
          <p:txBody>
            <a:bodyPr wrap="square" rtlCol="0">
              <a:spAutoFit/>
            </a:bodyPr>
            <a:lstStyle>
              <a:defPPr>
                <a:defRPr lang="es-CO"/>
              </a:defPPr>
              <a:lvl1pPr>
                <a:defRPr sz="1100" b="1">
                  <a:solidFill>
                    <a:srgbClr val="326219"/>
                  </a:solidFill>
                  <a:latin typeface="Futura Std Book" panose="020B0502020204020303"/>
                </a:defRPr>
              </a:lvl1pPr>
            </a:lstStyle>
            <a:p>
              <a:r>
                <a:rPr lang="es-CO" sz="1200" dirty="0">
                  <a:solidFill>
                    <a:srgbClr val="A6081F"/>
                  </a:solidFill>
                </a:rPr>
                <a:t>Impactos</a:t>
              </a:r>
              <a:endParaRPr lang="es-ES" sz="1200" dirty="0">
                <a:solidFill>
                  <a:srgbClr val="A6081F"/>
                </a:solidFill>
              </a:endParaRPr>
            </a:p>
          </p:txBody>
        </p:sp>
      </p:grpSp>
      <p:sp>
        <p:nvSpPr>
          <p:cNvPr id="76" name="Rectángulo 75">
            <a:extLst>
              <a:ext uri="{FF2B5EF4-FFF2-40B4-BE49-F238E27FC236}">
                <a16:creationId xmlns:a16="http://schemas.microsoft.com/office/drawing/2014/main" id="{DA26D94E-DF21-4ADD-9D6F-8FAE7A16A160}"/>
              </a:ext>
            </a:extLst>
          </p:cNvPr>
          <p:cNvSpPr/>
          <p:nvPr/>
        </p:nvSpPr>
        <p:spPr>
          <a:xfrm>
            <a:off x="8666972" y="4771803"/>
            <a:ext cx="2495601" cy="923330"/>
          </a:xfrm>
          <a:prstGeom prst="rect">
            <a:avLst/>
          </a:prstGeom>
        </p:spPr>
        <p:txBody>
          <a:bodyPr wrap="square">
            <a:spAutoFit/>
          </a:bodyPr>
          <a:lstStyle/>
          <a:p>
            <a:pPr algn="ctr"/>
            <a:r>
              <a:rPr lang="es-CO" b="1" dirty="0">
                <a:latin typeface="Futura Std Book" panose="020B0502020204020303"/>
                <a:cs typeface="Times New Roman" panose="02020603050405020304" pitchFamily="18" charset="0"/>
              </a:rPr>
              <a:t>CRECIMIENTO COMPATIBLE CON EL CLIMA</a:t>
            </a:r>
            <a:endParaRPr lang="es-ES" sz="1600" b="1" dirty="0">
              <a:latin typeface="Futura Std Book" panose="020B0502020204020303"/>
            </a:endParaRPr>
          </a:p>
        </p:txBody>
      </p:sp>
      <p:sp>
        <p:nvSpPr>
          <p:cNvPr id="77" name="Rectángulo 76">
            <a:extLst>
              <a:ext uri="{FF2B5EF4-FFF2-40B4-BE49-F238E27FC236}">
                <a16:creationId xmlns:a16="http://schemas.microsoft.com/office/drawing/2014/main" id="{767A204D-BD4E-4E7C-84E4-DABD032C37D5}"/>
              </a:ext>
            </a:extLst>
          </p:cNvPr>
          <p:cNvSpPr/>
          <p:nvPr/>
        </p:nvSpPr>
        <p:spPr>
          <a:xfrm>
            <a:off x="8851729" y="5772738"/>
            <a:ext cx="2877711" cy="215444"/>
          </a:xfrm>
          <a:prstGeom prst="rect">
            <a:avLst/>
          </a:prstGeom>
        </p:spPr>
        <p:txBody>
          <a:bodyPr wrap="none">
            <a:spAutoFit/>
          </a:bodyPr>
          <a:lstStyle/>
          <a:p>
            <a:r>
              <a:rPr lang="en-US" sz="800" dirty="0">
                <a:latin typeface="Futura Std Book" panose="020B0502020204020303"/>
              </a:rPr>
              <a:t>Fuente: Adaptado de Global Green Growth Institute (GGGI) </a:t>
            </a:r>
            <a:endParaRPr lang="es-ES" sz="800" dirty="0">
              <a:latin typeface="Futura Std Book" panose="020B0502020204020303"/>
            </a:endParaRPr>
          </a:p>
        </p:txBody>
      </p:sp>
      <p:sp>
        <p:nvSpPr>
          <p:cNvPr id="78" name="Flecha derecha 4">
            <a:extLst>
              <a:ext uri="{FF2B5EF4-FFF2-40B4-BE49-F238E27FC236}">
                <a16:creationId xmlns:a16="http://schemas.microsoft.com/office/drawing/2014/main" id="{C6D0EB6E-EACE-4A93-A0A3-3F1497F65C4D}"/>
              </a:ext>
            </a:extLst>
          </p:cNvPr>
          <p:cNvSpPr/>
          <p:nvPr/>
        </p:nvSpPr>
        <p:spPr>
          <a:xfrm rot="20436322">
            <a:off x="2939310" y="2604617"/>
            <a:ext cx="698183" cy="154067"/>
          </a:xfrm>
          <a:prstGeom prst="rightArrow">
            <a:avLst/>
          </a:prstGeom>
          <a:solidFill>
            <a:srgbClr val="00B050"/>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s-ES" dirty="0">
              <a:latin typeface="Futura Std Book"/>
              <a:cs typeface="Futura Std Book"/>
            </a:endParaRPr>
          </a:p>
        </p:txBody>
      </p:sp>
      <p:pic>
        <p:nvPicPr>
          <p:cNvPr id="79" name="Picture 2" descr="Resultado de imagen para arbol dibujo">
            <a:extLst>
              <a:ext uri="{FF2B5EF4-FFF2-40B4-BE49-F238E27FC236}">
                <a16:creationId xmlns:a16="http://schemas.microsoft.com/office/drawing/2014/main" id="{CD65EB18-4C3A-4C94-848C-C5F9990C20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1971" y="2979980"/>
            <a:ext cx="685392" cy="71144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Resultado de imagen para sol y lluvia dibujos para colorear">
            <a:extLst>
              <a:ext uri="{FF2B5EF4-FFF2-40B4-BE49-F238E27FC236}">
                <a16:creationId xmlns:a16="http://schemas.microsoft.com/office/drawing/2014/main" id="{AC3B6844-E4B1-471F-9A46-E8C0347615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25521" y="3325595"/>
            <a:ext cx="865064" cy="612465"/>
          </a:xfrm>
          <a:prstGeom prst="rect">
            <a:avLst/>
          </a:prstGeom>
          <a:noFill/>
          <a:extLst>
            <a:ext uri="{909E8E84-426E-40DD-AFC4-6F175D3DCCD1}">
              <a14:hiddenFill xmlns:a14="http://schemas.microsoft.com/office/drawing/2010/main">
                <a:solidFill>
                  <a:srgbClr val="FFFFFF"/>
                </a:solidFill>
              </a14:hiddenFill>
            </a:ext>
          </a:extLst>
        </p:spPr>
      </p:pic>
      <p:sp>
        <p:nvSpPr>
          <p:cNvPr id="81" name="Rectángulo 80">
            <a:extLst>
              <a:ext uri="{FF2B5EF4-FFF2-40B4-BE49-F238E27FC236}">
                <a16:creationId xmlns:a16="http://schemas.microsoft.com/office/drawing/2014/main" id="{685CEA15-89CC-4C62-87DB-D718462B1FBA}"/>
              </a:ext>
            </a:extLst>
          </p:cNvPr>
          <p:cNvSpPr/>
          <p:nvPr/>
        </p:nvSpPr>
        <p:spPr>
          <a:xfrm>
            <a:off x="4242965" y="4828957"/>
            <a:ext cx="3464847" cy="369332"/>
          </a:xfrm>
          <a:prstGeom prst="rect">
            <a:avLst/>
          </a:prstGeom>
        </p:spPr>
        <p:txBody>
          <a:bodyPr wrap="square">
            <a:spAutoFit/>
          </a:bodyPr>
          <a:lstStyle/>
          <a:p>
            <a:pPr algn="ctr"/>
            <a:r>
              <a:rPr lang="es-CO" b="1" dirty="0">
                <a:latin typeface="Futura Std Book" panose="020B0502020204020303"/>
                <a:ea typeface="Calibri" panose="020F0502020204030204" pitchFamily="34" charset="0"/>
                <a:cs typeface="Times New Roman" panose="02020603050405020304" pitchFamily="18" charset="0"/>
              </a:rPr>
              <a:t>USO EFICIENTE DE RECURSOS</a:t>
            </a:r>
          </a:p>
        </p:txBody>
      </p:sp>
      <p:sp>
        <p:nvSpPr>
          <p:cNvPr id="82" name="Rectángulo 81">
            <a:extLst>
              <a:ext uri="{FF2B5EF4-FFF2-40B4-BE49-F238E27FC236}">
                <a16:creationId xmlns:a16="http://schemas.microsoft.com/office/drawing/2014/main" id="{32E64969-D75A-4BF4-AD8D-11CE9C80C304}"/>
              </a:ext>
            </a:extLst>
          </p:cNvPr>
          <p:cNvSpPr/>
          <p:nvPr/>
        </p:nvSpPr>
        <p:spPr>
          <a:xfrm>
            <a:off x="1001614" y="4771803"/>
            <a:ext cx="2274096" cy="923330"/>
          </a:xfrm>
          <a:prstGeom prst="rect">
            <a:avLst/>
          </a:prstGeom>
        </p:spPr>
        <p:txBody>
          <a:bodyPr wrap="square">
            <a:spAutoFit/>
          </a:bodyPr>
          <a:lstStyle/>
          <a:p>
            <a:pPr algn="ctr"/>
            <a:r>
              <a:rPr lang="es-CO" b="1" dirty="0">
                <a:latin typeface="Futura Std Book" panose="020B0502020204020303"/>
                <a:ea typeface="Calibri" panose="020F0502020204030204" pitchFamily="34" charset="0"/>
                <a:cs typeface="Times New Roman" panose="02020603050405020304" pitchFamily="18" charset="0"/>
              </a:rPr>
              <a:t>CONSERVACIÓN DEL CAPITAL NATURAL</a:t>
            </a:r>
          </a:p>
        </p:txBody>
      </p:sp>
      <p:sp>
        <p:nvSpPr>
          <p:cNvPr id="90" name="Elipse 89">
            <a:extLst>
              <a:ext uri="{FF2B5EF4-FFF2-40B4-BE49-F238E27FC236}">
                <a16:creationId xmlns:a16="http://schemas.microsoft.com/office/drawing/2014/main" id="{09C81A48-876D-4B5C-8AE8-75C4AA322931}"/>
              </a:ext>
            </a:extLst>
          </p:cNvPr>
          <p:cNvSpPr/>
          <p:nvPr/>
        </p:nvSpPr>
        <p:spPr>
          <a:xfrm>
            <a:off x="9645370" y="4431639"/>
            <a:ext cx="340206" cy="289024"/>
          </a:xfrm>
          <a:prstGeom prst="ellipse">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s-ES" dirty="0">
              <a:solidFill>
                <a:srgbClr val="7030A0"/>
              </a:solidFill>
              <a:latin typeface="Futura Std Book"/>
              <a:cs typeface="Futura Std Book"/>
            </a:endParaRPr>
          </a:p>
        </p:txBody>
      </p:sp>
    </p:spTree>
    <p:extLst>
      <p:ext uri="{BB962C8B-B14F-4D97-AF65-F5344CB8AC3E}">
        <p14:creationId xmlns:p14="http://schemas.microsoft.com/office/powerpoint/2010/main" val="227526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3">
            <a:extLst>
              <a:ext uri="{FF2B5EF4-FFF2-40B4-BE49-F238E27FC236}">
                <a16:creationId xmlns:a16="http://schemas.microsoft.com/office/drawing/2014/main" id="{CA3AFCC4-1794-448E-B965-1DECDEE026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6157" y="6276442"/>
            <a:ext cx="1378509" cy="450970"/>
          </a:xfrm>
          <a:prstGeom prst="rect">
            <a:avLst/>
          </a:prstGeom>
        </p:spPr>
      </p:pic>
      <p:sp>
        <p:nvSpPr>
          <p:cNvPr id="25" name="Freeform 15">
            <a:extLst>
              <a:ext uri="{FF2B5EF4-FFF2-40B4-BE49-F238E27FC236}">
                <a16:creationId xmlns:a16="http://schemas.microsoft.com/office/drawing/2014/main" id="{0FE2FBDE-8CBD-4AF5-8829-0F096F8AAC1C}"/>
              </a:ext>
            </a:extLst>
          </p:cNvPr>
          <p:cNvSpPr/>
          <p:nvPr/>
        </p:nvSpPr>
        <p:spPr>
          <a:xfrm>
            <a:off x="8408230" y="6246632"/>
            <a:ext cx="87657" cy="524978"/>
          </a:xfrm>
          <a:custGeom>
            <a:avLst/>
            <a:gdLst>
              <a:gd name="connsiteX0" fmla="*/ 1431722 w 1431722"/>
              <a:gd name="connsiteY0" fmla="*/ 0 h 5603160"/>
              <a:gd name="connsiteX1" fmla="*/ 1431722 w 1431722"/>
              <a:gd name="connsiteY1" fmla="*/ 5603160 h 5603160"/>
              <a:gd name="connsiteX2" fmla="*/ 1261017 w 1431722"/>
              <a:gd name="connsiteY2" fmla="*/ 5475509 h 5603160"/>
              <a:gd name="connsiteX3" fmla="*/ 0 w 1431722"/>
              <a:gd name="connsiteY3" fmla="*/ 2801580 h 5603160"/>
              <a:gd name="connsiteX4" fmla="*/ 1261017 w 1431722"/>
              <a:gd name="connsiteY4" fmla="*/ 127651 h 5603160"/>
              <a:gd name="connsiteX0" fmla="*/ 1431722 w 1523162"/>
              <a:gd name="connsiteY0" fmla="*/ 5603160 h 5694600"/>
              <a:gd name="connsiteX1" fmla="*/ 1261017 w 1523162"/>
              <a:gd name="connsiteY1" fmla="*/ 5475509 h 5694600"/>
              <a:gd name="connsiteX2" fmla="*/ 0 w 1523162"/>
              <a:gd name="connsiteY2" fmla="*/ 2801580 h 5694600"/>
              <a:gd name="connsiteX3" fmla="*/ 1261017 w 1523162"/>
              <a:gd name="connsiteY3" fmla="*/ 127651 h 5694600"/>
              <a:gd name="connsiteX4" fmla="*/ 1431722 w 1523162"/>
              <a:gd name="connsiteY4" fmla="*/ 0 h 5694600"/>
              <a:gd name="connsiteX5" fmla="*/ 1523162 w 1523162"/>
              <a:gd name="connsiteY5" fmla="*/ 5694600 h 5694600"/>
              <a:gd name="connsiteX0" fmla="*/ 1431722 w 1431722"/>
              <a:gd name="connsiteY0" fmla="*/ 5603160 h 5603160"/>
              <a:gd name="connsiteX1" fmla="*/ 1261017 w 1431722"/>
              <a:gd name="connsiteY1" fmla="*/ 5475509 h 5603160"/>
              <a:gd name="connsiteX2" fmla="*/ 0 w 1431722"/>
              <a:gd name="connsiteY2" fmla="*/ 2801580 h 5603160"/>
              <a:gd name="connsiteX3" fmla="*/ 1261017 w 1431722"/>
              <a:gd name="connsiteY3" fmla="*/ 127651 h 5603160"/>
              <a:gd name="connsiteX4" fmla="*/ 1431722 w 1431722"/>
              <a:gd name="connsiteY4" fmla="*/ 0 h 5603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722" h="5603160">
                <a:moveTo>
                  <a:pt x="1431722" y="5603160"/>
                </a:moveTo>
                <a:lnTo>
                  <a:pt x="1261017" y="5475509"/>
                </a:lnTo>
                <a:cubicBezTo>
                  <a:pt x="490883" y="4839938"/>
                  <a:pt x="0" y="3878085"/>
                  <a:pt x="0" y="2801580"/>
                </a:cubicBezTo>
                <a:cubicBezTo>
                  <a:pt x="0" y="1725076"/>
                  <a:pt x="490883" y="763223"/>
                  <a:pt x="1261017" y="127651"/>
                </a:cubicBezTo>
                <a:lnTo>
                  <a:pt x="1431722" y="0"/>
                </a:lnTo>
              </a:path>
            </a:pathLst>
          </a:cu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44B47FA4-7D09-4F25-A31C-C561F96540EF}"/>
              </a:ext>
            </a:extLst>
          </p:cNvPr>
          <p:cNvSpPr>
            <a:spLocks noGrp="1"/>
          </p:cNvSpPr>
          <p:nvPr>
            <p:ph type="title"/>
          </p:nvPr>
        </p:nvSpPr>
        <p:spPr/>
        <p:txBody>
          <a:bodyPr/>
          <a:lstStyle/>
          <a:p>
            <a:r>
              <a:rPr lang="es-CO" sz="2800" dirty="0"/>
              <a:t>La economía circular busca mantener el valor de los materiales, los productos y los recursos en la economía durante el mayor tiempo posible</a:t>
            </a:r>
          </a:p>
        </p:txBody>
      </p:sp>
      <p:grpSp>
        <p:nvGrpSpPr>
          <p:cNvPr id="49" name="Agrupar 8">
            <a:extLst>
              <a:ext uri="{FF2B5EF4-FFF2-40B4-BE49-F238E27FC236}">
                <a16:creationId xmlns:a16="http://schemas.microsoft.com/office/drawing/2014/main" id="{1717BA62-E7BD-4CEA-9A1F-D203919D30A0}"/>
              </a:ext>
            </a:extLst>
          </p:cNvPr>
          <p:cNvGrpSpPr/>
          <p:nvPr/>
        </p:nvGrpSpPr>
        <p:grpSpPr>
          <a:xfrm>
            <a:off x="224589" y="1274375"/>
            <a:ext cx="5596405" cy="4372446"/>
            <a:chOff x="5734688" y="974993"/>
            <a:chExt cx="6139694" cy="4750133"/>
          </a:xfrm>
        </p:grpSpPr>
        <p:pic>
          <p:nvPicPr>
            <p:cNvPr id="50" name="Picture 4" descr="Resultado de imagen para economia lineal residuos solidos">
              <a:extLst>
                <a:ext uri="{FF2B5EF4-FFF2-40B4-BE49-F238E27FC236}">
                  <a16:creationId xmlns:a16="http://schemas.microsoft.com/office/drawing/2014/main" id="{ACABCEEE-84CF-470C-A836-42FDC02EFBB3}"/>
                </a:ext>
              </a:extLst>
            </p:cNvPr>
            <p:cNvPicPr>
              <a:picLocks noChangeAspect="1" noChangeArrowheads="1"/>
            </p:cNvPicPr>
            <p:nvPr/>
          </p:nvPicPr>
          <p:blipFill>
            <a:blip r:embed="rId4">
              <a:clrChange>
                <a:clrFrom>
                  <a:srgbClr val="FFFFFF"/>
                </a:clrFrom>
                <a:clrTo>
                  <a:srgbClr val="FFFFFF">
                    <a:alpha val="0"/>
                  </a:srgbClr>
                </a:clrTo>
              </a:clrChange>
              <a:duotone>
                <a:prstClr val="black"/>
                <a:srgbClr val="70AD47">
                  <a:tint val="45000"/>
                  <a:satMod val="400000"/>
                </a:srgbClr>
              </a:duotone>
              <a:extLst>
                <a:ext uri="{28A0092B-C50C-407E-A947-70E740481C1C}">
                  <a14:useLocalDpi xmlns:a14="http://schemas.microsoft.com/office/drawing/2010/main" val="0"/>
                </a:ext>
              </a:extLst>
            </a:blip>
            <a:srcRect/>
            <a:stretch>
              <a:fillRect/>
            </a:stretch>
          </p:blipFill>
          <p:spPr bwMode="auto">
            <a:xfrm>
              <a:off x="5734688" y="974993"/>
              <a:ext cx="6139694" cy="4750133"/>
            </a:xfrm>
            <a:prstGeom prst="rect">
              <a:avLst/>
            </a:prstGeom>
            <a:noFill/>
            <a:extLst/>
          </p:spPr>
        </p:pic>
        <p:sp>
          <p:nvSpPr>
            <p:cNvPr id="51" name="1 CuadroTexto">
              <a:extLst>
                <a:ext uri="{FF2B5EF4-FFF2-40B4-BE49-F238E27FC236}">
                  <a16:creationId xmlns:a16="http://schemas.microsoft.com/office/drawing/2014/main" id="{3A127DB6-CADE-444B-A914-130218438E83}"/>
                </a:ext>
              </a:extLst>
            </p:cNvPr>
            <p:cNvSpPr txBox="1"/>
            <p:nvPr/>
          </p:nvSpPr>
          <p:spPr>
            <a:xfrm>
              <a:off x="7555445" y="1917188"/>
              <a:ext cx="1744669" cy="29441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prstClr val="white"/>
                  </a:solidFill>
                  <a:effectLst/>
                  <a:uLnTx/>
                  <a:uFillTx/>
                  <a:latin typeface="Futura Std Book"/>
                </a:rPr>
                <a:t>Aprovechamiento</a:t>
              </a:r>
              <a:endParaRPr kumimoji="0" lang="es-CO" sz="800" b="1" i="0" u="none" strike="noStrike" kern="0" cap="none" spc="0" normalizeH="0" baseline="0" noProof="0" dirty="0">
                <a:ln>
                  <a:noFill/>
                </a:ln>
                <a:solidFill>
                  <a:prstClr val="white"/>
                </a:solidFill>
                <a:effectLst/>
                <a:uLnTx/>
                <a:uFillTx/>
                <a:latin typeface="Futura Std Book"/>
              </a:endParaRPr>
            </a:p>
          </p:txBody>
        </p:sp>
        <p:sp>
          <p:nvSpPr>
            <p:cNvPr id="52" name="23 CuadroTexto">
              <a:extLst>
                <a:ext uri="{FF2B5EF4-FFF2-40B4-BE49-F238E27FC236}">
                  <a16:creationId xmlns:a16="http://schemas.microsoft.com/office/drawing/2014/main" id="{1B55500F-EDBD-4DD8-9671-4FF78956E5AD}"/>
                </a:ext>
              </a:extLst>
            </p:cNvPr>
            <p:cNvSpPr txBox="1"/>
            <p:nvPr/>
          </p:nvSpPr>
          <p:spPr>
            <a:xfrm>
              <a:off x="5970468" y="3017870"/>
              <a:ext cx="1284491" cy="3321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prstClr val="black">
                      <a:lumMod val="75000"/>
                      <a:lumOff val="25000"/>
                    </a:prstClr>
                  </a:solidFill>
                  <a:effectLst/>
                  <a:uLnTx/>
                  <a:uFillTx/>
                  <a:latin typeface="Futura Std Book"/>
                </a:rPr>
                <a:t>Tratamiento</a:t>
              </a:r>
            </a:p>
          </p:txBody>
        </p:sp>
      </p:grpSp>
      <p:graphicFrame>
        <p:nvGraphicFramePr>
          <p:cNvPr id="53" name="4 Diagrama">
            <a:extLst>
              <a:ext uri="{FF2B5EF4-FFF2-40B4-BE49-F238E27FC236}">
                <a16:creationId xmlns:a16="http://schemas.microsoft.com/office/drawing/2014/main" id="{8AC5D6DC-03EB-4AAA-804A-5A1ED9D5CB1A}"/>
              </a:ext>
            </a:extLst>
          </p:cNvPr>
          <p:cNvGraphicFramePr/>
          <p:nvPr>
            <p:extLst>
              <p:ext uri="{D42A27DB-BD31-4B8C-83A1-F6EECF244321}">
                <p14:modId xmlns:p14="http://schemas.microsoft.com/office/powerpoint/2010/main" val="196089267"/>
              </p:ext>
            </p:extLst>
          </p:nvPr>
        </p:nvGraphicFramePr>
        <p:xfrm>
          <a:off x="6945679" y="1872264"/>
          <a:ext cx="5047913" cy="36536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5" name="Título 3">
            <a:extLst>
              <a:ext uri="{FF2B5EF4-FFF2-40B4-BE49-F238E27FC236}">
                <a16:creationId xmlns:a16="http://schemas.microsoft.com/office/drawing/2014/main" id="{F4980F0A-F283-43C8-9E25-95A552FB4FB3}"/>
              </a:ext>
            </a:extLst>
          </p:cNvPr>
          <p:cNvSpPr txBox="1">
            <a:spLocks/>
          </p:cNvSpPr>
          <p:nvPr/>
        </p:nvSpPr>
        <p:spPr>
          <a:xfrm>
            <a:off x="439505" y="5517762"/>
            <a:ext cx="11613596" cy="559387"/>
          </a:xfrm>
          <a:prstGeom prst="rect">
            <a:avLst/>
          </a:prstGeom>
        </p:spPr>
        <p:txBody>
          <a:bodyPr vert="horz" lIns="91440" tIns="45720" rIns="91440" bIns="45720" rtlCol="0" anchor="t">
            <a:noAutofit/>
          </a:bodyPr>
          <a:lstStyle>
            <a:lvl1pPr algn="l" defTabSz="914400" rtl="0" eaLnBrk="1" latinLnBrk="0" hangingPunct="1">
              <a:lnSpc>
                <a:spcPts val="3700"/>
              </a:lnSpc>
              <a:spcBef>
                <a:spcPct val="0"/>
              </a:spcBef>
              <a:buNone/>
              <a:defRPr sz="3600" b="1" kern="1200" spc="-150">
                <a:solidFill>
                  <a:srgbClr val="1F4B71"/>
                </a:solidFill>
                <a:latin typeface="Arial" panose="020B0604020202020204" pitchFamily="34" charset="0"/>
                <a:ea typeface="+mj-ea"/>
                <a:cs typeface="+mj-cs"/>
              </a:defRPr>
            </a:lvl1pPr>
          </a:lstStyle>
          <a:p>
            <a:pPr algn="ctr"/>
            <a:r>
              <a:rPr lang="es-CO" sz="2000" dirty="0">
                <a:solidFill>
                  <a:schemeClr val="tx1"/>
                </a:solidFill>
              </a:rPr>
              <a:t>La gestión de residuos sólidos es parte integral de la economía circular </a:t>
            </a:r>
          </a:p>
        </p:txBody>
      </p:sp>
      <p:sp>
        <p:nvSpPr>
          <p:cNvPr id="6" name="CuadroTexto 5">
            <a:extLst>
              <a:ext uri="{FF2B5EF4-FFF2-40B4-BE49-F238E27FC236}">
                <a16:creationId xmlns:a16="http://schemas.microsoft.com/office/drawing/2014/main" id="{0E000BA2-1389-490C-8602-A87BEBAAD2EE}"/>
              </a:ext>
            </a:extLst>
          </p:cNvPr>
          <p:cNvSpPr txBox="1"/>
          <p:nvPr/>
        </p:nvSpPr>
        <p:spPr>
          <a:xfrm>
            <a:off x="7026441" y="1379621"/>
            <a:ext cx="4989095" cy="369332"/>
          </a:xfrm>
          <a:prstGeom prst="rect">
            <a:avLst/>
          </a:prstGeom>
          <a:solidFill>
            <a:schemeClr val="tx1">
              <a:lumMod val="75000"/>
              <a:lumOff val="25000"/>
            </a:schemeClr>
          </a:solidFill>
        </p:spPr>
        <p:txBody>
          <a:bodyPr wrap="square" rtlCol="0">
            <a:spAutoFit/>
          </a:bodyPr>
          <a:lstStyle/>
          <a:p>
            <a:pPr algn="ctr"/>
            <a:r>
              <a:rPr lang="es-CO" b="1" dirty="0">
                <a:solidFill>
                  <a:schemeClr val="bg1"/>
                </a:solidFill>
              </a:rPr>
              <a:t>Gestión integral de los residuos sólidos</a:t>
            </a:r>
          </a:p>
        </p:txBody>
      </p:sp>
    </p:spTree>
    <p:extLst>
      <p:ext uri="{BB962C8B-B14F-4D97-AF65-F5344CB8AC3E}">
        <p14:creationId xmlns:p14="http://schemas.microsoft.com/office/powerpoint/2010/main" val="280402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E9A8F6-1AD1-4A2C-AB49-8C2C28362059}"/>
              </a:ext>
            </a:extLst>
          </p:cNvPr>
          <p:cNvSpPr>
            <a:spLocks noGrp="1"/>
          </p:cNvSpPr>
          <p:nvPr>
            <p:ph type="body" sz="quarter" idx="11"/>
          </p:nvPr>
        </p:nvSpPr>
        <p:spPr/>
        <p:txBody>
          <a:bodyPr/>
          <a:lstStyle/>
          <a:p>
            <a:r>
              <a:rPr lang="es-ES" dirty="0"/>
              <a:t>Diagnóstico</a:t>
            </a:r>
          </a:p>
          <a:p>
            <a:endParaRPr lang="es-ES" dirty="0"/>
          </a:p>
        </p:txBody>
      </p:sp>
      <p:sp>
        <p:nvSpPr>
          <p:cNvPr id="3" name="Text Placeholder 2">
            <a:extLst>
              <a:ext uri="{FF2B5EF4-FFF2-40B4-BE49-F238E27FC236}">
                <a16:creationId xmlns:a16="http://schemas.microsoft.com/office/drawing/2014/main" id="{C4C8518B-92FE-4ECA-883A-CA7F57563DED}"/>
              </a:ext>
            </a:extLst>
          </p:cNvPr>
          <p:cNvSpPr>
            <a:spLocks noGrp="1"/>
          </p:cNvSpPr>
          <p:nvPr>
            <p:ph type="body" sz="quarter" idx="12"/>
          </p:nvPr>
        </p:nvSpPr>
        <p:spPr/>
        <p:txBody>
          <a:bodyPr/>
          <a:lstStyle/>
          <a:p>
            <a:r>
              <a:rPr lang="es-CO" dirty="0"/>
              <a:t>1</a:t>
            </a:r>
          </a:p>
        </p:txBody>
      </p:sp>
    </p:spTree>
    <p:extLst>
      <p:ext uri="{BB962C8B-B14F-4D97-AF65-F5344CB8AC3E}">
        <p14:creationId xmlns:p14="http://schemas.microsoft.com/office/powerpoint/2010/main" val="309655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888CB6-BB8A-43EB-8C06-34338CC34AF6}"/>
              </a:ext>
            </a:extLst>
          </p:cNvPr>
          <p:cNvSpPr txBox="1">
            <a:spLocks/>
          </p:cNvSpPr>
          <p:nvPr/>
        </p:nvSpPr>
        <p:spPr>
          <a:xfrm>
            <a:off x="245146" y="165982"/>
            <a:ext cx="11862916" cy="8929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B81C28"/>
                </a:solidFill>
                <a:latin typeface="+mj-lt"/>
                <a:ea typeface="+mj-ea"/>
                <a:cs typeface="+mj-cs"/>
              </a:defRPr>
            </a:lvl1pPr>
          </a:lstStyle>
          <a:p>
            <a:r>
              <a:rPr lang="es-CO" sz="2800" dirty="0">
                <a:solidFill>
                  <a:srgbClr val="1F4B71"/>
                </a:solidFill>
              </a:rPr>
              <a:t>Colombia consume 1,3 veces menos materiales para generar 1 USD que los países de ingreso medio alto y 2,8 veces más que la OECD</a:t>
            </a:r>
          </a:p>
        </p:txBody>
      </p:sp>
      <p:sp>
        <p:nvSpPr>
          <p:cNvPr id="7" name="Rectángulo 10">
            <a:extLst>
              <a:ext uri="{FF2B5EF4-FFF2-40B4-BE49-F238E27FC236}">
                <a16:creationId xmlns:a16="http://schemas.microsoft.com/office/drawing/2014/main" id="{F3BA57E0-751E-4B57-9FDE-55E75BD0FF3E}"/>
              </a:ext>
            </a:extLst>
          </p:cNvPr>
          <p:cNvSpPr/>
          <p:nvPr/>
        </p:nvSpPr>
        <p:spPr>
          <a:xfrm>
            <a:off x="597261" y="1169962"/>
            <a:ext cx="4812062" cy="646331"/>
          </a:xfrm>
          <a:prstGeom prst="rect">
            <a:avLst/>
          </a:prstGeom>
        </p:spPr>
        <p:txBody>
          <a:bodyPr wrap="square" anchor="t">
            <a:spAutoFit/>
          </a:bodyPr>
          <a:lstStyle/>
          <a:p>
            <a:pPr algn="ctr"/>
            <a:r>
              <a:rPr lang="es-ES" b="1" dirty="0">
                <a:latin typeface="Arial" charset="0"/>
                <a:ea typeface="Arial" charset="0"/>
                <a:cs typeface="Arial" charset="0"/>
              </a:rPr>
              <a:t>Intensidad en el consumo de materiales en países de referencia, 2013</a:t>
            </a:r>
          </a:p>
        </p:txBody>
      </p:sp>
      <p:sp>
        <p:nvSpPr>
          <p:cNvPr id="8" name="Rectángulo 11">
            <a:extLst>
              <a:ext uri="{FF2B5EF4-FFF2-40B4-BE49-F238E27FC236}">
                <a16:creationId xmlns:a16="http://schemas.microsoft.com/office/drawing/2014/main" id="{9D4D4B27-7E3E-4224-B602-7277749E8473}"/>
              </a:ext>
            </a:extLst>
          </p:cNvPr>
          <p:cNvSpPr/>
          <p:nvPr/>
        </p:nvSpPr>
        <p:spPr>
          <a:xfrm>
            <a:off x="6271839" y="1308461"/>
            <a:ext cx="5198988" cy="369332"/>
          </a:xfrm>
          <a:prstGeom prst="rect">
            <a:avLst/>
          </a:prstGeom>
        </p:spPr>
        <p:txBody>
          <a:bodyPr wrap="none" anchor="t">
            <a:spAutoFit/>
          </a:bodyPr>
          <a:lstStyle/>
          <a:p>
            <a:pPr algn="ctr"/>
            <a:r>
              <a:rPr lang="es-ES" b="1" dirty="0">
                <a:latin typeface="Arial" charset="0"/>
                <a:ea typeface="Arial" charset="0"/>
                <a:cs typeface="Arial" charset="0"/>
              </a:rPr>
              <a:t>Tratamiento de residuos en países del mundo</a:t>
            </a:r>
          </a:p>
        </p:txBody>
      </p:sp>
      <p:graphicFrame>
        <p:nvGraphicFramePr>
          <p:cNvPr id="9" name="16 Gráfico">
            <a:extLst>
              <a:ext uri="{FF2B5EF4-FFF2-40B4-BE49-F238E27FC236}">
                <a16:creationId xmlns:a16="http://schemas.microsoft.com/office/drawing/2014/main" id="{4898E9AE-59A6-41FF-B340-8AB7A0CFA7D8}"/>
              </a:ext>
            </a:extLst>
          </p:cNvPr>
          <p:cNvGraphicFramePr>
            <a:graphicFrameLocks/>
          </p:cNvGraphicFramePr>
          <p:nvPr>
            <p:extLst>
              <p:ext uri="{D42A27DB-BD31-4B8C-83A1-F6EECF244321}">
                <p14:modId xmlns:p14="http://schemas.microsoft.com/office/powerpoint/2010/main" val="3016565214"/>
              </p:ext>
            </p:extLst>
          </p:nvPr>
        </p:nvGraphicFramePr>
        <p:xfrm>
          <a:off x="468924" y="1976523"/>
          <a:ext cx="4796691" cy="27476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4">
            <a:extLst>
              <a:ext uri="{FF2B5EF4-FFF2-40B4-BE49-F238E27FC236}">
                <a16:creationId xmlns:a16="http://schemas.microsoft.com/office/drawing/2014/main" id="{2C6B46D5-1BA3-434B-A22D-5A180A1948E2}"/>
              </a:ext>
            </a:extLst>
          </p:cNvPr>
          <p:cNvGraphicFramePr>
            <a:graphicFrameLocks/>
          </p:cNvGraphicFramePr>
          <p:nvPr>
            <p:extLst>
              <p:ext uri="{D42A27DB-BD31-4B8C-83A1-F6EECF244321}">
                <p14:modId xmlns:p14="http://schemas.microsoft.com/office/powerpoint/2010/main" val="3335752435"/>
              </p:ext>
            </p:extLst>
          </p:nvPr>
        </p:nvGraphicFramePr>
        <p:xfrm>
          <a:off x="6022303" y="1636659"/>
          <a:ext cx="5698061" cy="3098832"/>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contenido 2">
            <a:extLst>
              <a:ext uri="{FF2B5EF4-FFF2-40B4-BE49-F238E27FC236}">
                <a16:creationId xmlns:a16="http://schemas.microsoft.com/office/drawing/2014/main" id="{A14FB3B9-F6DC-4390-BBD5-DAAEA33E9D4E}"/>
              </a:ext>
            </a:extLst>
          </p:cNvPr>
          <p:cNvSpPr txBox="1">
            <a:spLocks/>
          </p:cNvSpPr>
          <p:nvPr/>
        </p:nvSpPr>
        <p:spPr>
          <a:xfrm>
            <a:off x="723332" y="4980685"/>
            <a:ext cx="4007377" cy="1056976"/>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s-CO" sz="1600" dirty="0">
                <a:latin typeface="Arial" charset="0"/>
                <a:ea typeface="Arial" charset="0"/>
                <a:cs typeface="Arial" charset="0"/>
              </a:rPr>
              <a:t>Colombia mejoró en </a:t>
            </a:r>
            <a:r>
              <a:rPr lang="es-CO" sz="2000" b="1" dirty="0">
                <a:latin typeface="Arial" charset="0"/>
                <a:ea typeface="Arial" charset="0"/>
                <a:cs typeface="Arial" charset="0"/>
              </a:rPr>
              <a:t>25% </a:t>
            </a:r>
            <a:r>
              <a:rPr lang="es-CO" sz="1600" dirty="0">
                <a:latin typeface="Arial" charset="0"/>
                <a:ea typeface="Arial" charset="0"/>
                <a:cs typeface="Arial" charset="0"/>
              </a:rPr>
              <a:t>la </a:t>
            </a:r>
            <a:r>
              <a:rPr lang="es-CO" sz="1600" b="1" dirty="0">
                <a:latin typeface="Arial" charset="0"/>
                <a:ea typeface="Arial" charset="0"/>
                <a:cs typeface="Arial" charset="0"/>
              </a:rPr>
              <a:t>intensidad en el consumo de materiales</a:t>
            </a:r>
            <a:r>
              <a:rPr lang="es-CO" sz="1600" dirty="0">
                <a:latin typeface="Arial" charset="0"/>
                <a:ea typeface="Arial" charset="0"/>
                <a:cs typeface="Arial" charset="0"/>
              </a:rPr>
              <a:t> en los últimos </a:t>
            </a:r>
            <a:r>
              <a:rPr lang="es-CO" sz="2000" b="1" dirty="0">
                <a:latin typeface="Arial" charset="0"/>
                <a:ea typeface="Arial" charset="0"/>
                <a:cs typeface="Arial" charset="0"/>
              </a:rPr>
              <a:t>13 años</a:t>
            </a:r>
          </a:p>
        </p:txBody>
      </p:sp>
      <p:sp>
        <p:nvSpPr>
          <p:cNvPr id="12" name="Shape 91">
            <a:extLst>
              <a:ext uri="{FF2B5EF4-FFF2-40B4-BE49-F238E27FC236}">
                <a16:creationId xmlns:a16="http://schemas.microsoft.com/office/drawing/2014/main" id="{D7E0D386-DF0A-4B4F-9246-0443EC075708}"/>
              </a:ext>
            </a:extLst>
          </p:cNvPr>
          <p:cNvSpPr txBox="1"/>
          <p:nvPr/>
        </p:nvSpPr>
        <p:spPr>
          <a:xfrm>
            <a:off x="5529383" y="4868952"/>
            <a:ext cx="6406515" cy="1280442"/>
          </a:xfrm>
          <a:prstGeom prst="rect">
            <a:avLst/>
          </a:prstGeom>
          <a:noFill/>
          <a:ln>
            <a:noFill/>
          </a:ln>
        </p:spPr>
        <p:txBody>
          <a:bodyPr lIns="91425" tIns="91425" rIns="91425" bIns="91425" anchor="t" anchorCtr="0">
            <a:noAutofit/>
          </a:bodyPr>
          <a:lstStyle/>
          <a:p>
            <a:pPr lvl="0" algn="ctr">
              <a:lnSpc>
                <a:spcPct val="110000"/>
              </a:lnSpc>
              <a:spcBef>
                <a:spcPct val="20000"/>
              </a:spcBef>
              <a:tabLst>
                <a:tab pos="3321050" algn="l"/>
              </a:tabLst>
              <a:defRPr/>
            </a:pPr>
            <a:r>
              <a:rPr lang="es-CO" sz="1400" dirty="0">
                <a:latin typeface="Arial" charset="0"/>
                <a:ea typeface="Arial" charset="0"/>
                <a:cs typeface="Arial" charset="0"/>
              </a:rPr>
              <a:t>La </a:t>
            </a:r>
            <a:r>
              <a:rPr lang="es-CO" sz="1600" b="1" dirty="0">
                <a:latin typeface="Arial" charset="0"/>
                <a:ea typeface="Arial" charset="0"/>
                <a:cs typeface="Arial" charset="0"/>
              </a:rPr>
              <a:t>gestión de los residuos sólidos y las industrias del reciclaje </a:t>
            </a:r>
            <a:r>
              <a:rPr lang="es-CO" sz="1400" dirty="0">
                <a:latin typeface="Arial" charset="0"/>
                <a:ea typeface="Arial" charset="0"/>
                <a:cs typeface="Arial" charset="0"/>
              </a:rPr>
              <a:t>en la </a:t>
            </a:r>
            <a:r>
              <a:rPr lang="es-CO" sz="1600" b="1" dirty="0">
                <a:latin typeface="Arial" charset="0"/>
                <a:ea typeface="Arial" charset="0"/>
                <a:cs typeface="Arial" charset="0"/>
              </a:rPr>
              <a:t>UE presentaron retornos de </a:t>
            </a:r>
            <a:r>
              <a:rPr lang="es-CO" b="1" dirty="0">
                <a:latin typeface="Arial" charset="0"/>
                <a:ea typeface="Arial" charset="0"/>
                <a:cs typeface="Arial" charset="0"/>
              </a:rPr>
              <a:t>137 billones </a:t>
            </a:r>
            <a:r>
              <a:rPr lang="es-CO" sz="1600" b="1" dirty="0">
                <a:latin typeface="Arial" charset="0"/>
                <a:ea typeface="Arial" charset="0"/>
                <a:cs typeface="Arial" charset="0"/>
              </a:rPr>
              <a:t>de euros en 2010</a:t>
            </a:r>
            <a:r>
              <a:rPr lang="es-CO" sz="1400" dirty="0">
                <a:latin typeface="Arial" charset="0"/>
                <a:ea typeface="Arial" charset="0"/>
                <a:cs typeface="Arial" charset="0"/>
              </a:rPr>
              <a:t>, equivalente a la </a:t>
            </a:r>
            <a:r>
              <a:rPr lang="es-CO" sz="1600" b="1" dirty="0">
                <a:latin typeface="Arial" charset="0"/>
                <a:ea typeface="Arial" charset="0"/>
                <a:cs typeface="Arial" charset="0"/>
              </a:rPr>
              <a:t>mitad del PIB de Colombia de 2015</a:t>
            </a:r>
          </a:p>
        </p:txBody>
      </p:sp>
      <p:sp>
        <p:nvSpPr>
          <p:cNvPr id="13" name="Marcador de texto 3">
            <a:extLst>
              <a:ext uri="{FF2B5EF4-FFF2-40B4-BE49-F238E27FC236}">
                <a16:creationId xmlns:a16="http://schemas.microsoft.com/office/drawing/2014/main" id="{74FC32F9-F75C-4EA3-AD6B-08DB0CD839BF}"/>
              </a:ext>
            </a:extLst>
          </p:cNvPr>
          <p:cNvSpPr txBox="1">
            <a:spLocks/>
          </p:cNvSpPr>
          <p:nvPr/>
        </p:nvSpPr>
        <p:spPr>
          <a:xfrm rot="10800000" flipV="1">
            <a:off x="362268" y="4604126"/>
            <a:ext cx="4685220" cy="365124"/>
          </a:xfrm>
          <a:prstGeom prst="rect">
            <a:avLst/>
          </a:prstGeom>
          <a:no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800" dirty="0" err="1">
                <a:solidFill>
                  <a:schemeClr val="tx1">
                    <a:lumMod val="50000"/>
                    <a:lumOff val="50000"/>
                  </a:schemeClr>
                </a:solidFill>
                <a:latin typeface="Arial" charset="0"/>
                <a:ea typeface="Arial" charset="0"/>
                <a:cs typeface="Arial" charset="0"/>
              </a:rPr>
              <a:t>Fuente</a:t>
            </a:r>
            <a:r>
              <a:rPr lang="sv-SE" sz="800" dirty="0">
                <a:solidFill>
                  <a:schemeClr val="tx1">
                    <a:lumMod val="50000"/>
                    <a:lumOff val="50000"/>
                  </a:schemeClr>
                </a:solidFill>
                <a:latin typeface="Arial" charset="0"/>
                <a:ea typeface="Arial" charset="0"/>
                <a:cs typeface="Arial" charset="0"/>
              </a:rPr>
              <a:t>: WU and </a:t>
            </a:r>
            <a:r>
              <a:rPr lang="sv-SE" sz="800" dirty="0" err="1">
                <a:solidFill>
                  <a:schemeClr val="tx1">
                    <a:lumMod val="50000"/>
                    <a:lumOff val="50000"/>
                  </a:schemeClr>
                </a:solidFill>
                <a:latin typeface="Arial" charset="0"/>
                <a:ea typeface="Arial" charset="0"/>
                <a:cs typeface="Arial" charset="0"/>
              </a:rPr>
              <a:t>Dittrich</a:t>
            </a:r>
            <a:r>
              <a:rPr lang="sv-SE" sz="800" dirty="0">
                <a:solidFill>
                  <a:schemeClr val="tx1">
                    <a:lumMod val="50000"/>
                    <a:lumOff val="50000"/>
                  </a:schemeClr>
                </a:solidFill>
                <a:latin typeface="Arial" charset="0"/>
                <a:ea typeface="Arial" charset="0"/>
                <a:cs typeface="Arial" charset="0"/>
              </a:rPr>
              <a:t> (2014). Global Material </a:t>
            </a:r>
            <a:r>
              <a:rPr lang="sv-SE" sz="800" dirty="0" err="1">
                <a:solidFill>
                  <a:schemeClr val="tx1">
                    <a:lumMod val="50000"/>
                    <a:lumOff val="50000"/>
                  </a:schemeClr>
                </a:solidFill>
                <a:latin typeface="Arial" charset="0"/>
                <a:ea typeface="Arial" charset="0"/>
                <a:cs typeface="Arial" charset="0"/>
              </a:rPr>
              <a:t>Flows</a:t>
            </a:r>
            <a:r>
              <a:rPr lang="sv-SE" sz="800" dirty="0">
                <a:solidFill>
                  <a:schemeClr val="tx1">
                    <a:lumMod val="50000"/>
                    <a:lumOff val="50000"/>
                  </a:schemeClr>
                </a:solidFill>
                <a:latin typeface="Arial" charset="0"/>
                <a:ea typeface="Arial" charset="0"/>
                <a:cs typeface="Arial" charset="0"/>
              </a:rPr>
              <a:t> </a:t>
            </a:r>
            <a:r>
              <a:rPr lang="sv-SE" sz="800" dirty="0" err="1">
                <a:solidFill>
                  <a:schemeClr val="tx1">
                    <a:lumMod val="50000"/>
                    <a:lumOff val="50000"/>
                  </a:schemeClr>
                </a:solidFill>
                <a:latin typeface="Arial" charset="0"/>
                <a:ea typeface="Arial" charset="0"/>
                <a:cs typeface="Arial" charset="0"/>
              </a:rPr>
              <a:t>Database</a:t>
            </a:r>
            <a:endParaRPr lang="sv-SE" sz="800" dirty="0">
              <a:solidFill>
                <a:schemeClr val="tx1">
                  <a:lumMod val="50000"/>
                  <a:lumOff val="50000"/>
                </a:schemeClr>
              </a:solidFill>
              <a:latin typeface="Arial" charset="0"/>
              <a:ea typeface="Arial" charset="0"/>
              <a:cs typeface="Arial" charset="0"/>
            </a:endParaRPr>
          </a:p>
        </p:txBody>
      </p:sp>
      <p:sp>
        <p:nvSpPr>
          <p:cNvPr id="14" name="Marcador de texto 3">
            <a:extLst>
              <a:ext uri="{FF2B5EF4-FFF2-40B4-BE49-F238E27FC236}">
                <a16:creationId xmlns:a16="http://schemas.microsoft.com/office/drawing/2014/main" id="{B3360F8D-EA97-462C-BE77-3EE1A4F12971}"/>
              </a:ext>
            </a:extLst>
          </p:cNvPr>
          <p:cNvSpPr txBox="1">
            <a:spLocks/>
          </p:cNvSpPr>
          <p:nvPr/>
        </p:nvSpPr>
        <p:spPr>
          <a:xfrm rot="10800000" flipV="1">
            <a:off x="7321232" y="5784270"/>
            <a:ext cx="5008516" cy="365124"/>
          </a:xfrm>
          <a:prstGeom prst="rect">
            <a:avLst/>
          </a:prstGeom>
          <a:no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800" dirty="0" err="1">
                <a:solidFill>
                  <a:schemeClr val="tx1">
                    <a:lumMod val="50000"/>
                    <a:lumOff val="50000"/>
                  </a:schemeClr>
                </a:solidFill>
                <a:latin typeface="Arial" charset="0"/>
                <a:ea typeface="Arial" charset="0"/>
                <a:cs typeface="Arial" charset="0"/>
              </a:rPr>
              <a:t>Fuente</a:t>
            </a:r>
            <a:r>
              <a:rPr lang="sv-SE" sz="800" dirty="0">
                <a:solidFill>
                  <a:schemeClr val="tx1">
                    <a:lumMod val="50000"/>
                    <a:lumOff val="50000"/>
                  </a:schemeClr>
                </a:solidFill>
                <a:latin typeface="Arial" charset="0"/>
                <a:ea typeface="Arial" charset="0"/>
                <a:cs typeface="Arial" charset="0"/>
              </a:rPr>
              <a:t>: </a:t>
            </a:r>
            <a:r>
              <a:rPr lang="sv-SE" sz="800" dirty="0" err="1">
                <a:solidFill>
                  <a:schemeClr val="tx1">
                    <a:lumMod val="50000"/>
                    <a:lumOff val="50000"/>
                  </a:schemeClr>
                </a:solidFill>
                <a:latin typeface="Arial" charset="0"/>
                <a:ea typeface="Arial" charset="0"/>
                <a:cs typeface="Arial" charset="0"/>
              </a:rPr>
              <a:t>European</a:t>
            </a:r>
            <a:r>
              <a:rPr lang="sv-SE" sz="800" dirty="0">
                <a:solidFill>
                  <a:schemeClr val="tx1">
                    <a:lumMod val="50000"/>
                    <a:lumOff val="50000"/>
                  </a:schemeClr>
                </a:solidFill>
                <a:latin typeface="Arial" charset="0"/>
                <a:ea typeface="Arial" charset="0"/>
                <a:cs typeface="Arial" charset="0"/>
              </a:rPr>
              <a:t> </a:t>
            </a:r>
            <a:r>
              <a:rPr lang="sv-SE" sz="800" dirty="0" err="1">
                <a:solidFill>
                  <a:schemeClr val="tx1">
                    <a:lumMod val="50000"/>
                    <a:lumOff val="50000"/>
                  </a:schemeClr>
                </a:solidFill>
                <a:latin typeface="Arial" charset="0"/>
                <a:ea typeface="Arial" charset="0"/>
                <a:cs typeface="Arial" charset="0"/>
              </a:rPr>
              <a:t>Comission</a:t>
            </a:r>
            <a:r>
              <a:rPr lang="sv-SE" sz="800" dirty="0">
                <a:solidFill>
                  <a:schemeClr val="tx1">
                    <a:lumMod val="50000"/>
                    <a:lumOff val="50000"/>
                  </a:schemeClr>
                </a:solidFill>
                <a:latin typeface="Arial" charset="0"/>
                <a:ea typeface="Arial" charset="0"/>
                <a:cs typeface="Arial" charset="0"/>
              </a:rPr>
              <a:t>, 2010, </a:t>
            </a:r>
            <a:r>
              <a:rPr lang="sv-SE" sz="800" dirty="0" err="1">
                <a:solidFill>
                  <a:schemeClr val="tx1">
                    <a:lumMod val="50000"/>
                    <a:lumOff val="50000"/>
                  </a:schemeClr>
                </a:solidFill>
                <a:latin typeface="Arial" charset="0"/>
                <a:ea typeface="Arial" charset="0"/>
                <a:cs typeface="Arial" charset="0"/>
              </a:rPr>
              <a:t>Being</a:t>
            </a:r>
            <a:r>
              <a:rPr lang="sv-SE" sz="800" dirty="0">
                <a:solidFill>
                  <a:schemeClr val="tx1">
                    <a:lumMod val="50000"/>
                    <a:lumOff val="50000"/>
                  </a:schemeClr>
                </a:solidFill>
                <a:latin typeface="Arial" charset="0"/>
                <a:ea typeface="Arial" charset="0"/>
                <a:cs typeface="Arial" charset="0"/>
              </a:rPr>
              <a:t> </a:t>
            </a:r>
            <a:r>
              <a:rPr lang="sv-SE" sz="800" dirty="0" err="1">
                <a:solidFill>
                  <a:schemeClr val="tx1">
                    <a:lumMod val="50000"/>
                    <a:lumOff val="50000"/>
                  </a:schemeClr>
                </a:solidFill>
                <a:latin typeface="Arial" charset="0"/>
                <a:ea typeface="Arial" charset="0"/>
                <a:cs typeface="Arial" charset="0"/>
              </a:rPr>
              <a:t>wise</a:t>
            </a:r>
            <a:r>
              <a:rPr lang="sv-SE" sz="800" dirty="0">
                <a:solidFill>
                  <a:schemeClr val="tx1">
                    <a:lumMod val="50000"/>
                    <a:lumOff val="50000"/>
                  </a:schemeClr>
                </a:solidFill>
                <a:latin typeface="Arial" charset="0"/>
                <a:ea typeface="Arial" charset="0"/>
                <a:cs typeface="Arial" charset="0"/>
              </a:rPr>
              <a:t> </a:t>
            </a:r>
            <a:r>
              <a:rPr lang="sv-SE" sz="800" dirty="0" err="1">
                <a:solidFill>
                  <a:schemeClr val="tx1">
                    <a:lumMod val="50000"/>
                    <a:lumOff val="50000"/>
                  </a:schemeClr>
                </a:solidFill>
                <a:latin typeface="Arial" charset="0"/>
                <a:ea typeface="Arial" charset="0"/>
                <a:cs typeface="Arial" charset="0"/>
              </a:rPr>
              <a:t>with</a:t>
            </a:r>
            <a:r>
              <a:rPr lang="sv-SE" sz="800" dirty="0">
                <a:solidFill>
                  <a:schemeClr val="tx1">
                    <a:lumMod val="50000"/>
                    <a:lumOff val="50000"/>
                  </a:schemeClr>
                </a:solidFill>
                <a:latin typeface="Arial" charset="0"/>
                <a:ea typeface="Arial" charset="0"/>
                <a:cs typeface="Arial" charset="0"/>
              </a:rPr>
              <a:t> </a:t>
            </a:r>
            <a:r>
              <a:rPr lang="sv-SE" sz="800" dirty="0" err="1">
                <a:solidFill>
                  <a:schemeClr val="tx1">
                    <a:lumMod val="50000"/>
                    <a:lumOff val="50000"/>
                  </a:schemeClr>
                </a:solidFill>
                <a:latin typeface="Arial" charset="0"/>
                <a:ea typeface="Arial" charset="0"/>
                <a:cs typeface="Arial" charset="0"/>
              </a:rPr>
              <a:t>waste</a:t>
            </a:r>
            <a:r>
              <a:rPr lang="sv-SE" sz="800" dirty="0">
                <a:solidFill>
                  <a:schemeClr val="tx1">
                    <a:lumMod val="50000"/>
                    <a:lumOff val="50000"/>
                  </a:schemeClr>
                </a:solidFill>
                <a:latin typeface="Arial" charset="0"/>
                <a:ea typeface="Arial" charset="0"/>
                <a:cs typeface="Arial" charset="0"/>
              </a:rPr>
              <a:t>: the Eus approach to </a:t>
            </a:r>
            <a:r>
              <a:rPr lang="sv-SE" sz="800" dirty="0" err="1">
                <a:solidFill>
                  <a:schemeClr val="tx1">
                    <a:lumMod val="50000"/>
                    <a:lumOff val="50000"/>
                  </a:schemeClr>
                </a:solidFill>
                <a:latin typeface="Arial" charset="0"/>
                <a:ea typeface="Arial" charset="0"/>
                <a:cs typeface="Arial" charset="0"/>
              </a:rPr>
              <a:t>waste</a:t>
            </a:r>
            <a:r>
              <a:rPr lang="sv-SE" sz="800" dirty="0">
                <a:solidFill>
                  <a:schemeClr val="tx1">
                    <a:lumMod val="50000"/>
                    <a:lumOff val="50000"/>
                  </a:schemeClr>
                </a:solidFill>
                <a:latin typeface="Arial" charset="0"/>
                <a:ea typeface="Arial" charset="0"/>
                <a:cs typeface="Arial" charset="0"/>
              </a:rPr>
              <a:t> management</a:t>
            </a:r>
          </a:p>
        </p:txBody>
      </p:sp>
      <p:sp>
        <p:nvSpPr>
          <p:cNvPr id="15" name="Marcador de texto 3">
            <a:extLst>
              <a:ext uri="{FF2B5EF4-FFF2-40B4-BE49-F238E27FC236}">
                <a16:creationId xmlns:a16="http://schemas.microsoft.com/office/drawing/2014/main" id="{DEC41477-594C-4927-9CA3-B7AA37F4BC90}"/>
              </a:ext>
            </a:extLst>
          </p:cNvPr>
          <p:cNvSpPr txBox="1">
            <a:spLocks/>
          </p:cNvSpPr>
          <p:nvPr/>
        </p:nvSpPr>
        <p:spPr>
          <a:xfrm rot="10800000" flipV="1">
            <a:off x="7768245" y="4588762"/>
            <a:ext cx="1837110" cy="365124"/>
          </a:xfrm>
          <a:prstGeom prst="rect">
            <a:avLst/>
          </a:prstGeom>
          <a:no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800" dirty="0" err="1">
                <a:solidFill>
                  <a:schemeClr val="tx1">
                    <a:lumMod val="50000"/>
                    <a:lumOff val="50000"/>
                  </a:schemeClr>
                </a:solidFill>
                <a:latin typeface="Arial" charset="0"/>
                <a:ea typeface="Arial" charset="0"/>
                <a:cs typeface="Arial" charset="0"/>
              </a:rPr>
              <a:t>Fuente</a:t>
            </a:r>
            <a:r>
              <a:rPr lang="sv-SE" sz="800" dirty="0">
                <a:solidFill>
                  <a:schemeClr val="tx1">
                    <a:lumMod val="50000"/>
                    <a:lumOff val="50000"/>
                  </a:schemeClr>
                </a:solidFill>
                <a:latin typeface="Arial" charset="0"/>
                <a:ea typeface="Arial" charset="0"/>
                <a:cs typeface="Arial" charset="0"/>
              </a:rPr>
              <a:t>: DNP-BM, 2014</a:t>
            </a:r>
          </a:p>
        </p:txBody>
      </p:sp>
      <p:pic>
        <p:nvPicPr>
          <p:cNvPr id="16" name="Picture 13">
            <a:extLst>
              <a:ext uri="{FF2B5EF4-FFF2-40B4-BE49-F238E27FC236}">
                <a16:creationId xmlns:a16="http://schemas.microsoft.com/office/drawing/2014/main" id="{93C82050-9D3E-451E-94EC-C318BD484B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56157" y="6276442"/>
            <a:ext cx="1378509" cy="450970"/>
          </a:xfrm>
          <a:prstGeom prst="rect">
            <a:avLst/>
          </a:prstGeom>
        </p:spPr>
      </p:pic>
    </p:spTree>
    <p:extLst>
      <p:ext uri="{BB962C8B-B14F-4D97-AF65-F5344CB8AC3E}">
        <p14:creationId xmlns:p14="http://schemas.microsoft.com/office/powerpoint/2010/main" val="298017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3">
            <a:extLst>
              <a:ext uri="{FF2B5EF4-FFF2-40B4-BE49-F238E27FC236}">
                <a16:creationId xmlns:a16="http://schemas.microsoft.com/office/drawing/2014/main" id="{CA3AFCC4-1794-448E-B965-1DECDEE026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6157" y="6276442"/>
            <a:ext cx="1378509" cy="450970"/>
          </a:xfrm>
          <a:prstGeom prst="rect">
            <a:avLst/>
          </a:prstGeom>
        </p:spPr>
      </p:pic>
      <p:sp>
        <p:nvSpPr>
          <p:cNvPr id="25" name="Freeform 15">
            <a:extLst>
              <a:ext uri="{FF2B5EF4-FFF2-40B4-BE49-F238E27FC236}">
                <a16:creationId xmlns:a16="http://schemas.microsoft.com/office/drawing/2014/main" id="{0FE2FBDE-8CBD-4AF5-8829-0F096F8AAC1C}"/>
              </a:ext>
            </a:extLst>
          </p:cNvPr>
          <p:cNvSpPr/>
          <p:nvPr/>
        </p:nvSpPr>
        <p:spPr>
          <a:xfrm>
            <a:off x="8408230" y="6246632"/>
            <a:ext cx="87657" cy="524978"/>
          </a:xfrm>
          <a:custGeom>
            <a:avLst/>
            <a:gdLst>
              <a:gd name="connsiteX0" fmla="*/ 1431722 w 1431722"/>
              <a:gd name="connsiteY0" fmla="*/ 0 h 5603160"/>
              <a:gd name="connsiteX1" fmla="*/ 1431722 w 1431722"/>
              <a:gd name="connsiteY1" fmla="*/ 5603160 h 5603160"/>
              <a:gd name="connsiteX2" fmla="*/ 1261017 w 1431722"/>
              <a:gd name="connsiteY2" fmla="*/ 5475509 h 5603160"/>
              <a:gd name="connsiteX3" fmla="*/ 0 w 1431722"/>
              <a:gd name="connsiteY3" fmla="*/ 2801580 h 5603160"/>
              <a:gd name="connsiteX4" fmla="*/ 1261017 w 1431722"/>
              <a:gd name="connsiteY4" fmla="*/ 127651 h 5603160"/>
              <a:gd name="connsiteX0" fmla="*/ 1431722 w 1523162"/>
              <a:gd name="connsiteY0" fmla="*/ 5603160 h 5694600"/>
              <a:gd name="connsiteX1" fmla="*/ 1261017 w 1523162"/>
              <a:gd name="connsiteY1" fmla="*/ 5475509 h 5694600"/>
              <a:gd name="connsiteX2" fmla="*/ 0 w 1523162"/>
              <a:gd name="connsiteY2" fmla="*/ 2801580 h 5694600"/>
              <a:gd name="connsiteX3" fmla="*/ 1261017 w 1523162"/>
              <a:gd name="connsiteY3" fmla="*/ 127651 h 5694600"/>
              <a:gd name="connsiteX4" fmla="*/ 1431722 w 1523162"/>
              <a:gd name="connsiteY4" fmla="*/ 0 h 5694600"/>
              <a:gd name="connsiteX5" fmla="*/ 1523162 w 1523162"/>
              <a:gd name="connsiteY5" fmla="*/ 5694600 h 5694600"/>
              <a:gd name="connsiteX0" fmla="*/ 1431722 w 1431722"/>
              <a:gd name="connsiteY0" fmla="*/ 5603160 h 5603160"/>
              <a:gd name="connsiteX1" fmla="*/ 1261017 w 1431722"/>
              <a:gd name="connsiteY1" fmla="*/ 5475509 h 5603160"/>
              <a:gd name="connsiteX2" fmla="*/ 0 w 1431722"/>
              <a:gd name="connsiteY2" fmla="*/ 2801580 h 5603160"/>
              <a:gd name="connsiteX3" fmla="*/ 1261017 w 1431722"/>
              <a:gd name="connsiteY3" fmla="*/ 127651 h 5603160"/>
              <a:gd name="connsiteX4" fmla="*/ 1431722 w 1431722"/>
              <a:gd name="connsiteY4" fmla="*/ 0 h 5603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722" h="5603160">
                <a:moveTo>
                  <a:pt x="1431722" y="5603160"/>
                </a:moveTo>
                <a:lnTo>
                  <a:pt x="1261017" y="5475509"/>
                </a:lnTo>
                <a:cubicBezTo>
                  <a:pt x="490883" y="4839938"/>
                  <a:pt x="0" y="3878085"/>
                  <a:pt x="0" y="2801580"/>
                </a:cubicBezTo>
                <a:cubicBezTo>
                  <a:pt x="0" y="1725076"/>
                  <a:pt x="490883" y="763223"/>
                  <a:pt x="1261017" y="127651"/>
                </a:cubicBezTo>
                <a:lnTo>
                  <a:pt x="1431722" y="0"/>
                </a:lnTo>
              </a:path>
            </a:pathLst>
          </a:cu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arcador de texto 6">
            <a:extLst>
              <a:ext uri="{FF2B5EF4-FFF2-40B4-BE49-F238E27FC236}">
                <a16:creationId xmlns:a16="http://schemas.microsoft.com/office/drawing/2014/main" id="{208021DD-8BB6-4623-B3CB-6805FAD25A6C}"/>
              </a:ext>
            </a:extLst>
          </p:cNvPr>
          <p:cNvSpPr>
            <a:spLocks noGrp="1"/>
          </p:cNvSpPr>
          <p:nvPr>
            <p:ph type="body" sz="quarter" idx="11"/>
          </p:nvPr>
        </p:nvSpPr>
        <p:spPr/>
        <p:txBody>
          <a:bodyPr/>
          <a:lstStyle/>
          <a:p>
            <a:endParaRPr lang="es-CO" dirty="0"/>
          </a:p>
        </p:txBody>
      </p:sp>
      <p:sp>
        <p:nvSpPr>
          <p:cNvPr id="53" name="Título 1">
            <a:extLst>
              <a:ext uri="{FF2B5EF4-FFF2-40B4-BE49-F238E27FC236}">
                <a16:creationId xmlns:a16="http://schemas.microsoft.com/office/drawing/2014/main" id="{784192B5-DDD3-4BBC-99C3-5DC0801C7205}"/>
              </a:ext>
            </a:extLst>
          </p:cNvPr>
          <p:cNvSpPr>
            <a:spLocks noGrp="1"/>
          </p:cNvSpPr>
          <p:nvPr>
            <p:ph type="title"/>
          </p:nvPr>
        </p:nvSpPr>
        <p:spPr>
          <a:xfrm>
            <a:off x="228511" y="216715"/>
            <a:ext cx="12255292" cy="559387"/>
          </a:xfrm>
        </p:spPr>
        <p:txBody>
          <a:bodyPr/>
          <a:lstStyle/>
          <a:p>
            <a:r>
              <a:rPr lang="es-ES" sz="2800" dirty="0"/>
              <a:t>En el país se producen 13,6 millones de toneladas de residuos sólidos domiciliarios: </a:t>
            </a:r>
            <a:r>
              <a:rPr lang="es-ES" sz="2800" dirty="0">
                <a:solidFill>
                  <a:schemeClr val="tx1"/>
                </a:solidFill>
                <a:ea typeface="+mn-ea"/>
                <a:cs typeface="+mn-cs"/>
              </a:rPr>
              <a:t>Predominan los orgánicos, seguido por los envases y metales</a:t>
            </a:r>
            <a:endParaRPr lang="es-ES" sz="1800" dirty="0">
              <a:solidFill>
                <a:schemeClr val="tx1"/>
              </a:solidFill>
              <a:ea typeface="+mn-ea"/>
              <a:cs typeface="+mn-cs"/>
            </a:endParaRPr>
          </a:p>
        </p:txBody>
      </p:sp>
      <p:sp>
        <p:nvSpPr>
          <p:cNvPr id="55" name="Marcador de texto 3">
            <a:extLst>
              <a:ext uri="{FF2B5EF4-FFF2-40B4-BE49-F238E27FC236}">
                <a16:creationId xmlns:a16="http://schemas.microsoft.com/office/drawing/2014/main" id="{BE66996D-0BFF-440B-A309-86C144CBF1A5}"/>
              </a:ext>
            </a:extLst>
          </p:cNvPr>
          <p:cNvSpPr txBox="1">
            <a:spLocks/>
          </p:cNvSpPr>
          <p:nvPr/>
        </p:nvSpPr>
        <p:spPr>
          <a:xfrm>
            <a:off x="9134764" y="5624424"/>
            <a:ext cx="2854036" cy="254527"/>
          </a:xfrm>
          <a:prstGeom prst="rect">
            <a:avLst/>
          </a:prstGeom>
        </p:spPr>
        <p:txBody>
          <a:bodyPr vert="horz" lIns="91440" tIns="45720" rIns="91440" bIns="45720" rtlCol="0" anchor="ctr">
            <a:noAutofit/>
          </a:bodyPr>
          <a:lstStyle>
            <a:lvl1pPr marL="0" indent="0" algn="r" defTabSz="914400" rtl="0" eaLnBrk="1" latinLnBrk="0" hangingPunct="1">
              <a:lnSpc>
                <a:spcPct val="100000"/>
              </a:lnSpc>
              <a:spcBef>
                <a:spcPts val="0"/>
              </a:spcBef>
              <a:buFont typeface="Arial" panose="020B0604020202020204" pitchFamily="34" charset="0"/>
              <a:buNone/>
              <a:defRPr sz="9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100" dirty="0"/>
              <a:t>* DNP, 2015</a:t>
            </a:r>
          </a:p>
          <a:p>
            <a:r>
              <a:rPr lang="es-ES_tradnl" sz="1100" dirty="0"/>
              <a:t>** UNAL-MADS, 2013 (11 ciudades)</a:t>
            </a:r>
          </a:p>
          <a:p>
            <a:r>
              <a:rPr lang="es-ES_tradnl" sz="1100" dirty="0"/>
              <a:t>*** Sin información</a:t>
            </a:r>
          </a:p>
        </p:txBody>
      </p:sp>
      <p:grpSp>
        <p:nvGrpSpPr>
          <p:cNvPr id="56" name="Agrupar 39">
            <a:extLst>
              <a:ext uri="{FF2B5EF4-FFF2-40B4-BE49-F238E27FC236}">
                <a16:creationId xmlns:a16="http://schemas.microsoft.com/office/drawing/2014/main" id="{2499610C-560E-4572-83A4-7E66AF6956CD}"/>
              </a:ext>
            </a:extLst>
          </p:cNvPr>
          <p:cNvGrpSpPr/>
          <p:nvPr/>
        </p:nvGrpSpPr>
        <p:grpSpPr>
          <a:xfrm>
            <a:off x="588140" y="1274477"/>
            <a:ext cx="11317321" cy="4230678"/>
            <a:chOff x="732692" y="1416879"/>
            <a:chExt cx="11317321" cy="4230678"/>
          </a:xfrm>
        </p:grpSpPr>
        <p:sp>
          <p:nvSpPr>
            <p:cNvPr id="57" name="Rectángulo redondeado 4">
              <a:extLst>
                <a:ext uri="{FF2B5EF4-FFF2-40B4-BE49-F238E27FC236}">
                  <a16:creationId xmlns:a16="http://schemas.microsoft.com/office/drawing/2014/main" id="{826D18BA-A9F2-4A00-8D10-AF66F158EAF3}"/>
                </a:ext>
              </a:extLst>
            </p:cNvPr>
            <p:cNvSpPr/>
            <p:nvPr/>
          </p:nvSpPr>
          <p:spPr>
            <a:xfrm>
              <a:off x="732692" y="1944078"/>
              <a:ext cx="664307" cy="3683000"/>
            </a:xfrm>
            <a:prstGeom prst="roundRect">
              <a:avLst/>
            </a:prstGeom>
            <a:solidFill>
              <a:srgbClr val="1F4B71"/>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s-ES" b="1" dirty="0"/>
                <a:t>RESIDUOS SÓLIDOS</a:t>
              </a:r>
            </a:p>
          </p:txBody>
        </p:sp>
        <p:sp>
          <p:nvSpPr>
            <p:cNvPr id="58" name="Rectángulo redondeado 5">
              <a:extLst>
                <a:ext uri="{FF2B5EF4-FFF2-40B4-BE49-F238E27FC236}">
                  <a16:creationId xmlns:a16="http://schemas.microsoft.com/office/drawing/2014/main" id="{B87E79A7-C1EE-4D1B-9634-BF948A1689B1}"/>
                </a:ext>
              </a:extLst>
            </p:cNvPr>
            <p:cNvSpPr/>
            <p:nvPr/>
          </p:nvSpPr>
          <p:spPr>
            <a:xfrm>
              <a:off x="2002692" y="2493101"/>
              <a:ext cx="2022231" cy="601785"/>
            </a:xfrm>
            <a:prstGeom prst="roundRect">
              <a:avLst/>
            </a:prstGeom>
            <a:solidFill>
              <a:srgbClr val="1F4B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No peligrosos</a:t>
              </a:r>
            </a:p>
          </p:txBody>
        </p:sp>
        <p:sp>
          <p:nvSpPr>
            <p:cNvPr id="59" name="Rectángulo redondeado 6">
              <a:extLst>
                <a:ext uri="{FF2B5EF4-FFF2-40B4-BE49-F238E27FC236}">
                  <a16:creationId xmlns:a16="http://schemas.microsoft.com/office/drawing/2014/main" id="{C6C7D07D-2560-4101-A0D2-90B11663E3E8}"/>
                </a:ext>
              </a:extLst>
            </p:cNvPr>
            <p:cNvSpPr/>
            <p:nvPr/>
          </p:nvSpPr>
          <p:spPr>
            <a:xfrm>
              <a:off x="2002692" y="4622800"/>
              <a:ext cx="2022231" cy="601785"/>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Peligrosos</a:t>
              </a:r>
            </a:p>
          </p:txBody>
        </p:sp>
        <p:sp>
          <p:nvSpPr>
            <p:cNvPr id="60" name="Rectángulo redondeado 8">
              <a:extLst>
                <a:ext uri="{FF2B5EF4-FFF2-40B4-BE49-F238E27FC236}">
                  <a16:creationId xmlns:a16="http://schemas.microsoft.com/office/drawing/2014/main" id="{CA37456F-A8D6-4053-BC0C-C2F3C99485C0}"/>
                </a:ext>
              </a:extLst>
            </p:cNvPr>
            <p:cNvSpPr/>
            <p:nvPr/>
          </p:nvSpPr>
          <p:spPr>
            <a:xfrm>
              <a:off x="4988657" y="2043716"/>
              <a:ext cx="2224454" cy="601785"/>
            </a:xfrm>
            <a:prstGeom prst="round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Domiciliarios</a:t>
              </a:r>
            </a:p>
          </p:txBody>
        </p:sp>
        <p:sp>
          <p:nvSpPr>
            <p:cNvPr id="61" name="Rectángulo redondeado 9">
              <a:extLst>
                <a:ext uri="{FF2B5EF4-FFF2-40B4-BE49-F238E27FC236}">
                  <a16:creationId xmlns:a16="http://schemas.microsoft.com/office/drawing/2014/main" id="{9F379A56-74EB-48E5-9AD1-C022C5C3810C}"/>
                </a:ext>
              </a:extLst>
            </p:cNvPr>
            <p:cNvSpPr/>
            <p:nvPr/>
          </p:nvSpPr>
          <p:spPr>
            <a:xfrm>
              <a:off x="4988657" y="3474909"/>
              <a:ext cx="2224454" cy="601785"/>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Construcción y demolición</a:t>
              </a:r>
            </a:p>
          </p:txBody>
        </p:sp>
        <p:sp>
          <p:nvSpPr>
            <p:cNvPr id="62" name="Rectángulo redondeado 10">
              <a:extLst>
                <a:ext uri="{FF2B5EF4-FFF2-40B4-BE49-F238E27FC236}">
                  <a16:creationId xmlns:a16="http://schemas.microsoft.com/office/drawing/2014/main" id="{64E2D5FF-FD76-4FD9-98CE-ACE5C4F30C98}"/>
                </a:ext>
              </a:extLst>
            </p:cNvPr>
            <p:cNvSpPr/>
            <p:nvPr/>
          </p:nvSpPr>
          <p:spPr>
            <a:xfrm>
              <a:off x="4988657" y="4906102"/>
              <a:ext cx="2224454" cy="601785"/>
            </a:xfrm>
            <a:prstGeom prst="round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chemeClr val="bg1"/>
                  </a:solidFill>
                </a:rPr>
                <a:t>Especiales***</a:t>
              </a:r>
            </a:p>
          </p:txBody>
        </p:sp>
        <p:sp>
          <p:nvSpPr>
            <p:cNvPr id="63" name="Rectángulo 62">
              <a:extLst>
                <a:ext uri="{FF2B5EF4-FFF2-40B4-BE49-F238E27FC236}">
                  <a16:creationId xmlns:a16="http://schemas.microsoft.com/office/drawing/2014/main" id="{DE94612E-F3AF-4124-BD29-2B3DD1B6AFE5}"/>
                </a:ext>
              </a:extLst>
            </p:cNvPr>
            <p:cNvSpPr/>
            <p:nvPr/>
          </p:nvSpPr>
          <p:spPr>
            <a:xfrm>
              <a:off x="4649731" y="1710560"/>
              <a:ext cx="2904962" cy="338554"/>
            </a:xfrm>
            <a:prstGeom prst="rect">
              <a:avLst/>
            </a:prstGeom>
          </p:spPr>
          <p:txBody>
            <a:bodyPr wrap="none">
              <a:spAutoFit/>
            </a:bodyPr>
            <a:lstStyle/>
            <a:p>
              <a:pPr algn="ctr"/>
              <a:r>
                <a:rPr lang="es-ES" sz="1600" dirty="0"/>
                <a:t>13,6 millones de toneladas*</a:t>
              </a:r>
            </a:p>
          </p:txBody>
        </p:sp>
        <p:sp>
          <p:nvSpPr>
            <p:cNvPr id="64" name="Rectángulo 63">
              <a:extLst>
                <a:ext uri="{FF2B5EF4-FFF2-40B4-BE49-F238E27FC236}">
                  <a16:creationId xmlns:a16="http://schemas.microsoft.com/office/drawing/2014/main" id="{B702DD67-E250-448F-A0E6-9C37060C77B7}"/>
                </a:ext>
              </a:extLst>
            </p:cNvPr>
            <p:cNvSpPr/>
            <p:nvPr/>
          </p:nvSpPr>
          <p:spPr>
            <a:xfrm>
              <a:off x="4730966" y="3136868"/>
              <a:ext cx="2742492" cy="338554"/>
            </a:xfrm>
            <a:prstGeom prst="rect">
              <a:avLst/>
            </a:prstGeom>
          </p:spPr>
          <p:txBody>
            <a:bodyPr wrap="none">
              <a:spAutoFit/>
            </a:bodyPr>
            <a:lstStyle/>
            <a:p>
              <a:pPr algn="ctr"/>
              <a:r>
                <a:rPr lang="es-ES" sz="1600" dirty="0"/>
                <a:t>22 millones de toneladas**</a:t>
              </a:r>
            </a:p>
          </p:txBody>
        </p:sp>
        <p:sp>
          <p:nvSpPr>
            <p:cNvPr id="65" name="Rectángulo 64">
              <a:extLst>
                <a:ext uri="{FF2B5EF4-FFF2-40B4-BE49-F238E27FC236}">
                  <a16:creationId xmlns:a16="http://schemas.microsoft.com/office/drawing/2014/main" id="{38FCC659-FC5C-47F1-B203-B268F2C314C1}"/>
                </a:ext>
              </a:extLst>
            </p:cNvPr>
            <p:cNvSpPr/>
            <p:nvPr/>
          </p:nvSpPr>
          <p:spPr>
            <a:xfrm>
              <a:off x="7815381" y="1416879"/>
              <a:ext cx="1211387" cy="1846659"/>
            </a:xfrm>
            <a:prstGeom prst="rect">
              <a:avLst/>
            </a:prstGeom>
          </p:spPr>
          <p:txBody>
            <a:bodyPr wrap="square" anchor="ctr">
              <a:spAutoFit/>
            </a:bodyPr>
            <a:lstStyle/>
            <a:p>
              <a:r>
                <a:rPr lang="es-ES" sz="1600" dirty="0"/>
                <a:t>Orgánicos </a:t>
              </a:r>
            </a:p>
            <a:p>
              <a:r>
                <a:rPr lang="es-ES" sz="1600" dirty="0"/>
                <a:t>Papel</a:t>
              </a:r>
            </a:p>
            <a:p>
              <a:r>
                <a:rPr lang="es-ES" sz="1600" dirty="0"/>
                <a:t>Cartón</a:t>
              </a:r>
            </a:p>
            <a:p>
              <a:r>
                <a:rPr lang="es-ES" sz="1600" dirty="0"/>
                <a:t>Plástico</a:t>
              </a:r>
            </a:p>
            <a:p>
              <a:r>
                <a:rPr lang="es-ES" sz="1600" dirty="0"/>
                <a:t>Vidrio</a:t>
              </a:r>
            </a:p>
            <a:p>
              <a:r>
                <a:rPr lang="es-ES" sz="1600" dirty="0"/>
                <a:t>Metales</a:t>
              </a:r>
            </a:p>
            <a:p>
              <a:r>
                <a:rPr lang="es-ES" sz="1600" dirty="0"/>
                <a:t>Otros</a:t>
              </a:r>
            </a:p>
          </p:txBody>
        </p:sp>
        <p:sp>
          <p:nvSpPr>
            <p:cNvPr id="66" name="Rectángulo 65">
              <a:extLst>
                <a:ext uri="{FF2B5EF4-FFF2-40B4-BE49-F238E27FC236}">
                  <a16:creationId xmlns:a16="http://schemas.microsoft.com/office/drawing/2014/main" id="{C540B3DA-471C-4292-83E7-E42D3C9D097B}"/>
                </a:ext>
              </a:extLst>
            </p:cNvPr>
            <p:cNvSpPr/>
            <p:nvPr/>
          </p:nvSpPr>
          <p:spPr>
            <a:xfrm>
              <a:off x="7815381" y="3614945"/>
              <a:ext cx="1357925" cy="338554"/>
            </a:xfrm>
            <a:prstGeom prst="rect">
              <a:avLst/>
            </a:prstGeom>
          </p:spPr>
          <p:txBody>
            <a:bodyPr wrap="square" anchor="ctr">
              <a:spAutoFit/>
            </a:bodyPr>
            <a:lstStyle/>
            <a:p>
              <a:r>
                <a:rPr lang="es-ES" sz="1600" dirty="0"/>
                <a:t>Escombros</a:t>
              </a:r>
            </a:p>
          </p:txBody>
        </p:sp>
        <p:sp>
          <p:nvSpPr>
            <p:cNvPr id="67" name="Rectángulo 66">
              <a:extLst>
                <a:ext uri="{FF2B5EF4-FFF2-40B4-BE49-F238E27FC236}">
                  <a16:creationId xmlns:a16="http://schemas.microsoft.com/office/drawing/2014/main" id="{50D02237-28C3-4B05-9A5F-94E8615C5406}"/>
                </a:ext>
              </a:extLst>
            </p:cNvPr>
            <p:cNvSpPr/>
            <p:nvPr/>
          </p:nvSpPr>
          <p:spPr>
            <a:xfrm>
              <a:off x="7815382" y="4816560"/>
              <a:ext cx="1279772" cy="830997"/>
            </a:xfrm>
            <a:prstGeom prst="rect">
              <a:avLst/>
            </a:prstGeom>
          </p:spPr>
          <p:txBody>
            <a:bodyPr wrap="square" anchor="ctr">
              <a:spAutoFit/>
            </a:bodyPr>
            <a:lstStyle/>
            <a:p>
              <a:r>
                <a:rPr lang="es-ES" sz="1600" dirty="0"/>
                <a:t>Llantas</a:t>
              </a:r>
            </a:p>
            <a:p>
              <a:r>
                <a:rPr lang="es-ES" sz="1600" dirty="0"/>
                <a:t>Colchones</a:t>
              </a:r>
            </a:p>
            <a:p>
              <a:r>
                <a:rPr lang="es-ES" sz="1600" dirty="0"/>
                <a:t>Muebles</a:t>
              </a:r>
            </a:p>
          </p:txBody>
        </p:sp>
        <p:cxnSp>
          <p:nvCxnSpPr>
            <p:cNvPr id="68" name="Conector angular 17">
              <a:extLst>
                <a:ext uri="{FF2B5EF4-FFF2-40B4-BE49-F238E27FC236}">
                  <a16:creationId xmlns:a16="http://schemas.microsoft.com/office/drawing/2014/main" id="{F4823FDD-331A-47A8-BA92-8029EF7F57E9}"/>
                </a:ext>
              </a:extLst>
            </p:cNvPr>
            <p:cNvCxnSpPr>
              <a:stCxn id="57" idx="3"/>
              <a:endCxn id="59" idx="1"/>
            </p:cNvCxnSpPr>
            <p:nvPr/>
          </p:nvCxnSpPr>
          <p:spPr>
            <a:xfrm>
              <a:off x="1396999" y="3785578"/>
              <a:ext cx="605693" cy="113811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Conector angular 19">
              <a:extLst>
                <a:ext uri="{FF2B5EF4-FFF2-40B4-BE49-F238E27FC236}">
                  <a16:creationId xmlns:a16="http://schemas.microsoft.com/office/drawing/2014/main" id="{611873BB-4C7B-4BF8-AE59-469FC5E97C94}"/>
                </a:ext>
              </a:extLst>
            </p:cNvPr>
            <p:cNvCxnSpPr>
              <a:stCxn id="57" idx="3"/>
              <a:endCxn id="58" idx="1"/>
            </p:cNvCxnSpPr>
            <p:nvPr/>
          </p:nvCxnSpPr>
          <p:spPr>
            <a:xfrm flipV="1">
              <a:off x="1396999" y="2793994"/>
              <a:ext cx="605693" cy="991584"/>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Conector angular 23">
              <a:extLst>
                <a:ext uri="{FF2B5EF4-FFF2-40B4-BE49-F238E27FC236}">
                  <a16:creationId xmlns:a16="http://schemas.microsoft.com/office/drawing/2014/main" id="{9DD488E6-135C-45DB-B33D-2C4BFB7A02A1}"/>
                </a:ext>
              </a:extLst>
            </p:cNvPr>
            <p:cNvCxnSpPr>
              <a:stCxn id="58" idx="3"/>
              <a:endCxn id="60" idx="1"/>
            </p:cNvCxnSpPr>
            <p:nvPr/>
          </p:nvCxnSpPr>
          <p:spPr>
            <a:xfrm flipV="1">
              <a:off x="4024923" y="2344609"/>
              <a:ext cx="963734" cy="44938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Conector angular 25">
              <a:extLst>
                <a:ext uri="{FF2B5EF4-FFF2-40B4-BE49-F238E27FC236}">
                  <a16:creationId xmlns:a16="http://schemas.microsoft.com/office/drawing/2014/main" id="{AA916F8C-1A0B-40FA-8C71-B3104DF1D0F3}"/>
                </a:ext>
              </a:extLst>
            </p:cNvPr>
            <p:cNvCxnSpPr>
              <a:stCxn id="58" idx="3"/>
              <a:endCxn id="61" idx="1"/>
            </p:cNvCxnSpPr>
            <p:nvPr/>
          </p:nvCxnSpPr>
          <p:spPr>
            <a:xfrm>
              <a:off x="4024923" y="2793994"/>
              <a:ext cx="963734" cy="981808"/>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Conector angular 27">
              <a:extLst>
                <a:ext uri="{FF2B5EF4-FFF2-40B4-BE49-F238E27FC236}">
                  <a16:creationId xmlns:a16="http://schemas.microsoft.com/office/drawing/2014/main" id="{2965063A-28D4-4913-94D1-685134D4F615}"/>
                </a:ext>
              </a:extLst>
            </p:cNvPr>
            <p:cNvCxnSpPr>
              <a:stCxn id="58" idx="3"/>
              <a:endCxn id="62" idx="1"/>
            </p:cNvCxnSpPr>
            <p:nvPr/>
          </p:nvCxnSpPr>
          <p:spPr>
            <a:xfrm>
              <a:off x="4024923" y="2793994"/>
              <a:ext cx="963734" cy="2413001"/>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73" name="Abrir llave 72">
              <a:extLst>
                <a:ext uri="{FF2B5EF4-FFF2-40B4-BE49-F238E27FC236}">
                  <a16:creationId xmlns:a16="http://schemas.microsoft.com/office/drawing/2014/main" id="{7CBD76F4-A99E-4F4B-84C8-F1B444DD07EF}"/>
                </a:ext>
              </a:extLst>
            </p:cNvPr>
            <p:cNvSpPr/>
            <p:nvPr/>
          </p:nvSpPr>
          <p:spPr>
            <a:xfrm>
              <a:off x="7629768" y="1475154"/>
              <a:ext cx="166077" cy="173892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74" name="Abrir llave 73">
              <a:extLst>
                <a:ext uri="{FF2B5EF4-FFF2-40B4-BE49-F238E27FC236}">
                  <a16:creationId xmlns:a16="http://schemas.microsoft.com/office/drawing/2014/main" id="{A478310D-5A92-4B79-8F0E-4E8F013B0E74}"/>
                </a:ext>
              </a:extLst>
            </p:cNvPr>
            <p:cNvSpPr/>
            <p:nvPr/>
          </p:nvSpPr>
          <p:spPr>
            <a:xfrm>
              <a:off x="7629767" y="4816232"/>
              <a:ext cx="166080" cy="82061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75" name="Abrir llave 74">
              <a:extLst>
                <a:ext uri="{FF2B5EF4-FFF2-40B4-BE49-F238E27FC236}">
                  <a16:creationId xmlns:a16="http://schemas.microsoft.com/office/drawing/2014/main" id="{52963F37-66C9-47E0-8CD7-BEFDC7F36C80}"/>
                </a:ext>
              </a:extLst>
            </p:cNvPr>
            <p:cNvSpPr/>
            <p:nvPr/>
          </p:nvSpPr>
          <p:spPr>
            <a:xfrm>
              <a:off x="7629767" y="3477846"/>
              <a:ext cx="166080" cy="62523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76" name="Abrir llave 75">
              <a:extLst>
                <a:ext uri="{FF2B5EF4-FFF2-40B4-BE49-F238E27FC236}">
                  <a16:creationId xmlns:a16="http://schemas.microsoft.com/office/drawing/2014/main" id="{6B2DC931-877A-4B28-A7EC-CB7CD2E3700C}"/>
                </a:ext>
              </a:extLst>
            </p:cNvPr>
            <p:cNvSpPr/>
            <p:nvPr/>
          </p:nvSpPr>
          <p:spPr>
            <a:xfrm flipH="1">
              <a:off x="8951545" y="1475153"/>
              <a:ext cx="146537" cy="27353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77" name="Abrir llave 76">
              <a:extLst>
                <a:ext uri="{FF2B5EF4-FFF2-40B4-BE49-F238E27FC236}">
                  <a16:creationId xmlns:a16="http://schemas.microsoft.com/office/drawing/2014/main" id="{429033DC-DFBF-40E4-9760-5985EA47410D}"/>
                </a:ext>
              </a:extLst>
            </p:cNvPr>
            <p:cNvSpPr/>
            <p:nvPr/>
          </p:nvSpPr>
          <p:spPr>
            <a:xfrm flipH="1">
              <a:off x="8977245" y="1855381"/>
              <a:ext cx="108136" cy="70927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sz="1600"/>
            </a:p>
          </p:txBody>
        </p:sp>
        <p:sp>
          <p:nvSpPr>
            <p:cNvPr id="78" name="Abrir llave 77">
              <a:extLst>
                <a:ext uri="{FF2B5EF4-FFF2-40B4-BE49-F238E27FC236}">
                  <a16:creationId xmlns:a16="http://schemas.microsoft.com/office/drawing/2014/main" id="{F6631D08-FEC7-4DA9-B79C-CA53740278C4}"/>
                </a:ext>
              </a:extLst>
            </p:cNvPr>
            <p:cNvSpPr/>
            <p:nvPr/>
          </p:nvSpPr>
          <p:spPr>
            <a:xfrm flipH="1">
              <a:off x="8929076" y="2686538"/>
              <a:ext cx="156305" cy="52753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79" name="CuadroTexto 78">
              <a:extLst>
                <a:ext uri="{FF2B5EF4-FFF2-40B4-BE49-F238E27FC236}">
                  <a16:creationId xmlns:a16="http://schemas.microsoft.com/office/drawing/2014/main" id="{E723C6D6-99F6-4BAB-884D-2054D47093AB}"/>
                </a:ext>
              </a:extLst>
            </p:cNvPr>
            <p:cNvSpPr txBox="1"/>
            <p:nvPr/>
          </p:nvSpPr>
          <p:spPr>
            <a:xfrm>
              <a:off x="9173307" y="1426307"/>
              <a:ext cx="866314" cy="369332"/>
            </a:xfrm>
            <a:prstGeom prst="rect">
              <a:avLst/>
            </a:prstGeom>
            <a:noFill/>
          </p:spPr>
          <p:txBody>
            <a:bodyPr wrap="none" rtlCol="0">
              <a:spAutoFit/>
            </a:bodyPr>
            <a:lstStyle/>
            <a:p>
              <a:r>
                <a:rPr lang="es-ES" dirty="0"/>
                <a:t>61,5%</a:t>
              </a:r>
            </a:p>
          </p:txBody>
        </p:sp>
        <p:sp>
          <p:nvSpPr>
            <p:cNvPr id="80" name="CuadroTexto 79">
              <a:extLst>
                <a:ext uri="{FF2B5EF4-FFF2-40B4-BE49-F238E27FC236}">
                  <a16:creationId xmlns:a16="http://schemas.microsoft.com/office/drawing/2014/main" id="{B70BB13E-7BA8-4DA4-BD13-9CA27455D43A}"/>
                </a:ext>
              </a:extLst>
            </p:cNvPr>
            <p:cNvSpPr txBox="1"/>
            <p:nvPr/>
          </p:nvSpPr>
          <p:spPr>
            <a:xfrm>
              <a:off x="9173306" y="2042503"/>
              <a:ext cx="2876707" cy="369332"/>
            </a:xfrm>
            <a:prstGeom prst="rect">
              <a:avLst/>
            </a:prstGeom>
            <a:noFill/>
          </p:spPr>
          <p:txBody>
            <a:bodyPr wrap="square" rtlCol="0">
              <a:spAutoFit/>
            </a:bodyPr>
            <a:lstStyle/>
            <a:p>
              <a:r>
                <a:rPr lang="es-ES" dirty="0"/>
                <a:t>Envases y empaques 20%</a:t>
              </a:r>
            </a:p>
          </p:txBody>
        </p:sp>
        <p:sp>
          <p:nvSpPr>
            <p:cNvPr id="81" name="CuadroTexto 80">
              <a:extLst>
                <a:ext uri="{FF2B5EF4-FFF2-40B4-BE49-F238E27FC236}">
                  <a16:creationId xmlns:a16="http://schemas.microsoft.com/office/drawing/2014/main" id="{DAF93365-4E90-4D24-8C76-67A2F8C3A911}"/>
                </a:ext>
              </a:extLst>
            </p:cNvPr>
            <p:cNvSpPr txBox="1"/>
            <p:nvPr/>
          </p:nvSpPr>
          <p:spPr>
            <a:xfrm>
              <a:off x="9173307" y="2774461"/>
              <a:ext cx="866314" cy="369332"/>
            </a:xfrm>
            <a:prstGeom prst="rect">
              <a:avLst/>
            </a:prstGeom>
            <a:noFill/>
          </p:spPr>
          <p:txBody>
            <a:bodyPr wrap="none" rtlCol="0">
              <a:spAutoFit/>
            </a:bodyPr>
            <a:lstStyle/>
            <a:p>
              <a:r>
                <a:rPr lang="es-ES" dirty="0"/>
                <a:t>18,5%</a:t>
              </a:r>
            </a:p>
          </p:txBody>
        </p:sp>
      </p:grpSp>
    </p:spTree>
    <p:extLst>
      <p:ext uri="{BB962C8B-B14F-4D97-AF65-F5344CB8AC3E}">
        <p14:creationId xmlns:p14="http://schemas.microsoft.com/office/powerpoint/2010/main" val="89018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DNP - Paleta de Color">
      <a:dk1>
        <a:srgbClr val="000000"/>
      </a:dk1>
      <a:lt1>
        <a:srgbClr val="FFFFFF"/>
      </a:lt1>
      <a:dk2>
        <a:srgbClr val="A3081F"/>
      </a:dk2>
      <a:lt2>
        <a:srgbClr val="FBD401"/>
      </a:lt2>
      <a:accent1>
        <a:srgbClr val="A3081F"/>
      </a:accent1>
      <a:accent2>
        <a:srgbClr val="F2B200"/>
      </a:accent2>
      <a:accent3>
        <a:srgbClr val="0D4A96"/>
      </a:accent3>
      <a:accent4>
        <a:srgbClr val="00A10A"/>
      </a:accent4>
      <a:accent5>
        <a:srgbClr val="8400A4"/>
      </a:accent5>
      <a:accent6>
        <a:srgbClr val="D15726"/>
      </a:accent6>
      <a:hlink>
        <a:srgbClr val="000000"/>
      </a:hlink>
      <a:folHlink>
        <a:srgbClr val="0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A4091F"/>
            </a:gs>
            <a:gs pos="100000">
              <a:srgbClr val="800000"/>
            </a:gs>
          </a:gsLst>
          <a:lin ang="5400000" scaled="0"/>
          <a:tileRect/>
        </a:gradFill>
        <a:ln>
          <a:noFill/>
        </a:ln>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15074</TotalTime>
  <Words>999</Words>
  <Application>Microsoft Office PowerPoint</Application>
  <PresentationFormat>Panorámica</PresentationFormat>
  <Paragraphs>148</Paragraphs>
  <Slides>16</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Futura Std Book</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La economía circular busca mantener el valor de los materiales, los productos y los recursos en la economía durante el mayor tiempo posible</vt:lpstr>
      <vt:lpstr>Presentación de PowerPoint</vt:lpstr>
      <vt:lpstr>Presentación de PowerPoint</vt:lpstr>
      <vt:lpstr>En el país se producen 13,6 millones de toneladas de residuos sólidos domiciliarios: Predominan los orgánicos, seguido por los envases y metales</vt:lpstr>
      <vt:lpstr>Existe potencial para implementar la economía circular en el concreto, el PET y acero </vt:lpstr>
      <vt:lpstr>El 52% de los ciudadanos indica que separan los residuos</vt:lpstr>
      <vt:lpstr>Presentación de PowerPoint</vt:lpstr>
      <vt:lpstr>Presentación de PowerPoint</vt:lpstr>
      <vt:lpstr>Ejes Estratégicos de la Misión de Crecimiento Verde</vt:lpstr>
      <vt:lpstr>Política Nacional para la Gestión Integral de Residuos Sólidos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Pablo C</dc:creator>
  <cp:lastModifiedBy>Silvia Liliana Calderon Diaz</cp:lastModifiedBy>
  <cp:revision>2465</cp:revision>
  <dcterms:created xsi:type="dcterms:W3CDTF">2016-04-09T15:53:17Z</dcterms:created>
  <dcterms:modified xsi:type="dcterms:W3CDTF">2018-02-23T17:58:12Z</dcterms:modified>
</cp:coreProperties>
</file>