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54" r:id="rId3"/>
    <p:sldMasterId id="2147483807" r:id="rId4"/>
    <p:sldMasterId id="2147483664" r:id="rId5"/>
    <p:sldMasterId id="2147483667" r:id="rId6"/>
    <p:sldMasterId id="2147483669" r:id="rId7"/>
    <p:sldMasterId id="2147483677" r:id="rId8"/>
    <p:sldMasterId id="2147483679" r:id="rId9"/>
    <p:sldMasterId id="2147483802" r:id="rId10"/>
    <p:sldMasterId id="2147483804" r:id="rId11"/>
    <p:sldMasterId id="2147483703" r:id="rId12"/>
  </p:sldMasterIdLst>
  <p:notesMasterIdLst>
    <p:notesMasterId r:id="rId22"/>
  </p:notesMasterIdLst>
  <p:handoutMasterIdLst>
    <p:handoutMasterId r:id="rId23"/>
  </p:handoutMasterIdLst>
  <p:sldIdLst>
    <p:sldId id="314" r:id="rId13"/>
    <p:sldId id="315" r:id="rId14"/>
    <p:sldId id="308" r:id="rId15"/>
    <p:sldId id="306" r:id="rId16"/>
    <p:sldId id="307" r:id="rId17"/>
    <p:sldId id="309" r:id="rId18"/>
    <p:sldId id="312" r:id="rId19"/>
    <p:sldId id="313" r:id="rId20"/>
    <p:sldId id="305" r:id="rId21"/>
  </p:sldIdLst>
  <p:sldSz cx="9144000" cy="5143500" type="screen16x9"/>
  <p:notesSz cx="9296400" cy="7010400"/>
  <p:defaultTextStyle>
    <a:defPPr>
      <a:defRPr lang="es-ES"/>
    </a:defPPr>
    <a:lvl1pPr algn="l" defTabSz="4571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175" algn="l" defTabSz="4571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350" algn="l" defTabSz="4571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526" algn="l" defTabSz="4571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700" algn="l" defTabSz="4571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5875" algn="l" defTabSz="457175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050" algn="l" defTabSz="457175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225" algn="l" defTabSz="457175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401" algn="l" defTabSz="457175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520" autoAdjust="0"/>
  </p:normalViewPr>
  <p:slideViewPr>
    <p:cSldViewPr snapToGrid="0" snapToObjects="1">
      <p:cViewPr varScale="1">
        <p:scale>
          <a:sx n="88" d="100"/>
          <a:sy n="88" d="100"/>
        </p:scale>
        <p:origin x="90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E3FC71-6784-244A-8D07-B3B24D362470}" type="datetimeFigureOut">
              <a:rPr lang="es-ES"/>
              <a:pPr>
                <a:defRPr/>
              </a:pPr>
              <a:t>22/02/2018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D90B20-16BF-E540-8691-2390007196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939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A2D8E5-FD7A-463E-A2CF-56EC0DCBDBDB}" type="datetimeFigureOut">
              <a:rPr lang="es-CO" smtClean="0"/>
              <a:t>22/02/2018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33E086-FC9B-4E91-BF74-B88A61D35A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263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3E086-FC9B-4E91-BF74-B88A61D35A8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612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3E086-FC9B-4E91-BF74-B88A61D35A8C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621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3E086-FC9B-4E91-BF74-B88A61D35A8C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402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3E086-FC9B-4E91-BF74-B88A61D35A8C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072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460378" y="4436269"/>
            <a:ext cx="184720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6330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texto 26"/>
          <p:cNvSpPr>
            <a:spLocks noGrp="1"/>
          </p:cNvSpPr>
          <p:nvPr>
            <p:ph type="body" sz="quarter" idx="10"/>
          </p:nvPr>
        </p:nvSpPr>
        <p:spPr>
          <a:xfrm>
            <a:off x="434724" y="274877"/>
            <a:ext cx="8285219" cy="404640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5948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 Ejecu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432531" y="274877"/>
            <a:ext cx="8287411" cy="4046401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3673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ja de transi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061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91435" tIns="45717" rIns="91435" bIns="45717"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2" indent="0" algn="ctr">
              <a:buNone/>
              <a:defRPr sz="1400"/>
            </a:lvl3pPr>
            <a:lvl4pPr marL="1028644" indent="0" algn="ctr">
              <a:buNone/>
              <a:defRPr sz="1200"/>
            </a:lvl4pPr>
            <a:lvl5pPr marL="1371526" indent="0" algn="ctr">
              <a:buNone/>
              <a:defRPr sz="1200"/>
            </a:lvl5pPr>
            <a:lvl6pPr marL="1714406" indent="0" algn="ctr">
              <a:buNone/>
              <a:defRPr sz="1200"/>
            </a:lvl6pPr>
            <a:lvl7pPr marL="2057288" indent="0" algn="ctr">
              <a:buNone/>
              <a:defRPr sz="1200"/>
            </a:lvl7pPr>
            <a:lvl8pPr marL="2400169" indent="0" algn="ctr">
              <a:buNone/>
              <a:defRPr sz="1200"/>
            </a:lvl8pPr>
            <a:lvl9pPr marL="274305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DD3321F3-FF4A-4B3F-A215-9BC2D096E706}" type="datetimeFigureOut">
              <a:rPr lang="es-CO" smtClean="0"/>
              <a:t>22/02/2018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23D54013-172A-44B1-8F45-344EEE4949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9340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261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de transi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499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91435" tIns="45717" rIns="91435" bIns="45717"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2" indent="0" algn="ctr">
              <a:buNone/>
              <a:defRPr sz="1400"/>
            </a:lvl3pPr>
            <a:lvl4pPr marL="1028644" indent="0" algn="ctr">
              <a:buNone/>
              <a:defRPr sz="1200"/>
            </a:lvl4pPr>
            <a:lvl5pPr marL="1371526" indent="0" algn="ctr">
              <a:buNone/>
              <a:defRPr sz="1200"/>
            </a:lvl5pPr>
            <a:lvl6pPr marL="1714406" indent="0" algn="ctr">
              <a:buNone/>
              <a:defRPr sz="1200"/>
            </a:lvl6pPr>
            <a:lvl7pPr marL="2057288" indent="0" algn="ctr">
              <a:buNone/>
              <a:defRPr sz="1200"/>
            </a:lvl7pPr>
            <a:lvl8pPr marL="2400169" indent="0" algn="ctr">
              <a:buNone/>
              <a:defRPr sz="1200"/>
            </a:lvl8pPr>
            <a:lvl9pPr marL="274305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DD3321F3-FF4A-4B3F-A215-9BC2D096E706}" type="datetimeFigureOut">
              <a:rPr lang="es-CO" smtClean="0"/>
              <a:t>22/02/2018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23D54013-172A-44B1-8F45-344EEE4949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934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261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de transi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805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91435" tIns="45717" rIns="91435" bIns="45717"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2" indent="0" algn="ctr">
              <a:buNone/>
              <a:defRPr sz="1400"/>
            </a:lvl3pPr>
            <a:lvl4pPr marL="1028644" indent="0" algn="ctr">
              <a:buNone/>
              <a:defRPr sz="1200"/>
            </a:lvl4pPr>
            <a:lvl5pPr marL="1371526" indent="0" algn="ctr">
              <a:buNone/>
              <a:defRPr sz="1200"/>
            </a:lvl5pPr>
            <a:lvl6pPr marL="1714406" indent="0" algn="ctr">
              <a:buNone/>
              <a:defRPr sz="1200"/>
            </a:lvl6pPr>
            <a:lvl7pPr marL="2057288" indent="0" algn="ctr">
              <a:buNone/>
              <a:defRPr sz="1200"/>
            </a:lvl7pPr>
            <a:lvl8pPr marL="2400169" indent="0" algn="ctr">
              <a:buNone/>
              <a:defRPr sz="1200"/>
            </a:lvl8pPr>
            <a:lvl9pPr marL="274305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DD3321F3-FF4A-4B3F-A215-9BC2D096E706}" type="datetimeFigureOut">
              <a:rPr lang="es-CO" smtClean="0"/>
              <a:t>22/02/2018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23D54013-172A-44B1-8F45-344EEE4949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934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5" tIns="45717" rIns="91435" bIns="45717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5" tIns="45717" rIns="91435" bIns="45717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776366FE-A06F-4328-AD89-92D471B2CE6B}" type="datetimeFigureOut">
              <a:rPr lang="es-CO" smtClean="0"/>
              <a:t>22/02/2018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7DC76755-ECE4-4E1D-A7B3-2AF22F9EB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5374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261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056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5" tIns="45717" rIns="91435" bIns="45717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5" tIns="45717" rIns="91435" bIns="45717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776366FE-A06F-4328-AD89-92D471B2CE6B}" type="datetimeFigureOut">
              <a:rPr lang="es-CO" smtClean="0"/>
              <a:t>22/02/2018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7DC76755-ECE4-4E1D-A7B3-2AF22F9EB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5374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457200" y="1022787"/>
            <a:ext cx="8229600" cy="3298488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3" name="Marcador de título 1"/>
          <p:cNvSpPr>
            <a:spLocks noGrp="1"/>
          </p:cNvSpPr>
          <p:nvPr>
            <p:ph type="title"/>
          </p:nvPr>
        </p:nvSpPr>
        <p:spPr>
          <a:xfrm>
            <a:off x="457200" y="274876"/>
            <a:ext cx="8229600" cy="60728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>
                <a:solidFill>
                  <a:srgbClr val="DE1E1E"/>
                </a:solidFill>
              </a:defRPr>
            </a:lvl1pPr>
          </a:lstStyle>
          <a:p>
            <a:r>
              <a:rPr lang="es-ES_tradnl" dirty="0" smtClean="0"/>
              <a:t>Títulos en rojo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1172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457200" y="1022787"/>
            <a:ext cx="3969026" cy="32984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3" name="Marcador de título 1"/>
          <p:cNvSpPr>
            <a:spLocks noGrp="1"/>
          </p:cNvSpPr>
          <p:nvPr>
            <p:ph type="title"/>
          </p:nvPr>
        </p:nvSpPr>
        <p:spPr>
          <a:xfrm>
            <a:off x="457200" y="274876"/>
            <a:ext cx="8229600" cy="6072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_tradnl" dirty="0" smtClean="0"/>
              <a:t>Títulos en rojo</a:t>
            </a:r>
            <a:endParaRPr lang="es-ES" dirty="0"/>
          </a:p>
        </p:txBody>
      </p:sp>
      <p:sp>
        <p:nvSpPr>
          <p:cNvPr id="4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4717774" y="1022787"/>
            <a:ext cx="3969026" cy="32984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28925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261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91435" tIns="45717" rIns="91435" bIns="45717"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2" indent="0" algn="ctr">
              <a:buNone/>
              <a:defRPr sz="1400"/>
            </a:lvl3pPr>
            <a:lvl4pPr marL="1028644" indent="0" algn="ctr">
              <a:buNone/>
              <a:defRPr sz="1200"/>
            </a:lvl4pPr>
            <a:lvl5pPr marL="1371526" indent="0" algn="ctr">
              <a:buNone/>
              <a:defRPr sz="1200"/>
            </a:lvl5pPr>
            <a:lvl6pPr marL="1714406" indent="0" algn="ctr">
              <a:buNone/>
              <a:defRPr sz="1200"/>
            </a:lvl6pPr>
            <a:lvl7pPr marL="2057288" indent="0" algn="ctr">
              <a:buNone/>
              <a:defRPr sz="1200"/>
            </a:lvl7pPr>
            <a:lvl8pPr marL="2400169" indent="0" algn="ctr">
              <a:buNone/>
              <a:defRPr sz="1200"/>
            </a:lvl8pPr>
            <a:lvl9pPr marL="274305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DD3321F3-FF4A-4B3F-A215-9BC2D096E706}" type="datetimeFigureOut">
              <a:rPr lang="es-CO" smtClean="0"/>
              <a:t>22/02/2018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23D54013-172A-44B1-8F45-344EEE4949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934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ICIO DE PRESENT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aptura de pantalla 2015-09-30 a las 11.44.24 a.m.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239" y="-53110"/>
            <a:ext cx="9194477" cy="5223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824098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ULO PRESENT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892969" y="1841748"/>
            <a:ext cx="7358063" cy="14600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4429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29">
                <a:solidFill>
                  <a:srgbClr val="FFFFFF"/>
                </a:solidFill>
              </a:rPr>
              <a:t>Texto del título</a:t>
            </a:r>
          </a:p>
        </p:txBody>
      </p:sp>
      <p:pic>
        <p:nvPicPr>
          <p:cNvPr id="11" name="Captura de pantalla 2015-09-30 a las 11.02.09 a.m.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676" y="-65781"/>
            <a:ext cx="9214931" cy="52427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724178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 userDrawn="1"/>
        </p:nvSpPr>
        <p:spPr bwMode="auto">
          <a:xfrm>
            <a:off x="460378" y="4436269"/>
            <a:ext cx="184720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56875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91435" tIns="45717" rIns="91435" bIns="45717"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2" indent="0" algn="ctr">
              <a:buNone/>
              <a:defRPr sz="1400"/>
            </a:lvl3pPr>
            <a:lvl4pPr marL="1028644" indent="0" algn="ctr">
              <a:buNone/>
              <a:defRPr sz="1200"/>
            </a:lvl4pPr>
            <a:lvl5pPr marL="1371526" indent="0" algn="ctr">
              <a:buNone/>
              <a:defRPr sz="1200"/>
            </a:lvl5pPr>
            <a:lvl6pPr marL="1714406" indent="0" algn="ctr">
              <a:buNone/>
              <a:defRPr sz="1200"/>
            </a:lvl6pPr>
            <a:lvl7pPr marL="2057288" indent="0" algn="ctr">
              <a:buNone/>
              <a:defRPr sz="1200"/>
            </a:lvl7pPr>
            <a:lvl8pPr marL="2400169" indent="0" algn="ctr">
              <a:buNone/>
              <a:defRPr sz="1200"/>
            </a:lvl8pPr>
            <a:lvl9pPr marL="274305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DD3321F3-FF4A-4B3F-A215-9BC2D096E706}" type="datetimeFigureOut">
              <a:rPr lang="es-CO" smtClean="0"/>
              <a:t>22/02/2018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23D54013-172A-44B1-8F45-344EEE4949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934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26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620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81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jp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PORTADA-4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33" r:id="rId2"/>
    <p:sldLayoutId id="2147483835" r:id="rId3"/>
    <p:sldLayoutId id="2147483836" r:id="rId4"/>
  </p:sldLayoutIdLst>
  <p:txStyles>
    <p:titleStyle>
      <a:lvl1pPr algn="ctr" defTabSz="457175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75" algn="ctr" defTabSz="4571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50" algn="ctr" defTabSz="4571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26" algn="ctr" defTabSz="4571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00" algn="ctr" defTabSz="4571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82" indent="-342882" algn="l" defTabSz="45717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10" indent="-285734" algn="l" defTabSz="45717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38" indent="-228587" algn="l" defTabSz="45717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13" indent="-228587" algn="l" defTabSz="45717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288" indent="-228587" algn="l" defTabSz="4571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63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8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3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8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6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1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blanca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5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34" r:id="rId2"/>
  </p:sldLayoutIdLst>
  <p:txStyles>
    <p:titleStyle>
      <a:lvl1pPr algn="l" defTabSz="342882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FF0000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342882" rtl="0" eaLnBrk="0" fontAlgn="base" hangingPunct="0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342882" rtl="0" eaLnBrk="0" fontAlgn="base" hangingPunct="0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342882" rtl="0" eaLnBrk="0" fontAlgn="base" hangingPunct="0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342882" rtl="0" eaLnBrk="0" fontAlgn="base" hangingPunct="0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42882" algn="l" defTabSz="342882" rtl="0" fontAlgn="base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6pPr>
      <a:lvl7pPr marL="685762" algn="l" defTabSz="342882" rtl="0" fontAlgn="base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7pPr>
      <a:lvl8pPr marL="1028644" algn="l" defTabSz="342882" rtl="0" fontAlgn="base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8pPr>
      <a:lvl9pPr marL="1371526" algn="l" defTabSz="342882" rtl="0" fontAlgn="base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61" indent="-257161" algn="l" defTabSz="342882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2400" kern="1200">
          <a:solidFill>
            <a:srgbClr val="40404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183" indent="-214302" algn="l" defTabSz="3428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03" indent="-171441" algn="l" defTabSz="3428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085" indent="-171441" algn="l" defTabSz="3428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2966" indent="-171441" algn="l" defTabSz="3428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847" indent="-171441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9" indent="-171441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0" indent="-171441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91" indent="-171441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2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4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6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6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8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9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50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lanca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267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5038"/>
            <a:ext cx="8229600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Títulos en rojo</a:t>
            </a:r>
            <a:endParaRPr lang="es-ES" dirty="0" smtClean="0"/>
          </a:p>
        </p:txBody>
      </p:sp>
      <p:sp>
        <p:nvSpPr>
          <p:cNvPr id="11268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022751"/>
            <a:ext cx="8229600" cy="329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Máximo 10 líneas por hoja.</a:t>
            </a:r>
          </a:p>
        </p:txBody>
      </p:sp>
    </p:spTree>
    <p:extLst>
      <p:ext uri="{BB962C8B-B14F-4D97-AF65-F5344CB8AC3E}">
        <p14:creationId xmlns:p14="http://schemas.microsoft.com/office/powerpoint/2010/main" val="95893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</p:sldLayoutIdLst>
  <p:txStyles>
    <p:titleStyle>
      <a:lvl1pPr algn="l" defTabSz="342882" rtl="0" eaLnBrk="0" fontAlgn="base" hangingPunct="0">
        <a:spcBef>
          <a:spcPct val="0"/>
        </a:spcBef>
        <a:spcAft>
          <a:spcPct val="0"/>
        </a:spcAft>
        <a:defRPr sz="3300" kern="1200" baseline="0">
          <a:solidFill>
            <a:srgbClr val="DA291C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342882" rtl="0" eaLnBrk="0" fontAlgn="base" hangingPunct="0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342882" rtl="0" eaLnBrk="0" fontAlgn="base" hangingPunct="0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342882" rtl="0" eaLnBrk="0" fontAlgn="base" hangingPunct="0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342882" rtl="0" eaLnBrk="0" fontAlgn="base" hangingPunct="0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42882" algn="l" defTabSz="342882" rtl="0" fontAlgn="base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6pPr>
      <a:lvl7pPr marL="685762" algn="l" defTabSz="342882" rtl="0" fontAlgn="base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7pPr>
      <a:lvl8pPr marL="1028644" algn="l" defTabSz="342882" rtl="0" fontAlgn="base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8pPr>
      <a:lvl9pPr marL="1371526" algn="l" defTabSz="342882" rtl="0" fontAlgn="base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61" indent="-257161" algn="l" defTabSz="342882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2400" kern="1200">
          <a:solidFill>
            <a:srgbClr val="40404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183" indent="-214302" algn="l" defTabSz="3428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03" indent="-171441" algn="l" defTabSz="3428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085" indent="-171441" algn="l" defTabSz="3428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2966" indent="-171441" algn="l" defTabSz="3428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847" indent="-171441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9" indent="-171441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0" indent="-171441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91" indent="-171441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2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4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6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6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8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9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50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gracias-2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24" r:id="rId2"/>
  </p:sldLayoutIdLst>
  <p:txStyles>
    <p:titleStyle>
      <a:lvl1pPr algn="ctr" defTabSz="45717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75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50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26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00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82" indent="-342882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10" indent="-285734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38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13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288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63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8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3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8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6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1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PORTADA-79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25" r:id="rId2"/>
    <p:sldLayoutId id="2147483826" r:id="rId3"/>
  </p:sldLayoutIdLst>
  <p:txStyles>
    <p:titleStyle>
      <a:lvl1pPr algn="ctr" defTabSz="45717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75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50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26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00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82" indent="-342882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10" indent="-285734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38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13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288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63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8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3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8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6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1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titulo-33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3" name="Marcador de título 1"/>
          <p:cNvSpPr>
            <a:spLocks noGrp="1"/>
          </p:cNvSpPr>
          <p:nvPr>
            <p:ph type="title"/>
          </p:nvPr>
        </p:nvSpPr>
        <p:spPr bwMode="auto">
          <a:xfrm>
            <a:off x="1360488" y="1595440"/>
            <a:ext cx="6723062" cy="188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7" rIns="91435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Título de la presentación</a:t>
            </a: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ctr" defTabSz="457175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457175" rtl="0" eaLnBrk="0" fontAlgn="base" hangingPunct="0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175" rtl="0" eaLnBrk="0" fontAlgn="base" hangingPunct="0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175" rtl="0" eaLnBrk="0" fontAlgn="base" hangingPunct="0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175" rtl="0" eaLnBrk="0" fontAlgn="base" hangingPunct="0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75" algn="ctr" defTabSz="457175" rtl="0" fontAlgn="base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350" algn="ctr" defTabSz="457175" rtl="0" fontAlgn="base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526" algn="ctr" defTabSz="457175" rtl="0" fontAlgn="base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700" algn="ctr" defTabSz="457175" rtl="0" fontAlgn="base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82" indent="-342882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10" indent="-285734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38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13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288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63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8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3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8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6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1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blanca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3 Marcador de contenido"/>
          <p:cNvSpPr>
            <a:spLocks noGrp="1"/>
          </p:cNvSpPr>
          <p:nvPr userDrawn="1"/>
        </p:nvSpPr>
        <p:spPr bwMode="auto">
          <a:xfrm>
            <a:off x="212690" y="315068"/>
            <a:ext cx="8517655" cy="4140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35713" tIns="35713" rIns="35713" bIns="35713" numCol="1" anchor="t" anchorCtr="0" compatLnSpc="1">
            <a:prstTxWarp prst="textNoShape">
              <a:avLst/>
            </a:prstTxWarp>
          </a:bodyPr>
          <a:lstStyle>
            <a:lvl1pPr marL="587375" indent="-400050" algn="just" rtl="0" eaLnBrk="0" fontAlgn="base" hangingPunct="0">
              <a:spcBef>
                <a:spcPts val="1688"/>
              </a:spcBef>
              <a:spcAft>
                <a:spcPct val="0"/>
              </a:spcAft>
              <a:buSzPct val="120000"/>
              <a:buFont typeface="Arial" charset="0"/>
              <a:buChar char="•"/>
              <a:defRPr sz="30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  <a:sym typeface="Gill Sans" charset="0"/>
              </a:defRPr>
            </a:lvl1pPr>
            <a:lvl2pPr marL="900113" indent="-400050" algn="just" rtl="0" eaLnBrk="0" fontAlgn="base" hangingPunct="0">
              <a:spcBef>
                <a:spcPts val="1688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  <a:sym typeface="Gill Sans" charset="0"/>
              </a:defRPr>
            </a:lvl2pPr>
            <a:lvl3pPr marL="1211263" indent="-400050" algn="just" rtl="0" eaLnBrk="0" fontAlgn="base" hangingPunct="0">
              <a:spcBef>
                <a:spcPts val="1688"/>
              </a:spcBef>
              <a:spcAft>
                <a:spcPct val="0"/>
              </a:spcAft>
              <a:buSzPct val="120000"/>
              <a:buFont typeface="Arial" charset="0"/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  <a:sym typeface="Gill Sans" charset="0"/>
              </a:defRPr>
            </a:lvl3pPr>
            <a:lvl4pPr marL="1524000" indent="-400050" algn="just" rtl="0" eaLnBrk="0" fontAlgn="base" hangingPunct="0">
              <a:spcBef>
                <a:spcPts val="1688"/>
              </a:spcBef>
              <a:spcAft>
                <a:spcPct val="0"/>
              </a:spcAft>
              <a:buSzPct val="120000"/>
              <a:buFont typeface="Arial" charset="0"/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  <a:sym typeface="Gill Sans" charset="0"/>
              </a:defRPr>
            </a:lvl4pPr>
            <a:lvl5pPr marL="1836738" indent="-400050" algn="just" rtl="0" eaLnBrk="0" fontAlgn="base" hangingPunct="0">
              <a:spcBef>
                <a:spcPts val="1688"/>
              </a:spcBef>
              <a:spcAft>
                <a:spcPct val="0"/>
              </a:spcAft>
              <a:buSzPct val="120000"/>
              <a:buFont typeface="Arial" charset="0"/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  <a:sym typeface="Gill Sans" charset="0"/>
              </a:defRPr>
            </a:lvl5pPr>
            <a:lvl6pPr marL="2160797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482238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2803679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125120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87314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información aquí presentada es de carácter exclusivamente informativo e ilustrativo, y no es, ni pretende ser, fuente de asesoría legal o financiera en ningún tema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87314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información y proyecciones presentadas están basadas en información y cálculos realizados internamente por </a:t>
            </a:r>
            <a:r>
              <a:rPr lang="es-ES" sz="13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DAVIVIENDA</a:t>
            </a:r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que pueden ser objeto de cambios o ajustes. Cualquier cambio de las circunstancias actuales puede llegar a afectar la validez de la información o de las conclusiones presentadas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87314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información y proyecciones mencionadas no deben ser tomados como una garantía para proyecciones futuras, y no se asume o se  está obligado , expresa o implícitamente en relación con las previsiones esperadas a futuro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87314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s-ES" sz="13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DAVIVIENDA </a:t>
            </a:r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expresamente dispone que no acepta responsabilidad alguna en relación con acciones o decisiones tomadas o no tomadas con base en el contenido de esta información. </a:t>
            </a:r>
            <a:r>
              <a:rPr lang="es-ES" sz="13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DAVIVIENDA </a:t>
            </a:r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acepta ningún tipo de responsabilidad por pérdidas que resulten de la ejecución de las propuestas o recomendaciones presentadas. </a:t>
            </a:r>
            <a:r>
              <a:rPr lang="es-ES" sz="13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DAVIVIENDA </a:t>
            </a:r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es responsable de ningún contenido que sea proveniente de terceros. </a:t>
            </a:r>
            <a:r>
              <a:rPr lang="es-ES" sz="13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DAVIVIENDA </a:t>
            </a:r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pudo haber promulgado, y puede así promulgar en el futuro, información que sea inconsistente con la aquí presentada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87314" indent="0">
              <a:buNone/>
            </a:pPr>
            <a:r>
              <a:rPr lang="es-ES" sz="1200" dirty="0" smtClean="0"/>
              <a:t>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041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l" defTabSz="342882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FF0000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342882" rtl="0" eaLnBrk="0" fontAlgn="base" hangingPunct="0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342882" rtl="0" eaLnBrk="0" fontAlgn="base" hangingPunct="0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342882" rtl="0" eaLnBrk="0" fontAlgn="base" hangingPunct="0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342882" rtl="0" eaLnBrk="0" fontAlgn="base" hangingPunct="0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42882" algn="l" defTabSz="342882" rtl="0" fontAlgn="base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6pPr>
      <a:lvl7pPr marL="685762" algn="l" defTabSz="342882" rtl="0" fontAlgn="base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7pPr>
      <a:lvl8pPr marL="1028644" algn="l" defTabSz="342882" rtl="0" fontAlgn="base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8pPr>
      <a:lvl9pPr marL="1371526" algn="l" defTabSz="342882" rtl="0" fontAlgn="base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61" indent="-257161" algn="l" defTabSz="342882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400" kern="1200">
          <a:solidFill>
            <a:srgbClr val="40404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183" indent="-214302" algn="l" defTabSz="3428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03" indent="-171441" algn="l" defTabSz="3428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085" indent="-171441" algn="l" defTabSz="3428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2966" indent="-171441" algn="l" defTabSz="3428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847" indent="-171441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9" indent="-171441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0" indent="-171441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91" indent="-171441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2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4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6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6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8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9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50" algn="l" defTabSz="3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genda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14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275037"/>
            <a:ext cx="8229600" cy="404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Describa el propósito de la presentación y ubique el párrafo centrado en la página.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ctr" defTabSz="45717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175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350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526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700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457175" indent="-457175" algn="l" defTabSz="457175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sz="2400"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742910" indent="-285734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38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13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288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63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8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3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8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6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1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men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17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275037"/>
            <a:ext cx="8229600" cy="406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Conclusiones generales.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ctr" defTabSz="45717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175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350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526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700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457175" indent="-457175" algn="l" defTabSz="457175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sz="2400"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742910" indent="-285734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38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13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288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63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8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3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8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6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1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descanzo-117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29" r:id="rId2"/>
    <p:sldLayoutId id="2147483830" r:id="rId3"/>
  </p:sldLayoutIdLst>
  <p:txStyles>
    <p:titleStyle>
      <a:lvl1pPr algn="ctr" defTabSz="45717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75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50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26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00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82" indent="-342882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10" indent="-285734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38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13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288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63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8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3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8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6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1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descanzo-11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27" r:id="rId2"/>
    <p:sldLayoutId id="2147483828" r:id="rId3"/>
  </p:sldLayoutIdLst>
  <p:txStyles>
    <p:titleStyle>
      <a:lvl1pPr algn="ctr" defTabSz="45717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75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50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26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00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82" indent="-342882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10" indent="-285734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38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13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288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63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8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3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8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6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1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descanzo-30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31" r:id="rId2"/>
    <p:sldLayoutId id="2147483832" r:id="rId3"/>
  </p:sldLayoutIdLst>
  <p:txStyles>
    <p:titleStyle>
      <a:lvl1pPr algn="ctr" defTabSz="45717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75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50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26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00" algn="ctr" defTabSz="4571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82" indent="-342882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10" indent="-285734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38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13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288" indent="-228587" algn="l" defTabSz="457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63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8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3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8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6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1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258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5000" b="1" dirty="0" smtClean="0"/>
              <a:t>LOS BONOS VERDES </a:t>
            </a:r>
            <a:br>
              <a:rPr lang="es-CO" sz="5000" b="1" dirty="0" smtClean="0"/>
            </a:br>
            <a:r>
              <a:rPr lang="es-CO" sz="5000" b="1" dirty="0" smtClean="0"/>
              <a:t>DAVIVIENDA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433.000 millones </a:t>
            </a:r>
            <a:br>
              <a:rPr lang="es-CO" dirty="0" smtClean="0"/>
            </a:br>
            <a:r>
              <a:rPr lang="es-CO" dirty="0" smtClean="0"/>
              <a:t>Plazo de 10 años</a:t>
            </a:r>
            <a:br>
              <a:rPr lang="es-CO" dirty="0" smtClean="0"/>
            </a:br>
            <a:r>
              <a:rPr lang="es-CO" dirty="0" smtClean="0"/>
              <a:t>IBR+2,13%</a:t>
            </a:r>
            <a:br>
              <a:rPr lang="es-CO" dirty="0" smtClean="0"/>
            </a:br>
            <a:r>
              <a:rPr lang="es-CO" dirty="0" smtClean="0"/>
              <a:t>Inscritos en la BVC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1133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DANIELA\Presentación Marco\Bosque\IMAGEN-13188350-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000137"/>
            <a:ext cx="9128202" cy="21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4569221"/>
            <a:ext cx="711198" cy="58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91384" y="268050"/>
            <a:ext cx="49684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FF0000"/>
                </a:solidFill>
              </a:rPr>
              <a:t>MOTIVACIÓN BONOS VERDES: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Diversificación de la base de </a:t>
            </a:r>
            <a:r>
              <a:rPr lang="es-CO" b="1" dirty="0" smtClean="0"/>
              <a:t>inversionistas. IFC.</a:t>
            </a:r>
            <a:endParaRPr lang="es-CO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Impulsar </a:t>
            </a:r>
            <a:r>
              <a:rPr lang="es-CO" b="1" dirty="0"/>
              <a:t>obtención </a:t>
            </a:r>
            <a:r>
              <a:rPr lang="es-CO" b="1" dirty="0" smtClean="0"/>
              <a:t>otras líneas verdes </a:t>
            </a:r>
            <a:r>
              <a:rPr lang="es-CO" b="1" dirty="0" err="1" smtClean="0"/>
              <a:t>intles</a:t>
            </a:r>
            <a:r>
              <a:rPr lang="es-CO" b="1" dirty="0" smtClean="0"/>
              <a:t>.</a:t>
            </a: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Aporte a promover la cultura de sostenibilidad (inversionistas y sector productivo).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15686" y="1882212"/>
            <a:ext cx="85997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FF0000"/>
                </a:solidFill>
              </a:rPr>
              <a:t>EL USO DE LOS RECURSOS: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Análisis de riesgo ambiental y social a </a:t>
            </a:r>
            <a:r>
              <a:rPr lang="es-CO" b="1" dirty="0" smtClean="0"/>
              <a:t>toda</a:t>
            </a:r>
            <a:r>
              <a:rPr lang="es-CO" b="1" dirty="0" smtClean="0"/>
              <a:t> financiación (excepto unas líneas). </a:t>
            </a:r>
            <a:endParaRPr lang="es-CO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Revisión </a:t>
            </a:r>
            <a:r>
              <a:rPr lang="es-CO" b="1" dirty="0" smtClean="0"/>
              <a:t>obligatoria exhaustiva, </a:t>
            </a:r>
            <a:r>
              <a:rPr lang="es-CO" b="1" dirty="0" smtClean="0"/>
              <a:t>si </a:t>
            </a:r>
            <a:r>
              <a:rPr lang="es-CO" b="1" dirty="0"/>
              <a:t>a</a:t>
            </a:r>
            <a:r>
              <a:rPr lang="es-CO" b="1" dirty="0" smtClean="0"/>
              <a:t>l proyecto se le exige Licencia ambiental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Exigencia </a:t>
            </a:r>
            <a:r>
              <a:rPr lang="es-CO" b="1" dirty="0" smtClean="0"/>
              <a:t>del cumplimiento </a:t>
            </a:r>
            <a:r>
              <a:rPr lang="es-CO" b="1" dirty="0" smtClean="0"/>
              <a:t>parámetros IFC y Davivienda.</a:t>
            </a:r>
            <a:endParaRPr lang="es-CO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159829" y="292114"/>
            <a:ext cx="39841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FF0000"/>
                </a:solidFill>
              </a:rPr>
              <a:t>OTROS INSTRUMENTOS VERDES: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err="1" smtClean="0"/>
              <a:t>CDT`s</a:t>
            </a:r>
            <a:r>
              <a:rPr lang="es-CO" b="1" dirty="0" smtClean="0"/>
              <a:t> verdes: suscritos por organizaciones verdes, con beneficio adicional en tasa.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968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ANIELA\Presentación Marco\Eolica\05_china_-_1_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462" y="852070"/>
            <a:ext cx="2593738" cy="352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9466" y="108400"/>
            <a:ext cx="863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B050"/>
                </a:solidFill>
              </a:rPr>
              <a:t>PROYECTOS VIABLES DE FINANCIACIÓN VERDE</a:t>
            </a:r>
            <a:endParaRPr lang="es-CO" sz="3200" b="1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43201" y="693175"/>
            <a:ext cx="623374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900" b="1" dirty="0" smtClean="0">
                <a:solidFill>
                  <a:srgbClr val="FF0000"/>
                </a:solidFill>
              </a:rPr>
              <a:t>Energías renovables </a:t>
            </a:r>
            <a:r>
              <a:rPr lang="es-CO" sz="1900" b="1" dirty="0" smtClean="0"/>
              <a:t>: Eólica, biomasa, solar, fotovoltaica, hidráulica, geotérmica y mareomotriz.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9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900" b="1" dirty="0" smtClean="0">
                <a:solidFill>
                  <a:srgbClr val="FF0000"/>
                </a:solidFill>
              </a:rPr>
              <a:t>Eficiencia energética </a:t>
            </a:r>
            <a:r>
              <a:rPr lang="es-CO" sz="1900" b="1" dirty="0" smtClean="0"/>
              <a:t>: Reducción mínima 15% (</a:t>
            </a:r>
            <a:r>
              <a:rPr lang="es-CO" sz="1900" b="1" i="1" dirty="0" smtClean="0"/>
              <a:t>Davivienda redujo consumo en 30% en 3 años</a:t>
            </a:r>
            <a:r>
              <a:rPr lang="es-CO" sz="19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900" b="1" dirty="0">
                <a:solidFill>
                  <a:srgbClr val="FF0000"/>
                </a:solidFill>
              </a:rPr>
              <a:t>Eficiencia hídrica </a:t>
            </a:r>
            <a:r>
              <a:rPr lang="es-CO" sz="1900" b="1" dirty="0"/>
              <a:t>: Reducción mínima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9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900" b="1" dirty="0" smtClean="0">
                <a:solidFill>
                  <a:srgbClr val="FF0000"/>
                </a:solidFill>
              </a:rPr>
              <a:t>Transporte </a:t>
            </a:r>
            <a:r>
              <a:rPr lang="es-CO" sz="1900" b="1" dirty="0" smtClean="0">
                <a:solidFill>
                  <a:srgbClr val="FF0000"/>
                </a:solidFill>
              </a:rPr>
              <a:t>limpio </a:t>
            </a:r>
            <a:r>
              <a:rPr lang="es-CO" sz="1900" b="1" dirty="0" smtClean="0"/>
              <a:t>: Mínimo 15% de mayor eficiencia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900" b="1" dirty="0" smtClean="0">
                <a:solidFill>
                  <a:srgbClr val="FF0000"/>
                </a:solidFill>
              </a:rPr>
              <a:t>Construcción sostenible</a:t>
            </a:r>
            <a:r>
              <a:rPr lang="es-CO" sz="1900" b="1" dirty="0" smtClean="0"/>
              <a:t>, certificación ambiental LEED (USA), BREAM (USA), DGNB(Alemania), EDGE (IFC) mínimo 20% ahorro agua.</a:t>
            </a:r>
          </a:p>
          <a:p>
            <a:r>
              <a:rPr lang="es-CO" b="1" dirty="0" smtClean="0">
                <a:solidFill>
                  <a:srgbClr val="FF0000"/>
                </a:solidFill>
              </a:rPr>
              <a:t>                                                           TASA PREFERENCIAL</a:t>
            </a:r>
            <a:endParaRPr lang="es-C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34262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b="1" dirty="0" smtClean="0">
                <a:solidFill>
                  <a:srgbClr val="00B050"/>
                </a:solidFill>
              </a:rPr>
              <a:t>APORTE AL CRECIMIENTO </a:t>
            </a:r>
            <a:r>
              <a:rPr lang="es-CO" sz="3400" b="1" dirty="0" smtClean="0">
                <a:solidFill>
                  <a:srgbClr val="00B050"/>
                </a:solidFill>
              </a:rPr>
              <a:t>SOSTENIBLE. 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212771" y="697081"/>
            <a:ext cx="4931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EL MUNDO DE LOS INVERSIONISTAS</a:t>
            </a:r>
            <a:r>
              <a:rPr lang="es-CO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err="1" smtClean="0"/>
              <a:t>Visibilización</a:t>
            </a:r>
            <a:r>
              <a:rPr lang="es-CO" b="1" dirty="0" smtClean="0"/>
              <a:t> existen “BONOS VERDES” !!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Tasa de interés igual a otros bonos, retribuyen satisfacción, orgullo y dignidad por su </a:t>
            </a:r>
            <a:r>
              <a:rPr lang="es-CO" b="1" dirty="0" smtClean="0"/>
              <a:t>destin</a:t>
            </a:r>
            <a:r>
              <a:rPr lang="es-CO" b="1" dirty="0" smtClean="0"/>
              <a:t>o</a:t>
            </a:r>
            <a:r>
              <a:rPr lang="es-CO" b="1" dirty="0" smtClean="0"/>
              <a:t>.</a:t>
            </a:r>
            <a:endParaRPr lang="es-CO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17900" y="1957833"/>
            <a:ext cx="562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EL MUNDO EMPRESARIAL  CLIENTES: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Contribuir en la ADAPTACIÓN </a:t>
            </a:r>
            <a:r>
              <a:rPr lang="es-CO" b="1" dirty="0"/>
              <a:t>y</a:t>
            </a:r>
            <a:r>
              <a:rPr lang="es-CO" b="1" dirty="0" smtClean="0"/>
              <a:t> MITIGACIÓN al cambio climático </a:t>
            </a:r>
            <a:r>
              <a:rPr lang="es-CO" b="1" dirty="0" smtClean="0">
                <a:solidFill>
                  <a:srgbClr val="00B050"/>
                </a:solidFill>
              </a:rPr>
              <a:t>(reducción 20% emisión de gases al 2030).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Compromisos internacionales COP y OCDE</a:t>
            </a:r>
            <a:endParaRPr lang="es-CO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657578" y="3158162"/>
            <a:ext cx="6486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CULTURA DE SOSTENIBILIDAD – GAP GENERACIONAL: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FF0000"/>
                </a:solidFill>
              </a:rPr>
              <a:t>Generación adulta actual: </a:t>
            </a:r>
            <a:r>
              <a:rPr lang="es-CO" b="1" dirty="0" smtClean="0"/>
              <a:t>la mayoría solo actúa si hay beneficios económicos ( impuestos, etc.). Pero hay esperanza.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FF0000"/>
                </a:solidFill>
              </a:rPr>
              <a:t>Generaciones nuevas: </a:t>
            </a:r>
            <a:r>
              <a:rPr lang="es-CO" b="1" dirty="0" err="1" smtClean="0"/>
              <a:t>preservacionistas</a:t>
            </a:r>
            <a:r>
              <a:rPr lang="es-CO" b="1" dirty="0"/>
              <a:t>;</a:t>
            </a:r>
            <a:r>
              <a:rPr lang="es-CO" b="1" dirty="0" smtClean="0"/>
              <a:t> </a:t>
            </a:r>
            <a:r>
              <a:rPr lang="es-CO" b="1" dirty="0"/>
              <a:t>preocupados </a:t>
            </a:r>
            <a:r>
              <a:rPr lang="es-CO" b="1" dirty="0" smtClean="0"/>
              <a:t>por deterioro </a:t>
            </a:r>
            <a:r>
              <a:rPr lang="es-CO" b="1" dirty="0" smtClean="0"/>
              <a:t>ambiental; </a:t>
            </a:r>
            <a:r>
              <a:rPr lang="es-CO" b="1" dirty="0"/>
              <a:t>emprendimientos </a:t>
            </a:r>
            <a:r>
              <a:rPr lang="es-CO" b="1" dirty="0" smtClean="0"/>
              <a:t>sostenibles</a:t>
            </a:r>
            <a:r>
              <a:rPr lang="es-CO" b="1" dirty="0" smtClean="0"/>
              <a:t>; demanda de inversión </a:t>
            </a:r>
            <a:r>
              <a:rPr lang="es-CO" b="1" dirty="0" smtClean="0"/>
              <a:t>verde; </a:t>
            </a:r>
            <a:r>
              <a:rPr lang="es-CO" b="1" dirty="0" smtClean="0"/>
              <a:t>vegetarianos</a:t>
            </a:r>
            <a:r>
              <a:rPr lang="es-CO" b="1" dirty="0" smtClean="0"/>
              <a:t>.</a:t>
            </a:r>
            <a:endParaRPr lang="es-CO" b="1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9429" y="1744574"/>
            <a:ext cx="3470864" cy="26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9698" y="47768"/>
            <a:ext cx="9029702" cy="431657"/>
          </a:xfrm>
        </p:spPr>
        <p:txBody>
          <a:bodyPr/>
          <a:lstStyle/>
          <a:p>
            <a:r>
              <a:rPr lang="es-CO" sz="2400" b="1" dirty="0" smtClean="0">
                <a:solidFill>
                  <a:srgbClr val="00B050"/>
                </a:solidFill>
              </a:rPr>
              <a:t>OTROS HORIZONTES CRECIMIENTO VERDE Y SOSTENIBLE</a:t>
            </a:r>
            <a:endParaRPr lang="es-CO" sz="2400" b="1" dirty="0">
              <a:solidFill>
                <a:srgbClr val="00B050"/>
              </a:solidFill>
            </a:endParaRPr>
          </a:p>
        </p:txBody>
      </p:sp>
      <p:pic>
        <p:nvPicPr>
          <p:cNvPr id="4099" name="Picture 3" descr="D:\DANIELA\Presentación Marco\4\spcg_korat1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5"/>
          <a:stretch/>
        </p:blipFill>
        <p:spPr bwMode="auto">
          <a:xfrm>
            <a:off x="1" y="3225800"/>
            <a:ext cx="9185218" cy="190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85" y="4597400"/>
            <a:ext cx="645975" cy="5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9698" y="2237958"/>
            <a:ext cx="89086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900" b="1" dirty="0" smtClean="0">
                <a:solidFill>
                  <a:srgbClr val="00B050"/>
                </a:solidFill>
              </a:rPr>
              <a:t>INCENTIVOS </a:t>
            </a:r>
            <a:r>
              <a:rPr lang="es-CO" sz="1900" b="1" dirty="0" smtClean="0">
                <a:solidFill>
                  <a:srgbClr val="00B050"/>
                </a:solidFill>
              </a:rPr>
              <a:t>A LA COMPENSACIÓN EXTERNA DE LA HUELLA DE CARBONO, CUANDO SEA IMPOSIBLE MAYOR EFICIENCIA INTERNA</a:t>
            </a:r>
            <a:r>
              <a:rPr lang="es-CO" sz="1900" b="1" dirty="0" smtClean="0">
                <a:solidFill>
                  <a:srgbClr val="00B050"/>
                </a:solidFill>
              </a:rPr>
              <a:t>.    </a:t>
            </a:r>
            <a:r>
              <a:rPr lang="es-CO" sz="1900" b="1" dirty="0" err="1" smtClean="0">
                <a:solidFill>
                  <a:srgbClr val="00B050"/>
                </a:solidFill>
              </a:rPr>
              <a:t>Ej</a:t>
            </a:r>
            <a:r>
              <a:rPr lang="es-CO" sz="1900" b="1" dirty="0" smtClean="0">
                <a:solidFill>
                  <a:srgbClr val="00B050"/>
                </a:solidFill>
              </a:rPr>
              <a:t>: En una misma empresa crédito no-verde, pero hay compensación de huella de carbono.</a:t>
            </a:r>
            <a:endParaRPr lang="es-CO" sz="1900" dirty="0">
              <a:solidFill>
                <a:srgbClr val="00B05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5692" y="537982"/>
            <a:ext cx="890860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900" b="1" dirty="0" smtClean="0">
                <a:solidFill>
                  <a:srgbClr val="FF0000"/>
                </a:solidFill>
              </a:rPr>
              <a:t>Empresas, </a:t>
            </a:r>
            <a:r>
              <a:rPr lang="es-CO" sz="1900" b="1" dirty="0" smtClean="0">
                <a:solidFill>
                  <a:srgbClr val="FF0000"/>
                </a:solidFill>
              </a:rPr>
              <a:t>construcciones </a:t>
            </a:r>
            <a:r>
              <a:rPr lang="es-CO" sz="1900" b="1" dirty="0" smtClean="0">
                <a:solidFill>
                  <a:srgbClr val="FF0000"/>
                </a:solidFill>
              </a:rPr>
              <a:t>y viviendas existentes:   </a:t>
            </a:r>
            <a:r>
              <a:rPr lang="es-CO" sz="1900" b="1" dirty="0" smtClean="0"/>
              <a:t>Eficiencia energética e hídrica. Recolección </a:t>
            </a:r>
            <a:r>
              <a:rPr lang="es-CO" sz="1900" b="1" dirty="0" smtClean="0"/>
              <a:t>y uso de </a:t>
            </a:r>
            <a:r>
              <a:rPr lang="es-CO" sz="1900" b="1" dirty="0" smtClean="0"/>
              <a:t>aguas lluvias.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900" b="1" dirty="0" smtClean="0">
                <a:solidFill>
                  <a:srgbClr val="FF0000"/>
                </a:solidFill>
              </a:rPr>
              <a:t>Empresas consumidoras de agua: </a:t>
            </a:r>
            <a:r>
              <a:rPr lang="es-CO" sz="1900" b="1" dirty="0" smtClean="0"/>
              <a:t>Restauración </a:t>
            </a:r>
            <a:r>
              <a:rPr lang="es-CO" sz="1900" b="1" dirty="0"/>
              <a:t>de los recursos físicos naturales</a:t>
            </a:r>
            <a:r>
              <a:rPr lang="es-CO" sz="1900" b="1" dirty="0" smtClean="0"/>
              <a:t>.  Reforestación </a:t>
            </a:r>
            <a:r>
              <a:rPr lang="es-CO" sz="1900" b="1" dirty="0"/>
              <a:t>y  preservación de cuencas</a:t>
            </a:r>
            <a:r>
              <a:rPr lang="es-CO" sz="1900" b="1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900" b="1" dirty="0" smtClean="0">
                <a:solidFill>
                  <a:srgbClr val="FF0000"/>
                </a:solidFill>
              </a:rPr>
              <a:t>Personas naturales: </a:t>
            </a:r>
            <a:r>
              <a:rPr lang="es-CO" sz="1900" b="1" dirty="0"/>
              <a:t>inversiones verdes, </a:t>
            </a:r>
            <a:r>
              <a:rPr lang="es-CO" sz="1900" b="1" dirty="0" smtClean="0"/>
              <a:t>créditos </a:t>
            </a:r>
            <a:r>
              <a:rPr lang="es-CO" sz="1900" b="1" dirty="0"/>
              <a:t>hipotecarios verdes, </a:t>
            </a:r>
            <a:r>
              <a:rPr lang="es-CO" sz="1900" b="1" dirty="0" smtClean="0"/>
              <a:t>carros verdes.</a:t>
            </a:r>
            <a:endParaRPr lang="es-CO" sz="1900" b="1" dirty="0"/>
          </a:p>
        </p:txBody>
      </p:sp>
    </p:spTree>
    <p:extLst>
      <p:ext uri="{BB962C8B-B14F-4D97-AF65-F5344CB8AC3E}">
        <p14:creationId xmlns:p14="http://schemas.microsoft.com/office/powerpoint/2010/main" val="8519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661"/>
            <a:ext cx="8229600" cy="857250"/>
          </a:xfrm>
        </p:spPr>
        <p:txBody>
          <a:bodyPr/>
          <a:lstStyle/>
          <a:p>
            <a:pPr algn="ctr"/>
            <a:r>
              <a:rPr lang="es-CO" sz="2000" b="1" dirty="0">
                <a:solidFill>
                  <a:srgbClr val="00B050"/>
                </a:solidFill>
              </a:rPr>
              <a:t>CRECIMIENTO VERDE Y SOSTENIBLE : </a:t>
            </a:r>
            <a:r>
              <a:rPr lang="es-CO" sz="2000" b="1" dirty="0" smtClean="0">
                <a:solidFill>
                  <a:srgbClr val="00B050"/>
                </a:solidFill>
              </a:rPr>
              <a:t/>
            </a:r>
            <a:br>
              <a:rPr lang="es-CO" sz="2000" b="1" dirty="0" smtClean="0">
                <a:solidFill>
                  <a:srgbClr val="00B050"/>
                </a:solidFill>
              </a:rPr>
            </a:br>
            <a:r>
              <a:rPr lang="es-CO" sz="2000" b="1" dirty="0" smtClean="0">
                <a:solidFill>
                  <a:srgbClr val="00B050"/>
                </a:solidFill>
              </a:rPr>
              <a:t>UN </a:t>
            </a:r>
            <a:r>
              <a:rPr lang="es-CO" sz="2000" b="1" dirty="0">
                <a:solidFill>
                  <a:srgbClr val="00B050"/>
                </a:solidFill>
              </a:rPr>
              <a:t>TEMA </a:t>
            </a:r>
            <a:r>
              <a:rPr lang="es-CO" sz="2000" b="1" dirty="0" smtClean="0">
                <a:solidFill>
                  <a:srgbClr val="00B050"/>
                </a:solidFill>
              </a:rPr>
              <a:t>TRANSVERSAL   </a:t>
            </a:r>
            <a:r>
              <a:rPr lang="es-CO" sz="2000" b="1" dirty="0">
                <a:solidFill>
                  <a:srgbClr val="00B050"/>
                </a:solidFill>
              </a:rPr>
              <a:t>A TODOS Y A TODO</a:t>
            </a:r>
          </a:p>
        </p:txBody>
      </p:sp>
      <p:pic>
        <p:nvPicPr>
          <p:cNvPr id="5123" name="Picture 3" descr="D:\DANIELA\Presentación Marco\Solar\7517d5a75f612933b2f2876523db14a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9"/>
          <a:stretch/>
        </p:blipFill>
        <p:spPr bwMode="auto">
          <a:xfrm>
            <a:off x="6557211" y="839589"/>
            <a:ext cx="2492925" cy="331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686196"/>
            <a:ext cx="665107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u="sng" dirty="0" smtClean="0">
                <a:solidFill>
                  <a:srgbClr val="FF0000"/>
                </a:solidFill>
              </a:rPr>
              <a:t>EL ESTADO  Y SUS DEBERES</a:t>
            </a:r>
            <a:r>
              <a:rPr lang="es-CO" sz="2000" b="1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1" dirty="0" smtClean="0"/>
              <a:t>EDUCACIÓN AMBIENTAL. </a:t>
            </a:r>
            <a:r>
              <a:rPr lang="es-CO" sz="1600" b="1" dirty="0"/>
              <a:t>Cátedra obligatoria en escuelas, colegios y universidades. </a:t>
            </a:r>
            <a:r>
              <a:rPr lang="es-CO" sz="1600" b="1" dirty="0" smtClean="0"/>
              <a:t>Del futuro ciudadano y del futuro consumidor.</a:t>
            </a:r>
          </a:p>
          <a:p>
            <a:endParaRPr lang="es-CO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1" dirty="0" smtClean="0"/>
              <a:t>BENEFICIOS </a:t>
            </a:r>
            <a:r>
              <a:rPr lang="es-CO" sz="1600" b="1" dirty="0"/>
              <a:t>ECONÓMICOS: </a:t>
            </a:r>
            <a:r>
              <a:rPr lang="es-CO" sz="1600" b="1" dirty="0" smtClean="0"/>
              <a:t>En menores impuestos. En </a:t>
            </a:r>
            <a:r>
              <a:rPr lang="es-CO" sz="1600" b="1" dirty="0"/>
              <a:t>inversiones </a:t>
            </a:r>
            <a:r>
              <a:rPr lang="es-CO" sz="1600" b="1" dirty="0" smtClean="0"/>
              <a:t>directas y financieras </a:t>
            </a:r>
            <a:r>
              <a:rPr lang="es-CO" sz="1600" b="1" dirty="0"/>
              <a:t>verdes, </a:t>
            </a:r>
            <a:r>
              <a:rPr lang="es-CO" sz="1600" b="1" dirty="0" smtClean="0"/>
              <a:t>preservación </a:t>
            </a:r>
            <a:r>
              <a:rPr lang="es-CO" sz="1600" b="1" dirty="0"/>
              <a:t>de </a:t>
            </a:r>
            <a:r>
              <a:rPr lang="es-CO" sz="1600" b="1" dirty="0" smtClean="0"/>
              <a:t>bosques y cuencas, y a los guardas (bosques</a:t>
            </a:r>
            <a:r>
              <a:rPr lang="es-CO" sz="1600" b="1" dirty="0"/>
              <a:t>, </a:t>
            </a:r>
            <a:r>
              <a:rPr lang="es-CO" sz="1600" b="1" dirty="0" smtClean="0"/>
              <a:t>cuencas </a:t>
            </a:r>
            <a:r>
              <a:rPr lang="es-CO" sz="1600" b="1" dirty="0"/>
              <a:t>y </a:t>
            </a:r>
            <a:r>
              <a:rPr lang="es-CO" sz="1600" b="1" dirty="0" smtClean="0"/>
              <a:t>vertimientos, </a:t>
            </a:r>
            <a:r>
              <a:rPr lang="es-CO" sz="1600" b="1" dirty="0" smtClean="0"/>
              <a:t>en </a:t>
            </a:r>
            <a:r>
              <a:rPr lang="es-CO" sz="1600" b="1" dirty="0" smtClean="0"/>
              <a:t>ciudades </a:t>
            </a:r>
            <a:r>
              <a:rPr lang="es-CO" sz="1600" b="1" dirty="0"/>
              <a:t>y </a:t>
            </a:r>
            <a:r>
              <a:rPr lang="es-CO" sz="1600" b="1" dirty="0" smtClean="0"/>
              <a:t>el campo</a:t>
            </a:r>
            <a:r>
              <a:rPr lang="es-CO" sz="1600" b="1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1" dirty="0" smtClean="0"/>
              <a:t>APOYO CONCRETO AL </a:t>
            </a:r>
            <a:r>
              <a:rPr lang="es-CO" sz="1600" b="1" dirty="0"/>
              <a:t>CRECIMIENTO VERDE/SOSTENIBLE: energías renovables, eficiencia energética e hídrica, transporte </a:t>
            </a:r>
            <a:r>
              <a:rPr lang="es-CO" sz="1600" b="1" dirty="0" smtClean="0"/>
              <a:t>limpio, construcciones sostenibles</a:t>
            </a:r>
            <a:r>
              <a:rPr lang="es-CO" sz="1600" b="1" dirty="0"/>
              <a:t>.</a:t>
            </a:r>
            <a:endParaRPr lang="es-CO" sz="1600" b="1" dirty="0" smtClean="0"/>
          </a:p>
          <a:p>
            <a:endParaRPr lang="es-CO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1" dirty="0" smtClean="0"/>
              <a:t>COBRO </a:t>
            </a:r>
            <a:r>
              <a:rPr lang="es-CO" sz="1600" b="1" dirty="0"/>
              <a:t>DE IMPUESTO por emisiones:  </a:t>
            </a:r>
            <a:r>
              <a:rPr lang="es-CO" sz="1600" b="1" dirty="0" smtClean="0"/>
              <a:t>el </a:t>
            </a:r>
            <a:r>
              <a:rPr lang="es-CO" sz="1600" b="1" dirty="0"/>
              <a:t>IMPUESTO VERDE AL </a:t>
            </a:r>
            <a:r>
              <a:rPr lang="es-CO" sz="1600" b="1" dirty="0" smtClean="0"/>
              <a:t>CARBONO. Donde deberían ser aplicados </a:t>
            </a:r>
            <a:r>
              <a:rPr lang="es-CO" sz="1600" b="1" dirty="0"/>
              <a:t>los 476.000 </a:t>
            </a:r>
            <a:r>
              <a:rPr lang="es-CO" sz="1600" b="1" dirty="0" err="1" smtClean="0"/>
              <a:t>mns</a:t>
            </a:r>
            <a:r>
              <a:rPr lang="es-CO" sz="1600" b="1" dirty="0" smtClean="0"/>
              <a:t> recaudados en 2017?  </a:t>
            </a:r>
          </a:p>
          <a:p>
            <a:endParaRPr lang="es-CO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1" dirty="0" smtClean="0"/>
              <a:t>TRANSVERSALIDAD : a </a:t>
            </a:r>
            <a:r>
              <a:rPr lang="es-CO" sz="1600" b="1" dirty="0"/>
              <a:t>toda la actividad </a:t>
            </a:r>
            <a:r>
              <a:rPr lang="es-CO" sz="1600" b="1" dirty="0" smtClean="0"/>
              <a:t>nacional. </a:t>
            </a:r>
            <a:r>
              <a:rPr lang="es-CO" sz="1600" b="1" dirty="0" err="1" smtClean="0"/>
              <a:t>Minambiente</a:t>
            </a:r>
            <a:r>
              <a:rPr lang="es-CO" sz="1600" b="1" dirty="0" smtClean="0"/>
              <a:t> debería ser transversal a los </a:t>
            </a:r>
            <a:r>
              <a:rPr lang="es-CO" sz="1600" b="1" dirty="0"/>
              <a:t>demás ministerios.</a:t>
            </a:r>
          </a:p>
        </p:txBody>
      </p:sp>
    </p:spTree>
    <p:extLst>
      <p:ext uri="{BB962C8B-B14F-4D97-AF65-F5344CB8AC3E}">
        <p14:creationId xmlns:p14="http://schemas.microsoft.com/office/powerpoint/2010/main" val="6579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" y="85034"/>
            <a:ext cx="8229600" cy="636861"/>
          </a:xfrm>
        </p:spPr>
        <p:txBody>
          <a:bodyPr/>
          <a:lstStyle/>
          <a:p>
            <a:pPr algn="ctr"/>
            <a:r>
              <a:rPr lang="es-CO" sz="2000" b="1" dirty="0" smtClean="0">
                <a:solidFill>
                  <a:srgbClr val="00B050"/>
                </a:solidFill>
              </a:rPr>
              <a:t>CRECIMIENTO </a:t>
            </a:r>
            <a:r>
              <a:rPr lang="es-CO" sz="2000" b="1" dirty="0">
                <a:solidFill>
                  <a:srgbClr val="00B050"/>
                </a:solidFill>
              </a:rPr>
              <a:t>VERDE Y SOSTENIBLE : </a:t>
            </a:r>
            <a:br>
              <a:rPr lang="es-CO" sz="2000" b="1" dirty="0">
                <a:solidFill>
                  <a:srgbClr val="00B050"/>
                </a:solidFill>
              </a:rPr>
            </a:br>
            <a:r>
              <a:rPr lang="es-CO" sz="2000" b="1" dirty="0">
                <a:solidFill>
                  <a:srgbClr val="00B050"/>
                </a:solidFill>
              </a:rPr>
              <a:t>UN TEMA TRANSVERSAL A TODOS Y A TODO</a:t>
            </a:r>
          </a:p>
        </p:txBody>
      </p:sp>
      <p:pic>
        <p:nvPicPr>
          <p:cNvPr id="6146" name="Picture 2" descr="D:\DANIELA\Presentación Marco\Eolica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88" y="1068581"/>
            <a:ext cx="2739964" cy="28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8900" y="799088"/>
            <a:ext cx="618278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b="1" dirty="0">
                <a:solidFill>
                  <a:srgbClr val="FF0000"/>
                </a:solidFill>
              </a:rPr>
              <a:t>LAS EMPRESAS:  </a:t>
            </a:r>
            <a:r>
              <a:rPr lang="es-CO" sz="1700" b="1" dirty="0"/>
              <a:t>CONCIENCIA E INNOVACIÓN </a:t>
            </a:r>
            <a:r>
              <a:rPr lang="es-CO" sz="1700" b="1" dirty="0" smtClean="0"/>
              <a:t>hacia</a:t>
            </a:r>
            <a:r>
              <a:rPr lang="es-CO" sz="1700" b="1" dirty="0" smtClean="0"/>
              <a:t> </a:t>
            </a:r>
            <a:r>
              <a:rPr lang="es-CO" sz="1700" b="1" dirty="0" smtClean="0"/>
              <a:t>una actividad cada </a:t>
            </a:r>
            <a:r>
              <a:rPr lang="es-CO" sz="1700" b="1" dirty="0"/>
              <a:t>día más sostenible. Del PENSAMIENTO a la EJECUCIÓN.  Los </a:t>
            </a:r>
            <a:r>
              <a:rPr lang="es-CO" sz="1700" b="1" dirty="0" smtClean="0"/>
              <a:t>productos </a:t>
            </a:r>
            <a:r>
              <a:rPr lang="es-CO" sz="1700" b="1" dirty="0"/>
              <a:t>verdes tengan precios competitivos con los no verdes. Transversalidad </a:t>
            </a:r>
            <a:r>
              <a:rPr lang="es-CO" sz="1700" b="1" dirty="0" smtClean="0"/>
              <a:t>crecimiento </a:t>
            </a:r>
            <a:r>
              <a:rPr lang="es-CO" sz="1700" b="1" dirty="0"/>
              <a:t>verde y sostenible a cada </a:t>
            </a:r>
            <a:r>
              <a:rPr lang="es-CO" sz="1700" b="1" dirty="0" smtClean="0"/>
              <a:t>empleado.</a:t>
            </a:r>
          </a:p>
          <a:p>
            <a:endParaRPr lang="es-CO" sz="1700" b="1" dirty="0"/>
          </a:p>
          <a:p>
            <a:r>
              <a:rPr lang="es-CO" sz="1700" b="1" dirty="0">
                <a:solidFill>
                  <a:srgbClr val="FF0000"/>
                </a:solidFill>
              </a:rPr>
              <a:t>LAS PERSONAS</a:t>
            </a:r>
            <a:r>
              <a:rPr lang="es-CO" sz="1700" b="1" dirty="0" smtClean="0">
                <a:solidFill>
                  <a:srgbClr val="FF0000"/>
                </a:solidFill>
              </a:rPr>
              <a:t>:</a:t>
            </a:r>
            <a:r>
              <a:rPr lang="es-CO" sz="1700" b="1" dirty="0" smtClean="0"/>
              <a:t> </a:t>
            </a:r>
            <a:r>
              <a:rPr lang="es-CO" sz="1700" b="1" dirty="0"/>
              <a:t>D</a:t>
            </a:r>
            <a:r>
              <a:rPr lang="es-CO" sz="1700" b="1" dirty="0" smtClean="0"/>
              <a:t>el </a:t>
            </a:r>
            <a:r>
              <a:rPr lang="es-CO" sz="1700" b="1" dirty="0"/>
              <a:t>PENSAMIENTO a la </a:t>
            </a:r>
            <a:r>
              <a:rPr lang="es-CO" sz="1700" b="1" dirty="0" smtClean="0"/>
              <a:t>ACCIÓN</a:t>
            </a:r>
            <a:r>
              <a:rPr lang="es-CO" sz="1700" b="1" dirty="0"/>
              <a:t>.  Energías renovables, eficiencia energética e hídrica, transporte más limpio, construcciones sostenibles.</a:t>
            </a:r>
          </a:p>
          <a:p>
            <a:endParaRPr lang="es-CO" sz="1700" b="1" dirty="0" smtClean="0"/>
          </a:p>
          <a:p>
            <a:r>
              <a:rPr lang="es-CO" sz="1700" b="1" dirty="0" smtClean="0">
                <a:solidFill>
                  <a:srgbClr val="FF0000"/>
                </a:solidFill>
              </a:rPr>
              <a:t>LOS </a:t>
            </a:r>
            <a:r>
              <a:rPr lang="es-CO" sz="1700" b="1" dirty="0">
                <a:solidFill>
                  <a:srgbClr val="FF0000"/>
                </a:solidFill>
              </a:rPr>
              <a:t>BANCOS: </a:t>
            </a:r>
            <a:r>
              <a:rPr lang="es-CO" sz="1700" b="1" dirty="0"/>
              <a:t>transmisores de la transversalidad del CRECIMIENTO VERDE Y SOSTENIBLE, a clientes, inversionistas y empleados. </a:t>
            </a:r>
            <a:endParaRPr lang="es-CO" sz="1700" b="1" dirty="0" smtClean="0"/>
          </a:p>
          <a:p>
            <a:endParaRPr lang="es-CO" sz="1700" b="1" dirty="0" smtClean="0"/>
          </a:p>
          <a:p>
            <a:r>
              <a:rPr lang="es-CO" sz="1700" b="1" dirty="0" smtClean="0">
                <a:solidFill>
                  <a:srgbClr val="FF0000"/>
                </a:solidFill>
              </a:rPr>
              <a:t>ASOBANCARIA</a:t>
            </a:r>
            <a:r>
              <a:rPr lang="es-CO" sz="1700" b="1" dirty="0">
                <a:solidFill>
                  <a:srgbClr val="FF0000"/>
                </a:solidFill>
              </a:rPr>
              <a:t>: </a:t>
            </a:r>
            <a:r>
              <a:rPr lang="es-CO" sz="1700" b="1" dirty="0"/>
              <a:t>canal transmisor de las buenas prácticas a sus agremiados.  Articulador </a:t>
            </a:r>
            <a:r>
              <a:rPr lang="es-CO" sz="1700" b="1" dirty="0" smtClean="0"/>
              <a:t>con </a:t>
            </a:r>
            <a:r>
              <a:rPr lang="es-CO" sz="1700" b="1" dirty="0"/>
              <a:t>el gobierno y demás gremios. Iniciativas de crecimiento verde y sostenible. </a:t>
            </a:r>
            <a:endParaRPr lang="es-CO" sz="1700" dirty="0"/>
          </a:p>
        </p:txBody>
      </p:sp>
    </p:spTree>
    <p:extLst>
      <p:ext uri="{BB962C8B-B14F-4D97-AF65-F5344CB8AC3E}">
        <p14:creationId xmlns:p14="http://schemas.microsoft.com/office/powerpoint/2010/main" val="4546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082" y="1329115"/>
            <a:ext cx="4185546" cy="20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75"/>
            <a:ext cx="9144000" cy="509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5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ada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de_Financiera [solo lectura]" id="{BA42A350-A001-4497-8458-34957CDF965A}" vid="{23F86926-73B1-463A-936A-D39E06EEAFBC}"/>
    </a:ext>
  </a:extLst>
</a:theme>
</file>

<file path=ppt/theme/theme10.xml><?xml version="1.0" encoding="utf-8"?>
<a:theme xmlns:a="http://schemas.openxmlformats.org/drawingml/2006/main" name="Hoja en 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de_Financiera [solo lectura]" id="{BA42A350-A001-4497-8458-34957CDF965A}" vid="{D68285CE-0C79-4A2D-891E-8705A97D9F48}"/>
    </a:ext>
  </a:extLst>
</a:theme>
</file>

<file path=ppt/theme/theme11.xml><?xml version="1.0" encoding="utf-8"?>
<a:theme xmlns:a="http://schemas.openxmlformats.org/drawingml/2006/main" name="Hoja de Tex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de_Financiera [solo lectura]" id="{BA42A350-A001-4497-8458-34957CDF965A}" vid="{7941E963-3318-4976-BBB6-53755A0A0D31}"/>
    </a:ext>
  </a:extLst>
</a:theme>
</file>

<file path=ppt/theme/theme12.xml><?xml version="1.0" encoding="utf-8"?>
<a:theme xmlns:a="http://schemas.openxmlformats.org/drawingml/2006/main" name="Despedi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de_Financiera [solo lectura]" id="{BA42A350-A001-4497-8458-34957CDF965A}" vid="{03E8299D-1CC1-4CC8-8A58-0D562F05AAF4}"/>
    </a:ext>
  </a:ext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rtad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de_Financiera [solo lectura]" id="{BA42A350-A001-4497-8458-34957CDF965A}" vid="{65D96B92-390B-400E-A68E-EAC7AEDCC549}"/>
    </a:ext>
  </a:extLst>
</a:theme>
</file>

<file path=ppt/theme/theme3.xml><?xml version="1.0" encoding="utf-8"?>
<a:theme xmlns:a="http://schemas.openxmlformats.org/drawingml/2006/main" name="Hoja títu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de_Financiera [solo lectura]" id="{BA42A350-A001-4497-8458-34957CDF965A}" vid="{86543559-803A-49EE-ABB0-B89F38F5B565}"/>
    </a:ext>
  </a:extLst>
</a:theme>
</file>

<file path=ppt/theme/theme4.xml><?xml version="1.0" encoding="utf-8"?>
<a:theme xmlns:a="http://schemas.openxmlformats.org/drawingml/2006/main" name="Disclai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de_Financiera [solo lectura]" id="{BA42A350-A001-4497-8458-34957CDF965A}" vid="{0B7553AA-DA46-44A2-BA6F-8D53603A49F1}"/>
    </a:ext>
  </a:extLst>
</a:theme>
</file>

<file path=ppt/theme/theme5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Wide_Financiera [solo lectura]" id="{BA42A350-A001-4497-8458-34957CDF965A}" vid="{7FA93101-C382-48E0-B693-3AB76C028BF7}"/>
    </a:ext>
  </a:extLst>
</a:theme>
</file>

<file path=ppt/theme/theme6.xml><?xml version="1.0" encoding="utf-8"?>
<a:theme xmlns:a="http://schemas.openxmlformats.org/drawingml/2006/main" name="Resumen Ejecutiv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de_Financiera [solo lectura]" id="{BA42A350-A001-4497-8458-34957CDF965A}" vid="{1099038A-2785-49AF-96BC-09B5B841FCB8}"/>
    </a:ext>
  </a:extLst>
</a:theme>
</file>

<file path=ppt/theme/theme7.xml><?xml version="1.0" encoding="utf-8"?>
<a:theme xmlns:a="http://schemas.openxmlformats.org/drawingml/2006/main" name="Hoja de transició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de_Financiera [solo lectura]" id="{BA42A350-A001-4497-8458-34957CDF965A}" vid="{6509B9F0-0316-41E0-A2B5-7ABFE176CFCA}"/>
    </a:ext>
  </a:extLst>
</a:theme>
</file>

<file path=ppt/theme/theme8.xml><?xml version="1.0" encoding="utf-8"?>
<a:theme xmlns:a="http://schemas.openxmlformats.org/drawingml/2006/main" name="Hoja de transició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de_Financiera [solo lectura]" id="{BA42A350-A001-4497-8458-34957CDF965A}" vid="{88709B01-9EBF-498F-B77C-C198A8EC80BA}"/>
    </a:ext>
  </a:extLst>
</a:theme>
</file>

<file path=ppt/theme/theme9.xml><?xml version="1.0" encoding="utf-8"?>
<a:theme xmlns:a="http://schemas.openxmlformats.org/drawingml/2006/main" name="Hoja de transición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de_Financiera [solo lectura]" id="{BA42A350-A001-4497-8458-34957CDF965A}" vid="{20509068-753A-4908-9E17-BC2D1760C6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22799</TotalTime>
  <Words>630</Words>
  <Application>Microsoft Office PowerPoint</Application>
  <PresentationFormat>Presentación en pantalla (16:9)</PresentationFormat>
  <Paragraphs>60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9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Gill Sans</vt:lpstr>
      <vt:lpstr>Helvetica</vt:lpstr>
      <vt:lpstr>Portada 1</vt:lpstr>
      <vt:lpstr>Portada 2</vt:lpstr>
      <vt:lpstr>Hoja título</vt:lpstr>
      <vt:lpstr>Disclaimer</vt:lpstr>
      <vt:lpstr>Agenda</vt:lpstr>
      <vt:lpstr>Resumen Ejecutivo</vt:lpstr>
      <vt:lpstr>Hoja de transición 1</vt:lpstr>
      <vt:lpstr>Hoja de transición 2</vt:lpstr>
      <vt:lpstr>Hoja de transición 3</vt:lpstr>
      <vt:lpstr>Hoja en Blanco</vt:lpstr>
      <vt:lpstr>Hoja de Texto</vt:lpstr>
      <vt:lpstr>Despedida</vt:lpstr>
      <vt:lpstr>Presentación de PowerPoint</vt:lpstr>
      <vt:lpstr>LOS BONOS VERDES  DAVIVIENDA  433.000 millones  Plazo de 10 años IBR+2,13% Inscritos en la BVC</vt:lpstr>
      <vt:lpstr>Presentación de PowerPoint</vt:lpstr>
      <vt:lpstr>Presentación de PowerPoint</vt:lpstr>
      <vt:lpstr>Presentación de PowerPoint</vt:lpstr>
      <vt:lpstr>OTROS HORIZONTES CRECIMIENTO VERDE Y SOSTENIBLE</vt:lpstr>
      <vt:lpstr>CRECIMIENTO VERDE Y SOSTENIBLE :  UN TEMA TRANSVERSAL   A TODOS Y A TODO</vt:lpstr>
      <vt:lpstr>CRECIMIENTO VERDE Y SOSTENIBLE :  UN TEMA TRANSVERSAL A TODOS Y A TODO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ISABEL GARCIA GOMEZ</dc:creator>
  <cp:lastModifiedBy>MARCO ANTONIO FRANCO PINZON</cp:lastModifiedBy>
  <cp:revision>685</cp:revision>
  <cp:lastPrinted>2018-02-22T22:42:07Z</cp:lastPrinted>
  <dcterms:created xsi:type="dcterms:W3CDTF">2016-02-05T16:14:10Z</dcterms:created>
  <dcterms:modified xsi:type="dcterms:W3CDTF">2018-02-23T10:47:36Z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