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1"/>
    <p:sldMasterId id="2147483812" r:id="rId2"/>
  </p:sldMasterIdLst>
  <p:notesMasterIdLst>
    <p:notesMasterId r:id="rId25"/>
  </p:notesMasterIdLst>
  <p:handoutMasterIdLst>
    <p:handoutMasterId r:id="rId26"/>
  </p:handoutMasterIdLst>
  <p:sldIdLst>
    <p:sldId id="793" r:id="rId3"/>
    <p:sldId id="1301" r:id="rId4"/>
    <p:sldId id="1299" r:id="rId5"/>
    <p:sldId id="1167" r:id="rId6"/>
    <p:sldId id="1168" r:id="rId7"/>
    <p:sldId id="1294" r:id="rId8"/>
    <p:sldId id="1300" r:id="rId9"/>
    <p:sldId id="1281" r:id="rId10"/>
    <p:sldId id="1292" r:id="rId11"/>
    <p:sldId id="1293" r:id="rId12"/>
    <p:sldId id="1304" r:id="rId13"/>
    <p:sldId id="1305" r:id="rId14"/>
    <p:sldId id="1283" r:id="rId15"/>
    <p:sldId id="1284" r:id="rId16"/>
    <p:sldId id="1271" r:id="rId17"/>
    <p:sldId id="1297" r:id="rId18"/>
    <p:sldId id="1285" r:id="rId19"/>
    <p:sldId id="1303" r:id="rId20"/>
    <p:sldId id="1286" r:id="rId21"/>
    <p:sldId id="1189" r:id="rId22"/>
    <p:sldId id="1287" r:id="rId23"/>
    <p:sldId id="1215"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4F6228"/>
    <a:srgbClr val="DE2030"/>
    <a:srgbClr val="00FF00"/>
    <a:srgbClr val="FF8000"/>
    <a:srgbClr val="008040"/>
    <a:srgbClr val="CE3749"/>
    <a:srgbClr val="FFCCCC"/>
    <a:srgbClr val="CC9999"/>
    <a:srgbClr val="993333"/>
    <a:srgbClr val="99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48" autoAdjust="0"/>
    <p:restoredTop sz="95560" autoAdjust="0"/>
  </p:normalViewPr>
  <p:slideViewPr>
    <p:cSldViewPr snapToGrid="0" showGuides="1">
      <p:cViewPr>
        <p:scale>
          <a:sx n="59" d="100"/>
          <a:sy n="59" d="100"/>
        </p:scale>
        <p:origin x="-2760" y="-696"/>
      </p:cViewPr>
      <p:guideLst>
        <p:guide orient="horz" pos="124"/>
        <p:guide pos="2875"/>
      </p:guideLst>
    </p:cSldViewPr>
  </p:slideViewPr>
  <p:notesTextViewPr>
    <p:cViewPr>
      <p:scale>
        <a:sx n="100" d="100"/>
        <a:sy n="100" d="100"/>
      </p:scale>
      <p:origin x="0" y="0"/>
    </p:cViewPr>
  </p:notesTextViewPr>
  <p:sorterViewPr>
    <p:cViewPr>
      <p:scale>
        <a:sx n="150" d="100"/>
        <a:sy n="150" d="100"/>
      </p:scale>
      <p:origin x="0" y="7552"/>
    </p:cViewPr>
  </p:sorterViewPr>
  <p:notesViewPr>
    <p:cSldViewPr snapToGrid="0" showGuides="1">
      <p:cViewPr varScale="1">
        <p:scale>
          <a:sx n="85" d="100"/>
          <a:sy n="85" d="100"/>
        </p:scale>
        <p:origin x="-207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390001312335958"/>
          <c:y val="0.0291005291005291"/>
          <c:w val="0.398932503227874"/>
          <c:h val="0.941798941798942"/>
        </c:manualLayout>
      </c:layout>
      <c:barChart>
        <c:barDir val="bar"/>
        <c:grouping val="clustered"/>
        <c:varyColors val="0"/>
        <c:ser>
          <c:idx val="0"/>
          <c:order val="0"/>
          <c:tx>
            <c:strRef>
              <c:f>Sheet1!$B$1</c:f>
              <c:strCache>
                <c:ptCount val="1"/>
                <c:pt idx="0">
                  <c:v>Disengaged employees</c:v>
                </c:pt>
              </c:strCache>
            </c:strRef>
          </c:tx>
          <c:spPr>
            <a:solidFill>
              <a:schemeClr val="bg1">
                <a:lumMod val="95000"/>
              </a:schemeClr>
            </a:solidFill>
            <a:ln>
              <a:solidFill>
                <a:schemeClr val="tx1">
                  <a:lumMod val="95000"/>
                  <a:lumOff val="5000"/>
                </a:schemeClr>
              </a:solidFill>
            </a:ln>
            <a:effectLst/>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dLbl>
              <c:idx val="1"/>
              <c:layout/>
              <c:dLblPos val="outEnd"/>
              <c:showLegendKey val="0"/>
              <c:showVal val="1"/>
              <c:showCatName val="0"/>
              <c:showSerName val="0"/>
              <c:showPercent val="0"/>
              <c:showBubbleSize val="0"/>
              <c:extLst>
                <c:ext xmlns:c15="http://schemas.microsoft.com/office/drawing/2012/chart" uri="{CE6537A1-D6FC-4f65-9D91-7224C49458BB}"/>
              </c:extLst>
            </c:dLbl>
            <c:dLbl>
              <c:idx val="2"/>
              <c:layout/>
              <c:dLblPos val="outEnd"/>
              <c:showLegendKey val="0"/>
              <c:showVal val="1"/>
              <c:showCatName val="0"/>
              <c:showSerName val="0"/>
              <c:showPercent val="0"/>
              <c:showBubbleSize val="0"/>
              <c:extLst>
                <c:ext xmlns:c15="http://schemas.microsoft.com/office/drawing/2012/chart" uri="{CE6537A1-D6FC-4f65-9D91-7224C49458BB}"/>
              </c:extLst>
            </c:dLbl>
            <c:dLbl>
              <c:idx val="3"/>
              <c:layout/>
              <c:dLblPos val="outEnd"/>
              <c:showLegendKey val="0"/>
              <c:showVal val="1"/>
              <c:showCatName val="0"/>
              <c:showSerName val="0"/>
              <c:showPercent val="0"/>
              <c:showBubbleSize val="0"/>
              <c:extLst>
                <c:ext xmlns:c15="http://schemas.microsoft.com/office/drawing/2012/chart" uri="{CE6537A1-D6FC-4f65-9D91-7224C49458BB}"/>
              </c:extLst>
            </c:dLbl>
            <c:dLbl>
              <c:idx val="4"/>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Make a recommendation about an improvement that can be made in your company</c:v>
                </c:pt>
                <c:pt idx="1">
                  <c:v>Recommend that a friend or relative apply for a job within your company</c:v>
                </c:pt>
                <c:pt idx="2">
                  <c:v>Do something that is good for your company even if it is not expected of you</c:v>
                </c:pt>
                <c:pt idx="3">
                  <c:v>Stay late at work if something needs to be done after your normal workday ends</c:v>
                </c:pt>
                <c:pt idx="4">
                  <c:v>Help someone you work with even if they don’t ask for your help</c:v>
                </c:pt>
              </c:strCache>
            </c:strRef>
          </c:cat>
          <c:val>
            <c:numRef>
              <c:f>Sheet1!$B$2:$B$6</c:f>
              <c:numCache>
                <c:formatCode>0%</c:formatCode>
                <c:ptCount val="5"/>
                <c:pt idx="0">
                  <c:v>0.127725856697819</c:v>
                </c:pt>
                <c:pt idx="1">
                  <c:v>0.078920041536864</c:v>
                </c:pt>
                <c:pt idx="2">
                  <c:v>0.178608515057113</c:v>
                </c:pt>
                <c:pt idx="3">
                  <c:v>0.279335410176532</c:v>
                </c:pt>
                <c:pt idx="4">
                  <c:v>0.322949117341641</c:v>
                </c:pt>
              </c:numCache>
            </c:numRef>
          </c:val>
        </c:ser>
        <c:ser>
          <c:idx val="1"/>
          <c:order val="1"/>
          <c:tx>
            <c:strRef>
              <c:f>Sheet1!$C$1</c:f>
              <c:strCache>
                <c:ptCount val="1"/>
                <c:pt idx="0">
                  <c:v>Highly engaged employees</c:v>
                </c:pt>
              </c:strCache>
            </c:strRef>
          </c:tx>
          <c:spPr>
            <a:solidFill>
              <a:schemeClr val="accent2">
                <a:lumMod val="75000"/>
              </a:schemeClr>
            </a:solidFill>
            <a:ln>
              <a:solidFill>
                <a:schemeClr val="tx1">
                  <a:lumMod val="95000"/>
                  <a:lumOff val="5000"/>
                </a:schemeClr>
              </a:solidFill>
            </a:ln>
            <a:effectLst/>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dLbl>
              <c:idx val="1"/>
              <c:layout/>
              <c:dLblPos val="outEnd"/>
              <c:showLegendKey val="0"/>
              <c:showVal val="1"/>
              <c:showCatName val="0"/>
              <c:showSerName val="0"/>
              <c:showPercent val="0"/>
              <c:showBubbleSize val="0"/>
              <c:extLst>
                <c:ext xmlns:c15="http://schemas.microsoft.com/office/drawing/2012/chart" uri="{CE6537A1-D6FC-4f65-9D91-7224C49458BB}"/>
              </c:extLst>
            </c:dLbl>
            <c:dLbl>
              <c:idx val="2"/>
              <c:layout/>
              <c:dLblPos val="outEnd"/>
              <c:showLegendKey val="0"/>
              <c:showVal val="1"/>
              <c:showCatName val="0"/>
              <c:showSerName val="0"/>
              <c:showPercent val="0"/>
              <c:showBubbleSize val="0"/>
              <c:extLst>
                <c:ext xmlns:c15="http://schemas.microsoft.com/office/drawing/2012/chart" uri="{CE6537A1-D6FC-4f65-9D91-7224C49458BB}"/>
              </c:extLst>
            </c:dLbl>
            <c:dLbl>
              <c:idx val="3"/>
              <c:layout/>
              <c:dLblPos val="outEnd"/>
              <c:showLegendKey val="0"/>
              <c:showVal val="1"/>
              <c:showCatName val="0"/>
              <c:showSerName val="0"/>
              <c:showPercent val="0"/>
              <c:showBubbleSize val="0"/>
              <c:extLst>
                <c:ext xmlns:c15="http://schemas.microsoft.com/office/drawing/2012/chart" uri="{CE6537A1-D6FC-4f65-9D91-7224C49458BB}"/>
              </c:extLst>
            </c:dLbl>
            <c:dLbl>
              <c:idx val="4"/>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Make a recommendation about an improvement that can be made in your company</c:v>
                </c:pt>
                <c:pt idx="1">
                  <c:v>Recommend that a friend or relative apply for a job within your company</c:v>
                </c:pt>
                <c:pt idx="2">
                  <c:v>Do something that is good for your company even if it is not expected of you</c:v>
                </c:pt>
                <c:pt idx="3">
                  <c:v>Stay late at work if something needs to be done after your normal workday ends</c:v>
                </c:pt>
                <c:pt idx="4">
                  <c:v>Help someone you work with even if they don’t ask for your help</c:v>
                </c:pt>
              </c:strCache>
            </c:strRef>
          </c:cat>
          <c:val>
            <c:numRef>
              <c:f>Sheet1!$C$2:$C$6</c:f>
              <c:numCache>
                <c:formatCode>0%</c:formatCode>
                <c:ptCount val="5"/>
                <c:pt idx="0">
                  <c:v>0.670837867247008</c:v>
                </c:pt>
                <c:pt idx="1">
                  <c:v>0.702937976060936</c:v>
                </c:pt>
                <c:pt idx="2">
                  <c:v>0.837323177366703</c:v>
                </c:pt>
                <c:pt idx="3">
                  <c:v>0.854189336235038</c:v>
                </c:pt>
                <c:pt idx="4">
                  <c:v>0.845484221980413</c:v>
                </c:pt>
              </c:numCache>
            </c:numRef>
          </c:val>
        </c:ser>
        <c:dLbls>
          <c:showLegendKey val="0"/>
          <c:showVal val="0"/>
          <c:showCatName val="0"/>
          <c:showSerName val="0"/>
          <c:showPercent val="0"/>
          <c:showBubbleSize val="0"/>
        </c:dLbls>
        <c:gapWidth val="150"/>
        <c:axId val="2137914232"/>
        <c:axId val="2137387304"/>
      </c:barChart>
      <c:catAx>
        <c:axId val="2137914232"/>
        <c:scaling>
          <c:orientation val="minMax"/>
        </c:scaling>
        <c:delete val="0"/>
        <c:axPos val="l"/>
        <c:numFmt formatCode="General" sourceLinked="0"/>
        <c:majorTickMark val="out"/>
        <c:minorTickMark val="none"/>
        <c:tickLblPos val="nextTo"/>
        <c:txPr>
          <a:bodyPr/>
          <a:lstStyle/>
          <a:p>
            <a:pPr algn="r">
              <a:defRPr sz="1400"/>
            </a:pPr>
            <a:endParaRPr lang="en-US"/>
          </a:p>
        </c:txPr>
        <c:crossAx val="2137387304"/>
        <c:crosses val="autoZero"/>
        <c:auto val="1"/>
        <c:lblAlgn val="ctr"/>
        <c:lblOffset val="100"/>
        <c:noMultiLvlLbl val="0"/>
      </c:catAx>
      <c:valAx>
        <c:axId val="2137387304"/>
        <c:scaling>
          <c:orientation val="minMax"/>
        </c:scaling>
        <c:delete val="1"/>
        <c:axPos val="b"/>
        <c:numFmt formatCode="0%" sourceLinked="1"/>
        <c:majorTickMark val="out"/>
        <c:minorTickMark val="none"/>
        <c:tickLblPos val="nextTo"/>
        <c:crossAx val="2137914232"/>
        <c:crosses val="autoZero"/>
        <c:crossBetween val="between"/>
      </c:valAx>
    </c:plotArea>
    <c:legend>
      <c:legendPos val="r"/>
      <c:layout>
        <c:manualLayout>
          <c:xMode val="edge"/>
          <c:yMode val="edge"/>
          <c:x val="0.823819094829408"/>
          <c:y val="0.208964572119368"/>
          <c:w val="0.17491948523082"/>
          <c:h val="0.529121311441241"/>
        </c:manualLayout>
      </c:layout>
      <c:overlay val="0"/>
    </c:legend>
    <c:plotVisOnly val="1"/>
    <c:dispBlanksAs val="gap"/>
    <c:showDLblsOverMax val="0"/>
  </c:chart>
  <c:txPr>
    <a:bodyPr/>
    <a:lstStyle/>
    <a:p>
      <a:pPr>
        <a:defRPr sz="1800">
          <a:latin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3AEA80-F40F-9347-83FC-E5808EB71C34}" type="datetimeFigureOut">
              <a:rPr lang="en-US" smtClean="0"/>
              <a:pPr/>
              <a:t>2/21/18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6A3B88-7F82-D045-987A-AD6100EE6536}" type="slidenum">
              <a:rPr lang="en-US" smtClean="0"/>
              <a:pPr/>
              <a:t>‹#›</a:t>
            </a:fld>
            <a:endParaRPr lang="en-US" dirty="0"/>
          </a:p>
        </p:txBody>
      </p:sp>
    </p:spTree>
    <p:extLst>
      <p:ext uri="{BB962C8B-B14F-4D97-AF65-F5344CB8AC3E}">
        <p14:creationId xmlns:p14="http://schemas.microsoft.com/office/powerpoint/2010/main" val="2399541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56BF599-70AF-F840-9EBC-1BE34160739F}" type="datetime1">
              <a:rPr lang="en-US"/>
              <a:pPr>
                <a:defRPr/>
              </a:pPr>
              <a:t>2/21/18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77CB6D8-F600-DB45-833E-0F3DF0C5E5B4}" type="slidenum">
              <a:rPr lang="en-US"/>
              <a:pPr>
                <a:defRPr/>
              </a:pPr>
              <a:t>‹#›</a:t>
            </a:fld>
            <a:endParaRPr lang="en-US" dirty="0"/>
          </a:p>
        </p:txBody>
      </p:sp>
    </p:spTree>
    <p:extLst>
      <p:ext uri="{BB962C8B-B14F-4D97-AF65-F5344CB8AC3E}">
        <p14:creationId xmlns:p14="http://schemas.microsoft.com/office/powerpoint/2010/main" val="42053482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xperiencematters.wordpress.com/2013/09/23/cx-tip-9-bring-customers-to-life-with-design-personas/" TargetMode="External"/><Relationship Id="rId4" Type="http://schemas.openxmlformats.org/officeDocument/2006/relationships/hyperlink" Target="http://experiencematters.wordpress.com/2014/02/21/building-organizational-empathy-perceive-reflect-adjust/"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Great</a:t>
            </a:r>
            <a:r>
              <a:rPr lang="en-US" baseline="0" dirty="0" smtClean="0"/>
              <a:t> to be with you today. I am excited to be here, and I’d like to thank </a:t>
            </a:r>
            <a:r>
              <a:rPr lang="en-US" baseline="0" dirty="0" err="1" smtClean="0"/>
              <a:t>Asobancaria</a:t>
            </a:r>
            <a:r>
              <a:rPr lang="en-US" baseline="0" dirty="0" smtClean="0"/>
              <a:t> for inviting me to participate. Before we get started I want to introduce myself and the company I work for, Temkin Group.</a:t>
            </a:r>
          </a:p>
          <a:p>
            <a:pPr eaLnBrk="1" hangingPunct="1">
              <a:spcBef>
                <a:spcPct val="0"/>
              </a:spcBef>
            </a:pPr>
            <a:endParaRPr lang="en-US" baseline="0" dirty="0" smtClean="0"/>
          </a:p>
          <a:p>
            <a:pPr eaLnBrk="1" hangingPunct="1">
              <a:spcBef>
                <a:spcPct val="0"/>
              </a:spcBef>
            </a:pPr>
            <a:r>
              <a:rPr lang="en-US" baseline="0" dirty="0" smtClean="0"/>
              <a:t>My name is Jen Rodstrom and I am a Customer Experience Transformist with Temkin Group. As a student I studied international relations and Spanish, and I’ve had the good fortune to be able to bring some of that to bear in my current role, though clearly not enough to do this entire presentation in Spanish. This is my first, of what I hope will be many visits to Colombia, I’ve been fortunate to visit some of your neighbors in Latin America</a:t>
            </a:r>
            <a:endParaRPr lang="en-US" dirty="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CF4CCA7-5C51-C24B-AAA1-90C40C29220E}" type="slidenum">
              <a:rPr lang="en-US" smtClean="0">
                <a:solidFill>
                  <a:prstClr val="black"/>
                </a:solidFill>
              </a:rPr>
              <a:pPr>
                <a:defRPr/>
              </a:pPr>
              <a:t>1</a:t>
            </a:fld>
            <a:endParaRPr lang="en-US" dirty="0"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6900" y="685800"/>
            <a:ext cx="3154363" cy="2365375"/>
          </a:xfrm>
        </p:spPr>
      </p:sp>
      <p:sp>
        <p:nvSpPr>
          <p:cNvPr id="3" name="Notes Placeholder 2"/>
          <p:cNvSpPr>
            <a:spLocks noGrp="1"/>
          </p:cNvSpPr>
          <p:nvPr>
            <p:ph type="body" idx="1"/>
          </p:nvPr>
        </p:nvSpPr>
        <p:spPr/>
        <p:txBody>
          <a:bodyPr/>
          <a:lstStyle/>
          <a:p>
            <a:r>
              <a:rPr lang="en-US" sz="900" b="1" kern="1200" dirty="0" smtClean="0">
                <a:solidFill>
                  <a:schemeClr val="tx1"/>
                </a:solidFill>
                <a:latin typeface="+mn-lt"/>
                <a:ea typeface="ＭＳ Ｐゴシック" charset="-128"/>
                <a:cs typeface="ＭＳ Ｐゴシック" charset="-128"/>
              </a:rPr>
              <a:t>Who is the customer?</a:t>
            </a:r>
            <a:r>
              <a:rPr lang="en-US" sz="900" b="0" kern="1200" dirty="0" smtClean="0">
                <a:solidFill>
                  <a:schemeClr val="tx1"/>
                </a:solidFill>
                <a:latin typeface="+mn-lt"/>
                <a:ea typeface="ＭＳ Ｐゴシック" charset="-128"/>
                <a:cs typeface="ＭＳ Ｐゴシック" charset="-128"/>
              </a:rPr>
              <a:t> Start by recognizing that different customers have different needs. So it’s important to understand who the person is before we think about their specific journey. This is a great place to use </a:t>
            </a:r>
            <a:r>
              <a:rPr lang="en-US" sz="900" b="0" kern="1200" dirty="0" smtClean="0">
                <a:solidFill>
                  <a:schemeClr val="tx1"/>
                </a:solidFill>
                <a:latin typeface="+mn-lt"/>
                <a:ea typeface="ＭＳ Ｐゴシック" charset="-128"/>
                <a:cs typeface="ＭＳ Ｐゴシック" charset="-128"/>
                <a:hlinkClick r:id="rId3"/>
              </a:rPr>
              <a:t>personas as a mechanism for describing the customer.</a:t>
            </a:r>
          </a:p>
          <a:p>
            <a:endParaRPr lang="en-US" sz="900" b="1" kern="1200" dirty="0" smtClean="0">
              <a:solidFill>
                <a:schemeClr val="tx1"/>
              </a:solidFill>
              <a:latin typeface="+mn-lt"/>
              <a:ea typeface="ＭＳ Ｐゴシック" charset="-128"/>
              <a:cs typeface="ＭＳ Ｐゴシック" charset="-128"/>
            </a:endParaRPr>
          </a:p>
          <a:p>
            <a:r>
              <a:rPr lang="en-US" sz="900" b="1" kern="1200" dirty="0" smtClean="0">
                <a:solidFill>
                  <a:schemeClr val="tx1"/>
                </a:solidFill>
                <a:latin typeface="+mn-lt"/>
                <a:ea typeface="ＭＳ Ｐゴシック" charset="-128"/>
                <a:cs typeface="ＭＳ Ｐゴシック" charset="-128"/>
              </a:rPr>
              <a:t>What is the customer’s real goal?</a:t>
            </a:r>
            <a:r>
              <a:rPr lang="en-US" sz="900" b="0" kern="1200" dirty="0" smtClean="0">
                <a:solidFill>
                  <a:schemeClr val="tx1"/>
                </a:solidFill>
                <a:latin typeface="+mn-lt"/>
                <a:ea typeface="ＭＳ Ｐゴシック" charset="-128"/>
                <a:cs typeface="ＭＳ Ｐゴシック" charset="-128"/>
              </a:rPr>
              <a:t> Customers aren’t usually contacting your company because they want to, they’re doing it because of a deeper need. To understand how customers will view an interaction and what’s shaping their expectations, you need to think about what they are really trying to accomplish.</a:t>
            </a:r>
          </a:p>
          <a:p>
            <a:endParaRPr lang="en-US" sz="900" b="1" kern="1200" dirty="0" smtClean="0">
              <a:solidFill>
                <a:schemeClr val="tx1"/>
              </a:solidFill>
              <a:latin typeface="+mn-lt"/>
              <a:ea typeface="ＭＳ Ｐゴシック" charset="-128"/>
              <a:cs typeface="ＭＳ Ｐゴシック" charset="-128"/>
            </a:endParaRPr>
          </a:p>
          <a:p>
            <a:r>
              <a:rPr lang="en-US" sz="900" b="1" kern="1200" dirty="0" smtClean="0">
                <a:solidFill>
                  <a:schemeClr val="tx1"/>
                </a:solidFill>
                <a:latin typeface="+mn-lt"/>
                <a:ea typeface="ＭＳ Ｐゴシック" charset="-128"/>
                <a:cs typeface="ＭＳ Ｐゴシック" charset="-128"/>
              </a:rPr>
              <a:t>What did the customer do right before?</a:t>
            </a:r>
            <a:r>
              <a:rPr lang="en-US" sz="900" b="0" kern="1200" dirty="0" smtClean="0">
                <a:solidFill>
                  <a:schemeClr val="tx1"/>
                </a:solidFill>
                <a:latin typeface="+mn-lt"/>
                <a:ea typeface="ＭＳ Ｐゴシック" charset="-128"/>
                <a:cs typeface="ＭＳ Ｐゴシック" charset="-128"/>
              </a:rPr>
              <a:t> (repeat three times) When customers interact with your company, it’s almost always part of a longer journey. So you need to think about where they’ve been prior to the interaction in order to understand how they will respond to an interaction with your company. In many cases, these previous interactions will include people and organizations outside of your company. After you’ve answered this question, ask and answer it at least two more times.</a:t>
            </a:r>
          </a:p>
          <a:p>
            <a:endParaRPr lang="en-US" sz="900" b="1" kern="1200" dirty="0" smtClean="0">
              <a:solidFill>
                <a:schemeClr val="tx1"/>
              </a:solidFill>
              <a:latin typeface="+mn-lt"/>
              <a:ea typeface="ＭＳ Ｐゴシック" charset="-128"/>
              <a:cs typeface="ＭＳ Ｐゴシック" charset="-128"/>
            </a:endParaRPr>
          </a:p>
          <a:p>
            <a:r>
              <a:rPr lang="en-US" sz="900" b="1" kern="1200" dirty="0" smtClean="0">
                <a:solidFill>
                  <a:schemeClr val="tx1"/>
                </a:solidFill>
                <a:latin typeface="+mn-lt"/>
                <a:ea typeface="ＭＳ Ｐゴシック" charset="-128"/>
                <a:cs typeface="ＭＳ Ｐゴシック" charset="-128"/>
              </a:rPr>
              <a:t>What will the customer do right afterwards?</a:t>
            </a:r>
            <a:r>
              <a:rPr lang="en-US" sz="900" b="0" kern="1200" dirty="0" smtClean="0">
                <a:solidFill>
                  <a:schemeClr val="tx1"/>
                </a:solidFill>
                <a:latin typeface="+mn-lt"/>
                <a:ea typeface="ＭＳ Ｐゴシック" charset="-128"/>
                <a:cs typeface="ＭＳ Ｐゴシック" charset="-128"/>
              </a:rPr>
              <a:t> (repeat three times) When customers interact with your company, it’s almost never the last step on their journey. So you need to think about what they will do next to understand how you can best help them. In many cases, these subsequent interactions will include people and organizations outside of your company. After you’ve answered this question, ask and answer it at least two more times.</a:t>
            </a:r>
          </a:p>
          <a:p>
            <a:endParaRPr lang="en-US" sz="900" b="1" kern="1200" dirty="0" smtClean="0">
              <a:solidFill>
                <a:schemeClr val="tx1"/>
              </a:solidFill>
              <a:latin typeface="+mn-lt"/>
              <a:ea typeface="ＭＳ Ｐゴシック" charset="-128"/>
              <a:cs typeface="ＭＳ Ｐゴシック" charset="-128"/>
            </a:endParaRPr>
          </a:p>
          <a:p>
            <a:r>
              <a:rPr lang="en-US" sz="900" b="1" kern="1200" dirty="0" smtClean="0">
                <a:solidFill>
                  <a:schemeClr val="tx1"/>
                </a:solidFill>
                <a:latin typeface="+mn-lt"/>
                <a:ea typeface="ＭＳ Ｐゴシック" charset="-128"/>
                <a:cs typeface="ＭＳ Ｐゴシック" charset="-128"/>
              </a:rPr>
              <a:t>What will make the customer happy?</a:t>
            </a:r>
            <a:r>
              <a:rPr lang="en-US" sz="900" b="0" kern="1200" dirty="0" smtClean="0">
                <a:solidFill>
                  <a:schemeClr val="tx1"/>
                </a:solidFill>
                <a:latin typeface="+mn-lt"/>
                <a:ea typeface="ＭＳ Ｐゴシック" charset="-128"/>
                <a:cs typeface="ＭＳ Ｐゴシック" charset="-128"/>
              </a:rPr>
              <a:t> Rather than just aiming to satisfy customers’ basic needs, think about what it will take to provide each customer with the most positive experience–given what employees know about customers’ real goals and their entire journeys. The focus on customers’ emotional state will help employees stay mindful of customers’ holistic needs and raise overall </a:t>
            </a:r>
            <a:r>
              <a:rPr lang="en-US" sz="900" b="0" kern="1200" dirty="0" smtClean="0">
                <a:solidFill>
                  <a:schemeClr val="tx1"/>
                </a:solidFill>
                <a:latin typeface="+mn-lt"/>
                <a:ea typeface="ＭＳ Ｐゴシック" charset="-128"/>
                <a:cs typeface="ＭＳ Ｐゴシック" charset="-128"/>
                <a:hlinkClick r:id="rId4"/>
              </a:rPr>
              <a:t>organizational empathy.</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13</a:t>
            </a:fld>
            <a:endParaRPr lang="en-US" dirty="0"/>
          </a:p>
        </p:txBody>
      </p:sp>
      <p:sp>
        <p:nvSpPr>
          <p:cNvPr id="5" name="Date Placeholder 4"/>
          <p:cNvSpPr>
            <a:spLocks noGrp="1"/>
          </p:cNvSpPr>
          <p:nvPr>
            <p:ph type="dt" idx="11"/>
          </p:nvPr>
        </p:nvSpPr>
        <p:spPr/>
        <p:txBody>
          <a:bodyPr/>
          <a:lstStyle/>
          <a:p>
            <a:pPr>
              <a:defRPr/>
            </a:pPr>
            <a:r>
              <a:rPr lang="en-US" smtClean="0"/>
              <a:t>June 2017</a:t>
            </a:r>
            <a:endParaRPr lang="en-US" dirty="0"/>
          </a:p>
        </p:txBody>
      </p:sp>
      <p:sp>
        <p:nvSpPr>
          <p:cNvPr id="6" name="Footer Placeholder 5"/>
          <p:cNvSpPr>
            <a:spLocks noGrp="1"/>
          </p:cNvSpPr>
          <p:nvPr>
            <p:ph type="ftr" sz="quarter" idx="12"/>
          </p:nvPr>
        </p:nvSpPr>
        <p:spPr/>
        <p:txBody>
          <a:bodyPr/>
          <a:lstStyle/>
          <a:p>
            <a:pPr>
              <a:defRPr/>
            </a:pPr>
            <a:r>
              <a:rPr lang="en-US" smtClean="0"/>
              <a:t>Copyright 2017. All rights reserved.</a:t>
            </a:r>
            <a:endParaRPr lang="en-US" dirty="0"/>
          </a:p>
        </p:txBody>
      </p:sp>
      <p:sp>
        <p:nvSpPr>
          <p:cNvPr id="7" name="Header Placeholder 6"/>
          <p:cNvSpPr>
            <a:spLocks noGrp="1"/>
          </p:cNvSpPr>
          <p:nvPr>
            <p:ph type="hdr" sz="quarter" idx="13"/>
          </p:nvPr>
        </p:nvSpPr>
        <p:spPr/>
        <p:txBody>
          <a:bodyPr/>
          <a:lstStyle/>
          <a:p>
            <a:pPr>
              <a:defRPr/>
            </a:pPr>
            <a:r>
              <a:rPr lang="en-US" smtClean="0"/>
              <a:t>Mapping and Improving Your Customers' Journey</a:t>
            </a:r>
            <a:endParaRPr lang="en-US" dirty="0"/>
          </a:p>
        </p:txBody>
      </p:sp>
    </p:spTree>
    <p:extLst>
      <p:ext uri="{BB962C8B-B14F-4D97-AF65-F5344CB8AC3E}">
        <p14:creationId xmlns:p14="http://schemas.microsoft.com/office/powerpoint/2010/main" val="150263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a company wants to sustain great customer experience, then its employees must buy into the mission of the company and must be aligned with the </a:t>
            </a:r>
            <a:r>
              <a:rPr lang="en-US" baseline="0" dirty="0" err="1" smtClean="0"/>
              <a:t>effot</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14</a:t>
            </a:fld>
            <a:endParaRPr lang="en-US" dirty="0"/>
          </a:p>
        </p:txBody>
      </p:sp>
    </p:spTree>
    <p:extLst>
      <p:ext uri="{BB962C8B-B14F-4D97-AF65-F5344CB8AC3E}">
        <p14:creationId xmlns:p14="http://schemas.microsoft.com/office/powerpoint/2010/main" val="3400382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dirty="0" smtClean="0"/>
              <a:t>Engaged employees are valuable assets.</a:t>
            </a:r>
          </a:p>
          <a:p>
            <a:endParaRPr lang="en-US" baseline="0" dirty="0" smtClean="0"/>
          </a:p>
          <a:p>
            <a:r>
              <a:rPr lang="en-US" baseline="0" dirty="0" smtClean="0"/>
              <a:t>Data from Temkin Group’s Employee Engagement Benchmark Index.</a:t>
            </a:r>
          </a:p>
          <a:p>
            <a:endParaRPr lang="en-US" baseline="0" dirty="0" smtClean="0"/>
          </a:p>
          <a:p>
            <a:r>
              <a:rPr lang="en-US" baseline="0" dirty="0" smtClean="0"/>
              <a:t>Look at the difference between highly engaged and disengaged employees and the likelihood they will demonstrate a number of behaviors that are beneficial to the organization… review results</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200" b="1" kern="1200" baseline="0" dirty="0" smtClean="0">
              <a:solidFill>
                <a:schemeClr val="tx1"/>
              </a:solidFill>
              <a:effectLst/>
              <a:latin typeface="+mn-lt"/>
              <a:ea typeface="ＭＳ Ｐゴシック" charset="-128"/>
              <a:cs typeface="ＭＳ Ｐゴシック" charset="-128"/>
            </a:endParaRPr>
          </a:p>
          <a:p>
            <a:endParaRPr lang="en-US" dirty="0" smtClean="0"/>
          </a:p>
          <a:p>
            <a:pPr marL="0" indent="0">
              <a:buFont typeface="Arial"/>
              <a:buNone/>
            </a:pPr>
            <a:r>
              <a:rPr lang="en-US" dirty="0" smtClean="0"/>
              <a:t>How</a:t>
            </a:r>
            <a:r>
              <a:rPr lang="en-US" baseline="0" dirty="0" smtClean="0"/>
              <a:t> to take advantage of Law #4:</a:t>
            </a:r>
          </a:p>
          <a:p>
            <a:pPr marL="171450" indent="-171450">
              <a:buFontTx/>
              <a:buChar char="-"/>
            </a:pPr>
            <a:r>
              <a:rPr lang="en-US" baseline="0" dirty="0" smtClean="0"/>
              <a:t>Communicate, communicate, communicate – All important messages need to be delivered consistently and persistently so they are heard, understood and internalized by employees</a:t>
            </a:r>
          </a:p>
          <a:p>
            <a:pPr marL="171450" indent="-171450">
              <a:buFontTx/>
              <a:buChar char="-"/>
            </a:pPr>
            <a:r>
              <a:rPr lang="en-US" baseline="0" dirty="0" smtClean="0"/>
              <a:t>Listen and act on employee feedback. Make it a regular practice to ask for feedback and let employees know how you’ve used their ideas to make things better</a:t>
            </a:r>
          </a:p>
          <a:p>
            <a:pPr marL="171450" indent="-171450">
              <a:buFontTx/>
              <a:buChar char="-"/>
            </a:pPr>
            <a:r>
              <a:rPr lang="en-US" baseline="0" dirty="0" smtClean="0"/>
              <a:t>Support employees with active feedback and coaching. While some new skills can be learned in the classroom, feedback and coaching are important to embed new behaviors into employees’ daily routines</a:t>
            </a:r>
          </a:p>
          <a:p>
            <a:pPr marL="171450" indent="-171450">
              <a:buFontTx/>
              <a:buChar char="-"/>
            </a:pPr>
            <a:endParaRPr lang="en-US" baseline="0" dirty="0" smtClean="0"/>
          </a:p>
          <a:p>
            <a:pPr marL="0" indent="0">
              <a:buFontTx/>
              <a:buNone/>
            </a:pP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16</a:t>
            </a:fld>
            <a:endParaRPr lang="en-US" dirty="0"/>
          </a:p>
        </p:txBody>
      </p:sp>
    </p:spTree>
    <p:extLst>
      <p:ext uri="{BB962C8B-B14F-4D97-AF65-F5344CB8AC3E}">
        <p14:creationId xmlns:p14="http://schemas.microsoft.com/office/powerpoint/2010/main" val="1561540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Employees conform to the environment they are in. The metrics</a:t>
            </a:r>
            <a:r>
              <a:rPr lang="en-US" baseline="0" dirty="0" smtClean="0"/>
              <a:t> that are tracked, the activities that are rewarded, and the actions that are celebrated all drive how employees behave.</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17</a:t>
            </a:fld>
            <a:endParaRPr lang="en-US" dirty="0"/>
          </a:p>
        </p:txBody>
      </p:sp>
    </p:spTree>
    <p:extLst>
      <p:ext uri="{BB962C8B-B14F-4D97-AF65-F5344CB8AC3E}">
        <p14:creationId xmlns:p14="http://schemas.microsoft.com/office/powerpoint/2010/main" val="4064587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take</a:t>
            </a:r>
            <a:r>
              <a:rPr lang="en-US" baseline="0" dirty="0" smtClean="0"/>
              <a:t> advantage of Law #5:</a:t>
            </a:r>
          </a:p>
          <a:p>
            <a:endParaRPr lang="en-US" baseline="0" dirty="0" smtClean="0"/>
          </a:p>
          <a:p>
            <a:pPr marL="171450" indent="-171450">
              <a:buFontTx/>
              <a:buChar char="-"/>
            </a:pPr>
            <a:r>
              <a:rPr lang="en-US" baseline="0" dirty="0" smtClean="0"/>
              <a:t>Find ways to celebrate the employees and teams who deliver excellent customer experiences</a:t>
            </a:r>
          </a:p>
          <a:p>
            <a:pPr marL="171450" indent="-171450">
              <a:buFontTx/>
              <a:buChar char="-"/>
            </a:pPr>
            <a:r>
              <a:rPr lang="en-US" baseline="0" dirty="0" smtClean="0"/>
              <a:t>Clearly define good behaviors that specifically translate the CX vision to what employees do in their daily role and then align measurements and incentives to those behaviors.</a:t>
            </a:r>
          </a:p>
          <a:p>
            <a:pPr marL="171450" indent="-171450">
              <a:buFontTx/>
              <a:buChar char="-"/>
            </a:pPr>
            <a:r>
              <a:rPr lang="en-US" baseline="0" dirty="0" smtClean="0"/>
              <a:t>Watch out for mixed messages by taking the time to ensure measurements, incentives, and celebrations are working together and focused on the right behaviors.</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18</a:t>
            </a:fld>
            <a:endParaRPr lang="en-US" dirty="0"/>
          </a:p>
        </p:txBody>
      </p:sp>
    </p:spTree>
    <p:extLst>
      <p:ext uri="{BB962C8B-B14F-4D97-AF65-F5344CB8AC3E}">
        <p14:creationId xmlns:p14="http://schemas.microsoft.com/office/powerpoint/2010/main" val="615523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Employees</a:t>
            </a:r>
            <a:r>
              <a:rPr lang="en-US" baseline="0" dirty="0" smtClean="0"/>
              <a:t> can sense when customer experience is not really a top priority with the company’s leaders. And customers can tell when the company isn’t committed.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19</a:t>
            </a:fld>
            <a:endParaRPr lang="en-US" dirty="0"/>
          </a:p>
        </p:txBody>
      </p:sp>
    </p:spTree>
    <p:extLst>
      <p:ext uri="{BB962C8B-B14F-4D97-AF65-F5344CB8AC3E}">
        <p14:creationId xmlns:p14="http://schemas.microsoft.com/office/powerpoint/2010/main" val="2027044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take advantage of Law #6</a:t>
            </a:r>
          </a:p>
          <a:p>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t>Don’t hide behind a 4</a:t>
            </a:r>
            <a:r>
              <a:rPr lang="en-US" baseline="30000" dirty="0" smtClean="0"/>
              <a:t>th</a:t>
            </a:r>
            <a:r>
              <a:rPr lang="en-US" baseline="0" dirty="0" smtClean="0"/>
              <a:t> priority. If you aren’t fully committed, then don</a:t>
            </a:r>
            <a:r>
              <a:rPr lang="fr-FR" baseline="0" dirty="0" smtClean="0"/>
              <a:t>’</a:t>
            </a:r>
            <a:r>
              <a:rPr lang="en-US" baseline="0" dirty="0" smtClean="0"/>
              <a:t>t’ start a major initiative as it will likely fail and make it harder to re-engage employees in the future</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t>Model behaviors you want to see in others and think about how people will view your decisions and what they indicate to the importance of CX</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t>Marketing should reinforce the new ways customers are being treated, so only advertise when employees believe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20</a:t>
            </a:fld>
            <a:endParaRPr lang="en-US" dirty="0"/>
          </a:p>
        </p:txBody>
      </p:sp>
    </p:spTree>
    <p:extLst>
      <p:ext uri="{BB962C8B-B14F-4D97-AF65-F5344CB8AC3E}">
        <p14:creationId xmlns:p14="http://schemas.microsoft.com/office/powerpoint/2010/main" val="175022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Costa Rica in 1993</a:t>
            </a:r>
          </a:p>
          <a:p>
            <a:r>
              <a:rPr lang="en-US" dirty="0" smtClean="0"/>
              <a:t>Mexico in 1995 &amp; again in 1997</a:t>
            </a:r>
          </a:p>
          <a:p>
            <a:r>
              <a:rPr lang="en-US" dirty="0" smtClean="0"/>
              <a:t>Guatemala</a:t>
            </a:r>
            <a:r>
              <a:rPr lang="en-US" baseline="0" dirty="0" smtClean="0"/>
              <a:t> in 1997</a:t>
            </a:r>
          </a:p>
          <a:p>
            <a:endParaRPr lang="en-US" baseline="0" dirty="0" smtClean="0"/>
          </a:p>
          <a:p>
            <a:r>
              <a:rPr lang="en-US" baseline="0" dirty="0" smtClean="0"/>
              <a:t>Chile &amp; Brazil in 2016</a:t>
            </a:r>
          </a:p>
          <a:p>
            <a:r>
              <a:rPr lang="en-US" baseline="0" dirty="0" smtClean="0"/>
              <a:t>Colombia this year</a:t>
            </a:r>
            <a:endParaRPr lang="en-US" dirty="0" smtClean="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2</a:t>
            </a:fld>
            <a:endParaRPr lang="en-US" dirty="0"/>
          </a:p>
        </p:txBody>
      </p:sp>
    </p:spTree>
    <p:extLst>
      <p:ext uri="{BB962C8B-B14F-4D97-AF65-F5344CB8AC3E}">
        <p14:creationId xmlns:p14="http://schemas.microsoft.com/office/powerpoint/2010/main" val="3093379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Temkin Group we’ve learned form our work and research with 100s of companies that </a:t>
            </a:r>
          </a:p>
          <a:p>
            <a:endParaRPr lang="en-US" baseline="0" dirty="0" smtClean="0"/>
          </a:p>
          <a:p>
            <a:pPr marL="228600" indent="-228600">
              <a:buAutoNum type="arabicParenR"/>
            </a:pPr>
            <a:r>
              <a:rPr lang="en-US" baseline="0" dirty="0" smtClean="0"/>
              <a:t>customer experience = loyalty</a:t>
            </a:r>
          </a:p>
          <a:p>
            <a:pPr marL="228600" indent="-228600">
              <a:buAutoNum type="arabicParenR"/>
            </a:pPr>
            <a:r>
              <a:rPr lang="en-US" baseline="0" dirty="0" smtClean="0"/>
              <a:t>CX is journey not a project</a:t>
            </a:r>
          </a:p>
          <a:p>
            <a:pPr marL="228600" indent="-228600">
              <a:buAutoNum type="arabicParenR"/>
            </a:pPr>
            <a:r>
              <a:rPr lang="en-US" baseline="0" dirty="0" smtClean="0"/>
              <a:t>Improvement requires systemic change</a:t>
            </a:r>
          </a:p>
          <a:p>
            <a:pPr marL="228600" indent="-228600">
              <a:buAutoNum type="arabicParenR"/>
            </a:pPr>
            <a:endParaRPr lang="en-US" baseline="0" dirty="0" smtClean="0"/>
          </a:p>
          <a:p>
            <a:pPr marL="0" indent="0">
              <a:buNone/>
            </a:pPr>
            <a:endParaRPr lang="en-US" baseline="0" dirty="0" smtClean="0"/>
          </a:p>
          <a:p>
            <a:pPr marL="0" indent="0">
              <a:buNone/>
            </a:pPr>
            <a:r>
              <a:rPr lang="en-US" baseline="0" dirty="0" smtClean="0"/>
              <a:t>Customer experience is a reflection of the company’s culture and operating procedures</a:t>
            </a:r>
          </a:p>
          <a:p>
            <a:pPr marL="0" indent="0">
              <a:buNone/>
            </a:pPr>
            <a:r>
              <a:rPr lang="en-US" baseline="0" dirty="0" smtClean="0"/>
              <a:t>To truly change customer experience companies need to understand </a:t>
            </a:r>
            <a:r>
              <a:rPr lang="en-US" sz="1200" b="1" dirty="0" smtClean="0">
                <a:ln w="3175" cmpd="sng">
                  <a:solidFill>
                    <a:schemeClr val="bg1"/>
                  </a:solidFill>
                </a:ln>
                <a:solidFill>
                  <a:srgbClr val="FF0000"/>
                </a:solidFill>
              </a:rPr>
              <a:t>The Fundamental Truths That Define How Organizations Treat Customers </a:t>
            </a:r>
            <a:r>
              <a:rPr lang="en-US" sz="1200" b="0" dirty="0" smtClean="0">
                <a:ln w="3175" cmpd="sng">
                  <a:solidFill>
                    <a:schemeClr val="bg1"/>
                  </a:solidFill>
                </a:ln>
                <a:solidFill>
                  <a:srgbClr val="FF0000"/>
                </a:solidFill>
              </a:rPr>
              <a:t>–</a:t>
            </a:r>
            <a:r>
              <a:rPr lang="en-US" sz="1200" b="0" baseline="0" dirty="0" smtClean="0">
                <a:ln w="3175" cmpd="sng">
                  <a:solidFill>
                    <a:schemeClr val="bg1"/>
                  </a:solidFill>
                </a:ln>
                <a:solidFill>
                  <a:srgbClr val="FF0000"/>
                </a:solidFill>
              </a:rPr>
              <a:t> we call this the 6 Laws of CX</a:t>
            </a:r>
            <a:endParaRPr lang="en-US" sz="1200" b="1" dirty="0">
              <a:ln w="3175" cmpd="sng">
                <a:solidFill>
                  <a:schemeClr val="bg1"/>
                </a:solidFill>
              </a:ln>
              <a:solidFill>
                <a:srgbClr val="FF0000"/>
              </a:solidFill>
            </a:endParaRPr>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3</a:t>
            </a:fld>
            <a:endParaRPr lang="en-US" dirty="0"/>
          </a:p>
        </p:txBody>
      </p:sp>
    </p:spTree>
    <p:extLst>
      <p:ext uri="{BB962C8B-B14F-4D97-AF65-F5344CB8AC3E}">
        <p14:creationId xmlns:p14="http://schemas.microsoft.com/office/powerpoint/2010/main" val="1946612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4</a:t>
            </a:fld>
            <a:endParaRPr lang="en-US" dirty="0"/>
          </a:p>
        </p:txBody>
      </p:sp>
    </p:spTree>
    <p:extLst>
      <p:ext uri="{BB962C8B-B14F-4D97-AF65-F5344CB8AC3E}">
        <p14:creationId xmlns:p14="http://schemas.microsoft.com/office/powerpoint/2010/main" val="422148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Perception:</a:t>
            </a:r>
            <a:r>
              <a:rPr lang="en-US" baseline="0" dirty="0" smtClean="0"/>
              <a:t> we don’t know what the CX is until our customers tell us.</a:t>
            </a:r>
          </a:p>
          <a:p>
            <a:endParaRPr lang="en-US" dirty="0" smtClean="0"/>
          </a:p>
          <a:p>
            <a:r>
              <a:rPr lang="en-US" dirty="0" smtClean="0"/>
              <a:t>Perception:</a:t>
            </a:r>
            <a:r>
              <a:rPr lang="en-US" baseline="0" dirty="0" smtClean="0"/>
              <a:t> we don’t know what the CX is until our customers tell us.</a:t>
            </a:r>
          </a:p>
          <a:p>
            <a:endParaRPr lang="en-US" baseline="0" dirty="0" smtClean="0"/>
          </a:p>
          <a:p>
            <a:r>
              <a:rPr lang="en-US" baseline="0" dirty="0" smtClean="0"/>
              <a:t>SUCCESS: Degree to which customer can accomplish the goal</a:t>
            </a:r>
          </a:p>
          <a:p>
            <a:endParaRPr lang="en-US" baseline="0" dirty="0" smtClean="0"/>
          </a:p>
          <a:p>
            <a:r>
              <a:rPr lang="en-US" baseline="0" dirty="0" smtClean="0"/>
              <a:t> do the task … can check the box Yes even if the experience is awful</a:t>
            </a:r>
          </a:p>
          <a:p>
            <a:r>
              <a:rPr lang="en-US" baseline="0" dirty="0" smtClean="0"/>
              <a:t>How many companies start with functional requirements? Not many get past that. Functional requirements can be customer neutral – don’t need to know the customers / functional often independent of customer</a:t>
            </a:r>
          </a:p>
          <a:p>
            <a:endParaRPr lang="en-US" baseline="0" dirty="0" smtClean="0"/>
          </a:p>
          <a:p>
            <a:r>
              <a:rPr lang="en-US" baseline="0" dirty="0" smtClean="0"/>
              <a:t>EFFORT: Difficulty or ease in accomplishing the goal </a:t>
            </a:r>
          </a:p>
          <a:p>
            <a:endParaRPr lang="en-US" baseline="0" dirty="0" smtClean="0"/>
          </a:p>
          <a:p>
            <a:r>
              <a:rPr lang="en-US" baseline="0" dirty="0" smtClean="0"/>
              <a:t>Easy … effort score</a:t>
            </a:r>
          </a:p>
          <a:p>
            <a:r>
              <a:rPr lang="en-US" baseline="0" dirty="0" smtClean="0"/>
              <a:t>If poor, customer might not be able to even complete the functional</a:t>
            </a:r>
          </a:p>
          <a:p>
            <a:r>
              <a:rPr lang="en-US" baseline="0" dirty="0" smtClean="0"/>
              <a:t>More and more companies looking at ease of use …</a:t>
            </a:r>
          </a:p>
          <a:p>
            <a:endParaRPr lang="en-US" baseline="0" dirty="0" smtClean="0"/>
          </a:p>
          <a:p>
            <a:r>
              <a:rPr lang="en-US" baseline="0" dirty="0" smtClean="0"/>
              <a:t>EMOTION: How the interaction makes the customer feel</a:t>
            </a:r>
          </a:p>
          <a:p>
            <a:endParaRPr lang="en-US" baseline="0" dirty="0" smtClean="0"/>
          </a:p>
          <a:p>
            <a:r>
              <a:rPr lang="en-US" baseline="0" dirty="0" smtClean="0"/>
              <a:t>Most people have functional view of customers, what are we going to allow them to do – rarely design for or measure emotions</a:t>
            </a:r>
          </a:p>
          <a:p>
            <a:r>
              <a:rPr lang="en-US" baseline="0" dirty="0" smtClean="0"/>
              <a:t>Emotional element is actually the greatest driver of promoters (in our research)</a:t>
            </a:r>
          </a:p>
          <a:p>
            <a:r>
              <a:rPr lang="en-US" baseline="0" dirty="0" smtClean="0"/>
              <a:t>If emotional requirements are lacking – won’t get raving fans</a:t>
            </a:r>
          </a:p>
          <a:p>
            <a:endParaRPr lang="en-US" baseline="0" dirty="0" smtClean="0"/>
          </a:p>
          <a:p>
            <a:r>
              <a:rPr lang="en-US" baseline="0" dirty="0" smtClean="0"/>
              <a:t>KEY – embed this thinking – F / A / E across the organization.</a:t>
            </a:r>
          </a:p>
          <a:p>
            <a:r>
              <a:rPr lang="en-US" baseline="0" dirty="0" smtClean="0"/>
              <a:t>Move beyond functional – ease of use and emotional are customer dependent, as well as reliant on what’s going on at that time</a:t>
            </a:r>
          </a:p>
          <a:p>
            <a:endParaRPr lang="en-US" baseline="0" dirty="0" smtClean="0"/>
          </a:p>
          <a:p>
            <a:r>
              <a:rPr lang="en-US" baseline="0" dirty="0" smtClean="0"/>
              <a:t>CJM can move people around the curve from functional to accessible and emotional understanding and thinking about what the customer needs</a:t>
            </a:r>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6</a:t>
            </a:fld>
            <a:endParaRPr lang="en-US" dirty="0"/>
          </a:p>
        </p:txBody>
      </p:sp>
    </p:spTree>
    <p:extLst>
      <p:ext uri="{BB962C8B-B14F-4D97-AF65-F5344CB8AC3E}">
        <p14:creationId xmlns:p14="http://schemas.microsoft.com/office/powerpoint/2010/main" val="95264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imagine you are a company building a web</a:t>
            </a:r>
            <a:r>
              <a:rPr lang="en-US" baseline="0" dirty="0" smtClean="0"/>
              <a:t> page for someone looking to purchase a digital camera?</a:t>
            </a:r>
          </a:p>
          <a:p>
            <a:endParaRPr lang="en-US" baseline="0" dirty="0" smtClean="0"/>
          </a:p>
          <a:p>
            <a:r>
              <a:rPr lang="en-US" baseline="0" dirty="0" smtClean="0"/>
              <a:t>Digital photography buff who wants to by a Digital SLR Canon camera</a:t>
            </a:r>
          </a:p>
          <a:p>
            <a:r>
              <a:rPr lang="en-US" baseline="0" dirty="0" smtClean="0"/>
              <a:t>Non-</a:t>
            </a:r>
            <a:r>
              <a:rPr lang="en-US" baseline="0" dirty="0" err="1" smtClean="0"/>
              <a:t>technie</a:t>
            </a:r>
            <a:r>
              <a:rPr lang="en-US" baseline="0" dirty="0" smtClean="0"/>
              <a:t> </a:t>
            </a:r>
            <a:r>
              <a:rPr lang="en-US" baseline="0" dirty="0" err="1" smtClean="0"/>
              <a:t>abuela</a:t>
            </a:r>
            <a:r>
              <a:rPr lang="en-US" baseline="0" dirty="0" smtClean="0"/>
              <a:t> who wants to buy a “nice” camera for her grandson for less than $150</a:t>
            </a:r>
          </a:p>
          <a:p>
            <a:endParaRPr lang="en-US" baseline="0" dirty="0" smtClean="0"/>
          </a:p>
          <a:p>
            <a:r>
              <a:rPr lang="en-US" baseline="0" dirty="0" smtClean="0"/>
              <a:t>An experience is in the eye of the beholder. An experience can be good for one person and bad for another. </a:t>
            </a:r>
          </a:p>
          <a:p>
            <a:endParaRPr lang="en-US" baseline="0" dirty="0" smtClean="0"/>
          </a:p>
          <a:p>
            <a:r>
              <a:rPr lang="en-US" baseline="0" dirty="0" smtClean="0"/>
              <a:t>How to think:</a:t>
            </a:r>
          </a:p>
          <a:p>
            <a:pPr marL="171450" indent="-171450">
              <a:buFontTx/>
              <a:buChar char="-"/>
            </a:pPr>
            <a:r>
              <a:rPr lang="en-US" baseline="0" dirty="0" smtClean="0"/>
              <a:t>Start every project with a clear picture of the customer in mind – who are you trying to serve?</a:t>
            </a:r>
          </a:p>
          <a:p>
            <a:pPr marL="171450" indent="-171450">
              <a:buFontTx/>
              <a:buChar char="-"/>
            </a:pPr>
            <a:r>
              <a:rPr lang="en-US" baseline="0" dirty="0" smtClean="0"/>
              <a:t>Make sure you understand the customer’s perceptions of how they view all 3 elements of the experience – success/effort/emotion</a:t>
            </a:r>
          </a:p>
          <a:p>
            <a:pPr marL="171450" indent="-171450">
              <a:buFontTx/>
              <a:buChar char="-"/>
            </a:pPr>
            <a:r>
              <a:rPr lang="en-US" baseline="0" dirty="0" smtClean="0"/>
              <a:t>Empower employees to respond to customers so they can make adjustments for customer needs, which vary from one interaction to another</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7</a:t>
            </a:fld>
            <a:endParaRPr lang="en-US" dirty="0"/>
          </a:p>
        </p:txBody>
      </p:sp>
    </p:spTree>
    <p:extLst>
      <p:ext uri="{BB962C8B-B14F-4D97-AF65-F5344CB8AC3E}">
        <p14:creationId xmlns:p14="http://schemas.microsoft.com/office/powerpoint/2010/main" val="1639240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looks at the world through their own frame of reference. This</a:t>
            </a:r>
            <a:r>
              <a:rPr lang="en-US" baseline="0" dirty="0" smtClean="0"/>
              <a:t> presents a challenge for customer experience because employees often have a completely different perspective than their customers.</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8</a:t>
            </a:fld>
            <a:endParaRPr lang="en-US" dirty="0"/>
          </a:p>
        </p:txBody>
      </p:sp>
    </p:spTree>
    <p:extLst>
      <p:ext uri="{BB962C8B-B14F-4D97-AF65-F5344CB8AC3E}">
        <p14:creationId xmlns:p14="http://schemas.microsoft.com/office/powerpoint/2010/main" val="104128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are instinctively self-centered-centered</a:t>
            </a:r>
          </a:p>
          <a:p>
            <a:endParaRPr lang="en-US" baseline="0" dirty="0" smtClean="0"/>
          </a:p>
          <a:p>
            <a:r>
              <a:rPr lang="en-US" baseline="0" dirty="0" smtClean="0"/>
              <a:t>How to take advantage of Law #2?</a:t>
            </a:r>
          </a:p>
          <a:p>
            <a:endParaRPr lang="en-US" baseline="0" dirty="0" smtClean="0"/>
          </a:p>
          <a:p>
            <a:pPr marL="171450" indent="-171450">
              <a:buFontTx/>
              <a:buChar char="-"/>
            </a:pPr>
            <a:r>
              <a:rPr lang="en-US" baseline="0" dirty="0" smtClean="0"/>
              <a:t>You know more than your customers do, so continually find ways to think about what your customers know and care about</a:t>
            </a:r>
          </a:p>
          <a:p>
            <a:pPr marL="171450" indent="-171450">
              <a:buFontTx/>
              <a:buChar char="-"/>
            </a:pPr>
            <a:r>
              <a:rPr lang="en-US" baseline="0" dirty="0" smtClean="0"/>
              <a:t>Shift your thinking from what the </a:t>
            </a:r>
            <a:r>
              <a:rPr lang="en-US" i="1" u="sng" baseline="0" dirty="0" smtClean="0"/>
              <a:t>company</a:t>
            </a:r>
            <a:r>
              <a:rPr lang="en-US" baseline="0" dirty="0" smtClean="0"/>
              <a:t> is trying to do to what the </a:t>
            </a:r>
            <a:r>
              <a:rPr lang="en-US" i="1" u="sng" baseline="0" dirty="0" smtClean="0"/>
              <a:t>customer</a:t>
            </a:r>
            <a:r>
              <a:rPr lang="en-US" baseline="0" dirty="0" smtClean="0"/>
              <a:t> is trying to do</a:t>
            </a:r>
          </a:p>
          <a:p>
            <a:pPr marL="171450" indent="-171450">
              <a:buFontTx/>
              <a:buChar char="-"/>
            </a:pPr>
            <a:r>
              <a:rPr lang="en-US" baseline="0" dirty="0" smtClean="0"/>
              <a:t>Don’t let company organization drive experiences – customers shouldn't</a:t>
            </a:r>
            <a:r>
              <a:rPr lang="fr-FR" baseline="0" dirty="0" smtClean="0"/>
              <a:t>’</a:t>
            </a:r>
            <a:r>
              <a:rPr lang="en-US" baseline="0" dirty="0" smtClean="0"/>
              <a:t> have to know about how you are organized to navigate the various processes or procedures they face when trying to get things done with your company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10</a:t>
            </a:fld>
            <a:endParaRPr lang="en-US" dirty="0"/>
          </a:p>
        </p:txBody>
      </p:sp>
    </p:spTree>
    <p:extLst>
      <p:ext uri="{BB962C8B-B14F-4D97-AF65-F5344CB8AC3E}">
        <p14:creationId xmlns:p14="http://schemas.microsoft.com/office/powerpoint/2010/main" val="71006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Mission – financial well-being of members</a:t>
            </a:r>
          </a:p>
          <a:p>
            <a:endParaRPr lang="en-US" dirty="0" smtClean="0"/>
          </a:p>
          <a:p>
            <a:r>
              <a:rPr lang="en-US" dirty="0" smtClean="0"/>
              <a:t>Key – we know our members</a:t>
            </a:r>
          </a:p>
          <a:p>
            <a:r>
              <a:rPr lang="en-US" dirty="0" smtClean="0"/>
              <a:t>Part of empathy … understand how</a:t>
            </a:r>
            <a:r>
              <a:rPr lang="en-US" baseline="0" dirty="0" smtClean="0"/>
              <a:t> the experience fits into the broader journey.</a:t>
            </a:r>
          </a:p>
          <a:p>
            <a:r>
              <a:rPr lang="en-US" baseline="0" dirty="0" smtClean="0"/>
              <a:t>Care about why customer is there and what customer is going to do next.</a:t>
            </a:r>
          </a:p>
          <a:p>
            <a:r>
              <a:rPr lang="en-US" baseline="0" dirty="0" smtClean="0"/>
              <a:t>Behaviors will change if thinking this way – purpose + empathy</a:t>
            </a:r>
            <a:endParaRPr lang="en-US" dirty="0"/>
          </a:p>
        </p:txBody>
      </p:sp>
      <p:sp>
        <p:nvSpPr>
          <p:cNvPr id="4" name="Slide Number Placeholder 3"/>
          <p:cNvSpPr>
            <a:spLocks noGrp="1"/>
          </p:cNvSpPr>
          <p:nvPr>
            <p:ph type="sldNum" sz="quarter" idx="10"/>
          </p:nvPr>
        </p:nvSpPr>
        <p:spPr/>
        <p:txBody>
          <a:bodyPr/>
          <a:lstStyle/>
          <a:p>
            <a:pPr>
              <a:defRPr/>
            </a:pPr>
            <a:fld id="{D77CB6D8-F600-DB45-833E-0F3DF0C5E5B4}" type="slidenum">
              <a:rPr lang="en-US" smtClean="0"/>
              <a:pPr>
                <a:defRPr/>
              </a:pPr>
              <a:t>12</a:t>
            </a:fld>
            <a:endParaRPr lang="en-US"/>
          </a:p>
        </p:txBody>
      </p:sp>
    </p:spTree>
    <p:extLst>
      <p:ext uri="{BB962C8B-B14F-4D97-AF65-F5344CB8AC3E}">
        <p14:creationId xmlns:p14="http://schemas.microsoft.com/office/powerpoint/2010/main" val="359663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10" descr="Temkin Logo.medium.jpg"/>
          <p:cNvPicPr>
            <a:picLocks noChangeAspect="1"/>
          </p:cNvPicPr>
          <p:nvPr userDrawn="1"/>
        </p:nvPicPr>
        <p:blipFill>
          <a:blip r:embed="rId2"/>
          <a:srcRect/>
          <a:stretch>
            <a:fillRect/>
          </a:stretch>
        </p:blipFill>
        <p:spPr bwMode="auto">
          <a:xfrm>
            <a:off x="7097713" y="4857750"/>
            <a:ext cx="1668462" cy="1727200"/>
          </a:xfrm>
          <a:prstGeom prst="rect">
            <a:avLst/>
          </a:prstGeom>
          <a:noFill/>
          <a:ln w="9525">
            <a:noFill/>
            <a:miter lim="800000"/>
            <a:headEnd/>
            <a:tailEnd/>
          </a:ln>
        </p:spPr>
      </p:pic>
      <p:sp>
        <p:nvSpPr>
          <p:cNvPr id="2" name="Title 1"/>
          <p:cNvSpPr>
            <a:spLocks noGrp="1"/>
          </p:cNvSpPr>
          <p:nvPr>
            <p:ph type="ctrTitle" hasCustomPrompt="1"/>
          </p:nvPr>
        </p:nvSpPr>
        <p:spPr>
          <a:xfrm>
            <a:off x="908050" y="1016998"/>
            <a:ext cx="7327900" cy="892475"/>
          </a:xfrm>
        </p:spPr>
        <p:txBody>
          <a:bodyPr anchor="b"/>
          <a:lstStyle>
            <a:lvl1pPr algn="ctr">
              <a:defRPr sz="3200" b="1"/>
            </a:lvl1pPr>
          </a:lstStyle>
          <a:p>
            <a:r>
              <a:rPr lang="en-US" dirty="0" smtClean="0"/>
              <a:t>Main Title of Speech</a:t>
            </a:r>
            <a:endParaRPr lang="en-US" dirty="0"/>
          </a:p>
        </p:txBody>
      </p:sp>
      <p:sp>
        <p:nvSpPr>
          <p:cNvPr id="7" name="Rectangle 6"/>
          <p:cNvSpPr/>
          <p:nvPr userDrawn="1"/>
        </p:nvSpPr>
        <p:spPr>
          <a:xfrm>
            <a:off x="341683" y="5803901"/>
            <a:ext cx="6687740" cy="461432"/>
          </a:xfrm>
          <a:prstGeom prst="rect">
            <a:avLst/>
          </a:prstGeom>
          <a:gradFill flip="none" rotWithShape="1">
            <a:gsLst>
              <a:gs pos="0">
                <a:schemeClr val="tx1"/>
              </a:gs>
              <a:gs pos="50000">
                <a:schemeClr val="bg1">
                  <a:lumMod val="50000"/>
                </a:schemeClr>
              </a:gs>
              <a:gs pos="100000">
                <a:srgbClr val="D6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userDrawn="1"/>
        </p:nvCxnSpPr>
        <p:spPr>
          <a:xfrm>
            <a:off x="960884" y="2046476"/>
            <a:ext cx="7222232" cy="1588"/>
          </a:xfrm>
          <a:prstGeom prst="line">
            <a:avLst/>
          </a:prstGeom>
          <a:ln w="76200">
            <a:solidFill>
              <a:srgbClr val="D60000"/>
            </a:solidFill>
          </a:ln>
          <a:effectLst/>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hasCustomPrompt="1"/>
          </p:nvPr>
        </p:nvSpPr>
        <p:spPr>
          <a:xfrm>
            <a:off x="1528763" y="2124327"/>
            <a:ext cx="6156325" cy="957262"/>
          </a:xfrm>
          <a:noFill/>
          <a:ln w="9525">
            <a:noFill/>
            <a:miter lim="800000"/>
            <a:headEnd/>
            <a:tailEnd/>
          </a:ln>
        </p:spPr>
        <p:txBody>
          <a:bodyPr vert="horz" wrap="square" lIns="91440" tIns="45720" rIns="91440" bIns="45720" numCol="1" anchor="t" anchorCtr="0" compatLnSpc="1">
            <a:prstTxWarp prst="textNoShape">
              <a:avLst/>
            </a:prstTxWarp>
          </a:bodyPr>
          <a:lstStyle>
            <a:lvl1pPr algn="ctr">
              <a:buNone/>
              <a:defRPr kumimoji="0" lang="en-US" sz="2400" b="0" i="1" u="none" strike="noStrike" kern="1200" cap="none" spc="0" normalizeH="0" baseline="0" noProof="0" dirty="0" smtClean="0">
                <a:ln>
                  <a:noFill/>
                </a:ln>
                <a:solidFill>
                  <a:schemeClr val="tx1"/>
                </a:solidFill>
                <a:effectLst/>
                <a:uLnTx/>
                <a:uFillTx/>
                <a:latin typeface="Arial" pitchFamily="34" charset="0"/>
                <a:ea typeface="ＭＳ Ｐゴシック" charset="-128"/>
                <a:cs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t>Subtitle of speech</a:t>
            </a:r>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7428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3719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488950" y="1476375"/>
            <a:ext cx="8313738" cy="4265613"/>
          </a:xfrm>
        </p:spPr>
        <p:txBody>
          <a:bodyPr/>
          <a:lstStyle>
            <a:lvl1pPr>
              <a:defRPr sz="2400" b="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13"/>
          <p:cNvSpPr>
            <a:spLocks noGrp="1"/>
          </p:cNvSpPr>
          <p:nvPr>
            <p:ph type="sldNum" sz="quarter" idx="4"/>
          </p:nvPr>
        </p:nvSpPr>
        <p:spPr>
          <a:xfrm>
            <a:off x="217434" y="6294785"/>
            <a:ext cx="2133600" cy="365125"/>
          </a:xfrm>
          <a:prstGeom prst="rect">
            <a:avLst/>
          </a:prstGeom>
        </p:spPr>
        <p:txBody>
          <a:bodyPr vert="horz" lIns="91440" tIns="45720" rIns="91440" bIns="45720" rtlCol="0" anchor="ctr"/>
          <a:lstStyle>
            <a:lvl1pPr algn="l">
              <a:defRPr sz="1200">
                <a:solidFill>
                  <a:srgbClr val="000000"/>
                </a:solidFill>
              </a:defRPr>
            </a:lvl1pPr>
          </a:lstStyle>
          <a:p>
            <a:r>
              <a:rPr lang="en-US" dirty="0" smtClean="0"/>
              <a:t>Page </a:t>
            </a:r>
            <a:fld id="{6CCB8A31-7782-7C4E-95BC-15ECDE0C94AC}" type="slidenum">
              <a:rPr lang="en-US" smtClean="0"/>
              <a:pPr/>
              <a:t>‹#›</a:t>
            </a:fld>
            <a:endParaRPr lang="en-US" dirty="0"/>
          </a:p>
        </p:txBody>
      </p:sp>
    </p:spTree>
    <p:extLst>
      <p:ext uri="{BB962C8B-B14F-4D97-AF65-F5344CB8AC3E}">
        <p14:creationId xmlns:p14="http://schemas.microsoft.com/office/powerpoint/2010/main" val="299826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13"/>
          <p:cNvSpPr>
            <a:spLocks noGrp="1"/>
          </p:cNvSpPr>
          <p:nvPr>
            <p:ph type="sldNum" sz="quarter" idx="4"/>
          </p:nvPr>
        </p:nvSpPr>
        <p:spPr>
          <a:xfrm>
            <a:off x="217434" y="6294785"/>
            <a:ext cx="2133600" cy="365125"/>
          </a:xfrm>
          <a:prstGeom prst="rect">
            <a:avLst/>
          </a:prstGeom>
        </p:spPr>
        <p:txBody>
          <a:bodyPr vert="horz" lIns="91440" tIns="45720" rIns="91440" bIns="45720" rtlCol="0" anchor="ctr"/>
          <a:lstStyle>
            <a:lvl1pPr algn="l">
              <a:defRPr sz="1200">
                <a:solidFill>
                  <a:srgbClr val="000000"/>
                </a:solidFill>
              </a:defRPr>
            </a:lvl1pPr>
          </a:lstStyle>
          <a:p>
            <a:r>
              <a:rPr lang="en-US" dirty="0" smtClean="0"/>
              <a:t>Page </a:t>
            </a:r>
            <a:fld id="{6CCB8A31-7782-7C4E-95BC-15ECDE0C94A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201391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488950" y="1476375"/>
            <a:ext cx="8313738" cy="4265613"/>
          </a:xfrm>
        </p:spPr>
        <p:txBody>
          <a:bodyPr/>
          <a:lstStyle>
            <a:lvl1pPr>
              <a:defRPr sz="2400" b="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13"/>
          <p:cNvSpPr>
            <a:spLocks noGrp="1"/>
          </p:cNvSpPr>
          <p:nvPr>
            <p:ph type="sldNum" sz="quarter" idx="4"/>
          </p:nvPr>
        </p:nvSpPr>
        <p:spPr>
          <a:xfrm>
            <a:off x="217434" y="6294785"/>
            <a:ext cx="2133600" cy="365125"/>
          </a:xfrm>
          <a:prstGeom prst="rect">
            <a:avLst/>
          </a:prstGeom>
        </p:spPr>
        <p:txBody>
          <a:bodyPr vert="horz" lIns="91440" tIns="45720" rIns="91440" bIns="45720" rtlCol="0" anchor="ctr"/>
          <a:lstStyle>
            <a:lvl1pPr algn="l">
              <a:defRPr sz="1200">
                <a:solidFill>
                  <a:srgbClr val="000000"/>
                </a:solidFill>
              </a:defRPr>
            </a:lvl1pPr>
          </a:lstStyle>
          <a:p>
            <a:r>
              <a:rPr lang="en-US" dirty="0" smtClean="0"/>
              <a:t>Page </a:t>
            </a:r>
            <a:fld id="{6CCB8A31-7782-7C4E-95BC-15ECDE0C94AC}" type="slidenum">
              <a:rPr lang="en-US" smtClean="0"/>
              <a:pPr/>
              <a:t>‹#›</a:t>
            </a:fld>
            <a:endParaRPr lang="en-US" dirty="0"/>
          </a:p>
        </p:txBody>
      </p:sp>
    </p:spTree>
    <p:extLst>
      <p:ext uri="{BB962C8B-B14F-4D97-AF65-F5344CB8AC3E}">
        <p14:creationId xmlns:p14="http://schemas.microsoft.com/office/powerpoint/2010/main" val="3970975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6" Type="http://schemas.openxmlformats.org/officeDocument/2006/relationships/image" Target="../media/image1.jpeg"/><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82960" y="6381789"/>
            <a:ext cx="7811602" cy="223122"/>
          </a:xfrm>
          <a:prstGeom prst="rect">
            <a:avLst/>
          </a:prstGeom>
          <a:gradFill flip="none" rotWithShape="1">
            <a:gsLst>
              <a:gs pos="0">
                <a:schemeClr val="bg1">
                  <a:lumMod val="85000"/>
                </a:schemeClr>
              </a:gs>
              <a:gs pos="44000">
                <a:schemeClr val="tx1"/>
              </a:gs>
              <a:gs pos="100000">
                <a:srgbClr val="D6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26" name="Title Placeholder 1"/>
          <p:cNvSpPr>
            <a:spLocks noGrp="1"/>
          </p:cNvSpPr>
          <p:nvPr>
            <p:ph type="title"/>
          </p:nvPr>
        </p:nvSpPr>
        <p:spPr bwMode="auto">
          <a:xfrm>
            <a:off x="457200" y="149406"/>
            <a:ext cx="8229600" cy="94770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br>
              <a:rPr lang="en-US" dirty="0"/>
            </a:br>
            <a:r>
              <a:rPr lang="en-US" dirty="0" err="1" smtClean="0"/>
              <a:t>sssssssssgg</a:t>
            </a:r>
            <a:endParaRPr lang="en-US" dirty="0"/>
          </a:p>
        </p:txBody>
      </p:sp>
      <p:sp>
        <p:nvSpPr>
          <p:cNvPr id="1027" name="Text Placeholder 2"/>
          <p:cNvSpPr>
            <a:spLocks noGrp="1"/>
          </p:cNvSpPr>
          <p:nvPr>
            <p:ph type="body" idx="1"/>
          </p:nvPr>
        </p:nvSpPr>
        <p:spPr bwMode="auto">
          <a:xfrm>
            <a:off x="457200" y="147986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6" descr="Temkin Logo.medium_WebSmall.jpg"/>
          <p:cNvPicPr>
            <a:picLocks noChangeAspect="1"/>
          </p:cNvPicPr>
          <p:nvPr/>
        </p:nvPicPr>
        <p:blipFill>
          <a:blip r:embed="rId7"/>
          <a:srcRect/>
          <a:stretch>
            <a:fillRect/>
          </a:stretch>
        </p:blipFill>
        <p:spPr bwMode="auto">
          <a:xfrm>
            <a:off x="8043863" y="5878513"/>
            <a:ext cx="871537" cy="903287"/>
          </a:xfrm>
          <a:prstGeom prst="rect">
            <a:avLst/>
          </a:prstGeom>
          <a:noFill/>
          <a:ln w="9525">
            <a:noFill/>
            <a:miter lim="800000"/>
            <a:headEnd/>
            <a:tailEnd/>
          </a:ln>
        </p:spPr>
      </p:pic>
      <p:cxnSp>
        <p:nvCxnSpPr>
          <p:cNvPr id="9" name="Straight Connector 8"/>
          <p:cNvCxnSpPr/>
          <p:nvPr userDrawn="1"/>
        </p:nvCxnSpPr>
        <p:spPr>
          <a:xfrm>
            <a:off x="419100" y="1148960"/>
            <a:ext cx="8305800" cy="0"/>
          </a:xfrm>
          <a:prstGeom prst="line">
            <a:avLst/>
          </a:prstGeom>
          <a:ln w="38100" cmpd="sng">
            <a:solidFill>
              <a:srgbClr val="D60000"/>
            </a:solidFill>
          </a:ln>
          <a:effectLst/>
          <a:scene3d>
            <a:camera prst="orthographicFront"/>
            <a:lightRig rig="threePt" dir="t"/>
          </a:scene3d>
          <a:sp3d>
            <a:bevelT w="139700" prst="cross"/>
          </a:sp3d>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710853" y="6581001"/>
            <a:ext cx="3722293" cy="276999"/>
          </a:xfrm>
          <a:prstGeom prst="rect">
            <a:avLst/>
          </a:prstGeom>
          <a:noFill/>
        </p:spPr>
        <p:txBody>
          <a:bodyPr wrap="none" rtlCol="0">
            <a:spAutoFit/>
          </a:bodyPr>
          <a:lstStyle/>
          <a:p>
            <a:r>
              <a:rPr lang="en-US" sz="1200" dirty="0" smtClean="0">
                <a:solidFill>
                  <a:srgbClr val="7F7F7F"/>
                </a:solidFill>
              </a:rPr>
              <a:t>Copyright ©2018 Temkin Group. All rights reserved.</a:t>
            </a:r>
            <a:endParaRPr lang="en-US" sz="1200" dirty="0">
              <a:solidFill>
                <a:srgbClr val="7F7F7F"/>
              </a:solidFill>
            </a:endParaRPr>
          </a:p>
        </p:txBody>
      </p:sp>
    </p:spTree>
  </p:cSld>
  <p:clrMap bg1="lt1" tx1="dk1" bg2="lt2" tx2="dk2" accent1="accent1" accent2="accent2" accent3="accent3" accent4="accent4" accent5="accent5" accent6="accent6" hlink="hlink" folHlink="folHlink"/>
  <p:sldLayoutIdLst>
    <p:sldLayoutId id="2147483807" r:id="rId1"/>
    <p:sldLayoutId id="2147483847" r:id="rId2"/>
    <p:sldLayoutId id="2147483857" r:id="rId3"/>
    <p:sldLayoutId id="2147483860" r:id="rId4"/>
    <p:sldLayoutId id="2147483861" r:id="rId5"/>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200" kern="1200">
          <a:solidFill>
            <a:schemeClr val="tx1"/>
          </a:solidFill>
          <a:latin typeface="Arial" pitchFamily="34" charset="0"/>
          <a:ea typeface="ＭＳ Ｐゴシック" charset="-128"/>
          <a:cs typeface="Arial" pitchFamily="34" charset="0"/>
        </a:defRPr>
      </a:lvl1pPr>
      <a:lvl2pPr algn="l" rtl="0" eaLnBrk="0" fontAlgn="base" hangingPunct="0">
        <a:spcBef>
          <a:spcPct val="0"/>
        </a:spcBef>
        <a:spcAft>
          <a:spcPct val="0"/>
        </a:spcAft>
        <a:defRPr sz="3600">
          <a:solidFill>
            <a:schemeClr val="tx1"/>
          </a:solidFill>
          <a:latin typeface="Arial" charset="0"/>
          <a:ea typeface="ＭＳ Ｐゴシック" charset="-128"/>
        </a:defRPr>
      </a:lvl2pPr>
      <a:lvl3pPr algn="l" rtl="0" eaLnBrk="0" fontAlgn="base" hangingPunct="0">
        <a:spcBef>
          <a:spcPct val="0"/>
        </a:spcBef>
        <a:spcAft>
          <a:spcPct val="0"/>
        </a:spcAft>
        <a:defRPr sz="3600">
          <a:solidFill>
            <a:schemeClr val="tx1"/>
          </a:solidFill>
          <a:latin typeface="Arial" charset="0"/>
          <a:ea typeface="ＭＳ Ｐゴシック" charset="-128"/>
        </a:defRPr>
      </a:lvl3pPr>
      <a:lvl4pPr algn="l" rtl="0" eaLnBrk="0" fontAlgn="base" hangingPunct="0">
        <a:spcBef>
          <a:spcPct val="0"/>
        </a:spcBef>
        <a:spcAft>
          <a:spcPct val="0"/>
        </a:spcAft>
        <a:defRPr sz="3600">
          <a:solidFill>
            <a:schemeClr val="tx1"/>
          </a:solidFill>
          <a:latin typeface="Arial" charset="0"/>
          <a:ea typeface="ＭＳ Ｐゴシック" charset="-128"/>
        </a:defRPr>
      </a:lvl4pPr>
      <a:lvl5pPr algn="l" rtl="0" eaLnBrk="0" fontAlgn="base" hangingPunct="0">
        <a:spcBef>
          <a:spcPct val="0"/>
        </a:spcBef>
        <a:spcAft>
          <a:spcPct val="0"/>
        </a:spcAft>
        <a:defRPr sz="3600">
          <a:solidFill>
            <a:schemeClr val="tx1"/>
          </a:solidFill>
          <a:latin typeface="Arial" charset="0"/>
          <a:ea typeface="ＭＳ Ｐゴシック" charset="-128"/>
        </a:defRPr>
      </a:lvl5pPr>
      <a:lvl6pPr marL="457200" algn="l" rtl="0" fontAlgn="base">
        <a:spcBef>
          <a:spcPct val="0"/>
        </a:spcBef>
        <a:spcAft>
          <a:spcPct val="0"/>
        </a:spcAft>
        <a:defRPr sz="3600">
          <a:solidFill>
            <a:schemeClr val="tx1"/>
          </a:solidFill>
          <a:latin typeface="Arial" charset="0"/>
          <a:ea typeface="ＭＳ Ｐゴシック" charset="-128"/>
        </a:defRPr>
      </a:lvl6pPr>
      <a:lvl7pPr marL="914400" algn="l" rtl="0" fontAlgn="base">
        <a:spcBef>
          <a:spcPct val="0"/>
        </a:spcBef>
        <a:spcAft>
          <a:spcPct val="0"/>
        </a:spcAft>
        <a:defRPr sz="3600">
          <a:solidFill>
            <a:schemeClr val="tx1"/>
          </a:solidFill>
          <a:latin typeface="Arial" charset="0"/>
          <a:ea typeface="ＭＳ Ｐゴシック" charset="-128"/>
        </a:defRPr>
      </a:lvl7pPr>
      <a:lvl8pPr marL="1371600" algn="l" rtl="0" fontAlgn="base">
        <a:spcBef>
          <a:spcPct val="0"/>
        </a:spcBef>
        <a:spcAft>
          <a:spcPct val="0"/>
        </a:spcAft>
        <a:defRPr sz="3600">
          <a:solidFill>
            <a:schemeClr val="tx1"/>
          </a:solidFill>
          <a:latin typeface="Arial" charset="0"/>
          <a:ea typeface="ＭＳ Ｐゴシック" charset="-128"/>
        </a:defRPr>
      </a:lvl8pPr>
      <a:lvl9pPr marL="1828800" algn="l" rtl="0" fontAlgn="base">
        <a:spcBef>
          <a:spcPct val="0"/>
        </a:spcBef>
        <a:spcAft>
          <a:spcPct val="0"/>
        </a:spcAft>
        <a:defRPr sz="3600">
          <a:solidFill>
            <a:schemeClr val="tx1"/>
          </a:solidFill>
          <a:latin typeface="Arial"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82960" y="6381789"/>
            <a:ext cx="7811602" cy="223122"/>
          </a:xfrm>
          <a:prstGeom prst="rect">
            <a:avLst/>
          </a:prstGeom>
          <a:gradFill flip="none" rotWithShape="1">
            <a:gsLst>
              <a:gs pos="0">
                <a:schemeClr val="bg1">
                  <a:lumMod val="85000"/>
                </a:schemeClr>
              </a:gs>
              <a:gs pos="44000">
                <a:schemeClr val="tx1"/>
              </a:gs>
              <a:gs pos="100000">
                <a:srgbClr val="D6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26" name="Title Placeholder 1"/>
          <p:cNvSpPr>
            <a:spLocks noGrp="1"/>
          </p:cNvSpPr>
          <p:nvPr>
            <p:ph type="title"/>
          </p:nvPr>
        </p:nvSpPr>
        <p:spPr bwMode="auto">
          <a:xfrm>
            <a:off x="457200" y="149406"/>
            <a:ext cx="8229600" cy="94770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br>
              <a:rPr lang="en-US" dirty="0"/>
            </a:br>
            <a:r>
              <a:rPr lang="en-US" dirty="0" err="1" smtClean="0"/>
              <a:t>sssssssssgg</a:t>
            </a:r>
            <a:endParaRPr lang="en-US" dirty="0"/>
          </a:p>
        </p:txBody>
      </p:sp>
      <p:sp>
        <p:nvSpPr>
          <p:cNvPr id="1027" name="Text Placeholder 2"/>
          <p:cNvSpPr>
            <a:spLocks noGrp="1"/>
          </p:cNvSpPr>
          <p:nvPr>
            <p:ph type="body" idx="1"/>
          </p:nvPr>
        </p:nvSpPr>
        <p:spPr bwMode="auto">
          <a:xfrm>
            <a:off x="457200" y="147986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6" descr="Temkin Logo.medium_WebSmall.jpg"/>
          <p:cNvPicPr>
            <a:picLocks noChangeAspect="1"/>
          </p:cNvPicPr>
          <p:nvPr/>
        </p:nvPicPr>
        <p:blipFill>
          <a:blip r:embed="rId6"/>
          <a:srcRect/>
          <a:stretch>
            <a:fillRect/>
          </a:stretch>
        </p:blipFill>
        <p:spPr bwMode="auto">
          <a:xfrm>
            <a:off x="8043863" y="5878513"/>
            <a:ext cx="871537" cy="903287"/>
          </a:xfrm>
          <a:prstGeom prst="rect">
            <a:avLst/>
          </a:prstGeom>
          <a:noFill/>
          <a:ln w="9525">
            <a:noFill/>
            <a:miter lim="800000"/>
            <a:headEnd/>
            <a:tailEnd/>
          </a:ln>
        </p:spPr>
      </p:pic>
      <p:sp>
        <p:nvSpPr>
          <p:cNvPr id="6" name="TextBox 5"/>
          <p:cNvSpPr txBox="1"/>
          <p:nvPr userDrawn="1"/>
        </p:nvSpPr>
        <p:spPr>
          <a:xfrm>
            <a:off x="2710853" y="6581001"/>
            <a:ext cx="3722293" cy="276999"/>
          </a:xfrm>
          <a:prstGeom prst="rect">
            <a:avLst/>
          </a:prstGeom>
          <a:noFill/>
        </p:spPr>
        <p:txBody>
          <a:bodyPr wrap="none" rtlCol="0">
            <a:spAutoFit/>
          </a:bodyPr>
          <a:lstStyle/>
          <a:p>
            <a:r>
              <a:rPr lang="en-US" sz="1200" dirty="0" smtClean="0">
                <a:solidFill>
                  <a:srgbClr val="7F7F7F"/>
                </a:solidFill>
              </a:rPr>
              <a:t>Copyright ©2018 Temkin Group. All rights reserved.</a:t>
            </a:r>
            <a:endParaRPr lang="en-US" sz="1200" dirty="0">
              <a:solidFill>
                <a:srgbClr val="7F7F7F"/>
              </a:solidFill>
            </a:endParaRPr>
          </a:p>
        </p:txBody>
      </p:sp>
      <p:sp>
        <p:nvSpPr>
          <p:cNvPr id="14" name="Slide Number Placeholder 13"/>
          <p:cNvSpPr>
            <a:spLocks noGrp="1"/>
          </p:cNvSpPr>
          <p:nvPr>
            <p:ph type="sldNum" sz="quarter" idx="4"/>
          </p:nvPr>
        </p:nvSpPr>
        <p:spPr>
          <a:xfrm>
            <a:off x="217434" y="6294785"/>
            <a:ext cx="2133600" cy="365125"/>
          </a:xfrm>
          <a:prstGeom prst="rect">
            <a:avLst/>
          </a:prstGeom>
        </p:spPr>
        <p:txBody>
          <a:bodyPr vert="horz" lIns="91440" tIns="45720" rIns="91440" bIns="45720" rtlCol="0" anchor="ctr"/>
          <a:lstStyle>
            <a:lvl1pPr algn="l">
              <a:defRPr sz="1200">
                <a:solidFill>
                  <a:srgbClr val="000000"/>
                </a:solidFill>
              </a:defRPr>
            </a:lvl1pPr>
          </a:lstStyle>
          <a:p>
            <a:r>
              <a:rPr lang="en-US" dirty="0" smtClean="0"/>
              <a:t>Page </a:t>
            </a:r>
            <a:fld id="{6CCB8A31-7782-7C4E-95BC-15ECDE0C94A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5" r:id="rId1"/>
    <p:sldLayoutId id="2147483844" r:id="rId2"/>
    <p:sldLayoutId id="2147483852" r:id="rId3"/>
    <p:sldLayoutId id="2147483854" r:id="rId4"/>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200" kern="1200">
          <a:solidFill>
            <a:schemeClr val="tx1"/>
          </a:solidFill>
          <a:latin typeface="Arial" pitchFamily="34" charset="0"/>
          <a:ea typeface="ＭＳ Ｐゴシック" charset="-128"/>
          <a:cs typeface="Arial" pitchFamily="34" charset="0"/>
        </a:defRPr>
      </a:lvl1pPr>
      <a:lvl2pPr algn="l" rtl="0" eaLnBrk="0" fontAlgn="base" hangingPunct="0">
        <a:spcBef>
          <a:spcPct val="0"/>
        </a:spcBef>
        <a:spcAft>
          <a:spcPct val="0"/>
        </a:spcAft>
        <a:defRPr sz="3600">
          <a:solidFill>
            <a:schemeClr val="tx1"/>
          </a:solidFill>
          <a:latin typeface="Arial" charset="0"/>
          <a:ea typeface="ＭＳ Ｐゴシック" charset="-128"/>
        </a:defRPr>
      </a:lvl2pPr>
      <a:lvl3pPr algn="l" rtl="0" eaLnBrk="0" fontAlgn="base" hangingPunct="0">
        <a:spcBef>
          <a:spcPct val="0"/>
        </a:spcBef>
        <a:spcAft>
          <a:spcPct val="0"/>
        </a:spcAft>
        <a:defRPr sz="3600">
          <a:solidFill>
            <a:schemeClr val="tx1"/>
          </a:solidFill>
          <a:latin typeface="Arial" charset="0"/>
          <a:ea typeface="ＭＳ Ｐゴシック" charset="-128"/>
        </a:defRPr>
      </a:lvl3pPr>
      <a:lvl4pPr algn="l" rtl="0" eaLnBrk="0" fontAlgn="base" hangingPunct="0">
        <a:spcBef>
          <a:spcPct val="0"/>
        </a:spcBef>
        <a:spcAft>
          <a:spcPct val="0"/>
        </a:spcAft>
        <a:defRPr sz="3600">
          <a:solidFill>
            <a:schemeClr val="tx1"/>
          </a:solidFill>
          <a:latin typeface="Arial" charset="0"/>
          <a:ea typeface="ＭＳ Ｐゴシック" charset="-128"/>
        </a:defRPr>
      </a:lvl4pPr>
      <a:lvl5pPr algn="l" rtl="0" eaLnBrk="0" fontAlgn="base" hangingPunct="0">
        <a:spcBef>
          <a:spcPct val="0"/>
        </a:spcBef>
        <a:spcAft>
          <a:spcPct val="0"/>
        </a:spcAft>
        <a:defRPr sz="3600">
          <a:solidFill>
            <a:schemeClr val="tx1"/>
          </a:solidFill>
          <a:latin typeface="Arial" charset="0"/>
          <a:ea typeface="ＭＳ Ｐゴシック" charset="-128"/>
        </a:defRPr>
      </a:lvl5pPr>
      <a:lvl6pPr marL="457200" algn="l" rtl="0" fontAlgn="base">
        <a:spcBef>
          <a:spcPct val="0"/>
        </a:spcBef>
        <a:spcAft>
          <a:spcPct val="0"/>
        </a:spcAft>
        <a:defRPr sz="3600">
          <a:solidFill>
            <a:schemeClr val="tx1"/>
          </a:solidFill>
          <a:latin typeface="Arial" charset="0"/>
          <a:ea typeface="ＭＳ Ｐゴシック" charset="-128"/>
        </a:defRPr>
      </a:lvl6pPr>
      <a:lvl7pPr marL="914400" algn="l" rtl="0" fontAlgn="base">
        <a:spcBef>
          <a:spcPct val="0"/>
        </a:spcBef>
        <a:spcAft>
          <a:spcPct val="0"/>
        </a:spcAft>
        <a:defRPr sz="3600">
          <a:solidFill>
            <a:schemeClr val="tx1"/>
          </a:solidFill>
          <a:latin typeface="Arial" charset="0"/>
          <a:ea typeface="ＭＳ Ｐゴシック" charset="-128"/>
        </a:defRPr>
      </a:lvl7pPr>
      <a:lvl8pPr marL="1371600" algn="l" rtl="0" fontAlgn="base">
        <a:spcBef>
          <a:spcPct val="0"/>
        </a:spcBef>
        <a:spcAft>
          <a:spcPct val="0"/>
        </a:spcAft>
        <a:defRPr sz="3600">
          <a:solidFill>
            <a:schemeClr val="tx1"/>
          </a:solidFill>
          <a:latin typeface="Arial" charset="0"/>
          <a:ea typeface="ＭＳ Ｐゴシック" charset="-128"/>
        </a:defRPr>
      </a:lvl8pPr>
      <a:lvl9pPr marL="1828800" algn="l" rtl="0" fontAlgn="base">
        <a:spcBef>
          <a:spcPct val="0"/>
        </a:spcBef>
        <a:spcAft>
          <a:spcPct val="0"/>
        </a:spcAft>
        <a:defRPr sz="3600">
          <a:solidFill>
            <a:schemeClr val="tx1"/>
          </a:solidFill>
          <a:latin typeface="Arial"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9.png"/><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p:txBody>
          <a:bodyPr/>
          <a:lstStyle/>
          <a:p>
            <a:r>
              <a:rPr lang="en-US" dirty="0" smtClean="0"/>
              <a:t>6 Laws of Customer Experience</a:t>
            </a:r>
          </a:p>
        </p:txBody>
      </p:sp>
      <p:sp>
        <p:nvSpPr>
          <p:cNvPr id="5" name="Text Placeholder 4"/>
          <p:cNvSpPr>
            <a:spLocks noGrp="1"/>
          </p:cNvSpPr>
          <p:nvPr>
            <p:ph type="body" sz="quarter" idx="10"/>
          </p:nvPr>
        </p:nvSpPr>
        <p:spPr/>
        <p:txBody>
          <a:bodyPr/>
          <a:lstStyle/>
          <a:p>
            <a:r>
              <a:rPr lang="en-US" dirty="0" smtClean="0"/>
              <a:t>2</a:t>
            </a:r>
            <a:r>
              <a:rPr lang="en-US" baseline="30000" dirty="0" smtClean="0"/>
              <a:t>o</a:t>
            </a:r>
            <a:r>
              <a:rPr lang="en-US" dirty="0" smtClean="0"/>
              <a:t> </a:t>
            </a:r>
            <a:r>
              <a:rPr lang="en-US" dirty="0" err="1" smtClean="0"/>
              <a:t>Congreso</a:t>
            </a:r>
            <a:r>
              <a:rPr lang="en-US" dirty="0" smtClean="0"/>
              <a:t> de </a:t>
            </a:r>
            <a:r>
              <a:rPr lang="en-US" dirty="0" err="1" smtClean="0"/>
              <a:t>Sostenibilidad</a:t>
            </a:r>
            <a:endParaRPr lang="en-US" dirty="0"/>
          </a:p>
        </p:txBody>
      </p:sp>
      <p:sp>
        <p:nvSpPr>
          <p:cNvPr id="10" name="TextBox 9"/>
          <p:cNvSpPr txBox="1">
            <a:spLocks noChangeArrowheads="1"/>
          </p:cNvSpPr>
          <p:nvPr/>
        </p:nvSpPr>
        <p:spPr bwMode="auto">
          <a:xfrm>
            <a:off x="471477" y="4025649"/>
            <a:ext cx="3152100" cy="1661993"/>
          </a:xfrm>
          <a:prstGeom prst="rect">
            <a:avLst/>
          </a:prstGeom>
          <a:noFill/>
          <a:ln w="9525">
            <a:noFill/>
            <a:miter lim="800000"/>
            <a:headEnd/>
            <a:tailEnd/>
          </a:ln>
        </p:spPr>
        <p:txBody>
          <a:bodyPr wrap="none">
            <a:prstTxWarp prst="textNoShape">
              <a:avLst/>
            </a:prstTxWarp>
            <a:spAutoFit/>
          </a:bodyPr>
          <a:lstStyle/>
          <a:p>
            <a:r>
              <a:rPr lang="en-US" sz="2800" b="1" dirty="0" smtClean="0">
                <a:solidFill>
                  <a:srgbClr val="D60000"/>
                </a:solidFill>
                <a:latin typeface="Calibri"/>
                <a:ea typeface="Times New Roman" charset="0"/>
                <a:cs typeface="Cambria"/>
              </a:rPr>
              <a:t>Jen Rodstrom</a:t>
            </a:r>
            <a:r>
              <a:rPr lang="en-US" sz="2800" dirty="0" smtClean="0">
                <a:latin typeface="Calibri"/>
                <a:ea typeface="Times New Roman" charset="0"/>
                <a:cs typeface="Cambria"/>
              </a:rPr>
              <a:t>, CCXP</a:t>
            </a:r>
          </a:p>
          <a:p>
            <a:r>
              <a:rPr lang="en-US" sz="2000" dirty="0" smtClean="0">
                <a:solidFill>
                  <a:prstClr val="black"/>
                </a:solidFill>
                <a:latin typeface="Calibri"/>
                <a:ea typeface="Times New Roman" charset="0"/>
                <a:cs typeface="Cambria"/>
              </a:rPr>
              <a:t>CX Transformist</a:t>
            </a:r>
          </a:p>
          <a:p>
            <a:r>
              <a:rPr lang="en-US" sz="2000" b="1" dirty="0" smtClean="0">
                <a:solidFill>
                  <a:prstClr val="black"/>
                </a:solidFill>
                <a:latin typeface="Calibri"/>
                <a:ea typeface="Times New Roman" charset="0"/>
                <a:cs typeface="Cambria"/>
              </a:rPr>
              <a:t>Temkin Group</a:t>
            </a:r>
          </a:p>
          <a:p>
            <a:endParaRPr lang="en-US" sz="1400" dirty="0" smtClean="0">
              <a:solidFill>
                <a:srgbClr val="D60000"/>
              </a:solidFill>
              <a:latin typeface="Calibri"/>
            </a:endParaRPr>
          </a:p>
          <a:p>
            <a:r>
              <a:rPr lang="en-US" sz="2000" dirty="0" smtClean="0">
                <a:solidFill>
                  <a:srgbClr val="D60000"/>
                </a:solidFill>
                <a:latin typeface="Calibri"/>
              </a:rPr>
              <a:t>February 2018</a:t>
            </a:r>
            <a:endParaRPr lang="en-US" sz="2000" dirty="0">
              <a:solidFill>
                <a:srgbClr val="D60000"/>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9346" name="Picture 2" descr="mirror"/>
          <p:cNvPicPr>
            <a:picLocks noChangeAspect="1" noChangeArrowheads="1"/>
          </p:cNvPicPr>
          <p:nvPr/>
        </p:nvPicPr>
        <p:blipFill>
          <a:blip r:embed="rId3"/>
          <a:srcRect/>
          <a:stretch>
            <a:fillRect/>
          </a:stretch>
        </p:blipFill>
        <p:spPr bwMode="auto">
          <a:xfrm>
            <a:off x="287338" y="196850"/>
            <a:ext cx="3681413" cy="5994400"/>
          </a:xfrm>
          <a:prstGeom prst="rect">
            <a:avLst/>
          </a:prstGeom>
          <a:noFill/>
        </p:spPr>
      </p:pic>
      <p:sp>
        <p:nvSpPr>
          <p:cNvPr id="577542" name="Text Box 6"/>
          <p:cNvSpPr txBox="1">
            <a:spLocks noChangeArrowheads="1"/>
          </p:cNvSpPr>
          <p:nvPr/>
        </p:nvSpPr>
        <p:spPr bwMode="auto">
          <a:xfrm>
            <a:off x="4224338" y="1466850"/>
            <a:ext cx="4605337" cy="2959100"/>
          </a:xfrm>
          <a:prstGeom prst="rect">
            <a:avLst/>
          </a:prstGeom>
          <a:noFill/>
          <a:ln w="12700">
            <a:noFill/>
            <a:miter lim="800000"/>
            <a:headEnd/>
            <a:tailEnd/>
          </a:ln>
        </p:spPr>
        <p:txBody>
          <a:bodyPr>
            <a:prstTxWarp prst="textNoShape">
              <a:avLst/>
            </a:prstTxWarp>
            <a:spAutoFit/>
          </a:bodyPr>
          <a:lstStyle/>
          <a:p>
            <a:pPr algn="ctr" eaLnBrk="0" hangingPunct="0"/>
            <a:r>
              <a:rPr lang="en-US" sz="2800" b="1" dirty="0" smtClean="0"/>
              <a:t>“…</a:t>
            </a:r>
            <a:r>
              <a:rPr lang="en-US" sz="2800" b="1" i="1" dirty="0" smtClean="0"/>
              <a:t>but</a:t>
            </a:r>
            <a:r>
              <a:rPr lang="en-US" sz="2800" b="1" dirty="0" smtClean="0"/>
              <a:t> </a:t>
            </a:r>
            <a:r>
              <a:rPr lang="en-US" sz="2800" b="1" i="1" dirty="0"/>
              <a:t>when I looked at the customer feedback data we looked more </a:t>
            </a:r>
            <a:br>
              <a:rPr lang="en-US" sz="2800" b="1" i="1" dirty="0"/>
            </a:br>
            <a:r>
              <a:rPr lang="en-US" sz="2800" b="1" i="1" dirty="0"/>
              <a:t>like the hunchback of </a:t>
            </a:r>
            <a:r>
              <a:rPr lang="en-US" sz="2800" b="1" i="1" dirty="0" smtClean="0"/>
              <a:t>Notre Dame</a:t>
            </a:r>
            <a:r>
              <a:rPr lang="en-US" sz="2800" b="1" dirty="0" smtClean="0"/>
              <a:t>.”</a:t>
            </a:r>
          </a:p>
          <a:p>
            <a:pPr algn="ctr" eaLnBrk="0" hangingPunct="0"/>
            <a:endParaRPr lang="en-US" sz="2800" b="1" dirty="0"/>
          </a:p>
          <a:p>
            <a:pPr algn="ctr" eaLnBrk="0" hangingPunct="0"/>
            <a:r>
              <a:rPr lang="en-US" sz="2000" dirty="0"/>
              <a:t>- SVP of Sales And Service</a:t>
            </a:r>
          </a:p>
        </p:txBody>
      </p:sp>
      <p:pic>
        <p:nvPicPr>
          <p:cNvPr id="1849348" name="Picture 4" descr="quasimodo"/>
          <p:cNvPicPr>
            <a:picLocks noChangeAspect="1" noChangeArrowheads="1"/>
          </p:cNvPicPr>
          <p:nvPr/>
        </p:nvPicPr>
        <p:blipFill>
          <a:blip r:embed="rId4"/>
          <a:srcRect l="5565" t="17021" r="24635"/>
          <a:stretch>
            <a:fillRect/>
          </a:stretch>
        </p:blipFill>
        <p:spPr bwMode="auto">
          <a:xfrm>
            <a:off x="828676" y="1277937"/>
            <a:ext cx="2524125" cy="4000500"/>
          </a:xfrm>
          <a:prstGeom prst="rect">
            <a:avLst/>
          </a:prstGeom>
          <a:noFill/>
        </p:spPr>
      </p:pic>
    </p:spTree>
    <p:extLst>
      <p:ext uri="{BB962C8B-B14F-4D97-AF65-F5344CB8AC3E}">
        <p14:creationId xmlns:p14="http://schemas.microsoft.com/office/powerpoint/2010/main" val="916580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7542"/>
                                        </p:tgtEl>
                                        <p:attrNameLst>
                                          <p:attrName>style.visibility</p:attrName>
                                        </p:attrNameLst>
                                      </p:cBhvr>
                                      <p:to>
                                        <p:strVal val="visible"/>
                                      </p:to>
                                    </p:set>
                                    <p:animEffect transition="in" filter="fade">
                                      <p:cBhvr>
                                        <p:cTn id="7" dur="500"/>
                                        <p:tgtEl>
                                          <p:spTgt spid="5775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49348"/>
                                        </p:tgtEl>
                                        <p:attrNameLst>
                                          <p:attrName>style.visibility</p:attrName>
                                        </p:attrNameLst>
                                      </p:cBhvr>
                                      <p:to>
                                        <p:strVal val="visible"/>
                                      </p:to>
                                    </p:set>
                                    <p:animEffect transition="in" filter="fade">
                                      <p:cBhvr>
                                        <p:cTn id="11" dur="3000"/>
                                        <p:tgtEl>
                                          <p:spTgt spid="184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702" name="Rectangle 6"/>
          <p:cNvSpPr>
            <a:spLocks noChangeArrowheads="1"/>
          </p:cNvSpPr>
          <p:nvPr/>
        </p:nvSpPr>
        <p:spPr bwMode="auto">
          <a:xfrm>
            <a:off x="113397" y="158763"/>
            <a:ext cx="8878936" cy="2308324"/>
          </a:xfrm>
          <a:prstGeom prst="rect">
            <a:avLst/>
          </a:prstGeom>
          <a:solidFill>
            <a:srgbClr val="333333">
              <a:alpha val="60001"/>
            </a:srgbClr>
          </a:solidFill>
          <a:ln w="19050">
            <a:noFill/>
            <a:miter lim="800000"/>
            <a:headEnd/>
            <a:tailEnd/>
          </a:ln>
          <a:effectLst/>
        </p:spPr>
        <p:txBody>
          <a:bodyPr wrap="square">
            <a:prstTxWarp prst="textNoShape">
              <a:avLst/>
            </a:prstTxWarp>
            <a:spAutoFit/>
          </a:bodyPr>
          <a:lstStyle/>
          <a:p>
            <a:r>
              <a:rPr lang="en-US" sz="4800" b="1" dirty="0" smtClean="0">
                <a:solidFill>
                  <a:srgbClr val="DE2030"/>
                </a:solidFill>
              </a:rPr>
              <a:t> </a:t>
            </a:r>
            <a:r>
              <a:rPr lang="en-US" sz="4800" b="1" dirty="0">
                <a:solidFill>
                  <a:srgbClr val="FF0000"/>
                </a:solidFill>
              </a:rPr>
              <a:t/>
            </a:r>
            <a:br>
              <a:rPr lang="en-US" sz="4800" b="1" dirty="0">
                <a:solidFill>
                  <a:srgbClr val="FF0000"/>
                </a:solidFill>
              </a:rPr>
            </a:br>
            <a:r>
              <a:rPr lang="en-US" sz="4800" b="1" dirty="0" smtClean="0">
                <a:solidFill>
                  <a:srgbClr val="000000"/>
                </a:solidFill>
              </a:rPr>
              <a:t>Customer Familiarity Breeds Alignment</a:t>
            </a:r>
            <a:endParaRPr lang="en-US" sz="4800" b="1" dirty="0">
              <a:solidFill>
                <a:srgbClr val="000000"/>
              </a:solidFill>
            </a:endParaRPr>
          </a:p>
        </p:txBody>
      </p:sp>
      <p:pic>
        <p:nvPicPr>
          <p:cNvPr id="2" name="Picture 1"/>
          <p:cNvPicPr>
            <a:picLocks noChangeAspect="1"/>
          </p:cNvPicPr>
          <p:nvPr/>
        </p:nvPicPr>
        <p:blipFill>
          <a:blip r:embed="rId2"/>
          <a:stretch>
            <a:fillRect/>
          </a:stretch>
        </p:blipFill>
        <p:spPr>
          <a:xfrm>
            <a:off x="2521452" y="2463649"/>
            <a:ext cx="4066877" cy="3895382"/>
          </a:xfrm>
          <a:prstGeom prst="rect">
            <a:avLst/>
          </a:prstGeom>
        </p:spPr>
      </p:pic>
      <p:sp>
        <p:nvSpPr>
          <p:cNvPr id="5" name="TextBox 4"/>
          <p:cNvSpPr txBox="1"/>
          <p:nvPr/>
        </p:nvSpPr>
        <p:spPr>
          <a:xfrm>
            <a:off x="192775" y="204124"/>
            <a:ext cx="2052474" cy="707886"/>
          </a:xfrm>
          <a:prstGeom prst="rect">
            <a:avLst/>
          </a:prstGeom>
          <a:solidFill>
            <a:srgbClr val="DE2030"/>
          </a:solidFill>
        </p:spPr>
        <p:txBody>
          <a:bodyPr wrap="square" rtlCol="0">
            <a:spAutoFit/>
          </a:bodyPr>
          <a:lstStyle/>
          <a:p>
            <a:r>
              <a:rPr lang="en-US" sz="4000" b="1" dirty="0" smtClean="0">
                <a:solidFill>
                  <a:schemeClr val="bg1"/>
                </a:solidFill>
              </a:rPr>
              <a:t>LAW #3</a:t>
            </a:r>
            <a:endParaRPr lang="en-US" sz="4000" b="1" dirty="0">
              <a:solidFill>
                <a:schemeClr val="bg1"/>
              </a:solidFill>
            </a:endParaRPr>
          </a:p>
        </p:txBody>
      </p:sp>
    </p:spTree>
    <p:extLst>
      <p:ext uri="{BB962C8B-B14F-4D97-AF65-F5344CB8AC3E}">
        <p14:creationId xmlns:p14="http://schemas.microsoft.com/office/powerpoint/2010/main" val="38947228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for your customers’ journey…</a:t>
            </a:r>
            <a:endParaRPr lang="en-US" dirty="0"/>
          </a:p>
        </p:txBody>
      </p:sp>
      <p:sp>
        <p:nvSpPr>
          <p:cNvPr id="5" name="Text Placeholder 4"/>
          <p:cNvSpPr>
            <a:spLocks noGrp="1"/>
          </p:cNvSpPr>
          <p:nvPr>
            <p:ph type="body" sz="quarter" idx="4294967295"/>
          </p:nvPr>
        </p:nvSpPr>
        <p:spPr>
          <a:xfrm>
            <a:off x="3211513" y="1984375"/>
            <a:ext cx="5932487" cy="4043363"/>
          </a:xfrm>
        </p:spPr>
        <p:txBody>
          <a:bodyPr/>
          <a:lstStyle/>
          <a:p>
            <a:r>
              <a:rPr lang="en-US" sz="2400" dirty="0" smtClean="0"/>
              <a:t>Are you going on active duty?</a:t>
            </a:r>
          </a:p>
          <a:p>
            <a:r>
              <a:rPr lang="en-US" sz="2400" dirty="0" smtClean="0"/>
              <a:t>If yes, then…</a:t>
            </a:r>
          </a:p>
          <a:p>
            <a:pPr lvl="1"/>
            <a:r>
              <a:rPr lang="en-US" dirty="0"/>
              <a:t>Do you want to put your auto </a:t>
            </a:r>
            <a:br>
              <a:rPr lang="en-US" dirty="0"/>
            </a:br>
            <a:r>
              <a:rPr lang="en-US" dirty="0"/>
              <a:t>insurance on hold?</a:t>
            </a:r>
          </a:p>
          <a:p>
            <a:pPr lvl="1"/>
            <a:r>
              <a:rPr lang="en-US" dirty="0"/>
              <a:t>Have you executed a power of attorney?</a:t>
            </a:r>
          </a:p>
          <a:p>
            <a:pPr lvl="1"/>
            <a:r>
              <a:rPr lang="en-US" dirty="0"/>
              <a:t>Have you executed a healthcare proxy?</a:t>
            </a:r>
          </a:p>
          <a:p>
            <a:pPr lvl="1"/>
            <a:r>
              <a:rPr lang="en-US" dirty="0"/>
              <a:t>Do you have enough life insurance?</a:t>
            </a:r>
          </a:p>
        </p:txBody>
      </p:sp>
      <p:pic>
        <p:nvPicPr>
          <p:cNvPr id="6" name="Picture 5"/>
          <p:cNvPicPr>
            <a:picLocks noChangeAspect="1"/>
          </p:cNvPicPr>
          <p:nvPr/>
        </p:nvPicPr>
        <p:blipFill>
          <a:blip r:embed="rId3"/>
          <a:stretch>
            <a:fillRect/>
          </a:stretch>
        </p:blipFill>
        <p:spPr>
          <a:xfrm>
            <a:off x="237953" y="2131850"/>
            <a:ext cx="2857500" cy="2857500"/>
          </a:xfrm>
          <a:prstGeom prst="rect">
            <a:avLst/>
          </a:prstGeom>
        </p:spPr>
      </p:pic>
      <p:sp>
        <p:nvSpPr>
          <p:cNvPr id="7" name="Rectangle 6"/>
          <p:cNvSpPr/>
          <p:nvPr/>
        </p:nvSpPr>
        <p:spPr>
          <a:xfrm>
            <a:off x="558800" y="1209301"/>
            <a:ext cx="8280400" cy="461665"/>
          </a:xfrm>
          <a:prstGeom prst="rect">
            <a:avLst/>
          </a:prstGeom>
        </p:spPr>
        <p:txBody>
          <a:bodyPr wrap="square">
            <a:spAutoFit/>
          </a:bodyPr>
          <a:lstStyle/>
          <a:p>
            <a:r>
              <a:rPr lang="en-US" sz="2400" dirty="0" smtClean="0"/>
              <a:t>When a USAA member calls in to change an address…</a:t>
            </a:r>
            <a:endParaRPr lang="en-US" sz="2400" dirty="0"/>
          </a:p>
        </p:txBody>
      </p:sp>
    </p:spTree>
    <p:extLst>
      <p:ext uri="{BB962C8B-B14F-4D97-AF65-F5344CB8AC3E}">
        <p14:creationId xmlns:p14="http://schemas.microsoft.com/office/powerpoint/2010/main" val="2238560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questions that drive Customer Journey Thinking™</a:t>
            </a:r>
            <a:endParaRPr lang="en-US" dirty="0"/>
          </a:p>
        </p:txBody>
      </p:sp>
      <p:sp>
        <p:nvSpPr>
          <p:cNvPr id="3" name="Text Placeholder 2"/>
          <p:cNvSpPr>
            <a:spLocks noGrp="1"/>
          </p:cNvSpPr>
          <p:nvPr>
            <p:ph type="body" sz="quarter" idx="11"/>
          </p:nvPr>
        </p:nvSpPr>
        <p:spPr/>
        <p:txBody>
          <a:bodyPr/>
          <a:lstStyle/>
          <a:p>
            <a:pPr marL="457200" indent="-457200">
              <a:lnSpc>
                <a:spcPct val="150000"/>
              </a:lnSpc>
              <a:buFont typeface="+mj-lt"/>
              <a:buAutoNum type="arabicPeriod"/>
            </a:pPr>
            <a:r>
              <a:rPr lang="en-US" dirty="0" smtClean="0"/>
              <a:t>Who is the customer?</a:t>
            </a:r>
          </a:p>
          <a:p>
            <a:pPr marL="457200" indent="-457200">
              <a:lnSpc>
                <a:spcPct val="150000"/>
              </a:lnSpc>
              <a:buFont typeface="+mj-lt"/>
              <a:buAutoNum type="arabicPeriod"/>
            </a:pPr>
            <a:r>
              <a:rPr lang="en-US" dirty="0" smtClean="0"/>
              <a:t>What is the customer’s real goal?</a:t>
            </a:r>
          </a:p>
          <a:p>
            <a:pPr marL="457200" indent="-457200">
              <a:lnSpc>
                <a:spcPct val="150000"/>
              </a:lnSpc>
              <a:buFont typeface="+mj-lt"/>
              <a:buAutoNum type="arabicPeriod"/>
            </a:pPr>
            <a:r>
              <a:rPr lang="en-US" dirty="0" smtClean="0"/>
              <a:t>What did the customer do right before? (three times)</a:t>
            </a:r>
          </a:p>
          <a:p>
            <a:pPr marL="457200" indent="-457200">
              <a:lnSpc>
                <a:spcPct val="150000"/>
              </a:lnSpc>
              <a:buFont typeface="+mj-lt"/>
              <a:buAutoNum type="arabicPeriod"/>
            </a:pPr>
            <a:r>
              <a:rPr lang="en-US" dirty="0" smtClean="0"/>
              <a:t>What will the customer do right afterwards? (three times)</a:t>
            </a:r>
          </a:p>
          <a:p>
            <a:pPr marL="457200" indent="-457200">
              <a:lnSpc>
                <a:spcPct val="150000"/>
              </a:lnSpc>
              <a:buFont typeface="+mj-lt"/>
              <a:buAutoNum type="arabicPeriod"/>
            </a:pPr>
            <a:r>
              <a:rPr lang="en-US" dirty="0" smtClean="0"/>
              <a:t>What will make the customer </a:t>
            </a:r>
            <a:r>
              <a:rPr lang="en-US" b="1" dirty="0" smtClean="0">
                <a:solidFill>
                  <a:srgbClr val="993333"/>
                </a:solidFill>
              </a:rPr>
              <a:t>happy</a:t>
            </a:r>
            <a:r>
              <a:rPr lang="en-US" dirty="0" smtClean="0"/>
              <a:t>?</a:t>
            </a:r>
          </a:p>
        </p:txBody>
      </p:sp>
    </p:spTree>
    <p:extLst>
      <p:ext uri="{BB962C8B-B14F-4D97-AF65-F5344CB8AC3E}">
        <p14:creationId xmlns:p14="http://schemas.microsoft.com/office/powerpoint/2010/main" val="699054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702" name="Rectangle 6"/>
          <p:cNvSpPr>
            <a:spLocks noChangeArrowheads="1"/>
          </p:cNvSpPr>
          <p:nvPr/>
        </p:nvSpPr>
        <p:spPr bwMode="auto">
          <a:xfrm>
            <a:off x="113397" y="158763"/>
            <a:ext cx="8878936" cy="2308324"/>
          </a:xfrm>
          <a:prstGeom prst="rect">
            <a:avLst/>
          </a:prstGeom>
          <a:solidFill>
            <a:srgbClr val="333333">
              <a:alpha val="60001"/>
            </a:srgbClr>
          </a:solidFill>
          <a:ln w="19050">
            <a:noFill/>
            <a:miter lim="800000"/>
            <a:headEnd/>
            <a:tailEnd/>
          </a:ln>
          <a:effectLst/>
        </p:spPr>
        <p:txBody>
          <a:bodyPr wrap="square">
            <a:prstTxWarp prst="textNoShape">
              <a:avLst/>
            </a:prstTxWarp>
            <a:spAutoFit/>
          </a:bodyPr>
          <a:lstStyle/>
          <a:p>
            <a:r>
              <a:rPr lang="en-US" sz="4800" b="1" dirty="0">
                <a:solidFill>
                  <a:srgbClr val="FF0000"/>
                </a:solidFill>
              </a:rPr>
              <a:t/>
            </a:r>
            <a:br>
              <a:rPr lang="en-US" sz="4800" b="1" dirty="0">
                <a:solidFill>
                  <a:srgbClr val="FF0000"/>
                </a:solidFill>
              </a:rPr>
            </a:br>
            <a:r>
              <a:rPr lang="en-US" sz="4800" b="1" dirty="0" smtClean="0">
                <a:solidFill>
                  <a:srgbClr val="000000"/>
                </a:solidFill>
              </a:rPr>
              <a:t>Unengaged Employees Don</a:t>
            </a:r>
            <a:r>
              <a:rPr lang="fr-FR" sz="4800" b="1" dirty="0" smtClean="0">
                <a:solidFill>
                  <a:srgbClr val="000000"/>
                </a:solidFill>
              </a:rPr>
              <a:t>’</a:t>
            </a:r>
            <a:r>
              <a:rPr lang="en-US" sz="4800" b="1" dirty="0" smtClean="0">
                <a:solidFill>
                  <a:srgbClr val="000000"/>
                </a:solidFill>
              </a:rPr>
              <a:t>t Create Engaged Customers</a:t>
            </a:r>
            <a:endParaRPr lang="en-US" sz="4800" b="1" dirty="0">
              <a:solidFill>
                <a:srgbClr val="000000"/>
              </a:solidFill>
            </a:endParaRPr>
          </a:p>
        </p:txBody>
      </p:sp>
      <p:pic>
        <p:nvPicPr>
          <p:cNvPr id="3" name="Picture 2"/>
          <p:cNvPicPr>
            <a:picLocks noChangeAspect="1"/>
          </p:cNvPicPr>
          <p:nvPr/>
        </p:nvPicPr>
        <p:blipFill>
          <a:blip r:embed="rId3"/>
          <a:stretch>
            <a:fillRect/>
          </a:stretch>
        </p:blipFill>
        <p:spPr>
          <a:xfrm>
            <a:off x="2351034" y="2551548"/>
            <a:ext cx="4418729" cy="3796140"/>
          </a:xfrm>
          <a:prstGeom prst="rect">
            <a:avLst/>
          </a:prstGeom>
        </p:spPr>
      </p:pic>
      <p:sp>
        <p:nvSpPr>
          <p:cNvPr id="5" name="TextBox 4"/>
          <p:cNvSpPr txBox="1"/>
          <p:nvPr/>
        </p:nvSpPr>
        <p:spPr>
          <a:xfrm>
            <a:off x="192775" y="204124"/>
            <a:ext cx="2052474" cy="707886"/>
          </a:xfrm>
          <a:prstGeom prst="rect">
            <a:avLst/>
          </a:prstGeom>
          <a:solidFill>
            <a:srgbClr val="DE2030"/>
          </a:solidFill>
        </p:spPr>
        <p:txBody>
          <a:bodyPr wrap="square" rtlCol="0">
            <a:spAutoFit/>
          </a:bodyPr>
          <a:lstStyle/>
          <a:p>
            <a:r>
              <a:rPr lang="en-US" sz="4000" b="1" dirty="0" smtClean="0">
                <a:solidFill>
                  <a:schemeClr val="bg1"/>
                </a:solidFill>
              </a:rPr>
              <a:t>LAW #4</a:t>
            </a:r>
            <a:endParaRPr lang="en-US" sz="4000" b="1" dirty="0">
              <a:solidFill>
                <a:schemeClr val="bg1"/>
              </a:solidFill>
            </a:endParaRPr>
          </a:p>
        </p:txBody>
      </p:sp>
    </p:spTree>
    <p:extLst>
      <p:ext uri="{BB962C8B-B14F-4D97-AF65-F5344CB8AC3E}">
        <p14:creationId xmlns:p14="http://schemas.microsoft.com/office/powerpoint/2010/main" val="1427124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10_DisengagedEmployeeLoadingLuggageOnAirpla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20" y="248198"/>
            <a:ext cx="7484160" cy="5613121"/>
          </a:xfrm>
          <a:prstGeom prst="rect">
            <a:avLst/>
          </a:prstGeom>
        </p:spPr>
      </p:pic>
    </p:spTree>
    <p:extLst>
      <p:ext uri="{BB962C8B-B14F-4D97-AF65-F5344CB8AC3E}">
        <p14:creationId xmlns:p14="http://schemas.microsoft.com/office/powerpoint/2010/main" val="3362261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Engaged employees are valuable assets </a:t>
            </a:r>
            <a:endParaRPr lang="en-US" dirty="0"/>
          </a:p>
        </p:txBody>
      </p:sp>
      <p:sp>
        <p:nvSpPr>
          <p:cNvPr id="6" name="TextBox 5"/>
          <p:cNvSpPr txBox="1">
            <a:spLocks noChangeArrowheads="1"/>
          </p:cNvSpPr>
          <p:nvPr/>
        </p:nvSpPr>
        <p:spPr bwMode="auto">
          <a:xfrm>
            <a:off x="228605" y="5845581"/>
            <a:ext cx="7723315" cy="523210"/>
          </a:xfrm>
          <a:prstGeom prst="rect">
            <a:avLst/>
          </a:prstGeom>
          <a:noFill/>
          <a:ln w="9525">
            <a:noFill/>
            <a:miter lim="800000"/>
            <a:headEnd/>
            <a:tailEnd/>
          </a:ln>
        </p:spPr>
        <p:txBody>
          <a:bodyPr wrap="square" lIns="91430" tIns="45715" rIns="91430" bIns="45715">
            <a:prstTxWarp prst="textNoShape">
              <a:avLst/>
            </a:prstTxWarp>
            <a:spAutoFit/>
          </a:bodyPr>
          <a:lstStyle/>
          <a:p>
            <a:pPr marL="576263" indent="-576263"/>
            <a:r>
              <a:rPr lang="en-US" sz="1400" dirty="0">
                <a:latin typeface="Arial"/>
                <a:cs typeface="Arial"/>
              </a:rPr>
              <a:t>Base:</a:t>
            </a:r>
            <a:r>
              <a:rPr lang="en-US" sz="1400" dirty="0" smtClean="0">
                <a:latin typeface="Arial"/>
                <a:cs typeface="Arial"/>
              </a:rPr>
              <a:t>		</a:t>
            </a:r>
            <a:r>
              <a:rPr lang="en-US" sz="1400" dirty="0" smtClean="0">
                <a:latin typeface="Arial"/>
                <a:ea typeface="Arial" pitchFamily="-65" charset="0"/>
                <a:cs typeface="Arial"/>
              </a:rPr>
              <a:t>5,626 </a:t>
            </a:r>
            <a:r>
              <a:rPr lang="en-US" sz="1400" dirty="0">
                <a:latin typeface="Arial"/>
                <a:ea typeface="Arial" pitchFamily="-65" charset="0"/>
                <a:cs typeface="Arial"/>
              </a:rPr>
              <a:t>full-time U.S. employees</a:t>
            </a:r>
          </a:p>
          <a:p>
            <a:pPr marL="576263" indent="-576263"/>
            <a:r>
              <a:rPr lang="en-US" sz="1400" dirty="0">
                <a:latin typeface="Arial"/>
                <a:ea typeface="Arial" pitchFamily="-65" charset="0"/>
                <a:cs typeface="Arial"/>
              </a:rPr>
              <a:t>Source:	Temkin </a:t>
            </a:r>
            <a:r>
              <a:rPr lang="en-US" sz="1400" dirty="0" smtClean="0">
                <a:latin typeface="Arial"/>
                <a:ea typeface="Arial" pitchFamily="-65" charset="0"/>
                <a:cs typeface="Arial"/>
              </a:rPr>
              <a:t>Group report, “Employee Engagement Benchmark Study, </a:t>
            </a:r>
            <a:r>
              <a:rPr lang="is-IS" sz="1400" dirty="0" smtClean="0">
                <a:latin typeface="Arial"/>
                <a:ea typeface="Arial" pitchFamily="-65" charset="0"/>
                <a:cs typeface="Arial"/>
              </a:rPr>
              <a:t>2017</a:t>
            </a:r>
            <a:r>
              <a:rPr lang="en-US" sz="1400" dirty="0" smtClean="0">
                <a:latin typeface="Arial"/>
                <a:ea typeface="Arial" pitchFamily="-65" charset="0"/>
                <a:cs typeface="Arial"/>
              </a:rPr>
              <a:t>”</a:t>
            </a:r>
            <a:endParaRPr lang="en-US" sz="1400" dirty="0">
              <a:latin typeface="Arial"/>
              <a:ea typeface="Arial" pitchFamily="-65" charset="0"/>
              <a:cs typeface="Arial"/>
            </a:endParaRPr>
          </a:p>
        </p:txBody>
      </p:sp>
      <p:sp>
        <p:nvSpPr>
          <p:cNvPr id="7" name="TextBox 6"/>
          <p:cNvSpPr txBox="1"/>
          <p:nvPr/>
        </p:nvSpPr>
        <p:spPr>
          <a:xfrm>
            <a:off x="1813672" y="1161000"/>
            <a:ext cx="5516655" cy="400110"/>
          </a:xfrm>
          <a:prstGeom prst="rect">
            <a:avLst/>
          </a:prstGeom>
          <a:noFill/>
        </p:spPr>
        <p:txBody>
          <a:bodyPr wrap="none" rtlCol="0">
            <a:spAutoFit/>
          </a:bodyPr>
          <a:lstStyle/>
          <a:p>
            <a:r>
              <a:rPr lang="en-US" sz="2000" dirty="0" smtClean="0"/>
              <a:t>Employees That Are </a:t>
            </a:r>
            <a:r>
              <a:rPr lang="en-US" sz="2000" dirty="0" smtClean="0">
                <a:solidFill>
                  <a:srgbClr val="FF0000"/>
                </a:solidFill>
              </a:rPr>
              <a:t>Likely </a:t>
            </a:r>
            <a:r>
              <a:rPr lang="en-US" sz="2000" dirty="0" smtClean="0"/>
              <a:t>to Do These Things</a:t>
            </a:r>
            <a:endParaRPr lang="en-US" sz="2000" dirty="0"/>
          </a:p>
        </p:txBody>
      </p:sp>
      <p:graphicFrame>
        <p:nvGraphicFramePr>
          <p:cNvPr id="8" name="Chart 7"/>
          <p:cNvGraphicFramePr/>
          <p:nvPr>
            <p:extLst>
              <p:ext uri="{D42A27DB-BD31-4B8C-83A1-F6EECF244321}">
                <p14:modId xmlns:p14="http://schemas.microsoft.com/office/powerpoint/2010/main" val="1871033315"/>
              </p:ext>
            </p:extLst>
          </p:nvPr>
        </p:nvGraphicFramePr>
        <p:xfrm>
          <a:off x="379910" y="1676400"/>
          <a:ext cx="8510090" cy="38382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20231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702" name="Rectangle 6"/>
          <p:cNvSpPr>
            <a:spLocks noChangeArrowheads="1"/>
          </p:cNvSpPr>
          <p:nvPr/>
        </p:nvSpPr>
        <p:spPr bwMode="auto">
          <a:xfrm>
            <a:off x="79378" y="158763"/>
            <a:ext cx="8980992" cy="2154436"/>
          </a:xfrm>
          <a:prstGeom prst="rect">
            <a:avLst/>
          </a:prstGeom>
          <a:solidFill>
            <a:srgbClr val="333333">
              <a:alpha val="60001"/>
            </a:srgbClr>
          </a:solidFill>
          <a:ln w="19050">
            <a:noFill/>
            <a:miter lim="800000"/>
            <a:headEnd/>
            <a:tailEnd/>
          </a:ln>
          <a:effectLst/>
        </p:spPr>
        <p:txBody>
          <a:bodyPr wrap="square">
            <a:prstTxWarp prst="textNoShape">
              <a:avLst/>
            </a:prstTxWarp>
            <a:spAutoFit/>
          </a:bodyPr>
          <a:lstStyle/>
          <a:p>
            <a:endParaRPr lang="en-US" sz="4800" b="1" dirty="0" smtClean="0">
              <a:solidFill>
                <a:schemeClr val="bg1"/>
              </a:solidFill>
            </a:endParaRPr>
          </a:p>
          <a:p>
            <a:r>
              <a:rPr lang="en-US" sz="4300" b="1" dirty="0" smtClean="0">
                <a:solidFill>
                  <a:srgbClr val="000000"/>
                </a:solidFill>
              </a:rPr>
              <a:t>Employees Do What Is Measured, Incented, and Celebrated</a:t>
            </a:r>
            <a:endParaRPr lang="en-US" sz="4300" b="1" dirty="0">
              <a:solidFill>
                <a:srgbClr val="000000"/>
              </a:solidFill>
            </a:endParaRPr>
          </a:p>
        </p:txBody>
      </p:sp>
      <p:pic>
        <p:nvPicPr>
          <p:cNvPr id="2" name="Picture 1"/>
          <p:cNvPicPr>
            <a:picLocks noChangeAspect="1"/>
          </p:cNvPicPr>
          <p:nvPr/>
        </p:nvPicPr>
        <p:blipFill>
          <a:blip r:embed="rId3"/>
          <a:stretch>
            <a:fillRect/>
          </a:stretch>
        </p:blipFill>
        <p:spPr>
          <a:xfrm>
            <a:off x="2800890" y="2415469"/>
            <a:ext cx="3845715" cy="3957332"/>
          </a:xfrm>
          <a:prstGeom prst="rect">
            <a:avLst/>
          </a:prstGeom>
        </p:spPr>
      </p:pic>
      <p:sp>
        <p:nvSpPr>
          <p:cNvPr id="5" name="TextBox 4"/>
          <p:cNvSpPr txBox="1"/>
          <p:nvPr/>
        </p:nvSpPr>
        <p:spPr>
          <a:xfrm>
            <a:off x="192775" y="204124"/>
            <a:ext cx="2052474" cy="707886"/>
          </a:xfrm>
          <a:prstGeom prst="rect">
            <a:avLst/>
          </a:prstGeom>
          <a:solidFill>
            <a:srgbClr val="DE2030"/>
          </a:solidFill>
        </p:spPr>
        <p:txBody>
          <a:bodyPr wrap="square" rtlCol="0">
            <a:spAutoFit/>
          </a:bodyPr>
          <a:lstStyle/>
          <a:p>
            <a:r>
              <a:rPr lang="en-US" sz="4000" b="1" dirty="0" smtClean="0">
                <a:solidFill>
                  <a:schemeClr val="bg1"/>
                </a:solidFill>
              </a:rPr>
              <a:t>LAW #5</a:t>
            </a:r>
            <a:endParaRPr lang="en-US" sz="4000" b="1" dirty="0">
              <a:solidFill>
                <a:schemeClr val="bg1"/>
              </a:solidFill>
            </a:endParaRPr>
          </a:p>
        </p:txBody>
      </p:sp>
    </p:spTree>
    <p:extLst>
      <p:ext uri="{BB962C8B-B14F-4D97-AF65-F5344CB8AC3E}">
        <p14:creationId xmlns:p14="http://schemas.microsoft.com/office/powerpoint/2010/main" val="12499644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Employees do what is measured, incented &amp; celebrated</a:t>
            </a:r>
            <a:endParaRPr lang="en-US" dirty="0"/>
          </a:p>
        </p:txBody>
      </p:sp>
      <p:pic>
        <p:nvPicPr>
          <p:cNvPr id="6" name="Picture 5"/>
          <p:cNvPicPr>
            <a:picLocks noChangeAspect="1"/>
          </p:cNvPicPr>
          <p:nvPr/>
        </p:nvPicPr>
        <p:blipFill>
          <a:blip r:embed="rId3"/>
          <a:stretch>
            <a:fillRect/>
          </a:stretch>
        </p:blipFill>
        <p:spPr>
          <a:xfrm>
            <a:off x="858566" y="1232923"/>
            <a:ext cx="3348439" cy="5058065"/>
          </a:xfrm>
          <a:prstGeom prst="rect">
            <a:avLst/>
          </a:prstGeom>
        </p:spPr>
      </p:pic>
      <p:sp>
        <p:nvSpPr>
          <p:cNvPr id="7" name="Text Box 6"/>
          <p:cNvSpPr txBox="1">
            <a:spLocks noChangeArrowheads="1"/>
          </p:cNvSpPr>
          <p:nvPr/>
        </p:nvSpPr>
        <p:spPr bwMode="auto">
          <a:xfrm>
            <a:off x="4281036" y="2498810"/>
            <a:ext cx="4605337" cy="1692771"/>
          </a:xfrm>
          <a:prstGeom prst="rect">
            <a:avLst/>
          </a:prstGeom>
          <a:noFill/>
          <a:ln w="12700">
            <a:noFill/>
            <a:miter lim="800000"/>
            <a:headEnd/>
            <a:tailEnd/>
          </a:ln>
        </p:spPr>
        <p:txBody>
          <a:bodyPr>
            <a:prstTxWarp prst="textNoShape">
              <a:avLst/>
            </a:prstTxWarp>
            <a:spAutoFit/>
          </a:bodyPr>
          <a:lstStyle/>
          <a:p>
            <a:pPr algn="ctr" eaLnBrk="0" hangingPunct="0"/>
            <a:r>
              <a:rPr lang="en-US" sz="2800" b="1" dirty="0" smtClean="0"/>
              <a:t>“</a:t>
            </a:r>
            <a:r>
              <a:rPr lang="en-US" sz="2800" b="1" i="1" dirty="0" smtClean="0"/>
              <a:t>Don’t hate the player, hate the game”</a:t>
            </a:r>
            <a:endParaRPr lang="en-US" sz="2800" b="1" dirty="0" smtClean="0"/>
          </a:p>
          <a:p>
            <a:pPr algn="ctr" eaLnBrk="0" hangingPunct="0"/>
            <a:endParaRPr lang="en-US" sz="2800" b="1" dirty="0"/>
          </a:p>
          <a:p>
            <a:pPr algn="ctr" eaLnBrk="0" hangingPunct="0"/>
            <a:r>
              <a:rPr lang="en-US" sz="2000" dirty="0"/>
              <a:t>- </a:t>
            </a:r>
            <a:r>
              <a:rPr lang="en-US" sz="2000" dirty="0" smtClean="0"/>
              <a:t>Ice-T (musician, rapper, actor)</a:t>
            </a:r>
            <a:endParaRPr lang="en-US" sz="2000" dirty="0"/>
          </a:p>
        </p:txBody>
      </p:sp>
    </p:spTree>
    <p:extLst>
      <p:ext uri="{BB962C8B-B14F-4D97-AF65-F5344CB8AC3E}">
        <p14:creationId xmlns:p14="http://schemas.microsoft.com/office/powerpoint/2010/main" val="4228256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702" name="Rectangle 6"/>
          <p:cNvSpPr>
            <a:spLocks noChangeArrowheads="1"/>
          </p:cNvSpPr>
          <p:nvPr/>
        </p:nvSpPr>
        <p:spPr bwMode="auto">
          <a:xfrm>
            <a:off x="79378" y="158763"/>
            <a:ext cx="8980992" cy="1569660"/>
          </a:xfrm>
          <a:prstGeom prst="rect">
            <a:avLst/>
          </a:prstGeom>
          <a:solidFill>
            <a:srgbClr val="333333">
              <a:alpha val="60001"/>
            </a:srgbClr>
          </a:solidFill>
          <a:ln w="19050">
            <a:noFill/>
            <a:miter lim="800000"/>
            <a:headEnd/>
            <a:tailEnd/>
          </a:ln>
          <a:effectLst/>
        </p:spPr>
        <p:txBody>
          <a:bodyPr wrap="square">
            <a:prstTxWarp prst="textNoShape">
              <a:avLst/>
            </a:prstTxWarp>
            <a:spAutoFit/>
          </a:bodyPr>
          <a:lstStyle/>
          <a:p>
            <a:endParaRPr lang="en-US" sz="4800" b="1" dirty="0" smtClean="0">
              <a:solidFill>
                <a:schemeClr val="bg1"/>
              </a:solidFill>
            </a:endParaRPr>
          </a:p>
          <a:p>
            <a:r>
              <a:rPr lang="en-US" sz="4800" b="1" dirty="0" smtClean="0">
                <a:solidFill>
                  <a:srgbClr val="000000"/>
                </a:solidFill>
              </a:rPr>
              <a:t>You Can’t Fake It</a:t>
            </a:r>
            <a:endParaRPr lang="en-US" sz="4800" b="1" dirty="0">
              <a:solidFill>
                <a:srgbClr val="000000"/>
              </a:solidFill>
            </a:endParaRPr>
          </a:p>
        </p:txBody>
      </p:sp>
      <p:pic>
        <p:nvPicPr>
          <p:cNvPr id="3" name="Picture 2"/>
          <p:cNvPicPr>
            <a:picLocks noChangeAspect="1"/>
          </p:cNvPicPr>
          <p:nvPr/>
        </p:nvPicPr>
        <p:blipFill>
          <a:blip r:embed="rId3"/>
          <a:stretch>
            <a:fillRect/>
          </a:stretch>
        </p:blipFill>
        <p:spPr>
          <a:xfrm>
            <a:off x="2493663" y="1728203"/>
            <a:ext cx="4627629" cy="4542940"/>
          </a:xfrm>
          <a:prstGeom prst="rect">
            <a:avLst/>
          </a:prstGeom>
        </p:spPr>
      </p:pic>
      <p:sp>
        <p:nvSpPr>
          <p:cNvPr id="5" name="TextBox 4"/>
          <p:cNvSpPr txBox="1"/>
          <p:nvPr/>
        </p:nvSpPr>
        <p:spPr>
          <a:xfrm>
            <a:off x="192775" y="204124"/>
            <a:ext cx="2052474" cy="707886"/>
          </a:xfrm>
          <a:prstGeom prst="rect">
            <a:avLst/>
          </a:prstGeom>
          <a:solidFill>
            <a:srgbClr val="DE2030"/>
          </a:solidFill>
        </p:spPr>
        <p:txBody>
          <a:bodyPr wrap="square" rtlCol="0">
            <a:spAutoFit/>
          </a:bodyPr>
          <a:lstStyle/>
          <a:p>
            <a:r>
              <a:rPr lang="en-US" sz="4000" b="1" dirty="0" smtClean="0">
                <a:solidFill>
                  <a:schemeClr val="bg1"/>
                </a:solidFill>
              </a:rPr>
              <a:t>LAW #6</a:t>
            </a:r>
            <a:endParaRPr lang="en-US" sz="4000" b="1" dirty="0">
              <a:solidFill>
                <a:schemeClr val="bg1"/>
              </a:solidFill>
            </a:endParaRPr>
          </a:p>
        </p:txBody>
      </p:sp>
    </p:spTree>
    <p:extLst>
      <p:ext uri="{BB962C8B-B14F-4D97-AF65-F5344CB8AC3E}">
        <p14:creationId xmlns:p14="http://schemas.microsoft.com/office/powerpoint/2010/main" val="10678267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7801" y="0"/>
            <a:ext cx="5811490" cy="6395886"/>
          </a:xfrm>
          <a:prstGeom prst="rect">
            <a:avLst/>
          </a:prstGeom>
        </p:spPr>
      </p:pic>
      <p:sp>
        <p:nvSpPr>
          <p:cNvPr id="5" name="TextBox 4"/>
          <p:cNvSpPr txBox="1"/>
          <p:nvPr/>
        </p:nvSpPr>
        <p:spPr>
          <a:xfrm>
            <a:off x="5477045" y="2835055"/>
            <a:ext cx="1363792" cy="382907"/>
          </a:xfrm>
          <a:prstGeom prst="rect">
            <a:avLst/>
          </a:prstGeom>
          <a:noFill/>
        </p:spPr>
        <p:txBody>
          <a:bodyPr wrap="square" rtlCol="0">
            <a:spAutoFit/>
          </a:bodyPr>
          <a:lstStyle/>
          <a:p>
            <a:r>
              <a:rPr lang="en-US" dirty="0" smtClean="0">
                <a:solidFill>
                  <a:schemeClr val="accent6"/>
                </a:solidFill>
              </a:rPr>
              <a:t>Brazil</a:t>
            </a:r>
            <a:endParaRPr lang="en-US" dirty="0">
              <a:solidFill>
                <a:schemeClr val="accent6"/>
              </a:solidFill>
            </a:endParaRPr>
          </a:p>
        </p:txBody>
      </p:sp>
      <p:sp>
        <p:nvSpPr>
          <p:cNvPr id="6" name="TextBox 5"/>
          <p:cNvSpPr txBox="1"/>
          <p:nvPr/>
        </p:nvSpPr>
        <p:spPr>
          <a:xfrm>
            <a:off x="3912181" y="4223541"/>
            <a:ext cx="771094" cy="369332"/>
          </a:xfrm>
          <a:prstGeom prst="rect">
            <a:avLst/>
          </a:prstGeom>
          <a:noFill/>
        </p:spPr>
        <p:txBody>
          <a:bodyPr wrap="square" rtlCol="0">
            <a:spAutoFit/>
          </a:bodyPr>
          <a:lstStyle/>
          <a:p>
            <a:r>
              <a:rPr lang="en-US" dirty="0" smtClean="0">
                <a:solidFill>
                  <a:srgbClr val="000090"/>
                </a:solidFill>
              </a:rPr>
              <a:t>Chile</a:t>
            </a:r>
            <a:endParaRPr lang="en-US" dirty="0">
              <a:solidFill>
                <a:srgbClr val="000090"/>
              </a:solidFill>
            </a:endParaRPr>
          </a:p>
        </p:txBody>
      </p:sp>
      <p:sp>
        <p:nvSpPr>
          <p:cNvPr id="7" name="TextBox 6"/>
          <p:cNvSpPr txBox="1"/>
          <p:nvPr/>
        </p:nvSpPr>
        <p:spPr>
          <a:xfrm>
            <a:off x="1921382" y="197761"/>
            <a:ext cx="1004243" cy="369332"/>
          </a:xfrm>
          <a:prstGeom prst="rect">
            <a:avLst/>
          </a:prstGeom>
          <a:noFill/>
        </p:spPr>
        <p:txBody>
          <a:bodyPr wrap="square" rtlCol="0">
            <a:spAutoFit/>
          </a:bodyPr>
          <a:lstStyle/>
          <a:p>
            <a:r>
              <a:rPr lang="en-US" dirty="0" smtClean="0">
                <a:solidFill>
                  <a:schemeClr val="accent3">
                    <a:lumMod val="75000"/>
                  </a:schemeClr>
                </a:solidFill>
              </a:rPr>
              <a:t>Mexico</a:t>
            </a:r>
          </a:p>
        </p:txBody>
      </p:sp>
      <p:sp>
        <p:nvSpPr>
          <p:cNvPr id="8" name="TextBox 7"/>
          <p:cNvSpPr txBox="1"/>
          <p:nvPr/>
        </p:nvSpPr>
        <p:spPr>
          <a:xfrm>
            <a:off x="2290611" y="1404803"/>
            <a:ext cx="1338077" cy="369332"/>
          </a:xfrm>
          <a:prstGeom prst="rect">
            <a:avLst/>
          </a:prstGeom>
          <a:noFill/>
        </p:spPr>
        <p:txBody>
          <a:bodyPr wrap="square" rtlCol="0">
            <a:spAutoFit/>
          </a:bodyPr>
          <a:lstStyle/>
          <a:p>
            <a:r>
              <a:rPr lang="en-US" dirty="0" smtClean="0">
                <a:solidFill>
                  <a:srgbClr val="3366FF"/>
                </a:solidFill>
              </a:rPr>
              <a:t>Costa Rica</a:t>
            </a:r>
          </a:p>
        </p:txBody>
      </p:sp>
      <p:sp>
        <p:nvSpPr>
          <p:cNvPr id="9" name="TextBox 8"/>
          <p:cNvSpPr txBox="1"/>
          <p:nvPr/>
        </p:nvSpPr>
        <p:spPr>
          <a:xfrm>
            <a:off x="1734965" y="1103592"/>
            <a:ext cx="1372096" cy="369332"/>
          </a:xfrm>
          <a:prstGeom prst="rect">
            <a:avLst/>
          </a:prstGeom>
          <a:noFill/>
        </p:spPr>
        <p:txBody>
          <a:bodyPr wrap="square" rtlCol="0">
            <a:spAutoFit/>
          </a:bodyPr>
          <a:lstStyle/>
          <a:p>
            <a:r>
              <a:rPr lang="en-US" dirty="0" smtClean="0">
                <a:solidFill>
                  <a:srgbClr val="FF0000"/>
                </a:solidFill>
              </a:rPr>
              <a:t>Guatemala</a:t>
            </a:r>
          </a:p>
        </p:txBody>
      </p:sp>
      <p:sp>
        <p:nvSpPr>
          <p:cNvPr id="10" name="TextBox 9"/>
          <p:cNvSpPr txBox="1"/>
          <p:nvPr/>
        </p:nvSpPr>
        <p:spPr>
          <a:xfrm>
            <a:off x="2902946" y="1749983"/>
            <a:ext cx="1282805" cy="369332"/>
          </a:xfrm>
          <a:prstGeom prst="rect">
            <a:avLst/>
          </a:prstGeom>
          <a:noFill/>
        </p:spPr>
        <p:txBody>
          <a:bodyPr wrap="square" rtlCol="0">
            <a:spAutoFit/>
          </a:bodyPr>
          <a:lstStyle/>
          <a:p>
            <a:r>
              <a:rPr lang="en-US" dirty="0" smtClean="0">
                <a:solidFill>
                  <a:srgbClr val="660066"/>
                </a:solidFill>
              </a:rPr>
              <a:t>Colombia</a:t>
            </a:r>
          </a:p>
        </p:txBody>
      </p:sp>
    </p:spTree>
    <p:extLst>
      <p:ext uri="{BB962C8B-B14F-4D97-AF65-F5344CB8AC3E}">
        <p14:creationId xmlns:p14="http://schemas.microsoft.com/office/powerpoint/2010/main" val="3682353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type="lt">
                                    <p:tmAbs val="0"/>
                                  </p:iterate>
                                  <p:childTnLst>
                                    <p:set>
                                      <p:cBhvr>
                                        <p:cTn id="24" dur="1" fill="hold">
                                          <p:stCondLst>
                                            <p:cond delay="0"/>
                                          </p:stCondLst>
                                        </p:cTn>
                                        <p:tgtEl>
                                          <p:spTgt spid="10"/>
                                        </p:tgtEl>
                                        <p:attrNameLst>
                                          <p:attrName>style.visibility</p:attrName>
                                        </p:attrNameLst>
                                      </p:cBhvr>
                                      <p:to>
                                        <p:strVal val="visible"/>
                                      </p:to>
                                    </p:set>
                                  </p:childTnLst>
                                </p:cTn>
                              </p:par>
                              <p:par>
                                <p:cTn id="25" presetID="6" presetClass="emph" presetSubtype="0" fill="hold" grpId="0" nodeType="withEffect">
                                  <p:stCondLst>
                                    <p:cond delay="0"/>
                                  </p:stCondLst>
                                  <p:iterate type="lt">
                                    <p:tmPct val="0"/>
                                  </p:iterate>
                                  <p:childTnLst>
                                    <p:animScale>
                                      <p:cBhvr>
                                        <p:cTn id="2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7565"/>
          <a:stretch/>
        </p:blipFill>
        <p:spPr>
          <a:xfrm>
            <a:off x="1222378" y="102063"/>
            <a:ext cx="6723048" cy="62144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4735" y="102068"/>
            <a:ext cx="8856257" cy="688860"/>
          </a:xfrm>
        </p:spPr>
        <p:txBody>
          <a:bodyPr/>
          <a:lstStyle/>
          <a:p>
            <a:r>
              <a:rPr lang="en-US" dirty="0" smtClean="0"/>
              <a:t>Six Laws of </a:t>
            </a:r>
            <a:r>
              <a:rPr lang="en-US" b="1" dirty="0" smtClean="0"/>
              <a:t>Customer</a:t>
            </a:r>
            <a:r>
              <a:rPr lang="en-US" dirty="0" smtClean="0"/>
              <a:t> </a:t>
            </a:r>
            <a:r>
              <a:rPr lang="en-US" b="1" dirty="0" smtClean="0">
                <a:solidFill>
                  <a:srgbClr val="DE2030"/>
                </a:solidFill>
              </a:rPr>
              <a:t>Experience</a:t>
            </a:r>
            <a:endParaRPr lang="en-US" b="1" dirty="0">
              <a:solidFill>
                <a:srgbClr val="DE2030"/>
              </a:solidFill>
            </a:endParaRPr>
          </a:p>
        </p:txBody>
      </p:sp>
      <p:sp>
        <p:nvSpPr>
          <p:cNvPr id="8" name="Rectangle 7"/>
          <p:cNvSpPr>
            <a:spLocks noChangeArrowheads="1"/>
          </p:cNvSpPr>
          <p:nvPr/>
        </p:nvSpPr>
        <p:spPr bwMode="auto">
          <a:xfrm>
            <a:off x="0" y="1295059"/>
            <a:ext cx="9144000" cy="4539704"/>
          </a:xfrm>
          <a:prstGeom prst="rect">
            <a:avLst/>
          </a:prstGeom>
          <a:solidFill>
            <a:schemeClr val="bg1">
              <a:lumMod val="85000"/>
            </a:schemeClr>
          </a:solidFill>
          <a:ln w="19050">
            <a:noFill/>
            <a:miter lim="800000"/>
            <a:headEnd/>
            <a:tailEnd/>
          </a:ln>
          <a:effectLst/>
        </p:spPr>
        <p:txBody>
          <a:bodyPr wrap="square" tIns="0" bIns="0" anchor="ctr">
            <a:prstTxWarp prst="textNoShape">
              <a:avLst/>
            </a:prstTxWarp>
            <a:spAutoFit/>
          </a:bodyPr>
          <a:lstStyle/>
          <a:p>
            <a:pPr marL="1316038" indent="-1316038">
              <a:spcBef>
                <a:spcPts val="2400"/>
              </a:spcBef>
              <a:spcAft>
                <a:spcPts val="2472"/>
              </a:spcAft>
            </a:pPr>
            <a:r>
              <a:rPr lang="en-US" sz="2400" dirty="0">
                <a:solidFill>
                  <a:srgbClr val="DE2030"/>
                </a:solidFill>
              </a:rPr>
              <a:t>Law #1: </a:t>
            </a:r>
            <a:r>
              <a:rPr lang="en-US" sz="2400" b="1" dirty="0">
                <a:solidFill>
                  <a:schemeClr val="bg1"/>
                </a:solidFill>
              </a:rPr>
              <a:t>	</a:t>
            </a:r>
            <a:r>
              <a:rPr lang="en-US" sz="2400" b="1" dirty="0"/>
              <a:t>Every interaction creates a personal reaction.</a:t>
            </a:r>
          </a:p>
          <a:p>
            <a:pPr marL="1770063" indent="-1770063">
              <a:spcAft>
                <a:spcPts val="2472"/>
              </a:spcAft>
              <a:tabLst>
                <a:tab pos="1371600" algn="l"/>
              </a:tabLst>
            </a:pPr>
            <a:r>
              <a:rPr lang="en-US" sz="2400" dirty="0">
                <a:solidFill>
                  <a:srgbClr val="DE2030"/>
                </a:solidFill>
              </a:rPr>
              <a:t>Law #2: </a:t>
            </a:r>
            <a:r>
              <a:rPr lang="en-US" sz="2400" b="1" dirty="0">
                <a:solidFill>
                  <a:schemeClr val="bg1"/>
                </a:solidFill>
              </a:rPr>
              <a:t>	</a:t>
            </a:r>
            <a:r>
              <a:rPr lang="en-US" sz="2400" b="1" dirty="0">
                <a:solidFill>
                  <a:srgbClr val="000000"/>
                </a:solidFill>
              </a:rPr>
              <a:t>People are instinctively self-centered.</a:t>
            </a:r>
          </a:p>
          <a:p>
            <a:pPr marL="1371600" indent="-1371600">
              <a:spcAft>
                <a:spcPts val="2472"/>
              </a:spcAft>
            </a:pPr>
            <a:r>
              <a:rPr lang="en-US" sz="2400" dirty="0">
                <a:solidFill>
                  <a:srgbClr val="DE2030"/>
                </a:solidFill>
              </a:rPr>
              <a:t>Law #3: </a:t>
            </a:r>
            <a:r>
              <a:rPr lang="en-US" sz="2400" b="1" dirty="0">
                <a:solidFill>
                  <a:schemeClr val="bg1"/>
                </a:solidFill>
              </a:rPr>
              <a:t>	</a:t>
            </a:r>
            <a:r>
              <a:rPr lang="en-US" sz="2400" b="1" dirty="0">
                <a:solidFill>
                  <a:srgbClr val="000000"/>
                </a:solidFill>
              </a:rPr>
              <a:t>Customer familiarity breeds alignment.</a:t>
            </a:r>
          </a:p>
          <a:p>
            <a:pPr marL="1371600" indent="-1371600">
              <a:spcAft>
                <a:spcPts val="2472"/>
              </a:spcAft>
            </a:pPr>
            <a:r>
              <a:rPr lang="en-US" sz="2400" dirty="0">
                <a:solidFill>
                  <a:srgbClr val="DE2030"/>
                </a:solidFill>
              </a:rPr>
              <a:t>Law #4: </a:t>
            </a:r>
            <a:r>
              <a:rPr lang="en-US" sz="2400" b="1" dirty="0">
                <a:solidFill>
                  <a:schemeClr val="bg1"/>
                </a:solidFill>
              </a:rPr>
              <a:t>	</a:t>
            </a:r>
            <a:r>
              <a:rPr lang="en-US" sz="2400" b="1" dirty="0">
                <a:solidFill>
                  <a:srgbClr val="000000"/>
                </a:solidFill>
              </a:rPr>
              <a:t>Unengaged employees don't create engaged customers.</a:t>
            </a:r>
          </a:p>
          <a:p>
            <a:pPr marL="1371600" indent="-1371600">
              <a:spcAft>
                <a:spcPts val="2472"/>
              </a:spcAft>
            </a:pPr>
            <a:r>
              <a:rPr lang="en-US" sz="2400" dirty="0">
                <a:solidFill>
                  <a:srgbClr val="DE2030"/>
                </a:solidFill>
              </a:rPr>
              <a:t>Law #5: </a:t>
            </a:r>
            <a:r>
              <a:rPr lang="en-US" sz="2400" b="1" dirty="0">
                <a:solidFill>
                  <a:schemeClr val="bg1"/>
                </a:solidFill>
              </a:rPr>
              <a:t>	</a:t>
            </a:r>
            <a:r>
              <a:rPr lang="en-US" sz="2400" b="1" dirty="0">
                <a:solidFill>
                  <a:srgbClr val="000000"/>
                </a:solidFill>
              </a:rPr>
              <a:t>Employees do what is measured, incented, </a:t>
            </a:r>
            <a:r>
              <a:rPr lang="en-US" sz="2400" b="1" dirty="0" smtClean="0">
                <a:solidFill>
                  <a:srgbClr val="000000"/>
                </a:solidFill>
              </a:rPr>
              <a:t>         and </a:t>
            </a:r>
            <a:r>
              <a:rPr lang="en-US" sz="2400" b="1" dirty="0">
                <a:solidFill>
                  <a:srgbClr val="000000"/>
                </a:solidFill>
              </a:rPr>
              <a:t>celebrated</a:t>
            </a:r>
            <a:r>
              <a:rPr lang="en-US" sz="2400" b="1" dirty="0" smtClean="0">
                <a:solidFill>
                  <a:srgbClr val="000000"/>
                </a:solidFill>
              </a:rPr>
              <a:t>.</a:t>
            </a:r>
            <a:endParaRPr lang="en-US" sz="2400" b="1" dirty="0">
              <a:solidFill>
                <a:srgbClr val="000000"/>
              </a:solidFill>
            </a:endParaRPr>
          </a:p>
          <a:p>
            <a:pPr marL="1371600" indent="-1371600">
              <a:spcAft>
                <a:spcPts val="2472"/>
              </a:spcAft>
            </a:pPr>
            <a:r>
              <a:rPr lang="en-US" sz="2400" dirty="0">
                <a:solidFill>
                  <a:srgbClr val="DE2030"/>
                </a:solidFill>
              </a:rPr>
              <a:t>Law #6: </a:t>
            </a:r>
            <a:r>
              <a:rPr lang="en-US" sz="2400" b="1" dirty="0">
                <a:solidFill>
                  <a:srgbClr val="000000"/>
                </a:solidFill>
              </a:rPr>
              <a:t>	You can't fake it</a:t>
            </a:r>
            <a:r>
              <a:rPr lang="en-US" sz="2400" b="1" dirty="0" smtClean="0">
                <a:solidFill>
                  <a:srgbClr val="000000"/>
                </a:solidFill>
              </a:rPr>
              <a:t>.</a:t>
            </a:r>
            <a:endParaRPr lang="en-US" sz="2400" b="1" dirty="0">
              <a:solidFill>
                <a:srgbClr val="000000"/>
              </a:solidFill>
            </a:endParaRPr>
          </a:p>
        </p:txBody>
      </p:sp>
      <p:pic>
        <p:nvPicPr>
          <p:cNvPr id="2" name="Picture 1"/>
          <p:cNvPicPr>
            <a:picLocks noChangeAspect="1"/>
          </p:cNvPicPr>
          <p:nvPr/>
        </p:nvPicPr>
        <p:blipFill>
          <a:blip r:embed="rId2"/>
          <a:stretch>
            <a:fillRect/>
          </a:stretch>
        </p:blipFill>
        <p:spPr>
          <a:xfrm>
            <a:off x="8106364" y="1303306"/>
            <a:ext cx="538812" cy="594360"/>
          </a:xfrm>
          <a:prstGeom prst="rect">
            <a:avLst/>
          </a:prstGeom>
          <a:solidFill>
            <a:srgbClr val="D9D9D9"/>
          </a:solidFill>
        </p:spPr>
      </p:pic>
      <p:pic>
        <p:nvPicPr>
          <p:cNvPr id="3" name="Picture 2"/>
          <p:cNvPicPr>
            <a:picLocks noChangeAspect="1"/>
          </p:cNvPicPr>
          <p:nvPr/>
        </p:nvPicPr>
        <p:blipFill>
          <a:blip r:embed="rId3"/>
          <a:stretch>
            <a:fillRect/>
          </a:stretch>
        </p:blipFill>
        <p:spPr>
          <a:xfrm>
            <a:off x="8019078" y="1967466"/>
            <a:ext cx="626098" cy="594073"/>
          </a:xfrm>
          <a:prstGeom prst="rect">
            <a:avLst/>
          </a:prstGeom>
          <a:solidFill>
            <a:srgbClr val="D9D9D9"/>
          </a:solidFill>
        </p:spPr>
      </p:pic>
      <p:pic>
        <p:nvPicPr>
          <p:cNvPr id="4" name="Picture 3"/>
          <p:cNvPicPr>
            <a:picLocks noChangeAspect="1"/>
          </p:cNvPicPr>
          <p:nvPr/>
        </p:nvPicPr>
        <p:blipFill>
          <a:blip r:embed="rId4"/>
          <a:stretch>
            <a:fillRect/>
          </a:stretch>
        </p:blipFill>
        <p:spPr>
          <a:xfrm>
            <a:off x="8024649" y="2643075"/>
            <a:ext cx="620527" cy="594360"/>
          </a:xfrm>
          <a:prstGeom prst="rect">
            <a:avLst/>
          </a:prstGeom>
          <a:solidFill>
            <a:srgbClr val="D9D9D9"/>
          </a:solidFill>
        </p:spPr>
      </p:pic>
      <p:pic>
        <p:nvPicPr>
          <p:cNvPr id="7" name="Picture 6"/>
          <p:cNvPicPr>
            <a:picLocks noChangeAspect="1"/>
          </p:cNvPicPr>
          <p:nvPr/>
        </p:nvPicPr>
        <p:blipFill>
          <a:blip r:embed="rId5"/>
          <a:stretch>
            <a:fillRect/>
          </a:stretch>
        </p:blipFill>
        <p:spPr>
          <a:xfrm>
            <a:off x="7953338" y="3436208"/>
            <a:ext cx="691838" cy="594360"/>
          </a:xfrm>
          <a:prstGeom prst="rect">
            <a:avLst/>
          </a:prstGeom>
          <a:solidFill>
            <a:srgbClr val="D9D9D9"/>
          </a:solidFill>
        </p:spPr>
      </p:pic>
      <p:pic>
        <p:nvPicPr>
          <p:cNvPr id="9" name="Picture 8"/>
          <p:cNvPicPr>
            <a:picLocks noChangeAspect="1"/>
          </p:cNvPicPr>
          <p:nvPr/>
        </p:nvPicPr>
        <p:blipFill>
          <a:blip r:embed="rId6"/>
          <a:stretch>
            <a:fillRect/>
          </a:stretch>
        </p:blipFill>
        <p:spPr>
          <a:xfrm>
            <a:off x="8067580" y="4320062"/>
            <a:ext cx="577596" cy="594360"/>
          </a:xfrm>
          <a:prstGeom prst="rect">
            <a:avLst/>
          </a:prstGeom>
          <a:solidFill>
            <a:srgbClr val="D9D9D9"/>
          </a:solidFill>
        </p:spPr>
      </p:pic>
      <p:pic>
        <p:nvPicPr>
          <p:cNvPr id="10" name="Picture 9"/>
          <p:cNvPicPr>
            <a:picLocks noChangeAspect="1"/>
          </p:cNvPicPr>
          <p:nvPr/>
        </p:nvPicPr>
        <p:blipFill>
          <a:blip r:embed="rId7"/>
          <a:stretch>
            <a:fillRect/>
          </a:stretch>
        </p:blipFill>
        <p:spPr>
          <a:xfrm>
            <a:off x="8039737" y="5226597"/>
            <a:ext cx="605439" cy="594360"/>
          </a:xfrm>
          <a:prstGeom prst="rect">
            <a:avLst/>
          </a:prstGeom>
          <a:solidFill>
            <a:srgbClr val="D9D9D9"/>
          </a:solidFill>
        </p:spPr>
      </p:pic>
    </p:spTree>
    <p:extLst>
      <p:ext uri="{BB962C8B-B14F-4D97-AF65-F5344CB8AC3E}">
        <p14:creationId xmlns:p14="http://schemas.microsoft.com/office/powerpoint/2010/main" val="722877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t>¡</a:t>
            </a:r>
            <a:r>
              <a:rPr lang="en-US" smtClean="0"/>
              <a:t>Muchas</a:t>
            </a:r>
            <a:r>
              <a:rPr lang="en-US" dirty="0" smtClean="0"/>
              <a:t> gracias!</a:t>
            </a:r>
          </a:p>
        </p:txBody>
      </p:sp>
      <p:sp>
        <p:nvSpPr>
          <p:cNvPr id="60420" name="TextBox 4"/>
          <p:cNvSpPr txBox="1">
            <a:spLocks noChangeArrowheads="1"/>
          </p:cNvSpPr>
          <p:nvPr/>
        </p:nvSpPr>
        <p:spPr bwMode="auto">
          <a:xfrm>
            <a:off x="1180947" y="1807315"/>
            <a:ext cx="6864655" cy="2862322"/>
          </a:xfrm>
          <a:prstGeom prst="rect">
            <a:avLst/>
          </a:prstGeom>
          <a:noFill/>
          <a:ln w="9525">
            <a:noFill/>
            <a:miter lim="800000"/>
            <a:headEnd/>
            <a:tailEnd/>
          </a:ln>
        </p:spPr>
        <p:txBody>
          <a:bodyPr wrap="square">
            <a:spAutoFit/>
          </a:bodyPr>
          <a:lstStyle/>
          <a:p>
            <a:r>
              <a:rPr lang="en-US" sz="3600" b="1" dirty="0" smtClean="0">
                <a:solidFill>
                  <a:srgbClr val="D60000"/>
                </a:solidFill>
                <a:latin typeface="Arial"/>
                <a:cs typeface="Arial"/>
              </a:rPr>
              <a:t>Jen Rodstrom</a:t>
            </a:r>
            <a:r>
              <a:rPr lang="en-US" sz="2800" dirty="0" smtClean="0">
                <a:latin typeface="Arial"/>
                <a:cs typeface="Arial"/>
              </a:rPr>
              <a:t>, CCXP</a:t>
            </a:r>
          </a:p>
          <a:p>
            <a:r>
              <a:rPr lang="en-US" sz="2400" dirty="0" smtClean="0">
                <a:latin typeface="Arial"/>
                <a:cs typeface="Arial"/>
              </a:rPr>
              <a:t>CX Transformist</a:t>
            </a:r>
            <a:r>
              <a:rPr lang="en-US" sz="2400" dirty="0">
                <a:latin typeface="Arial"/>
                <a:cs typeface="Arial"/>
              </a:rPr>
              <a:t> </a:t>
            </a:r>
            <a:endParaRPr lang="en-US" sz="2400" dirty="0" smtClean="0">
              <a:latin typeface="Arial"/>
              <a:cs typeface="Arial"/>
            </a:endParaRPr>
          </a:p>
          <a:p>
            <a:r>
              <a:rPr lang="en-US" sz="2400" b="1" dirty="0" smtClean="0">
                <a:latin typeface="Arial"/>
                <a:cs typeface="Arial"/>
              </a:rPr>
              <a:t>Temkin Group</a:t>
            </a:r>
          </a:p>
          <a:p>
            <a:r>
              <a:rPr lang="en-US" sz="2400" dirty="0" err="1" smtClean="0">
                <a:latin typeface="Arial"/>
                <a:cs typeface="Arial"/>
              </a:rPr>
              <a:t>www.temkingroup.com</a:t>
            </a:r>
            <a:endParaRPr lang="en-US" sz="2400" dirty="0" smtClean="0">
              <a:latin typeface="Arial"/>
              <a:cs typeface="Arial"/>
            </a:endParaRPr>
          </a:p>
          <a:p>
            <a:endParaRPr lang="en-US" sz="2400" dirty="0" smtClean="0">
              <a:latin typeface="Arial"/>
              <a:cs typeface="Arial"/>
            </a:endParaRPr>
          </a:p>
          <a:p>
            <a:pPr marL="1077913" indent="-1077913"/>
            <a:r>
              <a:rPr lang="en-US" sz="2400" dirty="0" smtClean="0">
                <a:latin typeface="Arial"/>
                <a:cs typeface="Arial"/>
              </a:rPr>
              <a:t>Email: 	</a:t>
            </a:r>
            <a:r>
              <a:rPr lang="en-US" sz="2400" dirty="0" err="1" smtClean="0">
                <a:latin typeface="Arial"/>
                <a:cs typeface="Arial"/>
              </a:rPr>
              <a:t>jen@temkingroup.com</a:t>
            </a:r>
            <a:endParaRPr lang="en-US" sz="2400" dirty="0" smtClean="0">
              <a:latin typeface="Arial"/>
              <a:cs typeface="Arial"/>
            </a:endParaRPr>
          </a:p>
          <a:p>
            <a:pPr marL="1077913" indent="-1077913"/>
            <a:r>
              <a:rPr lang="en-US" sz="2400" dirty="0" smtClean="0">
                <a:latin typeface="Arial"/>
                <a:cs typeface="Arial"/>
              </a:rPr>
              <a:t>Twitter:	@</a:t>
            </a:r>
            <a:r>
              <a:rPr lang="en-US" sz="2400" dirty="0" err="1" smtClean="0">
                <a:latin typeface="Arial"/>
                <a:cs typeface="Arial"/>
              </a:rPr>
              <a:t>jen_rodstrom</a:t>
            </a:r>
            <a:endParaRPr lang="en-US" sz="2400" dirty="0" smtClean="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Temkin Group</a:t>
            </a:r>
            <a:endParaRPr lang="en-US" dirty="0"/>
          </a:p>
        </p:txBody>
      </p:sp>
      <p:sp>
        <p:nvSpPr>
          <p:cNvPr id="3" name="Text Placeholder 2"/>
          <p:cNvSpPr>
            <a:spLocks noGrp="1"/>
          </p:cNvSpPr>
          <p:nvPr>
            <p:ph type="body" sz="quarter" idx="11"/>
          </p:nvPr>
        </p:nvSpPr>
        <p:spPr>
          <a:xfrm>
            <a:off x="488950" y="1476375"/>
            <a:ext cx="8313738" cy="4748549"/>
          </a:xfrm>
        </p:spPr>
        <p:txBody>
          <a:bodyPr/>
          <a:lstStyle/>
          <a:p>
            <a:pPr>
              <a:spcBef>
                <a:spcPts val="576"/>
              </a:spcBef>
              <a:spcAft>
                <a:spcPts val="600"/>
              </a:spcAft>
            </a:pPr>
            <a:r>
              <a:rPr lang="en-US" dirty="0"/>
              <a:t>Independent research and advisory company completely focused on customer experience (CX)</a:t>
            </a:r>
          </a:p>
          <a:p>
            <a:pPr>
              <a:spcBef>
                <a:spcPts val="576"/>
              </a:spcBef>
              <a:spcAft>
                <a:spcPts val="600"/>
              </a:spcAft>
            </a:pPr>
            <a:r>
              <a:rPr lang="en-US" dirty="0"/>
              <a:t>Helps many of the world’s largest brands accelerate their transformational journeys towards customer-centricity</a:t>
            </a:r>
          </a:p>
          <a:p>
            <a:pPr>
              <a:spcBef>
                <a:spcPts val="576"/>
              </a:spcBef>
              <a:spcAft>
                <a:spcPts val="600"/>
              </a:spcAft>
            </a:pPr>
            <a:r>
              <a:rPr lang="en-US" dirty="0" smtClean="0"/>
              <a:t>What we have learned: </a:t>
            </a:r>
          </a:p>
          <a:p>
            <a:pPr lvl="1">
              <a:spcBef>
                <a:spcPts val="576"/>
              </a:spcBef>
              <a:spcAft>
                <a:spcPts val="600"/>
              </a:spcAft>
            </a:pPr>
            <a:r>
              <a:rPr lang="en-US" sz="2400" dirty="0" smtClean="0"/>
              <a:t>CX drives loyalty</a:t>
            </a:r>
          </a:p>
          <a:p>
            <a:pPr lvl="1">
              <a:spcBef>
                <a:spcPts val="576"/>
              </a:spcBef>
              <a:spcAft>
                <a:spcPts val="600"/>
              </a:spcAft>
            </a:pPr>
            <a:r>
              <a:rPr lang="en-US" sz="2400" dirty="0" smtClean="0"/>
              <a:t>CX is a journey, not a project</a:t>
            </a:r>
          </a:p>
          <a:p>
            <a:pPr lvl="1">
              <a:spcBef>
                <a:spcPts val="576"/>
              </a:spcBef>
              <a:spcAft>
                <a:spcPts val="600"/>
              </a:spcAft>
            </a:pPr>
            <a:r>
              <a:rPr lang="en-US" sz="2400" dirty="0" smtClean="0"/>
              <a:t>Improvement requires systemic change</a:t>
            </a:r>
          </a:p>
          <a:p>
            <a:pPr lvl="2">
              <a:spcBef>
                <a:spcPts val="576"/>
              </a:spcBef>
              <a:spcAft>
                <a:spcPts val="600"/>
              </a:spcAft>
            </a:pPr>
            <a:endParaRPr lang="en-US" sz="2400" dirty="0" smtClean="0"/>
          </a:p>
        </p:txBody>
      </p:sp>
    </p:spTree>
    <p:extLst>
      <p:ext uri="{BB962C8B-B14F-4D97-AF65-F5344CB8AC3E}">
        <p14:creationId xmlns:p14="http://schemas.microsoft.com/office/powerpoint/2010/main" val="1892237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16411" y="2438401"/>
            <a:ext cx="6513622" cy="1569660"/>
          </a:xfrm>
          <a:prstGeom prst="rect">
            <a:avLst/>
          </a:prstGeom>
          <a:noFill/>
        </p:spPr>
        <p:txBody>
          <a:bodyPr wrap="none" rtlCol="0">
            <a:spAutoFit/>
          </a:bodyPr>
          <a:lstStyle/>
          <a:p>
            <a:pPr algn="ctr"/>
            <a:r>
              <a:rPr lang="en-US" sz="4800" b="1" dirty="0" smtClean="0">
                <a:solidFill>
                  <a:schemeClr val="bg1"/>
                </a:solidFill>
              </a:rPr>
              <a:t>The 6 Laws Of </a:t>
            </a:r>
            <a:br>
              <a:rPr lang="en-US" sz="4800" b="1" dirty="0" smtClean="0">
                <a:solidFill>
                  <a:schemeClr val="bg1"/>
                </a:solidFill>
              </a:rPr>
            </a:br>
            <a:r>
              <a:rPr lang="en-US" sz="4800" b="1" dirty="0" smtClean="0">
                <a:solidFill>
                  <a:schemeClr val="bg1"/>
                </a:solidFill>
              </a:rPr>
              <a:t>Customer Experience</a:t>
            </a:r>
            <a:endParaRPr lang="en-US" sz="4800" b="1" dirty="0">
              <a:solidFill>
                <a:schemeClr val="bg1"/>
              </a:solidFill>
            </a:endParaRPr>
          </a:p>
        </p:txBody>
      </p:sp>
      <p:sp>
        <p:nvSpPr>
          <p:cNvPr id="7" name="Rectangle 6"/>
          <p:cNvSpPr/>
          <p:nvPr/>
        </p:nvSpPr>
        <p:spPr>
          <a:xfrm>
            <a:off x="1171278" y="3397907"/>
            <a:ext cx="6824124" cy="1754327"/>
          </a:xfrm>
          <a:prstGeom prst="rect">
            <a:avLst/>
          </a:prstGeom>
        </p:spPr>
        <p:txBody>
          <a:bodyPr wrap="square">
            <a:spAutoFit/>
          </a:bodyPr>
          <a:lstStyle/>
          <a:p>
            <a:pPr algn="ctr"/>
            <a:r>
              <a:rPr lang="en-US" sz="3600" b="1" dirty="0" smtClean="0">
                <a:ln w="3175" cmpd="sng">
                  <a:solidFill>
                    <a:schemeClr val="bg1"/>
                  </a:solidFill>
                </a:ln>
                <a:solidFill>
                  <a:srgbClr val="FF0000"/>
                </a:solidFill>
              </a:rPr>
              <a:t>The Fundamental Truths That Define How Organizations Treat Customers</a:t>
            </a:r>
            <a:endParaRPr lang="en-US" sz="3600" b="1" dirty="0">
              <a:ln w="3175" cmpd="sng">
                <a:solidFill>
                  <a:schemeClr val="bg1"/>
                </a:solidFill>
              </a:ln>
              <a:solidFill>
                <a:srgbClr val="FF0000"/>
              </a:solidFill>
            </a:endParaRPr>
          </a:p>
        </p:txBody>
      </p:sp>
      <p:pic>
        <p:nvPicPr>
          <p:cNvPr id="2" name="Picture 1"/>
          <p:cNvPicPr>
            <a:picLocks noChangeAspect="1"/>
          </p:cNvPicPr>
          <p:nvPr/>
        </p:nvPicPr>
        <p:blipFill>
          <a:blip r:embed="rId3"/>
          <a:stretch>
            <a:fillRect/>
          </a:stretch>
        </p:blipFill>
        <p:spPr>
          <a:xfrm>
            <a:off x="0" y="354545"/>
            <a:ext cx="9144000" cy="254340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702" name="Rectangle 6"/>
          <p:cNvSpPr>
            <a:spLocks noChangeArrowheads="1"/>
          </p:cNvSpPr>
          <p:nvPr/>
        </p:nvSpPr>
        <p:spPr bwMode="auto">
          <a:xfrm>
            <a:off x="113396" y="158762"/>
            <a:ext cx="9030603" cy="2308324"/>
          </a:xfrm>
          <a:prstGeom prst="rect">
            <a:avLst/>
          </a:prstGeom>
          <a:solidFill>
            <a:srgbClr val="333333">
              <a:alpha val="60001"/>
            </a:srgbClr>
          </a:solidFill>
          <a:ln w="19050">
            <a:noFill/>
            <a:miter lim="800000"/>
            <a:headEnd/>
            <a:tailEnd/>
          </a:ln>
          <a:effectLst/>
        </p:spPr>
        <p:txBody>
          <a:bodyPr wrap="square">
            <a:prstTxWarp prst="textNoShape">
              <a:avLst/>
            </a:prstTxWarp>
            <a:spAutoFit/>
          </a:bodyPr>
          <a:lstStyle/>
          <a:p>
            <a:r>
              <a:rPr lang="en-US" sz="4800" b="1" dirty="0">
                <a:solidFill>
                  <a:srgbClr val="FF0000"/>
                </a:solidFill>
              </a:rPr>
              <a:t/>
            </a:r>
            <a:br>
              <a:rPr lang="en-US" sz="4800" b="1" dirty="0">
                <a:solidFill>
                  <a:srgbClr val="FF0000"/>
                </a:solidFill>
              </a:rPr>
            </a:br>
            <a:r>
              <a:rPr lang="en-US" sz="4800" b="1" dirty="0"/>
              <a:t>Every </a:t>
            </a:r>
            <a:r>
              <a:rPr lang="en-US" sz="4800" b="1" dirty="0" smtClean="0"/>
              <a:t>Interaction Creates </a:t>
            </a:r>
            <a:r>
              <a:rPr lang="en-US" sz="4800" b="1" dirty="0"/>
              <a:t>a </a:t>
            </a:r>
            <a:r>
              <a:rPr lang="en-US" sz="4800" b="1" dirty="0" smtClean="0"/>
              <a:t>Personal Reaction</a:t>
            </a:r>
            <a:endParaRPr lang="en-US" sz="4800" b="1" dirty="0"/>
          </a:p>
        </p:txBody>
      </p:sp>
      <p:pic>
        <p:nvPicPr>
          <p:cNvPr id="2" name="Picture 1"/>
          <p:cNvPicPr>
            <a:picLocks noChangeAspect="1"/>
          </p:cNvPicPr>
          <p:nvPr/>
        </p:nvPicPr>
        <p:blipFill>
          <a:blip r:embed="rId2"/>
          <a:stretch>
            <a:fillRect/>
          </a:stretch>
        </p:blipFill>
        <p:spPr>
          <a:xfrm>
            <a:off x="2880268" y="2646891"/>
            <a:ext cx="3356532" cy="3702566"/>
          </a:xfrm>
          <a:prstGeom prst="rect">
            <a:avLst/>
          </a:prstGeom>
        </p:spPr>
      </p:pic>
      <p:sp>
        <p:nvSpPr>
          <p:cNvPr id="3" name="TextBox 2"/>
          <p:cNvSpPr txBox="1"/>
          <p:nvPr/>
        </p:nvSpPr>
        <p:spPr>
          <a:xfrm>
            <a:off x="192775" y="204124"/>
            <a:ext cx="2018454" cy="707886"/>
          </a:xfrm>
          <a:prstGeom prst="rect">
            <a:avLst/>
          </a:prstGeom>
          <a:solidFill>
            <a:srgbClr val="DE2030"/>
          </a:solidFill>
        </p:spPr>
        <p:txBody>
          <a:bodyPr wrap="square" rtlCol="0">
            <a:spAutoFit/>
          </a:bodyPr>
          <a:lstStyle/>
          <a:p>
            <a:r>
              <a:rPr lang="en-US" sz="4000" b="1" dirty="0" smtClean="0">
                <a:solidFill>
                  <a:schemeClr val="bg1"/>
                </a:solidFill>
              </a:rPr>
              <a:t>LAW #1</a:t>
            </a:r>
            <a:endParaRPr lang="en-US" sz="40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3701393" y="3686476"/>
            <a:ext cx="1829874" cy="1948646"/>
            <a:chOff x="3701393" y="3246218"/>
            <a:chExt cx="1829874" cy="1948646"/>
          </a:xfrm>
        </p:grpSpPr>
        <p:sp>
          <p:nvSpPr>
            <p:cNvPr id="4" name="Isosceles Triangle 3"/>
            <p:cNvSpPr/>
            <p:nvPr/>
          </p:nvSpPr>
          <p:spPr>
            <a:xfrm>
              <a:off x="3731747" y="3246218"/>
              <a:ext cx="1755530" cy="1248376"/>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5" name="Oval 4"/>
            <p:cNvSpPr/>
            <p:nvPr/>
          </p:nvSpPr>
          <p:spPr>
            <a:xfrm>
              <a:off x="3701393" y="4096941"/>
              <a:ext cx="1829874" cy="1097923"/>
            </a:xfrm>
            <a:prstGeom prst="ellipse">
              <a:avLst/>
            </a:prstGeom>
            <a:solidFill>
              <a:schemeClr val="bg1"/>
            </a:solidFill>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2600" dirty="0">
                  <a:solidFill>
                    <a:srgbClr val="000000"/>
                  </a:solidFill>
                  <a:latin typeface="Arial"/>
                  <a:cs typeface="Arial"/>
                </a:rPr>
                <a:t>Emotion</a:t>
              </a:r>
            </a:p>
          </p:txBody>
        </p:sp>
      </p:grpSp>
      <p:grpSp>
        <p:nvGrpSpPr>
          <p:cNvPr id="3" name="Group 15"/>
          <p:cNvGrpSpPr/>
          <p:nvPr/>
        </p:nvGrpSpPr>
        <p:grpSpPr>
          <a:xfrm>
            <a:off x="4617368" y="1925368"/>
            <a:ext cx="2009381" cy="1829874"/>
            <a:chOff x="4617368" y="1485110"/>
            <a:chExt cx="2009381" cy="1829874"/>
          </a:xfrm>
        </p:grpSpPr>
        <p:sp>
          <p:nvSpPr>
            <p:cNvPr id="8" name="Isosceles Triangle 7"/>
            <p:cNvSpPr/>
            <p:nvPr/>
          </p:nvSpPr>
          <p:spPr>
            <a:xfrm>
              <a:off x="4617368" y="1721940"/>
              <a:ext cx="1755530" cy="1513388"/>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9" name="Oval 8"/>
            <p:cNvSpPr/>
            <p:nvPr/>
          </p:nvSpPr>
          <p:spPr>
            <a:xfrm rot="3614149">
              <a:off x="5162851" y="1851085"/>
              <a:ext cx="1829874" cy="1097923"/>
            </a:xfrm>
            <a:prstGeom prst="ellipse">
              <a:avLst/>
            </a:prstGeom>
            <a:solidFill>
              <a:schemeClr val="bg1"/>
            </a:solidFill>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2600" dirty="0" smtClean="0">
                  <a:solidFill>
                    <a:srgbClr val="000000"/>
                  </a:solidFill>
                  <a:latin typeface="Arial"/>
                  <a:cs typeface="Arial"/>
                </a:rPr>
                <a:t>Effort</a:t>
              </a:r>
              <a:endParaRPr lang="en-US" sz="2600" dirty="0">
                <a:solidFill>
                  <a:srgbClr val="000000"/>
                </a:solidFill>
                <a:latin typeface="Arial"/>
                <a:cs typeface="Arial"/>
              </a:endParaRPr>
            </a:p>
          </p:txBody>
        </p:sp>
      </p:grpSp>
      <p:grpSp>
        <p:nvGrpSpPr>
          <p:cNvPr id="6" name="Group 17"/>
          <p:cNvGrpSpPr/>
          <p:nvPr/>
        </p:nvGrpSpPr>
        <p:grpSpPr>
          <a:xfrm>
            <a:off x="2603674" y="1942477"/>
            <a:ext cx="2008794" cy="1829874"/>
            <a:chOff x="2603674" y="1502219"/>
            <a:chExt cx="2008794" cy="1829874"/>
          </a:xfrm>
        </p:grpSpPr>
        <p:sp>
          <p:nvSpPr>
            <p:cNvPr id="10" name="Isosceles Triangle 9"/>
            <p:cNvSpPr/>
            <p:nvPr/>
          </p:nvSpPr>
          <p:spPr>
            <a:xfrm>
              <a:off x="2856938" y="1723879"/>
              <a:ext cx="1755530" cy="1513388"/>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1" name="Oval 10"/>
            <p:cNvSpPr/>
            <p:nvPr/>
          </p:nvSpPr>
          <p:spPr>
            <a:xfrm rot="18092663">
              <a:off x="2237699" y="1868194"/>
              <a:ext cx="1829874" cy="1097923"/>
            </a:xfrm>
            <a:prstGeom prst="ellipse">
              <a:avLst/>
            </a:prstGeom>
            <a:solidFill>
              <a:schemeClr val="bg1"/>
            </a:solidFill>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2600" dirty="0">
                  <a:solidFill>
                    <a:srgbClr val="000000"/>
                  </a:solidFill>
                  <a:latin typeface="Arial"/>
                  <a:cs typeface="Arial"/>
                </a:rPr>
                <a:t>Success</a:t>
              </a:r>
            </a:p>
          </p:txBody>
        </p:sp>
      </p:grpSp>
      <p:sp>
        <p:nvSpPr>
          <p:cNvPr id="12" name="Oval 11"/>
          <p:cNvSpPr/>
          <p:nvPr/>
        </p:nvSpPr>
        <p:spPr>
          <a:xfrm>
            <a:off x="3681931" y="3042657"/>
            <a:ext cx="1870873" cy="1269736"/>
          </a:xfrm>
          <a:prstGeom prst="ellipse">
            <a:avLst/>
          </a:prstGeom>
          <a:solidFill>
            <a:schemeClr val="tx1"/>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sz="2000" dirty="0" smtClean="0"/>
              <a:t>Customer</a:t>
            </a:r>
            <a:br>
              <a:rPr lang="en-US" sz="2000" dirty="0" smtClean="0"/>
            </a:br>
            <a:r>
              <a:rPr lang="en-US" sz="2000" dirty="0" smtClean="0"/>
              <a:t> Experience</a:t>
            </a:r>
            <a:endParaRPr lang="en-US" sz="2000" dirty="0"/>
          </a:p>
        </p:txBody>
      </p:sp>
      <p:sp>
        <p:nvSpPr>
          <p:cNvPr id="13" name="Rectangle 12"/>
          <p:cNvSpPr/>
          <p:nvPr/>
        </p:nvSpPr>
        <p:spPr>
          <a:xfrm>
            <a:off x="44987" y="2247087"/>
            <a:ext cx="2862115" cy="1323439"/>
          </a:xfrm>
          <a:prstGeom prst="rect">
            <a:avLst/>
          </a:prstGeom>
        </p:spPr>
        <p:txBody>
          <a:bodyPr wrap="square">
            <a:spAutoFit/>
          </a:bodyPr>
          <a:lstStyle/>
          <a:p>
            <a:pPr algn="ctr"/>
            <a:r>
              <a:rPr lang="en-US" sz="2000" dirty="0" smtClean="0">
                <a:solidFill>
                  <a:srgbClr val="993333"/>
                </a:solidFill>
              </a:rPr>
              <a:t>Degree to which customers can accomplish </a:t>
            </a:r>
            <a:br>
              <a:rPr lang="en-US" sz="2000" dirty="0" smtClean="0">
                <a:solidFill>
                  <a:srgbClr val="993333"/>
                </a:solidFill>
              </a:rPr>
            </a:br>
            <a:r>
              <a:rPr lang="en-US" sz="2000" dirty="0" smtClean="0">
                <a:solidFill>
                  <a:srgbClr val="993333"/>
                </a:solidFill>
              </a:rPr>
              <a:t>their goals</a:t>
            </a:r>
            <a:endParaRPr lang="en-US" sz="2000" dirty="0">
              <a:solidFill>
                <a:srgbClr val="993333"/>
              </a:solidFill>
            </a:endParaRPr>
          </a:p>
        </p:txBody>
      </p:sp>
      <p:sp>
        <p:nvSpPr>
          <p:cNvPr id="14" name="Rectangle 13"/>
          <p:cNvSpPr/>
          <p:nvPr/>
        </p:nvSpPr>
        <p:spPr>
          <a:xfrm>
            <a:off x="6661005" y="2247087"/>
            <a:ext cx="2151642" cy="1323439"/>
          </a:xfrm>
          <a:prstGeom prst="rect">
            <a:avLst/>
          </a:prstGeom>
        </p:spPr>
        <p:txBody>
          <a:bodyPr wrap="square">
            <a:spAutoFit/>
          </a:bodyPr>
          <a:lstStyle/>
          <a:p>
            <a:pPr algn="ctr"/>
            <a:r>
              <a:rPr lang="en-US" sz="2000" dirty="0" smtClean="0">
                <a:solidFill>
                  <a:srgbClr val="993333"/>
                </a:solidFill>
              </a:rPr>
              <a:t>The difficulty </a:t>
            </a:r>
            <a:br>
              <a:rPr lang="en-US" sz="2000" dirty="0" smtClean="0">
                <a:solidFill>
                  <a:srgbClr val="993333"/>
                </a:solidFill>
              </a:rPr>
            </a:br>
            <a:r>
              <a:rPr lang="en-US" sz="2000" dirty="0" smtClean="0">
                <a:solidFill>
                  <a:srgbClr val="993333"/>
                </a:solidFill>
              </a:rPr>
              <a:t>or ease in accomplishing their goals</a:t>
            </a:r>
            <a:endParaRPr lang="en-US" sz="2000" dirty="0">
              <a:solidFill>
                <a:srgbClr val="993333"/>
              </a:solidFill>
            </a:endParaRPr>
          </a:p>
        </p:txBody>
      </p:sp>
      <p:sp>
        <p:nvSpPr>
          <p:cNvPr id="15" name="Rectangle 14"/>
          <p:cNvSpPr/>
          <p:nvPr/>
        </p:nvSpPr>
        <p:spPr>
          <a:xfrm>
            <a:off x="2928625" y="5652553"/>
            <a:ext cx="3390509" cy="707886"/>
          </a:xfrm>
          <a:prstGeom prst="rect">
            <a:avLst/>
          </a:prstGeom>
        </p:spPr>
        <p:txBody>
          <a:bodyPr wrap="square">
            <a:spAutoFit/>
          </a:bodyPr>
          <a:lstStyle/>
          <a:p>
            <a:pPr algn="ctr"/>
            <a:r>
              <a:rPr lang="en-US" sz="2000" dirty="0" smtClean="0">
                <a:solidFill>
                  <a:srgbClr val="993333"/>
                </a:solidFill>
              </a:rPr>
              <a:t>How the interaction </a:t>
            </a:r>
            <a:br>
              <a:rPr lang="en-US" sz="2000" dirty="0" smtClean="0">
                <a:solidFill>
                  <a:srgbClr val="993333"/>
                </a:solidFill>
              </a:rPr>
            </a:br>
            <a:r>
              <a:rPr lang="en-US" sz="2000" dirty="0" smtClean="0">
                <a:solidFill>
                  <a:srgbClr val="993333"/>
                </a:solidFill>
              </a:rPr>
              <a:t>makes customers feel</a:t>
            </a:r>
            <a:endParaRPr lang="en-US" sz="2000" dirty="0">
              <a:solidFill>
                <a:srgbClr val="993333"/>
              </a:solidFill>
            </a:endParaRPr>
          </a:p>
        </p:txBody>
      </p:sp>
      <p:sp>
        <p:nvSpPr>
          <p:cNvPr id="17" name="Rectangle 16"/>
          <p:cNvSpPr/>
          <p:nvPr/>
        </p:nvSpPr>
        <p:spPr>
          <a:xfrm>
            <a:off x="1507067" y="1124636"/>
            <a:ext cx="6146800" cy="830997"/>
          </a:xfrm>
          <a:prstGeom prst="rect">
            <a:avLst/>
          </a:prstGeom>
        </p:spPr>
        <p:txBody>
          <a:bodyPr wrap="square">
            <a:spAutoFit/>
          </a:bodyPr>
          <a:lstStyle/>
          <a:p>
            <a:pPr algn="ctr"/>
            <a:r>
              <a:rPr lang="en-US" sz="2400" i="1" dirty="0" smtClean="0">
                <a:solidFill>
                  <a:prstClr val="black"/>
                </a:solidFill>
              </a:rPr>
              <a:t>The perception that customers have of their interactions with an organization</a:t>
            </a:r>
            <a:endParaRPr lang="en-US" sz="2400" i="1" dirty="0">
              <a:solidFill>
                <a:prstClr val="black"/>
              </a:solidFill>
            </a:endParaRPr>
          </a:p>
        </p:txBody>
      </p:sp>
      <p:sp>
        <p:nvSpPr>
          <p:cNvPr id="19" name="Title 1"/>
          <p:cNvSpPr txBox="1">
            <a:spLocks/>
          </p:cNvSpPr>
          <p:nvPr/>
        </p:nvSpPr>
        <p:spPr>
          <a:xfrm>
            <a:off x="457200" y="149406"/>
            <a:ext cx="8229600" cy="947702"/>
          </a:xfrm>
          <a:prstGeom prst="rect">
            <a:avLst/>
          </a:prstGeom>
        </p:spPr>
        <p:txBody>
          <a:bodyPr anchor="b"/>
          <a:lstStyle>
            <a:lvl1pPr algn="l" rtl="0" eaLnBrk="0" fontAlgn="base" hangingPunct="0">
              <a:spcBef>
                <a:spcPct val="0"/>
              </a:spcBef>
              <a:spcAft>
                <a:spcPct val="0"/>
              </a:spcAft>
              <a:defRPr sz="3200" kern="1200">
                <a:solidFill>
                  <a:schemeClr val="tx1"/>
                </a:solidFill>
                <a:latin typeface="Arial" pitchFamily="34" charset="0"/>
                <a:ea typeface="ＭＳ Ｐゴシック" charset="-128"/>
                <a:cs typeface="Arial" pitchFamily="34" charset="0"/>
              </a:defRPr>
            </a:lvl1pPr>
            <a:lvl2pPr algn="l" rtl="0" eaLnBrk="0" fontAlgn="base" hangingPunct="0">
              <a:spcBef>
                <a:spcPct val="0"/>
              </a:spcBef>
              <a:spcAft>
                <a:spcPct val="0"/>
              </a:spcAft>
              <a:defRPr sz="3600">
                <a:solidFill>
                  <a:schemeClr val="tx1"/>
                </a:solidFill>
                <a:latin typeface="Arial" charset="0"/>
                <a:ea typeface="ＭＳ Ｐゴシック" charset="-128"/>
              </a:defRPr>
            </a:lvl2pPr>
            <a:lvl3pPr algn="l" rtl="0" eaLnBrk="0" fontAlgn="base" hangingPunct="0">
              <a:spcBef>
                <a:spcPct val="0"/>
              </a:spcBef>
              <a:spcAft>
                <a:spcPct val="0"/>
              </a:spcAft>
              <a:defRPr sz="3600">
                <a:solidFill>
                  <a:schemeClr val="tx1"/>
                </a:solidFill>
                <a:latin typeface="Arial" charset="0"/>
                <a:ea typeface="ＭＳ Ｐゴシック" charset="-128"/>
              </a:defRPr>
            </a:lvl3pPr>
            <a:lvl4pPr algn="l" rtl="0" eaLnBrk="0" fontAlgn="base" hangingPunct="0">
              <a:spcBef>
                <a:spcPct val="0"/>
              </a:spcBef>
              <a:spcAft>
                <a:spcPct val="0"/>
              </a:spcAft>
              <a:defRPr sz="3600">
                <a:solidFill>
                  <a:schemeClr val="tx1"/>
                </a:solidFill>
                <a:latin typeface="Arial" charset="0"/>
                <a:ea typeface="ＭＳ Ｐゴシック" charset="-128"/>
              </a:defRPr>
            </a:lvl4pPr>
            <a:lvl5pPr algn="l" rtl="0" eaLnBrk="0" fontAlgn="base" hangingPunct="0">
              <a:spcBef>
                <a:spcPct val="0"/>
              </a:spcBef>
              <a:spcAft>
                <a:spcPct val="0"/>
              </a:spcAft>
              <a:defRPr sz="3600">
                <a:solidFill>
                  <a:schemeClr val="tx1"/>
                </a:solidFill>
                <a:latin typeface="Arial" charset="0"/>
                <a:ea typeface="ＭＳ Ｐゴシック" charset="-128"/>
              </a:defRPr>
            </a:lvl5pPr>
            <a:lvl6pPr marL="457200" algn="l" rtl="0" fontAlgn="base">
              <a:spcBef>
                <a:spcPct val="0"/>
              </a:spcBef>
              <a:spcAft>
                <a:spcPct val="0"/>
              </a:spcAft>
              <a:defRPr sz="3600">
                <a:solidFill>
                  <a:schemeClr val="tx1"/>
                </a:solidFill>
                <a:latin typeface="Arial" charset="0"/>
                <a:ea typeface="ＭＳ Ｐゴシック" charset="-128"/>
              </a:defRPr>
            </a:lvl6pPr>
            <a:lvl7pPr marL="914400" algn="l" rtl="0" fontAlgn="base">
              <a:spcBef>
                <a:spcPct val="0"/>
              </a:spcBef>
              <a:spcAft>
                <a:spcPct val="0"/>
              </a:spcAft>
              <a:defRPr sz="3600">
                <a:solidFill>
                  <a:schemeClr val="tx1"/>
                </a:solidFill>
                <a:latin typeface="Arial" charset="0"/>
                <a:ea typeface="ＭＳ Ｐゴシック" charset="-128"/>
              </a:defRPr>
            </a:lvl7pPr>
            <a:lvl8pPr marL="1371600" algn="l" rtl="0" fontAlgn="base">
              <a:spcBef>
                <a:spcPct val="0"/>
              </a:spcBef>
              <a:spcAft>
                <a:spcPct val="0"/>
              </a:spcAft>
              <a:defRPr sz="3600">
                <a:solidFill>
                  <a:schemeClr val="tx1"/>
                </a:solidFill>
                <a:latin typeface="Arial" charset="0"/>
                <a:ea typeface="ＭＳ Ｐゴシック" charset="-128"/>
              </a:defRPr>
            </a:lvl8pPr>
            <a:lvl9pPr marL="1828800" algn="l" rtl="0" fontAlgn="base">
              <a:spcBef>
                <a:spcPct val="0"/>
              </a:spcBef>
              <a:spcAft>
                <a:spcPct val="0"/>
              </a:spcAft>
              <a:defRPr sz="3600">
                <a:solidFill>
                  <a:schemeClr val="tx1"/>
                </a:solidFill>
                <a:latin typeface="Arial" charset="0"/>
                <a:ea typeface="ＭＳ Ｐゴシック" charset="-128"/>
              </a:defRPr>
            </a:lvl9pPr>
          </a:lstStyle>
          <a:p>
            <a:r>
              <a:rPr lang="en-US" dirty="0" smtClean="0"/>
              <a:t>What is Customer Experience (CX)?</a:t>
            </a:r>
            <a:endParaRPr lang="en-US" dirty="0"/>
          </a:p>
        </p:txBody>
      </p:sp>
    </p:spTree>
    <p:extLst>
      <p:ext uri="{BB962C8B-B14F-4D97-AF65-F5344CB8AC3E}">
        <p14:creationId xmlns:p14="http://schemas.microsoft.com/office/powerpoint/2010/main" val="3854818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Digital Camera purchaser</a:t>
            </a:r>
            <a:endParaRPr lang="en-US" dirty="0"/>
          </a:p>
        </p:txBody>
      </p:sp>
      <p:pic>
        <p:nvPicPr>
          <p:cNvPr id="5" name="Picture 4"/>
          <p:cNvPicPr>
            <a:picLocks noChangeAspect="1"/>
          </p:cNvPicPr>
          <p:nvPr/>
        </p:nvPicPr>
        <p:blipFill>
          <a:blip r:embed="rId3"/>
          <a:stretch>
            <a:fillRect/>
          </a:stretch>
        </p:blipFill>
        <p:spPr>
          <a:xfrm>
            <a:off x="5017482" y="3704426"/>
            <a:ext cx="3962400" cy="2057400"/>
          </a:xfrm>
          <a:prstGeom prst="rect">
            <a:avLst/>
          </a:prstGeom>
        </p:spPr>
      </p:pic>
      <p:pic>
        <p:nvPicPr>
          <p:cNvPr id="6" name="Picture 5"/>
          <p:cNvPicPr>
            <a:picLocks noChangeAspect="1"/>
          </p:cNvPicPr>
          <p:nvPr/>
        </p:nvPicPr>
        <p:blipFill>
          <a:blip r:embed="rId4"/>
          <a:stretch>
            <a:fillRect/>
          </a:stretch>
        </p:blipFill>
        <p:spPr>
          <a:xfrm>
            <a:off x="2910118" y="1239980"/>
            <a:ext cx="3492500" cy="2324100"/>
          </a:xfrm>
          <a:prstGeom prst="rect">
            <a:avLst/>
          </a:prstGeom>
        </p:spPr>
      </p:pic>
      <p:pic>
        <p:nvPicPr>
          <p:cNvPr id="8" name="Picture 7"/>
          <p:cNvPicPr>
            <a:picLocks noChangeAspect="1"/>
          </p:cNvPicPr>
          <p:nvPr/>
        </p:nvPicPr>
        <p:blipFill>
          <a:blip r:embed="rId5"/>
          <a:stretch>
            <a:fillRect/>
          </a:stretch>
        </p:blipFill>
        <p:spPr>
          <a:xfrm>
            <a:off x="623680" y="3704426"/>
            <a:ext cx="3832797" cy="2157098"/>
          </a:xfrm>
          <a:prstGeom prst="rect">
            <a:avLst/>
          </a:prstGeom>
        </p:spPr>
      </p:pic>
    </p:spTree>
    <p:extLst>
      <p:ext uri="{BB962C8B-B14F-4D97-AF65-F5344CB8AC3E}">
        <p14:creationId xmlns:p14="http://schemas.microsoft.com/office/powerpoint/2010/main" val="1253364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702" name="Rectangle 6"/>
          <p:cNvSpPr>
            <a:spLocks noChangeArrowheads="1"/>
          </p:cNvSpPr>
          <p:nvPr/>
        </p:nvSpPr>
        <p:spPr bwMode="auto">
          <a:xfrm>
            <a:off x="113397" y="158763"/>
            <a:ext cx="8878936" cy="2308324"/>
          </a:xfrm>
          <a:prstGeom prst="rect">
            <a:avLst/>
          </a:prstGeom>
          <a:solidFill>
            <a:srgbClr val="333333">
              <a:alpha val="60001"/>
            </a:srgbClr>
          </a:solidFill>
          <a:ln w="19050">
            <a:noFill/>
            <a:miter lim="800000"/>
            <a:headEnd/>
            <a:tailEnd/>
          </a:ln>
          <a:effectLst/>
        </p:spPr>
        <p:txBody>
          <a:bodyPr wrap="square">
            <a:prstTxWarp prst="textNoShape">
              <a:avLst/>
            </a:prstTxWarp>
            <a:spAutoFit/>
          </a:bodyPr>
          <a:lstStyle/>
          <a:p>
            <a:endParaRPr lang="en-US" sz="4800" b="1" dirty="0" smtClean="0">
              <a:solidFill>
                <a:schemeClr val="bg1"/>
              </a:solidFill>
            </a:endParaRPr>
          </a:p>
          <a:p>
            <a:r>
              <a:rPr lang="en-US" sz="4800" b="1" dirty="0" smtClean="0">
                <a:solidFill>
                  <a:srgbClr val="000000"/>
                </a:solidFill>
              </a:rPr>
              <a:t>People Are Instinctively </a:t>
            </a:r>
          </a:p>
          <a:p>
            <a:r>
              <a:rPr lang="en-US" sz="4800" b="1" dirty="0" smtClean="0">
                <a:solidFill>
                  <a:srgbClr val="000000"/>
                </a:solidFill>
              </a:rPr>
              <a:t>Self-Centered</a:t>
            </a:r>
            <a:endParaRPr lang="en-US" sz="4800" b="1" dirty="0">
              <a:solidFill>
                <a:srgbClr val="000000"/>
              </a:solidFill>
            </a:endParaRPr>
          </a:p>
        </p:txBody>
      </p:sp>
      <p:pic>
        <p:nvPicPr>
          <p:cNvPr id="3" name="Picture 2"/>
          <p:cNvPicPr>
            <a:picLocks noChangeAspect="1"/>
          </p:cNvPicPr>
          <p:nvPr/>
        </p:nvPicPr>
        <p:blipFill>
          <a:blip r:embed="rId3"/>
          <a:stretch>
            <a:fillRect/>
          </a:stretch>
        </p:blipFill>
        <p:spPr>
          <a:xfrm>
            <a:off x="2362588" y="2585571"/>
            <a:ext cx="3964929" cy="3762119"/>
          </a:xfrm>
          <a:prstGeom prst="rect">
            <a:avLst/>
          </a:prstGeom>
        </p:spPr>
      </p:pic>
      <p:sp>
        <p:nvSpPr>
          <p:cNvPr id="5" name="TextBox 4"/>
          <p:cNvSpPr txBox="1"/>
          <p:nvPr/>
        </p:nvSpPr>
        <p:spPr>
          <a:xfrm>
            <a:off x="192775" y="204124"/>
            <a:ext cx="2041134" cy="707886"/>
          </a:xfrm>
          <a:prstGeom prst="rect">
            <a:avLst/>
          </a:prstGeom>
          <a:solidFill>
            <a:srgbClr val="DE2030"/>
          </a:solidFill>
        </p:spPr>
        <p:txBody>
          <a:bodyPr wrap="square" rtlCol="0">
            <a:spAutoFit/>
          </a:bodyPr>
          <a:lstStyle/>
          <a:p>
            <a:r>
              <a:rPr lang="en-US" sz="4000" b="1" dirty="0" smtClean="0">
                <a:solidFill>
                  <a:schemeClr val="bg1"/>
                </a:solidFill>
              </a:rPr>
              <a:t>LAW #2</a:t>
            </a:r>
            <a:endParaRPr lang="en-US" sz="4000" b="1" dirty="0">
              <a:solidFill>
                <a:schemeClr val="bg1"/>
              </a:solidFill>
            </a:endParaRPr>
          </a:p>
        </p:txBody>
      </p:sp>
    </p:spTree>
    <p:extLst>
      <p:ext uri="{BB962C8B-B14F-4D97-AF65-F5344CB8AC3E}">
        <p14:creationId xmlns:p14="http://schemas.microsoft.com/office/powerpoint/2010/main" val="42452375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8322" name="Picture 2" descr="mirror"/>
          <p:cNvPicPr>
            <a:picLocks noChangeAspect="1" noChangeArrowheads="1"/>
          </p:cNvPicPr>
          <p:nvPr/>
        </p:nvPicPr>
        <p:blipFill>
          <a:blip r:embed="rId2"/>
          <a:srcRect/>
          <a:stretch>
            <a:fillRect/>
          </a:stretch>
        </p:blipFill>
        <p:spPr bwMode="auto">
          <a:xfrm>
            <a:off x="287338" y="196850"/>
            <a:ext cx="3681413" cy="5994400"/>
          </a:xfrm>
          <a:prstGeom prst="rect">
            <a:avLst/>
          </a:prstGeom>
          <a:noFill/>
        </p:spPr>
      </p:pic>
      <p:pic>
        <p:nvPicPr>
          <p:cNvPr id="1848323" name="Picture 3" descr="brad-pitt-babel-los-angeles-premiere-red-carpet-089uPm"/>
          <p:cNvPicPr>
            <a:picLocks noChangeAspect="1" noChangeArrowheads="1"/>
          </p:cNvPicPr>
          <p:nvPr/>
        </p:nvPicPr>
        <p:blipFill>
          <a:blip r:embed="rId3"/>
          <a:srcRect r="22266" b="11478"/>
          <a:stretch>
            <a:fillRect/>
          </a:stretch>
        </p:blipFill>
        <p:spPr bwMode="auto">
          <a:xfrm>
            <a:off x="966788" y="1241425"/>
            <a:ext cx="2274888" cy="4017962"/>
          </a:xfrm>
          <a:prstGeom prst="rect">
            <a:avLst/>
          </a:prstGeom>
          <a:noFill/>
        </p:spPr>
      </p:pic>
      <p:sp>
        <p:nvSpPr>
          <p:cNvPr id="577542" name="Text Box 6"/>
          <p:cNvSpPr txBox="1">
            <a:spLocks noChangeArrowheads="1"/>
          </p:cNvSpPr>
          <p:nvPr/>
        </p:nvSpPr>
        <p:spPr bwMode="auto">
          <a:xfrm>
            <a:off x="4224338" y="1466850"/>
            <a:ext cx="4605337" cy="2959100"/>
          </a:xfrm>
          <a:prstGeom prst="rect">
            <a:avLst/>
          </a:prstGeom>
          <a:noFill/>
          <a:ln w="12700">
            <a:noFill/>
            <a:miter lim="800000"/>
            <a:headEnd/>
            <a:tailEnd/>
          </a:ln>
        </p:spPr>
        <p:txBody>
          <a:bodyPr>
            <a:prstTxWarp prst="textNoShape">
              <a:avLst/>
            </a:prstTxWarp>
            <a:spAutoFit/>
          </a:bodyPr>
          <a:lstStyle/>
          <a:p>
            <a:pPr algn="ctr" eaLnBrk="0" hangingPunct="0"/>
            <a:r>
              <a:rPr lang="en-US" sz="2800" b="1" dirty="0" smtClean="0"/>
              <a:t>“</a:t>
            </a:r>
            <a:r>
              <a:rPr lang="en-US" sz="2800" b="1" i="1" dirty="0" smtClean="0"/>
              <a:t>It’s </a:t>
            </a:r>
            <a:r>
              <a:rPr lang="en-US" sz="2800" b="1" i="1" dirty="0"/>
              <a:t>like looking in the mirror. When I looked at our organization based on our internal data, </a:t>
            </a:r>
            <a:br>
              <a:rPr lang="en-US" sz="2800" b="1" i="1" dirty="0"/>
            </a:br>
            <a:r>
              <a:rPr lang="en-US" sz="2800" b="1" i="1" dirty="0"/>
              <a:t>I saw Brad Pitt</a:t>
            </a:r>
            <a:r>
              <a:rPr lang="en-US" sz="2800" b="1" dirty="0" smtClean="0"/>
              <a:t>…”</a:t>
            </a:r>
          </a:p>
          <a:p>
            <a:pPr algn="ctr" eaLnBrk="0" hangingPunct="0"/>
            <a:endParaRPr lang="en-US" sz="2800" b="1" dirty="0"/>
          </a:p>
          <a:p>
            <a:pPr algn="ctr" eaLnBrk="0" hangingPunct="0"/>
            <a:r>
              <a:rPr lang="en-US" sz="2000" dirty="0"/>
              <a:t>- SVP of Sales And Service</a:t>
            </a:r>
          </a:p>
        </p:txBody>
      </p:sp>
    </p:spTree>
    <p:extLst>
      <p:ext uri="{BB962C8B-B14F-4D97-AF65-F5344CB8AC3E}">
        <p14:creationId xmlns:p14="http://schemas.microsoft.com/office/powerpoint/2010/main" val="436271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7542"/>
                                        </p:tgtEl>
                                        <p:attrNameLst>
                                          <p:attrName>style.visibility</p:attrName>
                                        </p:attrNameLst>
                                      </p:cBhvr>
                                      <p:to>
                                        <p:strVal val="visible"/>
                                      </p:to>
                                    </p:set>
                                    <p:animEffect transition="in" filter="fade">
                                      <p:cBhvr>
                                        <p:cTn id="7" dur="500"/>
                                        <p:tgtEl>
                                          <p:spTgt spid="5775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48323"/>
                                        </p:tgtEl>
                                        <p:attrNameLst>
                                          <p:attrName>style.visibility</p:attrName>
                                        </p:attrNameLst>
                                      </p:cBhvr>
                                      <p:to>
                                        <p:strVal val="visible"/>
                                      </p:to>
                                    </p:set>
                                    <p:animEffect transition="in" filter="fade">
                                      <p:cBhvr>
                                        <p:cTn id="11" dur="3000"/>
                                        <p:tgtEl>
                                          <p:spTgt spid="1848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2" grpId="0"/>
    </p:bldLst>
  </p:timing>
</p:sld>
</file>

<file path=ppt/theme/theme1.xml><?xml version="1.0" encoding="utf-8"?>
<a:theme xmlns:a="http://schemas.openxmlformats.org/drawingml/2006/main" name="4_Temkin Group Pres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Temkin Group Pres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38565</TotalTime>
  <Words>1595</Words>
  <Application>Microsoft Macintosh PowerPoint</Application>
  <PresentationFormat>On-screen Show (4:3)</PresentationFormat>
  <Paragraphs>225</Paragraphs>
  <Slides>22</Slides>
  <Notes>16</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4_Temkin Group Preso Template</vt:lpstr>
      <vt:lpstr>6_Temkin Group Preso Template</vt:lpstr>
      <vt:lpstr>6 Laws of Customer Experience</vt:lpstr>
      <vt:lpstr>PowerPoint Presentation</vt:lpstr>
      <vt:lpstr>About Temkin Group</vt:lpstr>
      <vt:lpstr>PowerPoint Presentation</vt:lpstr>
      <vt:lpstr>PowerPoint Presentation</vt:lpstr>
      <vt:lpstr>PowerPoint Presentation</vt:lpstr>
      <vt:lpstr>Digital Camera purchaser</vt:lpstr>
      <vt:lpstr>PowerPoint Presentation</vt:lpstr>
      <vt:lpstr>PowerPoint Presentation</vt:lpstr>
      <vt:lpstr>PowerPoint Presentation</vt:lpstr>
      <vt:lpstr>PowerPoint Presentation</vt:lpstr>
      <vt:lpstr>Design for your customers’ journey…</vt:lpstr>
      <vt:lpstr>Five questions that drive Customer Journey Thinking™</vt:lpstr>
      <vt:lpstr>PowerPoint Presentation</vt:lpstr>
      <vt:lpstr>PowerPoint Presentation</vt:lpstr>
      <vt:lpstr>Engaged employees are valuable assets </vt:lpstr>
      <vt:lpstr>PowerPoint Presentation</vt:lpstr>
      <vt:lpstr>Employees do what is measured, incented &amp; celebrated</vt:lpstr>
      <vt:lpstr>PowerPoint Presentation</vt:lpstr>
      <vt:lpstr>PowerPoint Presentation</vt:lpstr>
      <vt:lpstr>Six Laws of Customer Experience</vt:lpstr>
      <vt:lpstr>¡Muchas gracias!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 Temkin</dc:creator>
  <cp:lastModifiedBy>Jen Rodstrom</cp:lastModifiedBy>
  <cp:revision>792</cp:revision>
  <cp:lastPrinted>2014-07-14T14:23:58Z</cp:lastPrinted>
  <dcterms:created xsi:type="dcterms:W3CDTF">2016-05-23T11:32:59Z</dcterms:created>
  <dcterms:modified xsi:type="dcterms:W3CDTF">2018-02-21T20:35:51Z</dcterms:modified>
</cp:coreProperties>
</file>