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15" r:id="rId2"/>
    <p:sldId id="799" r:id="rId3"/>
    <p:sldId id="800" r:id="rId4"/>
    <p:sldId id="801" r:id="rId5"/>
    <p:sldId id="802" r:id="rId6"/>
    <p:sldId id="807" r:id="rId7"/>
    <p:sldId id="714" r:id="rId8"/>
    <p:sldId id="715" r:id="rId9"/>
    <p:sldId id="716" r:id="rId10"/>
    <p:sldId id="717" r:id="rId11"/>
    <p:sldId id="718" r:id="rId12"/>
    <p:sldId id="737" r:id="rId13"/>
    <p:sldId id="719" r:id="rId14"/>
    <p:sldId id="810" r:id="rId15"/>
    <p:sldId id="808" r:id="rId16"/>
    <p:sldId id="741" r:id="rId17"/>
    <p:sldId id="811" r:id="rId18"/>
    <p:sldId id="743" r:id="rId19"/>
    <p:sldId id="754" r:id="rId20"/>
    <p:sldId id="751" r:id="rId21"/>
    <p:sldId id="809" r:id="rId22"/>
    <p:sldId id="721" r:id="rId23"/>
    <p:sldId id="753" r:id="rId24"/>
    <p:sldId id="731" r:id="rId25"/>
    <p:sldId id="806" r:id="rId26"/>
    <p:sldId id="776" r:id="rId27"/>
    <p:sldId id="756" r:id="rId28"/>
    <p:sldId id="798" r:id="rId29"/>
    <p:sldId id="340" r:id="rId30"/>
  </p:sldIdLst>
  <p:sldSz cx="9144000" cy="6858000" type="screen4x3"/>
  <p:notesSz cx="10234613" cy="70993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236">
          <p15:clr>
            <a:srgbClr val="A4A3A4"/>
          </p15:clr>
        </p15:guide>
        <p15:guide id="2" pos="32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  <a:srgbClr val="FF0080"/>
    <a:srgbClr val="FF6FCF"/>
    <a:srgbClr val="FF0000"/>
    <a:srgbClr val="E6E6E6"/>
    <a:srgbClr val="999999"/>
    <a:srgbClr val="FF00FF"/>
    <a:srgbClr val="AA0631"/>
    <a:srgbClr val="F8376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11" autoAdjust="0"/>
    <p:restoredTop sz="95785" autoAdjust="0"/>
  </p:normalViewPr>
  <p:slideViewPr>
    <p:cSldViewPr>
      <p:cViewPr>
        <p:scale>
          <a:sx n="75" d="100"/>
          <a:sy n="75" d="100"/>
        </p:scale>
        <p:origin x="-1792" y="-208"/>
      </p:cViewPr>
      <p:guideLst>
        <p:guide orient="horz" pos="2115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-2096" y="-112"/>
      </p:cViewPr>
      <p:guideLst>
        <p:guide orient="horz" pos="2236"/>
        <p:guide pos="32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LEYRE%20RIOLOBOS\EMO\0.CLIENTES\SECTORIALES\EMOCIONES%20BANCARIAS\2017\AN&#193;LISIS\GR&#193;FICOS\Presentaci&#243;n%20EBS'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3245842325483"/>
          <c:y val="0.0665121292829325"/>
          <c:w val="0.738246879772821"/>
          <c:h val="0.933487870717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'Emo Index por Entidad'!$B$1</c:f>
              <c:strCache>
                <c:ptCount val="1"/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66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57E0D"/>
              </a:solidFill>
            </c:spPr>
          </c:dPt>
          <c:dPt>
            <c:idx val="2"/>
            <c:invertIfNegative val="0"/>
            <c:bubble3D val="0"/>
            <c:spPr>
              <a:solidFill>
                <a:srgbClr val="262626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AE1A"/>
              </a:solidFill>
            </c:spPr>
          </c:dPt>
          <c:dPt>
            <c:idx val="4"/>
            <c:invertIfNegative val="0"/>
            <c:bubble3D val="0"/>
            <c:spPr>
              <a:solidFill>
                <a:srgbClr val="213180"/>
              </a:solidFill>
            </c:spPr>
          </c:dPt>
          <c:dPt>
            <c:idx val="5"/>
            <c:invertIfNegative val="0"/>
            <c:bubble3D val="0"/>
            <c:spPr>
              <a:solidFill>
                <a:srgbClr val="BFEFF3"/>
              </a:solidFill>
            </c:spPr>
          </c:dPt>
          <c:dPt>
            <c:idx val="6"/>
            <c:invertIfNegative val="0"/>
            <c:bubble3D val="0"/>
            <c:spPr>
              <a:solidFill>
                <a:srgbClr val="1083CA"/>
              </a:solidFill>
            </c:spPr>
          </c:dPt>
          <c:dPt>
            <c:idx val="7"/>
            <c:invertIfNegative val="0"/>
            <c:bubble3D val="0"/>
            <c:spPr>
              <a:solidFill>
                <a:srgbClr val="FA0007"/>
              </a:solidFill>
            </c:spPr>
          </c:dPt>
          <c:dPt>
            <c:idx val="8"/>
            <c:invertIfNegative val="0"/>
            <c:bubble3D val="0"/>
            <c:spPr>
              <a:solidFill>
                <a:srgbClr val="4D6FB5"/>
              </a:solidFill>
            </c:spPr>
          </c:dPt>
          <c:dPt>
            <c:idx val="9"/>
            <c:invertIfNegative val="0"/>
            <c:bubble3D val="0"/>
            <c:spPr>
              <a:solidFill>
                <a:srgbClr val="690325"/>
              </a:solidFill>
            </c:spPr>
          </c:dPt>
          <c:dPt>
            <c:idx val="10"/>
            <c:invertIfNegative val="0"/>
            <c:bubble3D val="0"/>
            <c:spPr>
              <a:solidFill>
                <a:srgbClr val="E41849"/>
              </a:solidFill>
            </c:spPr>
          </c:dPt>
          <c:dPt>
            <c:idx val="11"/>
            <c:invertIfNegative val="0"/>
            <c:bubble3D val="0"/>
            <c:spPr>
              <a:solidFill>
                <a:srgbClr val="900002"/>
              </a:solidFill>
            </c:spPr>
          </c:dPt>
          <c:dPt>
            <c:idx val="1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13"/>
            <c:invertIfNegative val="0"/>
            <c:bubble3D val="0"/>
            <c:spPr>
              <a:solidFill>
                <a:srgbClr val="00CC00"/>
              </a:solidFill>
            </c:spPr>
          </c:dPt>
          <c:dPt>
            <c:idx val="14"/>
            <c:invertIfNegative val="0"/>
            <c:bubble3D val="0"/>
            <c:spPr>
              <a:solidFill>
                <a:srgbClr val="093C5A"/>
              </a:solidFill>
            </c:spPr>
          </c:dPt>
          <c:dPt>
            <c:idx val="15"/>
            <c:invertIfNegative val="0"/>
            <c:bubble3D val="0"/>
            <c:spPr>
              <a:solidFill>
                <a:srgbClr val="B9C800"/>
              </a:solidFill>
            </c:spPr>
          </c:dPt>
          <c:dPt>
            <c:idx val="16"/>
            <c:invertIfNegative val="0"/>
            <c:bubble3D val="0"/>
            <c:spPr>
              <a:solidFill>
                <a:srgbClr val="FB00F7"/>
              </a:solidFill>
            </c:spPr>
          </c:dPt>
          <c:dPt>
            <c:idx val="17"/>
            <c:invertIfNegative val="0"/>
            <c:bubble3D val="0"/>
            <c:spPr>
              <a:solidFill>
                <a:srgbClr val="B9C800"/>
              </a:solidFill>
            </c:spPr>
          </c:dPt>
          <c:dLbls>
            <c:dLbl>
              <c:idx val="7"/>
              <c:layout>
                <c:manualLayout>
                  <c:x val="0.00581437227365458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00387624818243638"/>
                  <c:y val="-0.009532724592162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>
                    <a:latin typeface="+mn-lt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'Emo Index por Entidad'!$B$3:$B$19</c:f>
              <c:strCache>
                <c:ptCount val="17"/>
                <c:pt idx="0">
                  <c:v>ING</c:v>
                </c:pt>
                <c:pt idx="1">
                  <c:v>Triodos</c:v>
                </c:pt>
                <c:pt idx="2">
                  <c:v>EVO</c:v>
                </c:pt>
                <c:pt idx="3">
                  <c:v>Bankinter</c:v>
                </c:pt>
                <c:pt idx="4">
                  <c:v>BBVA</c:v>
                </c:pt>
                <c:pt idx="5">
                  <c:v>Sabadell</c:v>
                </c:pt>
                <c:pt idx="6">
                  <c:v>Caixabank</c:v>
                </c:pt>
                <c:pt idx="7">
                  <c:v>Santander</c:v>
                </c:pt>
                <c:pt idx="8">
                  <c:v>ABANCA</c:v>
                </c:pt>
                <c:pt idx="9">
                  <c:v>Ibercaja+Caja3</c:v>
                </c:pt>
                <c:pt idx="10">
                  <c:v>Popular</c:v>
                </c:pt>
                <c:pt idx="11">
                  <c:v>KutxaBank</c:v>
                </c:pt>
                <c:pt idx="12">
                  <c:v>Cajamar</c:v>
                </c:pt>
                <c:pt idx="13">
                  <c:v>Unicaja+Ceiss</c:v>
                </c:pt>
                <c:pt idx="14">
                  <c:v>Liberbank</c:v>
                </c:pt>
                <c:pt idx="15">
                  <c:v>Bankia</c:v>
                </c:pt>
                <c:pt idx="16">
                  <c:v>BMN</c:v>
                </c:pt>
              </c:strCache>
            </c:strRef>
          </c:cat>
          <c:val>
            <c:numRef>
              <c:f>'Emo Index por Entidad'!$G$3:$G$19</c:f>
              <c:numCache>
                <c:formatCode>0.0</c:formatCode>
                <c:ptCount val="17"/>
                <c:pt idx="0">
                  <c:v>66.44952278285616</c:v>
                </c:pt>
                <c:pt idx="1">
                  <c:v>57.77229804245953</c:v>
                </c:pt>
                <c:pt idx="2">
                  <c:v>56.71906850459483</c:v>
                </c:pt>
                <c:pt idx="3">
                  <c:v>53.43432126025582</c:v>
                </c:pt>
                <c:pt idx="4">
                  <c:v>41.6843419582781</c:v>
                </c:pt>
                <c:pt idx="5">
                  <c:v>40.63433851502035</c:v>
                </c:pt>
                <c:pt idx="6">
                  <c:v>40.00397139625081</c:v>
                </c:pt>
                <c:pt idx="7">
                  <c:v>33.02966812880605</c:v>
                </c:pt>
                <c:pt idx="8">
                  <c:v>32.06599378882005</c:v>
                </c:pt>
                <c:pt idx="9">
                  <c:v>29.94354743696841</c:v>
                </c:pt>
                <c:pt idx="10">
                  <c:v>28.06496497030475</c:v>
                </c:pt>
                <c:pt idx="11">
                  <c:v>25.45309602948492</c:v>
                </c:pt>
                <c:pt idx="12">
                  <c:v>25.02954822954822</c:v>
                </c:pt>
                <c:pt idx="13">
                  <c:v>19.29353208519867</c:v>
                </c:pt>
                <c:pt idx="14">
                  <c:v>19.21736037260231</c:v>
                </c:pt>
                <c:pt idx="15">
                  <c:v>18.49330514553286</c:v>
                </c:pt>
                <c:pt idx="16">
                  <c:v>17.22030747030743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axId val="-2095084696"/>
        <c:axId val="-2109822040"/>
      </c:barChart>
      <c:catAx>
        <c:axId val="-2095084696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one"/>
        <c:crossAx val="-2109822040"/>
        <c:crosses val="autoZero"/>
        <c:auto val="1"/>
        <c:lblAlgn val="ctr"/>
        <c:lblOffset val="1000"/>
        <c:noMultiLvlLbl val="0"/>
      </c:catAx>
      <c:valAx>
        <c:axId val="-2109822040"/>
        <c:scaling>
          <c:orientation val="minMax"/>
          <c:max val="80.0"/>
          <c:min val="-5.0"/>
        </c:scaling>
        <c:delete val="1"/>
        <c:axPos val="t"/>
        <c:numFmt formatCode="0.0" sourceLinked="1"/>
        <c:majorTickMark val="out"/>
        <c:minorTickMark val="none"/>
        <c:tickLblPos val="none"/>
        <c:crossAx val="-20950846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ABBA04-C9D9-43DB-B8CA-2670D80B91AE}" type="doc">
      <dgm:prSet loTypeId="urn:microsoft.com/office/officeart/2005/8/layout/vList5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ES"/>
        </a:p>
      </dgm:t>
    </dgm:pt>
    <dgm:pt modelId="{2E3B4B0B-8CC0-48F7-A353-D9739BBE6ADF}">
      <dgm:prSet phldrT="[Text]"/>
      <dgm:spPr>
        <a:solidFill>
          <a:schemeClr val="tx1">
            <a:lumMod val="85000"/>
            <a:lumOff val="15000"/>
          </a:schemeClr>
        </a:solidFill>
        <a:ln>
          <a:noFill/>
        </a:ln>
      </dgm:spPr>
      <dgm:t>
        <a:bodyPr/>
        <a:lstStyle/>
        <a:p>
          <a:pPr algn="r"/>
          <a:r>
            <a:rPr lang="es-ES" b="1" dirty="0" smtClean="0">
              <a:solidFill>
                <a:schemeClr val="bg1"/>
              </a:solidFill>
            </a:rPr>
            <a:t>1</a:t>
          </a:r>
          <a:endParaRPr lang="es-ES" b="1" dirty="0">
            <a:solidFill>
              <a:schemeClr val="bg1"/>
            </a:solidFill>
          </a:endParaRPr>
        </a:p>
      </dgm:t>
    </dgm:pt>
    <dgm:pt modelId="{B65E950F-33FC-4EDF-9F62-D239B5A53CF4}" type="parTrans" cxnId="{C461CBF9-4D0A-4122-83A3-ABD74458D961}">
      <dgm:prSet/>
      <dgm:spPr/>
      <dgm:t>
        <a:bodyPr/>
        <a:lstStyle/>
        <a:p>
          <a:pPr algn="r"/>
          <a:endParaRPr lang="es-E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01A9F655-A714-4028-816E-538620448BB5}" type="sibTrans" cxnId="{C461CBF9-4D0A-4122-83A3-ABD74458D961}">
      <dgm:prSet/>
      <dgm:spPr/>
      <dgm:t>
        <a:bodyPr/>
        <a:lstStyle/>
        <a:p>
          <a:pPr algn="r"/>
          <a:endParaRPr lang="es-E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3A9122E8-0833-471B-AD84-ED9B17931245}">
      <dgm:prSet phldrT="[Text]"/>
      <dgm:spPr>
        <a:solidFill>
          <a:schemeClr val="tx1">
            <a:lumMod val="85000"/>
            <a:lumOff val="15000"/>
          </a:schemeClr>
        </a:solidFill>
        <a:ln>
          <a:noFill/>
        </a:ln>
      </dgm:spPr>
      <dgm:t>
        <a:bodyPr/>
        <a:lstStyle/>
        <a:p>
          <a:pPr algn="r"/>
          <a:r>
            <a:rPr lang="es-ES" b="1" dirty="0" smtClean="0">
              <a:solidFill>
                <a:schemeClr val="bg1"/>
              </a:solidFill>
            </a:rPr>
            <a:t>2</a:t>
          </a:r>
          <a:endParaRPr lang="es-ES" b="1" dirty="0">
            <a:solidFill>
              <a:schemeClr val="bg1"/>
            </a:solidFill>
          </a:endParaRPr>
        </a:p>
      </dgm:t>
    </dgm:pt>
    <dgm:pt modelId="{0155554A-5C38-4B63-B607-A4FDEC89F755}" type="parTrans" cxnId="{C38C2FAF-0DD1-4B9F-8EC2-22583A5573FF}">
      <dgm:prSet/>
      <dgm:spPr/>
      <dgm:t>
        <a:bodyPr/>
        <a:lstStyle/>
        <a:p>
          <a:pPr algn="r"/>
          <a:endParaRPr lang="es-E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B34B4885-8EDC-494B-B7FB-3D98F7A3FFD1}" type="sibTrans" cxnId="{C38C2FAF-0DD1-4B9F-8EC2-22583A5573FF}">
      <dgm:prSet/>
      <dgm:spPr/>
      <dgm:t>
        <a:bodyPr/>
        <a:lstStyle/>
        <a:p>
          <a:pPr algn="r"/>
          <a:endParaRPr lang="es-E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732657A5-1391-431C-AC7A-EC4FA66AC474}">
      <dgm:prSet phldrT="[Text]"/>
      <dgm:spPr>
        <a:solidFill>
          <a:schemeClr val="tx1">
            <a:lumMod val="85000"/>
            <a:lumOff val="15000"/>
          </a:schemeClr>
        </a:solidFill>
        <a:ln>
          <a:noFill/>
        </a:ln>
      </dgm:spPr>
      <dgm:t>
        <a:bodyPr/>
        <a:lstStyle/>
        <a:p>
          <a:pPr algn="r"/>
          <a:r>
            <a:rPr lang="es-ES" b="1" dirty="0" smtClean="0">
              <a:solidFill>
                <a:schemeClr val="bg1"/>
              </a:solidFill>
            </a:rPr>
            <a:t>3</a:t>
          </a:r>
          <a:endParaRPr lang="es-ES" b="1" dirty="0">
            <a:solidFill>
              <a:schemeClr val="bg1"/>
            </a:solidFill>
          </a:endParaRPr>
        </a:p>
      </dgm:t>
    </dgm:pt>
    <dgm:pt modelId="{501C46D6-284E-4EF0-8C73-DC620C612481}" type="parTrans" cxnId="{CB1D5A4F-A3FF-4D84-87C6-BD2DCCC422A8}">
      <dgm:prSet/>
      <dgm:spPr/>
      <dgm:t>
        <a:bodyPr/>
        <a:lstStyle/>
        <a:p>
          <a:pPr algn="r"/>
          <a:endParaRPr lang="es-E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B1003B41-DD31-474D-8821-997844F227DC}" type="sibTrans" cxnId="{CB1D5A4F-A3FF-4D84-87C6-BD2DCCC422A8}">
      <dgm:prSet/>
      <dgm:spPr/>
      <dgm:t>
        <a:bodyPr/>
        <a:lstStyle/>
        <a:p>
          <a:pPr algn="r"/>
          <a:endParaRPr lang="es-E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9E3B3C8B-B50E-4505-9D08-26EE75824718}">
      <dgm:prSet phldrT="[Text]"/>
      <dgm:spPr>
        <a:solidFill>
          <a:schemeClr val="tx1">
            <a:lumMod val="85000"/>
            <a:lumOff val="15000"/>
          </a:schemeClr>
        </a:solidFill>
        <a:ln>
          <a:noFill/>
        </a:ln>
      </dgm:spPr>
      <dgm:t>
        <a:bodyPr/>
        <a:lstStyle/>
        <a:p>
          <a:pPr algn="r"/>
          <a:r>
            <a:rPr lang="es-ES" b="1" dirty="0" smtClean="0">
              <a:solidFill>
                <a:schemeClr val="bg1"/>
              </a:solidFill>
            </a:rPr>
            <a:t>4</a:t>
          </a:r>
          <a:endParaRPr lang="es-ES" b="1" dirty="0">
            <a:solidFill>
              <a:schemeClr val="bg1"/>
            </a:solidFill>
          </a:endParaRPr>
        </a:p>
      </dgm:t>
    </dgm:pt>
    <dgm:pt modelId="{781DC423-7B34-4BA3-AA79-7C79FA954BD2}" type="parTrans" cxnId="{32058E98-85C3-48C6-80FA-35EFFFA6EF68}">
      <dgm:prSet/>
      <dgm:spPr/>
      <dgm:t>
        <a:bodyPr/>
        <a:lstStyle/>
        <a:p>
          <a:pPr algn="r"/>
          <a:endParaRPr lang="es-E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6A0E02EA-29AC-4655-8230-E594B8C3EED4}" type="sibTrans" cxnId="{32058E98-85C3-48C6-80FA-35EFFFA6EF68}">
      <dgm:prSet/>
      <dgm:spPr/>
      <dgm:t>
        <a:bodyPr/>
        <a:lstStyle/>
        <a:p>
          <a:pPr algn="r"/>
          <a:endParaRPr lang="es-E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03CAB39A-42FF-44B3-AE29-D46E4E2425B8}" type="pres">
      <dgm:prSet presAssocID="{DBABBA04-C9D9-43DB-B8CA-2670D80B91A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0E5B5A5-7E3A-4D4F-BE99-A3B9B54AC2F7}" type="pres">
      <dgm:prSet presAssocID="{2E3B4B0B-8CC0-48F7-A353-D9739BBE6ADF}" presName="linNode" presStyleCnt="0"/>
      <dgm:spPr/>
    </dgm:pt>
    <dgm:pt modelId="{B06F4F03-A493-47CB-BA39-2AF820A454C1}" type="pres">
      <dgm:prSet presAssocID="{2E3B4B0B-8CC0-48F7-A353-D9739BBE6ADF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456D83-9BF4-4606-94DC-F18115E76002}" type="pres">
      <dgm:prSet presAssocID="{01A9F655-A714-4028-816E-538620448BB5}" presName="sp" presStyleCnt="0"/>
      <dgm:spPr/>
    </dgm:pt>
    <dgm:pt modelId="{8D4885E7-FF25-4F7E-A4FA-7710471A296B}" type="pres">
      <dgm:prSet presAssocID="{3A9122E8-0833-471B-AD84-ED9B17931245}" presName="linNode" presStyleCnt="0"/>
      <dgm:spPr/>
    </dgm:pt>
    <dgm:pt modelId="{61B27E4F-E38D-4A29-AC49-58A3EEF1F292}" type="pres">
      <dgm:prSet presAssocID="{3A9122E8-0833-471B-AD84-ED9B17931245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5958AF-37E8-47C1-8F13-ACBD6466DD84}" type="pres">
      <dgm:prSet presAssocID="{B34B4885-8EDC-494B-B7FB-3D98F7A3FFD1}" presName="sp" presStyleCnt="0"/>
      <dgm:spPr/>
    </dgm:pt>
    <dgm:pt modelId="{D5999479-DFF0-479B-804E-FB08F08F2C99}" type="pres">
      <dgm:prSet presAssocID="{732657A5-1391-431C-AC7A-EC4FA66AC474}" presName="linNode" presStyleCnt="0"/>
      <dgm:spPr/>
    </dgm:pt>
    <dgm:pt modelId="{349AA15B-361D-4E0B-8AE0-87824D6E8792}" type="pres">
      <dgm:prSet presAssocID="{732657A5-1391-431C-AC7A-EC4FA66AC474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E23D125-2C10-443B-95EC-F11C2F5A6E73}" type="pres">
      <dgm:prSet presAssocID="{B1003B41-DD31-474D-8821-997844F227DC}" presName="sp" presStyleCnt="0"/>
      <dgm:spPr/>
    </dgm:pt>
    <dgm:pt modelId="{A3F62CFA-8597-44FA-808B-527043CD5FAA}" type="pres">
      <dgm:prSet presAssocID="{9E3B3C8B-B50E-4505-9D08-26EE75824718}" presName="linNode" presStyleCnt="0"/>
      <dgm:spPr/>
    </dgm:pt>
    <dgm:pt modelId="{9DD49A29-0DAE-4179-A94C-C22111AF3A91}" type="pres">
      <dgm:prSet presAssocID="{9E3B3C8B-B50E-4505-9D08-26EE75824718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2058E98-85C3-48C6-80FA-35EFFFA6EF68}" srcId="{DBABBA04-C9D9-43DB-B8CA-2670D80B91AE}" destId="{9E3B3C8B-B50E-4505-9D08-26EE75824718}" srcOrd="3" destOrd="0" parTransId="{781DC423-7B34-4BA3-AA79-7C79FA954BD2}" sibTransId="{6A0E02EA-29AC-4655-8230-E594B8C3EED4}"/>
    <dgm:cxn modelId="{A16FE3BF-223F-4A41-98F2-9439872BB9D1}" type="presOf" srcId="{3A9122E8-0833-471B-AD84-ED9B17931245}" destId="{61B27E4F-E38D-4A29-AC49-58A3EEF1F292}" srcOrd="0" destOrd="0" presId="urn:microsoft.com/office/officeart/2005/8/layout/vList5"/>
    <dgm:cxn modelId="{FE488388-305A-F045-8B0C-CE233837D0B3}" type="presOf" srcId="{9E3B3C8B-B50E-4505-9D08-26EE75824718}" destId="{9DD49A29-0DAE-4179-A94C-C22111AF3A91}" srcOrd="0" destOrd="0" presId="urn:microsoft.com/office/officeart/2005/8/layout/vList5"/>
    <dgm:cxn modelId="{CB1D5A4F-A3FF-4D84-87C6-BD2DCCC422A8}" srcId="{DBABBA04-C9D9-43DB-B8CA-2670D80B91AE}" destId="{732657A5-1391-431C-AC7A-EC4FA66AC474}" srcOrd="2" destOrd="0" parTransId="{501C46D6-284E-4EF0-8C73-DC620C612481}" sibTransId="{B1003B41-DD31-474D-8821-997844F227DC}"/>
    <dgm:cxn modelId="{C38C2FAF-0DD1-4B9F-8EC2-22583A5573FF}" srcId="{DBABBA04-C9D9-43DB-B8CA-2670D80B91AE}" destId="{3A9122E8-0833-471B-AD84-ED9B17931245}" srcOrd="1" destOrd="0" parTransId="{0155554A-5C38-4B63-B607-A4FDEC89F755}" sibTransId="{B34B4885-8EDC-494B-B7FB-3D98F7A3FFD1}"/>
    <dgm:cxn modelId="{7144EE96-5A65-2040-8F6E-659A0D083A33}" type="presOf" srcId="{732657A5-1391-431C-AC7A-EC4FA66AC474}" destId="{349AA15B-361D-4E0B-8AE0-87824D6E8792}" srcOrd="0" destOrd="0" presId="urn:microsoft.com/office/officeart/2005/8/layout/vList5"/>
    <dgm:cxn modelId="{D2D99416-F0F7-FB4A-B233-AD769C3CF2A2}" type="presOf" srcId="{DBABBA04-C9D9-43DB-B8CA-2670D80B91AE}" destId="{03CAB39A-42FF-44B3-AE29-D46E4E2425B8}" srcOrd="0" destOrd="0" presId="urn:microsoft.com/office/officeart/2005/8/layout/vList5"/>
    <dgm:cxn modelId="{8C41A5C4-EFBA-7A48-BB41-B415E8F87C44}" type="presOf" srcId="{2E3B4B0B-8CC0-48F7-A353-D9739BBE6ADF}" destId="{B06F4F03-A493-47CB-BA39-2AF820A454C1}" srcOrd="0" destOrd="0" presId="urn:microsoft.com/office/officeart/2005/8/layout/vList5"/>
    <dgm:cxn modelId="{C461CBF9-4D0A-4122-83A3-ABD74458D961}" srcId="{DBABBA04-C9D9-43DB-B8CA-2670D80B91AE}" destId="{2E3B4B0B-8CC0-48F7-A353-D9739BBE6ADF}" srcOrd="0" destOrd="0" parTransId="{B65E950F-33FC-4EDF-9F62-D239B5A53CF4}" sibTransId="{01A9F655-A714-4028-816E-538620448BB5}"/>
    <dgm:cxn modelId="{95553B6C-DECB-7045-81D5-7A033E7EEA3C}" type="presParOf" srcId="{03CAB39A-42FF-44B3-AE29-D46E4E2425B8}" destId="{00E5B5A5-7E3A-4D4F-BE99-A3B9B54AC2F7}" srcOrd="0" destOrd="0" presId="urn:microsoft.com/office/officeart/2005/8/layout/vList5"/>
    <dgm:cxn modelId="{C7EB7DC6-F1C5-5D41-BEEB-CFB60D68A858}" type="presParOf" srcId="{00E5B5A5-7E3A-4D4F-BE99-A3B9B54AC2F7}" destId="{B06F4F03-A493-47CB-BA39-2AF820A454C1}" srcOrd="0" destOrd="0" presId="urn:microsoft.com/office/officeart/2005/8/layout/vList5"/>
    <dgm:cxn modelId="{F3C36BCF-C377-5F41-8CA4-4C15F497F8BF}" type="presParOf" srcId="{03CAB39A-42FF-44B3-AE29-D46E4E2425B8}" destId="{49456D83-9BF4-4606-94DC-F18115E76002}" srcOrd="1" destOrd="0" presId="urn:microsoft.com/office/officeart/2005/8/layout/vList5"/>
    <dgm:cxn modelId="{08C5E2E9-5061-FD48-ACB4-A4D772226F38}" type="presParOf" srcId="{03CAB39A-42FF-44B3-AE29-D46E4E2425B8}" destId="{8D4885E7-FF25-4F7E-A4FA-7710471A296B}" srcOrd="2" destOrd="0" presId="urn:microsoft.com/office/officeart/2005/8/layout/vList5"/>
    <dgm:cxn modelId="{2876DF85-5C33-FE44-90D0-7C23CE4596B8}" type="presParOf" srcId="{8D4885E7-FF25-4F7E-A4FA-7710471A296B}" destId="{61B27E4F-E38D-4A29-AC49-58A3EEF1F292}" srcOrd="0" destOrd="0" presId="urn:microsoft.com/office/officeart/2005/8/layout/vList5"/>
    <dgm:cxn modelId="{2737889A-86D6-964E-AAEA-26D7AAC27920}" type="presParOf" srcId="{03CAB39A-42FF-44B3-AE29-D46E4E2425B8}" destId="{825958AF-37E8-47C1-8F13-ACBD6466DD84}" srcOrd="3" destOrd="0" presId="urn:microsoft.com/office/officeart/2005/8/layout/vList5"/>
    <dgm:cxn modelId="{667A799E-821E-2245-B039-0E2D6B6A4A09}" type="presParOf" srcId="{03CAB39A-42FF-44B3-AE29-D46E4E2425B8}" destId="{D5999479-DFF0-479B-804E-FB08F08F2C99}" srcOrd="4" destOrd="0" presId="urn:microsoft.com/office/officeart/2005/8/layout/vList5"/>
    <dgm:cxn modelId="{13F035F7-5F79-9143-94E7-6280BB964952}" type="presParOf" srcId="{D5999479-DFF0-479B-804E-FB08F08F2C99}" destId="{349AA15B-361D-4E0B-8AE0-87824D6E8792}" srcOrd="0" destOrd="0" presId="urn:microsoft.com/office/officeart/2005/8/layout/vList5"/>
    <dgm:cxn modelId="{689E8416-9244-F04B-9ECB-E9C36CFDA891}" type="presParOf" srcId="{03CAB39A-42FF-44B3-AE29-D46E4E2425B8}" destId="{CE23D125-2C10-443B-95EC-F11C2F5A6E73}" srcOrd="5" destOrd="0" presId="urn:microsoft.com/office/officeart/2005/8/layout/vList5"/>
    <dgm:cxn modelId="{38803DA6-E5AA-FB47-ACAF-BCFC6321A12E}" type="presParOf" srcId="{03CAB39A-42FF-44B3-AE29-D46E4E2425B8}" destId="{A3F62CFA-8597-44FA-808B-527043CD5FAA}" srcOrd="6" destOrd="0" presId="urn:microsoft.com/office/officeart/2005/8/layout/vList5"/>
    <dgm:cxn modelId="{85E87CD2-A41B-0143-B144-9753E795AF52}" type="presParOf" srcId="{A3F62CFA-8597-44FA-808B-527043CD5FAA}" destId="{9DD49A29-0DAE-4179-A94C-C22111AF3A91}" srcOrd="0" destOrd="0" presId="urn:microsoft.com/office/officeart/2005/8/layout/vList5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7" tIns="47773" rIns="95547" bIns="47773" numCol="1" anchor="t" anchorCtr="0" compatLnSpc="1">
            <a:prstTxWarp prst="textNoShape">
              <a:avLst/>
            </a:prstTxWarp>
          </a:bodyPr>
          <a:lstStyle>
            <a:lvl1pPr defTabSz="955597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550" y="0"/>
            <a:ext cx="44354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7" tIns="47773" rIns="95547" bIns="47773" numCol="1" anchor="t" anchorCtr="0" compatLnSpc="1">
            <a:prstTxWarp prst="textNoShape">
              <a:avLst/>
            </a:prstTxWarp>
          </a:bodyPr>
          <a:lstStyle>
            <a:lvl1pPr algn="r" defTabSz="955597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83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5288"/>
            <a:ext cx="44354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7" tIns="47773" rIns="95547" bIns="47773" numCol="1" anchor="b" anchorCtr="0" compatLnSpc="1">
            <a:prstTxWarp prst="textNoShape">
              <a:avLst/>
            </a:prstTxWarp>
          </a:bodyPr>
          <a:lstStyle>
            <a:lvl1pPr defTabSz="955597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83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550" y="6745288"/>
            <a:ext cx="44354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7" tIns="47773" rIns="95547" bIns="47773" numCol="1" anchor="b" anchorCtr="0" compatLnSpc="1">
            <a:prstTxWarp prst="textNoShape">
              <a:avLst/>
            </a:prstTxWarp>
          </a:bodyPr>
          <a:lstStyle>
            <a:lvl1pPr algn="r" defTabSz="955597">
              <a:defRPr sz="1300">
                <a:latin typeface="Arial" charset="0"/>
              </a:defRPr>
            </a:lvl1pPr>
          </a:lstStyle>
          <a:p>
            <a:pPr>
              <a:defRPr/>
            </a:pPr>
            <a:fld id="{4248CD12-5A1A-45CA-85A2-F869E78497C9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0242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7" tIns="47773" rIns="95547" bIns="47773" numCol="1" anchor="t" anchorCtr="0" compatLnSpc="1">
            <a:prstTxWarp prst="textNoShape">
              <a:avLst/>
            </a:prstTxWarp>
          </a:bodyPr>
          <a:lstStyle>
            <a:lvl1pPr defTabSz="955597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7550" y="0"/>
            <a:ext cx="44354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7" tIns="47773" rIns="95547" bIns="47773" numCol="1" anchor="t" anchorCtr="0" compatLnSpc="1">
            <a:prstTxWarp prst="textNoShape">
              <a:avLst/>
            </a:prstTxWarp>
          </a:bodyPr>
          <a:lstStyle>
            <a:lvl1pPr algn="r" defTabSz="955597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43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4863" y="531813"/>
            <a:ext cx="3549650" cy="2663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2350" y="3371850"/>
            <a:ext cx="8189913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7" tIns="47773" rIns="95547" bIns="477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 dirty="0"/>
              <a:t>Coste de metro cuadrado en la Quinta Avenida: 14.000 $</a:t>
            </a:r>
            <a:endParaRPr lang="es-ES" noProof="0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5288"/>
            <a:ext cx="44354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7" tIns="47773" rIns="95547" bIns="47773" numCol="1" anchor="b" anchorCtr="0" compatLnSpc="1">
            <a:prstTxWarp prst="textNoShape">
              <a:avLst/>
            </a:prstTxWarp>
          </a:bodyPr>
          <a:lstStyle>
            <a:lvl1pPr defTabSz="955597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550" y="6745288"/>
            <a:ext cx="44354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7" tIns="47773" rIns="95547" bIns="47773" numCol="1" anchor="b" anchorCtr="0" compatLnSpc="1">
            <a:prstTxWarp prst="textNoShape">
              <a:avLst/>
            </a:prstTxWarp>
          </a:bodyPr>
          <a:lstStyle>
            <a:lvl1pPr algn="r" defTabSz="955597">
              <a:defRPr sz="1300">
                <a:latin typeface="Arial" charset="0"/>
              </a:defRPr>
            </a:lvl1pPr>
          </a:lstStyle>
          <a:p>
            <a:pPr>
              <a:defRPr/>
            </a:pPr>
            <a:fld id="{0D1C0B44-1B3C-4036-8DA9-2DD5C864E4BA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95840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1C0B44-1B3C-4036-8DA9-2DD5C864E4BA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9900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1C0B44-1B3C-4036-8DA9-2DD5C864E4BA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9900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606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75640" indent="-298323" defTabSz="99606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93292" indent="-238658" defTabSz="99606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70609" indent="-238658" defTabSz="99606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47926" indent="-238658" defTabSz="99606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5242" indent="-238658" defTabSz="9960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02559" indent="-238658" defTabSz="9960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79876" indent="-238658" defTabSz="9960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57193" indent="-238658" defTabSz="9960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8936F1E-93D3-46CA-ABAF-D71A8EC9CDA0}" type="slidenum">
              <a:rPr lang="es-ES" smtClean="0"/>
              <a:pPr eaLnBrk="1" hangingPunct="1"/>
              <a:t>12</a:t>
            </a:fld>
            <a:endParaRPr lang="es-E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3275" y="531813"/>
            <a:ext cx="3552825" cy="2663825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s-ES" sz="8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647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1C0B44-1B3C-4036-8DA9-2DD5C864E4BA}" type="slidenum">
              <a:rPr lang="es-ES" smtClean="0"/>
              <a:pPr>
                <a:defRPr/>
              </a:pPr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4483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531813"/>
            <a:ext cx="3549650" cy="2662237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1C0B44-1B3C-4036-8DA9-2DD5C864E4BA}" type="slidenum">
              <a:rPr lang="es-ES" smtClean="0"/>
              <a:pPr>
                <a:defRPr/>
              </a:pPr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209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eg"/><Relationship Id="rId3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eg"/><Relationship Id="rId3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eg"/><Relationship Id="rId3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eg"/><Relationship Id="rId3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eg"/><Relationship Id="rId3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eg"/><Relationship Id="rId3" Type="http://schemas.openxmlformats.org/officeDocument/2006/relationships/image" Target="../media/image1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jpeg"/><Relationship Id="rId3" Type="http://schemas.openxmlformats.org/officeDocument/2006/relationships/image" Target="../media/image3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hyperlink" Target="mailto:info@elenaalfaro.com" TargetMode="External"/><Relationship Id="rId6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Master" Target="../slideMasters/slideMaster1.xml"/><Relationship Id="rId2" Type="http://schemas.openxmlformats.org/officeDocument/2006/relationships/diagramData" Target="../diagrams/data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jp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jpe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Relationship Id="rId3" Type="http://schemas.openxmlformats.org/officeDocument/2006/relationships/image" Target="../media/image41.jp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3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jpeg"/><Relationship Id="rId3" Type="http://schemas.openxmlformats.org/officeDocument/2006/relationships/image" Target="../media/image4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 Título y obje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7056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lang="es-ES" b="1" kern="0" dirty="0">
                <a:solidFill>
                  <a:srgbClr val="F83768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Titulo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49751"/>
            <a:ext cx="8229600" cy="438350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s-ES" sz="2000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ES"/>
            </a:lvl5pPr>
          </a:lstStyle>
          <a:p>
            <a:pPr marL="0" lvl="0" indent="0">
              <a:buNone/>
            </a:pPr>
            <a:r>
              <a:rPr lang="es-ES_tradnl"/>
              <a:t>Haga clic para modificar el estilo de texto del patrón</a:t>
            </a:r>
          </a:p>
          <a:p>
            <a:pPr marL="0" lvl="1" indent="0">
              <a:buNone/>
            </a:pPr>
            <a:r>
              <a:rPr lang="es-ES_tradnl"/>
              <a:t>Segundo nivel</a:t>
            </a:r>
          </a:p>
          <a:p>
            <a:pPr marL="0" lvl="2" indent="0">
              <a:buNone/>
            </a:pPr>
            <a:r>
              <a:rPr lang="es-ES_tradnl"/>
              <a:t>Tercer nivel</a:t>
            </a:r>
          </a:p>
          <a:p>
            <a:pPr marL="0" lvl="3" indent="0">
              <a:buNone/>
            </a:pPr>
            <a:r>
              <a:rPr lang="es-ES_tradnl"/>
              <a:t>Cuarto nivel</a:t>
            </a:r>
          </a:p>
          <a:p>
            <a:pPr marL="0" lvl="4" indent="0">
              <a:buNone/>
            </a:pPr>
            <a:r>
              <a:rPr lang="es-ES_tradnl"/>
              <a:t>Quinto nivel</a:t>
            </a:r>
            <a:endParaRPr lang="es-E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/>
          <p:nvPr userDrawn="1"/>
        </p:nvSpPr>
        <p:spPr>
          <a:xfrm>
            <a:off x="0" y="6138000"/>
            <a:ext cx="9144000" cy="720000"/>
          </a:xfrm>
          <a:prstGeom prst="rect">
            <a:avLst/>
          </a:prstGeom>
          <a:solidFill>
            <a:srgbClr val="F73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elena-fanscionogy Blanco Transparen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848" y="6087210"/>
            <a:ext cx="1511152" cy="8701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334" y="0"/>
            <a:ext cx="9729886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0AC5EDC-B31A-4AC8-BB92-0FE45F7BA426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3205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5763" cy="645333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1143000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_tradnl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AC5EDC-B31A-4AC8-BB92-0FE45F7BA426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2616" y="5877272"/>
            <a:ext cx="252028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73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70" y="0"/>
            <a:ext cx="9729886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28616" y="1408113"/>
            <a:ext cx="6096000" cy="1143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951312" y="6237312"/>
            <a:ext cx="2895600" cy="476250"/>
          </a:xfr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7380312" y="6237312"/>
            <a:ext cx="2133600" cy="476250"/>
          </a:xfrm>
        </p:spPr>
        <p:txBody>
          <a:bodyPr/>
          <a:lstStyle/>
          <a:p>
            <a:pPr>
              <a:defRPr/>
            </a:pPr>
            <a:fld id="{40AC5EDC-B31A-4AC8-BB92-0FE45F7BA426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2616" y="5877272"/>
            <a:ext cx="252028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8560" y="-27384"/>
            <a:ext cx="9972607" cy="68853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6016" y="1945471"/>
            <a:ext cx="4676361" cy="3985605"/>
          </a:xfrm>
        </p:spPr>
        <p:txBody>
          <a:bodyPr/>
          <a:lstStyle>
            <a:lvl1pPr>
              <a:defRPr sz="2800"/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  <p:sp>
        <p:nvSpPr>
          <p:cNvPr id="7" name="Rectángulo 6"/>
          <p:cNvSpPr/>
          <p:nvPr userDrawn="1"/>
        </p:nvSpPr>
        <p:spPr>
          <a:xfrm>
            <a:off x="6084168" y="2564904"/>
            <a:ext cx="1800200" cy="576064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2616" y="5877272"/>
            <a:ext cx="252028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13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3867"/>
            <a:ext cx="9996481" cy="6901867"/>
          </a:xfrm>
          <a:prstGeom prst="rect">
            <a:avLst/>
          </a:prstGeom>
        </p:spPr>
      </p:pic>
      <p:sp>
        <p:nvSpPr>
          <p:cNvPr id="7" name="Rectángulo 6"/>
          <p:cNvSpPr/>
          <p:nvPr userDrawn="1"/>
        </p:nvSpPr>
        <p:spPr>
          <a:xfrm>
            <a:off x="6557018" y="2564904"/>
            <a:ext cx="1800200" cy="576064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Imagen 3" descr="elena-fanscionogy Pruebas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448" y="6030643"/>
            <a:ext cx="1403648" cy="80827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2616" y="5877272"/>
            <a:ext cx="252028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03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257" y="3421360"/>
            <a:ext cx="9217051" cy="34640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2616" y="5877272"/>
            <a:ext cx="252028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18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6552" y="0"/>
            <a:ext cx="97155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2616" y="5877272"/>
            <a:ext cx="252028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31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5030" y="-243408"/>
            <a:ext cx="10289598" cy="753345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2616" y="5877272"/>
            <a:ext cx="252028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38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8861" y="-44624"/>
            <a:ext cx="9907282" cy="700201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2616" y="5877272"/>
            <a:ext cx="252028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11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6552" y="0"/>
            <a:ext cx="9838866" cy="69053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2616" y="5877272"/>
            <a:ext cx="252028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52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 comparac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7056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lang="es-ES" b="1" kern="0" dirty="0">
                <a:solidFill>
                  <a:srgbClr val="F83768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s-ES" dirty="0"/>
              <a:t>Titulo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" y="1193138"/>
            <a:ext cx="4495800" cy="576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softEdge rad="0"/>
          </a:effectLst>
        </p:spPr>
        <p:txBody>
          <a:bodyPr lIns="864000" anchor="ctr" anchorCtr="0">
            <a:norm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  <a:latin typeface="Arbutus Slab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8200" y="1193138"/>
            <a:ext cx="4498976" cy="576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softEdge rad="0"/>
          </a:effectLst>
        </p:spPr>
        <p:txBody>
          <a:bodyPr vert="horz" lIns="0" tIns="45720" rIns="864000" bIns="45720" rtlCol="0" anchor="ctr" anchorCtr="0">
            <a:normAutofit/>
          </a:bodyPr>
          <a:lstStyle>
            <a:lvl1pPr marL="0" indent="0" algn="r">
              <a:buNone/>
              <a:defRPr lang="en-US" sz="2000" b="1" smtClean="0">
                <a:solidFill>
                  <a:schemeClr val="bg1"/>
                </a:solidFill>
                <a:latin typeface="Arbutus Slab" panose="02000000000000000000" pitchFamily="2" charset="0"/>
              </a:defRPr>
            </a:lvl1pPr>
          </a:lstStyle>
          <a:p>
            <a:pPr lvl="0"/>
            <a:r>
              <a:rPr lang="en-US" dirty="0"/>
              <a:t>TIT</a:t>
            </a:r>
          </a:p>
        </p:txBody>
      </p:sp>
      <p:sp>
        <p:nvSpPr>
          <p:cNvPr id="10" name="2 Marcador de contenido"/>
          <p:cNvSpPr>
            <a:spLocks noGrp="1"/>
          </p:cNvSpPr>
          <p:nvPr>
            <p:ph sz="half" idx="12"/>
          </p:nvPr>
        </p:nvSpPr>
        <p:spPr>
          <a:xfrm>
            <a:off x="457200" y="1982039"/>
            <a:ext cx="4038600" cy="375121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s-ES" sz="1800" smtClean="0">
                <a:latin typeface="Calibri" panose="020F0502020204030204" pitchFamily="34" charset="0"/>
              </a:defRPr>
            </a:lvl1pPr>
            <a:lvl2pPr>
              <a:defRPr lang="es-ES" sz="1800" dirty="0" smtClean="0">
                <a:latin typeface="Calibri" panose="020F0502020204030204" pitchFamily="34" charset="0"/>
              </a:defRPr>
            </a:lvl2pPr>
            <a:lvl3pPr>
              <a:defRPr lang="es-ES" sz="1800" dirty="0" smtClean="0">
                <a:latin typeface="Calibri" panose="020F0502020204030204" pitchFamily="34" charset="0"/>
              </a:defRPr>
            </a:lvl3pPr>
            <a:lvl4pPr>
              <a:defRPr lang="es-ES" sz="1800" dirty="0" smtClean="0">
                <a:latin typeface="Calibri" panose="020F0502020204030204" pitchFamily="34" charset="0"/>
              </a:defRPr>
            </a:lvl4pPr>
            <a:lvl5pPr>
              <a:defRPr lang="es-ES" sz="1800" dirty="0">
                <a:latin typeface="Calibri" panose="020F0502020204030204" pitchFamily="34" charset="0"/>
              </a:defRPr>
            </a:lvl5pPr>
          </a:lstStyle>
          <a:p>
            <a:pPr marL="0" lvl="0" indent="0">
              <a:buNone/>
            </a:pPr>
            <a:r>
              <a:rPr lang="es-ES_tradnl"/>
              <a:t>Haga clic para modificar el estilo de texto del patrón</a:t>
            </a:r>
          </a:p>
          <a:p>
            <a:pPr marL="0" lvl="1" indent="0">
              <a:buNone/>
            </a:pPr>
            <a:r>
              <a:rPr lang="es-ES_tradnl"/>
              <a:t>Segundo nivel</a:t>
            </a:r>
          </a:p>
          <a:p>
            <a:pPr marL="0" lvl="2" indent="0">
              <a:buNone/>
            </a:pPr>
            <a:r>
              <a:rPr lang="es-ES_tradnl"/>
              <a:t>Tercer nivel</a:t>
            </a:r>
          </a:p>
          <a:p>
            <a:pPr marL="0" lvl="3" indent="0">
              <a:buNone/>
            </a:pPr>
            <a:r>
              <a:rPr lang="es-ES_tradnl"/>
              <a:t>Cuarto nivel</a:t>
            </a:r>
          </a:p>
          <a:p>
            <a:pPr marL="0" lvl="4" indent="0">
              <a:buNone/>
            </a:pPr>
            <a:r>
              <a:rPr lang="es-ES_tradnl"/>
              <a:t>Quinto nivel</a:t>
            </a:r>
            <a:endParaRPr lang="es-ES" dirty="0"/>
          </a:p>
        </p:txBody>
      </p:sp>
      <p:sp>
        <p:nvSpPr>
          <p:cNvPr id="11" name="3 Marcador de contenido"/>
          <p:cNvSpPr>
            <a:spLocks noGrp="1"/>
          </p:cNvSpPr>
          <p:nvPr>
            <p:ph sz="half" idx="13"/>
          </p:nvPr>
        </p:nvSpPr>
        <p:spPr>
          <a:xfrm>
            <a:off x="4648200" y="1982039"/>
            <a:ext cx="4038600" cy="375121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s-ES" sz="1800" smtClean="0">
                <a:latin typeface="Calibri" panose="020F0502020204030204" pitchFamily="34" charset="0"/>
              </a:defRPr>
            </a:lvl1pPr>
            <a:lvl2pPr>
              <a:defRPr lang="es-ES" sz="1800" smtClean="0">
                <a:latin typeface="Calibri" panose="020F0502020204030204" pitchFamily="34" charset="0"/>
              </a:defRPr>
            </a:lvl2pPr>
            <a:lvl3pPr>
              <a:defRPr lang="es-ES" sz="1800" smtClean="0">
                <a:latin typeface="Calibri" panose="020F0502020204030204" pitchFamily="34" charset="0"/>
              </a:defRPr>
            </a:lvl3pPr>
            <a:lvl4pPr>
              <a:defRPr lang="es-ES" sz="1800" smtClean="0">
                <a:latin typeface="Calibri" panose="020F0502020204030204" pitchFamily="34" charset="0"/>
              </a:defRPr>
            </a:lvl4pPr>
            <a:lvl5pPr>
              <a:defRPr lang="es-ES" sz="1800">
                <a:latin typeface="Calibri" panose="020F0502020204030204" pitchFamily="34" charset="0"/>
              </a:defRPr>
            </a:lvl5pPr>
          </a:lstStyle>
          <a:p>
            <a:pPr marL="0" lvl="0" indent="0">
              <a:buNone/>
            </a:pPr>
            <a:r>
              <a:rPr lang="es-ES_tradnl"/>
              <a:t>Haga clic para modificar el estilo de texto del patrón</a:t>
            </a:r>
          </a:p>
          <a:p>
            <a:pPr marL="0" lvl="1" indent="0">
              <a:buNone/>
            </a:pPr>
            <a:r>
              <a:rPr lang="es-ES_tradnl"/>
              <a:t>Segundo nivel</a:t>
            </a:r>
          </a:p>
          <a:p>
            <a:pPr marL="0" lvl="2" indent="0">
              <a:buNone/>
            </a:pPr>
            <a:r>
              <a:rPr lang="es-ES_tradnl"/>
              <a:t>Tercer nivel</a:t>
            </a:r>
          </a:p>
          <a:p>
            <a:pPr marL="0" lvl="3" indent="0">
              <a:buNone/>
            </a:pPr>
            <a:r>
              <a:rPr lang="es-ES_tradnl"/>
              <a:t>Cuarto nivel</a:t>
            </a:r>
          </a:p>
          <a:p>
            <a:pPr marL="0" lvl="4" indent="0">
              <a:buNone/>
            </a:pPr>
            <a:r>
              <a:rPr lang="es-ES_tradnl"/>
              <a:t>Quinto nivel</a:t>
            </a:r>
            <a:endParaRPr lang="es-E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138000"/>
            <a:ext cx="9144000" cy="720000"/>
          </a:xfrm>
          <a:prstGeom prst="rect">
            <a:avLst/>
          </a:prstGeom>
          <a:solidFill>
            <a:srgbClr val="F73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 descr="elena-fanscionogy Blanco Transparen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848" y="6087210"/>
            <a:ext cx="1511152" cy="87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38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24543" y="-1"/>
            <a:ext cx="9724920" cy="689733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2616" y="5877272"/>
            <a:ext cx="252028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87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6580" y="0"/>
            <a:ext cx="9646596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2616" y="5877272"/>
            <a:ext cx="252028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313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AC5EDC-B31A-4AC8-BB92-0FE45F7BA426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  <p:pic>
        <p:nvPicPr>
          <p:cNvPr id="6" name="Imagen 5" descr="4estacion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789"/>
            <a:ext cx="9662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6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limb_paso1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324528" cy="7301345"/>
          </a:xfrm>
          <a:prstGeom prst="rect">
            <a:avLst/>
          </a:prstGeom>
        </p:spPr>
      </p:pic>
      <p:pic>
        <p:nvPicPr>
          <p:cNvPr id="4" name="Imagen 3" descr="Climb_paso1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399"/>
            <a:ext cx="9324528" cy="730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692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limb_paso1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717640" cy="683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42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limb_paso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387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985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limb_paso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536" y="-5184"/>
            <a:ext cx="9696395" cy="686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08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limb_paso4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4544" y="-3200"/>
            <a:ext cx="9716576" cy="686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171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4544" y="0"/>
            <a:ext cx="9747944" cy="688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630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4544" y="0"/>
            <a:ext cx="9747944" cy="6880902"/>
          </a:xfrm>
          <a:prstGeom prst="rect">
            <a:avLst/>
          </a:prstGeom>
        </p:spPr>
      </p:pic>
      <p:pic>
        <p:nvPicPr>
          <p:cNvPr id="2" name="Imagen 1" descr="byEA Blanc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5877272"/>
            <a:ext cx="1198209" cy="117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87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 fin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138000"/>
            <a:ext cx="9144000" cy="720000"/>
          </a:xfrm>
          <a:prstGeom prst="rect">
            <a:avLst/>
          </a:prstGeom>
          <a:solidFill>
            <a:srgbClr val="F73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pic>
        <p:nvPicPr>
          <p:cNvPr id="9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161" y="836712"/>
            <a:ext cx="3474896" cy="40967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062155" y="1216131"/>
            <a:ext cx="5081846" cy="289794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469900" dist="965200" dir="5400000" sx="98000" sy="98000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190" y="4486324"/>
            <a:ext cx="838095" cy="673016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148064" y="4477263"/>
            <a:ext cx="29976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>
                <a:solidFill>
                  <a:srgbClr val="F83768"/>
                </a:solidFill>
              </a:rPr>
              <a:t>@</a:t>
            </a:r>
            <a:r>
              <a:rPr lang="es-ES" sz="3600" b="1" dirty="0" err="1">
                <a:solidFill>
                  <a:srgbClr val="F83768"/>
                </a:solidFill>
              </a:rPr>
              <a:t>elena_alfaro</a:t>
            </a:r>
            <a:endParaRPr lang="es-ES" sz="3600" b="1" dirty="0">
              <a:solidFill>
                <a:srgbClr val="F83768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680349" y="1672754"/>
            <a:ext cx="43328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hlinkClick r:id="rId5"/>
              </a:rPr>
              <a:t>info@elenaalfaro.com</a:t>
            </a:r>
            <a:endParaRPr lang="fr-FR" sz="2800" b="1" dirty="0">
              <a:solidFill>
                <a:schemeClr val="bg1"/>
              </a:solidFill>
            </a:endParaRPr>
          </a:p>
          <a:p>
            <a:r>
              <a:rPr lang="fr-FR" sz="2800" b="1" dirty="0" err="1">
                <a:solidFill>
                  <a:schemeClr val="bg1"/>
                </a:solidFill>
              </a:rPr>
              <a:t>elenaalfaro.com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11" name="Imagen 10" descr="elena-fanscionogy Blanco Transparente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848" y="6087210"/>
            <a:ext cx="1511152" cy="87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111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529B7C-15CC-4157-98F7-1D57DBAE7A93}" type="datetimeFigureOut">
              <a:rPr lang="es-ES" smtClean="0"/>
              <a:pPr/>
              <a:t>22/2/18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D101-645A-4565-AD65-1B9B28DB6CB5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6939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529B7C-15CC-4157-98F7-1D57DBAE7A93}" type="datetimeFigureOut">
              <a:rPr lang="es-ES" smtClean="0"/>
              <a:pPr/>
              <a:t>22/2/18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D101-645A-4565-AD65-1B9B28DB6CB5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6939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4BE0-9005-4257-B718-81A0C826ECC3}" type="datetimeFigureOut">
              <a:rPr lang="es-ES" smtClean="0"/>
              <a:pPr/>
              <a:t>22/2/18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E8F1-8685-4CCF-9E0C-C4D1E4EF90D3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87265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4BE0-9005-4257-B718-81A0C826ECC3}" type="datetimeFigureOut">
              <a:rPr lang="es-ES" smtClean="0"/>
              <a:pPr/>
              <a:t>22/2/18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E8F1-8685-4CCF-9E0C-C4D1E4EF90D3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87265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6D101-645A-4565-AD65-1B9B28DB6CB5}" type="slidenum">
              <a:rPr lang="es-ES" smtClean="0"/>
              <a:pPr/>
              <a:t>‹Nr.›</a:t>
            </a:fld>
            <a:endParaRPr lang="es-ES"/>
          </a:p>
        </p:txBody>
      </p:sp>
      <p:graphicFrame>
        <p:nvGraphicFramePr>
          <p:cNvPr id="4" name="Diagram 19"/>
          <p:cNvGraphicFramePr/>
          <p:nvPr userDrawn="1">
            <p:extLst>
              <p:ext uri="{D42A27DB-BD31-4B8C-83A1-F6EECF244321}">
                <p14:modId xmlns:p14="http://schemas.microsoft.com/office/powerpoint/2010/main" val="4264623739"/>
              </p:ext>
            </p:extLst>
          </p:nvPr>
        </p:nvGraphicFramePr>
        <p:xfrm>
          <a:off x="7020272" y="908720"/>
          <a:ext cx="309634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-1260648" y="620688"/>
            <a:ext cx="4248472" cy="381642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r">
              <a:buNone/>
              <a:defRPr kumimoji="0" lang="en-US" sz="40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#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2987824" y="2564904"/>
            <a:ext cx="4896544" cy="144016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05890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529B7C-15CC-4157-98F7-1D57DBAE7A93}" type="datetimeFigureOut">
              <a:rPr lang="es-ES" smtClean="0"/>
              <a:pPr/>
              <a:t>22/2/18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D101-645A-4565-AD65-1B9B28DB6CB5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6939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529B7C-15CC-4157-98F7-1D57DBAE7A93}" type="datetimeFigureOut">
              <a:rPr lang="es-ES" smtClean="0"/>
              <a:pPr/>
              <a:t>22/2/18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D101-645A-4565-AD65-1B9B28DB6CB5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97048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4BE0-9005-4257-B718-81A0C826ECC3}" type="datetimeFigureOut">
              <a:rPr lang="es-ES" smtClean="0"/>
              <a:pPr/>
              <a:t>22/2/18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E8F1-8685-4CCF-9E0C-C4D1E4EF90D3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87265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4BE0-9005-4257-B718-81A0C826ECC3}" type="datetimeFigureOut">
              <a:rPr lang="es-ES" smtClean="0"/>
              <a:pPr/>
              <a:t>22/2/18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E8F1-8685-4CCF-9E0C-C4D1E4EF90D3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87265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529B7C-15CC-4157-98F7-1D57DBAE7A93}" type="datetimeFigureOut">
              <a:rPr lang="es-ES" smtClean="0"/>
              <a:pPr/>
              <a:t>22/2/18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D101-645A-4565-AD65-1B9B28DB6CB5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693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16_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6237312"/>
              <a:ext cx="9144000" cy="6206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0" y="0"/>
              <a:ext cx="9144000" cy="6206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3" name="Imagen 1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8000" y="6310944"/>
              <a:ext cx="511586" cy="501354"/>
            </a:xfrm>
            <a:prstGeom prst="rect">
              <a:avLst/>
            </a:prstGeom>
          </p:spPr>
        </p:pic>
      </p:grpSp>
      <p:sp>
        <p:nvSpPr>
          <p:cNvPr id="7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457200" y="116632"/>
            <a:ext cx="82296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s-ES" sz="2400" b="1" dirty="0" smtClean="0">
                <a:solidFill>
                  <a:srgbClr val="FE2984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>
              <a:spcBef>
                <a:spcPct val="20000"/>
              </a:spcBef>
              <a:buNone/>
            </a:pPr>
            <a:r>
              <a:rPr lang="es-ES_tradnl" dirty="0"/>
              <a:t>Clic para editar 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114111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529B7C-15CC-4157-98F7-1D57DBAE7A93}" type="datetimeFigureOut">
              <a:rPr lang="es-ES" smtClean="0"/>
              <a:pPr/>
              <a:t>22/2/18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D101-645A-4565-AD65-1B9B28DB6CB5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693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529B7C-15CC-4157-98F7-1D57DBAE7A93}" type="datetimeFigureOut">
              <a:rPr lang="es-ES" smtClean="0"/>
              <a:pPr/>
              <a:t>22/2/18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D101-645A-4565-AD65-1B9B28DB6CB5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32294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529B7C-15CC-4157-98F7-1D57DBAE7A93}" type="datetimeFigureOut">
              <a:rPr lang="es-ES" smtClean="0"/>
              <a:pPr/>
              <a:t>22/2/18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D101-645A-4565-AD65-1B9B28DB6CB5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32294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ólo el títul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 CuadroTexto"/>
          <p:cNvSpPr txBox="1"/>
          <p:nvPr userDrawn="1"/>
        </p:nvSpPr>
        <p:spPr>
          <a:xfrm>
            <a:off x="0" y="44624"/>
            <a:ext cx="9144000" cy="549275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r>
              <a:rPr lang="es-ES" sz="1600" b="1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   ¿CÓMO GESTIONAR EMOCIONES EN BANCA?</a:t>
            </a:r>
          </a:p>
          <a:p>
            <a:pPr algn="ctr">
              <a:defRPr/>
            </a:pPr>
            <a:r>
              <a:rPr lang="es-ES_tradnl" sz="14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1er </a:t>
            </a: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Estudio </a:t>
            </a:r>
            <a:r>
              <a:rPr lang="es-ES_tradnl" sz="14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de </a:t>
            </a: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Emociones </a:t>
            </a:r>
            <a:r>
              <a:rPr lang="es-ES_tradnl" sz="14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en Banca de </a:t>
            </a: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Particulares en España</a:t>
            </a:r>
            <a:endParaRPr lang="es-ES" sz="1400" dirty="0">
              <a:solidFill>
                <a:schemeClr val="bg1">
                  <a:lumMod val="50000"/>
                </a:schemeClr>
              </a:solidFill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1029" name="Picture 5" descr="E:\localhost\xampp\htdocs\elenaalfaro\uso_emoinsights\logos\cabezon_ico_pe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101" y="6261893"/>
            <a:ext cx="551483" cy="55148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 userDrawn="1"/>
        </p:nvSpPr>
        <p:spPr>
          <a:xfrm>
            <a:off x="755576" y="630932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900" b="0" dirty="0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Datos Facilitados por © Emo </a:t>
            </a:r>
            <a:r>
              <a:rPr lang="es-ES" sz="900" b="0" dirty="0" err="1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Insights</a:t>
            </a:r>
            <a:r>
              <a:rPr lang="es-ES" sz="900" b="0" dirty="0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.</a:t>
            </a:r>
          </a:p>
          <a:p>
            <a:pPr>
              <a:defRPr/>
            </a:pPr>
            <a:r>
              <a:rPr lang="es-ES" sz="900" b="0" dirty="0" err="1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Feelings</a:t>
            </a:r>
            <a:r>
              <a:rPr lang="es-ES" sz="900" b="0" dirty="0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es-ES" sz="900" b="0" dirty="0" err="1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Experience</a:t>
            </a:r>
            <a:r>
              <a:rPr lang="es-ES" sz="900" b="0" dirty="0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 Management FEM®.</a:t>
            </a:r>
          </a:p>
        </p:txBody>
      </p:sp>
    </p:spTree>
    <p:extLst>
      <p:ext uri="{BB962C8B-B14F-4D97-AF65-F5344CB8AC3E}">
        <p14:creationId xmlns:p14="http://schemas.microsoft.com/office/powerpoint/2010/main" val="3803214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ólo el títul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 CuadroTexto"/>
          <p:cNvSpPr txBox="1"/>
          <p:nvPr userDrawn="1"/>
        </p:nvSpPr>
        <p:spPr>
          <a:xfrm>
            <a:off x="0" y="44624"/>
            <a:ext cx="9144000" cy="549275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r>
              <a:rPr lang="es-ES" sz="1600" b="1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   ¿CÓMO GESTIONAR EMOCIONES EN BANCA?</a:t>
            </a:r>
          </a:p>
          <a:p>
            <a:pPr algn="ctr">
              <a:defRPr/>
            </a:pPr>
            <a:r>
              <a:rPr lang="es-ES_tradnl" sz="14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1er </a:t>
            </a: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Estudio </a:t>
            </a:r>
            <a:r>
              <a:rPr lang="es-ES_tradnl" sz="14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de </a:t>
            </a: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Emociones </a:t>
            </a:r>
            <a:r>
              <a:rPr lang="es-ES_tradnl" sz="14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en Banca de </a:t>
            </a: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Particulares en España</a:t>
            </a:r>
            <a:endParaRPr lang="es-ES" sz="1400" dirty="0">
              <a:solidFill>
                <a:schemeClr val="bg1">
                  <a:lumMod val="50000"/>
                </a:schemeClr>
              </a:solidFill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1029" name="Picture 5" descr="E:\localhost\xampp\htdocs\elenaalfaro\uso_emoinsights\logos\cabezon_ico_pe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101" y="6261893"/>
            <a:ext cx="551483" cy="55148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 userDrawn="1"/>
        </p:nvSpPr>
        <p:spPr>
          <a:xfrm>
            <a:off x="755576" y="630932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900" b="0" dirty="0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Datos Facilitados por © Emo </a:t>
            </a:r>
            <a:r>
              <a:rPr lang="es-ES" sz="900" b="0" dirty="0" err="1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Insights</a:t>
            </a:r>
            <a:r>
              <a:rPr lang="es-ES" sz="900" b="0" dirty="0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.</a:t>
            </a:r>
          </a:p>
          <a:p>
            <a:pPr>
              <a:defRPr/>
            </a:pPr>
            <a:r>
              <a:rPr lang="es-ES" sz="900" b="0" dirty="0" err="1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Feelings</a:t>
            </a:r>
            <a:r>
              <a:rPr lang="es-ES" sz="900" b="0" dirty="0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es-ES" sz="900" b="0" dirty="0" err="1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Experience</a:t>
            </a:r>
            <a:r>
              <a:rPr lang="es-ES" sz="900" b="0" dirty="0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 Management FEM®.</a:t>
            </a:r>
          </a:p>
        </p:txBody>
      </p:sp>
    </p:spTree>
    <p:extLst>
      <p:ext uri="{BB962C8B-B14F-4D97-AF65-F5344CB8AC3E}">
        <p14:creationId xmlns:p14="http://schemas.microsoft.com/office/powerpoint/2010/main" val="1284251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ólo el títul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 CuadroTexto"/>
          <p:cNvSpPr txBox="1"/>
          <p:nvPr userDrawn="1"/>
        </p:nvSpPr>
        <p:spPr>
          <a:xfrm>
            <a:off x="0" y="44624"/>
            <a:ext cx="9144000" cy="549275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r>
              <a:rPr lang="es-ES" sz="1600" b="1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   ¿CÓMO GESTIONAR EMOCIONES EN BANCA?</a:t>
            </a:r>
          </a:p>
          <a:p>
            <a:pPr algn="ctr">
              <a:defRPr/>
            </a:pPr>
            <a:r>
              <a:rPr lang="es-ES_tradnl" sz="14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1er </a:t>
            </a: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Estudio </a:t>
            </a:r>
            <a:r>
              <a:rPr lang="es-ES_tradnl" sz="14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de </a:t>
            </a: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Emociones </a:t>
            </a:r>
            <a:r>
              <a:rPr lang="es-ES_tradnl" sz="14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en Banca de </a:t>
            </a: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Particulares en España</a:t>
            </a:r>
            <a:endParaRPr lang="es-ES" sz="1400" dirty="0">
              <a:solidFill>
                <a:schemeClr val="bg1">
                  <a:lumMod val="50000"/>
                </a:schemeClr>
              </a:solidFill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1029" name="Picture 5" descr="E:\localhost\xampp\htdocs\elenaalfaro\uso_emoinsights\logos\cabezon_ico_pe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101" y="6261893"/>
            <a:ext cx="551483" cy="55148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 userDrawn="1"/>
        </p:nvSpPr>
        <p:spPr>
          <a:xfrm>
            <a:off x="755576" y="630932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900" b="0" dirty="0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Datos Facilitados por © Emo </a:t>
            </a:r>
            <a:r>
              <a:rPr lang="es-ES" sz="900" b="0" dirty="0" err="1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Insights</a:t>
            </a:r>
            <a:r>
              <a:rPr lang="es-ES" sz="900" b="0" dirty="0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.</a:t>
            </a:r>
          </a:p>
          <a:p>
            <a:pPr>
              <a:defRPr/>
            </a:pPr>
            <a:r>
              <a:rPr lang="es-ES" sz="900" b="0" dirty="0" err="1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Feelings</a:t>
            </a:r>
            <a:r>
              <a:rPr lang="es-ES" sz="900" b="0" dirty="0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es-ES" sz="900" b="0" dirty="0" err="1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Experience</a:t>
            </a:r>
            <a:r>
              <a:rPr lang="es-ES" sz="900" b="0" dirty="0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 Management FEM®.</a:t>
            </a:r>
          </a:p>
        </p:txBody>
      </p:sp>
    </p:spTree>
    <p:extLst>
      <p:ext uri="{BB962C8B-B14F-4D97-AF65-F5344CB8AC3E}">
        <p14:creationId xmlns:p14="http://schemas.microsoft.com/office/powerpoint/2010/main" val="246583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8313" y="1412776"/>
            <a:ext cx="4751387" cy="42497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defRPr>
            </a:lvl1pPr>
            <a:lvl2pPr>
              <a:defRPr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s-E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5536" y="97468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buFont typeface="Arial" pitchFamily="34" charset="0"/>
              <a:buChar char="•"/>
              <a:def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s-ES" dirty="0"/>
          </a:p>
        </p:txBody>
      </p:sp>
      <p:pic>
        <p:nvPicPr>
          <p:cNvPr id="6" name="Picture 2" descr="E:\localhost\xampp\htdocs\elenaalfaro\uso_emoinsights\emo_papeleria\presentacion_FEM\bg\logo_reinventing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107504" y="6216949"/>
            <a:ext cx="3384375" cy="6163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6681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Encabezado de secció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185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8313" y="1412776"/>
            <a:ext cx="4751387" cy="42497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defRPr>
            </a:lvl1pPr>
            <a:lvl2pPr>
              <a:defRPr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s-ES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395536" y="97468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buFont typeface="Arial" pitchFamily="34" charset="0"/>
              <a:buChar char="•"/>
              <a:def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s-ES" dirty="0"/>
          </a:p>
        </p:txBody>
      </p:sp>
      <p:pic>
        <p:nvPicPr>
          <p:cNvPr id="8" name="Picture 2" descr="E:\localhost\xampp\htdocs\elenaalfaro\uso_emoinsights\emo_papeleria\presentacion_FEM\bg\logo_reinventing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107504" y="6216949"/>
            <a:ext cx="3384375" cy="6163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00100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9043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AC5EDC-B31A-4AC8-BB92-0FE45F7BA426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2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40936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ólo el títul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 CuadroTexto"/>
          <p:cNvSpPr txBox="1"/>
          <p:nvPr userDrawn="1"/>
        </p:nvSpPr>
        <p:spPr>
          <a:xfrm>
            <a:off x="0" y="44624"/>
            <a:ext cx="9144000" cy="549275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r>
              <a:rPr lang="es-ES" sz="1600" b="1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   ¿CÓMO GESTIONAR EMOCIONES EN BANCA?</a:t>
            </a:r>
          </a:p>
          <a:p>
            <a:pPr algn="ctr">
              <a:defRPr/>
            </a:pPr>
            <a:r>
              <a:rPr lang="es-ES_tradnl" sz="14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1er </a:t>
            </a: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Estudio </a:t>
            </a:r>
            <a:r>
              <a:rPr lang="es-ES_tradnl" sz="14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de </a:t>
            </a: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Emociones </a:t>
            </a:r>
            <a:r>
              <a:rPr lang="es-ES_tradnl" sz="14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en Banca de </a:t>
            </a: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Particulares en España</a:t>
            </a:r>
            <a:endParaRPr lang="es-ES" sz="1400" dirty="0">
              <a:solidFill>
                <a:schemeClr val="bg1">
                  <a:lumMod val="50000"/>
                </a:schemeClr>
              </a:solidFill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1029" name="Picture 5" descr="E:\localhost\xampp\htdocs\elenaalfaro\uso_emoinsights\logos\cabezon_ico_pe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101" y="6261893"/>
            <a:ext cx="551483" cy="55148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 userDrawn="1"/>
        </p:nvSpPr>
        <p:spPr>
          <a:xfrm>
            <a:off x="755576" y="630932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900" b="0" dirty="0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Datos Facilitados por © Emo </a:t>
            </a:r>
            <a:r>
              <a:rPr lang="es-ES" sz="900" b="0" dirty="0" err="1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Insights</a:t>
            </a:r>
            <a:r>
              <a:rPr lang="es-ES" sz="900" b="0" dirty="0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.</a:t>
            </a:r>
          </a:p>
          <a:p>
            <a:pPr>
              <a:defRPr/>
            </a:pPr>
            <a:r>
              <a:rPr lang="es-ES" sz="900" b="0" dirty="0" err="1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Feelings</a:t>
            </a:r>
            <a:r>
              <a:rPr lang="es-ES" sz="900" b="0" dirty="0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es-ES" sz="900" b="0" dirty="0" err="1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Experience</a:t>
            </a:r>
            <a:r>
              <a:rPr lang="es-ES" sz="900" b="0" dirty="0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 Management FEM®.</a:t>
            </a:r>
          </a:p>
        </p:txBody>
      </p:sp>
    </p:spTree>
    <p:extLst>
      <p:ext uri="{BB962C8B-B14F-4D97-AF65-F5344CB8AC3E}">
        <p14:creationId xmlns:p14="http://schemas.microsoft.com/office/powerpoint/2010/main" val="2053312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ólo el títul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 CuadroTexto"/>
          <p:cNvSpPr txBox="1"/>
          <p:nvPr userDrawn="1"/>
        </p:nvSpPr>
        <p:spPr>
          <a:xfrm>
            <a:off x="0" y="44624"/>
            <a:ext cx="9144000" cy="549275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r>
              <a:rPr lang="es-ES" sz="1600" b="1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   ¿CÓMO GESTIONAR EMOCIONES EN BANCA?</a:t>
            </a:r>
          </a:p>
          <a:p>
            <a:pPr algn="ctr">
              <a:defRPr/>
            </a:pPr>
            <a:r>
              <a:rPr lang="es-ES_tradnl" sz="14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1er </a:t>
            </a: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Estudio </a:t>
            </a:r>
            <a:r>
              <a:rPr lang="es-ES_tradnl" sz="14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de </a:t>
            </a: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Emociones </a:t>
            </a:r>
            <a:r>
              <a:rPr lang="es-ES_tradnl" sz="14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en Banca de </a:t>
            </a: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cs typeface="Calibri" pitchFamily="34" charset="0"/>
              </a:rPr>
              <a:t>Particulares en España</a:t>
            </a:r>
            <a:endParaRPr lang="es-ES" sz="1400" dirty="0">
              <a:solidFill>
                <a:schemeClr val="bg1">
                  <a:lumMod val="50000"/>
                </a:schemeClr>
              </a:solidFill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1029" name="Picture 5" descr="E:\localhost\xampp\htdocs\elenaalfaro\uso_emoinsights\logos\cabezon_ico_pe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101" y="6261893"/>
            <a:ext cx="551483" cy="55148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 userDrawn="1"/>
        </p:nvSpPr>
        <p:spPr>
          <a:xfrm>
            <a:off x="755576" y="630932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900" b="0" dirty="0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Datos Facilitados por © Emo </a:t>
            </a:r>
            <a:r>
              <a:rPr lang="es-ES" sz="900" b="0" dirty="0" err="1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Insights</a:t>
            </a:r>
            <a:r>
              <a:rPr lang="es-ES" sz="900" b="0" dirty="0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.</a:t>
            </a:r>
          </a:p>
          <a:p>
            <a:pPr>
              <a:defRPr/>
            </a:pPr>
            <a:r>
              <a:rPr lang="es-ES" sz="900" b="0" dirty="0" err="1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Feelings</a:t>
            </a:r>
            <a:r>
              <a:rPr lang="es-ES" sz="900" b="0" dirty="0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es-ES" sz="900" b="0" dirty="0" err="1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Experience</a:t>
            </a:r>
            <a:r>
              <a:rPr lang="es-ES" sz="900" b="0" dirty="0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 Management FEM®.</a:t>
            </a:r>
          </a:p>
        </p:txBody>
      </p:sp>
    </p:spTree>
    <p:extLst>
      <p:ext uri="{BB962C8B-B14F-4D97-AF65-F5344CB8AC3E}">
        <p14:creationId xmlns:p14="http://schemas.microsoft.com/office/powerpoint/2010/main" val="93131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3 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223B4-9105-445D-B02E-EADB1A92A031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2715343" y="2855406"/>
            <a:ext cx="582851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19872" y="3140968"/>
            <a:ext cx="5100903" cy="13088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marL="0" indent="0">
              <a:buNone/>
              <a:defRPr lang="en-US" sz="4400" kern="0" dirty="0" smtClean="0">
                <a:solidFill>
                  <a:srgbClr val="F83768"/>
                </a:solidFill>
                <a:latin typeface="Arbutus Slab" panose="02000000000000000000" pitchFamily="2" charset="0"/>
                <a:ea typeface="+mj-ea"/>
                <a:cs typeface="+mj-cs"/>
              </a:defRPr>
            </a:lvl1pPr>
            <a:lvl2pPr>
              <a:defRPr lang="en-US" sz="4400" kern="1200" dirty="0" smtClean="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2pPr>
            <a:lvl3pPr>
              <a:defRPr lang="en-US" sz="4400" kern="1200" dirty="0" smtClean="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3pPr>
            <a:lvl4pPr>
              <a:defRPr lang="en-US" sz="4400" kern="1200" dirty="0" smtClean="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4pPr>
            <a:lvl5pPr>
              <a:defRPr lang="es-ES" sz="4400" kern="1200" dirty="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5pPr>
          </a:lstStyle>
          <a:p>
            <a:pPr lvl="0" algn="r" eaLnBrk="0" hangingPunct="0">
              <a:spcBef>
                <a:spcPct val="0"/>
              </a:spcBef>
            </a:pPr>
            <a:r>
              <a:rPr lang="en-US" dirty="0" err="1"/>
              <a:t>Título</a:t>
            </a:r>
            <a:endParaRPr lang="en-US" dirty="0"/>
          </a:p>
        </p:txBody>
      </p:sp>
      <p:pic>
        <p:nvPicPr>
          <p:cNvPr id="2" name="Imagen 1" descr="cabecera2_160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6" y="0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815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2016_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6237312"/>
              <a:ext cx="9144000" cy="6206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0" y="0"/>
              <a:ext cx="9144000" cy="6206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3" name="Imagen 1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8000" y="6310944"/>
              <a:ext cx="511586" cy="501354"/>
            </a:xfrm>
            <a:prstGeom prst="rect">
              <a:avLst/>
            </a:prstGeom>
          </p:spPr>
        </p:pic>
      </p:grpSp>
      <p:sp>
        <p:nvSpPr>
          <p:cNvPr id="7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457200" y="116632"/>
            <a:ext cx="82296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s-ES" sz="2400" b="1" dirty="0" smtClean="0">
                <a:solidFill>
                  <a:srgbClr val="FE2984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>
              <a:spcBef>
                <a:spcPct val="20000"/>
              </a:spcBef>
              <a:buNone/>
            </a:pPr>
            <a:r>
              <a:rPr lang="es-ES_tradnl" dirty="0"/>
              <a:t>Clic para editar 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479423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2016_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  <a:noFill/>
        </p:grpSpPr>
        <p:sp>
          <p:nvSpPr>
            <p:cNvPr id="9" name="Rectangle 8"/>
            <p:cNvSpPr/>
            <p:nvPr userDrawn="1"/>
          </p:nvSpPr>
          <p:spPr>
            <a:xfrm>
              <a:off x="0" y="6237312"/>
              <a:ext cx="9144000" cy="6206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0" y="0"/>
              <a:ext cx="9144000" cy="6206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3" name="Imagen 1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8000" y="6310944"/>
              <a:ext cx="511586" cy="501354"/>
            </a:xfrm>
            <a:prstGeom prst="rect">
              <a:avLst/>
            </a:prstGeom>
            <a:grpFill/>
          </p:spPr>
        </p:pic>
      </p:grpSp>
      <p:sp>
        <p:nvSpPr>
          <p:cNvPr id="7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457200" y="116632"/>
            <a:ext cx="82296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s-ES" sz="2400" b="1" dirty="0" smtClean="0">
                <a:solidFill>
                  <a:srgbClr val="FE2984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>
              <a:spcBef>
                <a:spcPct val="20000"/>
              </a:spcBef>
              <a:buNone/>
            </a:pPr>
            <a:r>
              <a:rPr lang="es-ES_tradnl" dirty="0"/>
              <a:t>Clic para editar 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48902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og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08520" y="0"/>
            <a:ext cx="9433048" cy="6858000"/>
            <a:chOff x="-108520" y="0"/>
            <a:chExt cx="9433048" cy="6858000"/>
          </a:xfrm>
        </p:grpSpPr>
        <p:sp>
          <p:nvSpPr>
            <p:cNvPr id="5" name="Rectangle 4"/>
            <p:cNvSpPr/>
            <p:nvPr userDrawn="1"/>
          </p:nvSpPr>
          <p:spPr>
            <a:xfrm>
              <a:off x="-108520" y="6172438"/>
              <a:ext cx="9433048" cy="6855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-108520" y="0"/>
              <a:ext cx="9433048" cy="6855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6632"/>
            <a:ext cx="82296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s-ES" sz="2400" b="1" dirty="0" smtClean="0">
                <a:solidFill>
                  <a:srgbClr val="F83768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>
              <a:spcBef>
                <a:spcPct val="20000"/>
              </a:spcBef>
              <a:buNone/>
            </a:pPr>
            <a:r>
              <a:rPr lang="en-US" smtClean="0"/>
              <a:t>Click to edit Master title style</a:t>
            </a:r>
            <a:endParaRPr lang="es-E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3989" y="6283198"/>
            <a:ext cx="1091769" cy="48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06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Encabezado de secció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515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1_no logo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108520" y="0"/>
            <a:ext cx="9433048" cy="6858000"/>
            <a:chOff x="-108520" y="0"/>
            <a:chExt cx="9433048" cy="6858000"/>
          </a:xfrm>
        </p:grpSpPr>
        <p:sp>
          <p:nvSpPr>
            <p:cNvPr id="3" name="Rectangle 2"/>
            <p:cNvSpPr/>
            <p:nvPr userDrawn="1"/>
          </p:nvSpPr>
          <p:spPr>
            <a:xfrm>
              <a:off x="-108520" y="6172438"/>
              <a:ext cx="9433048" cy="6855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-108520" y="0"/>
              <a:ext cx="9433048" cy="6855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7" name="Imagen 6" descr="elena-fanscionogy Pruebas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091188"/>
            <a:ext cx="1331640" cy="7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69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AC5EDC-B31A-4AC8-BB92-0FE45F7BA426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22171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">
    <p:bg>
      <p:bgPr>
        <a:blipFill dpi="0" rotWithShape="1">
          <a:blip r:embed="rId2" cstate="print">
            <a:lum/>
          </a:blip>
          <a:srcRect/>
          <a:stretch>
            <a:fillRect l="-1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 userDrawn="1"/>
        </p:nvSpPr>
        <p:spPr>
          <a:xfrm>
            <a:off x="8647993" y="6651942"/>
            <a:ext cx="288000" cy="1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3858" y="6552000"/>
            <a:ext cx="370384" cy="365125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D33CA297-96D6-41A8-89E1-A95A5373958F}" type="slidenum">
              <a:rPr lang="es-ES" smtClean="0"/>
              <a:pPr/>
              <a:t>‹Nr.›</a:t>
            </a:fld>
            <a:endParaRPr lang="es-ES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548722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Principales resultados 2017</a:t>
            </a:r>
          </a:p>
        </p:txBody>
      </p:sp>
    </p:spTree>
    <p:extLst>
      <p:ext uri="{BB962C8B-B14F-4D97-AF65-F5344CB8AC3E}">
        <p14:creationId xmlns:p14="http://schemas.microsoft.com/office/powerpoint/2010/main" val="182836071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AC5EDC-B31A-4AC8-BB92-0FE45F7BA426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  <p:pic>
        <p:nvPicPr>
          <p:cNvPr id="6" name="Imagen 5" descr="elena-fanscionogy Blanco Transparen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848" y="6087210"/>
            <a:ext cx="1511152" cy="87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493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SUBCAP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9472" y="328351"/>
            <a:ext cx="4070930" cy="11461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 baseline="0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09588" y="2381706"/>
            <a:ext cx="3584575" cy="400284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774976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548722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Principales resultados 2017</a:t>
            </a: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3858" y="6549135"/>
            <a:ext cx="370384" cy="365125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fld id="{D33CA297-96D6-41A8-89E1-A95A5373958F}" type="slidenum">
              <a:rPr lang="es-ES" smtClean="0"/>
              <a:pPr/>
              <a:t>‹Nr.›</a:t>
            </a:fld>
            <a:endParaRPr lang="es-E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5661248"/>
            <a:ext cx="2195736" cy="88747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2" descr="C:\LEYRE RIOLOBOS\Imagenes presentación\logo\LOGOS 2016\Logos\logoEMO_original_FEM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36512" y="5661248"/>
            <a:ext cx="1941178" cy="9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6145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016_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6237312"/>
              <a:ext cx="9144000" cy="6206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0" y="0"/>
              <a:ext cx="9144000" cy="6206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3" name="Imagen 1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8000" y="6310944"/>
              <a:ext cx="511586" cy="501354"/>
            </a:xfrm>
            <a:prstGeom prst="rect">
              <a:avLst/>
            </a:prstGeom>
          </p:spPr>
        </p:pic>
      </p:grpSp>
      <p:sp>
        <p:nvSpPr>
          <p:cNvPr id="7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457200" y="116632"/>
            <a:ext cx="82296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s-ES" sz="2400" b="1" dirty="0" smtClean="0">
                <a:solidFill>
                  <a:srgbClr val="FE2984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>
              <a:spcBef>
                <a:spcPct val="20000"/>
              </a:spcBef>
              <a:buNone/>
            </a:pPr>
            <a:r>
              <a:rPr lang="es-ES_tradnl" dirty="0"/>
              <a:t>Clic para editar 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552207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blipFill dpi="0" rotWithShape="1">
          <a:blip r:embed="rId2" cstate="print">
            <a:lum/>
          </a:blip>
          <a:srcRect/>
          <a:stretch>
            <a:fillRect l="-1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 userDrawn="1"/>
        </p:nvSpPr>
        <p:spPr>
          <a:xfrm>
            <a:off x="8647993" y="6651942"/>
            <a:ext cx="288000" cy="1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Picture 2" descr="C:\LEYRE RIOLOBOS\Imagenes presentación\logo\LOGOS 2016\Logos\logoEMO_original_FEM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58" y="5719766"/>
            <a:ext cx="1941178" cy="943200"/>
          </a:xfrm>
          <a:prstGeom prst="rect">
            <a:avLst/>
          </a:prstGeom>
          <a:noFill/>
        </p:spPr>
      </p:pic>
      <p:sp>
        <p:nvSpPr>
          <p:cNvPr id="3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3858" y="6549135"/>
            <a:ext cx="370384" cy="365125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fld id="{D33CA297-96D6-41A8-89E1-A95A5373958F}" type="slidenum">
              <a:rPr lang="es-ES" smtClean="0"/>
              <a:pPr/>
              <a:t>‹Nr.›</a:t>
            </a:fld>
            <a:endParaRPr lang="es-ES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548722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Principales resultados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00718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AC5EDC-B31A-4AC8-BB92-0FE45F7BA426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  <p:pic>
        <p:nvPicPr>
          <p:cNvPr id="6" name="Imagen 5" descr="elena-fanscionogy Blanco Transparen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848" y="6087210"/>
            <a:ext cx="1511152" cy="87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2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AC5EDC-B31A-4AC8-BB92-0FE45F7BA426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  <p:pic>
        <p:nvPicPr>
          <p:cNvPr id="8" name="Imagen 7" descr="byEA Negr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860" y="5661248"/>
            <a:ext cx="1347140" cy="132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83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AC5EDC-B31A-4AC8-BB92-0FE45F7BA426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  <p:pic>
        <p:nvPicPr>
          <p:cNvPr id="7" name="Imagen 6" descr="elena-fanscionogy Blanco Transparen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296" y="5373216"/>
            <a:ext cx="1511152" cy="87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63" Type="http://schemas.openxmlformats.org/officeDocument/2006/relationships/slideLayout" Target="../slideLayouts/slideLayout63.xml"/><Relationship Id="rId64" Type="http://schemas.openxmlformats.org/officeDocument/2006/relationships/theme" Target="../theme/theme1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60" Type="http://schemas.openxmlformats.org/officeDocument/2006/relationships/slideLayout" Target="../slideLayouts/slideLayout60.xml"/><Relationship Id="rId61" Type="http://schemas.openxmlformats.org/officeDocument/2006/relationships/slideLayout" Target="../slideLayouts/slideLayout61.xml"/><Relationship Id="rId62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40AC5EDC-B31A-4AC8-BB92-0FE45F7BA426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308" r:id="rId2"/>
    <p:sldLayoutId id="2147484311" r:id="rId3"/>
    <p:sldLayoutId id="2147484303" r:id="rId4"/>
    <p:sldLayoutId id="2147484328" r:id="rId5"/>
    <p:sldLayoutId id="2147484315" r:id="rId6"/>
    <p:sldLayoutId id="2147484316" r:id="rId7"/>
    <p:sldLayoutId id="2147484317" r:id="rId8"/>
    <p:sldLayoutId id="2147484318" r:id="rId9"/>
    <p:sldLayoutId id="2147484340" r:id="rId10"/>
    <p:sldLayoutId id="2147484341" r:id="rId11"/>
    <p:sldLayoutId id="2147484342" r:id="rId12"/>
    <p:sldLayoutId id="2147484345" r:id="rId13"/>
    <p:sldLayoutId id="2147484346" r:id="rId14"/>
    <p:sldLayoutId id="2147484347" r:id="rId15"/>
    <p:sldLayoutId id="2147484348" r:id="rId16"/>
    <p:sldLayoutId id="2147484349" r:id="rId17"/>
    <p:sldLayoutId id="2147484350" r:id="rId18"/>
    <p:sldLayoutId id="2147484351" r:id="rId19"/>
    <p:sldLayoutId id="2147484352" r:id="rId20"/>
    <p:sldLayoutId id="2147484353" r:id="rId21"/>
    <p:sldLayoutId id="2147484514" r:id="rId22"/>
    <p:sldLayoutId id="2147484498" r:id="rId23"/>
    <p:sldLayoutId id="2147484499" r:id="rId24"/>
    <p:sldLayoutId id="2147484500" r:id="rId25"/>
    <p:sldLayoutId id="2147484501" r:id="rId26"/>
    <p:sldLayoutId id="2147484502" r:id="rId27"/>
    <p:sldLayoutId id="2147484354" r:id="rId28"/>
    <p:sldLayoutId id="2147484355" r:id="rId29"/>
    <p:sldLayoutId id="2147484458" r:id="rId30"/>
    <p:sldLayoutId id="2147484459" r:id="rId31"/>
    <p:sldLayoutId id="2147484460" r:id="rId32"/>
    <p:sldLayoutId id="2147484461" r:id="rId33"/>
    <p:sldLayoutId id="2147484462" r:id="rId34"/>
    <p:sldLayoutId id="2147484463" r:id="rId35"/>
    <p:sldLayoutId id="2147484464" r:id="rId36"/>
    <p:sldLayoutId id="2147484465" r:id="rId37"/>
    <p:sldLayoutId id="2147484466" r:id="rId38"/>
    <p:sldLayoutId id="2147484467" r:id="rId39"/>
    <p:sldLayoutId id="2147484468" r:id="rId40"/>
    <p:sldLayoutId id="2147484469" r:id="rId41"/>
    <p:sldLayoutId id="2147484473" r:id="rId42"/>
    <p:sldLayoutId id="2147484489" r:id="rId43"/>
    <p:sldLayoutId id="2147484490" r:id="rId44"/>
    <p:sldLayoutId id="2147484491" r:id="rId45"/>
    <p:sldLayoutId id="2147484492" r:id="rId46"/>
    <p:sldLayoutId id="2147484493" r:id="rId47"/>
    <p:sldLayoutId id="2147484494" r:id="rId48"/>
    <p:sldLayoutId id="2147484495" r:id="rId49"/>
    <p:sldLayoutId id="2147484496" r:id="rId50"/>
    <p:sldLayoutId id="2147484497" r:id="rId51"/>
    <p:sldLayoutId id="2147484503" r:id="rId52"/>
    <p:sldLayoutId id="2147484504" r:id="rId53"/>
    <p:sldLayoutId id="2147484506" r:id="rId54"/>
    <p:sldLayoutId id="2147484517" r:id="rId55"/>
    <p:sldLayoutId id="2147484520" r:id="rId56"/>
    <p:sldLayoutId id="2147484521" r:id="rId57"/>
    <p:sldLayoutId id="2147484529" r:id="rId58"/>
    <p:sldLayoutId id="2147484530" r:id="rId59"/>
    <p:sldLayoutId id="2147484531" r:id="rId60"/>
    <p:sldLayoutId id="2147484532" r:id="rId61"/>
    <p:sldLayoutId id="2147484533" r:id="rId62"/>
    <p:sldLayoutId id="2147484534" r:id="rId6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5.png"/><Relationship Id="rId3" Type="http://schemas.openxmlformats.org/officeDocument/2006/relationships/image" Target="../media/image4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microsoft.com/office/2007/relationships/hdphoto" Target="../media/hdphoto2.wdp"/><Relationship Id="rId5" Type="http://schemas.microsoft.com/office/2007/relationships/hdphoto" Target="../media/hdphoto3.wdp"/><Relationship Id="rId6" Type="http://schemas.microsoft.com/office/2007/relationships/hdphoto" Target="../media/hdphoto4.wdp"/><Relationship Id="rId7" Type="http://schemas.microsoft.com/office/2007/relationships/hdphoto" Target="../media/hdphoto5.wdp"/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6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61.jp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png"/><Relationship Id="rId20" Type="http://schemas.openxmlformats.org/officeDocument/2006/relationships/image" Target="../media/image76.png"/><Relationship Id="rId21" Type="http://schemas.microsoft.com/office/2007/relationships/hdphoto" Target="../media/hdphoto12.wdp"/><Relationship Id="rId22" Type="http://schemas.openxmlformats.org/officeDocument/2006/relationships/image" Target="../media/image77.png"/><Relationship Id="rId23" Type="http://schemas.microsoft.com/office/2007/relationships/hdphoto" Target="../media/hdphoto13.wdp"/><Relationship Id="rId24" Type="http://schemas.openxmlformats.org/officeDocument/2006/relationships/image" Target="../media/image78.png"/><Relationship Id="rId25" Type="http://schemas.microsoft.com/office/2007/relationships/hdphoto" Target="../media/hdphoto14.wdp"/><Relationship Id="rId26" Type="http://schemas.openxmlformats.org/officeDocument/2006/relationships/image" Target="../media/image79.png"/><Relationship Id="rId27" Type="http://schemas.microsoft.com/office/2007/relationships/hdphoto" Target="../media/hdphoto15.wdp"/><Relationship Id="rId28" Type="http://schemas.openxmlformats.org/officeDocument/2006/relationships/image" Target="../media/image80.jpeg"/><Relationship Id="rId29" Type="http://schemas.microsoft.com/office/2007/relationships/hdphoto" Target="../media/hdphoto16.wdp"/><Relationship Id="rId10" Type="http://schemas.openxmlformats.org/officeDocument/2006/relationships/image" Target="../media/image71.jpeg"/><Relationship Id="rId11" Type="http://schemas.microsoft.com/office/2007/relationships/hdphoto" Target="../media/hdphoto7.wdp"/><Relationship Id="rId12" Type="http://schemas.openxmlformats.org/officeDocument/2006/relationships/image" Target="../media/image72.jpeg"/><Relationship Id="rId13" Type="http://schemas.microsoft.com/office/2007/relationships/hdphoto" Target="../media/hdphoto8.wdp"/><Relationship Id="rId14" Type="http://schemas.openxmlformats.org/officeDocument/2006/relationships/image" Target="../media/image73.jpeg"/><Relationship Id="rId15" Type="http://schemas.microsoft.com/office/2007/relationships/hdphoto" Target="../media/hdphoto9.wdp"/><Relationship Id="rId16" Type="http://schemas.openxmlformats.org/officeDocument/2006/relationships/image" Target="../media/image74.jpeg"/><Relationship Id="rId17" Type="http://schemas.microsoft.com/office/2007/relationships/hdphoto" Target="../media/hdphoto10.wdp"/><Relationship Id="rId18" Type="http://schemas.openxmlformats.org/officeDocument/2006/relationships/image" Target="../media/image75.png"/><Relationship Id="rId19" Type="http://schemas.microsoft.com/office/2007/relationships/hdphoto" Target="../media/hdphoto11.wdp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64.jpg"/><Relationship Id="rId3" Type="http://schemas.openxmlformats.org/officeDocument/2006/relationships/image" Target="../media/image65.png"/><Relationship Id="rId4" Type="http://schemas.microsoft.com/office/2007/relationships/hdphoto" Target="../media/hdphoto6.wdp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0.png"/><Relationship Id="rId12" Type="http://schemas.openxmlformats.org/officeDocument/2006/relationships/image" Target="../media/image91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9" Type="http://schemas.openxmlformats.org/officeDocument/2006/relationships/image" Target="../media/image88.png"/><Relationship Id="rId10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3.png"/><Relationship Id="rId12" Type="http://schemas.openxmlformats.org/officeDocument/2006/relationships/image" Target="../media/image94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86.png"/><Relationship Id="rId3" Type="http://schemas.openxmlformats.org/officeDocument/2006/relationships/image" Target="../media/image89.png"/><Relationship Id="rId4" Type="http://schemas.openxmlformats.org/officeDocument/2006/relationships/image" Target="../media/image88.png"/><Relationship Id="rId5" Type="http://schemas.openxmlformats.org/officeDocument/2006/relationships/image" Target="../media/image87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10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1.jpeg"/><Relationship Id="rId20" Type="http://schemas.openxmlformats.org/officeDocument/2006/relationships/image" Target="../media/image112.jpeg"/><Relationship Id="rId21" Type="http://schemas.openxmlformats.org/officeDocument/2006/relationships/image" Target="../media/image113.jpeg"/><Relationship Id="rId10" Type="http://schemas.openxmlformats.org/officeDocument/2006/relationships/image" Target="../media/image102.jpeg"/><Relationship Id="rId11" Type="http://schemas.openxmlformats.org/officeDocument/2006/relationships/image" Target="../media/image103.jpeg"/><Relationship Id="rId12" Type="http://schemas.openxmlformats.org/officeDocument/2006/relationships/image" Target="../media/image104.jpeg"/><Relationship Id="rId13" Type="http://schemas.openxmlformats.org/officeDocument/2006/relationships/image" Target="../media/image105.jpeg"/><Relationship Id="rId14" Type="http://schemas.openxmlformats.org/officeDocument/2006/relationships/image" Target="../media/image106.jpeg"/><Relationship Id="rId15" Type="http://schemas.openxmlformats.org/officeDocument/2006/relationships/image" Target="../media/image107.jpeg"/><Relationship Id="rId16" Type="http://schemas.openxmlformats.org/officeDocument/2006/relationships/image" Target="../media/image108.jpeg"/><Relationship Id="rId17" Type="http://schemas.openxmlformats.org/officeDocument/2006/relationships/image" Target="../media/image109.jpeg"/><Relationship Id="rId18" Type="http://schemas.openxmlformats.org/officeDocument/2006/relationships/image" Target="../media/image110.jpeg"/><Relationship Id="rId19" Type="http://schemas.openxmlformats.org/officeDocument/2006/relationships/image" Target="../media/image111.png"/><Relationship Id="rId1" Type="http://schemas.openxmlformats.org/officeDocument/2006/relationships/slideLayout" Target="../slideLayouts/slideLayout54.xml"/><Relationship Id="rId2" Type="http://schemas.openxmlformats.org/officeDocument/2006/relationships/chart" Target="../charts/chart1.xml"/><Relationship Id="rId3" Type="http://schemas.openxmlformats.org/officeDocument/2006/relationships/image" Target="../media/image95.png"/><Relationship Id="rId4" Type="http://schemas.openxmlformats.org/officeDocument/2006/relationships/image" Target="../media/image96.jpeg"/><Relationship Id="rId5" Type="http://schemas.openxmlformats.org/officeDocument/2006/relationships/image" Target="../media/image97.jpeg"/><Relationship Id="rId6" Type="http://schemas.openxmlformats.org/officeDocument/2006/relationships/image" Target="../media/image98.png"/><Relationship Id="rId7" Type="http://schemas.openxmlformats.org/officeDocument/2006/relationships/image" Target="../media/image99.jpeg"/><Relationship Id="rId8" Type="http://schemas.openxmlformats.org/officeDocument/2006/relationships/image" Target="../media/image10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3.png"/><Relationship Id="rId12" Type="http://schemas.openxmlformats.org/officeDocument/2006/relationships/image" Target="../media/image124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Relationship Id="rId7" Type="http://schemas.openxmlformats.org/officeDocument/2006/relationships/image" Target="../media/image119.png"/><Relationship Id="rId8" Type="http://schemas.openxmlformats.org/officeDocument/2006/relationships/image" Target="../media/image120.png"/><Relationship Id="rId9" Type="http://schemas.openxmlformats.org/officeDocument/2006/relationships/image" Target="../media/image121.png"/><Relationship Id="rId10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9.png"/><Relationship Id="rId7" Type="http://schemas.openxmlformats.org/officeDocument/2006/relationships/image" Target="../media/image114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1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8.png"/><Relationship Id="rId12" Type="http://schemas.openxmlformats.org/officeDocument/2006/relationships/image" Target="../media/image139.png"/><Relationship Id="rId13" Type="http://schemas.openxmlformats.org/officeDocument/2006/relationships/image" Target="../media/image140.png"/><Relationship Id="rId14" Type="http://schemas.openxmlformats.org/officeDocument/2006/relationships/image" Target="../media/image1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7" Type="http://schemas.openxmlformats.org/officeDocument/2006/relationships/image" Target="../media/image134.png"/><Relationship Id="rId8" Type="http://schemas.openxmlformats.org/officeDocument/2006/relationships/image" Target="../media/image135.png"/><Relationship Id="rId9" Type="http://schemas.openxmlformats.org/officeDocument/2006/relationships/image" Target="../media/image136.png"/><Relationship Id="rId10" Type="http://schemas.openxmlformats.org/officeDocument/2006/relationships/image" Target="../media/image1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4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me@elenaalfaro.com" TargetMode="External"/><Relationship Id="rId4" Type="http://schemas.openxmlformats.org/officeDocument/2006/relationships/image" Target="../media/image145.jpeg"/><Relationship Id="rId5" Type="http://schemas.openxmlformats.org/officeDocument/2006/relationships/image" Target="../media/image146.jpeg"/><Relationship Id="rId6" Type="http://schemas.openxmlformats.org/officeDocument/2006/relationships/image" Target="../media/image147.jpeg"/><Relationship Id="rId7" Type="http://schemas.openxmlformats.org/officeDocument/2006/relationships/image" Target="../media/image148.jpeg"/><Relationship Id="rId8" Type="http://schemas.openxmlformats.org/officeDocument/2006/relationships/image" Target="../media/image5.png"/><Relationship Id="rId9" Type="http://schemas.openxmlformats.org/officeDocument/2006/relationships/image" Target="../media/image149.png"/><Relationship Id="rId10" Type="http://schemas.openxmlformats.org/officeDocument/2006/relationships/image" Target="../media/image44.pn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47.jpeg"/><Relationship Id="rId3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52.jpeg"/><Relationship Id="rId3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64088" y="6093296"/>
            <a:ext cx="3672408" cy="754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3"/>
          </p:nvPr>
        </p:nvSpPr>
        <p:spPr>
          <a:xfrm>
            <a:off x="216024" y="4797152"/>
            <a:ext cx="8820472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5400" dirty="0" smtClean="0">
                <a:solidFill>
                  <a:schemeClr val="tx1"/>
                </a:solidFill>
                <a:latin typeface="Bebas Neue Light"/>
                <a:cs typeface="Bebas Neue Light"/>
              </a:rPr>
              <a:t>Cliente: de la experiencia a la rentabilidad</a:t>
            </a:r>
            <a:endParaRPr lang="es-ES" sz="5400" dirty="0">
              <a:solidFill>
                <a:schemeClr val="tx1"/>
              </a:solidFill>
              <a:latin typeface="Bebas Neue Light"/>
              <a:cs typeface="Bebas Neue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0112" y="6453336"/>
            <a:ext cx="356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E2984"/>
                </a:solidFill>
                <a:latin typeface="Abadi MT Condensed Light"/>
                <a:cs typeface="Abadi MT Condensed Light"/>
              </a:rPr>
              <a:t>@</a:t>
            </a:r>
            <a:r>
              <a:rPr lang="es-ES" dirty="0" err="1" smtClean="0">
                <a:solidFill>
                  <a:srgbClr val="FE2984"/>
                </a:solidFill>
                <a:latin typeface="Abadi MT Condensed Light"/>
                <a:cs typeface="Abadi MT Condensed Light"/>
              </a:rPr>
              <a:t>elena_alfaro</a:t>
            </a:r>
            <a:r>
              <a:rPr lang="es-ES" dirty="0">
                <a:solidFill>
                  <a:srgbClr val="FE2984"/>
                </a:solidFill>
                <a:latin typeface="Abadi MT Condensed Light"/>
                <a:cs typeface="Abadi MT Condensed Light"/>
              </a:rPr>
              <a:t> </a:t>
            </a:r>
            <a:r>
              <a:rPr lang="es-ES" dirty="0" smtClean="0">
                <a:solidFill>
                  <a:srgbClr val="FE2984"/>
                </a:solidFill>
                <a:latin typeface="Abadi MT Condensed Light"/>
                <a:cs typeface="Abadi MT Condensed Light"/>
              </a:rPr>
              <a:t>          </a:t>
            </a:r>
            <a:r>
              <a:rPr lang="es-ES" dirty="0" err="1" smtClean="0">
                <a:solidFill>
                  <a:srgbClr val="FE2984"/>
                </a:solidFill>
                <a:latin typeface="Abadi MT Condensed Light"/>
                <a:cs typeface="Abadi MT Condensed Light"/>
              </a:rPr>
              <a:t>www.elenaalfaro.com</a:t>
            </a:r>
            <a:endParaRPr lang="es-ES" dirty="0">
              <a:solidFill>
                <a:srgbClr val="FE2984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455" y="6487262"/>
            <a:ext cx="465673" cy="373950"/>
          </a:xfrm>
          <a:prstGeom prst="rect">
            <a:avLst/>
          </a:prstGeom>
        </p:spPr>
      </p:pic>
      <p:sp>
        <p:nvSpPr>
          <p:cNvPr id="9" name="TextBox 4"/>
          <p:cNvSpPr txBox="1"/>
          <p:nvPr/>
        </p:nvSpPr>
        <p:spPr>
          <a:xfrm>
            <a:off x="26967" y="6445861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dirty="0" err="1" smtClean="0">
                <a:solidFill>
                  <a:srgbClr val="FE2984"/>
                </a:solidFill>
                <a:latin typeface="Abadi MT Condensed Light"/>
                <a:cs typeface="Abadi MT Condensed Light"/>
              </a:rPr>
              <a:t>Phd</a:t>
            </a:r>
            <a:r>
              <a:rPr lang="es-ES" sz="2000" dirty="0" smtClean="0">
                <a:solidFill>
                  <a:srgbClr val="FE2984"/>
                </a:solidFill>
                <a:latin typeface="Abadi MT Condensed Light"/>
                <a:cs typeface="Abadi MT Condensed Light"/>
              </a:rPr>
              <a:t>. </a:t>
            </a:r>
            <a:r>
              <a:rPr lang="es-ES" sz="2000" dirty="0">
                <a:solidFill>
                  <a:srgbClr val="FE2984"/>
                </a:solidFill>
                <a:latin typeface="Abadi MT Condensed Light"/>
                <a:cs typeface="Abadi MT Condensed Light"/>
              </a:rPr>
              <a:t>and </a:t>
            </a:r>
            <a:r>
              <a:rPr lang="es-ES" sz="2000" dirty="0" err="1">
                <a:solidFill>
                  <a:srgbClr val="FE2984"/>
                </a:solidFill>
                <a:latin typeface="Abadi MT Condensed Light"/>
                <a:cs typeface="Abadi MT Condensed Light"/>
              </a:rPr>
              <a:t>Bestselling</a:t>
            </a:r>
            <a:r>
              <a:rPr lang="es-ES" sz="2000" dirty="0">
                <a:solidFill>
                  <a:srgbClr val="FE2984"/>
                </a:solidFill>
                <a:latin typeface="Abadi MT Condensed Light"/>
                <a:cs typeface="Abadi MT Condensed Light"/>
              </a:rPr>
              <a:t> </a:t>
            </a:r>
            <a:r>
              <a:rPr lang="es-ES" sz="2000" dirty="0" err="1">
                <a:solidFill>
                  <a:srgbClr val="FE2984"/>
                </a:solidFill>
                <a:latin typeface="Abadi MT Condensed Light"/>
                <a:cs typeface="Abadi MT Condensed Light"/>
              </a:rPr>
              <a:t>Author</a:t>
            </a:r>
            <a:r>
              <a:rPr lang="es-ES" sz="2000" dirty="0">
                <a:solidFill>
                  <a:srgbClr val="FE2984"/>
                </a:solidFill>
                <a:latin typeface="Abadi MT Condensed Light"/>
                <a:cs typeface="Abadi MT Condensed Light"/>
              </a:rPr>
              <a:t> in </a:t>
            </a:r>
            <a:r>
              <a:rPr lang="es-ES" sz="2000" dirty="0" err="1">
                <a:solidFill>
                  <a:srgbClr val="FE2984"/>
                </a:solidFill>
                <a:latin typeface="Abadi MT Condensed Light"/>
                <a:cs typeface="Abadi MT Condensed Light"/>
              </a:rPr>
              <a:t>CX&amp;Emotional</a:t>
            </a:r>
            <a:r>
              <a:rPr lang="es-ES" sz="2000" dirty="0">
                <a:solidFill>
                  <a:srgbClr val="FE2984"/>
                </a:solidFill>
                <a:latin typeface="Abadi MT Condensed Light"/>
                <a:cs typeface="Abadi MT Condensed Light"/>
              </a:rPr>
              <a:t> </a:t>
            </a:r>
            <a:r>
              <a:rPr lang="es-ES" sz="2000" dirty="0" smtClean="0">
                <a:solidFill>
                  <a:srgbClr val="FE2984"/>
                </a:solidFill>
                <a:latin typeface="Abadi MT Condensed Light"/>
                <a:cs typeface="Abadi MT Condensed Light"/>
              </a:rPr>
              <a:t>Management</a:t>
            </a:r>
            <a:endParaRPr lang="es-ES" sz="2000" dirty="0">
              <a:solidFill>
                <a:srgbClr val="FE2984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3" name="Imagen 2" descr="iconmonstr-globe-3-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453336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47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 txBox="1">
            <a:spLocks/>
          </p:cNvSpPr>
          <p:nvPr/>
        </p:nvSpPr>
        <p:spPr bwMode="auto">
          <a:xfrm>
            <a:off x="36512" y="3068960"/>
            <a:ext cx="914400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s-ES_tradnl" sz="6000" dirty="0" smtClean="0">
                <a:solidFill>
                  <a:srgbClr val="000000"/>
                </a:solidFill>
                <a:latin typeface="+mj-lt"/>
                <a:cs typeface="Arbutus Slab"/>
              </a:rPr>
              <a:t>PIB</a:t>
            </a:r>
            <a:r>
              <a:rPr lang="es-ES_tradnl" sz="6000" dirty="0" smtClean="0">
                <a:solidFill>
                  <a:srgbClr val="FF0080"/>
                </a:solidFill>
                <a:latin typeface="+mj-lt"/>
                <a:cs typeface="Arbutus Slab"/>
              </a:rPr>
              <a:t>= C + I + G + (E-I)</a:t>
            </a:r>
            <a:endParaRPr lang="es-ES" sz="6000" kern="1200" dirty="0">
              <a:solidFill>
                <a:srgbClr val="FF0080"/>
              </a:solidFill>
              <a:latin typeface="+mj-lt"/>
              <a:cs typeface="Arbutus Slab"/>
            </a:endParaRPr>
          </a:p>
        </p:txBody>
      </p:sp>
      <p:pic>
        <p:nvPicPr>
          <p:cNvPr id="4" name="Imagen 3" descr="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01" b="32426"/>
          <a:stretch/>
        </p:blipFill>
        <p:spPr>
          <a:xfrm>
            <a:off x="2195736" y="33469"/>
            <a:ext cx="4762500" cy="1517976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0276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907704" y="2768153"/>
            <a:ext cx="2304256" cy="102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marL="0" indent="0" algn="ctr" eaLnBrk="1" hangingPunct="1">
              <a:spcBef>
                <a:spcPct val="20000"/>
              </a:spcBef>
              <a:buFontTx/>
              <a:buNone/>
              <a:defRPr sz="6000">
                <a:solidFill>
                  <a:srgbClr val="FF00FF"/>
                </a:solidFill>
                <a:latin typeface="+mj-lt"/>
                <a:cs typeface="Arbutus Slab"/>
              </a:defRPr>
            </a:lvl1pPr>
            <a:lvl2pPr marL="742950" indent="-285750" eaLnBrk="1" hangingPunct="1">
              <a:spcBef>
                <a:spcPct val="20000"/>
              </a:spcBef>
              <a:buChar char="–"/>
              <a:defRPr sz="2800">
                <a:latin typeface="+mn-lt"/>
              </a:defRPr>
            </a:lvl2pPr>
            <a:lvl3pPr marL="1143000" indent="-228600" eaLnBrk="1" hangingPunct="1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s-ES" dirty="0">
                <a:solidFill>
                  <a:srgbClr val="000000"/>
                </a:solidFill>
              </a:rPr>
              <a:t>PIB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36096" y="2636912"/>
            <a:ext cx="10081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marL="0" indent="0" algn="ctr" eaLnBrk="1" hangingPunct="1">
              <a:spcBef>
                <a:spcPct val="20000"/>
              </a:spcBef>
              <a:buFontTx/>
              <a:buNone/>
              <a:defRPr sz="6000">
                <a:solidFill>
                  <a:srgbClr val="FF00FF"/>
                </a:solidFill>
                <a:latin typeface="+mj-lt"/>
                <a:cs typeface="Arbutus Slab"/>
              </a:defRPr>
            </a:lvl1pPr>
            <a:lvl2pPr marL="742950" indent="-285750" eaLnBrk="1" hangingPunct="1">
              <a:spcBef>
                <a:spcPct val="20000"/>
              </a:spcBef>
              <a:buChar char="–"/>
              <a:defRPr sz="2800">
                <a:latin typeface="+mn-lt"/>
              </a:defRPr>
            </a:lvl2pPr>
            <a:lvl3pPr marL="1143000" indent="-228600" eaLnBrk="1" hangingPunct="1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s-ES" dirty="0" smtClean="0">
                <a:solidFill>
                  <a:srgbClr val="FF0080"/>
                </a:solidFill>
              </a:rPr>
              <a:t>C</a:t>
            </a:r>
            <a:endParaRPr lang="es-ES" dirty="0">
              <a:solidFill>
                <a:srgbClr val="FF008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707904" y="4149080"/>
            <a:ext cx="194421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marL="0" indent="0" algn="ctr" eaLnBrk="1" hangingPunct="1">
              <a:spcBef>
                <a:spcPct val="20000"/>
              </a:spcBef>
              <a:buFontTx/>
              <a:buNone/>
              <a:defRPr sz="4800">
                <a:solidFill>
                  <a:srgbClr val="000000"/>
                </a:solidFill>
                <a:latin typeface="+mj-lt"/>
                <a:cs typeface="Arbutus Slab"/>
              </a:defRPr>
            </a:lvl1pPr>
            <a:lvl2pPr marL="742950" indent="-285750" eaLnBrk="1" hangingPunct="1">
              <a:spcBef>
                <a:spcPct val="20000"/>
              </a:spcBef>
              <a:buChar char="–"/>
              <a:defRPr sz="2800">
                <a:latin typeface="+mn-lt"/>
              </a:defRPr>
            </a:lvl2pPr>
            <a:lvl3pPr marL="1143000" indent="-228600" eaLnBrk="1" hangingPunct="1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s-ES" dirty="0"/>
              <a:t>&gt;50%</a:t>
            </a:r>
          </a:p>
        </p:txBody>
      </p:sp>
      <p:pic>
        <p:nvPicPr>
          <p:cNvPr id="2" name="Imagen 1" descr="Flech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95936" y="2708920"/>
            <a:ext cx="1222772" cy="1222772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8589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779912" y="1196752"/>
            <a:ext cx="10081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sz="6600" b="1" dirty="0" smtClean="0">
                <a:solidFill>
                  <a:srgbClr val="FF0000"/>
                </a:solidFill>
                <a:latin typeface="Calibri"/>
                <a:cs typeface="Calibri"/>
              </a:rPr>
              <a:t> C</a:t>
            </a:r>
            <a:endParaRPr lang="es-ES" sz="66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95536" y="4876710"/>
            <a:ext cx="900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sz="2400" b="1" dirty="0" smtClean="0">
                <a:solidFill>
                  <a:srgbClr val="000000"/>
                </a:solidFill>
                <a:latin typeface="Calibri"/>
                <a:cs typeface="Calibri"/>
              </a:rPr>
              <a:t>60-80% se debe a la satisfacción con la experiencia</a:t>
            </a:r>
            <a:endParaRPr lang="es-E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Flecha arriba 2"/>
          <p:cNvSpPr/>
          <p:nvPr/>
        </p:nvSpPr>
        <p:spPr>
          <a:xfrm>
            <a:off x="4139952" y="4300646"/>
            <a:ext cx="648072" cy="432048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alibri"/>
              <a:cs typeface="Calibri"/>
            </a:endParaRPr>
          </a:p>
        </p:txBody>
      </p:sp>
      <p:sp>
        <p:nvSpPr>
          <p:cNvPr id="10" name="Flecha arriba 9"/>
          <p:cNvSpPr/>
          <p:nvPr/>
        </p:nvSpPr>
        <p:spPr>
          <a:xfrm>
            <a:off x="4139952" y="2356430"/>
            <a:ext cx="648072" cy="432048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alibri"/>
              <a:cs typeface="Calibri"/>
            </a:endParaRPr>
          </a:p>
        </p:txBody>
      </p:sp>
      <p:pic>
        <p:nvPicPr>
          <p:cNvPr id="4" name="Imagen 3" descr="noun_atm_1422.png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2932494"/>
            <a:ext cx="1155244" cy="1155244"/>
          </a:xfrm>
          <a:prstGeom prst="rect">
            <a:avLst/>
          </a:prstGeom>
        </p:spPr>
      </p:pic>
      <p:pic>
        <p:nvPicPr>
          <p:cNvPr id="23" name="Imagen 22" descr="noun_atm_1422.png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2932494"/>
            <a:ext cx="1155244" cy="1155244"/>
          </a:xfrm>
          <a:prstGeom prst="rect">
            <a:avLst/>
          </a:prstGeom>
        </p:spPr>
      </p:pic>
      <p:pic>
        <p:nvPicPr>
          <p:cNvPr id="24" name="Imagen 23" descr="noun_atm_1422.png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2000"/>
                    </a14:imgEffect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2932494"/>
            <a:ext cx="1155244" cy="1155244"/>
          </a:xfrm>
          <a:prstGeom prst="rect">
            <a:avLst/>
          </a:prstGeom>
        </p:spPr>
      </p:pic>
      <p:pic>
        <p:nvPicPr>
          <p:cNvPr id="25" name="Imagen 24" descr="noun_atm_1422.png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2932494"/>
            <a:ext cx="1155244" cy="1155244"/>
          </a:xfrm>
          <a:prstGeom prst="rect">
            <a:avLst/>
          </a:prstGeom>
        </p:spPr>
      </p:pic>
      <p:pic>
        <p:nvPicPr>
          <p:cNvPr id="26" name="Imagen 25" descr="noun_atm_1422.png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2000"/>
                    </a14:imgEffect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076" y="2932494"/>
            <a:ext cx="1155244" cy="1155244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03427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3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835696" y="2642136"/>
            <a:ext cx="18722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marL="0" indent="0" algn="ctr" eaLnBrk="1" hangingPunct="1">
              <a:spcBef>
                <a:spcPct val="20000"/>
              </a:spcBef>
              <a:buFontTx/>
              <a:buNone/>
              <a:defRPr sz="6000">
                <a:solidFill>
                  <a:srgbClr val="FF00FF"/>
                </a:solidFill>
                <a:latin typeface="+mj-lt"/>
                <a:cs typeface="Arbutus Slab"/>
              </a:defRPr>
            </a:lvl1pPr>
            <a:lvl2pPr marL="742950" indent="-285750" eaLnBrk="1" hangingPunct="1">
              <a:spcBef>
                <a:spcPct val="20000"/>
              </a:spcBef>
              <a:buChar char="–"/>
              <a:defRPr sz="2800">
                <a:latin typeface="+mn-lt"/>
              </a:defRPr>
            </a:lvl2pPr>
            <a:lvl3pPr marL="1143000" indent="-228600" eaLnBrk="1" hangingPunct="1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s-ES" dirty="0">
                <a:solidFill>
                  <a:srgbClr val="000000"/>
                </a:solidFill>
              </a:rPr>
              <a:t>PIB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36096" y="2636912"/>
            <a:ext cx="10081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marL="0" indent="0" algn="ctr" eaLnBrk="1" hangingPunct="1">
              <a:spcBef>
                <a:spcPct val="20000"/>
              </a:spcBef>
              <a:buFontTx/>
              <a:buNone/>
              <a:defRPr sz="6000">
                <a:solidFill>
                  <a:srgbClr val="FF00FF"/>
                </a:solidFill>
                <a:latin typeface="+mj-lt"/>
                <a:cs typeface="Arbutus Slab"/>
              </a:defRPr>
            </a:lvl1pPr>
            <a:lvl2pPr marL="742950" indent="-285750" eaLnBrk="1" hangingPunct="1">
              <a:spcBef>
                <a:spcPct val="20000"/>
              </a:spcBef>
              <a:buChar char="–"/>
              <a:defRPr sz="2800">
                <a:latin typeface="+mn-lt"/>
              </a:defRPr>
            </a:lvl2pPr>
            <a:lvl3pPr marL="1143000" indent="-228600" eaLnBrk="1" hangingPunct="1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s-ES" dirty="0" smtClean="0">
                <a:solidFill>
                  <a:srgbClr val="FF0080"/>
                </a:solidFill>
              </a:rPr>
              <a:t>C</a:t>
            </a:r>
            <a:endParaRPr lang="es-ES" dirty="0">
              <a:solidFill>
                <a:srgbClr val="FF0080"/>
              </a:solidFill>
            </a:endParaRPr>
          </a:p>
        </p:txBody>
      </p:sp>
      <p:pic>
        <p:nvPicPr>
          <p:cNvPr id="2" name="Imagen 1" descr="Flech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95936" y="2708920"/>
            <a:ext cx="1222772" cy="1222772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64088" y="4581128"/>
            <a:ext cx="13681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marL="0" indent="0" algn="ctr" eaLnBrk="1" hangingPunct="1">
              <a:spcBef>
                <a:spcPct val="20000"/>
              </a:spcBef>
              <a:buFontTx/>
              <a:buNone/>
              <a:defRPr sz="6000">
                <a:solidFill>
                  <a:srgbClr val="000000"/>
                </a:solidFill>
                <a:latin typeface="+mj-lt"/>
                <a:cs typeface="Arbutus Slab"/>
              </a:defRPr>
            </a:lvl1pPr>
            <a:lvl2pPr marL="742950" indent="-285750" eaLnBrk="1" hangingPunct="1">
              <a:spcBef>
                <a:spcPct val="20000"/>
              </a:spcBef>
              <a:buChar char="–"/>
              <a:defRPr sz="2800">
                <a:latin typeface="+mn-lt"/>
              </a:defRPr>
            </a:lvl2pPr>
            <a:lvl3pPr marL="1143000" indent="-228600" eaLnBrk="1" hangingPunct="1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s-ES" dirty="0" err="1" smtClean="0">
                <a:solidFill>
                  <a:schemeClr val="tx1"/>
                </a:solidFill>
              </a:rPr>
              <a:t>Sat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8" name="Imagen 7" descr="noun_655076_c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8" b="24153"/>
          <a:stretch/>
        </p:blipFill>
        <p:spPr>
          <a:xfrm>
            <a:off x="5724128" y="4365104"/>
            <a:ext cx="530822" cy="395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 descr="otra flech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501008"/>
            <a:ext cx="862732" cy="862732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7071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17dec_gdp-acsi-l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17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70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3D7FF">
                <a:tint val="45000"/>
                <a:satMod val="400000"/>
              </a:srgbClr>
            </a:duotone>
            <a:alphaModFix amt="77000"/>
          </a:blip>
          <a:stretch>
            <a:fillRect/>
          </a:stretch>
        </p:blipFill>
        <p:spPr>
          <a:xfrm>
            <a:off x="0" y="-3429000"/>
            <a:ext cx="9144000" cy="10287000"/>
          </a:xfrm>
          <a:prstGeom prst="rect">
            <a:avLst/>
          </a:prstGeom>
        </p:spPr>
      </p:pic>
      <p:sp>
        <p:nvSpPr>
          <p:cNvPr id="3" name="Text Placeholder 6"/>
          <p:cNvSpPr txBox="1">
            <a:spLocks/>
          </p:cNvSpPr>
          <p:nvPr/>
        </p:nvSpPr>
        <p:spPr bwMode="auto">
          <a:xfrm>
            <a:off x="0" y="2348880"/>
            <a:ext cx="9144000" cy="2088232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s-ES" sz="4000" b="1" dirty="0" smtClean="0">
                <a:solidFill>
                  <a:srgbClr val="000000"/>
                </a:solidFill>
                <a:latin typeface="Courier New"/>
                <a:cs typeface="Courier New"/>
              </a:rPr>
              <a:t>¿</a:t>
            </a:r>
            <a:r>
              <a:rPr lang="es-ES" sz="4000" b="1" dirty="0" smtClean="0">
                <a:solidFill>
                  <a:srgbClr val="000000"/>
                </a:solidFill>
                <a:latin typeface="Courier New"/>
                <a:cs typeface="Courier New"/>
              </a:rPr>
              <a:t>Qué </a:t>
            </a:r>
            <a:r>
              <a:rPr lang="es-ES" sz="4000" b="1" dirty="0" smtClean="0">
                <a:solidFill>
                  <a:srgbClr val="000000"/>
                </a:solidFill>
                <a:latin typeface="Courier New"/>
                <a:cs typeface="Courier New"/>
              </a:rPr>
              <a:t>factor es relevante?</a:t>
            </a:r>
            <a:endParaRPr lang="es-ES" sz="4000" b="1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44376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1"/>
          <p:cNvSpPr/>
          <p:nvPr/>
        </p:nvSpPr>
        <p:spPr>
          <a:xfrm>
            <a:off x="0" y="5661248"/>
            <a:ext cx="2123728" cy="93610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21790" y="-329323"/>
            <a:ext cx="5500420" cy="763284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11560" y="107340"/>
            <a:ext cx="2199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ES" dirty="0">
                <a:solidFill>
                  <a:schemeClr val="bg1"/>
                </a:solidFill>
              </a:rPr>
              <a:t>¿Por qué Emociones?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564" y="1334768"/>
            <a:ext cx="4246370" cy="4188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564" y="1335368"/>
            <a:ext cx="4246370" cy="41884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79812" y="3140968"/>
            <a:ext cx="338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SATISFACCIÓN CON LA EXPERIENCIA</a:t>
            </a:r>
          </a:p>
          <a:p>
            <a:pPr algn="ctr"/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5567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0" b="14269"/>
          <a:stretch/>
        </p:blipFill>
        <p:spPr>
          <a:xfrm>
            <a:off x="14072" y="524932"/>
            <a:ext cx="9129928" cy="57547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04664"/>
            <a:ext cx="9144000" cy="594704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noun_290063_cc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760"/>
          <a:stretch/>
        </p:blipFill>
        <p:spPr>
          <a:xfrm>
            <a:off x="611560" y="107734"/>
            <a:ext cx="504055" cy="439735"/>
          </a:xfrm>
          <a:prstGeom prst="rect">
            <a:avLst/>
          </a:prstGeom>
        </p:spPr>
      </p:pic>
      <p:pic>
        <p:nvPicPr>
          <p:cNvPr id="10" name="Imagen 9" descr="1988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0" t="-3656" b="-3927"/>
          <a:stretch/>
        </p:blipFill>
        <p:spPr>
          <a:xfrm>
            <a:off x="588765" y="2095163"/>
            <a:ext cx="4037745" cy="2040060"/>
          </a:xfrm>
          <a:prstGeom prst="rect">
            <a:avLst/>
          </a:prstGeom>
        </p:spPr>
      </p:pic>
      <p:pic>
        <p:nvPicPr>
          <p:cNvPr id="12" name="Imagen 11" descr="1994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70" t="-1" b="-1844"/>
          <a:stretch/>
        </p:blipFill>
        <p:spPr>
          <a:xfrm>
            <a:off x="2448916" y="2184702"/>
            <a:ext cx="2162201" cy="1751466"/>
          </a:xfrm>
          <a:prstGeom prst="rect">
            <a:avLst/>
          </a:prstGeom>
        </p:spPr>
      </p:pic>
      <p:pic>
        <p:nvPicPr>
          <p:cNvPr id="13" name="Imagen 12" descr="200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561" y="2184701"/>
            <a:ext cx="766495" cy="1644078"/>
          </a:xfrm>
          <a:prstGeom prst="rect">
            <a:avLst/>
          </a:prstGeom>
        </p:spPr>
      </p:pic>
      <p:pic>
        <p:nvPicPr>
          <p:cNvPr id="14" name="Imagen 13" descr="2015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14" r="-1048" b="-2384"/>
          <a:stretch/>
        </p:blipFill>
        <p:spPr>
          <a:xfrm>
            <a:off x="4657290" y="2141187"/>
            <a:ext cx="3780490" cy="1972079"/>
          </a:xfrm>
          <a:prstGeom prst="rect">
            <a:avLst/>
          </a:prstGeom>
        </p:spPr>
      </p:pic>
      <p:pic>
        <p:nvPicPr>
          <p:cNvPr id="15" name="Imagen 14" descr="2014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33" r="-291" b="-1397"/>
          <a:stretch/>
        </p:blipFill>
        <p:spPr>
          <a:xfrm>
            <a:off x="4538300" y="2172063"/>
            <a:ext cx="2341536" cy="1756367"/>
          </a:xfrm>
          <a:prstGeom prst="rect">
            <a:avLst/>
          </a:prstGeom>
        </p:spPr>
      </p:pic>
      <p:grpSp>
        <p:nvGrpSpPr>
          <p:cNvPr id="16" name="Agrupar 15"/>
          <p:cNvGrpSpPr/>
          <p:nvPr/>
        </p:nvGrpSpPr>
        <p:grpSpPr>
          <a:xfrm>
            <a:off x="4369065" y="3691279"/>
            <a:ext cx="563066" cy="518051"/>
            <a:chOff x="4284372" y="3742447"/>
            <a:chExt cx="601565" cy="553473"/>
          </a:xfrm>
        </p:grpSpPr>
        <p:grpSp>
          <p:nvGrpSpPr>
            <p:cNvPr id="17" name="Agrupar 16"/>
            <p:cNvGrpSpPr/>
            <p:nvPr/>
          </p:nvGrpSpPr>
          <p:grpSpPr>
            <a:xfrm>
              <a:off x="4332464" y="3742447"/>
              <a:ext cx="553473" cy="553473"/>
              <a:chOff x="4283968" y="4365104"/>
              <a:chExt cx="576064" cy="576064"/>
            </a:xfrm>
          </p:grpSpPr>
          <p:sp>
            <p:nvSpPr>
              <p:cNvPr id="19" name="Elipse 18"/>
              <p:cNvSpPr/>
              <p:nvPr/>
            </p:nvSpPr>
            <p:spPr>
              <a:xfrm>
                <a:off x="4283968" y="4365104"/>
                <a:ext cx="576064" cy="576064"/>
              </a:xfrm>
              <a:prstGeom prst="ellipse">
                <a:avLst/>
              </a:prstGeom>
              <a:solidFill>
                <a:srgbClr val="C1006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" name="Elipse 19"/>
              <p:cNvSpPr/>
              <p:nvPr/>
            </p:nvSpPr>
            <p:spPr>
              <a:xfrm>
                <a:off x="4355976" y="4437112"/>
                <a:ext cx="423664" cy="4236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8" name="Rectángulo 17"/>
            <p:cNvSpPr/>
            <p:nvPr/>
          </p:nvSpPr>
          <p:spPr>
            <a:xfrm>
              <a:off x="4284372" y="3849906"/>
              <a:ext cx="601469" cy="3617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1600" dirty="0">
                  <a:solidFill>
                    <a:srgbClr val="C10065"/>
                  </a:solidFill>
                  <a:latin typeface="Bebas Neue"/>
                  <a:cs typeface="Bebas Neue"/>
                </a:rPr>
                <a:t>MSC</a:t>
              </a:r>
              <a:endParaRPr lang="es-ES" dirty="0">
                <a:solidFill>
                  <a:srgbClr val="C10065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95536" y="4346094"/>
            <a:ext cx="1553068" cy="1747202"/>
            <a:chOff x="426931" y="4274086"/>
            <a:chExt cx="1617588" cy="1819786"/>
          </a:xfrm>
        </p:grpSpPr>
        <p:grpSp>
          <p:nvGrpSpPr>
            <p:cNvPr id="27" name="Agrupar 26"/>
            <p:cNvGrpSpPr/>
            <p:nvPr/>
          </p:nvGrpSpPr>
          <p:grpSpPr>
            <a:xfrm>
              <a:off x="426931" y="4274086"/>
              <a:ext cx="1617588" cy="1819786"/>
              <a:chOff x="179512" y="4365104"/>
              <a:chExt cx="1728192" cy="1944216"/>
            </a:xfrm>
          </p:grpSpPr>
          <p:sp>
            <p:nvSpPr>
              <p:cNvPr id="31" name="Rectángulo redondeado 30"/>
              <p:cNvSpPr/>
              <p:nvPr/>
            </p:nvSpPr>
            <p:spPr>
              <a:xfrm>
                <a:off x="179512" y="4365104"/>
                <a:ext cx="1728192" cy="194421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/>
              </a:p>
            </p:txBody>
          </p:sp>
          <p:sp>
            <p:nvSpPr>
              <p:cNvPr id="32" name="Rectángulo redondeado 31"/>
              <p:cNvSpPr/>
              <p:nvPr/>
            </p:nvSpPr>
            <p:spPr>
              <a:xfrm>
                <a:off x="251520" y="5373216"/>
                <a:ext cx="1584176" cy="7920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/>
              </a:p>
            </p:txBody>
          </p:sp>
        </p:grpSp>
        <p:sp>
          <p:nvSpPr>
            <p:cNvPr id="28" name="179 CuadroTexto"/>
            <p:cNvSpPr txBox="1"/>
            <p:nvPr/>
          </p:nvSpPr>
          <p:spPr>
            <a:xfrm>
              <a:off x="595430" y="4341485"/>
              <a:ext cx="1280591" cy="6731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1200" dirty="0">
                  <a:latin typeface="Bebas Neue"/>
                  <a:cs typeface="Bebas Neue"/>
                </a:rPr>
                <a:t>SERQUAL</a:t>
              </a:r>
              <a:r>
                <a:rPr lang="es-ES" sz="1400" dirty="0">
                  <a:latin typeface="Bebas Neue"/>
                  <a:cs typeface="Bebas Neue"/>
                </a:rPr>
                <a:t> </a:t>
              </a:r>
            </a:p>
            <a:p>
              <a:pPr marL="72000" indent="-140400">
                <a:buSzPct val="50000"/>
                <a:buFont typeface="Wingdings" charset="2"/>
                <a:buChar char="u"/>
              </a:pPr>
              <a:r>
                <a:rPr lang="es-ES" sz="1400" dirty="0" err="1">
                  <a:solidFill>
                    <a:srgbClr val="C00065"/>
                  </a:solidFill>
                  <a:latin typeface="Bebas Neue Book"/>
                  <a:cs typeface="Bebas Neue Book"/>
                </a:rPr>
                <a:t>Parasunaman</a:t>
              </a:r>
              <a:endParaRPr lang="es-ES" sz="1400" dirty="0">
                <a:solidFill>
                  <a:srgbClr val="C00065"/>
                </a:solidFill>
                <a:latin typeface="Bebas Neue Book"/>
                <a:cs typeface="Bebas Neue Book"/>
              </a:endParaRPr>
            </a:p>
            <a:p>
              <a:pPr marL="72000" indent="-140400">
                <a:buSzPct val="50000"/>
                <a:buFont typeface="Wingdings" charset="2"/>
                <a:buChar char="u"/>
              </a:pPr>
              <a:r>
                <a:rPr lang="es-ES" sz="1400" dirty="0">
                  <a:solidFill>
                    <a:srgbClr val="C00065"/>
                  </a:solidFill>
                  <a:latin typeface="Bebas Neue Book"/>
                  <a:cs typeface="Bebas Neue Book"/>
                </a:rPr>
                <a:t>Berry y </a:t>
              </a:r>
              <a:r>
                <a:rPr lang="es-ES" sz="1400" dirty="0" err="1">
                  <a:solidFill>
                    <a:srgbClr val="C00065"/>
                  </a:solidFill>
                  <a:latin typeface="Bebas Neue Book"/>
                  <a:cs typeface="Bebas Neue Book"/>
                </a:rPr>
                <a:t>Zeithaml</a:t>
              </a:r>
              <a:r>
                <a:rPr lang="es-ES" sz="1400" dirty="0">
                  <a:solidFill>
                    <a:srgbClr val="C00065"/>
                  </a:solidFill>
                  <a:latin typeface="Bebas Neue Book"/>
                  <a:cs typeface="Bebas Neue Book"/>
                </a:rPr>
                <a:t> </a:t>
              </a:r>
            </a:p>
          </p:txBody>
        </p:sp>
        <p:pic>
          <p:nvPicPr>
            <p:cNvPr id="29" name="Imagen 2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30267"/>
            <a:stretch/>
          </p:blipFill>
          <p:spPr>
            <a:xfrm>
              <a:off x="554586" y="5330785"/>
              <a:ext cx="1362279" cy="610992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2113503" y="4346094"/>
            <a:ext cx="1553068" cy="1747202"/>
            <a:chOff x="2111919" y="4274086"/>
            <a:chExt cx="1617588" cy="1819786"/>
          </a:xfrm>
        </p:grpSpPr>
        <p:grpSp>
          <p:nvGrpSpPr>
            <p:cNvPr id="34" name="Agrupar 33"/>
            <p:cNvGrpSpPr/>
            <p:nvPr/>
          </p:nvGrpSpPr>
          <p:grpSpPr>
            <a:xfrm>
              <a:off x="2111919" y="4274086"/>
              <a:ext cx="1617588" cy="1819786"/>
              <a:chOff x="179512" y="4365104"/>
              <a:chExt cx="1728192" cy="1944216"/>
            </a:xfrm>
          </p:grpSpPr>
          <p:sp>
            <p:nvSpPr>
              <p:cNvPr id="38" name="Rectángulo redondeado 37"/>
              <p:cNvSpPr/>
              <p:nvPr/>
            </p:nvSpPr>
            <p:spPr>
              <a:xfrm>
                <a:off x="179512" y="4365104"/>
                <a:ext cx="1728192" cy="194421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/>
              </a:p>
            </p:txBody>
          </p:sp>
          <p:sp>
            <p:nvSpPr>
              <p:cNvPr id="39" name="Rectángulo redondeado 38"/>
              <p:cNvSpPr/>
              <p:nvPr/>
            </p:nvSpPr>
            <p:spPr>
              <a:xfrm>
                <a:off x="251520" y="5373216"/>
                <a:ext cx="1584176" cy="7920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/>
              </a:p>
            </p:txBody>
          </p:sp>
        </p:grpSp>
        <p:sp>
          <p:nvSpPr>
            <p:cNvPr id="36" name="179 CuadroTexto"/>
            <p:cNvSpPr txBox="1"/>
            <p:nvPr/>
          </p:nvSpPr>
          <p:spPr>
            <a:xfrm>
              <a:off x="2321949" y="4341485"/>
              <a:ext cx="1197528" cy="3846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1200" dirty="0">
                  <a:latin typeface="Bebas Neue"/>
                  <a:cs typeface="Bebas Neue"/>
                </a:rPr>
                <a:t>ACSI</a:t>
              </a:r>
            </a:p>
            <a:p>
              <a:pPr marL="72000" indent="-140400">
                <a:buSzPct val="50000"/>
                <a:buFont typeface="Wingdings" charset="2"/>
                <a:buChar char="u"/>
              </a:pPr>
              <a:r>
                <a:rPr lang="es-ES" sz="1200" dirty="0">
                  <a:solidFill>
                    <a:srgbClr val="C00065"/>
                  </a:solidFill>
                  <a:latin typeface="Bebas Neue Book"/>
                  <a:cs typeface="Bebas Neue Book"/>
                </a:rPr>
                <a:t>CLAES FORNELL</a:t>
              </a:r>
            </a:p>
          </p:txBody>
        </p:sp>
        <p:pic>
          <p:nvPicPr>
            <p:cNvPr id="37" name="Imagen 36" descr="Captura de pantalla 2017-02-12 21.18.29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8250" y="5311996"/>
              <a:ext cx="1264927" cy="64857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831470" y="4346094"/>
            <a:ext cx="1553068" cy="1747202"/>
            <a:chOff x="3796906" y="4274086"/>
            <a:chExt cx="1617588" cy="1819786"/>
          </a:xfrm>
        </p:grpSpPr>
        <p:grpSp>
          <p:nvGrpSpPr>
            <p:cNvPr id="41" name="Agrupar 40"/>
            <p:cNvGrpSpPr/>
            <p:nvPr/>
          </p:nvGrpSpPr>
          <p:grpSpPr>
            <a:xfrm>
              <a:off x="3796906" y="4274086"/>
              <a:ext cx="1617588" cy="1819786"/>
              <a:chOff x="179512" y="4365104"/>
              <a:chExt cx="1728192" cy="1944216"/>
            </a:xfrm>
          </p:grpSpPr>
          <p:sp>
            <p:nvSpPr>
              <p:cNvPr id="44" name="Rectángulo redondeado 43"/>
              <p:cNvSpPr/>
              <p:nvPr/>
            </p:nvSpPr>
            <p:spPr>
              <a:xfrm>
                <a:off x="179512" y="4365104"/>
                <a:ext cx="1728192" cy="194421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/>
              </a:p>
            </p:txBody>
          </p:sp>
          <p:sp>
            <p:nvSpPr>
              <p:cNvPr id="45" name="Rectángulo redondeado 44"/>
              <p:cNvSpPr/>
              <p:nvPr/>
            </p:nvSpPr>
            <p:spPr>
              <a:xfrm>
                <a:off x="251520" y="5373216"/>
                <a:ext cx="1584176" cy="7920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/>
              </a:p>
            </p:txBody>
          </p:sp>
        </p:grpSp>
        <p:sp>
          <p:nvSpPr>
            <p:cNvPr id="42" name="179 CuadroTexto"/>
            <p:cNvSpPr txBox="1"/>
            <p:nvPr/>
          </p:nvSpPr>
          <p:spPr>
            <a:xfrm>
              <a:off x="3931705" y="4341485"/>
              <a:ext cx="1347990" cy="3846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1200" dirty="0">
                  <a:latin typeface="Bebas Neue"/>
                  <a:cs typeface="Bebas Neue"/>
                </a:rPr>
                <a:t>NPS</a:t>
              </a:r>
            </a:p>
            <a:p>
              <a:pPr marL="72000" indent="-140400">
                <a:buSzPct val="50000"/>
                <a:buFont typeface="Wingdings" charset="2"/>
                <a:buChar char="u"/>
              </a:pPr>
              <a:r>
                <a:rPr lang="es-ES" sz="1200" dirty="0" err="1">
                  <a:solidFill>
                    <a:srgbClr val="C00065"/>
                  </a:solidFill>
                  <a:latin typeface="Bebas Neue Book"/>
                  <a:cs typeface="Bebas Neue Book"/>
                </a:rPr>
                <a:t>frederic</a:t>
              </a:r>
              <a:r>
                <a:rPr lang="es-ES" sz="1200" dirty="0">
                  <a:solidFill>
                    <a:srgbClr val="C00065"/>
                  </a:solidFill>
                  <a:latin typeface="Bebas Neue Book"/>
                  <a:cs typeface="Bebas Neue Book"/>
                </a:rPr>
                <a:t> </a:t>
              </a:r>
              <a:r>
                <a:rPr lang="es-ES" sz="1200" dirty="0" err="1">
                  <a:solidFill>
                    <a:srgbClr val="C00065"/>
                  </a:solidFill>
                  <a:latin typeface="Bebas Neue Book"/>
                  <a:cs typeface="Bebas Neue Book"/>
                </a:rPr>
                <a:t>reicheld</a:t>
              </a:r>
              <a:endParaRPr lang="es-ES" sz="1200" dirty="0">
                <a:solidFill>
                  <a:srgbClr val="C00065"/>
                </a:solidFill>
                <a:latin typeface="Bebas Neue Book"/>
                <a:cs typeface="Bebas Neue Book"/>
              </a:endParaRPr>
            </a:p>
          </p:txBody>
        </p:sp>
        <p:pic>
          <p:nvPicPr>
            <p:cNvPr id="43" name="Imagen 42" descr="Captura de pantalla 2017-02-12 21.27.03.png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31705" y="5356764"/>
              <a:ext cx="1367317" cy="55903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5549437" y="4346094"/>
            <a:ext cx="1553068" cy="1747202"/>
            <a:chOff x="5481893" y="4274086"/>
            <a:chExt cx="1617588" cy="1819786"/>
          </a:xfrm>
        </p:grpSpPr>
        <p:grpSp>
          <p:nvGrpSpPr>
            <p:cNvPr id="47" name="Agrupar 46"/>
            <p:cNvGrpSpPr/>
            <p:nvPr/>
          </p:nvGrpSpPr>
          <p:grpSpPr>
            <a:xfrm>
              <a:off x="5481893" y="4274086"/>
              <a:ext cx="1617588" cy="1819786"/>
              <a:chOff x="179512" y="4365104"/>
              <a:chExt cx="1728192" cy="1944216"/>
            </a:xfrm>
          </p:grpSpPr>
          <p:sp>
            <p:nvSpPr>
              <p:cNvPr id="50" name="Rectángulo redondeado 49"/>
              <p:cNvSpPr/>
              <p:nvPr/>
            </p:nvSpPr>
            <p:spPr>
              <a:xfrm>
                <a:off x="179512" y="4365104"/>
                <a:ext cx="1728192" cy="194421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/>
              </a:p>
            </p:txBody>
          </p:sp>
          <p:sp>
            <p:nvSpPr>
              <p:cNvPr id="51" name="Rectángulo redondeado 50"/>
              <p:cNvSpPr/>
              <p:nvPr/>
            </p:nvSpPr>
            <p:spPr>
              <a:xfrm>
                <a:off x="251520" y="5373216"/>
                <a:ext cx="1584176" cy="7920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/>
              </a:p>
            </p:txBody>
          </p:sp>
        </p:grpSp>
        <p:sp>
          <p:nvSpPr>
            <p:cNvPr id="48" name="179 CuadroTexto"/>
            <p:cNvSpPr txBox="1"/>
            <p:nvPr/>
          </p:nvSpPr>
          <p:spPr>
            <a:xfrm>
              <a:off x="5692301" y="4341485"/>
              <a:ext cx="1196773" cy="5770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1200" dirty="0">
                  <a:latin typeface="Bebas Neue"/>
                  <a:cs typeface="Bebas Neue"/>
                </a:rPr>
                <a:t>F</a:t>
              </a:r>
              <a:r>
                <a:rPr lang="es-ES" sz="1200" dirty="0" smtClean="0">
                  <a:latin typeface="Bebas Neue"/>
                  <a:cs typeface="Bebas Neue"/>
                </a:rPr>
                <a:t>EM</a:t>
              </a:r>
              <a:endParaRPr lang="es-ES" sz="1200" dirty="0">
                <a:latin typeface="Bebas Neue"/>
                <a:cs typeface="Bebas Neue"/>
              </a:endParaRPr>
            </a:p>
            <a:p>
              <a:pPr marL="72000" indent="-140400">
                <a:buSzPct val="50000"/>
                <a:buFont typeface="Wingdings" charset="2"/>
                <a:buChar char="u"/>
              </a:pPr>
              <a:r>
                <a:rPr lang="es-ES" sz="1200" dirty="0">
                  <a:solidFill>
                    <a:srgbClr val="C00065"/>
                  </a:solidFill>
                  <a:latin typeface="Bebas Neue Book"/>
                  <a:cs typeface="Bebas Neue Book"/>
                </a:rPr>
                <a:t>ALFARO</a:t>
              </a:r>
            </a:p>
            <a:p>
              <a:pPr marL="72000" indent="-140400">
                <a:buSzPct val="50000"/>
                <a:buFont typeface="Wingdings" charset="2"/>
                <a:buChar char="u"/>
              </a:pPr>
              <a:r>
                <a:rPr lang="es-ES" sz="1200" dirty="0">
                  <a:solidFill>
                    <a:srgbClr val="C00065"/>
                  </a:solidFill>
                  <a:latin typeface="Bebas Neue Book"/>
                  <a:cs typeface="Bebas Neue Book"/>
                </a:rPr>
                <a:t>MARTÍN - VIVALDI</a:t>
              </a:r>
            </a:p>
          </p:txBody>
        </p:sp>
        <p:pic>
          <p:nvPicPr>
            <p:cNvPr id="49" name="Imagen 48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5187"/>
            <a:stretch/>
          </p:blipFill>
          <p:spPr>
            <a:xfrm>
              <a:off x="5754441" y="5270660"/>
              <a:ext cx="1072492" cy="652704"/>
            </a:xfrm>
            <a:prstGeom prst="rect">
              <a:avLst/>
            </a:prstGeom>
          </p:spPr>
        </p:pic>
      </p:grpSp>
      <p:pic>
        <p:nvPicPr>
          <p:cNvPr id="21" name="Imagen 20" descr="Parasuna.pn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883" b="94336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77" y="833748"/>
            <a:ext cx="1400014" cy="1400014"/>
          </a:xfrm>
          <a:prstGeom prst="rect">
            <a:avLst/>
          </a:prstGeom>
        </p:spPr>
      </p:pic>
      <p:pic>
        <p:nvPicPr>
          <p:cNvPr id="22" name="Imagen 21" descr="claes.png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762" b="94336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853289"/>
            <a:ext cx="1424641" cy="1424640"/>
          </a:xfrm>
          <a:prstGeom prst="rect">
            <a:avLst/>
          </a:prstGeom>
        </p:spPr>
      </p:pic>
      <p:pic>
        <p:nvPicPr>
          <p:cNvPr id="23" name="Imagen 22" descr="Fred Reichheld.pn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348" b="94336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584" y="836712"/>
            <a:ext cx="1437019" cy="1437018"/>
          </a:xfrm>
          <a:prstGeom prst="rect">
            <a:avLst/>
          </a:prstGeom>
        </p:spPr>
      </p:pic>
      <p:pic>
        <p:nvPicPr>
          <p:cNvPr id="24" name="Imagen 23" descr="ALFARO_VIVALDO.png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762" b="9375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836712"/>
            <a:ext cx="1451217" cy="1451216"/>
          </a:xfrm>
          <a:prstGeom prst="rect">
            <a:avLst/>
          </a:prstGeom>
        </p:spPr>
      </p:pic>
      <p:pic>
        <p:nvPicPr>
          <p:cNvPr id="52" name="Imagen 51" descr="ZORFAS MAGID.png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176" b="89844" l="253" r="982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7413" y="822146"/>
            <a:ext cx="1153239" cy="149174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267404" y="4346094"/>
            <a:ext cx="1553068" cy="1747202"/>
            <a:chOff x="7166880" y="4274086"/>
            <a:chExt cx="1617588" cy="1819786"/>
          </a:xfrm>
        </p:grpSpPr>
        <p:grpSp>
          <p:nvGrpSpPr>
            <p:cNvPr id="54" name="Agrupar 53"/>
            <p:cNvGrpSpPr/>
            <p:nvPr/>
          </p:nvGrpSpPr>
          <p:grpSpPr>
            <a:xfrm>
              <a:off x="7166880" y="4274086"/>
              <a:ext cx="1617588" cy="1819786"/>
              <a:chOff x="179512" y="4365104"/>
              <a:chExt cx="1728192" cy="1944216"/>
            </a:xfrm>
          </p:grpSpPr>
          <p:sp>
            <p:nvSpPr>
              <p:cNvPr id="57" name="Rectángulo redondeado 56"/>
              <p:cNvSpPr/>
              <p:nvPr/>
            </p:nvSpPr>
            <p:spPr>
              <a:xfrm>
                <a:off x="179512" y="4365104"/>
                <a:ext cx="1728192" cy="194421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/>
              </a:p>
            </p:txBody>
          </p:sp>
          <p:sp>
            <p:nvSpPr>
              <p:cNvPr id="58" name="Rectángulo redondeado 57"/>
              <p:cNvSpPr/>
              <p:nvPr/>
            </p:nvSpPr>
            <p:spPr>
              <a:xfrm>
                <a:off x="251520" y="5373216"/>
                <a:ext cx="1584176" cy="7920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/>
              </a:p>
            </p:txBody>
          </p:sp>
        </p:grpSp>
        <p:sp>
          <p:nvSpPr>
            <p:cNvPr id="55" name="179 CuadroTexto"/>
            <p:cNvSpPr txBox="1"/>
            <p:nvPr/>
          </p:nvSpPr>
          <p:spPr>
            <a:xfrm>
              <a:off x="7267980" y="4341485"/>
              <a:ext cx="1415390" cy="7693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1200" dirty="0">
                  <a:latin typeface="Bebas Neue"/>
                  <a:cs typeface="Bebas Neue"/>
                </a:rPr>
                <a:t>EMO. CONNECTION SCORE</a:t>
              </a:r>
            </a:p>
            <a:p>
              <a:pPr marL="72000" indent="-140400">
                <a:buSzPct val="50000"/>
                <a:buFont typeface="Wingdings" charset="2"/>
                <a:buChar char="u"/>
              </a:pPr>
              <a:r>
                <a:rPr lang="es-ES" sz="1200" dirty="0">
                  <a:solidFill>
                    <a:srgbClr val="C00065"/>
                  </a:solidFill>
                  <a:latin typeface="Bebas Neue Book"/>
                  <a:cs typeface="Bebas Neue Book"/>
                </a:rPr>
                <a:t>MAGIDS</a:t>
              </a:r>
            </a:p>
            <a:p>
              <a:pPr marL="72000" indent="-140400">
                <a:buSzPct val="50000"/>
                <a:buFont typeface="Wingdings" charset="2"/>
                <a:buChar char="u"/>
              </a:pPr>
              <a:r>
                <a:rPr lang="es-ES" sz="1200" dirty="0" err="1">
                  <a:solidFill>
                    <a:srgbClr val="C00065"/>
                  </a:solidFill>
                  <a:latin typeface="Bebas Neue Book"/>
                  <a:cs typeface="Bebas Neue Book"/>
                </a:rPr>
                <a:t>Zorfas</a:t>
              </a:r>
              <a:r>
                <a:rPr lang="es-ES" sz="1200" dirty="0">
                  <a:solidFill>
                    <a:srgbClr val="C00065"/>
                  </a:solidFill>
                  <a:latin typeface="Bebas Neue Book"/>
                  <a:cs typeface="Bebas Neue Book"/>
                </a:rPr>
                <a:t> y </a:t>
              </a:r>
              <a:r>
                <a:rPr lang="es-ES" sz="1200" dirty="0" err="1">
                  <a:solidFill>
                    <a:srgbClr val="C00065"/>
                  </a:solidFill>
                  <a:latin typeface="Bebas Neue Book"/>
                  <a:cs typeface="Bebas Neue Book"/>
                </a:rPr>
                <a:t>Leemon</a:t>
              </a:r>
              <a:endParaRPr lang="es-ES" sz="1200" dirty="0">
                <a:solidFill>
                  <a:srgbClr val="C00065"/>
                </a:solidFill>
                <a:latin typeface="Bebas Neue Book"/>
                <a:cs typeface="Bebas Neue Book"/>
              </a:endParaRPr>
            </a:p>
          </p:txBody>
        </p:sp>
        <p:pic>
          <p:nvPicPr>
            <p:cNvPr id="56" name="Imagen 55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38301" y="5285078"/>
              <a:ext cx="1074747" cy="5919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2463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051720" y="1196752"/>
            <a:ext cx="5056735" cy="4762981"/>
            <a:chOff x="2107553" y="1690355"/>
            <a:chExt cx="4950236" cy="3755352"/>
          </a:xfrm>
          <a:noFill/>
        </p:grpSpPr>
        <p:sp>
          <p:nvSpPr>
            <p:cNvPr id="55" name="54 Retraso"/>
            <p:cNvSpPr/>
            <p:nvPr/>
          </p:nvSpPr>
          <p:spPr>
            <a:xfrm rot="5400000">
              <a:off x="5929742" y="3392394"/>
              <a:ext cx="246225" cy="1539078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0080"/>
                </a:solidFill>
              </a:endParaRPr>
            </a:p>
          </p:txBody>
        </p:sp>
        <p:sp>
          <p:nvSpPr>
            <p:cNvPr id="54" name="53 Retraso"/>
            <p:cNvSpPr/>
            <p:nvPr/>
          </p:nvSpPr>
          <p:spPr>
            <a:xfrm rot="5400000">
              <a:off x="3003702" y="3392394"/>
              <a:ext cx="246225" cy="1539078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0080"/>
                </a:solidFill>
              </a:endParaRPr>
            </a:p>
          </p:txBody>
        </p:sp>
        <p:pic>
          <p:nvPicPr>
            <p:cNvPr id="1026" name="Picture 2" descr="C:\Users\Gonzalo\Downloads\noun_145510_cc.png"/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</a:blip>
            <a:srcRect l="19551" t="19550" r="19550" b="34250"/>
            <a:stretch>
              <a:fillRect/>
            </a:stretch>
          </p:blipFill>
          <p:spPr bwMode="auto">
            <a:xfrm>
              <a:off x="2107553" y="1690355"/>
              <a:ext cx="4950236" cy="3755352"/>
            </a:xfrm>
            <a:prstGeom prst="rect">
              <a:avLst/>
            </a:prstGeom>
            <a:grpFill/>
          </p:spPr>
        </p:pic>
      </p:grpSp>
      <p:sp>
        <p:nvSpPr>
          <p:cNvPr id="90" name="89 Rectángulo redondeado"/>
          <p:cNvSpPr/>
          <p:nvPr/>
        </p:nvSpPr>
        <p:spPr>
          <a:xfrm>
            <a:off x="2195736" y="4725144"/>
            <a:ext cx="1748354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000000"/>
                </a:solidFill>
              </a:rPr>
              <a:t>EMOCIONES  NEGATIVAS</a:t>
            </a:r>
          </a:p>
        </p:txBody>
      </p:sp>
      <p:sp>
        <p:nvSpPr>
          <p:cNvPr id="3074" name="AutoShape 2" descr="http://upload.wikimedia.org/wikipedia/commons/7/76/White_Arrow_Up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4" name="Text Placeholder 5"/>
          <p:cNvSpPr txBox="1">
            <a:spLocks/>
          </p:cNvSpPr>
          <p:nvPr/>
        </p:nvSpPr>
        <p:spPr>
          <a:xfrm>
            <a:off x="1115616" y="620688"/>
            <a:ext cx="6937874" cy="707886"/>
          </a:xfrm>
          <a:prstGeom prst="rect">
            <a:avLst/>
          </a:prstGeom>
          <a:noFill/>
        </p:spPr>
        <p:txBody>
          <a:bodyPr/>
          <a:lstStyle/>
          <a:p>
            <a:pPr marR="0" lvl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000" b="1" dirty="0"/>
              <a:t>El EMO </a:t>
            </a:r>
            <a:r>
              <a:rPr lang="es-ES" sz="2000" b="1" dirty="0" err="1"/>
              <a:t>Index</a:t>
            </a:r>
            <a:r>
              <a:rPr lang="es-ES" sz="2000" b="1" baseline="30000" dirty="0" smtClean="0">
                <a:latin typeface="Arial"/>
                <a:cs typeface="Arial"/>
              </a:rPr>
              <a:t>®</a:t>
            </a:r>
            <a:endParaRPr lang="es-ES" sz="2000" b="1" dirty="0"/>
          </a:p>
        </p:txBody>
      </p:sp>
      <p:sp>
        <p:nvSpPr>
          <p:cNvPr id="42" name="41 CuadroTexto"/>
          <p:cNvSpPr txBox="1"/>
          <p:nvPr/>
        </p:nvSpPr>
        <p:spPr>
          <a:xfrm>
            <a:off x="5833723" y="5157192"/>
            <a:ext cx="8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dirty="0">
                <a:solidFill>
                  <a:srgbClr val="FF0080"/>
                </a:solidFill>
              </a:rPr>
              <a:t>Sorpresa</a:t>
            </a:r>
          </a:p>
        </p:txBody>
      </p:sp>
      <p:sp>
        <p:nvSpPr>
          <p:cNvPr id="47" name="46 CuadroTexto"/>
          <p:cNvSpPr txBox="1"/>
          <p:nvPr/>
        </p:nvSpPr>
        <p:spPr>
          <a:xfrm>
            <a:off x="5895727" y="5379993"/>
            <a:ext cx="685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dirty="0">
                <a:solidFill>
                  <a:srgbClr val="FF0080"/>
                </a:solidFill>
              </a:rPr>
              <a:t>Alegría</a:t>
            </a:r>
          </a:p>
        </p:txBody>
      </p:sp>
      <p:sp>
        <p:nvSpPr>
          <p:cNvPr id="48" name="47 CuadroTexto"/>
          <p:cNvSpPr txBox="1"/>
          <p:nvPr/>
        </p:nvSpPr>
        <p:spPr>
          <a:xfrm>
            <a:off x="5799458" y="5596017"/>
            <a:ext cx="877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dirty="0">
                <a:solidFill>
                  <a:srgbClr val="FF0080"/>
                </a:solidFill>
              </a:rPr>
              <a:t>Confianza</a:t>
            </a:r>
          </a:p>
        </p:txBody>
      </p:sp>
      <p:sp>
        <p:nvSpPr>
          <p:cNvPr id="49" name="48 CuadroTexto"/>
          <p:cNvSpPr txBox="1"/>
          <p:nvPr/>
        </p:nvSpPr>
        <p:spPr>
          <a:xfrm>
            <a:off x="5604894" y="5812041"/>
            <a:ext cx="1266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dirty="0">
                <a:solidFill>
                  <a:srgbClr val="FF0080"/>
                </a:solidFill>
              </a:rPr>
              <a:t>Agradecimiento</a:t>
            </a:r>
          </a:p>
        </p:txBody>
      </p:sp>
      <p:sp>
        <p:nvSpPr>
          <p:cNvPr id="50" name="49 CuadroTexto"/>
          <p:cNvSpPr txBox="1"/>
          <p:nvPr/>
        </p:nvSpPr>
        <p:spPr>
          <a:xfrm>
            <a:off x="2619927" y="5233456"/>
            <a:ext cx="911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dirty="0">
                <a:solidFill>
                  <a:srgbClr val="FF0080"/>
                </a:solidFill>
              </a:rPr>
              <a:t>Decepción</a:t>
            </a:r>
          </a:p>
        </p:txBody>
      </p:sp>
      <p:sp>
        <p:nvSpPr>
          <p:cNvPr id="51" name="50 CuadroTexto"/>
          <p:cNvSpPr txBox="1"/>
          <p:nvPr/>
        </p:nvSpPr>
        <p:spPr>
          <a:xfrm>
            <a:off x="2688455" y="5456257"/>
            <a:ext cx="774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dirty="0">
                <a:solidFill>
                  <a:srgbClr val="FF0080"/>
                </a:solidFill>
              </a:rPr>
              <a:t>Irritación</a:t>
            </a:r>
          </a:p>
        </p:txBody>
      </p:sp>
      <p:sp>
        <p:nvSpPr>
          <p:cNvPr id="52" name="51 CuadroTexto"/>
          <p:cNvSpPr txBox="1"/>
          <p:nvPr/>
        </p:nvSpPr>
        <p:spPr>
          <a:xfrm>
            <a:off x="2598662" y="5672281"/>
            <a:ext cx="954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dirty="0">
                <a:solidFill>
                  <a:srgbClr val="FF0080"/>
                </a:solidFill>
              </a:rPr>
              <a:t>Frustración</a:t>
            </a:r>
          </a:p>
        </p:txBody>
      </p:sp>
      <p:sp>
        <p:nvSpPr>
          <p:cNvPr id="53" name="52 CuadroTexto"/>
          <p:cNvSpPr txBox="1"/>
          <p:nvPr/>
        </p:nvSpPr>
        <p:spPr>
          <a:xfrm>
            <a:off x="2581380" y="5888305"/>
            <a:ext cx="988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dirty="0">
                <a:solidFill>
                  <a:srgbClr val="FF0080"/>
                </a:solidFill>
              </a:rPr>
              <a:t>Inseguridad</a:t>
            </a:r>
          </a:p>
        </p:txBody>
      </p:sp>
      <p:sp>
        <p:nvSpPr>
          <p:cNvPr id="58" name="57 Rectángulo redondeado"/>
          <p:cNvSpPr/>
          <p:nvPr/>
        </p:nvSpPr>
        <p:spPr>
          <a:xfrm>
            <a:off x="5364088" y="4797152"/>
            <a:ext cx="1748354" cy="2682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000000"/>
                </a:solidFill>
              </a:rPr>
              <a:t>EMOCIONES  POSITIVAS</a:t>
            </a:r>
          </a:p>
        </p:txBody>
      </p:sp>
      <p:pic>
        <p:nvPicPr>
          <p:cNvPr id="61" name="Picture 2" descr="C:\Users\Gonzalo\Downloads\noun_744155_cc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9051" t="1701" r="9051" b="16400"/>
          <a:stretch>
            <a:fillRect/>
          </a:stretch>
        </p:blipFill>
        <p:spPr bwMode="auto">
          <a:xfrm>
            <a:off x="2855867" y="3700223"/>
            <a:ext cx="246225" cy="246225"/>
          </a:xfrm>
          <a:prstGeom prst="rect">
            <a:avLst/>
          </a:prstGeom>
          <a:noFill/>
        </p:spPr>
      </p:pic>
      <p:pic>
        <p:nvPicPr>
          <p:cNvPr id="62" name="Picture 3" descr="C:\Users\Gonzalo\Downloads\noun_744169_cc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9051" t="1701" r="10101" b="16400"/>
          <a:stretch>
            <a:fillRect/>
          </a:stretch>
        </p:blipFill>
        <p:spPr bwMode="auto">
          <a:xfrm>
            <a:off x="3102120" y="3615433"/>
            <a:ext cx="334220" cy="338560"/>
          </a:xfrm>
          <a:prstGeom prst="rect">
            <a:avLst/>
          </a:prstGeom>
          <a:noFill/>
        </p:spPr>
      </p:pic>
      <p:pic>
        <p:nvPicPr>
          <p:cNvPr id="63" name="Picture 4" descr="C:\Users\Gonzalo\Downloads\noun_745748_cc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9051" t="1701" r="9051" b="16400"/>
          <a:stretch>
            <a:fillRect/>
          </a:stretch>
        </p:blipFill>
        <p:spPr bwMode="auto">
          <a:xfrm>
            <a:off x="3456465" y="3761786"/>
            <a:ext cx="184669" cy="184669"/>
          </a:xfrm>
          <a:prstGeom prst="rect">
            <a:avLst/>
          </a:prstGeom>
          <a:noFill/>
        </p:spPr>
      </p:pic>
      <p:pic>
        <p:nvPicPr>
          <p:cNvPr id="64" name="Picture 5" descr="C:\Users\Gonzalo\Downloads\noun_744159_cc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9051" t="1701" r="10100" b="16400"/>
          <a:stretch>
            <a:fillRect/>
          </a:stretch>
        </p:blipFill>
        <p:spPr bwMode="auto">
          <a:xfrm>
            <a:off x="2552031" y="3646211"/>
            <a:ext cx="303836" cy="307782"/>
          </a:xfrm>
          <a:prstGeom prst="rect">
            <a:avLst/>
          </a:prstGeom>
          <a:noFill/>
        </p:spPr>
      </p:pic>
      <p:pic>
        <p:nvPicPr>
          <p:cNvPr id="65" name="Picture 2" descr="C:\Users\Gonzalo\Downloads\noun_744174_cc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9051" t="1701" r="9051" b="16400"/>
          <a:stretch>
            <a:fillRect/>
          </a:stretch>
        </p:blipFill>
        <p:spPr bwMode="auto">
          <a:xfrm>
            <a:off x="6112626" y="3577097"/>
            <a:ext cx="369338" cy="369338"/>
          </a:xfrm>
          <a:prstGeom prst="rect">
            <a:avLst/>
          </a:prstGeom>
          <a:noFill/>
        </p:spPr>
      </p:pic>
      <p:pic>
        <p:nvPicPr>
          <p:cNvPr id="67" name="Picture 4" descr="C:\Users\Gonzalo\Downloads\noun_744176_cc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9051" t="1701" r="9051" b="15350"/>
          <a:stretch>
            <a:fillRect/>
          </a:stretch>
        </p:blipFill>
        <p:spPr bwMode="auto">
          <a:xfrm>
            <a:off x="5808740" y="3653693"/>
            <a:ext cx="303886" cy="307782"/>
          </a:xfrm>
          <a:prstGeom prst="rect">
            <a:avLst/>
          </a:prstGeom>
          <a:noFill/>
        </p:spPr>
      </p:pic>
      <p:pic>
        <p:nvPicPr>
          <p:cNvPr id="68" name="Picture 5" descr="C:\Users\Gonzalo\Downloads\noun_744165_cc.png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9051" t="1701" r="9051" b="16400"/>
          <a:stretch>
            <a:fillRect/>
          </a:stretch>
        </p:blipFill>
        <p:spPr bwMode="auto">
          <a:xfrm>
            <a:off x="6482005" y="3731719"/>
            <a:ext cx="215420" cy="215420"/>
          </a:xfrm>
          <a:prstGeom prst="rect">
            <a:avLst/>
          </a:prstGeom>
          <a:noFill/>
        </p:spPr>
      </p:pic>
      <p:sp>
        <p:nvSpPr>
          <p:cNvPr id="85" name="84 Arco de bloque"/>
          <p:cNvSpPr/>
          <p:nvPr/>
        </p:nvSpPr>
        <p:spPr>
          <a:xfrm>
            <a:off x="3885495" y="2251697"/>
            <a:ext cx="1415795" cy="1415795"/>
          </a:xfrm>
          <a:prstGeom prst="blockArc">
            <a:avLst>
              <a:gd name="adj1" fmla="val 10800000"/>
              <a:gd name="adj2" fmla="val 21546615"/>
              <a:gd name="adj3" fmla="val 9128"/>
            </a:avLst>
          </a:prstGeom>
          <a:gradFill flip="none" rotWithShape="1">
            <a:gsLst>
              <a:gs pos="15000">
                <a:srgbClr val="FF0000"/>
              </a:gs>
              <a:gs pos="16000">
                <a:schemeClr val="accent6">
                  <a:lumMod val="75000"/>
                </a:schemeClr>
              </a:gs>
              <a:gs pos="31000">
                <a:srgbClr val="FFC000"/>
              </a:gs>
              <a:gs pos="60000">
                <a:srgbClr val="FFFF00"/>
              </a:gs>
              <a:gs pos="70000">
                <a:srgbClr val="92D050"/>
              </a:gs>
              <a:gs pos="85000">
                <a:srgbClr val="00FF00"/>
              </a:gs>
              <a:gs pos="86000">
                <a:srgbClr val="0099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80"/>
              </a:solidFill>
            </a:endParaRPr>
          </a:p>
        </p:txBody>
      </p:sp>
      <p:sp>
        <p:nvSpPr>
          <p:cNvPr id="86" name="85 CuadroTexto"/>
          <p:cNvSpPr txBox="1"/>
          <p:nvPr/>
        </p:nvSpPr>
        <p:spPr>
          <a:xfrm>
            <a:off x="3566856" y="2816623"/>
            <a:ext cx="30778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200" b="1" dirty="0">
                <a:solidFill>
                  <a:srgbClr val="FF0080"/>
                </a:solidFill>
              </a:rPr>
              <a:t>-100</a:t>
            </a:r>
          </a:p>
        </p:txBody>
      </p:sp>
      <p:sp>
        <p:nvSpPr>
          <p:cNvPr id="87" name="86 CuadroTexto"/>
          <p:cNvSpPr txBox="1"/>
          <p:nvPr/>
        </p:nvSpPr>
        <p:spPr>
          <a:xfrm>
            <a:off x="5312305" y="2788130"/>
            <a:ext cx="33856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200" b="1" dirty="0">
                <a:solidFill>
                  <a:srgbClr val="FF0080"/>
                </a:solidFill>
              </a:rPr>
              <a:t>+100</a:t>
            </a:r>
          </a:p>
        </p:txBody>
      </p:sp>
      <p:sp>
        <p:nvSpPr>
          <p:cNvPr id="93" name="92 Flecha arriba"/>
          <p:cNvSpPr/>
          <p:nvPr/>
        </p:nvSpPr>
        <p:spPr>
          <a:xfrm>
            <a:off x="4510210" y="2458102"/>
            <a:ext cx="153891" cy="49245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80"/>
              </a:solidFill>
            </a:endParaRPr>
          </a:p>
        </p:txBody>
      </p:sp>
      <p:pic>
        <p:nvPicPr>
          <p:cNvPr id="66" name="Picture 3" descr="C:\Users\Gonzalo\Downloads\noun_744164_cc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9051" t="1701" r="9051" b="16400"/>
          <a:stretch>
            <a:fillRect/>
          </a:stretch>
        </p:blipFill>
        <p:spPr bwMode="auto">
          <a:xfrm>
            <a:off x="5350655" y="3515534"/>
            <a:ext cx="461672" cy="461672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7211582" y="3640813"/>
            <a:ext cx="672786" cy="672786"/>
            <a:chOff x="1400668" y="954993"/>
            <a:chExt cx="2880320" cy="2880320"/>
          </a:xfrm>
        </p:grpSpPr>
        <p:sp>
          <p:nvSpPr>
            <p:cNvPr id="4" name="Oval 3"/>
            <p:cNvSpPr/>
            <p:nvPr/>
          </p:nvSpPr>
          <p:spPr>
            <a:xfrm>
              <a:off x="1400668" y="954993"/>
              <a:ext cx="2880320" cy="2880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0080"/>
                </a:solidFill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9941" y="1184266"/>
              <a:ext cx="2421774" cy="242177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351856" y="3608127"/>
            <a:ext cx="671113" cy="671113"/>
            <a:chOff x="5430696" y="923074"/>
            <a:chExt cx="2880320" cy="2880320"/>
          </a:xfrm>
        </p:grpSpPr>
        <p:sp>
          <p:nvSpPr>
            <p:cNvPr id="69" name="Oval 68"/>
            <p:cNvSpPr/>
            <p:nvPr/>
          </p:nvSpPr>
          <p:spPr>
            <a:xfrm>
              <a:off x="5430696" y="923074"/>
              <a:ext cx="2880320" cy="2880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0080"/>
                </a:solidFill>
              </a:endParaRP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prstClr val="white">
                  <a:tint val="45000"/>
                  <a:satMod val="400000"/>
                </a:prst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9969" y="1152347"/>
              <a:ext cx="2421774" cy="24217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4331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2 CuadroTexto"/>
          <p:cNvSpPr txBox="1"/>
          <p:nvPr/>
        </p:nvSpPr>
        <p:spPr>
          <a:xfrm>
            <a:off x="3735629" y="3307469"/>
            <a:ext cx="1813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Satisfacción global con la </a:t>
            </a:r>
          </a:p>
          <a:p>
            <a:pPr algn="ctr"/>
            <a:r>
              <a:rPr lang="es-E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experiencia (sector)</a:t>
            </a:r>
            <a:endParaRPr lang="es-E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83 Rectángulo redondeado"/>
          <p:cNvSpPr/>
          <p:nvPr/>
        </p:nvSpPr>
        <p:spPr>
          <a:xfrm>
            <a:off x="3524451" y="3296334"/>
            <a:ext cx="2116183" cy="467742"/>
          </a:xfrm>
          <a:prstGeom prst="roundRect">
            <a:avLst/>
          </a:prstGeom>
          <a:noFill/>
          <a:ln w="317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152 Grupo"/>
          <p:cNvGrpSpPr/>
          <p:nvPr/>
        </p:nvGrpSpPr>
        <p:grpSpPr>
          <a:xfrm>
            <a:off x="977880" y="701322"/>
            <a:ext cx="7491344" cy="1811938"/>
            <a:chOff x="977880" y="701322"/>
            <a:chExt cx="7491344" cy="1811938"/>
          </a:xfrm>
        </p:grpSpPr>
        <p:sp>
          <p:nvSpPr>
            <p:cNvPr id="7" name="Chord 82"/>
            <p:cNvSpPr/>
            <p:nvPr/>
          </p:nvSpPr>
          <p:spPr>
            <a:xfrm>
              <a:off x="1158746" y="716038"/>
              <a:ext cx="864000" cy="1008000"/>
            </a:xfrm>
            <a:prstGeom prst="chord">
              <a:avLst>
                <a:gd name="adj1" fmla="val 2427208"/>
                <a:gd name="adj2" fmla="val 8371668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" name="115 Rectángulo"/>
            <p:cNvSpPr/>
            <p:nvPr/>
          </p:nvSpPr>
          <p:spPr>
            <a:xfrm>
              <a:off x="977880" y="854296"/>
              <a:ext cx="1224000" cy="1188000"/>
            </a:xfrm>
            <a:prstGeom prst="rect">
              <a:avLst/>
            </a:prstGeom>
            <a:solidFill>
              <a:srgbClr val="2ACD22">
                <a:alpha val="2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Oval 47"/>
            <p:cNvSpPr/>
            <p:nvPr/>
          </p:nvSpPr>
          <p:spPr>
            <a:xfrm>
              <a:off x="1163023" y="926304"/>
              <a:ext cx="828000" cy="827267"/>
            </a:xfrm>
            <a:prstGeom prst="ellipse">
              <a:avLst/>
            </a:prstGeom>
            <a:solidFill>
              <a:srgbClr val="1F1F1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61"/>
            <p:cNvSpPr/>
            <p:nvPr/>
          </p:nvSpPr>
          <p:spPr>
            <a:xfrm>
              <a:off x="3069178" y="923270"/>
              <a:ext cx="827267" cy="827267"/>
            </a:xfrm>
            <a:prstGeom prst="ellipse">
              <a:avLst/>
            </a:prstGeom>
            <a:solidFill>
              <a:srgbClr val="1F1F1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hord 82"/>
            <p:cNvSpPr/>
            <p:nvPr/>
          </p:nvSpPr>
          <p:spPr>
            <a:xfrm>
              <a:off x="3057954" y="701322"/>
              <a:ext cx="864000" cy="1008000"/>
            </a:xfrm>
            <a:prstGeom prst="chord">
              <a:avLst>
                <a:gd name="adj1" fmla="val 2427208"/>
                <a:gd name="adj2" fmla="val 8371668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Chord 82"/>
            <p:cNvSpPr/>
            <p:nvPr/>
          </p:nvSpPr>
          <p:spPr>
            <a:xfrm>
              <a:off x="3054302" y="716038"/>
              <a:ext cx="864000" cy="1008000"/>
            </a:xfrm>
            <a:prstGeom prst="chord">
              <a:avLst>
                <a:gd name="adj1" fmla="val 2427208"/>
                <a:gd name="adj2" fmla="val 8371668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13" name="Picture 2" descr="C:\Users\Gonzalo\Downloads\noun_744174_cc.png"/>
            <p:cNvPicPr>
              <a:picLocks noChangeAspect="1" noChangeArrowheads="1"/>
            </p:cNvPicPr>
            <p:nvPr/>
          </p:nvPicPr>
          <p:blipFill>
            <a:blip r:embed="rId2" cstate="print">
              <a:lum bright="100000"/>
            </a:blip>
            <a:srcRect l="9051" t="1701" r="9051" b="16400"/>
            <a:stretch>
              <a:fillRect/>
            </a:stretch>
          </p:blipFill>
          <p:spPr bwMode="auto">
            <a:xfrm>
              <a:off x="3246328" y="971936"/>
              <a:ext cx="468000" cy="468000"/>
            </a:xfrm>
            <a:prstGeom prst="rect">
              <a:avLst/>
            </a:prstGeom>
            <a:noFill/>
          </p:spPr>
        </p:pic>
        <p:sp>
          <p:nvSpPr>
            <p:cNvPr id="14" name="99 CuadroTexto"/>
            <p:cNvSpPr txBox="1"/>
            <p:nvPr/>
          </p:nvSpPr>
          <p:spPr>
            <a:xfrm>
              <a:off x="3235726" y="1493410"/>
              <a:ext cx="5084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b="1" dirty="0" smtClean="0">
                  <a:solidFill>
                    <a:schemeClr val="bg1"/>
                  </a:solidFill>
                </a:rPr>
                <a:t>12,4%</a:t>
              </a:r>
              <a:endParaRPr lang="es-E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71"/>
            <p:cNvSpPr/>
            <p:nvPr/>
          </p:nvSpPr>
          <p:spPr>
            <a:xfrm>
              <a:off x="7382371" y="917512"/>
              <a:ext cx="827267" cy="827267"/>
            </a:xfrm>
            <a:prstGeom prst="ellipse">
              <a:avLst/>
            </a:prstGeom>
            <a:solidFill>
              <a:srgbClr val="1F1F1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hord 82"/>
            <p:cNvSpPr/>
            <p:nvPr/>
          </p:nvSpPr>
          <p:spPr>
            <a:xfrm>
              <a:off x="1144511" y="719072"/>
              <a:ext cx="864000" cy="1008000"/>
            </a:xfrm>
            <a:prstGeom prst="chord">
              <a:avLst>
                <a:gd name="adj1" fmla="val 2427208"/>
                <a:gd name="adj2" fmla="val 8371668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Chord 82"/>
            <p:cNvSpPr/>
            <p:nvPr/>
          </p:nvSpPr>
          <p:spPr>
            <a:xfrm>
              <a:off x="7359517" y="710280"/>
              <a:ext cx="864000" cy="1008000"/>
            </a:xfrm>
            <a:prstGeom prst="chord">
              <a:avLst>
                <a:gd name="adj1" fmla="val 2427208"/>
                <a:gd name="adj2" fmla="val 8371668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" name="Oval 61"/>
            <p:cNvSpPr/>
            <p:nvPr/>
          </p:nvSpPr>
          <p:spPr>
            <a:xfrm>
              <a:off x="5199786" y="917512"/>
              <a:ext cx="827267" cy="827267"/>
            </a:xfrm>
            <a:prstGeom prst="ellipse">
              <a:avLst/>
            </a:prstGeom>
            <a:solidFill>
              <a:srgbClr val="1F1F1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hord 82"/>
            <p:cNvSpPr/>
            <p:nvPr/>
          </p:nvSpPr>
          <p:spPr>
            <a:xfrm>
              <a:off x="5184910" y="710280"/>
              <a:ext cx="864000" cy="1008000"/>
            </a:xfrm>
            <a:prstGeom prst="chord">
              <a:avLst>
                <a:gd name="adj1" fmla="val 2427208"/>
                <a:gd name="adj2" fmla="val 8371668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0" name="Elbow Connector 6"/>
            <p:cNvCxnSpPr/>
            <p:nvPr/>
          </p:nvCxnSpPr>
          <p:spPr>
            <a:xfrm>
              <a:off x="1589049" y="2513259"/>
              <a:ext cx="6186760" cy="1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2 Conector recto"/>
            <p:cNvCxnSpPr/>
            <p:nvPr/>
          </p:nvCxnSpPr>
          <p:spPr>
            <a:xfrm>
              <a:off x="1587147" y="1977676"/>
              <a:ext cx="0" cy="5334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3 Conector recto"/>
            <p:cNvCxnSpPr/>
            <p:nvPr/>
          </p:nvCxnSpPr>
          <p:spPr>
            <a:xfrm>
              <a:off x="7788375" y="1977676"/>
              <a:ext cx="0" cy="5334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4 Conector recto"/>
            <p:cNvCxnSpPr/>
            <p:nvPr/>
          </p:nvCxnSpPr>
          <p:spPr>
            <a:xfrm>
              <a:off x="3502517" y="1977676"/>
              <a:ext cx="0" cy="5334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25 Conector recto"/>
            <p:cNvCxnSpPr/>
            <p:nvPr/>
          </p:nvCxnSpPr>
          <p:spPr>
            <a:xfrm>
              <a:off x="5631763" y="1977676"/>
              <a:ext cx="0" cy="5334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32 CuadroTexto"/>
            <p:cNvSpPr txBox="1"/>
            <p:nvPr/>
          </p:nvSpPr>
          <p:spPr>
            <a:xfrm>
              <a:off x="1049111" y="1753706"/>
              <a:ext cx="1063009" cy="257369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1F1F1F"/>
              </a:solidFill>
            </a:ln>
          </p:spPr>
          <p:txBody>
            <a:bodyPr wrap="square" lIns="36000" tIns="36000" rIns="36000" bIns="36000" rtlCol="0" anchor="ctr" anchorCtr="1">
              <a:spAutoFit/>
            </a:bodyPr>
            <a:lstStyle/>
            <a:p>
              <a:pPr algn="ctr"/>
              <a:r>
                <a:rPr lang="es-ES" sz="1200" b="1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Confianza</a:t>
              </a:r>
              <a:endParaRPr lang="es-ES" sz="1200" b="1" dirty="0">
                <a:solidFill>
                  <a:schemeClr val="accent3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6" name="35 CuadroTexto"/>
            <p:cNvSpPr txBox="1"/>
            <p:nvPr/>
          </p:nvSpPr>
          <p:spPr>
            <a:xfrm>
              <a:off x="7122784" y="1753706"/>
              <a:ext cx="1346440" cy="257369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1F1F1F"/>
              </a:solidFill>
            </a:ln>
          </p:spPr>
          <p:txBody>
            <a:bodyPr wrap="square" lIns="36000" tIns="36000" rIns="36000" bIns="36000" rtlCol="0" anchor="ctr" anchorCtr="1">
              <a:spAutoFit/>
            </a:bodyPr>
            <a:lstStyle/>
            <a:p>
              <a:pPr algn="ctr"/>
              <a:r>
                <a:rPr lang="es-ES" sz="1200" b="1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Agradecimiento</a:t>
              </a:r>
              <a:endParaRPr lang="es-ES" sz="1200" b="1" dirty="0">
                <a:solidFill>
                  <a:schemeClr val="accent3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27" name="Picture 3" descr="C:\Users\Gonzalo\Downloads\noun_744164_cc.png"/>
            <p:cNvPicPr>
              <a:picLocks noChangeAspect="1" noChangeArrowheads="1"/>
            </p:cNvPicPr>
            <p:nvPr/>
          </p:nvPicPr>
          <p:blipFill>
            <a:blip r:embed="rId3" cstate="print">
              <a:lum bright="100000"/>
            </a:blip>
            <a:srcRect l="9051" t="1701" r="9051" b="16400"/>
            <a:stretch>
              <a:fillRect/>
            </a:stretch>
          </p:blipFill>
          <p:spPr bwMode="auto">
            <a:xfrm>
              <a:off x="1336493" y="980562"/>
              <a:ext cx="468000" cy="468000"/>
            </a:xfrm>
            <a:prstGeom prst="rect">
              <a:avLst/>
            </a:prstGeom>
            <a:noFill/>
          </p:spPr>
        </p:pic>
        <p:pic>
          <p:nvPicPr>
            <p:cNvPr id="28" name="Picture 5" descr="C:\Users\Gonzalo\Downloads\noun_744165_cc.png"/>
            <p:cNvPicPr>
              <a:picLocks noChangeAspect="1" noChangeArrowheads="1"/>
            </p:cNvPicPr>
            <p:nvPr/>
          </p:nvPicPr>
          <p:blipFill>
            <a:blip r:embed="rId4" cstate="print">
              <a:lum bright="100000"/>
            </a:blip>
            <a:srcRect l="9051" t="1701" r="9051" b="16400"/>
            <a:stretch>
              <a:fillRect/>
            </a:stretch>
          </p:blipFill>
          <p:spPr bwMode="auto">
            <a:xfrm>
              <a:off x="7569134" y="971936"/>
              <a:ext cx="468000" cy="468000"/>
            </a:xfrm>
            <a:prstGeom prst="rect">
              <a:avLst/>
            </a:prstGeom>
            <a:noFill/>
          </p:spPr>
        </p:pic>
        <p:sp>
          <p:nvSpPr>
            <p:cNvPr id="29" name="97 CuadroTexto"/>
            <p:cNvSpPr txBox="1"/>
            <p:nvPr/>
          </p:nvSpPr>
          <p:spPr>
            <a:xfrm>
              <a:off x="1334686" y="1485748"/>
              <a:ext cx="5084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b="1" dirty="0" smtClean="0">
                  <a:solidFill>
                    <a:schemeClr val="bg1"/>
                  </a:solidFill>
                </a:rPr>
                <a:t>22,3%</a:t>
              </a:r>
              <a:endParaRPr lang="es-E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100 CuadroTexto"/>
            <p:cNvSpPr txBox="1"/>
            <p:nvPr/>
          </p:nvSpPr>
          <p:spPr>
            <a:xfrm>
              <a:off x="7588153" y="1494374"/>
              <a:ext cx="4427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b="1" dirty="0" smtClean="0">
                  <a:solidFill>
                    <a:schemeClr val="bg1"/>
                  </a:solidFill>
                </a:rPr>
                <a:t>5,1%</a:t>
              </a:r>
              <a:endParaRPr lang="es-E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118 CuadroTexto"/>
            <p:cNvSpPr txBox="1"/>
            <p:nvPr/>
          </p:nvSpPr>
          <p:spPr>
            <a:xfrm>
              <a:off x="5081915" y="1753706"/>
              <a:ext cx="1063009" cy="257369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1F1F1F"/>
              </a:solidFill>
            </a:ln>
          </p:spPr>
          <p:txBody>
            <a:bodyPr wrap="square" lIns="36000" tIns="36000" rIns="36000" bIns="36000" rtlCol="0" anchor="ctr" anchorCtr="1">
              <a:spAutoFit/>
            </a:bodyPr>
            <a:lstStyle/>
            <a:p>
              <a:pPr algn="ctr"/>
              <a:r>
                <a:rPr lang="es-ES" sz="1200" b="1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Alegría</a:t>
              </a:r>
              <a:endParaRPr lang="es-ES" sz="1200" b="1" dirty="0">
                <a:solidFill>
                  <a:schemeClr val="accent3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32" name="Picture 4" descr="C:\Users\Gonzalo\Downloads\noun_744176_cc.png"/>
            <p:cNvPicPr>
              <a:picLocks noChangeAspect="1" noChangeArrowheads="1"/>
            </p:cNvPicPr>
            <p:nvPr/>
          </p:nvPicPr>
          <p:blipFill>
            <a:blip r:embed="rId5" cstate="print">
              <a:lum bright="100000"/>
            </a:blip>
            <a:srcRect l="9051" t="1701" r="9051" b="15350"/>
            <a:stretch>
              <a:fillRect/>
            </a:stretch>
          </p:blipFill>
          <p:spPr bwMode="auto">
            <a:xfrm>
              <a:off x="5381340" y="971936"/>
              <a:ext cx="462079" cy="468000"/>
            </a:xfrm>
            <a:prstGeom prst="rect">
              <a:avLst/>
            </a:prstGeom>
            <a:noFill/>
          </p:spPr>
        </p:pic>
        <p:sp>
          <p:nvSpPr>
            <p:cNvPr id="33" name="121 CuadroTexto"/>
            <p:cNvSpPr txBox="1"/>
            <p:nvPr/>
          </p:nvSpPr>
          <p:spPr>
            <a:xfrm>
              <a:off x="5279746" y="1477122"/>
              <a:ext cx="6238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b="1" dirty="0" smtClean="0">
                  <a:solidFill>
                    <a:schemeClr val="bg1"/>
                  </a:solidFill>
                </a:rPr>
                <a:t>    10,3%</a:t>
              </a:r>
              <a:endParaRPr lang="es-E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34 CuadroTexto"/>
            <p:cNvSpPr txBox="1"/>
            <p:nvPr/>
          </p:nvSpPr>
          <p:spPr>
            <a:xfrm>
              <a:off x="2967572" y="1745080"/>
              <a:ext cx="1063009" cy="257369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1F1F1F"/>
              </a:solidFill>
            </a:ln>
          </p:spPr>
          <p:txBody>
            <a:bodyPr wrap="square" lIns="36000" tIns="36000" rIns="36000" bIns="36000" rtlCol="0" anchor="ctr" anchorCtr="1">
              <a:spAutoFit/>
            </a:bodyPr>
            <a:lstStyle/>
            <a:p>
              <a:pPr algn="ctr"/>
              <a:r>
                <a:rPr lang="es-ES" sz="1200" b="1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Sorpresa</a:t>
              </a:r>
              <a:endParaRPr lang="es-ES" sz="1200" b="1" dirty="0">
                <a:solidFill>
                  <a:schemeClr val="accent3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35" name="153 Grupo"/>
          <p:cNvGrpSpPr/>
          <p:nvPr/>
        </p:nvGrpSpPr>
        <p:grpSpPr>
          <a:xfrm>
            <a:off x="1049111" y="4513688"/>
            <a:ext cx="7278398" cy="1633064"/>
            <a:chOff x="1049111" y="4513688"/>
            <a:chExt cx="7278398" cy="1633064"/>
          </a:xfrm>
        </p:grpSpPr>
        <p:sp>
          <p:nvSpPr>
            <p:cNvPr id="36" name="148 Rectángulo"/>
            <p:cNvSpPr/>
            <p:nvPr/>
          </p:nvSpPr>
          <p:spPr>
            <a:xfrm>
              <a:off x="2862290" y="4958752"/>
              <a:ext cx="1224000" cy="1188000"/>
            </a:xfrm>
            <a:prstGeom prst="rect">
              <a:avLst/>
            </a:prstGeom>
            <a:solidFill>
              <a:schemeClr val="accent2">
                <a:alpha val="2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7" name="109 Grupo"/>
            <p:cNvGrpSpPr/>
            <p:nvPr/>
          </p:nvGrpSpPr>
          <p:grpSpPr>
            <a:xfrm>
              <a:off x="1049111" y="4513688"/>
              <a:ext cx="7278398" cy="1579608"/>
              <a:chOff x="1049111" y="4513688"/>
              <a:chExt cx="7278398" cy="1579608"/>
            </a:xfrm>
          </p:grpSpPr>
          <p:sp>
            <p:nvSpPr>
              <p:cNvPr id="38" name="Oval 47"/>
              <p:cNvSpPr/>
              <p:nvPr/>
            </p:nvSpPr>
            <p:spPr>
              <a:xfrm>
                <a:off x="1166982" y="5266029"/>
                <a:ext cx="827267" cy="827267"/>
              </a:xfrm>
              <a:prstGeom prst="ellipse">
                <a:avLst/>
              </a:prstGeom>
              <a:solidFill>
                <a:srgbClr val="1F1F1F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61"/>
              <p:cNvSpPr/>
              <p:nvPr/>
            </p:nvSpPr>
            <p:spPr>
              <a:xfrm>
                <a:off x="3070937" y="5266029"/>
                <a:ext cx="827267" cy="827267"/>
              </a:xfrm>
              <a:prstGeom prst="ellipse">
                <a:avLst/>
              </a:prstGeom>
              <a:solidFill>
                <a:srgbClr val="1F1F1F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68"/>
              <p:cNvSpPr/>
              <p:nvPr/>
            </p:nvSpPr>
            <p:spPr>
              <a:xfrm>
                <a:off x="5223079" y="5266029"/>
                <a:ext cx="827267" cy="827267"/>
              </a:xfrm>
              <a:prstGeom prst="ellipse">
                <a:avLst/>
              </a:prstGeom>
              <a:solidFill>
                <a:srgbClr val="1F1F1F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71"/>
              <p:cNvSpPr/>
              <p:nvPr/>
            </p:nvSpPr>
            <p:spPr>
              <a:xfrm>
                <a:off x="7382371" y="5266029"/>
                <a:ext cx="827267" cy="827267"/>
              </a:xfrm>
              <a:prstGeom prst="ellipse">
                <a:avLst/>
              </a:prstGeom>
              <a:solidFill>
                <a:srgbClr val="1F1F1F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Elbow Connector 6"/>
              <p:cNvCxnSpPr/>
              <p:nvPr/>
            </p:nvCxnSpPr>
            <p:spPr>
              <a:xfrm>
                <a:off x="1572183" y="4513688"/>
                <a:ext cx="6186760" cy="1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126 Conector recto"/>
              <p:cNvCxnSpPr/>
              <p:nvPr/>
            </p:nvCxnSpPr>
            <p:spPr>
              <a:xfrm>
                <a:off x="1574084" y="4513688"/>
                <a:ext cx="0" cy="5334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127 Conector recto"/>
              <p:cNvCxnSpPr/>
              <p:nvPr/>
            </p:nvCxnSpPr>
            <p:spPr>
              <a:xfrm>
                <a:off x="7775312" y="4513688"/>
                <a:ext cx="0" cy="5334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128 Conector recto"/>
              <p:cNvCxnSpPr/>
              <p:nvPr/>
            </p:nvCxnSpPr>
            <p:spPr>
              <a:xfrm>
                <a:off x="3489454" y="4513688"/>
                <a:ext cx="0" cy="5334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129 Conector recto"/>
              <p:cNvCxnSpPr/>
              <p:nvPr/>
            </p:nvCxnSpPr>
            <p:spPr>
              <a:xfrm>
                <a:off x="5618700" y="4513688"/>
                <a:ext cx="0" cy="5334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130 CuadroTexto"/>
              <p:cNvSpPr txBox="1"/>
              <p:nvPr/>
            </p:nvSpPr>
            <p:spPr>
              <a:xfrm>
                <a:off x="1049111" y="4986927"/>
                <a:ext cx="1063009" cy="25736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1F1F1F"/>
                </a:solidFill>
              </a:ln>
            </p:spPr>
            <p:txBody>
              <a:bodyPr wrap="square" lIns="36000" tIns="36000" rIns="36000" bIns="36000" rtlCol="0" anchor="ctr" anchorCtr="1">
                <a:spAutoFit/>
              </a:bodyPr>
              <a:lstStyle/>
              <a:p>
                <a:pPr algn="ctr"/>
                <a:r>
                  <a:rPr lang="es-ES" sz="1200" b="1" dirty="0" smtClean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Irritación</a:t>
                </a:r>
                <a:endParaRPr lang="es-ES" sz="12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48" name="131 CuadroTexto"/>
              <p:cNvSpPr txBox="1"/>
              <p:nvPr/>
            </p:nvSpPr>
            <p:spPr>
              <a:xfrm>
                <a:off x="2953066" y="4977112"/>
                <a:ext cx="1063009" cy="276999"/>
              </a:xfrm>
              <a:prstGeom prst="rect">
                <a:avLst/>
              </a:prstGeom>
              <a:solidFill>
                <a:srgbClr val="1F1F1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b="1" dirty="0" smtClean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Decepción</a:t>
                </a:r>
                <a:endParaRPr lang="es-ES" sz="12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49" name="132 CuadroTexto"/>
              <p:cNvSpPr txBox="1"/>
              <p:nvPr/>
            </p:nvSpPr>
            <p:spPr>
              <a:xfrm>
                <a:off x="5105208" y="4977112"/>
                <a:ext cx="1063009" cy="276999"/>
              </a:xfrm>
              <a:prstGeom prst="rect">
                <a:avLst/>
              </a:prstGeom>
              <a:solidFill>
                <a:srgbClr val="1F1F1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b="1" dirty="0" smtClean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Frustración</a:t>
                </a:r>
                <a:endParaRPr lang="es-ES" sz="12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50" name="133 CuadroTexto"/>
              <p:cNvSpPr txBox="1"/>
              <p:nvPr/>
            </p:nvSpPr>
            <p:spPr>
              <a:xfrm>
                <a:off x="7264500" y="4977112"/>
                <a:ext cx="1063009" cy="276999"/>
              </a:xfrm>
              <a:prstGeom prst="rect">
                <a:avLst/>
              </a:prstGeom>
              <a:solidFill>
                <a:srgbClr val="1F1F1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b="1" dirty="0" smtClean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Inseguridad</a:t>
                </a:r>
                <a:endParaRPr lang="es-ES" sz="12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pic>
            <p:nvPicPr>
              <p:cNvPr id="51" name="Picture 2" descr="C:\Users\Gonzalo\Downloads\noun_744155_cc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100000"/>
              </a:blip>
              <a:srcRect l="9051" t="1701" r="9051" b="16400"/>
              <a:stretch>
                <a:fillRect/>
              </a:stretch>
            </p:blipFill>
            <p:spPr bwMode="auto">
              <a:xfrm>
                <a:off x="5383964" y="5320454"/>
                <a:ext cx="468000" cy="468000"/>
              </a:xfrm>
              <a:prstGeom prst="rect">
                <a:avLst/>
              </a:prstGeom>
              <a:noFill/>
            </p:spPr>
          </p:pic>
          <p:pic>
            <p:nvPicPr>
              <p:cNvPr id="52" name="Picture 3" descr="C:\Users\Gonzalo\Downloads\noun_744169_cc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lum bright="100000"/>
              </a:blip>
              <a:srcRect l="9051" t="1701" r="10101" b="16400"/>
              <a:stretch>
                <a:fillRect/>
              </a:stretch>
            </p:blipFill>
            <p:spPr bwMode="auto">
              <a:xfrm>
                <a:off x="3261162" y="5320454"/>
                <a:ext cx="462001" cy="468000"/>
              </a:xfrm>
              <a:prstGeom prst="rect">
                <a:avLst/>
              </a:prstGeom>
              <a:noFill/>
            </p:spPr>
          </p:pic>
          <p:pic>
            <p:nvPicPr>
              <p:cNvPr id="53" name="Picture 4" descr="C:\Users\Gonzalo\Downloads\noun_745748_cc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lum bright="100000"/>
              </a:blip>
              <a:srcRect l="9051" t="1701" r="9051" b="16400"/>
              <a:stretch>
                <a:fillRect/>
              </a:stretch>
            </p:blipFill>
            <p:spPr bwMode="auto">
              <a:xfrm>
                <a:off x="7560508" y="5320454"/>
                <a:ext cx="468000" cy="468000"/>
              </a:xfrm>
              <a:prstGeom prst="rect">
                <a:avLst/>
              </a:prstGeom>
              <a:noFill/>
            </p:spPr>
          </p:pic>
          <p:pic>
            <p:nvPicPr>
              <p:cNvPr id="54" name="Picture 5" descr="C:\Users\Gonzalo\Downloads\noun_744159_cc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lum bright="100000"/>
              </a:blip>
              <a:srcRect l="9051" t="1701" r="10100" b="16400"/>
              <a:stretch>
                <a:fillRect/>
              </a:stretch>
            </p:blipFill>
            <p:spPr bwMode="auto">
              <a:xfrm>
                <a:off x="1331328" y="5320454"/>
                <a:ext cx="468000" cy="474077"/>
              </a:xfrm>
              <a:prstGeom prst="rect">
                <a:avLst/>
              </a:prstGeom>
              <a:noFill/>
            </p:spPr>
          </p:pic>
          <p:sp>
            <p:nvSpPr>
              <p:cNvPr id="55" name="Chord 82"/>
              <p:cNvSpPr/>
              <p:nvPr/>
            </p:nvSpPr>
            <p:spPr>
              <a:xfrm>
                <a:off x="1150088" y="5057136"/>
                <a:ext cx="864000" cy="1008000"/>
              </a:xfrm>
              <a:prstGeom prst="chord">
                <a:avLst>
                  <a:gd name="adj1" fmla="val 2427208"/>
                  <a:gd name="adj2" fmla="val 8371668"/>
                </a:avLst>
              </a:prstGeom>
              <a:solidFill>
                <a:srgbClr val="C6011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6" name="Chord 82"/>
              <p:cNvSpPr/>
              <p:nvPr/>
            </p:nvSpPr>
            <p:spPr>
              <a:xfrm>
                <a:off x="3056666" y="5057136"/>
                <a:ext cx="864000" cy="1008000"/>
              </a:xfrm>
              <a:prstGeom prst="chord">
                <a:avLst>
                  <a:gd name="adj1" fmla="val 2427208"/>
                  <a:gd name="adj2" fmla="val 8371668"/>
                </a:avLst>
              </a:prstGeom>
              <a:solidFill>
                <a:srgbClr val="C6011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7" name="Chord 82"/>
              <p:cNvSpPr/>
              <p:nvPr/>
            </p:nvSpPr>
            <p:spPr>
              <a:xfrm>
                <a:off x="5203496" y="5057136"/>
                <a:ext cx="864000" cy="1008000"/>
              </a:xfrm>
              <a:prstGeom prst="chord">
                <a:avLst>
                  <a:gd name="adj1" fmla="val 2427208"/>
                  <a:gd name="adj2" fmla="val 8371668"/>
                </a:avLst>
              </a:prstGeom>
              <a:solidFill>
                <a:srgbClr val="C6011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8" name="Chord 82"/>
              <p:cNvSpPr/>
              <p:nvPr/>
            </p:nvSpPr>
            <p:spPr>
              <a:xfrm>
                <a:off x="7365343" y="5057136"/>
                <a:ext cx="864000" cy="1008000"/>
              </a:xfrm>
              <a:prstGeom prst="chord">
                <a:avLst>
                  <a:gd name="adj1" fmla="val 2427208"/>
                  <a:gd name="adj2" fmla="val 8371668"/>
                </a:avLst>
              </a:prstGeom>
              <a:solidFill>
                <a:srgbClr val="C6011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9" name="142 CuadroTexto"/>
              <p:cNvSpPr txBox="1"/>
              <p:nvPr/>
            </p:nvSpPr>
            <p:spPr>
              <a:xfrm>
                <a:off x="1363227" y="5837671"/>
                <a:ext cx="44275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000" b="1" dirty="0" smtClean="0">
                    <a:solidFill>
                      <a:schemeClr val="bg1"/>
                    </a:solidFill>
                  </a:rPr>
                  <a:t>8,3%</a:t>
                </a:r>
                <a:endParaRPr lang="es-ES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143 CuadroTexto"/>
              <p:cNvSpPr txBox="1"/>
              <p:nvPr/>
            </p:nvSpPr>
            <p:spPr>
              <a:xfrm>
                <a:off x="3243753" y="5837671"/>
                <a:ext cx="50847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000" b="1" dirty="0" smtClean="0">
                    <a:solidFill>
                      <a:schemeClr val="bg1"/>
                    </a:solidFill>
                  </a:rPr>
                  <a:t>27,3%</a:t>
                </a:r>
                <a:endParaRPr lang="es-ES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144 CuadroTexto"/>
              <p:cNvSpPr txBox="1"/>
              <p:nvPr/>
            </p:nvSpPr>
            <p:spPr>
              <a:xfrm>
                <a:off x="5380474" y="5837671"/>
                <a:ext cx="5004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000" b="1" dirty="0" smtClean="0">
                    <a:solidFill>
                      <a:schemeClr val="bg1"/>
                    </a:solidFill>
                  </a:rPr>
                  <a:t>  9,8%</a:t>
                </a:r>
                <a:endParaRPr lang="es-ES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145 CuadroTexto"/>
              <p:cNvSpPr txBox="1"/>
              <p:nvPr/>
            </p:nvSpPr>
            <p:spPr>
              <a:xfrm>
                <a:off x="7535974" y="5837671"/>
                <a:ext cx="5004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000" b="1" dirty="0" smtClean="0">
                    <a:solidFill>
                      <a:schemeClr val="bg1"/>
                    </a:solidFill>
                  </a:rPr>
                  <a:t>  4,5%</a:t>
                </a:r>
                <a:endParaRPr lang="es-ES" sz="10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3" name="95 Grupo"/>
          <p:cNvGrpSpPr/>
          <p:nvPr/>
        </p:nvGrpSpPr>
        <p:grpSpPr>
          <a:xfrm>
            <a:off x="3783480" y="3774032"/>
            <a:ext cx="1451063" cy="1382445"/>
            <a:chOff x="3783480" y="3774032"/>
            <a:chExt cx="1451063" cy="1382445"/>
          </a:xfrm>
        </p:grpSpPr>
        <p:sp>
          <p:nvSpPr>
            <p:cNvPr id="64" name="91 Arco"/>
            <p:cNvSpPr/>
            <p:nvPr/>
          </p:nvSpPr>
          <p:spPr>
            <a:xfrm rot="13110402">
              <a:off x="3783480" y="3774032"/>
              <a:ext cx="396000" cy="576064"/>
            </a:xfrm>
            <a:prstGeom prst="arc">
              <a:avLst>
                <a:gd name="adj1" fmla="val 16200000"/>
                <a:gd name="adj2" fmla="val 1757200"/>
              </a:avLst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65" name="94 Grupo"/>
            <p:cNvGrpSpPr/>
            <p:nvPr/>
          </p:nvGrpSpPr>
          <p:grpSpPr>
            <a:xfrm>
              <a:off x="3963287" y="3885221"/>
              <a:ext cx="1271256" cy="1271256"/>
              <a:chOff x="3963287" y="3885221"/>
              <a:chExt cx="1271256" cy="1271256"/>
            </a:xfrm>
          </p:grpSpPr>
          <p:sp>
            <p:nvSpPr>
              <p:cNvPr id="66" name="Oval 73"/>
              <p:cNvSpPr/>
              <p:nvPr/>
            </p:nvSpPr>
            <p:spPr>
              <a:xfrm>
                <a:off x="3963287" y="3885221"/>
                <a:ext cx="1271256" cy="1271256"/>
              </a:xfrm>
              <a:prstGeom prst="ellipse">
                <a:avLst/>
              </a:prstGeom>
              <a:solidFill>
                <a:srgbClr val="1F1F1F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Chord 82"/>
              <p:cNvSpPr/>
              <p:nvPr/>
            </p:nvSpPr>
            <p:spPr>
              <a:xfrm>
                <a:off x="4022733" y="3968735"/>
                <a:ext cx="1152000" cy="1152000"/>
              </a:xfrm>
              <a:prstGeom prst="chord">
                <a:avLst>
                  <a:gd name="adj1" fmla="val 2427208"/>
                  <a:gd name="adj2" fmla="val 8371668"/>
                </a:avLst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8" name="Rectangle 3"/>
              <p:cNvSpPr/>
              <p:nvPr/>
            </p:nvSpPr>
            <p:spPr>
              <a:xfrm>
                <a:off x="4088607" y="4475287"/>
                <a:ext cx="1020617" cy="415498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s-ES" sz="1050" b="1" dirty="0" smtClean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Emociones negativas</a:t>
                </a:r>
                <a:endParaRPr lang="es-ES" sz="105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grpSp>
            <p:nvGrpSpPr>
              <p:cNvPr id="69" name="88 Grupo"/>
              <p:cNvGrpSpPr/>
              <p:nvPr/>
            </p:nvGrpSpPr>
            <p:grpSpPr>
              <a:xfrm>
                <a:off x="4382915" y="4077072"/>
                <a:ext cx="432000" cy="360000"/>
                <a:chOff x="6633448" y="1857489"/>
                <a:chExt cx="483944" cy="396000"/>
              </a:xfrm>
            </p:grpSpPr>
            <p:pic>
              <p:nvPicPr>
                <p:cNvPr id="71" name="Picture 25" descr="http://www.endlessicons.com/wp-content/uploads/2013/06/heart-icon-614x460.pn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00000"/>
                </a:blip>
                <a:srcRect l="33244" t="29582" r="32281" b="29332"/>
                <a:stretch>
                  <a:fillRect/>
                </a:stretch>
              </p:blipFill>
              <p:spPr bwMode="auto">
                <a:xfrm>
                  <a:off x="6633448" y="1857489"/>
                  <a:ext cx="443520" cy="396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72" name="Picture 10" descr="http://downloadicons.net/sites/default/files/minus-sign-icon-63250.png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lum bright="100000"/>
                </a:blip>
                <a:srcRect/>
                <a:stretch>
                  <a:fillRect/>
                </a:stretch>
              </p:blipFill>
              <p:spPr bwMode="auto">
                <a:xfrm>
                  <a:off x="6937392" y="2065209"/>
                  <a:ext cx="180000" cy="180000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70" name="112 CuadroTexto"/>
              <p:cNvSpPr txBox="1"/>
              <p:nvPr/>
            </p:nvSpPr>
            <p:spPr>
              <a:xfrm>
                <a:off x="4286970" y="4893387"/>
                <a:ext cx="6238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000" b="1" dirty="0" smtClean="0">
                    <a:solidFill>
                      <a:schemeClr val="bg1"/>
                    </a:solidFill>
                  </a:rPr>
                  <a:t>    49,9%</a:t>
                </a:r>
                <a:endParaRPr lang="es-ES" sz="10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3" name="90 Grupo"/>
          <p:cNvGrpSpPr/>
          <p:nvPr/>
        </p:nvGrpSpPr>
        <p:grpSpPr>
          <a:xfrm>
            <a:off x="3963287" y="1884792"/>
            <a:ext cx="1522454" cy="1446547"/>
            <a:chOff x="3963287" y="1884792"/>
            <a:chExt cx="1522454" cy="1446547"/>
          </a:xfrm>
        </p:grpSpPr>
        <p:sp>
          <p:nvSpPr>
            <p:cNvPr id="74" name="Oval 73"/>
            <p:cNvSpPr/>
            <p:nvPr/>
          </p:nvSpPr>
          <p:spPr>
            <a:xfrm>
              <a:off x="3963287" y="1884792"/>
              <a:ext cx="1271256" cy="1271256"/>
            </a:xfrm>
            <a:prstGeom prst="ellipse">
              <a:avLst/>
            </a:prstGeom>
            <a:solidFill>
              <a:srgbClr val="1F1F1F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hord 82"/>
            <p:cNvSpPr/>
            <p:nvPr/>
          </p:nvSpPr>
          <p:spPr>
            <a:xfrm>
              <a:off x="4022733" y="1970614"/>
              <a:ext cx="1152000" cy="1152000"/>
            </a:xfrm>
            <a:prstGeom prst="chord">
              <a:avLst>
                <a:gd name="adj1" fmla="val 2427208"/>
                <a:gd name="adj2" fmla="val 8371668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6" name="Rectangle 3"/>
            <p:cNvSpPr/>
            <p:nvPr/>
          </p:nvSpPr>
          <p:spPr>
            <a:xfrm>
              <a:off x="4088607" y="2474858"/>
              <a:ext cx="1020617" cy="4154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s-ES" sz="1050" b="1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Emociones positivas</a:t>
              </a:r>
              <a:endParaRPr lang="es-ES" sz="1050" b="1" dirty="0">
                <a:solidFill>
                  <a:schemeClr val="accent3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77" name="Picture 4" descr="http://www.visiondumonde.fr/sites/default/files/heart_plus-icon_105.png"/>
            <p:cNvPicPr>
              <a:picLocks noChangeAspect="1" noChangeArrowheads="1"/>
            </p:cNvPicPr>
            <p:nvPr/>
          </p:nvPicPr>
          <p:blipFill>
            <a:blip r:embed="rId12" cstate="print">
              <a:grayscl/>
              <a:lum bright="100000"/>
            </a:blip>
            <a:srcRect/>
            <a:stretch>
              <a:fillRect/>
            </a:stretch>
          </p:blipFill>
          <p:spPr bwMode="auto">
            <a:xfrm>
              <a:off x="4346915" y="2006424"/>
              <a:ext cx="504000" cy="504000"/>
            </a:xfrm>
            <a:prstGeom prst="rect">
              <a:avLst/>
            </a:prstGeom>
            <a:noFill/>
          </p:spPr>
        </p:pic>
        <p:sp>
          <p:nvSpPr>
            <p:cNvPr id="78" name="88 Arco"/>
            <p:cNvSpPr/>
            <p:nvPr/>
          </p:nvSpPr>
          <p:spPr>
            <a:xfrm rot="420615">
              <a:off x="5089741" y="2755275"/>
              <a:ext cx="396000" cy="576064"/>
            </a:xfrm>
            <a:prstGeom prst="arc">
              <a:avLst>
                <a:gd name="adj1" fmla="val 16200000"/>
                <a:gd name="adj2" fmla="val 1757200"/>
              </a:avLst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9" name="111 CuadroTexto"/>
            <p:cNvSpPr txBox="1"/>
            <p:nvPr/>
          </p:nvSpPr>
          <p:spPr>
            <a:xfrm>
              <a:off x="4286970" y="2889776"/>
              <a:ext cx="6238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00" b="1" dirty="0" smtClean="0">
                  <a:solidFill>
                    <a:schemeClr val="bg1"/>
                  </a:solidFill>
                </a:rPr>
                <a:t>    50,1%</a:t>
              </a:r>
              <a:endParaRPr lang="es-ES" sz="1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2327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3D7FF">
                <a:tint val="45000"/>
                <a:satMod val="400000"/>
              </a:srgbClr>
            </a:duotone>
            <a:alphaModFix amt="77000"/>
          </a:blip>
          <a:stretch>
            <a:fillRect/>
          </a:stretch>
        </p:blipFill>
        <p:spPr>
          <a:xfrm>
            <a:off x="0" y="-3429000"/>
            <a:ext cx="9144000" cy="10287000"/>
          </a:xfrm>
          <a:prstGeom prst="rect">
            <a:avLst/>
          </a:prstGeom>
        </p:spPr>
      </p:pic>
      <p:sp>
        <p:nvSpPr>
          <p:cNvPr id="3" name="Text Placeholder 6"/>
          <p:cNvSpPr txBox="1">
            <a:spLocks/>
          </p:cNvSpPr>
          <p:nvPr/>
        </p:nvSpPr>
        <p:spPr bwMode="auto">
          <a:xfrm>
            <a:off x="0" y="2348880"/>
            <a:ext cx="9144000" cy="2088232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s-ES" sz="4000" b="1" dirty="0" smtClean="0">
                <a:solidFill>
                  <a:srgbClr val="000000"/>
                </a:solidFill>
                <a:latin typeface="Courier New"/>
                <a:cs typeface="Courier New"/>
              </a:rPr>
              <a:t>¿</a:t>
            </a:r>
            <a:r>
              <a:rPr lang="es-ES" sz="4000" b="1" dirty="0" smtClean="0">
                <a:solidFill>
                  <a:srgbClr val="000000"/>
                </a:solidFill>
                <a:latin typeface="Courier New"/>
                <a:cs typeface="Courier New"/>
              </a:rPr>
              <a:t>Qué </a:t>
            </a:r>
            <a:r>
              <a:rPr lang="es-ES" sz="4000" b="1" dirty="0" smtClean="0">
                <a:solidFill>
                  <a:srgbClr val="000000"/>
                </a:solidFill>
                <a:latin typeface="Courier New"/>
                <a:cs typeface="Courier New"/>
              </a:rPr>
              <a:t>est</a:t>
            </a:r>
            <a:r>
              <a:rPr lang="es-ES" sz="4000" b="1" dirty="0" smtClean="0">
                <a:solidFill>
                  <a:srgbClr val="000000"/>
                </a:solidFill>
                <a:latin typeface="Courier New"/>
                <a:cs typeface="Courier New"/>
              </a:rPr>
              <a:t>á pasando</a:t>
            </a:r>
            <a:r>
              <a:rPr lang="es-ES" sz="4000" b="1" dirty="0" smtClean="0">
                <a:solidFill>
                  <a:srgbClr val="000000"/>
                </a:solidFill>
                <a:latin typeface="Courier New"/>
                <a:cs typeface="Courier New"/>
              </a:rPr>
              <a:t>?</a:t>
            </a:r>
            <a:endParaRPr lang="es-ES" sz="4000" b="1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94224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17 Gráfico"/>
          <p:cNvGraphicFramePr/>
          <p:nvPr/>
        </p:nvGraphicFramePr>
        <p:xfrm>
          <a:off x="1403648" y="836712"/>
          <a:ext cx="6552728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https://cdn2.iconfinder.com/data/icons/windows-8-metro-style/512/ruler.png"/>
          <p:cNvPicPr>
            <a:picLocks noChangeAspect="1" noChangeArrowheads="1"/>
          </p:cNvPicPr>
          <p:nvPr/>
        </p:nvPicPr>
        <p:blipFill>
          <a:blip r:embed="rId3" cstate="print">
            <a:lum bright="100000"/>
          </a:blip>
          <a:srcRect/>
          <a:stretch>
            <a:fillRect/>
          </a:stretch>
        </p:blipFill>
        <p:spPr bwMode="auto">
          <a:xfrm>
            <a:off x="224658" y="161602"/>
            <a:ext cx="324000" cy="324000"/>
          </a:xfrm>
          <a:prstGeom prst="rect">
            <a:avLst/>
          </a:prstGeom>
          <a:noFill/>
        </p:spPr>
      </p:pic>
      <p:pic>
        <p:nvPicPr>
          <p:cNvPr id="9" name="Picture 5" descr="SABADEL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44" y="2708920"/>
            <a:ext cx="692310" cy="180000"/>
          </a:xfrm>
          <a:prstGeom prst="rect">
            <a:avLst/>
          </a:prstGeom>
        </p:spPr>
      </p:pic>
      <p:pic>
        <p:nvPicPr>
          <p:cNvPr id="10" name="Picture 6" descr="KUTXABAN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44" y="4468172"/>
            <a:ext cx="692310" cy="180000"/>
          </a:xfrm>
          <a:prstGeom prst="rect">
            <a:avLst/>
          </a:prstGeom>
        </p:spPr>
      </p:pic>
      <p:pic>
        <p:nvPicPr>
          <p:cNvPr id="11" name="Picture 3" descr="BBVA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44" y="2413268"/>
            <a:ext cx="692310" cy="180000"/>
          </a:xfrm>
          <a:prstGeom prst="rect">
            <a:avLst/>
          </a:prstGeom>
        </p:spPr>
      </p:pic>
      <p:pic>
        <p:nvPicPr>
          <p:cNvPr id="12" name="Picture 12" descr="BANKIA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44" y="5630478"/>
            <a:ext cx="692310" cy="180000"/>
          </a:xfrm>
          <a:prstGeom prst="rect">
            <a:avLst/>
          </a:prstGeom>
        </p:spPr>
      </p:pic>
      <p:pic>
        <p:nvPicPr>
          <p:cNvPr id="13" name="Picture 13" descr="SANTANDER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44" y="3307844"/>
            <a:ext cx="692310" cy="180000"/>
          </a:xfrm>
          <a:prstGeom prst="rect">
            <a:avLst/>
          </a:prstGeom>
        </p:spPr>
      </p:pic>
      <p:pic>
        <p:nvPicPr>
          <p:cNvPr id="14" name="Picture 1" descr="UNICAJA CAJA DUERO CAJA ESPAÑA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44" y="5046794"/>
            <a:ext cx="692310" cy="180000"/>
          </a:xfrm>
          <a:prstGeom prst="rect">
            <a:avLst/>
          </a:prstGeom>
        </p:spPr>
      </p:pic>
      <p:pic>
        <p:nvPicPr>
          <p:cNvPr id="15" name="Picture 2" descr="BMN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44" y="5922465"/>
            <a:ext cx="692310" cy="180000"/>
          </a:xfrm>
          <a:prstGeom prst="rect">
            <a:avLst/>
          </a:prstGeom>
        </p:spPr>
      </p:pic>
      <p:pic>
        <p:nvPicPr>
          <p:cNvPr id="16" name="Picture 10" descr="CAIXABANK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44" y="3012192"/>
            <a:ext cx="692310" cy="180000"/>
          </a:xfrm>
          <a:prstGeom prst="rect">
            <a:avLst/>
          </a:prstGeom>
        </p:spPr>
      </p:pic>
      <p:pic>
        <p:nvPicPr>
          <p:cNvPr id="17" name="Picture 11" descr="ING DIRECT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44" y="1245900"/>
            <a:ext cx="692310" cy="180000"/>
          </a:xfrm>
          <a:prstGeom prst="rect">
            <a:avLst/>
          </a:prstGeom>
        </p:spPr>
      </p:pic>
      <p:pic>
        <p:nvPicPr>
          <p:cNvPr id="18" name="Picture 12" descr="BANKINTER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44" y="2117616"/>
            <a:ext cx="692310" cy="180000"/>
          </a:xfrm>
          <a:prstGeom prst="rect">
            <a:avLst/>
          </a:prstGeom>
        </p:spPr>
      </p:pic>
      <p:pic>
        <p:nvPicPr>
          <p:cNvPr id="19" name="Picture 10" descr="POPULAR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44" y="4174788"/>
            <a:ext cx="692310" cy="180000"/>
          </a:xfrm>
          <a:prstGeom prst="rect">
            <a:avLst/>
          </a:prstGeom>
        </p:spPr>
      </p:pic>
      <p:pic>
        <p:nvPicPr>
          <p:cNvPr id="20" name="Picture 11" descr="IBERCAJA CAJA3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44" y="3883908"/>
            <a:ext cx="692310" cy="180000"/>
          </a:xfrm>
          <a:prstGeom prst="rect">
            <a:avLst/>
          </a:prstGeom>
        </p:spPr>
      </p:pic>
      <p:pic>
        <p:nvPicPr>
          <p:cNvPr id="21" name="Picture 12" descr="ABANCA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44" y="3595876"/>
            <a:ext cx="692310" cy="180000"/>
          </a:xfrm>
          <a:prstGeom prst="rect">
            <a:avLst/>
          </a:prstGeom>
        </p:spPr>
      </p:pic>
      <p:pic>
        <p:nvPicPr>
          <p:cNvPr id="22" name="Picture 2" descr="EVO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44" y="1829584"/>
            <a:ext cx="692310" cy="180000"/>
          </a:xfrm>
          <a:prstGeom prst="rect">
            <a:avLst/>
          </a:prstGeom>
        </p:spPr>
      </p:pic>
      <p:pic>
        <p:nvPicPr>
          <p:cNvPr id="26" name="25 Imagen" descr="LOGO-LIBERBANK2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017604" y="5328313"/>
            <a:ext cx="551190" cy="180000"/>
          </a:xfrm>
          <a:prstGeom prst="rect">
            <a:avLst/>
          </a:prstGeom>
        </p:spPr>
      </p:pic>
      <p:sp>
        <p:nvSpPr>
          <p:cNvPr id="23" name="22 CuadroTexto"/>
          <p:cNvSpPr txBox="1"/>
          <p:nvPr/>
        </p:nvSpPr>
        <p:spPr>
          <a:xfrm>
            <a:off x="2547260" y="764704"/>
            <a:ext cx="42310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000" b="1" dirty="0" smtClean="0">
                <a:solidFill>
                  <a:srgbClr val="EF7927"/>
                </a:solidFill>
              </a:rPr>
              <a:t>0</a:t>
            </a:r>
            <a:endParaRPr lang="es-ES" sz="1000" b="1" dirty="0">
              <a:solidFill>
                <a:srgbClr val="EF7927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8167310" y="764704"/>
            <a:ext cx="42310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000" b="1" dirty="0" smtClean="0">
                <a:solidFill>
                  <a:srgbClr val="006600"/>
                </a:solidFill>
              </a:rPr>
              <a:t>+100</a:t>
            </a:r>
            <a:endParaRPr lang="es-ES" sz="1000" b="1" dirty="0">
              <a:solidFill>
                <a:srgbClr val="006600"/>
              </a:solidFill>
            </a:endParaRP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814688" y="980728"/>
            <a:ext cx="5400000" cy="1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28 Rectángulo"/>
          <p:cNvSpPr/>
          <p:nvPr/>
        </p:nvSpPr>
        <p:spPr>
          <a:xfrm>
            <a:off x="4781348" y="954448"/>
            <a:ext cx="0" cy="5328000"/>
          </a:xfrm>
          <a:prstGeom prst="rect">
            <a:avLst/>
          </a:prstGeom>
          <a:solidFill>
            <a:schemeClr val="tx1">
              <a:alpha val="71000"/>
            </a:schemeClr>
          </a:solidFill>
          <a:ln w="3175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000"/>
          </a:p>
        </p:txBody>
      </p:sp>
      <p:grpSp>
        <p:nvGrpSpPr>
          <p:cNvPr id="2" name="30 Grupo"/>
          <p:cNvGrpSpPr/>
          <p:nvPr/>
        </p:nvGrpSpPr>
        <p:grpSpPr>
          <a:xfrm>
            <a:off x="3665796" y="679552"/>
            <a:ext cx="1445240" cy="246221"/>
            <a:chOff x="3347864" y="615544"/>
            <a:chExt cx="1445240" cy="246221"/>
          </a:xfrm>
        </p:grpSpPr>
        <p:sp>
          <p:nvSpPr>
            <p:cNvPr id="27" name="26 CuadroTexto"/>
            <p:cNvSpPr txBox="1"/>
            <p:nvPr/>
          </p:nvSpPr>
          <p:spPr>
            <a:xfrm>
              <a:off x="3347864" y="615544"/>
              <a:ext cx="11521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dirty="0" smtClean="0"/>
                <a:t>Media del sector</a:t>
              </a:r>
              <a:endParaRPr lang="es-ES" sz="1000" dirty="0"/>
            </a:p>
          </p:txBody>
        </p:sp>
        <p:sp>
          <p:nvSpPr>
            <p:cNvPr id="30" name="29 CuadroTexto"/>
            <p:cNvSpPr txBox="1"/>
            <p:nvPr/>
          </p:nvSpPr>
          <p:spPr>
            <a:xfrm>
              <a:off x="4248536" y="615544"/>
              <a:ext cx="5445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 smtClean="0"/>
                <a:t>34,9</a:t>
              </a:r>
              <a:endParaRPr lang="es-ES" sz="1000" b="1" dirty="0"/>
            </a:p>
          </p:txBody>
        </p:sp>
      </p:grpSp>
      <p:sp>
        <p:nvSpPr>
          <p:cNvPr id="31" name="58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8774113" y="6548438"/>
            <a:ext cx="369887" cy="365125"/>
          </a:xfrm>
        </p:spPr>
        <p:txBody>
          <a:bodyPr/>
          <a:lstStyle/>
          <a:p>
            <a:fld id="{D33CA297-96D6-41A8-89E1-A95A5373958F}" type="slidenum">
              <a:rPr lang="es-ES" smtClean="0"/>
              <a:pPr/>
              <a:t>20</a:t>
            </a:fld>
            <a:endParaRPr lang="es-ES" dirty="0"/>
          </a:p>
        </p:txBody>
      </p:sp>
      <p:pic>
        <p:nvPicPr>
          <p:cNvPr id="36" name="Picture 2" descr="C:\LEYRE RIOLOBOS\Imagenes presentación\logo bancos\cajamar_positivo_rgb.jpg"/>
          <p:cNvPicPr>
            <a:picLocks noChangeAspect="1" noChangeArrowheads="1"/>
          </p:cNvPicPr>
          <p:nvPr/>
        </p:nvPicPr>
        <p:blipFill>
          <a:blip r:embed="rId20" cstate="print"/>
          <a:srcRect l="8696" t="13938" r="8696" b="8774"/>
          <a:stretch>
            <a:fillRect/>
          </a:stretch>
        </p:blipFill>
        <p:spPr bwMode="auto">
          <a:xfrm>
            <a:off x="1933159" y="4740674"/>
            <a:ext cx="720080" cy="227393"/>
          </a:xfrm>
          <a:prstGeom prst="rect">
            <a:avLst/>
          </a:prstGeom>
          <a:noFill/>
        </p:spPr>
      </p:pic>
      <p:pic>
        <p:nvPicPr>
          <p:cNvPr id="37" name="Picture 3" descr="TRIODOS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511" y="1556792"/>
            <a:ext cx="753377" cy="195878"/>
          </a:xfrm>
          <a:prstGeom prst="rect">
            <a:avLst/>
          </a:prstGeom>
        </p:spPr>
      </p:pic>
      <p:sp>
        <p:nvSpPr>
          <p:cNvPr id="38" name="5 CuadroTexto"/>
          <p:cNvSpPr txBox="1"/>
          <p:nvPr/>
        </p:nvSpPr>
        <p:spPr>
          <a:xfrm>
            <a:off x="2088232" y="116632"/>
            <a:ext cx="6444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000000"/>
                </a:solidFill>
              </a:rPr>
              <a:t>EMO INDEX® POR ENTIDAD 2017</a:t>
            </a:r>
          </a:p>
        </p:txBody>
      </p:sp>
    </p:spTree>
    <p:extLst>
      <p:ext uri="{BB962C8B-B14F-4D97-AF65-F5344CB8AC3E}">
        <p14:creationId xmlns:p14="http://schemas.microsoft.com/office/powerpoint/2010/main" val="129574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3D7FF">
                <a:tint val="45000"/>
                <a:satMod val="400000"/>
              </a:srgbClr>
            </a:duotone>
            <a:alphaModFix amt="77000"/>
          </a:blip>
          <a:stretch>
            <a:fillRect/>
          </a:stretch>
        </p:blipFill>
        <p:spPr>
          <a:xfrm>
            <a:off x="0" y="-3429000"/>
            <a:ext cx="9144000" cy="10287000"/>
          </a:xfrm>
          <a:prstGeom prst="rect">
            <a:avLst/>
          </a:prstGeom>
        </p:spPr>
      </p:pic>
      <p:sp>
        <p:nvSpPr>
          <p:cNvPr id="3" name="Text Placeholder 6"/>
          <p:cNvSpPr txBox="1">
            <a:spLocks/>
          </p:cNvSpPr>
          <p:nvPr/>
        </p:nvSpPr>
        <p:spPr bwMode="auto">
          <a:xfrm>
            <a:off x="0" y="2348880"/>
            <a:ext cx="9144000" cy="2088232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s-ES" sz="4000" b="1" dirty="0" smtClean="0">
                <a:solidFill>
                  <a:srgbClr val="000000"/>
                </a:solidFill>
                <a:latin typeface="Courier New"/>
                <a:cs typeface="Courier New"/>
              </a:rPr>
              <a:t>¿</a:t>
            </a:r>
            <a:r>
              <a:rPr lang="es-ES" sz="4000" b="1" dirty="0" smtClean="0">
                <a:solidFill>
                  <a:srgbClr val="000000"/>
                </a:solidFill>
                <a:latin typeface="Courier New"/>
                <a:cs typeface="Courier New"/>
              </a:rPr>
              <a:t>Qué </a:t>
            </a:r>
            <a:r>
              <a:rPr lang="es-ES" sz="4000" b="1" dirty="0" smtClean="0">
                <a:solidFill>
                  <a:srgbClr val="000000"/>
                </a:solidFill>
                <a:latin typeface="Courier New"/>
                <a:cs typeface="Courier New"/>
              </a:rPr>
              <a:t>asegura el </a:t>
            </a:r>
            <a:r>
              <a:rPr lang="es-ES" sz="4000" b="1" dirty="0" smtClean="0">
                <a:solidFill>
                  <a:srgbClr val="000000"/>
                </a:solidFill>
                <a:latin typeface="Courier New"/>
                <a:cs typeface="Courier New"/>
              </a:rPr>
              <a:t>éxito</a:t>
            </a:r>
            <a:r>
              <a:rPr lang="es-ES" sz="4000" b="1" dirty="0" smtClean="0">
                <a:solidFill>
                  <a:srgbClr val="000000"/>
                </a:solidFill>
                <a:latin typeface="Courier New"/>
                <a:cs typeface="Courier New"/>
              </a:rPr>
              <a:t>?</a:t>
            </a:r>
            <a:endParaRPr lang="es-ES" sz="4000" b="1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44376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s-ES" sz="32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n 5" descr="noun_102100_c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0"/>
          <a:stretch/>
        </p:blipFill>
        <p:spPr>
          <a:xfrm>
            <a:off x="2483768" y="1412776"/>
            <a:ext cx="4228321" cy="3600400"/>
          </a:xfrm>
          <a:prstGeom prst="rect">
            <a:avLst/>
          </a:prstGeom>
        </p:spPr>
      </p:pic>
      <p:pic>
        <p:nvPicPr>
          <p:cNvPr id="9" name="Imagen 8" descr="noun_655076_cc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8" b="24153"/>
          <a:stretch/>
        </p:blipFill>
        <p:spPr>
          <a:xfrm>
            <a:off x="4329210" y="2745696"/>
            <a:ext cx="530822" cy="395272"/>
          </a:xfrm>
          <a:prstGeom prst="rect">
            <a:avLst/>
          </a:prstGeom>
          <a:solidFill>
            <a:srgbClr val="FF0080"/>
          </a:solidFill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2413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 descr="C:\Users\Gonzalo\Downloads\noun_8283_cc.pn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01" t="2751" r="4851" b="12487"/>
          <a:stretch/>
        </p:blipFill>
        <p:spPr bwMode="auto">
          <a:xfrm>
            <a:off x="7710131" y="3861048"/>
            <a:ext cx="631082" cy="599363"/>
          </a:xfrm>
          <a:prstGeom prst="rect">
            <a:avLst/>
          </a:prstGeom>
          <a:noFill/>
        </p:spPr>
      </p:pic>
      <p:pic>
        <p:nvPicPr>
          <p:cNvPr id="65" name="Picture 3" descr="C:\Users\Gonzalo\Downloads\noun_631284_cc.png"/>
          <p:cNvPicPr>
            <a:picLocks noChangeAspect="1" noChangeArrowheads="1"/>
          </p:cNvPicPr>
          <p:nvPr/>
        </p:nvPicPr>
        <p:blipFill>
          <a:blip r:embed="rId3" cstate="print">
            <a:grayscl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400" t="17450" r="18501" b="31100"/>
          <a:stretch>
            <a:fillRect/>
          </a:stretch>
        </p:blipFill>
        <p:spPr bwMode="auto">
          <a:xfrm>
            <a:off x="6008970" y="3933056"/>
            <a:ext cx="571683" cy="451813"/>
          </a:xfrm>
          <a:prstGeom prst="rect">
            <a:avLst/>
          </a:prstGeom>
          <a:noFill/>
        </p:spPr>
      </p:pic>
      <p:pic>
        <p:nvPicPr>
          <p:cNvPr id="66" name="Picture 4" descr="C:\Users\Gonzalo\Downloads\noun_854022_cc.png"/>
          <p:cNvPicPr>
            <a:picLocks noChangeAspect="1" noChangeArrowheads="1"/>
          </p:cNvPicPr>
          <p:nvPr/>
        </p:nvPicPr>
        <p:blipFill>
          <a:blip r:embed="rId4" cstate="print">
            <a:grayscl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101" t="8001" r="9051" b="22700"/>
          <a:stretch>
            <a:fillRect/>
          </a:stretch>
        </p:blipFill>
        <p:spPr bwMode="auto">
          <a:xfrm>
            <a:off x="6858533" y="3861048"/>
            <a:ext cx="606399" cy="519770"/>
          </a:xfrm>
          <a:prstGeom prst="rect">
            <a:avLst/>
          </a:prstGeom>
          <a:noFill/>
        </p:spPr>
      </p:pic>
      <p:pic>
        <p:nvPicPr>
          <p:cNvPr id="67" name="Picture 5" descr="C:\Users\Gonzalo\Downloads\noun_770301_cc.png"/>
          <p:cNvPicPr>
            <a:picLocks noChangeAspect="1" noChangeArrowheads="1"/>
          </p:cNvPicPr>
          <p:nvPr/>
        </p:nvPicPr>
        <p:blipFill>
          <a:blip r:embed="rId5" cstate="print">
            <a:grayscl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51" r="6951" b="14300"/>
          <a:stretch>
            <a:fillRect/>
          </a:stretch>
        </p:blipFill>
        <p:spPr bwMode="auto">
          <a:xfrm>
            <a:off x="5295812" y="3933056"/>
            <a:ext cx="469919" cy="467741"/>
          </a:xfrm>
          <a:prstGeom prst="rect">
            <a:avLst/>
          </a:prstGeom>
          <a:noFill/>
        </p:spPr>
      </p:pic>
      <p:grpSp>
        <p:nvGrpSpPr>
          <p:cNvPr id="68" name="1276 Grupo"/>
          <p:cNvGrpSpPr/>
          <p:nvPr/>
        </p:nvGrpSpPr>
        <p:grpSpPr>
          <a:xfrm>
            <a:off x="4612770" y="3861048"/>
            <a:ext cx="504000" cy="544278"/>
            <a:chOff x="1873020" y="6386756"/>
            <a:chExt cx="373955" cy="436275"/>
          </a:xfrm>
        </p:grpSpPr>
        <p:pic>
          <p:nvPicPr>
            <p:cNvPr id="69" name="Picture 6" descr="C:\Users\Gonzalo\Downloads\noun_854700_cc.png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0050" r="30050" b="14300"/>
            <a:stretch>
              <a:fillRect/>
            </a:stretch>
          </p:blipFill>
          <p:spPr bwMode="auto">
            <a:xfrm>
              <a:off x="1873020" y="6386756"/>
              <a:ext cx="201128" cy="432000"/>
            </a:xfrm>
            <a:prstGeom prst="rect">
              <a:avLst/>
            </a:prstGeom>
            <a:noFill/>
          </p:spPr>
        </p:pic>
        <p:pic>
          <p:nvPicPr>
            <p:cNvPr id="70" name="Picture 7" descr="C:\Users\Gonzalo\Downloads\noun_310434_cc.png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300" t="1701" r="14301" b="15350"/>
            <a:stretch>
              <a:fillRect/>
            </a:stretch>
          </p:blipFill>
          <p:spPr bwMode="auto">
            <a:xfrm>
              <a:off x="2061051" y="6607031"/>
              <a:ext cx="185924" cy="216000"/>
            </a:xfrm>
            <a:prstGeom prst="rect">
              <a:avLst/>
            </a:prstGeom>
            <a:noFill/>
          </p:spPr>
        </p:pic>
      </p:grpSp>
      <p:pic>
        <p:nvPicPr>
          <p:cNvPr id="71" name="Picture 8" descr="C:\Users\Gonzalo\Downloads\noun_86100_cc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11151" t="1701" r="11150" b="18500"/>
          <a:stretch>
            <a:fillRect/>
          </a:stretch>
        </p:blipFill>
        <p:spPr bwMode="auto">
          <a:xfrm>
            <a:off x="2007595" y="3789040"/>
            <a:ext cx="623724" cy="640581"/>
          </a:xfrm>
          <a:prstGeom prst="rect">
            <a:avLst/>
          </a:prstGeom>
          <a:noFill/>
        </p:spPr>
      </p:pic>
      <p:grpSp>
        <p:nvGrpSpPr>
          <p:cNvPr id="72" name="1277 Grupo"/>
          <p:cNvGrpSpPr/>
          <p:nvPr/>
        </p:nvGrpSpPr>
        <p:grpSpPr>
          <a:xfrm>
            <a:off x="3860441" y="3861048"/>
            <a:ext cx="396000" cy="570617"/>
            <a:chOff x="4970785" y="5877272"/>
            <a:chExt cx="393303" cy="598526"/>
          </a:xfrm>
        </p:grpSpPr>
        <p:pic>
          <p:nvPicPr>
            <p:cNvPr id="73" name="Picture 10" descr="C:\Users\Gonzalo\Downloads\noun_643310_cc.pn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250" r="34250" b="13251"/>
            <a:stretch>
              <a:fillRect/>
            </a:stretch>
          </p:blipFill>
          <p:spPr bwMode="auto">
            <a:xfrm>
              <a:off x="5148064" y="5877272"/>
              <a:ext cx="216024" cy="594928"/>
            </a:xfrm>
            <a:prstGeom prst="rect">
              <a:avLst/>
            </a:prstGeom>
            <a:noFill/>
          </p:spPr>
        </p:pic>
        <p:pic>
          <p:nvPicPr>
            <p:cNvPr id="74" name="Picture 11" descr="C:\Users\Gonzalo\Downloads\noun_85874_cc.pn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1650" t="2751" r="21651" b="17450"/>
            <a:stretch>
              <a:fillRect/>
            </a:stretch>
          </p:blipFill>
          <p:spPr bwMode="auto">
            <a:xfrm>
              <a:off x="4970785" y="6171763"/>
              <a:ext cx="216023" cy="304035"/>
            </a:xfrm>
            <a:prstGeom prst="rect">
              <a:avLst/>
            </a:prstGeom>
            <a:noFill/>
          </p:spPr>
        </p:pic>
      </p:grpSp>
      <p:sp>
        <p:nvSpPr>
          <p:cNvPr id="5" name="121 Rectángulo"/>
          <p:cNvSpPr/>
          <p:nvPr/>
        </p:nvSpPr>
        <p:spPr>
          <a:xfrm>
            <a:off x="180698" y="2307751"/>
            <a:ext cx="8712968" cy="2808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00"/>
          </a:p>
        </p:txBody>
      </p:sp>
      <p:sp>
        <p:nvSpPr>
          <p:cNvPr id="6" name="159 CuadroTexto"/>
          <p:cNvSpPr txBox="1"/>
          <p:nvPr/>
        </p:nvSpPr>
        <p:spPr>
          <a:xfrm>
            <a:off x="3404124" y="3554365"/>
            <a:ext cx="4231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100" b="1" dirty="0">
                <a:solidFill>
                  <a:srgbClr val="FF0080"/>
                </a:solidFill>
              </a:rPr>
              <a:t>-30</a:t>
            </a:r>
          </a:p>
        </p:txBody>
      </p:sp>
      <p:sp>
        <p:nvSpPr>
          <p:cNvPr id="7" name="161 CuadroTexto"/>
          <p:cNvSpPr txBox="1"/>
          <p:nvPr/>
        </p:nvSpPr>
        <p:spPr>
          <a:xfrm>
            <a:off x="4306360" y="3554365"/>
            <a:ext cx="4231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100" b="1" dirty="0">
                <a:solidFill>
                  <a:srgbClr val="FF0080"/>
                </a:solidFill>
              </a:rPr>
              <a:t>-5</a:t>
            </a:r>
          </a:p>
        </p:txBody>
      </p:sp>
      <p:sp>
        <p:nvSpPr>
          <p:cNvPr id="8" name="162 CuadroTexto"/>
          <p:cNvSpPr txBox="1"/>
          <p:nvPr/>
        </p:nvSpPr>
        <p:spPr>
          <a:xfrm>
            <a:off x="5043374" y="3554365"/>
            <a:ext cx="4231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100" b="1" dirty="0">
                <a:solidFill>
                  <a:srgbClr val="FF0080"/>
                </a:solidFill>
              </a:rPr>
              <a:t>+15</a:t>
            </a:r>
          </a:p>
        </p:txBody>
      </p:sp>
      <p:sp>
        <p:nvSpPr>
          <p:cNvPr id="9" name="163 CuadroTexto"/>
          <p:cNvSpPr txBox="1"/>
          <p:nvPr/>
        </p:nvSpPr>
        <p:spPr>
          <a:xfrm>
            <a:off x="5581298" y="3554365"/>
            <a:ext cx="4231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100" b="1" dirty="0">
                <a:solidFill>
                  <a:srgbClr val="FF0080"/>
                </a:solidFill>
              </a:rPr>
              <a:t>+30</a:t>
            </a:r>
          </a:p>
        </p:txBody>
      </p:sp>
      <p:sp>
        <p:nvSpPr>
          <p:cNvPr id="10" name="164 CuadroTexto"/>
          <p:cNvSpPr txBox="1"/>
          <p:nvPr/>
        </p:nvSpPr>
        <p:spPr>
          <a:xfrm>
            <a:off x="6500468" y="3554365"/>
            <a:ext cx="4231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100" b="1" dirty="0">
                <a:solidFill>
                  <a:srgbClr val="FF0080"/>
                </a:solidFill>
              </a:rPr>
              <a:t>+55</a:t>
            </a:r>
          </a:p>
        </p:txBody>
      </p:sp>
      <p:sp>
        <p:nvSpPr>
          <p:cNvPr id="11" name="165 CuadroTexto"/>
          <p:cNvSpPr txBox="1"/>
          <p:nvPr/>
        </p:nvSpPr>
        <p:spPr>
          <a:xfrm>
            <a:off x="7419638" y="3554365"/>
            <a:ext cx="4231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100" b="1" dirty="0">
                <a:solidFill>
                  <a:srgbClr val="FF0080"/>
                </a:solidFill>
              </a:rPr>
              <a:t>+80</a:t>
            </a:r>
          </a:p>
        </p:txBody>
      </p:sp>
      <p:sp>
        <p:nvSpPr>
          <p:cNvPr id="12" name="179 CuadroTexto"/>
          <p:cNvSpPr txBox="1"/>
          <p:nvPr/>
        </p:nvSpPr>
        <p:spPr>
          <a:xfrm>
            <a:off x="862638" y="3554365"/>
            <a:ext cx="4231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100" b="1" dirty="0">
                <a:solidFill>
                  <a:srgbClr val="FF0080"/>
                </a:solidFill>
              </a:rPr>
              <a:t>-100</a:t>
            </a:r>
          </a:p>
        </p:txBody>
      </p:sp>
      <p:sp>
        <p:nvSpPr>
          <p:cNvPr id="13" name="180 CuadroTexto"/>
          <p:cNvSpPr txBox="1"/>
          <p:nvPr/>
        </p:nvSpPr>
        <p:spPr>
          <a:xfrm>
            <a:off x="8169791" y="3554365"/>
            <a:ext cx="4231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100" b="1" dirty="0">
                <a:solidFill>
                  <a:srgbClr val="FF0080"/>
                </a:solidFill>
              </a:rPr>
              <a:t>+100</a:t>
            </a:r>
          </a:p>
        </p:txBody>
      </p:sp>
      <p:cxnSp>
        <p:nvCxnSpPr>
          <p:cNvPr id="14" name="168 Conector recto"/>
          <p:cNvCxnSpPr/>
          <p:nvPr/>
        </p:nvCxnSpPr>
        <p:spPr>
          <a:xfrm>
            <a:off x="3616399" y="2482712"/>
            <a:ext cx="0" cy="100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69 Conector recto"/>
          <p:cNvCxnSpPr/>
          <p:nvPr/>
        </p:nvCxnSpPr>
        <p:spPr>
          <a:xfrm>
            <a:off x="4523833" y="2482712"/>
            <a:ext cx="0" cy="100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70 Conector recto"/>
          <p:cNvCxnSpPr/>
          <p:nvPr/>
        </p:nvCxnSpPr>
        <p:spPr>
          <a:xfrm>
            <a:off x="5257757" y="2482712"/>
            <a:ext cx="0" cy="100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71 Conector recto"/>
          <p:cNvCxnSpPr/>
          <p:nvPr/>
        </p:nvCxnSpPr>
        <p:spPr>
          <a:xfrm>
            <a:off x="5810970" y="2482712"/>
            <a:ext cx="0" cy="100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2 Conector recto"/>
          <p:cNvCxnSpPr/>
          <p:nvPr/>
        </p:nvCxnSpPr>
        <p:spPr>
          <a:xfrm>
            <a:off x="6718367" y="2482712"/>
            <a:ext cx="0" cy="100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73 Conector recto"/>
          <p:cNvCxnSpPr/>
          <p:nvPr/>
        </p:nvCxnSpPr>
        <p:spPr>
          <a:xfrm>
            <a:off x="7634955" y="2508132"/>
            <a:ext cx="0" cy="100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39 Conector recto"/>
          <p:cNvCxnSpPr/>
          <p:nvPr/>
        </p:nvCxnSpPr>
        <p:spPr>
          <a:xfrm>
            <a:off x="1078662" y="2482712"/>
            <a:ext cx="0" cy="100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44 Conector recto"/>
          <p:cNvCxnSpPr/>
          <p:nvPr/>
        </p:nvCxnSpPr>
        <p:spPr>
          <a:xfrm flipH="1">
            <a:off x="8407021" y="2498629"/>
            <a:ext cx="1" cy="1008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00 CuadroTexto"/>
          <p:cNvSpPr txBox="1"/>
          <p:nvPr/>
        </p:nvSpPr>
        <p:spPr>
          <a:xfrm>
            <a:off x="5223726" y="4460411"/>
            <a:ext cx="741805" cy="1692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100" b="1" dirty="0">
                <a:solidFill>
                  <a:srgbClr val="FF0080"/>
                </a:solidFill>
              </a:rPr>
              <a:t>Stand </a:t>
            </a:r>
            <a:r>
              <a:rPr lang="es-ES" sz="1100" b="1" dirty="0" err="1">
                <a:solidFill>
                  <a:srgbClr val="FF0080"/>
                </a:solidFill>
              </a:rPr>
              <a:t>by</a:t>
            </a:r>
            <a:endParaRPr lang="es-ES" sz="1100" b="1" dirty="0">
              <a:solidFill>
                <a:srgbClr val="FF0080"/>
              </a:solidFill>
            </a:endParaRPr>
          </a:p>
        </p:txBody>
      </p:sp>
      <p:sp>
        <p:nvSpPr>
          <p:cNvPr id="30" name="140 CuadroTexto"/>
          <p:cNvSpPr txBox="1"/>
          <p:nvPr/>
        </p:nvSpPr>
        <p:spPr>
          <a:xfrm rot="10800000" flipV="1">
            <a:off x="181981" y="4452717"/>
            <a:ext cx="741805" cy="1692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FF0080"/>
                </a:solidFill>
              </a:rPr>
              <a:t>Amoebas</a:t>
            </a:r>
            <a:endParaRPr lang="es-ES" sz="1100" b="1" dirty="0">
              <a:solidFill>
                <a:srgbClr val="FF0080"/>
              </a:solidFill>
            </a:endParaRPr>
          </a:p>
        </p:txBody>
      </p:sp>
      <p:sp>
        <p:nvSpPr>
          <p:cNvPr id="34" name="206 CuadroTexto"/>
          <p:cNvSpPr txBox="1"/>
          <p:nvPr/>
        </p:nvSpPr>
        <p:spPr>
          <a:xfrm>
            <a:off x="7718627" y="4469742"/>
            <a:ext cx="741805" cy="1692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100" b="1" dirty="0">
                <a:solidFill>
                  <a:srgbClr val="FF0080"/>
                </a:solidFill>
              </a:rPr>
              <a:t>Fans</a:t>
            </a:r>
          </a:p>
        </p:txBody>
      </p:sp>
      <p:sp>
        <p:nvSpPr>
          <p:cNvPr id="38" name="204 CuadroTexto"/>
          <p:cNvSpPr txBox="1"/>
          <p:nvPr/>
        </p:nvSpPr>
        <p:spPr>
          <a:xfrm>
            <a:off x="6854687" y="4460411"/>
            <a:ext cx="741805" cy="1692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FF0080"/>
                </a:solidFill>
              </a:rPr>
              <a:t>Believers</a:t>
            </a:r>
            <a:endParaRPr lang="es-ES" sz="1100" b="1" dirty="0">
              <a:solidFill>
                <a:srgbClr val="FF0080"/>
              </a:solidFill>
            </a:endParaRPr>
          </a:p>
        </p:txBody>
      </p:sp>
      <p:sp>
        <p:nvSpPr>
          <p:cNvPr id="42" name="202 CuadroTexto"/>
          <p:cNvSpPr txBox="1"/>
          <p:nvPr/>
        </p:nvSpPr>
        <p:spPr>
          <a:xfrm>
            <a:off x="5987766" y="4460411"/>
            <a:ext cx="741805" cy="1692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FF0080"/>
                </a:solidFill>
              </a:rPr>
              <a:t>Followers</a:t>
            </a:r>
            <a:endParaRPr lang="es-ES" sz="1100" b="1" dirty="0">
              <a:solidFill>
                <a:srgbClr val="FF0080"/>
              </a:solidFill>
            </a:endParaRPr>
          </a:p>
        </p:txBody>
      </p:sp>
      <p:sp>
        <p:nvSpPr>
          <p:cNvPr id="46" name="196 CuadroTexto"/>
          <p:cNvSpPr txBox="1"/>
          <p:nvPr/>
        </p:nvSpPr>
        <p:spPr>
          <a:xfrm>
            <a:off x="2012370" y="4460411"/>
            <a:ext cx="741888" cy="1692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FF0080"/>
                </a:solidFill>
              </a:rPr>
              <a:t>Opponents</a:t>
            </a:r>
            <a:endParaRPr lang="es-ES" sz="1100" b="1" dirty="0">
              <a:solidFill>
                <a:srgbClr val="FF0080"/>
              </a:solidFill>
            </a:endParaRPr>
          </a:p>
        </p:txBody>
      </p:sp>
      <p:sp>
        <p:nvSpPr>
          <p:cNvPr id="50" name="194 CuadroTexto"/>
          <p:cNvSpPr txBox="1"/>
          <p:nvPr/>
        </p:nvSpPr>
        <p:spPr>
          <a:xfrm>
            <a:off x="3483730" y="4460411"/>
            <a:ext cx="1032850" cy="1692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FF0080"/>
                </a:solidFill>
              </a:rPr>
              <a:t>Burned-out</a:t>
            </a:r>
            <a:endParaRPr lang="es-ES" sz="1100" b="1" dirty="0">
              <a:solidFill>
                <a:srgbClr val="FF0080"/>
              </a:solidFill>
            </a:endParaRPr>
          </a:p>
        </p:txBody>
      </p:sp>
      <p:sp>
        <p:nvSpPr>
          <p:cNvPr id="54" name="135 CuadroTexto"/>
          <p:cNvSpPr txBox="1"/>
          <p:nvPr/>
        </p:nvSpPr>
        <p:spPr>
          <a:xfrm>
            <a:off x="4575654" y="4460411"/>
            <a:ext cx="741805" cy="1692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FF0080"/>
                </a:solidFill>
              </a:rPr>
              <a:t>Lost</a:t>
            </a:r>
            <a:r>
              <a:rPr lang="es-ES" sz="1100" b="1" dirty="0">
                <a:solidFill>
                  <a:srgbClr val="FF0080"/>
                </a:solidFill>
              </a:rPr>
              <a:t> </a:t>
            </a:r>
            <a:r>
              <a:rPr lang="es-ES" sz="1100" b="1" dirty="0" err="1">
                <a:solidFill>
                  <a:srgbClr val="FF0080"/>
                </a:solidFill>
              </a:rPr>
              <a:t>souls</a:t>
            </a:r>
            <a:endParaRPr lang="es-ES" sz="1100" b="1" dirty="0">
              <a:solidFill>
                <a:srgbClr val="FF0080"/>
              </a:solidFill>
            </a:endParaRPr>
          </a:p>
        </p:txBody>
      </p:sp>
      <p:sp>
        <p:nvSpPr>
          <p:cNvPr id="55" name="54 Rectángulo"/>
          <p:cNvSpPr/>
          <p:nvPr/>
        </p:nvSpPr>
        <p:spPr>
          <a:xfrm>
            <a:off x="1078661" y="2766692"/>
            <a:ext cx="7339994" cy="216000"/>
          </a:xfrm>
          <a:prstGeom prst="rect">
            <a:avLst/>
          </a:prstGeom>
          <a:gradFill flip="none" rotWithShape="1">
            <a:gsLst>
              <a:gs pos="15000">
                <a:srgbClr val="FF0000"/>
              </a:gs>
              <a:gs pos="16000">
                <a:schemeClr val="accent6">
                  <a:lumMod val="75000"/>
                </a:schemeClr>
              </a:gs>
              <a:gs pos="31000">
                <a:srgbClr val="FFC000"/>
              </a:gs>
              <a:gs pos="60000">
                <a:srgbClr val="FFFF00"/>
              </a:gs>
              <a:gs pos="70000">
                <a:srgbClr val="92D050"/>
              </a:gs>
              <a:gs pos="85000">
                <a:srgbClr val="00FF00"/>
              </a:gs>
              <a:gs pos="86000">
                <a:srgbClr val="009900"/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>
              <a:solidFill>
                <a:schemeClr val="tx1"/>
              </a:solidFill>
            </a:endParaRPr>
          </a:p>
        </p:txBody>
      </p:sp>
      <p:sp>
        <p:nvSpPr>
          <p:cNvPr id="56" name="55 CuadroTexto"/>
          <p:cNvSpPr txBox="1"/>
          <p:nvPr/>
        </p:nvSpPr>
        <p:spPr>
          <a:xfrm>
            <a:off x="611560" y="2787538"/>
            <a:ext cx="4231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100" b="1" dirty="0">
                <a:solidFill>
                  <a:srgbClr val="C00000"/>
                </a:solidFill>
              </a:rPr>
              <a:t>-100</a:t>
            </a:r>
          </a:p>
        </p:txBody>
      </p:sp>
      <p:sp>
        <p:nvSpPr>
          <p:cNvPr id="57" name="56 CuadroTexto"/>
          <p:cNvSpPr txBox="1"/>
          <p:nvPr/>
        </p:nvSpPr>
        <p:spPr>
          <a:xfrm>
            <a:off x="8461742" y="2796164"/>
            <a:ext cx="4231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100" b="1" dirty="0">
                <a:solidFill>
                  <a:srgbClr val="006600"/>
                </a:solidFill>
              </a:rPr>
              <a:t>+100</a:t>
            </a:r>
          </a:p>
        </p:txBody>
      </p:sp>
      <p:sp>
        <p:nvSpPr>
          <p:cNvPr id="58" name="57 Rectángulo"/>
          <p:cNvSpPr/>
          <p:nvPr/>
        </p:nvSpPr>
        <p:spPr>
          <a:xfrm>
            <a:off x="396722" y="2204864"/>
            <a:ext cx="8279833" cy="1236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1026" name="AutoShape 2" descr="http://uxrepo.com/static/icon-sets/elusive/svg/group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28" name="AutoShape 4" descr="http://uxrepo.com/static/icon-sets/elusive/svg/group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7" name="Text Placeholder 5"/>
          <p:cNvSpPr txBox="1">
            <a:spLocks/>
          </p:cNvSpPr>
          <p:nvPr/>
        </p:nvSpPr>
        <p:spPr>
          <a:xfrm>
            <a:off x="683568" y="1150946"/>
            <a:ext cx="8208912" cy="1125926"/>
          </a:xfrm>
          <a:prstGeom prst="rect">
            <a:avLst/>
          </a:prstGeom>
        </p:spPr>
        <p:txBody>
          <a:bodyPr/>
          <a:lstStyle/>
          <a:p>
            <a:pPr marR="0" lvl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000" dirty="0"/>
              <a:t>El </a:t>
            </a:r>
            <a:r>
              <a:rPr lang="es-ES" sz="2000" b="1" dirty="0"/>
              <a:t>EMO </a:t>
            </a:r>
            <a:r>
              <a:rPr lang="es-ES" sz="2000" b="1" dirty="0" err="1"/>
              <a:t>Cluster</a:t>
            </a:r>
            <a:r>
              <a:rPr lang="es-ES" sz="2000" b="1" baseline="30000" dirty="0">
                <a:latin typeface="Arial"/>
                <a:cs typeface="Arial"/>
              </a:rPr>
              <a:t>®</a:t>
            </a:r>
            <a:r>
              <a:rPr lang="es-ES" sz="2000" b="1" dirty="0"/>
              <a:t> </a:t>
            </a:r>
            <a:r>
              <a:rPr lang="es-ES" sz="2000" dirty="0" smtClean="0"/>
              <a:t>resultado </a:t>
            </a:r>
            <a:r>
              <a:rPr lang="es-ES" sz="2000" dirty="0"/>
              <a:t>de segmentar a los clientes según su </a:t>
            </a:r>
            <a:endParaRPr lang="es-ES" sz="2000" dirty="0" smtClean="0"/>
          </a:p>
          <a:p>
            <a:pPr marR="0" lvl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000" dirty="0" smtClean="0"/>
              <a:t>EMO </a:t>
            </a:r>
            <a:r>
              <a:rPr lang="es-ES" sz="2000" dirty="0" err="1" smtClean="0"/>
              <a:t>Index</a:t>
            </a:r>
            <a:endParaRPr lang="es-ES" sz="2000" b="1" dirty="0"/>
          </a:p>
        </p:txBody>
      </p:sp>
      <p:sp>
        <p:nvSpPr>
          <p:cNvPr id="61" name="60 CuadroTexto"/>
          <p:cNvSpPr txBox="1"/>
          <p:nvPr/>
        </p:nvSpPr>
        <p:spPr>
          <a:xfrm>
            <a:off x="7308304" y="47286"/>
            <a:ext cx="11236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ES" sz="1800" b="1" dirty="0">
                <a:solidFill>
                  <a:schemeClr val="bg1"/>
                </a:solidFill>
              </a:rPr>
              <a:t>5º</a:t>
            </a:r>
            <a:r>
              <a:rPr lang="es-ES" sz="1800" b="1" baseline="0" dirty="0">
                <a:solidFill>
                  <a:schemeClr val="bg1"/>
                </a:solidFill>
              </a:rPr>
              <a:t> Estudio</a:t>
            </a:r>
            <a:endParaRPr lang="es-ES" sz="1800" b="1" dirty="0">
              <a:solidFill>
                <a:schemeClr val="bg1"/>
              </a:solidFill>
            </a:endParaRPr>
          </a:p>
        </p:txBody>
      </p:sp>
      <p:sp>
        <p:nvSpPr>
          <p:cNvPr id="62" name="61 CuadroTexto"/>
          <p:cNvSpPr txBox="1"/>
          <p:nvPr/>
        </p:nvSpPr>
        <p:spPr>
          <a:xfrm>
            <a:off x="6372200" y="345781"/>
            <a:ext cx="20597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ES" sz="12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EMOCIONES</a:t>
            </a:r>
            <a:r>
              <a:rPr lang="es-ES" sz="1200" b="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EN BANCA</a:t>
            </a:r>
            <a:endParaRPr lang="es-ES" sz="12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6" name="75 Grupo"/>
          <p:cNvGrpSpPr/>
          <p:nvPr/>
        </p:nvGrpSpPr>
        <p:grpSpPr>
          <a:xfrm>
            <a:off x="369942" y="3789040"/>
            <a:ext cx="333397" cy="611145"/>
            <a:chOff x="1098032" y="4941168"/>
            <a:chExt cx="468000" cy="683153"/>
          </a:xfrm>
        </p:grpSpPr>
        <p:pic>
          <p:nvPicPr>
            <p:cNvPr id="75" name="Picture 4" descr="Resultado de imagen de don't know icon"/>
            <p:cNvPicPr>
              <a:picLocks noChangeArrowheads="1"/>
            </p:cNvPicPr>
            <p:nvPr/>
          </p:nvPicPr>
          <p:blipFill>
            <a:blip r:embed="rId11" cstate="print">
              <a:grayscl/>
            </a:blip>
            <a:srcRect l="25926" t="4938" r="25926" b="3704"/>
            <a:stretch>
              <a:fillRect/>
            </a:stretch>
          </p:blipFill>
          <p:spPr bwMode="auto">
            <a:xfrm>
              <a:off x="1098032" y="4941168"/>
              <a:ext cx="468000" cy="683153"/>
            </a:xfrm>
            <a:prstGeom prst="rect">
              <a:avLst/>
            </a:prstGeom>
            <a:noFill/>
          </p:spPr>
        </p:pic>
        <p:pic>
          <p:nvPicPr>
            <p:cNvPr id="5125" name="Picture 5" descr="C:\Users\Gonzalo\Downloads\noun_171811_cc.png"/>
            <p:cNvPicPr>
              <a:picLocks noChangeAspect="1" noChangeArrowheads="1"/>
            </p:cNvPicPr>
            <p:nvPr/>
          </p:nvPicPr>
          <p:blipFill>
            <a:blip r:embed="rId12" cstate="print">
              <a:grayscl/>
            </a:blip>
            <a:srcRect l="19550" t="11151" r="17451" b="25850"/>
            <a:stretch>
              <a:fillRect/>
            </a:stretch>
          </p:blipFill>
          <p:spPr bwMode="auto">
            <a:xfrm>
              <a:off x="1259632" y="5122024"/>
              <a:ext cx="144000" cy="1440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850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2591272" y="772829"/>
            <a:ext cx="3377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47% Más de Satisfacción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663280" y="2049560"/>
            <a:ext cx="5254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400"/>
            </a:lvl1pPr>
          </a:lstStyle>
          <a:p>
            <a:r>
              <a:rPr lang="es-ES" sz="2000" dirty="0"/>
              <a:t>67% Más de probabilidad de recomendar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591272" y="3257105"/>
            <a:ext cx="5129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400"/>
            </a:lvl1pPr>
          </a:lstStyle>
          <a:p>
            <a:r>
              <a:rPr lang="es-ES" sz="2000" dirty="0"/>
              <a:t>27% Más de probabilidad de permanecer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727176" y="4365104"/>
            <a:ext cx="619268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>
                <a:solidFill>
                  <a:srgbClr val="FF0080"/>
                </a:solidFill>
              </a:rPr>
              <a:t>75% más de defensa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3690" y="1730792"/>
            <a:ext cx="969455" cy="96945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4293096"/>
            <a:ext cx="1228337" cy="1228337"/>
          </a:xfrm>
          <a:prstGeom prst="rect">
            <a:avLst/>
          </a:prstGeom>
        </p:spPr>
      </p:pic>
      <p:grpSp>
        <p:nvGrpSpPr>
          <p:cNvPr id="6" name="Agrupar 16"/>
          <p:cNvGrpSpPr/>
          <p:nvPr/>
        </p:nvGrpSpPr>
        <p:grpSpPr>
          <a:xfrm>
            <a:off x="1539353" y="2954928"/>
            <a:ext cx="978128" cy="978128"/>
            <a:chOff x="1429792" y="4149080"/>
            <a:chExt cx="1125984" cy="1125984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35696" y="4149080"/>
              <a:ext cx="288032" cy="288032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9792" y="4149080"/>
              <a:ext cx="1125984" cy="1125984"/>
            </a:xfrm>
            <a:prstGeom prst="rect">
              <a:avLst/>
            </a:prstGeom>
          </p:spPr>
        </p:pic>
      </p:grpSp>
      <p:grpSp>
        <p:nvGrpSpPr>
          <p:cNvPr id="7" name="Agrupar 15"/>
          <p:cNvGrpSpPr/>
          <p:nvPr/>
        </p:nvGrpSpPr>
        <p:grpSpPr>
          <a:xfrm>
            <a:off x="1539353" y="476672"/>
            <a:ext cx="978128" cy="978128"/>
            <a:chOff x="1429792" y="980728"/>
            <a:chExt cx="1053976" cy="1053976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9792" y="980728"/>
              <a:ext cx="1053976" cy="1053976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5696" y="1052736"/>
              <a:ext cx="216024" cy="216024"/>
            </a:xfrm>
            <a:prstGeom prst="rect">
              <a:avLst/>
            </a:prstGeom>
          </p:spPr>
        </p:pic>
      </p:grpSp>
      <p:pic>
        <p:nvPicPr>
          <p:cNvPr id="24" name="Picture 2" descr="C:\Users\Gonzalo\Downloads\noun_8283_cc.png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</a:blip>
          <a:srcRect l="5901" t="2751" r="4851" b="16400"/>
          <a:stretch>
            <a:fillRect/>
          </a:stretch>
        </p:blipFill>
        <p:spPr bwMode="auto">
          <a:xfrm>
            <a:off x="7007385" y="260648"/>
            <a:ext cx="2112951" cy="1914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464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3D7FF">
                <a:tint val="45000"/>
                <a:satMod val="400000"/>
              </a:srgbClr>
            </a:duotone>
            <a:alphaModFix amt="77000"/>
          </a:blip>
          <a:stretch>
            <a:fillRect/>
          </a:stretch>
        </p:blipFill>
        <p:spPr>
          <a:xfrm>
            <a:off x="0" y="-3429000"/>
            <a:ext cx="9144000" cy="10287000"/>
          </a:xfrm>
          <a:prstGeom prst="rect">
            <a:avLst/>
          </a:prstGeom>
        </p:spPr>
      </p:pic>
      <p:sp>
        <p:nvSpPr>
          <p:cNvPr id="3" name="Text Placeholder 6"/>
          <p:cNvSpPr txBox="1">
            <a:spLocks/>
          </p:cNvSpPr>
          <p:nvPr/>
        </p:nvSpPr>
        <p:spPr bwMode="auto">
          <a:xfrm>
            <a:off x="0" y="2348880"/>
            <a:ext cx="9144000" cy="2088232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s-ES" sz="4000" b="1" dirty="0" smtClean="0">
                <a:solidFill>
                  <a:srgbClr val="000000"/>
                </a:solidFill>
                <a:latin typeface="Courier New"/>
                <a:cs typeface="Courier New"/>
              </a:rPr>
              <a:t>¿</a:t>
            </a:r>
            <a:r>
              <a:rPr lang="es-ES" sz="4000" b="1" dirty="0" smtClean="0">
                <a:solidFill>
                  <a:srgbClr val="000000"/>
                </a:solidFill>
                <a:latin typeface="Courier New"/>
                <a:cs typeface="Courier New"/>
              </a:rPr>
              <a:t>Qué </a:t>
            </a:r>
            <a:r>
              <a:rPr lang="es-ES" sz="4000" b="1" dirty="0" smtClean="0">
                <a:solidFill>
                  <a:srgbClr val="000000"/>
                </a:solidFill>
                <a:latin typeface="Courier New"/>
                <a:cs typeface="Courier New"/>
              </a:rPr>
              <a:t>herramientas tenemos?</a:t>
            </a:r>
            <a:endParaRPr lang="es-ES" sz="4000" b="1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84035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>
          <a:xfrm>
            <a:off x="4572000" y="1158516"/>
            <a:ext cx="0" cy="4540969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>
              <a:solidFill>
                <a:srgbClr val="AA0631"/>
              </a:solidFill>
            </a:endParaRPr>
          </a:p>
        </p:txBody>
      </p:sp>
      <p:sp>
        <p:nvSpPr>
          <p:cNvPr id="10" name="9 Flecha derecha"/>
          <p:cNvSpPr/>
          <p:nvPr/>
        </p:nvSpPr>
        <p:spPr>
          <a:xfrm>
            <a:off x="395536" y="2816225"/>
            <a:ext cx="8459787" cy="1225550"/>
          </a:xfrm>
          <a:prstGeom prst="rightArrow">
            <a:avLst/>
          </a:prstGeom>
          <a:solidFill>
            <a:srgbClr val="F8376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 dirty="0"/>
          </a:p>
        </p:txBody>
      </p:sp>
      <p:sp>
        <p:nvSpPr>
          <p:cNvPr id="11270" name="7 CuadroTexto"/>
          <p:cNvSpPr txBox="1">
            <a:spLocks noChangeArrowheads="1"/>
          </p:cNvSpPr>
          <p:nvPr/>
        </p:nvSpPr>
        <p:spPr bwMode="auto">
          <a:xfrm>
            <a:off x="755402" y="3259931"/>
            <a:ext cx="33845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_tradnl" sz="1600" b="1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pitchFamily="-84" charset="-128"/>
              </a:rPr>
              <a:t>AYER de la toma de decisiones</a:t>
            </a:r>
            <a:endParaRPr lang="es-ES" sz="1600" b="1" dirty="0">
              <a:solidFill>
                <a:schemeClr val="bg1"/>
              </a:solidFill>
              <a:latin typeface="Calibri" panose="020F0502020204030204" pitchFamily="34" charset="0"/>
              <a:ea typeface="ヒラギノ角ゴ Pro W3" pitchFamily="-84" charset="-128"/>
            </a:endParaRPr>
          </a:p>
        </p:txBody>
      </p:sp>
      <p:sp>
        <p:nvSpPr>
          <p:cNvPr id="11271" name="8 CuadroTexto"/>
          <p:cNvSpPr txBox="1">
            <a:spLocks noChangeArrowheads="1"/>
          </p:cNvSpPr>
          <p:nvPr/>
        </p:nvSpPr>
        <p:spPr bwMode="auto">
          <a:xfrm>
            <a:off x="5076899" y="3259931"/>
            <a:ext cx="33115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s-ES_tradnl" sz="1600" b="1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pitchFamily="-84" charset="-128"/>
              </a:rPr>
              <a:t>HOY en la toma de decisiones</a:t>
            </a:r>
            <a:endParaRPr lang="es-ES" sz="1600" b="1" dirty="0">
              <a:solidFill>
                <a:schemeClr val="bg1"/>
              </a:solidFill>
              <a:latin typeface="Calibri" panose="020F0502020204030204" pitchFamily="34" charset="0"/>
              <a:ea typeface="ヒラギノ角ゴ Pro W3" pitchFamily="-84" charset="-128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773668" y="2630668"/>
            <a:ext cx="1596665" cy="1596665"/>
            <a:chOff x="3773668" y="2630668"/>
            <a:chExt cx="1596665" cy="1596665"/>
          </a:xfrm>
        </p:grpSpPr>
        <p:sp>
          <p:nvSpPr>
            <p:cNvPr id="7" name="Oval 6"/>
            <p:cNvSpPr/>
            <p:nvPr/>
          </p:nvSpPr>
          <p:spPr>
            <a:xfrm>
              <a:off x="3773668" y="2630668"/>
              <a:ext cx="1596665" cy="1596665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837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039850" y="2978514"/>
              <a:ext cx="1108214" cy="900973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2349424" y="4057769"/>
            <a:ext cx="1552836" cy="1243898"/>
            <a:chOff x="2349424" y="4057769"/>
            <a:chExt cx="1552836" cy="1243898"/>
          </a:xfrm>
        </p:grpSpPr>
        <p:sp>
          <p:nvSpPr>
            <p:cNvPr id="15" name="14 CuadroTexto"/>
            <p:cNvSpPr txBox="1"/>
            <p:nvPr/>
          </p:nvSpPr>
          <p:spPr>
            <a:xfrm>
              <a:off x="2349424" y="4716892"/>
              <a:ext cx="155283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1600" b="1" dirty="0">
                  <a:solidFill>
                    <a:schemeClr val="accent4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ヒラギノ角ゴ Pro W3" pitchFamily="-84" charset="-128"/>
                </a:rPr>
                <a:t>Investigación</a:t>
              </a:r>
            </a:p>
            <a:p>
              <a:pPr algn="ctr">
                <a:defRPr/>
              </a:pPr>
              <a:r>
                <a:rPr lang="es-ES_tradnl" sz="1600" b="1" dirty="0">
                  <a:solidFill>
                    <a:schemeClr val="accent4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ヒラギノ角ゴ Pro W3" pitchFamily="-84" charset="-128"/>
                </a:rPr>
                <a:t>Cualitativa</a:t>
              </a:r>
              <a:endParaRPr lang="es-ES" sz="16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ヒラギノ角ゴ Pro W3" pitchFamily="-84" charset="-128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6154" y="4057769"/>
              <a:ext cx="679376" cy="605091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6588224" y="836712"/>
            <a:ext cx="1440160" cy="1354736"/>
            <a:chOff x="6717340" y="1156129"/>
            <a:chExt cx="1296937" cy="1570760"/>
          </a:xfrm>
        </p:grpSpPr>
        <p:sp>
          <p:nvSpPr>
            <p:cNvPr id="22" name="21 CuadroTexto"/>
            <p:cNvSpPr txBox="1"/>
            <p:nvPr/>
          </p:nvSpPr>
          <p:spPr>
            <a:xfrm>
              <a:off x="6717340" y="1156129"/>
              <a:ext cx="1296937" cy="8564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1400" b="1" dirty="0">
                  <a:solidFill>
                    <a:schemeClr val="accent4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ヒラギノ角ゴ Pro W3" pitchFamily="-84" charset="-128"/>
                </a:rPr>
                <a:t>Investigación</a:t>
              </a:r>
            </a:p>
            <a:p>
              <a:pPr algn="ctr">
                <a:defRPr/>
              </a:pPr>
              <a:r>
                <a:rPr lang="es-ES_tradnl" sz="1400" b="1" dirty="0">
                  <a:solidFill>
                    <a:schemeClr val="accent4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ヒラギノ角ゴ Pro W3" pitchFamily="-84" charset="-128"/>
                </a:rPr>
                <a:t>Tendencial</a:t>
              </a:r>
              <a:endParaRPr lang="es-ES" sz="14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ヒラギノ角ゴ Pro W3" pitchFamily="-84" charset="-128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9024" y="1777951"/>
              <a:ext cx="1033568" cy="948938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757843" y="1171185"/>
            <a:ext cx="1424583" cy="1255718"/>
            <a:chOff x="757843" y="1171185"/>
            <a:chExt cx="1424583" cy="1255718"/>
          </a:xfrm>
        </p:grpSpPr>
        <p:sp>
          <p:nvSpPr>
            <p:cNvPr id="14" name="13 CuadroTexto"/>
            <p:cNvSpPr txBox="1"/>
            <p:nvPr/>
          </p:nvSpPr>
          <p:spPr>
            <a:xfrm>
              <a:off x="757843" y="1171185"/>
              <a:ext cx="142458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1600" b="1" dirty="0">
                  <a:solidFill>
                    <a:schemeClr val="accent4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ヒラギノ角ゴ Pro W3" pitchFamily="-84" charset="-128"/>
                </a:rPr>
                <a:t>Investigación</a:t>
              </a:r>
            </a:p>
            <a:p>
              <a:pPr algn="ctr">
                <a:defRPr/>
              </a:pPr>
              <a:r>
                <a:rPr lang="es-ES_tradnl" sz="1600" b="1" dirty="0">
                  <a:solidFill>
                    <a:schemeClr val="accent4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ヒラギノ角ゴ Pro W3" pitchFamily="-84" charset="-128"/>
                </a:rPr>
                <a:t>Cuantitativa</a:t>
              </a:r>
              <a:endParaRPr lang="es-ES" sz="16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ヒラギノ角ゴ Pro W3" pitchFamily="-84" charset="-128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043" y="1829915"/>
              <a:ext cx="794183" cy="59698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860032" y="908720"/>
            <a:ext cx="1442509" cy="1280176"/>
            <a:chOff x="4860032" y="908720"/>
            <a:chExt cx="1442509" cy="1280176"/>
          </a:xfrm>
        </p:grpSpPr>
        <p:sp>
          <p:nvSpPr>
            <p:cNvPr id="19" name="18 CuadroTexto"/>
            <p:cNvSpPr txBox="1"/>
            <p:nvPr/>
          </p:nvSpPr>
          <p:spPr>
            <a:xfrm>
              <a:off x="4860032" y="908720"/>
              <a:ext cx="144250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1600" b="1" dirty="0">
                  <a:solidFill>
                    <a:schemeClr val="accent4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ヒラギノ角ゴ Pro W3" pitchFamily="-84" charset="-128"/>
                </a:rPr>
                <a:t>Investigación</a:t>
              </a:r>
            </a:p>
            <a:p>
              <a:pPr algn="ctr">
                <a:defRPr/>
              </a:pPr>
              <a:r>
                <a:rPr lang="es-ES_tradnl" sz="1600" b="1" dirty="0">
                  <a:solidFill>
                    <a:schemeClr val="accent4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ヒラギノ角ゴ Pro W3" pitchFamily="-84" charset="-128"/>
                </a:rPr>
                <a:t>Emocional</a:t>
              </a:r>
              <a:endParaRPr lang="es-ES" sz="16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ヒラギノ角ゴ Pro W3" pitchFamily="-84" charset="-128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8064" y="1556792"/>
              <a:ext cx="810390" cy="632104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6444208" y="3789040"/>
            <a:ext cx="1800225" cy="1324522"/>
            <a:chOff x="6702206" y="4048694"/>
            <a:chExt cx="1800225" cy="1324522"/>
          </a:xfrm>
        </p:grpSpPr>
        <p:sp>
          <p:nvSpPr>
            <p:cNvPr id="23" name="22 CuadroTexto"/>
            <p:cNvSpPr txBox="1"/>
            <p:nvPr/>
          </p:nvSpPr>
          <p:spPr>
            <a:xfrm>
              <a:off x="6702206" y="4788441"/>
              <a:ext cx="1800225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_tradnl" sz="1600" b="1" dirty="0">
                  <a:solidFill>
                    <a:schemeClr val="accent4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ヒラギノ角ゴ Pro W3" pitchFamily="-84" charset="-128"/>
                </a:rPr>
                <a:t>Innovación</a:t>
              </a:r>
            </a:p>
            <a:p>
              <a:pPr algn="ctr">
                <a:defRPr/>
              </a:pPr>
              <a:r>
                <a:rPr lang="es-ES_tradnl" sz="1600" b="1" dirty="0">
                  <a:solidFill>
                    <a:schemeClr val="accent4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ヒラギノ角ゴ Pro W3" pitchFamily="-84" charset="-128"/>
                </a:rPr>
                <a:t>Co-creativa</a:t>
              </a: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7123" y="4048694"/>
              <a:ext cx="810390" cy="780676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5292080" y="3861048"/>
            <a:ext cx="1152128" cy="1152128"/>
            <a:chOff x="5417087" y="3973494"/>
            <a:chExt cx="1080120" cy="1399722"/>
          </a:xfrm>
        </p:grpSpPr>
        <p:sp>
          <p:nvSpPr>
            <p:cNvPr id="25" name="24 CuadroTexto"/>
            <p:cNvSpPr txBox="1"/>
            <p:nvPr/>
          </p:nvSpPr>
          <p:spPr bwMode="auto">
            <a:xfrm>
              <a:off x="5417087" y="4788441"/>
              <a:ext cx="108012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1600" b="1" dirty="0">
                  <a:solidFill>
                    <a:schemeClr val="accent4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ヒラギノ角ゴ Pro W3" pitchFamily="-84" charset="-128"/>
                </a:rPr>
                <a:t>Inferencia</a:t>
              </a:r>
            </a:p>
            <a:p>
              <a:pPr algn="ctr">
                <a:defRPr/>
              </a:pPr>
              <a:r>
                <a:rPr lang="es-ES_tradnl" sz="1600" b="1" dirty="0">
                  <a:solidFill>
                    <a:schemeClr val="accent4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ヒラギノ角ゴ Pro W3" pitchFamily="-84" charset="-128"/>
                </a:rPr>
                <a:t>Predictiva</a:t>
              </a: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6011" y="3973494"/>
              <a:ext cx="507844" cy="794182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1005733" y="4511091"/>
            <a:ext cx="1310362" cy="1377427"/>
            <a:chOff x="1005733" y="4511091"/>
            <a:chExt cx="1310362" cy="1377427"/>
          </a:xfrm>
        </p:grpSpPr>
        <p:sp>
          <p:nvSpPr>
            <p:cNvPr id="27" name="26 CuadroTexto"/>
            <p:cNvSpPr txBox="1"/>
            <p:nvPr/>
          </p:nvSpPr>
          <p:spPr bwMode="auto">
            <a:xfrm>
              <a:off x="1005733" y="5303743"/>
              <a:ext cx="13103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1600" b="1" dirty="0">
                  <a:solidFill>
                    <a:schemeClr val="accent4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ヒラギノ角ゴ Pro W3" pitchFamily="-84" charset="-128"/>
                </a:rPr>
                <a:t>Información</a:t>
              </a:r>
            </a:p>
            <a:p>
              <a:pPr algn="ctr">
                <a:defRPr/>
              </a:pPr>
              <a:r>
                <a:rPr lang="es-ES_tradnl" sz="1600" b="1" dirty="0">
                  <a:solidFill>
                    <a:schemeClr val="accent4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ヒラギノ角ゴ Pro W3" pitchFamily="-84" charset="-128"/>
                </a:rPr>
                <a:t>Interna</a:t>
              </a:r>
              <a:endParaRPr lang="es-ES" sz="16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ヒラギノ角ゴ Pro W3" pitchFamily="-84" charset="-128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9205" y="4511091"/>
              <a:ext cx="863418" cy="719515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2462447" y="1525455"/>
            <a:ext cx="1439813" cy="1140098"/>
            <a:chOff x="2462447" y="1525455"/>
            <a:chExt cx="1439813" cy="1140098"/>
          </a:xfrm>
        </p:grpSpPr>
        <p:sp>
          <p:nvSpPr>
            <p:cNvPr id="17" name="16 CuadroTexto"/>
            <p:cNvSpPr txBox="1"/>
            <p:nvPr/>
          </p:nvSpPr>
          <p:spPr>
            <a:xfrm>
              <a:off x="2462447" y="1525455"/>
              <a:ext cx="143981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1600" b="1" dirty="0">
                  <a:solidFill>
                    <a:schemeClr val="accent4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ヒラギノ角ゴ Pro W3" pitchFamily="-84" charset="-128"/>
                </a:rPr>
                <a:t>Investigación</a:t>
              </a:r>
            </a:p>
            <a:p>
              <a:pPr algn="ctr">
                <a:defRPr/>
              </a:pPr>
              <a:r>
                <a:rPr lang="es-ES_tradnl" sz="1600" b="1" dirty="0">
                  <a:solidFill>
                    <a:schemeClr val="accent4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ヒラギノ角ゴ Pro W3" pitchFamily="-84" charset="-128"/>
                </a:rPr>
                <a:t>Observacional</a:t>
              </a:r>
              <a:endParaRPr lang="es-ES" sz="16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ヒラギノ角ゴ Pro W3" pitchFamily="-84" charset="-128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2682" y="2201508"/>
              <a:ext cx="859343" cy="464045"/>
            </a:xfrm>
            <a:prstGeom prst="rect">
              <a:avLst/>
            </a:prstGeom>
          </p:spPr>
        </p:pic>
      </p:grpSp>
      <p:sp>
        <p:nvSpPr>
          <p:cNvPr id="51" name="Diamond 50"/>
          <p:cNvSpPr/>
          <p:nvPr/>
        </p:nvSpPr>
        <p:spPr>
          <a:xfrm>
            <a:off x="-636640" y="2732892"/>
            <a:ext cx="1392216" cy="1392216"/>
          </a:xfrm>
          <a:prstGeom prst="diamon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Agrupar 2"/>
          <p:cNvGrpSpPr/>
          <p:nvPr/>
        </p:nvGrpSpPr>
        <p:grpSpPr>
          <a:xfrm>
            <a:off x="5436096" y="5229200"/>
            <a:ext cx="2766064" cy="1539553"/>
            <a:chOff x="5652120" y="5373216"/>
            <a:chExt cx="2766064" cy="1539553"/>
          </a:xfrm>
        </p:grpSpPr>
        <p:grpSp>
          <p:nvGrpSpPr>
            <p:cNvPr id="49" name="Group 48"/>
            <p:cNvGrpSpPr/>
            <p:nvPr/>
          </p:nvGrpSpPr>
          <p:grpSpPr>
            <a:xfrm>
              <a:off x="5652120" y="5373216"/>
              <a:ext cx="2766064" cy="857404"/>
              <a:chOff x="5549509" y="5589212"/>
              <a:chExt cx="2766064" cy="857404"/>
            </a:xfrm>
          </p:grpSpPr>
          <p:sp>
            <p:nvSpPr>
              <p:cNvPr id="20" name="19 CuadroTexto"/>
              <p:cNvSpPr txBox="1"/>
              <p:nvPr/>
            </p:nvSpPr>
            <p:spPr bwMode="auto">
              <a:xfrm>
                <a:off x="6190899" y="5596131"/>
                <a:ext cx="2124674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s-ES_tradnl" sz="1400" b="1" dirty="0">
                    <a:solidFill>
                      <a:schemeClr val="accent4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ヒラギノ角ゴ Pro W3" pitchFamily="-84" charset="-128"/>
                  </a:rPr>
                  <a:t>Investigación del Cliente en su </a:t>
                </a:r>
                <a:r>
                  <a:rPr lang="es-ES_tradnl" sz="1400" b="1" dirty="0" smtClean="0">
                    <a:solidFill>
                      <a:schemeClr val="accent4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ヒラギノ角ゴ Pro W3" pitchFamily="-84" charset="-128"/>
                  </a:rPr>
                  <a:t>entorno</a:t>
                </a:r>
              </a:p>
              <a:p>
                <a:pPr algn="ctr">
                  <a:defRPr/>
                </a:pPr>
                <a:r>
                  <a:rPr lang="es-ES_tradnl" sz="1400" b="1" dirty="0" smtClean="0">
                    <a:solidFill>
                      <a:schemeClr val="accent4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ヒラギノ角ゴ Pro W3" pitchFamily="-84" charset="-128"/>
                  </a:rPr>
                  <a:t>(</a:t>
                </a:r>
                <a:r>
                  <a:rPr lang="es-ES_tradnl" sz="1400" b="1" dirty="0" err="1" smtClean="0">
                    <a:solidFill>
                      <a:schemeClr val="accent4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ヒラギノ角ゴ Pro W3" pitchFamily="-84" charset="-128"/>
                  </a:rPr>
                  <a:t>Cjourney</a:t>
                </a:r>
                <a:r>
                  <a:rPr lang="es-ES_tradnl" sz="1400" b="1" dirty="0" smtClean="0">
                    <a:solidFill>
                      <a:schemeClr val="accent4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ヒラギノ角ゴ Pro W3" pitchFamily="-84" charset="-128"/>
                  </a:rPr>
                  <a:t>- Etnografías)</a:t>
                </a:r>
                <a:endParaRPr lang="es-ES" sz="1400" b="1" dirty="0">
                  <a:solidFill>
                    <a:schemeClr val="accent4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ヒラギノ角ゴ Pro W3" pitchFamily="-84" charset="-128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49509" y="5589212"/>
                <a:ext cx="703456" cy="857404"/>
              </a:xfrm>
              <a:prstGeom prst="rect">
                <a:avLst/>
              </a:prstGeom>
            </p:spPr>
          </p:pic>
        </p:grpSp>
        <p:pic>
          <p:nvPicPr>
            <p:cNvPr id="2" name="Imagen 1" descr="noun_583552_cc.png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54760" y="6120680"/>
              <a:ext cx="957600" cy="792089"/>
            </a:xfrm>
            <a:prstGeom prst="rect">
              <a:avLst/>
            </a:prstGeom>
          </p:spPr>
        </p:pic>
      </p:grpSp>
      <p:grpSp>
        <p:nvGrpSpPr>
          <p:cNvPr id="5" name="Agrupar 4"/>
          <p:cNvGrpSpPr/>
          <p:nvPr/>
        </p:nvGrpSpPr>
        <p:grpSpPr>
          <a:xfrm>
            <a:off x="5780547" y="2075723"/>
            <a:ext cx="2322194" cy="1065245"/>
            <a:chOff x="5780547" y="2075723"/>
            <a:chExt cx="2322194" cy="1065245"/>
          </a:xfrm>
        </p:grpSpPr>
        <p:pic>
          <p:nvPicPr>
            <p:cNvPr id="4" name="Imagen 3" descr="inteligenciaartificial.png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074"/>
            <a:stretch/>
          </p:blipFill>
          <p:spPr>
            <a:xfrm>
              <a:off x="5780547" y="2075723"/>
              <a:ext cx="1239725" cy="1065245"/>
            </a:xfrm>
            <a:prstGeom prst="rect">
              <a:avLst/>
            </a:prstGeom>
          </p:spPr>
        </p:pic>
        <p:sp>
          <p:nvSpPr>
            <p:cNvPr id="53" name="18 CuadroTexto"/>
            <p:cNvSpPr txBox="1"/>
            <p:nvPr/>
          </p:nvSpPr>
          <p:spPr>
            <a:xfrm>
              <a:off x="6660232" y="2276872"/>
              <a:ext cx="1442509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1600" b="1" dirty="0" smtClean="0">
                  <a:solidFill>
                    <a:schemeClr val="accent4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ヒラギノ角ゴ Pro W3" pitchFamily="-84" charset="-128"/>
                </a:rPr>
                <a:t>Inteligencia artificial</a:t>
              </a:r>
              <a:endParaRPr lang="es-ES" sz="16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ヒラギノ角ゴ Pro W3" pitchFamily="-8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62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/>
      <p:bldP spid="1127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400" y="814400"/>
            <a:ext cx="522920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5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07"/>
            <a:ext cx="9144000" cy="685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s-ES" sz="3600">
              <a:solidFill>
                <a:srgbClr val="CC0066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548" y="1861048"/>
            <a:ext cx="1847554" cy="106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á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703059" y="661599"/>
            <a:ext cx="7757373" cy="1175706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marL="0" indent="0" algn="ctr" eaLnBrk="1" hangingPunct="1">
              <a:spcBef>
                <a:spcPct val="20000"/>
              </a:spcBef>
              <a:buFontTx/>
              <a:buNone/>
              <a:defRPr sz="3200">
                <a:solidFill>
                  <a:srgbClr val="FE2C83"/>
                </a:solidFill>
                <a:latin typeface="Arbutus Slab"/>
                <a:cs typeface="Arbutus Slab"/>
              </a:defRPr>
            </a:lvl1pPr>
            <a:lvl2pPr marL="742950" indent="-285750" eaLnBrk="1" hangingPunct="1">
              <a:spcBef>
                <a:spcPct val="20000"/>
              </a:spcBef>
              <a:buChar char="–"/>
              <a:defRPr sz="2800">
                <a:latin typeface="+mn-lt"/>
              </a:defRPr>
            </a:lvl2pPr>
            <a:lvl3pPr marL="1143000" indent="-228600" eaLnBrk="1" hangingPunct="1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s-ES" dirty="0">
                <a:solidFill>
                  <a:srgbClr val="000000"/>
                </a:solidFill>
              </a:rPr>
              <a:t>La mejor manera de predecir </a:t>
            </a:r>
          </a:p>
          <a:p>
            <a:r>
              <a:rPr lang="es-ES" dirty="0">
                <a:solidFill>
                  <a:srgbClr val="000000"/>
                </a:solidFill>
              </a:rPr>
              <a:t>el futuro es inventarlo</a:t>
            </a:r>
          </a:p>
        </p:txBody>
      </p:sp>
    </p:spTree>
    <p:extLst>
      <p:ext uri="{BB962C8B-B14F-4D97-AF65-F5344CB8AC3E}">
        <p14:creationId xmlns:p14="http://schemas.microsoft.com/office/powerpoint/2010/main" val="101785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3"/>
          </p:nvPr>
        </p:nvSpPr>
        <p:spPr>
          <a:xfrm>
            <a:off x="1403648" y="6008621"/>
            <a:ext cx="2148575" cy="849379"/>
          </a:xfrm>
        </p:spPr>
        <p:txBody>
          <a:bodyPr anchor="t">
            <a:noAutofit/>
          </a:bodyPr>
          <a:lstStyle/>
          <a:p>
            <a:pPr marL="0" indent="0" algn="r">
              <a:buNone/>
            </a:pPr>
            <a:r>
              <a:rPr lang="es-ES" sz="2000" dirty="0">
                <a:solidFill>
                  <a:schemeClr val="tx1"/>
                </a:solidFill>
                <a:latin typeface="Bebas Neue"/>
                <a:cs typeface="Bebas Neue"/>
              </a:rPr>
              <a:t>     @</a:t>
            </a:r>
            <a:r>
              <a:rPr lang="es-ES" sz="2000" dirty="0" err="1" smtClean="0">
                <a:solidFill>
                  <a:schemeClr val="tx1"/>
                </a:solidFill>
                <a:latin typeface="Bebas Neue"/>
                <a:cs typeface="Bebas Neue"/>
              </a:rPr>
              <a:t>elena_alfaro</a:t>
            </a:r>
            <a:endParaRPr lang="es-ES" sz="2000" dirty="0">
              <a:solidFill>
                <a:schemeClr val="tx1"/>
              </a:solidFill>
              <a:latin typeface="Bebas Neue"/>
              <a:cs typeface="Bebas Neue"/>
            </a:endParaRPr>
          </a:p>
          <a:p>
            <a:pPr marL="0" indent="0" algn="r">
              <a:buNone/>
            </a:pPr>
            <a:r>
              <a:rPr lang="es-ES" sz="2000" dirty="0">
                <a:solidFill>
                  <a:srgbClr val="000000"/>
                </a:solidFill>
                <a:latin typeface="Bebas Neue"/>
                <a:cs typeface="Bebas Neue"/>
                <a:hlinkClick r:id="rId3"/>
              </a:rPr>
              <a:t>me@elenaalfaro.com</a:t>
            </a:r>
            <a:endParaRPr lang="es-ES" sz="2000" dirty="0">
              <a:solidFill>
                <a:srgbClr val="000000"/>
              </a:solidFill>
              <a:latin typeface="Bebas Neue"/>
              <a:cs typeface="Bebas Neue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7504" y="5028796"/>
            <a:ext cx="2895674" cy="1026141"/>
            <a:chOff x="256940" y="3861048"/>
            <a:chExt cx="3454397" cy="1224136"/>
          </a:xfrm>
        </p:grpSpPr>
        <p:pic>
          <p:nvPicPr>
            <p:cNvPr id="3" name="Imagen 2" descr="portada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940" y="3861048"/>
              <a:ext cx="811238" cy="1224136"/>
            </a:xfrm>
            <a:prstGeom prst="rect">
              <a:avLst/>
            </a:prstGeom>
          </p:spPr>
        </p:pic>
        <p:pic>
          <p:nvPicPr>
            <p:cNvPr id="4" name="Imagen 3" descr="portada_col_shoppingamarillo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7140" y="4005064"/>
              <a:ext cx="763228" cy="1069043"/>
            </a:xfrm>
            <a:prstGeom prst="rect">
              <a:avLst/>
            </a:prstGeom>
          </p:spPr>
        </p:pic>
        <p:pic>
          <p:nvPicPr>
            <p:cNvPr id="5" name="Imagen 4" descr="portada_ABC FANSCINATION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7824" y="4005064"/>
              <a:ext cx="723513" cy="1013163"/>
            </a:xfrm>
            <a:prstGeom prst="rect">
              <a:avLst/>
            </a:prstGeom>
          </p:spPr>
        </p:pic>
        <p:pic>
          <p:nvPicPr>
            <p:cNvPr id="6" name="Imagen 5" descr="Portada Libro_ El ABC del Customer Experience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8448" y="4005064"/>
              <a:ext cx="732408" cy="1038479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6021288"/>
            <a:ext cx="682026" cy="5476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5926794"/>
            <a:ext cx="1982704" cy="63771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347864" y="4830251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Bebas Neue"/>
                <a:cs typeface="Bebas Neue"/>
              </a:rPr>
              <a:t>¿Quieres formarte?: </a:t>
            </a:r>
          </a:p>
          <a:p>
            <a:r>
              <a:rPr lang="es-ES" sz="2400" b="1" dirty="0">
                <a:latin typeface="Bebas Neue"/>
                <a:cs typeface="Bebas Neue"/>
              </a:rPr>
              <a:t> </a:t>
            </a:r>
            <a:r>
              <a:rPr lang="es-ES" sz="2400" b="1" dirty="0" smtClean="0">
                <a:latin typeface="Bebas Neue"/>
                <a:cs typeface="Bebas Neue"/>
              </a:rPr>
              <a:t>                     </a:t>
            </a:r>
            <a:r>
              <a:rPr lang="es-ES" sz="2400" b="1" dirty="0" err="1" smtClean="0">
                <a:latin typeface="Bebas Neue"/>
                <a:cs typeface="Bebas Neue"/>
              </a:rPr>
              <a:t>www.elenaalfaro.com</a:t>
            </a:r>
            <a:r>
              <a:rPr lang="es-ES" sz="2400" b="1" dirty="0" smtClean="0">
                <a:latin typeface="Bebas Neue"/>
                <a:cs typeface="Bebas Neue"/>
              </a:rPr>
              <a:t>/curso</a:t>
            </a:r>
            <a:r>
              <a:rPr lang="es-ES" sz="2400" b="1" dirty="0">
                <a:latin typeface="Bebas Neue"/>
                <a:cs typeface="Bebas Neue"/>
              </a:rPr>
              <a:t>-</a:t>
            </a:r>
            <a:r>
              <a:rPr lang="es-ES" sz="2400" b="1" dirty="0" err="1">
                <a:latin typeface="Bebas Neue"/>
                <a:cs typeface="Bebas Neue"/>
              </a:rPr>
              <a:t>formacion</a:t>
            </a:r>
            <a:r>
              <a:rPr lang="es-ES" sz="2400" b="1" dirty="0">
                <a:latin typeface="Bebas Neue"/>
                <a:cs typeface="Bebas Neue"/>
              </a:rPr>
              <a:t>/</a:t>
            </a:r>
          </a:p>
        </p:txBody>
      </p:sp>
      <p:pic>
        <p:nvPicPr>
          <p:cNvPr id="13" name="Imagen 12" descr="iconmonstr-globe-3-ico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381328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36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s-ES" sz="32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"/>
          <a:stretch/>
        </p:blipFill>
        <p:spPr>
          <a:xfrm>
            <a:off x="0" y="620688"/>
            <a:ext cx="9144000" cy="5366424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2800" b="1" kern="1200" dirty="0" smtClean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es-ES" sz="2800" b="1" kern="12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s-ES" sz="2800" kern="1200" dirty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es-ES" sz="2800" kern="1200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s-ES" sz="2800" kern="1200" dirty="0" smtClean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es-ES" sz="2800" kern="12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s-ES" sz="2800" kern="1200" dirty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es-ES" sz="2800" kern="1200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s-ES" sz="2800" kern="1200" dirty="0" smtClean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es-ES" sz="2800" kern="12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s-ES" sz="2800" kern="1200" dirty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es-ES" sz="2800" kern="1200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s-ES" sz="2800" b="1" kern="1200" dirty="0" smtClean="0">
                <a:solidFill>
                  <a:srgbClr val="000000"/>
                </a:solidFill>
                <a:latin typeface="Calibri"/>
                <a:cs typeface="Calibri"/>
              </a:rPr>
              <a:t>El </a:t>
            </a:r>
            <a:r>
              <a:rPr lang="es-ES" sz="2800" b="1" kern="1200" dirty="0">
                <a:solidFill>
                  <a:srgbClr val="FF0080"/>
                </a:solidFill>
                <a:latin typeface="Calibri"/>
                <a:cs typeface="Calibri"/>
              </a:rPr>
              <a:t>49% de las empresas </a:t>
            </a:r>
            <a:r>
              <a:rPr lang="es-ES" sz="2800" b="1" kern="1200" dirty="0">
                <a:solidFill>
                  <a:srgbClr val="000000"/>
                </a:solidFill>
                <a:latin typeface="Calibri"/>
                <a:cs typeface="Calibri"/>
              </a:rPr>
              <a:t>están involucradas en </a:t>
            </a:r>
            <a:br>
              <a:rPr lang="es-ES" sz="2800" b="1" kern="1200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s-ES" sz="2800" b="1" kern="1200" dirty="0">
                <a:solidFill>
                  <a:srgbClr val="000000"/>
                </a:solidFill>
                <a:latin typeface="Calibri"/>
                <a:cs typeface="Calibri"/>
              </a:rPr>
              <a:t>una guerra de precios</a:t>
            </a:r>
            <a:r>
              <a:rPr lang="es-ES" b="1" kern="1200" dirty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es-ES" b="1" kern="1200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s-ES" b="1" kern="1200" dirty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es-ES" b="1" kern="1200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s-ES" sz="1200" b="1" kern="1200" dirty="0">
                <a:solidFill>
                  <a:srgbClr val="000000"/>
                </a:solidFill>
                <a:latin typeface="Calibri"/>
                <a:cs typeface="Calibri"/>
              </a:rPr>
              <a:t>Según el Estudio Mundial de </a:t>
            </a:r>
            <a:r>
              <a:rPr lang="es-ES" sz="1200" b="1" kern="1200" dirty="0" err="1">
                <a:solidFill>
                  <a:srgbClr val="000000"/>
                </a:solidFill>
                <a:latin typeface="Calibri"/>
                <a:cs typeface="Calibri"/>
              </a:rPr>
              <a:t>Pricing</a:t>
            </a:r>
            <a:r>
              <a:rPr lang="es-ES" sz="1200" b="1" kern="1200" dirty="0">
                <a:solidFill>
                  <a:srgbClr val="000000"/>
                </a:solidFill>
                <a:latin typeface="Calibri"/>
                <a:cs typeface="Calibri"/>
              </a:rPr>
              <a:t> 2016 de </a:t>
            </a:r>
            <a:r>
              <a:rPr lang="es-ES" sz="1200" b="1" kern="1200" dirty="0" err="1">
                <a:solidFill>
                  <a:srgbClr val="000000"/>
                </a:solidFill>
                <a:latin typeface="Calibri"/>
                <a:cs typeface="Calibri"/>
              </a:rPr>
              <a:t>Simon-Kucher&amp;Partners</a:t>
            </a:r>
            <a:r>
              <a:rPr lang="es-ES" sz="1200" b="1" kern="1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br>
              <a:rPr lang="es-ES" sz="1200" b="1" kern="1200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s-ES" sz="1200" b="1" kern="1200" dirty="0">
                <a:solidFill>
                  <a:srgbClr val="000000"/>
                </a:solidFill>
                <a:latin typeface="Calibri"/>
                <a:cs typeface="Calibri"/>
              </a:rPr>
              <a:t>(2.200 directivos, 40 países de América, Asia y Europa)</a:t>
            </a:r>
          </a:p>
        </p:txBody>
      </p:sp>
    </p:spTree>
    <p:extLst>
      <p:ext uri="{BB962C8B-B14F-4D97-AF65-F5344CB8AC3E}">
        <p14:creationId xmlns:p14="http://schemas.microsoft.com/office/powerpoint/2010/main" val="2905281649"/>
      </p:ext>
    </p:extLst>
  </p:cSld>
  <p:clrMapOvr>
    <a:masterClrMapping/>
  </p:clrMapOvr>
  <p:transition xmlns:p14="http://schemas.microsoft.com/office/powerpoint/2010/main">
    <p:pull dir="l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ángulo 34"/>
          <p:cNvSpPr/>
          <p:nvPr/>
        </p:nvSpPr>
        <p:spPr>
          <a:xfrm>
            <a:off x="0" y="5661248"/>
            <a:ext cx="2123728" cy="93610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0688"/>
            <a:ext cx="9993792" cy="5617078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573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35"/>
          <a:stretch/>
        </p:blipFill>
        <p:spPr>
          <a:xfrm>
            <a:off x="23027" y="1412776"/>
            <a:ext cx="9120974" cy="4607618"/>
          </a:xfrm>
          <a:prstGeom prst="rect">
            <a:avLst/>
          </a:prstGeom>
        </p:spPr>
      </p:pic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s-ES" sz="32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87824" y="3212976"/>
            <a:ext cx="3024336" cy="3024336"/>
            <a:chOff x="2987824" y="3212976"/>
            <a:chExt cx="3024336" cy="3024336"/>
          </a:xfrm>
        </p:grpSpPr>
        <p:sp>
          <p:nvSpPr>
            <p:cNvPr id="4" name="Oval 3"/>
            <p:cNvSpPr/>
            <p:nvPr/>
          </p:nvSpPr>
          <p:spPr>
            <a:xfrm>
              <a:off x="2987824" y="3212976"/>
              <a:ext cx="3024336" cy="3024336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68628" y="3635732"/>
              <a:ext cx="2406743" cy="173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403648" y="1019631"/>
            <a:ext cx="6336704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s-ES" sz="2400" dirty="0">
                <a:solidFill>
                  <a:srgbClr val="000000"/>
                </a:solidFill>
                <a:latin typeface="Calibri"/>
                <a:cs typeface="Calibri"/>
              </a:rPr>
              <a:t>Tras actividades, como navegar en Internet, nuestra capacidad de atención puede disminuir a 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s-ES" sz="2400" dirty="0">
                <a:solidFill>
                  <a:srgbClr val="FF0080"/>
                </a:solidFill>
                <a:latin typeface="Calibri"/>
                <a:cs typeface="Calibri"/>
              </a:rPr>
              <a:t>9 segundos.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s-ES" sz="3200" dirty="0">
                <a:solidFill>
                  <a:srgbClr val="000000"/>
                </a:solidFill>
                <a:latin typeface="Calibri"/>
                <a:cs typeface="Calibri"/>
              </a:rPr>
              <a:t>La misma que tiene un pez de colores.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8697323"/>
      </p:ext>
    </p:extLst>
  </p:cSld>
  <p:clrMapOvr>
    <a:masterClrMapping/>
  </p:clrMapOvr>
  <p:transition xmlns:p14="http://schemas.microsoft.com/office/powerpoint/2010/main">
    <p:pull dir="l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3D7FF">
                <a:tint val="45000"/>
                <a:satMod val="400000"/>
              </a:srgbClr>
            </a:duotone>
            <a:alphaModFix amt="77000"/>
          </a:blip>
          <a:stretch>
            <a:fillRect/>
          </a:stretch>
        </p:blipFill>
        <p:spPr>
          <a:xfrm>
            <a:off x="0" y="-3429000"/>
            <a:ext cx="9144000" cy="10287000"/>
          </a:xfrm>
          <a:prstGeom prst="rect">
            <a:avLst/>
          </a:prstGeom>
        </p:spPr>
      </p:pic>
      <p:sp>
        <p:nvSpPr>
          <p:cNvPr id="3" name="Text Placeholder 6"/>
          <p:cNvSpPr txBox="1">
            <a:spLocks/>
          </p:cNvSpPr>
          <p:nvPr/>
        </p:nvSpPr>
        <p:spPr bwMode="auto">
          <a:xfrm>
            <a:off x="0" y="2348880"/>
            <a:ext cx="9144000" cy="2088232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s-ES" sz="4000" b="1" dirty="0" smtClean="0">
                <a:solidFill>
                  <a:srgbClr val="000000"/>
                </a:solidFill>
                <a:latin typeface="Courier New"/>
                <a:cs typeface="Courier New"/>
              </a:rPr>
              <a:t>¿Se puede tener </a:t>
            </a:r>
            <a:r>
              <a:rPr lang="es-ES" sz="4000" b="1" dirty="0" smtClean="0">
                <a:solidFill>
                  <a:srgbClr val="000000"/>
                </a:solidFill>
                <a:latin typeface="Courier New"/>
                <a:cs typeface="Courier New"/>
              </a:rPr>
              <a:t>éxito</a:t>
            </a:r>
            <a:r>
              <a:rPr lang="es-ES" sz="4000" b="1" dirty="0" smtClean="0">
                <a:solidFill>
                  <a:srgbClr val="000000"/>
                </a:solidFill>
                <a:latin typeface="Courier New"/>
                <a:cs typeface="Courier New"/>
              </a:rPr>
              <a:t>?</a:t>
            </a:r>
            <a:endParaRPr lang="es-ES" sz="4000" b="1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44376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s-ES" sz="32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Imagen 10" descr="noun_102100_c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0"/>
          <a:stretch/>
        </p:blipFill>
        <p:spPr>
          <a:xfrm>
            <a:off x="2195736" y="1239526"/>
            <a:ext cx="4743576" cy="4039137"/>
          </a:xfrm>
          <a:prstGeom prst="rect">
            <a:avLst/>
          </a:prstGeom>
        </p:spPr>
      </p:pic>
      <p:pic>
        <p:nvPicPr>
          <p:cNvPr id="14" name="Imagen 13" descr="noun_655076_c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8" b="24153"/>
          <a:stretch/>
        </p:blipFill>
        <p:spPr>
          <a:xfrm>
            <a:off x="4329210" y="2745696"/>
            <a:ext cx="530822" cy="395272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665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 txBox="1">
            <a:spLocks/>
          </p:cNvSpPr>
          <p:nvPr/>
        </p:nvSpPr>
        <p:spPr bwMode="auto">
          <a:xfrm>
            <a:off x="36512" y="3068960"/>
            <a:ext cx="914400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marL="0" indent="0" algn="ctr" eaLnBrk="1" hangingPunct="1">
              <a:spcBef>
                <a:spcPct val="20000"/>
              </a:spcBef>
              <a:buFontTx/>
              <a:buNone/>
              <a:defRPr sz="4800">
                <a:solidFill>
                  <a:srgbClr val="FF00FF"/>
                </a:solidFill>
                <a:latin typeface="+mj-lt"/>
                <a:cs typeface="Arbutus Slab"/>
              </a:defRPr>
            </a:lvl1pPr>
            <a:lvl2pPr marL="742950" indent="-285750" eaLnBrk="1" hangingPunct="1">
              <a:spcBef>
                <a:spcPct val="20000"/>
              </a:spcBef>
              <a:buChar char="–"/>
              <a:defRPr sz="2800">
                <a:latin typeface="+mn-lt"/>
              </a:defRPr>
            </a:lvl2pPr>
            <a:lvl3pPr marL="1143000" indent="-228600" eaLnBrk="1" hangingPunct="1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s-ES_tradnl" dirty="0" smtClean="0">
                <a:solidFill>
                  <a:srgbClr val="000000"/>
                </a:solidFill>
              </a:rPr>
              <a:t>E. Personal </a:t>
            </a:r>
            <a:r>
              <a:rPr lang="es-ES_tradnl" dirty="0" smtClean="0">
                <a:solidFill>
                  <a:srgbClr val="FF0080"/>
                </a:solidFill>
              </a:rPr>
              <a:t>= </a:t>
            </a:r>
            <a:r>
              <a:rPr lang="es-ES_tradnl" dirty="0">
                <a:solidFill>
                  <a:srgbClr val="FF0080"/>
                </a:solidFill>
              </a:rPr>
              <a:t>S + E + D + A</a:t>
            </a:r>
            <a:endParaRPr lang="es-ES" dirty="0">
              <a:solidFill>
                <a:srgbClr val="FF0080"/>
              </a:solidFill>
            </a:endParaRPr>
          </a:p>
        </p:txBody>
      </p:sp>
      <p:pic>
        <p:nvPicPr>
          <p:cNvPr id="3" name="Imagen 2" descr="iconos SED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920" y="4258800"/>
            <a:ext cx="2883408" cy="46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 descr="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29" b="34702"/>
          <a:stretch/>
        </p:blipFill>
        <p:spPr>
          <a:xfrm>
            <a:off x="2123728" y="404664"/>
            <a:ext cx="4762500" cy="1208185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480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 txBox="1">
            <a:spLocks/>
          </p:cNvSpPr>
          <p:nvPr/>
        </p:nvSpPr>
        <p:spPr bwMode="auto">
          <a:xfrm>
            <a:off x="36512" y="3068960"/>
            <a:ext cx="914400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marL="0" indent="0" algn="ctr" eaLnBrk="1" hangingPunct="1">
              <a:spcBef>
                <a:spcPct val="20000"/>
              </a:spcBef>
              <a:buFontTx/>
              <a:buNone/>
              <a:defRPr sz="6000">
                <a:solidFill>
                  <a:srgbClr val="FF00FF"/>
                </a:solidFill>
                <a:latin typeface="+mj-lt"/>
                <a:cs typeface="Arbutus Slab"/>
              </a:defRPr>
            </a:lvl1pPr>
            <a:lvl2pPr marL="742950" indent="-285750" eaLnBrk="1" hangingPunct="1">
              <a:spcBef>
                <a:spcPct val="20000"/>
              </a:spcBef>
              <a:buChar char="–"/>
              <a:defRPr sz="2800">
                <a:latin typeface="+mn-lt"/>
              </a:defRPr>
            </a:lvl2pPr>
            <a:lvl3pPr marL="1143000" indent="-228600" eaLnBrk="1" hangingPunct="1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1" hangingPunct="1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1" hangingPunct="1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s-ES_tradnl" sz="3600" dirty="0">
                <a:solidFill>
                  <a:srgbClr val="000000"/>
                </a:solidFill>
              </a:rPr>
              <a:t>E. Empresarial </a:t>
            </a:r>
            <a:r>
              <a:rPr lang="es-ES_tradnl" sz="3600" dirty="0">
                <a:solidFill>
                  <a:srgbClr val="FF0080"/>
                </a:solidFill>
              </a:rPr>
              <a:t>= RE+ IN+ RE+ FA</a:t>
            </a:r>
            <a:endParaRPr lang="es-ES" sz="3600" dirty="0">
              <a:solidFill>
                <a:srgbClr val="FF0080"/>
              </a:solidFill>
            </a:endParaRPr>
          </a:p>
        </p:txBody>
      </p:sp>
      <p:pic>
        <p:nvPicPr>
          <p:cNvPr id="4" name="Imagen 3" descr="iconos REIMIREF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4711" b="3353"/>
          <a:stretch/>
        </p:blipFill>
        <p:spPr>
          <a:xfrm>
            <a:off x="4572000" y="3717032"/>
            <a:ext cx="3218696" cy="58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 descr="iconos SED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07" t="11408" b="1"/>
          <a:stretch/>
        </p:blipFill>
        <p:spPr>
          <a:xfrm>
            <a:off x="7740352" y="3789040"/>
            <a:ext cx="580189" cy="504056"/>
          </a:xfrm>
          <a:prstGeom prst="rect">
            <a:avLst/>
          </a:prstGeom>
        </p:spPr>
      </p:pic>
      <p:pic>
        <p:nvPicPr>
          <p:cNvPr id="6" name="Imagen 5" descr="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24" b="31125"/>
          <a:stretch/>
        </p:blipFill>
        <p:spPr>
          <a:xfrm>
            <a:off x="2123728" y="188640"/>
            <a:ext cx="4762500" cy="1626403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671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entacionesElena_4tercios_Actualizada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PrentacionesElena_4tercios" id="{2BAE7780-F64A-D243-AE86-0DD38D655A55}" vid="{073AEEB0-5884-1443-8153-C0DD7A711CC0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PrentacionesElena_4tercios_Actualizada.potx</Template>
  <TotalTime>26166</TotalTime>
  <Words>398</Words>
  <Application>Microsoft Macintosh PowerPoint</Application>
  <PresentationFormat>Presentación en pantalla (4:3)</PresentationFormat>
  <Paragraphs>140</Paragraphs>
  <Slides>29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PrentacionesElena_4tercios_Actualizada</vt:lpstr>
      <vt:lpstr>Presentación de PowerPoint</vt:lpstr>
      <vt:lpstr>Presentación de PowerPoint</vt:lpstr>
      <vt:lpstr>      El 49% de las empresas están involucradas en  una guerra de precios  Según el Estudio Mundial de Pricing 2016 de Simon-Kucher&amp;Partners  (2.200 directivos, 40 países de América, Asia y Europa)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Anele  Garcia</cp:lastModifiedBy>
  <cp:revision>695</cp:revision>
  <cp:lastPrinted>2014-11-04T11:51:47Z</cp:lastPrinted>
  <dcterms:created xsi:type="dcterms:W3CDTF">2015-10-22T11:23:28Z</dcterms:created>
  <dcterms:modified xsi:type="dcterms:W3CDTF">2018-02-22T12:10:02Z</dcterms:modified>
</cp:coreProperties>
</file>