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</p:sldMasterIdLst>
  <p:notesMasterIdLst>
    <p:notesMasterId r:id="rId51"/>
  </p:notesMasterIdLst>
  <p:sldIdLst>
    <p:sldId id="256" r:id="rId5"/>
    <p:sldId id="259" r:id="rId6"/>
    <p:sldId id="294" r:id="rId7"/>
    <p:sldId id="295" r:id="rId8"/>
    <p:sldId id="306" r:id="rId9"/>
    <p:sldId id="296" r:id="rId10"/>
    <p:sldId id="297" r:id="rId11"/>
    <p:sldId id="298" r:id="rId12"/>
    <p:sldId id="307" r:id="rId13"/>
    <p:sldId id="299" r:id="rId14"/>
    <p:sldId id="300" r:id="rId15"/>
    <p:sldId id="301" r:id="rId16"/>
    <p:sldId id="30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9" r:id="rId34"/>
    <p:sldId id="285" r:id="rId35"/>
    <p:sldId id="286" r:id="rId36"/>
    <p:sldId id="287" r:id="rId37"/>
    <p:sldId id="288" r:id="rId38"/>
    <p:sldId id="308" r:id="rId39"/>
    <p:sldId id="289" r:id="rId40"/>
    <p:sldId id="290" r:id="rId41"/>
    <p:sldId id="291" r:id="rId42"/>
    <p:sldId id="312" r:id="rId43"/>
    <p:sldId id="304" r:id="rId44"/>
    <p:sldId id="292" r:id="rId45"/>
    <p:sldId id="316" r:id="rId46"/>
    <p:sldId id="313" r:id="rId47"/>
    <p:sldId id="314" r:id="rId48"/>
    <p:sldId id="315" r:id="rId49"/>
    <p:sldId id="311" r:id="rId5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9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19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C260-C65F-4BAC-8A46-CBAEF0B53CC1}" type="datetimeFigureOut">
              <a:rPr lang="es-CL" smtClean="0"/>
              <a:pPr/>
              <a:t>01-02-2018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6F30-0823-4886-A30D-4A6C4C558A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69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3B34-EC8A-4ABC-83ED-31F3F331BEB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8017"/>
            <a:ext cx="5140325" cy="4181475"/>
          </a:xfrm>
          <a:noFill/>
          <a:ln/>
        </p:spPr>
        <p:txBody>
          <a:bodyPr/>
          <a:lstStyle/>
          <a:p>
            <a:endParaRPr lang="es-E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8017"/>
            <a:ext cx="5140325" cy="4181475"/>
          </a:xfrm>
          <a:noFill/>
          <a:ln/>
        </p:spPr>
        <p:txBody>
          <a:bodyPr/>
          <a:lstStyle/>
          <a:p>
            <a:endParaRPr lang="es-E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2" y="4418017"/>
            <a:ext cx="5140325" cy="4181475"/>
          </a:xfrm>
          <a:noFill/>
          <a:ln/>
        </p:spPr>
        <p:txBody>
          <a:bodyPr/>
          <a:lstStyle/>
          <a:p>
            <a:endParaRPr lang="es-E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3B34-EC8A-4ABC-83ED-31F3F331BEB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13B34-EC8A-4ABC-83ED-31F3F331BEB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6F30-0823-4886-A30D-4A6C4C558A83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10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32664-84BD-486C-B6A9-F6CFA4C2F932}" type="slidenum">
              <a:rPr lang="es-ES" smtClean="0">
                <a:ea typeface="ヒラギノ角ゴ Pro W3"/>
                <a:cs typeface="ヒラギノ角ゴ Pro W3"/>
              </a:rPr>
              <a:pPr/>
              <a:t>37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32664-84BD-486C-B6A9-F6CFA4C2F932}" type="slidenum">
              <a:rPr lang="es-ES" smtClean="0">
                <a:ea typeface="ヒラギノ角ゴ Pro W3"/>
                <a:cs typeface="ヒラギノ角ゴ Pro W3"/>
              </a:rPr>
              <a:pPr/>
              <a:t>39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4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32664-84BD-486C-B6A9-F6CFA4C2F932}" type="slidenum">
              <a:rPr lang="es-ES" smtClean="0">
                <a:ea typeface="ヒラギノ角ゴ Pro W3"/>
                <a:cs typeface="ヒラギノ角ゴ Pro W3"/>
              </a:rPr>
              <a:pPr/>
              <a:t>40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6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32664-84BD-486C-B6A9-F6CFA4C2F932}" type="slidenum">
              <a:rPr lang="es-ES" smtClean="0">
                <a:ea typeface="ヒラギノ角ゴ Pro W3"/>
                <a:cs typeface="ヒラギノ角ゴ Pro W3"/>
              </a:rPr>
              <a:pPr/>
              <a:t>41</a:t>
            </a:fld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9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8109" r="25982" b="26586"/>
          <a:stretch>
            <a:fillRect/>
          </a:stretch>
        </p:blipFill>
        <p:spPr bwMode="auto">
          <a:xfrm>
            <a:off x="4" y="-1585"/>
            <a:ext cx="9143999" cy="51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E659-483A-4C2E-99DF-EF531A9FA07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31109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030" y="4515966"/>
            <a:ext cx="137597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091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043608" cy="13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9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8109" r="25982" b="26586"/>
          <a:stretch>
            <a:fillRect/>
          </a:stretch>
        </p:blipFill>
        <p:spPr bwMode="auto">
          <a:xfrm>
            <a:off x="4" y="-1585"/>
            <a:ext cx="9143999" cy="51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E659-483A-4C2E-99DF-EF531A9FA07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31109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030" y="4515966"/>
            <a:ext cx="137597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091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043608" cy="13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9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8109" r="25982" b="26586"/>
          <a:stretch>
            <a:fillRect/>
          </a:stretch>
        </p:blipFill>
        <p:spPr bwMode="auto">
          <a:xfrm>
            <a:off x="4" y="-1585"/>
            <a:ext cx="9143999" cy="51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E659-483A-4C2E-99DF-EF531A9FA07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31109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030" y="4515966"/>
            <a:ext cx="137597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091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043608" cy="13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091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8109" r="25982" b="26586"/>
          <a:stretch>
            <a:fillRect/>
          </a:stretch>
        </p:blipFill>
        <p:spPr bwMode="auto">
          <a:xfrm>
            <a:off x="4" y="-1585"/>
            <a:ext cx="9143999" cy="510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E659-483A-4C2E-99DF-EF531A9FA071}" type="datetime1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pic>
        <p:nvPicPr>
          <p:cNvPr id="31109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030" y="4515966"/>
            <a:ext cx="1375970" cy="6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10916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043608" cy="13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ipc%20desarrollados.xlsx!Gr&#225;fico1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tpmdesarrollados.xlsx!Gr&#225;fico1%20(2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Monetaria3.xlsx!Gr&#225;fico4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estimulos.xlsx!Gr&#225;fico1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tpmsueciasuiza.xlsx!Gr&#225;fico1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10yearbonds.xlsx!Gr&#225;fico1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jbravo\Mis%20documentos\crecchina.xlsx!Gr&#225;fico9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Precio%20de%20commodities.xlsx!Gr&#225;fico1%20(2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oleObject" Target="file:///C:\Users\jbravo\Mis%20documentos\creclatam.xlsx!Gr&#225;fico1%20(3)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crecchina.xlsx!Gr&#225;fico3%20(2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REMESAS.xlsx!Gr&#225;fico2%20(13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REMESAS.xlsx!Gr&#225;fico2%20(16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file:///C:\Users\adm.centro\Dropbox%20(CLAPESUC)\Presentaciones%20FL\balfiscalcom.xlsx!Gr&#225;fico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file:///C:\Users\adm.centro\Dropbox%20(CLAPESUC)\Presentaciones%20FL\paisesbalfiscal.xlsx!Gr&#225;fico1%20(2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fiscallatam.xlsx!Gr&#225;fico1%20(2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jbravo\Mis%20documentos\crec%20des%20emer.xlsx!Gr&#225;fico1%20(5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sovereign%20funds.xlsx!Gr&#225;fico1%20(2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sovereign%20funds.xlsx!Gr&#225;fico1%20(4)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Governance%20indicators.xlsx!Hoja1!F3C2:F15C8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CRECUSA.xlsx!Gr&#225;fico2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0.emf"/><Relationship Id="rId4" Type="http://schemas.openxmlformats.org/officeDocument/2006/relationships/oleObject" Target="file:///C:\Users\adm.centro\Dropbox%20(CLAPESUC)\Presentaciones%20FL\balancefiscalecuven.xlsx!Gr&#225;fico1%20(2)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empleo%20eeuu.xlsx!Gr&#225;fico2%20(3)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.centro\Dropbox%20(CLAPESUC)\Presentaciones%20FL\empleo%20eeuu.xlsx!Gr&#225;fico3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ravo\Mis%20documentos\tasa%2010%20a&#241;os%20eeuu.xlsx!Gr&#225;fico1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12222" y="504497"/>
            <a:ext cx="3205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América Latina </a:t>
            </a:r>
          </a:p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Después del </a:t>
            </a:r>
          </a:p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Súper-Ciclo</a:t>
            </a:r>
          </a:p>
          <a:p>
            <a:pPr algn="ctr"/>
            <a:endParaRPr lang="es-CL" sz="4000" b="1" dirty="0" smtClean="0">
              <a:solidFill>
                <a:schemeClr val="bg1"/>
              </a:solidFill>
              <a:ea typeface="ヒラギノ角ゴ Pro W3" charset="-128"/>
            </a:endParaRP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Felipe Larraín B.</a:t>
            </a: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Cartagena de Indias,</a:t>
            </a: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r>
              <a:rPr lang="es-CL" sz="2000" b="1" dirty="0" smtClean="0">
                <a:solidFill>
                  <a:schemeClr val="bg1"/>
                </a:solidFill>
              </a:rPr>
              <a:t> de Febrero</a:t>
            </a:r>
            <a:r>
              <a:rPr lang="es-ES" sz="2000" b="1" dirty="0" smtClean="0">
                <a:solidFill>
                  <a:schemeClr val="bg1"/>
                </a:solidFill>
              </a:rPr>
              <a:t> 2018</a:t>
            </a:r>
          </a:p>
          <a:p>
            <a:pPr algn="ctr"/>
            <a:endParaRPr lang="es-CL" sz="4000" b="1" dirty="0" smtClean="0">
              <a:solidFill>
                <a:schemeClr val="bg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82840" y="951572"/>
            <a:ext cx="7740000" cy="2412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4500" b="1" dirty="0">
                <a:solidFill>
                  <a:srgbClr val="002060"/>
                </a:solidFill>
              </a:rPr>
              <a:t>Inflación Baja  </a:t>
            </a:r>
          </a:p>
          <a:p>
            <a:pPr algn="ctr"/>
            <a:r>
              <a:rPr lang="es-CL" sz="4500" b="1" dirty="0">
                <a:solidFill>
                  <a:srgbClr val="002060"/>
                </a:solidFill>
              </a:rPr>
              <a:t>Tasas Negativas:</a:t>
            </a:r>
          </a:p>
          <a:p>
            <a:pPr algn="ctr"/>
            <a:r>
              <a:rPr lang="es-CL" sz="4500" b="1" dirty="0">
                <a:solidFill>
                  <a:srgbClr val="002060"/>
                </a:solidFill>
              </a:rPr>
              <a:t>Política Monetaria en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2840" y="3230704"/>
            <a:ext cx="7740000" cy="702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4500" b="1" dirty="0">
                <a:solidFill>
                  <a:srgbClr val="002060"/>
                </a:solidFill>
              </a:rPr>
              <a:t>EE.UU. </a:t>
            </a:r>
            <a:r>
              <a:rPr lang="es-CL" sz="4500" b="1" dirty="0" smtClean="0">
                <a:solidFill>
                  <a:srgbClr val="002060"/>
                </a:solidFill>
              </a:rPr>
              <a:t>Europa </a:t>
            </a:r>
            <a:r>
              <a:rPr lang="es-CL" sz="4500" b="1" dirty="0">
                <a:solidFill>
                  <a:srgbClr val="002060"/>
                </a:solidFill>
              </a:rPr>
              <a:t>y Japón</a:t>
            </a:r>
          </a:p>
        </p:txBody>
      </p:sp>
    </p:spTree>
    <p:extLst>
      <p:ext uri="{BB962C8B-B14F-4D97-AF65-F5344CB8AC3E}">
        <p14:creationId xmlns:p14="http://schemas.microsoft.com/office/powerpoint/2010/main" val="8337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1320873" y="172317"/>
            <a:ext cx="6858000" cy="339725"/>
          </a:xfrm>
        </p:spPr>
        <p:txBody>
          <a:bodyPr anchor="ctr">
            <a:noAutofit/>
          </a:bodyPr>
          <a:lstStyle/>
          <a:p>
            <a:r>
              <a:rPr lang="es-ES" sz="3200" b="1" dirty="0"/>
              <a:t>Inflación contenida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912668"/>
            <a:ext cx="6129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900" dirty="0">
                <a:latin typeface="Tahoma" pitchFamily="34" charset="0"/>
                <a:ea typeface="MS PGothic" charset="-128"/>
                <a:cs typeface="Tahoma" pitchFamily="34" charset="0"/>
              </a:rPr>
              <a:t>Fuente: Banco </a:t>
            </a:r>
            <a:r>
              <a:rPr lang="es-CL" sz="900" dirty="0" smtClean="0">
                <a:latin typeface="Tahoma" pitchFamily="34" charset="0"/>
                <a:ea typeface="MS PGothic" charset="-128"/>
                <a:cs typeface="Tahoma" pitchFamily="34" charset="0"/>
              </a:rPr>
              <a:t>Central de Chile</a:t>
            </a:r>
            <a:endParaRPr lang="es-CL" sz="900" dirty="0">
              <a:latin typeface="Tahoma" pitchFamily="34" charset="0"/>
              <a:ea typeface="MS PGothic" charset="-128"/>
              <a:cs typeface="Tahoma" pitchFamily="34" charset="0"/>
            </a:endParaRPr>
          </a:p>
        </p:txBody>
      </p:sp>
      <p:graphicFrame>
        <p:nvGraphicFramePr>
          <p:cNvPr id="2946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22533"/>
              </p:ext>
            </p:extLst>
          </p:nvPr>
        </p:nvGraphicFramePr>
        <p:xfrm>
          <a:off x="977462" y="598973"/>
          <a:ext cx="7201412" cy="397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462" y="598973"/>
                        <a:ext cx="7201412" cy="3979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3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5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5579"/>
              </p:ext>
            </p:extLst>
          </p:nvPr>
        </p:nvGraphicFramePr>
        <p:xfrm>
          <a:off x="1034510" y="716102"/>
          <a:ext cx="7091182" cy="376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510" y="716102"/>
                        <a:ext cx="7091182" cy="3761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109879"/>
            <a:ext cx="6858000" cy="488950"/>
          </a:xfrm>
        </p:spPr>
        <p:txBody>
          <a:bodyPr anchor="ctr">
            <a:noAutofit/>
          </a:bodyPr>
          <a:lstStyle/>
          <a:p>
            <a:r>
              <a:rPr lang="es-ES" sz="2400" b="1" dirty="0"/>
              <a:t>Tasas de política monetaria en las principales economías desarrolladas: Perspectivas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833333" y="1196716"/>
            <a:ext cx="621536" cy="2917841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69056" tIns="34529" rIns="69056" bIns="34529" anchor="ctr"/>
          <a:lstStyle/>
          <a:p>
            <a:endParaRPr lang="es-MX" sz="135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34510" y="4590550"/>
            <a:ext cx="56761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900" dirty="0">
                <a:latin typeface="Tahoma" pitchFamily="34" charset="0"/>
                <a:ea typeface="MS PGothic" charset="-128"/>
                <a:cs typeface="Tahoma" pitchFamily="34" charset="0"/>
              </a:rPr>
              <a:t>Fuente: JP Morgan y estimaciones propias</a:t>
            </a:r>
          </a:p>
        </p:txBody>
      </p:sp>
    </p:spTree>
    <p:extLst>
      <p:ext uri="{BB962C8B-B14F-4D97-AF65-F5344CB8AC3E}">
        <p14:creationId xmlns:p14="http://schemas.microsoft.com/office/powerpoint/2010/main" val="39075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1340427" y="169142"/>
            <a:ext cx="6858000" cy="339725"/>
          </a:xfrm>
        </p:spPr>
        <p:txBody>
          <a:bodyPr anchor="ctr">
            <a:noAutofit/>
          </a:bodyPr>
          <a:lstStyle/>
          <a:p>
            <a:r>
              <a:rPr lang="es-ES" sz="2400" b="1" dirty="0"/>
              <a:t>Base monetaria en principales economías desarrolladas 2008 vs 2017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28027" y="462372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900" dirty="0">
                <a:latin typeface="Tahoma" pitchFamily="34" charset="0"/>
                <a:ea typeface="MS PGothic" charset="-128"/>
                <a:cs typeface="Tahoma" pitchFamily="34" charset="0"/>
              </a:rPr>
              <a:t>Fuente: Elaborado en base a Reserva Federal de Estados Unidos, Banco de Japón, Banco Central Europeo y FMI</a:t>
            </a:r>
          </a:p>
          <a:p>
            <a:endParaRPr lang="es-CL" sz="900" dirty="0">
              <a:latin typeface="Tahoma" pitchFamily="34" charset="0"/>
              <a:ea typeface="MS PGothic" charset="-128"/>
              <a:cs typeface="Tahoma" pitchFamily="34" charset="0"/>
            </a:endParaRPr>
          </a:p>
        </p:txBody>
      </p:sp>
      <p:graphicFrame>
        <p:nvGraphicFramePr>
          <p:cNvPr id="33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27326"/>
              </p:ext>
            </p:extLst>
          </p:nvPr>
        </p:nvGraphicFramePr>
        <p:xfrm>
          <a:off x="1128027" y="779217"/>
          <a:ext cx="7070400" cy="375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027" y="779217"/>
                        <a:ext cx="7070400" cy="3758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6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3"/>
            <a:ext cx="9144000" cy="735012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Estímulos monetarios sin precedentes…</a:t>
            </a:r>
            <a:br>
              <a:rPr lang="es-ES" sz="2800" b="1" dirty="0" smtClean="0"/>
            </a:br>
            <a:r>
              <a:rPr lang="es-ES" sz="2800" b="1" dirty="0" smtClean="0"/>
              <a:t>continúan en Zona Euro y Japón</a:t>
            </a:r>
            <a:endParaRPr lang="es-ES" sz="2800" b="1" dirty="0"/>
          </a:p>
        </p:txBody>
      </p:sp>
      <p:graphicFrame>
        <p:nvGraphicFramePr>
          <p:cNvPr id="2948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90069"/>
              </p:ext>
            </p:extLst>
          </p:nvPr>
        </p:nvGraphicFramePr>
        <p:xfrm>
          <a:off x="1152275" y="859104"/>
          <a:ext cx="6692861" cy="366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275" y="859104"/>
                        <a:ext cx="6692861" cy="3661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947395"/>
              </p:ext>
            </p:extLst>
          </p:nvPr>
        </p:nvGraphicFramePr>
        <p:xfrm>
          <a:off x="798786" y="545498"/>
          <a:ext cx="7493876" cy="412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86" y="545498"/>
                        <a:ext cx="7493876" cy="4121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9144000" cy="339725"/>
          </a:xfrm>
        </p:spPr>
        <p:txBody>
          <a:bodyPr anchor="ctr">
            <a:noAutofit/>
          </a:bodyPr>
          <a:lstStyle/>
          <a:p>
            <a:r>
              <a:rPr lang="es-ES" sz="3200" b="1" dirty="0" smtClean="0"/>
              <a:t>El nuevo club de las tasas negativas</a:t>
            </a:r>
            <a:endParaRPr lang="es-ES" sz="3200" b="1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417109" y="1682636"/>
            <a:ext cx="698884" cy="235942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6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309586"/>
              </p:ext>
            </p:extLst>
          </p:nvPr>
        </p:nvGraphicFramePr>
        <p:xfrm>
          <a:off x="593725" y="683172"/>
          <a:ext cx="7704138" cy="40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683172"/>
                        <a:ext cx="7704138" cy="4023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0" y="207091"/>
            <a:ext cx="9144000" cy="339725"/>
          </a:xfrm>
        </p:spPr>
        <p:txBody>
          <a:bodyPr anchor="ctr">
            <a:noAutofit/>
          </a:bodyPr>
          <a:lstStyle/>
          <a:p>
            <a:r>
              <a:rPr lang="es-ES" sz="3600" b="1" dirty="0" smtClean="0"/>
              <a:t>Tasa bonos soberanos a 10 años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748145" y="303498"/>
            <a:ext cx="7782791" cy="1805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7000" b="1" u="none" dirty="0" smtClean="0">
                <a:solidFill>
                  <a:srgbClr val="002060"/>
                </a:solidFill>
              </a:rPr>
              <a:t>China y los Commodities</a:t>
            </a:r>
            <a:endParaRPr lang="es-CL" sz="7000" b="1" i="1" u="none" dirty="0" smtClean="0">
              <a:solidFill>
                <a:srgbClr val="002060"/>
              </a:solidFill>
            </a:endParaRPr>
          </a:p>
        </p:txBody>
      </p:sp>
      <p:pic>
        <p:nvPicPr>
          <p:cNvPr id="3150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851" y="2202188"/>
            <a:ext cx="5085378" cy="280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2" name="Object 42"/>
          <p:cNvGraphicFramePr>
            <a:graphicFrameLocks noChangeAspect="1"/>
          </p:cNvGraphicFramePr>
          <p:nvPr/>
        </p:nvGraphicFramePr>
        <p:xfrm>
          <a:off x="651641" y="574674"/>
          <a:ext cx="7868904" cy="429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1" y="574674"/>
                        <a:ext cx="7868904" cy="4291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33387"/>
          </a:xfrm>
        </p:spPr>
        <p:txBody>
          <a:bodyPr anchor="ctr">
            <a:noAutofit/>
          </a:bodyPr>
          <a:lstStyle/>
          <a:p>
            <a:r>
              <a:rPr lang="es-CL" sz="2800" b="1" dirty="0" smtClean="0"/>
              <a:t>China: desaceleración suave</a:t>
            </a:r>
            <a:endParaRPr lang="es-CL" sz="2800" b="1" dirty="0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0" y="4866501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u="none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Bureau of </a:t>
            </a:r>
            <a:r>
              <a:rPr lang="es-ES_tradnl" sz="1200" u="none" dirty="0" err="1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Statistics</a:t>
            </a:r>
            <a:r>
              <a:rPr lang="es-ES_tradnl" sz="1200" u="none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 of </a:t>
            </a:r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China y FMI enero 2018</a:t>
            </a:r>
            <a:endParaRPr lang="es-ES_tradn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5150069" y="1923393"/>
            <a:ext cx="2942897" cy="683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5263"/>
            <a:ext cx="9144000" cy="431800"/>
          </a:xfrm>
        </p:spPr>
        <p:txBody>
          <a:bodyPr anchor="ctr">
            <a:noAutofit/>
          </a:bodyPr>
          <a:lstStyle/>
          <a:p>
            <a:r>
              <a:rPr lang="es-CL" sz="2800" b="1" dirty="0" smtClean="0"/>
              <a:t>El peso de China en los mercados de </a:t>
            </a:r>
            <a:r>
              <a:rPr lang="es-CL" sz="2800" b="1" i="1" dirty="0" err="1" smtClean="0"/>
              <a:t>commodities</a:t>
            </a:r>
            <a:endParaRPr lang="es-CL" sz="2800" b="1" i="1" dirty="0"/>
          </a:p>
        </p:txBody>
      </p:sp>
      <p:pic>
        <p:nvPicPr>
          <p:cNvPr id="2805763" name="Picture 3"/>
          <p:cNvPicPr>
            <a:picLocks noChangeAspect="1" noChangeArrowheads="1"/>
          </p:cNvPicPr>
          <p:nvPr/>
        </p:nvPicPr>
        <p:blipFill>
          <a:blip r:embed="rId2" cstate="print"/>
          <a:srcRect b="5664"/>
          <a:stretch>
            <a:fillRect/>
          </a:stretch>
        </p:blipFill>
        <p:spPr bwMode="auto">
          <a:xfrm>
            <a:off x="1445713" y="627063"/>
            <a:ext cx="6461769" cy="383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876017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CaixaBank</a:t>
            </a:r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Research</a:t>
            </a:r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,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Monthly</a:t>
            </a:r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Report</a:t>
            </a:r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, Diciembre 2015</a:t>
            </a:r>
            <a:endParaRPr lang="es-C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1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6242"/>
            <a:ext cx="6533550" cy="33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758500" y="137110"/>
            <a:ext cx="7807431" cy="1026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6600" b="1" u="none" dirty="0" smtClean="0">
                <a:solidFill>
                  <a:srgbClr val="002060"/>
                </a:solidFill>
              </a:rPr>
              <a:t>ECONOMÍA MUNDIAL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31800"/>
          </a:xfrm>
        </p:spPr>
        <p:txBody>
          <a:bodyPr anchor="ctr">
            <a:noAutofit/>
          </a:bodyPr>
          <a:lstStyle/>
          <a:p>
            <a:r>
              <a:rPr lang="es-CL" sz="2800" b="1" dirty="0" smtClean="0"/>
              <a:t>Fin del </a:t>
            </a:r>
            <a:r>
              <a:rPr lang="es-CL" sz="2800" b="1" dirty="0" err="1" smtClean="0"/>
              <a:t>Superciclo</a:t>
            </a:r>
            <a:r>
              <a:rPr lang="es-CL" sz="2800" b="1" dirty="0" smtClean="0"/>
              <a:t> de </a:t>
            </a:r>
            <a:r>
              <a:rPr lang="es-CL" sz="2800" b="1" dirty="0" err="1" smtClean="0"/>
              <a:t>Commodities</a:t>
            </a:r>
            <a:endParaRPr lang="es-CL" sz="2800" b="1" dirty="0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1035412" y="4589502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: FMI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198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14757"/>
              </p:ext>
            </p:extLst>
          </p:nvPr>
        </p:nvGraphicFramePr>
        <p:xfrm>
          <a:off x="1035412" y="619019"/>
          <a:ext cx="7142234" cy="39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412" y="619019"/>
                        <a:ext cx="7142234" cy="39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716937" y="141480"/>
            <a:ext cx="8137525" cy="1134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8000" b="1" u="none" dirty="0" smtClean="0">
                <a:solidFill>
                  <a:srgbClr val="002060"/>
                </a:solidFill>
              </a:rPr>
              <a:t>América Latina</a:t>
            </a:r>
            <a:r>
              <a:rPr lang="es-CL" sz="4400" b="1" u="none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152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27" y="1275607"/>
            <a:ext cx="3475931" cy="3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9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00059"/>
              </p:ext>
            </p:extLst>
          </p:nvPr>
        </p:nvGraphicFramePr>
        <p:xfrm>
          <a:off x="704193" y="440679"/>
          <a:ext cx="7840717" cy="423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Hoja de cálculo" r:id="rId4" imgW="8734290" imgH="6372175" progId="Excel.Sheet.12">
                  <p:link updateAutomatic="1"/>
                </p:oleObj>
              </mc:Choice>
              <mc:Fallback>
                <p:oleObj name="Hoja de cálculo" r:id="rId4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93" y="440679"/>
                        <a:ext cx="7840717" cy="4236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269875"/>
          </a:xfrm>
        </p:spPr>
        <p:txBody>
          <a:bodyPr anchor="ctr">
            <a:normAutofit fontScale="90000"/>
          </a:bodyPr>
          <a:lstStyle/>
          <a:p>
            <a:r>
              <a:rPr lang="es-CL" sz="3200" b="1" dirty="0" smtClean="0"/>
              <a:t>Crecimiento económico en América Latina</a:t>
            </a:r>
            <a:endParaRPr lang="es-CL" sz="3200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419872" y="806691"/>
            <a:ext cx="4464496" cy="144813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419872" y="1202953"/>
            <a:ext cx="4752528" cy="80249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876019"/>
            <a:ext cx="817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Fuente: FMI, WEO, octubre 2017</a:t>
            </a:r>
            <a:endParaRPr lang="es-CL" sz="1200" u="none" dirty="0">
              <a:solidFill>
                <a:schemeClr val="tx1"/>
              </a:solidFill>
              <a:latin typeface="Tahoma" pitchFamily="34" charset="0"/>
              <a:ea typeface="MS PGothic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5263"/>
            <a:ext cx="9144000" cy="269875"/>
          </a:xfrm>
        </p:spPr>
        <p:txBody>
          <a:bodyPr anchor="ctr">
            <a:normAutofit fontScale="90000"/>
          </a:bodyPr>
          <a:lstStyle/>
          <a:p>
            <a:r>
              <a:rPr lang="es-CL" sz="3200" b="1" dirty="0" smtClean="0"/>
              <a:t>América Latina: Diferencias de Crecimiento</a:t>
            </a:r>
            <a:endParaRPr lang="es-CL" sz="3200" b="1" dirty="0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0" y="4876020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</a:t>
            </a:r>
            <a:r>
              <a:rPr lang="es-ES_tradnl" sz="1200" u="none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: </a:t>
            </a:r>
            <a:r>
              <a:rPr lang="es-ES_tradn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Consensus</a:t>
            </a:r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 </a:t>
            </a:r>
            <a:r>
              <a:rPr lang="es-ES_tradn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Forecasts</a:t>
            </a:r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  enero 2018 y Banco Central de Chile</a:t>
            </a:r>
            <a:endParaRPr lang="es-ES_tradn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2981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531548"/>
              </p:ext>
            </p:extLst>
          </p:nvPr>
        </p:nvGraphicFramePr>
        <p:xfrm>
          <a:off x="767255" y="615949"/>
          <a:ext cx="7427420" cy="40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55" y="615949"/>
                        <a:ext cx="7427420" cy="400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81012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Exposición a China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4533" y="4784771"/>
            <a:ext cx="3538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</a:rPr>
              <a:t>Fuente</a:t>
            </a:r>
            <a:r>
              <a:rPr lang="es-ES_tradnl" sz="1200" u="none" dirty="0">
                <a:solidFill>
                  <a:schemeClr val="tx1"/>
                </a:solidFill>
                <a:latin typeface="Tahoma" pitchFamily="34" charset="0"/>
              </a:rPr>
              <a:t>: </a:t>
            </a:r>
            <a:r>
              <a:rPr lang="es-ES_tradnl" sz="1200" u="none" dirty="0" err="1" smtClean="0">
                <a:solidFill>
                  <a:schemeClr val="tx1"/>
                </a:solidFill>
                <a:latin typeface="Tahoma" pitchFamily="34" charset="0"/>
              </a:rPr>
              <a:t>Comtrade</a:t>
            </a:r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</a:rPr>
              <a:t>, OMC y Banco Central de Chile</a:t>
            </a:r>
            <a:endParaRPr lang="es-ES_tradnl" sz="1200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99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095191"/>
              </p:ext>
            </p:extLst>
          </p:nvPr>
        </p:nvGraphicFramePr>
        <p:xfrm>
          <a:off x="639779" y="762480"/>
          <a:ext cx="7963894" cy="3765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Gráfico" r:id="rId3" imgW="9305942" imgH="5715034" progId="Excel.Chart.8">
                  <p:link updateAutomatic="1"/>
                </p:oleObj>
              </mc:Choice>
              <mc:Fallback>
                <p:oleObj name="Gráfico" r:id="rId3" imgW="9305942" imgH="5715034" progId="Excel.Char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79" y="762480"/>
                        <a:ext cx="7963894" cy="3765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8933" y="748144"/>
            <a:ext cx="8137525" cy="346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7600" b="1" u="none" dirty="0" smtClean="0">
                <a:solidFill>
                  <a:srgbClr val="002060"/>
                </a:solidFill>
              </a:rPr>
              <a:t>Recursos Naturales,</a:t>
            </a:r>
          </a:p>
          <a:p>
            <a:pPr algn="ctr"/>
            <a:r>
              <a:rPr lang="es-CL" sz="7600" b="1" u="none" dirty="0" smtClean="0">
                <a:solidFill>
                  <a:srgbClr val="002060"/>
                </a:solidFill>
              </a:rPr>
              <a:t>Deterioro Fiscal e</a:t>
            </a:r>
          </a:p>
          <a:p>
            <a:pPr algn="ctr"/>
            <a:r>
              <a:rPr lang="es-CL" sz="7600" b="1" u="none" dirty="0" smtClean="0">
                <a:solidFill>
                  <a:srgbClr val="002060"/>
                </a:solidFill>
              </a:rPr>
              <a:t>Instituciones</a:t>
            </a:r>
          </a:p>
        </p:txBody>
      </p:sp>
    </p:spTree>
    <p:extLst>
      <p:ext uri="{BB962C8B-B14F-4D97-AF65-F5344CB8AC3E}">
        <p14:creationId xmlns:p14="http://schemas.microsoft.com/office/powerpoint/2010/main" val="26519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81012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Exposición a </a:t>
            </a:r>
            <a:r>
              <a:rPr lang="es-CL" sz="3200" b="1" dirty="0" err="1" smtClean="0"/>
              <a:t>Commodities</a:t>
            </a:r>
            <a:endParaRPr lang="es-CL" sz="3200" b="1" dirty="0" smtClean="0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4866507"/>
            <a:ext cx="1075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</a:rPr>
              <a:t>Fuente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</a:rPr>
              <a:t>: OMC</a:t>
            </a:r>
            <a:endParaRPr lang="en-US" sz="1200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2993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26574"/>
              </p:ext>
            </p:extLst>
          </p:nvPr>
        </p:nvGraphicFramePr>
        <p:xfrm>
          <a:off x="686482" y="700090"/>
          <a:ext cx="7449600" cy="3821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Gráfico" r:id="rId3" imgW="9305942" imgH="5715034" progId="Excel.Chart.8">
                  <p:link updateAutomatic="1"/>
                </p:oleObj>
              </mc:Choice>
              <mc:Fallback>
                <p:oleObj name="Gráfico" r:id="rId3" imgW="9305942" imgH="5715034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82" y="700090"/>
                        <a:ext cx="7449600" cy="3821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31800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Balances Fiscales 2017 (p)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" y="4866509"/>
            <a:ext cx="1011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</a:rPr>
              <a:t>Fuente: FMI</a:t>
            </a:r>
            <a:endParaRPr lang="es-CL" sz="1200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28538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359766"/>
              </p:ext>
            </p:extLst>
          </p:nvPr>
        </p:nvGraphicFramePr>
        <p:xfrm>
          <a:off x="838200" y="566737"/>
          <a:ext cx="7189788" cy="417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Gráfico" r:id="rId4" imgW="8763091" imgH="6391217" progId="Excel.Chart.8">
                  <p:link updateAutomatic="1"/>
                </p:oleObj>
              </mc:Choice>
              <mc:Fallback>
                <p:oleObj name="Gráfico" r:id="rId4" imgW="8763091" imgH="6391217" progId="Excel.Chart.8">
                  <p:link updateAutomatic="1"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66737"/>
                        <a:ext cx="7189788" cy="4173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00"/>
            <a:ext cx="9144000" cy="433388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Empeoramiento de Balances Fiscales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" y="4866509"/>
            <a:ext cx="1011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</a:rPr>
              <a:t>Fuente: FMI</a:t>
            </a:r>
            <a:endParaRPr lang="es-CL" sz="1200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28538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58430"/>
              </p:ext>
            </p:extLst>
          </p:nvPr>
        </p:nvGraphicFramePr>
        <p:xfrm>
          <a:off x="725214" y="484188"/>
          <a:ext cx="7714593" cy="423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Gráfico" r:id="rId4" imgW="8763091" imgH="6391217" progId="Excel.Chart.8">
                  <p:link updateAutomatic="1"/>
                </p:oleObj>
              </mc:Choice>
              <mc:Fallback>
                <p:oleObj name="Gráfico" r:id="rId4" imgW="8763091" imgH="6391217" progId="Excel.Chart.8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14" y="484188"/>
                        <a:ext cx="7714593" cy="4234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9144000" cy="431800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Deuda pública bruta 2017 (p)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6" y="4876014"/>
            <a:ext cx="10118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</a:rPr>
              <a:t>Fuente: FMI</a:t>
            </a:r>
            <a:endParaRPr lang="es-CL" sz="1200" u="none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2838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886957"/>
              </p:ext>
            </p:extLst>
          </p:nvPr>
        </p:nvGraphicFramePr>
        <p:xfrm>
          <a:off x="767255" y="644693"/>
          <a:ext cx="7556938" cy="4042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55" y="644693"/>
                        <a:ext cx="7556938" cy="4042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820883" y="-67169"/>
            <a:ext cx="7855526" cy="1080654"/>
          </a:xfrm>
        </p:spPr>
        <p:txBody>
          <a:bodyPr anchor="ctr">
            <a:noAutofit/>
          </a:bodyPr>
          <a:lstStyle/>
          <a:p>
            <a:r>
              <a:rPr lang="es-CL" sz="2600" b="1" dirty="0"/>
              <a:t>Crecimiento mundial 2015-2019: </a:t>
            </a:r>
            <a:br>
              <a:rPr lang="es-CL" sz="2600" b="1" dirty="0"/>
            </a:br>
            <a:r>
              <a:rPr lang="es-CL" sz="2600" b="1" dirty="0"/>
              <a:t>las Economías Emergentes se aceleran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912668"/>
            <a:ext cx="61293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900" dirty="0">
                <a:latin typeface="Tahoma" pitchFamily="34" charset="0"/>
                <a:ea typeface="MS PGothic" charset="-128"/>
                <a:cs typeface="Tahoma" pitchFamily="34" charset="0"/>
              </a:rPr>
              <a:t>Fuente: FMI, enero 2018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3545886" y="2733768"/>
            <a:ext cx="702078" cy="54006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80897"/>
              </p:ext>
            </p:extLst>
          </p:nvPr>
        </p:nvGraphicFramePr>
        <p:xfrm>
          <a:off x="820884" y="911394"/>
          <a:ext cx="7471062" cy="373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84" y="911394"/>
                        <a:ext cx="7471062" cy="3734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ctor recto de flecha 14"/>
          <p:cNvCxnSpPr/>
          <p:nvPr/>
        </p:nvCxnSpPr>
        <p:spPr>
          <a:xfrm flipV="1">
            <a:off x="6373062" y="1383618"/>
            <a:ext cx="1534420" cy="378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818" y="322115"/>
            <a:ext cx="9144000" cy="431800"/>
          </a:xfrm>
        </p:spPr>
        <p:txBody>
          <a:bodyPr>
            <a:normAutofit fontScale="90000"/>
          </a:bodyPr>
          <a:lstStyle/>
          <a:p>
            <a:r>
              <a:rPr lang="es-CL" sz="3200" b="1" dirty="0" smtClean="0"/>
              <a:t>¿Por qué el ahorro  público es más alto en economías abundantes en recursos naturales?</a:t>
            </a:r>
            <a:endParaRPr lang="es-CL" sz="32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95536" y="1131591"/>
            <a:ext cx="84249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defTabSz="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600" u="none" kern="0" dirty="0" smtClean="0">
                <a:solidFill>
                  <a:schemeClr val="tx1"/>
                </a:solidFill>
                <a:latin typeface="+mn-lt"/>
                <a:cs typeface="+mn-cs"/>
              </a:rPr>
              <a:t>Un aumento de 1% en la varianza de los ingresos fiscales de recursos naturales incrementa los activos financieros públicos netos en 0,05% (después de ingresos tributarios transitorios de recursos naturales)</a:t>
            </a:r>
          </a:p>
          <a:p>
            <a:pPr marL="342900" lvl="0" indent="-342900" algn="just" defTabSz="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600" u="none" kern="0" dirty="0" smtClean="0">
                <a:solidFill>
                  <a:schemeClr val="tx1"/>
                </a:solidFill>
                <a:latin typeface="+mn-lt"/>
                <a:cs typeface="+mn-cs"/>
              </a:rPr>
              <a:t>El coeficiente estimado para el efecto de la volatilidad de ingresos de recursos naturales sobre ahorro público neto sistemáticamente disminuye cuando los países con menor dependencia de recursos naturales son incorporados</a:t>
            </a:r>
          </a:p>
          <a:p>
            <a:pPr marL="1257300" lvl="2" indent="-342900" algn="just" defTabSz="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2600" u="none" kern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lvl="0" indent="-342900" algn="just" defTabSz="4572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s-CL" sz="26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673352"/>
            <a:ext cx="7678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Why Are Public Savings Higher in Natural Resource Abundant Economies? R. Cerda, F. Larraín B. y F. Larraín C., </a:t>
            </a:r>
            <a:r>
              <a:rPr lang="es-CL" sz="1200" dirty="0" smtClean="0">
                <a:latin typeface="Tahoma" pitchFamily="34" charset="0"/>
                <a:ea typeface="ＭＳ Ｐゴシック" pitchFamily="-111" charset="-128"/>
              </a:rPr>
              <a:t>por aparecer, 2018</a:t>
            </a:r>
            <a:endParaRPr lang="es-C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7313"/>
            <a:ext cx="9144000" cy="431800"/>
          </a:xfrm>
        </p:spPr>
        <p:txBody>
          <a:bodyPr anchor="ctr">
            <a:noAutofit/>
          </a:bodyPr>
          <a:lstStyle/>
          <a:p>
            <a:r>
              <a:rPr lang="es-CL" sz="3200" b="1" dirty="0" smtClean="0"/>
              <a:t>Fondos Soberanos en el Mundo</a:t>
            </a:r>
            <a:endParaRPr lang="es-CL" sz="3200" b="1" dirty="0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1017204" y="4608804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SWF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Institute</a:t>
            </a:r>
            <a:endParaRPr lang="es-C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2869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23082"/>
              </p:ext>
            </p:extLst>
          </p:nvPr>
        </p:nvGraphicFramePr>
        <p:xfrm>
          <a:off x="1000125" y="501650"/>
          <a:ext cx="737235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501650"/>
                        <a:ext cx="737235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74" y="4866501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SWF </a:t>
            </a:r>
            <a:r>
              <a:rPr lang="es-C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Institute</a:t>
            </a:r>
            <a:endParaRPr lang="es-C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" y="87483"/>
            <a:ext cx="9143926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Fondos Soberanos en el Mundo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67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02180"/>
              </p:ext>
            </p:extLst>
          </p:nvPr>
        </p:nvGraphicFramePr>
        <p:xfrm>
          <a:off x="912813" y="517525"/>
          <a:ext cx="731678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517525"/>
                        <a:ext cx="731678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0" y="227012"/>
            <a:ext cx="9144000" cy="339725"/>
          </a:xfrm>
        </p:spPr>
        <p:txBody>
          <a:bodyPr anchor="ctr">
            <a:noAutofit/>
          </a:bodyPr>
          <a:lstStyle/>
          <a:p>
            <a:r>
              <a:rPr lang="es-CL" sz="2800" b="1" dirty="0" smtClean="0"/>
              <a:t>Mejores Instituciones: Banco Central Autónomo y Regla Fiscal Estructural</a:t>
            </a:r>
            <a:endParaRPr lang="es-CL" sz="28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71351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Fuente: </a:t>
            </a:r>
            <a:r>
              <a:rPr lang="es-CL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Elaboración propia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charset="-128"/>
              <a:cs typeface="Tahoma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318" y="977462"/>
            <a:ext cx="4665954" cy="373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354317" y="2832406"/>
            <a:ext cx="4498427" cy="32069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s-MX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354317" y="2569519"/>
            <a:ext cx="4498427" cy="32069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s-MX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349067" y="3878019"/>
            <a:ext cx="4498427" cy="32069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0" y="303213"/>
            <a:ext cx="9144000" cy="339725"/>
          </a:xfrm>
        </p:spPr>
        <p:txBody>
          <a:bodyPr anchor="ctr">
            <a:noAutofit/>
          </a:bodyPr>
          <a:lstStyle/>
          <a:p>
            <a:r>
              <a:rPr lang="es-CL" sz="2400" b="1" dirty="0" smtClean="0"/>
              <a:t>Volatilidad de los ingresos tributarios</a:t>
            </a:r>
            <a:br>
              <a:rPr lang="es-CL" sz="2400" b="1" dirty="0" smtClean="0"/>
            </a:br>
            <a:r>
              <a:rPr lang="es-CL" sz="2400" b="1" dirty="0" smtClean="0"/>
              <a:t>(sin seguridad social) </a:t>
            </a:r>
            <a:endParaRPr lang="es-CL" sz="2400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092" y="4780448"/>
            <a:ext cx="817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Fuente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: </a:t>
            </a:r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Jiménez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 y </a:t>
            </a:r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Kacef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charset="-128"/>
                <a:cs typeface="Tahoma" pitchFamily="34" charset="0"/>
              </a:rPr>
              <a:t> (2011)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charset="-128"/>
              <a:cs typeface="Tahoma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08040"/>
            <a:ext cx="8331371" cy="33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3923" name="Object 3"/>
          <p:cNvGraphicFramePr>
            <a:graphicFrameLocks noChangeAspect="1"/>
          </p:cNvGraphicFramePr>
          <p:nvPr/>
        </p:nvGraphicFramePr>
        <p:xfrm>
          <a:off x="830042" y="1112597"/>
          <a:ext cx="7486374" cy="331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Worksheet" r:id="rId3" imgW="6305549" imgH="2790843" progId="Excel.Sheet.8">
                  <p:link updateAutomatic="1"/>
                </p:oleObj>
              </mc:Choice>
              <mc:Fallback>
                <p:oleObj name="Worksheet" r:id="rId3" imgW="6305549" imgH="2790843" progId="Excel.Sheet.8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42" y="1112597"/>
                        <a:ext cx="7486374" cy="3313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31800"/>
          </a:xfrm>
        </p:spPr>
        <p:txBody>
          <a:bodyPr>
            <a:noAutofit/>
          </a:bodyPr>
          <a:lstStyle/>
          <a:p>
            <a:r>
              <a:rPr lang="es-CL" sz="3600" b="1" dirty="0" smtClean="0"/>
              <a:t>Indicadores de Gobernabilidad (2016)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" y="4866503"/>
            <a:ext cx="21250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200" u="none" smtClean="0">
                <a:solidFill>
                  <a:schemeClr val="tx1"/>
                </a:solidFill>
                <a:latin typeface="Tahoma" pitchFamily="34" charset="0"/>
              </a:rPr>
              <a:t>Fuente: Banco Mundial 2017</a:t>
            </a:r>
            <a:endParaRPr lang="es-CL" sz="1200" u="none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71600" y="69954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0" b="1" u="none" dirty="0" smtClean="0"/>
              <a:t>(0 corresponde al percentil más bajo y 100 al más alto)</a:t>
            </a:r>
            <a:endParaRPr lang="es-CL" sz="1800" b="1" u="none" dirty="0"/>
          </a:p>
        </p:txBody>
      </p:sp>
      <p:sp>
        <p:nvSpPr>
          <p:cNvPr id="10" name="9 Rectángulo"/>
          <p:cNvSpPr/>
          <p:nvPr/>
        </p:nvSpPr>
        <p:spPr>
          <a:xfrm>
            <a:off x="755576" y="2787775"/>
            <a:ext cx="77048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2118" y="1103586"/>
            <a:ext cx="8282957" cy="2764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6000" b="1" u="none" dirty="0" smtClean="0">
                <a:solidFill>
                  <a:srgbClr val="002060"/>
                </a:solidFill>
              </a:rPr>
              <a:t>El Peligro del Populismo y la Trampa del Ingreso Medio</a:t>
            </a:r>
          </a:p>
        </p:txBody>
      </p:sp>
    </p:spTree>
    <p:extLst>
      <p:ext uri="{BB962C8B-B14F-4D97-AF65-F5344CB8AC3E}">
        <p14:creationId xmlns:p14="http://schemas.microsoft.com/office/powerpoint/2010/main" val="26519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8"/>
            <a:ext cx="9144000" cy="512762"/>
          </a:xfrm>
        </p:spPr>
        <p:txBody>
          <a:bodyPr>
            <a:noAutofit/>
          </a:bodyPr>
          <a:lstStyle/>
          <a:p>
            <a:r>
              <a:rPr lang="es-CL" sz="3200" b="1" kern="1200" dirty="0" smtClean="0">
                <a:cs typeface="Verdana" pitchFamily="34" charset="0"/>
              </a:rPr>
              <a:t>La Trampa del Ingreso Medio</a:t>
            </a:r>
            <a:endParaRPr lang="es-CL" sz="3200" b="1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" y="4866509"/>
            <a:ext cx="4067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Fuente: The Economist </a:t>
            </a:r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basado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 en Banco Mundial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2854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824" y="699755"/>
            <a:ext cx="5890352" cy="41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1336" y="193099"/>
            <a:ext cx="9144000" cy="1027112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s-CL" dirty="0" smtClean="0"/>
              <a:t>¿</a:t>
            </a:r>
            <a:r>
              <a:rPr lang="es-CL" sz="2800" b="1" dirty="0" smtClean="0"/>
              <a:t>Por qué la abundancia de recursos naturales hace a los países más propensos a la trampa del ingreso medio? </a:t>
            </a:r>
            <a:endParaRPr lang="es-CL" sz="2800" b="1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1336" y="1516352"/>
            <a:ext cx="7927975" cy="3022600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s-CL" sz="2400" dirty="0" smtClean="0"/>
              <a:t> Volatilidad macro</a:t>
            </a:r>
            <a:r>
              <a:rPr lang="es-CL" sz="2400" dirty="0" smtClean="0">
                <a:sym typeface="Wingdings" panose="05000000000000000000" pitchFamily="2" charset="2"/>
              </a:rPr>
              <a:t> menor crecimiento</a:t>
            </a:r>
            <a:r>
              <a:rPr lang="es-CL" sz="2400" dirty="0" smtClean="0"/>
              <a:t> </a:t>
            </a:r>
          </a:p>
          <a:p>
            <a:pPr marL="0" indent="0" eaLnBrk="1" hangingPunct="1"/>
            <a:endParaRPr lang="es-CL" sz="2400" dirty="0" smtClean="0"/>
          </a:p>
          <a:p>
            <a:pPr marL="0" indent="0" eaLnBrk="1" hangingPunct="1"/>
            <a:r>
              <a:rPr lang="es-CL" sz="2400" dirty="0" smtClean="0"/>
              <a:t> Búsqueda de rentas, malestar social</a:t>
            </a:r>
          </a:p>
          <a:p>
            <a:pPr marL="0" indent="0" eaLnBrk="1" hangingPunct="1">
              <a:buNone/>
            </a:pPr>
            <a:r>
              <a:rPr lang="es-CL" sz="2400" dirty="0" smtClean="0"/>
              <a:t> </a:t>
            </a:r>
          </a:p>
          <a:p>
            <a:pPr marL="0" indent="0" eaLnBrk="1" hangingPunct="1"/>
            <a:r>
              <a:rPr lang="es-CL" sz="2400" dirty="0" smtClean="0"/>
              <a:t> Instituciones débiles</a:t>
            </a:r>
          </a:p>
          <a:p>
            <a:pPr marL="0" indent="0" eaLnBrk="1" hangingPunct="1"/>
            <a:endParaRPr lang="es-CL" sz="2400" dirty="0" smtClean="0"/>
          </a:p>
          <a:p>
            <a:pPr marL="0" indent="0" eaLnBrk="1" hangingPunct="1"/>
            <a:r>
              <a:rPr lang="es-CL" sz="2400" dirty="0" smtClean="0"/>
              <a:t> Enfermedad holandesa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4150"/>
            <a:ext cx="9144000" cy="514350"/>
          </a:xfrm>
        </p:spPr>
        <p:txBody>
          <a:bodyPr>
            <a:noAutofit/>
          </a:bodyPr>
          <a:lstStyle/>
          <a:p>
            <a:r>
              <a:rPr lang="es-CL" sz="2800" b="1" kern="1200" dirty="0" smtClean="0">
                <a:cs typeface="Verdana" pitchFamily="34" charset="0"/>
              </a:rPr>
              <a:t>Relación entre </a:t>
            </a:r>
            <a:r>
              <a:rPr lang="es-CL" sz="2800" b="1" dirty="0">
                <a:cs typeface="Verdana" pitchFamily="34" charset="0"/>
              </a:rPr>
              <a:t>r</a:t>
            </a:r>
            <a:r>
              <a:rPr lang="es-CL" sz="2800" b="1" kern="1200" dirty="0" smtClean="0">
                <a:cs typeface="Verdana" pitchFamily="34" charset="0"/>
              </a:rPr>
              <a:t>entas de recursos y democracia en Latinoamérica </a:t>
            </a:r>
            <a:endParaRPr lang="es-CL" sz="2800" b="1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67172" y="4589501"/>
            <a:ext cx="4067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none" dirty="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Fuente: Larra</a:t>
            </a:r>
            <a:r>
              <a:rPr lang="en-US" sz="1100" dirty="0" smtClean="0">
                <a:latin typeface="Tahoma" pitchFamily="34" charset="0"/>
                <a:ea typeface="MS PGothic" pitchFamily="34" charset="-128"/>
              </a:rPr>
              <a:t>ín &amp; Perelló (2017</a:t>
            </a:r>
            <a:r>
              <a:rPr lang="en-US" sz="1200" dirty="0" smtClean="0">
                <a:latin typeface="Tahoma" pitchFamily="34" charset="0"/>
                <a:ea typeface="MS PGothic" pitchFamily="34" charset="-128"/>
              </a:rPr>
              <a:t>)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2" y="2241229"/>
            <a:ext cx="2880000" cy="21659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000" y="2221086"/>
            <a:ext cx="2880000" cy="21861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828" y="2266358"/>
            <a:ext cx="2880000" cy="209559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15636" y="1047381"/>
            <a:ext cx="827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Relación positiva o neutra hasta el 2000, a diferencia de otros lugares del mundo que sufren de una “maldición política” de los recursos naturales (Medio </a:t>
            </a:r>
            <a:r>
              <a:rPr lang="es-CL" dirty="0"/>
              <a:t>O</a:t>
            </a:r>
            <a:r>
              <a:rPr lang="es-CL" dirty="0" smtClean="0"/>
              <a:t>riente y África).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126160"/>
            <a:ext cx="6858000" cy="463550"/>
          </a:xfrm>
        </p:spPr>
        <p:txBody>
          <a:bodyPr anchor="ctr">
            <a:noAutofit/>
          </a:bodyPr>
          <a:lstStyle/>
          <a:p>
            <a:r>
              <a:rPr lang="es-ES" sz="3200" b="1" dirty="0"/>
              <a:t>Crecimiento en EEUU</a:t>
            </a:r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0" y="4860757"/>
            <a:ext cx="375303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s-ES_tradnl" sz="900" dirty="0">
                <a:latin typeface="Tahoma" pitchFamily="34" charset="0"/>
                <a:ea typeface="MS PGothic" charset="-128"/>
              </a:rPr>
              <a:t>Fuente: Bureau of Economic Analysis y FMI enero 2018</a:t>
            </a:r>
          </a:p>
        </p:txBody>
      </p:sp>
      <p:graphicFrame>
        <p:nvGraphicFramePr>
          <p:cNvPr id="29859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381026"/>
              </p:ext>
            </p:extLst>
          </p:nvPr>
        </p:nvGraphicFramePr>
        <p:xfrm>
          <a:off x="851338" y="604142"/>
          <a:ext cx="7149662" cy="402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38" y="604142"/>
                        <a:ext cx="7149662" cy="4027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7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2563"/>
            <a:ext cx="9144000" cy="512762"/>
          </a:xfrm>
        </p:spPr>
        <p:txBody>
          <a:bodyPr>
            <a:noAutofit/>
          </a:bodyPr>
          <a:lstStyle/>
          <a:p>
            <a:r>
              <a:rPr lang="es-CL" sz="2800" b="1" kern="1200" dirty="0" smtClean="0">
                <a:cs typeface="Verdana" pitchFamily="34" charset="0"/>
              </a:rPr>
              <a:t>Relación entre </a:t>
            </a:r>
            <a:r>
              <a:rPr lang="es-CL" sz="2800" b="1" dirty="0">
                <a:cs typeface="Verdana" pitchFamily="34" charset="0"/>
              </a:rPr>
              <a:t>r</a:t>
            </a:r>
            <a:r>
              <a:rPr lang="es-CL" sz="2800" b="1" kern="1200" dirty="0" smtClean="0">
                <a:cs typeface="Verdana" pitchFamily="34" charset="0"/>
              </a:rPr>
              <a:t>entas de recursos y democracia en Latinoamérica </a:t>
            </a:r>
            <a:endParaRPr lang="es-CL" sz="2800" b="1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132" y="4728001"/>
            <a:ext cx="4067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none" dirty="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Fuente: Larra</a:t>
            </a:r>
            <a:r>
              <a:rPr lang="en-US" sz="1100" dirty="0" smtClean="0">
                <a:latin typeface="Tahoma" pitchFamily="34" charset="0"/>
                <a:ea typeface="MS PGothic" pitchFamily="34" charset="-128"/>
              </a:rPr>
              <a:t>ín &amp; Perelló (2017</a:t>
            </a:r>
            <a:r>
              <a:rPr lang="en-US" sz="1200" dirty="0" smtClean="0">
                <a:latin typeface="Tahoma" pitchFamily="34" charset="0"/>
                <a:ea typeface="MS PGothic" pitchFamily="34" charset="-128"/>
              </a:rPr>
              <a:t>)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5636" y="990461"/>
            <a:ext cx="827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/>
              <a:t>Relación cambia durante década del 2000. Países más afectados por el “commodity boom” tuvieron un efecto adverso sobre su régimen democrático. </a:t>
            </a:r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37" y="1832212"/>
            <a:ext cx="4072408" cy="291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"/>
            <a:ext cx="9144000" cy="512763"/>
          </a:xfrm>
        </p:spPr>
        <p:txBody>
          <a:bodyPr>
            <a:noAutofit/>
          </a:bodyPr>
          <a:lstStyle/>
          <a:p>
            <a:r>
              <a:rPr lang="es-CL" sz="3200" b="1" kern="1200" dirty="0" smtClean="0">
                <a:cs typeface="Verdana" pitchFamily="34" charset="0"/>
              </a:rPr>
              <a:t>Populismo: el ejemplo de Venezuela</a:t>
            </a:r>
            <a:endParaRPr lang="es-CL" sz="3200" b="1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866501"/>
            <a:ext cx="4067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none" dirty="0" err="1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Fuente</a:t>
            </a:r>
            <a:r>
              <a:rPr lang="en-US" sz="1200" u="none" dirty="0" smtClean="0">
                <a:solidFill>
                  <a:schemeClr val="tx1"/>
                </a:solidFill>
                <a:latin typeface="Tahoma" pitchFamily="34" charset="0"/>
                <a:ea typeface="MS PGothic" pitchFamily="34" charset="-128"/>
              </a:rPr>
              <a:t>: FMI</a:t>
            </a:r>
            <a:endParaRPr lang="en-US" sz="1200" u="none" dirty="0">
              <a:solidFill>
                <a:schemeClr val="tx1"/>
              </a:solidFill>
              <a:latin typeface="Tahoma" pitchFamily="34" charset="0"/>
              <a:ea typeface="MS PGothic" pitchFamily="34" charset="-128"/>
            </a:endParaRPr>
          </a:p>
        </p:txBody>
      </p:sp>
      <p:graphicFrame>
        <p:nvGraphicFramePr>
          <p:cNvPr id="2859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17467"/>
              </p:ext>
            </p:extLst>
          </p:nvPr>
        </p:nvGraphicFramePr>
        <p:xfrm>
          <a:off x="860425" y="615949"/>
          <a:ext cx="7194550" cy="425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Gráfico" r:id="rId4" imgW="8763091" imgH="6391217" progId="Excel.Chart.8">
                  <p:link updateAutomatic="1"/>
                </p:oleObj>
              </mc:Choice>
              <mc:Fallback>
                <p:oleObj name="Gráfico" r:id="rId4" imgW="8763091" imgH="6391217" progId="Excel.Chart.8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615949"/>
                        <a:ext cx="7194550" cy="4250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2639" y="1103586"/>
            <a:ext cx="8282957" cy="2764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sz="6000" b="1" u="none" dirty="0" smtClean="0">
                <a:solidFill>
                  <a:srgbClr val="002060"/>
                </a:solidFill>
              </a:rPr>
              <a:t>Cambios Políticos en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378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010" y="825488"/>
            <a:ext cx="4365713" cy="4286336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2391875" y="3821690"/>
            <a:ext cx="1448786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/>
              <a:t>Piñera gana elección presidencial (2018-2021)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053776" y="3561109"/>
            <a:ext cx="1779894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/>
              <a:t>Macri (2015-2019) triunfa en elección legislativa (octubre 2017)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35261" y="3872734"/>
            <a:ext cx="1296144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Argentina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479490" y="3013826"/>
            <a:ext cx="1773213" cy="6232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/>
              <a:t>PPK (</a:t>
            </a:r>
            <a:r>
              <a:rPr lang="es-CL" sz="1200" dirty="0" smtClean="0"/>
              <a:t>2016-2021). Ojo con desaprobación </a:t>
            </a:r>
            <a:r>
              <a:rPr lang="es-CL" sz="1200" dirty="0"/>
              <a:t>de 79% (caso Odebrecht).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3988291" y="2743885"/>
            <a:ext cx="347956" cy="21929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3860550" y="4040981"/>
            <a:ext cx="603439" cy="154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4913195" y="3833761"/>
            <a:ext cx="1032635" cy="7794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2104"/>
            <a:ext cx="9144000" cy="573088"/>
          </a:xfrm>
        </p:spPr>
        <p:txBody>
          <a:bodyPr>
            <a:noAutofit/>
          </a:bodyPr>
          <a:lstStyle/>
          <a:p>
            <a:r>
              <a:rPr lang="es-CL" sz="3000" b="1" dirty="0">
                <a:cs typeface="Verdana" pitchFamily="34" charset="0"/>
              </a:rPr>
              <a:t>América Latina: </a:t>
            </a:r>
            <a:r>
              <a:rPr lang="es-CL" sz="3000" b="1" dirty="0" smtClean="0">
                <a:cs typeface="Verdana" pitchFamily="34" charset="0"/>
              </a:rPr>
              <a:t>¿Giro </a:t>
            </a:r>
            <a:r>
              <a:rPr lang="es-CL" sz="3000" b="1" dirty="0">
                <a:cs typeface="Verdana" pitchFamily="34" charset="0"/>
              </a:rPr>
              <a:t>hacia la </a:t>
            </a:r>
            <a:r>
              <a:rPr lang="es-CL" sz="3000" b="1" dirty="0" smtClean="0">
                <a:cs typeface="Verdana" pitchFamily="34" charset="0"/>
              </a:rPr>
              <a:t>Centroderecha?</a:t>
            </a:r>
            <a:endParaRPr lang="es-CL" sz="3000" b="1" dirty="0"/>
          </a:p>
        </p:txBody>
      </p:sp>
      <p:sp>
        <p:nvSpPr>
          <p:cNvPr id="32" name="18 CuadroTexto"/>
          <p:cNvSpPr txBox="1"/>
          <p:nvPr/>
        </p:nvSpPr>
        <p:spPr>
          <a:xfrm>
            <a:off x="6624501" y="2345102"/>
            <a:ext cx="2198777" cy="438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Destitución de D.Rousseff, asume M.Temer</a:t>
            </a:r>
            <a:r>
              <a:rPr lang="es-CL" sz="1200" dirty="0"/>
              <a:t> </a:t>
            </a:r>
            <a:r>
              <a:rPr lang="es-CL" sz="1200" dirty="0" smtClean="0"/>
              <a:t>hasta octubre 2018.</a:t>
            </a:r>
            <a:endParaRPr lang="es-CL" sz="1200" dirty="0"/>
          </a:p>
        </p:txBody>
      </p:sp>
      <p:cxnSp>
        <p:nvCxnSpPr>
          <p:cNvPr id="33" name="Conector recto de flecha 32"/>
          <p:cNvCxnSpPr/>
          <p:nvPr/>
        </p:nvCxnSpPr>
        <p:spPr>
          <a:xfrm flipV="1">
            <a:off x="5537458" y="2564393"/>
            <a:ext cx="1033940" cy="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91" y="1505643"/>
            <a:ext cx="1065563" cy="80693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22" y="1521844"/>
            <a:ext cx="1022777" cy="77453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66" y="3911706"/>
            <a:ext cx="1097481" cy="81908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91" y="3800716"/>
            <a:ext cx="1110944" cy="80956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91" y="2968655"/>
            <a:ext cx="1110944" cy="79953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" y="3911706"/>
            <a:ext cx="1111106" cy="84580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" y="2650889"/>
            <a:ext cx="1107602" cy="84073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63" y="2650890"/>
            <a:ext cx="1176824" cy="840739"/>
          </a:xfrm>
          <a:prstGeom prst="rect">
            <a:avLst/>
          </a:prstGeom>
        </p:spPr>
      </p:pic>
      <p:cxnSp>
        <p:nvCxnSpPr>
          <p:cNvPr id="48" name="Conector recto de flecha 47"/>
          <p:cNvCxnSpPr/>
          <p:nvPr/>
        </p:nvCxnSpPr>
        <p:spPr>
          <a:xfrm flipH="1" flipV="1">
            <a:off x="2845558" y="2076999"/>
            <a:ext cx="1405151" cy="28354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8 CuadroTexto"/>
          <p:cNvSpPr txBox="1"/>
          <p:nvPr/>
        </p:nvSpPr>
        <p:spPr>
          <a:xfrm>
            <a:off x="679841" y="1826212"/>
            <a:ext cx="2116458" cy="4385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Moreno marca diferencias con administración de Correa.</a:t>
            </a:r>
            <a:endParaRPr lang="es-CL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4" y="962228"/>
            <a:ext cx="1042293" cy="82647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1" y="958013"/>
            <a:ext cx="1139470" cy="8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9" grpId="0" animBg="1"/>
      <p:bldP spid="32" grpId="1" animBg="1"/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018" y="784429"/>
            <a:ext cx="4365713" cy="4286336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6773709" y="2430022"/>
            <a:ext cx="1584539" cy="8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Brasil: Elección presidencial y legislativa</a:t>
            </a:r>
            <a:endParaRPr lang="es-CL" sz="1200" dirty="0"/>
          </a:p>
          <a:p>
            <a:pPr algn="ctr"/>
            <a:r>
              <a:rPr lang="es-CL" sz="1200" dirty="0" smtClean="0"/>
              <a:t>(octubre </a:t>
            </a:r>
            <a:r>
              <a:rPr lang="es-CL" sz="1200" dirty="0"/>
              <a:t>2018)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435261" y="3872734"/>
            <a:ext cx="1296144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Argentina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49207" y="2583126"/>
            <a:ext cx="486054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Perú</a:t>
            </a:r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4702453" y="1786836"/>
            <a:ext cx="1172909" cy="147316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2539485" y="2048196"/>
            <a:ext cx="1622784" cy="11426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"/>
          <p:cNvCxnSpPr/>
          <p:nvPr/>
        </p:nvCxnSpPr>
        <p:spPr>
          <a:xfrm flipV="1">
            <a:off x="3887611" y="1156503"/>
            <a:ext cx="959990" cy="677094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55049" y="1939566"/>
            <a:ext cx="2019682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Colombia: Elección </a:t>
            </a:r>
            <a:r>
              <a:rPr lang="es-CL" sz="1200" dirty="0"/>
              <a:t>legislativa </a:t>
            </a:r>
            <a:r>
              <a:rPr lang="es-CL" sz="1200" dirty="0" smtClean="0"/>
              <a:t>(marzo </a:t>
            </a:r>
            <a:r>
              <a:rPr lang="es-CL" sz="1200" dirty="0"/>
              <a:t>2018) y presidencial </a:t>
            </a:r>
            <a:r>
              <a:rPr lang="es-CL" sz="1200" dirty="0" smtClean="0"/>
              <a:t>(mayo </a:t>
            </a:r>
            <a:r>
              <a:rPr lang="es-CL" sz="1200" dirty="0"/>
              <a:t>2018)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83785" y="1011872"/>
            <a:ext cx="1751240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México: Elección presidencial y legislativa (julio </a:t>
            </a:r>
            <a:r>
              <a:rPr lang="es-CL" sz="1200" dirty="0"/>
              <a:t>2018)</a:t>
            </a:r>
          </a:p>
        </p:txBody>
      </p:sp>
      <p:cxnSp>
        <p:nvCxnSpPr>
          <p:cNvPr id="38" name="Conector recto de flecha 5"/>
          <p:cNvCxnSpPr/>
          <p:nvPr/>
        </p:nvCxnSpPr>
        <p:spPr>
          <a:xfrm>
            <a:off x="4970944" y="3295583"/>
            <a:ext cx="1197182" cy="2515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5991546" y="1490304"/>
            <a:ext cx="2495743" cy="8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Venezuela: Elección </a:t>
            </a:r>
            <a:r>
              <a:rPr lang="es-CL" sz="1200" dirty="0"/>
              <a:t>presidencial se adelanta para </a:t>
            </a:r>
            <a:r>
              <a:rPr lang="es-CL" sz="1200" dirty="0" smtClean="0"/>
              <a:t>abril 2018. </a:t>
            </a:r>
            <a:r>
              <a:rPr lang="es-CL" sz="1200" dirty="0"/>
              <a:t>Tribunal Supremo impide postulación unificada del MUD.</a:t>
            </a:r>
          </a:p>
        </p:txBody>
      </p:sp>
      <p:sp>
        <p:nvSpPr>
          <p:cNvPr id="35" name="13 CuadroTexto"/>
          <p:cNvSpPr txBox="1"/>
          <p:nvPr/>
        </p:nvSpPr>
        <p:spPr>
          <a:xfrm>
            <a:off x="4853239" y="694839"/>
            <a:ext cx="1860257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/>
              <a:t>Costa Rica: elección </a:t>
            </a:r>
            <a:r>
              <a:rPr lang="es-CL" sz="1200" dirty="0" smtClean="0"/>
              <a:t>presidencial y legislativa </a:t>
            </a:r>
            <a:r>
              <a:rPr lang="es-CL" sz="1200" dirty="0"/>
              <a:t>(febrero 2018)</a:t>
            </a:r>
          </a:p>
        </p:txBody>
      </p:sp>
      <p:cxnSp>
        <p:nvCxnSpPr>
          <p:cNvPr id="41" name="Conector recto de flecha 40"/>
          <p:cNvCxnSpPr/>
          <p:nvPr/>
        </p:nvCxnSpPr>
        <p:spPr>
          <a:xfrm flipV="1">
            <a:off x="5622407" y="2662442"/>
            <a:ext cx="1127617" cy="204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2 CuadroTexto"/>
          <p:cNvSpPr txBox="1"/>
          <p:nvPr/>
        </p:nvSpPr>
        <p:spPr>
          <a:xfrm>
            <a:off x="6207977" y="3312263"/>
            <a:ext cx="1550776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Paraguay: Elección presidencial y legislativa </a:t>
            </a:r>
            <a:r>
              <a:rPr lang="es-CL" sz="1200" dirty="0"/>
              <a:t>(abril 2018)</a:t>
            </a:r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56"/>
            <a:ext cx="9144000" cy="573088"/>
          </a:xfrm>
        </p:spPr>
        <p:txBody>
          <a:bodyPr>
            <a:noAutofit/>
          </a:bodyPr>
          <a:lstStyle/>
          <a:p>
            <a:r>
              <a:rPr lang="es-CL" sz="3200" b="1" dirty="0">
                <a:cs typeface="Verdana" pitchFamily="34" charset="0"/>
              </a:rPr>
              <a:t>América Latina: </a:t>
            </a:r>
            <a:r>
              <a:rPr lang="es-CL" sz="3200" b="1" dirty="0" smtClean="0">
                <a:cs typeface="Verdana" pitchFamily="34" charset="0"/>
              </a:rPr>
              <a:t>Elecciones 2018</a:t>
            </a:r>
            <a:endParaRPr lang="es-CL" sz="3200" b="1" dirty="0"/>
          </a:p>
        </p:txBody>
      </p:sp>
      <p:cxnSp>
        <p:nvCxnSpPr>
          <p:cNvPr id="55" name="Conector recto de flecha 54"/>
          <p:cNvCxnSpPr/>
          <p:nvPr/>
        </p:nvCxnSpPr>
        <p:spPr>
          <a:xfrm flipH="1" flipV="1">
            <a:off x="2060332" y="1172853"/>
            <a:ext cx="1214667" cy="18009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572302" y="2704313"/>
            <a:ext cx="315308" cy="22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78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  <p:bldP spid="36" grpId="0" animBg="1"/>
      <p:bldP spid="30" grpId="0" animBg="1"/>
      <p:bldP spid="35" grpId="1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018" y="784429"/>
            <a:ext cx="4365713" cy="4286336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5919706" y="3064457"/>
            <a:ext cx="1584539" cy="8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Argentina: Elección presidencial y legislativa</a:t>
            </a:r>
            <a:endParaRPr lang="es-CL" sz="1200" dirty="0"/>
          </a:p>
          <a:p>
            <a:pPr algn="ctr"/>
            <a:r>
              <a:rPr lang="es-CL" sz="1200" dirty="0" smtClean="0"/>
              <a:t>(octubre 2019)</a:t>
            </a:r>
            <a:endParaRPr lang="es-CL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35261" y="3872734"/>
            <a:ext cx="1296144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Argentina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49207" y="2583126"/>
            <a:ext cx="486054" cy="2423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s-CL" sz="1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Perú</a:t>
            </a:r>
          </a:p>
        </p:txBody>
      </p:sp>
      <p:cxnSp>
        <p:nvCxnSpPr>
          <p:cNvPr id="25" name="Conector recto de flecha 2"/>
          <p:cNvCxnSpPr/>
          <p:nvPr/>
        </p:nvCxnSpPr>
        <p:spPr>
          <a:xfrm flipV="1">
            <a:off x="4010954" y="1172853"/>
            <a:ext cx="959990" cy="677094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283785" y="1011872"/>
            <a:ext cx="1751240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Guatemala: Elección presidencial y legislativa (junio 2019)</a:t>
            </a:r>
            <a:endParaRPr lang="es-CL" sz="1200" dirty="0"/>
          </a:p>
        </p:txBody>
      </p:sp>
      <p:cxnSp>
        <p:nvCxnSpPr>
          <p:cNvPr id="38" name="Conector recto de flecha 5"/>
          <p:cNvCxnSpPr/>
          <p:nvPr/>
        </p:nvCxnSpPr>
        <p:spPr>
          <a:xfrm>
            <a:off x="5552842" y="3989312"/>
            <a:ext cx="1197182" cy="25159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13 CuadroTexto"/>
          <p:cNvSpPr txBox="1"/>
          <p:nvPr/>
        </p:nvSpPr>
        <p:spPr>
          <a:xfrm>
            <a:off x="4945233" y="700248"/>
            <a:ext cx="1860257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Panamá: </a:t>
            </a:r>
            <a:r>
              <a:rPr lang="es-CL" sz="1200" dirty="0"/>
              <a:t>elección </a:t>
            </a:r>
            <a:r>
              <a:rPr lang="es-CL" sz="1200" dirty="0" smtClean="0"/>
              <a:t>presidencial y legislativa (mayo 2019)</a:t>
            </a:r>
            <a:endParaRPr lang="es-CL" sz="1200" dirty="0"/>
          </a:p>
        </p:txBody>
      </p:sp>
      <p:cxnSp>
        <p:nvCxnSpPr>
          <p:cNvPr id="41" name="Conector recto de flecha 40"/>
          <p:cNvCxnSpPr/>
          <p:nvPr/>
        </p:nvCxnSpPr>
        <p:spPr>
          <a:xfrm flipV="1">
            <a:off x="4792089" y="3468414"/>
            <a:ext cx="1127617" cy="40432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2 CuadroTexto"/>
          <p:cNvSpPr txBox="1"/>
          <p:nvPr/>
        </p:nvSpPr>
        <p:spPr>
          <a:xfrm>
            <a:off x="6750023" y="3989312"/>
            <a:ext cx="1737265" cy="623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Uruguay: Elección presidencial y legislativa (octubre 2019)</a:t>
            </a:r>
            <a:endParaRPr lang="es-CL" sz="1200" dirty="0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56"/>
            <a:ext cx="9144000" cy="573088"/>
          </a:xfrm>
        </p:spPr>
        <p:txBody>
          <a:bodyPr>
            <a:noAutofit/>
          </a:bodyPr>
          <a:lstStyle/>
          <a:p>
            <a:r>
              <a:rPr lang="es-CL" sz="3200" b="1" dirty="0">
                <a:cs typeface="Verdana" pitchFamily="34" charset="0"/>
              </a:rPr>
              <a:t>América Latina: </a:t>
            </a:r>
            <a:r>
              <a:rPr lang="es-CL" sz="3200" b="1" dirty="0" smtClean="0">
                <a:cs typeface="Verdana" pitchFamily="34" charset="0"/>
              </a:rPr>
              <a:t>Elecciones 2019</a:t>
            </a:r>
            <a:endParaRPr lang="es-CL" sz="3200" b="1" dirty="0"/>
          </a:p>
        </p:txBody>
      </p:sp>
      <p:cxnSp>
        <p:nvCxnSpPr>
          <p:cNvPr id="55" name="Conector recto de flecha 54"/>
          <p:cNvCxnSpPr>
            <a:endCxn id="36" idx="3"/>
          </p:cNvCxnSpPr>
          <p:nvPr/>
        </p:nvCxnSpPr>
        <p:spPr>
          <a:xfrm flipH="1" flipV="1">
            <a:off x="2035025" y="1323496"/>
            <a:ext cx="1039327" cy="34690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572302" y="2704313"/>
            <a:ext cx="315308" cy="223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s-ES_tradnl"/>
          </a:p>
        </p:txBody>
      </p:sp>
      <p:sp>
        <p:nvSpPr>
          <p:cNvPr id="23" name="22 CuadroTexto"/>
          <p:cNvSpPr txBox="1"/>
          <p:nvPr/>
        </p:nvSpPr>
        <p:spPr>
          <a:xfrm>
            <a:off x="5882926" y="1896400"/>
            <a:ext cx="1584539" cy="80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CL" sz="1200" dirty="0" smtClean="0"/>
              <a:t>Bolivia: Elección presidencial y legislativa</a:t>
            </a:r>
            <a:endParaRPr lang="es-CL" sz="1200" dirty="0"/>
          </a:p>
          <a:p>
            <a:pPr algn="ctr"/>
            <a:r>
              <a:rPr lang="es-CL" sz="1200" dirty="0" smtClean="0"/>
              <a:t>(octubre 2019)</a:t>
            </a:r>
            <a:endParaRPr lang="es-CL" sz="1200" dirty="0"/>
          </a:p>
        </p:txBody>
      </p:sp>
      <p:cxnSp>
        <p:nvCxnSpPr>
          <p:cNvPr id="24" name="Conector recto de flecha 40"/>
          <p:cNvCxnSpPr/>
          <p:nvPr/>
        </p:nvCxnSpPr>
        <p:spPr>
          <a:xfrm flipV="1">
            <a:off x="4656083" y="2433184"/>
            <a:ext cx="1226843" cy="494412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43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12222" y="504497"/>
            <a:ext cx="3205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América Latina </a:t>
            </a:r>
          </a:p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Después del </a:t>
            </a:r>
          </a:p>
          <a:p>
            <a:pPr algn="ctr"/>
            <a:r>
              <a:rPr lang="es-CL" sz="4000" b="1" dirty="0" smtClean="0">
                <a:solidFill>
                  <a:schemeClr val="bg1"/>
                </a:solidFill>
                <a:ea typeface="ヒラギノ角ゴ Pro W3" charset="-128"/>
              </a:rPr>
              <a:t>Súper-Ciclo</a:t>
            </a:r>
          </a:p>
          <a:p>
            <a:pPr algn="ctr"/>
            <a:endParaRPr lang="es-CL" sz="4000" b="1" dirty="0" smtClean="0">
              <a:solidFill>
                <a:schemeClr val="bg1"/>
              </a:solidFill>
              <a:ea typeface="ヒラギノ角ゴ Pro W3" charset="-128"/>
            </a:endParaRP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Felipe Larraín B.</a:t>
            </a: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Cartagena de Indias,</a:t>
            </a:r>
          </a:p>
          <a:p>
            <a:pPr algn="ctr">
              <a:lnSpc>
                <a:spcPct val="80000"/>
              </a:lnSpc>
            </a:pPr>
            <a:r>
              <a:rPr lang="es-ES" sz="2000" b="1" dirty="0" smtClean="0">
                <a:solidFill>
                  <a:schemeClr val="bg1"/>
                </a:solidFill>
              </a:rPr>
              <a:t>2</a:t>
            </a:r>
            <a:r>
              <a:rPr lang="es-CL" sz="2000" b="1" dirty="0" smtClean="0">
                <a:solidFill>
                  <a:schemeClr val="bg1"/>
                </a:solidFill>
              </a:rPr>
              <a:t> de Febrero</a:t>
            </a:r>
            <a:r>
              <a:rPr lang="es-ES" sz="2000" b="1" dirty="0" smtClean="0">
                <a:solidFill>
                  <a:schemeClr val="bg1"/>
                </a:solidFill>
              </a:rPr>
              <a:t> 2018</a:t>
            </a:r>
          </a:p>
          <a:p>
            <a:pPr algn="ctr"/>
            <a:endParaRPr lang="es-CL" sz="4000" b="1" dirty="0" smtClean="0">
              <a:solidFill>
                <a:schemeClr val="bg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1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846978"/>
              </p:ext>
            </p:extLst>
          </p:nvPr>
        </p:nvGraphicFramePr>
        <p:xfrm>
          <a:off x="534353" y="712266"/>
          <a:ext cx="8093837" cy="3764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3" y="712266"/>
                        <a:ext cx="8093837" cy="37640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04790"/>
            <a:ext cx="7128792" cy="42274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CL" sz="3400" b="1" dirty="0" smtClean="0"/>
              <a:t>EEUU: Creación de empleo</a:t>
            </a:r>
            <a:endParaRPr lang="es-CL" sz="3400" b="1" dirty="0"/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489077" y="4561072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Fuente: Bureau of Labor </a:t>
            </a:r>
            <a:r>
              <a:rPr lang="es-ES_tradnl" sz="1200" u="none" dirty="0" err="1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Statistics</a:t>
            </a:r>
            <a:endParaRPr lang="es-ES_tradn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243703" y="1437624"/>
            <a:ext cx="288032" cy="250227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8"/>
            <a:ext cx="9144000" cy="431800"/>
          </a:xfrm>
        </p:spPr>
        <p:txBody>
          <a:bodyPr anchor="ctr">
            <a:noAutofit/>
          </a:bodyPr>
          <a:lstStyle/>
          <a:p>
            <a:r>
              <a:rPr lang="es-CL" sz="3600" b="1" dirty="0"/>
              <a:t>EEUU: Tasa de desempleo</a:t>
            </a:r>
          </a:p>
        </p:txBody>
      </p:sp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889036" y="4544308"/>
            <a:ext cx="47251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900" dirty="0">
                <a:latin typeface="Tahoma" pitchFamily="34" charset="0"/>
                <a:ea typeface="ＭＳ Ｐゴシック" pitchFamily="-111" charset="-128"/>
              </a:rPr>
              <a:t>Fuente: Bureau of Labor </a:t>
            </a:r>
            <a:r>
              <a:rPr lang="es-ES_tradnl" sz="900" dirty="0" err="1">
                <a:latin typeface="Tahoma" pitchFamily="34" charset="0"/>
                <a:ea typeface="ＭＳ Ｐゴシック" pitchFamily="-111" charset="-128"/>
              </a:rPr>
              <a:t>Statistics</a:t>
            </a:r>
            <a:endParaRPr lang="es-ES_tradnl" sz="900" dirty="0">
              <a:latin typeface="Tahoma" pitchFamily="34" charset="0"/>
              <a:ea typeface="ＭＳ Ｐゴシック" pitchFamily="-111" charset="-128"/>
            </a:endParaRPr>
          </a:p>
        </p:txBody>
      </p:sp>
      <p:graphicFrame>
        <p:nvGraphicFramePr>
          <p:cNvPr id="32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12707"/>
              </p:ext>
            </p:extLst>
          </p:nvPr>
        </p:nvGraphicFramePr>
        <p:xfrm>
          <a:off x="889036" y="573088"/>
          <a:ext cx="7589946" cy="397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Hoja de cálculo" r:id="rId3" imgW="8734290" imgH="6372175" progId="Excel.Sheet.12">
                  <p:link updateAutomatic="1"/>
                </p:oleObj>
              </mc:Choice>
              <mc:Fallback>
                <p:oleObj name="Hoja de cálculo" r:id="rId3" imgW="8734290" imgH="6372175" progId="Excel.Sheet.12">
                  <p:link updateAutomatic="1"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36" y="573088"/>
                        <a:ext cx="7589946" cy="3970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2681" y="130464"/>
            <a:ext cx="6421437" cy="2032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Riesgos geopolíticos</a:t>
            </a:r>
            <a:endParaRPr lang="es-CL" sz="2800" b="1" dirty="0"/>
          </a:p>
        </p:txBody>
      </p:sp>
      <p:pic>
        <p:nvPicPr>
          <p:cNvPr id="3263490" name="Picture 2" descr="http://cdn.static-economist.com/sites/default/files/imagecache/print-cover-full/print-covers/20170805_cuk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583" y="502512"/>
            <a:ext cx="3379631" cy="44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14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4173" y="227193"/>
            <a:ext cx="6858000" cy="431800"/>
          </a:xfrm>
        </p:spPr>
        <p:txBody>
          <a:bodyPr>
            <a:noAutofit/>
          </a:bodyPr>
          <a:lstStyle/>
          <a:p>
            <a:r>
              <a:rPr lang="es-CL" sz="3200" b="1" dirty="0" smtClean="0"/>
              <a:t>Trump: Efectos económicos</a:t>
            </a:r>
            <a:endParaRPr lang="es-CL" sz="3200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805909" y="795915"/>
            <a:ext cx="7569164" cy="3682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Comercio:</a:t>
            </a:r>
          </a:p>
          <a:p>
            <a:pPr marL="600075" lvl="1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TPP: Chile el país menos afectado, ya que tiene acuerdos comerciales con los integrantes del bloque</a:t>
            </a:r>
          </a:p>
          <a:p>
            <a:pPr marL="600075" lvl="1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NAFTA</a:t>
            </a:r>
          </a:p>
          <a:p>
            <a:pPr marL="600075" lvl="1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China</a:t>
            </a:r>
          </a:p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Gasto en infraestructura</a:t>
            </a:r>
          </a:p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Reducción de impuestos</a:t>
            </a:r>
          </a:p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Deuda pública</a:t>
            </a:r>
          </a:p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L" sz="2100" kern="0" dirty="0"/>
              <a:t>Tasas de interés</a:t>
            </a:r>
          </a:p>
          <a:p>
            <a:pPr marL="942975" lvl="2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2100" kern="0" dirty="0"/>
          </a:p>
          <a:p>
            <a:pPr marL="257175" indent="-257175" algn="just" defTabSz="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L" sz="2100" kern="0" dirty="0"/>
          </a:p>
        </p:txBody>
      </p:sp>
    </p:spTree>
    <p:extLst>
      <p:ext uri="{BB962C8B-B14F-4D97-AF65-F5344CB8AC3E}">
        <p14:creationId xmlns:p14="http://schemas.microsoft.com/office/powerpoint/2010/main" val="27367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8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140140"/>
              </p:ext>
            </p:extLst>
          </p:nvPr>
        </p:nvGraphicFramePr>
        <p:xfrm>
          <a:off x="714703" y="627534"/>
          <a:ext cx="7672552" cy="406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Gráfico" r:id="rId3" imgW="8763091" imgH="6391217" progId="Excel.Chart.8">
                  <p:link updateAutomatic="1"/>
                </p:oleObj>
              </mc:Choice>
              <mc:Fallback>
                <p:oleObj name="Gráfico" r:id="rId3" imgW="8763091" imgH="6391217" progId="Excel.Chart.8">
                  <p:link updateAutomatic="1"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703" y="627534"/>
                        <a:ext cx="7672552" cy="4060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0" y="4831720"/>
            <a:ext cx="6300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Fuente</a:t>
            </a:r>
            <a:r>
              <a:rPr lang="es-ES_tradnl" sz="1200" u="none" dirty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: </a:t>
            </a:r>
            <a:r>
              <a:rPr lang="es-ES_tradnl" sz="1200" u="none" dirty="0" smtClean="0">
                <a:solidFill>
                  <a:schemeClr val="tx1"/>
                </a:solidFill>
                <a:latin typeface="Tahoma" pitchFamily="34" charset="0"/>
                <a:ea typeface="ＭＳ Ｐゴシック" pitchFamily="-111" charset="-128"/>
              </a:rPr>
              <a:t>FED</a:t>
            </a:r>
            <a:endParaRPr lang="es-ES_tradnl" sz="1200" u="none" dirty="0">
              <a:solidFill>
                <a:schemeClr val="tx1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1481"/>
            <a:ext cx="9144000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400" b="1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Tasas de interés de los bonos de EEUU</a:t>
            </a:r>
            <a:endParaRPr kumimoji="0" lang="es-CL" sz="3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6732240" y="1635646"/>
            <a:ext cx="0" cy="100811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9 CuadroTexto"/>
          <p:cNvSpPr txBox="1"/>
          <p:nvPr/>
        </p:nvSpPr>
        <p:spPr>
          <a:xfrm>
            <a:off x="6084168" y="9875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u="none" dirty="0" smtClean="0"/>
              <a:t>Elección de Trump</a:t>
            </a:r>
            <a:endParaRPr lang="es-CL" sz="20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(F) ppt speakers tesorería  17 de nov </Template>
  <TotalTime>1468</TotalTime>
  <Words>911</Words>
  <Application>Microsoft Office PowerPoint</Application>
  <PresentationFormat>Presentación en pantalla (16:9)</PresentationFormat>
  <Paragraphs>146</Paragraphs>
  <Slides>46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24</vt:i4>
      </vt:variant>
      <vt:variant>
        <vt:lpstr>Títulos de diapositiva</vt:lpstr>
      </vt:variant>
      <vt:variant>
        <vt:i4>46</vt:i4>
      </vt:variant>
    </vt:vector>
  </HeadingPairs>
  <TitlesOfParts>
    <vt:vector size="71" baseType="lpstr">
      <vt:lpstr>Tema de Office</vt:lpstr>
      <vt:lpstr>C:\Documents and Settings\jbravo\Mis documentos\crec des emer.xlsx!Gráfico1 (5)</vt:lpstr>
      <vt:lpstr>C:\Users\adm.centro\Dropbox (CLAPESUC)\Presentaciones FL\CRECUSA.xlsx!Gráfico2</vt:lpstr>
      <vt:lpstr>C:\Users\jbravo\Mis documentos\empleo eeuu.xlsx!Gráfico2 (3)</vt:lpstr>
      <vt:lpstr>C:\Users\adm.centro\Dropbox (CLAPESUC)\Presentaciones FL\empleo eeuu.xlsx!Gráfico3</vt:lpstr>
      <vt:lpstr>C:\Users\jbravo\Mis documentos\tasa 10 años eeuu.xlsx!Gráfico1</vt:lpstr>
      <vt:lpstr>C:\Users\jbravo\Mis documentos\ipc desarrollados.xlsx!Gráfico1</vt:lpstr>
      <vt:lpstr>C:\Users\adm.centro\Dropbox (CLAPESUC)\Presentaciones FL\tpmdesarrollados.xlsx!Gráfico1 (2)</vt:lpstr>
      <vt:lpstr>C:\Users\adm.centro\Dropbox (CLAPESUC)\Presentaciones FL\Monetaria3.xlsx!Gráfico4</vt:lpstr>
      <vt:lpstr>C:\Users\jbravo\Mis documentos\estimulos.xlsx!Gráfico1</vt:lpstr>
      <vt:lpstr>C:\Users\jbravo\Mis documentos\tpmsueciasuiza.xlsx!Gráfico1</vt:lpstr>
      <vt:lpstr>C:\Users\adm.centro\Dropbox (CLAPESUC)\Presentaciones FL\10yearbonds.xlsx!Gráfico1</vt:lpstr>
      <vt:lpstr>C:\Documents and Settings\jbravo\Mis documentos\crecchina.xlsx!Gráfico9</vt:lpstr>
      <vt:lpstr>C:\Users\jbravo\Mis documentos\Precio de commodities.xlsx!Gráfico1 (2)</vt:lpstr>
      <vt:lpstr>C:\Users\jbravo\Mis documentos\creclatam.xlsx!Gráfico1 (3)</vt:lpstr>
      <vt:lpstr>C:\Users\adm.centro\Dropbox (CLAPESUC)\Presentaciones FL\crecchina.xlsx!Gráfico3 (2)</vt:lpstr>
      <vt:lpstr>C:\Users\adm.centro\Dropbox (CLAPESUC)\Presentaciones FL\REMESAS.xlsx!Gráfico2 (13)</vt:lpstr>
      <vt:lpstr>C:\Users\adm.centro\Dropbox (CLAPESUC)\Presentaciones FL\REMESAS.xlsx!Gráfico2 (16)</vt:lpstr>
      <vt:lpstr>C:\Users\adm.centro\Dropbox (CLAPESUC)\Presentaciones FL\balfiscalcom.xlsx!Gráfico1</vt:lpstr>
      <vt:lpstr>C:\Users\adm.centro\Dropbox (CLAPESUC)\Presentaciones FL\paisesbalfiscal.xlsx!Gráfico1 (2)</vt:lpstr>
      <vt:lpstr>C:\Users\adm.centro\Dropbox (CLAPESUC)\Presentaciones FL\fiscallatam.xlsx!Gráfico1 (2)</vt:lpstr>
      <vt:lpstr>C:\Users\adm.centro\Dropbox (CLAPESUC)\Presentaciones FL\sovereign funds.xlsx!Gráfico1 (2)</vt:lpstr>
      <vt:lpstr>C:\Users\adm.centro\Dropbox (CLAPESUC)\Presentaciones FL\sovereign funds.xlsx!Gráfico1 (4)</vt:lpstr>
      <vt:lpstr>C:\Users\adm.centro\Dropbox (CLAPESUC)\Presentaciones FL\Governance indicators.xlsx!Hoja1!F3C2:F15C8</vt:lpstr>
      <vt:lpstr>C:\Users\adm.centro\Dropbox (CLAPESUC)\Presentaciones FL\balancefiscalecuven.xlsx!Gráfico1 (2)</vt:lpstr>
      <vt:lpstr>Presentación de PowerPoint</vt:lpstr>
      <vt:lpstr>Presentación de PowerPoint</vt:lpstr>
      <vt:lpstr>Crecimiento mundial 2015-2019:  las Economías Emergentes se aceleran</vt:lpstr>
      <vt:lpstr>Crecimiento en EEUU</vt:lpstr>
      <vt:lpstr>EEUU: Creación de empleo</vt:lpstr>
      <vt:lpstr>EEUU: Tasa de desempleo</vt:lpstr>
      <vt:lpstr>Riesgos geopolíticos</vt:lpstr>
      <vt:lpstr>Trump: Efectos económicos</vt:lpstr>
      <vt:lpstr>Presentación de PowerPoint</vt:lpstr>
      <vt:lpstr>Presentación de PowerPoint</vt:lpstr>
      <vt:lpstr>Inflación contenida</vt:lpstr>
      <vt:lpstr>Tasas de política monetaria en las principales economías desarrolladas: Perspectivas</vt:lpstr>
      <vt:lpstr>Base monetaria en principales economías desarrolladas 2008 vs 2017</vt:lpstr>
      <vt:lpstr>Estímulos monetarios sin precedentes… continúan en Zona Euro y Japón</vt:lpstr>
      <vt:lpstr>El nuevo club de las tasas negativas</vt:lpstr>
      <vt:lpstr>Tasa bonos soberanos a 10 años</vt:lpstr>
      <vt:lpstr>Presentación de PowerPoint</vt:lpstr>
      <vt:lpstr>China: desaceleración suave</vt:lpstr>
      <vt:lpstr>El peso de China en los mercados de commodities</vt:lpstr>
      <vt:lpstr>Fin del Superciclo de Commodities</vt:lpstr>
      <vt:lpstr>Presentación de PowerPoint</vt:lpstr>
      <vt:lpstr>Crecimiento económico en América Latina</vt:lpstr>
      <vt:lpstr>América Latina: Diferencias de Crecimiento</vt:lpstr>
      <vt:lpstr>Exposición a China</vt:lpstr>
      <vt:lpstr>Presentación de PowerPoint</vt:lpstr>
      <vt:lpstr>Exposición a Commodities</vt:lpstr>
      <vt:lpstr>Balances Fiscales 2017 (p)</vt:lpstr>
      <vt:lpstr>Empeoramiento de Balances Fiscales</vt:lpstr>
      <vt:lpstr>Deuda pública bruta 2017 (p)</vt:lpstr>
      <vt:lpstr>¿Por qué el ahorro  público es más alto en economías abundantes en recursos naturales?</vt:lpstr>
      <vt:lpstr>Fondos Soberanos en el Mundo</vt:lpstr>
      <vt:lpstr>Presentación de PowerPoint</vt:lpstr>
      <vt:lpstr>Mejores Instituciones: Banco Central Autónomo y Regla Fiscal Estructural</vt:lpstr>
      <vt:lpstr>Volatilidad de los ingresos tributarios (sin seguridad social) </vt:lpstr>
      <vt:lpstr>Indicadores de Gobernabilidad (2016)</vt:lpstr>
      <vt:lpstr>Presentación de PowerPoint</vt:lpstr>
      <vt:lpstr>La Trampa del Ingreso Medio</vt:lpstr>
      <vt:lpstr>¿Por qué la abundancia de recursos naturales hace a los países más propensos a la trampa del ingreso medio? </vt:lpstr>
      <vt:lpstr>Relación entre rentas de recursos y democracia en Latinoamérica </vt:lpstr>
      <vt:lpstr>Relación entre rentas de recursos y democracia en Latinoamérica </vt:lpstr>
      <vt:lpstr>Populismo: el ejemplo de Venezuela</vt:lpstr>
      <vt:lpstr>Presentación de PowerPoint</vt:lpstr>
      <vt:lpstr>América Latina: ¿Giro hacia la Centroderecha?</vt:lpstr>
      <vt:lpstr>América Latina: Elecciones 2018</vt:lpstr>
      <vt:lpstr>América Latina: Elecciones 2019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usuario</cp:lastModifiedBy>
  <cp:revision>137</cp:revision>
  <dcterms:created xsi:type="dcterms:W3CDTF">2010-04-12T23:12:02Z</dcterms:created>
  <dcterms:modified xsi:type="dcterms:W3CDTF">2018-02-02T00:19:04Z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